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0"/>
  </p:notesMasterIdLst>
  <p:sldIdLst>
    <p:sldId id="256" r:id="rId2"/>
    <p:sldId id="257" r:id="rId3"/>
    <p:sldId id="258" r:id="rId4"/>
    <p:sldId id="266" r:id="rId5"/>
    <p:sldId id="261" r:id="rId6"/>
    <p:sldId id="260" r:id="rId7"/>
    <p:sldId id="262" r:id="rId8"/>
    <p:sldId id="268" r:id="rId9"/>
    <p:sldId id="269" r:id="rId10"/>
    <p:sldId id="270" r:id="rId11"/>
    <p:sldId id="271" r:id="rId12"/>
    <p:sldId id="285" r:id="rId13"/>
    <p:sldId id="272" r:id="rId14"/>
    <p:sldId id="267" r:id="rId15"/>
    <p:sldId id="263" r:id="rId16"/>
    <p:sldId id="265" r:id="rId17"/>
    <p:sldId id="273" r:id="rId18"/>
    <p:sldId id="274" r:id="rId19"/>
    <p:sldId id="277" r:id="rId20"/>
    <p:sldId id="278" r:id="rId21"/>
    <p:sldId id="275" r:id="rId22"/>
    <p:sldId id="279" r:id="rId23"/>
    <p:sldId id="280" r:id="rId24"/>
    <p:sldId id="284" r:id="rId25"/>
    <p:sldId id="276" r:id="rId26"/>
    <p:sldId id="281" r:id="rId27"/>
    <p:sldId id="282" r:id="rId28"/>
    <p:sldId id="283" r:id="rId2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8" d="100"/>
          <a:sy n="98" d="100"/>
        </p:scale>
        <p:origin x="-354" y="-9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E5DEF1-59D5-45F6-9D7F-005D5B4BCEA0}" type="datetimeFigureOut">
              <a:rPr lang="en-US" smtClean="0"/>
              <a:t>2/24/2015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AD835F-6F33-4091-9C4E-D6A01633B8EE}" type="slidenum">
              <a:rPr lang="en-US" smtClean="0"/>
              <a:t>‹#›</a:t>
            </a:fld>
            <a:endParaRPr lang="en-US"/>
          </a:p>
        </p:txBody>
      </p:sp>
    </p:spTree>
    <p:extLst>
      <p:ext uri="{BB962C8B-B14F-4D97-AF65-F5344CB8AC3E}">
        <p14:creationId xmlns:p14="http://schemas.microsoft.com/office/powerpoint/2010/main" val="982072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AD835F-6F33-4091-9C4E-D6A01633B8EE}" type="slidenum">
              <a:rPr lang="en-US" smtClean="0"/>
              <a:t>25</a:t>
            </a:fld>
            <a:endParaRPr lang="en-US"/>
          </a:p>
        </p:txBody>
      </p:sp>
    </p:spTree>
    <p:extLst>
      <p:ext uri="{BB962C8B-B14F-4D97-AF65-F5344CB8AC3E}">
        <p14:creationId xmlns:p14="http://schemas.microsoft.com/office/powerpoint/2010/main" val="3207049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AD835F-6F33-4091-9C4E-D6A01633B8EE}" type="slidenum">
              <a:rPr lang="en-US" smtClean="0"/>
              <a:t>26</a:t>
            </a:fld>
            <a:endParaRPr lang="en-US"/>
          </a:p>
        </p:txBody>
      </p:sp>
    </p:spTree>
    <p:extLst>
      <p:ext uri="{BB962C8B-B14F-4D97-AF65-F5344CB8AC3E}">
        <p14:creationId xmlns:p14="http://schemas.microsoft.com/office/powerpoint/2010/main" val="3207049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AD835F-6F33-4091-9C4E-D6A01633B8EE}" type="slidenum">
              <a:rPr lang="en-US" smtClean="0"/>
              <a:t>27</a:t>
            </a:fld>
            <a:endParaRPr lang="en-US"/>
          </a:p>
        </p:txBody>
      </p:sp>
    </p:spTree>
    <p:extLst>
      <p:ext uri="{BB962C8B-B14F-4D97-AF65-F5344CB8AC3E}">
        <p14:creationId xmlns:p14="http://schemas.microsoft.com/office/powerpoint/2010/main" val="32070496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D9B7B9F-7212-46F2-A993-772ED7495BF4}" type="datetimeFigureOut">
              <a:rPr lang="en-US" smtClean="0"/>
              <a:t>2/24/2015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E98EEF-2FCB-4FEF-BFA0-F0C8FE20D62B}" type="slidenum">
              <a:rPr lang="en-US" smtClean="0"/>
              <a:t>‹#›</a:t>
            </a:fld>
            <a:endParaRPr lang="en-US"/>
          </a:p>
        </p:txBody>
      </p:sp>
    </p:spTree>
    <p:extLst>
      <p:ext uri="{BB962C8B-B14F-4D97-AF65-F5344CB8AC3E}">
        <p14:creationId xmlns:p14="http://schemas.microsoft.com/office/powerpoint/2010/main" val="1640922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9B7B9F-7212-46F2-A993-772ED7495BF4}" type="datetimeFigureOut">
              <a:rPr lang="en-US" smtClean="0"/>
              <a:t>2/24/2015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E98EEF-2FCB-4FEF-BFA0-F0C8FE20D62B}" type="slidenum">
              <a:rPr lang="en-US" smtClean="0"/>
              <a:t>‹#›</a:t>
            </a:fld>
            <a:endParaRPr lang="en-US"/>
          </a:p>
        </p:txBody>
      </p:sp>
    </p:spTree>
    <p:extLst>
      <p:ext uri="{BB962C8B-B14F-4D97-AF65-F5344CB8AC3E}">
        <p14:creationId xmlns:p14="http://schemas.microsoft.com/office/powerpoint/2010/main" val="3569184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9B7B9F-7212-46F2-A993-772ED7495BF4}" type="datetimeFigureOut">
              <a:rPr lang="en-US" smtClean="0"/>
              <a:t>2/24/2015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E98EEF-2FCB-4FEF-BFA0-F0C8FE20D62B}" type="slidenum">
              <a:rPr lang="en-US" smtClean="0"/>
              <a:t>‹#›</a:t>
            </a:fld>
            <a:endParaRPr lang="en-US"/>
          </a:p>
        </p:txBody>
      </p:sp>
    </p:spTree>
    <p:extLst>
      <p:ext uri="{BB962C8B-B14F-4D97-AF65-F5344CB8AC3E}">
        <p14:creationId xmlns:p14="http://schemas.microsoft.com/office/powerpoint/2010/main" val="3913223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D9B7B9F-7212-46F2-A993-772ED7495BF4}" type="datetimeFigureOut">
              <a:rPr lang="en-US" smtClean="0"/>
              <a:t>2/24/2015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E98EEF-2FCB-4FEF-BFA0-F0C8FE20D62B}" type="slidenum">
              <a:rPr lang="en-US" smtClean="0"/>
              <a:t>‹#›</a:t>
            </a:fld>
            <a:endParaRPr lang="en-US"/>
          </a:p>
        </p:txBody>
      </p:sp>
    </p:spTree>
    <p:extLst>
      <p:ext uri="{BB962C8B-B14F-4D97-AF65-F5344CB8AC3E}">
        <p14:creationId xmlns:p14="http://schemas.microsoft.com/office/powerpoint/2010/main" val="321418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D9B7B9F-7212-46F2-A993-772ED7495BF4}" type="datetimeFigureOut">
              <a:rPr lang="en-US" smtClean="0"/>
              <a:t>2/24/2015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E98EEF-2FCB-4FEF-BFA0-F0C8FE20D62B}" type="slidenum">
              <a:rPr lang="en-US" smtClean="0"/>
              <a:t>‹#›</a:t>
            </a:fld>
            <a:endParaRPr lang="en-US"/>
          </a:p>
        </p:txBody>
      </p:sp>
    </p:spTree>
    <p:extLst>
      <p:ext uri="{BB962C8B-B14F-4D97-AF65-F5344CB8AC3E}">
        <p14:creationId xmlns:p14="http://schemas.microsoft.com/office/powerpoint/2010/main" val="2296063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D9B7B9F-7212-46F2-A993-772ED7495BF4}" type="datetimeFigureOut">
              <a:rPr lang="en-US" smtClean="0"/>
              <a:t>2/24/2015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E98EEF-2FCB-4FEF-BFA0-F0C8FE20D62B}" type="slidenum">
              <a:rPr lang="en-US" smtClean="0"/>
              <a:t>‹#›</a:t>
            </a:fld>
            <a:endParaRPr lang="en-US"/>
          </a:p>
        </p:txBody>
      </p:sp>
    </p:spTree>
    <p:extLst>
      <p:ext uri="{BB962C8B-B14F-4D97-AF65-F5344CB8AC3E}">
        <p14:creationId xmlns:p14="http://schemas.microsoft.com/office/powerpoint/2010/main" val="4274991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9B7B9F-7212-46F2-A993-772ED7495BF4}" type="datetimeFigureOut">
              <a:rPr lang="en-US" smtClean="0"/>
              <a:t>2/24/2015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E98EEF-2FCB-4FEF-BFA0-F0C8FE20D62B}" type="slidenum">
              <a:rPr lang="en-US" smtClean="0"/>
              <a:t>‹#›</a:t>
            </a:fld>
            <a:endParaRPr lang="en-US"/>
          </a:p>
        </p:txBody>
      </p:sp>
    </p:spTree>
    <p:extLst>
      <p:ext uri="{BB962C8B-B14F-4D97-AF65-F5344CB8AC3E}">
        <p14:creationId xmlns:p14="http://schemas.microsoft.com/office/powerpoint/2010/main" val="3867723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9B7B9F-7212-46F2-A993-772ED7495BF4}" type="datetimeFigureOut">
              <a:rPr lang="en-US" smtClean="0"/>
              <a:t>2/24/2015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E98EEF-2FCB-4FEF-BFA0-F0C8FE20D62B}" type="slidenum">
              <a:rPr lang="en-US" smtClean="0"/>
              <a:t>‹#›</a:t>
            </a:fld>
            <a:endParaRPr lang="en-US"/>
          </a:p>
        </p:txBody>
      </p:sp>
    </p:spTree>
    <p:extLst>
      <p:ext uri="{BB962C8B-B14F-4D97-AF65-F5344CB8AC3E}">
        <p14:creationId xmlns:p14="http://schemas.microsoft.com/office/powerpoint/2010/main" val="2666757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9B7B9F-7212-46F2-A993-772ED7495BF4}" type="datetimeFigureOut">
              <a:rPr lang="en-US" smtClean="0"/>
              <a:t>2/24/2015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E98EEF-2FCB-4FEF-BFA0-F0C8FE20D62B}" type="slidenum">
              <a:rPr lang="en-US" smtClean="0"/>
              <a:t>‹#›</a:t>
            </a:fld>
            <a:endParaRPr lang="en-US"/>
          </a:p>
        </p:txBody>
      </p:sp>
    </p:spTree>
    <p:extLst>
      <p:ext uri="{BB962C8B-B14F-4D97-AF65-F5344CB8AC3E}">
        <p14:creationId xmlns:p14="http://schemas.microsoft.com/office/powerpoint/2010/main" val="3143212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9B7B9F-7212-46F2-A993-772ED7495BF4}" type="datetimeFigureOut">
              <a:rPr lang="en-US" smtClean="0"/>
              <a:t>2/24/2015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E98EEF-2FCB-4FEF-BFA0-F0C8FE20D62B}" type="slidenum">
              <a:rPr lang="en-US" smtClean="0"/>
              <a:t>‹#›</a:t>
            </a:fld>
            <a:endParaRPr lang="en-US"/>
          </a:p>
        </p:txBody>
      </p:sp>
    </p:spTree>
    <p:extLst>
      <p:ext uri="{BB962C8B-B14F-4D97-AF65-F5344CB8AC3E}">
        <p14:creationId xmlns:p14="http://schemas.microsoft.com/office/powerpoint/2010/main" val="2147109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3"/>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3"/>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9B7B9F-7212-46F2-A993-772ED7495BF4}" type="datetimeFigureOut">
              <a:rPr lang="en-US" smtClean="0"/>
              <a:t>2/24/2015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E98EEF-2FCB-4FEF-BFA0-F0C8FE20D62B}" type="slidenum">
              <a:rPr lang="en-US" smtClean="0"/>
              <a:t>‹#›</a:t>
            </a:fld>
            <a:endParaRPr lang="en-US"/>
          </a:p>
        </p:txBody>
      </p:sp>
    </p:spTree>
    <p:extLst>
      <p:ext uri="{BB962C8B-B14F-4D97-AF65-F5344CB8AC3E}">
        <p14:creationId xmlns:p14="http://schemas.microsoft.com/office/powerpoint/2010/main" val="45425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D9B7B9F-7212-46F2-A993-772ED7495BF4}" type="datetimeFigureOut">
              <a:rPr lang="en-US" smtClean="0"/>
              <a:t>2/24/2015</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0E98EEF-2FCB-4FEF-BFA0-F0C8FE20D62B}" type="slidenum">
              <a:rPr lang="en-US" smtClean="0"/>
              <a:t>‹#›</a:t>
            </a:fld>
            <a:endParaRPr lang="en-US"/>
          </a:p>
        </p:txBody>
      </p:sp>
    </p:spTree>
    <p:extLst>
      <p:ext uri="{BB962C8B-B14F-4D97-AF65-F5344CB8AC3E}">
        <p14:creationId xmlns:p14="http://schemas.microsoft.com/office/powerpoint/2010/main" val="338597223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Jasmin\Desktop\Gyor\Prezentacija\tumblr_miipnmVNkd1s5shrro1_12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1" cy="51435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ctrTitle"/>
          </p:nvPr>
        </p:nvSpPr>
        <p:spPr>
          <a:xfrm>
            <a:off x="685800" y="389111"/>
            <a:ext cx="7772400" cy="1102519"/>
          </a:xfrm>
          <a:effectLst>
            <a:outerShdw blurRad="50800" dist="38100" dir="2700000" algn="tl" rotWithShape="0">
              <a:prstClr val="black">
                <a:alpha val="40000"/>
              </a:prstClr>
            </a:outerShdw>
          </a:effectLst>
        </p:spPr>
        <p:txBody>
          <a:bodyPr>
            <a:normAutofit fontScale="90000"/>
          </a:bodyPr>
          <a:lstStyle/>
          <a:p>
            <a:pPr algn="ctr"/>
            <a:r>
              <a:rPr lang="bs-Latn-BA" b="1" dirty="0" smtClean="0">
                <a:solidFill>
                  <a:schemeClr val="bg1"/>
                </a:solidFill>
                <a:effectLst>
                  <a:outerShdw blurRad="38100" dist="38100" dir="2700000" algn="tl">
                    <a:srgbClr val="000000">
                      <a:alpha val="43137"/>
                    </a:srgbClr>
                  </a:outerShdw>
                </a:effectLst>
              </a:rPr>
              <a:t>STATE AND CIVIL SOCIETY</a:t>
            </a:r>
            <a:br>
              <a:rPr lang="bs-Latn-BA" b="1" dirty="0" smtClean="0">
                <a:solidFill>
                  <a:schemeClr val="bg1"/>
                </a:solidFill>
                <a:effectLst>
                  <a:outerShdw blurRad="38100" dist="38100" dir="2700000" algn="tl">
                    <a:srgbClr val="000000">
                      <a:alpha val="43137"/>
                    </a:srgbClr>
                  </a:outerShdw>
                </a:effectLst>
              </a:rPr>
            </a:br>
            <a:r>
              <a:rPr lang="bs-Latn-BA" b="1" dirty="0" smtClean="0">
                <a:solidFill>
                  <a:schemeClr val="bg1"/>
                </a:solidFill>
                <a:effectLst>
                  <a:outerShdw blurRad="38100" dist="38100" dir="2700000" algn="tl">
                    <a:srgbClr val="000000">
                      <a:alpha val="43137"/>
                    </a:srgbClr>
                  </a:outerShdw>
                </a:effectLst>
              </a:rPr>
              <a:t>IN BOSNIA AND HERZEGOVINA</a:t>
            </a:r>
            <a:endParaRPr lang="en-US" b="1" dirty="0">
              <a:solidFill>
                <a:schemeClr val="bg1"/>
              </a:solidFill>
              <a:effectLst>
                <a:outerShdw blurRad="38100" dist="38100" dir="2700000" algn="tl">
                  <a:srgbClr val="000000">
                    <a:alpha val="43137"/>
                  </a:srgbClr>
                </a:outerShdw>
              </a:effectLst>
            </a:endParaRPr>
          </a:p>
        </p:txBody>
      </p:sp>
      <p:sp>
        <p:nvSpPr>
          <p:cNvPr id="10" name="Subtitle 2"/>
          <p:cNvSpPr>
            <a:spLocks noGrp="1"/>
          </p:cNvSpPr>
          <p:nvPr>
            <p:ph type="subTitle" idx="1"/>
          </p:nvPr>
        </p:nvSpPr>
        <p:spPr>
          <a:xfrm>
            <a:off x="323528" y="4059138"/>
            <a:ext cx="6400800" cy="960884"/>
          </a:xfrm>
        </p:spPr>
        <p:txBody>
          <a:bodyPr>
            <a:normAutofit/>
          </a:bodyPr>
          <a:lstStyle/>
          <a:p>
            <a:pPr algn="l"/>
            <a:r>
              <a:rPr lang="bs-Latn-BA" sz="1600" b="1" dirty="0" smtClean="0">
                <a:solidFill>
                  <a:schemeClr val="bg1"/>
                </a:solidFill>
                <a:effectLst>
                  <a:outerShdw blurRad="38100" dist="38100" dir="2700000" algn="tl">
                    <a:srgbClr val="000000">
                      <a:alpha val="43137"/>
                    </a:srgbClr>
                  </a:outerShdw>
                </a:effectLst>
              </a:rPr>
              <a:t>Mirković </a:t>
            </a:r>
            <a:r>
              <a:rPr lang="bs-Latn-BA" sz="1600" dirty="0" smtClean="0">
                <a:solidFill>
                  <a:schemeClr val="bg1"/>
                </a:solidFill>
                <a:effectLst>
                  <a:outerShdw blurRad="38100" dist="38100" dir="2700000" algn="tl">
                    <a:srgbClr val="000000">
                      <a:alpha val="43137"/>
                    </a:srgbClr>
                  </a:outerShdw>
                </a:effectLst>
              </a:rPr>
              <a:t>Maja</a:t>
            </a:r>
          </a:p>
          <a:p>
            <a:pPr algn="l"/>
            <a:r>
              <a:rPr lang="bs-Latn-BA" sz="1600" b="1" dirty="0" smtClean="0">
                <a:solidFill>
                  <a:schemeClr val="bg1"/>
                </a:solidFill>
                <a:effectLst>
                  <a:outerShdw blurRad="38100" dist="38100" dir="2700000" algn="tl">
                    <a:srgbClr val="000000">
                      <a:alpha val="43137"/>
                    </a:srgbClr>
                  </a:outerShdw>
                </a:effectLst>
              </a:rPr>
              <a:t>Hasanović </a:t>
            </a:r>
            <a:r>
              <a:rPr lang="bs-Latn-BA" sz="1600" dirty="0" smtClean="0">
                <a:solidFill>
                  <a:schemeClr val="bg1"/>
                </a:solidFill>
                <a:effectLst>
                  <a:outerShdw blurRad="38100" dist="38100" dir="2700000" algn="tl">
                    <a:srgbClr val="000000">
                      <a:alpha val="43137"/>
                    </a:srgbClr>
                  </a:outerShdw>
                </a:effectLst>
              </a:rPr>
              <a:t>Jasmin</a:t>
            </a:r>
            <a:endParaRPr lang="en-US" sz="1600" dirty="0">
              <a:solidFill>
                <a:schemeClr val="bg1"/>
              </a:solidFill>
              <a:effectLst>
                <a:outerShdw blurRad="38100" dist="38100" dir="2700000" algn="tl">
                  <a:srgbClr val="000000">
                    <a:alpha val="43137"/>
                  </a:srgbClr>
                </a:outerShdw>
              </a:effectLst>
            </a:endParaRPr>
          </a:p>
        </p:txBody>
      </p:sp>
      <p:sp>
        <p:nvSpPr>
          <p:cNvPr id="11" name="Subtitle 2"/>
          <p:cNvSpPr txBox="1">
            <a:spLocks/>
          </p:cNvSpPr>
          <p:nvPr/>
        </p:nvSpPr>
        <p:spPr>
          <a:xfrm>
            <a:off x="1371599" y="4587974"/>
            <a:ext cx="6400800" cy="552450"/>
          </a:xfrm>
          <a:prstGeom prst="rect">
            <a:avLst/>
          </a:prstGeom>
        </p:spPr>
        <p:txBody>
          <a:bodyPr vert="horz" lIns="0" rIns="18288">
            <a:normAutofit/>
          </a:bodyPr>
          <a:lstStyle>
            <a:lvl1pPr marL="0" marR="45720" indent="0" algn="r" rtl="0" eaLnBrk="1" latinLnBrk="0" hangingPunct="1">
              <a:spcBef>
                <a:spcPct val="20000"/>
              </a:spcBef>
              <a:buClr>
                <a:schemeClr val="accent3"/>
              </a:buClr>
              <a:buSzPct val="95000"/>
              <a:buFont typeface="Wingdings 2"/>
              <a:buNone/>
              <a:defRPr kumimoji="0" sz="2600" kern="1200">
                <a:solidFill>
                  <a:schemeClr val="tx1"/>
                </a:solidFill>
                <a:latin typeface="+mn-lt"/>
                <a:ea typeface="+mn-ea"/>
                <a:cs typeface="+mn-cs"/>
              </a:defRPr>
            </a:lvl1pPr>
            <a:lvl2pPr marL="457200" indent="0" algn="ctr" rtl="0" eaLnBrk="1" latinLnBrk="0" hangingPunct="1">
              <a:spcBef>
                <a:spcPct val="20000"/>
              </a:spcBef>
              <a:buClr>
                <a:schemeClr val="accent1"/>
              </a:buClr>
              <a:buSzPct val="85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accent2"/>
              </a:buClr>
              <a:buSzPct val="70000"/>
              <a:buFont typeface="Wingdings 2"/>
              <a:buNone/>
              <a:defRPr kumimoji="0" sz="2100" kern="1200">
                <a:solidFill>
                  <a:schemeClr val="tx1"/>
                </a:solidFill>
                <a:latin typeface="+mn-lt"/>
                <a:ea typeface="+mn-ea"/>
                <a:cs typeface="+mn-cs"/>
              </a:defRPr>
            </a:lvl3pPr>
            <a:lvl4pPr marL="1371600" indent="0" algn="ctr" rtl="0" eaLnBrk="1" latinLnBrk="0" hangingPunct="1">
              <a:spcBef>
                <a:spcPct val="20000"/>
              </a:spcBef>
              <a:buClr>
                <a:schemeClr val="accent3"/>
              </a:buClr>
              <a:buSzPct val="65000"/>
              <a:buFont typeface="Wingdings 2"/>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accent4"/>
              </a:buClr>
              <a:buSzPct val="65000"/>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ctr"/>
            <a:r>
              <a:rPr lang="bs-Latn-BA" sz="1600" b="1" dirty="0" smtClean="0">
                <a:solidFill>
                  <a:schemeClr val="bg1"/>
                </a:solidFill>
                <a:effectLst>
                  <a:outerShdw blurRad="38100" dist="38100" dir="2700000" algn="tl">
                    <a:srgbClr val="000000">
                      <a:alpha val="43137"/>
                    </a:srgbClr>
                  </a:outerShdw>
                </a:effectLst>
              </a:rPr>
              <a:t>Győr, </a:t>
            </a:r>
            <a:r>
              <a:rPr lang="bs-Latn-BA" sz="1600" dirty="0" smtClean="0">
                <a:solidFill>
                  <a:schemeClr val="bg1"/>
                </a:solidFill>
                <a:effectLst>
                  <a:outerShdw blurRad="38100" dist="38100" dir="2700000" algn="tl">
                    <a:srgbClr val="000000">
                      <a:alpha val="43137"/>
                    </a:srgbClr>
                  </a:outerShdw>
                </a:effectLst>
              </a:rPr>
              <a:t>2015.</a:t>
            </a:r>
            <a:endParaRPr lang="en-US" sz="16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146084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918" t="7080"/>
          <a:stretch/>
        </p:blipFill>
        <p:spPr bwMode="auto">
          <a:xfrm>
            <a:off x="0" y="0"/>
            <a:ext cx="2293814" cy="215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2"/>
          <p:cNvSpPr>
            <a:spLocks noGrp="1"/>
          </p:cNvSpPr>
          <p:nvPr>
            <p:ph type="title"/>
          </p:nvPr>
        </p:nvSpPr>
        <p:spPr>
          <a:xfrm>
            <a:off x="734888" y="58316"/>
            <a:ext cx="8229600" cy="857250"/>
          </a:xfrm>
        </p:spPr>
        <p:txBody>
          <a:bodyPr>
            <a:normAutofit/>
          </a:bodyPr>
          <a:lstStyle/>
          <a:p>
            <a:pPr algn="r"/>
            <a:r>
              <a:rPr lang="bs-Latn-BA" sz="4000" b="1" dirty="0" smtClean="0">
                <a:solidFill>
                  <a:srgbClr val="0070C0"/>
                </a:solidFill>
                <a:effectLst>
                  <a:outerShdw blurRad="38100" dist="38100" dir="2700000" algn="tl">
                    <a:srgbClr val="000000">
                      <a:alpha val="43137"/>
                    </a:srgbClr>
                  </a:outerShdw>
                </a:effectLst>
              </a:rPr>
              <a:t>The main goals of this presentation:</a:t>
            </a:r>
            <a:endParaRPr lang="en-US" sz="4000" b="1" dirty="0">
              <a:solidFill>
                <a:srgbClr val="0070C0"/>
              </a:solidFill>
              <a:effectLst>
                <a:outerShdw blurRad="38100" dist="38100" dir="2700000" algn="tl">
                  <a:srgbClr val="000000">
                    <a:alpha val="43137"/>
                  </a:srgbClr>
                </a:outerShdw>
              </a:effectLst>
            </a:endParaRPr>
          </a:p>
        </p:txBody>
      </p:sp>
      <p:sp>
        <p:nvSpPr>
          <p:cNvPr id="7" name="Content Placeholder 1"/>
          <p:cNvSpPr>
            <a:spLocks noGrp="1"/>
          </p:cNvSpPr>
          <p:nvPr>
            <p:ph idx="1"/>
          </p:nvPr>
        </p:nvSpPr>
        <p:spPr>
          <a:xfrm>
            <a:off x="1907704" y="1200151"/>
            <a:ext cx="6779096" cy="3394472"/>
          </a:xfrm>
        </p:spPr>
        <p:txBody>
          <a:bodyPr>
            <a:normAutofit fontScale="92500" lnSpcReduction="20000"/>
          </a:bodyPr>
          <a:lstStyle/>
          <a:p>
            <a:r>
              <a:rPr lang="bs-Latn-BA" sz="2800" dirty="0" smtClean="0"/>
              <a:t>Introduce the </a:t>
            </a:r>
            <a:r>
              <a:rPr lang="bs-Latn-BA" sz="2800" b="1" dirty="0" smtClean="0">
                <a:solidFill>
                  <a:srgbClr val="FFC000"/>
                </a:solidFill>
                <a:effectLst>
                  <a:outerShdw blurRad="38100" dist="38100" dir="2700000" algn="tl">
                    <a:srgbClr val="000000">
                      <a:alpha val="43137"/>
                    </a:srgbClr>
                  </a:outerShdw>
                </a:effectLst>
              </a:rPr>
              <a:t>political system </a:t>
            </a:r>
            <a:r>
              <a:rPr lang="bs-Latn-BA" sz="2800" dirty="0" smtClean="0"/>
              <a:t>of Bosnia and Herzegovina with the emphasis of the </a:t>
            </a:r>
            <a:r>
              <a:rPr lang="bs-Latn-BA" sz="2800" b="1" dirty="0" smtClean="0">
                <a:solidFill>
                  <a:srgbClr val="FFC000"/>
                </a:solidFill>
                <a:effectLst>
                  <a:outerShdw blurRad="38100" dist="38100" dir="2700000" algn="tl">
                    <a:srgbClr val="000000">
                      <a:alpha val="43137"/>
                    </a:srgbClr>
                  </a:outerShdw>
                </a:effectLst>
              </a:rPr>
              <a:t>civil society </a:t>
            </a:r>
            <a:r>
              <a:rPr lang="bs-Latn-BA" sz="2800" dirty="0" smtClean="0"/>
              <a:t>and </a:t>
            </a:r>
            <a:r>
              <a:rPr lang="bs-Latn-BA" sz="2800" b="1" dirty="0" smtClean="0">
                <a:solidFill>
                  <a:srgbClr val="FFC000"/>
                </a:solidFill>
                <a:effectLst>
                  <a:outerShdw blurRad="38100" dist="38100" dir="2700000" algn="tl">
                    <a:srgbClr val="000000">
                      <a:alpha val="43137"/>
                    </a:srgbClr>
                  </a:outerShdw>
                </a:effectLst>
              </a:rPr>
              <a:t>NGO</a:t>
            </a:r>
            <a:r>
              <a:rPr lang="bs-Latn-BA" sz="2800" dirty="0" smtClean="0"/>
              <a:t>s and their reflections on disavantages of democracy;</a:t>
            </a:r>
          </a:p>
          <a:p>
            <a:r>
              <a:rPr lang="bs-Latn-BA" sz="2800" dirty="0" smtClean="0"/>
              <a:t>Present the </a:t>
            </a:r>
            <a:r>
              <a:rPr lang="bs-Latn-BA" sz="2800" b="1" dirty="0" smtClean="0">
                <a:solidFill>
                  <a:srgbClr val="FFC000"/>
                </a:solidFill>
                <a:effectLst>
                  <a:outerShdw blurRad="38100" dist="38100" dir="2700000" algn="tl">
                    <a:srgbClr val="000000">
                      <a:alpha val="43137"/>
                    </a:srgbClr>
                  </a:outerShdw>
                </a:effectLst>
              </a:rPr>
              <a:t>main NGOs </a:t>
            </a:r>
            <a:r>
              <a:rPr lang="bs-Latn-BA" sz="2800" dirty="0" smtClean="0"/>
              <a:t>in Bosnia and Herzegovina and see </a:t>
            </a:r>
            <a:r>
              <a:rPr lang="bs-Latn-BA" sz="2800" b="1" dirty="0" smtClean="0">
                <a:solidFill>
                  <a:srgbClr val="FFC000"/>
                </a:solidFill>
                <a:effectLst>
                  <a:outerShdw blurRad="38100" dist="38100" dir="2700000" algn="tl">
                    <a:srgbClr val="000000">
                      <a:alpha val="43137"/>
                    </a:srgbClr>
                  </a:outerShdw>
                </a:effectLst>
              </a:rPr>
              <a:t>how they work</a:t>
            </a:r>
            <a:r>
              <a:rPr lang="bs-Latn-BA" sz="2800" dirty="0" smtClean="0"/>
              <a:t>;</a:t>
            </a:r>
          </a:p>
          <a:p>
            <a:r>
              <a:rPr lang="bs-Latn-BA" sz="2800" dirty="0" smtClean="0"/>
              <a:t>See the </a:t>
            </a:r>
            <a:r>
              <a:rPr lang="bs-Latn-BA" sz="2800" b="1" dirty="0" smtClean="0">
                <a:solidFill>
                  <a:srgbClr val="FFC000"/>
                </a:solidFill>
                <a:effectLst>
                  <a:outerShdw blurRad="38100" dist="38100" dir="2700000" algn="tl">
                    <a:srgbClr val="000000">
                      <a:alpha val="43137"/>
                    </a:srgbClr>
                  </a:outerShdw>
                </a:effectLst>
              </a:rPr>
              <a:t>influence of the NGOs </a:t>
            </a:r>
            <a:r>
              <a:rPr lang="bs-Latn-BA" sz="2800" dirty="0" smtClean="0"/>
              <a:t>on social phenomena like </a:t>
            </a:r>
            <a:r>
              <a:rPr lang="bs-Latn-BA" sz="2800" b="1" dirty="0" smtClean="0">
                <a:solidFill>
                  <a:srgbClr val="FFC000"/>
                </a:solidFill>
                <a:effectLst>
                  <a:outerShdw blurRad="38100" dist="38100" dir="2700000" algn="tl">
                    <a:srgbClr val="000000">
                      <a:alpha val="43137"/>
                    </a:srgbClr>
                  </a:outerShdw>
                </a:effectLst>
              </a:rPr>
              <a:t>corruption</a:t>
            </a:r>
            <a:r>
              <a:rPr lang="bs-Latn-BA" sz="2800" dirty="0" smtClean="0"/>
              <a:t> or </a:t>
            </a:r>
            <a:r>
              <a:rPr lang="bs-Latn-BA" sz="2800" b="1" dirty="0" smtClean="0">
                <a:solidFill>
                  <a:srgbClr val="FFC000"/>
                </a:solidFill>
                <a:effectLst>
                  <a:outerShdw blurRad="38100" dist="38100" dir="2700000" algn="tl">
                    <a:srgbClr val="000000">
                      <a:alpha val="43137"/>
                    </a:srgbClr>
                  </a:outerShdw>
                </a:effectLst>
              </a:rPr>
              <a:t>freedom of speech</a:t>
            </a:r>
            <a:r>
              <a:rPr lang="bs-Latn-BA" sz="2800" dirty="0" smtClean="0"/>
              <a:t> in Bosnia and Herzegovina</a:t>
            </a:r>
          </a:p>
          <a:p>
            <a:endParaRPr lang="en-US" sz="2800" dirty="0"/>
          </a:p>
        </p:txBody>
      </p:sp>
    </p:spTree>
    <p:extLst>
      <p:ext uri="{BB962C8B-B14F-4D97-AF65-F5344CB8AC3E}">
        <p14:creationId xmlns:p14="http://schemas.microsoft.com/office/powerpoint/2010/main" val="21912019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918" t="7080"/>
          <a:stretch/>
        </p:blipFill>
        <p:spPr bwMode="auto">
          <a:xfrm>
            <a:off x="0" y="0"/>
            <a:ext cx="2293814" cy="215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2"/>
          <p:cNvSpPr>
            <a:spLocks noGrp="1"/>
          </p:cNvSpPr>
          <p:nvPr>
            <p:ph type="title"/>
          </p:nvPr>
        </p:nvSpPr>
        <p:spPr>
          <a:xfrm>
            <a:off x="734888" y="58316"/>
            <a:ext cx="8229600" cy="857250"/>
          </a:xfrm>
        </p:spPr>
        <p:txBody>
          <a:bodyPr>
            <a:normAutofit/>
          </a:bodyPr>
          <a:lstStyle/>
          <a:p>
            <a:pPr algn="r"/>
            <a:r>
              <a:rPr lang="bs-Latn-BA" sz="4000" b="1" dirty="0" smtClean="0">
                <a:solidFill>
                  <a:srgbClr val="0070C0"/>
                </a:solidFill>
                <a:effectLst>
                  <a:outerShdw blurRad="38100" dist="38100" dir="2700000" algn="tl">
                    <a:srgbClr val="000000">
                      <a:alpha val="43137"/>
                    </a:srgbClr>
                  </a:outerShdw>
                </a:effectLst>
              </a:rPr>
              <a:t>Political system of B&amp;H</a:t>
            </a:r>
            <a:endParaRPr lang="en-US" sz="4000" b="1" dirty="0">
              <a:solidFill>
                <a:srgbClr val="0070C0"/>
              </a:solidFill>
              <a:effectLst>
                <a:outerShdw blurRad="38100" dist="38100" dir="2700000" algn="tl">
                  <a:srgbClr val="000000">
                    <a:alpha val="43137"/>
                  </a:srgbClr>
                </a:outerShdw>
              </a:effectLst>
            </a:endParaRPr>
          </a:p>
        </p:txBody>
      </p:sp>
      <p:sp>
        <p:nvSpPr>
          <p:cNvPr id="7" name="Content Placeholder 1"/>
          <p:cNvSpPr>
            <a:spLocks noGrp="1"/>
          </p:cNvSpPr>
          <p:nvPr>
            <p:ph idx="1"/>
          </p:nvPr>
        </p:nvSpPr>
        <p:spPr>
          <a:xfrm>
            <a:off x="1907704" y="1200151"/>
            <a:ext cx="6779096" cy="3394472"/>
          </a:xfrm>
        </p:spPr>
        <p:txBody>
          <a:bodyPr>
            <a:normAutofit/>
          </a:bodyPr>
          <a:lstStyle/>
          <a:p>
            <a:r>
              <a:rPr lang="bs-Latn-BA" sz="2800" b="1" dirty="0" smtClean="0">
                <a:solidFill>
                  <a:srgbClr val="FFC000"/>
                </a:solidFill>
                <a:effectLst>
                  <a:outerShdw blurRad="38100" dist="38100" dir="2700000" algn="tl">
                    <a:srgbClr val="000000">
                      <a:alpha val="43137"/>
                    </a:srgbClr>
                  </a:outerShdw>
                </a:effectLst>
              </a:rPr>
              <a:t>Dayton Peace Agreement </a:t>
            </a:r>
            <a:r>
              <a:rPr lang="bs-Latn-BA" sz="2800" dirty="0" smtClean="0"/>
              <a:t>(14.12.1995)</a:t>
            </a:r>
          </a:p>
          <a:p>
            <a:r>
              <a:rPr lang="bs-Latn-BA" sz="2800" dirty="0" smtClean="0"/>
              <a:t>Constitution of Bosnia and Herzegovina: </a:t>
            </a:r>
            <a:r>
              <a:rPr lang="bs-Latn-BA" sz="2800" b="1" dirty="0" smtClean="0">
                <a:solidFill>
                  <a:srgbClr val="FFC000"/>
                </a:solidFill>
                <a:effectLst>
                  <a:outerShdw blurRad="38100" dist="38100" dir="2700000" algn="tl">
                    <a:srgbClr val="000000">
                      <a:alpha val="43137"/>
                    </a:srgbClr>
                  </a:outerShdw>
                </a:effectLst>
              </a:rPr>
              <a:t>Anex IV of DPA</a:t>
            </a:r>
          </a:p>
          <a:p>
            <a:r>
              <a:rPr lang="bs-Latn-BA" sz="2800" dirty="0" smtClean="0"/>
              <a:t>Bosnia and Herzegovina: two entities (Federation of Bosnia and Herzegovina and Republika Srpska) and District of Brčko.</a:t>
            </a:r>
          </a:p>
          <a:p>
            <a:endParaRPr lang="en-US" sz="2800" dirty="0"/>
          </a:p>
        </p:txBody>
      </p:sp>
    </p:spTree>
    <p:extLst>
      <p:ext uri="{BB962C8B-B14F-4D97-AF65-F5344CB8AC3E}">
        <p14:creationId xmlns:p14="http://schemas.microsoft.com/office/powerpoint/2010/main" val="14566650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918" t="7080"/>
          <a:stretch/>
        </p:blipFill>
        <p:spPr bwMode="auto">
          <a:xfrm>
            <a:off x="0" y="0"/>
            <a:ext cx="2293814" cy="215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2"/>
          <p:cNvSpPr>
            <a:spLocks noGrp="1"/>
          </p:cNvSpPr>
          <p:nvPr>
            <p:ph type="title"/>
          </p:nvPr>
        </p:nvSpPr>
        <p:spPr>
          <a:xfrm>
            <a:off x="734888" y="58316"/>
            <a:ext cx="8229600" cy="857250"/>
          </a:xfrm>
        </p:spPr>
        <p:txBody>
          <a:bodyPr>
            <a:normAutofit/>
          </a:bodyPr>
          <a:lstStyle/>
          <a:p>
            <a:pPr algn="r"/>
            <a:r>
              <a:rPr lang="bs-Latn-BA" sz="4000" b="1" dirty="0" smtClean="0">
                <a:solidFill>
                  <a:srgbClr val="0070C0"/>
                </a:solidFill>
                <a:effectLst>
                  <a:outerShdw blurRad="38100" dist="38100" dir="2700000" algn="tl">
                    <a:srgbClr val="000000">
                      <a:alpha val="43137"/>
                    </a:srgbClr>
                  </a:outerShdw>
                </a:effectLst>
              </a:rPr>
              <a:t>Political system of B&amp;H, cont.</a:t>
            </a:r>
            <a:endParaRPr lang="en-US" sz="4000" b="1" dirty="0">
              <a:solidFill>
                <a:srgbClr val="0070C0"/>
              </a:solidFill>
              <a:effectLst>
                <a:outerShdw blurRad="38100" dist="38100" dir="2700000" algn="tl">
                  <a:srgbClr val="000000">
                    <a:alpha val="43137"/>
                  </a:srgbClr>
                </a:outerShdw>
              </a:effectLst>
            </a:endParaRPr>
          </a:p>
        </p:txBody>
      </p:sp>
      <p:sp>
        <p:nvSpPr>
          <p:cNvPr id="7" name="Content Placeholder 1"/>
          <p:cNvSpPr>
            <a:spLocks noGrp="1"/>
          </p:cNvSpPr>
          <p:nvPr>
            <p:ph idx="1"/>
          </p:nvPr>
        </p:nvSpPr>
        <p:spPr>
          <a:xfrm>
            <a:off x="1907704" y="1200151"/>
            <a:ext cx="6779096" cy="3394472"/>
          </a:xfrm>
        </p:spPr>
        <p:txBody>
          <a:bodyPr>
            <a:normAutofit/>
          </a:bodyPr>
          <a:lstStyle/>
          <a:p>
            <a:r>
              <a:rPr lang="bs-Latn-BA" sz="2800" dirty="0" smtClean="0"/>
              <a:t>Article 1, paragraph 2 defines Bosnia and Herzegovina as a </a:t>
            </a:r>
            <a:r>
              <a:rPr lang="bs-Latn-BA" sz="2800" b="1" dirty="0" smtClean="0">
                <a:solidFill>
                  <a:srgbClr val="FFC000"/>
                </a:solidFill>
                <a:effectLst>
                  <a:outerShdw blurRad="38100" dist="38100" dir="2700000" algn="tl">
                    <a:srgbClr val="000000">
                      <a:alpha val="43137"/>
                    </a:srgbClr>
                  </a:outerShdw>
                </a:effectLst>
              </a:rPr>
              <a:t>democratic country which is functionating in court with law and free and democratic elections</a:t>
            </a:r>
            <a:r>
              <a:rPr lang="bs-Latn-BA" sz="2800" dirty="0" smtClean="0"/>
              <a:t>.</a:t>
            </a:r>
          </a:p>
          <a:p>
            <a:endParaRPr lang="en-US" sz="2800" dirty="0"/>
          </a:p>
        </p:txBody>
      </p:sp>
    </p:spTree>
    <p:extLst>
      <p:ext uri="{BB962C8B-B14F-4D97-AF65-F5344CB8AC3E}">
        <p14:creationId xmlns:p14="http://schemas.microsoft.com/office/powerpoint/2010/main" val="18909613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918" t="7080"/>
          <a:stretch/>
        </p:blipFill>
        <p:spPr bwMode="auto">
          <a:xfrm>
            <a:off x="0" y="0"/>
            <a:ext cx="2293814" cy="215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2"/>
          <p:cNvSpPr>
            <a:spLocks noGrp="1"/>
          </p:cNvSpPr>
          <p:nvPr>
            <p:ph type="title"/>
          </p:nvPr>
        </p:nvSpPr>
        <p:spPr>
          <a:xfrm>
            <a:off x="734888" y="58316"/>
            <a:ext cx="8229600" cy="857250"/>
          </a:xfrm>
        </p:spPr>
        <p:txBody>
          <a:bodyPr>
            <a:normAutofit/>
          </a:bodyPr>
          <a:lstStyle/>
          <a:p>
            <a:pPr algn="r"/>
            <a:r>
              <a:rPr lang="bs-Latn-BA" sz="4000" b="1" dirty="0" smtClean="0">
                <a:solidFill>
                  <a:srgbClr val="0070C0"/>
                </a:solidFill>
                <a:effectLst>
                  <a:outerShdw blurRad="38100" dist="38100" dir="2700000" algn="tl">
                    <a:srgbClr val="000000">
                      <a:alpha val="43137"/>
                    </a:srgbClr>
                  </a:outerShdw>
                </a:effectLst>
              </a:rPr>
              <a:t>Political system of B&amp;H, cont.</a:t>
            </a:r>
            <a:endParaRPr lang="en-US" sz="4000" b="1" dirty="0">
              <a:solidFill>
                <a:srgbClr val="0070C0"/>
              </a:solidFill>
              <a:effectLst>
                <a:outerShdw blurRad="38100" dist="38100" dir="2700000" algn="tl">
                  <a:srgbClr val="000000">
                    <a:alpha val="43137"/>
                  </a:srgbClr>
                </a:outerShdw>
              </a:effectLst>
            </a:endParaRPr>
          </a:p>
        </p:txBody>
      </p:sp>
      <p:sp>
        <p:nvSpPr>
          <p:cNvPr id="7" name="Content Placeholder 1"/>
          <p:cNvSpPr>
            <a:spLocks noGrp="1"/>
          </p:cNvSpPr>
          <p:nvPr>
            <p:ph idx="1"/>
          </p:nvPr>
        </p:nvSpPr>
        <p:spPr>
          <a:xfrm>
            <a:off x="1907704" y="1200151"/>
            <a:ext cx="6779096" cy="3394472"/>
          </a:xfrm>
        </p:spPr>
        <p:txBody>
          <a:bodyPr>
            <a:normAutofit fontScale="85000" lnSpcReduction="20000"/>
          </a:bodyPr>
          <a:lstStyle/>
          <a:p>
            <a:r>
              <a:rPr lang="bs-Latn-BA" sz="2800" b="1" dirty="0" smtClean="0">
                <a:solidFill>
                  <a:srgbClr val="0070C0"/>
                </a:solidFill>
                <a:effectLst>
                  <a:outerShdw blurRad="38100" dist="38100" dir="2700000" algn="tl">
                    <a:srgbClr val="000000">
                      <a:alpha val="43137"/>
                    </a:srgbClr>
                  </a:outerShdw>
                </a:effectLst>
              </a:rPr>
              <a:t>What is democracy?</a:t>
            </a:r>
          </a:p>
          <a:p>
            <a:r>
              <a:rPr lang="bs-Latn-BA" sz="2800" dirty="0" smtClean="0"/>
              <a:t>Haywood (2004) defines democracy as „</a:t>
            </a:r>
            <a:r>
              <a:rPr lang="bs-Latn-BA" sz="2800" b="1" dirty="0" smtClean="0">
                <a:solidFill>
                  <a:srgbClr val="FFC000"/>
                </a:solidFill>
                <a:effectLst>
                  <a:outerShdw blurRad="38100" dist="38100" dir="2700000" algn="tl">
                    <a:srgbClr val="000000">
                      <a:alpha val="43137"/>
                    </a:srgbClr>
                  </a:outerShdw>
                </a:effectLst>
              </a:rPr>
              <a:t>an activity through which people create, maintain and change the rules by which they live</a:t>
            </a:r>
            <a:r>
              <a:rPr lang="bs-Latn-BA" sz="2800" dirty="0" smtClean="0"/>
              <a:t>“. </a:t>
            </a:r>
          </a:p>
          <a:p>
            <a:r>
              <a:rPr lang="bs-Latn-BA" sz="2800" dirty="0" smtClean="0"/>
              <a:t>Democracy also means that the government is </a:t>
            </a:r>
            <a:r>
              <a:rPr lang="bs-Latn-BA" sz="2800" b="1" dirty="0" smtClean="0">
                <a:solidFill>
                  <a:srgbClr val="FFC000"/>
                </a:solidFill>
                <a:effectLst>
                  <a:outerShdw blurRad="38100" dist="38100" dir="2700000" algn="tl">
                    <a:srgbClr val="000000">
                      <a:alpha val="43137"/>
                    </a:srgbClr>
                  </a:outerShdw>
                </a:effectLst>
              </a:rPr>
              <a:t>divided on three levels</a:t>
            </a:r>
            <a:r>
              <a:rPr lang="bs-Latn-BA" sz="2800" dirty="0" smtClean="0"/>
              <a:t>: </a:t>
            </a:r>
            <a:r>
              <a:rPr lang="bs-Latn-BA" sz="2800" b="1" dirty="0" smtClean="0">
                <a:solidFill>
                  <a:srgbClr val="FFC000"/>
                </a:solidFill>
                <a:effectLst>
                  <a:outerShdw blurRad="38100" dist="38100" dir="2700000" algn="tl">
                    <a:srgbClr val="000000">
                      <a:alpha val="43137"/>
                    </a:srgbClr>
                  </a:outerShdw>
                </a:effectLst>
              </a:rPr>
              <a:t>executive</a:t>
            </a:r>
            <a:r>
              <a:rPr lang="bs-Latn-BA" sz="2800" dirty="0" smtClean="0"/>
              <a:t>, </a:t>
            </a:r>
            <a:r>
              <a:rPr lang="bs-Latn-BA" sz="2800" b="1" dirty="0" smtClean="0">
                <a:solidFill>
                  <a:srgbClr val="FFC000"/>
                </a:solidFill>
                <a:effectLst>
                  <a:outerShdw blurRad="38100" dist="38100" dir="2700000" algn="tl">
                    <a:srgbClr val="000000">
                      <a:alpha val="43137"/>
                    </a:srgbClr>
                  </a:outerShdw>
                </a:effectLst>
              </a:rPr>
              <a:t>legislative</a:t>
            </a:r>
            <a:r>
              <a:rPr lang="bs-Latn-BA" sz="2800" dirty="0" smtClean="0"/>
              <a:t> and </a:t>
            </a:r>
            <a:r>
              <a:rPr lang="bs-Latn-BA" sz="2800" b="1" dirty="0" smtClean="0">
                <a:solidFill>
                  <a:srgbClr val="FFC000"/>
                </a:solidFill>
                <a:effectLst>
                  <a:outerShdw blurRad="38100" dist="38100" dir="2700000" algn="tl">
                    <a:srgbClr val="000000">
                      <a:alpha val="43137"/>
                    </a:srgbClr>
                  </a:outerShdw>
                </a:effectLst>
              </a:rPr>
              <a:t>juriditional authority</a:t>
            </a:r>
            <a:endParaRPr lang="bs-Latn-BA" sz="2800" dirty="0" smtClean="0"/>
          </a:p>
          <a:p>
            <a:r>
              <a:rPr lang="bs-Latn-BA" sz="2800" b="1" dirty="0" smtClean="0">
                <a:solidFill>
                  <a:srgbClr val="FFC000"/>
                </a:solidFill>
                <a:effectLst>
                  <a:outerShdw blurRad="38100" dist="38100" dir="2700000" algn="tl">
                    <a:srgbClr val="000000">
                      <a:alpha val="43137"/>
                    </a:srgbClr>
                  </a:outerShdw>
                </a:effectLst>
              </a:rPr>
              <a:t>Articles IV, V, VI </a:t>
            </a:r>
            <a:r>
              <a:rPr lang="bs-Latn-BA" sz="2800" dirty="0" smtClean="0"/>
              <a:t>of the Constitution of Bosnia and Herzegovina provides the democratic principles of the division of the government</a:t>
            </a:r>
          </a:p>
          <a:p>
            <a:pPr marL="0" indent="0">
              <a:buNone/>
            </a:pPr>
            <a:endParaRPr lang="en-US" sz="2800" dirty="0"/>
          </a:p>
        </p:txBody>
      </p:sp>
    </p:spTree>
    <p:extLst>
      <p:ext uri="{BB962C8B-B14F-4D97-AF65-F5344CB8AC3E}">
        <p14:creationId xmlns:p14="http://schemas.microsoft.com/office/powerpoint/2010/main" val="34781856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918" t="7080"/>
          <a:stretch/>
        </p:blipFill>
        <p:spPr bwMode="auto">
          <a:xfrm>
            <a:off x="0" y="0"/>
            <a:ext cx="2293814" cy="215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2"/>
          <p:cNvSpPr>
            <a:spLocks noGrp="1"/>
          </p:cNvSpPr>
          <p:nvPr>
            <p:ph type="title"/>
          </p:nvPr>
        </p:nvSpPr>
        <p:spPr>
          <a:xfrm>
            <a:off x="734888" y="58316"/>
            <a:ext cx="8229600" cy="857250"/>
          </a:xfrm>
        </p:spPr>
        <p:txBody>
          <a:bodyPr>
            <a:normAutofit/>
          </a:bodyPr>
          <a:lstStyle/>
          <a:p>
            <a:pPr algn="r"/>
            <a:r>
              <a:rPr lang="bs-Latn-BA" sz="4000" b="1" dirty="0" smtClean="0">
                <a:solidFill>
                  <a:srgbClr val="0070C0"/>
                </a:solidFill>
                <a:effectLst>
                  <a:outerShdw blurRad="38100" dist="38100" dir="2700000" algn="tl">
                    <a:srgbClr val="000000">
                      <a:alpha val="43137"/>
                    </a:srgbClr>
                  </a:outerShdw>
                </a:effectLst>
              </a:rPr>
              <a:t>Political system of B&amp;H, cont.</a:t>
            </a:r>
            <a:endParaRPr lang="en-US" sz="4000" b="1" dirty="0">
              <a:solidFill>
                <a:srgbClr val="0070C0"/>
              </a:solidFill>
              <a:effectLst>
                <a:outerShdw blurRad="38100" dist="38100" dir="2700000" algn="tl">
                  <a:srgbClr val="000000">
                    <a:alpha val="43137"/>
                  </a:srgbClr>
                </a:outerShdw>
              </a:effectLst>
            </a:endParaRPr>
          </a:p>
        </p:txBody>
      </p:sp>
      <p:sp>
        <p:nvSpPr>
          <p:cNvPr id="7" name="Content Placeholder 1"/>
          <p:cNvSpPr>
            <a:spLocks noGrp="1"/>
          </p:cNvSpPr>
          <p:nvPr>
            <p:ph idx="1"/>
          </p:nvPr>
        </p:nvSpPr>
        <p:spPr>
          <a:xfrm>
            <a:off x="1907704" y="1200151"/>
            <a:ext cx="6779096" cy="3394472"/>
          </a:xfrm>
        </p:spPr>
        <p:txBody>
          <a:bodyPr>
            <a:normAutofit fontScale="25000" lnSpcReduction="20000"/>
          </a:bodyPr>
          <a:lstStyle/>
          <a:p>
            <a:pPr algn="just"/>
            <a:r>
              <a:rPr lang="bs-Latn-BA" sz="8800" dirty="0" smtClean="0"/>
              <a:t>Being connected to </a:t>
            </a:r>
            <a:r>
              <a:rPr lang="bs-Latn-BA" sz="8800" b="1" dirty="0" smtClean="0">
                <a:solidFill>
                  <a:srgbClr val="FFC000"/>
                </a:solidFill>
                <a:effectLst>
                  <a:outerShdw blurRad="38100" dist="38100" dir="2700000" algn="tl">
                    <a:srgbClr val="000000">
                      <a:alpha val="43137"/>
                    </a:srgbClr>
                  </a:outerShdw>
                </a:effectLst>
              </a:rPr>
              <a:t>conflict and cooperation</a:t>
            </a:r>
            <a:r>
              <a:rPr lang="bs-Latn-BA" sz="8800" dirty="0" smtClean="0"/>
              <a:t>, existence of </a:t>
            </a:r>
            <a:r>
              <a:rPr lang="bs-Latn-BA" sz="8800" b="1" dirty="0" smtClean="0">
                <a:solidFill>
                  <a:srgbClr val="FFC000"/>
                </a:solidFill>
                <a:effectLst>
                  <a:outerShdw blurRad="38100" dist="38100" dir="2700000" algn="tl">
                    <a:srgbClr val="000000">
                      <a:alpha val="43137"/>
                    </a:srgbClr>
                  </a:outerShdw>
                </a:effectLst>
              </a:rPr>
              <a:t>opposed opinions</a:t>
            </a:r>
            <a:r>
              <a:rPr lang="bs-Latn-BA" sz="8800" dirty="0" smtClean="0"/>
              <a:t>, </a:t>
            </a:r>
            <a:r>
              <a:rPr lang="bs-Latn-BA" sz="8800" b="1" dirty="0" smtClean="0">
                <a:solidFill>
                  <a:srgbClr val="FFC000"/>
                </a:solidFill>
                <a:effectLst>
                  <a:outerShdw blurRad="38100" dist="38100" dir="2700000" algn="tl">
                    <a:srgbClr val="000000">
                      <a:alpha val="43137"/>
                    </a:srgbClr>
                  </a:outerShdw>
                </a:effectLst>
              </a:rPr>
              <a:t>different wishes</a:t>
            </a:r>
            <a:r>
              <a:rPr lang="bs-Latn-BA" sz="8800" dirty="0" smtClean="0"/>
              <a:t>, </a:t>
            </a:r>
            <a:r>
              <a:rPr lang="bs-Latn-BA" sz="8800" b="1" dirty="0" smtClean="0">
                <a:solidFill>
                  <a:srgbClr val="FFC000"/>
                </a:solidFill>
                <a:effectLst>
                  <a:outerShdw blurRad="38100" dist="38100" dir="2700000" algn="tl">
                    <a:srgbClr val="000000">
                      <a:alpha val="43137"/>
                    </a:srgbClr>
                  </a:outerShdw>
                </a:effectLst>
              </a:rPr>
              <a:t>conflicted needs and interests </a:t>
            </a:r>
            <a:r>
              <a:rPr lang="bs-Latn-BA" sz="8800" dirty="0" smtClean="0"/>
              <a:t>leads to disagreements about the rules that should regulate the human life (Haywood, 2004). </a:t>
            </a:r>
          </a:p>
          <a:p>
            <a:pPr algn="just"/>
            <a:r>
              <a:rPr lang="bs-Latn-BA" sz="8800" b="1" dirty="0" smtClean="0">
                <a:solidFill>
                  <a:srgbClr val="FFC000"/>
                </a:solidFill>
                <a:effectLst>
                  <a:outerShdw blurRad="38100" dist="38100" dir="2700000" algn="tl">
                    <a:srgbClr val="000000">
                      <a:alpha val="43137"/>
                    </a:srgbClr>
                  </a:outerShdw>
                </a:effectLst>
              </a:rPr>
              <a:t>Article II </a:t>
            </a:r>
            <a:r>
              <a:rPr lang="bs-Latn-BA" sz="8800" dirty="0" smtClean="0"/>
              <a:t>of the Constitution of Bosnia and Herzegovina (Human Rights and Fundamental Freedoms) enables the freedom of speech, freedom of </a:t>
            </a:r>
            <a:r>
              <a:rPr lang="bs-Latn-BA" sz="8800" dirty="0" smtClean="0">
                <a:solidFill>
                  <a:schemeClr val="tx1">
                    <a:lumMod val="85000"/>
                    <a:lumOff val="15000"/>
                  </a:schemeClr>
                </a:solidFill>
              </a:rPr>
              <a:t>gathering and organizing.</a:t>
            </a:r>
          </a:p>
          <a:p>
            <a:pPr algn="just"/>
            <a:r>
              <a:rPr lang="bs-Latn-BA" sz="8800" dirty="0" smtClean="0"/>
              <a:t>Also, the Constitution of Bosnia and Herzegovina indirectly mention the </a:t>
            </a:r>
            <a:r>
              <a:rPr lang="bs-Latn-BA" sz="8800" b="1" dirty="0" smtClean="0">
                <a:solidFill>
                  <a:srgbClr val="FFC000"/>
                </a:solidFill>
                <a:effectLst>
                  <a:outerShdw blurRad="38100" dist="38100" dir="2700000" algn="tl">
                    <a:srgbClr val="000000">
                      <a:alpha val="43137"/>
                    </a:srgbClr>
                  </a:outerShdw>
                </a:effectLst>
              </a:rPr>
              <a:t>existance of free and indirect elections</a:t>
            </a:r>
            <a:r>
              <a:rPr lang="bs-Latn-BA" sz="8800" dirty="0" smtClean="0"/>
              <a:t>, which is also one of the main democratic principles.</a:t>
            </a:r>
          </a:p>
          <a:p>
            <a:endParaRPr lang="en-US" sz="2800" dirty="0"/>
          </a:p>
        </p:txBody>
      </p:sp>
    </p:spTree>
    <p:extLst>
      <p:ext uri="{BB962C8B-B14F-4D97-AF65-F5344CB8AC3E}">
        <p14:creationId xmlns:p14="http://schemas.microsoft.com/office/powerpoint/2010/main" val="30129331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918" t="7080"/>
          <a:stretch/>
        </p:blipFill>
        <p:spPr bwMode="auto">
          <a:xfrm>
            <a:off x="0" y="0"/>
            <a:ext cx="2293814" cy="215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2"/>
          <p:cNvSpPr>
            <a:spLocks noGrp="1"/>
          </p:cNvSpPr>
          <p:nvPr>
            <p:ph type="title"/>
          </p:nvPr>
        </p:nvSpPr>
        <p:spPr>
          <a:xfrm>
            <a:off x="734888" y="58316"/>
            <a:ext cx="8229600" cy="857250"/>
          </a:xfrm>
        </p:spPr>
        <p:txBody>
          <a:bodyPr>
            <a:normAutofit/>
          </a:bodyPr>
          <a:lstStyle/>
          <a:p>
            <a:pPr algn="r"/>
            <a:r>
              <a:rPr lang="bs-Latn-BA" sz="4000" b="1" dirty="0" smtClean="0">
                <a:solidFill>
                  <a:srgbClr val="0070C0"/>
                </a:solidFill>
                <a:effectLst>
                  <a:outerShdw blurRad="38100" dist="38100" dir="2700000" algn="tl">
                    <a:srgbClr val="000000">
                      <a:alpha val="43137"/>
                    </a:srgbClr>
                  </a:outerShdw>
                </a:effectLst>
              </a:rPr>
              <a:t>Disadvantages of democracy</a:t>
            </a:r>
            <a:endParaRPr lang="en-US" sz="4000" b="1" dirty="0">
              <a:solidFill>
                <a:srgbClr val="0070C0"/>
              </a:solidFill>
              <a:effectLst>
                <a:outerShdw blurRad="38100" dist="38100" dir="2700000" algn="tl">
                  <a:srgbClr val="000000">
                    <a:alpha val="43137"/>
                  </a:srgbClr>
                </a:outerShdw>
              </a:effectLst>
            </a:endParaRPr>
          </a:p>
        </p:txBody>
      </p:sp>
      <p:sp>
        <p:nvSpPr>
          <p:cNvPr id="7" name="Content Placeholder 1"/>
          <p:cNvSpPr>
            <a:spLocks noGrp="1"/>
          </p:cNvSpPr>
          <p:nvPr>
            <p:ph idx="1"/>
          </p:nvPr>
        </p:nvSpPr>
        <p:spPr>
          <a:xfrm>
            <a:off x="1907704" y="1200151"/>
            <a:ext cx="6840760" cy="3394472"/>
          </a:xfrm>
        </p:spPr>
        <p:txBody>
          <a:bodyPr>
            <a:normAutofit/>
          </a:bodyPr>
          <a:lstStyle/>
          <a:p>
            <a:r>
              <a:rPr lang="bs-Latn-BA" sz="2400" b="1" dirty="0" smtClean="0">
                <a:solidFill>
                  <a:srgbClr val="0070C0"/>
                </a:solidFill>
                <a:effectLst>
                  <a:outerShdw blurRad="38100" dist="38100" dir="2700000" algn="tl">
                    <a:srgbClr val="000000">
                      <a:alpha val="43137"/>
                    </a:srgbClr>
                  </a:outerShdw>
                </a:effectLst>
              </a:rPr>
              <a:t>Democracy in the praxis?</a:t>
            </a:r>
          </a:p>
          <a:p>
            <a:r>
              <a:rPr lang="bs-Latn-BA" sz="2400" dirty="0" smtClean="0"/>
              <a:t>Discriminatory influence of the Constitution of Bosnia and Herzegovina</a:t>
            </a:r>
          </a:p>
          <a:p>
            <a:r>
              <a:rPr lang="bs-Latn-BA" sz="2400" dirty="0" smtClean="0"/>
              <a:t>Divided soveregnity</a:t>
            </a:r>
          </a:p>
          <a:p>
            <a:r>
              <a:rPr lang="bs-Latn-BA" sz="2400" dirty="0" smtClean="0"/>
              <a:t>Decision making out of Parliament</a:t>
            </a:r>
          </a:p>
          <a:p>
            <a:r>
              <a:rPr lang="bs-Latn-BA" sz="2400" b="1" dirty="0" smtClean="0">
                <a:solidFill>
                  <a:srgbClr val="FFC000"/>
                </a:solidFill>
                <a:effectLst>
                  <a:outerShdw blurRad="38100" dist="38100" dir="2700000" algn="tl">
                    <a:srgbClr val="000000">
                      <a:alpha val="43137"/>
                    </a:srgbClr>
                  </a:outerShdw>
                </a:effectLst>
              </a:rPr>
              <a:t>Civil society</a:t>
            </a:r>
          </a:p>
          <a:p>
            <a:endParaRPr lang="bs-Latn-BA" sz="2800" dirty="0" smtClean="0"/>
          </a:p>
          <a:p>
            <a:endParaRPr lang="en-US" sz="2800" dirty="0"/>
          </a:p>
        </p:txBody>
      </p:sp>
    </p:spTree>
    <p:extLst>
      <p:ext uri="{BB962C8B-B14F-4D97-AF65-F5344CB8AC3E}">
        <p14:creationId xmlns:p14="http://schemas.microsoft.com/office/powerpoint/2010/main" val="23360558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918" t="7080"/>
          <a:stretch/>
        </p:blipFill>
        <p:spPr bwMode="auto">
          <a:xfrm>
            <a:off x="0" y="0"/>
            <a:ext cx="2293814" cy="215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2"/>
          <p:cNvSpPr>
            <a:spLocks noGrp="1"/>
          </p:cNvSpPr>
          <p:nvPr>
            <p:ph type="title"/>
          </p:nvPr>
        </p:nvSpPr>
        <p:spPr>
          <a:xfrm>
            <a:off x="734888" y="202332"/>
            <a:ext cx="8229600" cy="857250"/>
          </a:xfrm>
        </p:spPr>
        <p:txBody>
          <a:bodyPr>
            <a:noAutofit/>
          </a:bodyPr>
          <a:lstStyle/>
          <a:p>
            <a:pPr algn="r"/>
            <a:r>
              <a:rPr lang="bs-Latn-BA" sz="3000" b="1" dirty="0" smtClean="0">
                <a:solidFill>
                  <a:srgbClr val="0070C0"/>
                </a:solidFill>
                <a:effectLst>
                  <a:outerShdw blurRad="38100" dist="38100" dir="2700000" algn="tl">
                    <a:srgbClr val="000000">
                      <a:alpha val="43137"/>
                    </a:srgbClr>
                  </a:outerShdw>
                </a:effectLst>
              </a:rPr>
              <a:t>Discriminatory influence of the Constitution of Bosnia and Herzegovina</a:t>
            </a:r>
            <a:endParaRPr lang="en-US" sz="3000" b="1" dirty="0">
              <a:solidFill>
                <a:srgbClr val="0070C0"/>
              </a:solidFill>
              <a:effectLst>
                <a:outerShdw blurRad="38100" dist="38100" dir="2700000" algn="tl">
                  <a:srgbClr val="000000">
                    <a:alpha val="43137"/>
                  </a:srgbClr>
                </a:outerShdw>
              </a:effectLst>
            </a:endParaRPr>
          </a:p>
        </p:txBody>
      </p:sp>
      <p:sp>
        <p:nvSpPr>
          <p:cNvPr id="7" name="Content Placeholder 1"/>
          <p:cNvSpPr>
            <a:spLocks noGrp="1"/>
          </p:cNvSpPr>
          <p:nvPr>
            <p:ph idx="1"/>
          </p:nvPr>
        </p:nvSpPr>
        <p:spPr>
          <a:xfrm>
            <a:off x="1907704" y="1200151"/>
            <a:ext cx="6840760" cy="3394472"/>
          </a:xfrm>
        </p:spPr>
        <p:txBody>
          <a:bodyPr>
            <a:normAutofit lnSpcReduction="10000"/>
          </a:bodyPr>
          <a:lstStyle/>
          <a:p>
            <a:r>
              <a:rPr lang="bs-Latn-BA" sz="2400" b="1" dirty="0" smtClean="0">
                <a:solidFill>
                  <a:srgbClr val="FFC000"/>
                </a:solidFill>
                <a:effectLst>
                  <a:outerShdw blurRad="38100" dist="38100" dir="2700000" algn="tl">
                    <a:srgbClr val="000000">
                      <a:alpha val="43137"/>
                    </a:srgbClr>
                  </a:outerShdw>
                </a:effectLst>
              </a:rPr>
              <a:t>Case of Sejdic-Finci v. Bosnia and Herzegovina</a:t>
            </a:r>
            <a:endParaRPr lang="en-US" sz="2400" b="1" dirty="0">
              <a:solidFill>
                <a:srgbClr val="FFC000"/>
              </a:solidFill>
              <a:effectLst>
                <a:outerShdw blurRad="38100" dist="38100" dir="2700000" algn="tl">
                  <a:srgbClr val="000000">
                    <a:alpha val="43137"/>
                  </a:srgbClr>
                </a:outerShdw>
              </a:effectLst>
            </a:endParaRPr>
          </a:p>
          <a:p>
            <a:r>
              <a:rPr lang="en-US" sz="2400" dirty="0" smtClean="0"/>
              <a:t>The </a:t>
            </a:r>
            <a:r>
              <a:rPr lang="en-US" sz="2400" dirty="0"/>
              <a:t>Bosnian Constitution, in its Preamble, makes a distinction between two categories of citizens: </a:t>
            </a:r>
            <a:r>
              <a:rPr lang="en-US" sz="2400" b="1" dirty="0" smtClean="0">
                <a:solidFill>
                  <a:srgbClr val="FFC000"/>
                </a:solidFill>
                <a:effectLst>
                  <a:outerShdw blurRad="38100" dist="38100" dir="2700000" algn="tl">
                    <a:srgbClr val="000000">
                      <a:alpha val="43137"/>
                    </a:srgbClr>
                  </a:outerShdw>
                </a:effectLst>
              </a:rPr>
              <a:t>constituent peoples </a:t>
            </a:r>
            <a:r>
              <a:rPr lang="en-US" sz="2400" dirty="0"/>
              <a:t>(</a:t>
            </a:r>
            <a:r>
              <a:rPr lang="en-US" sz="2400" dirty="0" err="1"/>
              <a:t>Bosniacs</a:t>
            </a:r>
            <a:r>
              <a:rPr lang="en-US" sz="2400" dirty="0"/>
              <a:t>, Croats and Serbs) and </a:t>
            </a:r>
            <a:r>
              <a:rPr lang="en-US" sz="2400" b="1" dirty="0" smtClean="0">
                <a:solidFill>
                  <a:srgbClr val="FFC000"/>
                </a:solidFill>
                <a:effectLst>
                  <a:outerShdw blurRad="38100" dist="38100" dir="2700000" algn="tl">
                    <a:srgbClr val="000000">
                      <a:alpha val="43137"/>
                    </a:srgbClr>
                  </a:outerShdw>
                </a:effectLst>
              </a:rPr>
              <a:t>others</a:t>
            </a:r>
            <a:r>
              <a:rPr lang="en-US" sz="2400" dirty="0" smtClean="0"/>
              <a:t> </a:t>
            </a:r>
            <a:r>
              <a:rPr lang="en-US" sz="2400" dirty="0"/>
              <a:t>(Jews, Roma and other national minorities together with those who do not declare affiliation with any ethnic group). </a:t>
            </a:r>
            <a:endParaRPr lang="bs-Latn-BA" sz="2400" dirty="0" smtClean="0"/>
          </a:p>
          <a:p>
            <a:r>
              <a:rPr lang="bs-Latn-BA" sz="2400" b="1" dirty="0" smtClean="0">
                <a:solidFill>
                  <a:srgbClr val="FFC000"/>
                </a:solidFill>
                <a:effectLst>
                  <a:outerShdw blurRad="38100" dist="38100" dir="2700000" algn="tl">
                    <a:srgbClr val="000000">
                      <a:alpha val="43137"/>
                    </a:srgbClr>
                  </a:outerShdw>
                </a:effectLst>
              </a:rPr>
              <a:t>Dervo Sejdić </a:t>
            </a:r>
            <a:r>
              <a:rPr lang="bs-Latn-BA" sz="2400" dirty="0" smtClean="0"/>
              <a:t>(Roma),</a:t>
            </a:r>
          </a:p>
          <a:p>
            <a:r>
              <a:rPr lang="bs-Latn-BA" sz="2400" b="1" dirty="0" smtClean="0">
                <a:solidFill>
                  <a:srgbClr val="FFC000"/>
                </a:solidFill>
                <a:effectLst>
                  <a:outerShdw blurRad="38100" dist="38100" dir="2700000" algn="tl">
                    <a:srgbClr val="000000">
                      <a:alpha val="43137"/>
                    </a:srgbClr>
                  </a:outerShdw>
                </a:effectLst>
              </a:rPr>
              <a:t>Jakob Finci </a:t>
            </a:r>
            <a:r>
              <a:rPr lang="bs-Latn-BA" sz="2400" dirty="0" smtClean="0"/>
              <a:t>(Jew).</a:t>
            </a:r>
          </a:p>
          <a:p>
            <a:endParaRPr lang="bs-Latn-BA" sz="2800" dirty="0" smtClean="0"/>
          </a:p>
          <a:p>
            <a:endParaRPr lang="en-US" sz="2800" dirty="0"/>
          </a:p>
        </p:txBody>
      </p:sp>
    </p:spTree>
    <p:extLst>
      <p:ext uri="{BB962C8B-B14F-4D97-AF65-F5344CB8AC3E}">
        <p14:creationId xmlns:p14="http://schemas.microsoft.com/office/powerpoint/2010/main" val="9180423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918" t="7080"/>
          <a:stretch/>
        </p:blipFill>
        <p:spPr bwMode="auto">
          <a:xfrm>
            <a:off x="0" y="0"/>
            <a:ext cx="2293814" cy="215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ontent Placeholder 1"/>
          <p:cNvSpPr>
            <a:spLocks noGrp="1"/>
          </p:cNvSpPr>
          <p:nvPr>
            <p:ph idx="1"/>
          </p:nvPr>
        </p:nvSpPr>
        <p:spPr>
          <a:xfrm>
            <a:off x="1907704" y="1200151"/>
            <a:ext cx="6840760" cy="3394472"/>
          </a:xfrm>
        </p:spPr>
        <p:txBody>
          <a:bodyPr>
            <a:normAutofit lnSpcReduction="10000"/>
          </a:bodyPr>
          <a:lstStyle/>
          <a:p>
            <a:r>
              <a:rPr lang="bs-Latn-BA" sz="2400" b="1" dirty="0" smtClean="0">
                <a:solidFill>
                  <a:srgbClr val="FFC000"/>
                </a:solidFill>
                <a:effectLst>
                  <a:outerShdw blurRad="38100" dist="38100" dir="2700000" algn="tl">
                    <a:srgbClr val="000000">
                      <a:alpha val="43137"/>
                    </a:srgbClr>
                  </a:outerShdw>
                </a:effectLst>
              </a:rPr>
              <a:t>Case of Sejdic-Finci v. Bosnia and Herzegovina</a:t>
            </a:r>
            <a:endParaRPr lang="en-US" sz="2400" b="1" dirty="0">
              <a:solidFill>
                <a:srgbClr val="FFC000"/>
              </a:solidFill>
              <a:effectLst>
                <a:outerShdw blurRad="38100" dist="38100" dir="2700000" algn="tl">
                  <a:srgbClr val="000000">
                    <a:alpha val="43137"/>
                  </a:srgbClr>
                </a:outerShdw>
              </a:effectLst>
            </a:endParaRPr>
          </a:p>
          <a:p>
            <a:r>
              <a:rPr lang="bs-Latn-BA" sz="2400" dirty="0" smtClean="0"/>
              <a:t>Presidency of Bosnia and Herzegovina (3 members from the constituent people)</a:t>
            </a:r>
          </a:p>
          <a:p>
            <a:r>
              <a:rPr lang="bs-Latn-BA" sz="2400" dirty="0" smtClean="0"/>
              <a:t>House of Peoples of the Parliamentary Assembly (15 members, 5x3 from the constituent people)</a:t>
            </a:r>
          </a:p>
          <a:p>
            <a:r>
              <a:rPr lang="en-US" sz="2400" dirty="0" smtClean="0"/>
              <a:t>The </a:t>
            </a:r>
            <a:r>
              <a:rPr lang="en-US" sz="2400" dirty="0"/>
              <a:t>applications were lodged with the European Court of Human </a:t>
            </a:r>
            <a:r>
              <a:rPr lang="en-US" sz="2400" dirty="0" smtClean="0"/>
              <a:t>Rights</a:t>
            </a:r>
            <a:r>
              <a:rPr lang="bs-Latn-BA" sz="2400" dirty="0" smtClean="0"/>
              <a:t> in Strasbourg</a:t>
            </a:r>
          </a:p>
          <a:p>
            <a:r>
              <a:rPr lang="bs-Latn-BA" sz="2400" b="1" dirty="0" smtClean="0">
                <a:solidFill>
                  <a:srgbClr val="FFC000"/>
                </a:solidFill>
                <a:effectLst>
                  <a:outerShdw blurRad="38100" dist="38100" dir="2700000" algn="tl">
                    <a:srgbClr val="000000">
                      <a:alpha val="43137"/>
                    </a:srgbClr>
                  </a:outerShdw>
                </a:effectLst>
              </a:rPr>
              <a:t>The need for change of the Constitution of Bosnia and Herzegovina</a:t>
            </a:r>
          </a:p>
          <a:p>
            <a:endParaRPr lang="en-US" sz="2800" dirty="0"/>
          </a:p>
        </p:txBody>
      </p:sp>
      <p:sp>
        <p:nvSpPr>
          <p:cNvPr id="8" name="Title 2"/>
          <p:cNvSpPr txBox="1">
            <a:spLocks/>
          </p:cNvSpPr>
          <p:nvPr/>
        </p:nvSpPr>
        <p:spPr>
          <a:xfrm>
            <a:off x="734888" y="202332"/>
            <a:ext cx="8229600" cy="85725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bs-Latn-BA" sz="4000" b="1" dirty="0" smtClean="0">
                <a:solidFill>
                  <a:srgbClr val="0070C0"/>
                </a:solidFill>
                <a:effectLst>
                  <a:outerShdw blurRad="38100" dist="38100" dir="2700000" algn="tl">
                    <a:srgbClr val="000000">
                      <a:alpha val="43137"/>
                    </a:srgbClr>
                  </a:outerShdw>
                </a:effectLst>
              </a:rPr>
              <a:t>Discriminatory influence of the Constitution of Bosnia and Herzegovina, cont.</a:t>
            </a:r>
            <a:endParaRPr lang="en-US" sz="40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698478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918" t="7080"/>
          <a:stretch/>
        </p:blipFill>
        <p:spPr bwMode="auto">
          <a:xfrm>
            <a:off x="0" y="0"/>
            <a:ext cx="2293814" cy="215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2"/>
          <p:cNvSpPr>
            <a:spLocks noGrp="1"/>
          </p:cNvSpPr>
          <p:nvPr>
            <p:ph type="title"/>
          </p:nvPr>
        </p:nvSpPr>
        <p:spPr>
          <a:xfrm>
            <a:off x="734888" y="58316"/>
            <a:ext cx="8229600" cy="857250"/>
          </a:xfrm>
        </p:spPr>
        <p:txBody>
          <a:bodyPr>
            <a:normAutofit/>
          </a:bodyPr>
          <a:lstStyle/>
          <a:p>
            <a:pPr algn="r"/>
            <a:r>
              <a:rPr lang="bs-Latn-BA" sz="4000" b="1" dirty="0" smtClean="0">
                <a:solidFill>
                  <a:srgbClr val="0070C0"/>
                </a:solidFill>
                <a:effectLst>
                  <a:outerShdw blurRad="38100" dist="38100" dir="2700000" algn="tl">
                    <a:srgbClr val="000000">
                      <a:alpha val="43137"/>
                    </a:srgbClr>
                  </a:outerShdw>
                </a:effectLst>
              </a:rPr>
              <a:t>Divided soveregnity</a:t>
            </a:r>
            <a:endParaRPr lang="en-US" sz="4000" b="1" dirty="0">
              <a:solidFill>
                <a:srgbClr val="0070C0"/>
              </a:solidFill>
              <a:effectLst>
                <a:outerShdw blurRad="38100" dist="38100" dir="2700000" algn="tl">
                  <a:srgbClr val="000000">
                    <a:alpha val="43137"/>
                  </a:srgbClr>
                </a:outerShdw>
              </a:effectLst>
            </a:endParaRPr>
          </a:p>
        </p:txBody>
      </p:sp>
      <p:sp>
        <p:nvSpPr>
          <p:cNvPr id="7" name="Content Placeholder 1"/>
          <p:cNvSpPr>
            <a:spLocks noGrp="1"/>
          </p:cNvSpPr>
          <p:nvPr>
            <p:ph idx="1"/>
          </p:nvPr>
        </p:nvSpPr>
        <p:spPr>
          <a:xfrm>
            <a:off x="1907704" y="1200151"/>
            <a:ext cx="6840760" cy="3394472"/>
          </a:xfrm>
        </p:spPr>
        <p:txBody>
          <a:bodyPr>
            <a:normAutofit lnSpcReduction="10000"/>
          </a:bodyPr>
          <a:lstStyle/>
          <a:p>
            <a:r>
              <a:rPr lang="bs-Latn-BA" sz="2400" b="1" dirty="0" smtClean="0">
                <a:solidFill>
                  <a:srgbClr val="FFC000"/>
                </a:solidFill>
                <a:effectLst>
                  <a:outerShdw blurRad="38100" dist="38100" dir="2700000" algn="tl">
                    <a:srgbClr val="000000">
                      <a:alpha val="43137"/>
                    </a:srgbClr>
                  </a:outerShdw>
                </a:effectLst>
              </a:rPr>
              <a:t>Office of High Representative</a:t>
            </a:r>
          </a:p>
          <a:p>
            <a:r>
              <a:rPr lang="bs-Latn-BA" sz="2400" dirty="0" smtClean="0"/>
              <a:t>Three institutions of DPA (legislative, executive and juriditional authority)</a:t>
            </a:r>
          </a:p>
          <a:p>
            <a:r>
              <a:rPr lang="bs-Latn-BA" sz="2400" b="1" dirty="0" smtClean="0">
                <a:solidFill>
                  <a:srgbClr val="FFC000"/>
                </a:solidFill>
                <a:effectLst>
                  <a:outerShdw blurRad="38100" dist="38100" dir="2700000" algn="tl">
                    <a:srgbClr val="000000">
                      <a:alpha val="43137"/>
                    </a:srgbClr>
                  </a:outerShdw>
                </a:effectLst>
              </a:rPr>
              <a:t>Office of High Representative </a:t>
            </a:r>
            <a:r>
              <a:rPr lang="bs-Latn-BA" sz="2400" dirty="0" smtClean="0"/>
              <a:t>– interpretator of the Dayton Peace Agreemenet</a:t>
            </a:r>
          </a:p>
          <a:p>
            <a:r>
              <a:rPr lang="bs-Latn-BA" sz="2400" dirty="0" smtClean="0"/>
              <a:t>OHR – the presence of „</a:t>
            </a:r>
            <a:r>
              <a:rPr lang="bs-Latn-BA" sz="2400" b="1" dirty="0" smtClean="0">
                <a:solidFill>
                  <a:srgbClr val="FFC000"/>
                </a:solidFill>
                <a:effectLst>
                  <a:outerShdw blurRad="38100" dist="38100" dir="2700000" algn="tl">
                    <a:srgbClr val="000000">
                      <a:alpha val="43137"/>
                    </a:srgbClr>
                  </a:outerShdw>
                </a:effectLst>
              </a:rPr>
              <a:t>international community</a:t>
            </a:r>
            <a:r>
              <a:rPr lang="bs-Latn-BA" sz="2400" dirty="0" smtClean="0"/>
              <a:t>“ in Bosnia and Herzegovina</a:t>
            </a:r>
          </a:p>
          <a:p>
            <a:r>
              <a:rPr lang="bs-Latn-BA" sz="2400" dirty="0" smtClean="0"/>
              <a:t>OHR – </a:t>
            </a:r>
            <a:r>
              <a:rPr lang="bs-Latn-BA" sz="2400" b="1" dirty="0" smtClean="0">
                <a:solidFill>
                  <a:srgbClr val="FFC000"/>
                </a:solidFill>
                <a:effectLst>
                  <a:outerShdw blurRad="38100" dist="38100" dir="2700000" algn="tl">
                    <a:srgbClr val="000000">
                      <a:alpha val="43137"/>
                    </a:srgbClr>
                  </a:outerShdw>
                </a:effectLst>
              </a:rPr>
              <a:t>political power together with the institutions of Bosnia and Herzegovina</a:t>
            </a:r>
            <a:endParaRPr lang="bs-Latn-BA" sz="2800" b="1" dirty="0" smtClean="0">
              <a:solidFill>
                <a:srgbClr val="FFC000"/>
              </a:solidFill>
              <a:effectLst>
                <a:outerShdw blurRad="38100" dist="38100" dir="2700000" algn="tl">
                  <a:srgbClr val="000000">
                    <a:alpha val="43137"/>
                  </a:srgbClr>
                </a:outerShdw>
              </a:effectLst>
            </a:endParaRPr>
          </a:p>
          <a:p>
            <a:endParaRPr lang="en-US" sz="2800" dirty="0"/>
          </a:p>
        </p:txBody>
      </p:sp>
    </p:spTree>
    <p:extLst>
      <p:ext uri="{BB962C8B-B14F-4D97-AF65-F5344CB8AC3E}">
        <p14:creationId xmlns:p14="http://schemas.microsoft.com/office/powerpoint/2010/main" val="26603293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918" t="7080"/>
          <a:stretch/>
        </p:blipFill>
        <p:spPr bwMode="auto">
          <a:xfrm>
            <a:off x="0" y="0"/>
            <a:ext cx="2293814" cy="215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2"/>
          <p:cNvSpPr>
            <a:spLocks noGrp="1"/>
          </p:cNvSpPr>
          <p:nvPr>
            <p:ph type="title"/>
          </p:nvPr>
        </p:nvSpPr>
        <p:spPr>
          <a:xfrm>
            <a:off x="734888" y="58316"/>
            <a:ext cx="8229600" cy="857250"/>
          </a:xfrm>
        </p:spPr>
        <p:txBody>
          <a:bodyPr>
            <a:normAutofit/>
          </a:bodyPr>
          <a:lstStyle/>
          <a:p>
            <a:pPr algn="r"/>
            <a:r>
              <a:rPr lang="bs-Latn-BA" sz="4000" b="1" dirty="0" smtClean="0">
                <a:solidFill>
                  <a:srgbClr val="0070C0"/>
                </a:solidFill>
                <a:effectLst>
                  <a:outerShdw blurRad="38100" dist="38100" dir="2700000" algn="tl">
                    <a:srgbClr val="000000">
                      <a:alpha val="43137"/>
                    </a:srgbClr>
                  </a:outerShdw>
                </a:effectLst>
              </a:rPr>
              <a:t>Decision making out of Parliament</a:t>
            </a:r>
            <a:endParaRPr lang="en-US" sz="4000" b="1" dirty="0">
              <a:solidFill>
                <a:srgbClr val="0070C0"/>
              </a:solidFill>
              <a:effectLst>
                <a:outerShdw blurRad="38100" dist="38100" dir="2700000" algn="tl">
                  <a:srgbClr val="000000">
                    <a:alpha val="43137"/>
                  </a:srgbClr>
                </a:outerShdw>
              </a:effectLst>
            </a:endParaRPr>
          </a:p>
        </p:txBody>
      </p:sp>
      <p:sp>
        <p:nvSpPr>
          <p:cNvPr id="7" name="Content Placeholder 1"/>
          <p:cNvSpPr>
            <a:spLocks noGrp="1"/>
          </p:cNvSpPr>
          <p:nvPr>
            <p:ph idx="1"/>
          </p:nvPr>
        </p:nvSpPr>
        <p:spPr>
          <a:xfrm>
            <a:off x="1907704" y="1200151"/>
            <a:ext cx="6840760" cy="3394472"/>
          </a:xfrm>
        </p:spPr>
        <p:txBody>
          <a:bodyPr>
            <a:normAutofit/>
          </a:bodyPr>
          <a:lstStyle/>
          <a:p>
            <a:r>
              <a:rPr lang="bs-Latn-BA" sz="2400" b="1" dirty="0" smtClean="0">
                <a:solidFill>
                  <a:srgbClr val="FFC000"/>
                </a:solidFill>
                <a:effectLst>
                  <a:outerShdw blurRad="38100" dist="38100" dir="2700000" algn="tl">
                    <a:srgbClr val="000000">
                      <a:alpha val="43137"/>
                    </a:srgbClr>
                  </a:outerShdw>
                </a:effectLst>
              </a:rPr>
              <a:t>Petorke, šestorke...</a:t>
            </a:r>
          </a:p>
          <a:p>
            <a:r>
              <a:rPr lang="bs-Latn-BA" sz="2400" dirty="0" smtClean="0"/>
              <a:t>Despite the elected members of both Houses of the Bosnian parliament, the main political decisions in Bosnia and Herzegovina are made </a:t>
            </a:r>
            <a:r>
              <a:rPr lang="bs-Latn-BA" sz="2400" b="1" dirty="0" smtClean="0">
                <a:solidFill>
                  <a:srgbClr val="FFC000"/>
                </a:solidFill>
                <a:effectLst>
                  <a:outerShdw blurRad="38100" dist="38100" dir="2700000" algn="tl">
                    <a:srgbClr val="000000">
                      <a:alpha val="43137"/>
                    </a:srgbClr>
                  </a:outerShdw>
                </a:effectLst>
              </a:rPr>
              <a:t>out of the Parliament</a:t>
            </a:r>
          </a:p>
          <a:p>
            <a:r>
              <a:rPr lang="bs-Latn-BA" sz="2400" dirty="0" smtClean="0"/>
              <a:t>Meetings of the Presidents of the leading political parties (Petorka = 5, šestorka = etc. – depending on the number of leading political parties)</a:t>
            </a:r>
            <a:endParaRPr lang="bs-Latn-BA" sz="2800" dirty="0" smtClean="0"/>
          </a:p>
          <a:p>
            <a:endParaRPr lang="en-US" sz="2800" dirty="0"/>
          </a:p>
        </p:txBody>
      </p:sp>
    </p:spTree>
    <p:extLst>
      <p:ext uri="{BB962C8B-B14F-4D97-AF65-F5344CB8AC3E}">
        <p14:creationId xmlns:p14="http://schemas.microsoft.com/office/powerpoint/2010/main" val="40413568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918" t="7080"/>
          <a:stretch/>
        </p:blipFill>
        <p:spPr bwMode="auto">
          <a:xfrm>
            <a:off x="0" y="0"/>
            <a:ext cx="2293814" cy="215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2"/>
          <p:cNvSpPr>
            <a:spLocks noGrp="1"/>
          </p:cNvSpPr>
          <p:nvPr>
            <p:ph type="title"/>
          </p:nvPr>
        </p:nvSpPr>
        <p:spPr>
          <a:xfrm>
            <a:off x="734888" y="58316"/>
            <a:ext cx="8229600" cy="857250"/>
          </a:xfrm>
        </p:spPr>
        <p:txBody>
          <a:bodyPr>
            <a:normAutofit fontScale="90000"/>
          </a:bodyPr>
          <a:lstStyle/>
          <a:p>
            <a:pPr algn="r"/>
            <a:r>
              <a:rPr lang="bs-Latn-BA" sz="4000" b="1" dirty="0" smtClean="0">
                <a:solidFill>
                  <a:srgbClr val="0070C0"/>
                </a:solidFill>
                <a:effectLst>
                  <a:outerShdw blurRad="38100" dist="38100" dir="2700000" algn="tl">
                    <a:srgbClr val="000000">
                      <a:alpha val="43137"/>
                    </a:srgbClr>
                  </a:outerShdw>
                </a:effectLst>
              </a:rPr>
              <a:t>Decision making out of Parliament, cont.</a:t>
            </a:r>
            <a:endParaRPr lang="en-US" sz="4000" b="1" dirty="0">
              <a:solidFill>
                <a:srgbClr val="0070C0"/>
              </a:solidFill>
              <a:effectLst>
                <a:outerShdw blurRad="38100" dist="38100" dir="2700000" algn="tl">
                  <a:srgbClr val="000000">
                    <a:alpha val="43137"/>
                  </a:srgbClr>
                </a:outerShdw>
              </a:effectLst>
            </a:endParaRPr>
          </a:p>
        </p:txBody>
      </p:sp>
      <p:pic>
        <p:nvPicPr>
          <p:cNvPr id="2" name="Picture 2" descr="http://www.oslobodjenje.ba/portal/images/articles/u-toku-sastanak-vladajuce-sestork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989323"/>
            <a:ext cx="5524500" cy="3848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4897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918" t="7080"/>
          <a:stretch/>
        </p:blipFill>
        <p:spPr bwMode="auto">
          <a:xfrm>
            <a:off x="0" y="0"/>
            <a:ext cx="2293814" cy="215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2"/>
          <p:cNvSpPr>
            <a:spLocks noGrp="1"/>
          </p:cNvSpPr>
          <p:nvPr>
            <p:ph type="title"/>
          </p:nvPr>
        </p:nvSpPr>
        <p:spPr>
          <a:xfrm>
            <a:off x="734888" y="58316"/>
            <a:ext cx="8229600" cy="857250"/>
          </a:xfrm>
        </p:spPr>
        <p:txBody>
          <a:bodyPr>
            <a:normAutofit fontScale="90000"/>
          </a:bodyPr>
          <a:lstStyle/>
          <a:p>
            <a:pPr algn="r"/>
            <a:r>
              <a:rPr lang="bs-Latn-BA" sz="4000" b="1" dirty="0" smtClean="0">
                <a:solidFill>
                  <a:srgbClr val="0070C0"/>
                </a:solidFill>
                <a:effectLst>
                  <a:outerShdw blurRad="38100" dist="38100" dir="2700000" algn="tl">
                    <a:srgbClr val="000000">
                      <a:alpha val="43137"/>
                    </a:srgbClr>
                  </a:outerShdw>
                </a:effectLst>
              </a:rPr>
              <a:t>Decision making out of Parliament, cont.</a:t>
            </a:r>
            <a:endParaRPr lang="en-US" sz="4000" b="1" dirty="0">
              <a:solidFill>
                <a:srgbClr val="0070C0"/>
              </a:solidFill>
              <a:effectLst>
                <a:outerShdw blurRad="38100" dist="38100" dir="2700000" algn="tl">
                  <a:srgbClr val="000000">
                    <a:alpha val="43137"/>
                  </a:srgbClr>
                </a:outerShdw>
              </a:effectLst>
            </a:endParaRPr>
          </a:p>
        </p:txBody>
      </p:sp>
      <p:sp>
        <p:nvSpPr>
          <p:cNvPr id="7" name="Content Placeholder 1"/>
          <p:cNvSpPr>
            <a:spLocks noGrp="1"/>
          </p:cNvSpPr>
          <p:nvPr>
            <p:ph idx="1"/>
          </p:nvPr>
        </p:nvSpPr>
        <p:spPr>
          <a:xfrm>
            <a:off x="1907704" y="1200151"/>
            <a:ext cx="6840760" cy="3394472"/>
          </a:xfrm>
        </p:spPr>
        <p:txBody>
          <a:bodyPr>
            <a:normAutofit/>
          </a:bodyPr>
          <a:lstStyle/>
          <a:p>
            <a:r>
              <a:rPr lang="bs-Latn-BA" sz="2400" b="1" dirty="0" smtClean="0">
                <a:solidFill>
                  <a:srgbClr val="FFC000"/>
                </a:solidFill>
                <a:effectLst>
                  <a:outerShdw blurRad="38100" dist="38100" dir="2700000" algn="tl">
                    <a:srgbClr val="000000">
                      <a:alpha val="43137"/>
                    </a:srgbClr>
                  </a:outerShdw>
                </a:effectLst>
              </a:rPr>
              <a:t>Petorke, šestorke...</a:t>
            </a:r>
          </a:p>
          <a:p>
            <a:r>
              <a:rPr lang="bs-Latn-BA" sz="2400" b="1" dirty="0" smtClean="0">
                <a:solidFill>
                  <a:srgbClr val="FFC000"/>
                </a:solidFill>
                <a:effectLst>
                  <a:outerShdw blurRad="38100" dist="38100" dir="2700000" algn="tl">
                    <a:srgbClr val="000000">
                      <a:alpha val="43137"/>
                    </a:srgbClr>
                  </a:outerShdw>
                </a:effectLst>
              </a:rPr>
              <a:t>Partitocracy</a:t>
            </a:r>
            <a:r>
              <a:rPr lang="bs-Latn-BA" sz="2400" dirty="0" smtClean="0"/>
              <a:t> as the dominant type of goverment in the states of postsocialism (Zgodić, 2009).</a:t>
            </a:r>
          </a:p>
          <a:p>
            <a:r>
              <a:rPr lang="bs-Latn-BA" sz="2400" dirty="0" smtClean="0"/>
              <a:t>Partitocracy as a regime replaces the </a:t>
            </a:r>
            <a:r>
              <a:rPr lang="bs-Latn-BA" sz="2400" i="1" dirty="0" smtClean="0"/>
              <a:t>legal system </a:t>
            </a:r>
            <a:r>
              <a:rPr lang="bs-Latn-BA" sz="2400" dirty="0" smtClean="0"/>
              <a:t>of Bosnia and Herzegovina</a:t>
            </a:r>
          </a:p>
          <a:p>
            <a:r>
              <a:rPr lang="bs-Latn-BA" sz="2400" dirty="0" smtClean="0"/>
              <a:t>Partitocracy is leading to </a:t>
            </a:r>
            <a:r>
              <a:rPr lang="bs-Latn-BA" sz="2400" b="1" dirty="0" smtClean="0">
                <a:solidFill>
                  <a:srgbClr val="FFC000"/>
                </a:solidFill>
                <a:effectLst>
                  <a:outerShdw blurRad="38100" dist="38100" dir="2700000" algn="tl">
                    <a:srgbClr val="000000">
                      <a:alpha val="43137"/>
                    </a:srgbClr>
                  </a:outerShdw>
                </a:effectLst>
              </a:rPr>
              <a:t>corruption</a:t>
            </a:r>
            <a:r>
              <a:rPr lang="bs-Latn-BA" sz="2400" dirty="0" smtClean="0"/>
              <a:t>, creating even their own institutions of civil society indirectly to support some of the leading political parties </a:t>
            </a:r>
            <a:endParaRPr lang="bs-Latn-BA" sz="2800" dirty="0" smtClean="0"/>
          </a:p>
          <a:p>
            <a:endParaRPr lang="en-US" sz="2800" dirty="0"/>
          </a:p>
        </p:txBody>
      </p:sp>
    </p:spTree>
    <p:extLst>
      <p:ext uri="{BB962C8B-B14F-4D97-AF65-F5344CB8AC3E}">
        <p14:creationId xmlns:p14="http://schemas.microsoft.com/office/powerpoint/2010/main" val="26353906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918" t="7080"/>
          <a:stretch/>
        </p:blipFill>
        <p:spPr bwMode="auto">
          <a:xfrm>
            <a:off x="0" y="0"/>
            <a:ext cx="2293814" cy="215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2"/>
          <p:cNvSpPr>
            <a:spLocks noGrp="1"/>
          </p:cNvSpPr>
          <p:nvPr>
            <p:ph type="title"/>
          </p:nvPr>
        </p:nvSpPr>
        <p:spPr>
          <a:xfrm>
            <a:off x="734888" y="58316"/>
            <a:ext cx="8229600" cy="857250"/>
          </a:xfrm>
        </p:spPr>
        <p:txBody>
          <a:bodyPr>
            <a:normAutofit/>
          </a:bodyPr>
          <a:lstStyle/>
          <a:p>
            <a:pPr algn="r"/>
            <a:r>
              <a:rPr lang="bs-Latn-BA" sz="4000" b="1" dirty="0" smtClean="0">
                <a:solidFill>
                  <a:srgbClr val="0070C0"/>
                </a:solidFill>
                <a:effectLst>
                  <a:outerShdw blurRad="38100" dist="38100" dir="2700000" algn="tl">
                    <a:srgbClr val="000000">
                      <a:alpha val="43137"/>
                    </a:srgbClr>
                  </a:outerShdw>
                </a:effectLst>
              </a:rPr>
              <a:t>Civil society</a:t>
            </a:r>
            <a:endParaRPr lang="en-US" sz="4000" b="1" dirty="0">
              <a:solidFill>
                <a:srgbClr val="0070C0"/>
              </a:solidFill>
              <a:effectLst>
                <a:outerShdw blurRad="38100" dist="38100" dir="2700000" algn="tl">
                  <a:srgbClr val="000000">
                    <a:alpha val="43137"/>
                  </a:srgbClr>
                </a:outerShdw>
              </a:effectLst>
            </a:endParaRPr>
          </a:p>
        </p:txBody>
      </p:sp>
      <p:sp>
        <p:nvSpPr>
          <p:cNvPr id="7" name="Content Placeholder 1"/>
          <p:cNvSpPr>
            <a:spLocks noGrp="1"/>
          </p:cNvSpPr>
          <p:nvPr>
            <p:ph idx="1"/>
          </p:nvPr>
        </p:nvSpPr>
        <p:spPr>
          <a:xfrm>
            <a:off x="1907704" y="1200151"/>
            <a:ext cx="6840760" cy="3394472"/>
          </a:xfrm>
        </p:spPr>
        <p:txBody>
          <a:bodyPr>
            <a:normAutofit lnSpcReduction="10000"/>
          </a:bodyPr>
          <a:lstStyle/>
          <a:p>
            <a:r>
              <a:rPr lang="bs-Latn-BA" sz="2400" b="1" dirty="0" smtClean="0">
                <a:solidFill>
                  <a:srgbClr val="FFC000"/>
                </a:solidFill>
                <a:effectLst>
                  <a:outerShdw blurRad="38100" dist="38100" dir="2700000" algn="tl">
                    <a:srgbClr val="000000">
                      <a:alpha val="43137"/>
                    </a:srgbClr>
                  </a:outerShdw>
                </a:effectLst>
              </a:rPr>
              <a:t>Civil society</a:t>
            </a:r>
          </a:p>
          <a:p>
            <a:pPr algn="just"/>
            <a:r>
              <a:rPr lang="bs-Latn-BA" sz="2400" dirty="0" smtClean="0"/>
              <a:t>Civil society today became a vision and wish of all democratic societies, as a concept of establishing and fulfilling individual freedoms. </a:t>
            </a:r>
          </a:p>
          <a:p>
            <a:pPr algn="just"/>
            <a:r>
              <a:rPr lang="bs-Latn-BA" sz="2400" dirty="0" smtClean="0"/>
              <a:t>Civil society is consisted of </a:t>
            </a:r>
            <a:r>
              <a:rPr lang="bs-Latn-BA" sz="2400" b="1" dirty="0" smtClean="0">
                <a:solidFill>
                  <a:srgbClr val="FFC000"/>
                </a:solidFill>
                <a:effectLst>
                  <a:outerShdw blurRad="38100" dist="38100" dir="2700000" algn="tl">
                    <a:srgbClr val="000000">
                      <a:alpha val="43137"/>
                    </a:srgbClr>
                  </a:outerShdw>
                </a:effectLst>
              </a:rPr>
              <a:t>non-profit</a:t>
            </a:r>
            <a:r>
              <a:rPr lang="bs-Latn-BA" sz="2400" dirty="0" smtClean="0"/>
              <a:t>, </a:t>
            </a:r>
            <a:r>
              <a:rPr lang="bs-Latn-BA" sz="2400" b="1" dirty="0" smtClean="0">
                <a:solidFill>
                  <a:srgbClr val="FFC000"/>
                </a:solidFill>
                <a:effectLst>
                  <a:outerShdw blurRad="38100" dist="38100" dir="2700000" algn="tl">
                    <a:srgbClr val="000000">
                      <a:alpha val="43137"/>
                    </a:srgbClr>
                  </a:outerShdw>
                </a:effectLst>
              </a:rPr>
              <a:t>non-governmental</a:t>
            </a:r>
            <a:r>
              <a:rPr lang="bs-Latn-BA" sz="2400" dirty="0" smtClean="0"/>
              <a:t> and </a:t>
            </a:r>
            <a:r>
              <a:rPr lang="bs-Latn-BA" sz="2400" b="1" dirty="0" smtClean="0">
                <a:solidFill>
                  <a:srgbClr val="FFC000"/>
                </a:solidFill>
                <a:effectLst>
                  <a:outerShdw blurRad="38100" dist="38100" dir="2700000" algn="tl">
                    <a:srgbClr val="000000">
                      <a:alpha val="43137"/>
                    </a:srgbClr>
                  </a:outerShdw>
                </a:effectLst>
              </a:rPr>
              <a:t>non-political organizations </a:t>
            </a:r>
            <a:r>
              <a:rPr lang="bs-Latn-BA" sz="2400" dirty="0" smtClean="0"/>
              <a:t>which were founded by citizens or legal persons, whose wish to act derived by the same interests, motives and aims. </a:t>
            </a:r>
          </a:p>
          <a:p>
            <a:endParaRPr lang="bs-Latn-BA" sz="2800" dirty="0" smtClean="0"/>
          </a:p>
          <a:p>
            <a:endParaRPr lang="en-US" sz="2800" dirty="0"/>
          </a:p>
        </p:txBody>
      </p:sp>
    </p:spTree>
    <p:extLst>
      <p:ext uri="{BB962C8B-B14F-4D97-AF65-F5344CB8AC3E}">
        <p14:creationId xmlns:p14="http://schemas.microsoft.com/office/powerpoint/2010/main" val="23373195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918" t="7080"/>
          <a:stretch/>
        </p:blipFill>
        <p:spPr bwMode="auto">
          <a:xfrm>
            <a:off x="0" y="0"/>
            <a:ext cx="2293814" cy="215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2"/>
          <p:cNvSpPr>
            <a:spLocks noGrp="1"/>
          </p:cNvSpPr>
          <p:nvPr>
            <p:ph type="title"/>
          </p:nvPr>
        </p:nvSpPr>
        <p:spPr>
          <a:xfrm>
            <a:off x="734888" y="58316"/>
            <a:ext cx="8229600" cy="857250"/>
          </a:xfrm>
        </p:spPr>
        <p:txBody>
          <a:bodyPr>
            <a:normAutofit/>
          </a:bodyPr>
          <a:lstStyle/>
          <a:p>
            <a:pPr algn="r"/>
            <a:r>
              <a:rPr lang="bs-Latn-BA" sz="4000" b="1" dirty="0" smtClean="0">
                <a:solidFill>
                  <a:srgbClr val="0070C0"/>
                </a:solidFill>
                <a:effectLst>
                  <a:outerShdw blurRad="38100" dist="38100" dir="2700000" algn="tl">
                    <a:srgbClr val="000000">
                      <a:alpha val="43137"/>
                    </a:srgbClr>
                  </a:outerShdw>
                </a:effectLst>
              </a:rPr>
              <a:t>Civil society, cont. </a:t>
            </a:r>
            <a:endParaRPr lang="en-US" sz="4000" b="1" dirty="0">
              <a:solidFill>
                <a:srgbClr val="0070C0"/>
              </a:solidFill>
              <a:effectLst>
                <a:outerShdw blurRad="38100" dist="38100" dir="2700000" algn="tl">
                  <a:srgbClr val="000000">
                    <a:alpha val="43137"/>
                  </a:srgbClr>
                </a:outerShdw>
              </a:effectLst>
            </a:endParaRPr>
          </a:p>
        </p:txBody>
      </p:sp>
      <p:sp>
        <p:nvSpPr>
          <p:cNvPr id="7" name="Content Placeholder 1"/>
          <p:cNvSpPr>
            <a:spLocks noGrp="1"/>
          </p:cNvSpPr>
          <p:nvPr>
            <p:ph idx="1"/>
          </p:nvPr>
        </p:nvSpPr>
        <p:spPr>
          <a:xfrm>
            <a:off x="1907704" y="1200151"/>
            <a:ext cx="6840760" cy="3394472"/>
          </a:xfrm>
        </p:spPr>
        <p:txBody>
          <a:bodyPr>
            <a:normAutofit fontScale="92500" lnSpcReduction="20000"/>
          </a:bodyPr>
          <a:lstStyle/>
          <a:p>
            <a:r>
              <a:rPr lang="bs-Latn-BA" sz="2400" b="1" dirty="0" smtClean="0">
                <a:solidFill>
                  <a:srgbClr val="FFC000"/>
                </a:solidFill>
                <a:effectLst>
                  <a:outerShdw blurRad="38100" dist="38100" dir="2700000" algn="tl">
                    <a:srgbClr val="000000">
                      <a:alpha val="43137"/>
                    </a:srgbClr>
                  </a:outerShdw>
                </a:effectLst>
              </a:rPr>
              <a:t>Civil society organizations </a:t>
            </a:r>
            <a:r>
              <a:rPr lang="bs-Latn-BA" sz="2400" dirty="0" smtClean="0"/>
              <a:t>that are established and operating outside of the state machinery help the state itself to function in the selected target area. However, this proves something else – the state isn‘t able to respond to the specific needs of the society through its democratic institutions, and governing actors (political parties, as well as their elected representatives in the state institutions). </a:t>
            </a:r>
          </a:p>
          <a:p>
            <a:pPr algn="just"/>
            <a:r>
              <a:rPr lang="bs-Latn-BA" sz="2400" b="1" dirty="0" smtClean="0">
                <a:solidFill>
                  <a:srgbClr val="FFC000"/>
                </a:solidFill>
                <a:effectLst>
                  <a:outerShdw blurRad="38100" dist="38100" dir="2700000" algn="tl">
                    <a:srgbClr val="000000">
                      <a:alpha val="43137"/>
                    </a:srgbClr>
                  </a:outerShdw>
                </a:effectLst>
              </a:rPr>
              <a:t>Dual role of democracy </a:t>
            </a:r>
            <a:r>
              <a:rPr lang="bs-Latn-BA" sz="2400" dirty="0" smtClean="0"/>
              <a:t>– the society uses its democratic right to act as the corrective of democratic system and, in that way, is showing the flaws of the system.</a:t>
            </a:r>
          </a:p>
          <a:p>
            <a:endParaRPr lang="bs-Latn-BA" sz="2400" dirty="0" smtClean="0"/>
          </a:p>
          <a:p>
            <a:endParaRPr lang="bs-Latn-BA" sz="2800" dirty="0" smtClean="0"/>
          </a:p>
          <a:p>
            <a:endParaRPr lang="en-US" sz="2800" dirty="0"/>
          </a:p>
        </p:txBody>
      </p:sp>
    </p:spTree>
    <p:extLst>
      <p:ext uri="{BB962C8B-B14F-4D97-AF65-F5344CB8AC3E}">
        <p14:creationId xmlns:p14="http://schemas.microsoft.com/office/powerpoint/2010/main" val="39716769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918" t="7080"/>
          <a:stretch/>
        </p:blipFill>
        <p:spPr bwMode="auto">
          <a:xfrm>
            <a:off x="0" y="0"/>
            <a:ext cx="2293814" cy="215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2"/>
          <p:cNvSpPr>
            <a:spLocks noGrp="1"/>
          </p:cNvSpPr>
          <p:nvPr>
            <p:ph type="title"/>
          </p:nvPr>
        </p:nvSpPr>
        <p:spPr>
          <a:xfrm>
            <a:off x="734888" y="58316"/>
            <a:ext cx="8229600" cy="857250"/>
          </a:xfrm>
        </p:spPr>
        <p:txBody>
          <a:bodyPr>
            <a:normAutofit/>
          </a:bodyPr>
          <a:lstStyle/>
          <a:p>
            <a:pPr algn="r"/>
            <a:r>
              <a:rPr lang="bs-Latn-BA" sz="4000" b="1" dirty="0" smtClean="0">
                <a:solidFill>
                  <a:srgbClr val="0070C0"/>
                </a:solidFill>
                <a:effectLst>
                  <a:outerShdw blurRad="38100" dist="38100" dir="2700000" algn="tl">
                    <a:srgbClr val="000000">
                      <a:alpha val="43137"/>
                    </a:srgbClr>
                  </a:outerShdw>
                </a:effectLst>
              </a:rPr>
              <a:t>Civil society, cont. </a:t>
            </a:r>
            <a:endParaRPr lang="en-US" sz="4000" b="1" dirty="0">
              <a:solidFill>
                <a:srgbClr val="0070C0"/>
              </a:solidFill>
              <a:effectLst>
                <a:outerShdw blurRad="38100" dist="38100" dir="2700000" algn="tl">
                  <a:srgbClr val="000000">
                    <a:alpha val="43137"/>
                  </a:srgbClr>
                </a:outerShdw>
              </a:effectLst>
            </a:endParaRPr>
          </a:p>
        </p:txBody>
      </p:sp>
      <p:sp>
        <p:nvSpPr>
          <p:cNvPr id="7" name="Content Placeholder 1"/>
          <p:cNvSpPr>
            <a:spLocks noGrp="1"/>
          </p:cNvSpPr>
          <p:nvPr>
            <p:ph idx="1"/>
          </p:nvPr>
        </p:nvSpPr>
        <p:spPr>
          <a:xfrm>
            <a:off x="1907704" y="1200151"/>
            <a:ext cx="6840760" cy="3394472"/>
          </a:xfrm>
        </p:spPr>
        <p:txBody>
          <a:bodyPr>
            <a:normAutofit/>
          </a:bodyPr>
          <a:lstStyle/>
          <a:p>
            <a:pPr algn="just"/>
            <a:r>
              <a:rPr lang="bs-Latn-BA" sz="2400" dirty="0" smtClean="0"/>
              <a:t>Civil society organizations are being formed as an </a:t>
            </a:r>
            <a:r>
              <a:rPr lang="bs-Latn-BA" sz="2400" b="1" dirty="0" smtClean="0">
                <a:solidFill>
                  <a:srgbClr val="FFC000"/>
                </a:solidFill>
                <a:effectLst>
                  <a:outerShdw blurRad="38100" dist="38100" dir="2700000" algn="tl">
                    <a:srgbClr val="000000">
                      <a:alpha val="43137"/>
                    </a:srgbClr>
                  </a:outerShdw>
                </a:effectLst>
              </a:rPr>
              <a:t>alternative and support</a:t>
            </a:r>
            <a:r>
              <a:rPr lang="bs-Latn-BA" sz="2400" dirty="0" smtClean="0"/>
              <a:t> to solving many of society‘s problems, when the </a:t>
            </a:r>
            <a:r>
              <a:rPr lang="bs-Latn-BA" sz="2400" b="1" dirty="0" smtClean="0">
                <a:solidFill>
                  <a:srgbClr val="FFC000"/>
                </a:solidFill>
                <a:effectLst>
                  <a:outerShdw blurRad="38100" dist="38100" dir="2700000" algn="tl">
                    <a:srgbClr val="000000">
                      <a:alpha val="43137"/>
                    </a:srgbClr>
                  </a:outerShdw>
                </a:effectLst>
              </a:rPr>
              <a:t>state alone cannot overcome alone</a:t>
            </a:r>
            <a:r>
              <a:rPr lang="bs-Latn-BA" sz="2400" dirty="0" smtClean="0"/>
              <a:t> or doesn‘t provide sufficient support in solving the problems mentioned.</a:t>
            </a:r>
            <a:endParaRPr lang="en-US" sz="2400" dirty="0" smtClean="0"/>
          </a:p>
          <a:p>
            <a:endParaRPr lang="bs-Latn-BA" sz="2400" dirty="0" smtClean="0"/>
          </a:p>
          <a:p>
            <a:endParaRPr lang="bs-Latn-BA" sz="2800" dirty="0" smtClean="0"/>
          </a:p>
          <a:p>
            <a:endParaRPr lang="en-US" sz="2800" dirty="0"/>
          </a:p>
        </p:txBody>
      </p:sp>
    </p:spTree>
    <p:extLst>
      <p:ext uri="{BB962C8B-B14F-4D97-AF65-F5344CB8AC3E}">
        <p14:creationId xmlns:p14="http://schemas.microsoft.com/office/powerpoint/2010/main" val="12825352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918" t="7080"/>
          <a:stretch/>
        </p:blipFill>
        <p:spPr bwMode="auto">
          <a:xfrm>
            <a:off x="0" y="0"/>
            <a:ext cx="2293814" cy="215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2"/>
          <p:cNvSpPr>
            <a:spLocks noGrp="1"/>
          </p:cNvSpPr>
          <p:nvPr>
            <p:ph type="title"/>
          </p:nvPr>
        </p:nvSpPr>
        <p:spPr>
          <a:xfrm>
            <a:off x="734888" y="58316"/>
            <a:ext cx="8229600" cy="857250"/>
          </a:xfrm>
        </p:spPr>
        <p:txBody>
          <a:bodyPr>
            <a:normAutofit fontScale="90000"/>
          </a:bodyPr>
          <a:lstStyle/>
          <a:p>
            <a:pPr algn="r"/>
            <a:r>
              <a:rPr lang="bs-Latn-BA" sz="4000" b="1" dirty="0" smtClean="0">
                <a:solidFill>
                  <a:srgbClr val="0070C0"/>
                </a:solidFill>
                <a:effectLst>
                  <a:outerShdw blurRad="38100" dist="38100" dir="2700000" algn="tl">
                    <a:srgbClr val="000000">
                      <a:alpha val="43137"/>
                    </a:srgbClr>
                  </a:outerShdw>
                </a:effectLst>
              </a:rPr>
              <a:t>NGO sector in Bosnia and Herzegovina</a:t>
            </a:r>
            <a:endParaRPr lang="en-US" sz="4000" b="1" dirty="0">
              <a:solidFill>
                <a:srgbClr val="0070C0"/>
              </a:solidFill>
              <a:effectLst>
                <a:outerShdw blurRad="38100" dist="38100" dir="2700000" algn="tl">
                  <a:srgbClr val="000000">
                    <a:alpha val="43137"/>
                  </a:srgbClr>
                </a:outerShdw>
              </a:effectLst>
            </a:endParaRPr>
          </a:p>
        </p:txBody>
      </p:sp>
      <p:sp>
        <p:nvSpPr>
          <p:cNvPr id="7" name="Content Placeholder 1"/>
          <p:cNvSpPr>
            <a:spLocks noGrp="1"/>
          </p:cNvSpPr>
          <p:nvPr>
            <p:ph idx="1"/>
          </p:nvPr>
        </p:nvSpPr>
        <p:spPr>
          <a:xfrm>
            <a:off x="1907704" y="1200151"/>
            <a:ext cx="6840760" cy="3394472"/>
          </a:xfrm>
        </p:spPr>
        <p:txBody>
          <a:bodyPr>
            <a:normAutofit/>
          </a:bodyPr>
          <a:lstStyle/>
          <a:p>
            <a:r>
              <a:rPr lang="bs-Latn-BA" sz="2400" b="1" dirty="0" smtClean="0">
                <a:solidFill>
                  <a:srgbClr val="FFC000"/>
                </a:solidFill>
                <a:effectLst>
                  <a:outerShdw blurRad="38100" dist="38100" dir="2700000" algn="tl">
                    <a:srgbClr val="000000">
                      <a:alpha val="43137"/>
                    </a:srgbClr>
                  </a:outerShdw>
                </a:effectLst>
              </a:rPr>
              <a:t>12 000 organisations </a:t>
            </a:r>
            <a:r>
              <a:rPr lang="bs-Latn-BA" sz="2400" dirty="0" smtClean="0"/>
              <a:t>registered on the territory of Bosnia and Herzegovina (23.02.2015., www.klix.ba)</a:t>
            </a:r>
          </a:p>
          <a:p>
            <a:r>
              <a:rPr lang="bs-Latn-BA" sz="2400" dirty="0" smtClean="0"/>
              <a:t>Big number – no centralized database system that keeps record of every NGO registered in Bosnia and Herzegovina</a:t>
            </a:r>
          </a:p>
          <a:p>
            <a:r>
              <a:rPr lang="bs-Latn-BA" sz="2400" dirty="0" smtClean="0"/>
              <a:t>Hard to determine how many of these organizations are actually active</a:t>
            </a:r>
          </a:p>
          <a:p>
            <a:endParaRPr lang="en-US" sz="2400" dirty="0" smtClean="0"/>
          </a:p>
          <a:p>
            <a:endParaRPr lang="bs-Latn-BA" sz="2400" dirty="0" smtClean="0"/>
          </a:p>
          <a:p>
            <a:endParaRPr lang="bs-Latn-BA" sz="2800" dirty="0" smtClean="0"/>
          </a:p>
          <a:p>
            <a:endParaRPr lang="en-US" sz="2800" dirty="0"/>
          </a:p>
        </p:txBody>
      </p:sp>
    </p:spTree>
    <p:extLst>
      <p:ext uri="{BB962C8B-B14F-4D97-AF65-F5344CB8AC3E}">
        <p14:creationId xmlns:p14="http://schemas.microsoft.com/office/powerpoint/2010/main" val="18562602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918" t="7080"/>
          <a:stretch/>
        </p:blipFill>
        <p:spPr bwMode="auto">
          <a:xfrm>
            <a:off x="0" y="0"/>
            <a:ext cx="2293814" cy="215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2"/>
          <p:cNvSpPr>
            <a:spLocks noGrp="1"/>
          </p:cNvSpPr>
          <p:nvPr>
            <p:ph type="title"/>
          </p:nvPr>
        </p:nvSpPr>
        <p:spPr>
          <a:xfrm>
            <a:off x="734888" y="58316"/>
            <a:ext cx="8229600" cy="857250"/>
          </a:xfrm>
        </p:spPr>
        <p:txBody>
          <a:bodyPr>
            <a:normAutofit/>
          </a:bodyPr>
          <a:lstStyle/>
          <a:p>
            <a:pPr algn="r"/>
            <a:r>
              <a:rPr lang="bs-Latn-BA" sz="3200" b="1" dirty="0" smtClean="0">
                <a:solidFill>
                  <a:srgbClr val="0070C0"/>
                </a:solidFill>
                <a:effectLst>
                  <a:outerShdw blurRad="38100" dist="38100" dir="2700000" algn="tl">
                    <a:srgbClr val="000000">
                      <a:alpha val="43137"/>
                    </a:srgbClr>
                  </a:outerShdw>
                </a:effectLst>
              </a:rPr>
              <a:t>NGO sector in Bosnia and Herzegovina, cont. </a:t>
            </a:r>
            <a:endParaRPr lang="en-US" sz="3200" b="1" dirty="0">
              <a:solidFill>
                <a:srgbClr val="0070C0"/>
              </a:solidFill>
              <a:effectLst>
                <a:outerShdw blurRad="38100" dist="38100" dir="2700000" algn="tl">
                  <a:srgbClr val="000000">
                    <a:alpha val="43137"/>
                  </a:srgbClr>
                </a:outerShdw>
              </a:effectLst>
            </a:endParaRPr>
          </a:p>
        </p:txBody>
      </p:sp>
      <p:sp>
        <p:nvSpPr>
          <p:cNvPr id="7" name="Content Placeholder 1"/>
          <p:cNvSpPr>
            <a:spLocks noGrp="1"/>
          </p:cNvSpPr>
          <p:nvPr>
            <p:ph idx="1"/>
          </p:nvPr>
        </p:nvSpPr>
        <p:spPr>
          <a:xfrm>
            <a:off x="1907704" y="1200151"/>
            <a:ext cx="6840760" cy="3394472"/>
          </a:xfrm>
        </p:spPr>
        <p:txBody>
          <a:bodyPr>
            <a:normAutofit fontScale="92500" lnSpcReduction="20000"/>
          </a:bodyPr>
          <a:lstStyle/>
          <a:p>
            <a:r>
              <a:rPr lang="bs-Latn-BA" sz="2400" dirty="0" smtClean="0"/>
              <a:t>The aims because of which the organizations are registered in first place range from </a:t>
            </a:r>
            <a:r>
              <a:rPr lang="bs-Latn-BA" sz="2400" b="1" dirty="0" smtClean="0">
                <a:solidFill>
                  <a:srgbClr val="FFC000"/>
                </a:solidFill>
                <a:effectLst>
                  <a:outerShdw blurRad="38100" dist="38100" dir="2700000" algn="tl">
                    <a:srgbClr val="000000">
                      <a:alpha val="43137"/>
                    </a:srgbClr>
                  </a:outerShdw>
                </a:effectLst>
              </a:rPr>
              <a:t>cultural development</a:t>
            </a:r>
            <a:r>
              <a:rPr lang="bs-Latn-BA" sz="2400" dirty="0" smtClean="0"/>
              <a:t> to </a:t>
            </a:r>
            <a:r>
              <a:rPr lang="bs-Latn-BA" sz="2400" b="1" dirty="0" smtClean="0">
                <a:solidFill>
                  <a:srgbClr val="FFC000"/>
                </a:solidFill>
                <a:effectLst>
                  <a:outerShdw blurRad="38100" dist="38100" dir="2700000" algn="tl">
                    <a:srgbClr val="000000">
                      <a:alpha val="43137"/>
                    </a:srgbClr>
                  </a:outerShdw>
                </a:effectLst>
              </a:rPr>
              <a:t>protection of environment</a:t>
            </a:r>
          </a:p>
          <a:p>
            <a:r>
              <a:rPr lang="bs-Latn-BA" sz="2400" dirty="0" smtClean="0"/>
              <a:t>Creation and functioning of the NGOs in Bosnia and Herzegovina is regulated by </a:t>
            </a:r>
            <a:r>
              <a:rPr lang="bs-Latn-BA" sz="2400" b="1" dirty="0" smtClean="0">
                <a:solidFill>
                  <a:srgbClr val="FFC000"/>
                </a:solidFill>
                <a:effectLst>
                  <a:outerShdw blurRad="38100" dist="38100" dir="2700000" algn="tl">
                    <a:srgbClr val="000000">
                      <a:alpha val="43137"/>
                    </a:srgbClr>
                  </a:outerShdw>
                </a:effectLst>
              </a:rPr>
              <a:t>Law on formation of organizations and fondations</a:t>
            </a:r>
            <a:r>
              <a:rPr lang="bs-Latn-BA" sz="2400" dirty="0" smtClean="0"/>
              <a:t>, which exist on state and entity level</a:t>
            </a:r>
          </a:p>
          <a:p>
            <a:r>
              <a:rPr lang="bs-Latn-BA" sz="2400" dirty="0" smtClean="0"/>
              <a:t>NGOs can founded on the level of Bosnia and Herzegovina, Federation of Bosnia and Herzegovina and its Cantons as well as on the level of Republic of Srpska and District of Brčko</a:t>
            </a:r>
            <a:endParaRPr lang="en-US" sz="2400" dirty="0" smtClean="0"/>
          </a:p>
          <a:p>
            <a:endParaRPr lang="bs-Latn-BA" sz="2400" dirty="0" smtClean="0"/>
          </a:p>
          <a:p>
            <a:endParaRPr lang="bs-Latn-BA" sz="2800" dirty="0" smtClean="0"/>
          </a:p>
          <a:p>
            <a:endParaRPr lang="en-US" sz="2800" dirty="0"/>
          </a:p>
        </p:txBody>
      </p:sp>
    </p:spTree>
    <p:extLst>
      <p:ext uri="{BB962C8B-B14F-4D97-AF65-F5344CB8AC3E}">
        <p14:creationId xmlns:p14="http://schemas.microsoft.com/office/powerpoint/2010/main" val="18562602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918" t="7080"/>
          <a:stretch/>
        </p:blipFill>
        <p:spPr bwMode="auto">
          <a:xfrm>
            <a:off x="0" y="0"/>
            <a:ext cx="2293814" cy="215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2"/>
          <p:cNvSpPr>
            <a:spLocks noGrp="1"/>
          </p:cNvSpPr>
          <p:nvPr>
            <p:ph type="title"/>
          </p:nvPr>
        </p:nvSpPr>
        <p:spPr>
          <a:xfrm>
            <a:off x="734888" y="58316"/>
            <a:ext cx="8229600" cy="857250"/>
          </a:xfrm>
        </p:spPr>
        <p:txBody>
          <a:bodyPr>
            <a:normAutofit/>
          </a:bodyPr>
          <a:lstStyle/>
          <a:p>
            <a:pPr algn="r"/>
            <a:r>
              <a:rPr lang="bs-Latn-BA" sz="3200" b="1" dirty="0" smtClean="0">
                <a:solidFill>
                  <a:srgbClr val="0070C0"/>
                </a:solidFill>
                <a:effectLst>
                  <a:outerShdw blurRad="38100" dist="38100" dir="2700000" algn="tl">
                    <a:srgbClr val="000000">
                      <a:alpha val="43137"/>
                    </a:srgbClr>
                  </a:outerShdw>
                </a:effectLst>
              </a:rPr>
              <a:t>NGO sector in Bosnia and Herzegovina, cont. </a:t>
            </a:r>
            <a:endParaRPr lang="en-US" sz="3200" b="1" dirty="0">
              <a:solidFill>
                <a:srgbClr val="0070C0"/>
              </a:solidFill>
              <a:effectLst>
                <a:outerShdw blurRad="38100" dist="38100" dir="2700000" algn="tl">
                  <a:srgbClr val="000000">
                    <a:alpha val="43137"/>
                  </a:srgbClr>
                </a:outerShdw>
              </a:effectLst>
            </a:endParaRPr>
          </a:p>
        </p:txBody>
      </p:sp>
      <p:sp>
        <p:nvSpPr>
          <p:cNvPr id="7" name="Content Placeholder 1"/>
          <p:cNvSpPr>
            <a:spLocks noGrp="1"/>
          </p:cNvSpPr>
          <p:nvPr>
            <p:ph idx="1"/>
          </p:nvPr>
        </p:nvSpPr>
        <p:spPr>
          <a:xfrm>
            <a:off x="1907704" y="1200151"/>
            <a:ext cx="6840760" cy="3394472"/>
          </a:xfrm>
        </p:spPr>
        <p:txBody>
          <a:bodyPr>
            <a:normAutofit fontScale="92500" lnSpcReduction="10000"/>
          </a:bodyPr>
          <a:lstStyle/>
          <a:p>
            <a:r>
              <a:rPr lang="bs-Latn-BA" sz="2400" b="1" dirty="0" smtClean="0">
                <a:solidFill>
                  <a:srgbClr val="FFC000"/>
                </a:solidFill>
                <a:effectLst>
                  <a:outerShdw blurRad="38100" dist="38100" dir="2700000" algn="tl">
                    <a:srgbClr val="000000">
                      <a:alpha val="43137"/>
                    </a:srgbClr>
                  </a:outerShdw>
                </a:effectLst>
              </a:rPr>
              <a:t>NGO can be founded </a:t>
            </a:r>
            <a:r>
              <a:rPr lang="bs-Latn-BA" sz="2400" dirty="0" smtClean="0"/>
              <a:t>by natural persons, which are citizens of Bosnia and Herzegovina, or by foreign natural persons, which have valid stay permit in Bosnia and Herzegovina</a:t>
            </a:r>
          </a:p>
          <a:p>
            <a:r>
              <a:rPr lang="bs-Latn-BA" sz="2400" b="1" dirty="0" smtClean="0">
                <a:solidFill>
                  <a:srgbClr val="FFC000"/>
                </a:solidFill>
                <a:effectLst>
                  <a:outerShdw blurRad="38100" dist="38100" dir="2700000" algn="tl">
                    <a:srgbClr val="000000">
                      <a:alpha val="43137"/>
                    </a:srgbClr>
                  </a:outerShdw>
                </a:effectLst>
              </a:rPr>
              <a:t>NGO cannot be founded </a:t>
            </a:r>
            <a:r>
              <a:rPr lang="bs-Latn-BA" sz="2400" dirty="0" smtClean="0"/>
              <a:t>by the country Bosnia and Herzegovina, its entities, cantons, cities, municipalities, grassroots, state bodies, state companies and fonds</a:t>
            </a:r>
          </a:p>
          <a:p>
            <a:r>
              <a:rPr lang="bs-Latn-BA" sz="2400" dirty="0" smtClean="0"/>
              <a:t>The work of NGO must be in accordance with the constitutional system of Bosnia and Herzegovina</a:t>
            </a:r>
          </a:p>
          <a:p>
            <a:r>
              <a:rPr lang="bs-Latn-BA" sz="2400" dirty="0" smtClean="0"/>
              <a:t>The NGOs cannot take part in the political campaigns</a:t>
            </a:r>
          </a:p>
          <a:p>
            <a:endParaRPr lang="en-US" sz="2400" dirty="0" smtClean="0"/>
          </a:p>
          <a:p>
            <a:endParaRPr lang="bs-Latn-BA" sz="2400" dirty="0" smtClean="0"/>
          </a:p>
          <a:p>
            <a:endParaRPr lang="bs-Latn-BA" sz="2800" dirty="0" smtClean="0"/>
          </a:p>
          <a:p>
            <a:endParaRPr lang="en-US" sz="2800" dirty="0"/>
          </a:p>
        </p:txBody>
      </p:sp>
    </p:spTree>
    <p:extLst>
      <p:ext uri="{BB962C8B-B14F-4D97-AF65-F5344CB8AC3E}">
        <p14:creationId xmlns:p14="http://schemas.microsoft.com/office/powerpoint/2010/main" val="38739984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918" t="7080"/>
          <a:stretch/>
        </p:blipFill>
        <p:spPr bwMode="auto">
          <a:xfrm>
            <a:off x="0" y="0"/>
            <a:ext cx="2293814" cy="215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2"/>
          <p:cNvSpPr>
            <a:spLocks noGrp="1"/>
          </p:cNvSpPr>
          <p:nvPr>
            <p:ph type="title"/>
          </p:nvPr>
        </p:nvSpPr>
        <p:spPr>
          <a:xfrm>
            <a:off x="734888" y="58316"/>
            <a:ext cx="8229600" cy="857250"/>
          </a:xfrm>
        </p:spPr>
        <p:txBody>
          <a:bodyPr>
            <a:normAutofit/>
          </a:bodyPr>
          <a:lstStyle/>
          <a:p>
            <a:pPr algn="r"/>
            <a:r>
              <a:rPr lang="bs-Latn-BA" sz="3200" b="1" dirty="0" smtClean="0">
                <a:solidFill>
                  <a:srgbClr val="0070C0"/>
                </a:solidFill>
                <a:effectLst>
                  <a:outerShdw blurRad="38100" dist="38100" dir="2700000" algn="tl">
                    <a:srgbClr val="000000">
                      <a:alpha val="43137"/>
                    </a:srgbClr>
                  </a:outerShdw>
                </a:effectLst>
              </a:rPr>
              <a:t>NGO sector in Bosnia and Herzegovina, cont. </a:t>
            </a:r>
            <a:endParaRPr lang="en-US" sz="3200" b="1" dirty="0">
              <a:solidFill>
                <a:srgbClr val="0070C0"/>
              </a:solidFill>
              <a:effectLst>
                <a:outerShdw blurRad="38100" dist="38100" dir="2700000" algn="tl">
                  <a:srgbClr val="000000">
                    <a:alpha val="43137"/>
                  </a:srgbClr>
                </a:outerShdw>
              </a:effectLst>
            </a:endParaRPr>
          </a:p>
        </p:txBody>
      </p:sp>
      <p:sp>
        <p:nvSpPr>
          <p:cNvPr id="7" name="Content Placeholder 1"/>
          <p:cNvSpPr>
            <a:spLocks noGrp="1"/>
          </p:cNvSpPr>
          <p:nvPr>
            <p:ph idx="1"/>
          </p:nvPr>
        </p:nvSpPr>
        <p:spPr>
          <a:xfrm>
            <a:off x="1907704" y="1200151"/>
            <a:ext cx="6840760" cy="3394472"/>
          </a:xfrm>
        </p:spPr>
        <p:txBody>
          <a:bodyPr>
            <a:normAutofit lnSpcReduction="10000"/>
          </a:bodyPr>
          <a:lstStyle/>
          <a:p>
            <a:r>
              <a:rPr lang="bs-Latn-BA" sz="2400" b="1" dirty="0" smtClean="0">
                <a:solidFill>
                  <a:srgbClr val="FFC000"/>
                </a:solidFill>
                <a:effectLst>
                  <a:outerShdw blurRad="38100" dist="38100" dir="2700000" algn="tl">
                    <a:srgbClr val="000000">
                      <a:alpha val="43137"/>
                    </a:srgbClr>
                  </a:outerShdw>
                </a:effectLst>
              </a:rPr>
              <a:t>Financed partialy </a:t>
            </a:r>
            <a:r>
              <a:rPr lang="bs-Latn-BA" sz="2400" dirty="0" smtClean="0"/>
              <a:t>through foreign donors and partialy through state budget, in means of public calls and small grants</a:t>
            </a:r>
          </a:p>
          <a:p>
            <a:r>
              <a:rPr lang="bs-Latn-BA" sz="2400" dirty="0" smtClean="0"/>
              <a:t>Some of the most prominent foreign donors in Bosnia and Herzegovina are </a:t>
            </a:r>
            <a:r>
              <a:rPr lang="bs-Latn-BA" sz="2400" b="1" dirty="0" smtClean="0">
                <a:solidFill>
                  <a:srgbClr val="FFC000"/>
                </a:solidFill>
                <a:effectLst>
                  <a:outerShdw blurRad="38100" dist="38100" dir="2700000" algn="tl">
                    <a:srgbClr val="000000">
                      <a:alpha val="43137"/>
                    </a:srgbClr>
                  </a:outerShdw>
                </a:effectLst>
              </a:rPr>
              <a:t>United States Agency for International Development </a:t>
            </a:r>
            <a:r>
              <a:rPr lang="bs-Latn-BA" sz="2400" dirty="0" smtClean="0"/>
              <a:t>(USAID), </a:t>
            </a:r>
            <a:r>
              <a:rPr lang="bs-Latn-BA" sz="2400" b="1" dirty="0" smtClean="0">
                <a:solidFill>
                  <a:srgbClr val="FFC000"/>
                </a:solidFill>
                <a:effectLst>
                  <a:outerShdw blurRad="38100" dist="38100" dir="2700000" algn="tl">
                    <a:srgbClr val="000000">
                      <a:alpha val="43137"/>
                    </a:srgbClr>
                  </a:outerShdw>
                </a:effectLst>
              </a:rPr>
              <a:t>Royal Norwegian Embassy in Sarajevo</a:t>
            </a:r>
            <a:r>
              <a:rPr lang="bs-Latn-BA" sz="2400" dirty="0" smtClean="0"/>
              <a:t>, </a:t>
            </a:r>
            <a:r>
              <a:rPr lang="bs-Latn-BA" sz="2400" b="1" dirty="0" smtClean="0">
                <a:solidFill>
                  <a:srgbClr val="FFC000"/>
                </a:solidFill>
                <a:effectLst>
                  <a:outerShdw blurRad="38100" dist="38100" dir="2700000" algn="tl">
                    <a:srgbClr val="000000">
                      <a:alpha val="43137"/>
                    </a:srgbClr>
                  </a:outerShdw>
                </a:effectLst>
              </a:rPr>
              <a:t>Delegation of the European Union in Bosnia and Herzegovina </a:t>
            </a:r>
            <a:r>
              <a:rPr lang="bs-Latn-BA" sz="2400" dirty="0" smtClean="0"/>
              <a:t>and the </a:t>
            </a:r>
            <a:r>
              <a:rPr lang="bs-Latn-BA" sz="2400" b="1" dirty="0" smtClean="0">
                <a:solidFill>
                  <a:srgbClr val="FFC000"/>
                </a:solidFill>
                <a:effectLst>
                  <a:outerShdw blurRad="38100" dist="38100" dir="2700000" algn="tl">
                    <a:srgbClr val="000000">
                      <a:alpha val="43137"/>
                    </a:srgbClr>
                  </a:outerShdw>
                </a:effectLst>
              </a:rPr>
              <a:t>Council of Europe Field Office Sarajevo</a:t>
            </a:r>
          </a:p>
          <a:p>
            <a:endParaRPr lang="en-US" sz="2400" dirty="0" smtClean="0"/>
          </a:p>
          <a:p>
            <a:endParaRPr lang="bs-Latn-BA" sz="2400" dirty="0" smtClean="0"/>
          </a:p>
          <a:p>
            <a:endParaRPr lang="bs-Latn-BA" sz="2800" dirty="0" smtClean="0"/>
          </a:p>
          <a:p>
            <a:endParaRPr lang="en-US" sz="2800" dirty="0"/>
          </a:p>
        </p:txBody>
      </p:sp>
    </p:spTree>
    <p:extLst>
      <p:ext uri="{BB962C8B-B14F-4D97-AF65-F5344CB8AC3E}">
        <p14:creationId xmlns:p14="http://schemas.microsoft.com/office/powerpoint/2010/main" val="19723641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918" t="7080"/>
          <a:stretch/>
        </p:blipFill>
        <p:spPr bwMode="auto">
          <a:xfrm>
            <a:off x="0" y="0"/>
            <a:ext cx="2293814" cy="215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2"/>
          <p:cNvSpPr>
            <a:spLocks noGrp="1"/>
          </p:cNvSpPr>
          <p:nvPr>
            <p:ph type="title"/>
          </p:nvPr>
        </p:nvSpPr>
        <p:spPr>
          <a:xfrm>
            <a:off x="734888" y="58316"/>
            <a:ext cx="8229600" cy="857250"/>
          </a:xfrm>
        </p:spPr>
        <p:txBody>
          <a:bodyPr>
            <a:normAutofit/>
          </a:bodyPr>
          <a:lstStyle/>
          <a:p>
            <a:pPr algn="r"/>
            <a:r>
              <a:rPr lang="bs-Latn-BA" sz="3200" b="1" dirty="0">
                <a:solidFill>
                  <a:srgbClr val="0070C0"/>
                </a:solidFill>
                <a:effectLst>
                  <a:outerShdw blurRad="38100" dist="38100" dir="2700000" algn="tl">
                    <a:srgbClr val="000000">
                      <a:alpha val="43137"/>
                    </a:srgbClr>
                  </a:outerShdw>
                </a:effectLst>
              </a:rPr>
              <a:t>NGO sector in Bosnia and Herzegovina, cont. </a:t>
            </a:r>
            <a:endParaRPr lang="en-US" sz="3200" b="1" dirty="0">
              <a:solidFill>
                <a:srgbClr val="0070C0"/>
              </a:solidFill>
              <a:effectLst>
                <a:outerShdw blurRad="38100" dist="38100" dir="2700000" algn="tl">
                  <a:srgbClr val="000000">
                    <a:alpha val="43137"/>
                  </a:srgbClr>
                </a:outerShdw>
              </a:effectLst>
            </a:endParaRPr>
          </a:p>
        </p:txBody>
      </p:sp>
      <p:sp>
        <p:nvSpPr>
          <p:cNvPr id="7" name="Content Placeholder 1"/>
          <p:cNvSpPr>
            <a:spLocks noGrp="1"/>
          </p:cNvSpPr>
          <p:nvPr>
            <p:ph idx="1"/>
          </p:nvPr>
        </p:nvSpPr>
        <p:spPr>
          <a:xfrm>
            <a:off x="1907704" y="1200151"/>
            <a:ext cx="6840760" cy="3394472"/>
          </a:xfrm>
        </p:spPr>
        <p:txBody>
          <a:bodyPr>
            <a:normAutofit/>
          </a:bodyPr>
          <a:lstStyle/>
          <a:p>
            <a:r>
              <a:rPr lang="bs-Latn-BA" sz="2400" dirty="0" smtClean="0"/>
              <a:t>Some of the most known civil society organisations in Bosnia and Herzegovina include:</a:t>
            </a:r>
          </a:p>
          <a:p>
            <a:r>
              <a:rPr lang="bs-Latn-BA" sz="2400" b="1" dirty="0" smtClean="0">
                <a:solidFill>
                  <a:srgbClr val="FFC000"/>
                </a:solidFill>
                <a:effectLst>
                  <a:outerShdw blurRad="38100" dist="38100" dir="2700000" algn="tl">
                    <a:srgbClr val="000000">
                      <a:alpha val="43137"/>
                    </a:srgbClr>
                  </a:outerShdw>
                </a:effectLst>
              </a:rPr>
              <a:t>Educational Center for Democracy and Human Rights – Civitas</a:t>
            </a:r>
          </a:p>
          <a:p>
            <a:r>
              <a:rPr lang="bs-Latn-BA" sz="2400" b="1" dirty="0" smtClean="0">
                <a:solidFill>
                  <a:srgbClr val="FFC000"/>
                </a:solidFill>
                <a:effectLst>
                  <a:outerShdw blurRad="38100" dist="38100" dir="2700000" algn="tl">
                    <a:srgbClr val="000000">
                      <a:alpha val="43137"/>
                    </a:srgbClr>
                  </a:outerShdw>
                </a:effectLst>
              </a:rPr>
              <a:t>Center of Civil Iniciatives </a:t>
            </a:r>
            <a:r>
              <a:rPr lang="bs-Latn-BA" sz="2400" dirty="0" smtClean="0"/>
              <a:t>(CCI)</a:t>
            </a:r>
          </a:p>
          <a:p>
            <a:r>
              <a:rPr lang="bs-Latn-BA" sz="2400" b="1" dirty="0" smtClean="0">
                <a:solidFill>
                  <a:srgbClr val="FFC000"/>
                </a:solidFill>
                <a:effectLst>
                  <a:outerShdw blurRad="38100" dist="38100" dir="2700000" algn="tl">
                    <a:srgbClr val="000000">
                      <a:alpha val="43137"/>
                    </a:srgbClr>
                  </a:outerShdw>
                </a:effectLst>
              </a:rPr>
              <a:t>Center for Promotion of Civil Society </a:t>
            </a:r>
            <a:r>
              <a:rPr lang="bs-Latn-BA" sz="2400" dirty="0" smtClean="0"/>
              <a:t>(CPCD)</a:t>
            </a:r>
            <a:endParaRPr lang="en-US" sz="2400" dirty="0" smtClean="0"/>
          </a:p>
          <a:p>
            <a:endParaRPr lang="bs-Latn-BA" sz="2400" dirty="0" smtClean="0"/>
          </a:p>
          <a:p>
            <a:endParaRPr lang="bs-Latn-BA" sz="2800" dirty="0" smtClean="0"/>
          </a:p>
          <a:p>
            <a:endParaRPr lang="en-US" sz="2800" dirty="0"/>
          </a:p>
        </p:txBody>
      </p:sp>
    </p:spTree>
    <p:extLst>
      <p:ext uri="{BB962C8B-B14F-4D97-AF65-F5344CB8AC3E}">
        <p14:creationId xmlns:p14="http://schemas.microsoft.com/office/powerpoint/2010/main" val="18562602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918" t="7080"/>
          <a:stretch/>
        </p:blipFill>
        <p:spPr bwMode="auto">
          <a:xfrm>
            <a:off x="0" y="0"/>
            <a:ext cx="2293814" cy="215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2"/>
          <p:cNvSpPr>
            <a:spLocks noGrp="1"/>
          </p:cNvSpPr>
          <p:nvPr>
            <p:ph type="title"/>
          </p:nvPr>
        </p:nvSpPr>
        <p:spPr>
          <a:xfrm>
            <a:off x="734888" y="58316"/>
            <a:ext cx="8229600" cy="857250"/>
          </a:xfrm>
        </p:spPr>
        <p:txBody>
          <a:bodyPr>
            <a:normAutofit/>
          </a:bodyPr>
          <a:lstStyle/>
          <a:p>
            <a:pPr algn="r"/>
            <a:r>
              <a:rPr lang="bs-Latn-BA" sz="3600" b="1" dirty="0" smtClean="0">
                <a:solidFill>
                  <a:srgbClr val="0070C0"/>
                </a:solidFill>
                <a:effectLst>
                  <a:outerShdw blurRad="38100" dist="38100" dir="2700000" algn="tl">
                    <a:srgbClr val="000000">
                      <a:alpha val="43137"/>
                    </a:srgbClr>
                  </a:outerShdw>
                </a:effectLst>
              </a:rPr>
              <a:t>Civitas</a:t>
            </a:r>
            <a:endParaRPr lang="en-US" sz="3600" b="1" dirty="0">
              <a:solidFill>
                <a:srgbClr val="0070C0"/>
              </a:solidFill>
              <a:effectLst>
                <a:outerShdw blurRad="38100" dist="38100" dir="2700000" algn="tl">
                  <a:srgbClr val="000000">
                    <a:alpha val="43137"/>
                  </a:srgbClr>
                </a:outerShdw>
              </a:effectLst>
            </a:endParaRPr>
          </a:p>
        </p:txBody>
      </p:sp>
      <p:sp>
        <p:nvSpPr>
          <p:cNvPr id="7" name="Content Placeholder 1"/>
          <p:cNvSpPr>
            <a:spLocks noGrp="1"/>
          </p:cNvSpPr>
          <p:nvPr>
            <p:ph idx="1"/>
          </p:nvPr>
        </p:nvSpPr>
        <p:spPr>
          <a:xfrm>
            <a:off x="1907704" y="1200151"/>
            <a:ext cx="6840760" cy="3394472"/>
          </a:xfrm>
        </p:spPr>
        <p:txBody>
          <a:bodyPr>
            <a:normAutofit/>
          </a:bodyPr>
          <a:lstStyle/>
          <a:p>
            <a:r>
              <a:rPr lang="bs-Latn-BA" sz="2400" dirty="0" smtClean="0"/>
              <a:t>Educational Center for Democracy and Human Rights – Civitas – founded in 1996 with an aim to </a:t>
            </a:r>
            <a:r>
              <a:rPr lang="bs-Latn-BA" sz="2400" b="1" dirty="0" smtClean="0">
                <a:solidFill>
                  <a:srgbClr val="FFC000"/>
                </a:solidFill>
                <a:effectLst>
                  <a:outerShdw blurRad="38100" dist="38100" dir="2700000" algn="tl">
                    <a:srgbClr val="000000">
                      <a:alpha val="43137"/>
                    </a:srgbClr>
                  </a:outerShdw>
                </a:effectLst>
              </a:rPr>
              <a:t>promote active and responsible citizenship</a:t>
            </a:r>
            <a:r>
              <a:rPr lang="bs-Latn-BA" sz="2400" dirty="0" smtClean="0"/>
              <a:t>, </a:t>
            </a:r>
            <a:r>
              <a:rPr lang="bs-Latn-BA" sz="2400" b="1" dirty="0" smtClean="0">
                <a:solidFill>
                  <a:srgbClr val="FFC000"/>
                </a:solidFill>
                <a:effectLst>
                  <a:outerShdw blurRad="38100" dist="38100" dir="2700000" algn="tl">
                    <a:srgbClr val="000000">
                      <a:alpha val="43137"/>
                    </a:srgbClr>
                  </a:outerShdw>
                </a:effectLst>
              </a:rPr>
              <a:t>universal values of democracy and human rights</a:t>
            </a:r>
            <a:r>
              <a:rPr lang="bs-Latn-BA" sz="2400" dirty="0" smtClean="0"/>
              <a:t>, and the need for both </a:t>
            </a:r>
            <a:r>
              <a:rPr lang="bs-Latn-BA" sz="2400" b="1" dirty="0" smtClean="0">
                <a:solidFill>
                  <a:srgbClr val="FFC000"/>
                </a:solidFill>
                <a:effectLst>
                  <a:outerShdw blurRad="38100" dist="38100" dir="2700000" algn="tl">
                    <a:srgbClr val="000000">
                      <a:alpha val="43137"/>
                    </a:srgbClr>
                  </a:outerShdw>
                </a:effectLst>
              </a:rPr>
              <a:t>formal and informal programmes </a:t>
            </a:r>
            <a:r>
              <a:rPr lang="bs-Latn-BA" sz="2400" dirty="0" smtClean="0"/>
              <a:t>of citizen education that would strenghten the democratic society in Bosnia and Herzegovina</a:t>
            </a:r>
            <a:endParaRPr lang="en-US" sz="2400" dirty="0" smtClean="0"/>
          </a:p>
          <a:p>
            <a:endParaRPr lang="bs-Latn-BA" sz="2400" dirty="0" smtClean="0"/>
          </a:p>
          <a:p>
            <a:endParaRPr lang="bs-Latn-BA" sz="2800" dirty="0" smtClean="0"/>
          </a:p>
          <a:p>
            <a:endParaRPr lang="en-US" sz="2800" dirty="0"/>
          </a:p>
        </p:txBody>
      </p:sp>
      <p:pic>
        <p:nvPicPr>
          <p:cNvPr id="1026" name="Picture 2" descr="C:\Users\Jasmin\Desktop\Gyor\Prezentacija\logo_mid.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163" y="2382838"/>
            <a:ext cx="1143000" cy="2724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30947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918" t="7080"/>
          <a:stretch/>
        </p:blipFill>
        <p:spPr bwMode="auto">
          <a:xfrm>
            <a:off x="0" y="0"/>
            <a:ext cx="2293814" cy="215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2"/>
          <p:cNvSpPr>
            <a:spLocks noGrp="1"/>
          </p:cNvSpPr>
          <p:nvPr>
            <p:ph type="title"/>
          </p:nvPr>
        </p:nvSpPr>
        <p:spPr>
          <a:xfrm>
            <a:off x="734888" y="58316"/>
            <a:ext cx="8229600" cy="857250"/>
          </a:xfrm>
        </p:spPr>
        <p:txBody>
          <a:bodyPr>
            <a:normAutofit/>
          </a:bodyPr>
          <a:lstStyle/>
          <a:p>
            <a:pPr algn="r"/>
            <a:r>
              <a:rPr lang="bs-Latn-BA" sz="3600" b="1" dirty="0" smtClean="0">
                <a:solidFill>
                  <a:srgbClr val="0070C0"/>
                </a:solidFill>
                <a:effectLst>
                  <a:outerShdw blurRad="38100" dist="38100" dir="2700000" algn="tl">
                    <a:srgbClr val="000000">
                      <a:alpha val="43137"/>
                    </a:srgbClr>
                  </a:outerShdw>
                </a:effectLst>
              </a:rPr>
              <a:t>Civitas, cont.</a:t>
            </a:r>
            <a:endParaRPr lang="en-US" sz="3600" b="1" dirty="0">
              <a:solidFill>
                <a:srgbClr val="0070C0"/>
              </a:solidFill>
              <a:effectLst>
                <a:outerShdw blurRad="38100" dist="38100" dir="2700000" algn="tl">
                  <a:srgbClr val="000000">
                    <a:alpha val="43137"/>
                  </a:srgbClr>
                </a:outerShdw>
              </a:effectLst>
            </a:endParaRPr>
          </a:p>
        </p:txBody>
      </p:sp>
      <p:sp>
        <p:nvSpPr>
          <p:cNvPr id="7" name="Content Placeholder 1"/>
          <p:cNvSpPr>
            <a:spLocks noGrp="1"/>
          </p:cNvSpPr>
          <p:nvPr>
            <p:ph idx="1"/>
          </p:nvPr>
        </p:nvSpPr>
        <p:spPr>
          <a:xfrm>
            <a:off x="1907704" y="1200151"/>
            <a:ext cx="6840760" cy="3394472"/>
          </a:xfrm>
        </p:spPr>
        <p:txBody>
          <a:bodyPr>
            <a:normAutofit/>
          </a:bodyPr>
          <a:lstStyle/>
          <a:p>
            <a:r>
              <a:rPr lang="bs-Latn-BA" sz="2400" dirty="0" smtClean="0"/>
              <a:t>The results of its work speak enough: today, the subject </a:t>
            </a:r>
            <a:r>
              <a:rPr lang="bs-Latn-BA" sz="2400" b="1" dirty="0" smtClean="0">
                <a:solidFill>
                  <a:srgbClr val="FFC000"/>
                </a:solidFill>
                <a:effectLst>
                  <a:outerShdw blurRad="38100" dist="38100" dir="2700000" algn="tl">
                    <a:srgbClr val="000000">
                      <a:alpha val="43137"/>
                    </a:srgbClr>
                  </a:outerShdw>
                </a:effectLst>
              </a:rPr>
              <a:t>Democracy and Human Rights </a:t>
            </a:r>
            <a:r>
              <a:rPr lang="bs-Latn-BA" sz="2400" dirty="0" smtClean="0"/>
              <a:t>is mandatory in junior schools, high schools and BA and MA studies at faculty of political sciences, law faculties and other higher educational institutions of Bosnia and Herzegovina</a:t>
            </a:r>
            <a:endParaRPr lang="en-US" sz="2400" dirty="0" smtClean="0"/>
          </a:p>
          <a:p>
            <a:endParaRPr lang="bs-Latn-BA" sz="2400" dirty="0" smtClean="0"/>
          </a:p>
          <a:p>
            <a:endParaRPr lang="bs-Latn-BA" sz="2800" dirty="0" smtClean="0"/>
          </a:p>
          <a:p>
            <a:endParaRPr lang="en-US" sz="2800" dirty="0"/>
          </a:p>
        </p:txBody>
      </p:sp>
      <p:pic>
        <p:nvPicPr>
          <p:cNvPr id="5" name="Picture 2" descr="C:\Users\Jasmin\Desktop\Gyor\Prezentacija\logo_mid.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163" y="2382838"/>
            <a:ext cx="1143000" cy="2724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66765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918" t="7080"/>
          <a:stretch/>
        </p:blipFill>
        <p:spPr bwMode="auto">
          <a:xfrm>
            <a:off x="0" y="0"/>
            <a:ext cx="2293814" cy="215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2"/>
          <p:cNvSpPr>
            <a:spLocks noGrp="1"/>
          </p:cNvSpPr>
          <p:nvPr>
            <p:ph type="title"/>
          </p:nvPr>
        </p:nvSpPr>
        <p:spPr>
          <a:xfrm>
            <a:off x="734888" y="58316"/>
            <a:ext cx="8229600" cy="857250"/>
          </a:xfrm>
        </p:spPr>
        <p:txBody>
          <a:bodyPr>
            <a:normAutofit/>
          </a:bodyPr>
          <a:lstStyle/>
          <a:p>
            <a:pPr algn="r"/>
            <a:r>
              <a:rPr lang="bs-Latn-BA" sz="3600" b="1" dirty="0" smtClean="0">
                <a:solidFill>
                  <a:srgbClr val="0070C0"/>
                </a:solidFill>
                <a:effectLst>
                  <a:outerShdw blurRad="38100" dist="38100" dir="2700000" algn="tl">
                    <a:srgbClr val="000000">
                      <a:alpha val="43137"/>
                    </a:srgbClr>
                  </a:outerShdw>
                </a:effectLst>
              </a:rPr>
              <a:t>Civitas, cont.</a:t>
            </a:r>
            <a:endParaRPr lang="en-US" sz="3600" b="1" dirty="0">
              <a:solidFill>
                <a:srgbClr val="0070C0"/>
              </a:solidFill>
              <a:effectLst>
                <a:outerShdw blurRad="38100" dist="38100" dir="2700000" algn="tl">
                  <a:srgbClr val="000000">
                    <a:alpha val="43137"/>
                  </a:srgbClr>
                </a:outerShdw>
              </a:effectLst>
            </a:endParaRPr>
          </a:p>
        </p:txBody>
      </p:sp>
      <p:pic>
        <p:nvPicPr>
          <p:cNvPr id="5" name="Picture 2" descr="C:\Users\Jasmin\Desktop\Gyor\Prezentacija\logo_mid.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163" y="2382838"/>
            <a:ext cx="1143000" cy="272415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SC0903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95736" y="915567"/>
            <a:ext cx="4608511" cy="345638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771800" y="4373691"/>
            <a:ext cx="6264696" cy="646331"/>
          </a:xfrm>
          <a:prstGeom prst="rect">
            <a:avLst/>
          </a:prstGeom>
          <a:noFill/>
        </p:spPr>
        <p:txBody>
          <a:bodyPr wrap="square" rtlCol="0">
            <a:spAutoFit/>
          </a:bodyPr>
          <a:lstStyle/>
          <a:p>
            <a:r>
              <a:rPr lang="bs-Latn-BA" dirty="0" smtClean="0"/>
              <a:t>Signing Civitas document </a:t>
            </a:r>
            <a:r>
              <a:rPr lang="bs-Latn-BA" b="1" dirty="0" smtClean="0">
                <a:solidFill>
                  <a:srgbClr val="FFC000"/>
                </a:solidFill>
                <a:effectLst>
                  <a:outerShdw blurRad="38100" dist="38100" dir="2700000" algn="tl">
                    <a:srgbClr val="000000">
                      <a:alpha val="43137"/>
                    </a:srgbClr>
                  </a:outerShdw>
                </a:effectLst>
              </a:rPr>
              <a:t>Strategy against the Corruption</a:t>
            </a:r>
            <a:r>
              <a:rPr lang="bs-Latn-BA" dirty="0" smtClean="0"/>
              <a:t>, Goražde 2008.</a:t>
            </a:r>
            <a:endParaRPr lang="en-US" dirty="0"/>
          </a:p>
        </p:txBody>
      </p:sp>
    </p:spTree>
    <p:extLst>
      <p:ext uri="{BB962C8B-B14F-4D97-AF65-F5344CB8AC3E}">
        <p14:creationId xmlns:p14="http://schemas.microsoft.com/office/powerpoint/2010/main" val="11937702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9918" t="7080"/>
          <a:stretch/>
        </p:blipFill>
        <p:spPr bwMode="auto">
          <a:xfrm>
            <a:off x="0" y="0"/>
            <a:ext cx="2293814" cy="215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2"/>
          <p:cNvSpPr>
            <a:spLocks noGrp="1"/>
          </p:cNvSpPr>
          <p:nvPr>
            <p:ph type="title"/>
          </p:nvPr>
        </p:nvSpPr>
        <p:spPr>
          <a:xfrm>
            <a:off x="734888" y="58316"/>
            <a:ext cx="8229600" cy="857250"/>
          </a:xfrm>
        </p:spPr>
        <p:txBody>
          <a:bodyPr>
            <a:normAutofit/>
          </a:bodyPr>
          <a:lstStyle/>
          <a:p>
            <a:pPr algn="r"/>
            <a:r>
              <a:rPr lang="bs-Latn-BA" sz="4000" b="1" dirty="0" smtClean="0">
                <a:solidFill>
                  <a:srgbClr val="0070C0"/>
                </a:solidFill>
                <a:effectLst>
                  <a:outerShdw blurRad="38100" dist="38100" dir="2700000" algn="tl">
                    <a:srgbClr val="000000">
                      <a:alpha val="43137"/>
                    </a:srgbClr>
                  </a:outerShdw>
                </a:effectLst>
              </a:rPr>
              <a:t>Centre of Civil Initiatives</a:t>
            </a:r>
            <a:endParaRPr lang="en-US" sz="4000" b="1" dirty="0">
              <a:solidFill>
                <a:srgbClr val="0070C0"/>
              </a:solidFill>
              <a:effectLst>
                <a:outerShdw blurRad="38100" dist="38100" dir="2700000" algn="tl">
                  <a:srgbClr val="000000">
                    <a:alpha val="43137"/>
                  </a:srgbClr>
                </a:outerShdw>
              </a:effectLst>
            </a:endParaRPr>
          </a:p>
        </p:txBody>
      </p:sp>
      <p:sp>
        <p:nvSpPr>
          <p:cNvPr id="7" name="Content Placeholder 1"/>
          <p:cNvSpPr>
            <a:spLocks noGrp="1"/>
          </p:cNvSpPr>
          <p:nvPr>
            <p:ph idx="1"/>
          </p:nvPr>
        </p:nvSpPr>
        <p:spPr>
          <a:xfrm>
            <a:off x="1907704" y="1200151"/>
            <a:ext cx="6840760" cy="3394472"/>
          </a:xfrm>
        </p:spPr>
        <p:txBody>
          <a:bodyPr>
            <a:normAutofit lnSpcReduction="10000"/>
          </a:bodyPr>
          <a:lstStyle/>
          <a:p>
            <a:r>
              <a:rPr lang="bs-Latn-BA" sz="2400" dirty="0" smtClean="0"/>
              <a:t>Roots tighly bound to the work of international organisations in Bosnia and Herzegovina which are globally identify themselves with the terms such as </a:t>
            </a:r>
            <a:r>
              <a:rPr lang="bs-Latn-BA" sz="2400" b="1" dirty="0" smtClean="0">
                <a:solidFill>
                  <a:srgbClr val="FFC000"/>
                </a:solidFill>
                <a:effectLst>
                  <a:outerShdw blurRad="38100" dist="38100" dir="2700000" algn="tl">
                    <a:srgbClr val="000000">
                      <a:alpha val="43137"/>
                    </a:srgbClr>
                  </a:outerShdw>
                </a:effectLst>
              </a:rPr>
              <a:t>democratization</a:t>
            </a:r>
            <a:r>
              <a:rPr lang="bs-Latn-BA" sz="2400" dirty="0" smtClean="0"/>
              <a:t>, </a:t>
            </a:r>
            <a:r>
              <a:rPr lang="bs-Latn-BA" sz="2400" b="1" dirty="0" smtClean="0">
                <a:solidFill>
                  <a:srgbClr val="FFC000"/>
                </a:solidFill>
                <a:effectLst>
                  <a:outerShdw blurRad="38100" dist="38100" dir="2700000" algn="tl">
                    <a:srgbClr val="000000">
                      <a:alpha val="43137"/>
                    </a:srgbClr>
                  </a:outerShdw>
                </a:effectLst>
              </a:rPr>
              <a:t>overlooking the election process</a:t>
            </a:r>
            <a:r>
              <a:rPr lang="bs-Latn-BA" sz="2400" dirty="0" smtClean="0"/>
              <a:t>, </a:t>
            </a:r>
            <a:r>
              <a:rPr lang="bs-Latn-BA" sz="2400" b="1" dirty="0" smtClean="0">
                <a:solidFill>
                  <a:srgbClr val="FFC000"/>
                </a:solidFill>
                <a:effectLst>
                  <a:outerShdw blurRad="38100" dist="38100" dir="2700000" algn="tl">
                    <a:srgbClr val="000000">
                      <a:alpha val="43137"/>
                    </a:srgbClr>
                  </a:outerShdw>
                </a:effectLst>
              </a:rPr>
              <a:t>strengthening the third sector </a:t>
            </a:r>
            <a:r>
              <a:rPr lang="bs-Latn-BA" sz="2400" dirty="0" smtClean="0"/>
              <a:t>etc.</a:t>
            </a:r>
          </a:p>
          <a:p>
            <a:r>
              <a:rPr lang="bs-Latn-BA" sz="2400" dirty="0" smtClean="0"/>
              <a:t>Such organisations, that in a way supervised the foundation of CCI are, for example </a:t>
            </a:r>
            <a:r>
              <a:rPr lang="bs-Latn-BA" sz="2400" b="1" dirty="0" smtClean="0">
                <a:solidFill>
                  <a:srgbClr val="FFC000"/>
                </a:solidFill>
                <a:effectLst>
                  <a:outerShdw blurRad="38100" dist="38100" dir="2700000" algn="tl">
                    <a:srgbClr val="000000">
                      <a:alpha val="43137"/>
                    </a:srgbClr>
                  </a:outerShdw>
                </a:effectLst>
              </a:rPr>
              <a:t>National Democratic Institute</a:t>
            </a:r>
            <a:r>
              <a:rPr lang="bs-Latn-BA" sz="2400" dirty="0" smtClean="0"/>
              <a:t> (NDI) and </a:t>
            </a:r>
            <a:r>
              <a:rPr lang="bs-Latn-BA" sz="2400" b="1" dirty="0" smtClean="0">
                <a:solidFill>
                  <a:srgbClr val="FFC000"/>
                </a:solidFill>
                <a:effectLst>
                  <a:outerShdw blurRad="38100" dist="38100" dir="2700000" algn="tl">
                    <a:srgbClr val="000000">
                      <a:alpha val="43137"/>
                    </a:srgbClr>
                  </a:outerShdw>
                </a:effectLst>
              </a:rPr>
              <a:t>International Foundation for Electoral System </a:t>
            </a:r>
            <a:r>
              <a:rPr lang="bs-Latn-BA" sz="2400" dirty="0" smtClean="0"/>
              <a:t>(IFES)</a:t>
            </a:r>
            <a:endParaRPr lang="en-US" sz="2400" dirty="0" smtClean="0"/>
          </a:p>
          <a:p>
            <a:endParaRPr lang="bs-Latn-BA" sz="2400" dirty="0" smtClean="0"/>
          </a:p>
          <a:p>
            <a:endParaRPr lang="bs-Latn-BA" sz="2800" dirty="0" smtClean="0"/>
          </a:p>
          <a:p>
            <a:endParaRPr lang="en-US" sz="2800" dirty="0"/>
          </a:p>
        </p:txBody>
      </p:sp>
      <p:pic>
        <p:nvPicPr>
          <p:cNvPr id="2" name="Picture 2" descr="C:\Users\Jasmin\Desktop\Gyor\Prezentacija\CC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491" y="3507854"/>
            <a:ext cx="1896832" cy="1422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62602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9918" t="7080"/>
          <a:stretch/>
        </p:blipFill>
        <p:spPr bwMode="auto">
          <a:xfrm>
            <a:off x="0" y="0"/>
            <a:ext cx="2293814" cy="215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2"/>
          <p:cNvSpPr>
            <a:spLocks noGrp="1"/>
          </p:cNvSpPr>
          <p:nvPr>
            <p:ph type="title"/>
          </p:nvPr>
        </p:nvSpPr>
        <p:spPr>
          <a:xfrm>
            <a:off x="734888" y="58316"/>
            <a:ext cx="8229600" cy="857250"/>
          </a:xfrm>
        </p:spPr>
        <p:txBody>
          <a:bodyPr>
            <a:normAutofit/>
          </a:bodyPr>
          <a:lstStyle/>
          <a:p>
            <a:pPr algn="r"/>
            <a:r>
              <a:rPr lang="bs-Latn-BA" sz="4000" b="1" dirty="0" smtClean="0">
                <a:solidFill>
                  <a:srgbClr val="0070C0"/>
                </a:solidFill>
                <a:effectLst>
                  <a:outerShdw blurRad="38100" dist="38100" dir="2700000" algn="tl">
                    <a:srgbClr val="000000">
                      <a:alpha val="43137"/>
                    </a:srgbClr>
                  </a:outerShdw>
                </a:effectLst>
              </a:rPr>
              <a:t>Centre of Civil Initiatives, cont.</a:t>
            </a:r>
            <a:endParaRPr lang="en-US" sz="4000" b="1" dirty="0">
              <a:solidFill>
                <a:srgbClr val="0070C0"/>
              </a:solidFill>
              <a:effectLst>
                <a:outerShdw blurRad="38100" dist="38100" dir="2700000" algn="tl">
                  <a:srgbClr val="000000">
                    <a:alpha val="43137"/>
                  </a:srgbClr>
                </a:outerShdw>
              </a:effectLst>
            </a:endParaRPr>
          </a:p>
        </p:txBody>
      </p:sp>
      <p:sp>
        <p:nvSpPr>
          <p:cNvPr id="7" name="Content Placeholder 1"/>
          <p:cNvSpPr>
            <a:spLocks noGrp="1"/>
          </p:cNvSpPr>
          <p:nvPr>
            <p:ph idx="1"/>
          </p:nvPr>
        </p:nvSpPr>
        <p:spPr>
          <a:xfrm>
            <a:off x="1907704" y="1200151"/>
            <a:ext cx="6840760" cy="3394472"/>
          </a:xfrm>
        </p:spPr>
        <p:txBody>
          <a:bodyPr>
            <a:normAutofit/>
          </a:bodyPr>
          <a:lstStyle/>
          <a:p>
            <a:r>
              <a:rPr lang="bs-Latn-BA" sz="2400" dirty="0" smtClean="0"/>
              <a:t>Throughtout 1998 and 1999, the B&amp;H activists decided to form the first civil society organisation in full sence of the word, in order to promote </a:t>
            </a:r>
            <a:r>
              <a:rPr lang="bs-Latn-BA" sz="2400" b="1" dirty="0" smtClean="0">
                <a:solidFill>
                  <a:srgbClr val="FFC000"/>
                </a:solidFill>
                <a:effectLst>
                  <a:outerShdw blurRad="38100" dist="38100" dir="2700000" algn="tl">
                    <a:srgbClr val="000000">
                      <a:alpha val="43137"/>
                    </a:srgbClr>
                  </a:outerShdw>
                </a:effectLst>
              </a:rPr>
              <a:t>fundamental human rights and freedoms</a:t>
            </a:r>
            <a:r>
              <a:rPr lang="bs-Latn-BA" sz="2400" dirty="0" smtClean="0"/>
              <a:t>, </a:t>
            </a:r>
            <a:r>
              <a:rPr lang="bs-Latn-BA" sz="2400" b="1" dirty="0" smtClean="0">
                <a:solidFill>
                  <a:srgbClr val="FFC000"/>
                </a:solidFill>
                <a:effectLst>
                  <a:outerShdw blurRad="38100" dist="38100" dir="2700000" algn="tl">
                    <a:srgbClr val="000000">
                      <a:alpha val="43137"/>
                    </a:srgbClr>
                  </a:outerShdw>
                </a:effectLst>
              </a:rPr>
              <a:t>responsible and transparent state governing</a:t>
            </a:r>
            <a:r>
              <a:rPr lang="bs-Latn-BA" sz="2400" dirty="0" smtClean="0"/>
              <a:t>, </a:t>
            </a:r>
            <a:r>
              <a:rPr lang="bs-Latn-BA" sz="2400" b="1" dirty="0" smtClean="0">
                <a:solidFill>
                  <a:srgbClr val="FFC000"/>
                </a:solidFill>
                <a:effectLst>
                  <a:outerShdw blurRad="38100" dist="38100" dir="2700000" algn="tl">
                    <a:srgbClr val="000000">
                      <a:alpha val="43137"/>
                    </a:srgbClr>
                  </a:outerShdw>
                </a:effectLst>
              </a:rPr>
              <a:t>responsible participation of citizens in decision-making process</a:t>
            </a:r>
            <a:r>
              <a:rPr lang="bs-Latn-BA" sz="2400" dirty="0" smtClean="0"/>
              <a:t>, as well as the </a:t>
            </a:r>
            <a:r>
              <a:rPr lang="bs-Latn-BA" sz="2400" b="1" dirty="0" smtClean="0">
                <a:solidFill>
                  <a:srgbClr val="FFC000"/>
                </a:solidFill>
                <a:effectLst>
                  <a:outerShdw blurRad="38100" dist="38100" dir="2700000" algn="tl">
                    <a:srgbClr val="000000">
                      <a:alpha val="43137"/>
                    </a:srgbClr>
                  </a:outerShdw>
                </a:effectLst>
              </a:rPr>
              <a:t>developement of the domestic civil sector</a:t>
            </a:r>
          </a:p>
          <a:p>
            <a:endParaRPr lang="bs-Latn-BA" sz="2800" dirty="0" smtClean="0"/>
          </a:p>
          <a:p>
            <a:endParaRPr lang="en-US" sz="2800" dirty="0"/>
          </a:p>
        </p:txBody>
      </p:sp>
      <p:pic>
        <p:nvPicPr>
          <p:cNvPr id="2" name="Picture 2" descr="C:\Users\Jasmin\Desktop\Gyor\Prezentacija\CC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491" y="3507854"/>
            <a:ext cx="1896832" cy="1422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85405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9918" t="7080"/>
          <a:stretch/>
        </p:blipFill>
        <p:spPr bwMode="auto">
          <a:xfrm>
            <a:off x="0" y="0"/>
            <a:ext cx="2293814" cy="215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2"/>
          <p:cNvSpPr>
            <a:spLocks noGrp="1"/>
          </p:cNvSpPr>
          <p:nvPr>
            <p:ph type="title"/>
          </p:nvPr>
        </p:nvSpPr>
        <p:spPr>
          <a:xfrm>
            <a:off x="734888" y="58316"/>
            <a:ext cx="8229600" cy="857250"/>
          </a:xfrm>
        </p:spPr>
        <p:txBody>
          <a:bodyPr>
            <a:normAutofit/>
          </a:bodyPr>
          <a:lstStyle/>
          <a:p>
            <a:pPr algn="r"/>
            <a:r>
              <a:rPr lang="bs-Latn-BA" sz="4000" b="1" dirty="0" smtClean="0">
                <a:solidFill>
                  <a:srgbClr val="0070C0"/>
                </a:solidFill>
                <a:effectLst>
                  <a:outerShdw blurRad="38100" dist="38100" dir="2700000" algn="tl">
                    <a:srgbClr val="000000">
                      <a:alpha val="43137"/>
                    </a:srgbClr>
                  </a:outerShdw>
                </a:effectLst>
              </a:rPr>
              <a:t>Center for Promotion of Civil Society</a:t>
            </a:r>
            <a:endParaRPr lang="en-US" sz="4000" b="1" dirty="0">
              <a:solidFill>
                <a:srgbClr val="0070C0"/>
              </a:solidFill>
              <a:effectLst>
                <a:outerShdw blurRad="38100" dist="38100" dir="2700000" algn="tl">
                  <a:srgbClr val="000000">
                    <a:alpha val="43137"/>
                  </a:srgbClr>
                </a:outerShdw>
              </a:effectLst>
            </a:endParaRPr>
          </a:p>
        </p:txBody>
      </p:sp>
      <p:sp>
        <p:nvSpPr>
          <p:cNvPr id="7" name="Content Placeholder 1"/>
          <p:cNvSpPr>
            <a:spLocks noGrp="1"/>
          </p:cNvSpPr>
          <p:nvPr>
            <p:ph idx="1"/>
          </p:nvPr>
        </p:nvSpPr>
        <p:spPr>
          <a:xfrm>
            <a:off x="1907704" y="1200151"/>
            <a:ext cx="6840760" cy="3394472"/>
          </a:xfrm>
        </p:spPr>
        <p:txBody>
          <a:bodyPr>
            <a:normAutofit/>
          </a:bodyPr>
          <a:lstStyle/>
          <a:p>
            <a:r>
              <a:rPr lang="bs-Latn-BA" sz="2400" dirty="0" smtClean="0"/>
              <a:t>...aims to form a </a:t>
            </a:r>
            <a:r>
              <a:rPr lang="bs-Latn-BA" sz="2400" b="1" dirty="0" smtClean="0">
                <a:solidFill>
                  <a:srgbClr val="FFC000"/>
                </a:solidFill>
                <a:effectLst>
                  <a:outerShdw blurRad="38100" dist="38100" dir="2700000" algn="tl">
                    <a:srgbClr val="000000">
                      <a:alpha val="43137"/>
                    </a:srgbClr>
                  </a:outerShdw>
                </a:effectLst>
              </a:rPr>
              <a:t>network of civil society organizations in Bosnia and Herzegovina </a:t>
            </a:r>
            <a:r>
              <a:rPr lang="bs-Latn-BA" sz="2400" dirty="0" smtClean="0"/>
              <a:t>and to creaty an acceotable framework for cooperation with state bodies and agencies</a:t>
            </a:r>
            <a:endParaRPr lang="bs-Latn-BA" sz="2400" b="1" dirty="0" smtClean="0">
              <a:solidFill>
                <a:srgbClr val="FFC000"/>
              </a:solidFill>
              <a:effectLst>
                <a:outerShdw blurRad="38100" dist="38100" dir="2700000" algn="tl">
                  <a:srgbClr val="000000">
                    <a:alpha val="43137"/>
                  </a:srgbClr>
                </a:outerShdw>
              </a:effectLst>
            </a:endParaRPr>
          </a:p>
          <a:p>
            <a:endParaRPr lang="bs-Latn-BA" sz="2800" dirty="0" smtClean="0"/>
          </a:p>
          <a:p>
            <a:endParaRPr lang="en-US" sz="2800" dirty="0"/>
          </a:p>
        </p:txBody>
      </p:sp>
      <p:pic>
        <p:nvPicPr>
          <p:cNvPr id="3074" name="Picture 2" descr="C:\Users\Jasmin\Desktop\Gyor\Prezentacija\thumb.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331" y="3795886"/>
            <a:ext cx="2914929" cy="982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82832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467544" y="2283718"/>
            <a:ext cx="8229600" cy="857250"/>
          </a:xfrm>
        </p:spPr>
        <p:txBody>
          <a:bodyPr>
            <a:normAutofit/>
          </a:bodyPr>
          <a:lstStyle/>
          <a:p>
            <a:r>
              <a:rPr lang="bs-Latn-BA" sz="4000" b="1" dirty="0" smtClean="0">
                <a:solidFill>
                  <a:srgbClr val="0070C0"/>
                </a:solidFill>
                <a:effectLst>
                  <a:outerShdw blurRad="38100" dist="38100" dir="2700000" algn="tl">
                    <a:srgbClr val="000000">
                      <a:alpha val="43137"/>
                    </a:srgbClr>
                  </a:outerShdw>
                </a:effectLst>
              </a:rPr>
              <a:t>Q&amp;A</a:t>
            </a:r>
            <a:endParaRPr lang="en-US" sz="40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960385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244</TotalTime>
  <Words>1546</Words>
  <Application>Microsoft Office PowerPoint</Application>
  <PresentationFormat>On-screen Show (16:9)</PresentationFormat>
  <Paragraphs>116</Paragraphs>
  <Slides>28</Slides>
  <Notes>3</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STATE AND CIVIL SOCIETY IN BOSNIA AND HERZEGOVINA</vt:lpstr>
      <vt:lpstr>The main goals of this presentation:</vt:lpstr>
      <vt:lpstr>Political system of B&amp;H</vt:lpstr>
      <vt:lpstr>Political system of B&amp;H, cont.</vt:lpstr>
      <vt:lpstr>Political system of B&amp;H, cont.</vt:lpstr>
      <vt:lpstr>Political system of B&amp;H, cont.</vt:lpstr>
      <vt:lpstr>Disadvantages of democracy</vt:lpstr>
      <vt:lpstr>Discriminatory influence of the Constitution of Bosnia and Herzegovina</vt:lpstr>
      <vt:lpstr>PowerPoint Presentation</vt:lpstr>
      <vt:lpstr>Divided soveregnity</vt:lpstr>
      <vt:lpstr>Decision making out of Parliament</vt:lpstr>
      <vt:lpstr>Decision making out of Parliament, cont.</vt:lpstr>
      <vt:lpstr>Decision making out of Parliament, cont.</vt:lpstr>
      <vt:lpstr>Civil society</vt:lpstr>
      <vt:lpstr>Civil society, cont. </vt:lpstr>
      <vt:lpstr>Civil society, cont. </vt:lpstr>
      <vt:lpstr>NGO sector in Bosnia and Herzegovina</vt:lpstr>
      <vt:lpstr>NGO sector in Bosnia and Herzegovina, cont. </vt:lpstr>
      <vt:lpstr>NGO sector in Bosnia and Herzegovina, cont. </vt:lpstr>
      <vt:lpstr>NGO sector in Bosnia and Herzegovina, cont. </vt:lpstr>
      <vt:lpstr>NGO sector in Bosnia and Herzegovina, cont. </vt:lpstr>
      <vt:lpstr>Civitas</vt:lpstr>
      <vt:lpstr>Civitas, cont.</vt:lpstr>
      <vt:lpstr>Civitas, cont.</vt:lpstr>
      <vt:lpstr>Centre of Civil Initiatives</vt:lpstr>
      <vt:lpstr>Centre of Civil Initiatives, cont.</vt:lpstr>
      <vt:lpstr>Center for Promotion of Civil Society</vt:lpstr>
      <vt:lpstr>Q&amp;A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Jasmin</dc:creator>
  <cp:lastModifiedBy>Jasmin</cp:lastModifiedBy>
  <cp:revision>43</cp:revision>
  <dcterms:created xsi:type="dcterms:W3CDTF">2015-02-23T20:10:32Z</dcterms:created>
  <dcterms:modified xsi:type="dcterms:W3CDTF">2015-02-24T12:29:09Z</dcterms:modified>
</cp:coreProperties>
</file>