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9EE00"/>
    <a:srgbClr val="672C94"/>
    <a:srgbClr val="800000"/>
    <a:srgbClr val="33D600"/>
    <a:srgbClr val="EAB200"/>
    <a:srgbClr val="003300"/>
    <a:srgbClr val="6B6B6B"/>
    <a:srgbClr val="FCF600"/>
    <a:srgbClr val="00539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9" d="100"/>
          <a:sy n="49" d="100"/>
        </p:scale>
        <p:origin x="-96" y="-13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pt-PT" smtClean="0"/>
              <a:t>Clique para editar o estilo</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en-US" dirty="0"/>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a:xfrm>
            <a:off x="5332412" y="5883275"/>
            <a:ext cx="4324044" cy="365125"/>
          </a:xfrm>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171302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Clique para editar o estilo</a:t>
            </a:r>
            <a:endParaRPr lang="en-US" dirty="0"/>
          </a:p>
        </p:txBody>
      </p:sp>
      <p:sp>
        <p:nvSpPr>
          <p:cNvPr id="3" name="Content Placeholder 2"/>
          <p:cNvSpPr>
            <a:spLocks noGrp="1"/>
          </p:cNvSpPr>
          <p:nvPr>
            <p:ph idx="1"/>
          </p:nvPr>
        </p:nvSpPr>
        <p:spPr/>
        <p:txBody>
          <a:bodyPr anchor="ct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a:xfrm>
            <a:off x="10951856" y="5867131"/>
            <a:ext cx="551167" cy="365125"/>
          </a:xfrm>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235427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pt-PT" smtClean="0"/>
              <a:t>Clique para editar o estilo</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166009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pt-PT" smtClean="0"/>
              <a:t>Clique para editar o estilo</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5" name="Date Placeholder 4"/>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3137751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smtClean="0"/>
              <a:t>Clique para editar o estilo</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7" name="Date Placeholder 6"/>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563629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Clique para editar o estilo</a:t>
            </a:r>
            <a:endParaRPr lang="en-US" dirty="0"/>
          </a:p>
        </p:txBody>
      </p:sp>
      <p:sp>
        <p:nvSpPr>
          <p:cNvPr id="3" name="Date Placeholder 2"/>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674030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86068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pt-PT" smtClean="0"/>
              <a:t>Clique para editar o estilo</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Date Placeholder 4"/>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161524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pt-PT" smtClean="0"/>
              <a:t>Clique para editar o estilo</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smtClean="0"/>
              <a:t>Clique no ícone para adicionar uma imagem</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Date Placeholder 4"/>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223026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grafia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pt-PT" smtClean="0"/>
              <a:t>Clique para editar o estilo</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smtClean="0"/>
              <a:t>Clique no ícone para adicionar uma imagem</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Date Placeholder 4"/>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1534555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pt-PT" smtClean="0"/>
              <a:t>Clique para editar o estilo</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1484423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t-PT" smtClean="0"/>
              <a:t>Clique para editar o estilo</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PT" smtClean="0"/>
              <a:t>Clique para editar os estilos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87345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pt-PT" smtClean="0"/>
              <a:t>Clique para editar o estilo</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909861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ão de Nome com Citação">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t-PT" smtClean="0"/>
              <a:t>Clique para editar o estilo</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pt-PT" smtClean="0"/>
              <a:t>Clique para editar os estilos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2564336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pt-PT" smtClean="0"/>
              <a:t>Clique para editar o estilo</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pt-PT" smtClean="0"/>
              <a:t>Clique para editar os estilos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979956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PT" smtClean="0"/>
              <a:t>Clique para editar o estilo</a:t>
            </a:r>
            <a:endParaRPr lang="en-US" dirty="0"/>
          </a:p>
        </p:txBody>
      </p:sp>
      <p:sp>
        <p:nvSpPr>
          <p:cNvPr id="3" name="Vertical Text Placeholder 2"/>
          <p:cNvSpPr>
            <a:spLocks noGrp="1"/>
          </p:cNvSpPr>
          <p:nvPr>
            <p:ph type="body" orient="vert" idx="1"/>
          </p:nvPr>
        </p:nvSpPr>
        <p:spPr/>
        <p:txBody>
          <a:bodyPr vert="eaVert" ancho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4042302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pt-PT" smtClean="0"/>
              <a:t>Clique para editar o estilo</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Date Placeholder 3"/>
          <p:cNvSpPr>
            <a:spLocks noGrp="1"/>
          </p:cNvSpPr>
          <p:nvPr>
            <p:ph type="dt" sz="half" idx="10"/>
          </p:nvPr>
        </p:nvSpPr>
        <p:spPr/>
        <p:txBody>
          <a:bodyPr/>
          <a:lstStyle/>
          <a:p>
            <a:fld id="{16A0F23E-7DF2-411E-8DFF-1D9330E20A72}" type="datetimeFigureOut">
              <a:rPr lang="pt-PT" smtClean="0"/>
              <a:pPr/>
              <a:t>24-02-2015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1421494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pt-PT" smtClean="0"/>
              <a:t>Clique para editar o estilo</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A0F23E-7DF2-411E-8DFF-1D9330E20A72}" type="datetimeFigureOut">
              <a:rPr lang="pt-PT" smtClean="0"/>
              <a:pPr/>
              <a:t>24-02-2015</a:t>
            </a:fld>
            <a:endParaRPr lang="pt-PT"/>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pt-PT"/>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E00287-BA20-41DF-81C1-FFC303A4AF4A}" type="slidenum">
              <a:rPr lang="pt-PT" smtClean="0"/>
              <a:pPr/>
              <a:t>‹#›</a:t>
            </a:fld>
            <a:endParaRPr lang="pt-PT"/>
          </a:p>
        </p:txBody>
      </p:sp>
    </p:spTree>
    <p:extLst>
      <p:ext uri="{BB962C8B-B14F-4D97-AF65-F5344CB8AC3E}">
        <p14:creationId xmlns:p14="http://schemas.microsoft.com/office/powerpoint/2010/main" xmlns="" val="13681316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ami.org.pt/"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45465" y="309094"/>
            <a:ext cx="9957558" cy="3687174"/>
          </a:xfrm>
        </p:spPr>
        <p:txBody>
          <a:bodyPr>
            <a:noAutofit/>
          </a:bodyPr>
          <a:lstStyle/>
          <a:p>
            <a:pPr algn="ctr"/>
            <a:r>
              <a:rPr lang="en-GB" sz="11000" b="1" dirty="0" smtClean="0">
                <a:solidFill>
                  <a:srgbClr val="7030A0"/>
                </a:solidFill>
              </a:rPr>
              <a:t>Civil Society in Portugal</a:t>
            </a:r>
            <a:endParaRPr lang="en-GB" sz="11000" b="1" dirty="0">
              <a:solidFill>
                <a:srgbClr val="7030A0"/>
              </a:solidFill>
            </a:endParaRPr>
          </a:p>
        </p:txBody>
      </p:sp>
      <p:sp>
        <p:nvSpPr>
          <p:cNvPr id="3" name="Subtítulo 2"/>
          <p:cNvSpPr>
            <a:spLocks noGrp="1"/>
          </p:cNvSpPr>
          <p:nvPr>
            <p:ph type="subTitle" idx="1"/>
          </p:nvPr>
        </p:nvSpPr>
        <p:spPr>
          <a:xfrm>
            <a:off x="4219163" y="4644029"/>
            <a:ext cx="6987645" cy="1388534"/>
          </a:xfrm>
        </p:spPr>
        <p:txBody>
          <a:bodyPr>
            <a:noAutofit/>
          </a:bodyPr>
          <a:lstStyle/>
          <a:p>
            <a:r>
              <a:rPr lang="en-GB" sz="5400" b="1" dirty="0" smtClean="0"/>
              <a:t>Non-Governmental Organisations</a:t>
            </a:r>
          </a:p>
        </p:txBody>
      </p:sp>
    </p:spTree>
    <p:extLst>
      <p:ext uri="{BB962C8B-B14F-4D97-AF65-F5344CB8AC3E}">
        <p14:creationId xmlns:p14="http://schemas.microsoft.com/office/powerpoint/2010/main" xmlns="" val="3528597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01026" y="309092"/>
            <a:ext cx="9659155" cy="2234955"/>
          </a:xfrm>
        </p:spPr>
        <p:txBody>
          <a:bodyPr>
            <a:noAutofit/>
          </a:bodyPr>
          <a:lstStyle/>
          <a:p>
            <a:pPr algn="l">
              <a:lnSpc>
                <a:spcPct val="150000"/>
              </a:lnSpc>
              <a:spcAft>
                <a:spcPts val="800"/>
              </a:spcAft>
            </a:pPr>
            <a: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br>
            <a: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There are more than 260 NGOs in Portugal several of them are especially focused on the field of Cooperation </a:t>
            </a: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for</a:t>
            </a:r>
            <a: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D</a:t>
            </a:r>
            <a: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evelopment</a:t>
            </a:r>
            <a:r>
              <a:rPr lang="en-GB" sz="2400" b="1" dirty="0" smtClean="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rPr>
              <a:t>.</a:t>
            </a:r>
            <a: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r>
            <a:br>
              <a:rPr lang="en-GB" sz="2400" b="1" dirty="0" smtClean="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br>
            <a:endParaRPr lang="en-GB" sz="2400" b="1" dirty="0">
              <a:solidFill>
                <a:schemeClr val="accent5">
                  <a:lumMod val="50000"/>
                </a:schemeClr>
              </a:solidFill>
            </a:endParaRPr>
          </a:p>
        </p:txBody>
      </p:sp>
      <p:sp>
        <p:nvSpPr>
          <p:cNvPr id="3" name="Subtítulo 2"/>
          <p:cNvSpPr>
            <a:spLocks noGrp="1"/>
          </p:cNvSpPr>
          <p:nvPr>
            <p:ph type="subTitle" idx="1"/>
          </p:nvPr>
        </p:nvSpPr>
        <p:spPr>
          <a:xfrm>
            <a:off x="2919212" y="2453894"/>
            <a:ext cx="9144000" cy="4590850"/>
          </a:xfrm>
        </p:spPr>
        <p:txBody>
          <a:bodyPr>
            <a:noAutofit/>
          </a:bodyPr>
          <a:lstStyle/>
          <a:p>
            <a:pPr algn="ctr">
              <a:lnSpc>
                <a:spcPct val="160000"/>
              </a:lnSpc>
            </a:pPr>
            <a:r>
              <a:rPr lang="en-GB" sz="2400" b="1" dirty="0" smtClean="0">
                <a:solidFill>
                  <a:srgbClr val="002060"/>
                </a:solidFill>
              </a:rPr>
              <a:t>Regarding the funding received, this differs among the organisations and their projects. Certain NGO’s are funded by the State, some mainly by donations, some by the European Union or other. For the 4 Portuguese NGO’s that will be presented in the following, I will show different sources of funding.</a:t>
            </a:r>
            <a:endParaRPr lang="en-GB" sz="2400" b="1" dirty="0">
              <a:solidFill>
                <a:srgbClr val="002060"/>
              </a:solidFill>
            </a:endParaRPr>
          </a:p>
        </p:txBody>
      </p:sp>
    </p:spTree>
    <p:extLst>
      <p:ext uri="{BB962C8B-B14F-4D97-AF65-F5344CB8AC3E}">
        <p14:creationId xmlns:p14="http://schemas.microsoft.com/office/powerpoint/2010/main" xmlns="" val="20670707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3405" y="415344"/>
            <a:ext cx="10018713" cy="1752599"/>
          </a:xfrm>
        </p:spPr>
        <p:txBody>
          <a:bodyPr/>
          <a:lstStyle/>
          <a:p>
            <a:r>
              <a:rPr lang="pt-PT" sz="4800" b="1" dirty="0" smtClean="0">
                <a:solidFill>
                  <a:srgbClr val="33D600"/>
                </a:solidFill>
              </a:rPr>
              <a:t>AMI</a:t>
            </a:r>
            <a:r>
              <a:rPr lang="pt-PT" dirty="0" smtClean="0">
                <a:solidFill>
                  <a:srgbClr val="33D600"/>
                </a:solidFill>
              </a:rPr>
              <a:t> </a:t>
            </a:r>
            <a:r>
              <a:rPr lang="pt-PT" sz="3000" dirty="0" smtClean="0">
                <a:solidFill>
                  <a:srgbClr val="33D600"/>
                </a:solidFill>
              </a:rPr>
              <a:t>– website - </a:t>
            </a:r>
            <a:r>
              <a:rPr lang="pt-PT" sz="3000" u="sng" dirty="0">
                <a:hlinkClick r:id="rId2"/>
              </a:rPr>
              <a:t>http://www.ami.org.pt/</a:t>
            </a:r>
            <a:r>
              <a:rPr lang="pt-PT" sz="3000" dirty="0"/>
              <a:t/>
            </a:r>
            <a:br>
              <a:rPr lang="pt-PT" sz="3000" dirty="0"/>
            </a:br>
            <a:endParaRPr lang="pt-PT" sz="3000" dirty="0"/>
          </a:p>
        </p:txBody>
      </p:sp>
      <p:sp>
        <p:nvSpPr>
          <p:cNvPr id="3" name="Marcador de Posição de Conteúdo 2"/>
          <p:cNvSpPr>
            <a:spLocks noGrp="1"/>
          </p:cNvSpPr>
          <p:nvPr>
            <p:ph sz="half" idx="1"/>
          </p:nvPr>
        </p:nvSpPr>
        <p:spPr>
          <a:xfrm>
            <a:off x="1171977" y="1571222"/>
            <a:ext cx="5941487" cy="4906851"/>
          </a:xfrm>
        </p:spPr>
        <p:txBody>
          <a:bodyPr>
            <a:noAutofit/>
          </a:bodyPr>
          <a:lstStyle/>
          <a:p>
            <a:pPr>
              <a:lnSpc>
                <a:spcPct val="150000"/>
              </a:lnSpc>
              <a:buFont typeface="Wingdings" panose="05000000000000000000" pitchFamily="2" charset="2"/>
              <a:buChar char="v"/>
            </a:pPr>
            <a:r>
              <a:rPr lang="en-GB" b="1" dirty="0" smtClean="0">
                <a:solidFill>
                  <a:srgbClr val="005392"/>
                </a:solidFill>
              </a:rPr>
              <a:t>AMI – created in 1984 is a Portuguese innovative humanitarian NGO which intervenes in crisis and emergency situations fighting against hunger, poverty, social exclusion and underdevelopment and providing medical assistance also in post-conflict/war societies. It has already been active in dozens of countries worldwide. Its main pillars are the medical, social and environmental assistance and awareness raising.</a:t>
            </a:r>
            <a:endParaRPr lang="en-GB" b="1" dirty="0">
              <a:solidFill>
                <a:srgbClr val="005392"/>
              </a:solidFill>
            </a:endParaRPr>
          </a:p>
        </p:txBody>
      </p:sp>
      <p:sp>
        <p:nvSpPr>
          <p:cNvPr id="4" name="Marcador de Posição de Conteúdo 3"/>
          <p:cNvSpPr>
            <a:spLocks noGrp="1"/>
          </p:cNvSpPr>
          <p:nvPr>
            <p:ph sz="half" idx="2"/>
          </p:nvPr>
        </p:nvSpPr>
        <p:spPr>
          <a:xfrm>
            <a:off x="6923523" y="2462547"/>
            <a:ext cx="5078536" cy="3124200"/>
          </a:xfrm>
        </p:spPr>
        <p:txBody>
          <a:bodyPr>
            <a:noAutofit/>
          </a:bodyPr>
          <a:lstStyle/>
          <a:p>
            <a:pPr>
              <a:lnSpc>
                <a:spcPct val="160000"/>
              </a:lnSpc>
              <a:buFont typeface="Wingdings" panose="05000000000000000000" pitchFamily="2" charset="2"/>
              <a:buChar char="v"/>
            </a:pPr>
            <a:r>
              <a:rPr lang="en-GB" b="1" dirty="0" smtClean="0">
                <a:solidFill>
                  <a:srgbClr val="005392"/>
                </a:solidFill>
              </a:rPr>
              <a:t>Funding – AMI’s main funding  (24%) comes from the Portuguese state and public entities, followed in lower percentages by donations, specialized donations, financial gains of the organization, other incomes and  by private entities (only 2%). This organization </a:t>
            </a:r>
            <a:r>
              <a:rPr lang="en-GB" b="1" u="sng" dirty="0" smtClean="0">
                <a:solidFill>
                  <a:srgbClr val="005392"/>
                </a:solidFill>
              </a:rPr>
              <a:t>does not receive international funding.</a:t>
            </a:r>
            <a:endParaRPr lang="en-GB" b="1" u="sng" dirty="0">
              <a:solidFill>
                <a:srgbClr val="005392"/>
              </a:solidFill>
            </a:endParaRPr>
          </a:p>
        </p:txBody>
      </p:sp>
    </p:spTree>
    <p:extLst>
      <p:ext uri="{BB962C8B-B14F-4D97-AF65-F5344CB8AC3E}">
        <p14:creationId xmlns:p14="http://schemas.microsoft.com/office/powerpoint/2010/main" xmlns="" val="1493518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0" y="196403"/>
            <a:ext cx="10018713" cy="1752599"/>
          </a:xfrm>
        </p:spPr>
        <p:txBody>
          <a:bodyPr/>
          <a:lstStyle/>
          <a:p>
            <a:r>
              <a:rPr lang="pt-PT" sz="4800" b="1" dirty="0" smtClean="0">
                <a:solidFill>
                  <a:srgbClr val="33D600"/>
                </a:solidFill>
              </a:rPr>
              <a:t>APAV</a:t>
            </a:r>
            <a:r>
              <a:rPr lang="pt-PT" dirty="0" smtClean="0">
                <a:solidFill>
                  <a:srgbClr val="33D600"/>
                </a:solidFill>
              </a:rPr>
              <a:t> </a:t>
            </a:r>
            <a:r>
              <a:rPr lang="pt-PT" sz="3000" dirty="0" smtClean="0">
                <a:solidFill>
                  <a:srgbClr val="33D600"/>
                </a:solidFill>
              </a:rPr>
              <a:t>– website - </a:t>
            </a:r>
            <a:r>
              <a:rPr lang="pt-PT" sz="3000" u="sng" dirty="0" smtClean="0">
                <a:solidFill>
                  <a:srgbClr val="0070C0"/>
                </a:solidFill>
              </a:rPr>
              <a:t>http://apav.pt/apav_v2/index.php/pt/</a:t>
            </a:r>
            <a:endParaRPr lang="pt-PT" sz="3000" u="sng" dirty="0">
              <a:solidFill>
                <a:srgbClr val="0070C0"/>
              </a:solidFill>
            </a:endParaRPr>
          </a:p>
        </p:txBody>
      </p:sp>
      <p:sp>
        <p:nvSpPr>
          <p:cNvPr id="3" name="Marcador de Posição de Conteúdo 2"/>
          <p:cNvSpPr>
            <a:spLocks noGrp="1"/>
          </p:cNvSpPr>
          <p:nvPr>
            <p:ph sz="half" idx="1"/>
          </p:nvPr>
        </p:nvSpPr>
        <p:spPr>
          <a:xfrm>
            <a:off x="1943100" y="1777286"/>
            <a:ext cx="4895055" cy="4816698"/>
          </a:xfrm>
        </p:spPr>
        <p:txBody>
          <a:bodyPr>
            <a:normAutofit lnSpcReduction="10000"/>
          </a:bodyPr>
          <a:lstStyle/>
          <a:p>
            <a:pPr>
              <a:lnSpc>
                <a:spcPct val="150000"/>
              </a:lnSpc>
              <a:buFont typeface="Wingdings" panose="05000000000000000000" pitchFamily="2" charset="2"/>
              <a:buChar char="v"/>
            </a:pPr>
            <a:r>
              <a:rPr lang="en-GB" b="1" dirty="0" smtClean="0">
                <a:solidFill>
                  <a:schemeClr val="accent5">
                    <a:lumMod val="50000"/>
                  </a:schemeClr>
                </a:solidFill>
              </a:rPr>
              <a:t>APAV – Created in 1990, it is the most important victim support service in Portugal. Besides providing free and quality support to victims it contributes to the bettering of public and social policies regarding the statute of victims and carries out several important awareness raising campaigns, namely in what concerns domestic violence. It is only active within Portugal but it has vast partnerships with the main Victim support services of several European countries.</a:t>
            </a:r>
            <a:endParaRPr lang="en-GB" b="1" dirty="0">
              <a:solidFill>
                <a:schemeClr val="accent5">
                  <a:lumMod val="50000"/>
                </a:schemeClr>
              </a:solidFill>
            </a:endParaRPr>
          </a:p>
        </p:txBody>
      </p:sp>
      <p:sp>
        <p:nvSpPr>
          <p:cNvPr id="4" name="Marcador de Posição de Conteúdo 3"/>
          <p:cNvSpPr>
            <a:spLocks noGrp="1"/>
          </p:cNvSpPr>
          <p:nvPr>
            <p:ph sz="half" idx="2"/>
          </p:nvPr>
        </p:nvSpPr>
        <p:spPr>
          <a:xfrm>
            <a:off x="7066757" y="1287887"/>
            <a:ext cx="4895056" cy="4929925"/>
          </a:xfrm>
        </p:spPr>
        <p:txBody>
          <a:bodyPr>
            <a:normAutofit lnSpcReduction="10000"/>
          </a:bodyPr>
          <a:lstStyle/>
          <a:p>
            <a:pPr>
              <a:lnSpc>
                <a:spcPct val="160000"/>
              </a:lnSpc>
              <a:buFont typeface="Wingdings" panose="05000000000000000000" pitchFamily="2" charset="2"/>
              <a:buChar char="v"/>
            </a:pPr>
            <a:r>
              <a:rPr lang="en-GB" sz="2000" b="1" dirty="0" smtClean="0">
                <a:solidFill>
                  <a:schemeClr val="accent5">
                    <a:lumMod val="50000"/>
                  </a:schemeClr>
                </a:solidFill>
              </a:rPr>
              <a:t>Funding</a:t>
            </a:r>
          </a:p>
          <a:p>
            <a:pPr marL="0" indent="0">
              <a:lnSpc>
                <a:spcPct val="160000"/>
              </a:lnSpc>
              <a:buNone/>
            </a:pPr>
            <a:r>
              <a:rPr lang="en-GB" sz="2000" b="1" dirty="0" smtClean="0">
                <a:solidFill>
                  <a:schemeClr val="accent5">
                    <a:lumMod val="50000"/>
                  </a:schemeClr>
                </a:solidFill>
              </a:rPr>
              <a:t>	APAV is financed by the government </a:t>
            </a:r>
          </a:p>
          <a:p>
            <a:pPr marL="0" indent="0">
              <a:lnSpc>
                <a:spcPct val="160000"/>
              </a:lnSpc>
              <a:buNone/>
            </a:pPr>
            <a:r>
              <a:rPr lang="en-GB" sz="2000" b="1" dirty="0" smtClean="0">
                <a:solidFill>
                  <a:schemeClr val="accent5">
                    <a:lumMod val="50000"/>
                  </a:schemeClr>
                </a:solidFill>
              </a:rPr>
              <a:t>	( less then 49%) and also by donations,  	quotations paid by associates, 	other protocols with institutions and 	by the co-financing of other 	institutions, namely the European 	Commission.</a:t>
            </a:r>
            <a:endParaRPr lang="en-GB" sz="2000" b="1" dirty="0">
              <a:solidFill>
                <a:schemeClr val="accent5">
                  <a:lumMod val="50000"/>
                </a:schemeClr>
              </a:solidFill>
            </a:endParaRPr>
          </a:p>
        </p:txBody>
      </p:sp>
    </p:spTree>
    <p:extLst>
      <p:ext uri="{BB962C8B-B14F-4D97-AF65-F5344CB8AC3E}">
        <p14:creationId xmlns:p14="http://schemas.microsoft.com/office/powerpoint/2010/main" xmlns="" val="665097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2" y="0"/>
            <a:ext cx="10018713" cy="1752599"/>
          </a:xfrm>
        </p:spPr>
        <p:txBody>
          <a:bodyPr/>
          <a:lstStyle/>
          <a:p>
            <a:r>
              <a:rPr lang="pt-PT" sz="4800" b="1" dirty="0" smtClean="0">
                <a:solidFill>
                  <a:srgbClr val="33D600"/>
                </a:solidFill>
              </a:rPr>
              <a:t>OIKOS</a:t>
            </a:r>
            <a:r>
              <a:rPr lang="pt-PT" dirty="0" smtClean="0">
                <a:solidFill>
                  <a:srgbClr val="33D600"/>
                </a:solidFill>
              </a:rPr>
              <a:t> -  </a:t>
            </a:r>
            <a:r>
              <a:rPr lang="pt-PT" sz="3000" dirty="0" smtClean="0">
                <a:solidFill>
                  <a:srgbClr val="33D600"/>
                </a:solidFill>
              </a:rPr>
              <a:t>website - </a:t>
            </a:r>
            <a:r>
              <a:rPr lang="pt-PT" sz="3000" u="sng" dirty="0" smtClean="0">
                <a:solidFill>
                  <a:srgbClr val="0070C0"/>
                </a:solidFill>
              </a:rPr>
              <a:t>http://www.oikos.pt/</a:t>
            </a:r>
            <a:endParaRPr lang="pt-PT" sz="3000" u="sng" dirty="0">
              <a:solidFill>
                <a:srgbClr val="0070C0"/>
              </a:solidFill>
            </a:endParaRPr>
          </a:p>
        </p:txBody>
      </p:sp>
      <p:sp>
        <p:nvSpPr>
          <p:cNvPr id="3" name="Marcador de Posição de Conteúdo 2"/>
          <p:cNvSpPr>
            <a:spLocks noGrp="1"/>
          </p:cNvSpPr>
          <p:nvPr>
            <p:ph sz="half" idx="1"/>
          </p:nvPr>
        </p:nvSpPr>
        <p:spPr>
          <a:xfrm>
            <a:off x="1484312" y="1416676"/>
            <a:ext cx="5123653" cy="5441324"/>
          </a:xfrm>
        </p:spPr>
        <p:txBody>
          <a:bodyPr>
            <a:noAutofit/>
          </a:bodyPr>
          <a:lstStyle/>
          <a:p>
            <a:pPr>
              <a:lnSpc>
                <a:spcPct val="150000"/>
              </a:lnSpc>
              <a:buFont typeface="Wingdings" panose="05000000000000000000" pitchFamily="2" charset="2"/>
              <a:buChar char="v"/>
            </a:pPr>
            <a:r>
              <a:rPr lang="en-GB" sz="1600" b="1" dirty="0" smtClean="0">
                <a:solidFill>
                  <a:srgbClr val="672C94"/>
                </a:solidFill>
              </a:rPr>
              <a:t>OIKOS –created in 1988, is an NGO  dealing with cooperation for development- its goal is the worldwide development . Its sectors of activity go from the emergency and humanitarian action to development, education, social mobilization and public influence. It is currently actively working in Portugal, Costa Rica, Cuba, El Salvador, Guatemala, Honduras, Mozambique, Nicaragua and Peru although it has developed previous projects in all 5 continents.</a:t>
            </a:r>
            <a:endParaRPr lang="en-GB" sz="1600" b="1" dirty="0">
              <a:solidFill>
                <a:srgbClr val="672C94"/>
              </a:solidFill>
            </a:endParaRPr>
          </a:p>
        </p:txBody>
      </p:sp>
      <p:sp>
        <p:nvSpPr>
          <p:cNvPr id="4" name="Marcador de Posição de Conteúdo 3"/>
          <p:cNvSpPr>
            <a:spLocks noGrp="1"/>
          </p:cNvSpPr>
          <p:nvPr>
            <p:ph sz="half" idx="2"/>
          </p:nvPr>
        </p:nvSpPr>
        <p:spPr>
          <a:xfrm>
            <a:off x="6607967" y="1326524"/>
            <a:ext cx="5446658" cy="5531476"/>
          </a:xfrm>
        </p:spPr>
        <p:txBody>
          <a:bodyPr>
            <a:noAutofit/>
          </a:bodyPr>
          <a:lstStyle/>
          <a:p>
            <a:pPr>
              <a:lnSpc>
                <a:spcPct val="150000"/>
              </a:lnSpc>
              <a:buFont typeface="Wingdings" panose="05000000000000000000" pitchFamily="2" charset="2"/>
              <a:buChar char="v"/>
            </a:pPr>
            <a:r>
              <a:rPr lang="pt-PT" sz="1600" b="1" u="sng" dirty="0" smtClean="0">
                <a:solidFill>
                  <a:srgbClr val="672C94"/>
                </a:solidFill>
              </a:rPr>
              <a:t>Funding </a:t>
            </a:r>
            <a:r>
              <a:rPr lang="pt-PT" sz="1600" b="1" dirty="0" smtClean="0">
                <a:solidFill>
                  <a:srgbClr val="672C94"/>
                </a:solidFill>
              </a:rPr>
              <a:t>- </a:t>
            </a:r>
            <a:r>
              <a:rPr lang="en-US" sz="1600" b="1" dirty="0" smtClean="0">
                <a:solidFill>
                  <a:srgbClr val="672C94"/>
                </a:solidFill>
              </a:rPr>
              <a:t>OIKOS works with projects which are financed in various forms and from different entities, each project can receive and individual and </a:t>
            </a:r>
            <a:r>
              <a:rPr lang="en-US" sz="1600" b="1" dirty="0" err="1" smtClean="0">
                <a:solidFill>
                  <a:srgbClr val="672C94"/>
                </a:solidFill>
              </a:rPr>
              <a:t>diferent</a:t>
            </a:r>
            <a:r>
              <a:rPr lang="en-US" sz="1600" b="1" dirty="0" smtClean="0">
                <a:solidFill>
                  <a:srgbClr val="672C94"/>
                </a:solidFill>
              </a:rPr>
              <a:t> funding or co-funding.</a:t>
            </a:r>
          </a:p>
          <a:p>
            <a:pPr>
              <a:lnSpc>
                <a:spcPct val="150000"/>
              </a:lnSpc>
              <a:buFont typeface="Wingdings" panose="05000000000000000000" pitchFamily="2" charset="2"/>
              <a:buChar char="v"/>
            </a:pPr>
            <a:r>
              <a:rPr lang="en-US" sz="1600" b="1" dirty="0" smtClean="0">
                <a:solidFill>
                  <a:srgbClr val="672C94"/>
                </a:solidFill>
              </a:rPr>
              <a:t>According to the 2013 accounts report,  some projects  of that year were financed by the </a:t>
            </a:r>
            <a:r>
              <a:rPr lang="en-US" sz="1600" b="1" dirty="0">
                <a:solidFill>
                  <a:srgbClr val="672C94"/>
                </a:solidFill>
              </a:rPr>
              <a:t>E</a:t>
            </a:r>
            <a:r>
              <a:rPr lang="en-US" sz="1600" b="1" dirty="0" smtClean="0">
                <a:solidFill>
                  <a:srgbClr val="672C94"/>
                </a:solidFill>
              </a:rPr>
              <a:t>uropean Union ( </a:t>
            </a:r>
            <a:r>
              <a:rPr lang="en-US" sz="1600" b="1" dirty="0" err="1" smtClean="0">
                <a:solidFill>
                  <a:srgbClr val="672C94"/>
                </a:solidFill>
              </a:rPr>
              <a:t>EuropeAid</a:t>
            </a:r>
            <a:r>
              <a:rPr lang="en-US" sz="1600" b="1" dirty="0" smtClean="0">
                <a:solidFill>
                  <a:srgbClr val="672C94"/>
                </a:solidFill>
              </a:rPr>
              <a:t> ) others by </a:t>
            </a:r>
            <a:r>
              <a:rPr lang="en-US" sz="1600" b="1" i="1" dirty="0" err="1" smtClean="0">
                <a:solidFill>
                  <a:srgbClr val="672C94"/>
                </a:solidFill>
              </a:rPr>
              <a:t>Instituto</a:t>
            </a:r>
            <a:r>
              <a:rPr lang="en-US" sz="1600" b="1" i="1" dirty="0" smtClean="0">
                <a:solidFill>
                  <a:srgbClr val="672C94"/>
                </a:solidFill>
              </a:rPr>
              <a:t> </a:t>
            </a:r>
            <a:r>
              <a:rPr lang="en-US" sz="1600" b="1" i="1" dirty="0" err="1" smtClean="0">
                <a:solidFill>
                  <a:srgbClr val="672C94"/>
                </a:solidFill>
              </a:rPr>
              <a:t>Camões</a:t>
            </a:r>
            <a:r>
              <a:rPr lang="en-US" sz="1600" b="1" dirty="0" smtClean="0">
                <a:solidFill>
                  <a:srgbClr val="672C94"/>
                </a:solidFill>
              </a:rPr>
              <a:t> from Portugal ( Portuguese </a:t>
            </a:r>
            <a:r>
              <a:rPr lang="en-US" sz="1600" b="1" dirty="0">
                <a:solidFill>
                  <a:srgbClr val="672C94"/>
                </a:solidFill>
              </a:rPr>
              <a:t>P</a:t>
            </a:r>
            <a:r>
              <a:rPr lang="en-US" sz="1600" b="1" dirty="0" smtClean="0">
                <a:solidFill>
                  <a:srgbClr val="672C94"/>
                </a:solidFill>
              </a:rPr>
              <a:t>ublic Institute )  and Operational Program for Human Potential ( POPH )  which is largely funded by the European Social Fund.  It has also received funding from certain States directly as Mozambique and Qatar.</a:t>
            </a:r>
            <a:endParaRPr lang="pt-PT" sz="1600" b="1" dirty="0" smtClean="0">
              <a:solidFill>
                <a:srgbClr val="672C94"/>
              </a:solidFill>
            </a:endParaRPr>
          </a:p>
        </p:txBody>
      </p:sp>
    </p:spTree>
    <p:extLst>
      <p:ext uri="{BB962C8B-B14F-4D97-AF65-F5344CB8AC3E}">
        <p14:creationId xmlns:p14="http://schemas.microsoft.com/office/powerpoint/2010/main" xmlns="" val="1859517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2" y="0"/>
            <a:ext cx="10018713" cy="1752599"/>
          </a:xfrm>
        </p:spPr>
        <p:txBody>
          <a:bodyPr/>
          <a:lstStyle/>
          <a:p>
            <a:r>
              <a:rPr lang="en-GB" sz="4800" b="1" dirty="0" smtClean="0">
                <a:solidFill>
                  <a:srgbClr val="33D600"/>
                </a:solidFill>
              </a:rPr>
              <a:t>ONGD Platform</a:t>
            </a:r>
            <a:r>
              <a:rPr lang="en-GB" sz="4800" b="1" dirty="0" smtClean="0">
                <a:solidFill>
                  <a:schemeClr val="accent4">
                    <a:lumMod val="75000"/>
                  </a:schemeClr>
                </a:solidFill>
              </a:rPr>
              <a:t/>
            </a:r>
            <a:br>
              <a:rPr lang="en-GB" sz="4800" b="1" dirty="0" smtClean="0">
                <a:solidFill>
                  <a:schemeClr val="accent4">
                    <a:lumMod val="75000"/>
                  </a:schemeClr>
                </a:solidFill>
              </a:rPr>
            </a:br>
            <a:r>
              <a:rPr lang="en-GB" sz="2600" dirty="0" smtClean="0">
                <a:solidFill>
                  <a:srgbClr val="33D600"/>
                </a:solidFill>
              </a:rPr>
              <a:t>website -</a:t>
            </a:r>
            <a:r>
              <a:rPr lang="en-GB" sz="2600" dirty="0" smtClean="0">
                <a:solidFill>
                  <a:schemeClr val="accent4">
                    <a:lumMod val="75000"/>
                  </a:schemeClr>
                </a:solidFill>
              </a:rPr>
              <a:t> </a:t>
            </a:r>
            <a:r>
              <a:rPr lang="en-GB" sz="2600" u="sng" dirty="0" smtClean="0">
                <a:solidFill>
                  <a:srgbClr val="0070C0"/>
                </a:solidFill>
              </a:rPr>
              <a:t>http://www.plataformaongd.pt/</a:t>
            </a:r>
            <a:endParaRPr lang="en-GB" sz="2600" u="sng" dirty="0">
              <a:solidFill>
                <a:srgbClr val="0070C0"/>
              </a:solidFill>
            </a:endParaRPr>
          </a:p>
        </p:txBody>
      </p:sp>
      <p:sp>
        <p:nvSpPr>
          <p:cNvPr id="3" name="Marcador de Posição de Conteúdo 2"/>
          <p:cNvSpPr>
            <a:spLocks noGrp="1"/>
          </p:cNvSpPr>
          <p:nvPr>
            <p:ph sz="half" idx="1"/>
          </p:nvPr>
        </p:nvSpPr>
        <p:spPr>
          <a:xfrm>
            <a:off x="1766037" y="1816457"/>
            <a:ext cx="4895055" cy="4977684"/>
          </a:xfrm>
        </p:spPr>
        <p:txBody>
          <a:bodyPr>
            <a:normAutofit lnSpcReduction="10000"/>
          </a:bodyPr>
          <a:lstStyle/>
          <a:p>
            <a:pPr>
              <a:lnSpc>
                <a:spcPct val="150000"/>
              </a:lnSpc>
              <a:buFont typeface="Wingdings" panose="05000000000000000000" pitchFamily="2" charset="2"/>
              <a:buChar char="v"/>
            </a:pPr>
            <a:r>
              <a:rPr lang="en-GB" sz="2000" b="1" dirty="0" smtClean="0">
                <a:solidFill>
                  <a:srgbClr val="800000"/>
                </a:solidFill>
              </a:rPr>
              <a:t>ONGD Platform is an NGO platform created in 1985 that today represents 66 Portuguese NGOs dealing with cooperation for development, registered in the Ministry of Foreign Affairs. It supports and represents these NGOs which act both in Portugal and abroad within the scope of cooperation for development, humanitarian assistance, emergency and education for development. </a:t>
            </a:r>
            <a:endParaRPr lang="en-GB" sz="2000" b="1" dirty="0">
              <a:solidFill>
                <a:srgbClr val="800000"/>
              </a:solidFill>
            </a:endParaRPr>
          </a:p>
        </p:txBody>
      </p:sp>
      <p:sp>
        <p:nvSpPr>
          <p:cNvPr id="4" name="Marcador de Posição de Conteúdo 3"/>
          <p:cNvSpPr>
            <a:spLocks noGrp="1"/>
          </p:cNvSpPr>
          <p:nvPr>
            <p:ph sz="half" idx="2"/>
          </p:nvPr>
        </p:nvSpPr>
        <p:spPr>
          <a:xfrm>
            <a:off x="6929939" y="1552440"/>
            <a:ext cx="4895056" cy="5505717"/>
          </a:xfrm>
        </p:spPr>
        <p:txBody>
          <a:bodyPr>
            <a:normAutofit lnSpcReduction="10000"/>
          </a:bodyPr>
          <a:lstStyle/>
          <a:p>
            <a:pPr>
              <a:lnSpc>
                <a:spcPct val="150000"/>
              </a:lnSpc>
              <a:buFont typeface="Wingdings" panose="05000000000000000000" pitchFamily="2" charset="2"/>
              <a:buChar char="v"/>
            </a:pPr>
            <a:r>
              <a:rPr lang="en-GB" sz="1900" b="1" dirty="0" smtClean="0">
                <a:solidFill>
                  <a:srgbClr val="800000"/>
                </a:solidFill>
              </a:rPr>
              <a:t>Funding - The Portuguese state via Ministry of Foreign affairs has to allocate each year certain considerable amount to the ONGD Platform on the basis of a protocol of cooperation signed between them recognizing the importance of civil society for development. Besides this, the ONGD platform is also funded by diverse entities depending on the projects and locations.</a:t>
            </a:r>
            <a:endParaRPr lang="en-GB" sz="1900" b="1" dirty="0">
              <a:solidFill>
                <a:srgbClr val="800000"/>
              </a:solidFill>
            </a:endParaRPr>
          </a:p>
        </p:txBody>
      </p:sp>
    </p:spTree>
    <p:extLst>
      <p:ext uri="{BB962C8B-B14F-4D97-AF65-F5344CB8AC3E}">
        <p14:creationId xmlns:p14="http://schemas.microsoft.com/office/powerpoint/2010/main" xmlns="" val="3531480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56407" y="96593"/>
            <a:ext cx="6809682" cy="1075384"/>
          </a:xfrm>
        </p:spPr>
        <p:txBody>
          <a:bodyPr>
            <a:normAutofit fontScale="90000"/>
          </a:bodyPr>
          <a:lstStyle/>
          <a:p>
            <a:r>
              <a:rPr lang="en-GB" sz="4900" b="1" dirty="0" smtClean="0">
                <a:solidFill>
                  <a:srgbClr val="39EE00"/>
                </a:solidFill>
              </a:rPr>
              <a:t>Corruption in Portugal</a:t>
            </a:r>
            <a:r>
              <a:rPr lang="en-GB" b="1" dirty="0" smtClean="0">
                <a:solidFill>
                  <a:srgbClr val="39EE00"/>
                </a:solidFill>
              </a:rPr>
              <a:t/>
            </a:r>
            <a:br>
              <a:rPr lang="en-GB" b="1" dirty="0" smtClean="0">
                <a:solidFill>
                  <a:srgbClr val="39EE00"/>
                </a:solidFill>
              </a:rPr>
            </a:br>
            <a:endParaRPr lang="en-GB" b="1" dirty="0">
              <a:solidFill>
                <a:srgbClr val="39EE00"/>
              </a:solidFill>
            </a:endParaRPr>
          </a:p>
        </p:txBody>
      </p:sp>
      <p:sp>
        <p:nvSpPr>
          <p:cNvPr id="3" name="Marcador de Posição de Conteúdo 2"/>
          <p:cNvSpPr>
            <a:spLocks noGrp="1"/>
          </p:cNvSpPr>
          <p:nvPr>
            <p:ph idx="1"/>
          </p:nvPr>
        </p:nvSpPr>
        <p:spPr>
          <a:xfrm>
            <a:off x="5788495" y="1468193"/>
            <a:ext cx="6172200" cy="4932608"/>
          </a:xfrm>
        </p:spPr>
        <p:txBody>
          <a:bodyPr>
            <a:noAutofit/>
          </a:bodyPr>
          <a:lstStyle/>
          <a:p>
            <a:pPr>
              <a:lnSpc>
                <a:spcPct val="150000"/>
              </a:lnSpc>
              <a:buFont typeface="Wingdings" panose="05000000000000000000" pitchFamily="2" charset="2"/>
              <a:buChar char="v"/>
            </a:pPr>
            <a:r>
              <a:rPr lang="en-GB" sz="1800" b="1" dirty="0" smtClean="0"/>
              <a:t>TIAC “Transparency and Integrity” – created in 2010, is the main organization for combating corruption in Portugal and is part of the network of Transparency International. It is active in a variety of fields such as Municipal transparency, Justice, Football and match fixing, Politics and Government, Lobbies, transparency on Facebook, transparency on Twitter, among others. TIAC supplies free information on how to report corruption, supports the formulation of complaints, can forward complaints to competent authorities, forwards citizens to specialized legal support, presents reports and statistical information on the information gathered and promotes dialogue and cooperation.</a:t>
            </a:r>
            <a:endParaRPr lang="en-GB" sz="1800" b="1" dirty="0"/>
          </a:p>
        </p:txBody>
      </p:sp>
      <p:sp>
        <p:nvSpPr>
          <p:cNvPr id="4" name="Marcador de Posição do Texto 3"/>
          <p:cNvSpPr>
            <a:spLocks noGrp="1"/>
          </p:cNvSpPr>
          <p:nvPr>
            <p:ph type="body" sz="half" idx="2"/>
          </p:nvPr>
        </p:nvSpPr>
        <p:spPr>
          <a:xfrm>
            <a:off x="1729011" y="1448874"/>
            <a:ext cx="3932237" cy="4932608"/>
          </a:xfrm>
        </p:spPr>
        <p:txBody>
          <a:bodyPr>
            <a:noAutofit/>
          </a:bodyPr>
          <a:lstStyle/>
          <a:p>
            <a:pPr marL="342900" indent="-342900" algn="l">
              <a:lnSpc>
                <a:spcPct val="150000"/>
              </a:lnSpc>
              <a:buFont typeface="Wingdings" panose="05000000000000000000" pitchFamily="2" charset="2"/>
              <a:buChar char="v"/>
            </a:pPr>
            <a:r>
              <a:rPr lang="en-GB" sz="1900" b="1" dirty="0" smtClean="0"/>
              <a:t>Regarding corruption, in 2014 Portugal was listed number 31 out of 175 countries – according to Transparency International. One of the most serious issues within the topic of corruption in Portugal is that there is limited or very few protection for those who denounce corruption, since some might even get into criminal procedures due to possible defamation.</a:t>
            </a:r>
            <a:endParaRPr lang="en-GB" sz="1900" b="1" dirty="0"/>
          </a:p>
        </p:txBody>
      </p:sp>
    </p:spTree>
    <p:extLst>
      <p:ext uri="{BB962C8B-B14F-4D97-AF65-F5344CB8AC3E}">
        <p14:creationId xmlns:p14="http://schemas.microsoft.com/office/powerpoint/2010/main" xmlns="" val="3839695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685799"/>
            <a:ext cx="3549121" cy="1400577"/>
          </a:xfrm>
        </p:spPr>
        <p:txBody>
          <a:bodyPr>
            <a:noAutofit/>
          </a:bodyPr>
          <a:lstStyle/>
          <a:p>
            <a:r>
              <a:rPr lang="en-GB" sz="4400" b="1" dirty="0" smtClean="0">
                <a:solidFill>
                  <a:srgbClr val="FF0000"/>
                </a:solidFill>
              </a:rPr>
              <a:t>Freedom of Press/Media</a:t>
            </a:r>
            <a:endParaRPr lang="en-GB" sz="4400" b="1" dirty="0">
              <a:solidFill>
                <a:srgbClr val="FF0000"/>
              </a:solidFill>
            </a:endParaRPr>
          </a:p>
        </p:txBody>
      </p:sp>
      <p:sp>
        <p:nvSpPr>
          <p:cNvPr id="3" name="Marcador de Posição de Conteúdo 2"/>
          <p:cNvSpPr>
            <a:spLocks noGrp="1"/>
          </p:cNvSpPr>
          <p:nvPr>
            <p:ph idx="1"/>
          </p:nvPr>
        </p:nvSpPr>
        <p:spPr>
          <a:xfrm>
            <a:off x="5262033" y="489397"/>
            <a:ext cx="6240990" cy="6272011"/>
          </a:xfrm>
        </p:spPr>
        <p:txBody>
          <a:bodyPr>
            <a:normAutofit/>
          </a:bodyPr>
          <a:lstStyle/>
          <a:p>
            <a:endParaRPr lang="pt-PT" b="1" dirty="0" smtClean="0">
              <a:solidFill>
                <a:schemeClr val="accent6">
                  <a:lumMod val="50000"/>
                </a:schemeClr>
              </a:solidFill>
            </a:endParaRPr>
          </a:p>
          <a:p>
            <a:pPr>
              <a:lnSpc>
                <a:spcPct val="160000"/>
              </a:lnSpc>
              <a:buFont typeface="Wingdings" panose="05000000000000000000" pitchFamily="2" charset="2"/>
              <a:buChar char="v"/>
            </a:pPr>
            <a:r>
              <a:rPr lang="en-GB" sz="2500" b="1" dirty="0" smtClean="0">
                <a:solidFill>
                  <a:schemeClr val="accent6">
                    <a:lumMod val="50000"/>
                  </a:schemeClr>
                </a:solidFill>
              </a:rPr>
              <a:t>In terms of freedom of press/media Portugal was in 2014 considered FREE according to Freedom House, having a score of 18 in which 0 is best and 100 the worst situation.</a:t>
            </a:r>
          </a:p>
          <a:p>
            <a:pPr>
              <a:lnSpc>
                <a:spcPct val="160000"/>
              </a:lnSpc>
              <a:buFont typeface="Wingdings" panose="05000000000000000000" pitchFamily="2" charset="2"/>
              <a:buChar char="v"/>
            </a:pPr>
            <a:r>
              <a:rPr lang="en-GB" sz="2500" b="1" dirty="0" smtClean="0">
                <a:solidFill>
                  <a:schemeClr val="accent6">
                    <a:lumMod val="50000"/>
                  </a:schemeClr>
                </a:solidFill>
              </a:rPr>
              <a:t>The World Press Freedom Index of 2014  of The Reporters Without Borders placed Portugal in place 30 out of 180 countries</a:t>
            </a:r>
            <a:r>
              <a:rPr lang="en-US" sz="2500" b="1" dirty="0" smtClean="0">
                <a:solidFill>
                  <a:schemeClr val="accent6">
                    <a:lumMod val="50000"/>
                  </a:schemeClr>
                </a:solidFill>
              </a:rPr>
              <a:t>.</a:t>
            </a:r>
          </a:p>
          <a:p>
            <a:endParaRPr lang="pt-PT" b="1" dirty="0">
              <a:solidFill>
                <a:schemeClr val="accent6">
                  <a:lumMod val="50000"/>
                </a:schemeClr>
              </a:solidFill>
            </a:endParaRPr>
          </a:p>
          <a:p>
            <a:pPr marL="0" indent="0">
              <a:buNone/>
            </a:pPr>
            <a:endParaRPr lang="pt-PT" b="1" dirty="0">
              <a:solidFill>
                <a:schemeClr val="accent6">
                  <a:lumMod val="50000"/>
                </a:schemeClr>
              </a:solidFill>
            </a:endParaRPr>
          </a:p>
        </p:txBody>
      </p:sp>
      <p:sp>
        <p:nvSpPr>
          <p:cNvPr id="4" name="Marcador de Posição do Texto 3"/>
          <p:cNvSpPr>
            <a:spLocks noGrp="1"/>
          </p:cNvSpPr>
          <p:nvPr>
            <p:ph type="body" sz="half" idx="2"/>
          </p:nvPr>
        </p:nvSpPr>
        <p:spPr/>
        <p:txBody>
          <a:bodyPr>
            <a:noAutofit/>
          </a:bodyPr>
          <a:lstStyle/>
          <a:p>
            <a:endParaRPr lang="en-GB" sz="2000" dirty="0" smtClean="0">
              <a:solidFill>
                <a:schemeClr val="bg2">
                  <a:lumMod val="25000"/>
                </a:schemeClr>
              </a:solidFill>
            </a:endParaRPr>
          </a:p>
          <a:p>
            <a:r>
              <a:rPr lang="en-GB" sz="2000" dirty="0" smtClean="0">
                <a:solidFill>
                  <a:schemeClr val="bg2">
                    <a:lumMod val="25000"/>
                  </a:schemeClr>
                </a:solidFill>
              </a:rPr>
              <a:t>Currently, there are no registered NGOs in Portugal with a particular focus on this topic.</a:t>
            </a:r>
          </a:p>
          <a:p>
            <a:endParaRPr lang="en-GB" sz="2000" dirty="0">
              <a:solidFill>
                <a:schemeClr val="bg2">
                  <a:lumMod val="25000"/>
                </a:schemeClr>
              </a:solidFill>
            </a:endParaRPr>
          </a:p>
        </p:txBody>
      </p:sp>
    </p:spTree>
    <p:extLst>
      <p:ext uri="{BB962C8B-B14F-4D97-AF65-F5344CB8AC3E}">
        <p14:creationId xmlns:p14="http://schemas.microsoft.com/office/powerpoint/2010/main" xmlns="" val="3039284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09" y="1149440"/>
            <a:ext cx="10018713" cy="1752599"/>
          </a:xfrm>
        </p:spPr>
        <p:txBody>
          <a:bodyPr>
            <a:normAutofit/>
          </a:bodyPr>
          <a:lstStyle/>
          <a:p>
            <a:pPr algn="ctr"/>
            <a:r>
              <a:rPr lang="en-GB" sz="9000" b="1" dirty="0" smtClean="0"/>
              <a:t>   </a:t>
            </a:r>
            <a:r>
              <a:rPr lang="en-GB" sz="9000" b="1" dirty="0" smtClean="0">
                <a:ln w="3175" cmpd="sng">
                  <a:solidFill>
                    <a:srgbClr val="000000"/>
                  </a:solidFill>
                </a:ln>
                <a:solidFill>
                  <a:srgbClr val="FFC000"/>
                </a:solidFill>
              </a:rPr>
              <a:t>T</a:t>
            </a:r>
            <a:r>
              <a:rPr lang="en-GB" sz="9000" b="1" dirty="0" smtClean="0">
                <a:ln w="3175" cmpd="sng">
                  <a:solidFill>
                    <a:srgbClr val="000000"/>
                  </a:solidFill>
                </a:ln>
                <a:solidFill>
                  <a:srgbClr val="FFFF00"/>
                </a:solidFill>
              </a:rPr>
              <a:t>h</a:t>
            </a:r>
            <a:r>
              <a:rPr lang="en-GB" sz="9000" b="1" dirty="0" smtClean="0">
                <a:ln w="3175" cmpd="sng">
                  <a:solidFill>
                    <a:srgbClr val="000000"/>
                  </a:solidFill>
                </a:ln>
                <a:solidFill>
                  <a:srgbClr val="39EE00"/>
                </a:solidFill>
              </a:rPr>
              <a:t>e</a:t>
            </a:r>
            <a:r>
              <a:rPr lang="en-GB" sz="9000" b="1" dirty="0" smtClean="0">
                <a:ln w="3175" cmpd="sng">
                  <a:solidFill>
                    <a:srgbClr val="000000"/>
                  </a:solidFill>
                </a:ln>
              </a:rPr>
              <a:t> </a:t>
            </a:r>
            <a:r>
              <a:rPr lang="en-GB" sz="9000" b="1" dirty="0" smtClean="0">
                <a:ln w="3175" cmpd="sng">
                  <a:solidFill>
                    <a:srgbClr val="000000"/>
                  </a:solidFill>
                </a:ln>
                <a:solidFill>
                  <a:srgbClr val="00B0F0"/>
                </a:solidFill>
              </a:rPr>
              <a:t>E</a:t>
            </a:r>
            <a:r>
              <a:rPr lang="en-GB" sz="9000" b="1" dirty="0" smtClean="0">
                <a:ln w="3175" cmpd="sng">
                  <a:solidFill>
                    <a:srgbClr val="000000"/>
                  </a:solidFill>
                </a:ln>
                <a:solidFill>
                  <a:schemeClr val="accent6">
                    <a:lumMod val="75000"/>
                  </a:schemeClr>
                </a:solidFill>
              </a:rPr>
              <a:t>n</a:t>
            </a:r>
            <a:r>
              <a:rPr lang="en-GB" sz="9000" b="1" dirty="0" smtClean="0">
                <a:ln w="3175" cmpd="sng">
                  <a:solidFill>
                    <a:srgbClr val="000000"/>
                  </a:solidFill>
                </a:ln>
                <a:solidFill>
                  <a:srgbClr val="FF0000"/>
                </a:solidFill>
              </a:rPr>
              <a:t>d</a:t>
            </a:r>
            <a:endParaRPr lang="en-GB" sz="9000" b="1" dirty="0">
              <a:ln w="3175" cmpd="sng">
                <a:solidFill>
                  <a:srgbClr val="000000"/>
                </a:solidFill>
              </a:ln>
              <a:solidFill>
                <a:srgbClr val="FF0000"/>
              </a:solidFill>
            </a:endParaRPr>
          </a:p>
        </p:txBody>
      </p:sp>
      <p:sp>
        <p:nvSpPr>
          <p:cNvPr id="3" name="Marcador de Posição de Conteúdo 2"/>
          <p:cNvSpPr>
            <a:spLocks noGrp="1"/>
          </p:cNvSpPr>
          <p:nvPr>
            <p:ph idx="1"/>
          </p:nvPr>
        </p:nvSpPr>
        <p:spPr/>
        <p:txBody>
          <a:bodyPr/>
          <a:lstStyle/>
          <a:p>
            <a:endParaRPr lang="en-GB" b="1" dirty="0" smtClean="0"/>
          </a:p>
          <a:p>
            <a:endParaRPr lang="en-GB" b="1" dirty="0" smtClean="0"/>
          </a:p>
          <a:p>
            <a:endParaRPr lang="en-GB" b="1" dirty="0" smtClean="0"/>
          </a:p>
          <a:p>
            <a:pPr algn="ctr">
              <a:buFont typeface="Wingdings" panose="05000000000000000000" pitchFamily="2" charset="2"/>
              <a:buChar char="v"/>
            </a:pPr>
            <a:r>
              <a:rPr lang="en-GB" sz="6000" b="1" dirty="0" smtClean="0">
                <a:solidFill>
                  <a:schemeClr val="accent6">
                    <a:lumMod val="75000"/>
                  </a:schemeClr>
                </a:solidFill>
              </a:rPr>
              <a:t>Thank you for attention </a:t>
            </a:r>
            <a:r>
              <a:rPr lang="en-GB" sz="6000" b="1" dirty="0" smtClean="0">
                <a:solidFill>
                  <a:schemeClr val="accent6">
                    <a:lumMod val="75000"/>
                  </a:schemeClr>
                </a:solidFill>
                <a:sym typeface="Wingdings" panose="05000000000000000000" pitchFamily="2" charset="2"/>
              </a:rPr>
              <a:t></a:t>
            </a:r>
            <a:endParaRPr lang="en-GB" sz="6000" b="1" dirty="0">
              <a:solidFill>
                <a:schemeClr val="accent6">
                  <a:lumMod val="75000"/>
                </a:schemeClr>
              </a:solidFill>
            </a:endParaRPr>
          </a:p>
        </p:txBody>
      </p:sp>
    </p:spTree>
    <p:extLst>
      <p:ext uri="{BB962C8B-B14F-4D97-AF65-F5344CB8AC3E}">
        <p14:creationId xmlns:p14="http://schemas.microsoft.com/office/powerpoint/2010/main" xmlns="" val="9471247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xe">
  <a:themeElements>
    <a:clrScheme name="Paralaxe">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ax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xe">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TM03457496[[fn=Paralaxe]]</Template>
  <TotalTime>441</TotalTime>
  <Words>833</Words>
  <Application>Microsoft Office PowerPoint</Application>
  <PresentationFormat>Egyéni</PresentationFormat>
  <Paragraphs>33</Paragraphs>
  <Slides>9</Slides>
  <Notes>0</Notes>
  <HiddenSlides>0</HiddenSlides>
  <MMClips>0</MMClips>
  <ScaleCrop>false</ScaleCrop>
  <HeadingPairs>
    <vt:vector size="4" baseType="variant">
      <vt:variant>
        <vt:lpstr>Téma</vt:lpstr>
      </vt:variant>
      <vt:variant>
        <vt:i4>1</vt:i4>
      </vt:variant>
      <vt:variant>
        <vt:lpstr>Diacímek</vt:lpstr>
      </vt:variant>
      <vt:variant>
        <vt:i4>9</vt:i4>
      </vt:variant>
    </vt:vector>
  </HeadingPairs>
  <TitlesOfParts>
    <vt:vector size="10" baseType="lpstr">
      <vt:lpstr>Paralaxe</vt:lpstr>
      <vt:lpstr>Civil Society in Portugal</vt:lpstr>
      <vt:lpstr>          There are more than 260 NGOs in Portugal several of them are especially focused on the field of Cooperation for Development. </vt:lpstr>
      <vt:lpstr>AMI – website - http://www.ami.org.pt/ </vt:lpstr>
      <vt:lpstr>APAV – website - http://apav.pt/apav_v2/index.php/pt/</vt:lpstr>
      <vt:lpstr>OIKOS -  website - http://www.oikos.pt/</vt:lpstr>
      <vt:lpstr>ONGD Platform website - http://www.plataformaongd.pt/</vt:lpstr>
      <vt:lpstr>Corruption in Portugal </vt:lpstr>
      <vt:lpstr>Freedom of Press/Media</vt:lpstr>
      <vt:lpstr>   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Society in Portugal</dc:title>
  <dc:creator>USER</dc:creator>
  <cp:lastModifiedBy>Vigh Edit</cp:lastModifiedBy>
  <cp:revision>50</cp:revision>
  <dcterms:created xsi:type="dcterms:W3CDTF">2015-02-19T17:26:02Z</dcterms:created>
  <dcterms:modified xsi:type="dcterms:W3CDTF">2015-02-24T13:42:26Z</dcterms:modified>
</cp:coreProperties>
</file>