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8" r:id="rId9"/>
    <p:sldId id="270" r:id="rId10"/>
    <p:sldId id="271" r:id="rId11"/>
    <p:sldId id="266" r:id="rId12"/>
    <p:sldId id="267" r:id="rId13"/>
    <p:sldId id="262" r:id="rId14"/>
    <p:sldId id="263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2-27T08:31:05.415" idx="1">
    <p:pos x="5266" y="1584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C68A144-7C7D-49AE-A34B-4A1689065E8C}" type="datetimeFigureOut">
              <a:rPr lang="hu-HU" smtClean="0"/>
              <a:t>2015.02.27.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76A478-D9BE-42C6-8D1F-0910918F269D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1" smtClean="0"/>
              <a:t>International</a:t>
            </a:r>
            <a:r>
              <a:rPr lang="en-US" dirty="0" smtClean="0"/>
              <a:t> Conflict Resolution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Dr. Zsolt </a:t>
            </a:r>
            <a:r>
              <a:rPr lang="hu-HU" noProof="1" smtClean="0"/>
              <a:t>SPINDLER</a:t>
            </a:r>
          </a:p>
          <a:p>
            <a:r>
              <a:rPr lang="hu-HU" sz="1800" i="1" noProof="1" smtClean="0"/>
              <a:t>United Nationas Association of Hungary</a:t>
            </a:r>
            <a:endParaRPr lang="hu-HU" sz="1800" i="1" noProof="1"/>
          </a:p>
        </p:txBody>
      </p:sp>
    </p:spTree>
    <p:extLst>
      <p:ext uri="{BB962C8B-B14F-4D97-AF65-F5344CB8AC3E}">
        <p14:creationId xmlns:p14="http://schemas.microsoft.com/office/powerpoint/2010/main" val="388833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presentation focuses on the </a:t>
            </a:r>
            <a:r>
              <a:rPr lang="en-US" b="1" i="1" dirty="0" err="1"/>
              <a:t>ius</a:t>
            </a:r>
            <a:r>
              <a:rPr lang="en-US" b="1" i="1" dirty="0"/>
              <a:t> post bellum</a:t>
            </a:r>
            <a:r>
              <a:rPr lang="en-US" i="1" dirty="0"/>
              <a:t> </a:t>
            </a:r>
            <a:r>
              <a:rPr lang="en-US" dirty="0"/>
              <a:t>part of the conflicts. </a:t>
            </a:r>
            <a:endParaRPr lang="hu-HU" dirty="0" smtClean="0"/>
          </a:p>
          <a:p>
            <a:r>
              <a:rPr lang="en-US" dirty="0" smtClean="0"/>
              <a:t>It </a:t>
            </a:r>
            <a:r>
              <a:rPr lang="en-US" dirty="0"/>
              <a:t>means that </a:t>
            </a:r>
            <a:endParaRPr lang="hu-HU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democratic political and social reconstruction has not started, </a:t>
            </a:r>
            <a:endParaRPr lang="hu-HU" dirty="0" smtClean="0"/>
          </a:p>
          <a:p>
            <a:pPr lvl="1"/>
            <a:r>
              <a:rPr lang="en-US" dirty="0" smtClean="0"/>
              <a:t>but </a:t>
            </a:r>
            <a:r>
              <a:rPr lang="en-US" dirty="0"/>
              <a:t>the violent activities are limited and </a:t>
            </a:r>
            <a:endParaRPr lang="hu-HU" dirty="0" smtClean="0"/>
          </a:p>
          <a:p>
            <a:pPr lvl="1"/>
            <a:r>
              <a:rPr lang="en-US" dirty="0" smtClean="0"/>
              <a:t>peace agreement </a:t>
            </a:r>
            <a:r>
              <a:rPr lang="en-US" i="1" dirty="0" smtClean="0"/>
              <a:t>de </a:t>
            </a:r>
            <a:r>
              <a:rPr lang="en-US" i="1" dirty="0" err="1" smtClean="0"/>
              <a:t>iure</a:t>
            </a:r>
            <a:r>
              <a:rPr lang="en-US" i="1" dirty="0" smtClean="0"/>
              <a:t> </a:t>
            </a:r>
            <a:r>
              <a:rPr lang="en-US" dirty="0" smtClean="0"/>
              <a:t>exists or it is on the way to be signed by the representatives of the entities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0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In any kind of war or international conflict situation we can find an </a:t>
            </a:r>
            <a:r>
              <a:rPr lang="en-US" b="1" dirty="0"/>
              <a:t>algorithm</a:t>
            </a:r>
            <a:r>
              <a:rPr lang="en-US" dirty="0"/>
              <a:t> or </a:t>
            </a:r>
            <a:r>
              <a:rPr lang="en-US" b="1" dirty="0"/>
              <a:t>protocol</a:t>
            </a:r>
            <a:r>
              <a:rPr lang="en-US" dirty="0"/>
              <a:t> which can help us to provide </a:t>
            </a:r>
            <a:endParaRPr lang="hu-HU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fairly stable environment </a:t>
            </a:r>
            <a:endParaRPr lang="hu-HU" dirty="0" smtClean="0"/>
          </a:p>
          <a:p>
            <a:pPr lvl="1"/>
            <a:r>
              <a:rPr lang="en-US" dirty="0" smtClean="0"/>
              <a:t>for </a:t>
            </a:r>
            <a:r>
              <a:rPr lang="en-US" dirty="0"/>
              <a:t>the reconstructions. </a:t>
            </a:r>
            <a:endParaRPr lang="hu-HU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elements of an algorithm like this </a:t>
            </a:r>
            <a:r>
              <a:rPr lang="en-US" dirty="0" smtClean="0"/>
              <a:t>are</a:t>
            </a:r>
            <a:endParaRPr lang="hu-HU" dirty="0" smtClean="0"/>
          </a:p>
          <a:p>
            <a:pPr lvl="2"/>
            <a:r>
              <a:rPr lang="en-US" dirty="0" smtClean="0"/>
              <a:t> </a:t>
            </a:r>
            <a:r>
              <a:rPr lang="en-US" dirty="0"/>
              <a:t>religion, </a:t>
            </a:r>
            <a:endParaRPr lang="hu-HU" dirty="0"/>
          </a:p>
          <a:p>
            <a:pPr lvl="2"/>
            <a:r>
              <a:rPr lang="en-US" dirty="0" smtClean="0"/>
              <a:t>nation</a:t>
            </a:r>
            <a:r>
              <a:rPr lang="en-US" dirty="0"/>
              <a:t>, </a:t>
            </a:r>
            <a:endParaRPr lang="hu-HU" dirty="0" smtClean="0"/>
          </a:p>
          <a:p>
            <a:pPr lvl="2"/>
            <a:r>
              <a:rPr lang="en-US" dirty="0" smtClean="0"/>
              <a:t>entity,</a:t>
            </a:r>
            <a:endParaRPr lang="hu-HU" dirty="0" smtClean="0"/>
          </a:p>
          <a:p>
            <a:pPr lvl="2"/>
            <a:r>
              <a:rPr lang="en-US" dirty="0" smtClean="0"/>
              <a:t> </a:t>
            </a:r>
            <a:r>
              <a:rPr lang="en-US" dirty="0"/>
              <a:t>combatant, non-combatant, etc.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569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1" smtClean="0"/>
              <a:t>D</a:t>
            </a:r>
            <a:r>
              <a:rPr lang="hu-HU" noProof="1" smtClean="0"/>
              <a:t>ivision </a:t>
            </a:r>
            <a:r>
              <a:rPr lang="en-US" noProof="1" smtClean="0"/>
              <a:t>of the social area for social sub</a:t>
            </a:r>
            <a:r>
              <a:rPr lang="hu-HU" noProof="1" smtClean="0"/>
              <a:t> </a:t>
            </a:r>
            <a:r>
              <a:rPr lang="en-US" noProof="1" smtClean="0"/>
              <a:t>organi</a:t>
            </a:r>
            <a:r>
              <a:rPr lang="hu-HU" noProof="1" smtClean="0"/>
              <a:t>z</a:t>
            </a:r>
            <a:r>
              <a:rPr lang="en-US" noProof="1" smtClean="0"/>
              <a:t>ations (legal, economic, ethnic, religious sub organizations)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51926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some of the elements of international conflict resolution in </a:t>
            </a:r>
            <a:r>
              <a:rPr lang="en-US" i="1" dirty="0" err="1" smtClean="0"/>
              <a:t>i</a:t>
            </a:r>
            <a:r>
              <a:rPr lang="en-US" i="1" dirty="0" err="1" smtClean="0"/>
              <a:t>us</a:t>
            </a:r>
            <a:r>
              <a:rPr lang="en-US" i="1" dirty="0" smtClean="0"/>
              <a:t> post bellum</a:t>
            </a:r>
          </a:p>
          <a:p>
            <a:r>
              <a:rPr lang="en-US" dirty="0" smtClean="0"/>
              <a:t>Effectiveness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4757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noProof="1" smtClean="0"/>
              <a:t>Iraq </a:t>
            </a:r>
          </a:p>
          <a:p>
            <a:r>
              <a:rPr lang="hu-HU" noProof="1" smtClean="0"/>
              <a:t>Bosnia-Herzegovina</a:t>
            </a:r>
            <a:endParaRPr lang="hu-HU" noProof="1"/>
          </a:p>
        </p:txBody>
      </p:sp>
    </p:spTree>
    <p:extLst>
      <p:ext uri="{BB962C8B-B14F-4D97-AF65-F5344CB8AC3E}">
        <p14:creationId xmlns:p14="http://schemas.microsoft.com/office/powerpoint/2010/main" val="106379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1" smtClean="0"/>
              <a:t>Historical Background</a:t>
            </a:r>
            <a:endParaRPr lang="hu-HU" noProof="1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noProof="1" smtClean="0"/>
              <a:t>Iraq</a:t>
            </a:r>
            <a:endParaRPr lang="hu-HU" noProof="1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noProof="1" smtClean="0"/>
              <a:t>BiH</a:t>
            </a:r>
            <a:endParaRPr lang="hu-HU" noProof="1"/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noProof="1" smtClean="0"/>
              <a:t>8th century B.C. Code of Hammurabi</a:t>
            </a:r>
          </a:p>
          <a:p>
            <a:r>
              <a:rPr lang="hu-HU" noProof="1" smtClean="0"/>
              <a:t>7th century B.C. Nabucodonosor II, new administrative law</a:t>
            </a:r>
          </a:p>
          <a:p>
            <a:r>
              <a:rPr lang="hu-HU" noProof="1" smtClean="0"/>
              <a:t>637 Arabic Tirbes</a:t>
            </a:r>
          </a:p>
          <a:p>
            <a:r>
              <a:rPr lang="hu-HU" noProof="1" smtClean="0"/>
              <a:t>1258 Mongol invasion</a:t>
            </a:r>
          </a:p>
          <a:p>
            <a:r>
              <a:rPr lang="hu-HU" noProof="1" smtClean="0"/>
              <a:t>1394 Timur Lenk</a:t>
            </a:r>
          </a:p>
          <a:p>
            <a:r>
              <a:rPr lang="hu-HU" noProof="1" smtClean="0"/>
              <a:t>From the 15th century Ottoman Empire</a:t>
            </a:r>
          </a:p>
          <a:p>
            <a:r>
              <a:rPr lang="hu-HU" noProof="1" smtClean="0"/>
              <a:t>1920 League of Mandate under the control of the Great Britain</a:t>
            </a:r>
          </a:p>
          <a:p>
            <a:r>
              <a:rPr lang="hu-HU" noProof="1" smtClean="0"/>
              <a:t>1932 independent</a:t>
            </a:r>
          </a:p>
          <a:p>
            <a:r>
              <a:rPr lang="hu-HU" noProof="1" smtClean="0"/>
              <a:t>1958 coup d’état, </a:t>
            </a:r>
          </a:p>
          <a:p>
            <a:r>
              <a:rPr lang="hu-HU" noProof="1" smtClean="0"/>
              <a:t>1968 Baath Party</a:t>
            </a:r>
          </a:p>
          <a:p>
            <a:r>
              <a:rPr lang="hu-HU" noProof="1" smtClean="0"/>
              <a:t>2002 November UNSCR 1441 (result: 2003 March war on Iraq)</a:t>
            </a:r>
            <a:endParaRPr lang="hu-HU" noProof="1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noProof="1" smtClean="0"/>
              <a:t>Illyrians</a:t>
            </a:r>
          </a:p>
          <a:p>
            <a:r>
              <a:rPr lang="hu-HU" noProof="1" smtClean="0"/>
              <a:t>Western Roman Empire</a:t>
            </a:r>
          </a:p>
          <a:p>
            <a:r>
              <a:rPr lang="hu-HU" noProof="1" smtClean="0"/>
              <a:t>6th century Byzantine Empire</a:t>
            </a:r>
          </a:p>
          <a:p>
            <a:r>
              <a:rPr lang="hu-HU" noProof="1" smtClean="0"/>
              <a:t>9th century Slavic tribes</a:t>
            </a:r>
          </a:p>
          <a:p>
            <a:r>
              <a:rPr lang="hu-HU" noProof="1" smtClean="0"/>
              <a:t>1448 Herzegovina (Stephen Vukcic Kosaca)</a:t>
            </a:r>
          </a:p>
          <a:p>
            <a:r>
              <a:rPr lang="hu-HU" noProof="1" smtClean="0"/>
              <a:t>1527-1878 Ottoman Empire (Bosnia)</a:t>
            </a:r>
          </a:p>
          <a:p>
            <a:r>
              <a:rPr lang="hu-HU" noProof="1" smtClean="0"/>
              <a:t>1878-1918 Austro-Hungarian Empire</a:t>
            </a:r>
          </a:p>
          <a:p>
            <a:r>
              <a:rPr lang="hu-HU" noProof="1" smtClean="0"/>
              <a:t>1918-1941 Kingdom of Yugoslavia</a:t>
            </a:r>
          </a:p>
          <a:p>
            <a:r>
              <a:rPr lang="hu-HU" noProof="1" smtClean="0"/>
              <a:t>1945-1992 Social Federative Republic of Yugoslavia</a:t>
            </a:r>
          </a:p>
          <a:p>
            <a:r>
              <a:rPr lang="hu-HU" noProof="1" smtClean="0"/>
              <a:t>1992-1995 Bosnian War</a:t>
            </a:r>
            <a:endParaRPr lang="hu-HU" noProof="1"/>
          </a:p>
        </p:txBody>
      </p:sp>
    </p:spTree>
    <p:extLst>
      <p:ext uri="{BB962C8B-B14F-4D97-AF65-F5344CB8AC3E}">
        <p14:creationId xmlns:p14="http://schemas.microsoft.com/office/powerpoint/2010/main" val="10172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1" smtClean="0"/>
              <a:t>Legal Documents</a:t>
            </a:r>
            <a:endParaRPr lang="hu-HU" noProof="1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noProof="1" smtClean="0"/>
              <a:t>Iraq</a:t>
            </a:r>
            <a:endParaRPr lang="hu-HU" noProof="1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noProof="1" smtClean="0"/>
              <a:t>BiH</a:t>
            </a:r>
            <a:endParaRPr lang="hu-HU" noProof="1"/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2014  </a:t>
            </a:r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noProof="1" smtClean="0"/>
              <a:t>an</a:t>
            </a:r>
            <a:r>
              <a:rPr lang="hu-HU" noProof="1" smtClean="0"/>
              <a:t>n</a:t>
            </a:r>
            <a:r>
              <a:rPr lang="en-US" noProof="1" smtClean="0"/>
              <a:t>iversary</a:t>
            </a:r>
            <a:r>
              <a:rPr lang="en-US" dirty="0" smtClean="0"/>
              <a:t> </a:t>
            </a:r>
            <a:r>
              <a:rPr lang="en-US" dirty="0"/>
              <a:t>of the signature of the Transitional Administrative Law (TAL). </a:t>
            </a:r>
            <a:endParaRPr lang="hu-HU" dirty="0"/>
          </a:p>
          <a:p>
            <a:r>
              <a:rPr lang="en-US" dirty="0"/>
              <a:t>From a legal point of view this document started the conflict resolution in Iraq. </a:t>
            </a:r>
            <a:endParaRPr lang="hu-HU" dirty="0"/>
          </a:p>
          <a:p>
            <a:r>
              <a:rPr lang="en-US" dirty="0"/>
              <a:t>Law of Administration for the State of Iraq for the Transitional Period.  Signed: 8th of March 2004.</a:t>
            </a:r>
            <a:endParaRPr lang="hu-HU" dirty="0"/>
          </a:p>
          <a:p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noProof="1" smtClean="0"/>
              <a:t>2015  10th anniversary of the signature of the Dayton Peace Accord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en-US" dirty="0"/>
              <a:t>From a legal point of view this document started the conflict resolution in </a:t>
            </a:r>
            <a:r>
              <a:rPr lang="hu-HU" noProof="1" smtClean="0"/>
              <a:t>BiH.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665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1" smtClean="0"/>
              <a:t>Entities, Nations, Religions</a:t>
            </a:r>
            <a:endParaRPr lang="hu-HU" noProof="1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noProof="1" smtClean="0"/>
              <a:t>Iraq</a:t>
            </a:r>
            <a:endParaRPr lang="hu-HU" noProof="1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noProof="1" smtClean="0"/>
              <a:t>BiH</a:t>
            </a:r>
            <a:endParaRPr lang="hu-HU" noProof="1"/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hu-HU" noProof="1" smtClean="0"/>
              <a:t>3 entities: Sunnis, Shias, Kurds</a:t>
            </a:r>
          </a:p>
          <a:p>
            <a:r>
              <a:rPr lang="hu-HU" noProof="1" smtClean="0"/>
              <a:t>2 nations: Arabs and Kurds</a:t>
            </a:r>
          </a:p>
          <a:p>
            <a:r>
              <a:rPr lang="hu-HU" noProof="1" smtClean="0"/>
              <a:t>1 religion (Muslims), but divided: Sunnis and Shias</a:t>
            </a:r>
          </a:p>
          <a:p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noProof="1" smtClean="0"/>
              <a:t>2 entities: Bosniac-Croat Federation and the Bosnian Serb Repulic</a:t>
            </a:r>
          </a:p>
          <a:p>
            <a:r>
              <a:rPr lang="hu-HU" noProof="1" smtClean="0"/>
              <a:t>3 nations: Bosniacs, Croats, Serbs</a:t>
            </a:r>
          </a:p>
          <a:p>
            <a:r>
              <a:rPr lang="hu-HU" noProof="1" smtClean="0"/>
              <a:t>3 religions: Muslims (Sunni), Orthodox Christians, Catholics</a:t>
            </a:r>
            <a:endParaRPr lang="hu-HU" noProof="1"/>
          </a:p>
        </p:txBody>
      </p:sp>
    </p:spTree>
    <p:extLst>
      <p:ext uri="{BB962C8B-B14F-4D97-AF65-F5344CB8AC3E}">
        <p14:creationId xmlns:p14="http://schemas.microsoft.com/office/powerpoint/2010/main" val="361028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1" smtClean="0"/>
              <a:t>Territory</a:t>
            </a:r>
            <a:endParaRPr lang="hu-HU" noProof="1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noProof="1" smtClean="0"/>
              <a:t>Iraq</a:t>
            </a:r>
            <a:endParaRPr lang="hu-HU" noProof="1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noProof="1" smtClean="0"/>
              <a:t>BiH</a:t>
            </a:r>
            <a:endParaRPr lang="hu-HU" noProof="1"/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hu-HU" noProof="1" smtClean="0"/>
              <a:t>3 vilayet in the Ottoman Empire: </a:t>
            </a:r>
          </a:p>
          <a:p>
            <a:pPr lvl="1"/>
            <a:r>
              <a:rPr lang="hu-HU" noProof="1" smtClean="0"/>
              <a:t>Mosul Vilayet</a:t>
            </a:r>
          </a:p>
          <a:p>
            <a:pPr lvl="1"/>
            <a:r>
              <a:rPr lang="hu-HU" noProof="1" smtClean="0"/>
              <a:t>Baghdad Vilayet</a:t>
            </a:r>
          </a:p>
          <a:p>
            <a:pPr lvl="1"/>
            <a:r>
              <a:rPr lang="hu-HU" noProof="1" smtClean="0"/>
              <a:t>Basra Vilayet</a:t>
            </a:r>
            <a:endParaRPr lang="hu-HU" noProof="1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noProof="1" smtClean="0"/>
              <a:t>Bosnia Vilayet (eyalet)</a:t>
            </a:r>
          </a:p>
          <a:p>
            <a:r>
              <a:rPr lang="hu-HU" noProof="1" smtClean="0"/>
              <a:t>Herzegovina </a:t>
            </a:r>
            <a:r>
              <a:rPr lang="hu-HU" noProof="1" smtClean="0"/>
              <a:t>eyalet </a:t>
            </a:r>
            <a:r>
              <a:rPr lang="hu-HU" noProof="1" smtClean="0"/>
              <a:t>(1833-1851)</a:t>
            </a:r>
            <a:endParaRPr lang="hu-HU" noProof="1"/>
          </a:p>
        </p:txBody>
      </p:sp>
    </p:spTree>
    <p:extLst>
      <p:ext uri="{BB962C8B-B14F-4D97-AF65-F5344CB8AC3E}">
        <p14:creationId xmlns:p14="http://schemas.microsoft.com/office/powerpoint/2010/main" val="92108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1" smtClean="0"/>
              <a:t>Iraq</a:t>
            </a:r>
            <a:endParaRPr lang="hu-HU" noProof="1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534667"/>
              </p:ext>
            </p:extLst>
          </p:nvPr>
        </p:nvGraphicFramePr>
        <p:xfrm>
          <a:off x="1187625" y="2140416"/>
          <a:ext cx="6408711" cy="41689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5773"/>
                <a:gridCol w="2136469"/>
                <a:gridCol w="2136469"/>
              </a:tblGrid>
              <a:tr h="3038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cap="small">
                          <a:effectLst/>
                        </a:rPr>
                        <a:t>1925 </a:t>
                      </a:r>
                      <a:r>
                        <a:rPr lang="en-US" sz="1200" cap="small">
                          <a:effectLst/>
                        </a:rPr>
                        <a:t>Constitution 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cap="small" dirty="0">
                          <a:effectLst/>
                        </a:rPr>
                        <a:t>2004 </a:t>
                      </a:r>
                      <a:r>
                        <a:rPr lang="hu-HU" sz="1200" cap="small" dirty="0" err="1">
                          <a:effectLst/>
                        </a:rPr>
                        <a:t>TAL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62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cap="small" dirty="0">
                          <a:effectLst/>
                        </a:rPr>
                        <a:t>Role of Islam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Official religion of the state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Official religion of the state;</a:t>
                      </a:r>
                      <a:endParaRPr lang="hu-H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Source of legislation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22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cap="small">
                          <a:effectLst/>
                        </a:rPr>
                        <a:t>Legislative authority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King;</a:t>
                      </a:r>
                      <a:endParaRPr lang="hu-H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Parliament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National Assembly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22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cap="small">
                          <a:effectLst/>
                        </a:rPr>
                        <a:t>Executive authority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Council of Ministers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Presidency Council; </a:t>
                      </a:r>
                      <a:endParaRPr lang="hu-H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Council of Ministers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341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cap="small">
                          <a:effectLst/>
                        </a:rPr>
                        <a:t>Juridical authority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Civil Courts;</a:t>
                      </a:r>
                      <a:endParaRPr lang="hu-H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Special Courts;</a:t>
                      </a:r>
                      <a:endParaRPr lang="hu-H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Religious Courts;</a:t>
                      </a:r>
                      <a:endParaRPr lang="hu-H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   Sharia courts;</a:t>
                      </a:r>
                      <a:endParaRPr lang="hu-H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   Spiritual councils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Federal Supreme Court;</a:t>
                      </a:r>
                      <a:endParaRPr lang="hu-H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Higher Juridical Council;</a:t>
                      </a:r>
                      <a:endParaRPr lang="hu-H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Central Criminal Court;</a:t>
                      </a:r>
                      <a:endParaRPr lang="hu-H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Courts of Appeal;</a:t>
                      </a:r>
                      <a:endParaRPr lang="hu-H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Court of Cassation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87624" y="1868433"/>
            <a:ext cx="402366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Comparison of the 1925 Constitution and 2004 TAL</a:t>
            </a:r>
            <a:endParaRPr kumimoji="0" lang="hu-H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33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1" smtClean="0"/>
              <a:t>Bosnia-Herzegovina</a:t>
            </a:r>
            <a:endParaRPr lang="hu-HU" noProof="1"/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159798"/>
              </p:ext>
            </p:extLst>
          </p:nvPr>
        </p:nvGraphicFramePr>
        <p:xfrm>
          <a:off x="457200" y="1935163"/>
          <a:ext cx="822960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1" smtClean="0"/>
                        <a:t>Dayton Peace Accord</a:t>
                      </a:r>
                      <a:endParaRPr lang="hu-HU" noProof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smtClean="0"/>
                        <a:t>Role of Islam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1" smtClean="0"/>
                        <a:t>no</a:t>
                      </a:r>
                      <a:r>
                        <a:rPr lang="hu-HU" noProof="1" smtClean="0"/>
                        <a:t>t</a:t>
                      </a:r>
                      <a:r>
                        <a:rPr lang="en-US" baseline="0" noProof="1" smtClean="0"/>
                        <a:t> privil</a:t>
                      </a:r>
                      <a:r>
                        <a:rPr lang="hu-HU" baseline="0" noProof="1" smtClean="0"/>
                        <a:t>eged role</a:t>
                      </a:r>
                      <a:endParaRPr lang="en-US" noProof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noProof="1" smtClean="0"/>
                        <a:t>Legislative Authority</a:t>
                      </a:r>
                      <a:endParaRPr lang="hu-HU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1" smtClean="0"/>
                        <a:t>Parliamental Assembly </a:t>
                      </a:r>
                    </a:p>
                    <a:p>
                      <a:r>
                        <a:rPr lang="hu-HU" noProof="1" smtClean="0"/>
                        <a:t>(two chambers: 42+15</a:t>
                      </a:r>
                      <a:r>
                        <a:rPr lang="hu-HU" baseline="0" noProof="1" smtClean="0"/>
                        <a:t> members (5 Boniacs, 5 Croatas, 5 Serbs))</a:t>
                      </a:r>
                      <a:endParaRPr lang="hu-HU" noProof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noProof="1" smtClean="0"/>
                        <a:t>Executive Authority</a:t>
                      </a:r>
                      <a:endParaRPr lang="hu-HU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1" smtClean="0"/>
                        <a:t>Presidency</a:t>
                      </a:r>
                      <a:r>
                        <a:rPr lang="hu-HU" baseline="0" noProof="1" smtClean="0"/>
                        <a:t> (1 Bosniac, 1 Croat, 1 Serb)</a:t>
                      </a:r>
                    </a:p>
                    <a:p>
                      <a:r>
                        <a:rPr lang="hu-HU" baseline="0" noProof="1" smtClean="0"/>
                        <a:t>Direct</a:t>
                      </a:r>
                    </a:p>
                    <a:p>
                      <a:r>
                        <a:rPr lang="hu-HU" baseline="0" noProof="1" smtClean="0"/>
                        <a:t>(Ministerial Committee)</a:t>
                      </a:r>
                      <a:endParaRPr lang="hu-HU" noProof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noProof="1" smtClean="0"/>
                        <a:t>Juridical</a:t>
                      </a:r>
                      <a:r>
                        <a:rPr lang="hu-HU" baseline="0" noProof="1" smtClean="0"/>
                        <a:t> Authority</a:t>
                      </a:r>
                      <a:endParaRPr lang="hu-HU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1" smtClean="0"/>
                        <a:t>Constitutional</a:t>
                      </a:r>
                      <a:r>
                        <a:rPr lang="hu-HU" baseline="0" noProof="1" smtClean="0"/>
                        <a:t> Court</a:t>
                      </a:r>
                      <a:endParaRPr lang="hu-HU" noProof="1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56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legitimacy of the legislative power questionable (the quasi constitutional power is not based on a democratic, elected parliament, but on the real „after war” situation of the authorities)</a:t>
            </a:r>
          </a:p>
          <a:p>
            <a:r>
              <a:rPr lang="en-US" dirty="0" smtClean="0"/>
              <a:t>The definition of entities based on different and mixed dimensions (religious and national dimension)</a:t>
            </a:r>
          </a:p>
          <a:p>
            <a:r>
              <a:rPr lang="en-US" dirty="0" smtClean="0"/>
              <a:t>Priority of human rights </a:t>
            </a:r>
          </a:p>
          <a:p>
            <a:r>
              <a:rPr lang="en-US" dirty="0" smtClean="0"/>
              <a:t>Using of legal clichés, algorithms, methods. Law transplantation. Advantage: the power of customary law. Disadvantage: neglecting local peculiarities (worsen the effectiveness) (i.e.: René David: Ethiopia; </a:t>
            </a:r>
            <a:r>
              <a:rPr lang="en-US" noProof="1" smtClean="0"/>
              <a:t>Brcko</a:t>
            </a:r>
            <a:r>
              <a:rPr lang="en-US" dirty="0" smtClean="0"/>
              <a:t> D.C. –Washington D.C.)</a:t>
            </a:r>
          </a:p>
          <a:p>
            <a:r>
              <a:rPr lang="en-US" dirty="0" smtClean="0"/>
              <a:t>Territorial division based on the national</a:t>
            </a:r>
            <a:r>
              <a:rPr lang="en-US" dirty="0" smtClean="0"/>
              <a:t>ities, neglecting the economic differences of the terrain, it causes economic and new national diversity</a:t>
            </a:r>
          </a:p>
          <a:p>
            <a:r>
              <a:rPr lang="en-US" dirty="0" smtClean="0"/>
              <a:t>D</a:t>
            </a:r>
            <a:r>
              <a:rPr lang="hu-HU" dirty="0" smtClean="0"/>
              <a:t>o</a:t>
            </a:r>
            <a:r>
              <a:rPr lang="en-US" dirty="0" err="1" smtClean="0"/>
              <a:t>uble</a:t>
            </a:r>
            <a:r>
              <a:rPr lang="en-US" dirty="0" smtClean="0"/>
              <a:t> citizenship as an escape route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7120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5842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148</TotalTime>
  <Words>713</Words>
  <Application>Microsoft Office PowerPoint</Application>
  <PresentationFormat>Diavetítés a képernyőre (4:3 oldalarány)</PresentationFormat>
  <Paragraphs>126</Paragraphs>
  <Slides>14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Áramlás</vt:lpstr>
      <vt:lpstr>International Conflict Resolution</vt:lpstr>
      <vt:lpstr>Introduction</vt:lpstr>
      <vt:lpstr>Thesis</vt:lpstr>
      <vt:lpstr>Method</vt:lpstr>
      <vt:lpstr>Aim</vt:lpstr>
      <vt:lpstr>Case Studies</vt:lpstr>
      <vt:lpstr>Historical Background</vt:lpstr>
      <vt:lpstr>Legal Documents</vt:lpstr>
      <vt:lpstr>Entities, Nations, Religions</vt:lpstr>
      <vt:lpstr>Territory</vt:lpstr>
      <vt:lpstr>Iraq</vt:lpstr>
      <vt:lpstr>Bosnia-Herzegovina</vt:lpstr>
      <vt:lpstr>Conclusions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Conflict Resolution</dc:title>
  <dc:creator>user</dc:creator>
  <cp:lastModifiedBy>user</cp:lastModifiedBy>
  <cp:revision>23</cp:revision>
  <dcterms:created xsi:type="dcterms:W3CDTF">2015-02-24T08:09:07Z</dcterms:created>
  <dcterms:modified xsi:type="dcterms:W3CDTF">2015-02-27T07:53:05Z</dcterms:modified>
</cp:coreProperties>
</file>