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5" r:id="rId3"/>
    <p:sldId id="276" r:id="rId4"/>
    <p:sldId id="274" r:id="rId5"/>
    <p:sldId id="277" r:id="rId6"/>
    <p:sldId id="278" r:id="rId7"/>
    <p:sldId id="293" r:id="rId8"/>
    <p:sldId id="282" r:id="rId9"/>
    <p:sldId id="279" r:id="rId10"/>
    <p:sldId id="280" r:id="rId11"/>
    <p:sldId id="281" r:id="rId12"/>
    <p:sldId id="288" r:id="rId13"/>
    <p:sldId id="289" r:id="rId14"/>
    <p:sldId id="290" r:id="rId15"/>
    <p:sldId id="283" r:id="rId16"/>
    <p:sldId id="291" r:id="rId17"/>
    <p:sldId id="257" r:id="rId18"/>
    <p:sldId id="258" r:id="rId19"/>
    <p:sldId id="259" r:id="rId20"/>
    <p:sldId id="260" r:id="rId21"/>
    <p:sldId id="261" r:id="rId22"/>
    <p:sldId id="262" r:id="rId23"/>
    <p:sldId id="264" r:id="rId24"/>
    <p:sldId id="265" r:id="rId25"/>
    <p:sldId id="266" r:id="rId26"/>
    <p:sldId id="267" r:id="rId27"/>
    <p:sldId id="268" r:id="rId28"/>
    <p:sldId id="292" r:id="rId29"/>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78" y="43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hu-HU" smtClean="0"/>
              <a:t>Mintacím szerkesztése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en-US" dirty="0"/>
          </a:p>
        </p:txBody>
      </p:sp>
      <p:sp>
        <p:nvSpPr>
          <p:cNvPr id="4" name="Date Placeholder 3"/>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65A943E-1030-4637-9292-76B9C860F6F1}" type="slidenum">
              <a:rPr lang="hu-HU" smtClean="0"/>
              <a:pPr/>
              <a:t>‹#›</a:t>
            </a:fld>
            <a:endParaRPr lang="hu-H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hu-HU" smtClean="0"/>
              <a:t>Mintacím szerkesztése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65A943E-1030-4637-9292-76B9C860F6F1}" type="slidenum">
              <a:rPr lang="hu-HU" smtClean="0"/>
              <a:pPr/>
              <a:t>‹#›</a:t>
            </a:fld>
            <a:endParaRPr lang="hu-H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smtClean="0"/>
              <a:t>Mintacím szerkesztése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F65A943E-1030-4637-9292-76B9C860F6F1}" type="slidenum">
              <a:rPr lang="hu-HU" smtClean="0"/>
              <a:pPr/>
              <a:t>‹#›</a:t>
            </a:fld>
            <a:endParaRPr lang="hu-H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Date Placeholder 2"/>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hu-HU" smtClean="0"/>
              <a:t>Mintacím szerkesztése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F65A943E-1030-4637-9292-76B9C860F6F1}" type="slidenum">
              <a:rPr lang="hu-HU" smtClean="0"/>
              <a:pPr/>
              <a:t>‹#›</a:t>
            </a:fld>
            <a:endParaRPr lang="hu-H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hu-HU" smtClean="0"/>
              <a:t>Mintacím szerkesztése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hu-HU" smtClean="0"/>
              <a:t>Mintacím szerkesztése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DFF581DA-E0E9-45B0-B706-35738DD064FC}" type="datetimeFigureOut">
              <a:rPr lang="hu-HU" smtClean="0"/>
              <a:pPr/>
              <a:t>2015.02.26.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65A943E-1030-4637-9292-76B9C860F6F1}"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FF581DA-E0E9-45B0-B706-35738DD064FC}" type="datetimeFigureOut">
              <a:rPr lang="hu-HU" smtClean="0"/>
              <a:pPr/>
              <a:t>2015.02.26.</a:t>
            </a:fld>
            <a:endParaRPr lang="hu-H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hu-H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65A943E-1030-4637-9292-76B9C860F6F1}"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sz="4000" b="1" dirty="0" smtClean="0"/>
              <a:t>European </a:t>
            </a:r>
            <a:r>
              <a:rPr lang="hu-HU" sz="4000" b="1" dirty="0" err="1" smtClean="0"/>
              <a:t>values</a:t>
            </a:r>
            <a:r>
              <a:rPr lang="hu-HU" sz="4000" b="1" dirty="0" smtClean="0"/>
              <a:t> and </a:t>
            </a:r>
            <a:r>
              <a:rPr lang="hu-HU" sz="4000" b="1" dirty="0" err="1" smtClean="0"/>
              <a:t>media</a:t>
            </a:r>
            <a:r>
              <a:rPr lang="hu-HU" sz="4000" b="1" dirty="0" smtClean="0"/>
              <a:t> </a:t>
            </a:r>
            <a:r>
              <a:rPr lang="hu-HU" sz="4000" b="1" smtClean="0"/>
              <a:t>pluralism</a:t>
            </a:r>
            <a:endParaRPr lang="hu-HU" sz="4000" dirty="0"/>
          </a:p>
        </p:txBody>
      </p:sp>
      <p:sp>
        <p:nvSpPr>
          <p:cNvPr id="3" name="Alcím 2"/>
          <p:cNvSpPr>
            <a:spLocks noGrp="1"/>
          </p:cNvSpPr>
          <p:nvPr>
            <p:ph type="subTitle" idx="1"/>
          </p:nvPr>
        </p:nvSpPr>
        <p:spPr/>
        <p:txBody>
          <a:bodyPr>
            <a:normAutofit lnSpcReduction="10000"/>
          </a:bodyPr>
          <a:lstStyle/>
          <a:p>
            <a:endParaRPr lang="hu-HU" dirty="0" smtClean="0"/>
          </a:p>
          <a:p>
            <a:endParaRPr lang="hu-HU" dirty="0"/>
          </a:p>
          <a:p>
            <a:endParaRPr lang="hu-HU" dirty="0" smtClean="0"/>
          </a:p>
          <a:p>
            <a:r>
              <a:rPr lang="hu-HU" dirty="0" smtClean="0"/>
              <a:t>Láncos Petra Lea</a:t>
            </a:r>
            <a:endParaRPr lang="hu-HU" dirty="0"/>
          </a:p>
        </p:txBody>
      </p:sp>
    </p:spTree>
    <p:extLst>
      <p:ext uri="{BB962C8B-B14F-4D97-AF65-F5344CB8AC3E}">
        <p14:creationId xmlns:p14="http://schemas.microsoft.com/office/powerpoint/2010/main" xmlns="" val="3851457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Antecedents</a:t>
            </a:r>
            <a:r>
              <a:rPr lang="hu-HU" dirty="0" smtClean="0"/>
              <a:t>	</a:t>
            </a:r>
            <a:endParaRPr lang="hu-HU" dirty="0"/>
          </a:p>
        </p:txBody>
      </p:sp>
      <p:sp>
        <p:nvSpPr>
          <p:cNvPr id="3" name="Tartalom helye 2"/>
          <p:cNvSpPr>
            <a:spLocks noGrp="1"/>
          </p:cNvSpPr>
          <p:nvPr>
            <p:ph idx="1"/>
          </p:nvPr>
        </p:nvSpPr>
        <p:spPr/>
        <p:txBody>
          <a:bodyPr/>
          <a:lstStyle/>
          <a:p>
            <a:r>
              <a:rPr lang="hu-HU" dirty="0" err="1" smtClean="0"/>
              <a:t>Act</a:t>
            </a:r>
            <a:r>
              <a:rPr lang="hu-HU" dirty="0" smtClean="0"/>
              <a:t> CLXXXV of 2010 </a:t>
            </a:r>
            <a:r>
              <a:rPr lang="hu-HU" dirty="0" err="1" smtClean="0"/>
              <a:t>on</a:t>
            </a:r>
            <a:r>
              <a:rPr lang="hu-HU" dirty="0" smtClean="0"/>
              <a:t> Media </a:t>
            </a:r>
            <a:r>
              <a:rPr lang="hu-HU" dirty="0" err="1" smtClean="0"/>
              <a:t>Services</a:t>
            </a:r>
            <a:r>
              <a:rPr lang="hu-HU" dirty="0" smtClean="0"/>
              <a:t> and </a:t>
            </a:r>
            <a:r>
              <a:rPr lang="hu-HU" dirty="0" err="1" smtClean="0"/>
              <a:t>Mass</a:t>
            </a:r>
            <a:r>
              <a:rPr lang="hu-HU" dirty="0" smtClean="0"/>
              <a:t> Media</a:t>
            </a:r>
          </a:p>
          <a:p>
            <a:endParaRPr lang="hu-HU" dirty="0" smtClean="0"/>
          </a:p>
          <a:p>
            <a:r>
              <a:rPr lang="hu-HU" dirty="0" err="1" smtClean="0"/>
              <a:t>Widespread</a:t>
            </a:r>
            <a:r>
              <a:rPr lang="hu-HU" dirty="0" smtClean="0"/>
              <a:t> </a:t>
            </a:r>
            <a:r>
              <a:rPr lang="hu-HU" dirty="0" err="1" smtClean="0"/>
              <a:t>criticism</a:t>
            </a:r>
            <a:endParaRPr lang="hu-HU" dirty="0" smtClean="0"/>
          </a:p>
          <a:p>
            <a:pPr lvl="1"/>
            <a:r>
              <a:rPr lang="hu-HU" dirty="0" smtClean="0"/>
              <a:t>EU, </a:t>
            </a:r>
            <a:r>
              <a:rPr lang="hu-HU" dirty="0" err="1" smtClean="0"/>
              <a:t>Council</a:t>
            </a:r>
            <a:r>
              <a:rPr lang="hu-HU" dirty="0" smtClean="0"/>
              <a:t> of Europe, OSCE</a:t>
            </a:r>
          </a:p>
          <a:p>
            <a:pPr lvl="1"/>
            <a:r>
              <a:rPr lang="hu-HU" dirty="0" err="1" smtClean="0"/>
              <a:t>Infringement</a:t>
            </a:r>
            <a:r>
              <a:rPr lang="hu-HU" dirty="0" smtClean="0"/>
              <a:t> of </a:t>
            </a:r>
            <a:r>
              <a:rPr lang="hu-HU" dirty="0" err="1" smtClean="0"/>
              <a:t>principles</a:t>
            </a:r>
            <a:r>
              <a:rPr lang="hu-HU" dirty="0" smtClean="0"/>
              <a:t>: </a:t>
            </a:r>
            <a:r>
              <a:rPr lang="hu-HU" dirty="0" err="1" smtClean="0"/>
              <a:t>democracy</a:t>
            </a:r>
            <a:r>
              <a:rPr lang="hu-HU" dirty="0" smtClean="0"/>
              <a:t>, </a:t>
            </a:r>
            <a:r>
              <a:rPr lang="hu-HU" dirty="0" err="1" smtClean="0"/>
              <a:t>pluralism</a:t>
            </a:r>
            <a:r>
              <a:rPr lang="hu-HU" dirty="0" smtClean="0"/>
              <a:t>, </a:t>
            </a:r>
            <a:r>
              <a:rPr lang="hu-HU" dirty="0" err="1" smtClean="0"/>
              <a:t>HRs</a:t>
            </a:r>
            <a:endParaRPr lang="hu-HU" dirty="0" smtClean="0"/>
          </a:p>
          <a:p>
            <a:pPr lvl="1"/>
            <a:endParaRPr lang="hu-HU" dirty="0"/>
          </a:p>
          <a:p>
            <a:pPr lvl="1"/>
            <a:r>
              <a:rPr lang="hu-HU" dirty="0" smtClean="0"/>
              <a:t>OSCE: „The </a:t>
            </a:r>
            <a:r>
              <a:rPr lang="hu-HU" dirty="0" err="1" smtClean="0"/>
              <a:t>new</a:t>
            </a:r>
            <a:r>
              <a:rPr lang="hu-HU" dirty="0" smtClean="0"/>
              <a:t> </a:t>
            </a:r>
            <a:r>
              <a:rPr lang="hu-HU" dirty="0" err="1" smtClean="0"/>
              <a:t>institutitional</a:t>
            </a:r>
            <a:r>
              <a:rPr lang="hu-HU" dirty="0" smtClean="0"/>
              <a:t> </a:t>
            </a:r>
            <a:r>
              <a:rPr lang="hu-HU" dirty="0" err="1" smtClean="0"/>
              <a:t>framework</a:t>
            </a:r>
            <a:r>
              <a:rPr lang="hu-HU" dirty="0" smtClean="0"/>
              <a:t> </a:t>
            </a:r>
            <a:r>
              <a:rPr lang="hu-HU" dirty="0" err="1" smtClean="0"/>
              <a:t>may</a:t>
            </a:r>
            <a:r>
              <a:rPr lang="hu-HU" dirty="0" smtClean="0"/>
              <a:t> (…) </a:t>
            </a:r>
            <a:r>
              <a:rPr lang="hu-HU" dirty="0" err="1" smtClean="0"/>
              <a:t>create</a:t>
            </a:r>
            <a:r>
              <a:rPr lang="hu-HU" dirty="0" smtClean="0"/>
              <a:t> (…) a </a:t>
            </a:r>
            <a:r>
              <a:rPr lang="hu-HU" dirty="0" err="1" smtClean="0"/>
              <a:t>scenario</a:t>
            </a:r>
            <a:r>
              <a:rPr lang="hu-HU" dirty="0" smtClean="0"/>
              <a:t> </a:t>
            </a:r>
            <a:r>
              <a:rPr lang="hu-HU" dirty="0" err="1" smtClean="0"/>
              <a:t>in</a:t>
            </a:r>
            <a:r>
              <a:rPr lang="hu-HU" dirty="0" smtClean="0"/>
              <a:t> </a:t>
            </a:r>
            <a:r>
              <a:rPr lang="hu-HU" dirty="0" err="1" smtClean="0"/>
              <a:t>the</a:t>
            </a:r>
            <a:r>
              <a:rPr lang="hu-HU" dirty="0" smtClean="0"/>
              <a:t> </a:t>
            </a:r>
            <a:r>
              <a:rPr lang="hu-HU" dirty="0" err="1" smtClean="0"/>
              <a:t>current</a:t>
            </a:r>
            <a:r>
              <a:rPr lang="hu-HU" dirty="0" smtClean="0"/>
              <a:t> </a:t>
            </a:r>
            <a:r>
              <a:rPr lang="hu-HU" dirty="0" err="1" smtClean="0"/>
              <a:t>term</a:t>
            </a:r>
            <a:r>
              <a:rPr lang="hu-HU" dirty="0" smtClean="0"/>
              <a:t> of </a:t>
            </a:r>
            <a:r>
              <a:rPr lang="hu-HU" dirty="0" err="1" smtClean="0"/>
              <a:t>Parliament</a:t>
            </a:r>
            <a:r>
              <a:rPr lang="hu-HU" dirty="0" smtClean="0"/>
              <a:t>, </a:t>
            </a:r>
            <a:r>
              <a:rPr lang="hu-HU" dirty="0" err="1" smtClean="0"/>
              <a:t>in</a:t>
            </a:r>
            <a:r>
              <a:rPr lang="hu-HU" dirty="0" smtClean="0"/>
              <a:t> </a:t>
            </a:r>
            <a:r>
              <a:rPr lang="hu-HU" dirty="0" err="1" smtClean="0"/>
              <a:t>defiance</a:t>
            </a:r>
            <a:r>
              <a:rPr lang="hu-HU" dirty="0" smtClean="0"/>
              <a:t> </a:t>
            </a:r>
            <a:r>
              <a:rPr lang="hu-HU" dirty="0" err="1" smtClean="0"/>
              <a:t>of</a:t>
            </a:r>
            <a:r>
              <a:rPr lang="hu-HU" dirty="0" smtClean="0"/>
              <a:t> </a:t>
            </a:r>
            <a:r>
              <a:rPr lang="hu-HU" dirty="0" err="1" smtClean="0"/>
              <a:t>the</a:t>
            </a:r>
            <a:r>
              <a:rPr lang="hu-HU" dirty="0" smtClean="0"/>
              <a:t> </a:t>
            </a:r>
            <a:r>
              <a:rPr lang="hu-HU" dirty="0" err="1" smtClean="0"/>
              <a:t>principle</a:t>
            </a:r>
            <a:r>
              <a:rPr lang="hu-HU" dirty="0" smtClean="0"/>
              <a:t> </a:t>
            </a:r>
            <a:r>
              <a:rPr lang="hu-HU" dirty="0" err="1" smtClean="0"/>
              <a:t>of</a:t>
            </a:r>
            <a:r>
              <a:rPr lang="hu-HU" dirty="0" smtClean="0"/>
              <a:t> </a:t>
            </a:r>
            <a:r>
              <a:rPr lang="hu-HU" dirty="0" err="1" smtClean="0"/>
              <a:t>the</a:t>
            </a:r>
            <a:r>
              <a:rPr lang="hu-HU" dirty="0" smtClean="0"/>
              <a:t> </a:t>
            </a:r>
            <a:r>
              <a:rPr lang="hu-HU" dirty="0" err="1" smtClean="0"/>
              <a:t>division</a:t>
            </a:r>
            <a:r>
              <a:rPr lang="hu-HU" dirty="0" smtClean="0"/>
              <a:t> </a:t>
            </a:r>
            <a:r>
              <a:rPr lang="hu-HU" dirty="0" err="1" smtClean="0"/>
              <a:t>of</a:t>
            </a:r>
            <a:r>
              <a:rPr lang="hu-HU" dirty="0" smtClean="0"/>
              <a:t> </a:t>
            </a:r>
            <a:r>
              <a:rPr lang="hu-HU" dirty="0" err="1" smtClean="0"/>
              <a:t>powers</a:t>
            </a:r>
            <a:r>
              <a:rPr lang="hu-HU" dirty="0" smtClean="0"/>
              <a:t> and of </a:t>
            </a:r>
            <a:r>
              <a:rPr lang="hu-HU" dirty="0" err="1" smtClean="0"/>
              <a:t>the</a:t>
            </a:r>
            <a:r>
              <a:rPr lang="hu-HU" dirty="0" smtClean="0"/>
              <a:t> </a:t>
            </a:r>
            <a:r>
              <a:rPr lang="hu-HU" dirty="0" err="1" smtClean="0"/>
              <a:t>checks</a:t>
            </a:r>
            <a:r>
              <a:rPr lang="hu-HU" dirty="0" smtClean="0"/>
              <a:t> and </a:t>
            </a:r>
            <a:r>
              <a:rPr lang="hu-HU" dirty="0" err="1" smtClean="0"/>
              <a:t>balances</a:t>
            </a:r>
            <a:r>
              <a:rPr lang="hu-HU" dirty="0" smtClean="0"/>
              <a:t> </a:t>
            </a:r>
            <a:r>
              <a:rPr lang="hu-HU" dirty="0" err="1" smtClean="0"/>
              <a:t>typical</a:t>
            </a:r>
            <a:r>
              <a:rPr lang="hu-HU" dirty="0" smtClean="0"/>
              <a:t> of </a:t>
            </a:r>
            <a:r>
              <a:rPr lang="hu-HU" dirty="0" err="1" smtClean="0"/>
              <a:t>liberal</a:t>
            </a:r>
            <a:r>
              <a:rPr lang="hu-HU" dirty="0" smtClean="0"/>
              <a:t> </a:t>
            </a:r>
            <a:r>
              <a:rPr lang="hu-HU" dirty="0" err="1" smtClean="0"/>
              <a:t>democracy</a:t>
            </a:r>
            <a:r>
              <a:rPr lang="hu-HU" dirty="0" smtClean="0"/>
              <a:t>.” </a:t>
            </a:r>
          </a:p>
          <a:p>
            <a:pPr lvl="2"/>
            <a:r>
              <a:rPr lang="hu-HU" dirty="0"/>
              <a:t>http://www.osce.org/fom/71218?download=true</a:t>
            </a:r>
          </a:p>
        </p:txBody>
      </p:sp>
    </p:spTree>
    <p:extLst>
      <p:ext uri="{BB962C8B-B14F-4D97-AF65-F5344CB8AC3E}">
        <p14:creationId xmlns:p14="http://schemas.microsoft.com/office/powerpoint/2010/main" xmlns="" val="981302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err="1" smtClean="0"/>
              <a:t>Criticisms</a:t>
            </a:r>
            <a:r>
              <a:rPr lang="hu-HU" dirty="0" smtClean="0"/>
              <a:t> </a:t>
            </a:r>
            <a:r>
              <a:rPr lang="hu-HU" dirty="0" err="1" smtClean="0"/>
              <a:t>directed</a:t>
            </a:r>
            <a:r>
              <a:rPr lang="hu-HU" dirty="0" smtClean="0"/>
              <a:t> </a:t>
            </a:r>
            <a:r>
              <a:rPr lang="hu-HU" dirty="0" err="1" smtClean="0"/>
              <a:t>against</a:t>
            </a:r>
            <a:r>
              <a:rPr lang="hu-HU" dirty="0" smtClean="0"/>
              <a:t> </a:t>
            </a:r>
            <a:r>
              <a:rPr lang="hu-HU" dirty="0" err="1" smtClean="0"/>
              <a:t>the</a:t>
            </a:r>
            <a:r>
              <a:rPr lang="hu-HU" dirty="0" smtClean="0"/>
              <a:t> </a:t>
            </a:r>
            <a:r>
              <a:rPr lang="hu-HU" dirty="0" err="1" smtClean="0"/>
              <a:t>Hungarian</a:t>
            </a:r>
            <a:r>
              <a:rPr lang="hu-HU" dirty="0" smtClean="0"/>
              <a:t> Media Law</a:t>
            </a:r>
            <a:endParaRPr lang="hu-HU" dirty="0"/>
          </a:p>
        </p:txBody>
      </p:sp>
      <p:sp>
        <p:nvSpPr>
          <p:cNvPr id="3" name="Tartalom helye 2"/>
          <p:cNvSpPr>
            <a:spLocks noGrp="1"/>
          </p:cNvSpPr>
          <p:nvPr>
            <p:ph idx="1"/>
          </p:nvPr>
        </p:nvSpPr>
        <p:spPr/>
        <p:txBody>
          <a:bodyPr>
            <a:normAutofit/>
          </a:bodyPr>
          <a:lstStyle/>
          <a:p>
            <a:pPr algn="just"/>
            <a:r>
              <a:rPr lang="hu-HU" dirty="0" smtClean="0"/>
              <a:t>„W</a:t>
            </a:r>
            <a:r>
              <a:rPr lang="en-US" dirty="0" err="1" smtClean="0"/>
              <a:t>hereas</a:t>
            </a:r>
            <a:r>
              <a:rPr lang="en-US" dirty="0" smtClean="0"/>
              <a:t> </a:t>
            </a:r>
            <a:r>
              <a:rPr lang="en-US" dirty="0"/>
              <a:t>criticism of a number of provisions of </a:t>
            </a:r>
            <a:r>
              <a:rPr lang="en-US" dirty="0" smtClean="0"/>
              <a:t>Hungarian </a:t>
            </a:r>
            <a:r>
              <a:rPr lang="en-US" dirty="0"/>
              <a:t>media legislation has been </a:t>
            </a:r>
            <a:r>
              <a:rPr lang="en-US" dirty="0" smtClean="0"/>
              <a:t>voiced </a:t>
            </a:r>
            <a:r>
              <a:rPr lang="en-US" dirty="0"/>
              <a:t>by Parliament and the Commission, the OSCE </a:t>
            </a:r>
            <a:r>
              <a:rPr lang="en-US" dirty="0" smtClean="0"/>
              <a:t>Representative </a:t>
            </a:r>
            <a:r>
              <a:rPr lang="en-US" dirty="0"/>
              <a:t>on Freedom of the </a:t>
            </a:r>
            <a:r>
              <a:rPr lang="en-US" dirty="0" smtClean="0"/>
              <a:t>Media </a:t>
            </a:r>
            <a:r>
              <a:rPr lang="en-US" dirty="0"/>
              <a:t>and the Council of Europe Commissioner for </a:t>
            </a:r>
            <a:r>
              <a:rPr lang="en-US" dirty="0" smtClean="0"/>
              <a:t>Human </a:t>
            </a:r>
            <a:r>
              <a:rPr lang="en-US" dirty="0"/>
              <a:t>Rights, as well as by the </a:t>
            </a:r>
            <a:r>
              <a:rPr lang="en-US" dirty="0" smtClean="0"/>
              <a:t>Secretary </a:t>
            </a:r>
            <a:r>
              <a:rPr lang="en-US" dirty="0"/>
              <a:t>General of the Council of Europe, the UN </a:t>
            </a:r>
            <a:r>
              <a:rPr lang="en-US" dirty="0" smtClean="0"/>
              <a:t>Special </a:t>
            </a:r>
            <a:r>
              <a:rPr lang="en-US" dirty="0"/>
              <a:t>Rapporteur on the </a:t>
            </a:r>
            <a:r>
              <a:rPr lang="en-US" dirty="0" smtClean="0"/>
              <a:t>promotion </a:t>
            </a:r>
            <a:r>
              <a:rPr lang="en-US" dirty="0"/>
              <a:t>of right to freedom of opinion and </a:t>
            </a:r>
            <a:r>
              <a:rPr lang="en-US" dirty="0" smtClean="0"/>
              <a:t>expression</a:t>
            </a:r>
            <a:r>
              <a:rPr lang="hu-HU" dirty="0" smtClean="0"/>
              <a:t>(…)”</a:t>
            </a:r>
            <a:endParaRPr lang="en-US" dirty="0"/>
          </a:p>
          <a:p>
            <a:endParaRPr lang="hu-HU" dirty="0" smtClean="0"/>
          </a:p>
          <a:p>
            <a:pPr lvl="1"/>
            <a:r>
              <a:rPr lang="hu-HU" dirty="0" err="1" smtClean="0"/>
              <a:t>Tavares</a:t>
            </a:r>
            <a:r>
              <a:rPr lang="hu-HU" dirty="0" smtClean="0"/>
              <a:t> </a:t>
            </a:r>
            <a:r>
              <a:rPr lang="hu-HU" dirty="0" err="1" smtClean="0"/>
              <a:t>report</a:t>
            </a:r>
            <a:r>
              <a:rPr lang="hu-HU" dirty="0" smtClean="0"/>
              <a:t>, </a:t>
            </a:r>
            <a:r>
              <a:rPr lang="en-US" dirty="0" smtClean="0"/>
              <a:t>http</a:t>
            </a:r>
            <a:r>
              <a:rPr lang="en-US" dirty="0"/>
              <a:t>://www.europarl.europa.eu/sides/getDoc.do?pubRef=-//EP//NONSGML+REPORT+A7-2013-0229+0+DOC+PDF+V0//EN</a:t>
            </a:r>
          </a:p>
          <a:p>
            <a:endParaRPr lang="hu-HU" dirty="0"/>
          </a:p>
        </p:txBody>
      </p:sp>
    </p:spTree>
    <p:extLst>
      <p:ext uri="{BB962C8B-B14F-4D97-AF65-F5344CB8AC3E}">
        <p14:creationId xmlns:p14="http://schemas.microsoft.com/office/powerpoint/2010/main" xmlns="" val="640919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Structure</a:t>
            </a:r>
            <a:endParaRPr lang="hu-HU" dirty="0"/>
          </a:p>
        </p:txBody>
      </p:sp>
      <p:sp>
        <p:nvSpPr>
          <p:cNvPr id="3" name="Tartalom helye 2"/>
          <p:cNvSpPr>
            <a:spLocks noGrp="1"/>
          </p:cNvSpPr>
          <p:nvPr>
            <p:ph idx="1"/>
          </p:nvPr>
        </p:nvSpPr>
        <p:spPr/>
        <p:txBody>
          <a:bodyPr/>
          <a:lstStyle/>
          <a:p>
            <a:r>
              <a:rPr lang="hu-HU" dirty="0" smtClean="0"/>
              <a:t>European </a:t>
            </a:r>
            <a:r>
              <a:rPr lang="hu-HU" dirty="0" err="1" smtClean="0"/>
              <a:t>values</a:t>
            </a:r>
            <a:endParaRPr lang="hu-HU" dirty="0" smtClean="0"/>
          </a:p>
          <a:p>
            <a:pPr lvl="1"/>
            <a:r>
              <a:rPr lang="hu-HU" dirty="0" err="1"/>
              <a:t>Problems</a:t>
            </a:r>
            <a:r>
              <a:rPr lang="hu-HU" dirty="0"/>
              <a:t> of </a:t>
            </a:r>
            <a:r>
              <a:rPr lang="hu-HU" dirty="0" err="1"/>
              <a:t>definition</a:t>
            </a:r>
            <a:endParaRPr lang="hu-HU" dirty="0"/>
          </a:p>
          <a:p>
            <a:pPr lvl="1"/>
            <a:r>
              <a:rPr lang="hu-HU" dirty="0" err="1"/>
              <a:t>Normativity</a:t>
            </a:r>
            <a:endParaRPr lang="hu-HU" dirty="0"/>
          </a:p>
          <a:p>
            <a:pPr lvl="1"/>
            <a:r>
              <a:rPr lang="hu-HU" dirty="0" err="1"/>
              <a:t>Enforcement</a:t>
            </a:r>
            <a:r>
              <a:rPr lang="hu-HU" dirty="0"/>
              <a:t> </a:t>
            </a:r>
            <a:r>
              <a:rPr lang="hu-HU" dirty="0" err="1"/>
              <a:t>possibilities</a:t>
            </a:r>
            <a:endParaRPr lang="hu-HU" dirty="0"/>
          </a:p>
          <a:p>
            <a:endParaRPr lang="hu-HU" dirty="0" smtClean="0"/>
          </a:p>
          <a:p>
            <a:r>
              <a:rPr lang="hu-HU" dirty="0" err="1" smtClean="0"/>
              <a:t>Values</a:t>
            </a:r>
            <a:r>
              <a:rPr lang="hu-HU" dirty="0" smtClean="0"/>
              <a:t> of </a:t>
            </a:r>
            <a:r>
              <a:rPr lang="hu-HU" dirty="0" err="1" smtClean="0"/>
              <a:t>democracy</a:t>
            </a:r>
            <a:r>
              <a:rPr lang="hu-HU" dirty="0" smtClean="0"/>
              <a:t> and </a:t>
            </a:r>
            <a:r>
              <a:rPr lang="hu-HU" dirty="0" err="1" smtClean="0"/>
              <a:t>pluralism</a:t>
            </a:r>
            <a:r>
              <a:rPr lang="hu-HU" dirty="0" smtClean="0"/>
              <a:t> </a:t>
            </a:r>
            <a:r>
              <a:rPr lang="hu-HU" dirty="0" err="1" smtClean="0"/>
              <a:t>in</a:t>
            </a:r>
            <a:r>
              <a:rPr lang="hu-HU" dirty="0" smtClean="0"/>
              <a:t> </a:t>
            </a:r>
            <a:r>
              <a:rPr lang="hu-HU" dirty="0" err="1" smtClean="0"/>
              <a:t>the</a:t>
            </a:r>
            <a:r>
              <a:rPr lang="hu-HU" dirty="0" smtClean="0"/>
              <a:t> </a:t>
            </a:r>
            <a:r>
              <a:rPr lang="hu-HU" dirty="0" err="1" smtClean="0"/>
              <a:t>media</a:t>
            </a:r>
            <a:r>
              <a:rPr lang="hu-HU" dirty="0" smtClean="0"/>
              <a:t> </a:t>
            </a:r>
            <a:r>
              <a:rPr lang="hu-HU" dirty="0" err="1" smtClean="0"/>
              <a:t>context</a:t>
            </a:r>
            <a:endParaRPr lang="hu-HU" dirty="0"/>
          </a:p>
          <a:p>
            <a:pPr lvl="1"/>
            <a:r>
              <a:rPr lang="hu-HU" dirty="0" err="1" smtClean="0"/>
              <a:t>Convergence</a:t>
            </a:r>
            <a:r>
              <a:rPr lang="hu-HU" dirty="0" smtClean="0"/>
              <a:t>: EU – </a:t>
            </a:r>
            <a:r>
              <a:rPr lang="hu-HU" dirty="0" err="1" smtClean="0"/>
              <a:t>Council</a:t>
            </a:r>
            <a:r>
              <a:rPr lang="hu-HU" dirty="0" smtClean="0"/>
              <a:t> of Europe</a:t>
            </a:r>
          </a:p>
          <a:p>
            <a:pPr lvl="1"/>
            <a:endParaRPr lang="hu-HU" dirty="0" smtClean="0"/>
          </a:p>
        </p:txBody>
      </p:sp>
    </p:spTree>
    <p:extLst>
      <p:ext uri="{BB962C8B-B14F-4D97-AF65-F5344CB8AC3E}">
        <p14:creationId xmlns:p14="http://schemas.microsoft.com/office/powerpoint/2010/main" xmlns="" val="3090425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3200" dirty="0" smtClean="0"/>
              <a:t>European </a:t>
            </a:r>
            <a:r>
              <a:rPr lang="hu-HU" sz="3200" dirty="0" err="1" smtClean="0"/>
              <a:t>values</a:t>
            </a:r>
            <a:r>
              <a:rPr lang="hu-HU" sz="3200" dirty="0" smtClean="0"/>
              <a:t> - </a:t>
            </a:r>
            <a:r>
              <a:rPr lang="hu-HU" sz="3200" dirty="0" err="1" smtClean="0"/>
              <a:t>principles</a:t>
            </a:r>
            <a:r>
              <a:rPr lang="hu-HU" sz="3200" dirty="0" smtClean="0"/>
              <a:t> </a:t>
            </a:r>
            <a:r>
              <a:rPr lang="hu-HU" sz="3200" dirty="0" err="1" smtClean="0"/>
              <a:t>under</a:t>
            </a:r>
            <a:r>
              <a:rPr lang="hu-HU" sz="3200" dirty="0" smtClean="0"/>
              <a:t> </a:t>
            </a:r>
            <a:r>
              <a:rPr lang="hu-HU" sz="3200" dirty="0" err="1" smtClean="0"/>
              <a:t>cover</a:t>
            </a:r>
            <a:r>
              <a:rPr lang="hu-HU" sz="3200" dirty="0"/>
              <a:t>?</a:t>
            </a:r>
          </a:p>
        </p:txBody>
      </p:sp>
      <p:sp>
        <p:nvSpPr>
          <p:cNvPr id="3" name="Tartalom helye 2"/>
          <p:cNvSpPr>
            <a:spLocks noGrp="1"/>
          </p:cNvSpPr>
          <p:nvPr>
            <p:ph idx="1"/>
          </p:nvPr>
        </p:nvSpPr>
        <p:spPr/>
        <p:txBody>
          <a:bodyPr/>
          <a:lstStyle/>
          <a:p>
            <a:pPr algn="just"/>
            <a:r>
              <a:rPr lang="hu-HU" dirty="0" smtClean="0"/>
              <a:t>EU = </a:t>
            </a:r>
            <a:r>
              <a:rPr lang="hu-HU" dirty="0" err="1" smtClean="0"/>
              <a:t>system</a:t>
            </a:r>
            <a:r>
              <a:rPr lang="hu-HU" dirty="0" smtClean="0"/>
              <a:t> of </a:t>
            </a:r>
            <a:r>
              <a:rPr lang="hu-HU" dirty="0" err="1" smtClean="0"/>
              <a:t>multi-level</a:t>
            </a:r>
            <a:r>
              <a:rPr lang="hu-HU" dirty="0" smtClean="0"/>
              <a:t> </a:t>
            </a:r>
            <a:r>
              <a:rPr lang="hu-HU" dirty="0" err="1" smtClean="0"/>
              <a:t>governance</a:t>
            </a:r>
            <a:r>
              <a:rPr lang="hu-HU" dirty="0" smtClean="0"/>
              <a:t> </a:t>
            </a:r>
            <a:r>
              <a:rPr lang="hu-HU" dirty="0" err="1" smtClean="0"/>
              <a:t>resulting</a:t>
            </a:r>
            <a:r>
              <a:rPr lang="hu-HU" dirty="0" smtClean="0"/>
              <a:t> </a:t>
            </a:r>
            <a:r>
              <a:rPr lang="hu-HU" dirty="0" err="1" smtClean="0"/>
              <a:t>in</a:t>
            </a:r>
            <a:r>
              <a:rPr lang="hu-HU" dirty="0" smtClean="0"/>
              <a:t> a European </a:t>
            </a:r>
            <a:r>
              <a:rPr lang="hu-HU" dirty="0" err="1" smtClean="0"/>
              <a:t>constitutional</a:t>
            </a:r>
            <a:r>
              <a:rPr lang="hu-HU" dirty="0" smtClean="0"/>
              <a:t> </a:t>
            </a:r>
            <a:r>
              <a:rPr lang="hu-HU" dirty="0" err="1" smtClean="0"/>
              <a:t>space</a:t>
            </a:r>
            <a:r>
              <a:rPr lang="hu-HU" dirty="0" smtClean="0"/>
              <a:t> </a:t>
            </a:r>
            <a:r>
              <a:rPr lang="hu-HU" dirty="0" err="1" smtClean="0"/>
              <a:t>based</a:t>
            </a:r>
            <a:r>
              <a:rPr lang="hu-HU" dirty="0" smtClean="0"/>
              <a:t> </a:t>
            </a:r>
            <a:r>
              <a:rPr lang="hu-HU" dirty="0" err="1" smtClean="0"/>
              <a:t>on</a:t>
            </a:r>
            <a:r>
              <a:rPr lang="hu-HU" dirty="0" smtClean="0"/>
              <a:t> </a:t>
            </a:r>
            <a:r>
              <a:rPr lang="hu-HU" dirty="0" err="1" smtClean="0"/>
              <a:t>principles</a:t>
            </a:r>
            <a:r>
              <a:rPr lang="hu-HU" dirty="0" smtClean="0"/>
              <a:t> (ex Art 6 TEU)</a:t>
            </a:r>
          </a:p>
          <a:p>
            <a:pPr algn="just"/>
            <a:r>
              <a:rPr lang="hu-HU" dirty="0" err="1" smtClean="0"/>
              <a:t>Lisbon</a:t>
            </a:r>
            <a:r>
              <a:rPr lang="hu-HU" dirty="0" smtClean="0"/>
              <a:t> </a:t>
            </a:r>
            <a:r>
              <a:rPr lang="hu-HU" dirty="0" err="1" smtClean="0"/>
              <a:t>renamed</a:t>
            </a:r>
            <a:r>
              <a:rPr lang="hu-HU" dirty="0" smtClean="0"/>
              <a:t> </a:t>
            </a:r>
            <a:r>
              <a:rPr lang="hu-HU" dirty="0" err="1" smtClean="0"/>
              <a:t>principles</a:t>
            </a:r>
            <a:r>
              <a:rPr lang="hu-HU" dirty="0" smtClean="0"/>
              <a:t> </a:t>
            </a:r>
            <a:r>
              <a:rPr lang="hu-HU" dirty="0" err="1" smtClean="0"/>
              <a:t>to</a:t>
            </a:r>
            <a:r>
              <a:rPr lang="hu-HU" dirty="0" smtClean="0"/>
              <a:t> be </a:t>
            </a:r>
            <a:r>
              <a:rPr lang="hu-HU" i="1" dirty="0" err="1" smtClean="0"/>
              <a:t>values</a:t>
            </a:r>
            <a:endParaRPr lang="hu-HU" i="1" dirty="0" smtClean="0"/>
          </a:p>
          <a:p>
            <a:pPr algn="just"/>
            <a:r>
              <a:rPr lang="hu-HU" dirty="0" smtClean="0"/>
              <a:t>→</a:t>
            </a:r>
            <a:r>
              <a:rPr lang="hu-HU" dirty="0" err="1" smtClean="0"/>
              <a:t>Normativity</a:t>
            </a:r>
            <a:r>
              <a:rPr lang="hu-HU" dirty="0" smtClean="0"/>
              <a:t> of </a:t>
            </a:r>
            <a:r>
              <a:rPr lang="hu-HU" dirty="0" err="1" smtClean="0"/>
              <a:t>values</a:t>
            </a:r>
            <a:r>
              <a:rPr lang="hu-HU" dirty="0" smtClean="0"/>
              <a:t> = </a:t>
            </a:r>
            <a:r>
              <a:rPr lang="hu-HU" dirty="0" err="1" smtClean="0"/>
              <a:t>principles</a:t>
            </a:r>
            <a:endParaRPr lang="hu-HU" dirty="0" smtClean="0"/>
          </a:p>
          <a:p>
            <a:pPr algn="just"/>
            <a:r>
              <a:rPr lang="hu-HU" dirty="0" smtClean="0"/>
              <a:t>Art 2 TEU: „</a:t>
            </a:r>
            <a:r>
              <a:rPr lang="en-US" dirty="0" smtClean="0"/>
              <a:t>The </a:t>
            </a:r>
            <a:r>
              <a:rPr lang="en-US" dirty="0"/>
              <a:t>Union is founded on the values of respect for human dignity, freedom, democracy, equality, the rule of law and respect for human rights, including the rights of persons belonging to minorities. These values are common to the Member States in a society in which pluralism, non-discrimination, tolerance, justice, solidarity and equality between women and men </a:t>
            </a:r>
            <a:r>
              <a:rPr lang="en-US" dirty="0" smtClean="0"/>
              <a:t>prevail</a:t>
            </a:r>
            <a:r>
              <a:rPr lang="hu-HU" dirty="0" smtClean="0"/>
              <a:t>.”</a:t>
            </a:r>
          </a:p>
          <a:p>
            <a:pPr algn="just"/>
            <a:endParaRPr lang="hu-HU" dirty="0"/>
          </a:p>
        </p:txBody>
      </p:sp>
    </p:spTree>
    <p:extLst>
      <p:ext uri="{BB962C8B-B14F-4D97-AF65-F5344CB8AC3E}">
        <p14:creationId xmlns:p14="http://schemas.microsoft.com/office/powerpoint/2010/main" xmlns="" val="384284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Function</a:t>
            </a:r>
            <a:r>
              <a:rPr lang="hu-HU" dirty="0" smtClean="0"/>
              <a:t> of EU </a:t>
            </a:r>
            <a:r>
              <a:rPr lang="hu-HU" dirty="0" err="1" smtClean="0"/>
              <a:t>values</a:t>
            </a:r>
            <a:endParaRPr lang="hu-HU" dirty="0"/>
          </a:p>
        </p:txBody>
      </p:sp>
      <p:sp>
        <p:nvSpPr>
          <p:cNvPr id="3" name="Tartalom helye 2"/>
          <p:cNvSpPr>
            <a:spLocks noGrp="1"/>
          </p:cNvSpPr>
          <p:nvPr>
            <p:ph idx="1"/>
          </p:nvPr>
        </p:nvSpPr>
        <p:spPr/>
        <p:txBody>
          <a:bodyPr>
            <a:normAutofit/>
          </a:bodyPr>
          <a:lstStyle/>
          <a:p>
            <a:r>
              <a:rPr lang="hu-HU" dirty="0" err="1" smtClean="0"/>
              <a:t>Function</a:t>
            </a:r>
            <a:r>
              <a:rPr lang="hu-HU" dirty="0" smtClean="0"/>
              <a:t>: </a:t>
            </a:r>
          </a:p>
          <a:p>
            <a:pPr lvl="1"/>
            <a:r>
              <a:rPr lang="hu-HU" dirty="0" err="1" smtClean="0"/>
              <a:t>Durability</a:t>
            </a:r>
            <a:endParaRPr lang="hu-HU" dirty="0" smtClean="0"/>
          </a:p>
          <a:p>
            <a:pPr lvl="1"/>
            <a:endParaRPr lang="hu-HU" dirty="0" smtClean="0"/>
          </a:p>
          <a:p>
            <a:pPr lvl="1"/>
            <a:r>
              <a:rPr lang="hu-HU" dirty="0" err="1" smtClean="0"/>
              <a:t>Universality</a:t>
            </a:r>
            <a:endParaRPr lang="hu-HU" dirty="0" smtClean="0"/>
          </a:p>
          <a:p>
            <a:pPr lvl="1"/>
            <a:endParaRPr lang="hu-HU" dirty="0" smtClean="0"/>
          </a:p>
          <a:p>
            <a:pPr lvl="1"/>
            <a:r>
              <a:rPr lang="hu-HU" dirty="0" err="1" smtClean="0"/>
              <a:t>Adaptability</a:t>
            </a:r>
            <a:endParaRPr lang="hu-HU" dirty="0" smtClean="0"/>
          </a:p>
          <a:p>
            <a:endParaRPr lang="hu-HU" dirty="0" smtClean="0"/>
          </a:p>
        </p:txBody>
      </p:sp>
    </p:spTree>
    <p:extLst>
      <p:ext uri="{BB962C8B-B14F-4D97-AF65-F5344CB8AC3E}">
        <p14:creationId xmlns:p14="http://schemas.microsoft.com/office/powerpoint/2010/main" xmlns="" val="3543742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Function</a:t>
            </a:r>
            <a:r>
              <a:rPr lang="hu-HU" dirty="0" smtClean="0"/>
              <a:t> of </a:t>
            </a:r>
            <a:r>
              <a:rPr lang="hu-HU" dirty="0" err="1" smtClean="0"/>
              <a:t>values</a:t>
            </a:r>
            <a:r>
              <a:rPr lang="hu-HU" dirty="0" smtClean="0"/>
              <a:t> (</a:t>
            </a:r>
            <a:r>
              <a:rPr lang="hu-HU" dirty="0" err="1" smtClean="0"/>
              <a:t>principles</a:t>
            </a:r>
            <a:r>
              <a:rPr lang="hu-HU" dirty="0" smtClean="0"/>
              <a:t>)</a:t>
            </a:r>
            <a:endParaRPr lang="hu-HU" dirty="0"/>
          </a:p>
        </p:txBody>
      </p:sp>
      <p:sp>
        <p:nvSpPr>
          <p:cNvPr id="3" name="Tartalom helye 2"/>
          <p:cNvSpPr>
            <a:spLocks noGrp="1"/>
          </p:cNvSpPr>
          <p:nvPr>
            <p:ph idx="1"/>
          </p:nvPr>
        </p:nvSpPr>
        <p:spPr/>
        <p:txBody>
          <a:bodyPr/>
          <a:lstStyle/>
          <a:p>
            <a:pPr lvl="1"/>
            <a:r>
              <a:rPr lang="hu-HU" dirty="0" err="1" smtClean="0"/>
              <a:t>Durability</a:t>
            </a:r>
            <a:r>
              <a:rPr lang="hu-HU" dirty="0" smtClean="0"/>
              <a:t>:</a:t>
            </a:r>
          </a:p>
          <a:p>
            <a:pPr lvl="2"/>
            <a:r>
              <a:rPr lang="hu-HU" dirty="0" err="1" smtClean="0"/>
              <a:t>Principles</a:t>
            </a:r>
            <a:r>
              <a:rPr lang="hu-HU" dirty="0" smtClean="0"/>
              <a:t> </a:t>
            </a:r>
            <a:r>
              <a:rPr lang="hu-HU" dirty="0"/>
              <a:t>(</a:t>
            </a:r>
            <a:r>
              <a:rPr lang="hu-HU" dirty="0" err="1"/>
              <a:t>values</a:t>
            </a:r>
            <a:r>
              <a:rPr lang="hu-HU" dirty="0"/>
              <a:t>) </a:t>
            </a:r>
            <a:r>
              <a:rPr lang="hu-HU" dirty="0" err="1"/>
              <a:t>are</a:t>
            </a:r>
            <a:r>
              <a:rPr lang="hu-HU" dirty="0"/>
              <a:t> </a:t>
            </a:r>
            <a:r>
              <a:rPr lang="hu-HU" dirty="0" err="1"/>
              <a:t>there</a:t>
            </a:r>
            <a:r>
              <a:rPr lang="hu-HU" dirty="0"/>
              <a:t> </a:t>
            </a:r>
            <a:r>
              <a:rPr lang="hu-HU" dirty="0" err="1"/>
              <a:t>to</a:t>
            </a:r>
            <a:r>
              <a:rPr lang="hu-HU" dirty="0"/>
              <a:t> </a:t>
            </a:r>
            <a:r>
              <a:rPr lang="hu-HU" dirty="0" err="1"/>
              <a:t>last</a:t>
            </a:r>
            <a:endParaRPr lang="hu-HU" dirty="0"/>
          </a:p>
          <a:p>
            <a:pPr lvl="3"/>
            <a:r>
              <a:rPr lang="hu-HU" dirty="0" err="1"/>
              <a:t>Autonomy</a:t>
            </a:r>
            <a:r>
              <a:rPr lang="hu-HU" dirty="0"/>
              <a:t> of </a:t>
            </a:r>
            <a:r>
              <a:rPr lang="hu-HU" dirty="0" err="1"/>
              <a:t>values</a:t>
            </a:r>
            <a:r>
              <a:rPr lang="hu-HU" dirty="0"/>
              <a:t> </a:t>
            </a:r>
            <a:r>
              <a:rPr lang="hu-HU" dirty="0" err="1"/>
              <a:t>vis-á-vis</a:t>
            </a:r>
            <a:r>
              <a:rPr lang="hu-HU" dirty="0"/>
              <a:t> </a:t>
            </a:r>
            <a:r>
              <a:rPr lang="hu-HU" dirty="0" err="1" smtClean="0"/>
              <a:t>politics</a:t>
            </a:r>
            <a:endParaRPr lang="hu-HU" dirty="0" smtClean="0"/>
          </a:p>
          <a:p>
            <a:pPr lvl="3"/>
            <a:endParaRPr lang="hu-HU" dirty="0"/>
          </a:p>
          <a:p>
            <a:pPr lvl="1"/>
            <a:r>
              <a:rPr lang="hu-HU" dirty="0" err="1" smtClean="0"/>
              <a:t>Universality</a:t>
            </a:r>
            <a:r>
              <a:rPr lang="hu-HU" dirty="0" smtClean="0"/>
              <a:t>:</a:t>
            </a:r>
          </a:p>
          <a:p>
            <a:pPr lvl="2"/>
            <a:r>
              <a:rPr lang="hu-HU" dirty="0" err="1" smtClean="0"/>
              <a:t>Basis</a:t>
            </a:r>
            <a:r>
              <a:rPr lang="hu-HU" dirty="0" smtClean="0"/>
              <a:t> </a:t>
            </a:r>
            <a:r>
              <a:rPr lang="hu-HU" dirty="0" err="1"/>
              <a:t>for</a:t>
            </a:r>
            <a:r>
              <a:rPr lang="hu-HU" dirty="0"/>
              <a:t> </a:t>
            </a:r>
            <a:r>
              <a:rPr lang="hu-HU" dirty="0" err="1"/>
              <a:t>interpreting</a:t>
            </a:r>
            <a:r>
              <a:rPr lang="hu-HU" dirty="0"/>
              <a:t> </a:t>
            </a:r>
            <a:r>
              <a:rPr lang="hu-HU" dirty="0" err="1"/>
              <a:t>primary</a:t>
            </a:r>
            <a:r>
              <a:rPr lang="hu-HU" dirty="0"/>
              <a:t> </a:t>
            </a:r>
            <a:r>
              <a:rPr lang="hu-HU" dirty="0" err="1"/>
              <a:t>law</a:t>
            </a:r>
            <a:r>
              <a:rPr lang="hu-HU" dirty="0"/>
              <a:t> and </a:t>
            </a:r>
            <a:r>
              <a:rPr lang="hu-HU" dirty="0" err="1"/>
              <a:t>secondary</a:t>
            </a:r>
            <a:r>
              <a:rPr lang="hu-HU" dirty="0"/>
              <a:t> </a:t>
            </a:r>
            <a:r>
              <a:rPr lang="hu-HU" dirty="0" err="1"/>
              <a:t>law</a:t>
            </a:r>
            <a:r>
              <a:rPr lang="hu-HU" dirty="0"/>
              <a:t> ← </a:t>
            </a:r>
            <a:r>
              <a:rPr lang="hu-HU" dirty="0" err="1"/>
              <a:t>values</a:t>
            </a:r>
            <a:r>
              <a:rPr lang="hu-HU" dirty="0"/>
              <a:t> </a:t>
            </a:r>
            <a:r>
              <a:rPr lang="hu-HU" dirty="0" err="1"/>
              <a:t>permeate</a:t>
            </a:r>
            <a:r>
              <a:rPr lang="hu-HU" dirty="0"/>
              <a:t> </a:t>
            </a:r>
            <a:r>
              <a:rPr lang="hu-HU" dirty="0" err="1"/>
              <a:t>all</a:t>
            </a:r>
            <a:r>
              <a:rPr lang="hu-HU" dirty="0"/>
              <a:t> </a:t>
            </a:r>
            <a:r>
              <a:rPr lang="hu-HU" dirty="0" err="1"/>
              <a:t>legal</a:t>
            </a:r>
            <a:r>
              <a:rPr lang="hu-HU" dirty="0"/>
              <a:t> </a:t>
            </a:r>
            <a:r>
              <a:rPr lang="hu-HU" dirty="0" err="1" smtClean="0"/>
              <a:t>relationships</a:t>
            </a:r>
            <a:endParaRPr lang="hu-HU" dirty="0" smtClean="0"/>
          </a:p>
          <a:p>
            <a:pPr lvl="2"/>
            <a:endParaRPr lang="hu-HU" dirty="0"/>
          </a:p>
          <a:p>
            <a:pPr lvl="1"/>
            <a:r>
              <a:rPr lang="hu-HU" dirty="0" err="1" smtClean="0"/>
              <a:t>Adaptability</a:t>
            </a:r>
            <a:r>
              <a:rPr lang="hu-HU" dirty="0" smtClean="0"/>
              <a:t>:</a:t>
            </a:r>
          </a:p>
          <a:p>
            <a:pPr lvl="2"/>
            <a:r>
              <a:rPr lang="hu-HU" dirty="0" err="1" smtClean="0"/>
              <a:t>Conceptual</a:t>
            </a:r>
            <a:r>
              <a:rPr lang="hu-HU" dirty="0" smtClean="0"/>
              <a:t> </a:t>
            </a:r>
            <a:r>
              <a:rPr lang="hu-HU" dirty="0" err="1"/>
              <a:t>opennes</a:t>
            </a:r>
            <a:r>
              <a:rPr lang="hu-HU" dirty="0"/>
              <a:t>: </a:t>
            </a:r>
            <a:r>
              <a:rPr lang="hu-HU" dirty="0" err="1"/>
              <a:t>open</a:t>
            </a:r>
            <a:r>
              <a:rPr lang="hu-HU" dirty="0"/>
              <a:t> and </a:t>
            </a:r>
            <a:r>
              <a:rPr lang="hu-HU" dirty="0" err="1"/>
              <a:t>general</a:t>
            </a:r>
            <a:r>
              <a:rPr lang="hu-HU" dirty="0"/>
              <a:t> </a:t>
            </a:r>
            <a:r>
              <a:rPr lang="hu-HU" dirty="0" err="1"/>
              <a:t>formulation</a:t>
            </a:r>
            <a:r>
              <a:rPr lang="hu-HU" dirty="0"/>
              <a:t> of </a:t>
            </a:r>
            <a:r>
              <a:rPr lang="hu-HU" dirty="0" err="1"/>
              <a:t>principles</a:t>
            </a:r>
            <a:r>
              <a:rPr lang="hu-HU" dirty="0"/>
              <a:t> </a:t>
            </a:r>
            <a:r>
              <a:rPr lang="hu-HU" dirty="0" err="1"/>
              <a:t>allows</a:t>
            </a:r>
            <a:r>
              <a:rPr lang="hu-HU" dirty="0"/>
              <a:t> </a:t>
            </a:r>
            <a:r>
              <a:rPr lang="hu-HU" dirty="0" err="1"/>
              <a:t>for</a:t>
            </a:r>
            <a:r>
              <a:rPr lang="hu-HU" dirty="0"/>
              <a:t> 	- </a:t>
            </a:r>
            <a:r>
              <a:rPr lang="hu-HU" dirty="0" err="1"/>
              <a:t>all</a:t>
            </a:r>
            <a:r>
              <a:rPr lang="hu-HU" dirty="0"/>
              <a:t> </a:t>
            </a:r>
            <a:r>
              <a:rPr lang="hu-HU" dirty="0" err="1"/>
              <a:t>Member</a:t>
            </a:r>
            <a:r>
              <a:rPr lang="hu-HU" dirty="0"/>
              <a:t> </a:t>
            </a:r>
            <a:r>
              <a:rPr lang="hu-HU" dirty="0" err="1"/>
              <a:t>States</a:t>
            </a:r>
            <a:r>
              <a:rPr lang="hu-HU" dirty="0"/>
              <a:t> </a:t>
            </a:r>
            <a:r>
              <a:rPr lang="hu-HU" dirty="0" err="1"/>
              <a:t>to</a:t>
            </a:r>
            <a:r>
              <a:rPr lang="hu-HU" dirty="0"/>
              <a:t> </a:t>
            </a:r>
            <a:r>
              <a:rPr lang="hu-HU" dirty="0" err="1"/>
              <a:t>identify</a:t>
            </a:r>
            <a:r>
              <a:rPr lang="hu-HU" dirty="0"/>
              <a:t> </a:t>
            </a:r>
            <a:r>
              <a:rPr lang="hu-HU" dirty="0" err="1"/>
              <a:t>with</a:t>
            </a:r>
            <a:r>
              <a:rPr lang="hu-HU" dirty="0"/>
              <a:t> </a:t>
            </a:r>
            <a:r>
              <a:rPr lang="hu-HU" dirty="0" err="1"/>
              <a:t>them</a:t>
            </a:r>
            <a:endParaRPr lang="hu-HU" dirty="0"/>
          </a:p>
          <a:p>
            <a:pPr marL="1737360" lvl="8" indent="0">
              <a:buNone/>
            </a:pPr>
            <a:r>
              <a:rPr lang="hu-HU" dirty="0"/>
              <a:t>	</a:t>
            </a:r>
            <a:r>
              <a:rPr lang="hu-HU" sz="2000" dirty="0"/>
              <a:t>- </a:t>
            </a:r>
            <a:r>
              <a:rPr lang="hu-HU" sz="2000" dirty="0" err="1"/>
              <a:t>adaptation</a:t>
            </a:r>
            <a:r>
              <a:rPr lang="hu-HU" sz="2000" dirty="0"/>
              <a:t> </a:t>
            </a:r>
            <a:r>
              <a:rPr lang="hu-HU" sz="2000" dirty="0" err="1"/>
              <a:t>to</a:t>
            </a:r>
            <a:r>
              <a:rPr lang="hu-HU" sz="2000" dirty="0"/>
              <a:t> </a:t>
            </a:r>
            <a:r>
              <a:rPr lang="hu-HU" sz="2000" dirty="0" err="1"/>
              <a:t>dynamically</a:t>
            </a:r>
            <a:r>
              <a:rPr lang="hu-HU" sz="2000" dirty="0"/>
              <a:t> </a:t>
            </a:r>
            <a:r>
              <a:rPr lang="hu-HU" sz="2000" dirty="0" err="1"/>
              <a:t>evolving</a:t>
            </a:r>
            <a:r>
              <a:rPr lang="hu-HU" sz="2000" dirty="0"/>
              <a:t> </a:t>
            </a:r>
            <a:r>
              <a:rPr lang="hu-HU" sz="2000" dirty="0" err="1"/>
              <a:t>social</a:t>
            </a:r>
            <a:r>
              <a:rPr lang="hu-HU" sz="2000" dirty="0"/>
              <a:t>, </a:t>
            </a:r>
            <a:r>
              <a:rPr lang="hu-HU" sz="2000" dirty="0" err="1"/>
              <a:t>political</a:t>
            </a:r>
            <a:r>
              <a:rPr lang="hu-HU" sz="2000" dirty="0"/>
              <a:t> and </a:t>
            </a:r>
            <a:r>
              <a:rPr lang="hu-HU" sz="2000" dirty="0" err="1"/>
              <a:t>economic</a:t>
            </a:r>
            <a:r>
              <a:rPr lang="hu-HU" sz="2000" dirty="0"/>
              <a:t> </a:t>
            </a:r>
            <a:r>
              <a:rPr lang="hu-HU" sz="2000" dirty="0" err="1"/>
              <a:t>environment</a:t>
            </a:r>
            <a:r>
              <a:rPr lang="hu-HU" sz="2000" dirty="0"/>
              <a:t> </a:t>
            </a:r>
          </a:p>
          <a:p>
            <a:endParaRPr lang="hu-HU" dirty="0"/>
          </a:p>
        </p:txBody>
      </p:sp>
    </p:spTree>
    <p:extLst>
      <p:ext uri="{BB962C8B-B14F-4D97-AF65-F5344CB8AC3E}">
        <p14:creationId xmlns:p14="http://schemas.microsoft.com/office/powerpoint/2010/main" xmlns="" val="1373744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Normativity</a:t>
            </a:r>
            <a:r>
              <a:rPr lang="hu-HU" dirty="0" smtClean="0"/>
              <a:t> of EU </a:t>
            </a:r>
            <a:r>
              <a:rPr lang="hu-HU" dirty="0" err="1" smtClean="0"/>
              <a:t>values</a:t>
            </a:r>
            <a:endParaRPr lang="hu-HU" dirty="0"/>
          </a:p>
        </p:txBody>
      </p:sp>
      <p:sp>
        <p:nvSpPr>
          <p:cNvPr id="3" name="Tartalom helye 2"/>
          <p:cNvSpPr>
            <a:spLocks noGrp="1"/>
          </p:cNvSpPr>
          <p:nvPr>
            <p:ph idx="1"/>
          </p:nvPr>
        </p:nvSpPr>
        <p:spPr/>
        <p:txBody>
          <a:bodyPr/>
          <a:lstStyle/>
          <a:p>
            <a:r>
              <a:rPr lang="hu-HU" sz="2800" dirty="0" err="1"/>
              <a:t>Normativity</a:t>
            </a:r>
            <a:r>
              <a:rPr lang="hu-HU" dirty="0"/>
              <a:t>: </a:t>
            </a:r>
          </a:p>
          <a:p>
            <a:pPr lvl="1"/>
            <a:r>
              <a:rPr lang="hu-HU" sz="2400" dirty="0" err="1"/>
              <a:t>principles</a:t>
            </a:r>
            <a:r>
              <a:rPr lang="hu-HU" sz="2400" dirty="0"/>
              <a:t> (</a:t>
            </a:r>
            <a:r>
              <a:rPr lang="hu-HU" sz="2400" dirty="0" err="1"/>
              <a:t>values</a:t>
            </a:r>
            <a:r>
              <a:rPr lang="hu-HU" sz="2400" dirty="0"/>
              <a:t>) </a:t>
            </a:r>
            <a:r>
              <a:rPr lang="hu-HU" sz="2400" dirty="0" err="1"/>
              <a:t>are</a:t>
            </a:r>
            <a:r>
              <a:rPr lang="hu-HU" sz="2400" dirty="0"/>
              <a:t> </a:t>
            </a:r>
            <a:r>
              <a:rPr lang="hu-HU" sz="2400" dirty="0" err="1"/>
              <a:t>binding</a:t>
            </a:r>
            <a:r>
              <a:rPr lang="hu-HU" sz="2400" dirty="0"/>
              <a:t> </a:t>
            </a:r>
            <a:r>
              <a:rPr lang="hu-HU" sz="2400" dirty="0" err="1"/>
              <a:t>like</a:t>
            </a:r>
            <a:r>
              <a:rPr lang="hu-HU" sz="2400" dirty="0"/>
              <a:t> </a:t>
            </a:r>
            <a:r>
              <a:rPr lang="hu-HU" sz="2400" dirty="0" err="1"/>
              <a:t>legal</a:t>
            </a:r>
            <a:r>
              <a:rPr lang="hu-HU" sz="2400" dirty="0"/>
              <a:t> </a:t>
            </a:r>
            <a:r>
              <a:rPr lang="hu-HU" sz="2400" dirty="0" err="1"/>
              <a:t>rules</a:t>
            </a:r>
            <a:endParaRPr lang="hu-HU" sz="2400" dirty="0"/>
          </a:p>
          <a:p>
            <a:pPr lvl="1"/>
            <a:r>
              <a:rPr lang="hu-HU" sz="2400" dirty="0" err="1"/>
              <a:t>Breach</a:t>
            </a:r>
            <a:r>
              <a:rPr lang="hu-HU" sz="2400" dirty="0"/>
              <a:t> </a:t>
            </a:r>
            <a:r>
              <a:rPr lang="hu-HU" sz="2400" dirty="0" err="1"/>
              <a:t>established</a:t>
            </a:r>
            <a:r>
              <a:rPr lang="hu-HU" sz="2400" dirty="0"/>
              <a:t> </a:t>
            </a:r>
            <a:r>
              <a:rPr lang="hu-HU" sz="2400" dirty="0" err="1"/>
              <a:t>through</a:t>
            </a:r>
            <a:r>
              <a:rPr lang="hu-HU" sz="2400" dirty="0"/>
              <a:t> </a:t>
            </a:r>
            <a:r>
              <a:rPr lang="hu-HU" sz="2400" dirty="0" err="1"/>
              <a:t>balancing</a:t>
            </a:r>
            <a:endParaRPr lang="hu-HU" sz="2400" dirty="0"/>
          </a:p>
          <a:p>
            <a:pPr lvl="1"/>
            <a:r>
              <a:rPr lang="hu-HU" sz="2400" dirty="0" err="1"/>
              <a:t>Breach</a:t>
            </a:r>
            <a:r>
              <a:rPr lang="hu-HU" sz="2400" dirty="0"/>
              <a:t> </a:t>
            </a:r>
            <a:r>
              <a:rPr lang="hu-HU" sz="2400" dirty="0" err="1"/>
              <a:t>results</a:t>
            </a:r>
            <a:r>
              <a:rPr lang="hu-HU" sz="2400" dirty="0"/>
              <a:t> </a:t>
            </a:r>
            <a:r>
              <a:rPr lang="hu-HU" sz="2400" dirty="0" err="1"/>
              <a:t>in</a:t>
            </a:r>
            <a:r>
              <a:rPr lang="hu-HU" sz="2400" dirty="0"/>
              <a:t> </a:t>
            </a:r>
            <a:r>
              <a:rPr lang="hu-HU" sz="2400" dirty="0" err="1"/>
              <a:t>sanction</a:t>
            </a:r>
            <a:endParaRPr lang="hu-HU" sz="2400" dirty="0"/>
          </a:p>
          <a:p>
            <a:endParaRPr lang="hu-HU" dirty="0"/>
          </a:p>
        </p:txBody>
      </p:sp>
    </p:spTree>
    <p:extLst>
      <p:ext uri="{BB962C8B-B14F-4D97-AF65-F5344CB8AC3E}">
        <p14:creationId xmlns:p14="http://schemas.microsoft.com/office/powerpoint/2010/main" xmlns="" val="2936917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European </a:t>
            </a:r>
            <a:r>
              <a:rPr lang="hu-HU" dirty="0" err="1" smtClean="0"/>
              <a:t>values</a:t>
            </a:r>
            <a:r>
              <a:rPr lang="hu-HU" dirty="0" smtClean="0"/>
              <a:t> </a:t>
            </a:r>
            <a:r>
              <a:rPr lang="hu-HU" dirty="0" err="1" smtClean="0"/>
              <a:t>as</a:t>
            </a:r>
            <a:r>
              <a:rPr lang="hu-HU" dirty="0" smtClean="0"/>
              <a:t> a minimum of </a:t>
            </a:r>
            <a:r>
              <a:rPr lang="hu-HU" dirty="0" err="1" smtClean="0"/>
              <a:t>public</a:t>
            </a:r>
            <a:r>
              <a:rPr lang="hu-HU" dirty="0" smtClean="0"/>
              <a:t> policy</a:t>
            </a:r>
            <a:endParaRPr lang="hu-HU" dirty="0"/>
          </a:p>
        </p:txBody>
      </p:sp>
      <p:sp>
        <p:nvSpPr>
          <p:cNvPr id="3" name="Tartalom helye 2"/>
          <p:cNvSpPr>
            <a:spLocks noGrp="1"/>
          </p:cNvSpPr>
          <p:nvPr>
            <p:ph idx="1"/>
          </p:nvPr>
        </p:nvSpPr>
        <p:spPr/>
        <p:txBody>
          <a:bodyPr/>
          <a:lstStyle/>
          <a:p>
            <a:r>
              <a:rPr lang="hu-HU" dirty="0" smtClean="0"/>
              <a:t>Art 2 TEU </a:t>
            </a:r>
            <a:r>
              <a:rPr lang="hu-HU" dirty="0" err="1" smtClean="0"/>
              <a:t>binds</a:t>
            </a:r>
            <a:r>
              <a:rPr lang="hu-HU" dirty="0" smtClean="0"/>
              <a:t> </a:t>
            </a:r>
            <a:r>
              <a:rPr lang="hu-HU" dirty="0" err="1" smtClean="0"/>
              <a:t>Member</a:t>
            </a:r>
            <a:r>
              <a:rPr lang="hu-HU" dirty="0" smtClean="0"/>
              <a:t> </a:t>
            </a:r>
            <a:r>
              <a:rPr lang="hu-HU" dirty="0" err="1" smtClean="0"/>
              <a:t>States</a:t>
            </a:r>
            <a:r>
              <a:rPr lang="hu-HU" dirty="0" smtClean="0"/>
              <a:t> </a:t>
            </a:r>
            <a:r>
              <a:rPr lang="hu-HU" dirty="0" err="1" smtClean="0"/>
              <a:t>in</a:t>
            </a:r>
            <a:r>
              <a:rPr lang="hu-HU" dirty="0" smtClean="0"/>
              <a:t> </a:t>
            </a:r>
            <a:r>
              <a:rPr lang="hu-HU" dirty="0" err="1" smtClean="0"/>
              <a:t>both</a:t>
            </a:r>
            <a:r>
              <a:rPr lang="hu-HU" dirty="0" smtClean="0"/>
              <a:t> </a:t>
            </a:r>
          </a:p>
          <a:p>
            <a:pPr lvl="1"/>
            <a:r>
              <a:rPr lang="hu-HU" dirty="0" err="1" smtClean="0"/>
              <a:t>Implementing</a:t>
            </a:r>
            <a:r>
              <a:rPr lang="hu-HU" dirty="0" smtClean="0"/>
              <a:t> EU </a:t>
            </a:r>
            <a:r>
              <a:rPr lang="hu-HU" dirty="0" err="1" smtClean="0"/>
              <a:t>law</a:t>
            </a:r>
            <a:endParaRPr lang="hu-HU" dirty="0" smtClean="0"/>
          </a:p>
          <a:p>
            <a:pPr lvl="1"/>
            <a:r>
              <a:rPr lang="hu-HU" dirty="0" err="1" smtClean="0"/>
              <a:t>Regulating</a:t>
            </a:r>
            <a:r>
              <a:rPr lang="hu-HU" dirty="0" smtClean="0"/>
              <a:t> and </a:t>
            </a:r>
            <a:r>
              <a:rPr lang="hu-HU" dirty="0" err="1" smtClean="0"/>
              <a:t>implementing</a:t>
            </a:r>
            <a:r>
              <a:rPr lang="hu-HU" dirty="0" smtClean="0"/>
              <a:t> </a:t>
            </a:r>
            <a:r>
              <a:rPr lang="hu-HU" dirty="0" err="1" smtClean="0"/>
              <a:t>national</a:t>
            </a:r>
            <a:r>
              <a:rPr lang="hu-HU" dirty="0" smtClean="0"/>
              <a:t> </a:t>
            </a:r>
            <a:r>
              <a:rPr lang="hu-HU" dirty="0" err="1" smtClean="0"/>
              <a:t>law</a:t>
            </a:r>
            <a:r>
              <a:rPr lang="hu-HU" dirty="0" smtClean="0"/>
              <a:t> </a:t>
            </a:r>
          </a:p>
          <a:p>
            <a:pPr lvl="1"/>
            <a:endParaRPr lang="hu-HU" dirty="0"/>
          </a:p>
          <a:p>
            <a:pPr lvl="1"/>
            <a:r>
              <a:rPr lang="hu-HU" dirty="0" smtClean="0"/>
              <a:t>von Bogdandy et </a:t>
            </a:r>
            <a:r>
              <a:rPr lang="hu-HU" dirty="0" err="1" smtClean="0"/>
              <a:t>al</a:t>
            </a:r>
            <a:r>
              <a:rPr lang="hu-HU" dirty="0" smtClean="0"/>
              <a:t>: Art 2 TEU „</a:t>
            </a:r>
            <a:r>
              <a:rPr lang="hu-HU" dirty="0" err="1" smtClean="0"/>
              <a:t>prescribes</a:t>
            </a:r>
            <a:r>
              <a:rPr lang="hu-HU" dirty="0" smtClean="0"/>
              <a:t> </a:t>
            </a:r>
            <a:r>
              <a:rPr lang="hu-HU" dirty="0" err="1" smtClean="0"/>
              <a:t>the</a:t>
            </a:r>
            <a:r>
              <a:rPr lang="hu-HU" dirty="0" smtClean="0"/>
              <a:t> </a:t>
            </a:r>
            <a:r>
              <a:rPr lang="hu-HU" dirty="0" err="1" smtClean="0"/>
              <a:t>common</a:t>
            </a:r>
            <a:r>
              <a:rPr lang="hu-HU" dirty="0" smtClean="0"/>
              <a:t> </a:t>
            </a:r>
            <a:r>
              <a:rPr lang="hu-HU" dirty="0" err="1" smtClean="0"/>
              <a:t>standards</a:t>
            </a:r>
            <a:r>
              <a:rPr lang="hu-HU" dirty="0" smtClean="0"/>
              <a:t> of (…) human </a:t>
            </a:r>
            <a:r>
              <a:rPr lang="hu-HU" dirty="0" err="1" smtClean="0"/>
              <a:t>rights</a:t>
            </a:r>
            <a:r>
              <a:rPr lang="hu-HU" dirty="0" smtClean="0"/>
              <a:t> and </a:t>
            </a:r>
            <a:r>
              <a:rPr lang="hu-HU" dirty="0" err="1" smtClean="0"/>
              <a:t>democracy</a:t>
            </a:r>
            <a:r>
              <a:rPr lang="hu-HU" dirty="0" smtClean="0"/>
              <a:t>, </a:t>
            </a:r>
            <a:r>
              <a:rPr lang="hu-HU" dirty="0" err="1" smtClean="0"/>
              <a:t>and</a:t>
            </a:r>
            <a:r>
              <a:rPr lang="hu-HU" dirty="0" smtClean="0"/>
              <a:t> </a:t>
            </a:r>
            <a:r>
              <a:rPr lang="hu-HU" dirty="0" err="1" smtClean="0"/>
              <a:t>does</a:t>
            </a:r>
            <a:r>
              <a:rPr lang="hu-HU" dirty="0" smtClean="0"/>
              <a:t> </a:t>
            </a:r>
            <a:r>
              <a:rPr lang="hu-HU" dirty="0" err="1" smtClean="0"/>
              <a:t>so</a:t>
            </a:r>
            <a:r>
              <a:rPr lang="hu-HU" dirty="0" smtClean="0"/>
              <a:t> </a:t>
            </a:r>
            <a:r>
              <a:rPr lang="hu-HU" dirty="0" err="1" smtClean="0"/>
              <a:t>in</a:t>
            </a:r>
            <a:r>
              <a:rPr lang="hu-HU" dirty="0" smtClean="0"/>
              <a:t> </a:t>
            </a:r>
            <a:r>
              <a:rPr lang="hu-HU" dirty="0" err="1" smtClean="0"/>
              <a:t>respect</a:t>
            </a:r>
            <a:r>
              <a:rPr lang="hu-HU" dirty="0" smtClean="0"/>
              <a:t> of </a:t>
            </a:r>
            <a:r>
              <a:rPr lang="hu-HU" dirty="0" err="1" smtClean="0"/>
              <a:t>all</a:t>
            </a:r>
            <a:r>
              <a:rPr lang="hu-HU" dirty="0" smtClean="0"/>
              <a:t> </a:t>
            </a:r>
            <a:r>
              <a:rPr lang="hu-HU" dirty="0" err="1" smtClean="0"/>
              <a:t>supreme</a:t>
            </a:r>
            <a:r>
              <a:rPr lang="hu-HU" dirty="0" smtClean="0"/>
              <a:t> </a:t>
            </a:r>
            <a:r>
              <a:rPr lang="hu-HU" dirty="0" err="1" smtClean="0"/>
              <a:t>powers</a:t>
            </a:r>
            <a:r>
              <a:rPr lang="hu-HU" dirty="0" smtClean="0"/>
              <a:t> </a:t>
            </a:r>
            <a:r>
              <a:rPr lang="hu-HU" dirty="0" err="1" smtClean="0"/>
              <a:t>exercised</a:t>
            </a:r>
            <a:r>
              <a:rPr lang="hu-HU" dirty="0" smtClean="0"/>
              <a:t> </a:t>
            </a:r>
            <a:r>
              <a:rPr lang="hu-HU" dirty="0" err="1" smtClean="0"/>
              <a:t>in</a:t>
            </a:r>
            <a:r>
              <a:rPr lang="hu-HU" dirty="0" smtClean="0"/>
              <a:t> </a:t>
            </a:r>
            <a:r>
              <a:rPr lang="hu-HU" dirty="0" err="1" smtClean="0"/>
              <a:t>the</a:t>
            </a:r>
            <a:r>
              <a:rPr lang="hu-HU" dirty="0" smtClean="0"/>
              <a:t> European </a:t>
            </a:r>
            <a:r>
              <a:rPr lang="hu-HU" dirty="0" err="1" smtClean="0"/>
              <a:t>area</a:t>
            </a:r>
            <a:r>
              <a:rPr lang="hu-HU" dirty="0" smtClean="0"/>
              <a:t>, </a:t>
            </a:r>
            <a:r>
              <a:rPr lang="hu-HU" dirty="0" err="1" smtClean="0"/>
              <a:t>whether</a:t>
            </a:r>
            <a:r>
              <a:rPr lang="hu-HU" dirty="0" smtClean="0"/>
              <a:t> </a:t>
            </a:r>
            <a:r>
              <a:rPr lang="hu-HU" dirty="0" err="1" smtClean="0"/>
              <a:t>by</a:t>
            </a:r>
            <a:r>
              <a:rPr lang="hu-HU" dirty="0" smtClean="0"/>
              <a:t> </a:t>
            </a:r>
            <a:r>
              <a:rPr lang="hu-HU" dirty="0" err="1" smtClean="0"/>
              <a:t>the</a:t>
            </a:r>
            <a:r>
              <a:rPr lang="hu-HU" dirty="0" smtClean="0"/>
              <a:t> Union </a:t>
            </a:r>
            <a:r>
              <a:rPr lang="hu-HU" dirty="0" err="1" smtClean="0"/>
              <a:t>or</a:t>
            </a:r>
            <a:r>
              <a:rPr lang="hu-HU" dirty="0" smtClean="0"/>
              <a:t> </a:t>
            </a:r>
            <a:r>
              <a:rPr lang="hu-HU" dirty="0" err="1" smtClean="0"/>
              <a:t>the</a:t>
            </a:r>
            <a:r>
              <a:rPr lang="hu-HU" dirty="0" smtClean="0"/>
              <a:t> </a:t>
            </a:r>
            <a:r>
              <a:rPr lang="hu-HU" dirty="0" err="1" smtClean="0"/>
              <a:t>member</a:t>
            </a:r>
            <a:r>
              <a:rPr lang="hu-HU" dirty="0" smtClean="0"/>
              <a:t> </a:t>
            </a:r>
            <a:r>
              <a:rPr lang="hu-HU" dirty="0" err="1" smtClean="0"/>
              <a:t>states</a:t>
            </a:r>
            <a:r>
              <a:rPr lang="hu-HU" dirty="0" smtClean="0"/>
              <a:t>. </a:t>
            </a:r>
            <a:r>
              <a:rPr lang="hu-HU" dirty="0" err="1" smtClean="0"/>
              <a:t>In</a:t>
            </a:r>
            <a:r>
              <a:rPr lang="hu-HU" dirty="0" smtClean="0"/>
              <a:t> </a:t>
            </a:r>
            <a:r>
              <a:rPr lang="hu-HU" dirty="0" err="1" smtClean="0"/>
              <a:t>this</a:t>
            </a:r>
            <a:r>
              <a:rPr lang="hu-HU" dirty="0" smtClean="0"/>
              <a:t> </a:t>
            </a:r>
            <a:r>
              <a:rPr lang="hu-HU" dirty="0" err="1" smtClean="0"/>
              <a:t>sense</a:t>
            </a:r>
            <a:r>
              <a:rPr lang="hu-HU" dirty="0" smtClean="0"/>
              <a:t> Art 2 (…) </a:t>
            </a:r>
            <a:r>
              <a:rPr lang="hu-HU" dirty="0" err="1" smtClean="0"/>
              <a:t>lays</a:t>
            </a:r>
            <a:r>
              <a:rPr lang="hu-HU" dirty="0" smtClean="0"/>
              <a:t> down an </a:t>
            </a:r>
            <a:r>
              <a:rPr lang="hu-HU" dirty="0" err="1" smtClean="0"/>
              <a:t>element</a:t>
            </a:r>
            <a:r>
              <a:rPr lang="hu-HU" dirty="0" smtClean="0"/>
              <a:t> of </a:t>
            </a:r>
            <a:r>
              <a:rPr lang="hu-HU" dirty="0" err="1" smtClean="0"/>
              <a:t>public</a:t>
            </a:r>
            <a:r>
              <a:rPr lang="hu-HU" dirty="0" smtClean="0"/>
              <a:t> policy </a:t>
            </a:r>
            <a:r>
              <a:rPr lang="hu-HU" dirty="0" err="1" smtClean="0"/>
              <a:t>for</a:t>
            </a:r>
            <a:r>
              <a:rPr lang="hu-HU" dirty="0" smtClean="0"/>
              <a:t> </a:t>
            </a:r>
            <a:r>
              <a:rPr lang="hu-HU" dirty="0" err="1" smtClean="0"/>
              <a:t>the</a:t>
            </a:r>
            <a:r>
              <a:rPr lang="hu-HU" dirty="0" smtClean="0"/>
              <a:t> </a:t>
            </a:r>
            <a:r>
              <a:rPr lang="hu-HU" dirty="0" err="1" smtClean="0"/>
              <a:t>member</a:t>
            </a:r>
            <a:r>
              <a:rPr lang="hu-HU" dirty="0" smtClean="0"/>
              <a:t> </a:t>
            </a:r>
            <a:r>
              <a:rPr lang="hu-HU" dirty="0" err="1" smtClean="0"/>
              <a:t>states</a:t>
            </a:r>
            <a:r>
              <a:rPr lang="hu-HU" dirty="0" smtClean="0"/>
              <a:t>.”</a:t>
            </a:r>
          </a:p>
          <a:p>
            <a:pPr lvl="1"/>
            <a:endParaRPr lang="hu-HU" dirty="0"/>
          </a:p>
          <a:p>
            <a:pPr lvl="1"/>
            <a:r>
              <a:rPr lang="hu-HU" dirty="0" err="1" smtClean="0"/>
              <a:t>Pernice</a:t>
            </a:r>
            <a:r>
              <a:rPr lang="hu-HU" dirty="0" smtClean="0"/>
              <a:t>: Art 2 TEU </a:t>
            </a:r>
            <a:r>
              <a:rPr lang="hu-HU" dirty="0" err="1" smtClean="0"/>
              <a:t>creates</a:t>
            </a:r>
            <a:r>
              <a:rPr lang="hu-HU" dirty="0" smtClean="0"/>
              <a:t> a „minimum of </a:t>
            </a:r>
            <a:r>
              <a:rPr lang="hu-HU" dirty="0" err="1" smtClean="0"/>
              <a:t>constitutional</a:t>
            </a:r>
            <a:r>
              <a:rPr lang="hu-HU" dirty="0" smtClean="0"/>
              <a:t> </a:t>
            </a:r>
            <a:r>
              <a:rPr lang="hu-HU" dirty="0" err="1" smtClean="0"/>
              <a:t>homogeneity</a:t>
            </a:r>
            <a:r>
              <a:rPr lang="hu-HU" dirty="0" smtClean="0"/>
              <a:t>”, limiting </a:t>
            </a:r>
            <a:r>
              <a:rPr lang="hu-HU" dirty="0" err="1" smtClean="0"/>
              <a:t>the</a:t>
            </a:r>
            <a:r>
              <a:rPr lang="hu-HU" dirty="0" smtClean="0"/>
              <a:t> </a:t>
            </a:r>
            <a:r>
              <a:rPr lang="hu-HU" dirty="0" err="1" smtClean="0"/>
              <a:t>constitutional</a:t>
            </a:r>
            <a:r>
              <a:rPr lang="hu-HU" dirty="0" smtClean="0"/>
              <a:t> </a:t>
            </a:r>
            <a:r>
              <a:rPr lang="hu-HU" dirty="0" err="1" smtClean="0"/>
              <a:t>autonomy</a:t>
            </a:r>
            <a:r>
              <a:rPr lang="hu-HU" dirty="0" smtClean="0"/>
              <a:t> of </a:t>
            </a:r>
            <a:r>
              <a:rPr lang="hu-HU" dirty="0" err="1" smtClean="0"/>
              <a:t>member</a:t>
            </a:r>
            <a:r>
              <a:rPr lang="hu-HU" dirty="0" smtClean="0"/>
              <a:t> </a:t>
            </a:r>
            <a:r>
              <a:rPr lang="hu-HU" dirty="0" err="1" smtClean="0"/>
              <a:t>states</a:t>
            </a:r>
            <a:endParaRPr lang="hu-HU" dirty="0" smtClean="0"/>
          </a:p>
        </p:txBody>
      </p:sp>
    </p:spTree>
    <p:extLst>
      <p:ext uri="{BB962C8B-B14F-4D97-AF65-F5344CB8AC3E}">
        <p14:creationId xmlns:p14="http://schemas.microsoft.com/office/powerpoint/2010/main" xmlns="" val="621955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Mixed </a:t>
            </a:r>
            <a:r>
              <a:rPr lang="hu-HU" dirty="0" err="1" smtClean="0"/>
              <a:t>nature</a:t>
            </a:r>
            <a:r>
              <a:rPr lang="hu-HU" dirty="0" smtClean="0"/>
              <a:t> of Art 2 TEU </a:t>
            </a:r>
            <a:r>
              <a:rPr lang="hu-HU" dirty="0" err="1" smtClean="0"/>
              <a:t>values</a:t>
            </a:r>
            <a:endParaRPr lang="hu-HU" dirty="0"/>
          </a:p>
        </p:txBody>
      </p:sp>
      <p:sp>
        <p:nvSpPr>
          <p:cNvPr id="3" name="Tartalom helye 2"/>
          <p:cNvSpPr>
            <a:spLocks noGrp="1"/>
          </p:cNvSpPr>
          <p:nvPr>
            <p:ph idx="1"/>
          </p:nvPr>
        </p:nvSpPr>
        <p:spPr/>
        <p:txBody>
          <a:bodyPr/>
          <a:lstStyle/>
          <a:p>
            <a:r>
              <a:rPr lang="hu-HU" dirty="0" err="1" smtClean="0"/>
              <a:t>Complex</a:t>
            </a:r>
            <a:r>
              <a:rPr lang="hu-HU" dirty="0" smtClean="0"/>
              <a:t> </a:t>
            </a:r>
            <a:r>
              <a:rPr lang="hu-HU" dirty="0" err="1" smtClean="0"/>
              <a:t>nature</a:t>
            </a:r>
            <a:r>
              <a:rPr lang="hu-HU" dirty="0" smtClean="0"/>
              <a:t> of Art 2</a:t>
            </a:r>
          </a:p>
          <a:p>
            <a:pPr lvl="1"/>
            <a:r>
              <a:rPr lang="hu-HU" dirty="0" err="1" smtClean="0"/>
              <a:t>Values</a:t>
            </a:r>
            <a:r>
              <a:rPr lang="hu-HU" dirty="0" smtClean="0"/>
              <a:t> </a:t>
            </a:r>
            <a:r>
              <a:rPr lang="hu-HU" dirty="0" err="1" smtClean="0"/>
              <a:t>that</a:t>
            </a:r>
            <a:r>
              <a:rPr lang="hu-HU" dirty="0" smtClean="0"/>
              <a:t> </a:t>
            </a:r>
            <a:r>
              <a:rPr lang="hu-HU" dirty="0" err="1" smtClean="0"/>
              <a:t>correspond</a:t>
            </a:r>
            <a:r>
              <a:rPr lang="hu-HU" dirty="0" smtClean="0"/>
              <a:t> </a:t>
            </a:r>
            <a:r>
              <a:rPr lang="hu-HU" dirty="0" err="1" smtClean="0"/>
              <a:t>to</a:t>
            </a:r>
            <a:r>
              <a:rPr lang="hu-HU" dirty="0" smtClean="0"/>
              <a:t> Charter (CFR) </a:t>
            </a:r>
            <a:r>
              <a:rPr lang="hu-HU" dirty="0" err="1" smtClean="0"/>
              <a:t>rights</a:t>
            </a:r>
            <a:r>
              <a:rPr lang="hu-HU" dirty="0" smtClean="0"/>
              <a:t> (</a:t>
            </a:r>
            <a:r>
              <a:rPr lang="hu-HU" dirty="0" err="1" smtClean="0"/>
              <a:t>dignity</a:t>
            </a:r>
            <a:r>
              <a:rPr lang="hu-HU" dirty="0" smtClean="0"/>
              <a:t>, </a:t>
            </a:r>
            <a:r>
              <a:rPr lang="hu-HU" dirty="0" err="1" smtClean="0"/>
              <a:t>non-discrimination</a:t>
            </a:r>
            <a:r>
              <a:rPr lang="hu-HU" dirty="0" smtClean="0"/>
              <a:t>)</a:t>
            </a:r>
          </a:p>
          <a:p>
            <a:pPr lvl="1"/>
            <a:r>
              <a:rPr lang="hu-HU" dirty="0" err="1" smtClean="0"/>
              <a:t>Horizontal</a:t>
            </a:r>
            <a:r>
              <a:rPr lang="hu-HU" dirty="0" smtClean="0"/>
              <a:t> </a:t>
            </a:r>
            <a:r>
              <a:rPr lang="hu-HU" dirty="0" err="1" smtClean="0"/>
              <a:t>values</a:t>
            </a:r>
            <a:r>
              <a:rPr lang="hu-HU" dirty="0" smtClean="0"/>
              <a:t> (</a:t>
            </a:r>
            <a:r>
              <a:rPr lang="hu-HU" dirty="0" err="1" smtClean="0"/>
              <a:t>freedom</a:t>
            </a:r>
            <a:r>
              <a:rPr lang="hu-HU" dirty="0" smtClean="0"/>
              <a:t>)</a:t>
            </a:r>
          </a:p>
          <a:p>
            <a:pPr lvl="1"/>
            <a:r>
              <a:rPr lang="hu-HU" dirty="0" smtClean="0"/>
              <a:t>Basic </a:t>
            </a:r>
            <a:r>
              <a:rPr lang="hu-HU" dirty="0" err="1" smtClean="0"/>
              <a:t>principles</a:t>
            </a:r>
            <a:r>
              <a:rPr lang="hu-HU" dirty="0" smtClean="0"/>
              <a:t> (</a:t>
            </a:r>
            <a:r>
              <a:rPr lang="hu-HU" dirty="0" err="1" smtClean="0"/>
              <a:t>democracy</a:t>
            </a:r>
            <a:r>
              <a:rPr lang="hu-HU" dirty="0" smtClean="0"/>
              <a:t>, </a:t>
            </a:r>
            <a:r>
              <a:rPr lang="hu-HU" dirty="0" err="1" smtClean="0"/>
              <a:t>rule</a:t>
            </a:r>
            <a:r>
              <a:rPr lang="hu-HU" dirty="0" smtClean="0"/>
              <a:t> of </a:t>
            </a:r>
            <a:r>
              <a:rPr lang="hu-HU" dirty="0" err="1" smtClean="0"/>
              <a:t>law</a:t>
            </a:r>
            <a:r>
              <a:rPr lang="hu-HU" dirty="0" smtClean="0"/>
              <a:t>)</a:t>
            </a:r>
          </a:p>
          <a:p>
            <a:pPr lvl="1"/>
            <a:endParaRPr lang="hu-HU" dirty="0"/>
          </a:p>
          <a:p>
            <a:pPr marL="274320" lvl="1" indent="0">
              <a:buNone/>
            </a:pPr>
            <a:r>
              <a:rPr lang="hu-HU" dirty="0" smtClean="0"/>
              <a:t>→ </a:t>
            </a:r>
            <a:r>
              <a:rPr lang="hu-HU" dirty="0" err="1" smtClean="0"/>
              <a:t>certain</a:t>
            </a:r>
            <a:r>
              <a:rPr lang="hu-HU" dirty="0" smtClean="0"/>
              <a:t> </a:t>
            </a:r>
            <a:r>
              <a:rPr lang="hu-HU" dirty="0" err="1" smtClean="0"/>
              <a:t>values</a:t>
            </a:r>
            <a:r>
              <a:rPr lang="hu-HU" dirty="0" smtClean="0"/>
              <a:t> </a:t>
            </a:r>
            <a:r>
              <a:rPr lang="hu-HU" dirty="0" err="1" smtClean="0"/>
              <a:t>may</a:t>
            </a:r>
            <a:r>
              <a:rPr lang="hu-HU" dirty="0" smtClean="0"/>
              <a:t> </a:t>
            </a:r>
            <a:r>
              <a:rPr lang="hu-HU" dirty="0" err="1" smtClean="0"/>
              <a:t>are</a:t>
            </a:r>
            <a:r>
              <a:rPr lang="hu-HU" dirty="0" smtClean="0"/>
              <a:t> </a:t>
            </a:r>
            <a:r>
              <a:rPr lang="hu-HU" dirty="0" err="1" smtClean="0"/>
              <a:t>enforceable</a:t>
            </a:r>
            <a:r>
              <a:rPr lang="hu-HU" dirty="0" smtClean="0"/>
              <a:t> human </a:t>
            </a:r>
            <a:r>
              <a:rPr lang="hu-HU" dirty="0" err="1" smtClean="0"/>
              <a:t>rights</a:t>
            </a:r>
            <a:r>
              <a:rPr lang="hu-HU" dirty="0" smtClean="0"/>
              <a:t> (CFR), </a:t>
            </a:r>
            <a:r>
              <a:rPr lang="hu-HU" dirty="0" err="1" smtClean="0"/>
              <a:t>while</a:t>
            </a:r>
            <a:r>
              <a:rPr lang="hu-HU" dirty="0" smtClean="0"/>
              <a:t> </a:t>
            </a:r>
            <a:r>
              <a:rPr lang="hu-HU" dirty="0" err="1" smtClean="0"/>
              <a:t>others</a:t>
            </a:r>
            <a:r>
              <a:rPr lang="hu-HU" dirty="0" smtClean="0"/>
              <a:t> </a:t>
            </a:r>
            <a:r>
              <a:rPr lang="hu-HU" dirty="0" err="1" smtClean="0"/>
              <a:t>are</a:t>
            </a:r>
            <a:r>
              <a:rPr lang="hu-HU" dirty="0" smtClean="0"/>
              <a:t> „</a:t>
            </a:r>
            <a:r>
              <a:rPr lang="hu-HU" dirty="0" err="1" smtClean="0"/>
              <a:t>constitutional</a:t>
            </a:r>
            <a:r>
              <a:rPr lang="hu-HU" dirty="0" smtClean="0"/>
              <a:t> </a:t>
            </a:r>
            <a:r>
              <a:rPr lang="hu-HU" dirty="0" err="1" smtClean="0"/>
              <a:t>principles</a:t>
            </a:r>
            <a:r>
              <a:rPr lang="hu-HU" dirty="0" smtClean="0"/>
              <a:t>”</a:t>
            </a:r>
          </a:p>
          <a:p>
            <a:pPr marL="274320" lvl="1" indent="0">
              <a:buNone/>
            </a:pPr>
            <a:endParaRPr lang="hu-HU" dirty="0"/>
          </a:p>
          <a:p>
            <a:pPr marL="274320" lvl="1" indent="0">
              <a:buNone/>
            </a:pPr>
            <a:r>
              <a:rPr lang="hu-HU" dirty="0" smtClean="0"/>
              <a:t>→ </a:t>
            </a:r>
            <a:r>
              <a:rPr lang="hu-HU" dirty="0" err="1" smtClean="0"/>
              <a:t>problems</a:t>
            </a:r>
            <a:r>
              <a:rPr lang="hu-HU" dirty="0" smtClean="0"/>
              <a:t> of </a:t>
            </a:r>
            <a:r>
              <a:rPr lang="hu-HU" dirty="0" err="1" smtClean="0"/>
              <a:t>determinability</a:t>
            </a:r>
            <a:r>
              <a:rPr lang="hu-HU" dirty="0" smtClean="0"/>
              <a:t> and </a:t>
            </a:r>
            <a:r>
              <a:rPr lang="hu-HU" dirty="0" err="1" smtClean="0"/>
              <a:t>enforceability</a:t>
            </a:r>
            <a:r>
              <a:rPr lang="hu-HU" dirty="0" smtClean="0"/>
              <a:t> of </a:t>
            </a:r>
            <a:r>
              <a:rPr lang="hu-HU" dirty="0" err="1" smtClean="0"/>
              <a:t>values</a:t>
            </a:r>
            <a:endParaRPr lang="hu-HU" dirty="0"/>
          </a:p>
        </p:txBody>
      </p:sp>
    </p:spTree>
    <p:extLst>
      <p:ext uri="{BB962C8B-B14F-4D97-AF65-F5344CB8AC3E}">
        <p14:creationId xmlns:p14="http://schemas.microsoft.com/office/powerpoint/2010/main" xmlns="" val="2718792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Enforcing</a:t>
            </a:r>
            <a:r>
              <a:rPr lang="hu-HU" dirty="0" smtClean="0"/>
              <a:t> European </a:t>
            </a:r>
            <a:r>
              <a:rPr lang="hu-HU" dirty="0" err="1" smtClean="0"/>
              <a:t>values</a:t>
            </a:r>
            <a:endParaRPr lang="hu-HU" dirty="0"/>
          </a:p>
        </p:txBody>
      </p:sp>
      <p:sp>
        <p:nvSpPr>
          <p:cNvPr id="3" name="Tartalom helye 2"/>
          <p:cNvSpPr>
            <a:spLocks noGrp="1"/>
          </p:cNvSpPr>
          <p:nvPr>
            <p:ph idx="1"/>
          </p:nvPr>
        </p:nvSpPr>
        <p:spPr/>
        <p:txBody>
          <a:bodyPr/>
          <a:lstStyle/>
          <a:p>
            <a:r>
              <a:rPr lang="hu-HU" dirty="0" err="1" smtClean="0"/>
              <a:t>Values</a:t>
            </a:r>
            <a:r>
              <a:rPr lang="hu-HU" dirty="0" smtClean="0"/>
              <a:t> </a:t>
            </a:r>
            <a:r>
              <a:rPr lang="hu-HU" dirty="0" err="1" smtClean="0"/>
              <a:t>corresponding</a:t>
            </a:r>
            <a:r>
              <a:rPr lang="hu-HU" dirty="0" smtClean="0"/>
              <a:t> </a:t>
            </a:r>
            <a:r>
              <a:rPr lang="hu-HU" dirty="0" err="1" smtClean="0"/>
              <a:t>to</a:t>
            </a:r>
            <a:r>
              <a:rPr lang="hu-HU" dirty="0" smtClean="0"/>
              <a:t> CFR </a:t>
            </a:r>
            <a:r>
              <a:rPr lang="hu-HU" dirty="0" err="1" smtClean="0"/>
              <a:t>rights</a:t>
            </a:r>
            <a:r>
              <a:rPr lang="hu-HU" dirty="0" smtClean="0"/>
              <a:t>/”</a:t>
            </a:r>
            <a:r>
              <a:rPr lang="hu-HU" dirty="0" err="1" smtClean="0"/>
              <a:t>constitutional</a:t>
            </a:r>
            <a:r>
              <a:rPr lang="hu-HU" dirty="0" smtClean="0"/>
              <a:t> </a:t>
            </a:r>
            <a:r>
              <a:rPr lang="hu-HU" dirty="0" err="1" smtClean="0"/>
              <a:t>principles</a:t>
            </a:r>
            <a:r>
              <a:rPr lang="hu-HU" smtClean="0"/>
              <a:t>”</a:t>
            </a:r>
            <a:endParaRPr lang="hu-HU" dirty="0" smtClean="0"/>
          </a:p>
          <a:p>
            <a:pPr lvl="1"/>
            <a:r>
              <a:rPr lang="hu-HU" dirty="0" smtClean="0"/>
              <a:t>→ </a:t>
            </a:r>
            <a:r>
              <a:rPr lang="hu-HU" dirty="0" err="1" smtClean="0"/>
              <a:t>Judicial</a:t>
            </a:r>
            <a:r>
              <a:rPr lang="hu-HU" dirty="0" smtClean="0"/>
              <a:t> </a:t>
            </a:r>
            <a:r>
              <a:rPr lang="hu-HU" dirty="0" err="1" smtClean="0"/>
              <a:t>route</a:t>
            </a:r>
            <a:endParaRPr lang="hu-HU" dirty="0" smtClean="0"/>
          </a:p>
          <a:p>
            <a:pPr lvl="4"/>
            <a:r>
              <a:rPr lang="hu-HU" sz="1800" dirty="0" err="1"/>
              <a:t>Individual</a:t>
            </a:r>
            <a:r>
              <a:rPr lang="hu-HU" sz="1800" dirty="0"/>
              <a:t> </a:t>
            </a:r>
            <a:r>
              <a:rPr lang="hu-HU" sz="1800" dirty="0" err="1"/>
              <a:t>enforcement</a:t>
            </a:r>
            <a:r>
              <a:rPr lang="hu-HU" sz="1800" dirty="0"/>
              <a:t>: </a:t>
            </a:r>
            <a:r>
              <a:rPr lang="hu-HU" sz="1800" dirty="0" err="1"/>
              <a:t>Member</a:t>
            </a:r>
            <a:r>
              <a:rPr lang="hu-HU" sz="1800" dirty="0"/>
              <a:t> </a:t>
            </a:r>
            <a:r>
              <a:rPr lang="hu-HU" sz="1800" dirty="0" err="1"/>
              <a:t>state</a:t>
            </a:r>
            <a:r>
              <a:rPr lang="hu-HU" sz="1800" dirty="0"/>
              <a:t> </a:t>
            </a:r>
            <a:r>
              <a:rPr lang="hu-HU" sz="1800" dirty="0" err="1"/>
              <a:t>courts</a:t>
            </a:r>
            <a:endParaRPr lang="hu-HU" sz="1800" dirty="0"/>
          </a:p>
          <a:p>
            <a:pPr lvl="4"/>
            <a:r>
              <a:rPr lang="hu-HU" sz="1800" dirty="0" err="1"/>
              <a:t>Infringement</a:t>
            </a:r>
            <a:r>
              <a:rPr lang="hu-HU" sz="1800" dirty="0"/>
              <a:t> </a:t>
            </a:r>
            <a:r>
              <a:rPr lang="hu-HU" sz="1800" dirty="0" err="1"/>
              <a:t>proceedings</a:t>
            </a:r>
            <a:r>
              <a:rPr lang="hu-HU" sz="1800" dirty="0"/>
              <a:t>: </a:t>
            </a:r>
            <a:r>
              <a:rPr lang="hu-HU" sz="1800" dirty="0" err="1"/>
              <a:t>Court</a:t>
            </a:r>
            <a:r>
              <a:rPr lang="hu-HU" sz="1800" dirty="0"/>
              <a:t> of </a:t>
            </a:r>
            <a:r>
              <a:rPr lang="hu-HU" sz="1800" dirty="0" err="1"/>
              <a:t>Justice</a:t>
            </a:r>
            <a:r>
              <a:rPr lang="hu-HU" sz="1800" dirty="0"/>
              <a:t> </a:t>
            </a:r>
            <a:r>
              <a:rPr lang="hu-HU" sz="1800" dirty="0" err="1"/>
              <a:t>of</a:t>
            </a:r>
            <a:r>
              <a:rPr lang="hu-HU" sz="1800" dirty="0"/>
              <a:t> </a:t>
            </a:r>
            <a:r>
              <a:rPr lang="hu-HU" sz="1800" dirty="0" err="1"/>
              <a:t>the</a:t>
            </a:r>
            <a:r>
              <a:rPr lang="hu-HU" sz="1800" dirty="0"/>
              <a:t> European </a:t>
            </a:r>
            <a:r>
              <a:rPr lang="hu-HU" sz="1800" dirty="0" smtClean="0"/>
              <a:t>Union (CJEU)</a:t>
            </a:r>
            <a:endParaRPr lang="hu-HU" sz="1800" dirty="0"/>
          </a:p>
          <a:p>
            <a:pPr lvl="1"/>
            <a:endParaRPr lang="hu-HU" sz="1600" dirty="0" smtClean="0"/>
          </a:p>
          <a:p>
            <a:pPr lvl="1"/>
            <a:r>
              <a:rPr lang="hu-HU" dirty="0"/>
              <a:t>→ </a:t>
            </a:r>
            <a:r>
              <a:rPr lang="hu-HU" dirty="0" err="1" smtClean="0"/>
              <a:t>Political</a:t>
            </a:r>
            <a:r>
              <a:rPr lang="hu-HU" dirty="0" smtClean="0"/>
              <a:t> </a:t>
            </a:r>
            <a:r>
              <a:rPr lang="hu-HU" dirty="0" err="1" smtClean="0"/>
              <a:t>route</a:t>
            </a:r>
            <a:endParaRPr lang="hu-HU" dirty="0" smtClean="0"/>
          </a:p>
          <a:p>
            <a:pPr lvl="4"/>
            <a:r>
              <a:rPr lang="hu-HU" sz="1800" dirty="0" smtClean="0"/>
              <a:t>Art 7 </a:t>
            </a:r>
            <a:r>
              <a:rPr lang="hu-HU" sz="1800" dirty="0" err="1" smtClean="0"/>
              <a:t>proceedings</a:t>
            </a:r>
            <a:endParaRPr lang="hu-HU" sz="1800" dirty="0" smtClean="0"/>
          </a:p>
          <a:p>
            <a:pPr lvl="4"/>
            <a:r>
              <a:rPr lang="hu-HU" sz="1800" dirty="0" smtClean="0"/>
              <a:t>The „</a:t>
            </a:r>
            <a:r>
              <a:rPr lang="hu-HU" sz="1800" dirty="0" err="1" smtClean="0"/>
              <a:t>new</a:t>
            </a:r>
            <a:r>
              <a:rPr lang="hu-HU" sz="1800" dirty="0" smtClean="0"/>
              <a:t> EU </a:t>
            </a:r>
            <a:r>
              <a:rPr lang="hu-HU" sz="1800" dirty="0" err="1" smtClean="0"/>
              <a:t>framework</a:t>
            </a:r>
            <a:r>
              <a:rPr lang="hu-HU" sz="1800" dirty="0" smtClean="0"/>
              <a:t> </a:t>
            </a:r>
            <a:r>
              <a:rPr lang="hu-HU" sz="1800" dirty="0" err="1" smtClean="0"/>
              <a:t>to</a:t>
            </a:r>
            <a:r>
              <a:rPr lang="hu-HU" sz="1800" dirty="0" smtClean="0"/>
              <a:t> </a:t>
            </a:r>
            <a:r>
              <a:rPr lang="hu-HU" sz="1800" dirty="0" err="1" smtClean="0"/>
              <a:t>strenghten</a:t>
            </a:r>
            <a:r>
              <a:rPr lang="hu-HU" sz="1800" dirty="0" smtClean="0"/>
              <a:t> </a:t>
            </a:r>
            <a:r>
              <a:rPr lang="hu-HU" sz="1800" dirty="0" err="1" smtClean="0"/>
              <a:t>the</a:t>
            </a:r>
            <a:r>
              <a:rPr lang="hu-HU" sz="1800" dirty="0" smtClean="0"/>
              <a:t> </a:t>
            </a:r>
            <a:r>
              <a:rPr lang="hu-HU" sz="1800" dirty="0" err="1" smtClean="0"/>
              <a:t>rule</a:t>
            </a:r>
            <a:r>
              <a:rPr lang="hu-HU" sz="1800" dirty="0" smtClean="0"/>
              <a:t> of </a:t>
            </a:r>
            <a:r>
              <a:rPr lang="hu-HU" sz="1800" dirty="0" err="1" smtClean="0"/>
              <a:t>law</a:t>
            </a:r>
            <a:r>
              <a:rPr lang="hu-HU" sz="1800" dirty="0" smtClean="0"/>
              <a:t>”</a:t>
            </a:r>
          </a:p>
          <a:p>
            <a:pPr lvl="4"/>
            <a:endParaRPr lang="hu-HU" sz="1800" dirty="0"/>
          </a:p>
          <a:p>
            <a:pPr lvl="1"/>
            <a:endParaRPr lang="hu-HU" dirty="0" smtClean="0"/>
          </a:p>
        </p:txBody>
      </p:sp>
    </p:spTree>
    <p:extLst>
      <p:ext uri="{BB962C8B-B14F-4D97-AF65-F5344CB8AC3E}">
        <p14:creationId xmlns:p14="http://schemas.microsoft.com/office/powerpoint/2010/main" xmlns="" val="2450193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err="1" smtClean="0"/>
              <a:t>Judicial</a:t>
            </a:r>
            <a:r>
              <a:rPr lang="hu-HU" dirty="0" smtClean="0"/>
              <a:t> </a:t>
            </a:r>
            <a:r>
              <a:rPr lang="hu-HU" dirty="0" err="1" smtClean="0"/>
              <a:t>route</a:t>
            </a:r>
            <a:r>
              <a:rPr lang="hu-HU" dirty="0"/>
              <a:t> </a:t>
            </a:r>
            <a:r>
              <a:rPr lang="hu-HU" dirty="0" smtClean="0"/>
              <a:t>– </a:t>
            </a:r>
            <a:r>
              <a:rPr lang="hu-HU" dirty="0" err="1" smtClean="0"/>
              <a:t>Individual</a:t>
            </a:r>
            <a:r>
              <a:rPr lang="hu-HU" dirty="0" smtClean="0"/>
              <a:t> </a:t>
            </a:r>
            <a:r>
              <a:rPr lang="hu-HU" dirty="0" err="1" smtClean="0"/>
              <a:t>enforcement</a:t>
            </a:r>
            <a:endParaRPr lang="hu-HU" dirty="0"/>
          </a:p>
        </p:txBody>
      </p:sp>
      <p:sp>
        <p:nvSpPr>
          <p:cNvPr id="3" name="Tartalom helye 2"/>
          <p:cNvSpPr>
            <a:spLocks noGrp="1"/>
          </p:cNvSpPr>
          <p:nvPr>
            <p:ph idx="1"/>
          </p:nvPr>
        </p:nvSpPr>
        <p:spPr/>
        <p:txBody>
          <a:bodyPr>
            <a:normAutofit fontScale="70000" lnSpcReduction="20000"/>
          </a:bodyPr>
          <a:lstStyle/>
          <a:p>
            <a:pPr marL="0" indent="0">
              <a:buNone/>
            </a:pPr>
            <a:endParaRPr lang="hu-HU" dirty="0"/>
          </a:p>
          <a:p>
            <a:r>
              <a:rPr lang="hu-HU" dirty="0" err="1" smtClean="0"/>
              <a:t>Before</a:t>
            </a:r>
            <a:r>
              <a:rPr lang="hu-HU" dirty="0" smtClean="0"/>
              <a:t> MS </a:t>
            </a:r>
            <a:r>
              <a:rPr lang="hu-HU" dirty="0" err="1" smtClean="0"/>
              <a:t>court</a:t>
            </a:r>
            <a:r>
              <a:rPr lang="hu-HU" dirty="0" smtClean="0"/>
              <a:t> – </a:t>
            </a:r>
            <a:r>
              <a:rPr lang="hu-HU" dirty="0" err="1" smtClean="0"/>
              <a:t>HRs</a:t>
            </a:r>
            <a:r>
              <a:rPr lang="hu-HU" dirty="0" smtClean="0"/>
              <a:t> </a:t>
            </a:r>
            <a:r>
              <a:rPr lang="hu-HU" dirty="0" err="1" smtClean="0"/>
              <a:t>violation</a:t>
            </a:r>
            <a:endParaRPr lang="hu-HU" dirty="0" smtClean="0"/>
          </a:p>
          <a:p>
            <a:r>
              <a:rPr lang="hu-HU" b="1" dirty="0" smtClean="0"/>
              <a:t>„</a:t>
            </a:r>
            <a:r>
              <a:rPr lang="hu-HU" b="1" dirty="0" err="1" smtClean="0"/>
              <a:t>Reverse</a:t>
            </a:r>
            <a:r>
              <a:rPr lang="hu-HU" b="1" dirty="0" smtClean="0"/>
              <a:t> </a:t>
            </a:r>
            <a:r>
              <a:rPr lang="hu-HU" b="1" dirty="0" err="1" smtClean="0"/>
              <a:t>Solange</a:t>
            </a:r>
            <a:r>
              <a:rPr lang="hu-HU" b="1" dirty="0" smtClean="0"/>
              <a:t> </a:t>
            </a:r>
            <a:r>
              <a:rPr lang="hu-HU" b="1" dirty="0" err="1" smtClean="0"/>
              <a:t>doctrine</a:t>
            </a:r>
            <a:r>
              <a:rPr lang="hu-HU" b="1" dirty="0" smtClean="0"/>
              <a:t>”</a:t>
            </a:r>
          </a:p>
          <a:p>
            <a:endParaRPr lang="hu-HU" dirty="0" smtClean="0"/>
          </a:p>
          <a:p>
            <a:r>
              <a:rPr lang="en-GB" dirty="0" smtClean="0"/>
              <a:t>Art </a:t>
            </a:r>
            <a:r>
              <a:rPr lang="en-GB" dirty="0"/>
              <a:t>2 TEU </a:t>
            </a:r>
            <a:r>
              <a:rPr lang="hu-HU" dirty="0" smtClean="0"/>
              <a:t>rest </a:t>
            </a:r>
            <a:r>
              <a:rPr lang="hu-HU" dirty="0" err="1" smtClean="0"/>
              <a:t>on</a:t>
            </a:r>
            <a:r>
              <a:rPr lang="hu-HU" dirty="0" smtClean="0"/>
              <a:t> </a:t>
            </a:r>
            <a:r>
              <a:rPr lang="hu-HU" dirty="0" err="1" smtClean="0"/>
              <a:t>presumption</a:t>
            </a:r>
            <a:r>
              <a:rPr lang="hu-HU" dirty="0" smtClean="0"/>
              <a:t> </a:t>
            </a:r>
            <a:r>
              <a:rPr lang="hu-HU" dirty="0" err="1" smtClean="0"/>
              <a:t>that</a:t>
            </a:r>
            <a:r>
              <a:rPr lang="hu-HU" dirty="0" smtClean="0"/>
              <a:t> </a:t>
            </a:r>
            <a:r>
              <a:rPr lang="hu-HU" dirty="0" err="1" smtClean="0"/>
              <a:t>MSs</a:t>
            </a:r>
            <a:r>
              <a:rPr lang="hu-HU" dirty="0" smtClean="0"/>
              <a:t> </a:t>
            </a:r>
            <a:r>
              <a:rPr lang="hu-HU" dirty="0" err="1" smtClean="0"/>
              <a:t>guarantee</a:t>
            </a:r>
            <a:r>
              <a:rPr lang="hu-HU" dirty="0" smtClean="0"/>
              <a:t> </a:t>
            </a:r>
            <a:r>
              <a:rPr lang="hu-HU" dirty="0" err="1" smtClean="0"/>
              <a:t>the</a:t>
            </a:r>
            <a:r>
              <a:rPr lang="hu-HU" dirty="0" smtClean="0"/>
              <a:t> </a:t>
            </a:r>
            <a:r>
              <a:rPr lang="hu-HU" i="1" dirty="0" err="1" smtClean="0"/>
              <a:t>substance</a:t>
            </a:r>
            <a:r>
              <a:rPr lang="hu-HU" dirty="0" smtClean="0"/>
              <a:t> of </a:t>
            </a:r>
            <a:r>
              <a:rPr lang="hu-HU" dirty="0" err="1" smtClean="0"/>
              <a:t>HRs</a:t>
            </a:r>
            <a:r>
              <a:rPr lang="hu-HU" dirty="0" smtClean="0"/>
              <a:t> (</a:t>
            </a:r>
            <a:r>
              <a:rPr lang="hu-HU" dirty="0" err="1" smtClean="0"/>
              <a:t>subject</a:t>
            </a:r>
            <a:r>
              <a:rPr lang="hu-HU" dirty="0" smtClean="0"/>
              <a:t> </a:t>
            </a:r>
            <a:r>
              <a:rPr lang="hu-HU" dirty="0" err="1" smtClean="0"/>
              <a:t>to</a:t>
            </a:r>
            <a:r>
              <a:rPr lang="hu-HU" dirty="0" smtClean="0"/>
              <a:t> </a:t>
            </a:r>
            <a:r>
              <a:rPr lang="hu-HU" dirty="0" err="1" smtClean="0"/>
              <a:t>constitution</a:t>
            </a:r>
            <a:r>
              <a:rPr lang="hu-HU" dirty="0" smtClean="0"/>
              <a:t>, ECHR)</a:t>
            </a:r>
            <a:r>
              <a:rPr lang="en-GB" dirty="0" smtClean="0"/>
              <a:t> </a:t>
            </a:r>
            <a:r>
              <a:rPr lang="en-GB" dirty="0"/>
              <a:t> </a:t>
            </a:r>
            <a:endParaRPr lang="hu-HU" dirty="0" smtClean="0"/>
          </a:p>
          <a:p>
            <a:r>
              <a:rPr lang="hu-HU" dirty="0" smtClean="0"/>
              <a:t>1) </a:t>
            </a:r>
            <a:r>
              <a:rPr lang="hu-HU" dirty="0" err="1" smtClean="0"/>
              <a:t>refute</a:t>
            </a:r>
            <a:r>
              <a:rPr lang="hu-HU" dirty="0" smtClean="0"/>
              <a:t> </a:t>
            </a:r>
            <a:r>
              <a:rPr lang="hu-HU" dirty="0" err="1" smtClean="0"/>
              <a:t>presumption</a:t>
            </a:r>
            <a:r>
              <a:rPr lang="hu-HU" dirty="0" smtClean="0"/>
              <a:t> </a:t>
            </a:r>
          </a:p>
          <a:p>
            <a:r>
              <a:rPr lang="hu-HU" dirty="0" smtClean="0"/>
              <a:t>2) </a:t>
            </a:r>
            <a:r>
              <a:rPr lang="hu-HU" dirty="0" err="1" smtClean="0"/>
              <a:t>demonstrate</a:t>
            </a:r>
            <a:r>
              <a:rPr lang="hu-HU" dirty="0" smtClean="0"/>
              <a:t> </a:t>
            </a:r>
            <a:r>
              <a:rPr lang="hu-HU" dirty="0" err="1" smtClean="0"/>
              <a:t>serious</a:t>
            </a:r>
            <a:r>
              <a:rPr lang="hu-HU" dirty="0" smtClean="0"/>
              <a:t> HR </a:t>
            </a:r>
            <a:r>
              <a:rPr lang="hu-HU" dirty="0" err="1" smtClean="0"/>
              <a:t>violation</a:t>
            </a:r>
            <a:endParaRPr lang="hu-HU" dirty="0" smtClean="0"/>
          </a:p>
          <a:p>
            <a:pPr lvl="1"/>
            <a:r>
              <a:rPr lang="hu-HU" dirty="0" err="1" smtClean="0"/>
              <a:t>Failing</a:t>
            </a:r>
            <a:r>
              <a:rPr lang="hu-HU" dirty="0" smtClean="0"/>
              <a:t> </a:t>
            </a:r>
            <a:r>
              <a:rPr lang="hu-HU" dirty="0" err="1" smtClean="0"/>
              <a:t>to</a:t>
            </a:r>
            <a:r>
              <a:rPr lang="hu-HU" dirty="0" smtClean="0"/>
              <a:t> </a:t>
            </a:r>
            <a:r>
              <a:rPr lang="hu-HU" dirty="0" err="1" smtClean="0"/>
              <a:t>execute</a:t>
            </a:r>
            <a:r>
              <a:rPr lang="hu-HU" dirty="0" smtClean="0"/>
              <a:t> ECHR </a:t>
            </a:r>
            <a:r>
              <a:rPr lang="hu-HU" dirty="0" err="1" smtClean="0"/>
              <a:t>judgment</a:t>
            </a:r>
            <a:r>
              <a:rPr lang="hu-HU" dirty="0" smtClean="0"/>
              <a:t>, </a:t>
            </a:r>
            <a:r>
              <a:rPr lang="hu-HU" dirty="0" err="1" smtClean="0"/>
              <a:t>intimidating</a:t>
            </a:r>
            <a:r>
              <a:rPr lang="hu-HU" dirty="0" smtClean="0"/>
              <a:t> </a:t>
            </a:r>
            <a:r>
              <a:rPr lang="hu-HU" dirty="0" err="1" smtClean="0"/>
              <a:t>judges</a:t>
            </a:r>
            <a:r>
              <a:rPr lang="hu-HU" dirty="0" smtClean="0"/>
              <a:t>, etc.</a:t>
            </a:r>
            <a:endParaRPr lang="hu-HU" dirty="0"/>
          </a:p>
          <a:p>
            <a:endParaRPr lang="hu-HU" dirty="0" smtClean="0"/>
          </a:p>
          <a:p>
            <a:r>
              <a:rPr lang="hu-HU" dirty="0" err="1" smtClean="0"/>
              <a:t>Basis</a:t>
            </a:r>
            <a:r>
              <a:rPr lang="hu-HU" dirty="0" smtClean="0"/>
              <a:t> </a:t>
            </a:r>
            <a:r>
              <a:rPr lang="hu-HU" dirty="0" err="1" smtClean="0"/>
              <a:t>for</a:t>
            </a:r>
            <a:r>
              <a:rPr lang="hu-HU" dirty="0" smtClean="0"/>
              <a:t> </a:t>
            </a:r>
            <a:r>
              <a:rPr lang="hu-HU" dirty="0" err="1" smtClean="0"/>
              <a:t>claim</a:t>
            </a:r>
            <a:r>
              <a:rPr lang="hu-HU" dirty="0" smtClean="0"/>
              <a:t>: Art 20 TFEU + Art 2 TEU</a:t>
            </a:r>
          </a:p>
          <a:p>
            <a:r>
              <a:rPr lang="hu-HU" dirty="0" err="1" smtClean="0"/>
              <a:t>Zambrano</a:t>
            </a:r>
            <a:r>
              <a:rPr lang="hu-HU" dirty="0" smtClean="0"/>
              <a:t> </a:t>
            </a:r>
            <a:r>
              <a:rPr lang="hu-HU" dirty="0" err="1" smtClean="0"/>
              <a:t>case</a:t>
            </a:r>
            <a:r>
              <a:rPr lang="hu-HU" dirty="0"/>
              <a:t>:</a:t>
            </a:r>
            <a:r>
              <a:rPr lang="en-GB" dirty="0" smtClean="0"/>
              <a:t> </a:t>
            </a:r>
            <a:r>
              <a:rPr lang="hu-HU" dirty="0" smtClean="0"/>
              <a:t>„</a:t>
            </a:r>
            <a:r>
              <a:rPr lang="en-GB" dirty="0" smtClean="0"/>
              <a:t> </a:t>
            </a:r>
            <a:r>
              <a:rPr lang="en-GB" dirty="0"/>
              <a:t>genuine enjoyment of the substance of the rights conferred by virtue of their status as citizens of the Union</a:t>
            </a:r>
            <a:r>
              <a:rPr lang="en-GB" dirty="0" smtClean="0"/>
              <a:t>”.</a:t>
            </a:r>
            <a:endParaRPr lang="hu-HU" dirty="0" smtClean="0"/>
          </a:p>
          <a:p>
            <a:r>
              <a:rPr lang="hu-HU" dirty="0" smtClean="0"/>
              <a:t>(+ MS </a:t>
            </a:r>
            <a:r>
              <a:rPr lang="hu-HU" dirty="0" err="1" smtClean="0"/>
              <a:t>court</a:t>
            </a:r>
            <a:r>
              <a:rPr lang="hu-HU" dirty="0" smtClean="0"/>
              <a:t>: </a:t>
            </a:r>
            <a:r>
              <a:rPr lang="hu-HU" dirty="0" err="1" smtClean="0"/>
              <a:t>reference</a:t>
            </a:r>
            <a:r>
              <a:rPr lang="hu-HU" dirty="0" smtClean="0"/>
              <a:t> </a:t>
            </a:r>
            <a:r>
              <a:rPr lang="hu-HU" dirty="0" err="1" smtClean="0"/>
              <a:t>for</a:t>
            </a:r>
            <a:r>
              <a:rPr lang="hu-HU" dirty="0" smtClean="0"/>
              <a:t> a </a:t>
            </a:r>
            <a:r>
              <a:rPr lang="hu-HU" dirty="0" err="1" smtClean="0"/>
              <a:t>preliminary</a:t>
            </a:r>
            <a:r>
              <a:rPr lang="hu-HU" dirty="0" smtClean="0"/>
              <a:t> </a:t>
            </a:r>
            <a:r>
              <a:rPr lang="hu-HU" dirty="0" err="1" smtClean="0"/>
              <a:t>ruling</a:t>
            </a:r>
            <a:r>
              <a:rPr lang="hu-HU" dirty="0" smtClean="0"/>
              <a:t>)</a:t>
            </a:r>
            <a:r>
              <a:rPr lang="en-GB" dirty="0" smtClean="0"/>
              <a:t> </a:t>
            </a:r>
            <a:endParaRPr lang="hu-HU" dirty="0" smtClean="0"/>
          </a:p>
          <a:p>
            <a:endParaRPr lang="hu-HU" dirty="0" smtClean="0"/>
          </a:p>
          <a:p>
            <a:r>
              <a:rPr lang="hu-HU" dirty="0" err="1" smtClean="0"/>
              <a:t>Critique</a:t>
            </a:r>
            <a:r>
              <a:rPr lang="hu-HU" dirty="0" smtClean="0"/>
              <a:t>: </a:t>
            </a:r>
          </a:p>
          <a:p>
            <a:pPr lvl="1"/>
            <a:r>
              <a:rPr lang="hu-HU" dirty="0" err="1" smtClean="0"/>
              <a:t>questionable</a:t>
            </a:r>
            <a:r>
              <a:rPr lang="hu-HU" dirty="0" smtClean="0"/>
              <a:t> </a:t>
            </a:r>
            <a:r>
              <a:rPr lang="hu-HU" dirty="0" err="1" smtClean="0"/>
              <a:t>whether</a:t>
            </a:r>
            <a:r>
              <a:rPr lang="hu-HU" dirty="0" smtClean="0"/>
              <a:t> MS </a:t>
            </a:r>
            <a:r>
              <a:rPr lang="hu-HU" dirty="0" err="1" smtClean="0"/>
              <a:t>courts</a:t>
            </a:r>
            <a:r>
              <a:rPr lang="hu-HU" dirty="0" smtClean="0"/>
              <a:t> </a:t>
            </a:r>
            <a:r>
              <a:rPr lang="hu-HU" dirty="0" err="1" smtClean="0"/>
              <a:t>or</a:t>
            </a:r>
            <a:r>
              <a:rPr lang="hu-HU" dirty="0" smtClean="0"/>
              <a:t> CJEU </a:t>
            </a:r>
            <a:r>
              <a:rPr lang="hu-HU" dirty="0" err="1" smtClean="0"/>
              <a:t>would</a:t>
            </a:r>
            <a:r>
              <a:rPr lang="hu-HU" dirty="0" smtClean="0"/>
              <a:t> </a:t>
            </a:r>
            <a:r>
              <a:rPr lang="hu-HU" dirty="0" err="1" smtClean="0"/>
              <a:t>assume</a:t>
            </a:r>
            <a:r>
              <a:rPr lang="hu-HU" dirty="0" smtClean="0"/>
              <a:t> </a:t>
            </a:r>
            <a:r>
              <a:rPr lang="hu-HU" dirty="0" err="1" smtClean="0"/>
              <a:t>jurisdiction</a:t>
            </a:r>
            <a:endParaRPr lang="hu-HU" dirty="0" smtClean="0"/>
          </a:p>
          <a:p>
            <a:pPr lvl="1"/>
            <a:r>
              <a:rPr lang="hu-HU" dirty="0" err="1" smtClean="0"/>
              <a:t>Would</a:t>
            </a:r>
            <a:r>
              <a:rPr lang="hu-HU" dirty="0" smtClean="0"/>
              <a:t> lead </a:t>
            </a:r>
            <a:r>
              <a:rPr lang="hu-HU" dirty="0" err="1" smtClean="0"/>
              <a:t>to</a:t>
            </a:r>
            <a:r>
              <a:rPr lang="hu-HU" dirty="0" smtClean="0"/>
              <a:t> </a:t>
            </a:r>
            <a:r>
              <a:rPr lang="hu-HU" dirty="0" err="1" smtClean="0"/>
              <a:t>divergent</a:t>
            </a:r>
            <a:r>
              <a:rPr lang="hu-HU" dirty="0" smtClean="0"/>
              <a:t> </a:t>
            </a:r>
            <a:r>
              <a:rPr lang="hu-HU" dirty="0" err="1" smtClean="0"/>
              <a:t>interpretations</a:t>
            </a:r>
            <a:r>
              <a:rPr lang="hu-HU" dirty="0" smtClean="0"/>
              <a:t> </a:t>
            </a:r>
            <a:r>
              <a:rPr lang="hu-HU" dirty="0" err="1" smtClean="0"/>
              <a:t>on</a:t>
            </a:r>
            <a:r>
              <a:rPr lang="hu-HU" dirty="0" smtClean="0"/>
              <a:t> Art 2 </a:t>
            </a:r>
            <a:r>
              <a:rPr lang="hu-HU" dirty="0" err="1" smtClean="0"/>
              <a:t>violations</a:t>
            </a:r>
            <a:r>
              <a:rPr lang="hu-HU" dirty="0" smtClean="0"/>
              <a:t> </a:t>
            </a:r>
            <a:r>
              <a:rPr lang="hu-HU" dirty="0" err="1" smtClean="0"/>
              <a:t>if</a:t>
            </a:r>
            <a:r>
              <a:rPr lang="hu-HU" dirty="0" smtClean="0"/>
              <a:t> MS </a:t>
            </a:r>
            <a:r>
              <a:rPr lang="hu-HU" dirty="0" err="1" smtClean="0"/>
              <a:t>court</a:t>
            </a:r>
            <a:r>
              <a:rPr lang="hu-HU" dirty="0" smtClean="0"/>
              <a:t> </a:t>
            </a:r>
            <a:r>
              <a:rPr lang="hu-HU" dirty="0" err="1" smtClean="0"/>
              <a:t>fails</a:t>
            </a:r>
            <a:r>
              <a:rPr lang="hu-HU" dirty="0" smtClean="0"/>
              <a:t> </a:t>
            </a:r>
            <a:r>
              <a:rPr lang="hu-HU" dirty="0" err="1" smtClean="0"/>
              <a:t>to</a:t>
            </a:r>
            <a:r>
              <a:rPr lang="hu-HU" dirty="0" smtClean="0"/>
              <a:t> </a:t>
            </a:r>
            <a:r>
              <a:rPr lang="hu-HU" dirty="0" err="1" smtClean="0"/>
              <a:t>refer</a:t>
            </a:r>
            <a:r>
              <a:rPr lang="hu-HU" dirty="0" smtClean="0"/>
              <a:t> </a:t>
            </a:r>
            <a:r>
              <a:rPr lang="hu-HU" dirty="0" err="1" smtClean="0"/>
              <a:t>to</a:t>
            </a:r>
            <a:r>
              <a:rPr lang="hu-HU" dirty="0" smtClean="0"/>
              <a:t> CJEU</a:t>
            </a:r>
          </a:p>
          <a:p>
            <a:endParaRPr lang="hu-HU" dirty="0"/>
          </a:p>
        </p:txBody>
      </p:sp>
    </p:spTree>
    <p:extLst>
      <p:ext uri="{BB962C8B-B14F-4D97-AF65-F5344CB8AC3E}">
        <p14:creationId xmlns:p14="http://schemas.microsoft.com/office/powerpoint/2010/main" xmlns="" val="686520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err="1" smtClean="0"/>
              <a:t>Judicial</a:t>
            </a:r>
            <a:r>
              <a:rPr lang="hu-HU" dirty="0" smtClean="0"/>
              <a:t> </a:t>
            </a:r>
            <a:r>
              <a:rPr lang="hu-HU" dirty="0" err="1" smtClean="0"/>
              <a:t>route</a:t>
            </a:r>
            <a:r>
              <a:rPr lang="hu-HU" dirty="0" smtClean="0"/>
              <a:t> – </a:t>
            </a:r>
            <a:r>
              <a:rPr lang="hu-HU" dirty="0" err="1" smtClean="0"/>
              <a:t>Infringement</a:t>
            </a:r>
            <a:r>
              <a:rPr lang="hu-HU" dirty="0" smtClean="0"/>
              <a:t> </a:t>
            </a:r>
            <a:r>
              <a:rPr lang="hu-HU" dirty="0" err="1" smtClean="0"/>
              <a:t>proceedings</a:t>
            </a:r>
            <a:endParaRPr lang="hu-HU" dirty="0"/>
          </a:p>
        </p:txBody>
      </p:sp>
      <p:sp>
        <p:nvSpPr>
          <p:cNvPr id="3" name="Tartalom helye 2"/>
          <p:cNvSpPr>
            <a:spLocks noGrp="1"/>
          </p:cNvSpPr>
          <p:nvPr>
            <p:ph idx="1"/>
          </p:nvPr>
        </p:nvSpPr>
        <p:spPr/>
        <p:txBody>
          <a:bodyPr>
            <a:normAutofit/>
          </a:bodyPr>
          <a:lstStyle/>
          <a:p>
            <a:r>
              <a:rPr lang="hu-HU" dirty="0" err="1" smtClean="0"/>
              <a:t>Infringement</a:t>
            </a:r>
            <a:r>
              <a:rPr lang="hu-HU" dirty="0" smtClean="0"/>
              <a:t> </a:t>
            </a:r>
            <a:r>
              <a:rPr lang="hu-HU" dirty="0" err="1" smtClean="0"/>
              <a:t>proceedings</a:t>
            </a:r>
            <a:r>
              <a:rPr lang="hu-HU" dirty="0" smtClean="0"/>
              <a:t> </a:t>
            </a:r>
            <a:r>
              <a:rPr lang="hu-HU" dirty="0" err="1" smtClean="0"/>
              <a:t>against</a:t>
            </a:r>
            <a:r>
              <a:rPr lang="hu-HU" dirty="0" smtClean="0"/>
              <a:t> MS </a:t>
            </a:r>
            <a:r>
              <a:rPr lang="hu-HU" dirty="0" err="1" smtClean="0"/>
              <a:t>breaching</a:t>
            </a:r>
            <a:r>
              <a:rPr lang="hu-HU" dirty="0" smtClean="0"/>
              <a:t> Art 2 TEU</a:t>
            </a:r>
          </a:p>
          <a:p>
            <a:r>
              <a:rPr lang="hu-HU" dirty="0" smtClean="0"/>
              <a:t>No </a:t>
            </a:r>
            <a:r>
              <a:rPr lang="hu-HU" dirty="0" err="1" smtClean="0"/>
              <a:t>such</a:t>
            </a:r>
            <a:r>
              <a:rPr lang="hu-HU" dirty="0" smtClean="0"/>
              <a:t> </a:t>
            </a:r>
            <a:r>
              <a:rPr lang="hu-HU" dirty="0" err="1" smtClean="0"/>
              <a:t>judgments</a:t>
            </a:r>
            <a:r>
              <a:rPr lang="hu-HU" dirty="0" smtClean="0"/>
              <a:t> </a:t>
            </a:r>
            <a:r>
              <a:rPr lang="hu-HU" dirty="0" err="1" smtClean="0"/>
              <a:t>to</a:t>
            </a:r>
            <a:r>
              <a:rPr lang="hu-HU" dirty="0" smtClean="0"/>
              <a:t> </a:t>
            </a:r>
            <a:r>
              <a:rPr lang="hu-HU" dirty="0" err="1" smtClean="0"/>
              <a:t>date</a:t>
            </a:r>
            <a:endParaRPr lang="hu-HU" dirty="0" smtClean="0"/>
          </a:p>
          <a:p>
            <a:pPr marL="182880" lvl="1"/>
            <a:r>
              <a:rPr lang="hu-HU" dirty="0"/>
              <a:t> </a:t>
            </a:r>
            <a:r>
              <a:rPr lang="hu-HU" dirty="0" err="1"/>
              <a:t>Commission</a:t>
            </a:r>
            <a:r>
              <a:rPr lang="hu-HU" dirty="0"/>
              <a:t> </a:t>
            </a:r>
            <a:r>
              <a:rPr lang="hu-HU" dirty="0" err="1"/>
              <a:t>refuses</a:t>
            </a:r>
            <a:r>
              <a:rPr lang="hu-HU" dirty="0"/>
              <a:t> </a:t>
            </a:r>
            <a:r>
              <a:rPr lang="hu-HU" dirty="0" err="1"/>
              <a:t>to</a:t>
            </a:r>
            <a:r>
              <a:rPr lang="hu-HU" dirty="0"/>
              <a:t> </a:t>
            </a:r>
            <a:r>
              <a:rPr lang="hu-HU" dirty="0" err="1"/>
              <a:t>sue</a:t>
            </a:r>
            <a:r>
              <a:rPr lang="hu-HU" dirty="0"/>
              <a:t> </a:t>
            </a:r>
            <a:r>
              <a:rPr lang="hu-HU" dirty="0" err="1"/>
              <a:t>on</a:t>
            </a:r>
            <a:r>
              <a:rPr lang="hu-HU" dirty="0"/>
              <a:t> </a:t>
            </a:r>
            <a:r>
              <a:rPr lang="hu-HU" dirty="0" err="1"/>
              <a:t>the</a:t>
            </a:r>
            <a:r>
              <a:rPr lang="hu-HU" dirty="0"/>
              <a:t> </a:t>
            </a:r>
            <a:r>
              <a:rPr lang="hu-HU" dirty="0" err="1"/>
              <a:t>basis</a:t>
            </a:r>
            <a:r>
              <a:rPr lang="hu-HU" dirty="0"/>
              <a:t> of Art 2 TEU</a:t>
            </a:r>
          </a:p>
          <a:p>
            <a:endParaRPr lang="hu-HU" dirty="0" smtClean="0"/>
          </a:p>
          <a:p>
            <a:r>
              <a:rPr lang="hu-HU" dirty="0" err="1" smtClean="0"/>
              <a:t>Critique</a:t>
            </a:r>
            <a:r>
              <a:rPr lang="hu-HU" dirty="0" smtClean="0"/>
              <a:t>:</a:t>
            </a:r>
            <a:endParaRPr lang="hu-HU" dirty="0"/>
          </a:p>
          <a:p>
            <a:pPr lvl="1"/>
            <a:r>
              <a:rPr lang="hu-HU" dirty="0" err="1" smtClean="0"/>
              <a:t>Treaty</a:t>
            </a:r>
            <a:r>
              <a:rPr lang="hu-HU" dirty="0" smtClean="0"/>
              <a:t> </a:t>
            </a:r>
            <a:r>
              <a:rPr lang="hu-HU" dirty="0" err="1" smtClean="0"/>
              <a:t>does</a:t>
            </a:r>
            <a:r>
              <a:rPr lang="hu-HU" dirty="0" smtClean="0"/>
              <a:t> </a:t>
            </a:r>
            <a:r>
              <a:rPr lang="hu-HU" dirty="0" err="1" smtClean="0"/>
              <a:t>not</a:t>
            </a:r>
            <a:r>
              <a:rPr lang="hu-HU" dirty="0" smtClean="0"/>
              <a:t> </a:t>
            </a:r>
            <a:r>
              <a:rPr lang="hu-HU" dirty="0" err="1" smtClean="0"/>
              <a:t>exclude</a:t>
            </a:r>
            <a:r>
              <a:rPr lang="hu-HU" dirty="0" smtClean="0"/>
              <a:t> Art 2 TEU </a:t>
            </a:r>
            <a:r>
              <a:rPr lang="hu-HU" dirty="0" err="1" smtClean="0"/>
              <a:t>from</a:t>
            </a:r>
            <a:r>
              <a:rPr lang="hu-HU" dirty="0" smtClean="0"/>
              <a:t> </a:t>
            </a:r>
            <a:r>
              <a:rPr lang="hu-HU" dirty="0" err="1" smtClean="0"/>
              <a:t>the</a:t>
            </a:r>
            <a:r>
              <a:rPr lang="hu-HU" dirty="0" smtClean="0"/>
              <a:t> </a:t>
            </a:r>
            <a:r>
              <a:rPr lang="hu-HU" dirty="0" err="1" smtClean="0"/>
              <a:t>jurisdiction</a:t>
            </a:r>
            <a:r>
              <a:rPr lang="hu-HU" dirty="0" smtClean="0"/>
              <a:t> of </a:t>
            </a:r>
            <a:r>
              <a:rPr lang="hu-HU" dirty="0" err="1" smtClean="0"/>
              <a:t>the</a:t>
            </a:r>
            <a:r>
              <a:rPr lang="hu-HU" dirty="0"/>
              <a:t> </a:t>
            </a:r>
            <a:r>
              <a:rPr lang="hu-HU" dirty="0" smtClean="0"/>
              <a:t>CJEU</a:t>
            </a:r>
          </a:p>
          <a:p>
            <a:pPr lvl="1"/>
            <a:r>
              <a:rPr lang="hu-HU" dirty="0" err="1" smtClean="0"/>
              <a:t>Lack</a:t>
            </a:r>
            <a:r>
              <a:rPr lang="hu-HU" dirty="0" smtClean="0"/>
              <a:t> of Art 2 </a:t>
            </a:r>
            <a:r>
              <a:rPr lang="hu-HU" dirty="0" err="1" smtClean="0"/>
              <a:t>judgments</a:t>
            </a:r>
            <a:r>
              <a:rPr lang="hu-HU" dirty="0" smtClean="0"/>
              <a:t> </a:t>
            </a:r>
            <a:r>
              <a:rPr lang="hu-HU" dirty="0" err="1" smtClean="0"/>
              <a:t>leads</a:t>
            </a:r>
            <a:r>
              <a:rPr lang="hu-HU" dirty="0" smtClean="0"/>
              <a:t> </a:t>
            </a:r>
            <a:r>
              <a:rPr lang="hu-HU" dirty="0" err="1" smtClean="0"/>
              <a:t>to</a:t>
            </a:r>
            <a:r>
              <a:rPr lang="hu-HU" dirty="0" smtClean="0"/>
              <a:t> </a:t>
            </a:r>
            <a:r>
              <a:rPr lang="hu-HU" dirty="0" err="1" smtClean="0"/>
              <a:t>uncertainty</a:t>
            </a:r>
            <a:r>
              <a:rPr lang="hu-HU" dirty="0" smtClean="0"/>
              <a:t> </a:t>
            </a:r>
            <a:r>
              <a:rPr lang="hu-HU" dirty="0" err="1" smtClean="0"/>
              <a:t>as</a:t>
            </a:r>
            <a:r>
              <a:rPr lang="hu-HU" dirty="0" smtClean="0"/>
              <a:t> </a:t>
            </a:r>
            <a:r>
              <a:rPr lang="hu-HU" dirty="0" err="1" smtClean="0"/>
              <a:t>to</a:t>
            </a:r>
            <a:r>
              <a:rPr lang="hu-HU" dirty="0" smtClean="0"/>
              <a:t> </a:t>
            </a:r>
            <a:r>
              <a:rPr lang="hu-HU" dirty="0" err="1" smtClean="0"/>
              <a:t>the</a:t>
            </a:r>
            <a:r>
              <a:rPr lang="hu-HU" dirty="0" smtClean="0"/>
              <a:t> </a:t>
            </a:r>
            <a:r>
              <a:rPr lang="hu-HU" dirty="0" err="1" smtClean="0"/>
              <a:t>content</a:t>
            </a:r>
            <a:r>
              <a:rPr lang="hu-HU" dirty="0" smtClean="0"/>
              <a:t>, </a:t>
            </a:r>
            <a:r>
              <a:rPr lang="hu-HU" dirty="0" err="1" smtClean="0"/>
              <a:t>level</a:t>
            </a:r>
            <a:r>
              <a:rPr lang="hu-HU" dirty="0" smtClean="0"/>
              <a:t> of </a:t>
            </a:r>
            <a:r>
              <a:rPr lang="hu-HU" dirty="0" err="1" smtClean="0"/>
              <a:t>protection</a:t>
            </a:r>
            <a:r>
              <a:rPr lang="hu-HU" dirty="0" smtClean="0"/>
              <a:t> and </a:t>
            </a:r>
            <a:r>
              <a:rPr lang="hu-HU" dirty="0" err="1" smtClean="0"/>
              <a:t>requirements</a:t>
            </a:r>
            <a:r>
              <a:rPr lang="hu-HU" dirty="0" smtClean="0"/>
              <a:t> </a:t>
            </a:r>
            <a:r>
              <a:rPr lang="hu-HU" dirty="0" err="1" smtClean="0"/>
              <a:t>towards</a:t>
            </a:r>
            <a:r>
              <a:rPr lang="hu-HU" dirty="0" smtClean="0"/>
              <a:t> </a:t>
            </a:r>
            <a:r>
              <a:rPr lang="hu-HU" dirty="0" err="1" smtClean="0"/>
              <a:t>MSs</a:t>
            </a:r>
            <a:r>
              <a:rPr lang="hu-HU" dirty="0" smtClean="0"/>
              <a:t> </a:t>
            </a:r>
            <a:r>
              <a:rPr lang="hu-HU" dirty="0" err="1" smtClean="0"/>
              <a:t>enshrined</a:t>
            </a:r>
            <a:r>
              <a:rPr lang="hu-HU" dirty="0" smtClean="0"/>
              <a:t> </a:t>
            </a:r>
            <a:r>
              <a:rPr lang="hu-HU" dirty="0" err="1" smtClean="0"/>
              <a:t>in</a:t>
            </a:r>
            <a:r>
              <a:rPr lang="hu-HU" dirty="0" smtClean="0"/>
              <a:t> Union </a:t>
            </a:r>
            <a:r>
              <a:rPr lang="hu-HU" dirty="0" err="1" smtClean="0"/>
              <a:t>values</a:t>
            </a:r>
            <a:endParaRPr lang="hu-HU" dirty="0" smtClean="0"/>
          </a:p>
          <a:p>
            <a:pPr lvl="1"/>
            <a:endParaRPr lang="hu-HU" dirty="0"/>
          </a:p>
          <a:p>
            <a:pPr lvl="1"/>
            <a:endParaRPr lang="hu-HU" dirty="0"/>
          </a:p>
        </p:txBody>
      </p:sp>
    </p:spTree>
    <p:extLst>
      <p:ext uri="{BB962C8B-B14F-4D97-AF65-F5344CB8AC3E}">
        <p14:creationId xmlns:p14="http://schemas.microsoft.com/office/powerpoint/2010/main" xmlns="" val="3385580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err="1" smtClean="0"/>
              <a:t>Political</a:t>
            </a:r>
            <a:r>
              <a:rPr lang="hu-HU" dirty="0" smtClean="0"/>
              <a:t> </a:t>
            </a:r>
            <a:r>
              <a:rPr lang="hu-HU" dirty="0" err="1" smtClean="0"/>
              <a:t>route</a:t>
            </a:r>
            <a:r>
              <a:rPr lang="hu-HU" dirty="0" smtClean="0"/>
              <a:t> – Art 7 TEU </a:t>
            </a:r>
            <a:r>
              <a:rPr lang="hu-HU" dirty="0" err="1" smtClean="0"/>
              <a:t>procedure</a:t>
            </a:r>
            <a:endParaRPr lang="hu-HU" dirty="0"/>
          </a:p>
        </p:txBody>
      </p:sp>
      <p:sp>
        <p:nvSpPr>
          <p:cNvPr id="3" name="Tartalom helye 2"/>
          <p:cNvSpPr>
            <a:spLocks noGrp="1"/>
          </p:cNvSpPr>
          <p:nvPr>
            <p:ph idx="1"/>
          </p:nvPr>
        </p:nvSpPr>
        <p:spPr/>
        <p:txBody>
          <a:bodyPr>
            <a:normAutofit/>
          </a:bodyPr>
          <a:lstStyle/>
          <a:p>
            <a:r>
              <a:rPr lang="hu-HU" dirty="0" smtClean="0"/>
              <a:t>Art 7 TEU – </a:t>
            </a:r>
            <a:r>
              <a:rPr lang="hu-HU" dirty="0" err="1" smtClean="0"/>
              <a:t>political</a:t>
            </a:r>
            <a:r>
              <a:rPr lang="hu-HU" dirty="0" smtClean="0"/>
              <a:t> </a:t>
            </a:r>
            <a:r>
              <a:rPr lang="hu-HU" dirty="0" err="1" smtClean="0"/>
              <a:t>sanctions</a:t>
            </a:r>
            <a:r>
              <a:rPr lang="hu-HU" dirty="0" smtClean="0"/>
              <a:t> </a:t>
            </a:r>
            <a:r>
              <a:rPr lang="hu-HU" dirty="0" err="1" smtClean="0"/>
              <a:t>in</a:t>
            </a:r>
            <a:r>
              <a:rPr lang="hu-HU" dirty="0" smtClean="0"/>
              <a:t> </a:t>
            </a:r>
            <a:r>
              <a:rPr lang="hu-HU" dirty="0" err="1" smtClean="0"/>
              <a:t>case</a:t>
            </a:r>
            <a:r>
              <a:rPr lang="hu-HU" dirty="0" smtClean="0"/>
              <a:t> of </a:t>
            </a:r>
            <a:r>
              <a:rPr lang="en-GB" dirty="0" smtClean="0"/>
              <a:t>“</a:t>
            </a:r>
            <a:r>
              <a:rPr lang="en-GB" dirty="0"/>
              <a:t>serious and persistent” breach </a:t>
            </a:r>
            <a:r>
              <a:rPr lang="hu-HU" dirty="0" smtClean="0"/>
              <a:t>of Art 2 TEU </a:t>
            </a:r>
            <a:r>
              <a:rPr lang="hu-HU" dirty="0" err="1" smtClean="0"/>
              <a:t>values</a:t>
            </a:r>
            <a:endParaRPr lang="hu-HU" dirty="0" smtClean="0"/>
          </a:p>
          <a:p>
            <a:pPr lvl="1"/>
            <a:r>
              <a:rPr lang="hu-HU" dirty="0" err="1"/>
              <a:t>Serious</a:t>
            </a:r>
            <a:r>
              <a:rPr lang="hu-HU" dirty="0"/>
              <a:t> and </a:t>
            </a:r>
            <a:r>
              <a:rPr lang="hu-HU" dirty="0" err="1"/>
              <a:t>persistent</a:t>
            </a:r>
            <a:r>
              <a:rPr lang="hu-HU" dirty="0"/>
              <a:t> </a:t>
            </a:r>
            <a:r>
              <a:rPr lang="hu-HU" dirty="0" err="1"/>
              <a:t>breach</a:t>
            </a:r>
            <a:r>
              <a:rPr lang="hu-HU" dirty="0"/>
              <a:t> </a:t>
            </a:r>
            <a:r>
              <a:rPr lang="hu-HU" dirty="0" err="1"/>
              <a:t>according</a:t>
            </a:r>
            <a:r>
              <a:rPr lang="hu-HU" dirty="0"/>
              <a:t> </a:t>
            </a:r>
            <a:r>
              <a:rPr lang="hu-HU" dirty="0" err="1"/>
              <a:t>to</a:t>
            </a:r>
            <a:r>
              <a:rPr lang="hu-HU" dirty="0"/>
              <a:t> </a:t>
            </a:r>
            <a:r>
              <a:rPr lang="hu-HU" dirty="0" err="1"/>
              <a:t>Commission</a:t>
            </a:r>
            <a:r>
              <a:rPr lang="hu-HU" dirty="0"/>
              <a:t>: </a:t>
            </a:r>
            <a:r>
              <a:rPr lang="hu-HU" dirty="0" err="1"/>
              <a:t>breach</a:t>
            </a:r>
            <a:r>
              <a:rPr lang="hu-HU" dirty="0"/>
              <a:t> of UN Charter </a:t>
            </a:r>
            <a:r>
              <a:rPr lang="hu-HU" dirty="0" err="1"/>
              <a:t>or</a:t>
            </a:r>
            <a:r>
              <a:rPr lang="hu-HU" dirty="0"/>
              <a:t> </a:t>
            </a:r>
            <a:r>
              <a:rPr lang="hu-HU" dirty="0" err="1"/>
              <a:t>Statute</a:t>
            </a:r>
            <a:r>
              <a:rPr lang="hu-HU" dirty="0"/>
              <a:t> </a:t>
            </a:r>
            <a:r>
              <a:rPr lang="hu-HU" dirty="0" err="1"/>
              <a:t>or</a:t>
            </a:r>
            <a:r>
              <a:rPr lang="hu-HU" dirty="0"/>
              <a:t> </a:t>
            </a:r>
            <a:r>
              <a:rPr lang="hu-HU" dirty="0" err="1"/>
              <a:t>CoE</a:t>
            </a:r>
            <a:endParaRPr lang="hu-HU" dirty="0"/>
          </a:p>
          <a:p>
            <a:pPr lvl="1"/>
            <a:r>
              <a:rPr lang="hu-HU" dirty="0" err="1"/>
              <a:t>Systemic</a:t>
            </a:r>
            <a:r>
              <a:rPr lang="hu-HU" dirty="0"/>
              <a:t> </a:t>
            </a:r>
            <a:r>
              <a:rPr lang="hu-HU" dirty="0" err="1"/>
              <a:t>problem</a:t>
            </a:r>
            <a:r>
              <a:rPr lang="hu-HU" dirty="0"/>
              <a:t>: </a:t>
            </a:r>
            <a:r>
              <a:rPr lang="hu-HU" dirty="0" err="1"/>
              <a:t>actual</a:t>
            </a:r>
            <a:r>
              <a:rPr lang="hu-HU" dirty="0"/>
              <a:t> </a:t>
            </a:r>
            <a:r>
              <a:rPr lang="hu-HU" dirty="0" err="1"/>
              <a:t>risk</a:t>
            </a:r>
            <a:r>
              <a:rPr lang="hu-HU" dirty="0"/>
              <a:t> of </a:t>
            </a:r>
            <a:r>
              <a:rPr lang="hu-HU" dirty="0" err="1"/>
              <a:t>breach</a:t>
            </a:r>
            <a:r>
              <a:rPr lang="hu-HU" dirty="0"/>
              <a:t> – </a:t>
            </a:r>
            <a:r>
              <a:rPr lang="hu-HU" dirty="0" err="1"/>
              <a:t>embodied</a:t>
            </a:r>
            <a:r>
              <a:rPr lang="hu-HU" dirty="0"/>
              <a:t> </a:t>
            </a:r>
            <a:r>
              <a:rPr lang="hu-HU" dirty="0" err="1"/>
              <a:t>in</a:t>
            </a:r>
            <a:r>
              <a:rPr lang="hu-HU" dirty="0"/>
              <a:t> </a:t>
            </a:r>
            <a:r>
              <a:rPr lang="hu-HU" dirty="0" err="1"/>
              <a:t>legislation</a:t>
            </a:r>
            <a:r>
              <a:rPr lang="hu-HU" dirty="0"/>
              <a:t> </a:t>
            </a:r>
          </a:p>
          <a:p>
            <a:pPr lvl="1"/>
            <a:r>
              <a:rPr lang="hu-HU" dirty="0" err="1"/>
              <a:t>Proof</a:t>
            </a:r>
            <a:r>
              <a:rPr lang="hu-HU" dirty="0"/>
              <a:t>: </a:t>
            </a:r>
            <a:r>
              <a:rPr lang="hu-HU" dirty="0" err="1"/>
              <a:t>if</a:t>
            </a:r>
            <a:r>
              <a:rPr lang="hu-HU" dirty="0"/>
              <a:t> </a:t>
            </a:r>
            <a:r>
              <a:rPr lang="hu-HU" dirty="0" err="1"/>
              <a:t>several</a:t>
            </a:r>
            <a:r>
              <a:rPr lang="hu-HU" dirty="0"/>
              <a:t> </a:t>
            </a:r>
            <a:r>
              <a:rPr lang="hu-HU" dirty="0" err="1"/>
              <a:t>international</a:t>
            </a:r>
            <a:r>
              <a:rPr lang="hu-HU" dirty="0"/>
              <a:t> </a:t>
            </a:r>
            <a:r>
              <a:rPr lang="hu-HU" dirty="0" err="1"/>
              <a:t>organizations</a:t>
            </a:r>
            <a:r>
              <a:rPr lang="hu-HU" dirty="0"/>
              <a:t> </a:t>
            </a:r>
            <a:r>
              <a:rPr lang="hu-HU" dirty="0" err="1"/>
              <a:t>have</a:t>
            </a:r>
            <a:r>
              <a:rPr lang="hu-HU" dirty="0"/>
              <a:t> </a:t>
            </a:r>
            <a:r>
              <a:rPr lang="hu-HU" dirty="0" err="1"/>
              <a:t>condemned</a:t>
            </a:r>
            <a:r>
              <a:rPr lang="hu-HU" dirty="0"/>
              <a:t> </a:t>
            </a:r>
            <a:r>
              <a:rPr lang="hu-HU" dirty="0" err="1"/>
              <a:t>the</a:t>
            </a:r>
            <a:r>
              <a:rPr lang="hu-HU" dirty="0"/>
              <a:t> MS </a:t>
            </a:r>
            <a:r>
              <a:rPr lang="hu-HU" dirty="0" err="1"/>
              <a:t>for</a:t>
            </a:r>
            <a:r>
              <a:rPr lang="hu-HU" dirty="0"/>
              <a:t> </a:t>
            </a:r>
            <a:r>
              <a:rPr lang="hu-HU" dirty="0" err="1"/>
              <a:t>such</a:t>
            </a:r>
            <a:r>
              <a:rPr lang="hu-HU" dirty="0"/>
              <a:t> </a:t>
            </a:r>
            <a:r>
              <a:rPr lang="hu-HU" dirty="0" err="1"/>
              <a:t>breach</a:t>
            </a:r>
            <a:endParaRPr lang="hu-HU" dirty="0"/>
          </a:p>
          <a:p>
            <a:endParaRPr lang="hu-HU" dirty="0" smtClean="0"/>
          </a:p>
          <a:p>
            <a:r>
              <a:rPr lang="hu-HU" dirty="0" err="1" smtClean="0"/>
              <a:t>Critique</a:t>
            </a:r>
            <a:r>
              <a:rPr lang="hu-HU" dirty="0" smtClean="0"/>
              <a:t>:</a:t>
            </a:r>
          </a:p>
          <a:p>
            <a:pPr lvl="1"/>
            <a:r>
              <a:rPr lang="hu-HU" dirty="0" err="1" smtClean="0"/>
              <a:t>Never</a:t>
            </a:r>
            <a:r>
              <a:rPr lang="hu-HU" dirty="0" smtClean="0"/>
              <a:t> </a:t>
            </a:r>
            <a:r>
              <a:rPr lang="hu-HU" dirty="0" err="1" smtClean="0"/>
              <a:t>used</a:t>
            </a:r>
            <a:r>
              <a:rPr lang="hu-HU" dirty="0" smtClean="0"/>
              <a:t> – </a:t>
            </a:r>
            <a:r>
              <a:rPr lang="hu-HU" dirty="0" err="1" smtClean="0"/>
              <a:t>political</a:t>
            </a:r>
            <a:r>
              <a:rPr lang="hu-HU" dirty="0" smtClean="0"/>
              <a:t> </a:t>
            </a:r>
            <a:r>
              <a:rPr lang="hu-HU" dirty="0" err="1" smtClean="0"/>
              <a:t>nuclear</a:t>
            </a:r>
            <a:r>
              <a:rPr lang="hu-HU" dirty="0" smtClean="0"/>
              <a:t> </a:t>
            </a:r>
            <a:r>
              <a:rPr lang="hu-HU" dirty="0" err="1" smtClean="0"/>
              <a:t>bomb</a:t>
            </a:r>
            <a:endParaRPr lang="hu-HU" dirty="0" smtClean="0"/>
          </a:p>
          <a:p>
            <a:pPr lvl="1"/>
            <a:r>
              <a:rPr lang="hu-HU" dirty="0" smtClean="0"/>
              <a:t>MS </a:t>
            </a:r>
            <a:r>
              <a:rPr lang="hu-HU" dirty="0" err="1" smtClean="0"/>
              <a:t>do</a:t>
            </a:r>
            <a:r>
              <a:rPr lang="hu-HU" dirty="0" smtClean="0"/>
              <a:t> </a:t>
            </a:r>
            <a:r>
              <a:rPr lang="hu-HU" dirty="0" err="1" smtClean="0"/>
              <a:t>not</a:t>
            </a:r>
            <a:r>
              <a:rPr lang="hu-HU" dirty="0" smtClean="0"/>
              <a:t> </a:t>
            </a:r>
            <a:r>
              <a:rPr lang="hu-HU" dirty="0" err="1" smtClean="0"/>
              <a:t>expect</a:t>
            </a:r>
            <a:r>
              <a:rPr lang="hu-HU" dirty="0" smtClean="0"/>
              <a:t> </a:t>
            </a:r>
            <a:r>
              <a:rPr lang="hu-HU" dirty="0" err="1" smtClean="0"/>
              <a:t>it</a:t>
            </a:r>
            <a:r>
              <a:rPr lang="hu-HU" dirty="0" smtClean="0"/>
              <a:t> </a:t>
            </a:r>
            <a:r>
              <a:rPr lang="hu-HU" dirty="0" err="1" smtClean="0"/>
              <a:t>to</a:t>
            </a:r>
            <a:r>
              <a:rPr lang="hu-HU" dirty="0" smtClean="0"/>
              <a:t> be </a:t>
            </a:r>
            <a:r>
              <a:rPr lang="hu-HU" dirty="0" err="1" smtClean="0"/>
              <a:t>used</a:t>
            </a:r>
            <a:r>
              <a:rPr lang="hu-HU" dirty="0"/>
              <a:t> </a:t>
            </a:r>
            <a:r>
              <a:rPr lang="hu-HU" dirty="0" smtClean="0"/>
              <a:t>and </a:t>
            </a:r>
            <a:r>
              <a:rPr lang="hu-HU" dirty="0" err="1" smtClean="0"/>
              <a:t>carry</a:t>
            </a:r>
            <a:r>
              <a:rPr lang="hu-HU" dirty="0" smtClean="0"/>
              <a:t> </a:t>
            </a:r>
            <a:r>
              <a:rPr lang="hu-HU" dirty="0" err="1" smtClean="0"/>
              <a:t>on</a:t>
            </a:r>
            <a:r>
              <a:rPr lang="hu-HU" dirty="0" smtClean="0"/>
              <a:t> </a:t>
            </a:r>
            <a:r>
              <a:rPr lang="hu-HU" dirty="0" err="1" smtClean="0"/>
              <a:t>with</a:t>
            </a:r>
            <a:r>
              <a:rPr lang="hu-HU" dirty="0" smtClean="0"/>
              <a:t> </a:t>
            </a:r>
            <a:r>
              <a:rPr lang="hu-HU" dirty="0" err="1" smtClean="0"/>
              <a:t>breach</a:t>
            </a:r>
            <a:endParaRPr lang="hu-HU" dirty="0" smtClean="0"/>
          </a:p>
          <a:p>
            <a:pPr lvl="1"/>
            <a:endParaRPr lang="hu-HU" dirty="0"/>
          </a:p>
          <a:p>
            <a:pPr lvl="2"/>
            <a:endParaRPr lang="hu-HU" dirty="0"/>
          </a:p>
        </p:txBody>
      </p:sp>
    </p:spTree>
    <p:extLst>
      <p:ext uri="{BB962C8B-B14F-4D97-AF65-F5344CB8AC3E}">
        <p14:creationId xmlns:p14="http://schemas.microsoft.com/office/powerpoint/2010/main" xmlns="" val="387932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lvl="4" algn="l" rtl="0">
              <a:spcBef>
                <a:spcPct val="0"/>
              </a:spcBef>
            </a:pPr>
            <a:r>
              <a:rPr lang="hu-HU" sz="2800" kern="1200" spc="-100" dirty="0" err="1" smtClean="0">
                <a:solidFill>
                  <a:schemeClr val="tx2"/>
                </a:solidFill>
                <a:latin typeface="+mj-lt"/>
                <a:ea typeface="+mj-ea"/>
                <a:cs typeface="+mj-cs"/>
              </a:rPr>
              <a:t>Political</a:t>
            </a:r>
            <a:r>
              <a:rPr lang="hu-HU" sz="2800" kern="1200" spc="-100" dirty="0" smtClean="0">
                <a:solidFill>
                  <a:schemeClr val="tx2"/>
                </a:solidFill>
                <a:latin typeface="+mj-lt"/>
                <a:ea typeface="+mj-ea"/>
                <a:cs typeface="+mj-cs"/>
              </a:rPr>
              <a:t> </a:t>
            </a:r>
            <a:r>
              <a:rPr lang="hu-HU" sz="2800" kern="1200" spc="-100" dirty="0" err="1" smtClean="0">
                <a:solidFill>
                  <a:schemeClr val="tx2"/>
                </a:solidFill>
                <a:latin typeface="+mj-lt"/>
                <a:ea typeface="+mj-ea"/>
                <a:cs typeface="+mj-cs"/>
              </a:rPr>
              <a:t>route</a:t>
            </a:r>
            <a:r>
              <a:rPr lang="hu-HU" sz="2800" kern="1200" spc="-100" dirty="0" smtClean="0">
                <a:solidFill>
                  <a:schemeClr val="tx2"/>
                </a:solidFill>
                <a:latin typeface="+mj-lt"/>
                <a:ea typeface="+mj-ea"/>
                <a:cs typeface="+mj-cs"/>
              </a:rPr>
              <a:t>:</a:t>
            </a:r>
            <a:br>
              <a:rPr lang="hu-HU" sz="2800" kern="1200" spc="-100" dirty="0" smtClean="0">
                <a:solidFill>
                  <a:schemeClr val="tx2"/>
                </a:solidFill>
                <a:latin typeface="+mj-lt"/>
                <a:ea typeface="+mj-ea"/>
                <a:cs typeface="+mj-cs"/>
              </a:rPr>
            </a:br>
            <a:r>
              <a:rPr lang="hu-HU" sz="2800" kern="1200" spc="-100" dirty="0" smtClean="0">
                <a:solidFill>
                  <a:schemeClr val="tx2"/>
                </a:solidFill>
                <a:latin typeface="+mj-lt"/>
                <a:ea typeface="+mj-ea"/>
                <a:cs typeface="+mj-cs"/>
              </a:rPr>
              <a:t>The </a:t>
            </a:r>
            <a:r>
              <a:rPr lang="hu-HU" sz="2800" kern="1200" spc="-100" dirty="0">
                <a:solidFill>
                  <a:schemeClr val="tx2"/>
                </a:solidFill>
                <a:latin typeface="+mj-lt"/>
                <a:ea typeface="+mj-ea"/>
                <a:cs typeface="+mj-cs"/>
              </a:rPr>
              <a:t>„</a:t>
            </a:r>
            <a:r>
              <a:rPr lang="hu-HU" sz="2800" kern="1200" spc="-100" dirty="0" err="1">
                <a:solidFill>
                  <a:schemeClr val="tx2"/>
                </a:solidFill>
                <a:latin typeface="+mj-lt"/>
                <a:ea typeface="+mj-ea"/>
                <a:cs typeface="+mj-cs"/>
              </a:rPr>
              <a:t>new</a:t>
            </a:r>
            <a:r>
              <a:rPr lang="hu-HU" sz="2800" kern="1200" spc="-100" dirty="0">
                <a:solidFill>
                  <a:schemeClr val="tx2"/>
                </a:solidFill>
                <a:latin typeface="+mj-lt"/>
                <a:ea typeface="+mj-ea"/>
                <a:cs typeface="+mj-cs"/>
              </a:rPr>
              <a:t> EU </a:t>
            </a:r>
            <a:r>
              <a:rPr lang="hu-HU" sz="2800" kern="1200" spc="-100" dirty="0" err="1">
                <a:solidFill>
                  <a:schemeClr val="tx2"/>
                </a:solidFill>
                <a:latin typeface="+mj-lt"/>
                <a:ea typeface="+mj-ea"/>
                <a:cs typeface="+mj-cs"/>
              </a:rPr>
              <a:t>framework</a:t>
            </a:r>
            <a:r>
              <a:rPr lang="hu-HU" sz="2800" kern="1200" spc="-100" dirty="0">
                <a:solidFill>
                  <a:schemeClr val="tx2"/>
                </a:solidFill>
                <a:latin typeface="+mj-lt"/>
                <a:ea typeface="+mj-ea"/>
                <a:cs typeface="+mj-cs"/>
              </a:rPr>
              <a:t> </a:t>
            </a:r>
            <a:r>
              <a:rPr lang="hu-HU" sz="2800" kern="1200" spc="-100" dirty="0" err="1">
                <a:solidFill>
                  <a:schemeClr val="tx2"/>
                </a:solidFill>
                <a:latin typeface="+mj-lt"/>
                <a:ea typeface="+mj-ea"/>
                <a:cs typeface="+mj-cs"/>
              </a:rPr>
              <a:t>to</a:t>
            </a:r>
            <a:r>
              <a:rPr lang="hu-HU" sz="2800" kern="1200" spc="-100" dirty="0">
                <a:solidFill>
                  <a:schemeClr val="tx2"/>
                </a:solidFill>
                <a:latin typeface="+mj-lt"/>
                <a:ea typeface="+mj-ea"/>
                <a:cs typeface="+mj-cs"/>
              </a:rPr>
              <a:t> </a:t>
            </a:r>
            <a:r>
              <a:rPr lang="hu-HU" sz="2800" kern="1200" spc="-100" dirty="0" err="1">
                <a:solidFill>
                  <a:schemeClr val="tx2"/>
                </a:solidFill>
                <a:latin typeface="+mj-lt"/>
                <a:ea typeface="+mj-ea"/>
                <a:cs typeface="+mj-cs"/>
              </a:rPr>
              <a:t>strenghten</a:t>
            </a:r>
            <a:r>
              <a:rPr lang="hu-HU" sz="2800" kern="1200" spc="-100" dirty="0">
                <a:solidFill>
                  <a:schemeClr val="tx2"/>
                </a:solidFill>
                <a:latin typeface="+mj-lt"/>
                <a:ea typeface="+mj-ea"/>
                <a:cs typeface="+mj-cs"/>
              </a:rPr>
              <a:t> </a:t>
            </a:r>
            <a:r>
              <a:rPr lang="hu-HU" sz="2800" kern="1200" spc="-100" dirty="0" err="1">
                <a:solidFill>
                  <a:schemeClr val="tx2"/>
                </a:solidFill>
                <a:latin typeface="+mj-lt"/>
                <a:ea typeface="+mj-ea"/>
                <a:cs typeface="+mj-cs"/>
              </a:rPr>
              <a:t>the</a:t>
            </a:r>
            <a:r>
              <a:rPr lang="hu-HU" sz="2800" kern="1200" spc="-100" dirty="0">
                <a:solidFill>
                  <a:schemeClr val="tx2"/>
                </a:solidFill>
                <a:latin typeface="+mj-lt"/>
                <a:ea typeface="+mj-ea"/>
                <a:cs typeface="+mj-cs"/>
              </a:rPr>
              <a:t> </a:t>
            </a:r>
            <a:r>
              <a:rPr lang="hu-HU" sz="2800" kern="1200" spc="-100" dirty="0" err="1">
                <a:solidFill>
                  <a:schemeClr val="tx2"/>
                </a:solidFill>
                <a:latin typeface="+mj-lt"/>
                <a:ea typeface="+mj-ea"/>
                <a:cs typeface="+mj-cs"/>
              </a:rPr>
              <a:t>rule</a:t>
            </a:r>
            <a:r>
              <a:rPr lang="hu-HU" sz="2800" kern="1200" spc="-100" dirty="0">
                <a:solidFill>
                  <a:schemeClr val="tx2"/>
                </a:solidFill>
                <a:latin typeface="+mj-lt"/>
                <a:ea typeface="+mj-ea"/>
                <a:cs typeface="+mj-cs"/>
              </a:rPr>
              <a:t> of </a:t>
            </a:r>
            <a:r>
              <a:rPr lang="hu-HU" sz="2800" kern="1200" spc="-100" dirty="0" err="1">
                <a:solidFill>
                  <a:schemeClr val="tx2"/>
                </a:solidFill>
                <a:latin typeface="+mj-lt"/>
                <a:ea typeface="+mj-ea"/>
                <a:cs typeface="+mj-cs"/>
              </a:rPr>
              <a:t>law</a:t>
            </a:r>
            <a:r>
              <a:rPr lang="hu-HU" sz="2800" kern="1200" spc="-100" dirty="0" smtClean="0">
                <a:solidFill>
                  <a:schemeClr val="tx2"/>
                </a:solidFill>
                <a:latin typeface="+mj-lt"/>
                <a:ea typeface="+mj-ea"/>
                <a:cs typeface="+mj-cs"/>
              </a:rPr>
              <a:t>”</a:t>
            </a:r>
            <a:endParaRPr lang="hu-HU" sz="4000" kern="1200" spc="-100" dirty="0">
              <a:solidFill>
                <a:schemeClr val="tx2"/>
              </a:solidFill>
              <a:latin typeface="+mj-lt"/>
              <a:ea typeface="+mj-ea"/>
              <a:cs typeface="+mj-cs"/>
            </a:endParaRPr>
          </a:p>
        </p:txBody>
      </p:sp>
      <p:sp>
        <p:nvSpPr>
          <p:cNvPr id="3" name="Tartalom helye 2"/>
          <p:cNvSpPr>
            <a:spLocks noGrp="1"/>
          </p:cNvSpPr>
          <p:nvPr>
            <p:ph idx="1"/>
          </p:nvPr>
        </p:nvSpPr>
        <p:spPr/>
        <p:txBody>
          <a:bodyPr>
            <a:normAutofit/>
          </a:bodyPr>
          <a:lstStyle/>
          <a:p>
            <a:r>
              <a:rPr lang="hu-HU" dirty="0" err="1" smtClean="0"/>
              <a:t>Preventive</a:t>
            </a:r>
            <a:r>
              <a:rPr lang="hu-HU" dirty="0" smtClean="0"/>
              <a:t> </a:t>
            </a:r>
            <a:r>
              <a:rPr lang="hu-HU" dirty="0" err="1" smtClean="0"/>
              <a:t>measure</a:t>
            </a:r>
            <a:r>
              <a:rPr lang="hu-HU" dirty="0" smtClean="0"/>
              <a:t> </a:t>
            </a:r>
            <a:r>
              <a:rPr lang="hu-HU" dirty="0" err="1" smtClean="0"/>
              <a:t>for</a:t>
            </a:r>
            <a:r>
              <a:rPr lang="hu-HU" dirty="0" smtClean="0"/>
              <a:t> </a:t>
            </a:r>
            <a:r>
              <a:rPr lang="hu-HU" dirty="0" err="1" smtClean="0"/>
              <a:t>breaches</a:t>
            </a:r>
            <a:r>
              <a:rPr lang="hu-HU" dirty="0" smtClean="0"/>
              <a:t> of Art 2 TEU</a:t>
            </a:r>
          </a:p>
          <a:p>
            <a:r>
              <a:rPr lang="hu-HU" dirty="0" err="1" smtClean="0"/>
              <a:t>Preceeding</a:t>
            </a:r>
            <a:r>
              <a:rPr lang="hu-HU" dirty="0" smtClean="0"/>
              <a:t> and </a:t>
            </a:r>
            <a:r>
              <a:rPr lang="hu-HU" dirty="0" err="1" smtClean="0"/>
              <a:t>complementing</a:t>
            </a:r>
            <a:r>
              <a:rPr lang="hu-HU" dirty="0" smtClean="0"/>
              <a:t> </a:t>
            </a:r>
            <a:r>
              <a:rPr lang="hu-HU" dirty="0" err="1" smtClean="0"/>
              <a:t>the</a:t>
            </a:r>
            <a:r>
              <a:rPr lang="hu-HU" dirty="0" smtClean="0"/>
              <a:t> Art 7 </a:t>
            </a:r>
            <a:r>
              <a:rPr lang="hu-HU" dirty="0" err="1" smtClean="0"/>
              <a:t>procedure</a:t>
            </a:r>
            <a:endParaRPr lang="hu-HU" dirty="0" smtClean="0"/>
          </a:p>
          <a:p>
            <a:r>
              <a:rPr lang="hu-HU" dirty="0" smtClean="0"/>
              <a:t>Art 2 TEU: </a:t>
            </a:r>
            <a:r>
              <a:rPr lang="hu-HU" dirty="0" err="1" smtClean="0"/>
              <a:t>rule</a:t>
            </a:r>
            <a:r>
              <a:rPr lang="hu-HU" dirty="0" smtClean="0"/>
              <a:t> of </a:t>
            </a:r>
            <a:r>
              <a:rPr lang="hu-HU" dirty="0" err="1" smtClean="0"/>
              <a:t>law</a:t>
            </a:r>
            <a:r>
              <a:rPr lang="hu-HU" dirty="0" smtClean="0"/>
              <a:t> </a:t>
            </a:r>
            <a:r>
              <a:rPr lang="hu-HU" dirty="0" err="1" smtClean="0"/>
              <a:t>based</a:t>
            </a:r>
            <a:r>
              <a:rPr lang="hu-HU" dirty="0" smtClean="0"/>
              <a:t> </a:t>
            </a:r>
            <a:r>
              <a:rPr lang="hu-HU" dirty="0" err="1" smtClean="0"/>
              <a:t>on</a:t>
            </a:r>
            <a:endParaRPr lang="hu-HU" dirty="0" smtClean="0"/>
          </a:p>
          <a:p>
            <a:pPr lvl="1"/>
            <a:r>
              <a:rPr lang="hu-HU" dirty="0" smtClean="0"/>
              <a:t>The </a:t>
            </a:r>
            <a:r>
              <a:rPr lang="hu-HU" dirty="0" err="1" smtClean="0"/>
              <a:t>principle</a:t>
            </a:r>
            <a:r>
              <a:rPr lang="hu-HU" dirty="0" smtClean="0"/>
              <a:t> of </a:t>
            </a:r>
            <a:r>
              <a:rPr lang="hu-HU" dirty="0" err="1" smtClean="0"/>
              <a:t>legality</a:t>
            </a:r>
            <a:r>
              <a:rPr lang="hu-HU" dirty="0" smtClean="0"/>
              <a:t>, </a:t>
            </a:r>
            <a:r>
              <a:rPr lang="hu-HU" dirty="0" err="1" smtClean="0"/>
              <a:t>democracy</a:t>
            </a:r>
            <a:r>
              <a:rPr lang="hu-HU" dirty="0" smtClean="0"/>
              <a:t> and </a:t>
            </a:r>
            <a:r>
              <a:rPr lang="hu-HU" dirty="0" err="1" smtClean="0"/>
              <a:t>pluralism</a:t>
            </a:r>
            <a:r>
              <a:rPr lang="hu-HU" dirty="0" smtClean="0"/>
              <a:t>, </a:t>
            </a:r>
            <a:r>
              <a:rPr lang="hu-HU" dirty="0" err="1" smtClean="0"/>
              <a:t>legal</a:t>
            </a:r>
            <a:r>
              <a:rPr lang="hu-HU" dirty="0" smtClean="0"/>
              <a:t> </a:t>
            </a:r>
            <a:r>
              <a:rPr lang="hu-HU" dirty="0" err="1" smtClean="0"/>
              <a:t>certainty</a:t>
            </a:r>
            <a:r>
              <a:rPr lang="hu-HU" dirty="0" smtClean="0"/>
              <a:t>, </a:t>
            </a:r>
            <a:r>
              <a:rPr lang="hu-HU" dirty="0" err="1" smtClean="0"/>
              <a:t>respect</a:t>
            </a:r>
            <a:r>
              <a:rPr lang="hu-HU" dirty="0" smtClean="0"/>
              <a:t> </a:t>
            </a:r>
            <a:r>
              <a:rPr lang="hu-HU" dirty="0" err="1" smtClean="0"/>
              <a:t>for</a:t>
            </a:r>
            <a:r>
              <a:rPr lang="hu-HU" dirty="0" smtClean="0"/>
              <a:t> </a:t>
            </a:r>
            <a:r>
              <a:rPr lang="hu-HU" dirty="0" err="1" smtClean="0"/>
              <a:t>HRs</a:t>
            </a:r>
            <a:r>
              <a:rPr lang="hu-HU" dirty="0" smtClean="0"/>
              <a:t> </a:t>
            </a:r>
            <a:r>
              <a:rPr lang="hu-HU" dirty="0" err="1" smtClean="0"/>
              <a:t>and</a:t>
            </a:r>
            <a:r>
              <a:rPr lang="hu-HU" dirty="0" smtClean="0"/>
              <a:t> </a:t>
            </a:r>
            <a:r>
              <a:rPr lang="hu-HU" dirty="0" err="1" smtClean="0"/>
              <a:t>equality</a:t>
            </a:r>
            <a:r>
              <a:rPr lang="hu-HU" dirty="0" smtClean="0"/>
              <a:t> </a:t>
            </a:r>
            <a:r>
              <a:rPr lang="hu-HU" dirty="0" err="1" smtClean="0"/>
              <a:t>before</a:t>
            </a:r>
            <a:r>
              <a:rPr lang="hu-HU" dirty="0" smtClean="0"/>
              <a:t> </a:t>
            </a:r>
            <a:r>
              <a:rPr lang="hu-HU" dirty="0" err="1" smtClean="0"/>
              <a:t>the</a:t>
            </a:r>
            <a:r>
              <a:rPr lang="hu-HU" dirty="0" smtClean="0"/>
              <a:t> </a:t>
            </a:r>
            <a:r>
              <a:rPr lang="hu-HU" dirty="0" err="1" smtClean="0"/>
              <a:t>law</a:t>
            </a:r>
            <a:endParaRPr lang="hu-HU" dirty="0"/>
          </a:p>
          <a:p>
            <a:r>
              <a:rPr lang="hu-HU" dirty="0" smtClean="0"/>
              <a:t>New Framework – </a:t>
            </a:r>
            <a:r>
              <a:rPr lang="hu-HU" dirty="0" err="1" smtClean="0"/>
              <a:t>in</a:t>
            </a:r>
            <a:r>
              <a:rPr lang="hu-HU" dirty="0" smtClean="0"/>
              <a:t> </a:t>
            </a:r>
            <a:r>
              <a:rPr lang="hu-HU" dirty="0" err="1" smtClean="0"/>
              <a:t>case</a:t>
            </a:r>
            <a:r>
              <a:rPr lang="hu-HU" dirty="0" smtClean="0"/>
              <a:t> of </a:t>
            </a:r>
            <a:r>
              <a:rPr lang="hu-HU" dirty="0" err="1" smtClean="0"/>
              <a:t>systemic</a:t>
            </a:r>
            <a:r>
              <a:rPr lang="hu-HU" dirty="0" smtClean="0"/>
              <a:t> </a:t>
            </a:r>
            <a:r>
              <a:rPr lang="hu-HU" dirty="0" err="1" smtClean="0"/>
              <a:t>problems</a:t>
            </a:r>
            <a:r>
              <a:rPr lang="hu-HU" dirty="0" smtClean="0"/>
              <a:t> </a:t>
            </a:r>
            <a:r>
              <a:rPr lang="hu-HU" dirty="0" err="1" smtClean="0"/>
              <a:t>related</a:t>
            </a:r>
            <a:r>
              <a:rPr lang="hu-HU" dirty="0" smtClean="0"/>
              <a:t> </a:t>
            </a:r>
            <a:r>
              <a:rPr lang="hu-HU" dirty="0" err="1" smtClean="0"/>
              <a:t>to</a:t>
            </a:r>
            <a:r>
              <a:rPr lang="hu-HU" dirty="0" smtClean="0"/>
              <a:t> </a:t>
            </a:r>
            <a:r>
              <a:rPr lang="hu-HU" dirty="0" err="1" smtClean="0"/>
              <a:t>the</a:t>
            </a:r>
            <a:r>
              <a:rPr lang="hu-HU" dirty="0" smtClean="0"/>
              <a:t> </a:t>
            </a:r>
            <a:r>
              <a:rPr lang="hu-HU" dirty="0" err="1" smtClean="0"/>
              <a:t>political</a:t>
            </a:r>
            <a:r>
              <a:rPr lang="hu-HU" dirty="0" smtClean="0"/>
              <a:t>, </a:t>
            </a:r>
            <a:r>
              <a:rPr lang="hu-HU" dirty="0" err="1" smtClean="0"/>
              <a:t>legal</a:t>
            </a:r>
            <a:r>
              <a:rPr lang="hu-HU" dirty="0" smtClean="0"/>
              <a:t> </a:t>
            </a:r>
            <a:r>
              <a:rPr lang="hu-HU" dirty="0" err="1" smtClean="0"/>
              <a:t>or</a:t>
            </a:r>
            <a:r>
              <a:rPr lang="hu-HU" dirty="0" smtClean="0"/>
              <a:t> </a:t>
            </a:r>
            <a:r>
              <a:rPr lang="hu-HU" dirty="0" err="1" smtClean="0"/>
              <a:t>institutional</a:t>
            </a:r>
            <a:r>
              <a:rPr lang="hu-HU" dirty="0" smtClean="0"/>
              <a:t> </a:t>
            </a:r>
            <a:r>
              <a:rPr lang="hu-HU" dirty="0" err="1" smtClean="0"/>
              <a:t>system</a:t>
            </a:r>
            <a:r>
              <a:rPr lang="hu-HU" dirty="0" smtClean="0"/>
              <a:t> </a:t>
            </a:r>
            <a:r>
              <a:rPr lang="hu-HU" dirty="0" err="1" smtClean="0"/>
              <a:t>of</a:t>
            </a:r>
            <a:r>
              <a:rPr lang="hu-HU" dirty="0" smtClean="0"/>
              <a:t> a MS </a:t>
            </a:r>
            <a:r>
              <a:rPr lang="hu-HU" dirty="0" err="1" smtClean="0"/>
              <a:t>where</a:t>
            </a:r>
            <a:r>
              <a:rPr lang="hu-HU" dirty="0" smtClean="0"/>
              <a:t> </a:t>
            </a:r>
            <a:r>
              <a:rPr lang="hu-HU" dirty="0" err="1" smtClean="0"/>
              <a:t>MS</a:t>
            </a:r>
            <a:r>
              <a:rPr lang="hu-HU" dirty="0" smtClean="0"/>
              <a:t> </a:t>
            </a:r>
            <a:r>
              <a:rPr lang="hu-HU" dirty="0" err="1" smtClean="0"/>
              <a:t>guarantees</a:t>
            </a:r>
            <a:r>
              <a:rPr lang="hu-HU" dirty="0" smtClean="0"/>
              <a:t> </a:t>
            </a:r>
            <a:r>
              <a:rPr lang="hu-HU" dirty="0" err="1" smtClean="0"/>
              <a:t>are</a:t>
            </a:r>
            <a:r>
              <a:rPr lang="hu-HU" dirty="0" smtClean="0"/>
              <a:t> </a:t>
            </a:r>
            <a:r>
              <a:rPr lang="hu-HU" dirty="0" err="1" smtClean="0"/>
              <a:t>insufficient</a:t>
            </a:r>
            <a:r>
              <a:rPr lang="hu-HU" dirty="0" smtClean="0"/>
              <a:t> </a:t>
            </a:r>
            <a:r>
              <a:rPr lang="hu-HU" dirty="0" err="1" smtClean="0"/>
              <a:t>to</a:t>
            </a:r>
            <a:r>
              <a:rPr lang="hu-HU" dirty="0" smtClean="0"/>
              <a:t> </a:t>
            </a:r>
            <a:r>
              <a:rPr lang="hu-HU" dirty="0" err="1" smtClean="0"/>
              <a:t>provide</a:t>
            </a:r>
            <a:r>
              <a:rPr lang="hu-HU" dirty="0" smtClean="0"/>
              <a:t> a </a:t>
            </a:r>
            <a:r>
              <a:rPr lang="hu-HU" dirty="0" err="1" smtClean="0"/>
              <a:t>remedy</a:t>
            </a:r>
            <a:endParaRPr lang="hu-HU" dirty="0"/>
          </a:p>
        </p:txBody>
      </p:sp>
    </p:spTree>
    <p:extLst>
      <p:ext uri="{BB962C8B-B14F-4D97-AF65-F5344CB8AC3E}">
        <p14:creationId xmlns:p14="http://schemas.microsoft.com/office/powerpoint/2010/main" xmlns="" val="322078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sz="3100" dirty="0" err="1"/>
              <a:t>Political</a:t>
            </a:r>
            <a:r>
              <a:rPr lang="hu-HU" sz="3100" dirty="0"/>
              <a:t> </a:t>
            </a:r>
            <a:r>
              <a:rPr lang="hu-HU" sz="3100" dirty="0" err="1"/>
              <a:t>route</a:t>
            </a:r>
            <a:r>
              <a:rPr lang="hu-HU" sz="3100" dirty="0"/>
              <a:t>:</a:t>
            </a:r>
            <a:br>
              <a:rPr lang="hu-HU" sz="3100" dirty="0"/>
            </a:br>
            <a:r>
              <a:rPr lang="hu-HU" sz="3100" dirty="0"/>
              <a:t>The „</a:t>
            </a:r>
            <a:r>
              <a:rPr lang="hu-HU" sz="3100" dirty="0" err="1"/>
              <a:t>new</a:t>
            </a:r>
            <a:r>
              <a:rPr lang="hu-HU" sz="3100" dirty="0"/>
              <a:t> EU </a:t>
            </a:r>
            <a:r>
              <a:rPr lang="hu-HU" sz="3100" dirty="0" err="1"/>
              <a:t>framework</a:t>
            </a:r>
            <a:r>
              <a:rPr lang="hu-HU" sz="3100" dirty="0"/>
              <a:t> </a:t>
            </a:r>
            <a:r>
              <a:rPr lang="hu-HU" sz="3100" dirty="0" err="1"/>
              <a:t>to</a:t>
            </a:r>
            <a:r>
              <a:rPr lang="hu-HU" sz="3100" dirty="0"/>
              <a:t> </a:t>
            </a:r>
            <a:r>
              <a:rPr lang="hu-HU" sz="3100" dirty="0" err="1"/>
              <a:t>strenghten</a:t>
            </a:r>
            <a:r>
              <a:rPr lang="hu-HU" sz="3100" dirty="0"/>
              <a:t> </a:t>
            </a:r>
            <a:r>
              <a:rPr lang="hu-HU" sz="3100" dirty="0" err="1"/>
              <a:t>the</a:t>
            </a:r>
            <a:r>
              <a:rPr lang="hu-HU" sz="3100" dirty="0"/>
              <a:t> </a:t>
            </a:r>
            <a:r>
              <a:rPr lang="hu-HU" sz="3100" dirty="0" err="1"/>
              <a:t>rule</a:t>
            </a:r>
            <a:r>
              <a:rPr lang="hu-HU" sz="3100" dirty="0"/>
              <a:t> of </a:t>
            </a:r>
            <a:r>
              <a:rPr lang="hu-HU" sz="3100" dirty="0" err="1"/>
              <a:t>law</a:t>
            </a:r>
            <a:r>
              <a:rPr lang="hu-HU" sz="3100" dirty="0" smtClean="0"/>
              <a:t>”</a:t>
            </a:r>
            <a:endParaRPr lang="hu-HU" dirty="0"/>
          </a:p>
        </p:txBody>
      </p:sp>
      <p:sp>
        <p:nvSpPr>
          <p:cNvPr id="3" name="Tartalom helye 2"/>
          <p:cNvSpPr>
            <a:spLocks noGrp="1"/>
          </p:cNvSpPr>
          <p:nvPr>
            <p:ph idx="1"/>
          </p:nvPr>
        </p:nvSpPr>
        <p:spPr/>
        <p:txBody>
          <a:bodyPr>
            <a:normAutofit lnSpcReduction="10000"/>
          </a:bodyPr>
          <a:lstStyle/>
          <a:p>
            <a:r>
              <a:rPr lang="hu-HU" dirty="0" smtClean="0"/>
              <a:t>3 </a:t>
            </a:r>
            <a:r>
              <a:rPr lang="hu-HU" dirty="0" err="1" smtClean="0"/>
              <a:t>step</a:t>
            </a:r>
            <a:r>
              <a:rPr lang="hu-HU" dirty="0" smtClean="0"/>
              <a:t> </a:t>
            </a:r>
            <a:r>
              <a:rPr lang="hu-HU" dirty="0" err="1" smtClean="0"/>
              <a:t>procedure</a:t>
            </a:r>
            <a:r>
              <a:rPr lang="hu-HU" dirty="0" smtClean="0"/>
              <a:t>:</a:t>
            </a:r>
          </a:p>
          <a:p>
            <a:pPr lvl="1"/>
            <a:r>
              <a:rPr lang="hu-HU" dirty="0" err="1" smtClean="0"/>
              <a:t>Commission</a:t>
            </a:r>
            <a:r>
              <a:rPr lang="hu-HU" dirty="0" smtClean="0"/>
              <a:t> </a:t>
            </a:r>
            <a:r>
              <a:rPr lang="hu-HU" dirty="0" err="1" smtClean="0"/>
              <a:t>evaluates</a:t>
            </a:r>
            <a:r>
              <a:rPr lang="hu-HU" dirty="0" smtClean="0"/>
              <a:t> </a:t>
            </a:r>
            <a:r>
              <a:rPr lang="hu-HU" dirty="0" err="1" smtClean="0"/>
              <a:t>the</a:t>
            </a:r>
            <a:r>
              <a:rPr lang="hu-HU" dirty="0" smtClean="0"/>
              <a:t> </a:t>
            </a:r>
            <a:r>
              <a:rPr lang="hu-HU" dirty="0" err="1" smtClean="0"/>
              <a:t>situation</a:t>
            </a:r>
            <a:r>
              <a:rPr lang="hu-HU" dirty="0" smtClean="0"/>
              <a:t> – </a:t>
            </a:r>
            <a:r>
              <a:rPr lang="hu-HU" dirty="0" err="1" smtClean="0"/>
              <a:t>in</a:t>
            </a:r>
            <a:r>
              <a:rPr lang="hu-HU" dirty="0" smtClean="0"/>
              <a:t> </a:t>
            </a:r>
            <a:r>
              <a:rPr lang="hu-HU" dirty="0" err="1" smtClean="0"/>
              <a:t>dialogue</a:t>
            </a:r>
            <a:r>
              <a:rPr lang="hu-HU" dirty="0" smtClean="0"/>
              <a:t> </a:t>
            </a:r>
            <a:r>
              <a:rPr lang="hu-HU" dirty="0" err="1" smtClean="0"/>
              <a:t>with</a:t>
            </a:r>
            <a:r>
              <a:rPr lang="hu-HU" dirty="0" smtClean="0"/>
              <a:t> MS (</a:t>
            </a:r>
            <a:r>
              <a:rPr lang="hu-HU" dirty="0" err="1" smtClean="0"/>
              <a:t>confidential</a:t>
            </a:r>
            <a:r>
              <a:rPr lang="hu-HU" dirty="0" smtClean="0"/>
              <a:t>)</a:t>
            </a:r>
          </a:p>
          <a:p>
            <a:pPr lvl="1"/>
            <a:r>
              <a:rPr lang="hu-HU" dirty="0" err="1" smtClean="0"/>
              <a:t>Commission</a:t>
            </a:r>
            <a:r>
              <a:rPr lang="hu-HU" dirty="0" smtClean="0"/>
              <a:t> </a:t>
            </a:r>
            <a:r>
              <a:rPr lang="hu-HU" dirty="0" err="1" smtClean="0"/>
              <a:t>makes</a:t>
            </a:r>
            <a:r>
              <a:rPr lang="hu-HU" dirty="0" smtClean="0"/>
              <a:t> </a:t>
            </a:r>
            <a:r>
              <a:rPr lang="hu-HU" dirty="0" err="1" smtClean="0"/>
              <a:t>proposals</a:t>
            </a:r>
            <a:r>
              <a:rPr lang="hu-HU" dirty="0" smtClean="0"/>
              <a:t> – </a:t>
            </a:r>
            <a:r>
              <a:rPr lang="hu-HU" dirty="0" err="1" smtClean="0"/>
              <a:t>deadline</a:t>
            </a:r>
            <a:r>
              <a:rPr lang="hu-HU" dirty="0" smtClean="0"/>
              <a:t> (</a:t>
            </a:r>
            <a:r>
              <a:rPr lang="hu-HU" dirty="0" err="1" smtClean="0"/>
              <a:t>public</a:t>
            </a:r>
            <a:r>
              <a:rPr lang="hu-HU" dirty="0" smtClean="0"/>
              <a:t>)</a:t>
            </a:r>
          </a:p>
          <a:p>
            <a:pPr lvl="1"/>
            <a:r>
              <a:rPr lang="hu-HU" dirty="0" err="1" smtClean="0"/>
              <a:t>Commission</a:t>
            </a:r>
            <a:r>
              <a:rPr lang="hu-HU" dirty="0" smtClean="0"/>
              <a:t> </a:t>
            </a:r>
            <a:r>
              <a:rPr lang="hu-HU" dirty="0" err="1" smtClean="0"/>
              <a:t>reviews</a:t>
            </a:r>
            <a:r>
              <a:rPr lang="hu-HU" dirty="0" smtClean="0"/>
              <a:t> </a:t>
            </a:r>
            <a:r>
              <a:rPr lang="hu-HU" dirty="0" err="1" smtClean="0"/>
              <a:t>implementation</a:t>
            </a:r>
            <a:r>
              <a:rPr lang="hu-HU" dirty="0" smtClean="0"/>
              <a:t> of </a:t>
            </a:r>
            <a:r>
              <a:rPr lang="hu-HU" dirty="0" err="1" smtClean="0"/>
              <a:t>proposals</a:t>
            </a:r>
            <a:r>
              <a:rPr lang="hu-HU" dirty="0" smtClean="0"/>
              <a:t> – </a:t>
            </a:r>
            <a:r>
              <a:rPr lang="hu-HU" dirty="0" err="1" smtClean="0"/>
              <a:t>considers</a:t>
            </a:r>
            <a:r>
              <a:rPr lang="hu-HU" dirty="0" smtClean="0"/>
              <a:t> </a:t>
            </a:r>
            <a:r>
              <a:rPr lang="hu-HU" dirty="0" err="1" smtClean="0"/>
              <a:t>launching</a:t>
            </a:r>
            <a:r>
              <a:rPr lang="hu-HU" dirty="0" smtClean="0"/>
              <a:t> Art 7 </a:t>
            </a:r>
            <a:r>
              <a:rPr lang="hu-HU" dirty="0" err="1" smtClean="0"/>
              <a:t>procedure</a:t>
            </a:r>
            <a:endParaRPr lang="hu-HU" dirty="0" smtClean="0"/>
          </a:p>
          <a:p>
            <a:r>
              <a:rPr lang="hu-HU" dirty="0" smtClean="0"/>
              <a:t>MS </a:t>
            </a:r>
            <a:r>
              <a:rPr lang="hu-HU" dirty="0" err="1" smtClean="0"/>
              <a:t>bound</a:t>
            </a:r>
            <a:r>
              <a:rPr lang="hu-HU" dirty="0" smtClean="0"/>
              <a:t> </a:t>
            </a:r>
            <a:r>
              <a:rPr lang="hu-HU" dirty="0" err="1" smtClean="0"/>
              <a:t>by</a:t>
            </a:r>
            <a:r>
              <a:rPr lang="hu-HU" dirty="0" smtClean="0"/>
              <a:t> </a:t>
            </a:r>
            <a:r>
              <a:rPr lang="hu-HU" dirty="0" err="1" smtClean="0"/>
              <a:t>principle</a:t>
            </a:r>
            <a:r>
              <a:rPr lang="hu-HU" dirty="0" smtClean="0"/>
              <a:t> of </a:t>
            </a:r>
            <a:r>
              <a:rPr lang="hu-HU" dirty="0" err="1" smtClean="0"/>
              <a:t>loyal</a:t>
            </a:r>
            <a:r>
              <a:rPr lang="hu-HU" dirty="0" smtClean="0"/>
              <a:t> </a:t>
            </a:r>
            <a:r>
              <a:rPr lang="hu-HU" dirty="0" err="1" smtClean="0"/>
              <a:t>cooperation</a:t>
            </a:r>
            <a:endParaRPr lang="hu-HU" dirty="0" smtClean="0"/>
          </a:p>
          <a:p>
            <a:endParaRPr lang="hu-HU" dirty="0"/>
          </a:p>
          <a:p>
            <a:r>
              <a:rPr lang="hu-HU" dirty="0" err="1" smtClean="0"/>
              <a:t>Critique</a:t>
            </a:r>
            <a:r>
              <a:rPr lang="hu-HU" dirty="0" smtClean="0"/>
              <a:t>:</a:t>
            </a:r>
          </a:p>
          <a:p>
            <a:pPr lvl="1"/>
            <a:r>
              <a:rPr lang="hu-HU" dirty="0" smtClean="0"/>
              <a:t>An </a:t>
            </a:r>
            <a:r>
              <a:rPr lang="hu-HU" dirty="0" err="1" smtClean="0"/>
              <a:t>additional</a:t>
            </a:r>
            <a:r>
              <a:rPr lang="hu-HU" dirty="0" smtClean="0"/>
              <a:t> </a:t>
            </a:r>
            <a:r>
              <a:rPr lang="hu-HU" dirty="0" err="1" smtClean="0"/>
              <a:t>instrument</a:t>
            </a:r>
            <a:r>
              <a:rPr lang="hu-HU" dirty="0" smtClean="0"/>
              <a:t> </a:t>
            </a:r>
            <a:r>
              <a:rPr lang="hu-HU" dirty="0" err="1" smtClean="0"/>
              <a:t>preceeding</a:t>
            </a:r>
            <a:r>
              <a:rPr lang="hu-HU" dirty="0" smtClean="0"/>
              <a:t> Art 7 </a:t>
            </a:r>
            <a:r>
              <a:rPr lang="hu-HU" dirty="0" err="1" smtClean="0"/>
              <a:t>procedure</a:t>
            </a:r>
            <a:r>
              <a:rPr lang="hu-HU" dirty="0" smtClean="0"/>
              <a:t> – </a:t>
            </a:r>
            <a:r>
              <a:rPr lang="hu-HU" dirty="0" err="1" smtClean="0"/>
              <a:t>efficiency</a:t>
            </a:r>
            <a:r>
              <a:rPr lang="hu-HU" dirty="0" smtClean="0"/>
              <a:t>?</a:t>
            </a:r>
          </a:p>
          <a:p>
            <a:pPr lvl="1"/>
            <a:r>
              <a:rPr lang="hu-HU" dirty="0" smtClean="0"/>
              <a:t>No </a:t>
            </a:r>
            <a:r>
              <a:rPr lang="hu-HU" dirty="0" err="1" smtClean="0"/>
              <a:t>authentic</a:t>
            </a:r>
            <a:r>
              <a:rPr lang="hu-HU" dirty="0" smtClean="0"/>
              <a:t> </a:t>
            </a:r>
            <a:r>
              <a:rPr lang="hu-HU" dirty="0" err="1" smtClean="0"/>
              <a:t>interpretation</a:t>
            </a:r>
            <a:r>
              <a:rPr lang="hu-HU" dirty="0" smtClean="0"/>
              <a:t> of Art 2 TEU </a:t>
            </a:r>
            <a:r>
              <a:rPr lang="hu-HU" dirty="0" err="1" smtClean="0"/>
              <a:t>as</a:t>
            </a:r>
            <a:r>
              <a:rPr lang="hu-HU" dirty="0" smtClean="0"/>
              <a:t> a </a:t>
            </a:r>
            <a:r>
              <a:rPr lang="hu-HU" dirty="0" err="1" smtClean="0"/>
              <a:t>result</a:t>
            </a:r>
            <a:endParaRPr lang="hu-HU" dirty="0" smtClean="0"/>
          </a:p>
          <a:p>
            <a:pPr lvl="1"/>
            <a:r>
              <a:rPr lang="hu-HU" dirty="0" err="1" smtClean="0"/>
              <a:t>Way</a:t>
            </a:r>
            <a:r>
              <a:rPr lang="hu-HU" dirty="0" smtClean="0"/>
              <a:t> </a:t>
            </a:r>
            <a:r>
              <a:rPr lang="hu-HU" dirty="0" err="1" smtClean="0"/>
              <a:t>forward</a:t>
            </a:r>
            <a:r>
              <a:rPr lang="hu-HU" dirty="0" smtClean="0"/>
              <a:t>: </a:t>
            </a:r>
            <a:r>
              <a:rPr lang="hu-HU" dirty="0" err="1" smtClean="0"/>
              <a:t>better</a:t>
            </a:r>
            <a:r>
              <a:rPr lang="hu-HU" dirty="0" smtClean="0"/>
              <a:t> </a:t>
            </a:r>
            <a:r>
              <a:rPr lang="hu-HU" dirty="0" err="1" smtClean="0"/>
              <a:t>use</a:t>
            </a:r>
            <a:r>
              <a:rPr lang="hu-HU" dirty="0" smtClean="0"/>
              <a:t> of </a:t>
            </a:r>
            <a:r>
              <a:rPr lang="hu-HU" dirty="0" err="1" smtClean="0"/>
              <a:t>infringement</a:t>
            </a:r>
            <a:r>
              <a:rPr lang="hu-HU" dirty="0" smtClean="0"/>
              <a:t> </a:t>
            </a:r>
            <a:r>
              <a:rPr lang="hu-HU" dirty="0" err="1" smtClean="0"/>
              <a:t>proceedings</a:t>
            </a:r>
            <a:r>
              <a:rPr lang="hu-HU" dirty="0" smtClean="0"/>
              <a:t> and Art 7 </a:t>
            </a:r>
            <a:r>
              <a:rPr lang="hu-HU" dirty="0" err="1" smtClean="0"/>
              <a:t>procedure</a:t>
            </a:r>
            <a:endParaRPr lang="hu-HU" dirty="0" smtClean="0"/>
          </a:p>
        </p:txBody>
      </p:sp>
    </p:spTree>
    <p:extLst>
      <p:ext uri="{BB962C8B-B14F-4D97-AF65-F5344CB8AC3E}">
        <p14:creationId xmlns:p14="http://schemas.microsoft.com/office/powerpoint/2010/main" xmlns="" val="1094556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err="1"/>
              <a:t>Values</a:t>
            </a:r>
            <a:r>
              <a:rPr lang="hu-HU" dirty="0"/>
              <a:t> of </a:t>
            </a:r>
            <a:r>
              <a:rPr lang="hu-HU" dirty="0" err="1"/>
              <a:t>democracy</a:t>
            </a:r>
            <a:r>
              <a:rPr lang="hu-HU" dirty="0"/>
              <a:t> and </a:t>
            </a:r>
            <a:r>
              <a:rPr lang="hu-HU" dirty="0" err="1"/>
              <a:t>pluralism</a:t>
            </a:r>
            <a:r>
              <a:rPr lang="hu-HU" dirty="0"/>
              <a:t> </a:t>
            </a:r>
            <a:r>
              <a:rPr lang="hu-HU" dirty="0" err="1"/>
              <a:t>in</a:t>
            </a:r>
            <a:r>
              <a:rPr lang="hu-HU" dirty="0"/>
              <a:t> </a:t>
            </a:r>
            <a:r>
              <a:rPr lang="hu-HU" dirty="0" err="1"/>
              <a:t>the</a:t>
            </a:r>
            <a:r>
              <a:rPr lang="hu-HU" dirty="0"/>
              <a:t> </a:t>
            </a:r>
            <a:r>
              <a:rPr lang="hu-HU" dirty="0" err="1"/>
              <a:t>media</a:t>
            </a:r>
            <a:r>
              <a:rPr lang="hu-HU" dirty="0"/>
              <a:t> </a:t>
            </a:r>
            <a:r>
              <a:rPr lang="hu-HU" dirty="0" err="1"/>
              <a:t>context</a:t>
            </a:r>
            <a:endParaRPr lang="hu-HU" dirty="0"/>
          </a:p>
        </p:txBody>
      </p:sp>
      <p:sp>
        <p:nvSpPr>
          <p:cNvPr id="3" name="Tartalom helye 2"/>
          <p:cNvSpPr>
            <a:spLocks noGrp="1"/>
          </p:cNvSpPr>
          <p:nvPr>
            <p:ph idx="1"/>
          </p:nvPr>
        </p:nvSpPr>
        <p:spPr/>
        <p:txBody>
          <a:bodyPr>
            <a:normAutofit/>
          </a:bodyPr>
          <a:lstStyle/>
          <a:p>
            <a:pPr marL="0" indent="0">
              <a:buNone/>
            </a:pPr>
            <a:r>
              <a:rPr lang="hu-HU" dirty="0" smtClean="0"/>
              <a:t>The </a:t>
            </a:r>
            <a:r>
              <a:rPr lang="hu-HU" dirty="0" err="1" smtClean="0"/>
              <a:t>similar</a:t>
            </a:r>
            <a:r>
              <a:rPr lang="hu-HU" dirty="0" smtClean="0"/>
              <a:t> </a:t>
            </a:r>
            <a:r>
              <a:rPr lang="hu-HU" dirty="0" err="1" smtClean="0"/>
              <a:t>criticisms</a:t>
            </a:r>
            <a:r>
              <a:rPr lang="hu-HU" dirty="0" smtClean="0"/>
              <a:t> </a:t>
            </a:r>
            <a:r>
              <a:rPr lang="hu-HU" dirty="0" err="1" smtClean="0"/>
              <a:t>articulated</a:t>
            </a:r>
            <a:r>
              <a:rPr lang="hu-HU" dirty="0" smtClean="0"/>
              <a:t> </a:t>
            </a:r>
            <a:r>
              <a:rPr lang="hu-HU" dirty="0" err="1" smtClean="0"/>
              <a:t>by</a:t>
            </a:r>
            <a:r>
              <a:rPr lang="hu-HU" dirty="0" smtClean="0"/>
              <a:t> Union and </a:t>
            </a:r>
            <a:r>
              <a:rPr lang="hu-HU" dirty="0" err="1" smtClean="0"/>
              <a:t>CoE</a:t>
            </a:r>
            <a:r>
              <a:rPr lang="hu-HU" dirty="0" smtClean="0"/>
              <a:t> </a:t>
            </a:r>
            <a:r>
              <a:rPr lang="hu-HU" dirty="0" err="1" smtClean="0"/>
              <a:t>officials</a:t>
            </a:r>
            <a:r>
              <a:rPr lang="hu-HU" dirty="0" smtClean="0"/>
              <a:t> </a:t>
            </a:r>
            <a:r>
              <a:rPr lang="hu-HU" dirty="0" err="1" smtClean="0"/>
              <a:t>refer</a:t>
            </a:r>
            <a:r>
              <a:rPr lang="hu-HU" dirty="0" smtClean="0"/>
              <a:t> </a:t>
            </a:r>
            <a:r>
              <a:rPr lang="hu-HU" dirty="0" err="1" smtClean="0"/>
              <a:t>to</a:t>
            </a:r>
            <a:r>
              <a:rPr lang="hu-HU" dirty="0" smtClean="0"/>
              <a:t> </a:t>
            </a:r>
            <a:r>
              <a:rPr lang="hu-HU" dirty="0" err="1" smtClean="0"/>
              <a:t>the</a:t>
            </a:r>
            <a:r>
              <a:rPr lang="hu-HU" dirty="0" smtClean="0"/>
              <a:t> </a:t>
            </a:r>
            <a:r>
              <a:rPr lang="hu-HU" dirty="0" err="1" smtClean="0"/>
              <a:t>convergence</a:t>
            </a:r>
            <a:r>
              <a:rPr lang="hu-HU" dirty="0" smtClean="0"/>
              <a:t> of European </a:t>
            </a:r>
            <a:r>
              <a:rPr lang="hu-HU" dirty="0" err="1" smtClean="0"/>
              <a:t>values</a:t>
            </a:r>
            <a:r>
              <a:rPr lang="hu-HU" dirty="0" smtClean="0"/>
              <a:t> of </a:t>
            </a:r>
            <a:r>
              <a:rPr lang="hu-HU" dirty="0" err="1" smtClean="0"/>
              <a:t>democracy</a:t>
            </a:r>
            <a:r>
              <a:rPr lang="hu-HU" dirty="0" smtClean="0"/>
              <a:t> and </a:t>
            </a:r>
            <a:r>
              <a:rPr lang="hu-HU" dirty="0" err="1" smtClean="0"/>
              <a:t>pluralism</a:t>
            </a:r>
            <a:endParaRPr lang="hu-HU" dirty="0" smtClean="0"/>
          </a:p>
          <a:p>
            <a:pPr marL="0" indent="0">
              <a:buNone/>
            </a:pPr>
            <a:endParaRPr lang="hu-HU" dirty="0"/>
          </a:p>
          <a:p>
            <a:pPr marL="0" indent="0">
              <a:buNone/>
            </a:pPr>
            <a:r>
              <a:rPr lang="hu-HU" dirty="0" err="1" smtClean="0"/>
              <a:t>Goal</a:t>
            </a:r>
            <a:r>
              <a:rPr lang="hu-HU" dirty="0" smtClean="0"/>
              <a:t>: </a:t>
            </a:r>
            <a:r>
              <a:rPr lang="hu-HU" dirty="0" err="1" smtClean="0"/>
              <a:t>evaluate</a:t>
            </a:r>
            <a:r>
              <a:rPr lang="hu-HU" dirty="0" smtClean="0"/>
              <a:t> </a:t>
            </a:r>
            <a:r>
              <a:rPr lang="hu-HU" dirty="0" err="1" smtClean="0"/>
              <a:t>democracy</a:t>
            </a:r>
            <a:r>
              <a:rPr lang="hu-HU" dirty="0" smtClean="0"/>
              <a:t> and </a:t>
            </a:r>
            <a:r>
              <a:rPr lang="hu-HU" dirty="0" err="1" smtClean="0"/>
              <a:t>pluralism</a:t>
            </a:r>
            <a:r>
              <a:rPr lang="hu-HU" dirty="0" smtClean="0"/>
              <a:t> </a:t>
            </a:r>
            <a:r>
              <a:rPr lang="hu-HU" dirty="0" err="1" smtClean="0"/>
              <a:t>in</a:t>
            </a:r>
            <a:r>
              <a:rPr lang="hu-HU" dirty="0" smtClean="0"/>
              <a:t> </a:t>
            </a:r>
            <a:r>
              <a:rPr lang="hu-HU" dirty="0" err="1" smtClean="0"/>
              <a:t>the</a:t>
            </a:r>
            <a:r>
              <a:rPr lang="hu-HU" dirty="0" smtClean="0"/>
              <a:t> </a:t>
            </a:r>
            <a:r>
              <a:rPr lang="hu-HU" dirty="0" err="1" smtClean="0"/>
              <a:t>media</a:t>
            </a:r>
            <a:r>
              <a:rPr lang="hu-HU" dirty="0" smtClean="0"/>
              <a:t> </a:t>
            </a:r>
            <a:r>
              <a:rPr lang="hu-HU" dirty="0" err="1" smtClean="0"/>
              <a:t>context</a:t>
            </a:r>
            <a:r>
              <a:rPr lang="hu-HU" dirty="0" smtClean="0"/>
              <a:t> </a:t>
            </a:r>
            <a:r>
              <a:rPr lang="hu-HU" dirty="0" err="1" smtClean="0"/>
              <a:t>on</a:t>
            </a:r>
            <a:r>
              <a:rPr lang="hu-HU" dirty="0" smtClean="0"/>
              <a:t> </a:t>
            </a:r>
            <a:r>
              <a:rPr lang="hu-HU" dirty="0" err="1" smtClean="0"/>
              <a:t>the</a:t>
            </a:r>
            <a:r>
              <a:rPr lang="hu-HU" dirty="0" smtClean="0"/>
              <a:t> </a:t>
            </a:r>
            <a:r>
              <a:rPr lang="hu-HU" dirty="0" err="1" smtClean="0"/>
              <a:t>basis</a:t>
            </a:r>
            <a:r>
              <a:rPr lang="hu-HU" dirty="0" smtClean="0"/>
              <a:t> of Union and </a:t>
            </a:r>
            <a:r>
              <a:rPr lang="hu-HU" dirty="0" err="1" smtClean="0"/>
              <a:t>CoE</a:t>
            </a:r>
            <a:r>
              <a:rPr lang="hu-HU" dirty="0" smtClean="0"/>
              <a:t> </a:t>
            </a:r>
            <a:r>
              <a:rPr lang="hu-HU" dirty="0" err="1" smtClean="0"/>
              <a:t>documents</a:t>
            </a:r>
            <a:r>
              <a:rPr lang="hu-HU" dirty="0" smtClean="0"/>
              <a:t> </a:t>
            </a:r>
            <a:r>
              <a:rPr lang="hu-HU" dirty="0" err="1" smtClean="0"/>
              <a:t>and</a:t>
            </a:r>
            <a:r>
              <a:rPr lang="hu-HU" dirty="0" smtClean="0"/>
              <a:t> </a:t>
            </a:r>
            <a:r>
              <a:rPr lang="hu-HU" dirty="0" err="1" smtClean="0"/>
              <a:t>legislation</a:t>
            </a:r>
            <a:endParaRPr lang="hu-HU" dirty="0"/>
          </a:p>
        </p:txBody>
      </p:sp>
    </p:spTree>
    <p:extLst>
      <p:ext uri="{BB962C8B-B14F-4D97-AF65-F5344CB8AC3E}">
        <p14:creationId xmlns:p14="http://schemas.microsoft.com/office/powerpoint/2010/main" xmlns="" val="43214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Democracy</a:t>
            </a:r>
            <a:r>
              <a:rPr lang="hu-HU" dirty="0" smtClean="0"/>
              <a:t> – </a:t>
            </a:r>
            <a:r>
              <a:rPr lang="hu-HU" dirty="0" err="1" smtClean="0"/>
              <a:t>in</a:t>
            </a:r>
            <a:r>
              <a:rPr lang="hu-HU" dirty="0" smtClean="0"/>
              <a:t> </a:t>
            </a:r>
            <a:r>
              <a:rPr lang="hu-HU" dirty="0" err="1" smtClean="0"/>
              <a:t>the</a:t>
            </a:r>
            <a:r>
              <a:rPr lang="hu-HU" dirty="0" smtClean="0"/>
              <a:t> EU</a:t>
            </a:r>
            <a:endParaRPr lang="hu-HU" dirty="0"/>
          </a:p>
        </p:txBody>
      </p:sp>
      <p:sp>
        <p:nvSpPr>
          <p:cNvPr id="3" name="Tartalom helye 2"/>
          <p:cNvSpPr>
            <a:spLocks noGrp="1"/>
          </p:cNvSpPr>
          <p:nvPr>
            <p:ph idx="1"/>
          </p:nvPr>
        </p:nvSpPr>
        <p:spPr/>
        <p:txBody>
          <a:bodyPr>
            <a:normAutofit/>
          </a:bodyPr>
          <a:lstStyle/>
          <a:p>
            <a:r>
              <a:rPr lang="hu-HU" dirty="0" err="1" smtClean="0"/>
              <a:t>Initially</a:t>
            </a:r>
            <a:r>
              <a:rPr lang="hu-HU" dirty="0" smtClean="0"/>
              <a:t> </a:t>
            </a:r>
            <a:r>
              <a:rPr lang="hu-HU" dirty="0" err="1" smtClean="0"/>
              <a:t>democratic</a:t>
            </a:r>
            <a:r>
              <a:rPr lang="hu-HU" dirty="0" smtClean="0"/>
              <a:t> </a:t>
            </a:r>
            <a:r>
              <a:rPr lang="hu-HU" dirty="0" err="1" smtClean="0"/>
              <a:t>legitimacy</a:t>
            </a:r>
            <a:r>
              <a:rPr lang="hu-HU" dirty="0" smtClean="0"/>
              <a:t> </a:t>
            </a:r>
            <a:r>
              <a:rPr lang="hu-HU" dirty="0" err="1" smtClean="0"/>
              <a:t>supplied</a:t>
            </a:r>
            <a:r>
              <a:rPr lang="hu-HU" dirty="0" smtClean="0"/>
              <a:t> </a:t>
            </a:r>
            <a:r>
              <a:rPr lang="hu-HU" dirty="0" err="1" smtClean="0"/>
              <a:t>by</a:t>
            </a:r>
            <a:r>
              <a:rPr lang="hu-HU" dirty="0" smtClean="0"/>
              <a:t> </a:t>
            </a:r>
            <a:r>
              <a:rPr lang="hu-HU" dirty="0" err="1" smtClean="0"/>
              <a:t>MSs</a:t>
            </a:r>
            <a:endParaRPr lang="hu-HU" dirty="0" smtClean="0"/>
          </a:p>
          <a:p>
            <a:r>
              <a:rPr lang="hu-HU" dirty="0" err="1" smtClean="0"/>
              <a:t>Competences</a:t>
            </a:r>
            <a:r>
              <a:rPr lang="hu-HU" dirty="0" smtClean="0"/>
              <a:t> </a:t>
            </a:r>
            <a:r>
              <a:rPr lang="hu-HU" dirty="0" err="1" smtClean="0"/>
              <a:t>transfered</a:t>
            </a:r>
            <a:r>
              <a:rPr lang="hu-HU" dirty="0" smtClean="0"/>
              <a:t> </a:t>
            </a:r>
            <a:r>
              <a:rPr lang="hu-HU" dirty="0" err="1" smtClean="0"/>
              <a:t>to</a:t>
            </a:r>
            <a:r>
              <a:rPr lang="hu-HU" dirty="0" smtClean="0"/>
              <a:t> </a:t>
            </a:r>
            <a:r>
              <a:rPr lang="hu-HU" dirty="0" err="1" smtClean="0"/>
              <a:t>Brussels</a:t>
            </a:r>
            <a:endParaRPr lang="hu-HU" dirty="0" smtClean="0"/>
          </a:p>
          <a:p>
            <a:r>
              <a:rPr lang="hu-HU" dirty="0" smtClean="0">
                <a:latin typeface="Times New Roman"/>
                <a:cs typeface="Times New Roman"/>
              </a:rPr>
              <a:t>→ </a:t>
            </a:r>
            <a:r>
              <a:rPr lang="hu-HU" dirty="0" err="1" smtClean="0">
                <a:latin typeface="Times New Roman"/>
                <a:cs typeface="Times New Roman"/>
              </a:rPr>
              <a:t>Need</a:t>
            </a:r>
            <a:r>
              <a:rPr lang="hu-HU" dirty="0" smtClean="0">
                <a:latin typeface="Times New Roman"/>
                <a:cs typeface="Times New Roman"/>
              </a:rPr>
              <a:t> </a:t>
            </a:r>
            <a:r>
              <a:rPr lang="hu-HU" dirty="0" err="1" smtClean="0">
                <a:latin typeface="Times New Roman"/>
                <a:cs typeface="Times New Roman"/>
              </a:rPr>
              <a:t>for</a:t>
            </a:r>
            <a:r>
              <a:rPr lang="hu-HU" dirty="0" smtClean="0">
                <a:latin typeface="Times New Roman"/>
                <a:cs typeface="Times New Roman"/>
              </a:rPr>
              <a:t> </a:t>
            </a:r>
            <a:r>
              <a:rPr lang="hu-HU" dirty="0" err="1" smtClean="0">
                <a:latin typeface="Times New Roman"/>
                <a:cs typeface="Times New Roman"/>
              </a:rPr>
              <a:t>abolishing</a:t>
            </a:r>
            <a:r>
              <a:rPr lang="hu-HU" dirty="0" smtClean="0">
                <a:latin typeface="Times New Roman"/>
                <a:cs typeface="Times New Roman"/>
              </a:rPr>
              <a:t> EU </a:t>
            </a:r>
            <a:r>
              <a:rPr lang="hu-HU" dirty="0" err="1" smtClean="0">
                <a:latin typeface="Times New Roman"/>
                <a:cs typeface="Times New Roman"/>
              </a:rPr>
              <a:t>democracy</a:t>
            </a:r>
            <a:r>
              <a:rPr lang="hu-HU" dirty="0" smtClean="0">
                <a:latin typeface="Times New Roman"/>
                <a:cs typeface="Times New Roman"/>
              </a:rPr>
              <a:t> deficit</a:t>
            </a:r>
          </a:p>
          <a:p>
            <a:r>
              <a:rPr lang="hu-HU" dirty="0" smtClean="0">
                <a:latin typeface="Times New Roman"/>
                <a:cs typeface="Times New Roman"/>
              </a:rPr>
              <a:t>→ „</a:t>
            </a:r>
            <a:r>
              <a:rPr lang="hu-HU" dirty="0" err="1" smtClean="0">
                <a:latin typeface="Times New Roman"/>
                <a:cs typeface="Times New Roman"/>
              </a:rPr>
              <a:t>dual</a:t>
            </a:r>
            <a:r>
              <a:rPr lang="hu-HU" dirty="0" smtClean="0">
                <a:latin typeface="Times New Roman"/>
                <a:cs typeface="Times New Roman"/>
              </a:rPr>
              <a:t> </a:t>
            </a:r>
            <a:r>
              <a:rPr lang="hu-HU" dirty="0" err="1" smtClean="0">
                <a:latin typeface="Times New Roman"/>
                <a:cs typeface="Times New Roman"/>
              </a:rPr>
              <a:t>legitimacy</a:t>
            </a:r>
            <a:r>
              <a:rPr lang="hu-HU" dirty="0" smtClean="0">
                <a:latin typeface="Times New Roman"/>
                <a:cs typeface="Times New Roman"/>
              </a:rPr>
              <a:t>”: </a:t>
            </a:r>
            <a:r>
              <a:rPr lang="hu-HU" dirty="0" err="1" smtClean="0">
                <a:latin typeface="Times New Roman"/>
                <a:cs typeface="Times New Roman"/>
              </a:rPr>
              <a:t>Council</a:t>
            </a:r>
            <a:r>
              <a:rPr lang="hu-HU" dirty="0" smtClean="0">
                <a:latin typeface="Times New Roman"/>
                <a:cs typeface="Times New Roman"/>
              </a:rPr>
              <a:t>/EP </a:t>
            </a:r>
            <a:r>
              <a:rPr lang="hu-HU" dirty="0" err="1" smtClean="0">
                <a:latin typeface="Times New Roman"/>
                <a:cs typeface="Times New Roman"/>
              </a:rPr>
              <a:t>as</a:t>
            </a:r>
            <a:r>
              <a:rPr lang="hu-HU" dirty="0" smtClean="0">
                <a:latin typeface="Times New Roman"/>
                <a:cs typeface="Times New Roman"/>
              </a:rPr>
              <a:t> </a:t>
            </a:r>
            <a:r>
              <a:rPr lang="hu-HU" dirty="0" err="1" smtClean="0">
                <a:latin typeface="Times New Roman"/>
                <a:cs typeface="Times New Roman"/>
              </a:rPr>
              <a:t>co-legislators</a:t>
            </a:r>
            <a:endParaRPr lang="hu-HU" dirty="0" smtClean="0">
              <a:latin typeface="Times New Roman"/>
              <a:cs typeface="Times New Roman"/>
            </a:endParaRPr>
          </a:p>
          <a:p>
            <a:r>
              <a:rPr lang="hu-HU" dirty="0" smtClean="0"/>
              <a:t>Art 10 TEU: Union is </a:t>
            </a:r>
            <a:r>
              <a:rPr lang="hu-HU" dirty="0" err="1" smtClean="0"/>
              <a:t>based</a:t>
            </a:r>
            <a:r>
              <a:rPr lang="hu-HU" dirty="0" smtClean="0"/>
              <a:t> </a:t>
            </a:r>
            <a:r>
              <a:rPr lang="hu-HU" dirty="0" err="1" smtClean="0"/>
              <a:t>on</a:t>
            </a:r>
            <a:r>
              <a:rPr lang="hu-HU" dirty="0" smtClean="0"/>
              <a:t> </a:t>
            </a:r>
            <a:r>
              <a:rPr lang="hu-HU" dirty="0" err="1" smtClean="0"/>
              <a:t>representative</a:t>
            </a:r>
            <a:r>
              <a:rPr lang="hu-HU" dirty="0" smtClean="0"/>
              <a:t> </a:t>
            </a:r>
            <a:r>
              <a:rPr lang="hu-HU" dirty="0" err="1" smtClean="0"/>
              <a:t>democracy</a:t>
            </a:r>
            <a:endParaRPr lang="hu-HU" dirty="0" smtClean="0"/>
          </a:p>
          <a:p>
            <a:r>
              <a:rPr lang="hu-HU" dirty="0" smtClean="0"/>
              <a:t>Art 11 TEU: </a:t>
            </a:r>
            <a:r>
              <a:rPr lang="hu-HU" dirty="0" err="1" smtClean="0"/>
              <a:t>public</a:t>
            </a:r>
            <a:r>
              <a:rPr lang="hu-HU" dirty="0" smtClean="0"/>
              <a:t> </a:t>
            </a:r>
            <a:r>
              <a:rPr lang="hu-HU" dirty="0" err="1" smtClean="0"/>
              <a:t>consultation</a:t>
            </a:r>
            <a:r>
              <a:rPr lang="hu-HU" dirty="0" smtClean="0"/>
              <a:t>, ECI</a:t>
            </a:r>
          </a:p>
          <a:p>
            <a:endParaRPr lang="hu-HU" dirty="0"/>
          </a:p>
          <a:p>
            <a:r>
              <a:rPr lang="hu-HU" dirty="0" smtClean="0">
                <a:latin typeface="Times New Roman"/>
                <a:cs typeface="Times New Roman"/>
              </a:rPr>
              <a:t>← EU </a:t>
            </a:r>
            <a:r>
              <a:rPr lang="hu-HU" dirty="0" err="1" smtClean="0">
                <a:latin typeface="Times New Roman"/>
                <a:cs typeface="Times New Roman"/>
              </a:rPr>
              <a:t>notion</a:t>
            </a:r>
            <a:r>
              <a:rPr lang="hu-HU" dirty="0" smtClean="0">
                <a:latin typeface="Times New Roman"/>
                <a:cs typeface="Times New Roman"/>
              </a:rPr>
              <a:t> of </a:t>
            </a:r>
            <a:r>
              <a:rPr lang="hu-HU" dirty="0" err="1" smtClean="0">
                <a:latin typeface="Times New Roman"/>
                <a:cs typeface="Times New Roman"/>
              </a:rPr>
              <a:t>democracy</a:t>
            </a:r>
            <a:r>
              <a:rPr lang="hu-HU" dirty="0" smtClean="0">
                <a:latin typeface="Times New Roman"/>
                <a:cs typeface="Times New Roman"/>
              </a:rPr>
              <a:t> </a:t>
            </a:r>
            <a:r>
              <a:rPr lang="hu-HU" dirty="0" err="1" smtClean="0">
                <a:latin typeface="Times New Roman"/>
                <a:cs typeface="Times New Roman"/>
              </a:rPr>
              <a:t>inspired</a:t>
            </a:r>
            <a:r>
              <a:rPr lang="hu-HU" dirty="0" smtClean="0">
                <a:latin typeface="Times New Roman"/>
                <a:cs typeface="Times New Roman"/>
              </a:rPr>
              <a:t> </a:t>
            </a:r>
            <a:r>
              <a:rPr lang="hu-HU" dirty="0" err="1" smtClean="0">
                <a:latin typeface="Times New Roman"/>
                <a:cs typeface="Times New Roman"/>
              </a:rPr>
              <a:t>by</a:t>
            </a:r>
            <a:r>
              <a:rPr lang="hu-HU" dirty="0" smtClean="0">
                <a:latin typeface="Times New Roman"/>
                <a:cs typeface="Times New Roman"/>
              </a:rPr>
              <a:t> </a:t>
            </a:r>
            <a:r>
              <a:rPr lang="hu-HU" dirty="0" err="1" smtClean="0">
                <a:latin typeface="Times New Roman"/>
                <a:cs typeface="Times New Roman"/>
              </a:rPr>
              <a:t>national</a:t>
            </a:r>
            <a:r>
              <a:rPr lang="hu-HU" dirty="0" smtClean="0">
                <a:latin typeface="Times New Roman"/>
                <a:cs typeface="Times New Roman"/>
              </a:rPr>
              <a:t> </a:t>
            </a:r>
            <a:r>
              <a:rPr lang="hu-HU" dirty="0" err="1" smtClean="0">
                <a:latin typeface="Times New Roman"/>
                <a:cs typeface="Times New Roman"/>
              </a:rPr>
              <a:t>solutions</a:t>
            </a:r>
            <a:endParaRPr lang="hu-HU" dirty="0" smtClean="0"/>
          </a:p>
          <a:p>
            <a:endParaRPr lang="hu-HU" dirty="0" smtClean="0">
              <a:latin typeface="Times New Roman"/>
              <a:cs typeface="Times New Roman"/>
            </a:endParaRPr>
          </a:p>
          <a:p>
            <a:endParaRPr lang="hu-HU" dirty="0"/>
          </a:p>
        </p:txBody>
      </p:sp>
    </p:spTree>
    <p:extLst>
      <p:ext uri="{BB962C8B-B14F-4D97-AF65-F5344CB8AC3E}">
        <p14:creationId xmlns:p14="http://schemas.microsoft.com/office/powerpoint/2010/main" xmlns="" val="114533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Democracy</a:t>
            </a:r>
            <a:endParaRPr lang="hu-HU" dirty="0"/>
          </a:p>
        </p:txBody>
      </p:sp>
      <p:sp>
        <p:nvSpPr>
          <p:cNvPr id="3" name="Tartalom helye 2"/>
          <p:cNvSpPr>
            <a:spLocks noGrp="1"/>
          </p:cNvSpPr>
          <p:nvPr>
            <p:ph idx="1"/>
          </p:nvPr>
        </p:nvSpPr>
        <p:spPr/>
        <p:txBody>
          <a:bodyPr>
            <a:normAutofit/>
          </a:bodyPr>
          <a:lstStyle/>
          <a:p>
            <a:r>
              <a:rPr lang="hu-HU" dirty="0" smtClean="0"/>
              <a:t>MS </a:t>
            </a:r>
            <a:r>
              <a:rPr lang="hu-HU" dirty="0" err="1" smtClean="0"/>
              <a:t>democracy</a:t>
            </a:r>
            <a:r>
              <a:rPr lang="hu-HU" dirty="0" smtClean="0"/>
              <a:t> </a:t>
            </a:r>
            <a:r>
              <a:rPr lang="hu-HU" dirty="0" err="1" smtClean="0"/>
              <a:t>indispensable</a:t>
            </a:r>
            <a:r>
              <a:rPr lang="hu-HU" dirty="0" smtClean="0"/>
              <a:t> </a:t>
            </a:r>
            <a:r>
              <a:rPr lang="hu-HU" dirty="0" err="1" smtClean="0"/>
              <a:t>for</a:t>
            </a:r>
            <a:r>
              <a:rPr lang="hu-HU" dirty="0" smtClean="0"/>
              <a:t> Union </a:t>
            </a:r>
            <a:r>
              <a:rPr lang="hu-HU" dirty="0" err="1" smtClean="0"/>
              <a:t>democracy</a:t>
            </a:r>
            <a:endParaRPr lang="hu-HU" dirty="0" smtClean="0"/>
          </a:p>
          <a:p>
            <a:pPr lvl="1"/>
            <a:r>
              <a:rPr lang="hu-HU" sz="1400" i="1" dirty="0" err="1" smtClean="0"/>
              <a:t>Lack</a:t>
            </a:r>
            <a:r>
              <a:rPr lang="hu-HU" sz="1400" i="1" dirty="0" smtClean="0"/>
              <a:t> of </a:t>
            </a:r>
            <a:r>
              <a:rPr lang="hu-HU" sz="1400" i="1" dirty="0" err="1" smtClean="0"/>
              <a:t>freedom</a:t>
            </a:r>
            <a:r>
              <a:rPr lang="hu-HU" sz="1400" i="1" dirty="0" smtClean="0"/>
              <a:t> </a:t>
            </a:r>
            <a:r>
              <a:rPr lang="hu-HU" sz="1400" i="1" dirty="0" err="1" smtClean="0"/>
              <a:t>of</a:t>
            </a:r>
            <a:r>
              <a:rPr lang="hu-HU" sz="1400" i="1" dirty="0" smtClean="0"/>
              <a:t> </a:t>
            </a:r>
            <a:r>
              <a:rPr lang="hu-HU" sz="1400" i="1" dirty="0" err="1" smtClean="0"/>
              <a:t>the</a:t>
            </a:r>
            <a:r>
              <a:rPr lang="hu-HU" sz="1400" i="1" dirty="0" smtClean="0"/>
              <a:t> </a:t>
            </a:r>
            <a:r>
              <a:rPr lang="hu-HU" sz="1400" i="1" dirty="0" err="1" smtClean="0"/>
              <a:t>press</a:t>
            </a:r>
            <a:r>
              <a:rPr lang="hu-HU" sz="1400" i="1" dirty="0" smtClean="0"/>
              <a:t> </a:t>
            </a:r>
            <a:r>
              <a:rPr lang="hu-HU" sz="1400" i="1" dirty="0" err="1" smtClean="0"/>
              <a:t>would</a:t>
            </a:r>
            <a:r>
              <a:rPr lang="hu-HU" sz="1400" i="1" dirty="0" smtClean="0"/>
              <a:t> </a:t>
            </a:r>
            <a:r>
              <a:rPr lang="hu-HU" sz="1400" i="1" dirty="0" err="1" smtClean="0"/>
              <a:t>endanger</a:t>
            </a:r>
            <a:r>
              <a:rPr lang="hu-HU" sz="1400" i="1" dirty="0" smtClean="0"/>
              <a:t> EU </a:t>
            </a:r>
            <a:r>
              <a:rPr lang="hu-HU" sz="1400" i="1" dirty="0" err="1" smtClean="0"/>
              <a:t>democracy</a:t>
            </a:r>
            <a:r>
              <a:rPr lang="hu-HU" sz="1400" i="1" dirty="0" smtClean="0"/>
              <a:t> </a:t>
            </a:r>
            <a:r>
              <a:rPr lang="hu-HU" sz="1400" i="1" dirty="0" err="1" smtClean="0"/>
              <a:t>for</a:t>
            </a:r>
            <a:r>
              <a:rPr lang="hu-HU" sz="1400" i="1" dirty="0" smtClean="0"/>
              <a:t> </a:t>
            </a:r>
            <a:r>
              <a:rPr lang="hu-HU" sz="1400" i="1" dirty="0" err="1" smtClean="0"/>
              <a:t>lack</a:t>
            </a:r>
            <a:r>
              <a:rPr lang="hu-HU" sz="1400" i="1" dirty="0" smtClean="0"/>
              <a:t> of </a:t>
            </a:r>
            <a:r>
              <a:rPr lang="hu-HU" sz="1400" i="1" dirty="0" err="1" smtClean="0"/>
              <a:t>information</a:t>
            </a:r>
            <a:r>
              <a:rPr lang="hu-HU" sz="1400" i="1" dirty="0" smtClean="0"/>
              <a:t> </a:t>
            </a:r>
            <a:r>
              <a:rPr lang="hu-HU" sz="1400" i="1" dirty="0" err="1" smtClean="0"/>
              <a:t>sources</a:t>
            </a:r>
            <a:r>
              <a:rPr lang="hu-HU" sz="1400" i="1" dirty="0" smtClean="0"/>
              <a:t> </a:t>
            </a:r>
            <a:r>
              <a:rPr lang="hu-HU" sz="1400" i="1" dirty="0" err="1" smtClean="0"/>
              <a:t>fo</a:t>
            </a:r>
            <a:r>
              <a:rPr lang="hu-HU" sz="1400" i="1" dirty="0" smtClean="0"/>
              <a:t> </a:t>
            </a:r>
            <a:r>
              <a:rPr lang="hu-HU" sz="1400" i="1" dirty="0" err="1" smtClean="0"/>
              <a:t>form</a:t>
            </a:r>
            <a:r>
              <a:rPr lang="hu-HU" sz="1400" i="1" dirty="0" smtClean="0"/>
              <a:t> </a:t>
            </a:r>
            <a:r>
              <a:rPr lang="hu-HU" sz="1400" i="1" dirty="0" err="1" smtClean="0"/>
              <a:t>opinion</a:t>
            </a:r>
            <a:endParaRPr lang="hu-HU" sz="1400" i="1" dirty="0" smtClean="0"/>
          </a:p>
          <a:p>
            <a:endParaRPr lang="hu-HU" sz="1800" i="1" dirty="0" smtClean="0"/>
          </a:p>
          <a:p>
            <a:pPr marL="0" indent="0">
              <a:buNone/>
            </a:pPr>
            <a:r>
              <a:rPr lang="hu-HU" dirty="0" smtClean="0"/>
              <a:t>EU </a:t>
            </a:r>
            <a:r>
              <a:rPr lang="hu-HU" dirty="0" err="1" smtClean="0"/>
              <a:t>linguistic</a:t>
            </a:r>
            <a:r>
              <a:rPr lang="hu-HU" dirty="0" smtClean="0"/>
              <a:t> </a:t>
            </a:r>
            <a:r>
              <a:rPr lang="hu-HU" dirty="0" err="1" smtClean="0"/>
              <a:t>diversity</a:t>
            </a:r>
            <a:r>
              <a:rPr lang="hu-HU" dirty="0" smtClean="0"/>
              <a:t> – </a:t>
            </a:r>
            <a:r>
              <a:rPr lang="hu-HU" dirty="0" err="1" smtClean="0"/>
              <a:t>discrepancies</a:t>
            </a:r>
            <a:r>
              <a:rPr lang="hu-HU" dirty="0" smtClean="0"/>
              <a:t>:</a:t>
            </a:r>
          </a:p>
          <a:p>
            <a:r>
              <a:rPr lang="hu-HU" dirty="0" smtClean="0">
                <a:latin typeface="Times New Roman"/>
                <a:cs typeface="Times New Roman"/>
              </a:rPr>
              <a:t>→ no EU </a:t>
            </a:r>
            <a:r>
              <a:rPr lang="hu-HU" dirty="0" err="1" smtClean="0">
                <a:latin typeface="Times New Roman"/>
                <a:cs typeface="Times New Roman"/>
              </a:rPr>
              <a:t>public</a:t>
            </a:r>
            <a:r>
              <a:rPr lang="hu-HU" dirty="0" smtClean="0">
                <a:latin typeface="Times New Roman"/>
                <a:cs typeface="Times New Roman"/>
              </a:rPr>
              <a:t> </a:t>
            </a:r>
            <a:r>
              <a:rPr lang="hu-HU" dirty="0" err="1" smtClean="0">
                <a:latin typeface="Times New Roman"/>
                <a:cs typeface="Times New Roman"/>
              </a:rPr>
              <a:t>sphere</a:t>
            </a:r>
            <a:r>
              <a:rPr lang="hu-HU" dirty="0" smtClean="0">
                <a:latin typeface="Times New Roman"/>
                <a:cs typeface="Times New Roman"/>
              </a:rPr>
              <a:t> </a:t>
            </a:r>
          </a:p>
          <a:p>
            <a:r>
              <a:rPr lang="hu-HU" dirty="0" smtClean="0">
                <a:latin typeface="Times New Roman"/>
                <a:cs typeface="Times New Roman"/>
              </a:rPr>
              <a:t>→ </a:t>
            </a:r>
            <a:r>
              <a:rPr lang="hu-HU" dirty="0" err="1" smtClean="0">
                <a:latin typeface="Times New Roman"/>
                <a:cs typeface="Times New Roman"/>
              </a:rPr>
              <a:t>national</a:t>
            </a:r>
            <a:r>
              <a:rPr lang="hu-HU" dirty="0" smtClean="0">
                <a:latin typeface="Times New Roman"/>
                <a:cs typeface="Times New Roman"/>
              </a:rPr>
              <a:t> </a:t>
            </a:r>
            <a:r>
              <a:rPr lang="hu-HU" dirty="0" err="1" smtClean="0">
                <a:latin typeface="Times New Roman"/>
                <a:cs typeface="Times New Roman"/>
              </a:rPr>
              <a:t>media</a:t>
            </a:r>
            <a:r>
              <a:rPr lang="hu-HU" dirty="0" smtClean="0">
                <a:latin typeface="Times New Roman"/>
                <a:cs typeface="Times New Roman"/>
              </a:rPr>
              <a:t> service </a:t>
            </a:r>
            <a:r>
              <a:rPr lang="hu-HU" dirty="0" err="1" smtClean="0">
                <a:latin typeface="Times New Roman"/>
                <a:cs typeface="Times New Roman"/>
              </a:rPr>
              <a:t>providers</a:t>
            </a:r>
            <a:r>
              <a:rPr lang="hu-HU" dirty="0" smtClean="0">
                <a:latin typeface="Times New Roman"/>
                <a:cs typeface="Times New Roman"/>
              </a:rPr>
              <a:t> </a:t>
            </a:r>
            <a:r>
              <a:rPr lang="hu-HU" dirty="0" err="1" smtClean="0">
                <a:latin typeface="Times New Roman"/>
                <a:cs typeface="Times New Roman"/>
              </a:rPr>
              <a:t>are</a:t>
            </a:r>
            <a:r>
              <a:rPr lang="hu-HU" dirty="0" smtClean="0">
                <a:latin typeface="Times New Roman"/>
                <a:cs typeface="Times New Roman"/>
              </a:rPr>
              <a:t> </a:t>
            </a:r>
            <a:r>
              <a:rPr lang="hu-HU" dirty="0" err="1" smtClean="0">
                <a:latin typeface="Times New Roman"/>
                <a:cs typeface="Times New Roman"/>
              </a:rPr>
              <a:t>key</a:t>
            </a:r>
            <a:r>
              <a:rPr lang="hu-HU" dirty="0" smtClean="0">
                <a:latin typeface="Times New Roman"/>
                <a:cs typeface="Times New Roman"/>
              </a:rPr>
              <a:t> </a:t>
            </a:r>
            <a:r>
              <a:rPr lang="hu-HU" dirty="0" err="1" smtClean="0">
                <a:latin typeface="Times New Roman"/>
                <a:cs typeface="Times New Roman"/>
              </a:rPr>
              <a:t>in</a:t>
            </a:r>
            <a:r>
              <a:rPr lang="hu-HU" dirty="0" smtClean="0">
                <a:latin typeface="Times New Roman"/>
                <a:cs typeface="Times New Roman"/>
              </a:rPr>
              <a:t> </a:t>
            </a:r>
            <a:r>
              <a:rPr lang="hu-HU" dirty="0" err="1" smtClean="0">
                <a:latin typeface="Times New Roman"/>
                <a:cs typeface="Times New Roman"/>
              </a:rPr>
              <a:t>enforcing</a:t>
            </a:r>
            <a:r>
              <a:rPr lang="hu-HU" dirty="0" smtClean="0">
                <a:latin typeface="Times New Roman"/>
                <a:cs typeface="Times New Roman"/>
              </a:rPr>
              <a:t> </a:t>
            </a:r>
            <a:r>
              <a:rPr lang="hu-HU" dirty="0" err="1" smtClean="0">
                <a:latin typeface="Times New Roman"/>
                <a:cs typeface="Times New Roman"/>
              </a:rPr>
              <a:t>information</a:t>
            </a:r>
            <a:r>
              <a:rPr lang="hu-HU" dirty="0" smtClean="0">
                <a:latin typeface="Times New Roman"/>
                <a:cs typeface="Times New Roman"/>
              </a:rPr>
              <a:t> </a:t>
            </a:r>
            <a:r>
              <a:rPr lang="hu-HU" dirty="0" err="1" smtClean="0">
                <a:latin typeface="Times New Roman"/>
                <a:cs typeface="Times New Roman"/>
              </a:rPr>
              <a:t>rights</a:t>
            </a:r>
            <a:endParaRPr lang="hu-HU" dirty="0" smtClean="0">
              <a:latin typeface="Times New Roman"/>
              <a:cs typeface="Times New Roman"/>
            </a:endParaRPr>
          </a:p>
          <a:p>
            <a:r>
              <a:rPr lang="hu-HU" dirty="0" smtClean="0">
                <a:latin typeface="Times New Roman"/>
                <a:cs typeface="Times New Roman"/>
              </a:rPr>
              <a:t>← EP </a:t>
            </a:r>
            <a:r>
              <a:rPr lang="hu-HU" dirty="0" err="1" smtClean="0">
                <a:latin typeface="Times New Roman"/>
                <a:cs typeface="Times New Roman"/>
              </a:rPr>
              <a:t>elections</a:t>
            </a:r>
            <a:r>
              <a:rPr lang="hu-HU" dirty="0" smtClean="0">
                <a:latin typeface="Times New Roman"/>
                <a:cs typeface="Times New Roman"/>
              </a:rPr>
              <a:t> and EU </a:t>
            </a:r>
            <a:r>
              <a:rPr lang="hu-HU" dirty="0" err="1" smtClean="0">
                <a:latin typeface="Times New Roman"/>
                <a:cs typeface="Times New Roman"/>
              </a:rPr>
              <a:t>topics</a:t>
            </a:r>
            <a:r>
              <a:rPr lang="hu-HU" dirty="0" smtClean="0">
                <a:latin typeface="Times New Roman"/>
                <a:cs typeface="Times New Roman"/>
              </a:rPr>
              <a:t> </a:t>
            </a:r>
            <a:r>
              <a:rPr lang="hu-HU" dirty="0" err="1" smtClean="0">
                <a:latin typeface="Times New Roman"/>
                <a:cs typeface="Times New Roman"/>
              </a:rPr>
              <a:t>thematized</a:t>
            </a:r>
            <a:r>
              <a:rPr lang="hu-HU" dirty="0" smtClean="0">
                <a:latin typeface="Times New Roman"/>
                <a:cs typeface="Times New Roman"/>
              </a:rPr>
              <a:t> </a:t>
            </a:r>
            <a:r>
              <a:rPr lang="hu-HU" dirty="0" err="1" smtClean="0">
                <a:latin typeface="Times New Roman"/>
                <a:cs typeface="Times New Roman"/>
              </a:rPr>
              <a:t>by</a:t>
            </a:r>
            <a:r>
              <a:rPr lang="hu-HU" dirty="0" smtClean="0">
                <a:latin typeface="Times New Roman"/>
                <a:cs typeface="Times New Roman"/>
              </a:rPr>
              <a:t> </a:t>
            </a:r>
            <a:r>
              <a:rPr lang="hu-HU" dirty="0" err="1" smtClean="0">
                <a:latin typeface="Times New Roman"/>
                <a:cs typeface="Times New Roman"/>
              </a:rPr>
              <a:t>national</a:t>
            </a:r>
            <a:r>
              <a:rPr lang="hu-HU" dirty="0" smtClean="0">
                <a:latin typeface="Times New Roman"/>
                <a:cs typeface="Times New Roman"/>
              </a:rPr>
              <a:t> </a:t>
            </a:r>
            <a:r>
              <a:rPr lang="hu-HU" dirty="0" err="1" smtClean="0">
                <a:latin typeface="Times New Roman"/>
                <a:cs typeface="Times New Roman"/>
              </a:rPr>
              <a:t>media</a:t>
            </a:r>
            <a:endParaRPr lang="hu-HU" dirty="0" smtClean="0">
              <a:latin typeface="Times New Roman"/>
              <a:cs typeface="Times New Roman"/>
            </a:endParaRPr>
          </a:p>
          <a:p>
            <a:endParaRPr lang="hu-HU" dirty="0">
              <a:latin typeface="Times New Roman"/>
              <a:cs typeface="Times New Roman"/>
            </a:endParaRPr>
          </a:p>
        </p:txBody>
      </p:sp>
    </p:spTree>
    <p:extLst>
      <p:ext uri="{BB962C8B-B14F-4D97-AF65-F5344CB8AC3E}">
        <p14:creationId xmlns:p14="http://schemas.microsoft.com/office/powerpoint/2010/main" xmlns="" val="1450685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Democracy</a:t>
            </a:r>
            <a:r>
              <a:rPr lang="hu-HU" dirty="0" smtClean="0"/>
              <a:t> – </a:t>
            </a:r>
            <a:r>
              <a:rPr lang="hu-HU" dirty="0" err="1" smtClean="0"/>
              <a:t>Council</a:t>
            </a:r>
            <a:r>
              <a:rPr lang="hu-HU" dirty="0" smtClean="0"/>
              <a:t> of Europe</a:t>
            </a:r>
            <a:endParaRPr lang="hu-HU" dirty="0"/>
          </a:p>
        </p:txBody>
      </p:sp>
      <p:sp>
        <p:nvSpPr>
          <p:cNvPr id="3" name="Tartalom helye 2"/>
          <p:cNvSpPr>
            <a:spLocks noGrp="1"/>
          </p:cNvSpPr>
          <p:nvPr>
            <p:ph idx="1"/>
          </p:nvPr>
        </p:nvSpPr>
        <p:spPr/>
        <p:txBody>
          <a:bodyPr>
            <a:normAutofit/>
          </a:bodyPr>
          <a:lstStyle/>
          <a:p>
            <a:r>
              <a:rPr lang="hu-HU" dirty="0" err="1" smtClean="0"/>
              <a:t>CoE</a:t>
            </a:r>
            <a:r>
              <a:rPr lang="hu-HU" dirty="0" smtClean="0"/>
              <a:t> PA 1636 </a:t>
            </a:r>
            <a:r>
              <a:rPr lang="hu-HU" dirty="0"/>
              <a:t>(2008) </a:t>
            </a:r>
            <a:r>
              <a:rPr lang="hu-HU" dirty="0" err="1" smtClean="0"/>
              <a:t>resolution</a:t>
            </a:r>
            <a:r>
              <a:rPr lang="hu-HU" dirty="0" smtClean="0"/>
              <a:t> (</a:t>
            </a:r>
            <a:r>
              <a:rPr lang="hu-HU" dirty="0" err="1" smtClean="0"/>
              <a:t>indicators</a:t>
            </a:r>
            <a:r>
              <a:rPr lang="hu-HU" dirty="0" smtClean="0"/>
              <a:t> </a:t>
            </a:r>
            <a:r>
              <a:rPr lang="hu-HU" dirty="0" err="1" smtClean="0"/>
              <a:t>for</a:t>
            </a:r>
            <a:r>
              <a:rPr lang="hu-HU" dirty="0" smtClean="0"/>
              <a:t> </a:t>
            </a:r>
            <a:r>
              <a:rPr lang="hu-HU" dirty="0" err="1" smtClean="0"/>
              <a:t>media</a:t>
            </a:r>
            <a:r>
              <a:rPr lang="hu-HU" dirty="0" smtClean="0"/>
              <a:t> </a:t>
            </a:r>
            <a:r>
              <a:rPr lang="hu-HU" dirty="0" err="1" smtClean="0"/>
              <a:t>in</a:t>
            </a:r>
            <a:r>
              <a:rPr lang="hu-HU" dirty="0" smtClean="0"/>
              <a:t> a </a:t>
            </a:r>
            <a:r>
              <a:rPr lang="hu-HU" dirty="0" err="1" smtClean="0"/>
              <a:t>democracy</a:t>
            </a:r>
            <a:r>
              <a:rPr lang="hu-HU" dirty="0" smtClean="0"/>
              <a:t>): „</a:t>
            </a:r>
            <a:r>
              <a:rPr lang="en-US" sz="2000" dirty="0" smtClean="0"/>
              <a:t>Freedom </a:t>
            </a:r>
            <a:r>
              <a:rPr lang="en-US" sz="2000" dirty="0"/>
              <a:t>of expression and information in the media is an essential requirement of democracy. Public participation in the democratic decision-making process requires that the public is well informed and has the possibility of freely discussing different opinions</a:t>
            </a:r>
            <a:r>
              <a:rPr lang="en-US" sz="2000" dirty="0" smtClean="0"/>
              <a:t>.</a:t>
            </a:r>
            <a:r>
              <a:rPr lang="hu-HU" sz="2000" dirty="0" smtClean="0"/>
              <a:t>”</a:t>
            </a:r>
          </a:p>
          <a:p>
            <a:r>
              <a:rPr lang="en-US" sz="2000" dirty="0" smtClean="0"/>
              <a:t> </a:t>
            </a:r>
            <a:r>
              <a:rPr lang="hu-HU" dirty="0" smtClean="0">
                <a:latin typeface="Times New Roman"/>
                <a:cs typeface="Times New Roman"/>
              </a:rPr>
              <a:t>→ </a:t>
            </a:r>
            <a:r>
              <a:rPr lang="hu-HU" dirty="0" err="1" smtClean="0"/>
              <a:t>MSs</a:t>
            </a:r>
            <a:r>
              <a:rPr lang="hu-HU" dirty="0" smtClean="0"/>
              <a:t> </a:t>
            </a:r>
            <a:r>
              <a:rPr lang="hu-HU" dirty="0" err="1" smtClean="0"/>
              <a:t>as</a:t>
            </a:r>
            <a:r>
              <a:rPr lang="hu-HU" dirty="0" smtClean="0"/>
              <a:t> a </a:t>
            </a:r>
            <a:r>
              <a:rPr lang="hu-HU" dirty="0" err="1" smtClean="0"/>
              <a:t>community</a:t>
            </a:r>
            <a:r>
              <a:rPr lang="hu-HU" dirty="0" smtClean="0"/>
              <a:t> must monitor </a:t>
            </a:r>
            <a:r>
              <a:rPr lang="hu-HU" dirty="0" err="1" smtClean="0"/>
              <a:t>state</a:t>
            </a:r>
            <a:r>
              <a:rPr lang="hu-HU" dirty="0" smtClean="0"/>
              <a:t> of </a:t>
            </a:r>
            <a:r>
              <a:rPr lang="hu-HU" dirty="0" err="1" smtClean="0"/>
              <a:t>democracy</a:t>
            </a:r>
            <a:r>
              <a:rPr lang="hu-HU" dirty="0" smtClean="0"/>
              <a:t> </a:t>
            </a:r>
            <a:r>
              <a:rPr lang="hu-HU" dirty="0" err="1" smtClean="0"/>
              <a:t>in</a:t>
            </a:r>
            <a:r>
              <a:rPr lang="hu-HU" dirty="0" smtClean="0"/>
              <a:t> </a:t>
            </a:r>
            <a:r>
              <a:rPr lang="hu-HU" dirty="0" err="1" smtClean="0"/>
              <a:t>the</a:t>
            </a:r>
            <a:r>
              <a:rPr lang="hu-HU" dirty="0" smtClean="0"/>
              <a:t> </a:t>
            </a:r>
            <a:r>
              <a:rPr lang="hu-HU" dirty="0" err="1" smtClean="0"/>
              <a:t>other</a:t>
            </a:r>
            <a:r>
              <a:rPr lang="hu-HU" dirty="0" smtClean="0"/>
              <a:t> </a:t>
            </a:r>
            <a:r>
              <a:rPr lang="hu-HU" dirty="0" err="1" smtClean="0"/>
              <a:t>MSs</a:t>
            </a:r>
            <a:endParaRPr lang="hu-HU" dirty="0" smtClean="0"/>
          </a:p>
          <a:p>
            <a:endParaRPr lang="hu-HU" dirty="0"/>
          </a:p>
          <a:p>
            <a:r>
              <a:rPr lang="x-none" sz="1400" smtClean="0"/>
              <a:t>Rec</a:t>
            </a:r>
            <a:r>
              <a:rPr lang="hu-HU" sz="1400" dirty="0" smtClean="0"/>
              <a:t> </a:t>
            </a:r>
            <a:r>
              <a:rPr lang="x-none" sz="1400" smtClean="0"/>
              <a:t>No</a:t>
            </a:r>
            <a:r>
              <a:rPr lang="x-none" sz="1400"/>
              <a:t>. R (99) 15 of the Committee of Ministers to Member States on Measures Concerning Media Coverage of Election </a:t>
            </a:r>
            <a:r>
              <a:rPr lang="x-none" sz="1400" smtClean="0"/>
              <a:t>Campaigns</a:t>
            </a:r>
            <a:endParaRPr lang="hu-HU" sz="1400" dirty="0" smtClean="0"/>
          </a:p>
          <a:p>
            <a:r>
              <a:rPr lang="hu-HU" sz="1400" dirty="0" err="1" smtClean="0"/>
              <a:t>Rec</a:t>
            </a:r>
            <a:r>
              <a:rPr lang="hu-HU" sz="1400" dirty="0" smtClean="0"/>
              <a:t> </a:t>
            </a:r>
            <a:r>
              <a:rPr lang="hu-HU" sz="1400" dirty="0"/>
              <a:t>CM/</a:t>
            </a:r>
            <a:r>
              <a:rPr lang="hu-HU" sz="1400" dirty="0" err="1"/>
              <a:t>Rec</a:t>
            </a:r>
            <a:r>
              <a:rPr lang="hu-HU" sz="1400" dirty="0"/>
              <a:t>(2007)15 of </a:t>
            </a:r>
            <a:r>
              <a:rPr lang="hu-HU" sz="1400" dirty="0" err="1"/>
              <a:t>the</a:t>
            </a:r>
            <a:r>
              <a:rPr lang="hu-HU" sz="1400" dirty="0"/>
              <a:t> </a:t>
            </a:r>
            <a:r>
              <a:rPr lang="hu-HU" sz="1400" dirty="0" err="1"/>
              <a:t>Committee</a:t>
            </a:r>
            <a:r>
              <a:rPr lang="hu-HU" sz="1400" dirty="0"/>
              <a:t> </a:t>
            </a:r>
            <a:r>
              <a:rPr lang="hu-HU" sz="1400" dirty="0" err="1"/>
              <a:t>of</a:t>
            </a:r>
            <a:r>
              <a:rPr lang="hu-HU" sz="1400" dirty="0"/>
              <a:t> </a:t>
            </a:r>
            <a:r>
              <a:rPr lang="hu-HU" sz="1400" dirty="0" err="1"/>
              <a:t>Ministers</a:t>
            </a:r>
            <a:r>
              <a:rPr lang="hu-HU" sz="1400" dirty="0"/>
              <a:t> </a:t>
            </a:r>
            <a:r>
              <a:rPr lang="hu-HU" sz="1400" dirty="0" err="1"/>
              <a:t>to</a:t>
            </a:r>
            <a:r>
              <a:rPr lang="hu-HU" sz="1400" dirty="0"/>
              <a:t> </a:t>
            </a:r>
            <a:r>
              <a:rPr lang="hu-HU" sz="1400" dirty="0" err="1"/>
              <a:t>member</a:t>
            </a:r>
            <a:r>
              <a:rPr lang="hu-HU" sz="1400" dirty="0"/>
              <a:t> </a:t>
            </a:r>
            <a:r>
              <a:rPr lang="hu-HU" sz="1400" dirty="0" err="1"/>
              <a:t>states</a:t>
            </a:r>
            <a:r>
              <a:rPr lang="hu-HU" sz="1400" dirty="0"/>
              <a:t> </a:t>
            </a:r>
            <a:r>
              <a:rPr lang="hu-HU" sz="1400" dirty="0" err="1"/>
              <a:t>on</a:t>
            </a:r>
            <a:r>
              <a:rPr lang="hu-HU" sz="1400" dirty="0"/>
              <a:t> </a:t>
            </a:r>
            <a:r>
              <a:rPr lang="hu-HU" sz="1400" dirty="0" err="1"/>
              <a:t>measures</a:t>
            </a:r>
            <a:r>
              <a:rPr lang="hu-HU" sz="1400" dirty="0"/>
              <a:t> </a:t>
            </a:r>
            <a:r>
              <a:rPr lang="hu-HU" sz="1400" dirty="0" err="1"/>
              <a:t>concerning</a:t>
            </a:r>
            <a:r>
              <a:rPr lang="hu-HU" sz="1400" dirty="0"/>
              <a:t> </a:t>
            </a:r>
            <a:r>
              <a:rPr lang="hu-HU" sz="1400" dirty="0" err="1"/>
              <a:t>media</a:t>
            </a:r>
            <a:r>
              <a:rPr lang="hu-HU" sz="1400" dirty="0"/>
              <a:t> </a:t>
            </a:r>
            <a:r>
              <a:rPr lang="hu-HU" sz="1400" dirty="0" err="1"/>
              <a:t>coverage</a:t>
            </a:r>
            <a:r>
              <a:rPr lang="hu-HU" sz="1400" dirty="0"/>
              <a:t> </a:t>
            </a:r>
            <a:r>
              <a:rPr lang="hu-HU" sz="1400" dirty="0" err="1"/>
              <a:t>of</a:t>
            </a:r>
            <a:r>
              <a:rPr lang="hu-HU" sz="1400" dirty="0"/>
              <a:t> </a:t>
            </a:r>
            <a:r>
              <a:rPr lang="hu-HU" sz="1400" dirty="0" err="1"/>
              <a:t>election</a:t>
            </a:r>
            <a:r>
              <a:rPr lang="hu-HU" sz="1400" dirty="0"/>
              <a:t> </a:t>
            </a:r>
            <a:r>
              <a:rPr lang="hu-HU" sz="1400" dirty="0" err="1" smtClean="0"/>
              <a:t>campaigns</a:t>
            </a:r>
            <a:endParaRPr lang="hu-HU" sz="1400" dirty="0"/>
          </a:p>
        </p:txBody>
      </p:sp>
    </p:spTree>
    <p:extLst>
      <p:ext uri="{BB962C8B-B14F-4D97-AF65-F5344CB8AC3E}">
        <p14:creationId xmlns:p14="http://schemas.microsoft.com/office/powerpoint/2010/main" xmlns="" val="342745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Democracy</a:t>
            </a:r>
            <a:r>
              <a:rPr lang="hu-HU" dirty="0" smtClean="0"/>
              <a:t> - </a:t>
            </a:r>
            <a:r>
              <a:rPr lang="hu-HU" dirty="0" err="1" smtClean="0"/>
              <a:t>summary</a:t>
            </a:r>
            <a:endParaRPr lang="hu-HU" dirty="0"/>
          </a:p>
        </p:txBody>
      </p:sp>
      <p:sp>
        <p:nvSpPr>
          <p:cNvPr id="3" name="Tartalom helye 2"/>
          <p:cNvSpPr>
            <a:spLocks noGrp="1"/>
          </p:cNvSpPr>
          <p:nvPr>
            <p:ph idx="1"/>
          </p:nvPr>
        </p:nvSpPr>
        <p:spPr/>
        <p:txBody>
          <a:bodyPr>
            <a:normAutofit/>
          </a:bodyPr>
          <a:lstStyle/>
          <a:p>
            <a:endParaRPr lang="hu-HU" dirty="0" smtClean="0"/>
          </a:p>
          <a:p>
            <a:r>
              <a:rPr lang="hu-HU" dirty="0" err="1" smtClean="0"/>
              <a:t>Overlaps</a:t>
            </a:r>
            <a:r>
              <a:rPr lang="hu-HU" dirty="0" smtClean="0"/>
              <a:t> </a:t>
            </a:r>
            <a:r>
              <a:rPr lang="hu-HU" dirty="0" err="1" smtClean="0"/>
              <a:t>in</a:t>
            </a:r>
            <a:r>
              <a:rPr lang="hu-HU" dirty="0" smtClean="0"/>
              <a:t> </a:t>
            </a:r>
            <a:r>
              <a:rPr lang="hu-HU" dirty="0" err="1" smtClean="0"/>
              <a:t>the</a:t>
            </a:r>
            <a:r>
              <a:rPr lang="hu-HU" dirty="0" smtClean="0"/>
              <a:t> </a:t>
            </a:r>
            <a:r>
              <a:rPr lang="hu-HU" dirty="0" err="1" smtClean="0"/>
              <a:t>notion</a:t>
            </a:r>
            <a:r>
              <a:rPr lang="hu-HU" dirty="0" smtClean="0"/>
              <a:t> and </a:t>
            </a:r>
            <a:r>
              <a:rPr lang="hu-HU" dirty="0" err="1" smtClean="0"/>
              <a:t>significance</a:t>
            </a:r>
            <a:r>
              <a:rPr lang="hu-HU" dirty="0" smtClean="0"/>
              <a:t> of </a:t>
            </a:r>
            <a:r>
              <a:rPr lang="hu-HU" dirty="0" err="1" smtClean="0"/>
              <a:t>democracy</a:t>
            </a:r>
            <a:r>
              <a:rPr lang="hu-HU" dirty="0" smtClean="0"/>
              <a:t> </a:t>
            </a:r>
            <a:r>
              <a:rPr lang="hu-HU" dirty="0" err="1" smtClean="0"/>
              <a:t>in</a:t>
            </a:r>
            <a:r>
              <a:rPr lang="hu-HU" dirty="0" smtClean="0"/>
              <a:t> </a:t>
            </a:r>
            <a:r>
              <a:rPr lang="hu-HU" dirty="0" err="1" smtClean="0"/>
              <a:t>the</a:t>
            </a:r>
            <a:r>
              <a:rPr lang="hu-HU" dirty="0" smtClean="0"/>
              <a:t> </a:t>
            </a:r>
            <a:r>
              <a:rPr lang="hu-HU" dirty="0" err="1" smtClean="0"/>
              <a:t>approach</a:t>
            </a:r>
            <a:r>
              <a:rPr lang="hu-HU" dirty="0" smtClean="0"/>
              <a:t> </a:t>
            </a:r>
            <a:r>
              <a:rPr lang="hu-HU" dirty="0" err="1" smtClean="0"/>
              <a:t>of</a:t>
            </a:r>
            <a:r>
              <a:rPr lang="hu-HU" dirty="0" smtClean="0"/>
              <a:t> </a:t>
            </a:r>
            <a:r>
              <a:rPr lang="hu-HU" dirty="0" err="1" smtClean="0"/>
              <a:t>the</a:t>
            </a:r>
            <a:r>
              <a:rPr lang="hu-HU" dirty="0" smtClean="0"/>
              <a:t> Union and </a:t>
            </a:r>
            <a:r>
              <a:rPr lang="hu-HU" dirty="0" err="1" smtClean="0"/>
              <a:t>CoE</a:t>
            </a:r>
            <a:endParaRPr lang="hu-HU" dirty="0" smtClean="0"/>
          </a:p>
          <a:p>
            <a:pPr marL="0" indent="0">
              <a:buNone/>
            </a:pPr>
            <a:r>
              <a:rPr lang="hu-HU" dirty="0" smtClean="0">
                <a:latin typeface="Times New Roman"/>
                <a:cs typeface="Times New Roman"/>
              </a:rPr>
              <a:t>→ Media </a:t>
            </a:r>
            <a:r>
              <a:rPr lang="hu-HU" dirty="0" err="1" smtClean="0">
                <a:latin typeface="Times New Roman"/>
                <a:cs typeface="Times New Roman"/>
              </a:rPr>
              <a:t>plays</a:t>
            </a:r>
            <a:r>
              <a:rPr lang="hu-HU" dirty="0" smtClean="0">
                <a:latin typeface="Times New Roman"/>
                <a:cs typeface="Times New Roman"/>
              </a:rPr>
              <a:t> a </a:t>
            </a:r>
            <a:r>
              <a:rPr lang="hu-HU" dirty="0" err="1" smtClean="0">
                <a:latin typeface="Times New Roman"/>
                <a:cs typeface="Times New Roman"/>
              </a:rPr>
              <a:t>key</a:t>
            </a:r>
            <a:r>
              <a:rPr lang="hu-HU" dirty="0" smtClean="0">
                <a:latin typeface="Times New Roman"/>
                <a:cs typeface="Times New Roman"/>
              </a:rPr>
              <a:t> </a:t>
            </a:r>
            <a:r>
              <a:rPr lang="hu-HU" dirty="0" err="1" smtClean="0">
                <a:latin typeface="Times New Roman"/>
                <a:cs typeface="Times New Roman"/>
              </a:rPr>
              <a:t>role</a:t>
            </a:r>
            <a:r>
              <a:rPr lang="hu-HU" dirty="0" smtClean="0">
                <a:latin typeface="Times New Roman"/>
                <a:cs typeface="Times New Roman"/>
              </a:rPr>
              <a:t> </a:t>
            </a:r>
            <a:r>
              <a:rPr lang="hu-HU" dirty="0" err="1" smtClean="0">
                <a:latin typeface="Times New Roman"/>
                <a:cs typeface="Times New Roman"/>
              </a:rPr>
              <a:t>in</a:t>
            </a:r>
            <a:r>
              <a:rPr lang="hu-HU" dirty="0" smtClean="0">
                <a:latin typeface="Times New Roman"/>
                <a:cs typeface="Times New Roman"/>
              </a:rPr>
              <a:t> </a:t>
            </a:r>
            <a:r>
              <a:rPr lang="hu-HU" dirty="0" err="1" smtClean="0">
                <a:latin typeface="Times New Roman"/>
                <a:cs typeface="Times New Roman"/>
              </a:rPr>
              <a:t>creating</a:t>
            </a:r>
            <a:r>
              <a:rPr lang="hu-HU" dirty="0" smtClean="0">
                <a:latin typeface="Times New Roman"/>
                <a:cs typeface="Times New Roman"/>
              </a:rPr>
              <a:t> and </a:t>
            </a:r>
            <a:r>
              <a:rPr lang="hu-HU" dirty="0" err="1" smtClean="0">
                <a:latin typeface="Times New Roman"/>
                <a:cs typeface="Times New Roman"/>
              </a:rPr>
              <a:t>sustaining</a:t>
            </a:r>
            <a:r>
              <a:rPr lang="hu-HU" dirty="0" smtClean="0">
                <a:latin typeface="Times New Roman"/>
                <a:cs typeface="Times New Roman"/>
              </a:rPr>
              <a:t> a </a:t>
            </a:r>
            <a:r>
              <a:rPr lang="hu-HU" dirty="0" err="1" smtClean="0">
                <a:latin typeface="Times New Roman"/>
                <a:cs typeface="Times New Roman"/>
              </a:rPr>
              <a:t>viable</a:t>
            </a:r>
            <a:r>
              <a:rPr lang="hu-HU" dirty="0" smtClean="0">
                <a:latin typeface="Times New Roman"/>
                <a:cs typeface="Times New Roman"/>
              </a:rPr>
              <a:t> </a:t>
            </a:r>
            <a:r>
              <a:rPr lang="hu-HU" dirty="0" err="1" smtClean="0">
                <a:latin typeface="Times New Roman"/>
                <a:cs typeface="Times New Roman"/>
              </a:rPr>
              <a:t>democracy</a:t>
            </a:r>
            <a:endParaRPr lang="hu-HU" dirty="0" smtClean="0">
              <a:latin typeface="Times New Roman"/>
              <a:cs typeface="Times New Roman"/>
            </a:endParaRPr>
          </a:p>
          <a:p>
            <a:pPr marL="0" indent="0">
              <a:buNone/>
            </a:pPr>
            <a:r>
              <a:rPr lang="hu-HU" dirty="0" smtClean="0">
                <a:latin typeface="Times New Roman"/>
                <a:cs typeface="Times New Roman"/>
              </a:rPr>
              <a:t>→ </a:t>
            </a:r>
            <a:r>
              <a:rPr lang="hu-HU" dirty="0" err="1" smtClean="0">
                <a:latin typeface="Times New Roman"/>
                <a:cs typeface="Times New Roman"/>
              </a:rPr>
              <a:t>media</a:t>
            </a:r>
            <a:r>
              <a:rPr lang="hu-HU" dirty="0" smtClean="0">
                <a:latin typeface="Times New Roman"/>
                <a:cs typeface="Times New Roman"/>
              </a:rPr>
              <a:t> </a:t>
            </a:r>
            <a:r>
              <a:rPr lang="hu-HU" dirty="0" err="1" smtClean="0">
                <a:latin typeface="Times New Roman"/>
                <a:cs typeface="Times New Roman"/>
              </a:rPr>
              <a:t>freedom</a:t>
            </a:r>
            <a:r>
              <a:rPr lang="hu-HU" dirty="0" smtClean="0">
                <a:latin typeface="Times New Roman"/>
                <a:cs typeface="Times New Roman"/>
              </a:rPr>
              <a:t> </a:t>
            </a:r>
            <a:r>
              <a:rPr lang="hu-HU" dirty="0" err="1" smtClean="0">
                <a:latin typeface="Times New Roman"/>
                <a:cs typeface="Times New Roman"/>
              </a:rPr>
              <a:t>guarantees</a:t>
            </a:r>
            <a:r>
              <a:rPr lang="hu-HU" dirty="0" smtClean="0">
                <a:latin typeface="Times New Roman"/>
                <a:cs typeface="Times New Roman"/>
              </a:rPr>
              <a:t> </a:t>
            </a:r>
            <a:r>
              <a:rPr lang="hu-HU" dirty="0" err="1" smtClean="0">
                <a:latin typeface="Times New Roman"/>
                <a:cs typeface="Times New Roman"/>
              </a:rPr>
              <a:t>democratic</a:t>
            </a:r>
            <a:r>
              <a:rPr lang="hu-HU" dirty="0" smtClean="0">
                <a:latin typeface="Times New Roman"/>
                <a:cs typeface="Times New Roman"/>
              </a:rPr>
              <a:t> </a:t>
            </a:r>
            <a:r>
              <a:rPr lang="hu-HU" dirty="0" err="1" smtClean="0">
                <a:latin typeface="Times New Roman"/>
                <a:cs typeface="Times New Roman"/>
              </a:rPr>
              <a:t>participation</a:t>
            </a:r>
            <a:r>
              <a:rPr lang="hu-HU" dirty="0" smtClean="0">
                <a:latin typeface="Times New Roman"/>
                <a:cs typeface="Times New Roman"/>
              </a:rPr>
              <a:t> of </a:t>
            </a:r>
            <a:r>
              <a:rPr lang="hu-HU" dirty="0" err="1" smtClean="0">
                <a:latin typeface="Times New Roman"/>
                <a:cs typeface="Times New Roman"/>
              </a:rPr>
              <a:t>citizens</a:t>
            </a:r>
            <a:endParaRPr lang="hu-HU" dirty="0" smtClean="0">
              <a:latin typeface="Times New Roman"/>
              <a:cs typeface="Times New Roman"/>
            </a:endParaRPr>
          </a:p>
          <a:p>
            <a:pPr marL="0" indent="0">
              <a:buNone/>
            </a:pPr>
            <a:r>
              <a:rPr lang="hu-HU" dirty="0" smtClean="0">
                <a:latin typeface="Times New Roman"/>
                <a:cs typeface="Times New Roman"/>
              </a:rPr>
              <a:t>→ </a:t>
            </a:r>
            <a:r>
              <a:rPr lang="hu-HU" dirty="0" err="1" smtClean="0">
                <a:latin typeface="Times New Roman"/>
                <a:cs typeface="Times New Roman"/>
              </a:rPr>
              <a:t>Democracy</a:t>
            </a:r>
            <a:r>
              <a:rPr lang="hu-HU" dirty="0" smtClean="0">
                <a:latin typeface="Times New Roman"/>
                <a:cs typeface="Times New Roman"/>
              </a:rPr>
              <a:t> and </a:t>
            </a:r>
            <a:r>
              <a:rPr lang="hu-HU" dirty="0" err="1" smtClean="0">
                <a:latin typeface="Times New Roman"/>
                <a:cs typeface="Times New Roman"/>
              </a:rPr>
              <a:t>freedom</a:t>
            </a:r>
            <a:r>
              <a:rPr lang="hu-HU" dirty="0" smtClean="0">
                <a:latin typeface="Times New Roman"/>
                <a:cs typeface="Times New Roman"/>
              </a:rPr>
              <a:t> of </a:t>
            </a:r>
            <a:r>
              <a:rPr lang="hu-HU" dirty="0" err="1" smtClean="0">
                <a:latin typeface="Times New Roman"/>
                <a:cs typeface="Times New Roman"/>
              </a:rPr>
              <a:t>media</a:t>
            </a:r>
            <a:r>
              <a:rPr lang="hu-HU" dirty="0" smtClean="0">
                <a:latin typeface="Times New Roman"/>
                <a:cs typeface="Times New Roman"/>
              </a:rPr>
              <a:t> </a:t>
            </a:r>
            <a:r>
              <a:rPr lang="hu-HU" dirty="0" err="1" smtClean="0">
                <a:latin typeface="Times New Roman"/>
                <a:cs typeface="Times New Roman"/>
              </a:rPr>
              <a:t>mutually</a:t>
            </a:r>
            <a:r>
              <a:rPr lang="hu-HU" dirty="0" smtClean="0">
                <a:latin typeface="Times New Roman"/>
                <a:cs typeface="Times New Roman"/>
              </a:rPr>
              <a:t> </a:t>
            </a:r>
            <a:r>
              <a:rPr lang="hu-HU" dirty="0" err="1" smtClean="0">
                <a:latin typeface="Times New Roman"/>
                <a:cs typeface="Times New Roman"/>
              </a:rPr>
              <a:t>reinforce</a:t>
            </a:r>
            <a:r>
              <a:rPr lang="hu-HU" dirty="0" smtClean="0">
                <a:latin typeface="Times New Roman"/>
                <a:cs typeface="Times New Roman"/>
              </a:rPr>
              <a:t> </a:t>
            </a:r>
            <a:r>
              <a:rPr lang="hu-HU" dirty="0" err="1" smtClean="0">
                <a:latin typeface="Times New Roman"/>
                <a:cs typeface="Times New Roman"/>
              </a:rPr>
              <a:t>each</a:t>
            </a:r>
            <a:r>
              <a:rPr lang="hu-HU" dirty="0" smtClean="0">
                <a:latin typeface="Times New Roman"/>
                <a:cs typeface="Times New Roman"/>
              </a:rPr>
              <a:t> </a:t>
            </a:r>
            <a:r>
              <a:rPr lang="hu-HU" dirty="0" err="1" smtClean="0">
                <a:latin typeface="Times New Roman"/>
                <a:cs typeface="Times New Roman"/>
              </a:rPr>
              <a:t>other</a:t>
            </a:r>
            <a:r>
              <a:rPr lang="hu-HU" dirty="0" smtClean="0">
                <a:latin typeface="Times New Roman"/>
                <a:cs typeface="Times New Roman"/>
              </a:rPr>
              <a:t> </a:t>
            </a:r>
            <a:r>
              <a:rPr lang="hu-HU" dirty="0" err="1" smtClean="0">
                <a:latin typeface="Times New Roman"/>
                <a:cs typeface="Times New Roman"/>
              </a:rPr>
              <a:t>as</a:t>
            </a:r>
            <a:r>
              <a:rPr lang="hu-HU" dirty="0" smtClean="0">
                <a:latin typeface="Times New Roman"/>
                <a:cs typeface="Times New Roman"/>
              </a:rPr>
              <a:t> </a:t>
            </a:r>
            <a:r>
              <a:rPr lang="hu-HU" dirty="0" err="1" smtClean="0">
                <a:latin typeface="Times New Roman"/>
                <a:cs typeface="Times New Roman"/>
              </a:rPr>
              <a:t>values</a:t>
            </a:r>
            <a:endParaRPr lang="hu-HU" dirty="0"/>
          </a:p>
        </p:txBody>
      </p:sp>
    </p:spTree>
    <p:extLst>
      <p:ext uri="{BB962C8B-B14F-4D97-AF65-F5344CB8AC3E}">
        <p14:creationId xmlns:p14="http://schemas.microsoft.com/office/powerpoint/2010/main" xmlns="" val="2054756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Pluralism</a:t>
            </a:r>
            <a:endParaRPr lang="hu-HU" dirty="0"/>
          </a:p>
        </p:txBody>
      </p:sp>
      <p:sp>
        <p:nvSpPr>
          <p:cNvPr id="3" name="Tartalom helye 2"/>
          <p:cNvSpPr>
            <a:spLocks noGrp="1"/>
          </p:cNvSpPr>
          <p:nvPr>
            <p:ph idx="1"/>
          </p:nvPr>
        </p:nvSpPr>
        <p:spPr/>
        <p:txBody>
          <a:bodyPr/>
          <a:lstStyle/>
          <a:p>
            <a:pPr marL="0" indent="0">
              <a:buNone/>
            </a:pPr>
            <a:r>
              <a:rPr lang="hu-HU" dirty="0" smtClean="0"/>
              <a:t>European Union</a:t>
            </a:r>
          </a:p>
          <a:p>
            <a:r>
              <a:rPr lang="hu-HU" dirty="0" smtClean="0"/>
              <a:t>Media </a:t>
            </a:r>
            <a:r>
              <a:rPr lang="hu-HU" dirty="0" err="1" smtClean="0"/>
              <a:t>pluralism</a:t>
            </a:r>
            <a:r>
              <a:rPr lang="hu-HU" dirty="0" smtClean="0"/>
              <a:t> </a:t>
            </a:r>
            <a:r>
              <a:rPr lang="hu-HU" dirty="0" err="1" smtClean="0"/>
              <a:t>as</a:t>
            </a:r>
            <a:r>
              <a:rPr lang="hu-HU" dirty="0" smtClean="0"/>
              <a:t> a </a:t>
            </a:r>
            <a:r>
              <a:rPr lang="hu-HU" dirty="0" err="1" smtClean="0"/>
              <a:t>value</a:t>
            </a:r>
            <a:r>
              <a:rPr lang="hu-HU" dirty="0" smtClean="0"/>
              <a:t> (Art 11 </a:t>
            </a:r>
            <a:r>
              <a:rPr lang="hu-HU" dirty="0" err="1" smtClean="0"/>
              <a:t>ChFR</a:t>
            </a:r>
            <a:r>
              <a:rPr lang="hu-HU" dirty="0" smtClean="0"/>
              <a:t>)</a:t>
            </a:r>
          </a:p>
          <a:p>
            <a:r>
              <a:rPr lang="hu-HU" dirty="0" err="1" smtClean="0"/>
              <a:t>Inverventionist</a:t>
            </a:r>
            <a:r>
              <a:rPr lang="hu-HU" dirty="0" smtClean="0"/>
              <a:t> </a:t>
            </a:r>
            <a:r>
              <a:rPr lang="hu-HU" dirty="0" err="1" smtClean="0"/>
              <a:t>approach</a:t>
            </a:r>
            <a:r>
              <a:rPr lang="hu-HU" dirty="0" smtClean="0"/>
              <a:t> </a:t>
            </a:r>
            <a:r>
              <a:rPr lang="hu-HU" dirty="0" err="1" smtClean="0"/>
              <a:t>to</a:t>
            </a:r>
            <a:r>
              <a:rPr lang="hu-HU" dirty="0" smtClean="0"/>
              <a:t> </a:t>
            </a:r>
            <a:r>
              <a:rPr lang="hu-HU" dirty="0" err="1" smtClean="0"/>
              <a:t>media</a:t>
            </a:r>
            <a:r>
              <a:rPr lang="hu-HU" dirty="0" smtClean="0"/>
              <a:t> policy:</a:t>
            </a:r>
          </a:p>
          <a:p>
            <a:r>
              <a:rPr lang="hu-HU" dirty="0" smtClean="0">
                <a:latin typeface="Times New Roman"/>
                <a:cs typeface="Times New Roman"/>
              </a:rPr>
              <a:t>→ </a:t>
            </a:r>
            <a:r>
              <a:rPr lang="hu-HU" dirty="0" err="1" smtClean="0">
                <a:latin typeface="Times New Roman"/>
                <a:cs typeface="Times New Roman"/>
              </a:rPr>
              <a:t>Pluralism</a:t>
            </a:r>
            <a:r>
              <a:rPr lang="hu-HU" dirty="0" smtClean="0">
                <a:latin typeface="Times New Roman"/>
                <a:cs typeface="Times New Roman"/>
              </a:rPr>
              <a:t> = </a:t>
            </a:r>
            <a:r>
              <a:rPr lang="hu-HU" dirty="0" err="1" smtClean="0">
                <a:latin typeface="Times New Roman"/>
                <a:cs typeface="Times New Roman"/>
              </a:rPr>
              <a:t>as</a:t>
            </a:r>
            <a:r>
              <a:rPr lang="hu-HU" dirty="0" smtClean="0">
                <a:latin typeface="Times New Roman"/>
                <a:cs typeface="Times New Roman"/>
              </a:rPr>
              <a:t> a </a:t>
            </a:r>
            <a:r>
              <a:rPr lang="hu-HU" dirty="0" err="1" smtClean="0">
                <a:latin typeface="Times New Roman"/>
                <a:cs typeface="Times New Roman"/>
              </a:rPr>
              <a:t>restriction</a:t>
            </a:r>
            <a:r>
              <a:rPr lang="hu-HU" dirty="0" smtClean="0">
                <a:latin typeface="Times New Roman"/>
                <a:cs typeface="Times New Roman"/>
              </a:rPr>
              <a:t> </a:t>
            </a:r>
            <a:r>
              <a:rPr lang="hu-HU" dirty="0" err="1" smtClean="0">
                <a:latin typeface="Times New Roman"/>
                <a:cs typeface="Times New Roman"/>
              </a:rPr>
              <a:t>to</a:t>
            </a:r>
            <a:r>
              <a:rPr lang="hu-HU" dirty="0" smtClean="0">
                <a:latin typeface="Times New Roman"/>
                <a:cs typeface="Times New Roman"/>
              </a:rPr>
              <a:t> </a:t>
            </a:r>
            <a:r>
              <a:rPr lang="hu-HU" dirty="0" err="1" smtClean="0">
                <a:latin typeface="Times New Roman"/>
                <a:cs typeface="Times New Roman"/>
              </a:rPr>
              <a:t>the</a:t>
            </a:r>
            <a:r>
              <a:rPr lang="hu-HU" dirty="0" smtClean="0">
                <a:latin typeface="Times New Roman"/>
                <a:cs typeface="Times New Roman"/>
              </a:rPr>
              <a:t> </a:t>
            </a:r>
            <a:r>
              <a:rPr lang="hu-HU" dirty="0" err="1" smtClean="0">
                <a:latin typeface="Times New Roman"/>
                <a:cs typeface="Times New Roman"/>
              </a:rPr>
              <a:t>freedom</a:t>
            </a:r>
            <a:r>
              <a:rPr lang="hu-HU" dirty="0" smtClean="0">
                <a:latin typeface="Times New Roman"/>
                <a:cs typeface="Times New Roman"/>
              </a:rPr>
              <a:t> of </a:t>
            </a:r>
            <a:r>
              <a:rPr lang="hu-HU" dirty="0" err="1" smtClean="0">
                <a:latin typeface="Times New Roman"/>
                <a:cs typeface="Times New Roman"/>
              </a:rPr>
              <a:t>speech</a:t>
            </a:r>
            <a:endParaRPr lang="hu-HU" dirty="0" smtClean="0">
              <a:latin typeface="Times New Roman"/>
              <a:cs typeface="Times New Roman"/>
            </a:endParaRPr>
          </a:p>
          <a:p>
            <a:r>
              <a:rPr lang="hu-HU" dirty="0" smtClean="0">
                <a:latin typeface="Times New Roman"/>
                <a:cs typeface="Times New Roman"/>
              </a:rPr>
              <a:t>→ </a:t>
            </a:r>
            <a:r>
              <a:rPr lang="hu-HU" dirty="0" err="1" smtClean="0">
                <a:latin typeface="Times New Roman"/>
                <a:cs typeface="Times New Roman"/>
              </a:rPr>
              <a:t>Restriction</a:t>
            </a:r>
            <a:r>
              <a:rPr lang="hu-HU" dirty="0" smtClean="0">
                <a:latin typeface="Times New Roman"/>
                <a:cs typeface="Times New Roman"/>
              </a:rPr>
              <a:t> of </a:t>
            </a:r>
            <a:r>
              <a:rPr lang="hu-HU" dirty="0" err="1" smtClean="0">
                <a:latin typeface="Times New Roman"/>
                <a:cs typeface="Times New Roman"/>
              </a:rPr>
              <a:t>pluralism</a:t>
            </a:r>
            <a:r>
              <a:rPr lang="hu-HU" dirty="0" smtClean="0">
                <a:latin typeface="Times New Roman"/>
                <a:cs typeface="Times New Roman"/>
              </a:rPr>
              <a:t> = </a:t>
            </a:r>
            <a:r>
              <a:rPr lang="hu-HU" dirty="0" err="1" smtClean="0">
                <a:latin typeface="Times New Roman"/>
                <a:cs typeface="Times New Roman"/>
              </a:rPr>
              <a:t>proportionality</a:t>
            </a:r>
            <a:r>
              <a:rPr lang="hu-HU" dirty="0" smtClean="0">
                <a:latin typeface="Times New Roman"/>
                <a:cs typeface="Times New Roman"/>
              </a:rPr>
              <a:t> </a:t>
            </a:r>
            <a:r>
              <a:rPr lang="hu-HU" dirty="0" err="1" smtClean="0">
                <a:latin typeface="Times New Roman"/>
                <a:cs typeface="Times New Roman"/>
              </a:rPr>
              <a:t>in</a:t>
            </a:r>
            <a:r>
              <a:rPr lang="hu-HU" dirty="0" smtClean="0">
                <a:latin typeface="Times New Roman"/>
                <a:cs typeface="Times New Roman"/>
              </a:rPr>
              <a:t> </a:t>
            </a:r>
            <a:r>
              <a:rPr lang="hu-HU" dirty="0" err="1" smtClean="0">
                <a:latin typeface="Times New Roman"/>
                <a:cs typeface="Times New Roman"/>
              </a:rPr>
              <a:t>the</a:t>
            </a:r>
            <a:r>
              <a:rPr lang="hu-HU" dirty="0" smtClean="0">
                <a:latin typeface="Times New Roman"/>
                <a:cs typeface="Times New Roman"/>
              </a:rPr>
              <a:t> </a:t>
            </a:r>
            <a:r>
              <a:rPr lang="hu-HU" dirty="0" err="1" smtClean="0">
                <a:latin typeface="Times New Roman"/>
                <a:cs typeface="Times New Roman"/>
              </a:rPr>
              <a:t>internal</a:t>
            </a:r>
            <a:r>
              <a:rPr lang="hu-HU" dirty="0" smtClean="0">
                <a:latin typeface="Times New Roman"/>
                <a:cs typeface="Times New Roman"/>
              </a:rPr>
              <a:t> market</a:t>
            </a:r>
          </a:p>
          <a:p>
            <a:endParaRPr lang="hu-HU" dirty="0">
              <a:latin typeface="Times New Roman"/>
              <a:cs typeface="Times New Roman"/>
            </a:endParaRPr>
          </a:p>
          <a:p>
            <a:r>
              <a:rPr lang="hu-HU" dirty="0" err="1" smtClean="0">
                <a:latin typeface="Times New Roman"/>
                <a:cs typeface="Times New Roman"/>
              </a:rPr>
              <a:t>Approaches</a:t>
            </a:r>
            <a:r>
              <a:rPr lang="hu-HU" dirty="0" smtClean="0">
                <a:latin typeface="Times New Roman"/>
                <a:cs typeface="Times New Roman"/>
              </a:rPr>
              <a:t> – </a:t>
            </a:r>
            <a:r>
              <a:rPr lang="hu-HU" dirty="0" err="1" smtClean="0">
                <a:latin typeface="Times New Roman"/>
                <a:cs typeface="Times New Roman"/>
              </a:rPr>
              <a:t>Intervention</a:t>
            </a:r>
            <a:r>
              <a:rPr lang="hu-HU" dirty="0" smtClean="0">
                <a:latin typeface="Times New Roman"/>
                <a:cs typeface="Times New Roman"/>
              </a:rPr>
              <a:t> </a:t>
            </a:r>
            <a:r>
              <a:rPr lang="hu-HU" dirty="0" err="1" smtClean="0">
                <a:latin typeface="Times New Roman"/>
                <a:cs typeface="Times New Roman"/>
              </a:rPr>
              <a:t>points</a:t>
            </a:r>
            <a:r>
              <a:rPr lang="hu-HU" dirty="0" smtClean="0">
                <a:latin typeface="Times New Roman"/>
                <a:cs typeface="Times New Roman"/>
              </a:rPr>
              <a:t>:</a:t>
            </a:r>
          </a:p>
          <a:p>
            <a:pPr lvl="1"/>
            <a:r>
              <a:rPr lang="hu-HU" dirty="0" err="1" smtClean="0">
                <a:latin typeface="Times New Roman"/>
                <a:cs typeface="Times New Roman"/>
              </a:rPr>
              <a:t>Structural</a:t>
            </a:r>
            <a:endParaRPr lang="hu-HU" dirty="0" smtClean="0">
              <a:latin typeface="Times New Roman"/>
              <a:cs typeface="Times New Roman"/>
            </a:endParaRPr>
          </a:p>
          <a:p>
            <a:pPr lvl="1"/>
            <a:r>
              <a:rPr lang="hu-HU" dirty="0" err="1" smtClean="0">
                <a:latin typeface="Times New Roman"/>
                <a:cs typeface="Times New Roman"/>
              </a:rPr>
              <a:t>Quantitative</a:t>
            </a:r>
            <a:endParaRPr lang="hu-HU" dirty="0" smtClean="0">
              <a:latin typeface="Times New Roman"/>
              <a:cs typeface="Times New Roman"/>
            </a:endParaRPr>
          </a:p>
          <a:p>
            <a:pPr lvl="1"/>
            <a:r>
              <a:rPr lang="hu-HU" dirty="0" err="1" smtClean="0">
                <a:latin typeface="Times New Roman"/>
                <a:cs typeface="Times New Roman"/>
              </a:rPr>
              <a:t>Qualitative</a:t>
            </a:r>
            <a:endParaRPr lang="hu-HU" dirty="0" smtClean="0"/>
          </a:p>
          <a:p>
            <a:endParaRPr lang="hu-HU" dirty="0"/>
          </a:p>
        </p:txBody>
      </p:sp>
    </p:spTree>
    <p:extLst>
      <p:ext uri="{BB962C8B-B14F-4D97-AF65-F5344CB8AC3E}">
        <p14:creationId xmlns:p14="http://schemas.microsoft.com/office/powerpoint/2010/main" xmlns="" val="2084705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err="1" smtClean="0"/>
              <a:t>Structural</a:t>
            </a:r>
            <a:r>
              <a:rPr lang="hu-HU" dirty="0" smtClean="0"/>
              <a:t> </a:t>
            </a:r>
            <a:r>
              <a:rPr lang="hu-HU" dirty="0" err="1" smtClean="0"/>
              <a:t>requirements</a:t>
            </a:r>
            <a:r>
              <a:rPr lang="hu-HU" dirty="0" smtClean="0"/>
              <a:t> of </a:t>
            </a:r>
            <a:r>
              <a:rPr lang="hu-HU" dirty="0" err="1" smtClean="0"/>
              <a:t>pluralism</a:t>
            </a:r>
            <a:endParaRPr lang="hu-HU" dirty="0"/>
          </a:p>
        </p:txBody>
      </p:sp>
      <p:sp>
        <p:nvSpPr>
          <p:cNvPr id="3" name="Tartalom helye 2"/>
          <p:cNvSpPr>
            <a:spLocks noGrp="1"/>
          </p:cNvSpPr>
          <p:nvPr>
            <p:ph idx="1"/>
          </p:nvPr>
        </p:nvSpPr>
        <p:spPr/>
        <p:txBody>
          <a:bodyPr>
            <a:normAutofit/>
          </a:bodyPr>
          <a:lstStyle/>
          <a:p>
            <a:r>
              <a:rPr lang="hu-HU" dirty="0" smtClean="0"/>
              <a:t>Starting </a:t>
            </a:r>
            <a:r>
              <a:rPr lang="hu-HU" dirty="0" err="1" smtClean="0"/>
              <a:t>point</a:t>
            </a:r>
            <a:r>
              <a:rPr lang="hu-HU" dirty="0" smtClean="0"/>
              <a:t>: </a:t>
            </a:r>
            <a:r>
              <a:rPr lang="hu-HU" dirty="0" err="1" smtClean="0"/>
              <a:t>the</a:t>
            </a:r>
            <a:r>
              <a:rPr lang="hu-HU" dirty="0" smtClean="0"/>
              <a:t> </a:t>
            </a:r>
            <a:r>
              <a:rPr lang="hu-HU" dirty="0" err="1" smtClean="0"/>
              <a:t>plurality</a:t>
            </a:r>
            <a:r>
              <a:rPr lang="hu-HU" dirty="0" smtClean="0"/>
              <a:t> (</a:t>
            </a:r>
            <a:r>
              <a:rPr lang="hu-HU" dirty="0" err="1" smtClean="0"/>
              <a:t>diversity</a:t>
            </a:r>
            <a:r>
              <a:rPr lang="hu-HU" dirty="0" smtClean="0"/>
              <a:t>) of </a:t>
            </a:r>
            <a:r>
              <a:rPr lang="hu-HU" dirty="0" err="1" smtClean="0"/>
              <a:t>media</a:t>
            </a:r>
            <a:r>
              <a:rPr lang="hu-HU" dirty="0" smtClean="0"/>
              <a:t> </a:t>
            </a:r>
            <a:r>
              <a:rPr lang="hu-HU" dirty="0" err="1" smtClean="0"/>
              <a:t>sources</a:t>
            </a:r>
            <a:r>
              <a:rPr lang="hu-HU" dirty="0" smtClean="0"/>
              <a:t> is a </a:t>
            </a:r>
            <a:r>
              <a:rPr lang="hu-HU" dirty="0" err="1" smtClean="0"/>
              <a:t>precondition</a:t>
            </a:r>
            <a:r>
              <a:rPr lang="hu-HU" dirty="0" smtClean="0"/>
              <a:t> </a:t>
            </a:r>
            <a:r>
              <a:rPr lang="hu-HU" dirty="0" err="1" smtClean="0"/>
              <a:t>for</a:t>
            </a:r>
            <a:r>
              <a:rPr lang="hu-HU" dirty="0" smtClean="0"/>
              <a:t> </a:t>
            </a:r>
            <a:r>
              <a:rPr lang="hu-HU" dirty="0" err="1" smtClean="0"/>
              <a:t>diversity</a:t>
            </a:r>
            <a:r>
              <a:rPr lang="hu-HU" dirty="0" smtClean="0"/>
              <a:t> of </a:t>
            </a:r>
            <a:r>
              <a:rPr lang="hu-HU" dirty="0" err="1" smtClean="0"/>
              <a:t>content</a:t>
            </a:r>
            <a:endParaRPr lang="hu-HU" dirty="0" smtClean="0"/>
          </a:p>
          <a:p>
            <a:r>
              <a:rPr lang="hu-HU" dirty="0" err="1" smtClean="0"/>
              <a:t>Concentration</a:t>
            </a:r>
            <a:endParaRPr lang="hu-HU" dirty="0" smtClean="0"/>
          </a:p>
          <a:p>
            <a:pPr lvl="1"/>
            <a:r>
              <a:rPr lang="hu-HU" dirty="0" err="1" smtClean="0"/>
              <a:t>Preventing</a:t>
            </a:r>
            <a:r>
              <a:rPr lang="hu-HU" dirty="0" smtClean="0"/>
              <a:t> </a:t>
            </a:r>
            <a:r>
              <a:rPr lang="hu-HU" dirty="0" err="1" smtClean="0"/>
              <a:t>excessive</a:t>
            </a:r>
            <a:r>
              <a:rPr lang="hu-HU" dirty="0" smtClean="0"/>
              <a:t> </a:t>
            </a:r>
            <a:r>
              <a:rPr lang="hu-HU" dirty="0" err="1" smtClean="0"/>
              <a:t>concentration</a:t>
            </a:r>
            <a:r>
              <a:rPr lang="hu-HU" dirty="0" smtClean="0"/>
              <a:t> </a:t>
            </a:r>
            <a:r>
              <a:rPr lang="hu-HU" dirty="0" err="1" smtClean="0"/>
              <a:t>on</a:t>
            </a:r>
            <a:r>
              <a:rPr lang="hu-HU" dirty="0" smtClean="0"/>
              <a:t> </a:t>
            </a:r>
            <a:r>
              <a:rPr lang="hu-HU" dirty="0" err="1" smtClean="0"/>
              <a:t>the</a:t>
            </a:r>
            <a:r>
              <a:rPr lang="hu-HU" dirty="0" smtClean="0"/>
              <a:t> </a:t>
            </a:r>
            <a:r>
              <a:rPr lang="hu-HU" dirty="0" err="1" smtClean="0"/>
              <a:t>media</a:t>
            </a:r>
            <a:r>
              <a:rPr lang="hu-HU" dirty="0" smtClean="0"/>
              <a:t> market</a:t>
            </a:r>
          </a:p>
          <a:p>
            <a:r>
              <a:rPr lang="hu-HU" dirty="0" err="1" smtClean="0"/>
              <a:t>Transparency</a:t>
            </a:r>
            <a:endParaRPr lang="hu-HU" dirty="0" smtClean="0"/>
          </a:p>
          <a:p>
            <a:pPr lvl="1"/>
            <a:r>
              <a:rPr lang="hu-HU" dirty="0" err="1" smtClean="0"/>
              <a:t>Concentration</a:t>
            </a:r>
            <a:r>
              <a:rPr lang="hu-HU" dirty="0" smtClean="0"/>
              <a:t> </a:t>
            </a:r>
            <a:r>
              <a:rPr lang="hu-HU" dirty="0" err="1" smtClean="0"/>
              <a:t>can</a:t>
            </a:r>
            <a:r>
              <a:rPr lang="hu-HU" dirty="0" smtClean="0"/>
              <a:t> be </a:t>
            </a:r>
            <a:r>
              <a:rPr lang="hu-HU" dirty="0" err="1" smtClean="0"/>
              <a:t>assessed</a:t>
            </a:r>
            <a:r>
              <a:rPr lang="hu-HU" dirty="0" smtClean="0"/>
              <a:t> </a:t>
            </a:r>
            <a:r>
              <a:rPr lang="hu-HU" dirty="0" err="1" smtClean="0"/>
              <a:t>on</a:t>
            </a:r>
            <a:r>
              <a:rPr lang="hu-HU" dirty="0" smtClean="0"/>
              <a:t> </a:t>
            </a:r>
            <a:r>
              <a:rPr lang="hu-HU" dirty="0" err="1" smtClean="0"/>
              <a:t>the</a:t>
            </a:r>
            <a:r>
              <a:rPr lang="hu-HU" dirty="0" smtClean="0"/>
              <a:t> </a:t>
            </a:r>
            <a:r>
              <a:rPr lang="hu-HU" dirty="0" err="1" smtClean="0"/>
              <a:t>basis</a:t>
            </a:r>
            <a:r>
              <a:rPr lang="hu-HU" dirty="0" smtClean="0"/>
              <a:t> of </a:t>
            </a:r>
            <a:r>
              <a:rPr lang="hu-HU" dirty="0" err="1" smtClean="0"/>
              <a:t>the</a:t>
            </a:r>
            <a:r>
              <a:rPr lang="hu-HU" dirty="0" smtClean="0"/>
              <a:t> </a:t>
            </a:r>
            <a:r>
              <a:rPr lang="hu-HU" dirty="0" err="1" smtClean="0"/>
              <a:t>ownership</a:t>
            </a:r>
            <a:r>
              <a:rPr lang="hu-HU" dirty="0" smtClean="0"/>
              <a:t> </a:t>
            </a:r>
            <a:r>
              <a:rPr lang="hu-HU" dirty="0" err="1" smtClean="0"/>
              <a:t>of</a:t>
            </a:r>
            <a:r>
              <a:rPr lang="hu-HU" dirty="0" smtClean="0"/>
              <a:t> </a:t>
            </a:r>
            <a:r>
              <a:rPr lang="hu-HU" dirty="0" err="1" smtClean="0"/>
              <a:t>media</a:t>
            </a:r>
            <a:r>
              <a:rPr lang="hu-HU" dirty="0" smtClean="0"/>
              <a:t> service </a:t>
            </a:r>
            <a:r>
              <a:rPr lang="hu-HU" dirty="0" err="1" smtClean="0"/>
              <a:t>providers</a:t>
            </a:r>
            <a:endParaRPr lang="hu-HU" dirty="0" smtClean="0"/>
          </a:p>
          <a:p>
            <a:endParaRPr lang="hu-HU" dirty="0" smtClean="0"/>
          </a:p>
          <a:p>
            <a:endParaRPr lang="hu-HU" dirty="0"/>
          </a:p>
        </p:txBody>
      </p:sp>
    </p:spTree>
    <p:extLst>
      <p:ext uri="{BB962C8B-B14F-4D97-AF65-F5344CB8AC3E}">
        <p14:creationId xmlns:p14="http://schemas.microsoft.com/office/powerpoint/2010/main" xmlns="" val="1652537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err="1" smtClean="0"/>
              <a:t>Structural</a:t>
            </a:r>
            <a:r>
              <a:rPr lang="hu-HU" dirty="0" smtClean="0"/>
              <a:t> </a:t>
            </a:r>
            <a:r>
              <a:rPr lang="hu-HU" dirty="0" err="1" smtClean="0"/>
              <a:t>requirements</a:t>
            </a:r>
            <a:r>
              <a:rPr lang="hu-HU" dirty="0" smtClean="0"/>
              <a:t> of </a:t>
            </a:r>
            <a:r>
              <a:rPr lang="hu-HU" dirty="0" err="1" smtClean="0"/>
              <a:t>pluralism</a:t>
            </a:r>
            <a:r>
              <a:rPr lang="hu-HU" dirty="0" smtClean="0"/>
              <a:t> 1</a:t>
            </a:r>
            <a:endParaRPr lang="hu-HU" dirty="0"/>
          </a:p>
        </p:txBody>
      </p:sp>
      <p:sp>
        <p:nvSpPr>
          <p:cNvPr id="3" name="Tartalom helye 2"/>
          <p:cNvSpPr>
            <a:spLocks noGrp="1"/>
          </p:cNvSpPr>
          <p:nvPr>
            <p:ph idx="1"/>
          </p:nvPr>
        </p:nvSpPr>
        <p:spPr/>
        <p:txBody>
          <a:bodyPr>
            <a:normAutofit lnSpcReduction="10000"/>
          </a:bodyPr>
          <a:lstStyle/>
          <a:p>
            <a:pPr marL="0" indent="0">
              <a:buNone/>
            </a:pPr>
            <a:r>
              <a:rPr lang="hu-HU" dirty="0" smtClean="0"/>
              <a:t>Union</a:t>
            </a:r>
            <a:endParaRPr lang="hu-HU" dirty="0"/>
          </a:p>
          <a:p>
            <a:r>
              <a:rPr lang="hu-HU" dirty="0" smtClean="0"/>
              <a:t>EU </a:t>
            </a:r>
            <a:r>
              <a:rPr lang="hu-HU" dirty="0" err="1" smtClean="0"/>
              <a:t>competition</a:t>
            </a:r>
            <a:r>
              <a:rPr lang="hu-HU" dirty="0" smtClean="0"/>
              <a:t> policy – </a:t>
            </a:r>
            <a:r>
              <a:rPr lang="hu-HU" dirty="0" err="1" smtClean="0"/>
              <a:t>mergers</a:t>
            </a:r>
            <a:r>
              <a:rPr lang="hu-HU" dirty="0" smtClean="0"/>
              <a:t>, </a:t>
            </a:r>
            <a:r>
              <a:rPr lang="hu-HU" dirty="0" err="1" smtClean="0"/>
              <a:t>abuse</a:t>
            </a:r>
            <a:r>
              <a:rPr lang="hu-HU" dirty="0" smtClean="0"/>
              <a:t> of </a:t>
            </a:r>
            <a:r>
              <a:rPr lang="hu-HU" dirty="0" err="1" smtClean="0"/>
              <a:t>dominant</a:t>
            </a:r>
            <a:r>
              <a:rPr lang="hu-HU" dirty="0" smtClean="0"/>
              <a:t> </a:t>
            </a:r>
            <a:r>
              <a:rPr lang="hu-HU" dirty="0" err="1" smtClean="0"/>
              <a:t>position</a:t>
            </a:r>
            <a:endParaRPr lang="hu-HU" dirty="0"/>
          </a:p>
          <a:p>
            <a:r>
              <a:rPr lang="hu-HU" dirty="0" smtClean="0"/>
              <a:t>National </a:t>
            </a:r>
            <a:r>
              <a:rPr lang="hu-HU" dirty="0" err="1" smtClean="0"/>
              <a:t>media</a:t>
            </a:r>
            <a:r>
              <a:rPr lang="hu-HU" dirty="0" smtClean="0"/>
              <a:t> </a:t>
            </a:r>
            <a:r>
              <a:rPr lang="hu-HU" dirty="0" err="1" smtClean="0"/>
              <a:t>markets</a:t>
            </a:r>
            <a:r>
              <a:rPr lang="hu-HU" dirty="0" smtClean="0"/>
              <a:t> </a:t>
            </a:r>
            <a:r>
              <a:rPr lang="hu-HU" dirty="0" err="1" smtClean="0"/>
              <a:t>exhibit</a:t>
            </a:r>
            <a:r>
              <a:rPr lang="hu-HU" dirty="0" smtClean="0"/>
              <a:t> </a:t>
            </a:r>
            <a:r>
              <a:rPr lang="hu-HU" dirty="0" err="1" smtClean="0"/>
              <a:t>different</a:t>
            </a:r>
            <a:r>
              <a:rPr lang="hu-HU" dirty="0" smtClean="0"/>
              <a:t> </a:t>
            </a:r>
            <a:r>
              <a:rPr lang="hu-HU" dirty="0" err="1" smtClean="0"/>
              <a:t>structures</a:t>
            </a:r>
            <a:r>
              <a:rPr lang="hu-HU" dirty="0" smtClean="0"/>
              <a:t> and </a:t>
            </a:r>
            <a:r>
              <a:rPr lang="hu-HU" dirty="0" err="1" smtClean="0"/>
              <a:t>characteristics</a:t>
            </a:r>
            <a:r>
              <a:rPr lang="hu-HU" dirty="0" smtClean="0"/>
              <a:t> </a:t>
            </a:r>
            <a:endParaRPr lang="hu-HU" dirty="0"/>
          </a:p>
          <a:p>
            <a:r>
              <a:rPr lang="hu-HU" dirty="0">
                <a:latin typeface="Times New Roman"/>
                <a:cs typeface="Times New Roman"/>
              </a:rPr>
              <a:t>← </a:t>
            </a:r>
            <a:r>
              <a:rPr lang="hu-HU" dirty="0" err="1" smtClean="0">
                <a:latin typeface="Times New Roman"/>
                <a:cs typeface="Times New Roman"/>
              </a:rPr>
              <a:t>linguistic</a:t>
            </a:r>
            <a:r>
              <a:rPr lang="hu-HU" dirty="0" smtClean="0">
                <a:latin typeface="Times New Roman"/>
                <a:cs typeface="Times New Roman"/>
              </a:rPr>
              <a:t> </a:t>
            </a:r>
            <a:r>
              <a:rPr lang="hu-HU" dirty="0" err="1" smtClean="0">
                <a:latin typeface="Times New Roman"/>
                <a:cs typeface="Times New Roman"/>
              </a:rPr>
              <a:t>fragmentation</a:t>
            </a:r>
            <a:r>
              <a:rPr lang="hu-HU" dirty="0" smtClean="0">
                <a:latin typeface="Times New Roman"/>
                <a:cs typeface="Times New Roman"/>
              </a:rPr>
              <a:t> </a:t>
            </a:r>
            <a:endParaRPr lang="hu-HU" dirty="0">
              <a:latin typeface="Times New Roman"/>
              <a:cs typeface="Times New Roman"/>
            </a:endParaRPr>
          </a:p>
          <a:p>
            <a:r>
              <a:rPr lang="hu-HU" dirty="0">
                <a:latin typeface="Times New Roman"/>
                <a:cs typeface="Times New Roman"/>
              </a:rPr>
              <a:t>← </a:t>
            </a:r>
            <a:r>
              <a:rPr lang="hu-HU" dirty="0" err="1" smtClean="0">
                <a:latin typeface="Times New Roman"/>
                <a:cs typeface="Times New Roman"/>
              </a:rPr>
              <a:t>intervention</a:t>
            </a:r>
            <a:r>
              <a:rPr lang="hu-HU" dirty="0" smtClean="0">
                <a:latin typeface="Times New Roman"/>
                <a:cs typeface="Times New Roman"/>
              </a:rPr>
              <a:t> must be </a:t>
            </a:r>
            <a:r>
              <a:rPr lang="hu-HU" dirty="0" err="1" smtClean="0">
                <a:latin typeface="Times New Roman"/>
                <a:cs typeface="Times New Roman"/>
              </a:rPr>
              <a:t>tailor-made</a:t>
            </a:r>
            <a:r>
              <a:rPr lang="hu-HU" dirty="0" smtClean="0">
                <a:latin typeface="Times New Roman"/>
                <a:cs typeface="Times New Roman"/>
              </a:rPr>
              <a:t> </a:t>
            </a:r>
            <a:r>
              <a:rPr lang="hu-HU" dirty="0" err="1" smtClean="0">
                <a:latin typeface="Times New Roman"/>
                <a:cs typeface="Times New Roman"/>
              </a:rPr>
              <a:t>to</a:t>
            </a:r>
            <a:r>
              <a:rPr lang="hu-HU" dirty="0" smtClean="0">
                <a:latin typeface="Times New Roman"/>
                <a:cs typeface="Times New Roman"/>
              </a:rPr>
              <a:t> </a:t>
            </a:r>
            <a:r>
              <a:rPr lang="hu-HU" dirty="0" err="1" smtClean="0">
                <a:latin typeface="Times New Roman"/>
                <a:cs typeface="Times New Roman"/>
              </a:rPr>
              <a:t>national</a:t>
            </a:r>
            <a:r>
              <a:rPr lang="hu-HU" dirty="0" smtClean="0">
                <a:latin typeface="Times New Roman"/>
                <a:cs typeface="Times New Roman"/>
              </a:rPr>
              <a:t> </a:t>
            </a:r>
            <a:r>
              <a:rPr lang="hu-HU" dirty="0" err="1" smtClean="0">
                <a:latin typeface="Times New Roman"/>
                <a:cs typeface="Times New Roman"/>
              </a:rPr>
              <a:t>media</a:t>
            </a:r>
            <a:r>
              <a:rPr lang="hu-HU" dirty="0" smtClean="0">
                <a:latin typeface="Times New Roman"/>
                <a:cs typeface="Times New Roman"/>
              </a:rPr>
              <a:t> </a:t>
            </a:r>
            <a:r>
              <a:rPr lang="hu-HU" dirty="0" err="1" smtClean="0">
                <a:latin typeface="Times New Roman"/>
                <a:cs typeface="Times New Roman"/>
              </a:rPr>
              <a:t>markets</a:t>
            </a:r>
            <a:endParaRPr lang="hu-HU" dirty="0" smtClean="0">
              <a:latin typeface="Times New Roman"/>
              <a:cs typeface="Times New Roman"/>
            </a:endParaRPr>
          </a:p>
          <a:p>
            <a:r>
              <a:rPr lang="hu-HU" dirty="0" smtClean="0">
                <a:latin typeface="Times New Roman"/>
                <a:cs typeface="Times New Roman"/>
              </a:rPr>
              <a:t>← </a:t>
            </a:r>
            <a:r>
              <a:rPr lang="hu-HU" dirty="0" err="1" smtClean="0">
                <a:latin typeface="Times New Roman"/>
                <a:cs typeface="Times New Roman"/>
              </a:rPr>
              <a:t>national</a:t>
            </a:r>
            <a:r>
              <a:rPr lang="hu-HU" dirty="0" smtClean="0">
                <a:latin typeface="Times New Roman"/>
                <a:cs typeface="Times New Roman"/>
              </a:rPr>
              <a:t> </a:t>
            </a:r>
            <a:r>
              <a:rPr lang="hu-HU" dirty="0" err="1" smtClean="0">
                <a:latin typeface="Times New Roman"/>
                <a:cs typeface="Times New Roman"/>
              </a:rPr>
              <a:t>authorities</a:t>
            </a:r>
            <a:r>
              <a:rPr lang="hu-HU" dirty="0" smtClean="0">
                <a:latin typeface="Times New Roman"/>
                <a:cs typeface="Times New Roman"/>
              </a:rPr>
              <a:t> must </a:t>
            </a:r>
            <a:r>
              <a:rPr lang="hu-HU" dirty="0" err="1" smtClean="0">
                <a:latin typeface="Times New Roman"/>
                <a:cs typeface="Times New Roman"/>
              </a:rPr>
              <a:t>have</a:t>
            </a:r>
            <a:r>
              <a:rPr lang="hu-HU" dirty="0" smtClean="0">
                <a:latin typeface="Times New Roman"/>
                <a:cs typeface="Times New Roman"/>
              </a:rPr>
              <a:t> </a:t>
            </a:r>
            <a:r>
              <a:rPr lang="hu-HU" dirty="0" err="1" smtClean="0">
                <a:latin typeface="Times New Roman"/>
                <a:cs typeface="Times New Roman"/>
              </a:rPr>
              <a:t>some</a:t>
            </a:r>
            <a:r>
              <a:rPr lang="hu-HU" dirty="0" smtClean="0">
                <a:latin typeface="Times New Roman"/>
                <a:cs typeface="Times New Roman"/>
              </a:rPr>
              <a:t> </a:t>
            </a:r>
            <a:r>
              <a:rPr lang="hu-HU" dirty="0" err="1" smtClean="0">
                <a:latin typeface="Times New Roman"/>
                <a:cs typeface="Times New Roman"/>
              </a:rPr>
              <a:t>room</a:t>
            </a:r>
            <a:r>
              <a:rPr lang="hu-HU" dirty="0" smtClean="0">
                <a:latin typeface="Times New Roman"/>
                <a:cs typeface="Times New Roman"/>
              </a:rPr>
              <a:t> </a:t>
            </a:r>
            <a:r>
              <a:rPr lang="hu-HU" dirty="0" err="1" smtClean="0">
                <a:latin typeface="Times New Roman"/>
                <a:cs typeface="Times New Roman"/>
              </a:rPr>
              <a:t>for</a:t>
            </a:r>
            <a:r>
              <a:rPr lang="hu-HU" dirty="0" smtClean="0">
                <a:latin typeface="Times New Roman"/>
                <a:cs typeface="Times New Roman"/>
              </a:rPr>
              <a:t> </a:t>
            </a:r>
            <a:r>
              <a:rPr lang="hu-HU" dirty="0" err="1" smtClean="0">
                <a:latin typeface="Times New Roman"/>
                <a:cs typeface="Times New Roman"/>
              </a:rPr>
              <a:t>manoeuvre</a:t>
            </a:r>
            <a:endParaRPr lang="hu-HU" dirty="0" smtClean="0">
              <a:latin typeface="Times New Roman"/>
              <a:cs typeface="Times New Roman"/>
            </a:endParaRPr>
          </a:p>
          <a:p>
            <a:r>
              <a:rPr lang="hu-HU" dirty="0" err="1" smtClean="0"/>
              <a:t>Gouda</a:t>
            </a:r>
            <a:r>
              <a:rPr lang="hu-HU" dirty="0" smtClean="0"/>
              <a:t> </a:t>
            </a:r>
            <a:r>
              <a:rPr lang="hu-HU" dirty="0" err="1" smtClean="0"/>
              <a:t>case</a:t>
            </a:r>
            <a:endParaRPr lang="hu-HU" dirty="0"/>
          </a:p>
          <a:p>
            <a:endParaRPr lang="hu-HU" dirty="0">
              <a:latin typeface="Times New Roman"/>
              <a:cs typeface="Times New Roman"/>
            </a:endParaRPr>
          </a:p>
          <a:p>
            <a:pPr marL="0" indent="0">
              <a:buNone/>
            </a:pPr>
            <a:r>
              <a:rPr lang="hu-HU" dirty="0" err="1" smtClean="0"/>
              <a:t>CoE</a:t>
            </a:r>
            <a:r>
              <a:rPr lang="hu-HU" dirty="0" smtClean="0"/>
              <a:t> PA Res 636 </a:t>
            </a:r>
            <a:r>
              <a:rPr lang="hu-HU" dirty="0"/>
              <a:t>(2008</a:t>
            </a:r>
            <a:r>
              <a:rPr lang="hu-HU" dirty="0" smtClean="0"/>
              <a:t>): MS </a:t>
            </a:r>
            <a:r>
              <a:rPr lang="hu-HU" dirty="0" err="1" smtClean="0"/>
              <a:t>should</a:t>
            </a:r>
            <a:r>
              <a:rPr lang="hu-HU" dirty="0" smtClean="0"/>
              <a:t> </a:t>
            </a:r>
            <a:r>
              <a:rPr lang="hu-HU" dirty="0" err="1" smtClean="0"/>
              <a:t>take</a:t>
            </a:r>
            <a:r>
              <a:rPr lang="hu-HU" dirty="0" smtClean="0"/>
              <a:t> </a:t>
            </a:r>
            <a:r>
              <a:rPr lang="hu-HU" dirty="0" err="1" smtClean="0"/>
              <a:t>action</a:t>
            </a:r>
            <a:r>
              <a:rPr lang="hu-HU" dirty="0" smtClean="0"/>
              <a:t> </a:t>
            </a:r>
            <a:r>
              <a:rPr lang="hu-HU" dirty="0" err="1" smtClean="0"/>
              <a:t>against</a:t>
            </a:r>
            <a:r>
              <a:rPr lang="hu-HU" dirty="0" smtClean="0"/>
              <a:t> </a:t>
            </a:r>
            <a:r>
              <a:rPr lang="hu-HU" dirty="0" err="1" smtClean="0"/>
              <a:t>media</a:t>
            </a:r>
            <a:r>
              <a:rPr lang="hu-HU" dirty="0" smtClean="0"/>
              <a:t> </a:t>
            </a:r>
            <a:r>
              <a:rPr lang="hu-HU" dirty="0" err="1" smtClean="0"/>
              <a:t>monopolies</a:t>
            </a:r>
            <a:r>
              <a:rPr lang="hu-HU" dirty="0" smtClean="0"/>
              <a:t> and </a:t>
            </a:r>
            <a:r>
              <a:rPr lang="hu-HU" dirty="0" err="1" smtClean="0"/>
              <a:t>dominant</a:t>
            </a:r>
            <a:r>
              <a:rPr lang="hu-HU" dirty="0" smtClean="0"/>
              <a:t> </a:t>
            </a:r>
            <a:r>
              <a:rPr lang="hu-HU" dirty="0" err="1" smtClean="0"/>
              <a:t>positions</a:t>
            </a:r>
            <a:endParaRPr lang="hu-HU" dirty="0"/>
          </a:p>
        </p:txBody>
      </p:sp>
    </p:spTree>
    <p:extLst>
      <p:ext uri="{BB962C8B-B14F-4D97-AF65-F5344CB8AC3E}">
        <p14:creationId xmlns:p14="http://schemas.microsoft.com/office/powerpoint/2010/main" xmlns="" val="454646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err="1" smtClean="0"/>
              <a:t>Structural</a:t>
            </a:r>
            <a:r>
              <a:rPr lang="hu-HU" dirty="0" smtClean="0"/>
              <a:t> </a:t>
            </a:r>
            <a:r>
              <a:rPr lang="hu-HU" dirty="0" err="1" smtClean="0"/>
              <a:t>requirements</a:t>
            </a:r>
            <a:r>
              <a:rPr lang="hu-HU" dirty="0" smtClean="0"/>
              <a:t> of </a:t>
            </a:r>
            <a:r>
              <a:rPr lang="hu-HU" dirty="0" err="1" smtClean="0"/>
              <a:t>pluralism</a:t>
            </a:r>
            <a:r>
              <a:rPr lang="hu-HU" dirty="0" smtClean="0"/>
              <a:t> 2</a:t>
            </a:r>
            <a:endParaRPr lang="hu-HU" dirty="0"/>
          </a:p>
        </p:txBody>
      </p:sp>
      <p:sp>
        <p:nvSpPr>
          <p:cNvPr id="3" name="Tartalom helye 2"/>
          <p:cNvSpPr>
            <a:spLocks noGrp="1"/>
          </p:cNvSpPr>
          <p:nvPr>
            <p:ph idx="1"/>
          </p:nvPr>
        </p:nvSpPr>
        <p:spPr/>
        <p:txBody>
          <a:bodyPr>
            <a:normAutofit/>
          </a:bodyPr>
          <a:lstStyle/>
          <a:p>
            <a:r>
              <a:rPr lang="hu-HU" dirty="0" err="1" smtClean="0"/>
              <a:t>Transparency</a:t>
            </a:r>
            <a:endParaRPr lang="hu-HU" dirty="0"/>
          </a:p>
          <a:p>
            <a:r>
              <a:rPr lang="hu-HU" dirty="0" smtClean="0"/>
              <a:t>Of </a:t>
            </a:r>
            <a:r>
              <a:rPr lang="hu-HU" dirty="0" err="1" smtClean="0"/>
              <a:t>the</a:t>
            </a:r>
            <a:r>
              <a:rPr lang="hu-HU" dirty="0" smtClean="0"/>
              <a:t> </a:t>
            </a:r>
            <a:r>
              <a:rPr lang="hu-HU" dirty="0" err="1" smtClean="0"/>
              <a:t>ownership</a:t>
            </a:r>
            <a:r>
              <a:rPr lang="hu-HU" dirty="0" smtClean="0"/>
              <a:t> </a:t>
            </a:r>
            <a:r>
              <a:rPr lang="hu-HU" dirty="0" err="1" smtClean="0"/>
              <a:t>of</a:t>
            </a:r>
            <a:r>
              <a:rPr lang="hu-HU" dirty="0" smtClean="0"/>
              <a:t> </a:t>
            </a:r>
            <a:r>
              <a:rPr lang="hu-HU" dirty="0" err="1" smtClean="0"/>
              <a:t>media</a:t>
            </a:r>
            <a:r>
              <a:rPr lang="hu-HU" dirty="0" smtClean="0"/>
              <a:t> service </a:t>
            </a:r>
            <a:r>
              <a:rPr lang="hu-HU" dirty="0" err="1" smtClean="0"/>
              <a:t>providers</a:t>
            </a:r>
            <a:endParaRPr lang="hu-HU" dirty="0" smtClean="0"/>
          </a:p>
          <a:p>
            <a:r>
              <a:rPr lang="hu-HU" dirty="0" smtClean="0">
                <a:latin typeface="Times New Roman"/>
                <a:cs typeface="Times New Roman"/>
              </a:rPr>
              <a:t>→ </a:t>
            </a:r>
            <a:r>
              <a:rPr lang="hu-HU" dirty="0" err="1" smtClean="0">
                <a:latin typeface="Times New Roman"/>
                <a:cs typeface="Times New Roman"/>
              </a:rPr>
              <a:t>authority</a:t>
            </a:r>
            <a:r>
              <a:rPr lang="hu-HU" dirty="0" smtClean="0">
                <a:latin typeface="Times New Roman"/>
                <a:cs typeface="Times New Roman"/>
              </a:rPr>
              <a:t>: </a:t>
            </a:r>
            <a:r>
              <a:rPr lang="hu-HU" dirty="0" err="1" smtClean="0">
                <a:latin typeface="Times New Roman"/>
                <a:cs typeface="Times New Roman"/>
              </a:rPr>
              <a:t>to</a:t>
            </a:r>
            <a:r>
              <a:rPr lang="hu-HU" dirty="0" smtClean="0">
                <a:latin typeface="Times New Roman"/>
                <a:cs typeface="Times New Roman"/>
              </a:rPr>
              <a:t> </a:t>
            </a:r>
            <a:r>
              <a:rPr lang="hu-HU" dirty="0" err="1" smtClean="0">
                <a:latin typeface="Times New Roman"/>
                <a:cs typeface="Times New Roman"/>
              </a:rPr>
              <a:t>assess</a:t>
            </a:r>
            <a:r>
              <a:rPr lang="hu-HU" dirty="0" smtClean="0">
                <a:latin typeface="Times New Roman"/>
                <a:cs typeface="Times New Roman"/>
              </a:rPr>
              <a:t> </a:t>
            </a:r>
            <a:r>
              <a:rPr lang="hu-HU" dirty="0" err="1" smtClean="0">
                <a:latin typeface="Times New Roman"/>
                <a:cs typeface="Times New Roman"/>
              </a:rPr>
              <a:t>the</a:t>
            </a:r>
            <a:r>
              <a:rPr lang="hu-HU" dirty="0" smtClean="0">
                <a:latin typeface="Times New Roman"/>
                <a:cs typeface="Times New Roman"/>
              </a:rPr>
              <a:t> </a:t>
            </a:r>
            <a:r>
              <a:rPr lang="hu-HU" dirty="0" err="1" smtClean="0">
                <a:latin typeface="Times New Roman"/>
                <a:cs typeface="Times New Roman"/>
              </a:rPr>
              <a:t>degree</a:t>
            </a:r>
            <a:r>
              <a:rPr lang="hu-HU" dirty="0" smtClean="0">
                <a:latin typeface="Times New Roman"/>
                <a:cs typeface="Times New Roman"/>
              </a:rPr>
              <a:t> of </a:t>
            </a:r>
            <a:r>
              <a:rPr lang="hu-HU" dirty="0" err="1" smtClean="0">
                <a:latin typeface="Times New Roman"/>
                <a:cs typeface="Times New Roman"/>
              </a:rPr>
              <a:t>media</a:t>
            </a:r>
            <a:r>
              <a:rPr lang="hu-HU" dirty="0" smtClean="0">
                <a:latin typeface="Times New Roman"/>
                <a:cs typeface="Times New Roman"/>
              </a:rPr>
              <a:t> </a:t>
            </a:r>
            <a:r>
              <a:rPr lang="hu-HU" dirty="0" err="1" smtClean="0">
                <a:latin typeface="Times New Roman"/>
                <a:cs typeface="Times New Roman"/>
              </a:rPr>
              <a:t>concentration</a:t>
            </a:r>
            <a:endParaRPr lang="hu-HU" dirty="0" smtClean="0">
              <a:latin typeface="Times New Roman"/>
              <a:cs typeface="Times New Roman"/>
            </a:endParaRPr>
          </a:p>
          <a:p>
            <a:r>
              <a:rPr lang="hu-HU" dirty="0" smtClean="0">
                <a:latin typeface="Times New Roman"/>
                <a:cs typeface="Times New Roman"/>
              </a:rPr>
              <a:t>→ </a:t>
            </a:r>
            <a:r>
              <a:rPr lang="hu-HU" dirty="0" err="1" smtClean="0">
                <a:latin typeface="Times New Roman"/>
                <a:cs typeface="Times New Roman"/>
              </a:rPr>
              <a:t>consumer</a:t>
            </a:r>
            <a:r>
              <a:rPr lang="hu-HU" dirty="0" smtClean="0">
                <a:latin typeface="Times New Roman"/>
                <a:cs typeface="Times New Roman"/>
              </a:rPr>
              <a:t>: </a:t>
            </a:r>
            <a:r>
              <a:rPr lang="hu-HU" dirty="0" err="1" smtClean="0">
                <a:latin typeface="Times New Roman"/>
                <a:cs typeface="Times New Roman"/>
              </a:rPr>
              <a:t>to</a:t>
            </a:r>
            <a:r>
              <a:rPr lang="hu-HU" dirty="0" smtClean="0">
                <a:latin typeface="Times New Roman"/>
                <a:cs typeface="Times New Roman"/>
              </a:rPr>
              <a:t> </a:t>
            </a:r>
            <a:r>
              <a:rPr lang="hu-HU" dirty="0" err="1" smtClean="0">
                <a:latin typeface="Times New Roman"/>
                <a:cs typeface="Times New Roman"/>
              </a:rPr>
              <a:t>assess</a:t>
            </a:r>
            <a:r>
              <a:rPr lang="hu-HU" dirty="0" smtClean="0">
                <a:latin typeface="Times New Roman"/>
                <a:cs typeface="Times New Roman"/>
              </a:rPr>
              <a:t> </a:t>
            </a:r>
            <a:r>
              <a:rPr lang="hu-HU" dirty="0" err="1" smtClean="0">
                <a:latin typeface="Times New Roman"/>
                <a:cs typeface="Times New Roman"/>
              </a:rPr>
              <a:t>how</a:t>
            </a:r>
            <a:r>
              <a:rPr lang="hu-HU" dirty="0" smtClean="0">
                <a:latin typeface="Times New Roman"/>
                <a:cs typeface="Times New Roman"/>
              </a:rPr>
              <a:t> „</a:t>
            </a:r>
            <a:r>
              <a:rPr lang="hu-HU" dirty="0" err="1" smtClean="0">
                <a:latin typeface="Times New Roman"/>
                <a:cs typeface="Times New Roman"/>
              </a:rPr>
              <a:t>independent</a:t>
            </a:r>
            <a:r>
              <a:rPr lang="hu-HU" dirty="0" smtClean="0">
                <a:latin typeface="Times New Roman"/>
                <a:cs typeface="Times New Roman"/>
              </a:rPr>
              <a:t>” </a:t>
            </a:r>
            <a:r>
              <a:rPr lang="hu-HU" dirty="0" err="1" smtClean="0">
                <a:latin typeface="Times New Roman"/>
                <a:cs typeface="Times New Roman"/>
              </a:rPr>
              <a:t>media</a:t>
            </a:r>
            <a:r>
              <a:rPr lang="hu-HU" dirty="0" smtClean="0">
                <a:latin typeface="Times New Roman"/>
                <a:cs typeface="Times New Roman"/>
              </a:rPr>
              <a:t> </a:t>
            </a:r>
            <a:r>
              <a:rPr lang="hu-HU" dirty="0" err="1" smtClean="0">
                <a:latin typeface="Times New Roman"/>
                <a:cs typeface="Times New Roman"/>
              </a:rPr>
              <a:t>content</a:t>
            </a:r>
            <a:r>
              <a:rPr lang="hu-HU" dirty="0" smtClean="0">
                <a:latin typeface="Times New Roman"/>
                <a:cs typeface="Times New Roman"/>
              </a:rPr>
              <a:t> is</a:t>
            </a:r>
          </a:p>
          <a:p>
            <a:endParaRPr lang="hu-HU" dirty="0">
              <a:latin typeface="Times New Roman"/>
              <a:cs typeface="Times New Roman"/>
            </a:endParaRPr>
          </a:p>
          <a:p>
            <a:r>
              <a:rPr lang="hu-HU" dirty="0" smtClean="0">
                <a:latin typeface="Times New Roman"/>
                <a:cs typeface="Times New Roman"/>
              </a:rPr>
              <a:t>EU: </a:t>
            </a:r>
            <a:r>
              <a:rPr lang="hu-HU" dirty="0" smtClean="0"/>
              <a:t>AVMS </a:t>
            </a:r>
            <a:r>
              <a:rPr lang="hu-HU" dirty="0" err="1" smtClean="0"/>
              <a:t>Directive</a:t>
            </a:r>
            <a:r>
              <a:rPr lang="hu-HU" dirty="0" smtClean="0"/>
              <a:t> Art 5</a:t>
            </a:r>
          </a:p>
          <a:p>
            <a:endParaRPr lang="hu-HU" dirty="0"/>
          </a:p>
          <a:p>
            <a:r>
              <a:rPr lang="hu-HU" dirty="0" err="1" smtClean="0"/>
              <a:t>CoE</a:t>
            </a:r>
            <a:r>
              <a:rPr lang="hu-HU" dirty="0"/>
              <a:t> </a:t>
            </a:r>
            <a:r>
              <a:rPr lang="hu-HU" dirty="0" smtClean="0"/>
              <a:t>CM </a:t>
            </a:r>
            <a:r>
              <a:rPr lang="hu-HU" dirty="0" err="1" smtClean="0"/>
              <a:t>Rec</a:t>
            </a:r>
            <a:r>
              <a:rPr lang="hu-HU" dirty="0" smtClean="0"/>
              <a:t> a </a:t>
            </a:r>
            <a:r>
              <a:rPr lang="en-US" dirty="0"/>
              <a:t>on protecting the role of the media in democracy in the context of media </a:t>
            </a:r>
            <a:r>
              <a:rPr lang="en-US" dirty="0" smtClean="0"/>
              <a:t>concentration</a:t>
            </a:r>
            <a:r>
              <a:rPr lang="hu-HU" dirty="0" smtClean="0"/>
              <a:t>: </a:t>
            </a:r>
          </a:p>
          <a:p>
            <a:r>
              <a:rPr lang="hu-HU" dirty="0">
                <a:latin typeface="Times New Roman"/>
                <a:cs typeface="Times New Roman"/>
              </a:rPr>
              <a:t>→ </a:t>
            </a:r>
            <a:r>
              <a:rPr lang="hu-HU" dirty="0" err="1" smtClean="0"/>
              <a:t>MSs</a:t>
            </a:r>
            <a:r>
              <a:rPr lang="hu-HU" dirty="0" smtClean="0"/>
              <a:t> </a:t>
            </a:r>
            <a:r>
              <a:rPr lang="hu-HU" dirty="0" err="1" smtClean="0"/>
              <a:t>guarantee</a:t>
            </a:r>
            <a:r>
              <a:rPr lang="hu-HU" dirty="0" smtClean="0"/>
              <a:t> </a:t>
            </a:r>
            <a:r>
              <a:rPr lang="hu-HU" dirty="0" err="1" smtClean="0"/>
              <a:t>the</a:t>
            </a:r>
            <a:r>
              <a:rPr lang="hu-HU" dirty="0" smtClean="0"/>
              <a:t> </a:t>
            </a:r>
            <a:r>
              <a:rPr lang="hu-HU" dirty="0" err="1" smtClean="0"/>
              <a:t>transparancy</a:t>
            </a:r>
            <a:r>
              <a:rPr lang="hu-HU" dirty="0" smtClean="0"/>
              <a:t> of </a:t>
            </a:r>
            <a:r>
              <a:rPr lang="hu-HU" dirty="0" err="1" smtClean="0"/>
              <a:t>media</a:t>
            </a:r>
            <a:r>
              <a:rPr lang="hu-HU" dirty="0" smtClean="0"/>
              <a:t> </a:t>
            </a:r>
            <a:r>
              <a:rPr lang="hu-HU" dirty="0" err="1" smtClean="0"/>
              <a:t>ownership</a:t>
            </a:r>
            <a:endParaRPr lang="hu-HU" dirty="0" smtClean="0"/>
          </a:p>
          <a:p>
            <a:r>
              <a:rPr lang="hu-HU" dirty="0" smtClean="0">
                <a:latin typeface="Times New Roman"/>
                <a:cs typeface="Times New Roman"/>
              </a:rPr>
              <a:t>→ </a:t>
            </a:r>
            <a:r>
              <a:rPr lang="hu-HU" dirty="0" err="1" smtClean="0"/>
              <a:t>in</a:t>
            </a:r>
            <a:r>
              <a:rPr lang="hu-HU" dirty="0" smtClean="0"/>
              <a:t> </a:t>
            </a:r>
            <a:r>
              <a:rPr lang="hu-HU" dirty="0" err="1" smtClean="0"/>
              <a:t>particular</a:t>
            </a:r>
            <a:r>
              <a:rPr lang="hu-HU" dirty="0" smtClean="0"/>
              <a:t> </a:t>
            </a:r>
            <a:r>
              <a:rPr lang="hu-HU" dirty="0" err="1" smtClean="0"/>
              <a:t>if</a:t>
            </a:r>
            <a:r>
              <a:rPr lang="hu-HU" dirty="0" smtClean="0"/>
              <a:t> </a:t>
            </a:r>
            <a:r>
              <a:rPr lang="hu-HU" dirty="0" err="1" smtClean="0"/>
              <a:t>owner</a:t>
            </a:r>
            <a:r>
              <a:rPr lang="hu-HU" dirty="0" smtClean="0"/>
              <a:t> is a </a:t>
            </a:r>
            <a:r>
              <a:rPr lang="hu-HU" dirty="0" err="1" smtClean="0"/>
              <a:t>party</a:t>
            </a:r>
            <a:r>
              <a:rPr lang="hu-HU" dirty="0" smtClean="0"/>
              <a:t>/</a:t>
            </a:r>
            <a:r>
              <a:rPr lang="hu-HU" dirty="0" err="1" smtClean="0"/>
              <a:t>politician</a:t>
            </a:r>
            <a:endParaRPr lang="hu-HU" dirty="0"/>
          </a:p>
          <a:p>
            <a:endParaRPr lang="hu-HU" dirty="0"/>
          </a:p>
        </p:txBody>
      </p:sp>
    </p:spTree>
    <p:extLst>
      <p:ext uri="{BB962C8B-B14F-4D97-AF65-F5344CB8AC3E}">
        <p14:creationId xmlns:p14="http://schemas.microsoft.com/office/powerpoint/2010/main" xmlns="" val="33864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err="1" smtClean="0"/>
              <a:t>Quantitative</a:t>
            </a:r>
            <a:r>
              <a:rPr lang="hu-HU" dirty="0" smtClean="0"/>
              <a:t> </a:t>
            </a:r>
            <a:r>
              <a:rPr lang="hu-HU" dirty="0" err="1" smtClean="0"/>
              <a:t>requirements</a:t>
            </a:r>
            <a:r>
              <a:rPr lang="hu-HU" dirty="0" smtClean="0"/>
              <a:t> of </a:t>
            </a:r>
            <a:r>
              <a:rPr lang="hu-HU" dirty="0" err="1" smtClean="0"/>
              <a:t>pluralism</a:t>
            </a:r>
            <a:endParaRPr lang="hu-HU" dirty="0"/>
          </a:p>
        </p:txBody>
      </p:sp>
      <p:sp>
        <p:nvSpPr>
          <p:cNvPr id="3" name="Tartalom helye 2"/>
          <p:cNvSpPr>
            <a:spLocks noGrp="1"/>
          </p:cNvSpPr>
          <p:nvPr>
            <p:ph idx="1"/>
          </p:nvPr>
        </p:nvSpPr>
        <p:spPr/>
        <p:txBody>
          <a:bodyPr/>
          <a:lstStyle/>
          <a:p>
            <a:r>
              <a:rPr lang="hu-HU" dirty="0" smtClean="0"/>
              <a:t>Starting </a:t>
            </a:r>
            <a:r>
              <a:rPr lang="hu-HU" dirty="0" err="1" smtClean="0"/>
              <a:t>point</a:t>
            </a:r>
            <a:r>
              <a:rPr lang="hu-HU" dirty="0" smtClean="0"/>
              <a:t>: Media </a:t>
            </a:r>
            <a:r>
              <a:rPr lang="hu-HU" dirty="0" err="1" smtClean="0"/>
              <a:t>pluralism</a:t>
            </a:r>
            <a:r>
              <a:rPr lang="hu-HU" dirty="0" smtClean="0"/>
              <a:t> </a:t>
            </a:r>
            <a:r>
              <a:rPr lang="hu-HU" dirty="0" err="1" smtClean="0"/>
              <a:t>presupposes</a:t>
            </a:r>
            <a:r>
              <a:rPr lang="hu-HU" dirty="0" smtClean="0"/>
              <a:t> a </a:t>
            </a:r>
            <a:r>
              <a:rPr lang="hu-HU" dirty="0" err="1" smtClean="0"/>
              <a:t>great</a:t>
            </a:r>
            <a:r>
              <a:rPr lang="hu-HU" dirty="0" smtClean="0"/>
              <a:t> </a:t>
            </a:r>
            <a:r>
              <a:rPr lang="hu-HU" dirty="0" err="1" smtClean="0"/>
              <a:t>number</a:t>
            </a:r>
            <a:r>
              <a:rPr lang="hu-HU" dirty="0" smtClean="0"/>
              <a:t> of </a:t>
            </a:r>
            <a:r>
              <a:rPr lang="hu-HU" dirty="0" err="1" smtClean="0"/>
              <a:t>sources</a:t>
            </a:r>
            <a:endParaRPr lang="hu-HU" dirty="0" smtClean="0"/>
          </a:p>
          <a:p>
            <a:r>
              <a:rPr lang="hu-HU" dirty="0" err="1" smtClean="0"/>
              <a:t>Familiapress</a:t>
            </a:r>
            <a:r>
              <a:rPr lang="hu-HU" dirty="0" smtClean="0"/>
              <a:t> </a:t>
            </a:r>
            <a:r>
              <a:rPr lang="hu-HU" dirty="0" err="1" smtClean="0"/>
              <a:t>case</a:t>
            </a:r>
            <a:r>
              <a:rPr lang="hu-HU" dirty="0" smtClean="0"/>
              <a:t>: </a:t>
            </a:r>
            <a:r>
              <a:rPr lang="hu-HU" dirty="0" err="1" smtClean="0"/>
              <a:t>protecting</a:t>
            </a:r>
            <a:r>
              <a:rPr lang="hu-HU" dirty="0" smtClean="0"/>
              <a:t> </a:t>
            </a:r>
            <a:r>
              <a:rPr lang="hu-HU" dirty="0" err="1" smtClean="0"/>
              <a:t>media</a:t>
            </a:r>
            <a:r>
              <a:rPr lang="hu-HU" dirty="0" smtClean="0"/>
              <a:t> </a:t>
            </a:r>
            <a:r>
              <a:rPr lang="hu-HU" dirty="0" err="1" smtClean="0"/>
              <a:t>pluralism</a:t>
            </a:r>
            <a:r>
              <a:rPr lang="hu-HU" dirty="0" smtClean="0"/>
              <a:t> </a:t>
            </a:r>
            <a:r>
              <a:rPr lang="hu-HU" dirty="0" err="1" smtClean="0"/>
              <a:t>may</a:t>
            </a:r>
            <a:r>
              <a:rPr lang="hu-HU" dirty="0" smtClean="0"/>
              <a:t> be a </a:t>
            </a:r>
            <a:r>
              <a:rPr lang="hu-HU" dirty="0" err="1" smtClean="0"/>
              <a:t>mandatory</a:t>
            </a:r>
            <a:r>
              <a:rPr lang="hu-HU" dirty="0" smtClean="0"/>
              <a:t> </a:t>
            </a:r>
            <a:r>
              <a:rPr lang="hu-HU" dirty="0" err="1" smtClean="0"/>
              <a:t>requirement</a:t>
            </a:r>
            <a:endParaRPr lang="hu-HU" dirty="0" smtClean="0"/>
          </a:p>
          <a:p>
            <a:endParaRPr lang="hu-HU" dirty="0" smtClean="0"/>
          </a:p>
          <a:p>
            <a:endParaRPr lang="hu-HU" dirty="0"/>
          </a:p>
        </p:txBody>
      </p:sp>
    </p:spTree>
    <p:extLst>
      <p:ext uri="{BB962C8B-B14F-4D97-AF65-F5344CB8AC3E}">
        <p14:creationId xmlns:p14="http://schemas.microsoft.com/office/powerpoint/2010/main" xmlns="" val="3926140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err="1" smtClean="0"/>
              <a:t>Qualitative</a:t>
            </a:r>
            <a:r>
              <a:rPr lang="hu-HU" dirty="0" smtClean="0"/>
              <a:t> </a:t>
            </a:r>
            <a:r>
              <a:rPr lang="hu-HU" dirty="0" err="1" smtClean="0"/>
              <a:t>requirements</a:t>
            </a:r>
            <a:r>
              <a:rPr lang="hu-HU" dirty="0" smtClean="0"/>
              <a:t> of </a:t>
            </a:r>
            <a:r>
              <a:rPr lang="hu-HU" dirty="0" err="1" smtClean="0"/>
              <a:t>pluralism</a:t>
            </a:r>
            <a:endParaRPr lang="hu-HU" dirty="0"/>
          </a:p>
        </p:txBody>
      </p:sp>
      <p:sp>
        <p:nvSpPr>
          <p:cNvPr id="3" name="Tartalom helye 2"/>
          <p:cNvSpPr>
            <a:spLocks noGrp="1"/>
          </p:cNvSpPr>
          <p:nvPr>
            <p:ph idx="1"/>
          </p:nvPr>
        </p:nvSpPr>
        <p:spPr/>
        <p:txBody>
          <a:bodyPr/>
          <a:lstStyle/>
          <a:p>
            <a:r>
              <a:rPr lang="hu-HU" dirty="0" smtClean="0"/>
              <a:t>Starting </a:t>
            </a:r>
            <a:r>
              <a:rPr lang="hu-HU" dirty="0" err="1" smtClean="0"/>
              <a:t>point</a:t>
            </a:r>
            <a:r>
              <a:rPr lang="hu-HU" dirty="0" smtClean="0"/>
              <a:t>: </a:t>
            </a:r>
            <a:r>
              <a:rPr lang="hu-HU" dirty="0" err="1" smtClean="0"/>
              <a:t>media</a:t>
            </a:r>
            <a:r>
              <a:rPr lang="hu-HU" dirty="0" smtClean="0"/>
              <a:t> </a:t>
            </a:r>
            <a:r>
              <a:rPr lang="hu-HU" dirty="0" err="1" smtClean="0"/>
              <a:t>pluralism</a:t>
            </a:r>
            <a:r>
              <a:rPr lang="hu-HU" dirty="0" smtClean="0"/>
              <a:t> </a:t>
            </a:r>
            <a:r>
              <a:rPr lang="hu-HU" dirty="0" err="1" smtClean="0"/>
              <a:t>presupposes</a:t>
            </a:r>
            <a:r>
              <a:rPr lang="hu-HU" dirty="0" smtClean="0"/>
              <a:t> </a:t>
            </a:r>
            <a:r>
              <a:rPr lang="hu-HU" dirty="0" err="1" smtClean="0"/>
              <a:t>diverse</a:t>
            </a:r>
            <a:r>
              <a:rPr lang="hu-HU" dirty="0" smtClean="0"/>
              <a:t> </a:t>
            </a:r>
            <a:r>
              <a:rPr lang="hu-HU" dirty="0" err="1" smtClean="0"/>
              <a:t>media</a:t>
            </a:r>
            <a:r>
              <a:rPr lang="hu-HU" dirty="0" smtClean="0"/>
              <a:t> </a:t>
            </a:r>
            <a:r>
              <a:rPr lang="hu-HU" dirty="0" err="1" smtClean="0"/>
              <a:t>contents</a:t>
            </a:r>
            <a:endParaRPr lang="hu-HU" dirty="0" smtClean="0"/>
          </a:p>
          <a:p>
            <a:r>
              <a:rPr lang="hu-HU" dirty="0" err="1" smtClean="0"/>
              <a:t>Uncertain</a:t>
            </a:r>
            <a:r>
              <a:rPr lang="hu-HU" dirty="0" smtClean="0"/>
              <a:t> </a:t>
            </a:r>
            <a:r>
              <a:rPr lang="hu-HU" dirty="0" err="1" smtClean="0"/>
              <a:t>factor</a:t>
            </a:r>
            <a:r>
              <a:rPr lang="hu-HU" dirty="0" smtClean="0"/>
              <a:t> – </a:t>
            </a:r>
            <a:r>
              <a:rPr lang="hu-HU" dirty="0" err="1" smtClean="0"/>
              <a:t>difficult</a:t>
            </a:r>
            <a:r>
              <a:rPr lang="hu-HU" dirty="0" smtClean="0"/>
              <a:t> </a:t>
            </a:r>
            <a:r>
              <a:rPr lang="hu-HU" dirty="0" err="1" smtClean="0"/>
              <a:t>to</a:t>
            </a:r>
            <a:r>
              <a:rPr lang="hu-HU" dirty="0" smtClean="0"/>
              <a:t> </a:t>
            </a:r>
            <a:r>
              <a:rPr lang="hu-HU" dirty="0" err="1" smtClean="0"/>
              <a:t>asses</a:t>
            </a:r>
            <a:r>
              <a:rPr lang="hu-HU" dirty="0" smtClean="0"/>
              <a:t>!</a:t>
            </a:r>
          </a:p>
          <a:p>
            <a:r>
              <a:rPr lang="hu-HU" dirty="0" smtClean="0"/>
              <a:t>United </a:t>
            </a:r>
            <a:r>
              <a:rPr lang="hu-HU" dirty="0"/>
              <a:t>Pan-Europe </a:t>
            </a:r>
            <a:r>
              <a:rPr lang="hu-HU" dirty="0" err="1"/>
              <a:t>Communications</a:t>
            </a:r>
            <a:r>
              <a:rPr lang="hu-HU" dirty="0"/>
              <a:t> </a:t>
            </a:r>
            <a:r>
              <a:rPr lang="hu-HU" dirty="0" smtClean="0"/>
              <a:t>Belgium SA </a:t>
            </a:r>
            <a:r>
              <a:rPr lang="hu-HU" dirty="0" err="1" smtClean="0"/>
              <a:t>case</a:t>
            </a:r>
            <a:endParaRPr lang="hu-HU" dirty="0"/>
          </a:p>
          <a:p>
            <a:pPr lvl="1"/>
            <a:r>
              <a:rPr lang="hu-HU" dirty="0" err="1" smtClean="0"/>
              <a:t>Cultural</a:t>
            </a:r>
            <a:r>
              <a:rPr lang="hu-HU" dirty="0" smtClean="0"/>
              <a:t> policy </a:t>
            </a:r>
            <a:r>
              <a:rPr lang="hu-HU" dirty="0" err="1" smtClean="0"/>
              <a:t>may</a:t>
            </a:r>
            <a:r>
              <a:rPr lang="hu-HU" dirty="0" smtClean="0"/>
              <a:t> be a </a:t>
            </a:r>
            <a:r>
              <a:rPr lang="hu-HU" dirty="0" err="1" smtClean="0"/>
              <a:t>mandatory</a:t>
            </a:r>
            <a:r>
              <a:rPr lang="hu-HU" dirty="0" smtClean="0"/>
              <a:t> </a:t>
            </a:r>
            <a:r>
              <a:rPr lang="hu-HU" dirty="0" err="1" smtClean="0"/>
              <a:t>requirement</a:t>
            </a:r>
            <a:r>
              <a:rPr lang="hu-HU" dirty="0" smtClean="0"/>
              <a:t> </a:t>
            </a:r>
            <a:r>
              <a:rPr lang="hu-HU" dirty="0" err="1" smtClean="0"/>
              <a:t>restricting</a:t>
            </a:r>
            <a:r>
              <a:rPr lang="hu-HU" dirty="0" smtClean="0"/>
              <a:t> </a:t>
            </a:r>
            <a:r>
              <a:rPr lang="hu-HU" dirty="0" err="1" smtClean="0"/>
              <a:t>the</a:t>
            </a:r>
            <a:r>
              <a:rPr lang="hu-HU" dirty="0" smtClean="0"/>
              <a:t> </a:t>
            </a:r>
            <a:r>
              <a:rPr lang="hu-HU" dirty="0" err="1" smtClean="0"/>
              <a:t>freedom</a:t>
            </a:r>
            <a:r>
              <a:rPr lang="hu-HU" dirty="0" smtClean="0"/>
              <a:t> </a:t>
            </a:r>
            <a:r>
              <a:rPr lang="hu-HU" dirty="0" err="1" smtClean="0"/>
              <a:t>to</a:t>
            </a:r>
            <a:r>
              <a:rPr lang="hu-HU" dirty="0" smtClean="0"/>
              <a:t> </a:t>
            </a:r>
            <a:r>
              <a:rPr lang="hu-HU" dirty="0" err="1" smtClean="0"/>
              <a:t>provide</a:t>
            </a:r>
            <a:r>
              <a:rPr lang="hu-HU" dirty="0" smtClean="0"/>
              <a:t> </a:t>
            </a:r>
            <a:r>
              <a:rPr lang="hu-HU" dirty="0" err="1" smtClean="0"/>
              <a:t>services</a:t>
            </a:r>
            <a:endParaRPr lang="hu-HU" dirty="0" smtClean="0"/>
          </a:p>
        </p:txBody>
      </p:sp>
    </p:spTree>
    <p:extLst>
      <p:ext uri="{BB962C8B-B14F-4D97-AF65-F5344CB8AC3E}">
        <p14:creationId xmlns:p14="http://schemas.microsoft.com/office/powerpoint/2010/main" xmlns="" val="3993541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a:bodyPr>
          <a:lstStyle/>
          <a:p>
            <a:pPr algn="ctr"/>
            <a:endParaRPr lang="hu-HU" sz="4000" dirty="0" smtClean="0"/>
          </a:p>
          <a:p>
            <a:pPr algn="ctr"/>
            <a:endParaRPr lang="hu-HU" sz="4000" dirty="0"/>
          </a:p>
          <a:p>
            <a:pPr marL="0" indent="0" algn="ctr">
              <a:buNone/>
            </a:pPr>
            <a:r>
              <a:rPr lang="hu-HU" sz="4000" dirty="0" err="1" smtClean="0"/>
              <a:t>Thank</a:t>
            </a:r>
            <a:r>
              <a:rPr lang="hu-HU" sz="4000" dirty="0" smtClean="0"/>
              <a:t> </a:t>
            </a:r>
            <a:r>
              <a:rPr lang="hu-HU" sz="4000" dirty="0" err="1" smtClean="0"/>
              <a:t>you</a:t>
            </a:r>
            <a:r>
              <a:rPr lang="hu-HU" sz="4000" dirty="0" smtClean="0"/>
              <a:t> </a:t>
            </a:r>
            <a:r>
              <a:rPr lang="hu-HU" sz="4000" dirty="0" err="1" smtClean="0"/>
              <a:t>for</a:t>
            </a:r>
            <a:r>
              <a:rPr lang="hu-HU" sz="4000" dirty="0" smtClean="0"/>
              <a:t> </a:t>
            </a:r>
            <a:r>
              <a:rPr lang="hu-HU" sz="4000" dirty="0" err="1" smtClean="0"/>
              <a:t>your</a:t>
            </a:r>
            <a:r>
              <a:rPr lang="hu-HU" sz="4000" dirty="0" smtClean="0"/>
              <a:t> </a:t>
            </a:r>
            <a:r>
              <a:rPr lang="hu-HU" sz="4000" dirty="0" err="1" smtClean="0"/>
              <a:t>kind</a:t>
            </a:r>
            <a:r>
              <a:rPr lang="hu-HU" sz="4000" dirty="0" smtClean="0"/>
              <a:t> </a:t>
            </a:r>
            <a:r>
              <a:rPr lang="hu-HU" sz="4000" dirty="0" err="1" smtClean="0"/>
              <a:t>attention</a:t>
            </a:r>
            <a:r>
              <a:rPr lang="hu-HU" sz="4000" dirty="0" smtClean="0"/>
              <a:t>!</a:t>
            </a:r>
            <a:endParaRPr lang="hu-HU" sz="4000" dirty="0"/>
          </a:p>
        </p:txBody>
      </p:sp>
    </p:spTree>
    <p:extLst>
      <p:ext uri="{BB962C8B-B14F-4D97-AF65-F5344CB8AC3E}">
        <p14:creationId xmlns:p14="http://schemas.microsoft.com/office/powerpoint/2010/main" xmlns="" val="2604967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ilágosság">
  <a:themeElements>
    <a:clrScheme name="Világosság">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Klasszikus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lágosság">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907</TotalTime>
  <Words>1584</Words>
  <Application>Microsoft Office PowerPoint</Application>
  <PresentationFormat>Diavetítés a képernyőre (4:3 oldalarány)</PresentationFormat>
  <Paragraphs>213</Paragraphs>
  <Slides>28</Slides>
  <Notes>0</Notes>
  <HiddenSlides>0</HiddenSlides>
  <MMClips>0</MMClips>
  <ScaleCrop>false</ScaleCrop>
  <HeadingPairs>
    <vt:vector size="4" baseType="variant">
      <vt:variant>
        <vt:lpstr>Téma</vt:lpstr>
      </vt:variant>
      <vt:variant>
        <vt:i4>1</vt:i4>
      </vt:variant>
      <vt:variant>
        <vt:lpstr>Diacímek</vt:lpstr>
      </vt:variant>
      <vt:variant>
        <vt:i4>28</vt:i4>
      </vt:variant>
    </vt:vector>
  </HeadingPairs>
  <TitlesOfParts>
    <vt:vector size="29" baseType="lpstr">
      <vt:lpstr>Világosság</vt:lpstr>
      <vt:lpstr>European values and media pluralism</vt:lpstr>
      <vt:lpstr>Antecedents </vt:lpstr>
      <vt:lpstr>Criticisms directed against the Hungarian Media Law</vt:lpstr>
      <vt:lpstr>Structure</vt:lpstr>
      <vt:lpstr>European values - principles under cover?</vt:lpstr>
      <vt:lpstr>Function of EU values</vt:lpstr>
      <vt:lpstr>Function of values (principles)</vt:lpstr>
      <vt:lpstr>Normativity of EU values</vt:lpstr>
      <vt:lpstr>European values as a minimum of public policy</vt:lpstr>
      <vt:lpstr>Mixed nature of Art 2 TEU values</vt:lpstr>
      <vt:lpstr>Enforcing European values</vt:lpstr>
      <vt:lpstr>Judicial route – Individual enforcement</vt:lpstr>
      <vt:lpstr>Judicial route – Infringement proceedings</vt:lpstr>
      <vt:lpstr>Political route – Art 7 TEU procedure</vt:lpstr>
      <vt:lpstr>Political route: The „new EU framework to strenghten the rule of law”</vt:lpstr>
      <vt:lpstr>Political route: The „new EU framework to strenghten the rule of law”</vt:lpstr>
      <vt:lpstr>Values of democracy and pluralism in the media context</vt:lpstr>
      <vt:lpstr>Democracy – in the EU</vt:lpstr>
      <vt:lpstr>Democracy</vt:lpstr>
      <vt:lpstr>Democracy – Council of Europe</vt:lpstr>
      <vt:lpstr>Democracy - summary</vt:lpstr>
      <vt:lpstr>Pluralism</vt:lpstr>
      <vt:lpstr>Structural requirements of pluralism</vt:lpstr>
      <vt:lpstr>Structural requirements of pluralism 1</vt:lpstr>
      <vt:lpstr>Structural requirements of pluralism 2</vt:lpstr>
      <vt:lpstr>Quantitative requirements of pluralism</vt:lpstr>
      <vt:lpstr>Qualitative requirements of pluralism</vt:lpstr>
      <vt:lpstr>28.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demokrácia és pluralizmus értéke az európai médiajogban</dc:title>
  <dc:creator>Pato</dc:creator>
  <cp:lastModifiedBy>Vigh Edit</cp:lastModifiedBy>
  <cp:revision>72</cp:revision>
  <dcterms:created xsi:type="dcterms:W3CDTF">2014-10-28T18:44:34Z</dcterms:created>
  <dcterms:modified xsi:type="dcterms:W3CDTF">2015-02-26T14:22:07Z</dcterms:modified>
</cp:coreProperties>
</file>