
<file path=[Content_Types].xml><?xml version="1.0" encoding="utf-8"?>
<Types xmlns="http://schemas.openxmlformats.org/package/2006/content-types">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2"/>
  </p:notesMasterIdLst>
  <p:sldIdLst>
    <p:sldId id="256" r:id="rId2"/>
    <p:sldId id="292" r:id="rId3"/>
    <p:sldId id="291" r:id="rId4"/>
    <p:sldId id="297" r:id="rId5"/>
    <p:sldId id="293" r:id="rId6"/>
    <p:sldId id="294" r:id="rId7"/>
    <p:sldId id="295" r:id="rId8"/>
    <p:sldId id="296" r:id="rId9"/>
    <p:sldId id="298" r:id="rId10"/>
    <p:sldId id="299" r:id="rId11"/>
    <p:sldId id="300" r:id="rId12"/>
    <p:sldId id="301" r:id="rId13"/>
    <p:sldId id="302" r:id="rId14"/>
    <p:sldId id="306" r:id="rId15"/>
    <p:sldId id="303" r:id="rId16"/>
    <p:sldId id="304" r:id="rId17"/>
    <p:sldId id="305" r:id="rId18"/>
    <p:sldId id="307" r:id="rId19"/>
    <p:sldId id="308" r:id="rId20"/>
    <p:sldId id="309"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ka Cherkezishvili" initials="EC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32" autoAdjust="0"/>
  </p:normalViewPr>
  <p:slideViewPr>
    <p:cSldViewPr>
      <p:cViewPr>
        <p:scale>
          <a:sx n="50" d="100"/>
          <a:sy n="50" d="100"/>
        </p:scale>
        <p:origin x="-835" y="221"/>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757A6A-07CA-42EE-A911-E7DA1A817096}" type="doc">
      <dgm:prSet loTypeId="urn:microsoft.com/office/officeart/2005/8/layout/orgChart1" loCatId="hierarchy" qsTypeId="urn:microsoft.com/office/officeart/2005/8/quickstyle/simple1" qsCatId="simple" csTypeId="urn:microsoft.com/office/officeart/2005/8/colors/accent1_3" csCatId="accent1" phldr="1"/>
      <dgm:spPr/>
      <dgm:t>
        <a:bodyPr/>
        <a:lstStyle/>
        <a:p>
          <a:endParaRPr lang="en-US"/>
        </a:p>
      </dgm:t>
    </dgm:pt>
    <dgm:pt modelId="{F2C6CA14-165C-459C-907C-90A5180BE01E}">
      <dgm:prSet custT="1"/>
      <dgm:spPr/>
      <dgm:t>
        <a:bodyPr/>
        <a:lstStyle/>
        <a:p>
          <a:pPr algn="ctr" rtl="0"/>
          <a:endParaRPr lang="en-US" sz="2000" b="1" dirty="0" smtClean="0"/>
        </a:p>
        <a:p>
          <a:pPr algn="ctr" rtl="0"/>
          <a:r>
            <a:rPr lang="en-US" sz="2000" b="1" dirty="0" smtClean="0"/>
            <a:t>Challenges Beyond Euro-Enthusiasm: </a:t>
          </a:r>
          <a:br>
            <a:rPr lang="en-US" sz="2000" b="1" dirty="0" smtClean="0"/>
          </a:br>
          <a:endParaRPr lang="en-US" sz="2000" b="1" dirty="0" smtClean="0"/>
        </a:p>
        <a:p>
          <a:pPr algn="ctr" rtl="0"/>
          <a:endParaRPr lang="en-US" sz="2000" b="1" dirty="0" smtClean="0"/>
        </a:p>
        <a:p>
          <a:pPr algn="ctr" rtl="0"/>
          <a:endParaRPr lang="en-US" sz="2000" b="1" dirty="0" smtClean="0"/>
        </a:p>
        <a:p>
          <a:pPr algn="ctr" rtl="0"/>
          <a:endParaRPr lang="en-US" sz="2000" b="1" dirty="0" smtClean="0"/>
        </a:p>
        <a:p>
          <a:pPr algn="ctr" rtl="0"/>
          <a:endParaRPr lang="en-US" sz="2000" b="1" dirty="0" smtClean="0"/>
        </a:p>
        <a:p>
          <a:pPr algn="ctr" rtl="0"/>
          <a:r>
            <a:rPr lang="en-US" sz="2000" b="1" dirty="0" smtClean="0"/>
            <a:t>EU-Georgia </a:t>
          </a:r>
        </a:p>
        <a:p>
          <a:pPr algn="ctr" rtl="0"/>
          <a:r>
            <a:rPr lang="en-US" sz="2000" b="1" dirty="0" smtClean="0"/>
            <a:t>Deep and Comprehensive Free Trade Area</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Nina </a:t>
          </a:r>
          <a:r>
            <a:rPr lang="en-US" sz="2000" b="1" dirty="0" err="1" smtClean="0"/>
            <a:t>Jajanidze</a:t>
          </a:r>
          <a:endParaRPr lang="en-US" sz="2000" b="1" dirty="0" smtClean="0"/>
        </a:p>
        <a:p>
          <a:pPr algn="ctr" rtl="0"/>
          <a:r>
            <a:rPr lang="en-US" sz="2000" b="1" dirty="0" smtClean="0"/>
            <a:t>Umbrella Topic: Transformation of Legislation</a:t>
          </a:r>
        </a:p>
        <a:p>
          <a:pPr algn="ctr" rtl="0"/>
          <a:r>
            <a:rPr lang="en-US" sz="2000" b="1" dirty="0" err="1" smtClean="0"/>
            <a:t>WINSEM</a:t>
          </a:r>
          <a:r>
            <a:rPr lang="en-US" sz="2000" b="1" dirty="0" smtClean="0"/>
            <a:t> Conference</a:t>
          </a:r>
          <a:br>
            <a:rPr lang="en-US" sz="2000" b="1" dirty="0" smtClean="0"/>
          </a:br>
          <a:r>
            <a:rPr lang="en-US" sz="1200" b="1" dirty="0" smtClean="0"/>
            <a:t>Gyor, Hungary</a:t>
          </a:r>
          <a:br>
            <a:rPr lang="en-US" sz="1200" b="1" dirty="0" smtClean="0"/>
          </a:br>
          <a:r>
            <a:rPr lang="en-US" sz="1200" b="1" dirty="0" smtClean="0"/>
            <a:t>27.02.2015 </a:t>
          </a:r>
          <a:r>
            <a:rPr lang="en-US" sz="2000" b="1" dirty="0" smtClean="0"/>
            <a:t/>
          </a:r>
          <a:br>
            <a:rPr lang="en-US" sz="2000" b="1" dirty="0" smtClean="0"/>
          </a:br>
          <a:r>
            <a:rPr lang="en-US" sz="2000" b="1" dirty="0" smtClean="0"/>
            <a:t/>
          </a:r>
          <a:br>
            <a:rPr lang="en-US" sz="2000" b="1" dirty="0" smtClean="0"/>
          </a:br>
          <a:r>
            <a:rPr lang="en-US" sz="2000" b="1" dirty="0" smtClean="0"/>
            <a:t> </a:t>
          </a:r>
          <a:br>
            <a:rPr lang="en-US" sz="2000" b="1" dirty="0" smtClean="0"/>
          </a:br>
          <a:endParaRPr lang="en-US" sz="2000" b="1" dirty="0"/>
        </a:p>
      </dgm:t>
    </dgm:pt>
    <dgm:pt modelId="{9D27D727-BD1E-403D-8516-83F3A2B1F5D0}" type="parTrans" cxnId="{7C561611-4718-4AC8-BF67-ACD657F2B503}">
      <dgm:prSet/>
      <dgm:spPr/>
      <dgm:t>
        <a:bodyPr/>
        <a:lstStyle/>
        <a:p>
          <a:endParaRPr lang="en-US"/>
        </a:p>
      </dgm:t>
    </dgm:pt>
    <dgm:pt modelId="{1A8097A2-24A7-4DD8-BD51-5512A2D5923D}" type="sibTrans" cxnId="{7C561611-4718-4AC8-BF67-ACD657F2B503}">
      <dgm:prSet/>
      <dgm:spPr/>
      <dgm:t>
        <a:bodyPr/>
        <a:lstStyle/>
        <a:p>
          <a:endParaRPr lang="en-US"/>
        </a:p>
      </dgm:t>
    </dgm:pt>
    <dgm:pt modelId="{3B498198-6584-429B-9307-BB1C8AE5F11D}" type="pres">
      <dgm:prSet presAssocID="{95757A6A-07CA-42EE-A911-E7DA1A817096}" presName="hierChild1" presStyleCnt="0">
        <dgm:presLayoutVars>
          <dgm:orgChart val="1"/>
          <dgm:chPref val="1"/>
          <dgm:dir/>
          <dgm:animOne val="branch"/>
          <dgm:animLvl val="lvl"/>
          <dgm:resizeHandles/>
        </dgm:presLayoutVars>
      </dgm:prSet>
      <dgm:spPr/>
    </dgm:pt>
    <dgm:pt modelId="{C55A6FB9-566A-47E0-AD1F-DB4EA7D56F71}" type="pres">
      <dgm:prSet presAssocID="{F2C6CA14-165C-459C-907C-90A5180BE01E}" presName="hierRoot1" presStyleCnt="0">
        <dgm:presLayoutVars>
          <dgm:hierBranch val="init"/>
        </dgm:presLayoutVars>
      </dgm:prSet>
      <dgm:spPr/>
    </dgm:pt>
    <dgm:pt modelId="{CEFA50B5-61C0-46E8-8971-AD807E975414}" type="pres">
      <dgm:prSet presAssocID="{F2C6CA14-165C-459C-907C-90A5180BE01E}" presName="rootComposite1" presStyleCnt="0"/>
      <dgm:spPr/>
    </dgm:pt>
    <dgm:pt modelId="{F6E4CAD4-1C9C-41D4-AE56-E0E84CA3D204}" type="pres">
      <dgm:prSet presAssocID="{F2C6CA14-165C-459C-907C-90A5180BE01E}" presName="rootText1" presStyleLbl="node0" presStyleIdx="0" presStyleCnt="1" custScaleX="102657" custScaleY="136786" custLinFactNeighborX="-12" custLinFactNeighborY="5979">
        <dgm:presLayoutVars>
          <dgm:chPref val="3"/>
        </dgm:presLayoutVars>
      </dgm:prSet>
      <dgm:spPr/>
      <dgm:t>
        <a:bodyPr/>
        <a:lstStyle/>
        <a:p>
          <a:endParaRPr lang="en-US"/>
        </a:p>
      </dgm:t>
    </dgm:pt>
    <dgm:pt modelId="{343131FB-DC08-4E25-9C62-EA74D735CF43}" type="pres">
      <dgm:prSet presAssocID="{F2C6CA14-165C-459C-907C-90A5180BE01E}" presName="rootConnector1" presStyleLbl="node1" presStyleIdx="0" presStyleCnt="0"/>
      <dgm:spPr/>
    </dgm:pt>
    <dgm:pt modelId="{AEF1C641-70E9-4D67-B0F6-10DC7ED88860}" type="pres">
      <dgm:prSet presAssocID="{F2C6CA14-165C-459C-907C-90A5180BE01E}" presName="hierChild2" presStyleCnt="0"/>
      <dgm:spPr/>
    </dgm:pt>
    <dgm:pt modelId="{BFD1D525-3400-4A24-B09A-858AF91E28E4}" type="pres">
      <dgm:prSet presAssocID="{F2C6CA14-165C-459C-907C-90A5180BE01E}" presName="hierChild3" presStyleCnt="0"/>
      <dgm:spPr/>
    </dgm:pt>
  </dgm:ptLst>
  <dgm:cxnLst>
    <dgm:cxn modelId="{1ECF9EA8-AC9B-4AB9-AA4A-140C6BCA730C}" type="presOf" srcId="{F2C6CA14-165C-459C-907C-90A5180BE01E}" destId="{F6E4CAD4-1C9C-41D4-AE56-E0E84CA3D204}" srcOrd="0" destOrd="0" presId="urn:microsoft.com/office/officeart/2005/8/layout/orgChart1"/>
    <dgm:cxn modelId="{16011287-8F58-4B2A-9BC2-C6C73DCE6527}" type="presOf" srcId="{95757A6A-07CA-42EE-A911-E7DA1A817096}" destId="{3B498198-6584-429B-9307-BB1C8AE5F11D}" srcOrd="0" destOrd="0" presId="urn:microsoft.com/office/officeart/2005/8/layout/orgChart1"/>
    <dgm:cxn modelId="{7C561611-4718-4AC8-BF67-ACD657F2B503}" srcId="{95757A6A-07CA-42EE-A911-E7DA1A817096}" destId="{F2C6CA14-165C-459C-907C-90A5180BE01E}" srcOrd="0" destOrd="0" parTransId="{9D27D727-BD1E-403D-8516-83F3A2B1F5D0}" sibTransId="{1A8097A2-24A7-4DD8-BD51-5512A2D5923D}"/>
    <dgm:cxn modelId="{18FF99B6-2861-40AD-80BE-3354D620C58C}" type="presOf" srcId="{F2C6CA14-165C-459C-907C-90A5180BE01E}" destId="{343131FB-DC08-4E25-9C62-EA74D735CF43}" srcOrd="1" destOrd="0" presId="urn:microsoft.com/office/officeart/2005/8/layout/orgChart1"/>
    <dgm:cxn modelId="{41E27972-876C-49A2-81D4-9CBF460285E4}" type="presParOf" srcId="{3B498198-6584-429B-9307-BB1C8AE5F11D}" destId="{C55A6FB9-566A-47E0-AD1F-DB4EA7D56F71}" srcOrd="0" destOrd="0" presId="urn:microsoft.com/office/officeart/2005/8/layout/orgChart1"/>
    <dgm:cxn modelId="{88B89BDF-1723-4EEB-AE31-11D4058CC430}" type="presParOf" srcId="{C55A6FB9-566A-47E0-AD1F-DB4EA7D56F71}" destId="{CEFA50B5-61C0-46E8-8971-AD807E975414}" srcOrd="0" destOrd="0" presId="urn:microsoft.com/office/officeart/2005/8/layout/orgChart1"/>
    <dgm:cxn modelId="{FAFE1F25-CBAE-420A-9998-2E6A35B6D859}" type="presParOf" srcId="{CEFA50B5-61C0-46E8-8971-AD807E975414}" destId="{F6E4CAD4-1C9C-41D4-AE56-E0E84CA3D204}" srcOrd="0" destOrd="0" presId="urn:microsoft.com/office/officeart/2005/8/layout/orgChart1"/>
    <dgm:cxn modelId="{5846869E-9172-437B-9EB4-8414B9B0D630}" type="presParOf" srcId="{CEFA50B5-61C0-46E8-8971-AD807E975414}" destId="{343131FB-DC08-4E25-9C62-EA74D735CF43}" srcOrd="1" destOrd="0" presId="urn:microsoft.com/office/officeart/2005/8/layout/orgChart1"/>
    <dgm:cxn modelId="{5C5E98F8-E06B-4AEC-9719-01DF3D1D27AE}" type="presParOf" srcId="{C55A6FB9-566A-47E0-AD1F-DB4EA7D56F71}" destId="{AEF1C641-70E9-4D67-B0F6-10DC7ED88860}" srcOrd="1" destOrd="0" presId="urn:microsoft.com/office/officeart/2005/8/layout/orgChart1"/>
    <dgm:cxn modelId="{BB730F83-ED38-4CA5-8CD0-F264C0E732CE}" type="presParOf" srcId="{C55A6FB9-566A-47E0-AD1F-DB4EA7D56F71}" destId="{BFD1D525-3400-4A24-B09A-858AF91E28E4}"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B2486C-E81C-4E70-A879-8561BB1ABD7F}" type="doc">
      <dgm:prSet loTypeId="urn:microsoft.com/office/officeart/2005/8/layout/vProcess5" loCatId="process" qsTypeId="urn:microsoft.com/office/officeart/2005/8/quickstyle/simple1" qsCatId="simple" csTypeId="urn:microsoft.com/office/officeart/2005/8/colors/accent2_3" csCatId="accent2" phldr="1"/>
      <dgm:spPr/>
      <dgm:t>
        <a:bodyPr/>
        <a:lstStyle/>
        <a:p>
          <a:endParaRPr lang="en-US"/>
        </a:p>
      </dgm:t>
    </dgm:pt>
    <dgm:pt modelId="{BD8E1F6B-D16F-4957-88E9-10BB4DB4B37D}">
      <dgm:prSet phldrT="[Text]" custT="1"/>
      <dgm:spPr/>
      <dgm:t>
        <a:bodyPr/>
        <a:lstStyle/>
        <a:p>
          <a:r>
            <a:rPr lang="en-US" sz="2400" b="1" dirty="0" smtClean="0"/>
            <a:t>Association Agreement </a:t>
          </a:r>
          <a:endParaRPr lang="en-US" sz="2400" b="1" dirty="0"/>
        </a:p>
      </dgm:t>
    </dgm:pt>
    <dgm:pt modelId="{BB95B8B0-0FE5-463C-B836-0000A260A414}" type="parTrans" cxnId="{E9ED01E5-1153-48F3-8ECD-AA888956EE6E}">
      <dgm:prSet/>
      <dgm:spPr/>
      <dgm:t>
        <a:bodyPr/>
        <a:lstStyle/>
        <a:p>
          <a:endParaRPr lang="en-US"/>
        </a:p>
      </dgm:t>
    </dgm:pt>
    <dgm:pt modelId="{0C24E0AB-6780-4656-99BB-30FF3A117092}" type="sibTrans" cxnId="{E9ED01E5-1153-48F3-8ECD-AA888956EE6E}">
      <dgm:prSet/>
      <dgm:spPr/>
      <dgm:t>
        <a:bodyPr/>
        <a:lstStyle/>
        <a:p>
          <a:endParaRPr lang="en-US"/>
        </a:p>
      </dgm:t>
    </dgm:pt>
    <dgm:pt modelId="{20C64C64-AC0E-4251-A464-ACEA777A589B}">
      <dgm:prSet phldrT="[Text]" custT="1"/>
      <dgm:spPr/>
      <dgm:t>
        <a:bodyPr/>
        <a:lstStyle/>
        <a:p>
          <a:pPr marL="0" indent="0" algn="l"/>
          <a:r>
            <a:rPr lang="en-US" sz="2400" b="1" dirty="0" smtClean="0"/>
            <a:t>Deep and Comprehensive </a:t>
          </a:r>
        </a:p>
        <a:p>
          <a:pPr marL="0" indent="0" algn="l"/>
          <a:r>
            <a:rPr lang="en-US" sz="2400" b="1" dirty="0" smtClean="0"/>
            <a:t>Free Trade Area</a:t>
          </a:r>
          <a:endParaRPr lang="en-US" sz="2400" b="1" dirty="0"/>
        </a:p>
      </dgm:t>
    </dgm:pt>
    <dgm:pt modelId="{9BCF5C58-2365-4BAB-A314-6E46E0545D33}" type="parTrans" cxnId="{D71420A7-D537-4F1B-803C-3D2A79EB80BF}">
      <dgm:prSet/>
      <dgm:spPr/>
      <dgm:t>
        <a:bodyPr/>
        <a:lstStyle/>
        <a:p>
          <a:endParaRPr lang="en-US"/>
        </a:p>
      </dgm:t>
    </dgm:pt>
    <dgm:pt modelId="{366456BF-1FDD-4BFE-A39F-78AA80B09D54}" type="sibTrans" cxnId="{D71420A7-D537-4F1B-803C-3D2A79EB80BF}">
      <dgm:prSet/>
      <dgm:spPr/>
      <dgm:t>
        <a:bodyPr/>
        <a:lstStyle/>
        <a:p>
          <a:endParaRPr lang="en-US"/>
        </a:p>
      </dgm:t>
    </dgm:pt>
    <dgm:pt modelId="{8FCBD535-E8A4-4FD0-AB02-4BA81FCAAD7E}" type="pres">
      <dgm:prSet presAssocID="{98B2486C-E81C-4E70-A879-8561BB1ABD7F}" presName="outerComposite" presStyleCnt="0">
        <dgm:presLayoutVars>
          <dgm:chMax val="5"/>
          <dgm:dir/>
          <dgm:resizeHandles val="exact"/>
        </dgm:presLayoutVars>
      </dgm:prSet>
      <dgm:spPr/>
    </dgm:pt>
    <dgm:pt modelId="{7FA5B676-D87E-46D9-B791-9344659D9223}" type="pres">
      <dgm:prSet presAssocID="{98B2486C-E81C-4E70-A879-8561BB1ABD7F}" presName="dummyMaxCanvas" presStyleCnt="0">
        <dgm:presLayoutVars/>
      </dgm:prSet>
      <dgm:spPr/>
    </dgm:pt>
    <dgm:pt modelId="{D940BDD9-40AD-42D6-8B50-B8AE328B3A42}" type="pres">
      <dgm:prSet presAssocID="{98B2486C-E81C-4E70-A879-8561BB1ABD7F}" presName="TwoNodes_1" presStyleLbl="node1" presStyleIdx="0" presStyleCnt="2" custScaleY="87263">
        <dgm:presLayoutVars>
          <dgm:bulletEnabled val="1"/>
        </dgm:presLayoutVars>
      </dgm:prSet>
      <dgm:spPr/>
    </dgm:pt>
    <dgm:pt modelId="{3FDA5C18-60CE-4B28-B461-8791DBBAC996}" type="pres">
      <dgm:prSet presAssocID="{98B2486C-E81C-4E70-A879-8561BB1ABD7F}" presName="TwoNodes_2" presStyleLbl="node1" presStyleIdx="1" presStyleCnt="2" custScaleY="100542">
        <dgm:presLayoutVars>
          <dgm:bulletEnabled val="1"/>
        </dgm:presLayoutVars>
      </dgm:prSet>
      <dgm:spPr/>
      <dgm:t>
        <a:bodyPr/>
        <a:lstStyle/>
        <a:p>
          <a:endParaRPr lang="en-US"/>
        </a:p>
      </dgm:t>
    </dgm:pt>
    <dgm:pt modelId="{82182ABB-9EFD-4740-86E5-881056B6F65F}" type="pres">
      <dgm:prSet presAssocID="{98B2486C-E81C-4E70-A879-8561BB1ABD7F}" presName="TwoConn_1-2" presStyleLbl="fgAccFollowNode1" presStyleIdx="0" presStyleCnt="1">
        <dgm:presLayoutVars>
          <dgm:bulletEnabled val="1"/>
        </dgm:presLayoutVars>
      </dgm:prSet>
      <dgm:spPr/>
    </dgm:pt>
    <dgm:pt modelId="{E4998505-3802-49B6-9635-6DC25F233080}" type="pres">
      <dgm:prSet presAssocID="{98B2486C-E81C-4E70-A879-8561BB1ABD7F}" presName="TwoNodes_1_text" presStyleLbl="node1" presStyleIdx="1" presStyleCnt="2">
        <dgm:presLayoutVars>
          <dgm:bulletEnabled val="1"/>
        </dgm:presLayoutVars>
      </dgm:prSet>
      <dgm:spPr/>
    </dgm:pt>
    <dgm:pt modelId="{07ED28ED-DDE3-489A-99F0-D7416C6A415B}" type="pres">
      <dgm:prSet presAssocID="{98B2486C-E81C-4E70-A879-8561BB1ABD7F}" presName="TwoNodes_2_text" presStyleLbl="node1" presStyleIdx="1" presStyleCnt="2">
        <dgm:presLayoutVars>
          <dgm:bulletEnabled val="1"/>
        </dgm:presLayoutVars>
      </dgm:prSet>
      <dgm:spPr/>
      <dgm:t>
        <a:bodyPr/>
        <a:lstStyle/>
        <a:p>
          <a:endParaRPr lang="en-US"/>
        </a:p>
      </dgm:t>
    </dgm:pt>
  </dgm:ptLst>
  <dgm:cxnLst>
    <dgm:cxn modelId="{E5D7BDE3-502D-441B-A1DE-ABE9A92779FE}" type="presOf" srcId="{98B2486C-E81C-4E70-A879-8561BB1ABD7F}" destId="{8FCBD535-E8A4-4FD0-AB02-4BA81FCAAD7E}" srcOrd="0" destOrd="0" presId="urn:microsoft.com/office/officeart/2005/8/layout/vProcess5"/>
    <dgm:cxn modelId="{85D2B00B-46AA-47A7-B957-EF48615AC03A}" type="presOf" srcId="{BD8E1F6B-D16F-4957-88E9-10BB4DB4B37D}" destId="{E4998505-3802-49B6-9635-6DC25F233080}" srcOrd="1" destOrd="0" presId="urn:microsoft.com/office/officeart/2005/8/layout/vProcess5"/>
    <dgm:cxn modelId="{5C6D3BF2-1634-4670-8732-F2C7A3D276D5}" type="presOf" srcId="{20C64C64-AC0E-4251-A464-ACEA777A589B}" destId="{07ED28ED-DDE3-489A-99F0-D7416C6A415B}" srcOrd="1" destOrd="0" presId="urn:microsoft.com/office/officeart/2005/8/layout/vProcess5"/>
    <dgm:cxn modelId="{34358DF7-BCD6-4E25-96DD-AB571DE268A6}" type="presOf" srcId="{20C64C64-AC0E-4251-A464-ACEA777A589B}" destId="{3FDA5C18-60CE-4B28-B461-8791DBBAC996}" srcOrd="0" destOrd="0" presId="urn:microsoft.com/office/officeart/2005/8/layout/vProcess5"/>
    <dgm:cxn modelId="{70A2A2D7-7BAA-492D-B6AA-5363A423FF87}" type="presOf" srcId="{0C24E0AB-6780-4656-99BB-30FF3A117092}" destId="{82182ABB-9EFD-4740-86E5-881056B6F65F}" srcOrd="0" destOrd="0" presId="urn:microsoft.com/office/officeart/2005/8/layout/vProcess5"/>
    <dgm:cxn modelId="{E9ED01E5-1153-48F3-8ECD-AA888956EE6E}" srcId="{98B2486C-E81C-4E70-A879-8561BB1ABD7F}" destId="{BD8E1F6B-D16F-4957-88E9-10BB4DB4B37D}" srcOrd="0" destOrd="0" parTransId="{BB95B8B0-0FE5-463C-B836-0000A260A414}" sibTransId="{0C24E0AB-6780-4656-99BB-30FF3A117092}"/>
    <dgm:cxn modelId="{AA7E2D42-E824-46F0-9153-8D2CD836E489}" type="presOf" srcId="{BD8E1F6B-D16F-4957-88E9-10BB4DB4B37D}" destId="{D940BDD9-40AD-42D6-8B50-B8AE328B3A42}" srcOrd="0" destOrd="0" presId="urn:microsoft.com/office/officeart/2005/8/layout/vProcess5"/>
    <dgm:cxn modelId="{D71420A7-D537-4F1B-803C-3D2A79EB80BF}" srcId="{98B2486C-E81C-4E70-A879-8561BB1ABD7F}" destId="{20C64C64-AC0E-4251-A464-ACEA777A589B}" srcOrd="1" destOrd="0" parTransId="{9BCF5C58-2365-4BAB-A314-6E46E0545D33}" sibTransId="{366456BF-1FDD-4BFE-A39F-78AA80B09D54}"/>
    <dgm:cxn modelId="{FF8BEBB0-7971-4780-83DF-1C8D1C03857E}" type="presParOf" srcId="{8FCBD535-E8A4-4FD0-AB02-4BA81FCAAD7E}" destId="{7FA5B676-D87E-46D9-B791-9344659D9223}" srcOrd="0" destOrd="0" presId="urn:microsoft.com/office/officeart/2005/8/layout/vProcess5"/>
    <dgm:cxn modelId="{7FAB5CC7-15FF-45DB-8335-DB42C3283AC7}" type="presParOf" srcId="{8FCBD535-E8A4-4FD0-AB02-4BA81FCAAD7E}" destId="{D940BDD9-40AD-42D6-8B50-B8AE328B3A42}" srcOrd="1" destOrd="0" presId="urn:microsoft.com/office/officeart/2005/8/layout/vProcess5"/>
    <dgm:cxn modelId="{0C762160-F3FE-47BE-9291-6EC0D042B2A2}" type="presParOf" srcId="{8FCBD535-E8A4-4FD0-AB02-4BA81FCAAD7E}" destId="{3FDA5C18-60CE-4B28-B461-8791DBBAC996}" srcOrd="2" destOrd="0" presId="urn:microsoft.com/office/officeart/2005/8/layout/vProcess5"/>
    <dgm:cxn modelId="{9611F5F7-A2FB-4875-9545-BBE22A842A84}" type="presParOf" srcId="{8FCBD535-E8A4-4FD0-AB02-4BA81FCAAD7E}" destId="{82182ABB-9EFD-4740-86E5-881056B6F65F}" srcOrd="3" destOrd="0" presId="urn:microsoft.com/office/officeart/2005/8/layout/vProcess5"/>
    <dgm:cxn modelId="{02E4AF62-FA34-4287-94CE-0106FD3AB2C4}" type="presParOf" srcId="{8FCBD535-E8A4-4FD0-AB02-4BA81FCAAD7E}" destId="{E4998505-3802-49B6-9635-6DC25F233080}" srcOrd="4" destOrd="0" presId="urn:microsoft.com/office/officeart/2005/8/layout/vProcess5"/>
    <dgm:cxn modelId="{7BAA7485-2505-4502-8838-0E8F17ADF627}" type="presParOf" srcId="{8FCBD535-E8A4-4FD0-AB02-4BA81FCAAD7E}" destId="{07ED28ED-DDE3-489A-99F0-D7416C6A415B}" srcOrd="5"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D37B23-9136-4CB6-BE70-F2DC93369DDA}" type="doc">
      <dgm:prSet loTypeId="urn:microsoft.com/office/officeart/2005/8/layout/arrow4" loCatId="relationship" qsTypeId="urn:microsoft.com/office/officeart/2005/8/quickstyle/simple2" qsCatId="simple" csTypeId="urn:microsoft.com/office/officeart/2005/8/colors/accent1_4" csCatId="accent1" phldr="1"/>
      <dgm:spPr/>
      <dgm:t>
        <a:bodyPr/>
        <a:lstStyle/>
        <a:p>
          <a:endParaRPr lang="en-US"/>
        </a:p>
      </dgm:t>
    </dgm:pt>
    <dgm:pt modelId="{A154B1CD-C377-462C-8FF4-105B597C875D}">
      <dgm:prSet phldrT="[Text]" custT="1"/>
      <dgm:spPr/>
      <dgm:t>
        <a:bodyPr/>
        <a:lstStyle/>
        <a:p>
          <a:r>
            <a:rPr lang="en-US" sz="1800" dirty="0" smtClean="0"/>
            <a:t> </a:t>
          </a:r>
          <a:r>
            <a:rPr lang="en-US" sz="1800" dirty="0" smtClean="0">
              <a:solidFill>
                <a:schemeClr val="accent1">
                  <a:lumMod val="50000"/>
                </a:schemeClr>
              </a:solidFill>
            </a:rPr>
            <a:t>Restatement of EU’s willingness to cooperate and a promise for  future ascension.</a:t>
          </a:r>
          <a:endParaRPr lang="en-US" sz="1800" dirty="0">
            <a:solidFill>
              <a:schemeClr val="accent1">
                <a:lumMod val="50000"/>
              </a:schemeClr>
            </a:solidFill>
          </a:endParaRPr>
        </a:p>
      </dgm:t>
    </dgm:pt>
    <dgm:pt modelId="{D29F7CEC-4618-48ED-B14F-1A15C6900B32}" type="parTrans" cxnId="{5145B843-D82E-4743-89A9-E916CB0E82DB}">
      <dgm:prSet/>
      <dgm:spPr/>
      <dgm:t>
        <a:bodyPr/>
        <a:lstStyle/>
        <a:p>
          <a:endParaRPr lang="en-US"/>
        </a:p>
      </dgm:t>
    </dgm:pt>
    <dgm:pt modelId="{1C19FB63-02AB-4211-AB6F-E0BB10843116}" type="sibTrans" cxnId="{5145B843-D82E-4743-89A9-E916CB0E82DB}">
      <dgm:prSet/>
      <dgm:spPr/>
      <dgm:t>
        <a:bodyPr/>
        <a:lstStyle/>
        <a:p>
          <a:endParaRPr lang="en-US"/>
        </a:p>
      </dgm:t>
    </dgm:pt>
    <dgm:pt modelId="{91B2CA49-3227-4039-A26A-86916C7DBD47}">
      <dgm:prSet phldrT="[Text]" custT="1"/>
      <dgm:spPr/>
      <dgm:t>
        <a:bodyPr/>
        <a:lstStyle/>
        <a:p>
          <a:r>
            <a:rPr lang="en-US" sz="1800" dirty="0" smtClean="0">
              <a:solidFill>
                <a:schemeClr val="accent1">
                  <a:lumMod val="50000"/>
                </a:schemeClr>
              </a:solidFill>
            </a:rPr>
            <a:t>Temporary measure to keep region quiet on international front and busy on internal one. </a:t>
          </a:r>
          <a:endParaRPr lang="en-US" sz="1800" dirty="0">
            <a:solidFill>
              <a:schemeClr val="accent1">
                <a:lumMod val="50000"/>
              </a:schemeClr>
            </a:solidFill>
          </a:endParaRPr>
        </a:p>
      </dgm:t>
    </dgm:pt>
    <dgm:pt modelId="{1EBDCA49-60C3-4202-82D1-8A30FB7BDD94}" type="parTrans" cxnId="{C193EF51-55A0-453E-8440-F80B5631376D}">
      <dgm:prSet/>
      <dgm:spPr/>
      <dgm:t>
        <a:bodyPr/>
        <a:lstStyle/>
        <a:p>
          <a:endParaRPr lang="en-US"/>
        </a:p>
      </dgm:t>
    </dgm:pt>
    <dgm:pt modelId="{F610FDD1-9095-43D5-9072-5B5AB838FA27}" type="sibTrans" cxnId="{C193EF51-55A0-453E-8440-F80B5631376D}">
      <dgm:prSet/>
      <dgm:spPr/>
      <dgm:t>
        <a:bodyPr/>
        <a:lstStyle/>
        <a:p>
          <a:endParaRPr lang="en-US"/>
        </a:p>
      </dgm:t>
    </dgm:pt>
    <dgm:pt modelId="{AEFAFCAB-82C8-4A9A-B2FA-6DACFD0E6EF1}" type="pres">
      <dgm:prSet presAssocID="{7BD37B23-9136-4CB6-BE70-F2DC93369DDA}" presName="compositeShape" presStyleCnt="0">
        <dgm:presLayoutVars>
          <dgm:chMax val="2"/>
          <dgm:dir/>
          <dgm:resizeHandles val="exact"/>
        </dgm:presLayoutVars>
      </dgm:prSet>
      <dgm:spPr/>
    </dgm:pt>
    <dgm:pt modelId="{75D39E3B-8827-42AC-83A3-9C5274FBB6BF}" type="pres">
      <dgm:prSet presAssocID="{A154B1CD-C377-462C-8FF4-105B597C875D}" presName="upArrow" presStyleLbl="node1" presStyleIdx="0" presStyleCnt="2"/>
      <dgm:spPr/>
    </dgm:pt>
    <dgm:pt modelId="{5D235A12-5DE8-4334-B5AF-EC75D2ED8176}" type="pres">
      <dgm:prSet presAssocID="{A154B1CD-C377-462C-8FF4-105B597C875D}" presName="upArrowText" presStyleLbl="revTx" presStyleIdx="0" presStyleCnt="2" custScaleX="110925" custScaleY="63043">
        <dgm:presLayoutVars>
          <dgm:chMax val="0"/>
          <dgm:bulletEnabled val="1"/>
        </dgm:presLayoutVars>
      </dgm:prSet>
      <dgm:spPr/>
      <dgm:t>
        <a:bodyPr/>
        <a:lstStyle/>
        <a:p>
          <a:endParaRPr lang="en-US"/>
        </a:p>
      </dgm:t>
    </dgm:pt>
    <dgm:pt modelId="{3E666146-D03A-43F9-8F47-EA514D2DEB5E}" type="pres">
      <dgm:prSet presAssocID="{91B2CA49-3227-4039-A26A-86916C7DBD47}" presName="downArrow" presStyleLbl="node1" presStyleIdx="1" presStyleCnt="2"/>
      <dgm:spPr/>
    </dgm:pt>
    <dgm:pt modelId="{B04F885A-4188-4341-90BC-40F1E3EE5F0E}" type="pres">
      <dgm:prSet presAssocID="{91B2CA49-3227-4039-A26A-86916C7DBD47}" presName="downArrowText" presStyleLbl="revTx" presStyleIdx="1" presStyleCnt="2">
        <dgm:presLayoutVars>
          <dgm:chMax val="0"/>
          <dgm:bulletEnabled val="1"/>
        </dgm:presLayoutVars>
      </dgm:prSet>
      <dgm:spPr/>
      <dgm:t>
        <a:bodyPr/>
        <a:lstStyle/>
        <a:p>
          <a:endParaRPr lang="en-US"/>
        </a:p>
      </dgm:t>
    </dgm:pt>
  </dgm:ptLst>
  <dgm:cxnLst>
    <dgm:cxn modelId="{5145B843-D82E-4743-89A9-E916CB0E82DB}" srcId="{7BD37B23-9136-4CB6-BE70-F2DC93369DDA}" destId="{A154B1CD-C377-462C-8FF4-105B597C875D}" srcOrd="0" destOrd="0" parTransId="{D29F7CEC-4618-48ED-B14F-1A15C6900B32}" sibTransId="{1C19FB63-02AB-4211-AB6F-E0BB10843116}"/>
    <dgm:cxn modelId="{57F35B5B-31AF-498A-8503-FA3051ECBD00}" type="presOf" srcId="{91B2CA49-3227-4039-A26A-86916C7DBD47}" destId="{B04F885A-4188-4341-90BC-40F1E3EE5F0E}" srcOrd="0" destOrd="0" presId="urn:microsoft.com/office/officeart/2005/8/layout/arrow4"/>
    <dgm:cxn modelId="{63B7FDFA-4356-4B7A-AE8B-5ABDC1866A20}" type="presOf" srcId="{7BD37B23-9136-4CB6-BE70-F2DC93369DDA}" destId="{AEFAFCAB-82C8-4A9A-B2FA-6DACFD0E6EF1}" srcOrd="0" destOrd="0" presId="urn:microsoft.com/office/officeart/2005/8/layout/arrow4"/>
    <dgm:cxn modelId="{C193EF51-55A0-453E-8440-F80B5631376D}" srcId="{7BD37B23-9136-4CB6-BE70-F2DC93369DDA}" destId="{91B2CA49-3227-4039-A26A-86916C7DBD47}" srcOrd="1" destOrd="0" parTransId="{1EBDCA49-60C3-4202-82D1-8A30FB7BDD94}" sibTransId="{F610FDD1-9095-43D5-9072-5B5AB838FA27}"/>
    <dgm:cxn modelId="{C9327D5E-230C-4881-B87C-26DEB368B905}" type="presOf" srcId="{A154B1CD-C377-462C-8FF4-105B597C875D}" destId="{5D235A12-5DE8-4334-B5AF-EC75D2ED8176}" srcOrd="0" destOrd="0" presId="urn:microsoft.com/office/officeart/2005/8/layout/arrow4"/>
    <dgm:cxn modelId="{7DE16FC9-9CCB-4A62-9054-64680F6A5988}" type="presParOf" srcId="{AEFAFCAB-82C8-4A9A-B2FA-6DACFD0E6EF1}" destId="{75D39E3B-8827-42AC-83A3-9C5274FBB6BF}" srcOrd="0" destOrd="0" presId="urn:microsoft.com/office/officeart/2005/8/layout/arrow4"/>
    <dgm:cxn modelId="{C1AB3EC4-1CD1-46EF-8DF2-01DB8930D6FF}" type="presParOf" srcId="{AEFAFCAB-82C8-4A9A-B2FA-6DACFD0E6EF1}" destId="{5D235A12-5DE8-4334-B5AF-EC75D2ED8176}" srcOrd="1" destOrd="0" presId="urn:microsoft.com/office/officeart/2005/8/layout/arrow4"/>
    <dgm:cxn modelId="{8213BCAB-A8D2-4057-A1D5-E4CAED3C8ACF}" type="presParOf" srcId="{AEFAFCAB-82C8-4A9A-B2FA-6DACFD0E6EF1}" destId="{3E666146-D03A-43F9-8F47-EA514D2DEB5E}" srcOrd="2" destOrd="0" presId="urn:microsoft.com/office/officeart/2005/8/layout/arrow4"/>
    <dgm:cxn modelId="{49099B16-87D9-4B98-90C3-B9F207DC8388}" type="presParOf" srcId="{AEFAFCAB-82C8-4A9A-B2FA-6DACFD0E6EF1}" destId="{B04F885A-4188-4341-90BC-40F1E3EE5F0E}" srcOrd="3" destOrd="0" presId="urn:microsoft.com/office/officeart/2005/8/layout/arrow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0D4A09-6DFF-4AC9-BDB3-780AE36B1712}" type="doc">
      <dgm:prSet loTypeId="urn:microsoft.com/office/officeart/2005/8/layout/cycle6" loCatId="cycle" qsTypeId="urn:microsoft.com/office/officeart/2005/8/quickstyle/simple1" qsCatId="simple" csTypeId="urn:microsoft.com/office/officeart/2005/8/colors/colorful2" csCatId="colorful" phldr="1"/>
      <dgm:spPr/>
      <dgm:t>
        <a:bodyPr/>
        <a:lstStyle/>
        <a:p>
          <a:endParaRPr lang="en-US"/>
        </a:p>
      </dgm:t>
    </dgm:pt>
    <dgm:pt modelId="{150AAB70-2F12-425B-9D35-6BE3A6B7C60F}">
      <dgm:prSet phldrT="[Text]"/>
      <dgm:spPr/>
      <dgm:t>
        <a:bodyPr/>
        <a:lstStyle/>
        <a:p>
          <a:r>
            <a:rPr lang="en-US" dirty="0" smtClean="0"/>
            <a:t>Competition</a:t>
          </a:r>
          <a:endParaRPr lang="en-US" dirty="0"/>
        </a:p>
      </dgm:t>
    </dgm:pt>
    <dgm:pt modelId="{81579DB1-1A3C-4C58-B8C0-FFF444724D08}" type="parTrans" cxnId="{5E1FAE66-E573-4382-8BB5-8F72B1542A09}">
      <dgm:prSet/>
      <dgm:spPr/>
      <dgm:t>
        <a:bodyPr/>
        <a:lstStyle/>
        <a:p>
          <a:endParaRPr lang="en-US"/>
        </a:p>
      </dgm:t>
    </dgm:pt>
    <dgm:pt modelId="{4820FEAC-9C52-4679-945C-44E8CE4533AD}" type="sibTrans" cxnId="{5E1FAE66-E573-4382-8BB5-8F72B1542A09}">
      <dgm:prSet/>
      <dgm:spPr/>
      <dgm:t>
        <a:bodyPr/>
        <a:lstStyle/>
        <a:p>
          <a:endParaRPr lang="en-US"/>
        </a:p>
      </dgm:t>
    </dgm:pt>
    <dgm:pt modelId="{020FB9E3-B716-47EA-B932-C93864D3F300}">
      <dgm:prSet phldrT="[Text]"/>
      <dgm:spPr/>
      <dgm:t>
        <a:bodyPr/>
        <a:lstStyle/>
        <a:p>
          <a:r>
            <a:rPr lang="en-US" dirty="0" smtClean="0"/>
            <a:t>Intellectual Property</a:t>
          </a:r>
          <a:endParaRPr lang="en-US" dirty="0"/>
        </a:p>
      </dgm:t>
    </dgm:pt>
    <dgm:pt modelId="{F12207B3-CE85-4879-BCDD-4B653EFC7E23}" type="parTrans" cxnId="{7EDA47CA-C8C5-4671-825B-5951289E5F3C}">
      <dgm:prSet/>
      <dgm:spPr/>
      <dgm:t>
        <a:bodyPr/>
        <a:lstStyle/>
        <a:p>
          <a:endParaRPr lang="en-US"/>
        </a:p>
      </dgm:t>
    </dgm:pt>
    <dgm:pt modelId="{DE777E47-2E47-420F-98A8-B64D4E44B7E3}" type="sibTrans" cxnId="{7EDA47CA-C8C5-4671-825B-5951289E5F3C}">
      <dgm:prSet/>
      <dgm:spPr/>
      <dgm:t>
        <a:bodyPr/>
        <a:lstStyle/>
        <a:p>
          <a:endParaRPr lang="en-US"/>
        </a:p>
      </dgm:t>
    </dgm:pt>
    <dgm:pt modelId="{397D36B8-B93F-458F-BF8F-FF05273BDCD3}">
      <dgm:prSet phldrT="[Text]"/>
      <dgm:spPr/>
      <dgm:t>
        <a:bodyPr/>
        <a:lstStyle/>
        <a:p>
          <a:r>
            <a:rPr lang="en-US" dirty="0" smtClean="0"/>
            <a:t>Food Safety </a:t>
          </a:r>
          <a:endParaRPr lang="en-US" dirty="0"/>
        </a:p>
      </dgm:t>
    </dgm:pt>
    <dgm:pt modelId="{67BAA672-6998-485B-AE33-5E3458D66160}" type="parTrans" cxnId="{8B8E8613-D650-4D9A-9F4F-38268A0EC65D}">
      <dgm:prSet/>
      <dgm:spPr/>
      <dgm:t>
        <a:bodyPr/>
        <a:lstStyle/>
        <a:p>
          <a:endParaRPr lang="en-US"/>
        </a:p>
      </dgm:t>
    </dgm:pt>
    <dgm:pt modelId="{40C69DA5-33E7-4478-87F3-53D97F7E6812}" type="sibTrans" cxnId="{8B8E8613-D650-4D9A-9F4F-38268A0EC65D}">
      <dgm:prSet/>
      <dgm:spPr/>
      <dgm:t>
        <a:bodyPr/>
        <a:lstStyle/>
        <a:p>
          <a:endParaRPr lang="en-US"/>
        </a:p>
      </dgm:t>
    </dgm:pt>
    <dgm:pt modelId="{FDA53F6E-2263-4640-BAD2-CCB1AC46B388}">
      <dgm:prSet phldrT="[Text]"/>
      <dgm:spPr/>
      <dgm:t>
        <a:bodyPr/>
        <a:lstStyle/>
        <a:p>
          <a:r>
            <a:rPr lang="en-US" dirty="0" smtClean="0"/>
            <a:t>Customer Protection</a:t>
          </a:r>
          <a:endParaRPr lang="en-US" dirty="0"/>
        </a:p>
      </dgm:t>
    </dgm:pt>
    <dgm:pt modelId="{C49AE182-7C46-479A-89E7-2C826B274077}" type="parTrans" cxnId="{5E6A199A-EA76-430D-8A63-37C571146D72}">
      <dgm:prSet/>
      <dgm:spPr/>
      <dgm:t>
        <a:bodyPr/>
        <a:lstStyle/>
        <a:p>
          <a:endParaRPr lang="en-US"/>
        </a:p>
      </dgm:t>
    </dgm:pt>
    <dgm:pt modelId="{87B685D3-D318-4CCA-9367-77998B6AA1FF}" type="sibTrans" cxnId="{5E6A199A-EA76-430D-8A63-37C571146D72}">
      <dgm:prSet/>
      <dgm:spPr/>
      <dgm:t>
        <a:bodyPr/>
        <a:lstStyle/>
        <a:p>
          <a:endParaRPr lang="en-US"/>
        </a:p>
      </dgm:t>
    </dgm:pt>
    <dgm:pt modelId="{A3F62716-C539-48D5-800B-AF210D89180C}" type="pres">
      <dgm:prSet presAssocID="{A90D4A09-6DFF-4AC9-BDB3-780AE36B1712}" presName="cycle" presStyleCnt="0">
        <dgm:presLayoutVars>
          <dgm:dir/>
          <dgm:resizeHandles val="exact"/>
        </dgm:presLayoutVars>
      </dgm:prSet>
      <dgm:spPr/>
    </dgm:pt>
    <dgm:pt modelId="{D21CB332-7823-45D5-972B-5FA3CC6849D8}" type="pres">
      <dgm:prSet presAssocID="{150AAB70-2F12-425B-9D35-6BE3A6B7C60F}" presName="node" presStyleLbl="node1" presStyleIdx="0" presStyleCnt="4">
        <dgm:presLayoutVars>
          <dgm:bulletEnabled val="1"/>
        </dgm:presLayoutVars>
      </dgm:prSet>
      <dgm:spPr/>
    </dgm:pt>
    <dgm:pt modelId="{49EB7919-485F-4268-A430-434180D3BFC8}" type="pres">
      <dgm:prSet presAssocID="{150AAB70-2F12-425B-9D35-6BE3A6B7C60F}" presName="spNode" presStyleCnt="0"/>
      <dgm:spPr/>
    </dgm:pt>
    <dgm:pt modelId="{03938EBA-BC23-4AE9-9132-631AF7B1C161}" type="pres">
      <dgm:prSet presAssocID="{4820FEAC-9C52-4679-945C-44E8CE4533AD}" presName="sibTrans" presStyleLbl="sibTrans1D1" presStyleIdx="0" presStyleCnt="4"/>
      <dgm:spPr/>
    </dgm:pt>
    <dgm:pt modelId="{5FF05635-8328-47AA-B04D-A59383672DC0}" type="pres">
      <dgm:prSet presAssocID="{020FB9E3-B716-47EA-B932-C93864D3F300}" presName="node" presStyleLbl="node1" presStyleIdx="1" presStyleCnt="4">
        <dgm:presLayoutVars>
          <dgm:bulletEnabled val="1"/>
        </dgm:presLayoutVars>
      </dgm:prSet>
      <dgm:spPr/>
    </dgm:pt>
    <dgm:pt modelId="{FCBBF705-9307-4D88-845C-658DFEF538C0}" type="pres">
      <dgm:prSet presAssocID="{020FB9E3-B716-47EA-B932-C93864D3F300}" presName="spNode" presStyleCnt="0"/>
      <dgm:spPr/>
    </dgm:pt>
    <dgm:pt modelId="{FB62C2CB-01C0-43F1-9262-6EEEF72F0ADF}" type="pres">
      <dgm:prSet presAssocID="{DE777E47-2E47-420F-98A8-B64D4E44B7E3}" presName="sibTrans" presStyleLbl="sibTrans1D1" presStyleIdx="1" presStyleCnt="4"/>
      <dgm:spPr/>
    </dgm:pt>
    <dgm:pt modelId="{8490866D-4C21-4264-8441-315B7E3F6B86}" type="pres">
      <dgm:prSet presAssocID="{397D36B8-B93F-458F-BF8F-FF05273BDCD3}" presName="node" presStyleLbl="node1" presStyleIdx="2" presStyleCnt="4">
        <dgm:presLayoutVars>
          <dgm:bulletEnabled val="1"/>
        </dgm:presLayoutVars>
      </dgm:prSet>
      <dgm:spPr/>
    </dgm:pt>
    <dgm:pt modelId="{6DF1DCCB-0DD7-4424-9897-604996D9F44E}" type="pres">
      <dgm:prSet presAssocID="{397D36B8-B93F-458F-BF8F-FF05273BDCD3}" presName="spNode" presStyleCnt="0"/>
      <dgm:spPr/>
    </dgm:pt>
    <dgm:pt modelId="{E1D8ABCC-516F-4E3A-A2E8-FFAAD27FBAF0}" type="pres">
      <dgm:prSet presAssocID="{40C69DA5-33E7-4478-87F3-53D97F7E6812}" presName="sibTrans" presStyleLbl="sibTrans1D1" presStyleIdx="2" presStyleCnt="4"/>
      <dgm:spPr/>
    </dgm:pt>
    <dgm:pt modelId="{4404D85F-020D-4A55-B580-50DD163DA063}" type="pres">
      <dgm:prSet presAssocID="{FDA53F6E-2263-4640-BAD2-CCB1AC46B388}" presName="node" presStyleLbl="node1" presStyleIdx="3" presStyleCnt="4">
        <dgm:presLayoutVars>
          <dgm:bulletEnabled val="1"/>
        </dgm:presLayoutVars>
      </dgm:prSet>
      <dgm:spPr/>
      <dgm:t>
        <a:bodyPr/>
        <a:lstStyle/>
        <a:p>
          <a:endParaRPr lang="en-US"/>
        </a:p>
      </dgm:t>
    </dgm:pt>
    <dgm:pt modelId="{4328F26B-B017-41D2-8780-25834711FC7A}" type="pres">
      <dgm:prSet presAssocID="{FDA53F6E-2263-4640-BAD2-CCB1AC46B388}" presName="spNode" presStyleCnt="0"/>
      <dgm:spPr/>
    </dgm:pt>
    <dgm:pt modelId="{17797CEA-0580-4266-A207-5A4BC998FA1E}" type="pres">
      <dgm:prSet presAssocID="{87B685D3-D318-4CCA-9367-77998B6AA1FF}" presName="sibTrans" presStyleLbl="sibTrans1D1" presStyleIdx="3" presStyleCnt="4"/>
      <dgm:spPr/>
    </dgm:pt>
  </dgm:ptLst>
  <dgm:cxnLst>
    <dgm:cxn modelId="{5E1FAE66-E573-4382-8BB5-8F72B1542A09}" srcId="{A90D4A09-6DFF-4AC9-BDB3-780AE36B1712}" destId="{150AAB70-2F12-425B-9D35-6BE3A6B7C60F}" srcOrd="0" destOrd="0" parTransId="{81579DB1-1A3C-4C58-B8C0-FFF444724D08}" sibTransId="{4820FEAC-9C52-4679-945C-44E8CE4533AD}"/>
    <dgm:cxn modelId="{24D9E223-74C1-410C-A228-60787516CB8D}" type="presOf" srcId="{A90D4A09-6DFF-4AC9-BDB3-780AE36B1712}" destId="{A3F62716-C539-48D5-800B-AF210D89180C}" srcOrd="0" destOrd="0" presId="urn:microsoft.com/office/officeart/2005/8/layout/cycle6"/>
    <dgm:cxn modelId="{BF1B728C-D0A6-4AF1-A087-600C1BB76C2C}" type="presOf" srcId="{FDA53F6E-2263-4640-BAD2-CCB1AC46B388}" destId="{4404D85F-020D-4A55-B580-50DD163DA063}" srcOrd="0" destOrd="0" presId="urn:microsoft.com/office/officeart/2005/8/layout/cycle6"/>
    <dgm:cxn modelId="{5E6A199A-EA76-430D-8A63-37C571146D72}" srcId="{A90D4A09-6DFF-4AC9-BDB3-780AE36B1712}" destId="{FDA53F6E-2263-4640-BAD2-CCB1AC46B388}" srcOrd="3" destOrd="0" parTransId="{C49AE182-7C46-479A-89E7-2C826B274077}" sibTransId="{87B685D3-D318-4CCA-9367-77998B6AA1FF}"/>
    <dgm:cxn modelId="{8295C128-0E3C-402C-9937-55178620221A}" type="presOf" srcId="{020FB9E3-B716-47EA-B932-C93864D3F300}" destId="{5FF05635-8328-47AA-B04D-A59383672DC0}" srcOrd="0" destOrd="0" presId="urn:microsoft.com/office/officeart/2005/8/layout/cycle6"/>
    <dgm:cxn modelId="{D3689DCF-0DA5-4C25-89C6-BBD061387DAE}" type="presOf" srcId="{150AAB70-2F12-425B-9D35-6BE3A6B7C60F}" destId="{D21CB332-7823-45D5-972B-5FA3CC6849D8}" srcOrd="0" destOrd="0" presId="urn:microsoft.com/office/officeart/2005/8/layout/cycle6"/>
    <dgm:cxn modelId="{6B5F2F4E-8688-41F7-8BB5-591E51F6AD58}" type="presOf" srcId="{87B685D3-D318-4CCA-9367-77998B6AA1FF}" destId="{17797CEA-0580-4266-A207-5A4BC998FA1E}" srcOrd="0" destOrd="0" presId="urn:microsoft.com/office/officeart/2005/8/layout/cycle6"/>
    <dgm:cxn modelId="{B4D4C3D2-FAE5-47FA-8231-2EEC24440DA5}" type="presOf" srcId="{397D36B8-B93F-458F-BF8F-FF05273BDCD3}" destId="{8490866D-4C21-4264-8441-315B7E3F6B86}" srcOrd="0" destOrd="0" presId="urn:microsoft.com/office/officeart/2005/8/layout/cycle6"/>
    <dgm:cxn modelId="{5553733F-565F-412A-B670-1C2D8F79B1C8}" type="presOf" srcId="{DE777E47-2E47-420F-98A8-B64D4E44B7E3}" destId="{FB62C2CB-01C0-43F1-9262-6EEEF72F0ADF}" srcOrd="0" destOrd="0" presId="urn:microsoft.com/office/officeart/2005/8/layout/cycle6"/>
    <dgm:cxn modelId="{7EDA47CA-C8C5-4671-825B-5951289E5F3C}" srcId="{A90D4A09-6DFF-4AC9-BDB3-780AE36B1712}" destId="{020FB9E3-B716-47EA-B932-C93864D3F300}" srcOrd="1" destOrd="0" parTransId="{F12207B3-CE85-4879-BCDD-4B653EFC7E23}" sibTransId="{DE777E47-2E47-420F-98A8-B64D4E44B7E3}"/>
    <dgm:cxn modelId="{E0162256-FE71-46CA-92B9-461D6BBE3EB0}" type="presOf" srcId="{4820FEAC-9C52-4679-945C-44E8CE4533AD}" destId="{03938EBA-BC23-4AE9-9132-631AF7B1C161}" srcOrd="0" destOrd="0" presId="urn:microsoft.com/office/officeart/2005/8/layout/cycle6"/>
    <dgm:cxn modelId="{18E50E24-EB55-40D0-9361-E9B994A710E2}" type="presOf" srcId="{40C69DA5-33E7-4478-87F3-53D97F7E6812}" destId="{E1D8ABCC-516F-4E3A-A2E8-FFAAD27FBAF0}" srcOrd="0" destOrd="0" presId="urn:microsoft.com/office/officeart/2005/8/layout/cycle6"/>
    <dgm:cxn modelId="{8B8E8613-D650-4D9A-9F4F-38268A0EC65D}" srcId="{A90D4A09-6DFF-4AC9-BDB3-780AE36B1712}" destId="{397D36B8-B93F-458F-BF8F-FF05273BDCD3}" srcOrd="2" destOrd="0" parTransId="{67BAA672-6998-485B-AE33-5E3458D66160}" sibTransId="{40C69DA5-33E7-4478-87F3-53D97F7E6812}"/>
    <dgm:cxn modelId="{FF4E374E-78ED-48B3-9AAE-8429AF405760}" type="presParOf" srcId="{A3F62716-C539-48D5-800B-AF210D89180C}" destId="{D21CB332-7823-45D5-972B-5FA3CC6849D8}" srcOrd="0" destOrd="0" presId="urn:microsoft.com/office/officeart/2005/8/layout/cycle6"/>
    <dgm:cxn modelId="{38548084-B846-4ACA-9F34-18F18969ECCF}" type="presParOf" srcId="{A3F62716-C539-48D5-800B-AF210D89180C}" destId="{49EB7919-485F-4268-A430-434180D3BFC8}" srcOrd="1" destOrd="0" presId="urn:microsoft.com/office/officeart/2005/8/layout/cycle6"/>
    <dgm:cxn modelId="{C4B4FA0D-29FD-4FCB-892D-06313AF3FB93}" type="presParOf" srcId="{A3F62716-C539-48D5-800B-AF210D89180C}" destId="{03938EBA-BC23-4AE9-9132-631AF7B1C161}" srcOrd="2" destOrd="0" presId="urn:microsoft.com/office/officeart/2005/8/layout/cycle6"/>
    <dgm:cxn modelId="{3FE37E6B-F574-4A90-8F28-EDA225F9ED2B}" type="presParOf" srcId="{A3F62716-C539-48D5-800B-AF210D89180C}" destId="{5FF05635-8328-47AA-B04D-A59383672DC0}" srcOrd="3" destOrd="0" presId="urn:microsoft.com/office/officeart/2005/8/layout/cycle6"/>
    <dgm:cxn modelId="{FADF9A3A-2BB7-4225-AE54-7776ED989C3B}" type="presParOf" srcId="{A3F62716-C539-48D5-800B-AF210D89180C}" destId="{FCBBF705-9307-4D88-845C-658DFEF538C0}" srcOrd="4" destOrd="0" presId="urn:microsoft.com/office/officeart/2005/8/layout/cycle6"/>
    <dgm:cxn modelId="{C99F3A77-166F-4F64-AE96-1BDB18F32AD1}" type="presParOf" srcId="{A3F62716-C539-48D5-800B-AF210D89180C}" destId="{FB62C2CB-01C0-43F1-9262-6EEEF72F0ADF}" srcOrd="5" destOrd="0" presId="urn:microsoft.com/office/officeart/2005/8/layout/cycle6"/>
    <dgm:cxn modelId="{8EE3FB54-9616-4237-AF63-6F61FCFCB3D5}" type="presParOf" srcId="{A3F62716-C539-48D5-800B-AF210D89180C}" destId="{8490866D-4C21-4264-8441-315B7E3F6B86}" srcOrd="6" destOrd="0" presId="urn:microsoft.com/office/officeart/2005/8/layout/cycle6"/>
    <dgm:cxn modelId="{DC1D6843-1805-45DD-A99D-E776B305B07B}" type="presParOf" srcId="{A3F62716-C539-48D5-800B-AF210D89180C}" destId="{6DF1DCCB-0DD7-4424-9897-604996D9F44E}" srcOrd="7" destOrd="0" presId="urn:microsoft.com/office/officeart/2005/8/layout/cycle6"/>
    <dgm:cxn modelId="{5A040936-6255-453A-967D-D8BEA0488D25}" type="presParOf" srcId="{A3F62716-C539-48D5-800B-AF210D89180C}" destId="{E1D8ABCC-516F-4E3A-A2E8-FFAAD27FBAF0}" srcOrd="8" destOrd="0" presId="urn:microsoft.com/office/officeart/2005/8/layout/cycle6"/>
    <dgm:cxn modelId="{35DB3215-9A1D-4141-B103-EDA9D9092951}" type="presParOf" srcId="{A3F62716-C539-48D5-800B-AF210D89180C}" destId="{4404D85F-020D-4A55-B580-50DD163DA063}" srcOrd="9" destOrd="0" presId="urn:microsoft.com/office/officeart/2005/8/layout/cycle6"/>
    <dgm:cxn modelId="{2D9D00F5-FA80-4EA4-8B41-6E2D2A0508BB}" type="presParOf" srcId="{A3F62716-C539-48D5-800B-AF210D89180C}" destId="{4328F26B-B017-41D2-8780-25834711FC7A}" srcOrd="10" destOrd="0" presId="urn:microsoft.com/office/officeart/2005/8/layout/cycle6"/>
    <dgm:cxn modelId="{83545F79-D7FB-48FF-945F-8C06457DAE76}" type="presParOf" srcId="{A3F62716-C539-48D5-800B-AF210D89180C}" destId="{17797CEA-0580-4266-A207-5A4BC998FA1E}" srcOrd="11"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1FEE18-E5D6-4C06-BAEE-B5E5B9918C80}" type="doc">
      <dgm:prSet loTypeId="urn:microsoft.com/office/officeart/2005/8/layout/arrow5" loCatId="process" qsTypeId="urn:microsoft.com/office/officeart/2005/8/quickstyle/3d5" qsCatId="3D" csTypeId="urn:microsoft.com/office/officeart/2005/8/colors/colorful2" csCatId="colorful" phldr="1"/>
      <dgm:spPr/>
      <dgm:t>
        <a:bodyPr/>
        <a:lstStyle/>
        <a:p>
          <a:endParaRPr lang="en-US"/>
        </a:p>
      </dgm:t>
    </dgm:pt>
    <dgm:pt modelId="{D1AE14A1-2B5B-4EB0-993A-84C648B51DD1}">
      <dgm:prSet phldrT="[Text]" custT="1"/>
      <dgm:spPr/>
      <dgm:t>
        <a:bodyPr/>
        <a:lstStyle/>
        <a:p>
          <a:r>
            <a:rPr lang="en-US" sz="1600" b="1" dirty="0" smtClean="0"/>
            <a:t>Comprehensive – goes beyond “trade only” discipline.</a:t>
          </a:r>
          <a:endParaRPr lang="en-US" sz="1600" b="1" dirty="0"/>
        </a:p>
      </dgm:t>
    </dgm:pt>
    <dgm:pt modelId="{4D8E4B0F-74DF-4015-837C-E5F58FC261B4}" type="parTrans" cxnId="{7AA9C2D1-41DF-4FF7-B531-09F3F9C5B514}">
      <dgm:prSet/>
      <dgm:spPr/>
      <dgm:t>
        <a:bodyPr/>
        <a:lstStyle/>
        <a:p>
          <a:endParaRPr lang="en-US"/>
        </a:p>
      </dgm:t>
    </dgm:pt>
    <dgm:pt modelId="{42855421-F808-4585-B41C-BFB6D585B74B}" type="sibTrans" cxnId="{7AA9C2D1-41DF-4FF7-B531-09F3F9C5B514}">
      <dgm:prSet/>
      <dgm:spPr/>
      <dgm:t>
        <a:bodyPr/>
        <a:lstStyle/>
        <a:p>
          <a:endParaRPr lang="en-US"/>
        </a:p>
      </dgm:t>
    </dgm:pt>
    <dgm:pt modelId="{21A95F6F-361C-46C5-ADDF-923D9E40F73A}">
      <dgm:prSet phldrT="[Text]"/>
      <dgm:spPr/>
      <dgm:t>
        <a:bodyPr/>
        <a:lstStyle/>
        <a:p>
          <a:r>
            <a:rPr lang="en-US" b="1" dirty="0" smtClean="0"/>
            <a:t>Deep – reforming trade and trade related policy in line and on the basis with EU </a:t>
          </a:r>
          <a:r>
            <a:rPr lang="en-US" b="1" i="1" dirty="0" err="1" smtClean="0"/>
            <a:t>aquis</a:t>
          </a:r>
          <a:r>
            <a:rPr lang="en-US" b="1" i="1" dirty="0" smtClean="0"/>
            <a:t>.</a:t>
          </a:r>
          <a:endParaRPr lang="en-US" b="1" i="1" dirty="0"/>
        </a:p>
      </dgm:t>
    </dgm:pt>
    <dgm:pt modelId="{E7E1AA20-BE15-4EAF-9BF0-F49494CD8D69}" type="sibTrans" cxnId="{F7A517A8-4A3D-4786-9D03-69AAF7C7DA0B}">
      <dgm:prSet/>
      <dgm:spPr/>
      <dgm:t>
        <a:bodyPr/>
        <a:lstStyle/>
        <a:p>
          <a:endParaRPr lang="en-US"/>
        </a:p>
      </dgm:t>
    </dgm:pt>
    <dgm:pt modelId="{B0863853-5333-43F7-98FE-81925EB98DCB}" type="parTrans" cxnId="{F7A517A8-4A3D-4786-9D03-69AAF7C7DA0B}">
      <dgm:prSet/>
      <dgm:spPr/>
      <dgm:t>
        <a:bodyPr/>
        <a:lstStyle/>
        <a:p>
          <a:endParaRPr lang="en-US"/>
        </a:p>
      </dgm:t>
    </dgm:pt>
    <dgm:pt modelId="{F85FC1E7-9F19-4AFF-BB89-ADE601175366}" type="pres">
      <dgm:prSet presAssocID="{221FEE18-E5D6-4C06-BAEE-B5E5B9918C80}" presName="diagram" presStyleCnt="0">
        <dgm:presLayoutVars>
          <dgm:dir/>
          <dgm:resizeHandles val="exact"/>
        </dgm:presLayoutVars>
      </dgm:prSet>
      <dgm:spPr/>
    </dgm:pt>
    <dgm:pt modelId="{55FE69A1-BC48-4C3D-BDC0-86ED0CFDE87E}" type="pres">
      <dgm:prSet presAssocID="{D1AE14A1-2B5B-4EB0-993A-84C648B51DD1}" presName="arrow" presStyleLbl="node1" presStyleIdx="0" presStyleCnt="2" custScaleY="100410" custRadScaleRad="66000" custRadScaleInc="150">
        <dgm:presLayoutVars>
          <dgm:bulletEnabled val="1"/>
        </dgm:presLayoutVars>
      </dgm:prSet>
      <dgm:spPr/>
      <dgm:t>
        <a:bodyPr/>
        <a:lstStyle/>
        <a:p>
          <a:endParaRPr lang="en-US"/>
        </a:p>
      </dgm:t>
    </dgm:pt>
    <dgm:pt modelId="{F3903260-82D6-4D4A-9B41-1A0F4C62B5D3}" type="pres">
      <dgm:prSet presAssocID="{21A95F6F-361C-46C5-ADDF-923D9E40F73A}" presName="arrow" presStyleLbl="node1" presStyleIdx="1" presStyleCnt="2" custScaleY="100410" custRadScaleRad="62836" custRadScaleInc="-158">
        <dgm:presLayoutVars>
          <dgm:bulletEnabled val="1"/>
        </dgm:presLayoutVars>
      </dgm:prSet>
      <dgm:spPr/>
      <dgm:t>
        <a:bodyPr/>
        <a:lstStyle/>
        <a:p>
          <a:endParaRPr lang="en-US"/>
        </a:p>
      </dgm:t>
    </dgm:pt>
  </dgm:ptLst>
  <dgm:cxnLst>
    <dgm:cxn modelId="{0E5DFFBC-0642-4CB9-8951-BAC89896D579}" type="presOf" srcId="{21A95F6F-361C-46C5-ADDF-923D9E40F73A}" destId="{F3903260-82D6-4D4A-9B41-1A0F4C62B5D3}" srcOrd="0" destOrd="0" presId="urn:microsoft.com/office/officeart/2005/8/layout/arrow5"/>
    <dgm:cxn modelId="{7AA9C2D1-41DF-4FF7-B531-09F3F9C5B514}" srcId="{221FEE18-E5D6-4C06-BAEE-B5E5B9918C80}" destId="{D1AE14A1-2B5B-4EB0-993A-84C648B51DD1}" srcOrd="0" destOrd="0" parTransId="{4D8E4B0F-74DF-4015-837C-E5F58FC261B4}" sibTransId="{42855421-F808-4585-B41C-BFB6D585B74B}"/>
    <dgm:cxn modelId="{DF19002E-B47B-4C50-91FE-809F0E493A1D}" type="presOf" srcId="{221FEE18-E5D6-4C06-BAEE-B5E5B9918C80}" destId="{F85FC1E7-9F19-4AFF-BB89-ADE601175366}" srcOrd="0" destOrd="0" presId="urn:microsoft.com/office/officeart/2005/8/layout/arrow5"/>
    <dgm:cxn modelId="{F7A517A8-4A3D-4786-9D03-69AAF7C7DA0B}" srcId="{221FEE18-E5D6-4C06-BAEE-B5E5B9918C80}" destId="{21A95F6F-361C-46C5-ADDF-923D9E40F73A}" srcOrd="1" destOrd="0" parTransId="{B0863853-5333-43F7-98FE-81925EB98DCB}" sibTransId="{E7E1AA20-BE15-4EAF-9BF0-F49494CD8D69}"/>
    <dgm:cxn modelId="{E64DF099-0811-4485-8D9B-58743794FD8E}" type="presOf" srcId="{D1AE14A1-2B5B-4EB0-993A-84C648B51DD1}" destId="{55FE69A1-BC48-4C3D-BDC0-86ED0CFDE87E}" srcOrd="0" destOrd="0" presId="urn:microsoft.com/office/officeart/2005/8/layout/arrow5"/>
    <dgm:cxn modelId="{4C752DB4-E0EB-410E-82C5-7A669ADAF4C2}" type="presParOf" srcId="{F85FC1E7-9F19-4AFF-BB89-ADE601175366}" destId="{55FE69A1-BC48-4C3D-BDC0-86ED0CFDE87E}" srcOrd="0" destOrd="0" presId="urn:microsoft.com/office/officeart/2005/8/layout/arrow5"/>
    <dgm:cxn modelId="{DFD4CDB4-D4AE-41B1-84D0-153298A9DF35}" type="presParOf" srcId="{F85FC1E7-9F19-4AFF-BB89-ADE601175366}" destId="{F3903260-82D6-4D4A-9B41-1A0F4C62B5D3}"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6A6BE7-F8BC-4C45-A684-3C9A5BC9B91C}" type="doc">
      <dgm:prSet loTypeId="urn:microsoft.com/office/officeart/2005/8/layout/gear1" loCatId="process" qsTypeId="urn:microsoft.com/office/officeart/2005/8/quickstyle/simple1" qsCatId="simple" csTypeId="urn:microsoft.com/office/officeart/2005/8/colors/accent1_2" csCatId="accent1" phldr="1"/>
      <dgm:spPr/>
    </dgm:pt>
    <dgm:pt modelId="{597F7A83-3D63-4A3C-81F7-3AEFDD57C6F3}">
      <dgm:prSet phldrT="[Text]" custT="1"/>
      <dgm:spPr/>
      <dgm:t>
        <a:bodyPr/>
        <a:lstStyle/>
        <a:p>
          <a:r>
            <a:rPr lang="en-US" sz="2000" b="1" dirty="0" smtClean="0"/>
            <a:t>Deep Components</a:t>
          </a:r>
          <a:endParaRPr lang="en-US" sz="2000" b="1" dirty="0"/>
        </a:p>
      </dgm:t>
    </dgm:pt>
    <dgm:pt modelId="{1DE006BD-6B41-43B5-ADC7-380F368A65D7}" type="parTrans" cxnId="{E423EF42-38D6-4D8D-B55A-4549D3060D52}">
      <dgm:prSet/>
      <dgm:spPr/>
      <dgm:t>
        <a:bodyPr/>
        <a:lstStyle/>
        <a:p>
          <a:endParaRPr lang="en-US"/>
        </a:p>
      </dgm:t>
    </dgm:pt>
    <dgm:pt modelId="{692A93AD-A6C0-44E3-A89E-37F4AD357856}" type="sibTrans" cxnId="{E423EF42-38D6-4D8D-B55A-4549D3060D52}">
      <dgm:prSet/>
      <dgm:spPr/>
      <dgm:t>
        <a:bodyPr/>
        <a:lstStyle/>
        <a:p>
          <a:endParaRPr lang="en-US"/>
        </a:p>
      </dgm:t>
    </dgm:pt>
    <dgm:pt modelId="{6552A2A2-A1EE-4293-A0E5-F905BE6B2FDD}">
      <dgm:prSet phldrT="[Text]" custT="1"/>
      <dgm:spPr/>
      <dgm:t>
        <a:bodyPr/>
        <a:lstStyle/>
        <a:p>
          <a:r>
            <a:rPr lang="en-US" sz="2000" b="1" dirty="0" smtClean="0"/>
            <a:t>Comprehensive Aspect </a:t>
          </a:r>
          <a:endParaRPr lang="en-US" sz="2000" b="1" dirty="0"/>
        </a:p>
      </dgm:t>
    </dgm:pt>
    <dgm:pt modelId="{8B9C8BC3-5376-49F1-ADD8-E3912DF2601C}" type="parTrans" cxnId="{94DEDFAE-5050-4CC1-B08A-50F68EF00A65}">
      <dgm:prSet/>
      <dgm:spPr/>
      <dgm:t>
        <a:bodyPr/>
        <a:lstStyle/>
        <a:p>
          <a:endParaRPr lang="en-US"/>
        </a:p>
      </dgm:t>
    </dgm:pt>
    <dgm:pt modelId="{A3890E0C-38BB-45E9-B5B9-55366CD58F92}" type="sibTrans" cxnId="{94DEDFAE-5050-4CC1-B08A-50F68EF00A65}">
      <dgm:prSet/>
      <dgm:spPr/>
      <dgm:t>
        <a:bodyPr/>
        <a:lstStyle/>
        <a:p>
          <a:endParaRPr lang="en-US"/>
        </a:p>
      </dgm:t>
    </dgm:pt>
    <dgm:pt modelId="{528F9752-8F61-439C-8272-4B7DC91D8F25}">
      <dgm:prSet phldrT="[Text]" custT="1"/>
      <dgm:spPr/>
      <dgm:t>
        <a:bodyPr/>
        <a:lstStyle/>
        <a:p>
          <a:r>
            <a:rPr lang="en-US" sz="2000" b="1" dirty="0" smtClean="0"/>
            <a:t>“Trade Only” </a:t>
          </a:r>
          <a:r>
            <a:rPr lang="en-US" sz="2000" b="1" dirty="0" smtClean="0"/>
            <a:t>rules</a:t>
          </a:r>
          <a:endParaRPr lang="en-US" sz="2000" b="1" dirty="0"/>
        </a:p>
      </dgm:t>
    </dgm:pt>
    <dgm:pt modelId="{F91BA79A-5FA7-466F-8496-42748851DA43}" type="parTrans" cxnId="{166A0F66-2951-4449-A042-EA97B6C2563F}">
      <dgm:prSet/>
      <dgm:spPr/>
      <dgm:t>
        <a:bodyPr/>
        <a:lstStyle/>
        <a:p>
          <a:endParaRPr lang="en-US"/>
        </a:p>
      </dgm:t>
    </dgm:pt>
    <dgm:pt modelId="{42B8B243-E7F2-4A71-9E6D-BB5EE9DD4081}" type="sibTrans" cxnId="{166A0F66-2951-4449-A042-EA97B6C2563F}">
      <dgm:prSet/>
      <dgm:spPr/>
      <dgm:t>
        <a:bodyPr/>
        <a:lstStyle/>
        <a:p>
          <a:endParaRPr lang="en-US"/>
        </a:p>
      </dgm:t>
    </dgm:pt>
    <dgm:pt modelId="{2CEE3967-5056-4E1C-AB69-A00585F7E154}" type="pres">
      <dgm:prSet presAssocID="{7F6A6BE7-F8BC-4C45-A684-3C9A5BC9B91C}" presName="composite" presStyleCnt="0">
        <dgm:presLayoutVars>
          <dgm:chMax val="3"/>
          <dgm:animLvl val="lvl"/>
          <dgm:resizeHandles val="exact"/>
        </dgm:presLayoutVars>
      </dgm:prSet>
      <dgm:spPr/>
    </dgm:pt>
    <dgm:pt modelId="{542DE311-0504-41FD-A964-F11E97275220}" type="pres">
      <dgm:prSet presAssocID="{597F7A83-3D63-4A3C-81F7-3AEFDD57C6F3}" presName="gear1" presStyleLbl="node1" presStyleIdx="0" presStyleCnt="3">
        <dgm:presLayoutVars>
          <dgm:chMax val="1"/>
          <dgm:bulletEnabled val="1"/>
        </dgm:presLayoutVars>
      </dgm:prSet>
      <dgm:spPr/>
    </dgm:pt>
    <dgm:pt modelId="{098BED0C-9BCD-4E1A-9881-98089862C91B}" type="pres">
      <dgm:prSet presAssocID="{597F7A83-3D63-4A3C-81F7-3AEFDD57C6F3}" presName="gear1srcNode" presStyleLbl="node1" presStyleIdx="0" presStyleCnt="3"/>
      <dgm:spPr/>
    </dgm:pt>
    <dgm:pt modelId="{778E40FB-9669-4360-9707-46EC0AC13840}" type="pres">
      <dgm:prSet presAssocID="{597F7A83-3D63-4A3C-81F7-3AEFDD57C6F3}" presName="gear1dstNode" presStyleLbl="node1" presStyleIdx="0" presStyleCnt="3"/>
      <dgm:spPr/>
    </dgm:pt>
    <dgm:pt modelId="{2DF309D9-2BAD-4E19-926B-A871333231F6}" type="pres">
      <dgm:prSet presAssocID="{6552A2A2-A1EE-4293-A0E5-F905BE6B2FDD}" presName="gear2" presStyleLbl="node1" presStyleIdx="1" presStyleCnt="3">
        <dgm:presLayoutVars>
          <dgm:chMax val="1"/>
          <dgm:bulletEnabled val="1"/>
        </dgm:presLayoutVars>
      </dgm:prSet>
      <dgm:spPr/>
    </dgm:pt>
    <dgm:pt modelId="{62A29CCE-DC52-4F11-B482-3338533E4A89}" type="pres">
      <dgm:prSet presAssocID="{6552A2A2-A1EE-4293-A0E5-F905BE6B2FDD}" presName="gear2srcNode" presStyleLbl="node1" presStyleIdx="1" presStyleCnt="3"/>
      <dgm:spPr/>
    </dgm:pt>
    <dgm:pt modelId="{68932D06-A166-488D-BDDE-EAD4204C7BC7}" type="pres">
      <dgm:prSet presAssocID="{6552A2A2-A1EE-4293-A0E5-F905BE6B2FDD}" presName="gear2dstNode" presStyleLbl="node1" presStyleIdx="1" presStyleCnt="3"/>
      <dgm:spPr/>
    </dgm:pt>
    <dgm:pt modelId="{7AFFDDD6-ADDB-4727-8970-9434DBB8F54A}" type="pres">
      <dgm:prSet presAssocID="{528F9752-8F61-439C-8272-4B7DC91D8F25}" presName="gear3" presStyleLbl="node1" presStyleIdx="2" presStyleCnt="3"/>
      <dgm:spPr/>
    </dgm:pt>
    <dgm:pt modelId="{EEB61656-2EC9-4FA1-BEAE-310F6A259528}" type="pres">
      <dgm:prSet presAssocID="{528F9752-8F61-439C-8272-4B7DC91D8F25}" presName="gear3tx" presStyleLbl="node1" presStyleIdx="2" presStyleCnt="3">
        <dgm:presLayoutVars>
          <dgm:chMax val="1"/>
          <dgm:bulletEnabled val="1"/>
        </dgm:presLayoutVars>
      </dgm:prSet>
      <dgm:spPr/>
    </dgm:pt>
    <dgm:pt modelId="{37D1778B-9E01-4BE6-8431-C7AAC195C889}" type="pres">
      <dgm:prSet presAssocID="{528F9752-8F61-439C-8272-4B7DC91D8F25}" presName="gear3srcNode" presStyleLbl="node1" presStyleIdx="2" presStyleCnt="3"/>
      <dgm:spPr/>
    </dgm:pt>
    <dgm:pt modelId="{12D57456-FDA4-4A1F-8B5A-4899DB9FB4E3}" type="pres">
      <dgm:prSet presAssocID="{528F9752-8F61-439C-8272-4B7DC91D8F25}" presName="gear3dstNode" presStyleLbl="node1" presStyleIdx="2" presStyleCnt="3"/>
      <dgm:spPr/>
    </dgm:pt>
    <dgm:pt modelId="{145D5720-DA7B-4BA7-872C-A94C3F49CA99}" type="pres">
      <dgm:prSet presAssocID="{692A93AD-A6C0-44E3-A89E-37F4AD357856}" presName="connector1" presStyleLbl="sibTrans2D1" presStyleIdx="0" presStyleCnt="3"/>
      <dgm:spPr/>
    </dgm:pt>
    <dgm:pt modelId="{D72F7FDB-C5C6-4113-B699-DC4783C47E7A}" type="pres">
      <dgm:prSet presAssocID="{A3890E0C-38BB-45E9-B5B9-55366CD58F92}" presName="connector2" presStyleLbl="sibTrans2D1" presStyleIdx="1" presStyleCnt="3"/>
      <dgm:spPr/>
    </dgm:pt>
    <dgm:pt modelId="{C04DD823-76F2-4CE3-95B3-AA1E81C4B4DC}" type="pres">
      <dgm:prSet presAssocID="{42B8B243-E7F2-4A71-9E6D-BB5EE9DD4081}" presName="connector3" presStyleLbl="sibTrans2D1" presStyleIdx="2" presStyleCnt="3"/>
      <dgm:spPr/>
    </dgm:pt>
  </dgm:ptLst>
  <dgm:cxnLst>
    <dgm:cxn modelId="{E7C0AFA2-36FB-44C5-833D-27100DB405F6}" type="presOf" srcId="{528F9752-8F61-439C-8272-4B7DC91D8F25}" destId="{37D1778B-9E01-4BE6-8431-C7AAC195C889}" srcOrd="2" destOrd="0" presId="urn:microsoft.com/office/officeart/2005/8/layout/gear1"/>
    <dgm:cxn modelId="{2D952C62-1C47-4CCC-A35A-FB9EB7DBE899}" type="presOf" srcId="{692A93AD-A6C0-44E3-A89E-37F4AD357856}" destId="{145D5720-DA7B-4BA7-872C-A94C3F49CA99}" srcOrd="0" destOrd="0" presId="urn:microsoft.com/office/officeart/2005/8/layout/gear1"/>
    <dgm:cxn modelId="{11FF8103-59E7-48B8-B4CA-D61E48284939}" type="presOf" srcId="{6552A2A2-A1EE-4293-A0E5-F905BE6B2FDD}" destId="{68932D06-A166-488D-BDDE-EAD4204C7BC7}" srcOrd="2" destOrd="0" presId="urn:microsoft.com/office/officeart/2005/8/layout/gear1"/>
    <dgm:cxn modelId="{58D3F607-6068-4D9D-BC3B-5A8AE9B07A30}" type="presOf" srcId="{6552A2A2-A1EE-4293-A0E5-F905BE6B2FDD}" destId="{62A29CCE-DC52-4F11-B482-3338533E4A89}" srcOrd="1" destOrd="0" presId="urn:microsoft.com/office/officeart/2005/8/layout/gear1"/>
    <dgm:cxn modelId="{039255FE-0410-4663-9B26-B213DB03C94E}" type="presOf" srcId="{6552A2A2-A1EE-4293-A0E5-F905BE6B2FDD}" destId="{2DF309D9-2BAD-4E19-926B-A871333231F6}" srcOrd="0" destOrd="0" presId="urn:microsoft.com/office/officeart/2005/8/layout/gear1"/>
    <dgm:cxn modelId="{E423EF42-38D6-4D8D-B55A-4549D3060D52}" srcId="{7F6A6BE7-F8BC-4C45-A684-3C9A5BC9B91C}" destId="{597F7A83-3D63-4A3C-81F7-3AEFDD57C6F3}" srcOrd="0" destOrd="0" parTransId="{1DE006BD-6B41-43B5-ADC7-380F368A65D7}" sibTransId="{692A93AD-A6C0-44E3-A89E-37F4AD357856}"/>
    <dgm:cxn modelId="{166A0F66-2951-4449-A042-EA97B6C2563F}" srcId="{7F6A6BE7-F8BC-4C45-A684-3C9A5BC9B91C}" destId="{528F9752-8F61-439C-8272-4B7DC91D8F25}" srcOrd="2" destOrd="0" parTransId="{F91BA79A-5FA7-466F-8496-42748851DA43}" sibTransId="{42B8B243-E7F2-4A71-9E6D-BB5EE9DD4081}"/>
    <dgm:cxn modelId="{C91B8C26-1B8F-4048-85CA-98C8F23CFC03}" type="presOf" srcId="{528F9752-8F61-439C-8272-4B7DC91D8F25}" destId="{EEB61656-2EC9-4FA1-BEAE-310F6A259528}" srcOrd="1" destOrd="0" presId="urn:microsoft.com/office/officeart/2005/8/layout/gear1"/>
    <dgm:cxn modelId="{27453F67-1D57-48A7-B22F-05F3C7F7A378}" type="presOf" srcId="{7F6A6BE7-F8BC-4C45-A684-3C9A5BC9B91C}" destId="{2CEE3967-5056-4E1C-AB69-A00585F7E154}" srcOrd="0" destOrd="0" presId="urn:microsoft.com/office/officeart/2005/8/layout/gear1"/>
    <dgm:cxn modelId="{35980B60-2114-4209-8D90-CA662A58AD84}" type="presOf" srcId="{A3890E0C-38BB-45E9-B5B9-55366CD58F92}" destId="{D72F7FDB-C5C6-4113-B699-DC4783C47E7A}" srcOrd="0" destOrd="0" presId="urn:microsoft.com/office/officeart/2005/8/layout/gear1"/>
    <dgm:cxn modelId="{B014FAA8-F962-42E2-9DE7-467EBB405794}" type="presOf" srcId="{597F7A83-3D63-4A3C-81F7-3AEFDD57C6F3}" destId="{778E40FB-9669-4360-9707-46EC0AC13840}" srcOrd="2" destOrd="0" presId="urn:microsoft.com/office/officeart/2005/8/layout/gear1"/>
    <dgm:cxn modelId="{B56E9AFA-F2A9-4BF0-B91B-38C04F724518}" type="presOf" srcId="{528F9752-8F61-439C-8272-4B7DC91D8F25}" destId="{7AFFDDD6-ADDB-4727-8970-9434DBB8F54A}" srcOrd="0" destOrd="0" presId="urn:microsoft.com/office/officeart/2005/8/layout/gear1"/>
    <dgm:cxn modelId="{6432974B-E07B-496C-AE93-2A0F0F46A49E}" type="presOf" srcId="{597F7A83-3D63-4A3C-81F7-3AEFDD57C6F3}" destId="{542DE311-0504-41FD-A964-F11E97275220}" srcOrd="0" destOrd="0" presId="urn:microsoft.com/office/officeart/2005/8/layout/gear1"/>
    <dgm:cxn modelId="{268D5E52-FE6E-434F-AF01-AAB84C01F7A8}" type="presOf" srcId="{42B8B243-E7F2-4A71-9E6D-BB5EE9DD4081}" destId="{C04DD823-76F2-4CE3-95B3-AA1E81C4B4DC}" srcOrd="0" destOrd="0" presId="urn:microsoft.com/office/officeart/2005/8/layout/gear1"/>
    <dgm:cxn modelId="{E163D9E2-88AA-4DEA-91F7-86C948A1FC32}" type="presOf" srcId="{597F7A83-3D63-4A3C-81F7-3AEFDD57C6F3}" destId="{098BED0C-9BCD-4E1A-9881-98089862C91B}" srcOrd="1" destOrd="0" presId="urn:microsoft.com/office/officeart/2005/8/layout/gear1"/>
    <dgm:cxn modelId="{FBF05CA5-801B-4694-8C06-24DE538B1BBB}" type="presOf" srcId="{528F9752-8F61-439C-8272-4B7DC91D8F25}" destId="{12D57456-FDA4-4A1F-8B5A-4899DB9FB4E3}" srcOrd="3" destOrd="0" presId="urn:microsoft.com/office/officeart/2005/8/layout/gear1"/>
    <dgm:cxn modelId="{94DEDFAE-5050-4CC1-B08A-50F68EF00A65}" srcId="{7F6A6BE7-F8BC-4C45-A684-3C9A5BC9B91C}" destId="{6552A2A2-A1EE-4293-A0E5-F905BE6B2FDD}" srcOrd="1" destOrd="0" parTransId="{8B9C8BC3-5376-49F1-ADD8-E3912DF2601C}" sibTransId="{A3890E0C-38BB-45E9-B5B9-55366CD58F92}"/>
    <dgm:cxn modelId="{0F070EAD-6B1F-498C-9E02-6934E115802A}" type="presParOf" srcId="{2CEE3967-5056-4E1C-AB69-A00585F7E154}" destId="{542DE311-0504-41FD-A964-F11E97275220}" srcOrd="0" destOrd="0" presId="urn:microsoft.com/office/officeart/2005/8/layout/gear1"/>
    <dgm:cxn modelId="{EF361B88-EA59-43E7-8EF6-D2FDE04F5CEB}" type="presParOf" srcId="{2CEE3967-5056-4E1C-AB69-A00585F7E154}" destId="{098BED0C-9BCD-4E1A-9881-98089862C91B}" srcOrd="1" destOrd="0" presId="urn:microsoft.com/office/officeart/2005/8/layout/gear1"/>
    <dgm:cxn modelId="{28150CD3-B604-4CA6-B8B9-28E5E5B7D360}" type="presParOf" srcId="{2CEE3967-5056-4E1C-AB69-A00585F7E154}" destId="{778E40FB-9669-4360-9707-46EC0AC13840}" srcOrd="2" destOrd="0" presId="urn:microsoft.com/office/officeart/2005/8/layout/gear1"/>
    <dgm:cxn modelId="{F68160B2-4A32-41F1-BE76-539CA6B1907C}" type="presParOf" srcId="{2CEE3967-5056-4E1C-AB69-A00585F7E154}" destId="{2DF309D9-2BAD-4E19-926B-A871333231F6}" srcOrd="3" destOrd="0" presId="urn:microsoft.com/office/officeart/2005/8/layout/gear1"/>
    <dgm:cxn modelId="{2BA03CBD-11EB-42FA-9165-D15290CED700}" type="presParOf" srcId="{2CEE3967-5056-4E1C-AB69-A00585F7E154}" destId="{62A29CCE-DC52-4F11-B482-3338533E4A89}" srcOrd="4" destOrd="0" presId="urn:microsoft.com/office/officeart/2005/8/layout/gear1"/>
    <dgm:cxn modelId="{4E7234EC-3377-4F61-AAB5-E092F0693DA5}" type="presParOf" srcId="{2CEE3967-5056-4E1C-AB69-A00585F7E154}" destId="{68932D06-A166-488D-BDDE-EAD4204C7BC7}" srcOrd="5" destOrd="0" presId="urn:microsoft.com/office/officeart/2005/8/layout/gear1"/>
    <dgm:cxn modelId="{32DBC250-7CE7-40D4-A782-B3669CCC7CD5}" type="presParOf" srcId="{2CEE3967-5056-4E1C-AB69-A00585F7E154}" destId="{7AFFDDD6-ADDB-4727-8970-9434DBB8F54A}" srcOrd="6" destOrd="0" presId="urn:microsoft.com/office/officeart/2005/8/layout/gear1"/>
    <dgm:cxn modelId="{BA99771B-50AC-498C-8D0F-0D1FB4E24E29}" type="presParOf" srcId="{2CEE3967-5056-4E1C-AB69-A00585F7E154}" destId="{EEB61656-2EC9-4FA1-BEAE-310F6A259528}" srcOrd="7" destOrd="0" presId="urn:microsoft.com/office/officeart/2005/8/layout/gear1"/>
    <dgm:cxn modelId="{BE424F89-92AF-496E-8CF9-0206601B78F9}" type="presParOf" srcId="{2CEE3967-5056-4E1C-AB69-A00585F7E154}" destId="{37D1778B-9E01-4BE6-8431-C7AAC195C889}" srcOrd="8" destOrd="0" presId="urn:microsoft.com/office/officeart/2005/8/layout/gear1"/>
    <dgm:cxn modelId="{E2DAE395-0B50-4400-8B89-0D6414E8F66A}" type="presParOf" srcId="{2CEE3967-5056-4E1C-AB69-A00585F7E154}" destId="{12D57456-FDA4-4A1F-8B5A-4899DB9FB4E3}" srcOrd="9" destOrd="0" presId="urn:microsoft.com/office/officeart/2005/8/layout/gear1"/>
    <dgm:cxn modelId="{4A906CB8-F87F-48CD-A538-A72108F473EC}" type="presParOf" srcId="{2CEE3967-5056-4E1C-AB69-A00585F7E154}" destId="{145D5720-DA7B-4BA7-872C-A94C3F49CA99}" srcOrd="10" destOrd="0" presId="urn:microsoft.com/office/officeart/2005/8/layout/gear1"/>
    <dgm:cxn modelId="{44728BB9-4A2A-4344-9EFA-920E2956B6BD}" type="presParOf" srcId="{2CEE3967-5056-4E1C-AB69-A00585F7E154}" destId="{D72F7FDB-C5C6-4113-B699-DC4783C47E7A}" srcOrd="11" destOrd="0" presId="urn:microsoft.com/office/officeart/2005/8/layout/gear1"/>
    <dgm:cxn modelId="{716F6DB9-0E19-4A1F-9744-4B4A5F3C7345}" type="presParOf" srcId="{2CEE3967-5056-4E1C-AB69-A00585F7E154}" destId="{C04DD823-76F2-4CE3-95B3-AA1E81C4B4DC}"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36AEA4-CD02-4CFE-8B86-E2DD3A56A41D}"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AEAE3B69-343B-4EEE-BBCF-3075A2BBEC99}">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“Trade only” Rules</a:t>
          </a:r>
        </a:p>
        <a:p>
          <a:pPr defTabSz="2178050">
            <a:lnSpc>
              <a:spcPct val="90000"/>
            </a:lnSpc>
            <a:spcBef>
              <a:spcPct val="0"/>
            </a:spcBef>
            <a:spcAft>
              <a:spcPct val="35000"/>
            </a:spcAft>
          </a:pPr>
          <a:endParaRPr lang="en-US" dirty="0"/>
        </a:p>
      </dgm:t>
    </dgm:pt>
    <dgm:pt modelId="{5A2EA2FD-0F48-403F-8D09-2EF915769E75}" type="parTrans" cxnId="{C5916C1B-C113-4B6F-BC6E-EE10F537B8BA}">
      <dgm:prSet/>
      <dgm:spPr/>
      <dgm:t>
        <a:bodyPr/>
        <a:lstStyle/>
        <a:p>
          <a:endParaRPr lang="en-US"/>
        </a:p>
      </dgm:t>
    </dgm:pt>
    <dgm:pt modelId="{3B4F0062-9986-4D49-9CD8-39CAA2EEABE4}" type="sibTrans" cxnId="{C5916C1B-C113-4B6F-BC6E-EE10F537B8BA}">
      <dgm:prSet/>
      <dgm:spPr/>
      <dgm:t>
        <a:bodyPr/>
        <a:lstStyle/>
        <a:p>
          <a:endParaRPr lang="en-US"/>
        </a:p>
      </dgm:t>
    </dgm:pt>
    <dgm:pt modelId="{27BA4473-4DD3-4876-AC60-59F3826ACDFF}">
      <dgm:prSet phldrT="[Text]"/>
      <dgm:spPr/>
      <dgm:t>
        <a:bodyPr/>
        <a:lstStyle/>
        <a:p>
          <a:r>
            <a:rPr lang="en-US" dirty="0" smtClean="0"/>
            <a:t>Tariff Duties</a:t>
          </a:r>
          <a:endParaRPr lang="en-US" dirty="0"/>
        </a:p>
      </dgm:t>
    </dgm:pt>
    <dgm:pt modelId="{5C9903E6-6114-461E-BA6A-448BFE71AFE8}" type="parTrans" cxnId="{9006D1B5-806C-4993-8539-2B3E1795812F}">
      <dgm:prSet/>
      <dgm:spPr/>
      <dgm:t>
        <a:bodyPr/>
        <a:lstStyle/>
        <a:p>
          <a:endParaRPr lang="en-US"/>
        </a:p>
      </dgm:t>
    </dgm:pt>
    <dgm:pt modelId="{08659389-0E69-46EF-9014-2D1E242E5871}" type="sibTrans" cxnId="{9006D1B5-806C-4993-8539-2B3E1795812F}">
      <dgm:prSet/>
      <dgm:spPr/>
      <dgm:t>
        <a:bodyPr/>
        <a:lstStyle/>
        <a:p>
          <a:endParaRPr lang="en-US"/>
        </a:p>
      </dgm:t>
    </dgm:pt>
    <dgm:pt modelId="{A312CCDB-396C-4203-9AE6-67579BB0A09E}">
      <dgm:prSet phldrT="[Text]"/>
      <dgm:spPr/>
      <dgm:t>
        <a:bodyPr/>
        <a:lstStyle/>
        <a:p>
          <a:r>
            <a:rPr lang="en-US" dirty="0" smtClean="0"/>
            <a:t>Rules of Origin</a:t>
          </a:r>
          <a:endParaRPr lang="en-US" dirty="0"/>
        </a:p>
      </dgm:t>
    </dgm:pt>
    <dgm:pt modelId="{CDD9D583-DF4C-4F03-BF63-99F499F7E3FD}" type="parTrans" cxnId="{489517FA-2AD1-492F-8FA8-5D02364188F7}">
      <dgm:prSet/>
      <dgm:spPr/>
      <dgm:t>
        <a:bodyPr/>
        <a:lstStyle/>
        <a:p>
          <a:endParaRPr lang="en-US"/>
        </a:p>
      </dgm:t>
    </dgm:pt>
    <dgm:pt modelId="{082EAD1E-3CAE-4DF9-B997-78E0A4F64357}" type="sibTrans" cxnId="{489517FA-2AD1-492F-8FA8-5D02364188F7}">
      <dgm:prSet/>
      <dgm:spPr/>
      <dgm:t>
        <a:bodyPr/>
        <a:lstStyle/>
        <a:p>
          <a:endParaRPr lang="en-US"/>
        </a:p>
      </dgm:t>
    </dgm:pt>
    <dgm:pt modelId="{2D918C06-6E3D-419C-B38C-E631FBD40842}">
      <dgm:prSet phldrT="[Text]"/>
      <dgm:spPr/>
      <dgm:t>
        <a:bodyPr/>
        <a:lstStyle/>
        <a:p>
          <a:r>
            <a:rPr lang="en-US" dirty="0" smtClean="0"/>
            <a:t>Services and Establishment</a:t>
          </a:r>
          <a:endParaRPr lang="en-US" dirty="0"/>
        </a:p>
      </dgm:t>
    </dgm:pt>
    <dgm:pt modelId="{657E7A00-E8CD-4408-951E-95EED125A436}" type="parTrans" cxnId="{79066FE1-74D8-42BE-A72A-AB3AD9ECBE2C}">
      <dgm:prSet/>
      <dgm:spPr/>
      <dgm:t>
        <a:bodyPr/>
        <a:lstStyle/>
        <a:p>
          <a:endParaRPr lang="en-US"/>
        </a:p>
      </dgm:t>
    </dgm:pt>
    <dgm:pt modelId="{F6AFE2A1-14DF-45CD-AB43-C07703BAFF46}" type="sibTrans" cxnId="{79066FE1-74D8-42BE-A72A-AB3AD9ECBE2C}">
      <dgm:prSet/>
      <dgm:spPr/>
      <dgm:t>
        <a:bodyPr/>
        <a:lstStyle/>
        <a:p>
          <a:endParaRPr lang="en-US"/>
        </a:p>
      </dgm:t>
    </dgm:pt>
    <dgm:pt modelId="{01F3D7F4-C769-4C4A-A534-BAB1FC0B6F1A}" type="pres">
      <dgm:prSet presAssocID="{0A36AEA4-CD02-4CFE-8B86-E2DD3A56A41D}" presName="composite" presStyleCnt="0">
        <dgm:presLayoutVars>
          <dgm:chMax val="1"/>
          <dgm:dir/>
          <dgm:resizeHandles val="exact"/>
        </dgm:presLayoutVars>
      </dgm:prSet>
      <dgm:spPr/>
    </dgm:pt>
    <dgm:pt modelId="{E73A5453-364E-4958-ACAD-68DD452D48DA}" type="pres">
      <dgm:prSet presAssocID="{0A36AEA4-CD02-4CFE-8B86-E2DD3A56A41D}" presName="radial" presStyleCnt="0">
        <dgm:presLayoutVars>
          <dgm:animLvl val="ctr"/>
        </dgm:presLayoutVars>
      </dgm:prSet>
      <dgm:spPr/>
    </dgm:pt>
    <dgm:pt modelId="{C68E5D3D-E85E-4C92-8A81-664B89CC39CD}" type="pres">
      <dgm:prSet presAssocID="{AEAE3B69-343B-4EEE-BBCF-3075A2BBEC99}" presName="centerShape" presStyleLbl="vennNode1" presStyleIdx="0" presStyleCnt="4"/>
      <dgm:spPr/>
    </dgm:pt>
    <dgm:pt modelId="{5AB0E0CE-824B-4CCF-9463-6B9647472B87}" type="pres">
      <dgm:prSet presAssocID="{27BA4473-4DD3-4876-AC60-59F3826ACDFF}" presName="node" presStyleLbl="vennNode1" presStyleIdx="1" presStyleCnt="4" custScaleX="139054" custScaleY="93332">
        <dgm:presLayoutVars>
          <dgm:bulletEnabled val="1"/>
        </dgm:presLayoutVars>
      </dgm:prSet>
      <dgm:spPr/>
      <dgm:t>
        <a:bodyPr/>
        <a:lstStyle/>
        <a:p>
          <a:endParaRPr lang="en-US"/>
        </a:p>
      </dgm:t>
    </dgm:pt>
    <dgm:pt modelId="{C8B0B431-D9D7-47B3-BB64-BF34A42BC58D}" type="pres">
      <dgm:prSet presAssocID="{A312CCDB-396C-4203-9AE6-67579BB0A09E}" presName="node" presStyleLbl="vennNode1" presStyleIdx="2" presStyleCnt="4" custScaleX="113241">
        <dgm:presLayoutVars>
          <dgm:bulletEnabled val="1"/>
        </dgm:presLayoutVars>
      </dgm:prSet>
      <dgm:spPr/>
    </dgm:pt>
    <dgm:pt modelId="{A49D012A-7301-4574-BD68-08F2985135A3}" type="pres">
      <dgm:prSet presAssocID="{2D918C06-6E3D-419C-B38C-E631FBD40842}" presName="node" presStyleLbl="vennNode1" presStyleIdx="3" presStyleCnt="4" custScaleX="126482" custScaleY="132159">
        <dgm:presLayoutVars>
          <dgm:bulletEnabled val="1"/>
        </dgm:presLayoutVars>
      </dgm:prSet>
      <dgm:spPr/>
    </dgm:pt>
  </dgm:ptLst>
  <dgm:cxnLst>
    <dgm:cxn modelId="{716B1DB1-CA34-4BF7-A76A-55AB19B12B1A}" type="presOf" srcId="{AEAE3B69-343B-4EEE-BBCF-3075A2BBEC99}" destId="{C68E5D3D-E85E-4C92-8A81-664B89CC39CD}" srcOrd="0" destOrd="0" presId="urn:microsoft.com/office/officeart/2005/8/layout/radial3"/>
    <dgm:cxn modelId="{E3C69BE2-8666-4463-9C70-89867287FD33}" type="presOf" srcId="{27BA4473-4DD3-4876-AC60-59F3826ACDFF}" destId="{5AB0E0CE-824B-4CCF-9463-6B9647472B87}" srcOrd="0" destOrd="0" presId="urn:microsoft.com/office/officeart/2005/8/layout/radial3"/>
    <dgm:cxn modelId="{C5916C1B-C113-4B6F-BC6E-EE10F537B8BA}" srcId="{0A36AEA4-CD02-4CFE-8B86-E2DD3A56A41D}" destId="{AEAE3B69-343B-4EEE-BBCF-3075A2BBEC99}" srcOrd="0" destOrd="0" parTransId="{5A2EA2FD-0F48-403F-8D09-2EF915769E75}" sibTransId="{3B4F0062-9986-4D49-9CD8-39CAA2EEABE4}"/>
    <dgm:cxn modelId="{5BA98D01-6A2B-4731-9A0A-F6E5DDDAE891}" type="presOf" srcId="{0A36AEA4-CD02-4CFE-8B86-E2DD3A56A41D}" destId="{01F3D7F4-C769-4C4A-A534-BAB1FC0B6F1A}" srcOrd="0" destOrd="0" presId="urn:microsoft.com/office/officeart/2005/8/layout/radial3"/>
    <dgm:cxn modelId="{B54B7E49-95BF-4315-BD47-06808589D3CF}" type="presOf" srcId="{2D918C06-6E3D-419C-B38C-E631FBD40842}" destId="{A49D012A-7301-4574-BD68-08F2985135A3}" srcOrd="0" destOrd="0" presId="urn:microsoft.com/office/officeart/2005/8/layout/radial3"/>
    <dgm:cxn modelId="{9006D1B5-806C-4993-8539-2B3E1795812F}" srcId="{AEAE3B69-343B-4EEE-BBCF-3075A2BBEC99}" destId="{27BA4473-4DD3-4876-AC60-59F3826ACDFF}" srcOrd="0" destOrd="0" parTransId="{5C9903E6-6114-461E-BA6A-448BFE71AFE8}" sibTransId="{08659389-0E69-46EF-9014-2D1E242E5871}"/>
    <dgm:cxn modelId="{79066FE1-74D8-42BE-A72A-AB3AD9ECBE2C}" srcId="{AEAE3B69-343B-4EEE-BBCF-3075A2BBEC99}" destId="{2D918C06-6E3D-419C-B38C-E631FBD40842}" srcOrd="2" destOrd="0" parTransId="{657E7A00-E8CD-4408-951E-95EED125A436}" sibTransId="{F6AFE2A1-14DF-45CD-AB43-C07703BAFF46}"/>
    <dgm:cxn modelId="{93B57363-DC3B-4A05-A8DF-042F97D79542}" type="presOf" srcId="{A312CCDB-396C-4203-9AE6-67579BB0A09E}" destId="{C8B0B431-D9D7-47B3-BB64-BF34A42BC58D}" srcOrd="0" destOrd="0" presId="urn:microsoft.com/office/officeart/2005/8/layout/radial3"/>
    <dgm:cxn modelId="{489517FA-2AD1-492F-8FA8-5D02364188F7}" srcId="{AEAE3B69-343B-4EEE-BBCF-3075A2BBEC99}" destId="{A312CCDB-396C-4203-9AE6-67579BB0A09E}" srcOrd="1" destOrd="0" parTransId="{CDD9D583-DF4C-4F03-BF63-99F499F7E3FD}" sibTransId="{082EAD1E-3CAE-4DF9-B997-78E0A4F64357}"/>
    <dgm:cxn modelId="{58EA342B-5851-42BB-AE68-2CFA69263D04}" type="presParOf" srcId="{01F3D7F4-C769-4C4A-A534-BAB1FC0B6F1A}" destId="{E73A5453-364E-4958-ACAD-68DD452D48DA}" srcOrd="0" destOrd="0" presId="urn:microsoft.com/office/officeart/2005/8/layout/radial3"/>
    <dgm:cxn modelId="{A8B5FCCF-EC6E-4092-BEBA-A9ECDBAB448E}" type="presParOf" srcId="{E73A5453-364E-4958-ACAD-68DD452D48DA}" destId="{C68E5D3D-E85E-4C92-8A81-664B89CC39CD}" srcOrd="0" destOrd="0" presId="urn:microsoft.com/office/officeart/2005/8/layout/radial3"/>
    <dgm:cxn modelId="{2A23467B-4A0D-4245-8718-1D10E5A035F9}" type="presParOf" srcId="{E73A5453-364E-4958-ACAD-68DD452D48DA}" destId="{5AB0E0CE-824B-4CCF-9463-6B9647472B87}" srcOrd="1" destOrd="0" presId="urn:microsoft.com/office/officeart/2005/8/layout/radial3"/>
    <dgm:cxn modelId="{A705D643-CD3F-4AA2-A987-FBB225F6506B}" type="presParOf" srcId="{E73A5453-364E-4958-ACAD-68DD452D48DA}" destId="{C8B0B431-D9D7-47B3-BB64-BF34A42BC58D}" srcOrd="2" destOrd="0" presId="urn:microsoft.com/office/officeart/2005/8/layout/radial3"/>
    <dgm:cxn modelId="{C131A1CA-AE8F-462C-B6B9-C777ABDDC98F}" type="presParOf" srcId="{E73A5453-364E-4958-ACAD-68DD452D48DA}" destId="{A49D012A-7301-4574-BD68-08F2985135A3}" srcOrd="3"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36AEA4-CD02-4CFE-8B86-E2DD3A56A41D}" type="doc">
      <dgm:prSet loTypeId="urn:microsoft.com/office/officeart/2005/8/layout/radial3" loCatId="cycle" qsTypeId="urn:microsoft.com/office/officeart/2005/8/quickstyle/simple1" qsCatId="simple" csTypeId="urn:microsoft.com/office/officeart/2005/8/colors/colorful4" csCatId="colorful" phldr="1"/>
      <dgm:spPr/>
      <dgm:t>
        <a:bodyPr/>
        <a:lstStyle/>
        <a:p>
          <a:endParaRPr lang="en-US"/>
        </a:p>
      </dgm:t>
    </dgm:pt>
    <dgm:pt modelId="{AEAE3B69-343B-4EEE-BBCF-3075A2BBEC99}">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The “Comprehensive” Aspect</a:t>
          </a:r>
        </a:p>
        <a:p>
          <a:pPr defTabSz="2178050">
            <a:lnSpc>
              <a:spcPct val="90000"/>
            </a:lnSpc>
            <a:spcBef>
              <a:spcPct val="0"/>
            </a:spcBef>
            <a:spcAft>
              <a:spcPct val="35000"/>
            </a:spcAft>
          </a:pPr>
          <a:endParaRPr lang="en-US" dirty="0"/>
        </a:p>
      </dgm:t>
    </dgm:pt>
    <dgm:pt modelId="{5A2EA2FD-0F48-403F-8D09-2EF915769E75}" type="parTrans" cxnId="{C5916C1B-C113-4B6F-BC6E-EE10F537B8BA}">
      <dgm:prSet/>
      <dgm:spPr/>
      <dgm:t>
        <a:bodyPr/>
        <a:lstStyle/>
        <a:p>
          <a:endParaRPr lang="en-US"/>
        </a:p>
      </dgm:t>
    </dgm:pt>
    <dgm:pt modelId="{3B4F0062-9986-4D49-9CD8-39CAA2EEABE4}" type="sibTrans" cxnId="{C5916C1B-C113-4B6F-BC6E-EE10F537B8BA}">
      <dgm:prSet/>
      <dgm:spPr/>
      <dgm:t>
        <a:bodyPr/>
        <a:lstStyle/>
        <a:p>
          <a:endParaRPr lang="en-US"/>
        </a:p>
      </dgm:t>
    </dgm:pt>
    <dgm:pt modelId="{27BA4473-4DD3-4876-AC60-59F3826ACDFF}">
      <dgm:prSet phldrT="[Text]"/>
      <dgm:spPr/>
      <dgm:t>
        <a:bodyPr/>
        <a:lstStyle/>
        <a:p>
          <a:r>
            <a:rPr lang="en-US" dirty="0" smtClean="0"/>
            <a:t>Intellectual Property</a:t>
          </a:r>
          <a:endParaRPr lang="en-US" dirty="0"/>
        </a:p>
      </dgm:t>
    </dgm:pt>
    <dgm:pt modelId="{5C9903E6-6114-461E-BA6A-448BFE71AFE8}" type="parTrans" cxnId="{9006D1B5-806C-4993-8539-2B3E1795812F}">
      <dgm:prSet/>
      <dgm:spPr/>
      <dgm:t>
        <a:bodyPr/>
        <a:lstStyle/>
        <a:p>
          <a:endParaRPr lang="en-US"/>
        </a:p>
      </dgm:t>
    </dgm:pt>
    <dgm:pt modelId="{08659389-0E69-46EF-9014-2D1E242E5871}" type="sibTrans" cxnId="{9006D1B5-806C-4993-8539-2B3E1795812F}">
      <dgm:prSet/>
      <dgm:spPr/>
      <dgm:t>
        <a:bodyPr/>
        <a:lstStyle/>
        <a:p>
          <a:endParaRPr lang="en-US"/>
        </a:p>
      </dgm:t>
    </dgm:pt>
    <dgm:pt modelId="{A312CCDB-396C-4203-9AE6-67579BB0A09E}">
      <dgm:prSet phldrT="[Text]"/>
      <dgm:spPr/>
      <dgm:t>
        <a:bodyPr/>
        <a:lstStyle/>
        <a:p>
          <a:r>
            <a:rPr lang="en-US" dirty="0" smtClean="0"/>
            <a:t>Competition Policy</a:t>
          </a:r>
          <a:endParaRPr lang="en-US" dirty="0"/>
        </a:p>
      </dgm:t>
    </dgm:pt>
    <dgm:pt modelId="{CDD9D583-DF4C-4F03-BF63-99F499F7E3FD}" type="parTrans" cxnId="{489517FA-2AD1-492F-8FA8-5D02364188F7}">
      <dgm:prSet/>
      <dgm:spPr/>
      <dgm:t>
        <a:bodyPr/>
        <a:lstStyle/>
        <a:p>
          <a:endParaRPr lang="en-US"/>
        </a:p>
      </dgm:t>
    </dgm:pt>
    <dgm:pt modelId="{082EAD1E-3CAE-4DF9-B997-78E0A4F64357}" type="sibTrans" cxnId="{489517FA-2AD1-492F-8FA8-5D02364188F7}">
      <dgm:prSet/>
      <dgm:spPr/>
      <dgm:t>
        <a:bodyPr/>
        <a:lstStyle/>
        <a:p>
          <a:endParaRPr lang="en-US"/>
        </a:p>
      </dgm:t>
    </dgm:pt>
    <dgm:pt modelId="{2D918C06-6E3D-419C-B38C-E631FBD40842}">
      <dgm:prSet phldrT="[Text]"/>
      <dgm:spPr/>
      <dgm:t>
        <a:bodyPr/>
        <a:lstStyle/>
        <a:p>
          <a:r>
            <a:rPr lang="en-US" dirty="0" smtClean="0"/>
            <a:t>Sustainable</a:t>
          </a:r>
          <a:r>
            <a:rPr lang="en-US" baseline="0" dirty="0" smtClean="0"/>
            <a:t> Development</a:t>
          </a:r>
          <a:endParaRPr lang="en-US" dirty="0"/>
        </a:p>
      </dgm:t>
    </dgm:pt>
    <dgm:pt modelId="{657E7A00-E8CD-4408-951E-95EED125A436}" type="parTrans" cxnId="{79066FE1-74D8-42BE-A72A-AB3AD9ECBE2C}">
      <dgm:prSet/>
      <dgm:spPr/>
      <dgm:t>
        <a:bodyPr/>
        <a:lstStyle/>
        <a:p>
          <a:endParaRPr lang="en-US"/>
        </a:p>
      </dgm:t>
    </dgm:pt>
    <dgm:pt modelId="{F6AFE2A1-14DF-45CD-AB43-C07703BAFF46}" type="sibTrans" cxnId="{79066FE1-74D8-42BE-A72A-AB3AD9ECBE2C}">
      <dgm:prSet/>
      <dgm:spPr/>
      <dgm:t>
        <a:bodyPr/>
        <a:lstStyle/>
        <a:p>
          <a:endParaRPr lang="en-US"/>
        </a:p>
      </dgm:t>
    </dgm:pt>
    <dgm:pt modelId="{01F3D7F4-C769-4C4A-A534-BAB1FC0B6F1A}" type="pres">
      <dgm:prSet presAssocID="{0A36AEA4-CD02-4CFE-8B86-E2DD3A56A41D}" presName="composite" presStyleCnt="0">
        <dgm:presLayoutVars>
          <dgm:chMax val="1"/>
          <dgm:dir/>
          <dgm:resizeHandles val="exact"/>
        </dgm:presLayoutVars>
      </dgm:prSet>
      <dgm:spPr/>
    </dgm:pt>
    <dgm:pt modelId="{E73A5453-364E-4958-ACAD-68DD452D48DA}" type="pres">
      <dgm:prSet presAssocID="{0A36AEA4-CD02-4CFE-8B86-E2DD3A56A41D}" presName="radial" presStyleCnt="0">
        <dgm:presLayoutVars>
          <dgm:animLvl val="ctr"/>
        </dgm:presLayoutVars>
      </dgm:prSet>
      <dgm:spPr/>
    </dgm:pt>
    <dgm:pt modelId="{C68E5D3D-E85E-4C92-8A81-664B89CC39CD}" type="pres">
      <dgm:prSet presAssocID="{AEAE3B69-343B-4EEE-BBCF-3075A2BBEC99}" presName="centerShape" presStyleLbl="vennNode1" presStyleIdx="0" presStyleCnt="4"/>
      <dgm:spPr/>
      <dgm:t>
        <a:bodyPr/>
        <a:lstStyle/>
        <a:p>
          <a:endParaRPr lang="en-US"/>
        </a:p>
      </dgm:t>
    </dgm:pt>
    <dgm:pt modelId="{5AB0E0CE-824B-4CCF-9463-6B9647472B87}" type="pres">
      <dgm:prSet presAssocID="{27BA4473-4DD3-4876-AC60-59F3826ACDFF}" presName="node" presStyleLbl="vennNode1" presStyleIdx="1" presStyleCnt="4" custScaleX="139054" custScaleY="93332">
        <dgm:presLayoutVars>
          <dgm:bulletEnabled val="1"/>
        </dgm:presLayoutVars>
      </dgm:prSet>
      <dgm:spPr/>
      <dgm:t>
        <a:bodyPr/>
        <a:lstStyle/>
        <a:p>
          <a:endParaRPr lang="en-US"/>
        </a:p>
      </dgm:t>
    </dgm:pt>
    <dgm:pt modelId="{C8B0B431-D9D7-47B3-BB64-BF34A42BC58D}" type="pres">
      <dgm:prSet presAssocID="{A312CCDB-396C-4203-9AE6-67579BB0A09E}" presName="node" presStyleLbl="vennNode1" presStyleIdx="2" presStyleCnt="4" custScaleX="113241">
        <dgm:presLayoutVars>
          <dgm:bulletEnabled val="1"/>
        </dgm:presLayoutVars>
      </dgm:prSet>
      <dgm:spPr/>
      <dgm:t>
        <a:bodyPr/>
        <a:lstStyle/>
        <a:p>
          <a:endParaRPr lang="en-US"/>
        </a:p>
      </dgm:t>
    </dgm:pt>
    <dgm:pt modelId="{A49D012A-7301-4574-BD68-08F2985135A3}" type="pres">
      <dgm:prSet presAssocID="{2D918C06-6E3D-419C-B38C-E631FBD40842}" presName="node" presStyleLbl="vennNode1" presStyleIdx="3" presStyleCnt="4" custScaleX="126482" custScaleY="132159">
        <dgm:presLayoutVars>
          <dgm:bulletEnabled val="1"/>
        </dgm:presLayoutVars>
      </dgm:prSet>
      <dgm:spPr/>
    </dgm:pt>
  </dgm:ptLst>
  <dgm:cxnLst>
    <dgm:cxn modelId="{FD75378D-03C7-4636-A422-673610F2B1D9}" type="presOf" srcId="{0A36AEA4-CD02-4CFE-8B86-E2DD3A56A41D}" destId="{01F3D7F4-C769-4C4A-A534-BAB1FC0B6F1A}" srcOrd="0" destOrd="0" presId="urn:microsoft.com/office/officeart/2005/8/layout/radial3"/>
    <dgm:cxn modelId="{398591D7-A1CC-4905-BE92-3D28B3894960}" type="presOf" srcId="{27BA4473-4DD3-4876-AC60-59F3826ACDFF}" destId="{5AB0E0CE-824B-4CCF-9463-6B9647472B87}" srcOrd="0" destOrd="0" presId="urn:microsoft.com/office/officeart/2005/8/layout/radial3"/>
    <dgm:cxn modelId="{C5916C1B-C113-4B6F-BC6E-EE10F537B8BA}" srcId="{0A36AEA4-CD02-4CFE-8B86-E2DD3A56A41D}" destId="{AEAE3B69-343B-4EEE-BBCF-3075A2BBEC99}" srcOrd="0" destOrd="0" parTransId="{5A2EA2FD-0F48-403F-8D09-2EF915769E75}" sibTransId="{3B4F0062-9986-4D49-9CD8-39CAA2EEABE4}"/>
    <dgm:cxn modelId="{143E16C8-CC9F-4925-82C6-55487317088D}" type="presOf" srcId="{A312CCDB-396C-4203-9AE6-67579BB0A09E}" destId="{C8B0B431-D9D7-47B3-BB64-BF34A42BC58D}" srcOrd="0" destOrd="0" presId="urn:microsoft.com/office/officeart/2005/8/layout/radial3"/>
    <dgm:cxn modelId="{03C9E0E6-27F2-4C22-81FB-B89C02600BA2}" type="presOf" srcId="{AEAE3B69-343B-4EEE-BBCF-3075A2BBEC99}" destId="{C68E5D3D-E85E-4C92-8A81-664B89CC39CD}" srcOrd="0" destOrd="0" presId="urn:microsoft.com/office/officeart/2005/8/layout/radial3"/>
    <dgm:cxn modelId="{9006D1B5-806C-4993-8539-2B3E1795812F}" srcId="{AEAE3B69-343B-4EEE-BBCF-3075A2BBEC99}" destId="{27BA4473-4DD3-4876-AC60-59F3826ACDFF}" srcOrd="0" destOrd="0" parTransId="{5C9903E6-6114-461E-BA6A-448BFE71AFE8}" sibTransId="{08659389-0E69-46EF-9014-2D1E242E5871}"/>
    <dgm:cxn modelId="{79066FE1-74D8-42BE-A72A-AB3AD9ECBE2C}" srcId="{AEAE3B69-343B-4EEE-BBCF-3075A2BBEC99}" destId="{2D918C06-6E3D-419C-B38C-E631FBD40842}" srcOrd="2" destOrd="0" parTransId="{657E7A00-E8CD-4408-951E-95EED125A436}" sibTransId="{F6AFE2A1-14DF-45CD-AB43-C07703BAFF46}"/>
    <dgm:cxn modelId="{489517FA-2AD1-492F-8FA8-5D02364188F7}" srcId="{AEAE3B69-343B-4EEE-BBCF-3075A2BBEC99}" destId="{A312CCDB-396C-4203-9AE6-67579BB0A09E}" srcOrd="1" destOrd="0" parTransId="{CDD9D583-DF4C-4F03-BF63-99F499F7E3FD}" sibTransId="{082EAD1E-3CAE-4DF9-B997-78E0A4F64357}"/>
    <dgm:cxn modelId="{31A6D161-E0CA-4E63-AC89-75E99E466BD1}" type="presOf" srcId="{2D918C06-6E3D-419C-B38C-E631FBD40842}" destId="{A49D012A-7301-4574-BD68-08F2985135A3}" srcOrd="0" destOrd="0" presId="urn:microsoft.com/office/officeart/2005/8/layout/radial3"/>
    <dgm:cxn modelId="{DBEE1F72-CE0F-4174-BE56-3A3E4FA4665F}" type="presParOf" srcId="{01F3D7F4-C769-4C4A-A534-BAB1FC0B6F1A}" destId="{E73A5453-364E-4958-ACAD-68DD452D48DA}" srcOrd="0" destOrd="0" presId="urn:microsoft.com/office/officeart/2005/8/layout/radial3"/>
    <dgm:cxn modelId="{22C7F7BF-6B6F-4069-A740-57DC2E451D1F}" type="presParOf" srcId="{E73A5453-364E-4958-ACAD-68DD452D48DA}" destId="{C68E5D3D-E85E-4C92-8A81-664B89CC39CD}" srcOrd="0" destOrd="0" presId="urn:microsoft.com/office/officeart/2005/8/layout/radial3"/>
    <dgm:cxn modelId="{9ABEE701-141F-4AA7-9975-FB6B6B263027}" type="presParOf" srcId="{E73A5453-364E-4958-ACAD-68DD452D48DA}" destId="{5AB0E0CE-824B-4CCF-9463-6B9647472B87}" srcOrd="1" destOrd="0" presId="urn:microsoft.com/office/officeart/2005/8/layout/radial3"/>
    <dgm:cxn modelId="{673EAA27-AF13-452C-A7C7-D0588D54978F}" type="presParOf" srcId="{E73A5453-364E-4958-ACAD-68DD452D48DA}" destId="{C8B0B431-D9D7-47B3-BB64-BF34A42BC58D}" srcOrd="2" destOrd="0" presId="urn:microsoft.com/office/officeart/2005/8/layout/radial3"/>
    <dgm:cxn modelId="{C36CE5C3-5B56-48BC-86CA-FF867503CEC7}" type="presParOf" srcId="{E73A5453-364E-4958-ACAD-68DD452D48DA}" destId="{A49D012A-7301-4574-BD68-08F2985135A3}" srcOrd="3"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586A8CE-DEBA-40B6-8EA6-A32A58BB6446}" type="doc">
      <dgm:prSet loTypeId="urn:microsoft.com/office/officeart/2005/8/layout/chevron1" loCatId="process" qsTypeId="urn:microsoft.com/office/officeart/2005/8/quickstyle/simple5" qsCatId="simple" csTypeId="urn:microsoft.com/office/officeart/2005/8/colors/accent1_2" csCatId="accent1" phldr="1"/>
      <dgm:spPr/>
    </dgm:pt>
    <dgm:pt modelId="{5F8F6146-0284-44F6-AF77-B0EA413AB012}">
      <dgm:prSet phldrT="[Text]"/>
      <dgm:spPr/>
      <dgm:t>
        <a:bodyPr/>
        <a:lstStyle/>
        <a:p>
          <a:r>
            <a:rPr lang="en-US" b="1" dirty="0" smtClean="0"/>
            <a:t>Food Safety</a:t>
          </a:r>
          <a:endParaRPr lang="en-US" b="1" dirty="0"/>
        </a:p>
      </dgm:t>
    </dgm:pt>
    <dgm:pt modelId="{372C89D7-5A6F-448A-8E04-9F5F99947DB6}" type="parTrans" cxnId="{FAFC33EC-3F7C-4F81-995C-2D68F55531AC}">
      <dgm:prSet/>
      <dgm:spPr/>
      <dgm:t>
        <a:bodyPr/>
        <a:lstStyle/>
        <a:p>
          <a:endParaRPr lang="en-US"/>
        </a:p>
      </dgm:t>
    </dgm:pt>
    <dgm:pt modelId="{DD159D5B-6F33-4BDC-B2CE-22069A77D6CE}" type="sibTrans" cxnId="{FAFC33EC-3F7C-4F81-995C-2D68F55531AC}">
      <dgm:prSet/>
      <dgm:spPr/>
      <dgm:t>
        <a:bodyPr/>
        <a:lstStyle/>
        <a:p>
          <a:endParaRPr lang="en-US"/>
        </a:p>
      </dgm:t>
    </dgm:pt>
    <dgm:pt modelId="{7EB735E5-A2B4-4BF7-B3BB-BCB12622328F}">
      <dgm:prSet phldrT="[Text]"/>
      <dgm:spPr/>
      <dgm:t>
        <a:bodyPr/>
        <a:lstStyle/>
        <a:p>
          <a:r>
            <a:rPr lang="en-US" b="1" dirty="0" smtClean="0"/>
            <a:t>Technical Regulations</a:t>
          </a:r>
          <a:endParaRPr lang="en-US" b="1" dirty="0"/>
        </a:p>
      </dgm:t>
    </dgm:pt>
    <dgm:pt modelId="{CA89B148-DAC0-4251-BF25-34FD3833B079}" type="parTrans" cxnId="{0BB9CD56-BDCC-446B-80F0-73B6E5B62F04}">
      <dgm:prSet/>
      <dgm:spPr/>
      <dgm:t>
        <a:bodyPr/>
        <a:lstStyle/>
        <a:p>
          <a:endParaRPr lang="en-US"/>
        </a:p>
      </dgm:t>
    </dgm:pt>
    <dgm:pt modelId="{1F28696D-4BA4-4BC3-A040-F131D7C1BA0F}" type="sibTrans" cxnId="{0BB9CD56-BDCC-446B-80F0-73B6E5B62F04}">
      <dgm:prSet/>
      <dgm:spPr/>
      <dgm:t>
        <a:bodyPr/>
        <a:lstStyle/>
        <a:p>
          <a:endParaRPr lang="en-US"/>
        </a:p>
      </dgm:t>
    </dgm:pt>
    <dgm:pt modelId="{1BBAB71F-EE9C-4E26-A61C-3EA951A04A01}">
      <dgm:prSet phldrT="[Text]"/>
      <dgm:spPr/>
      <dgm:t>
        <a:bodyPr/>
        <a:lstStyle/>
        <a:p>
          <a:r>
            <a:rPr lang="en-US" b="1" dirty="0" smtClean="0"/>
            <a:t>Public</a:t>
          </a:r>
        </a:p>
        <a:p>
          <a:r>
            <a:rPr lang="en-US" b="1" dirty="0" smtClean="0"/>
            <a:t>Procurement</a:t>
          </a:r>
          <a:endParaRPr lang="en-US" b="1" dirty="0"/>
        </a:p>
      </dgm:t>
    </dgm:pt>
    <dgm:pt modelId="{23DCAA4E-5AC9-403A-B4A9-3940E1BA6066}" type="parTrans" cxnId="{270B1E4F-2C9F-4D37-882E-7EC5CDFA0648}">
      <dgm:prSet/>
      <dgm:spPr/>
      <dgm:t>
        <a:bodyPr/>
        <a:lstStyle/>
        <a:p>
          <a:endParaRPr lang="en-US"/>
        </a:p>
      </dgm:t>
    </dgm:pt>
    <dgm:pt modelId="{3C4D9622-E549-4FC7-9951-3183CCE48E2F}" type="sibTrans" cxnId="{270B1E4F-2C9F-4D37-882E-7EC5CDFA0648}">
      <dgm:prSet/>
      <dgm:spPr/>
      <dgm:t>
        <a:bodyPr/>
        <a:lstStyle/>
        <a:p>
          <a:endParaRPr lang="en-US"/>
        </a:p>
      </dgm:t>
    </dgm:pt>
    <dgm:pt modelId="{A531DA48-7731-446D-9D2A-4576248DA78A}">
      <dgm:prSet phldrT="[Text]"/>
      <dgm:spPr/>
      <dgm:t>
        <a:bodyPr/>
        <a:lstStyle/>
        <a:p>
          <a:r>
            <a:rPr lang="en-US" b="1" dirty="0" smtClean="0"/>
            <a:t>Services</a:t>
          </a:r>
          <a:endParaRPr lang="en-US" b="1" dirty="0"/>
        </a:p>
      </dgm:t>
    </dgm:pt>
    <dgm:pt modelId="{68737174-DCD1-40BE-8DB9-B781E72DFC81}" type="parTrans" cxnId="{973CB27D-D3E0-45F6-9274-7F297717BE0D}">
      <dgm:prSet/>
      <dgm:spPr/>
      <dgm:t>
        <a:bodyPr/>
        <a:lstStyle/>
        <a:p>
          <a:endParaRPr lang="en-US"/>
        </a:p>
      </dgm:t>
    </dgm:pt>
    <dgm:pt modelId="{7EC3DF18-4987-4B58-98EE-7CFCA79411E6}" type="sibTrans" cxnId="{973CB27D-D3E0-45F6-9274-7F297717BE0D}">
      <dgm:prSet/>
      <dgm:spPr/>
      <dgm:t>
        <a:bodyPr/>
        <a:lstStyle/>
        <a:p>
          <a:endParaRPr lang="en-US"/>
        </a:p>
      </dgm:t>
    </dgm:pt>
    <dgm:pt modelId="{FDF78B07-2B76-4E7B-98EC-9C326F764EBA}">
      <dgm:prSet phldrT="[Text]"/>
      <dgm:spPr/>
      <dgm:t>
        <a:bodyPr/>
        <a:lstStyle/>
        <a:p>
          <a:r>
            <a:rPr lang="en-US" b="1" dirty="0" smtClean="0"/>
            <a:t>Customs Facilitation</a:t>
          </a:r>
          <a:endParaRPr lang="en-US" b="1" dirty="0"/>
        </a:p>
      </dgm:t>
    </dgm:pt>
    <dgm:pt modelId="{2327B62D-D323-4ADC-BD80-3674A857D01E}" type="parTrans" cxnId="{B6C55773-DF55-4AC4-82A3-2760A4888E9A}">
      <dgm:prSet/>
      <dgm:spPr/>
      <dgm:t>
        <a:bodyPr/>
        <a:lstStyle/>
        <a:p>
          <a:endParaRPr lang="en-US"/>
        </a:p>
      </dgm:t>
    </dgm:pt>
    <dgm:pt modelId="{278539FD-E18B-4406-AD81-4847AEF830AB}" type="sibTrans" cxnId="{B6C55773-DF55-4AC4-82A3-2760A4888E9A}">
      <dgm:prSet/>
      <dgm:spPr/>
      <dgm:t>
        <a:bodyPr/>
        <a:lstStyle/>
        <a:p>
          <a:endParaRPr lang="en-US"/>
        </a:p>
      </dgm:t>
    </dgm:pt>
    <dgm:pt modelId="{ED508EFC-D585-4732-98EE-8DC75B1DAFD2}" type="pres">
      <dgm:prSet presAssocID="{2586A8CE-DEBA-40B6-8EA6-A32A58BB6446}" presName="Name0" presStyleCnt="0">
        <dgm:presLayoutVars>
          <dgm:dir/>
          <dgm:animLvl val="lvl"/>
          <dgm:resizeHandles val="exact"/>
        </dgm:presLayoutVars>
      </dgm:prSet>
      <dgm:spPr/>
    </dgm:pt>
    <dgm:pt modelId="{F431B7BA-4065-41D6-9871-7DC8E1E390A7}" type="pres">
      <dgm:prSet presAssocID="{5F8F6146-0284-44F6-AF77-B0EA413AB012}" presName="parTxOnly" presStyleLbl="node1" presStyleIdx="0" presStyleCnt="5">
        <dgm:presLayoutVars>
          <dgm:chMax val="0"/>
          <dgm:chPref val="0"/>
          <dgm:bulletEnabled val="1"/>
        </dgm:presLayoutVars>
      </dgm:prSet>
      <dgm:spPr/>
    </dgm:pt>
    <dgm:pt modelId="{FBDCF2B3-B86E-4190-9528-4A304B5BDF78}" type="pres">
      <dgm:prSet presAssocID="{DD159D5B-6F33-4BDC-B2CE-22069A77D6CE}" presName="parTxOnlySpace" presStyleCnt="0"/>
      <dgm:spPr/>
    </dgm:pt>
    <dgm:pt modelId="{C9F02F91-2F25-4E02-90B1-93E5E7A05D3D}" type="pres">
      <dgm:prSet presAssocID="{7EB735E5-A2B4-4BF7-B3BB-BCB12622328F}" presName="parTxOnly" presStyleLbl="node1" presStyleIdx="1" presStyleCnt="5">
        <dgm:presLayoutVars>
          <dgm:chMax val="0"/>
          <dgm:chPref val="0"/>
          <dgm:bulletEnabled val="1"/>
        </dgm:presLayoutVars>
      </dgm:prSet>
      <dgm:spPr/>
    </dgm:pt>
    <dgm:pt modelId="{D0D32133-406F-498B-9135-01219245B2CF}" type="pres">
      <dgm:prSet presAssocID="{1F28696D-4BA4-4BC3-A040-F131D7C1BA0F}" presName="parTxOnlySpace" presStyleCnt="0"/>
      <dgm:spPr/>
    </dgm:pt>
    <dgm:pt modelId="{32D4E542-8665-43C1-A1B3-99C81B8822A2}" type="pres">
      <dgm:prSet presAssocID="{1BBAB71F-EE9C-4E26-A61C-3EA951A04A01}" presName="parTxOnly" presStyleLbl="node1" presStyleIdx="2" presStyleCnt="5">
        <dgm:presLayoutVars>
          <dgm:chMax val="0"/>
          <dgm:chPref val="0"/>
          <dgm:bulletEnabled val="1"/>
        </dgm:presLayoutVars>
      </dgm:prSet>
      <dgm:spPr/>
      <dgm:t>
        <a:bodyPr/>
        <a:lstStyle/>
        <a:p>
          <a:endParaRPr lang="en-US"/>
        </a:p>
      </dgm:t>
    </dgm:pt>
    <dgm:pt modelId="{F73C272A-E851-4DBD-985C-0929EACE386E}" type="pres">
      <dgm:prSet presAssocID="{3C4D9622-E549-4FC7-9951-3183CCE48E2F}" presName="parTxOnlySpace" presStyleCnt="0"/>
      <dgm:spPr/>
    </dgm:pt>
    <dgm:pt modelId="{CFE63AEA-E8C0-414C-AECD-662F583DB926}" type="pres">
      <dgm:prSet presAssocID="{A531DA48-7731-446D-9D2A-4576248DA78A}" presName="parTxOnly" presStyleLbl="node1" presStyleIdx="3" presStyleCnt="5">
        <dgm:presLayoutVars>
          <dgm:chMax val="0"/>
          <dgm:chPref val="0"/>
          <dgm:bulletEnabled val="1"/>
        </dgm:presLayoutVars>
      </dgm:prSet>
      <dgm:spPr/>
    </dgm:pt>
    <dgm:pt modelId="{F5467675-8A95-4E31-921A-3E987B2A845E}" type="pres">
      <dgm:prSet presAssocID="{7EC3DF18-4987-4B58-98EE-7CFCA79411E6}" presName="parTxOnlySpace" presStyleCnt="0"/>
      <dgm:spPr/>
    </dgm:pt>
    <dgm:pt modelId="{988C56BD-B431-4C50-A31C-FA1E35BA6A8D}" type="pres">
      <dgm:prSet presAssocID="{FDF78B07-2B76-4E7B-98EC-9C326F764EBA}" presName="parTxOnly" presStyleLbl="node1" presStyleIdx="4" presStyleCnt="5">
        <dgm:presLayoutVars>
          <dgm:chMax val="0"/>
          <dgm:chPref val="0"/>
          <dgm:bulletEnabled val="1"/>
        </dgm:presLayoutVars>
      </dgm:prSet>
      <dgm:spPr/>
    </dgm:pt>
  </dgm:ptLst>
  <dgm:cxnLst>
    <dgm:cxn modelId="{FAFC33EC-3F7C-4F81-995C-2D68F55531AC}" srcId="{2586A8CE-DEBA-40B6-8EA6-A32A58BB6446}" destId="{5F8F6146-0284-44F6-AF77-B0EA413AB012}" srcOrd="0" destOrd="0" parTransId="{372C89D7-5A6F-448A-8E04-9F5F99947DB6}" sibTransId="{DD159D5B-6F33-4BDC-B2CE-22069A77D6CE}"/>
    <dgm:cxn modelId="{376C92A5-AFCC-435A-A353-4CD01F9E132B}" type="presOf" srcId="{7EB735E5-A2B4-4BF7-B3BB-BCB12622328F}" destId="{C9F02F91-2F25-4E02-90B1-93E5E7A05D3D}" srcOrd="0" destOrd="0" presId="urn:microsoft.com/office/officeart/2005/8/layout/chevron1"/>
    <dgm:cxn modelId="{B6C55773-DF55-4AC4-82A3-2760A4888E9A}" srcId="{2586A8CE-DEBA-40B6-8EA6-A32A58BB6446}" destId="{FDF78B07-2B76-4E7B-98EC-9C326F764EBA}" srcOrd="4" destOrd="0" parTransId="{2327B62D-D323-4ADC-BD80-3674A857D01E}" sibTransId="{278539FD-E18B-4406-AD81-4847AEF830AB}"/>
    <dgm:cxn modelId="{53FEDD0B-00E8-412A-8F1B-2CF7A67307E1}" type="presOf" srcId="{5F8F6146-0284-44F6-AF77-B0EA413AB012}" destId="{F431B7BA-4065-41D6-9871-7DC8E1E390A7}" srcOrd="0" destOrd="0" presId="urn:microsoft.com/office/officeart/2005/8/layout/chevron1"/>
    <dgm:cxn modelId="{973CB27D-D3E0-45F6-9274-7F297717BE0D}" srcId="{2586A8CE-DEBA-40B6-8EA6-A32A58BB6446}" destId="{A531DA48-7731-446D-9D2A-4576248DA78A}" srcOrd="3" destOrd="0" parTransId="{68737174-DCD1-40BE-8DB9-B781E72DFC81}" sibTransId="{7EC3DF18-4987-4B58-98EE-7CFCA79411E6}"/>
    <dgm:cxn modelId="{270B1E4F-2C9F-4D37-882E-7EC5CDFA0648}" srcId="{2586A8CE-DEBA-40B6-8EA6-A32A58BB6446}" destId="{1BBAB71F-EE9C-4E26-A61C-3EA951A04A01}" srcOrd="2" destOrd="0" parTransId="{23DCAA4E-5AC9-403A-B4A9-3940E1BA6066}" sibTransId="{3C4D9622-E549-4FC7-9951-3183CCE48E2F}"/>
    <dgm:cxn modelId="{452A6CCD-8092-426A-801F-3C9AC0E7BC44}" type="presOf" srcId="{FDF78B07-2B76-4E7B-98EC-9C326F764EBA}" destId="{988C56BD-B431-4C50-A31C-FA1E35BA6A8D}" srcOrd="0" destOrd="0" presId="urn:microsoft.com/office/officeart/2005/8/layout/chevron1"/>
    <dgm:cxn modelId="{083CA10E-6505-4CD9-B6DB-5AD58D9BBF96}" type="presOf" srcId="{A531DA48-7731-446D-9D2A-4576248DA78A}" destId="{CFE63AEA-E8C0-414C-AECD-662F583DB926}" srcOrd="0" destOrd="0" presId="urn:microsoft.com/office/officeart/2005/8/layout/chevron1"/>
    <dgm:cxn modelId="{B5523D01-89BB-44B8-9D30-E88FF63DFA83}" type="presOf" srcId="{1BBAB71F-EE9C-4E26-A61C-3EA951A04A01}" destId="{32D4E542-8665-43C1-A1B3-99C81B8822A2}" srcOrd="0" destOrd="0" presId="urn:microsoft.com/office/officeart/2005/8/layout/chevron1"/>
    <dgm:cxn modelId="{A01121E3-6469-4AF8-B684-2861BFE9D4D9}" type="presOf" srcId="{2586A8CE-DEBA-40B6-8EA6-A32A58BB6446}" destId="{ED508EFC-D585-4732-98EE-8DC75B1DAFD2}" srcOrd="0" destOrd="0" presId="urn:microsoft.com/office/officeart/2005/8/layout/chevron1"/>
    <dgm:cxn modelId="{0BB9CD56-BDCC-446B-80F0-73B6E5B62F04}" srcId="{2586A8CE-DEBA-40B6-8EA6-A32A58BB6446}" destId="{7EB735E5-A2B4-4BF7-B3BB-BCB12622328F}" srcOrd="1" destOrd="0" parTransId="{CA89B148-DAC0-4251-BF25-34FD3833B079}" sibTransId="{1F28696D-4BA4-4BC3-A040-F131D7C1BA0F}"/>
    <dgm:cxn modelId="{105F1B29-3466-4F95-9975-9D2E4E23D7E1}" type="presParOf" srcId="{ED508EFC-D585-4732-98EE-8DC75B1DAFD2}" destId="{F431B7BA-4065-41D6-9871-7DC8E1E390A7}" srcOrd="0" destOrd="0" presId="urn:microsoft.com/office/officeart/2005/8/layout/chevron1"/>
    <dgm:cxn modelId="{DE63E7E1-6D3E-4C50-B6D7-C2C11B89E877}" type="presParOf" srcId="{ED508EFC-D585-4732-98EE-8DC75B1DAFD2}" destId="{FBDCF2B3-B86E-4190-9528-4A304B5BDF78}" srcOrd="1" destOrd="0" presId="urn:microsoft.com/office/officeart/2005/8/layout/chevron1"/>
    <dgm:cxn modelId="{DFBA66EC-8230-4127-91FC-6156A071D444}" type="presParOf" srcId="{ED508EFC-D585-4732-98EE-8DC75B1DAFD2}" destId="{C9F02F91-2F25-4E02-90B1-93E5E7A05D3D}" srcOrd="2" destOrd="0" presId="urn:microsoft.com/office/officeart/2005/8/layout/chevron1"/>
    <dgm:cxn modelId="{1C59934E-5A6A-46FC-816C-69C231BF6FC4}" type="presParOf" srcId="{ED508EFC-D585-4732-98EE-8DC75B1DAFD2}" destId="{D0D32133-406F-498B-9135-01219245B2CF}" srcOrd="3" destOrd="0" presId="urn:microsoft.com/office/officeart/2005/8/layout/chevron1"/>
    <dgm:cxn modelId="{464CBBF3-DDB2-433C-81DB-F8985774E789}" type="presParOf" srcId="{ED508EFC-D585-4732-98EE-8DC75B1DAFD2}" destId="{32D4E542-8665-43C1-A1B3-99C81B8822A2}" srcOrd="4" destOrd="0" presId="urn:microsoft.com/office/officeart/2005/8/layout/chevron1"/>
    <dgm:cxn modelId="{E72ABF36-9709-4775-B2A8-11C9E93DDB9D}" type="presParOf" srcId="{ED508EFC-D585-4732-98EE-8DC75B1DAFD2}" destId="{F73C272A-E851-4DBD-985C-0929EACE386E}" srcOrd="5" destOrd="0" presId="urn:microsoft.com/office/officeart/2005/8/layout/chevron1"/>
    <dgm:cxn modelId="{338A1A58-9697-49EE-A288-C449452F7ABD}" type="presParOf" srcId="{ED508EFC-D585-4732-98EE-8DC75B1DAFD2}" destId="{CFE63AEA-E8C0-414C-AECD-662F583DB926}" srcOrd="6" destOrd="0" presId="urn:microsoft.com/office/officeart/2005/8/layout/chevron1"/>
    <dgm:cxn modelId="{720F2D5D-0C96-4ED3-B7D4-7E92C3B5F33E}" type="presParOf" srcId="{ED508EFC-D585-4732-98EE-8DC75B1DAFD2}" destId="{F5467675-8A95-4E31-921A-3E987B2A845E}" srcOrd="7" destOrd="0" presId="urn:microsoft.com/office/officeart/2005/8/layout/chevron1"/>
    <dgm:cxn modelId="{7C84678C-BB18-4D46-BB2D-B7FDFD0289CC}" type="presParOf" srcId="{ED508EFC-D585-4732-98EE-8DC75B1DAFD2}" destId="{988C56BD-B431-4C50-A31C-FA1E35BA6A8D}" srcOrd="8"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CDCF18C-024F-4F73-8D58-C5EEB8145D96}" type="doc">
      <dgm:prSet loTypeId="urn:microsoft.com/office/officeart/2005/8/layout/hProcess3" loCatId="process" qsTypeId="urn:microsoft.com/office/officeart/2005/8/quickstyle/simple5" qsCatId="simple" csTypeId="urn:microsoft.com/office/officeart/2005/8/colors/accent1_2" csCatId="accent1" phldr="1"/>
      <dgm:spPr/>
    </dgm:pt>
    <dgm:pt modelId="{CEDF3A39-F2DD-4D7F-9243-872EB5EB8BF1}">
      <dgm:prSet phldrT="[Text]"/>
      <dgm:spPr/>
      <dgm:t>
        <a:bodyPr/>
        <a:lstStyle/>
        <a:p>
          <a:r>
            <a:rPr lang="en-US" dirty="0" smtClean="0"/>
            <a:t>Deep Component</a:t>
          </a:r>
          <a:endParaRPr lang="en-US" dirty="0"/>
        </a:p>
      </dgm:t>
    </dgm:pt>
    <dgm:pt modelId="{645218B8-9A4C-4091-82D0-53A149122945}" type="parTrans" cxnId="{4FCDCA12-4B01-4121-B8E2-31B6E09436AF}">
      <dgm:prSet/>
      <dgm:spPr/>
      <dgm:t>
        <a:bodyPr/>
        <a:lstStyle/>
        <a:p>
          <a:endParaRPr lang="en-US"/>
        </a:p>
      </dgm:t>
    </dgm:pt>
    <dgm:pt modelId="{D129B7A6-7189-4497-916E-ED1C1C2ED372}" type="sibTrans" cxnId="{4FCDCA12-4B01-4121-B8E2-31B6E09436AF}">
      <dgm:prSet/>
      <dgm:spPr/>
      <dgm:t>
        <a:bodyPr/>
        <a:lstStyle/>
        <a:p>
          <a:endParaRPr lang="en-US"/>
        </a:p>
      </dgm:t>
    </dgm:pt>
    <dgm:pt modelId="{22BC72E1-F14A-4297-9531-8DE7637E0620}" type="pres">
      <dgm:prSet presAssocID="{ACDCF18C-024F-4F73-8D58-C5EEB8145D96}" presName="Name0" presStyleCnt="0">
        <dgm:presLayoutVars>
          <dgm:dir/>
          <dgm:animLvl val="lvl"/>
          <dgm:resizeHandles val="exact"/>
        </dgm:presLayoutVars>
      </dgm:prSet>
      <dgm:spPr/>
    </dgm:pt>
    <dgm:pt modelId="{378E14F3-7B62-4656-96F2-4A70D85A724A}" type="pres">
      <dgm:prSet presAssocID="{ACDCF18C-024F-4F73-8D58-C5EEB8145D96}" presName="dummy" presStyleCnt="0"/>
      <dgm:spPr/>
    </dgm:pt>
    <dgm:pt modelId="{E159D160-6211-4099-AC3B-1C0B762121C3}" type="pres">
      <dgm:prSet presAssocID="{ACDCF18C-024F-4F73-8D58-C5EEB8145D96}" presName="linH" presStyleCnt="0"/>
      <dgm:spPr/>
    </dgm:pt>
    <dgm:pt modelId="{D0BBE2FC-353D-4315-9567-5647F16125D9}" type="pres">
      <dgm:prSet presAssocID="{ACDCF18C-024F-4F73-8D58-C5EEB8145D96}" presName="padding1" presStyleCnt="0"/>
      <dgm:spPr/>
    </dgm:pt>
    <dgm:pt modelId="{312B68B1-1FBE-41C3-9FB3-98337ADE2794}" type="pres">
      <dgm:prSet presAssocID="{CEDF3A39-F2DD-4D7F-9243-872EB5EB8BF1}" presName="linV" presStyleCnt="0"/>
      <dgm:spPr/>
    </dgm:pt>
    <dgm:pt modelId="{2DDF0A96-5977-44B4-8714-1364A96983A2}" type="pres">
      <dgm:prSet presAssocID="{CEDF3A39-F2DD-4D7F-9243-872EB5EB8BF1}" presName="spVertical1" presStyleCnt="0"/>
      <dgm:spPr/>
    </dgm:pt>
    <dgm:pt modelId="{E5540689-B49C-48E5-8D07-CB8FA39DBD61}" type="pres">
      <dgm:prSet presAssocID="{CEDF3A39-F2DD-4D7F-9243-872EB5EB8BF1}" presName="parTx" presStyleLbl="revTx" presStyleIdx="0" presStyleCnt="1">
        <dgm:presLayoutVars>
          <dgm:chMax val="0"/>
          <dgm:chPref val="0"/>
          <dgm:bulletEnabled val="1"/>
        </dgm:presLayoutVars>
      </dgm:prSet>
      <dgm:spPr/>
    </dgm:pt>
    <dgm:pt modelId="{F49E3BAB-68D2-4C6A-9EC9-A1CAD868429D}" type="pres">
      <dgm:prSet presAssocID="{CEDF3A39-F2DD-4D7F-9243-872EB5EB8BF1}" presName="spVertical2" presStyleCnt="0"/>
      <dgm:spPr/>
    </dgm:pt>
    <dgm:pt modelId="{22E89332-ED47-4879-A618-E2298D351384}" type="pres">
      <dgm:prSet presAssocID="{CEDF3A39-F2DD-4D7F-9243-872EB5EB8BF1}" presName="spVertical3" presStyleCnt="0"/>
      <dgm:spPr/>
    </dgm:pt>
    <dgm:pt modelId="{16C96308-8789-4E68-98E3-6A1A4955C54E}" type="pres">
      <dgm:prSet presAssocID="{ACDCF18C-024F-4F73-8D58-C5EEB8145D96}" presName="padding2" presStyleCnt="0"/>
      <dgm:spPr/>
    </dgm:pt>
    <dgm:pt modelId="{0F625F70-7782-4A23-BA7A-DE1367DAE0F7}" type="pres">
      <dgm:prSet presAssocID="{ACDCF18C-024F-4F73-8D58-C5EEB8145D96}" presName="negArrow" presStyleCnt="0"/>
      <dgm:spPr/>
    </dgm:pt>
    <dgm:pt modelId="{6F98B7B8-3D88-43AD-9BDE-D1691D4A3A17}" type="pres">
      <dgm:prSet presAssocID="{ACDCF18C-024F-4F73-8D58-C5EEB8145D96}" presName="backgroundArrow" presStyleLbl="node1" presStyleIdx="0" presStyleCnt="1" custLinFactNeighborX="2500" custLinFactNeighborY="-18204"/>
      <dgm:spPr/>
    </dgm:pt>
  </dgm:ptLst>
  <dgm:cxnLst>
    <dgm:cxn modelId="{4FCDCA12-4B01-4121-B8E2-31B6E09436AF}" srcId="{ACDCF18C-024F-4F73-8D58-C5EEB8145D96}" destId="{CEDF3A39-F2DD-4D7F-9243-872EB5EB8BF1}" srcOrd="0" destOrd="0" parTransId="{645218B8-9A4C-4091-82D0-53A149122945}" sibTransId="{D129B7A6-7189-4497-916E-ED1C1C2ED372}"/>
    <dgm:cxn modelId="{3915B606-A844-4059-9BEB-669A975E70F7}" type="presOf" srcId="{ACDCF18C-024F-4F73-8D58-C5EEB8145D96}" destId="{22BC72E1-F14A-4297-9531-8DE7637E0620}" srcOrd="0" destOrd="0" presId="urn:microsoft.com/office/officeart/2005/8/layout/hProcess3"/>
    <dgm:cxn modelId="{A738D94A-2639-4130-8C85-6E03CAFE998A}" type="presOf" srcId="{CEDF3A39-F2DD-4D7F-9243-872EB5EB8BF1}" destId="{E5540689-B49C-48E5-8D07-CB8FA39DBD61}" srcOrd="0" destOrd="0" presId="urn:microsoft.com/office/officeart/2005/8/layout/hProcess3"/>
    <dgm:cxn modelId="{6F085607-7D2B-40B9-B07C-8EB6C3D6A41B}" type="presParOf" srcId="{22BC72E1-F14A-4297-9531-8DE7637E0620}" destId="{378E14F3-7B62-4656-96F2-4A70D85A724A}" srcOrd="0" destOrd="0" presId="urn:microsoft.com/office/officeart/2005/8/layout/hProcess3"/>
    <dgm:cxn modelId="{1E3453CB-B019-4CFF-9462-C183CACDD275}" type="presParOf" srcId="{22BC72E1-F14A-4297-9531-8DE7637E0620}" destId="{E159D160-6211-4099-AC3B-1C0B762121C3}" srcOrd="1" destOrd="0" presId="urn:microsoft.com/office/officeart/2005/8/layout/hProcess3"/>
    <dgm:cxn modelId="{3E486F41-DB6C-4CB0-B153-F9EBB66EF1E9}" type="presParOf" srcId="{E159D160-6211-4099-AC3B-1C0B762121C3}" destId="{D0BBE2FC-353D-4315-9567-5647F16125D9}" srcOrd="0" destOrd="0" presId="urn:microsoft.com/office/officeart/2005/8/layout/hProcess3"/>
    <dgm:cxn modelId="{D2FB1F16-0D6C-41D4-A447-C2F2769BF5F7}" type="presParOf" srcId="{E159D160-6211-4099-AC3B-1C0B762121C3}" destId="{312B68B1-1FBE-41C3-9FB3-98337ADE2794}" srcOrd="1" destOrd="0" presId="urn:microsoft.com/office/officeart/2005/8/layout/hProcess3"/>
    <dgm:cxn modelId="{A5E93668-6E22-4E8E-9B12-E3A196EAF663}" type="presParOf" srcId="{312B68B1-1FBE-41C3-9FB3-98337ADE2794}" destId="{2DDF0A96-5977-44B4-8714-1364A96983A2}" srcOrd="0" destOrd="0" presId="urn:microsoft.com/office/officeart/2005/8/layout/hProcess3"/>
    <dgm:cxn modelId="{24EB2941-E2BE-417B-BFEE-182635009D99}" type="presParOf" srcId="{312B68B1-1FBE-41C3-9FB3-98337ADE2794}" destId="{E5540689-B49C-48E5-8D07-CB8FA39DBD61}" srcOrd="1" destOrd="0" presId="urn:microsoft.com/office/officeart/2005/8/layout/hProcess3"/>
    <dgm:cxn modelId="{92AD156D-7383-401C-9B4F-E1A5EFFF457F}" type="presParOf" srcId="{312B68B1-1FBE-41C3-9FB3-98337ADE2794}" destId="{F49E3BAB-68D2-4C6A-9EC9-A1CAD868429D}" srcOrd="2" destOrd="0" presId="urn:microsoft.com/office/officeart/2005/8/layout/hProcess3"/>
    <dgm:cxn modelId="{645FC107-D189-4012-B791-48A274E8CF47}" type="presParOf" srcId="{312B68B1-1FBE-41C3-9FB3-98337ADE2794}" destId="{22E89332-ED47-4879-A618-E2298D351384}" srcOrd="3" destOrd="0" presId="urn:microsoft.com/office/officeart/2005/8/layout/hProcess3"/>
    <dgm:cxn modelId="{FB13B948-5390-4EAE-A42F-67ECB82DAB2A}" type="presParOf" srcId="{E159D160-6211-4099-AC3B-1C0B762121C3}" destId="{16C96308-8789-4E68-98E3-6A1A4955C54E}" srcOrd="2" destOrd="0" presId="urn:microsoft.com/office/officeart/2005/8/layout/hProcess3"/>
    <dgm:cxn modelId="{2EB44452-DF22-48EE-A824-250D82B1ECB8}" type="presParOf" srcId="{E159D160-6211-4099-AC3B-1C0B762121C3}" destId="{0F625F70-7782-4A23-BA7A-DE1367DAE0F7}" srcOrd="3" destOrd="0" presId="urn:microsoft.com/office/officeart/2005/8/layout/hProcess3"/>
    <dgm:cxn modelId="{BBDC281A-73D0-4419-8277-7718E394C4C6}" type="presParOf" srcId="{E159D160-6211-4099-AC3B-1C0B762121C3}" destId="{6F98B7B8-3D88-43AD-9BDE-D1691D4A3A17}" srcOrd="4" destOrd="0" presId="urn:microsoft.com/office/officeart/2005/8/layout/hProcess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6E4CAD4-1C9C-41D4-AE56-E0E84CA3D204}">
      <dsp:nvSpPr>
        <dsp:cNvPr id="0" name=""/>
        <dsp:cNvSpPr/>
      </dsp:nvSpPr>
      <dsp:spPr>
        <a:xfrm>
          <a:off x="4645" y="11621"/>
          <a:ext cx="9132573" cy="6084378"/>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r>
            <a:rPr lang="en-US" sz="2000" b="1" kern="1200" dirty="0" smtClean="0"/>
            <a:t>Challenges Beyond Euro-Enthusiasm: </a:t>
          </a:r>
          <a:br>
            <a:rPr lang="en-US" sz="2000" b="1" kern="1200" dirty="0" smtClean="0"/>
          </a:br>
          <a:endParaRPr lang="en-US" sz="2000" b="1" kern="1200" dirty="0" smtClean="0"/>
        </a:p>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r>
            <a:rPr lang="en-US" sz="2000" b="1" kern="1200" dirty="0" smtClean="0"/>
            <a:t>EU-Georgia </a:t>
          </a:r>
        </a:p>
        <a:p>
          <a:pPr lvl="0" algn="ctr" defTabSz="889000" rtl="0">
            <a:lnSpc>
              <a:spcPct val="90000"/>
            </a:lnSpc>
            <a:spcBef>
              <a:spcPct val="0"/>
            </a:spcBef>
            <a:spcAft>
              <a:spcPct val="35000"/>
            </a:spcAft>
          </a:pPr>
          <a:r>
            <a:rPr lang="en-US" sz="2000" b="1" kern="1200" dirty="0" smtClean="0"/>
            <a:t>Deep and Comprehensive Free Trade Area</a:t>
          </a:r>
          <a:br>
            <a:rPr lang="en-US" sz="2000" b="1" kern="1200" dirty="0" smtClean="0"/>
          </a:br>
          <a:r>
            <a:rPr lang="en-US" sz="2000" b="1" kern="1200" dirty="0" smtClean="0"/>
            <a:t/>
          </a:r>
          <a:br>
            <a:rPr lang="en-US" sz="2000" b="1" kern="1200" dirty="0" smtClean="0"/>
          </a:br>
          <a:r>
            <a:rPr lang="en-US" sz="2000" b="1" kern="1200" dirty="0" smtClean="0"/>
            <a:t/>
          </a:r>
          <a:br>
            <a:rPr lang="en-US" sz="2000" b="1" kern="1200" dirty="0" smtClean="0"/>
          </a:br>
          <a:r>
            <a:rPr lang="en-US" sz="2000" b="1" kern="1200" dirty="0" smtClean="0"/>
            <a:t>Nina </a:t>
          </a:r>
          <a:r>
            <a:rPr lang="en-US" sz="2000" b="1" kern="1200" dirty="0" err="1" smtClean="0"/>
            <a:t>Jajanidze</a:t>
          </a:r>
          <a:endParaRPr lang="en-US" sz="2000" b="1" kern="1200" dirty="0" smtClean="0"/>
        </a:p>
        <a:p>
          <a:pPr lvl="0" algn="ctr" defTabSz="889000" rtl="0">
            <a:lnSpc>
              <a:spcPct val="90000"/>
            </a:lnSpc>
            <a:spcBef>
              <a:spcPct val="0"/>
            </a:spcBef>
            <a:spcAft>
              <a:spcPct val="35000"/>
            </a:spcAft>
          </a:pPr>
          <a:r>
            <a:rPr lang="en-US" sz="2000" b="1" kern="1200" dirty="0" smtClean="0"/>
            <a:t>Umbrella Topic: Transformation of Legislation</a:t>
          </a:r>
        </a:p>
        <a:p>
          <a:pPr lvl="0" algn="ctr" defTabSz="889000" rtl="0">
            <a:lnSpc>
              <a:spcPct val="90000"/>
            </a:lnSpc>
            <a:spcBef>
              <a:spcPct val="0"/>
            </a:spcBef>
            <a:spcAft>
              <a:spcPct val="35000"/>
            </a:spcAft>
          </a:pPr>
          <a:r>
            <a:rPr lang="en-US" sz="2000" b="1" kern="1200" dirty="0" err="1" smtClean="0"/>
            <a:t>WINSEM</a:t>
          </a:r>
          <a:r>
            <a:rPr lang="en-US" sz="2000" b="1" kern="1200" dirty="0" smtClean="0"/>
            <a:t> Conference</a:t>
          </a:r>
          <a:br>
            <a:rPr lang="en-US" sz="2000" b="1" kern="1200" dirty="0" smtClean="0"/>
          </a:br>
          <a:r>
            <a:rPr lang="en-US" sz="1200" b="1" kern="1200" dirty="0" smtClean="0"/>
            <a:t>Gyor, Hungary</a:t>
          </a:r>
          <a:br>
            <a:rPr lang="en-US" sz="1200" b="1" kern="1200" dirty="0" smtClean="0"/>
          </a:br>
          <a:r>
            <a:rPr lang="en-US" sz="1200" b="1" kern="1200" dirty="0" smtClean="0"/>
            <a:t>27.02.2015 </a:t>
          </a:r>
          <a:r>
            <a:rPr lang="en-US" sz="2000" b="1" kern="1200" dirty="0" smtClean="0"/>
            <a:t/>
          </a:r>
          <a:br>
            <a:rPr lang="en-US" sz="2000" b="1" kern="1200" dirty="0" smtClean="0"/>
          </a:br>
          <a:r>
            <a:rPr lang="en-US" sz="2000" b="1" kern="1200" dirty="0" smtClean="0"/>
            <a:t/>
          </a:r>
          <a:br>
            <a:rPr lang="en-US" sz="2000" b="1" kern="1200" dirty="0" smtClean="0"/>
          </a:br>
          <a:r>
            <a:rPr lang="en-US" sz="2000" b="1" kern="1200" dirty="0" smtClean="0"/>
            <a:t> </a:t>
          </a:r>
          <a:br>
            <a:rPr lang="en-US" sz="2000" b="1" kern="1200" dirty="0" smtClean="0"/>
          </a:br>
          <a:endParaRPr lang="en-US" sz="2000" b="1" kern="1200" dirty="0"/>
        </a:p>
      </dsp:txBody>
      <dsp:txXfrm>
        <a:off x="4645" y="11621"/>
        <a:ext cx="9132573" cy="60843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40BDD9-40AD-42D6-8B50-B8AE328B3A42}">
      <dsp:nvSpPr>
        <dsp:cNvPr id="0" name=""/>
        <dsp:cNvSpPr/>
      </dsp:nvSpPr>
      <dsp:spPr>
        <a:xfrm>
          <a:off x="0" y="71955"/>
          <a:ext cx="6995160" cy="1007390"/>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Association Agreement </a:t>
          </a:r>
          <a:endParaRPr lang="en-US" sz="2400" b="1" kern="1200" dirty="0"/>
        </a:p>
      </dsp:txBody>
      <dsp:txXfrm>
        <a:off x="0" y="71955"/>
        <a:ext cx="5869590" cy="1007390"/>
      </dsp:txXfrm>
    </dsp:sp>
    <dsp:sp modelId="{3FDA5C18-60CE-4B28-B461-8791DBBAC996}">
      <dsp:nvSpPr>
        <dsp:cNvPr id="0" name=""/>
        <dsp:cNvSpPr/>
      </dsp:nvSpPr>
      <dsp:spPr>
        <a:xfrm>
          <a:off x="1234439" y="1406277"/>
          <a:ext cx="6995160" cy="1160687"/>
        </a:xfrm>
        <a:prstGeom prst="roundRect">
          <a:avLst>
            <a:gd name="adj" fmla="val 10000"/>
          </a:avLst>
        </a:prstGeom>
        <a:solidFill>
          <a:schemeClr val="accent2">
            <a:shade val="80000"/>
            <a:hueOff val="602953"/>
            <a:satOff val="-39016"/>
            <a:lumOff val="356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pPr>
          <a:r>
            <a:rPr lang="en-US" sz="2400" b="1" kern="1200" dirty="0" smtClean="0"/>
            <a:t>Deep and Comprehensive </a:t>
          </a:r>
        </a:p>
        <a:p>
          <a:pPr marL="0" lvl="0" indent="0" algn="l" defTabSz="1066800">
            <a:lnSpc>
              <a:spcPct val="90000"/>
            </a:lnSpc>
            <a:spcBef>
              <a:spcPct val="0"/>
            </a:spcBef>
            <a:spcAft>
              <a:spcPct val="35000"/>
            </a:spcAft>
          </a:pPr>
          <a:r>
            <a:rPr lang="en-US" sz="2400" b="1" kern="1200" dirty="0" smtClean="0"/>
            <a:t>Free Trade Area</a:t>
          </a:r>
          <a:endParaRPr lang="en-US" sz="2400" b="1" kern="1200" dirty="0"/>
        </a:p>
      </dsp:txBody>
      <dsp:txXfrm>
        <a:off x="1234439" y="1406277"/>
        <a:ext cx="5010340" cy="1160687"/>
      </dsp:txXfrm>
    </dsp:sp>
    <dsp:sp modelId="{82182ABB-9EFD-4740-86E5-881056B6F65F}">
      <dsp:nvSpPr>
        <dsp:cNvPr id="0" name=""/>
        <dsp:cNvSpPr/>
      </dsp:nvSpPr>
      <dsp:spPr>
        <a:xfrm>
          <a:off x="6244780" y="905945"/>
          <a:ext cx="750379" cy="750379"/>
        </a:xfrm>
        <a:prstGeom prst="downArrow">
          <a:avLst>
            <a:gd name="adj1" fmla="val 55000"/>
            <a:gd name="adj2" fmla="val 45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en-US" sz="3400" kern="1200"/>
        </a:p>
      </dsp:txBody>
      <dsp:txXfrm>
        <a:off x="6244780" y="905945"/>
        <a:ext cx="750379" cy="75037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D39E3B-8827-42AC-83A3-9C5274FBB6BF}">
      <dsp:nvSpPr>
        <dsp:cNvPr id="0" name=""/>
        <dsp:cNvSpPr/>
      </dsp:nvSpPr>
      <dsp:spPr>
        <a:xfrm>
          <a:off x="3017" y="0"/>
          <a:ext cx="1810512" cy="1755648"/>
        </a:xfrm>
        <a:prstGeom prst="upArrow">
          <a:avLst/>
        </a:prstGeom>
        <a:solidFill>
          <a:schemeClr val="accent1">
            <a:shade val="50000"/>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shade val="50000"/>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sp>
    <dsp:sp modelId="{5D235A12-5DE8-4334-B5AF-EC75D2ED8176}">
      <dsp:nvSpPr>
        <dsp:cNvPr id="0" name=""/>
        <dsp:cNvSpPr/>
      </dsp:nvSpPr>
      <dsp:spPr>
        <a:xfrm>
          <a:off x="1700015" y="324417"/>
          <a:ext cx="3408041" cy="1106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en-US" sz="1800" kern="1200" dirty="0" smtClean="0"/>
            <a:t> </a:t>
          </a:r>
          <a:r>
            <a:rPr lang="en-US" sz="1800" kern="1200" dirty="0" smtClean="0">
              <a:solidFill>
                <a:schemeClr val="accent1">
                  <a:lumMod val="50000"/>
                </a:schemeClr>
              </a:solidFill>
            </a:rPr>
            <a:t>Restatement of EU’s willingness to cooperate and a promise for  future ascension.</a:t>
          </a:r>
          <a:endParaRPr lang="en-US" sz="1800" kern="1200" dirty="0">
            <a:solidFill>
              <a:schemeClr val="accent1">
                <a:lumMod val="50000"/>
              </a:schemeClr>
            </a:solidFill>
          </a:endParaRPr>
        </a:p>
      </dsp:txBody>
      <dsp:txXfrm>
        <a:off x="1700015" y="324417"/>
        <a:ext cx="3408041" cy="1106813"/>
      </dsp:txXfrm>
    </dsp:sp>
    <dsp:sp modelId="{3E666146-D03A-43F9-8F47-EA514D2DEB5E}">
      <dsp:nvSpPr>
        <dsp:cNvPr id="0" name=""/>
        <dsp:cNvSpPr/>
      </dsp:nvSpPr>
      <dsp:spPr>
        <a:xfrm>
          <a:off x="546171" y="1901952"/>
          <a:ext cx="1810512" cy="1755648"/>
        </a:xfrm>
        <a:prstGeom prst="downArrow">
          <a:avLst/>
        </a:prstGeom>
        <a:solidFill>
          <a:schemeClr val="accent1">
            <a:shade val="50000"/>
            <a:hueOff val="780526"/>
            <a:satOff val="-45086"/>
            <a:lumOff val="49539"/>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shade val="50000"/>
              <a:hueOff val="780526"/>
              <a:satOff val="-45086"/>
              <a:lumOff val="49539"/>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sp>
    <dsp:sp modelId="{B04F885A-4188-4341-90BC-40F1E3EE5F0E}">
      <dsp:nvSpPr>
        <dsp:cNvPr id="0" name=""/>
        <dsp:cNvSpPr/>
      </dsp:nvSpPr>
      <dsp:spPr>
        <a:xfrm>
          <a:off x="2410998" y="1901952"/>
          <a:ext cx="3072384" cy="1755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en-US" sz="1800" kern="1200" dirty="0" smtClean="0">
              <a:solidFill>
                <a:schemeClr val="accent1">
                  <a:lumMod val="50000"/>
                </a:schemeClr>
              </a:solidFill>
            </a:rPr>
            <a:t>Temporary measure to keep region quiet on international front and busy on internal one. </a:t>
          </a:r>
          <a:endParaRPr lang="en-US" sz="1800" kern="1200" dirty="0">
            <a:solidFill>
              <a:schemeClr val="accent1">
                <a:lumMod val="50000"/>
              </a:schemeClr>
            </a:solidFill>
          </a:endParaRPr>
        </a:p>
      </dsp:txBody>
      <dsp:txXfrm>
        <a:off x="2410998" y="1901952"/>
        <a:ext cx="3072384" cy="175564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21CB332-7823-45D5-972B-5FA3CC6849D8}">
      <dsp:nvSpPr>
        <dsp:cNvPr id="0" name=""/>
        <dsp:cNvSpPr/>
      </dsp:nvSpPr>
      <dsp:spPr>
        <a:xfrm>
          <a:off x="3249810" y="940"/>
          <a:ext cx="1577578" cy="102542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Competition</a:t>
          </a:r>
          <a:endParaRPr lang="en-US" sz="1900" kern="1200" dirty="0"/>
        </a:p>
      </dsp:txBody>
      <dsp:txXfrm>
        <a:off x="3249810" y="940"/>
        <a:ext cx="1577578" cy="1025425"/>
      </dsp:txXfrm>
    </dsp:sp>
    <dsp:sp modelId="{03938EBA-BC23-4AE9-9132-631AF7B1C161}">
      <dsp:nvSpPr>
        <dsp:cNvPr id="0" name=""/>
        <dsp:cNvSpPr/>
      </dsp:nvSpPr>
      <dsp:spPr>
        <a:xfrm>
          <a:off x="2342453" y="513653"/>
          <a:ext cx="3392293" cy="3392293"/>
        </a:xfrm>
        <a:custGeom>
          <a:avLst/>
          <a:gdLst/>
          <a:ahLst/>
          <a:cxnLst/>
          <a:rect l="0" t="0" r="0" b="0"/>
          <a:pathLst>
            <a:path>
              <a:moveTo>
                <a:pt x="2496330" y="200613"/>
              </a:moveTo>
              <a:arcTo wR="1696146" hR="1696146" stAng="17888939" swAng="2629241"/>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F05635-8328-47AA-B04D-A59383672DC0}">
      <dsp:nvSpPr>
        <dsp:cNvPr id="0" name=""/>
        <dsp:cNvSpPr/>
      </dsp:nvSpPr>
      <dsp:spPr>
        <a:xfrm>
          <a:off x="4945957" y="1697087"/>
          <a:ext cx="1577578" cy="1025425"/>
        </a:xfrm>
        <a:prstGeom prst="roundRect">
          <a:avLst/>
        </a:prstGeom>
        <a:solidFill>
          <a:schemeClr val="accent2">
            <a:hueOff val="-279374"/>
            <a:satOff val="-3219"/>
            <a:lumOff val="7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Intellectual Property</a:t>
          </a:r>
          <a:endParaRPr lang="en-US" sz="1900" kern="1200" dirty="0"/>
        </a:p>
      </dsp:txBody>
      <dsp:txXfrm>
        <a:off x="4945957" y="1697087"/>
        <a:ext cx="1577578" cy="1025425"/>
      </dsp:txXfrm>
    </dsp:sp>
    <dsp:sp modelId="{FB62C2CB-01C0-43F1-9262-6EEEF72F0ADF}">
      <dsp:nvSpPr>
        <dsp:cNvPr id="0" name=""/>
        <dsp:cNvSpPr/>
      </dsp:nvSpPr>
      <dsp:spPr>
        <a:xfrm>
          <a:off x="2342453" y="513653"/>
          <a:ext cx="3392293" cy="3392293"/>
        </a:xfrm>
        <a:custGeom>
          <a:avLst/>
          <a:gdLst/>
          <a:ahLst/>
          <a:cxnLst/>
          <a:rect l="0" t="0" r="0" b="0"/>
          <a:pathLst>
            <a:path>
              <a:moveTo>
                <a:pt x="3309000" y="2221138"/>
              </a:moveTo>
              <a:arcTo wR="1696146" hR="1696146" stAng="1081820" swAng="2629241"/>
            </a:path>
          </a:pathLst>
        </a:custGeom>
        <a:noFill/>
        <a:ln w="9525" cap="flat" cmpd="sng" algn="ctr">
          <a:solidFill>
            <a:schemeClr val="accent2">
              <a:hueOff val="-279374"/>
              <a:satOff val="-3219"/>
              <a:lumOff val="720"/>
              <a:alphaOff val="0"/>
            </a:schemeClr>
          </a:solidFill>
          <a:prstDash val="solid"/>
        </a:ln>
        <a:effectLst/>
      </dsp:spPr>
      <dsp:style>
        <a:lnRef idx="1">
          <a:scrgbClr r="0" g="0" b="0"/>
        </a:lnRef>
        <a:fillRef idx="0">
          <a:scrgbClr r="0" g="0" b="0"/>
        </a:fillRef>
        <a:effectRef idx="0">
          <a:scrgbClr r="0" g="0" b="0"/>
        </a:effectRef>
        <a:fontRef idx="minor"/>
      </dsp:style>
    </dsp:sp>
    <dsp:sp modelId="{8490866D-4C21-4264-8441-315B7E3F6B86}">
      <dsp:nvSpPr>
        <dsp:cNvPr id="0" name=""/>
        <dsp:cNvSpPr/>
      </dsp:nvSpPr>
      <dsp:spPr>
        <a:xfrm>
          <a:off x="3249810" y="3393233"/>
          <a:ext cx="1577578" cy="1025425"/>
        </a:xfrm>
        <a:prstGeom prst="roundRect">
          <a:avLst/>
        </a:prstGeom>
        <a:solidFill>
          <a:schemeClr val="accent2">
            <a:hueOff val="-558749"/>
            <a:satOff val="-6439"/>
            <a:lumOff val="14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Food Safety </a:t>
          </a:r>
          <a:endParaRPr lang="en-US" sz="1900" kern="1200" dirty="0"/>
        </a:p>
      </dsp:txBody>
      <dsp:txXfrm>
        <a:off x="3249810" y="3393233"/>
        <a:ext cx="1577578" cy="1025425"/>
      </dsp:txXfrm>
    </dsp:sp>
    <dsp:sp modelId="{E1D8ABCC-516F-4E3A-A2E8-FFAAD27FBAF0}">
      <dsp:nvSpPr>
        <dsp:cNvPr id="0" name=""/>
        <dsp:cNvSpPr/>
      </dsp:nvSpPr>
      <dsp:spPr>
        <a:xfrm>
          <a:off x="2342453" y="513653"/>
          <a:ext cx="3392293" cy="3392293"/>
        </a:xfrm>
        <a:custGeom>
          <a:avLst/>
          <a:gdLst/>
          <a:ahLst/>
          <a:cxnLst/>
          <a:rect l="0" t="0" r="0" b="0"/>
          <a:pathLst>
            <a:path>
              <a:moveTo>
                <a:pt x="895962" y="3191679"/>
              </a:moveTo>
              <a:arcTo wR="1696146" hR="1696146" stAng="7088939" swAng="2629241"/>
            </a:path>
          </a:pathLst>
        </a:custGeom>
        <a:noFill/>
        <a:ln w="9525" cap="flat" cmpd="sng" algn="ctr">
          <a:solidFill>
            <a:schemeClr val="accent2">
              <a:hueOff val="-558749"/>
              <a:satOff val="-6439"/>
              <a:lumOff val="1439"/>
              <a:alphaOff val="0"/>
            </a:schemeClr>
          </a:solidFill>
          <a:prstDash val="solid"/>
        </a:ln>
        <a:effectLst/>
      </dsp:spPr>
      <dsp:style>
        <a:lnRef idx="1">
          <a:scrgbClr r="0" g="0" b="0"/>
        </a:lnRef>
        <a:fillRef idx="0">
          <a:scrgbClr r="0" g="0" b="0"/>
        </a:fillRef>
        <a:effectRef idx="0">
          <a:scrgbClr r="0" g="0" b="0"/>
        </a:effectRef>
        <a:fontRef idx="minor"/>
      </dsp:style>
    </dsp:sp>
    <dsp:sp modelId="{4404D85F-020D-4A55-B580-50DD163DA063}">
      <dsp:nvSpPr>
        <dsp:cNvPr id="0" name=""/>
        <dsp:cNvSpPr/>
      </dsp:nvSpPr>
      <dsp:spPr>
        <a:xfrm>
          <a:off x="1553664" y="1697087"/>
          <a:ext cx="1577578" cy="1025425"/>
        </a:xfrm>
        <a:prstGeom prst="roundRect">
          <a:avLst/>
        </a:prstGeom>
        <a:solidFill>
          <a:schemeClr val="accent2">
            <a:hueOff val="-838123"/>
            <a:satOff val="-9658"/>
            <a:lumOff val="21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Customer Protection</a:t>
          </a:r>
          <a:endParaRPr lang="en-US" sz="1900" kern="1200" dirty="0"/>
        </a:p>
      </dsp:txBody>
      <dsp:txXfrm>
        <a:off x="1553664" y="1697087"/>
        <a:ext cx="1577578" cy="1025425"/>
      </dsp:txXfrm>
    </dsp:sp>
    <dsp:sp modelId="{17797CEA-0580-4266-A207-5A4BC998FA1E}">
      <dsp:nvSpPr>
        <dsp:cNvPr id="0" name=""/>
        <dsp:cNvSpPr/>
      </dsp:nvSpPr>
      <dsp:spPr>
        <a:xfrm>
          <a:off x="2342453" y="513653"/>
          <a:ext cx="3392293" cy="3392293"/>
        </a:xfrm>
        <a:custGeom>
          <a:avLst/>
          <a:gdLst/>
          <a:ahLst/>
          <a:cxnLst/>
          <a:rect l="0" t="0" r="0" b="0"/>
          <a:pathLst>
            <a:path>
              <a:moveTo>
                <a:pt x="83293" y="1171154"/>
              </a:moveTo>
              <a:arcTo wR="1696146" hR="1696146" stAng="11881820" swAng="2629241"/>
            </a:path>
          </a:pathLst>
        </a:custGeom>
        <a:noFill/>
        <a:ln w="9525" cap="flat" cmpd="sng" algn="ctr">
          <a:solidFill>
            <a:schemeClr val="accent2">
              <a:hueOff val="-838123"/>
              <a:satOff val="-9658"/>
              <a:lumOff val="2159"/>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FE69A1-BC48-4C3D-BDC0-86ED0CFDE87E}">
      <dsp:nvSpPr>
        <dsp:cNvPr id="0" name=""/>
        <dsp:cNvSpPr/>
      </dsp:nvSpPr>
      <dsp:spPr>
        <a:xfrm rot="16200000">
          <a:off x="844742" y="-6516"/>
          <a:ext cx="3184921" cy="3197980"/>
        </a:xfrm>
        <a:prstGeom prst="downArrow">
          <a:avLst>
            <a:gd name="adj1" fmla="val 50000"/>
            <a:gd name="adj2" fmla="val 35000"/>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Comprehensive – goes beyond “trade only” discipline.</a:t>
          </a:r>
          <a:endParaRPr lang="en-US" sz="1600" b="1" kern="1200" dirty="0"/>
        </a:p>
      </dsp:txBody>
      <dsp:txXfrm rot="16200000">
        <a:off x="844742" y="-6516"/>
        <a:ext cx="3184921" cy="3197980"/>
      </dsp:txXfrm>
    </dsp:sp>
    <dsp:sp modelId="{F3903260-82D6-4D4A-9B41-1A0F4C62B5D3}">
      <dsp:nvSpPr>
        <dsp:cNvPr id="0" name=""/>
        <dsp:cNvSpPr/>
      </dsp:nvSpPr>
      <dsp:spPr>
        <a:xfrm rot="5400000">
          <a:off x="4045137" y="-6529"/>
          <a:ext cx="3184921" cy="3197980"/>
        </a:xfrm>
        <a:prstGeom prst="downArrow">
          <a:avLst>
            <a:gd name="adj1" fmla="val 50000"/>
            <a:gd name="adj2" fmla="val 35000"/>
          </a:avLst>
        </a:prstGeom>
        <a:solidFill>
          <a:schemeClr val="accent2">
            <a:hueOff val="-838123"/>
            <a:satOff val="-9658"/>
            <a:lumOff val="215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Deep – reforming trade and trade related policy in line and on the basis with EU </a:t>
          </a:r>
          <a:r>
            <a:rPr lang="en-US" sz="1800" b="1" i="1" kern="1200" dirty="0" err="1" smtClean="0"/>
            <a:t>aquis</a:t>
          </a:r>
          <a:r>
            <a:rPr lang="en-US" sz="1800" b="1" i="1" kern="1200" dirty="0" smtClean="0"/>
            <a:t>.</a:t>
          </a:r>
          <a:endParaRPr lang="en-US" sz="1800" b="1" i="1" kern="1200" dirty="0"/>
        </a:p>
      </dsp:txBody>
      <dsp:txXfrm rot="5400000">
        <a:off x="4045137" y="-6529"/>
        <a:ext cx="3184921" cy="319798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42DE311-0504-41FD-A964-F11E97275220}">
      <dsp:nvSpPr>
        <dsp:cNvPr id="0" name=""/>
        <dsp:cNvSpPr/>
      </dsp:nvSpPr>
      <dsp:spPr>
        <a:xfrm>
          <a:off x="3844290" y="2434590"/>
          <a:ext cx="2975610" cy="297561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Deep Components</a:t>
          </a:r>
          <a:endParaRPr lang="en-US" sz="2000" b="1" kern="1200" dirty="0"/>
        </a:p>
      </dsp:txBody>
      <dsp:txXfrm>
        <a:off x="3844290" y="2434590"/>
        <a:ext cx="2975610" cy="2975610"/>
      </dsp:txXfrm>
    </dsp:sp>
    <dsp:sp modelId="{2DF309D9-2BAD-4E19-926B-A871333231F6}">
      <dsp:nvSpPr>
        <dsp:cNvPr id="0" name=""/>
        <dsp:cNvSpPr/>
      </dsp:nvSpPr>
      <dsp:spPr>
        <a:xfrm>
          <a:off x="2113026" y="1731264"/>
          <a:ext cx="2164080" cy="21640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Comprehensive Aspect </a:t>
          </a:r>
          <a:endParaRPr lang="en-US" sz="2000" b="1" kern="1200" dirty="0"/>
        </a:p>
      </dsp:txBody>
      <dsp:txXfrm>
        <a:off x="2113026" y="1731264"/>
        <a:ext cx="2164080" cy="2164080"/>
      </dsp:txXfrm>
    </dsp:sp>
    <dsp:sp modelId="{7AFFDDD6-ADDB-4727-8970-9434DBB8F54A}">
      <dsp:nvSpPr>
        <dsp:cNvPr id="0" name=""/>
        <dsp:cNvSpPr/>
      </dsp:nvSpPr>
      <dsp:spPr>
        <a:xfrm rot="20700000">
          <a:off x="3325131" y="238269"/>
          <a:ext cx="2120356" cy="212035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“Trade Only” </a:t>
          </a:r>
          <a:r>
            <a:rPr lang="en-US" sz="2000" b="1" kern="1200" dirty="0" smtClean="0"/>
            <a:t>rules</a:t>
          </a:r>
          <a:endParaRPr lang="en-US" sz="2000" b="1" kern="1200" dirty="0"/>
        </a:p>
      </dsp:txBody>
      <dsp:txXfrm>
        <a:off x="3790188" y="703326"/>
        <a:ext cx="1190244" cy="1190244"/>
      </dsp:txXfrm>
    </dsp:sp>
    <dsp:sp modelId="{145D5720-DA7B-4BA7-872C-A94C3F49CA99}">
      <dsp:nvSpPr>
        <dsp:cNvPr id="0" name=""/>
        <dsp:cNvSpPr/>
      </dsp:nvSpPr>
      <dsp:spPr>
        <a:xfrm>
          <a:off x="3629062" y="1977812"/>
          <a:ext cx="3808780" cy="3808780"/>
        </a:xfrm>
        <a:prstGeom prst="circularArrow">
          <a:avLst>
            <a:gd name="adj1" fmla="val 4687"/>
            <a:gd name="adj2" fmla="val 299029"/>
            <a:gd name="adj3" fmla="val 2539168"/>
            <a:gd name="adj4" fmla="val 15812586"/>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2F7FDB-C5C6-4113-B699-DC4783C47E7A}">
      <dsp:nvSpPr>
        <dsp:cNvPr id="0" name=""/>
        <dsp:cNvSpPr/>
      </dsp:nvSpPr>
      <dsp:spPr>
        <a:xfrm>
          <a:off x="1729771" y="1247216"/>
          <a:ext cx="2767317" cy="276731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4DD823-76F2-4CE3-95B3-AA1E81C4B4DC}">
      <dsp:nvSpPr>
        <dsp:cNvPr id="0" name=""/>
        <dsp:cNvSpPr/>
      </dsp:nvSpPr>
      <dsp:spPr>
        <a:xfrm>
          <a:off x="2834671" y="-231386"/>
          <a:ext cx="2983725" cy="298372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8E5D3D-E85E-4C92-8A81-664B89CC39CD}">
      <dsp:nvSpPr>
        <dsp:cNvPr id="0" name=""/>
        <dsp:cNvSpPr/>
      </dsp:nvSpPr>
      <dsp:spPr>
        <a:xfrm>
          <a:off x="2749931" y="1242360"/>
          <a:ext cx="2901999" cy="2901999"/>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3200" kern="1200" dirty="0" smtClean="0"/>
            <a:t>“Trade only” Rules</a:t>
          </a:r>
        </a:p>
        <a:p>
          <a:pPr lvl="0" algn="ctr" defTabSz="2178050">
            <a:lnSpc>
              <a:spcPct val="90000"/>
            </a:lnSpc>
            <a:spcBef>
              <a:spcPct val="0"/>
            </a:spcBef>
            <a:spcAft>
              <a:spcPct val="35000"/>
            </a:spcAft>
          </a:pPr>
          <a:endParaRPr lang="en-US" sz="3200" kern="1200" dirty="0"/>
        </a:p>
      </dsp:txBody>
      <dsp:txXfrm>
        <a:off x="2749931" y="1242360"/>
        <a:ext cx="2901999" cy="2901999"/>
      </dsp:txXfrm>
    </dsp:sp>
    <dsp:sp modelId="{5AB0E0CE-824B-4CCF-9463-6B9647472B87}">
      <dsp:nvSpPr>
        <dsp:cNvPr id="0" name=""/>
        <dsp:cNvSpPr/>
      </dsp:nvSpPr>
      <dsp:spPr>
        <a:xfrm>
          <a:off x="3192095" y="128215"/>
          <a:ext cx="2017673" cy="1354247"/>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Tariff Duties</a:t>
          </a:r>
          <a:endParaRPr lang="en-US" sz="1500" kern="1200" dirty="0"/>
        </a:p>
      </dsp:txBody>
      <dsp:txXfrm>
        <a:off x="3192095" y="128215"/>
        <a:ext cx="2017673" cy="1354247"/>
      </dsp:txXfrm>
    </dsp:sp>
    <dsp:sp modelId="{C8B0B431-D9D7-47B3-BB64-BF34A42BC58D}">
      <dsp:nvSpPr>
        <dsp:cNvPr id="0" name=""/>
        <dsp:cNvSpPr/>
      </dsp:nvSpPr>
      <dsp:spPr>
        <a:xfrm>
          <a:off x="5014443" y="2911871"/>
          <a:ext cx="1643126" cy="145099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Rules of Origin</a:t>
          </a:r>
          <a:endParaRPr lang="en-US" sz="1500" kern="1200" dirty="0"/>
        </a:p>
      </dsp:txBody>
      <dsp:txXfrm>
        <a:off x="5014443" y="2911871"/>
        <a:ext cx="1643126" cy="1450999"/>
      </dsp:txXfrm>
    </dsp:sp>
    <dsp:sp modelId="{A49D012A-7301-4574-BD68-08F2985135A3}">
      <dsp:nvSpPr>
        <dsp:cNvPr id="0" name=""/>
        <dsp:cNvSpPr/>
      </dsp:nvSpPr>
      <dsp:spPr>
        <a:xfrm>
          <a:off x="1648229" y="2678558"/>
          <a:ext cx="1835253" cy="1917626"/>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Services and Establishment</a:t>
          </a:r>
          <a:endParaRPr lang="en-US" sz="1500" kern="1200" dirty="0"/>
        </a:p>
      </dsp:txBody>
      <dsp:txXfrm>
        <a:off x="1648229" y="2678558"/>
        <a:ext cx="1835253" cy="19176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8E5D3D-E85E-4C92-8A81-664B89CC39CD}">
      <dsp:nvSpPr>
        <dsp:cNvPr id="0" name=""/>
        <dsp:cNvSpPr/>
      </dsp:nvSpPr>
      <dsp:spPr>
        <a:xfrm>
          <a:off x="2749931" y="1242360"/>
          <a:ext cx="2901999" cy="290199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100" kern="1200" dirty="0" smtClean="0"/>
            <a:t>The “Comprehensive” Aspect</a:t>
          </a:r>
        </a:p>
        <a:p>
          <a:pPr lvl="0" algn="ctr" defTabSz="2178050">
            <a:lnSpc>
              <a:spcPct val="90000"/>
            </a:lnSpc>
            <a:spcBef>
              <a:spcPct val="0"/>
            </a:spcBef>
            <a:spcAft>
              <a:spcPct val="35000"/>
            </a:spcAft>
          </a:pPr>
          <a:endParaRPr lang="en-US" sz="2100" kern="1200" dirty="0"/>
        </a:p>
      </dsp:txBody>
      <dsp:txXfrm>
        <a:off x="2749931" y="1242360"/>
        <a:ext cx="2901999" cy="2901999"/>
      </dsp:txXfrm>
    </dsp:sp>
    <dsp:sp modelId="{5AB0E0CE-824B-4CCF-9463-6B9647472B87}">
      <dsp:nvSpPr>
        <dsp:cNvPr id="0" name=""/>
        <dsp:cNvSpPr/>
      </dsp:nvSpPr>
      <dsp:spPr>
        <a:xfrm>
          <a:off x="3192095" y="128215"/>
          <a:ext cx="2017673" cy="1354247"/>
        </a:xfrm>
        <a:prstGeom prst="ellipse">
          <a:avLst/>
        </a:prstGeom>
        <a:solidFill>
          <a:schemeClr val="accent4">
            <a:alpha val="50000"/>
            <a:hueOff val="-1173315"/>
            <a:satOff val="-12043"/>
            <a:lumOff val="50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Intellectual Property</a:t>
          </a:r>
          <a:endParaRPr lang="en-US" sz="1600" kern="1200" dirty="0"/>
        </a:p>
      </dsp:txBody>
      <dsp:txXfrm>
        <a:off x="3192095" y="128215"/>
        <a:ext cx="2017673" cy="1354247"/>
      </dsp:txXfrm>
    </dsp:sp>
    <dsp:sp modelId="{C8B0B431-D9D7-47B3-BB64-BF34A42BC58D}">
      <dsp:nvSpPr>
        <dsp:cNvPr id="0" name=""/>
        <dsp:cNvSpPr/>
      </dsp:nvSpPr>
      <dsp:spPr>
        <a:xfrm>
          <a:off x="5014443" y="2911871"/>
          <a:ext cx="1643126" cy="1450999"/>
        </a:xfrm>
        <a:prstGeom prst="ellipse">
          <a:avLst/>
        </a:prstGeom>
        <a:solidFill>
          <a:schemeClr val="accent4">
            <a:alpha val="50000"/>
            <a:hueOff val="-2346630"/>
            <a:satOff val="-24086"/>
            <a:lumOff val="100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Competition Policy</a:t>
          </a:r>
          <a:endParaRPr lang="en-US" sz="1600" kern="1200" dirty="0"/>
        </a:p>
      </dsp:txBody>
      <dsp:txXfrm>
        <a:off x="5014443" y="2911871"/>
        <a:ext cx="1643126" cy="1450999"/>
      </dsp:txXfrm>
    </dsp:sp>
    <dsp:sp modelId="{A49D012A-7301-4574-BD68-08F2985135A3}">
      <dsp:nvSpPr>
        <dsp:cNvPr id="0" name=""/>
        <dsp:cNvSpPr/>
      </dsp:nvSpPr>
      <dsp:spPr>
        <a:xfrm>
          <a:off x="1648229" y="2678558"/>
          <a:ext cx="1835253" cy="1917626"/>
        </a:xfrm>
        <a:prstGeom prst="ellipse">
          <a:avLst/>
        </a:prstGeom>
        <a:solidFill>
          <a:schemeClr val="accent4">
            <a:alpha val="50000"/>
            <a:hueOff val="-3519944"/>
            <a:satOff val="-36129"/>
            <a:lumOff val="150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Sustainable</a:t>
          </a:r>
          <a:r>
            <a:rPr lang="en-US" sz="1600" kern="1200" baseline="0" dirty="0" smtClean="0"/>
            <a:t> Development</a:t>
          </a:r>
          <a:endParaRPr lang="en-US" sz="1600" kern="1200" dirty="0"/>
        </a:p>
      </dsp:txBody>
      <dsp:txXfrm>
        <a:off x="1648229" y="2678558"/>
        <a:ext cx="1835253" cy="191762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31B7BA-4065-41D6-9871-7DC8E1E390A7}">
      <dsp:nvSpPr>
        <dsp:cNvPr id="0" name=""/>
        <dsp:cNvSpPr/>
      </dsp:nvSpPr>
      <dsp:spPr>
        <a:xfrm>
          <a:off x="2232" y="1317128"/>
          <a:ext cx="1986855" cy="79474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Food Safety</a:t>
          </a:r>
          <a:endParaRPr lang="en-US" sz="1400" b="1" kern="1200" dirty="0"/>
        </a:p>
      </dsp:txBody>
      <dsp:txXfrm>
        <a:off x="2232" y="1317128"/>
        <a:ext cx="1986855" cy="794742"/>
      </dsp:txXfrm>
    </dsp:sp>
    <dsp:sp modelId="{C9F02F91-2F25-4E02-90B1-93E5E7A05D3D}">
      <dsp:nvSpPr>
        <dsp:cNvPr id="0" name=""/>
        <dsp:cNvSpPr/>
      </dsp:nvSpPr>
      <dsp:spPr>
        <a:xfrm>
          <a:off x="1790402" y="1317128"/>
          <a:ext cx="1986855" cy="79474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Technical Regulations</a:t>
          </a:r>
          <a:endParaRPr lang="en-US" sz="1400" b="1" kern="1200" dirty="0"/>
        </a:p>
      </dsp:txBody>
      <dsp:txXfrm>
        <a:off x="1790402" y="1317128"/>
        <a:ext cx="1986855" cy="794742"/>
      </dsp:txXfrm>
    </dsp:sp>
    <dsp:sp modelId="{32D4E542-8665-43C1-A1B3-99C81B8822A2}">
      <dsp:nvSpPr>
        <dsp:cNvPr id="0" name=""/>
        <dsp:cNvSpPr/>
      </dsp:nvSpPr>
      <dsp:spPr>
        <a:xfrm>
          <a:off x="3578572" y="1317128"/>
          <a:ext cx="1986855" cy="79474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Public</a:t>
          </a:r>
        </a:p>
        <a:p>
          <a:pPr lvl="0" algn="ctr" defTabSz="622300">
            <a:lnSpc>
              <a:spcPct val="90000"/>
            </a:lnSpc>
            <a:spcBef>
              <a:spcPct val="0"/>
            </a:spcBef>
            <a:spcAft>
              <a:spcPct val="35000"/>
            </a:spcAft>
          </a:pPr>
          <a:r>
            <a:rPr lang="en-US" sz="1400" b="1" kern="1200" dirty="0" smtClean="0"/>
            <a:t>Procurement</a:t>
          </a:r>
          <a:endParaRPr lang="en-US" sz="1400" b="1" kern="1200" dirty="0"/>
        </a:p>
      </dsp:txBody>
      <dsp:txXfrm>
        <a:off x="3578572" y="1317128"/>
        <a:ext cx="1986855" cy="794742"/>
      </dsp:txXfrm>
    </dsp:sp>
    <dsp:sp modelId="{CFE63AEA-E8C0-414C-AECD-662F583DB926}">
      <dsp:nvSpPr>
        <dsp:cNvPr id="0" name=""/>
        <dsp:cNvSpPr/>
      </dsp:nvSpPr>
      <dsp:spPr>
        <a:xfrm>
          <a:off x="5366742" y="1317128"/>
          <a:ext cx="1986855" cy="79474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Services</a:t>
          </a:r>
          <a:endParaRPr lang="en-US" sz="1400" b="1" kern="1200" dirty="0"/>
        </a:p>
      </dsp:txBody>
      <dsp:txXfrm>
        <a:off x="5366742" y="1317128"/>
        <a:ext cx="1986855" cy="794742"/>
      </dsp:txXfrm>
    </dsp:sp>
    <dsp:sp modelId="{988C56BD-B431-4C50-A31C-FA1E35BA6A8D}">
      <dsp:nvSpPr>
        <dsp:cNvPr id="0" name=""/>
        <dsp:cNvSpPr/>
      </dsp:nvSpPr>
      <dsp:spPr>
        <a:xfrm>
          <a:off x="7154912" y="1317128"/>
          <a:ext cx="1986855" cy="79474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Customs Facilitation</a:t>
          </a:r>
          <a:endParaRPr lang="en-US" sz="1400" b="1" kern="1200" dirty="0"/>
        </a:p>
      </dsp:txBody>
      <dsp:txXfrm>
        <a:off x="7154912" y="1317128"/>
        <a:ext cx="1986855" cy="794742"/>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F98B7B8-3D88-43AD-9BDE-D1691D4A3A17}">
      <dsp:nvSpPr>
        <dsp:cNvPr id="0" name=""/>
        <dsp:cNvSpPr/>
      </dsp:nvSpPr>
      <dsp:spPr>
        <a:xfrm>
          <a:off x="0" y="0"/>
          <a:ext cx="6096000" cy="1152000"/>
        </a:xfrm>
        <a:prstGeom prst="rightArrow">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sp>
    <dsp:sp modelId="{E5540689-B49C-48E5-8D07-CB8FA39DBD61}">
      <dsp:nvSpPr>
        <dsp:cNvPr id="0" name=""/>
        <dsp:cNvSpPr/>
      </dsp:nvSpPr>
      <dsp:spPr>
        <a:xfrm>
          <a:off x="493315" y="308900"/>
          <a:ext cx="5304234" cy="5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2560" rIns="0" bIns="162560" numCol="1" spcCol="1270" anchor="ctr" anchorCtr="0">
          <a:noAutofit/>
        </a:bodyPr>
        <a:lstStyle/>
        <a:p>
          <a:pPr lvl="0" algn="ctr" defTabSz="711200">
            <a:lnSpc>
              <a:spcPct val="90000"/>
            </a:lnSpc>
            <a:spcBef>
              <a:spcPct val="0"/>
            </a:spcBef>
            <a:spcAft>
              <a:spcPct val="35000"/>
            </a:spcAft>
          </a:pPr>
          <a:r>
            <a:rPr lang="en-US" sz="1600" kern="1200" dirty="0" smtClean="0"/>
            <a:t>Deep Component</a:t>
          </a:r>
          <a:endParaRPr lang="en-US" sz="1600" kern="1200" dirty="0"/>
        </a:p>
      </dsp:txBody>
      <dsp:txXfrm>
        <a:off x="493315" y="308900"/>
        <a:ext cx="5304234" cy="576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BD2F814-F4DA-4664-840E-C9D294379741}" type="datetimeFigureOut">
              <a:rPr lang="en-US"/>
              <a:pPr>
                <a:defRPr/>
              </a:pPr>
              <a:t>2/27/2015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73BECE-A3F2-463E-A171-18C77A3EE13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1903F3-4D02-4EE8-B1B4-B6445CAF96EC}" type="slidenum">
              <a:rPr lang="en-US" smtClean="0"/>
              <a:pPr fontAlgn="base">
                <a:spcBef>
                  <a:spcPct val="0"/>
                </a:spcBef>
                <a:spcAft>
                  <a:spcPct val="0"/>
                </a:spcAft>
                <a:defRPr/>
              </a:pPr>
              <a:t>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BED8CDE6-BD12-4A9B-B4D5-B29A41D5ABFB}" type="datetimeFigureOut">
              <a:rPr lang="en-US"/>
              <a:pPr>
                <a:defRPr/>
              </a:pPr>
              <a:t>2/27/2015</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1899700F-AA35-4E6E-BB32-DBD878FF1B6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F5832FA-B2E5-476E-9FF8-AAF503929C49}" type="datetimeFigureOut">
              <a:rPr lang="en-US"/>
              <a:pPr>
                <a:defRPr/>
              </a:pPr>
              <a:t>2/27/2015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9E16471-FCCF-400D-A9AD-A6598C55C9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AD4C795-D68D-492F-8F2D-10EB18B16EF7}"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BC4DC1-5319-4FFB-B66B-3CADD046BC9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C1FFD29-EF7E-43AA-8AB9-6789CFDC239B}" type="datetimeFigureOut">
              <a:rPr lang="en-US"/>
              <a:pPr>
                <a:defRPr/>
              </a:pPr>
              <a:t>2/27/2015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4443377-577D-4045-8329-6123E48D0A5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44242FBB-5FCD-4B31-90CF-004B31CB0D71}" type="datetimeFigureOut">
              <a:rPr lang="en-US"/>
              <a:pPr>
                <a:defRPr/>
              </a:pPr>
              <a:t>2/27/2015</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BADB5982-4349-495D-9120-9A4CF8E3C0E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3CF8E5E6-0A69-449C-9609-2C090B1FA398}" type="datetimeFigureOut">
              <a:rPr lang="en-US"/>
              <a:pPr>
                <a:defRPr/>
              </a:pPr>
              <a:t>2/27/2015</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BEF33437-17F2-44C8-8846-8D498326628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69C1307-F901-4196-B85E-56562DA8BCFD}" type="datetimeFigureOut">
              <a:rPr lang="en-US"/>
              <a:pPr>
                <a:defRPr/>
              </a:pPr>
              <a:t>2/27/2015</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68A6CBE-64F6-48AC-8261-D870D8495B6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F826B931-B94C-44BD-AA7D-AEDE50A1000A}" type="datetimeFigureOut">
              <a:rPr lang="en-US"/>
              <a:pPr>
                <a:defRPr/>
              </a:pPr>
              <a:t>2/27/2015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EB11445-7823-4016-ACC2-EB6D80CEB6A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D3A181B-6ADD-4349-8A38-01D4C11E26BF}" type="datetimeFigureOut">
              <a:rPr lang="en-US"/>
              <a:pPr>
                <a:defRPr/>
              </a:pPr>
              <a:t>2/27/2015</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BCB713E-9C8C-4D8B-A42E-DE7DB68B77E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4A5B20E-18AE-4F40-BA91-CD601331FFAA}" type="datetimeFigureOut">
              <a:rPr lang="en-US"/>
              <a:pPr>
                <a:defRPr/>
              </a:pPr>
              <a:t>2/27/2015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770F804-CB86-426D-8DB6-B1371EE55C0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F0C5850-D9AC-4AF8-9DD0-701CBF85CD13}" type="datetimeFigureOut">
              <a:rPr lang="en-US"/>
              <a:pPr>
                <a:defRPr/>
              </a:pPr>
              <a:t>2/27/2015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8E461D-2729-46CA-A9AF-446BAA109D2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4BBAEC2D-4441-401B-AC98-0B294C034003}" type="datetimeFigureOut">
              <a:rPr lang="en-US"/>
              <a:pPr>
                <a:defRPr/>
              </a:pPr>
              <a:t>2/27/2015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BE45765A-9770-499E-93B2-112CEE345FEA}"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11" r:id="rId1"/>
    <p:sldLayoutId id="2147483803" r:id="rId2"/>
    <p:sldLayoutId id="2147483812" r:id="rId3"/>
    <p:sldLayoutId id="2147483804" r:id="rId4"/>
    <p:sldLayoutId id="2147483805" r:id="rId5"/>
    <p:sldLayoutId id="2147483806" r:id="rId6"/>
    <p:sldLayoutId id="2147483807" r:id="rId7"/>
    <p:sldLayoutId id="2147483808" r:id="rId8"/>
    <p:sldLayoutId id="2147483813" r:id="rId9"/>
    <p:sldLayoutId id="2147483809" r:id="rId10"/>
    <p:sldLayoutId id="2147483810"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preview(8).jpg"/>
          <p:cNvPicPr>
            <a:picLocks noChangeAspect="1"/>
          </p:cNvPicPr>
          <p:nvPr/>
        </p:nvPicPr>
        <p:blipFill>
          <a:blip r:embed="rId7" cstate="print"/>
          <a:stretch>
            <a:fillRect/>
          </a:stretch>
        </p:blipFill>
        <p:spPr>
          <a:xfrm>
            <a:off x="3810000" y="1524000"/>
            <a:ext cx="1367659" cy="1106849"/>
          </a:xfrm>
          <a:prstGeom prst="rect">
            <a:avLst/>
          </a:prstGeom>
        </p:spPr>
      </p:pic>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lstStyle/>
          <a:p>
            <a:r>
              <a:rPr lang="en-US" dirty="0" smtClean="0"/>
              <a:t> </a:t>
            </a:r>
            <a:r>
              <a:rPr lang="en-US" sz="2400" b="1" dirty="0" smtClean="0"/>
              <a:t>From Post-Communist Past to EU Negotiation Table:</a:t>
            </a:r>
            <a:endParaRPr lang="en-US" sz="2400" b="1" dirty="0"/>
          </a:p>
        </p:txBody>
      </p:sp>
      <p:sp>
        <p:nvSpPr>
          <p:cNvPr id="3" name="Content Placeholder 2"/>
          <p:cNvSpPr>
            <a:spLocks noGrp="1"/>
          </p:cNvSpPr>
          <p:nvPr>
            <p:ph idx="1"/>
          </p:nvPr>
        </p:nvSpPr>
        <p:spPr>
          <a:xfrm>
            <a:off x="457200" y="2133599"/>
            <a:ext cx="8229600" cy="4191001"/>
          </a:xfrm>
        </p:spPr>
        <p:txBody>
          <a:bodyPr/>
          <a:lstStyle/>
          <a:p>
            <a:r>
              <a:rPr lang="en-US" sz="2400" dirty="0" smtClean="0"/>
              <a:t>"Technical </a:t>
            </a:r>
            <a:r>
              <a:rPr lang="en-US" sz="2400" dirty="0" smtClean="0"/>
              <a:t>Assistance to the Commonwealth of Independent States" (</a:t>
            </a:r>
            <a:r>
              <a:rPr lang="en-US" sz="2400" dirty="0" err="1" smtClean="0"/>
              <a:t>TACIS</a:t>
            </a:r>
            <a:r>
              <a:rPr lang="en-US" sz="2400" dirty="0" smtClean="0"/>
              <a:t>), 1992</a:t>
            </a:r>
          </a:p>
          <a:p>
            <a:r>
              <a:rPr lang="en-US" sz="2400" dirty="0" smtClean="0"/>
              <a:t>T</a:t>
            </a:r>
            <a:r>
              <a:rPr lang="en-US" sz="2400" dirty="0" smtClean="0"/>
              <a:t>rade Regime </a:t>
            </a:r>
            <a:r>
              <a:rPr lang="en-US" sz="2400" dirty="0" smtClean="0"/>
              <a:t>of Generalized System of Preferences </a:t>
            </a:r>
            <a:r>
              <a:rPr lang="en-US" sz="2400" dirty="0" smtClean="0"/>
              <a:t>(eventually</a:t>
            </a:r>
            <a:r>
              <a:rPr lang="en-US" sz="2400" dirty="0" smtClean="0"/>
              <a:t>, </a:t>
            </a:r>
            <a:r>
              <a:rPr lang="en-US" sz="2400" dirty="0" err="1" smtClean="0"/>
              <a:t>GSP</a:t>
            </a:r>
            <a:r>
              <a:rPr lang="en-US" sz="2400" dirty="0" smtClean="0"/>
              <a:t>+), 1995</a:t>
            </a:r>
          </a:p>
          <a:p>
            <a:r>
              <a:rPr lang="en-US" sz="2400" dirty="0" smtClean="0"/>
              <a:t>“</a:t>
            </a:r>
            <a:r>
              <a:rPr lang="en-US" sz="2400" dirty="0" smtClean="0"/>
              <a:t>Partnership and Cooperation Agreement” (</a:t>
            </a:r>
            <a:r>
              <a:rPr lang="en-US" sz="2400" dirty="0" err="1" smtClean="0"/>
              <a:t>PCA</a:t>
            </a:r>
            <a:r>
              <a:rPr lang="en-US" sz="2400" dirty="0" smtClean="0"/>
              <a:t>), 1996 </a:t>
            </a:r>
          </a:p>
          <a:p>
            <a:r>
              <a:rPr lang="en-US" sz="2400" dirty="0" smtClean="0"/>
              <a:t>World </a:t>
            </a:r>
            <a:r>
              <a:rPr lang="en-US" sz="2400" dirty="0" smtClean="0"/>
              <a:t>Trade Organization (</a:t>
            </a:r>
            <a:r>
              <a:rPr lang="en-US" sz="2400" dirty="0" smtClean="0"/>
              <a:t>WTO), </a:t>
            </a:r>
          </a:p>
          <a:p>
            <a:pPr>
              <a:buNone/>
            </a:pPr>
            <a:r>
              <a:rPr lang="en-US" sz="2400" dirty="0" smtClean="0"/>
              <a:t> </a:t>
            </a:r>
            <a:r>
              <a:rPr lang="en-US" sz="2400" dirty="0" smtClean="0"/>
              <a:t>   1997</a:t>
            </a:r>
          </a:p>
          <a:p>
            <a:r>
              <a:rPr lang="en-US" sz="2400" dirty="0" smtClean="0"/>
              <a:t>Eastern </a:t>
            </a:r>
            <a:r>
              <a:rPr lang="en-US" sz="2400" dirty="0" smtClean="0"/>
              <a:t>Partnership (</a:t>
            </a:r>
            <a:r>
              <a:rPr lang="en-US" sz="2400" dirty="0" err="1" smtClean="0"/>
              <a:t>EaP</a:t>
            </a:r>
            <a:r>
              <a:rPr lang="en-US" sz="2400" dirty="0" smtClean="0"/>
              <a:t>) </a:t>
            </a:r>
            <a:r>
              <a:rPr lang="en-US" sz="2400" dirty="0" smtClean="0"/>
              <a:t>Initiative, </a:t>
            </a:r>
          </a:p>
          <a:p>
            <a:pPr>
              <a:buNone/>
            </a:pPr>
            <a:r>
              <a:rPr lang="en-US" sz="2400" dirty="0" smtClean="0"/>
              <a:t> </a:t>
            </a:r>
            <a:r>
              <a:rPr lang="en-US" sz="2400" dirty="0" smtClean="0"/>
              <a:t>   2009 </a:t>
            </a:r>
          </a:p>
          <a:p>
            <a:pPr>
              <a:buNone/>
            </a:pPr>
            <a:endParaRPr lang="en-US" dirty="0" smtClean="0"/>
          </a:p>
          <a:p>
            <a:endParaRPr lang="en-US" dirty="0" smtClean="0"/>
          </a:p>
          <a:p>
            <a:pPr>
              <a:buNone/>
            </a:pPr>
            <a:endParaRPr lang="en-US" dirty="0" smtClean="0"/>
          </a:p>
        </p:txBody>
      </p:sp>
      <p:pic>
        <p:nvPicPr>
          <p:cNvPr id="4" name="Picture 3" descr="eastern-partnership.jpg"/>
          <p:cNvPicPr>
            <a:picLocks noChangeAspect="1"/>
          </p:cNvPicPr>
          <p:nvPr/>
        </p:nvPicPr>
        <p:blipFill>
          <a:blip r:embed="rId2" cstate="print"/>
          <a:stretch>
            <a:fillRect/>
          </a:stretch>
        </p:blipFill>
        <p:spPr>
          <a:xfrm>
            <a:off x="5715000" y="4343400"/>
            <a:ext cx="2971800" cy="1905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685800"/>
          </a:xfrm>
        </p:spPr>
        <p:txBody>
          <a:bodyPr>
            <a:normAutofit fontScale="90000"/>
          </a:bodyPr>
          <a:lstStyle/>
          <a:p>
            <a:pPr eaLnBrk="1" fontAlgn="auto" hangingPunct="1">
              <a:spcAft>
                <a:spcPts val="0"/>
              </a:spcAft>
              <a:defRPr/>
            </a:pPr>
            <a:r>
              <a:rPr lang="en-US" dirty="0" smtClean="0"/>
              <a:t/>
            </a:r>
            <a:br>
              <a:rPr lang="en-US" dirty="0" smtClean="0"/>
            </a:br>
            <a:r>
              <a:rPr lang="en-US" dirty="0" smtClean="0"/>
              <a:t/>
            </a:r>
            <a:br>
              <a:rPr lang="en-US" dirty="0" smtClean="0"/>
            </a:br>
            <a:r>
              <a:rPr lang="ka-GE" dirty="0" smtClean="0"/>
              <a:t/>
            </a:r>
            <a:br>
              <a:rPr lang="ka-GE" dirty="0" smtClean="0"/>
            </a:br>
            <a:endParaRPr lang="en-US" sz="1200" dirty="0"/>
          </a:p>
        </p:txBody>
      </p:sp>
      <p:sp>
        <p:nvSpPr>
          <p:cNvPr id="14340" name="Content Placeholder 2"/>
          <p:cNvSpPr txBox="1">
            <a:spLocks/>
          </p:cNvSpPr>
          <p:nvPr/>
        </p:nvSpPr>
        <p:spPr bwMode="auto">
          <a:xfrm>
            <a:off x="152400" y="3276600"/>
            <a:ext cx="8229600" cy="1828800"/>
          </a:xfrm>
          <a:prstGeom prst="rect">
            <a:avLst/>
          </a:prstGeom>
          <a:noFill/>
          <a:ln w="9525">
            <a:noFill/>
            <a:miter lim="800000"/>
            <a:headEnd/>
            <a:tailEnd/>
          </a:ln>
        </p:spPr>
        <p:txBody>
          <a:bodyPr/>
          <a:lstStyle/>
          <a:p>
            <a:pPr marL="273050" indent="-273050">
              <a:spcBef>
                <a:spcPct val="20000"/>
              </a:spcBef>
              <a:buClr>
                <a:srgbClr val="0BD0D9"/>
              </a:buClr>
              <a:buSzPct val="95000"/>
              <a:buFont typeface="Wingdings 2" pitchFamily="18" charset="2"/>
              <a:buChar char=""/>
            </a:pPr>
            <a:endParaRPr lang="en-US" sz="2600">
              <a:latin typeface="Constantia" pitchFamily="18" charset="0"/>
            </a:endParaRPr>
          </a:p>
        </p:txBody>
      </p:sp>
      <p:sp>
        <p:nvSpPr>
          <p:cNvPr id="14341" name="Title 1"/>
          <p:cNvSpPr txBox="1">
            <a:spLocks/>
          </p:cNvSpPr>
          <p:nvPr/>
        </p:nvSpPr>
        <p:spPr bwMode="auto">
          <a:xfrm>
            <a:off x="533400" y="1447800"/>
            <a:ext cx="8229600" cy="990600"/>
          </a:xfrm>
          <a:prstGeom prst="rect">
            <a:avLst/>
          </a:prstGeom>
          <a:noFill/>
          <a:ln w="9525">
            <a:noFill/>
            <a:miter lim="800000"/>
            <a:headEnd/>
            <a:tailEnd/>
          </a:ln>
        </p:spPr>
        <p:txBody>
          <a:bodyPr lIns="0" rIns="0" bIns="0" anchor="b"/>
          <a:lstStyle/>
          <a:p>
            <a:endParaRPr lang="ka-GE" sz="1600" dirty="0">
              <a:solidFill>
                <a:schemeClr val="tx2"/>
              </a:solidFill>
              <a:latin typeface="Calibri" pitchFamily="34" charset="0"/>
            </a:endParaRPr>
          </a:p>
        </p:txBody>
      </p:sp>
      <p:graphicFrame>
        <p:nvGraphicFramePr>
          <p:cNvPr id="6" name="Diagram 5"/>
          <p:cNvGraphicFramePr/>
          <p:nvPr/>
        </p:nvGraphicFramePr>
        <p:xfrm>
          <a:off x="609600" y="2819400"/>
          <a:ext cx="8229600" cy="256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457200" y="762000"/>
            <a:ext cx="8382000" cy="1754326"/>
          </a:xfrm>
          <a:prstGeom prst="rect">
            <a:avLst/>
          </a:prstGeom>
        </p:spPr>
        <p:txBody>
          <a:bodyPr wrap="square">
            <a:spAutoFit/>
          </a:bodyPr>
          <a:lstStyle/>
          <a:p>
            <a:pPr algn="just"/>
            <a:endParaRPr lang="en-US" dirty="0" smtClean="0"/>
          </a:p>
          <a:p>
            <a:pPr algn="just"/>
            <a:endParaRPr lang="en-US" dirty="0" smtClean="0"/>
          </a:p>
          <a:p>
            <a:pPr algn="just"/>
            <a:r>
              <a:rPr lang="en-US" dirty="0" smtClean="0"/>
              <a:t>Within </a:t>
            </a:r>
            <a:r>
              <a:rPr lang="en-US" dirty="0" smtClean="0"/>
              <a:t>the framework of Eastern Partnership, Association Agreement (AA) and its core Agreement on Deep and Comprehensive Free Trade Area (</a:t>
            </a:r>
            <a:r>
              <a:rPr lang="en-US" dirty="0" err="1" smtClean="0"/>
              <a:t>DCFTA</a:t>
            </a:r>
            <a:r>
              <a:rPr lang="en-US" dirty="0" smtClean="0"/>
              <a:t>) as well as Visa Facilitation and Readmission Agreements have been negotiated from 2012 till AA/</a:t>
            </a:r>
            <a:r>
              <a:rPr lang="en-US" dirty="0" err="1" smtClean="0"/>
              <a:t>DCFTA</a:t>
            </a:r>
            <a:r>
              <a:rPr lang="en-US" dirty="0" smtClean="0"/>
              <a:t> was signed on June 27, 2014.</a:t>
            </a:r>
            <a:endParaRPr lang="en-US" dirty="0"/>
          </a:p>
        </p:txBody>
      </p:sp>
      <p:sp>
        <p:nvSpPr>
          <p:cNvPr id="8" name="Rectangle 7"/>
          <p:cNvSpPr/>
          <p:nvPr/>
        </p:nvSpPr>
        <p:spPr>
          <a:xfrm>
            <a:off x="533400" y="914400"/>
            <a:ext cx="1454244" cy="369332"/>
          </a:xfrm>
          <a:prstGeom prst="rect">
            <a:avLst/>
          </a:prstGeom>
        </p:spPr>
        <p:txBody>
          <a:bodyPr wrap="none">
            <a:spAutoFit/>
          </a:bodyPr>
          <a:lstStyle/>
          <a:p>
            <a:r>
              <a:rPr lang="en-US" b="1" dirty="0" smtClean="0"/>
              <a:t>Step Ahead</a:t>
            </a:r>
            <a:endParaRPr lang="en-US" dirty="0"/>
          </a:p>
        </p:txBody>
      </p:sp>
    </p:spTree>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524000"/>
          </a:xfrm>
        </p:spPr>
        <p:txBody>
          <a:bodyPr/>
          <a:lstStyle/>
          <a:p>
            <a:pPr algn="ctr"/>
            <a:r>
              <a:rPr lang="en-US" sz="2400" b="1" dirty="0" smtClean="0">
                <a:solidFill>
                  <a:schemeClr val="tx2">
                    <a:lumMod val="75000"/>
                  </a:schemeClr>
                </a:solidFill>
              </a:rPr>
              <a:t>Political Implications</a:t>
            </a:r>
            <a:br>
              <a:rPr lang="en-US" sz="2400" b="1" dirty="0" smtClean="0">
                <a:solidFill>
                  <a:schemeClr val="tx2">
                    <a:lumMod val="75000"/>
                  </a:schemeClr>
                </a:solidFill>
              </a:rPr>
            </a:br>
            <a:r>
              <a:rPr lang="en-US" sz="2400" b="1" dirty="0" smtClean="0">
                <a:solidFill>
                  <a:schemeClr val="tx2">
                    <a:lumMod val="75000"/>
                  </a:schemeClr>
                </a:solidFill>
              </a:rPr>
              <a:t/>
            </a:r>
            <a:br>
              <a:rPr lang="en-US" sz="2400" b="1" dirty="0" smtClean="0">
                <a:solidFill>
                  <a:schemeClr val="tx2">
                    <a:lumMod val="75000"/>
                  </a:schemeClr>
                </a:solidFill>
              </a:rPr>
            </a:br>
            <a:r>
              <a:rPr lang="en-US" sz="2400" b="1" dirty="0" smtClean="0">
                <a:solidFill>
                  <a:schemeClr val="tx2">
                    <a:lumMod val="75000"/>
                  </a:schemeClr>
                </a:solidFill>
              </a:rPr>
              <a:t>Fact: </a:t>
            </a:r>
            <a:r>
              <a:rPr lang="en-US" sz="2400" b="1" dirty="0" smtClean="0">
                <a:solidFill>
                  <a:schemeClr val="accent1">
                    <a:lumMod val="60000"/>
                    <a:lumOff val="40000"/>
                  </a:schemeClr>
                </a:solidFill>
              </a:rPr>
              <a:t>AA provides NOT A SINGLE provision which guarantees successful ascension. </a:t>
            </a:r>
            <a:endParaRPr lang="en-US" sz="2400" b="1" dirty="0">
              <a:solidFill>
                <a:schemeClr val="accent1">
                  <a:lumMod val="60000"/>
                  <a:lumOff val="40000"/>
                </a:schemeClr>
              </a:solidFill>
            </a:endParaRPr>
          </a:p>
        </p:txBody>
      </p:sp>
      <p:graphicFrame>
        <p:nvGraphicFramePr>
          <p:cNvPr id="4" name="Content Placeholder 3"/>
          <p:cNvGraphicFramePr>
            <a:graphicFrameLocks noGrp="1"/>
          </p:cNvGraphicFramePr>
          <p:nvPr>
            <p:ph idx="1"/>
          </p:nvPr>
        </p:nvGraphicFramePr>
        <p:xfrm>
          <a:off x="2057400" y="2971800"/>
          <a:ext cx="54864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lstStyle/>
          <a:p>
            <a:pPr algn="r"/>
            <a:r>
              <a:rPr lang="en-US" sz="2800" dirty="0" smtClean="0"/>
              <a:t>Association Agreement (AA) in a nutshell:</a:t>
            </a:r>
            <a:endParaRPr lang="en-US" sz="2800" dirty="0"/>
          </a:p>
        </p:txBody>
      </p:sp>
      <p:sp>
        <p:nvSpPr>
          <p:cNvPr id="3" name="Content Placeholder 2"/>
          <p:cNvSpPr>
            <a:spLocks noGrp="1"/>
          </p:cNvSpPr>
          <p:nvPr>
            <p:ph idx="1"/>
          </p:nvPr>
        </p:nvSpPr>
        <p:spPr>
          <a:xfrm>
            <a:off x="0" y="1143000"/>
            <a:ext cx="9144000" cy="5181601"/>
          </a:xfrm>
        </p:spPr>
        <p:txBody>
          <a:bodyPr/>
          <a:lstStyle/>
          <a:p>
            <a:pPr algn="just"/>
            <a:r>
              <a:rPr lang="en-US" sz="1600" dirty="0" smtClean="0"/>
              <a:t>Article 2</a:t>
            </a:r>
            <a:r>
              <a:rPr lang="en-US" sz="1600" dirty="0" smtClean="0"/>
              <a:t>. The aims of this association are: (a) to promote </a:t>
            </a:r>
            <a:r>
              <a:rPr lang="en-US" sz="1600" b="1" dirty="0" smtClean="0">
                <a:solidFill>
                  <a:schemeClr val="tx2">
                    <a:lumMod val="50000"/>
                  </a:schemeClr>
                </a:solidFill>
              </a:rPr>
              <a:t>political association and economic integration </a:t>
            </a:r>
            <a:r>
              <a:rPr lang="en-US" sz="1600" dirty="0" smtClean="0"/>
              <a:t>between the Parties based on common values and close links, including by increasing Georgia's participation in EU policies, </a:t>
            </a:r>
            <a:r>
              <a:rPr lang="en-US" sz="1600" dirty="0" err="1" smtClean="0"/>
              <a:t>programmes</a:t>
            </a:r>
            <a:r>
              <a:rPr lang="en-US" sz="1600" dirty="0" smtClean="0"/>
              <a:t> and agencies; (b) to provide a strengthened framework for enhanced </a:t>
            </a:r>
            <a:r>
              <a:rPr lang="en-US" sz="1600" b="1" dirty="0" smtClean="0"/>
              <a:t>political dialogue </a:t>
            </a:r>
            <a:r>
              <a:rPr lang="en-US" sz="1600" dirty="0" smtClean="0"/>
              <a:t>on all areas of mutual interest, allowing the development of close political relations between the Parties; </a:t>
            </a:r>
            <a:r>
              <a:rPr lang="en-US" sz="1600" dirty="0" smtClean="0"/>
              <a:t>(c) to contribute to the strengthening of democracy and to political, economic and institutional stability in Georgia; (</a:t>
            </a:r>
            <a:r>
              <a:rPr lang="en-US" sz="1600" dirty="0" smtClean="0"/>
              <a:t>d) to promote, preserve and strengthen peace and stability regionally and internationally, based on the principles of the Charter of the United Nations and the Helsinki Final Act of 1975 of the Conference on Security and Cooperation in Europe, including through joining efforts to eliminate sources of tension, enhance border security, and to promote cross-border cooperation and good </a:t>
            </a:r>
            <a:r>
              <a:rPr lang="en-US" sz="1600" dirty="0" err="1" smtClean="0"/>
              <a:t>neighbourly</a:t>
            </a:r>
            <a:r>
              <a:rPr lang="en-US" sz="1600" dirty="0" smtClean="0"/>
              <a:t> relations; (e) </a:t>
            </a:r>
            <a:r>
              <a:rPr lang="en-US" sz="1600" b="1" dirty="0" smtClean="0"/>
              <a:t>to promote cooperation aimed at peaceful conflict resolution; </a:t>
            </a:r>
            <a:r>
              <a:rPr lang="en-US" sz="1600" dirty="0" smtClean="0"/>
              <a:t>(f) to enhance cooperation in the area of freedom, security and justice with the aim of reinforcing the rule of law and the respect for human rights and fundamental freedoms; (g) </a:t>
            </a:r>
            <a:r>
              <a:rPr lang="en-US" sz="1600" b="1" dirty="0" smtClean="0">
                <a:solidFill>
                  <a:schemeClr val="tx2">
                    <a:lumMod val="50000"/>
                  </a:schemeClr>
                </a:solidFill>
              </a:rPr>
              <a:t>to support the efforts of Georgia to develop its economic potential through international cooperation, including through the approximation of its legislation to that of the EU; </a:t>
            </a:r>
            <a:r>
              <a:rPr lang="en-US" sz="1600" dirty="0" smtClean="0"/>
              <a:t>(h) </a:t>
            </a:r>
            <a:r>
              <a:rPr lang="en-US" sz="1600" b="1" dirty="0" smtClean="0"/>
              <a:t>to achieve Georgia's gradual economic integration into the EU Internal Market, as stipulated in this Agreement, in particular through establishing a Deep and Comprehensive Free Trade Area which will provide for far-reaching market access on the basis of sustained and comprehensive regulatory approximation in compliance with the rights and obligations arising from its WTO membership; </a:t>
            </a:r>
            <a:r>
              <a:rPr lang="en-US" sz="1600" dirty="0" smtClean="0"/>
              <a:t>(</a:t>
            </a:r>
            <a:r>
              <a:rPr lang="en-US" sz="1600" dirty="0" err="1" smtClean="0"/>
              <a:t>i</a:t>
            </a:r>
            <a:r>
              <a:rPr lang="en-US" sz="1600" dirty="0" smtClean="0"/>
              <a:t>) to establish conditions for an increasingly close cooperation in other areas of </a:t>
            </a:r>
            <a:r>
              <a:rPr lang="en-US" sz="1600" u="sng" dirty="0" smtClean="0"/>
              <a:t>mutual interest.</a:t>
            </a:r>
            <a:endParaRPr lang="en-US" sz="1600"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438150"/>
          </a:xfrm>
        </p:spPr>
        <p:txBody>
          <a:bodyPr/>
          <a:lstStyle/>
          <a:p>
            <a:pPr algn="ctr"/>
            <a:r>
              <a:rPr lang="en-US" sz="2400" b="1" dirty="0" smtClean="0"/>
              <a:t>        Diagnosis:</a:t>
            </a:r>
            <a:endParaRPr lang="en-US" sz="2400" b="1" dirty="0"/>
          </a:p>
        </p:txBody>
      </p:sp>
      <p:graphicFrame>
        <p:nvGraphicFramePr>
          <p:cNvPr id="5" name="Diagram 4"/>
          <p:cNvGraphicFramePr/>
          <p:nvPr/>
        </p:nvGraphicFramePr>
        <p:xfrm>
          <a:off x="838200" y="1371600"/>
          <a:ext cx="80772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361950"/>
          </a:xfrm>
        </p:spPr>
        <p:txBody>
          <a:bodyPr/>
          <a:lstStyle/>
          <a:p>
            <a:pPr algn="ctr"/>
            <a:r>
              <a:rPr lang="en-US" sz="2000" b="1" dirty="0" smtClean="0">
                <a:solidFill>
                  <a:schemeClr val="tx2">
                    <a:lumMod val="50000"/>
                  </a:schemeClr>
                </a:solidFill>
              </a:rPr>
              <a:t>Key Elements:</a:t>
            </a:r>
            <a:endParaRPr lang="en-US" sz="2000" b="1" dirty="0">
              <a:solidFill>
                <a:schemeClr val="tx2">
                  <a:lumMod val="50000"/>
                </a:schemeClr>
              </a:solidFill>
            </a:endParaRPr>
          </a:p>
        </p:txBody>
      </p:sp>
      <p:sp>
        <p:nvSpPr>
          <p:cNvPr id="5" name="Content Placeholder 4"/>
          <p:cNvSpPr>
            <a:spLocks noGrp="1"/>
          </p:cNvSpPr>
          <p:nvPr>
            <p:ph idx="1"/>
          </p:nvPr>
        </p:nvSpPr>
        <p:spPr>
          <a:xfrm>
            <a:off x="0" y="1143000"/>
            <a:ext cx="9144000" cy="5181601"/>
          </a:xfrm>
        </p:spPr>
        <p:txBody>
          <a:bodyPr/>
          <a:lstStyle/>
          <a:p>
            <a:pPr algn="just"/>
            <a:r>
              <a:rPr lang="en-US" sz="2000" b="1" dirty="0" smtClean="0"/>
              <a:t>Values and Principles</a:t>
            </a:r>
            <a:r>
              <a:rPr lang="en-US" sz="2000" b="1" dirty="0" smtClean="0"/>
              <a:t>:</a:t>
            </a:r>
            <a:r>
              <a:rPr lang="en-US" sz="2000" dirty="0" smtClean="0"/>
              <a:t>, </a:t>
            </a:r>
            <a:r>
              <a:rPr lang="en-US" sz="2000" dirty="0" smtClean="0"/>
              <a:t>respect for human rights and fundamental freedoms as well as the rule of law, a market economy and sustainable development; </a:t>
            </a:r>
            <a:endParaRPr lang="en-US" sz="2000" dirty="0" smtClean="0"/>
          </a:p>
          <a:p>
            <a:pPr algn="just"/>
            <a:r>
              <a:rPr lang="en-US" sz="2000" dirty="0" smtClean="0"/>
              <a:t> </a:t>
            </a:r>
            <a:r>
              <a:rPr lang="en-US" sz="2000" b="1" dirty="0" smtClean="0"/>
              <a:t>Enhanced cooperation in foreign and security policy</a:t>
            </a:r>
            <a:r>
              <a:rPr lang="en-US" sz="2000" dirty="0" smtClean="0"/>
              <a:t>, with the focus on regional issues, weapons of mass destruction (</a:t>
            </a:r>
            <a:r>
              <a:rPr lang="en-US" sz="2000" dirty="0" err="1" smtClean="0"/>
              <a:t>WMD</a:t>
            </a:r>
            <a:r>
              <a:rPr lang="en-US" sz="2000" dirty="0" smtClean="0"/>
              <a:t>), non-proliferation and disarmament, conflict prevention, and crisis management; </a:t>
            </a:r>
          </a:p>
          <a:p>
            <a:pPr algn="just"/>
            <a:r>
              <a:rPr lang="en-US" sz="2000" b="1" dirty="0" smtClean="0"/>
              <a:t>A </a:t>
            </a:r>
            <a:r>
              <a:rPr lang="en-US" sz="2000" b="1" dirty="0" err="1" smtClean="0"/>
              <a:t>DCFTA</a:t>
            </a:r>
            <a:r>
              <a:rPr lang="en-US" sz="2000" b="1" dirty="0" smtClean="0"/>
              <a:t>, </a:t>
            </a:r>
            <a:r>
              <a:rPr lang="en-US" sz="2000" dirty="0" smtClean="0"/>
              <a:t>which goes significantly further than classical forms of economic integration, offering not only improved trade and investment opportunities but also assistance in trade-related reforms with the aim to contribute to economic recovery and growth and to better integration of the Georgian economy with the world markets; </a:t>
            </a:r>
            <a:endParaRPr lang="en-US" sz="2000" dirty="0" smtClean="0"/>
          </a:p>
          <a:p>
            <a:pPr algn="just"/>
            <a:r>
              <a:rPr lang="en-US" sz="2000" dirty="0" smtClean="0"/>
              <a:t> </a:t>
            </a:r>
            <a:r>
              <a:rPr lang="en-US" sz="2000" b="1" dirty="0" smtClean="0"/>
              <a:t>Justice, Freedom and Security</a:t>
            </a:r>
            <a:r>
              <a:rPr lang="en-US" sz="2000" dirty="0" smtClean="0"/>
              <a:t>, covering the rule of law and respect for human rights and fundamental freedoms, protection of personal data, cooperation on migration, the fight against money laundering and terrorism, illicit drugs, and the fight against </a:t>
            </a:r>
            <a:r>
              <a:rPr lang="en-US" sz="2000" dirty="0" err="1" smtClean="0"/>
              <a:t>organised</a:t>
            </a:r>
            <a:r>
              <a:rPr lang="en-US" sz="2000" dirty="0" smtClean="0"/>
              <a:t> crime and corruption; </a:t>
            </a:r>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799"/>
            <a:ext cx="8305800" cy="5257801"/>
          </a:xfrm>
        </p:spPr>
        <p:txBody>
          <a:bodyPr/>
          <a:lstStyle/>
          <a:p>
            <a:pPr algn="just"/>
            <a:r>
              <a:rPr lang="en-US" sz="2000" b="1" dirty="0" smtClean="0"/>
              <a:t>Enhanced cooperation in some 28 key </a:t>
            </a:r>
            <a:r>
              <a:rPr lang="en-US" sz="2000" b="1" u="sng" dirty="0" smtClean="0"/>
              <a:t>sector policy areas</a:t>
            </a:r>
            <a:r>
              <a:rPr lang="en-US" sz="2000" dirty="0" smtClean="0"/>
              <a:t>, including in the fields of: </a:t>
            </a:r>
            <a:r>
              <a:rPr lang="en-US" sz="2000" u="sng" dirty="0" smtClean="0"/>
              <a:t>economic dialogue</a:t>
            </a:r>
            <a:r>
              <a:rPr lang="en-US" sz="2000" dirty="0" smtClean="0"/>
              <a:t>; management of public finances and financial control; taxation; statistics; transport; energy cooperation; environment; climate action; industrial and enterprise policy and mining; </a:t>
            </a:r>
            <a:r>
              <a:rPr lang="en-US" sz="2000" b="1" dirty="0" smtClean="0"/>
              <a:t>company law</a:t>
            </a:r>
            <a:r>
              <a:rPr lang="en-US" sz="2000" dirty="0" smtClean="0"/>
              <a:t>, accounting and auditing and </a:t>
            </a:r>
            <a:r>
              <a:rPr lang="en-US" sz="2000" b="1" dirty="0" smtClean="0"/>
              <a:t>corporate governance</a:t>
            </a:r>
            <a:r>
              <a:rPr lang="en-US" sz="2000" dirty="0" smtClean="0"/>
              <a:t>; financial services; cooperation in the field of information society; tourism; agriculture and rural development; fisheries and maritime governance; cooperation in research, technological development and demonstration; </a:t>
            </a:r>
            <a:r>
              <a:rPr lang="en-US" sz="2000" b="1" dirty="0" smtClean="0"/>
              <a:t>consumer policy</a:t>
            </a:r>
            <a:r>
              <a:rPr lang="en-US" sz="2000" dirty="0" smtClean="0"/>
              <a:t>; </a:t>
            </a:r>
            <a:r>
              <a:rPr lang="en-US" sz="2000" b="1" dirty="0" smtClean="0"/>
              <a:t>employment</a:t>
            </a:r>
            <a:r>
              <a:rPr lang="en-US" sz="2000" dirty="0" smtClean="0"/>
              <a:t>, social policy and equal opportunities; public health; education, training and </a:t>
            </a:r>
            <a:r>
              <a:rPr lang="en-US" sz="2000" b="1" dirty="0" smtClean="0"/>
              <a:t>youth</a:t>
            </a:r>
            <a:r>
              <a:rPr lang="en-US" sz="2000" dirty="0" smtClean="0"/>
              <a:t>; cooperation in the cultural field; cooperation in the audiovisual and media fields; cooperation in the field of sport and physical activity; </a:t>
            </a:r>
            <a:r>
              <a:rPr lang="en-US" sz="2000" b="1" dirty="0" smtClean="0"/>
              <a:t>civil society cooperation</a:t>
            </a:r>
            <a:r>
              <a:rPr lang="en-US" sz="2000" dirty="0" smtClean="0"/>
              <a:t>; regional development, cross-border and regional level cooperation; </a:t>
            </a:r>
            <a:r>
              <a:rPr lang="en-US" sz="2000" b="1" dirty="0" smtClean="0"/>
              <a:t>civil protection</a:t>
            </a:r>
            <a:r>
              <a:rPr lang="en-US" sz="2000" dirty="0" smtClean="0"/>
              <a:t> </a:t>
            </a:r>
            <a:r>
              <a:rPr lang="en-US" sz="2000" b="1" i="1" dirty="0" smtClean="0"/>
              <a:t>based on </a:t>
            </a:r>
            <a:r>
              <a:rPr lang="en-US" sz="2000" b="1" i="1" u="sng" dirty="0" smtClean="0"/>
              <a:t>gradual approximation </a:t>
            </a:r>
            <a:r>
              <a:rPr lang="en-US" sz="2000" b="1" i="1" dirty="0" smtClean="0"/>
              <a:t>with the EU </a:t>
            </a:r>
            <a:r>
              <a:rPr lang="en-US" sz="2000" b="1" i="1" dirty="0" err="1" smtClean="0"/>
              <a:t>acquis</a:t>
            </a:r>
            <a:r>
              <a:rPr lang="en-US" sz="2000" b="1" i="1" dirty="0" smtClean="0"/>
              <a:t> and also – where relevant – with international norms and standards.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66750"/>
          </a:xfrm>
        </p:spPr>
        <p:txBody>
          <a:bodyPr/>
          <a:lstStyle/>
          <a:p>
            <a:pPr algn="ctr"/>
            <a:r>
              <a:rPr lang="en-US" sz="2400" b="1" dirty="0" smtClean="0"/>
              <a:t>Benefits of Association Agreement for the Civil Society:</a:t>
            </a:r>
            <a:endParaRPr lang="en-US" sz="2400" b="1" dirty="0"/>
          </a:p>
        </p:txBody>
      </p:sp>
      <p:sp>
        <p:nvSpPr>
          <p:cNvPr id="3" name="Content Placeholder 2"/>
          <p:cNvSpPr>
            <a:spLocks noGrp="1"/>
          </p:cNvSpPr>
          <p:nvPr>
            <p:ph idx="1"/>
          </p:nvPr>
        </p:nvSpPr>
        <p:spPr/>
        <p:txBody>
          <a:bodyPr/>
          <a:lstStyle/>
          <a:p>
            <a:r>
              <a:rPr lang="en-US" sz="2000" dirty="0" smtClean="0"/>
              <a:t>B</a:t>
            </a:r>
            <a:r>
              <a:rPr lang="en-US" sz="2000" dirty="0" smtClean="0"/>
              <a:t>etter </a:t>
            </a:r>
            <a:r>
              <a:rPr lang="en-US" sz="2000" dirty="0" smtClean="0"/>
              <a:t>protection of consumers through the higher quality  </a:t>
            </a:r>
            <a:r>
              <a:rPr lang="en-US" sz="2000" dirty="0" smtClean="0"/>
              <a:t>AND improved </a:t>
            </a:r>
            <a:r>
              <a:rPr lang="en-US" sz="2000" dirty="0" smtClean="0"/>
              <a:t>safety of locally-grown agricultural products; </a:t>
            </a:r>
            <a:endParaRPr lang="en-US" sz="2000" dirty="0" smtClean="0"/>
          </a:p>
          <a:p>
            <a:r>
              <a:rPr lang="en-US" sz="2000" dirty="0" smtClean="0"/>
              <a:t>B</a:t>
            </a:r>
            <a:r>
              <a:rPr lang="en-US" sz="2000" dirty="0" smtClean="0"/>
              <a:t>etter </a:t>
            </a:r>
            <a:r>
              <a:rPr lang="en-US" sz="2000" dirty="0" smtClean="0"/>
              <a:t>business opportunities for small- and medium-sized enterprises through the opening of markets; </a:t>
            </a:r>
            <a:endParaRPr lang="en-US" sz="2000" dirty="0" smtClean="0"/>
          </a:p>
          <a:p>
            <a:r>
              <a:rPr lang="en-US" sz="2000" dirty="0" smtClean="0"/>
              <a:t>B</a:t>
            </a:r>
            <a:r>
              <a:rPr lang="en-US" sz="2000" dirty="0" smtClean="0"/>
              <a:t>etter </a:t>
            </a:r>
            <a:r>
              <a:rPr lang="en-US" sz="2000" dirty="0" smtClean="0"/>
              <a:t>access to improved health services; </a:t>
            </a:r>
          </a:p>
          <a:p>
            <a:r>
              <a:rPr lang="en-US" sz="2000" dirty="0" smtClean="0"/>
              <a:t>Energy </a:t>
            </a:r>
            <a:r>
              <a:rPr lang="en-US" sz="2000" dirty="0" smtClean="0"/>
              <a:t>savings thanks to more efficient use of energy </a:t>
            </a:r>
            <a:r>
              <a:rPr lang="en-US" sz="2000" dirty="0" smtClean="0"/>
              <a:t>resources;</a:t>
            </a:r>
          </a:p>
          <a:p>
            <a:r>
              <a:rPr lang="en-US" sz="2000" dirty="0" smtClean="0"/>
              <a:t>D</a:t>
            </a:r>
            <a:r>
              <a:rPr lang="en-US" sz="2000" dirty="0" smtClean="0"/>
              <a:t>evelopment </a:t>
            </a:r>
            <a:r>
              <a:rPr lang="en-US" sz="2000" dirty="0" smtClean="0"/>
              <a:t>of renewable energy sources; </a:t>
            </a:r>
            <a:endParaRPr lang="en-US" sz="2000" dirty="0" smtClean="0"/>
          </a:p>
          <a:p>
            <a:r>
              <a:rPr lang="en-US" sz="2000" dirty="0" smtClean="0"/>
              <a:t>Better </a:t>
            </a:r>
            <a:r>
              <a:rPr lang="en-US" sz="2000" dirty="0" smtClean="0"/>
              <a:t>functioning </a:t>
            </a:r>
            <a:r>
              <a:rPr lang="en-US" sz="2000" dirty="0" smtClean="0"/>
              <a:t>judiciary;</a:t>
            </a:r>
          </a:p>
          <a:p>
            <a:r>
              <a:rPr lang="en-US" sz="2000" dirty="0" smtClean="0"/>
              <a:t>S</a:t>
            </a:r>
            <a:r>
              <a:rPr lang="en-US" sz="2000" dirty="0" smtClean="0"/>
              <a:t>trengthened </a:t>
            </a:r>
            <a:r>
              <a:rPr lang="en-US" sz="2000" dirty="0" smtClean="0"/>
              <a:t>R</a:t>
            </a:r>
            <a:r>
              <a:rPr lang="en-US" sz="2000" dirty="0" smtClean="0"/>
              <a:t>ule </a:t>
            </a:r>
            <a:r>
              <a:rPr lang="en-US" sz="2000" dirty="0" smtClean="0"/>
              <a:t>of L</a:t>
            </a:r>
            <a:r>
              <a:rPr lang="en-US" sz="2000" dirty="0" smtClean="0"/>
              <a:t>aw;</a:t>
            </a:r>
          </a:p>
          <a:p>
            <a:r>
              <a:rPr lang="en-US" sz="2000" dirty="0" smtClean="0"/>
              <a:t> Accountability </a:t>
            </a:r>
            <a:r>
              <a:rPr lang="en-US" sz="2000" dirty="0" smtClean="0"/>
              <a:t>rules for public decision-makers and increased </a:t>
            </a:r>
            <a:r>
              <a:rPr lang="en-US" sz="2000" dirty="0" smtClean="0"/>
              <a:t>transparency;</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590550"/>
          </a:xfrm>
        </p:spPr>
        <p:txBody>
          <a:bodyPr/>
          <a:lstStyle/>
          <a:p>
            <a:pPr algn="ctr"/>
            <a:r>
              <a:rPr lang="en-US" sz="3200" dirty="0" smtClean="0"/>
              <a:t>Trick or Treat?</a:t>
            </a:r>
            <a:endParaRPr lang="en-US" sz="3200" dirty="0"/>
          </a:p>
        </p:txBody>
      </p:sp>
      <p:sp>
        <p:nvSpPr>
          <p:cNvPr id="3" name="Content Placeholder 2"/>
          <p:cNvSpPr>
            <a:spLocks noGrp="1"/>
          </p:cNvSpPr>
          <p:nvPr>
            <p:ph idx="1"/>
          </p:nvPr>
        </p:nvSpPr>
        <p:spPr>
          <a:xfrm>
            <a:off x="0" y="1295400"/>
            <a:ext cx="9144000" cy="5029201"/>
          </a:xfrm>
        </p:spPr>
        <p:txBody>
          <a:bodyPr/>
          <a:lstStyle/>
          <a:p>
            <a:pPr algn="just"/>
            <a:r>
              <a:rPr lang="en-US" sz="1600" dirty="0" smtClean="0"/>
              <a:t>Myth 1: "Signing the Association Agreement poses a threat to Georgian culture and traditional values." </a:t>
            </a:r>
            <a:endParaRPr lang="en-US" sz="1600" dirty="0" smtClean="0"/>
          </a:p>
          <a:p>
            <a:pPr algn="just"/>
            <a:r>
              <a:rPr lang="en-US" sz="1600" dirty="0" smtClean="0"/>
              <a:t>Myth 2: "The Association Agreement will force Georgia to </a:t>
            </a:r>
            <a:r>
              <a:rPr lang="en-US" sz="1600" dirty="0" smtClean="0"/>
              <a:t>legalize </a:t>
            </a:r>
            <a:r>
              <a:rPr lang="en-US" sz="1600" dirty="0" smtClean="0"/>
              <a:t>gay marriage." </a:t>
            </a:r>
            <a:endParaRPr lang="en-US" sz="1600" dirty="0" smtClean="0"/>
          </a:p>
          <a:p>
            <a:pPr algn="just"/>
            <a:r>
              <a:rPr lang="en-US" sz="1600" dirty="0" smtClean="0"/>
              <a:t>Myth 3: "The EU forces Georgia to introduce anti-discrimination legislation which will pave the way for gay marriage." </a:t>
            </a:r>
            <a:endParaRPr lang="en-US" sz="1600" dirty="0" smtClean="0"/>
          </a:p>
          <a:p>
            <a:pPr algn="just"/>
            <a:r>
              <a:rPr lang="en-US" sz="1600" b="1" dirty="0" smtClean="0"/>
              <a:t>Myth 4: "The Association Agreement will further enflame Russia-Georgia relations and could lead to further tensions in the breakaway regions." </a:t>
            </a:r>
            <a:endParaRPr lang="en-US" sz="1600" b="1" dirty="0" smtClean="0"/>
          </a:p>
          <a:p>
            <a:pPr algn="just"/>
            <a:r>
              <a:rPr lang="en-US" sz="1600" dirty="0" smtClean="0"/>
              <a:t>Myth 5: "The Association Agreement could cause the isolation of national minorities in Georgia – including those of Armenian and Azeri origin – and possibly lead to secession attempts." </a:t>
            </a:r>
            <a:endParaRPr lang="en-US" sz="1600" dirty="0" smtClean="0"/>
          </a:p>
          <a:p>
            <a:pPr algn="just"/>
            <a:r>
              <a:rPr lang="en-US" sz="1600" dirty="0" smtClean="0"/>
              <a:t>Myth 6: "The Agreement challenges the authority of the Georgian Orthodox Church</a:t>
            </a:r>
            <a:r>
              <a:rPr lang="en-US" sz="1600" dirty="0" smtClean="0"/>
              <a:t>.“</a:t>
            </a:r>
          </a:p>
          <a:p>
            <a:pPr algn="just"/>
            <a:r>
              <a:rPr lang="en-US" sz="1600" dirty="0" smtClean="0"/>
              <a:t>Myth 7: "The Agreement brings little benefit to Georgia and just imposes extra demands." </a:t>
            </a:r>
            <a:endParaRPr lang="en-US" sz="1600" dirty="0" smtClean="0"/>
          </a:p>
          <a:p>
            <a:pPr algn="just"/>
            <a:r>
              <a:rPr lang="en-US" sz="1600" dirty="0" smtClean="0"/>
              <a:t>Myth 8: "The signature of the Agreement will harm the Georgian economy." </a:t>
            </a:r>
            <a:endParaRPr lang="en-US" sz="1600" dirty="0" smtClean="0"/>
          </a:p>
          <a:p>
            <a:pPr algn="just"/>
            <a:r>
              <a:rPr lang="en-US" sz="1600" dirty="0" smtClean="0"/>
              <a:t>Myth 9: "The EU is engaged in a geopolitical competition with the Russian Federation." </a:t>
            </a:r>
            <a:endParaRPr lang="en-US" sz="1600" dirty="0" smtClean="0"/>
          </a:p>
          <a:p>
            <a:pPr algn="just"/>
            <a:r>
              <a:rPr lang="en-US" sz="1600" dirty="0" smtClean="0"/>
              <a:t>Myth 10: "The AA/</a:t>
            </a:r>
            <a:r>
              <a:rPr lang="en-US" sz="1600" dirty="0" err="1" smtClean="0"/>
              <a:t>DCFTA</a:t>
            </a:r>
            <a:r>
              <a:rPr lang="en-US" sz="1600" dirty="0" smtClean="0"/>
              <a:t> ties Georgia’s hands and limits its sovereignty." </a:t>
            </a:r>
            <a:endParaRPr lang="en-US" sz="1600" dirty="0" smtClean="0"/>
          </a:p>
          <a:p>
            <a:pPr algn="just"/>
            <a:r>
              <a:rPr lang="en-US" sz="1600" dirty="0" smtClean="0"/>
              <a:t>Myth 11: "Georgia has several </a:t>
            </a:r>
            <a:r>
              <a:rPr lang="en-US" sz="1600" dirty="0" err="1" smtClean="0"/>
              <a:t>FTAs</a:t>
            </a:r>
            <a:r>
              <a:rPr lang="en-US" sz="1600" dirty="0" smtClean="0"/>
              <a:t> in force with CIS members which the EU considers incompatible with </a:t>
            </a:r>
            <a:r>
              <a:rPr lang="en-US" sz="1600" dirty="0" err="1" smtClean="0"/>
              <a:t>DCFTA</a:t>
            </a:r>
            <a:r>
              <a:rPr lang="en-US" sz="1600" dirty="0" smtClean="0"/>
              <a:t>.“</a:t>
            </a:r>
          </a:p>
          <a:p>
            <a:pPr algn="just"/>
            <a:r>
              <a:rPr lang="en-US" sz="1600" dirty="0" smtClean="0"/>
              <a:t>Myth 12: "Georgia-Russia trade relations are likely to worsen as a result of </a:t>
            </a:r>
            <a:r>
              <a:rPr lang="en-US" sz="1600" dirty="0" err="1" smtClean="0"/>
              <a:t>DCFTA</a:t>
            </a:r>
            <a:r>
              <a:rPr lang="en-US" sz="1600" dirty="0" smtClean="0"/>
              <a:t>." </a:t>
            </a:r>
            <a:endParaRPr lang="en-US" sz="1600" dirty="0" smtClean="0"/>
          </a:p>
          <a:p>
            <a:pPr algn="just"/>
            <a:r>
              <a:rPr lang="en-US" sz="1600" dirty="0" smtClean="0"/>
              <a:t>Myth 13: "If the Association Agreement is signed, Georgia's traditional exports to Russia will be disrupted because of the adoption of European standards." </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6096000"/>
          </a:xfrm>
        </p:spPr>
        <p:txBody>
          <a:bodyPr/>
          <a:lstStyle/>
          <a:p>
            <a:r>
              <a:rPr lang="en-US" sz="1400" dirty="0" smtClean="0"/>
              <a:t>Myth 14: "The EU will gain more than Georgia from the removal of customs duties." </a:t>
            </a:r>
          </a:p>
          <a:p>
            <a:r>
              <a:rPr lang="en-US" sz="1400" dirty="0" smtClean="0"/>
              <a:t>Myth 15: "The economic benefits of </a:t>
            </a:r>
            <a:r>
              <a:rPr lang="en-US" sz="1400" dirty="0" err="1" smtClean="0"/>
              <a:t>DCFTA</a:t>
            </a:r>
            <a:r>
              <a:rPr lang="en-US" sz="1400" dirty="0" smtClean="0"/>
              <a:t> for Georgia are negligible, while the costs of reform will be significant." </a:t>
            </a:r>
          </a:p>
          <a:p>
            <a:r>
              <a:rPr lang="en-US" sz="1400" dirty="0" smtClean="0"/>
              <a:t>Myth 16: "Only the EU will benefit from the </a:t>
            </a:r>
            <a:r>
              <a:rPr lang="en-US" sz="1400" dirty="0" err="1" smtClean="0"/>
              <a:t>DCFTA</a:t>
            </a:r>
            <a:r>
              <a:rPr lang="en-US" sz="1400" dirty="0" smtClean="0"/>
              <a:t>. Georgia stands only to lose jobs, companies and talented people who will go work in Europe." </a:t>
            </a:r>
          </a:p>
          <a:p>
            <a:r>
              <a:rPr lang="en-US" sz="1400" dirty="0" smtClean="0"/>
              <a:t>…</a:t>
            </a:r>
          </a:p>
          <a:p>
            <a:r>
              <a:rPr lang="en-US" sz="1400" dirty="0" smtClean="0"/>
              <a:t>Myth 18: "Georgian farmers will lose out because of reforms”.</a:t>
            </a:r>
          </a:p>
          <a:p>
            <a:r>
              <a:rPr lang="en-US" sz="1400" dirty="0" smtClean="0"/>
              <a:t>Myth 19: "Reforms will destroy the sectors that manage to get by in Georgia." </a:t>
            </a:r>
          </a:p>
          <a:p>
            <a:r>
              <a:rPr lang="en-US" sz="1400" dirty="0" smtClean="0"/>
              <a:t>Myth 20: "European imported food will ruin Georgian agriculture producers." </a:t>
            </a:r>
          </a:p>
          <a:p>
            <a:r>
              <a:rPr lang="en-US" sz="1400" dirty="0" smtClean="0"/>
              <a:t>Myth 21: "Food is going to be more expensive as a result of the </a:t>
            </a:r>
            <a:r>
              <a:rPr lang="en-US" sz="1400" dirty="0" err="1" smtClean="0"/>
              <a:t>DCFTA</a:t>
            </a:r>
            <a:r>
              <a:rPr lang="en-US" sz="1400" dirty="0" smtClean="0"/>
              <a:t>." </a:t>
            </a:r>
          </a:p>
          <a:p>
            <a:r>
              <a:rPr lang="en-US" sz="1400" dirty="0" smtClean="0"/>
              <a:t>Myth 22: "Many small farmers will go out of business as a result of forced increase of food safety standards." </a:t>
            </a:r>
          </a:p>
          <a:p>
            <a:r>
              <a:rPr lang="en-US" sz="1400" dirty="0" smtClean="0"/>
              <a:t>Myth 23: "Under </a:t>
            </a:r>
            <a:r>
              <a:rPr lang="en-US" sz="1400" dirty="0" err="1" smtClean="0"/>
              <a:t>DCFTA</a:t>
            </a:r>
            <a:r>
              <a:rPr lang="en-US" sz="1400" dirty="0" smtClean="0"/>
              <a:t>, the size and looks of tomatoes will be regulated and hens will have to be raised in special cages." </a:t>
            </a:r>
          </a:p>
          <a:p>
            <a:r>
              <a:rPr lang="en-US" sz="1400" dirty="0" smtClean="0"/>
              <a:t>Myth 24: "The EU will continue to protect its market for most sensitive agricultural products, while Georgia opens up fully." </a:t>
            </a:r>
          </a:p>
          <a:p>
            <a:r>
              <a:rPr lang="en-US" sz="1400" dirty="0" smtClean="0"/>
              <a:t>Myth 25: "Georgian manufacturers will lose out because of reforms.“</a:t>
            </a:r>
          </a:p>
          <a:p>
            <a:r>
              <a:rPr lang="en-US" sz="1400" dirty="0" smtClean="0"/>
              <a:t>Myth 26: "Imports from the EU will drive Georgian companies out of business.“</a:t>
            </a:r>
          </a:p>
          <a:p>
            <a:r>
              <a:rPr lang="en-US" sz="1400" dirty="0" smtClean="0"/>
              <a:t>Myth 27: "Georgia decided to open up fully to the European imports and cannot protect itself from influx of European goods." </a:t>
            </a:r>
          </a:p>
          <a:p>
            <a:r>
              <a:rPr lang="en-US" sz="1400" dirty="0" smtClean="0"/>
              <a:t>Myth 28: "Only businesses will benefit from the </a:t>
            </a:r>
            <a:r>
              <a:rPr lang="en-US" sz="1400" dirty="0" err="1" smtClean="0"/>
              <a:t>DCFTA</a:t>
            </a:r>
            <a:r>
              <a:rPr lang="en-US" sz="1400" dirty="0" smtClean="0"/>
              <a:t>, not the Georgian people." </a:t>
            </a:r>
          </a:p>
          <a:p>
            <a:r>
              <a:rPr lang="en-US" sz="1400" dirty="0" smtClean="0"/>
              <a:t>Myth 29: "Georgia has to engage in ambitious reforms like the EU’s new Member States but it does not have the membership perspective.</a:t>
            </a:r>
          </a:p>
          <a:p>
            <a:r>
              <a:rPr lang="en-US" sz="1400" dirty="0" smtClean="0"/>
              <a:t>Myth 30: "Georgia has to implement all the reforms in less time than EU Member States.“ …</a:t>
            </a:r>
          </a:p>
          <a:p>
            <a:r>
              <a:rPr lang="en-US" sz="1400" dirty="0" smtClean="0"/>
              <a:t>Myth 40: "</a:t>
            </a:r>
            <a:r>
              <a:rPr lang="en-US" sz="1400" dirty="0" err="1" smtClean="0"/>
              <a:t>DCFTA</a:t>
            </a:r>
            <a:r>
              <a:rPr lang="en-US" sz="1400" dirty="0" smtClean="0"/>
              <a:t> with the EU is not better for Georgia than participation in the Customs Union." </a:t>
            </a:r>
          </a:p>
          <a:p>
            <a:pPr>
              <a:buNone/>
            </a:pP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1"/>
            <a:ext cx="8229600" cy="5638800"/>
          </a:xfrm>
        </p:spPr>
        <p:txBody>
          <a:bodyPr/>
          <a:lstStyle/>
          <a:p>
            <a:pPr algn="just">
              <a:buNone/>
            </a:pPr>
            <a:r>
              <a:rPr lang="en-US" sz="2000" b="1" dirty="0" smtClean="0"/>
              <a:t>Myth 17: "This is not a good time to start the reforms. Georgia’s economic growth has slowed down, we cannot afford it now. Business will go bankrupt as they are already facing crisis." </a:t>
            </a:r>
          </a:p>
          <a:p>
            <a:pPr algn="just">
              <a:buNone/>
            </a:pPr>
            <a:endParaRPr lang="en-US" sz="2000" dirty="0" smtClean="0"/>
          </a:p>
          <a:p>
            <a:pPr algn="just">
              <a:buNone/>
            </a:pPr>
            <a:r>
              <a:rPr lang="en-US" sz="2000" dirty="0" smtClean="0"/>
              <a:t>FACT</a:t>
            </a:r>
            <a:r>
              <a:rPr lang="en-US" sz="2000" dirty="0" smtClean="0"/>
              <a:t>: It is true that Georgia experienced a </a:t>
            </a:r>
            <a:r>
              <a:rPr lang="en-US" sz="2000" b="1" dirty="0" smtClean="0"/>
              <a:t>slow-down</a:t>
            </a:r>
            <a:r>
              <a:rPr lang="en-US" sz="2000" dirty="0" smtClean="0"/>
              <a:t> in economic growth in </a:t>
            </a:r>
            <a:r>
              <a:rPr lang="en-US" sz="2000" b="1" dirty="0" smtClean="0"/>
              <a:t>2012.</a:t>
            </a:r>
            <a:r>
              <a:rPr lang="en-US" sz="2000" dirty="0" smtClean="0"/>
              <a:t> This slow-down was certainly felt by businesses. But the World Bank forecasts suggest that this was a </a:t>
            </a:r>
            <a:r>
              <a:rPr lang="en-US" sz="2000" b="1" dirty="0" smtClean="0"/>
              <a:t>temporary slump </a:t>
            </a:r>
            <a:r>
              <a:rPr lang="en-US" sz="2000" dirty="0" smtClean="0"/>
              <a:t>and that growth is coming back to Georgia for the coming years, </a:t>
            </a:r>
            <a:r>
              <a:rPr lang="en-US" sz="2000" u="sng" dirty="0" smtClean="0"/>
              <a:t>expected at 6.3% of GDP in 2014 and 2015, and 6.5% in 2016</a:t>
            </a:r>
            <a:r>
              <a:rPr lang="en-US" sz="2000" dirty="0" smtClean="0"/>
              <a:t>. This growth is linked to recovery in </a:t>
            </a:r>
            <a:r>
              <a:rPr lang="en-US" sz="2000" b="1" dirty="0" smtClean="0"/>
              <a:t>Europe and the United States</a:t>
            </a:r>
            <a:r>
              <a:rPr lang="en-US" sz="2000" dirty="0" smtClean="0"/>
              <a:t>. As it </a:t>
            </a:r>
            <a:r>
              <a:rPr lang="en-US" sz="2000" dirty="0" err="1" smtClean="0"/>
              <a:t>materialises</a:t>
            </a:r>
            <a:r>
              <a:rPr lang="en-US" sz="2000" dirty="0" smtClean="0"/>
              <a:t> in the coming years, the reforms will gradually progress as well. </a:t>
            </a:r>
            <a:r>
              <a:rPr lang="en-US" sz="2000" b="1" dirty="0" smtClean="0"/>
              <a:t>Georgian businesses </a:t>
            </a:r>
            <a:r>
              <a:rPr lang="en-US" sz="2000" b="1" u="sng" dirty="0" smtClean="0"/>
              <a:t>do not have to fear </a:t>
            </a:r>
            <a:r>
              <a:rPr lang="en-US" sz="2000" b="1" dirty="0" smtClean="0"/>
              <a:t>sudden negative consequences in this regard. In addition, the reforms will strengthen democracy and political, economic and institutional stability in Georgia, making it a more predictable and attractive destination for investment.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66750"/>
          </a:xfrm>
        </p:spPr>
        <p:txBody>
          <a:bodyPr/>
          <a:lstStyle/>
          <a:p>
            <a:pPr algn="ctr"/>
            <a:r>
              <a:rPr lang="en-US" sz="3600" b="1" dirty="0" smtClean="0"/>
              <a:t>Deep and Comprehensive </a:t>
            </a:r>
            <a:r>
              <a:rPr lang="en-US" sz="3600" b="1" dirty="0" err="1" smtClean="0"/>
              <a:t>FTA</a:t>
            </a:r>
            <a:endParaRPr lang="en-US" sz="3600" b="1" dirty="0"/>
          </a:p>
        </p:txBody>
      </p:sp>
      <p:sp>
        <p:nvSpPr>
          <p:cNvPr id="3" name="Content Placeholder 2"/>
          <p:cNvSpPr>
            <a:spLocks noGrp="1"/>
          </p:cNvSpPr>
          <p:nvPr>
            <p:ph idx="1"/>
          </p:nvPr>
        </p:nvSpPr>
        <p:spPr>
          <a:xfrm>
            <a:off x="381000" y="1295401"/>
            <a:ext cx="8305800" cy="5029200"/>
          </a:xfrm>
        </p:spPr>
        <p:txBody>
          <a:bodyPr/>
          <a:lstStyle/>
          <a:p>
            <a:pPr algn="just">
              <a:buNone/>
            </a:pPr>
            <a:r>
              <a:rPr lang="en-US" sz="1800" dirty="0" smtClean="0"/>
              <a:t>    The </a:t>
            </a:r>
            <a:r>
              <a:rPr lang="en-US" sz="1800" dirty="0" smtClean="0"/>
              <a:t>Deep and Comprehensive Free Trade Area (</a:t>
            </a:r>
            <a:r>
              <a:rPr lang="en-US" sz="1800" dirty="0" err="1" smtClean="0"/>
              <a:t>DCFTA</a:t>
            </a:r>
            <a:r>
              <a:rPr lang="en-US" sz="1800" dirty="0" smtClean="0"/>
              <a:t>) is an arrangement between the EU and Georgia that </a:t>
            </a:r>
            <a:r>
              <a:rPr lang="en-US" sz="1800" b="1" dirty="0" smtClean="0"/>
              <a:t>foresees a preferential trade relationship</a:t>
            </a:r>
            <a:r>
              <a:rPr lang="en-US" sz="1800" dirty="0" smtClean="0"/>
              <a:t>, based on </a:t>
            </a:r>
            <a:r>
              <a:rPr lang="en-US" sz="1800" b="1" dirty="0" smtClean="0"/>
              <a:t>mutually advantageous treatment</a:t>
            </a:r>
            <a:r>
              <a:rPr lang="en-US" sz="1800" dirty="0" smtClean="0"/>
              <a:t>, giving to each other better </a:t>
            </a:r>
            <a:r>
              <a:rPr lang="en-US" sz="1800" dirty="0" smtClean="0"/>
              <a:t>access </a:t>
            </a:r>
            <a:r>
              <a:rPr lang="en-US" sz="1800" dirty="0" smtClean="0"/>
              <a:t>to their markets than that offered to other trade partners. </a:t>
            </a:r>
            <a:endParaRPr lang="en-US" sz="1800" dirty="0"/>
          </a:p>
        </p:txBody>
      </p:sp>
      <p:graphicFrame>
        <p:nvGraphicFramePr>
          <p:cNvPr id="4" name="Diagram 3"/>
          <p:cNvGraphicFramePr/>
          <p:nvPr/>
        </p:nvGraphicFramePr>
        <p:xfrm>
          <a:off x="762000" y="2590800"/>
          <a:ext cx="8153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914401"/>
          <a:ext cx="8229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42950"/>
          </a:xfrm>
        </p:spPr>
        <p:txBody>
          <a:bodyPr/>
          <a:lstStyle/>
          <a:p>
            <a:r>
              <a:rPr lang="en-US" sz="2800" dirty="0" err="1" smtClean="0">
                <a:solidFill>
                  <a:schemeClr val="accent1">
                    <a:lumMod val="50000"/>
                  </a:schemeClr>
                </a:solidFill>
              </a:rPr>
              <a:t>DCFTA</a:t>
            </a:r>
            <a:r>
              <a:rPr lang="en-US" sz="2800" dirty="0" smtClean="0">
                <a:solidFill>
                  <a:schemeClr val="accent1">
                    <a:lumMod val="50000"/>
                  </a:schemeClr>
                </a:solidFill>
              </a:rPr>
              <a:t> – Peculiarities:</a:t>
            </a:r>
            <a:endParaRPr lang="en-US" sz="2800" dirty="0">
              <a:solidFill>
                <a:schemeClr val="accent1">
                  <a:lumMod val="50000"/>
                </a:schemeClr>
              </a:solidFill>
            </a:endParaRPr>
          </a:p>
        </p:txBody>
      </p:sp>
      <p:graphicFrame>
        <p:nvGraphicFramePr>
          <p:cNvPr id="6" name="Content Placeholder 5"/>
          <p:cNvGraphicFramePr>
            <a:graphicFrameLocks noGrp="1"/>
          </p:cNvGraphicFramePr>
          <p:nvPr>
            <p:ph idx="1"/>
          </p:nvPr>
        </p:nvGraphicFramePr>
        <p:xfrm>
          <a:off x="381000" y="1600201"/>
          <a:ext cx="8305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42950"/>
          </a:xfrm>
        </p:spPr>
        <p:txBody>
          <a:bodyPr/>
          <a:lstStyle/>
          <a:p>
            <a:r>
              <a:rPr lang="en-US" sz="2800" dirty="0" err="1" smtClean="0">
                <a:solidFill>
                  <a:schemeClr val="accent1">
                    <a:lumMod val="50000"/>
                  </a:schemeClr>
                </a:solidFill>
              </a:rPr>
              <a:t>DCFTA</a:t>
            </a:r>
            <a:r>
              <a:rPr lang="en-US" sz="2800" dirty="0" smtClean="0">
                <a:solidFill>
                  <a:schemeClr val="accent1">
                    <a:lumMod val="50000"/>
                  </a:schemeClr>
                </a:solidFill>
              </a:rPr>
              <a:t> – Peculiarities:</a:t>
            </a:r>
            <a:endParaRPr lang="en-US" sz="2800" dirty="0">
              <a:solidFill>
                <a:schemeClr val="accent1">
                  <a:lumMod val="50000"/>
                </a:schemeClr>
              </a:solidFill>
            </a:endParaRPr>
          </a:p>
        </p:txBody>
      </p:sp>
      <p:graphicFrame>
        <p:nvGraphicFramePr>
          <p:cNvPr id="6" name="Content Placeholder 5"/>
          <p:cNvGraphicFramePr>
            <a:graphicFrameLocks noGrp="1"/>
          </p:cNvGraphicFramePr>
          <p:nvPr>
            <p:ph idx="1"/>
          </p:nvPr>
        </p:nvGraphicFramePr>
        <p:xfrm>
          <a:off x="381000" y="1600201"/>
          <a:ext cx="8305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819150"/>
          </a:xfrm>
        </p:spPr>
        <p:txBody>
          <a:bodyPr/>
          <a:lstStyle/>
          <a:p>
            <a:r>
              <a:rPr lang="en-US" sz="2000" b="1" dirty="0" err="1" smtClean="0">
                <a:solidFill>
                  <a:schemeClr val="accent1">
                    <a:lumMod val="50000"/>
                  </a:schemeClr>
                </a:solidFill>
              </a:rPr>
              <a:t>DCFTA</a:t>
            </a:r>
            <a:r>
              <a:rPr lang="en-US" sz="2000" b="1" dirty="0" smtClean="0">
                <a:solidFill>
                  <a:schemeClr val="accent1">
                    <a:lumMod val="50000"/>
                  </a:schemeClr>
                </a:solidFill>
              </a:rPr>
              <a:t> – Peculiarities:</a:t>
            </a:r>
            <a:endParaRPr lang="en-US" sz="2000" b="1" dirty="0"/>
          </a:p>
        </p:txBody>
      </p:sp>
      <p:graphicFrame>
        <p:nvGraphicFramePr>
          <p:cNvPr id="6" name="Content Placeholder 5"/>
          <p:cNvGraphicFramePr>
            <a:graphicFrameLocks noGrp="1"/>
          </p:cNvGraphicFramePr>
          <p:nvPr>
            <p:ph idx="1"/>
          </p:nvPr>
        </p:nvGraphicFramePr>
        <p:xfrm>
          <a:off x="0" y="2362200"/>
          <a:ext cx="91440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1752600" y="2133600"/>
          <a:ext cx="6096000" cy="1193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16864"/>
          </a:xfrm>
        </p:spPr>
        <p:txBody>
          <a:bodyPr/>
          <a:lstStyle/>
          <a:p>
            <a:pPr algn="ctr"/>
            <a:r>
              <a:rPr lang="en-US" sz="3200" dirty="0" smtClean="0">
                <a:solidFill>
                  <a:schemeClr val="accent1">
                    <a:lumMod val="50000"/>
                  </a:schemeClr>
                </a:solidFill>
              </a:rPr>
              <a:t>Anticipated Benefits</a:t>
            </a:r>
            <a:endParaRPr lang="en-US" sz="3200" dirty="0">
              <a:solidFill>
                <a:schemeClr val="accent1">
                  <a:lumMod val="50000"/>
                </a:schemeClr>
              </a:solidFill>
            </a:endParaRPr>
          </a:p>
        </p:txBody>
      </p:sp>
      <p:sp>
        <p:nvSpPr>
          <p:cNvPr id="3" name="Text Placeholder 2"/>
          <p:cNvSpPr>
            <a:spLocks noGrp="1"/>
          </p:cNvSpPr>
          <p:nvPr>
            <p:ph type="body" idx="1"/>
          </p:nvPr>
        </p:nvSpPr>
        <p:spPr>
          <a:xfrm>
            <a:off x="228600" y="2057400"/>
            <a:ext cx="8915400" cy="4572000"/>
          </a:xfrm>
        </p:spPr>
        <p:txBody>
          <a:bodyPr/>
          <a:lstStyle/>
          <a:p>
            <a:pPr algn="just"/>
            <a:r>
              <a:rPr lang="en-US" sz="2000" b="1" dirty="0" smtClean="0"/>
              <a:t>- Boosting </a:t>
            </a:r>
            <a:r>
              <a:rPr lang="en-US" sz="2000" b="1" dirty="0" smtClean="0"/>
              <a:t>trade between the EU and Georgia: by 12% as regards Georgia’s exports to the EU, and by 7.5% on imports from the EU. </a:t>
            </a:r>
            <a:endParaRPr lang="en-US" sz="2000" b="1" dirty="0" smtClean="0"/>
          </a:p>
          <a:p>
            <a:pPr algn="just"/>
            <a:r>
              <a:rPr lang="en-US" sz="2000" b="1" dirty="0" smtClean="0"/>
              <a:t>- The </a:t>
            </a:r>
            <a:r>
              <a:rPr lang="en-US" sz="2000" b="1" dirty="0" smtClean="0"/>
              <a:t>prices are expected to be lowered for domestically available goods, resulting increased real purchasing power of consumers. </a:t>
            </a:r>
            <a:endParaRPr lang="en-US" sz="2000" b="1" dirty="0" smtClean="0"/>
          </a:p>
          <a:p>
            <a:pPr algn="just"/>
            <a:r>
              <a:rPr lang="en-US" sz="2000" b="1" dirty="0" smtClean="0"/>
              <a:t>- Stronger </a:t>
            </a:r>
            <a:r>
              <a:rPr lang="en-US" sz="2000" b="1" dirty="0" smtClean="0"/>
              <a:t>domestic rules will improve the safety of consumer products and therefore of consumers in general. </a:t>
            </a:r>
            <a:endParaRPr lang="en-US" sz="2000" b="1" dirty="0" smtClean="0"/>
          </a:p>
          <a:p>
            <a:pPr algn="just"/>
            <a:r>
              <a:rPr lang="en-US" sz="2000" b="1" dirty="0" smtClean="0"/>
              <a:t>- The </a:t>
            </a:r>
            <a:r>
              <a:rPr lang="en-US" sz="2000" b="1" dirty="0" err="1" smtClean="0"/>
              <a:t>DCFTA</a:t>
            </a:r>
            <a:r>
              <a:rPr lang="en-US" sz="2000" b="1" dirty="0" smtClean="0"/>
              <a:t>, by providing more stable and predictable trade regime, based on EU legislation, is expected to boost the inflow of EU </a:t>
            </a:r>
            <a:r>
              <a:rPr lang="en-US" sz="2000" b="1" dirty="0" err="1" smtClean="0"/>
              <a:t>FDI</a:t>
            </a:r>
            <a:r>
              <a:rPr lang="en-US" sz="2000" b="1" dirty="0" smtClean="0"/>
              <a:t> to the country, creating more enterprises and strengthening the competitiveness of the economy and individual sectors. </a:t>
            </a:r>
            <a:endParaRPr lang="en-US" sz="2000" b="1" dirty="0" smtClean="0"/>
          </a:p>
          <a:p>
            <a:pPr algn="just"/>
            <a:r>
              <a:rPr lang="en-US" sz="2000" b="1" dirty="0" smtClean="0"/>
              <a:t> - The </a:t>
            </a:r>
            <a:r>
              <a:rPr lang="en-US" sz="2000" b="1" dirty="0" err="1" smtClean="0"/>
              <a:t>DCFTA</a:t>
            </a:r>
            <a:r>
              <a:rPr lang="en-US" sz="2000" b="1" dirty="0" smtClean="0"/>
              <a:t> as a whole is expected to improve the current account balance of Georgia and boost the GDP by 4.3% ( 292 million </a:t>
            </a:r>
            <a:r>
              <a:rPr lang="en-US" sz="2000" b="1" dirty="0" err="1" smtClean="0"/>
              <a:t>EUR</a:t>
            </a:r>
            <a:r>
              <a:rPr lang="en-US" sz="2000" b="1" dirty="0" smtClean="0"/>
              <a:t> in national income), provided that the reforms are completed. </a:t>
            </a:r>
            <a:endParaRPr lang="en-US" sz="2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143000"/>
            <a:ext cx="7851648" cy="381000"/>
          </a:xfrm>
        </p:spPr>
        <p:txBody>
          <a:bodyPr>
            <a:normAutofit/>
          </a:bodyPr>
          <a:lstStyle/>
          <a:p>
            <a:pPr algn="ctr"/>
            <a:r>
              <a:rPr lang="en-US" sz="2000" dirty="0" smtClean="0">
                <a:solidFill>
                  <a:schemeClr val="accent1">
                    <a:lumMod val="50000"/>
                  </a:schemeClr>
                </a:solidFill>
              </a:rPr>
              <a:t>Challenges Beyond Euro-Enthusiasm:</a:t>
            </a:r>
            <a:endParaRPr lang="en-US" sz="2000" dirty="0">
              <a:solidFill>
                <a:schemeClr val="accent1">
                  <a:lumMod val="50000"/>
                </a:schemeClr>
              </a:solidFill>
            </a:endParaRPr>
          </a:p>
        </p:txBody>
      </p:sp>
      <p:sp>
        <p:nvSpPr>
          <p:cNvPr id="3" name="Subtitle 2"/>
          <p:cNvSpPr>
            <a:spLocks noGrp="1"/>
          </p:cNvSpPr>
          <p:nvPr>
            <p:ph type="subTitle" idx="1"/>
          </p:nvPr>
        </p:nvSpPr>
        <p:spPr>
          <a:xfrm>
            <a:off x="228600" y="1600200"/>
            <a:ext cx="8686800" cy="5257800"/>
          </a:xfrm>
        </p:spPr>
        <p:txBody>
          <a:bodyPr/>
          <a:lstStyle/>
          <a:p>
            <a:pPr algn="just"/>
            <a:r>
              <a:rPr lang="en-US" sz="1800" dirty="0" smtClean="0"/>
              <a:t>A. The </a:t>
            </a:r>
            <a:r>
              <a:rPr lang="en-US" sz="1800" dirty="0" smtClean="0"/>
              <a:t>Government of Georgia might sacrifice business interests to accelerate the implementation of the </a:t>
            </a:r>
            <a:r>
              <a:rPr lang="en-US" sz="1800" dirty="0" err="1" smtClean="0"/>
              <a:t>DCFTA</a:t>
            </a:r>
            <a:r>
              <a:rPr lang="en-US" sz="1800" dirty="0" smtClean="0"/>
              <a:t> due to political reasons. </a:t>
            </a:r>
            <a:endParaRPr lang="en-US" sz="1800" dirty="0" smtClean="0"/>
          </a:p>
          <a:p>
            <a:pPr algn="just"/>
            <a:r>
              <a:rPr lang="en-US" sz="1800" dirty="0" smtClean="0"/>
              <a:t>B. </a:t>
            </a:r>
            <a:r>
              <a:rPr lang="en-US" sz="1800" dirty="0" err="1" smtClean="0"/>
              <a:t>DCFTA</a:t>
            </a:r>
            <a:r>
              <a:rPr lang="en-US" sz="1800" dirty="0" smtClean="0"/>
              <a:t> </a:t>
            </a:r>
            <a:r>
              <a:rPr lang="en-US" sz="1800" dirty="0" smtClean="0"/>
              <a:t>implementation may result in a quick and ‘careless’ legislative approximation process, whereby the domestic political agenda could be justified by the often non-existing obligations resulting from the </a:t>
            </a:r>
            <a:r>
              <a:rPr lang="en-US" sz="1800" dirty="0" err="1" smtClean="0"/>
              <a:t>DCFTA</a:t>
            </a:r>
            <a:r>
              <a:rPr lang="en-US" sz="1800" dirty="0" smtClean="0"/>
              <a:t>.</a:t>
            </a:r>
          </a:p>
          <a:p>
            <a:pPr algn="just"/>
            <a:r>
              <a:rPr lang="en-US" sz="1800" dirty="0" smtClean="0"/>
              <a:t>C. </a:t>
            </a:r>
            <a:r>
              <a:rPr lang="en-US" sz="1800" dirty="0" smtClean="0"/>
              <a:t>Agricultural </a:t>
            </a:r>
            <a:r>
              <a:rPr lang="en-US" sz="1800" dirty="0" smtClean="0"/>
              <a:t>sector and the associated obligations, is one of the most sensitive areas when it comes to analyzing the preparedness of Georgia’s private </a:t>
            </a:r>
            <a:r>
              <a:rPr lang="en-US" sz="1800" dirty="0" smtClean="0"/>
              <a:t>sector</a:t>
            </a:r>
          </a:p>
          <a:p>
            <a:pPr algn="just"/>
            <a:r>
              <a:rPr lang="en-US" sz="1800" dirty="0" smtClean="0"/>
              <a:t>D. Misconception</a:t>
            </a:r>
          </a:p>
          <a:p>
            <a:pPr algn="just"/>
            <a:r>
              <a:rPr lang="en-US" sz="1800" dirty="0" smtClean="0"/>
              <a:t>E. Georgia has 95% of </a:t>
            </a:r>
            <a:r>
              <a:rPr lang="en-US" sz="1800" dirty="0" err="1" smtClean="0"/>
              <a:t>GSP</a:t>
            </a:r>
            <a:r>
              <a:rPr lang="en-US" sz="1800" dirty="0" smtClean="0"/>
              <a:t>+ opportunities out of which it uses only two or three. Roadmap should be more detailed. </a:t>
            </a:r>
          </a:p>
          <a:p>
            <a:pPr algn="just"/>
            <a:r>
              <a:rPr lang="en-US" sz="1800" dirty="0" smtClean="0"/>
              <a:t>F. Import ratings are static due to Low Quality Products and non-efficiently functioning manufacturing chain.</a:t>
            </a:r>
          </a:p>
          <a:p>
            <a:pPr algn="just"/>
            <a:r>
              <a:rPr lang="en-US" sz="1800" dirty="0" smtClean="0"/>
              <a:t>G. 70% of the lands are not </a:t>
            </a:r>
            <a:r>
              <a:rPr lang="en-US" sz="1800" dirty="0" err="1" smtClean="0"/>
              <a:t>registred</a:t>
            </a:r>
            <a:r>
              <a:rPr lang="en-US" sz="1800" dirty="0" smtClean="0"/>
              <a:t> and its utopian to attract investment or capital. </a:t>
            </a:r>
          </a:p>
          <a:p>
            <a:pPr algn="just"/>
            <a:r>
              <a:rPr lang="en-US" sz="1800" dirty="0" smtClean="0"/>
              <a:t>H. Cooperatives, farmer unions are not functioning in the region</a:t>
            </a:r>
            <a:r>
              <a:rPr lang="en-US" sz="1800" smtClean="0"/>
              <a:t>, Land fragmentation </a:t>
            </a:r>
            <a:r>
              <a:rPr lang="en-US" sz="1800" dirty="0" smtClean="0"/>
              <a:t>outcomes.</a:t>
            </a:r>
          </a:p>
          <a:p>
            <a:pPr algn="just"/>
            <a:r>
              <a:rPr lang="en-US" sz="1800" dirty="0" smtClean="0"/>
              <a:t>I. EU </a:t>
            </a:r>
            <a:r>
              <a:rPr lang="en-US" sz="1800" dirty="0" err="1" smtClean="0"/>
              <a:t>GSP</a:t>
            </a:r>
            <a:r>
              <a:rPr lang="en-US" sz="1800" dirty="0" smtClean="0"/>
              <a:t>+ enables to export 7200 kinds of product. </a:t>
            </a:r>
          </a:p>
          <a:p>
            <a:pPr algn="just"/>
            <a:r>
              <a:rPr lang="en-US" sz="1800" dirty="0" smtClean="0"/>
              <a:t>J. Technological investment is imminent.</a:t>
            </a:r>
          </a:p>
          <a:p>
            <a:pPr algn="just"/>
            <a:endParaRPr lang="en-US" sz="1800" dirty="0" smtClean="0"/>
          </a:p>
          <a:p>
            <a:pPr algn="just"/>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0352" y="1219200"/>
            <a:ext cx="7772400" cy="4800600"/>
          </a:xfrm>
        </p:spPr>
        <p:txBody>
          <a:bodyPr/>
          <a:lstStyle/>
          <a:p>
            <a:endParaRPr lang="en-US" dirty="0" smtClean="0"/>
          </a:p>
          <a:p>
            <a:endParaRPr lang="en-US" dirty="0" smtClean="0"/>
          </a:p>
          <a:p>
            <a:pPr algn="r"/>
            <a:endParaRPr lang="en-US" b="1" dirty="0" smtClean="0"/>
          </a:p>
          <a:p>
            <a:pPr algn="r"/>
            <a:endParaRPr lang="en-US" b="1" dirty="0" smtClean="0"/>
          </a:p>
          <a:p>
            <a:pPr algn="r"/>
            <a:endParaRPr lang="en-US" b="1" dirty="0" smtClean="0"/>
          </a:p>
          <a:p>
            <a:pPr algn="r"/>
            <a:endParaRPr lang="en-US" b="1" dirty="0" smtClean="0"/>
          </a:p>
          <a:p>
            <a:pPr algn="r"/>
            <a:endParaRPr lang="en-US" b="1" dirty="0" smtClean="0"/>
          </a:p>
          <a:p>
            <a:pPr algn="r"/>
            <a:r>
              <a:rPr lang="en-US" b="1" dirty="0" smtClean="0"/>
              <a:t>Thank you for attention </a:t>
            </a:r>
            <a:r>
              <a:rPr lang="en-US" b="1" dirty="0" smtClean="0">
                <a:sym typeface="Wingdings" pitchFamily="2" charset="2"/>
              </a:rPr>
              <a:t></a:t>
            </a:r>
            <a:endParaRPr lang="en-US"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3367</TotalTime>
  <Words>2175</Words>
  <Application>Microsoft Office PowerPoint</Application>
  <PresentationFormat>On-screen Show (4:3)</PresentationFormat>
  <Paragraphs>138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Slide 1</vt:lpstr>
      <vt:lpstr> From Post-Communist Past to EU Negotiation Table:</vt:lpstr>
      <vt:lpstr>   </vt:lpstr>
      <vt:lpstr>Political Implications  Fact: AA provides NOT A SINGLE provision which guarantees successful ascension. </vt:lpstr>
      <vt:lpstr>Association Agreement (AA) in a nutshell:</vt:lpstr>
      <vt:lpstr>        Diagnosis:</vt:lpstr>
      <vt:lpstr>Key Elements:</vt:lpstr>
      <vt:lpstr>Slide 8</vt:lpstr>
      <vt:lpstr>Benefits of Association Agreement for the Civil Society:</vt:lpstr>
      <vt:lpstr>Trick or Treat?</vt:lpstr>
      <vt:lpstr>Slide 11</vt:lpstr>
      <vt:lpstr>Slide 12</vt:lpstr>
      <vt:lpstr>Deep and Comprehensive FTA</vt:lpstr>
      <vt:lpstr>Slide 14</vt:lpstr>
      <vt:lpstr>DCFTA – Peculiarities:</vt:lpstr>
      <vt:lpstr>DCFTA – Peculiarities:</vt:lpstr>
      <vt:lpstr>DCFTA – Peculiarities:</vt:lpstr>
      <vt:lpstr>Anticipated Benefits</vt:lpstr>
      <vt:lpstr>Challenges Beyond Euro-Enthusiasm:</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კონცენტრაციების რეგულირება ქართული და ევროკავშირის კონკურენციის სამართლით - შედარებითი ანალიზი</dc:title>
  <dc:creator>DANI</dc:creator>
  <cp:lastModifiedBy>DANI</cp:lastModifiedBy>
  <cp:revision>357</cp:revision>
  <dcterms:created xsi:type="dcterms:W3CDTF">2006-08-16T00:00:00Z</dcterms:created>
  <dcterms:modified xsi:type="dcterms:W3CDTF">2015-02-27T05:28:07Z</dcterms:modified>
</cp:coreProperties>
</file>