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8"/>
  </p:notesMasterIdLst>
  <p:sldIdLst>
    <p:sldId id="269" r:id="rId2"/>
    <p:sldId id="256" r:id="rId3"/>
    <p:sldId id="257" r:id="rId4"/>
    <p:sldId id="258" r:id="rId5"/>
    <p:sldId id="259" r:id="rId6"/>
    <p:sldId id="260" r:id="rId7"/>
    <p:sldId id="261" r:id="rId8"/>
    <p:sldId id="265" r:id="rId9"/>
    <p:sldId id="262" r:id="rId10"/>
    <p:sldId id="263" r:id="rId11"/>
    <p:sldId id="266" r:id="rId12"/>
    <p:sldId id="264" r:id="rId13"/>
    <p:sldId id="267" r:id="rId14"/>
    <p:sldId id="270" r:id="rId15"/>
    <p:sldId id="271" r:id="rId16"/>
    <p:sldId id="272" r:id="rId17"/>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6" autoAdjust="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A6E2C9-18D9-4748-B191-06D29F7A3C4D}" type="datetimeFigureOut">
              <a:rPr lang="pl-PL" smtClean="0"/>
              <a:pPr/>
              <a:t>2015-02-24</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6B00E4-F679-4EB7-8A83-C6CD6C8798E6}"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en-US" sz="1200" dirty="0" smtClean="0"/>
              <a:t>Results of </a:t>
            </a:r>
            <a:r>
              <a:rPr lang="en-US" sz="1200" dirty="0" err="1" smtClean="0"/>
              <a:t>Eurobarometer</a:t>
            </a:r>
            <a:r>
              <a:rPr lang="en-US" sz="1200" dirty="0" smtClean="0"/>
              <a:t> survey</a:t>
            </a:r>
            <a:r>
              <a:rPr lang="pl-PL" sz="1200" dirty="0" smtClean="0"/>
              <a:t> </a:t>
            </a:r>
            <a:r>
              <a:rPr lang="en-US" sz="1200" dirty="0" smtClean="0"/>
              <a:t>on perceptions of corruption and experience of corruption</a:t>
            </a:r>
            <a:r>
              <a:rPr lang="pl-PL" sz="1200" dirty="0" smtClean="0"/>
              <a:t/>
            </a:r>
            <a:br>
              <a:rPr lang="pl-PL" sz="1200" dirty="0" smtClean="0"/>
            </a:br>
            <a:r>
              <a:rPr lang="pl-PL" sz="1200" kern="1200" dirty="0" smtClean="0">
                <a:solidFill>
                  <a:schemeClr val="tx1"/>
                </a:solidFill>
                <a:latin typeface="+mn-lt"/>
                <a:ea typeface="+mn-ea"/>
                <a:cs typeface="+mn-cs"/>
              </a:rPr>
              <a:t>EU </a:t>
            </a:r>
            <a:r>
              <a:rPr lang="pl-PL" sz="1200" kern="1200" dirty="0" err="1" smtClean="0">
                <a:solidFill>
                  <a:schemeClr val="tx1"/>
                </a:solidFill>
                <a:latin typeface="+mn-lt"/>
                <a:ea typeface="+mn-ea"/>
                <a:cs typeface="+mn-cs"/>
              </a:rPr>
              <a:t>Anti</a:t>
            </a:r>
            <a:endParaRPr lang="pl-PL" sz="1200" kern="1200" dirty="0" smtClean="0">
              <a:solidFill>
                <a:schemeClr val="tx1"/>
              </a:solidFill>
              <a:latin typeface="+mn-lt"/>
              <a:ea typeface="+mn-ea"/>
              <a:cs typeface="+mn-cs"/>
            </a:endParaRPr>
          </a:p>
          <a:p>
            <a:r>
              <a:rPr lang="pl-PL" sz="1200" kern="1200" dirty="0" smtClean="0">
                <a:solidFill>
                  <a:schemeClr val="tx1"/>
                </a:solidFill>
                <a:latin typeface="+mn-lt"/>
                <a:ea typeface="+mn-ea"/>
                <a:cs typeface="+mn-cs"/>
              </a:rPr>
              <a:t>-</a:t>
            </a:r>
          </a:p>
          <a:p>
            <a:r>
              <a:rPr lang="pl-PL" sz="1200" kern="1200" dirty="0" err="1" smtClean="0">
                <a:solidFill>
                  <a:schemeClr val="tx1"/>
                </a:solidFill>
                <a:latin typeface="+mn-lt"/>
                <a:ea typeface="+mn-ea"/>
                <a:cs typeface="+mn-cs"/>
              </a:rPr>
              <a:t>corruption</a:t>
            </a:r>
            <a:r>
              <a:rPr lang="pl-PL" sz="1200" kern="1200" dirty="0" smtClean="0">
                <a:solidFill>
                  <a:schemeClr val="tx1"/>
                </a:solidFill>
                <a:latin typeface="+mn-lt"/>
                <a:ea typeface="+mn-ea"/>
                <a:cs typeface="+mn-cs"/>
              </a:rPr>
              <a:t> </a:t>
            </a:r>
          </a:p>
          <a:p>
            <a:r>
              <a:rPr lang="pl-PL" sz="1200" kern="1200" dirty="0" smtClean="0">
                <a:solidFill>
                  <a:schemeClr val="tx1"/>
                </a:solidFill>
                <a:latin typeface="+mn-lt"/>
                <a:ea typeface="+mn-ea"/>
                <a:cs typeface="+mn-cs"/>
              </a:rPr>
              <a:t>Report</a:t>
            </a:r>
          </a:p>
          <a:p>
            <a:endParaRPr lang="pl-PL" dirty="0"/>
          </a:p>
        </p:txBody>
      </p:sp>
      <p:sp>
        <p:nvSpPr>
          <p:cNvPr id="4" name="Symbol zastępczy numeru slajdu 3"/>
          <p:cNvSpPr>
            <a:spLocks noGrp="1"/>
          </p:cNvSpPr>
          <p:nvPr>
            <p:ph type="sldNum" sz="quarter" idx="10"/>
          </p:nvPr>
        </p:nvSpPr>
        <p:spPr/>
        <p:txBody>
          <a:bodyPr/>
          <a:lstStyle/>
          <a:p>
            <a:fld id="{6B6B00E4-F679-4EB7-8A83-C6CD6C8798E6}" type="slidenum">
              <a:rPr lang="pl-PL" smtClean="0"/>
              <a:pPr/>
              <a:t>7</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Trójkąt prostokątny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ytu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17" name="Podtytu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grpSp>
        <p:nvGrpSpPr>
          <p:cNvPr id="2" name="Grupa 1"/>
          <p:cNvGrpSpPr/>
          <p:nvPr/>
        </p:nvGrpSpPr>
        <p:grpSpPr>
          <a:xfrm>
            <a:off x="-3765" y="4953000"/>
            <a:ext cx="9147765" cy="1912088"/>
            <a:chOff x="-3765" y="4832896"/>
            <a:chExt cx="9147765" cy="2032192"/>
          </a:xfrm>
        </p:grpSpPr>
        <p:sp>
          <p:nvSpPr>
            <p:cNvPr id="7" name="Dowolny kształt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Dowolny kształt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Dowolny kształt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Łącznik prosty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ymbol zastępczy daty 29"/>
          <p:cNvSpPr>
            <a:spLocks noGrp="1"/>
          </p:cNvSpPr>
          <p:nvPr>
            <p:ph type="dt" sz="half" idx="10"/>
          </p:nvPr>
        </p:nvSpPr>
        <p:spPr/>
        <p:txBody>
          <a:bodyPr/>
          <a:lstStyle>
            <a:lvl1pPr>
              <a:defRPr>
                <a:solidFill>
                  <a:srgbClr val="FFFFFF"/>
                </a:solidFill>
              </a:defRPr>
            </a:lvl1pPr>
            <a:extLst/>
          </a:lstStyle>
          <a:p>
            <a:fld id="{D132D51F-97C9-4B1F-9A98-B4139861A257}" type="datetimeFigureOut">
              <a:rPr lang="pl-PL" smtClean="0"/>
              <a:pPr/>
              <a:t>2015-02-24</a:t>
            </a:fld>
            <a:endParaRPr lang="pl-PL"/>
          </a:p>
        </p:txBody>
      </p:sp>
      <p:sp>
        <p:nvSpPr>
          <p:cNvPr id="19" name="Symbol zastępczy stopki 18"/>
          <p:cNvSpPr>
            <a:spLocks noGrp="1"/>
          </p:cNvSpPr>
          <p:nvPr>
            <p:ph type="ftr" sz="quarter" idx="11"/>
          </p:nvPr>
        </p:nvSpPr>
        <p:spPr/>
        <p:txBody>
          <a:bodyPr/>
          <a:lstStyle>
            <a:lvl1pPr>
              <a:defRPr>
                <a:solidFill>
                  <a:schemeClr val="accent1">
                    <a:tint val="20000"/>
                  </a:schemeClr>
                </a:solidFill>
              </a:defRPr>
            </a:lvl1pPr>
            <a:extLst/>
          </a:lstStyle>
          <a:p>
            <a:endParaRPr lang="pl-PL"/>
          </a:p>
        </p:txBody>
      </p:sp>
      <p:sp>
        <p:nvSpPr>
          <p:cNvPr id="27" name="Symbol zastępczy numeru slajdu 26"/>
          <p:cNvSpPr>
            <a:spLocks noGrp="1"/>
          </p:cNvSpPr>
          <p:nvPr>
            <p:ph type="sldNum" sz="quarter" idx="12"/>
          </p:nvPr>
        </p:nvSpPr>
        <p:spPr/>
        <p:txBody>
          <a:bodyPr/>
          <a:lstStyle>
            <a:lvl1pPr>
              <a:defRPr>
                <a:solidFill>
                  <a:srgbClr val="FFFFFF"/>
                </a:solidFill>
              </a:defRPr>
            </a:lvl1pPr>
            <a:extLst/>
          </a:lstStyle>
          <a:p>
            <a:fld id="{6D9B0BAF-459D-492E-8E59-DC6CB09D00BF}"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D9B0BAF-459D-492E-8E59-DC6CB09D00BF}" type="slidenum">
              <a:rPr lang="pl-PL" smtClean="0"/>
              <a:pPr/>
              <a:t>‹#›</a:t>
            </a:fld>
            <a:endParaRPr lang="pl-PL"/>
          </a:p>
        </p:txBody>
      </p:sp>
      <p:sp>
        <p:nvSpPr>
          <p:cNvPr id="7" name="Tytuł 6"/>
          <p:cNvSpPr>
            <a:spLocks noGrp="1"/>
          </p:cNvSpPr>
          <p:nvPr>
            <p:ph type="title"/>
          </p:nvPr>
        </p:nvSpPr>
        <p:spPr/>
        <p:txBody>
          <a:bodyPr rtlCol="0"/>
          <a:lstStyle>
            <a:extLst/>
          </a:lstStyle>
          <a:p>
            <a:r>
              <a:rPr kumimoji="0" lang="pl-PL" smtClean="0"/>
              <a:t>Kliknij, aby edytować styl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D9B0BAF-459D-492E-8E59-DC6CB09D00BF}" type="slidenum">
              <a:rPr lang="pl-PL" smtClean="0"/>
              <a:pPr/>
              <a:t>‹#›</a:t>
            </a:fld>
            <a:endParaRPr lang="pl-PL"/>
          </a:p>
        </p:txBody>
      </p:sp>
      <p:sp>
        <p:nvSpPr>
          <p:cNvPr id="7" name="Pag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Pag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bg>
      <p:bgRef idx="1002">
        <a:schemeClr val="bg1"/>
      </p:bgRef>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6D9B0BAF-459D-492E-8E59-DC6CB09D00BF}" type="slidenum">
              <a:rPr lang="pl-PL" smtClean="0"/>
              <a:pPr/>
              <a:t>‹#›</a:t>
            </a:fld>
            <a:endParaRPr lang="pl-PL"/>
          </a:p>
        </p:txBody>
      </p:sp>
      <p:sp>
        <p:nvSpPr>
          <p:cNvPr id="8" name="Tytuł 7"/>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6D9B0BAF-459D-492E-8E59-DC6CB09D00BF}"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bg>
      <p:bgRef idx="1002">
        <a:schemeClr val="bg1"/>
      </p:bgRef>
    </p:bg>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6D9B0BAF-459D-492E-8E59-DC6CB09D00BF}" type="slidenum">
              <a:rPr lang="pl-PL" smtClean="0"/>
              <a:pPr/>
              <a:t>‹#›</a:t>
            </a:fld>
            <a:endParaRPr lang="pl-PL"/>
          </a:p>
        </p:txBody>
      </p:sp>
      <p:sp>
        <p:nvSpPr>
          <p:cNvPr id="6" name="Tytuł 5"/>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6D9B0BAF-459D-492E-8E59-DC6CB09D00BF}"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6727032" y="6407944"/>
            <a:ext cx="1920240" cy="365760"/>
          </a:xfrm>
        </p:spPr>
        <p:txBody>
          <a:bodyPr/>
          <a:lstStyle>
            <a:extLst/>
          </a:lstStyle>
          <a:p>
            <a:fld id="{D132D51F-97C9-4B1F-9A98-B4139861A257}" type="datetimeFigureOut">
              <a:rPr lang="pl-PL" smtClean="0"/>
              <a:pPr/>
              <a:t>2015-02-24</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6D9B0BAF-459D-492E-8E59-DC6CB09D00BF}"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4" name="Symbol zastępczy teks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
        <p:nvSpPr>
          <p:cNvPr id="3" name="Symbol zastępczy obraz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l-PL" smtClean="0"/>
              <a:t>Kliknij ikonę, aby dodać obraz</a:t>
            </a:r>
            <a:endParaRPr kumimoji="0" lang="en-US" dirty="0"/>
          </a:p>
        </p:txBody>
      </p:sp>
      <p:sp>
        <p:nvSpPr>
          <p:cNvPr id="5" name="Symbol zastępczy daty 4"/>
          <p:cNvSpPr>
            <a:spLocks noGrp="1"/>
          </p:cNvSpPr>
          <p:nvPr>
            <p:ph type="dt" sz="half" idx="10"/>
          </p:nvPr>
        </p:nvSpPr>
        <p:spPr/>
        <p:txBody>
          <a:bodyPr/>
          <a:lstStyle>
            <a:lvl1pPr>
              <a:defRPr>
                <a:solidFill>
                  <a:schemeClr val="tx1"/>
                </a:solidFill>
              </a:defRPr>
            </a:lvl1pPr>
            <a:extLst/>
          </a:lstStyle>
          <a:p>
            <a:fld id="{D132D51F-97C9-4B1F-9A98-B4139861A257}" type="datetimeFigureOut">
              <a:rPr lang="pl-PL" smtClean="0"/>
              <a:pPr/>
              <a:t>2015-02-24</a:t>
            </a:fld>
            <a:endParaRPr lang="pl-PL"/>
          </a:p>
        </p:txBody>
      </p:sp>
      <p:sp>
        <p:nvSpPr>
          <p:cNvPr id="6" name="Symbol zastępczy stopki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l-PL"/>
          </a:p>
        </p:txBody>
      </p:sp>
      <p:sp>
        <p:nvSpPr>
          <p:cNvPr id="7" name="Symbol zastępczy numeru slajdu 6"/>
          <p:cNvSpPr>
            <a:spLocks noGrp="1"/>
          </p:cNvSpPr>
          <p:nvPr>
            <p:ph type="sldNum" sz="quarter" idx="12"/>
          </p:nvPr>
        </p:nvSpPr>
        <p:spPr/>
        <p:txBody>
          <a:bodyPr/>
          <a:lstStyle>
            <a:lvl1pPr>
              <a:defRPr>
                <a:solidFill>
                  <a:schemeClr val="tx1"/>
                </a:solidFill>
              </a:defRPr>
            </a:lvl1pPr>
            <a:extLst/>
          </a:lstStyle>
          <a:p>
            <a:fld id="{6D9B0BAF-459D-492E-8E59-DC6CB09D00BF}" type="slidenum">
              <a:rPr lang="pl-PL" smtClean="0"/>
              <a:pPr/>
              <a:t>‹#›</a:t>
            </a:fld>
            <a:endParaRPr lang="pl-PL"/>
          </a:p>
        </p:txBody>
      </p:sp>
      <p:sp>
        <p:nvSpPr>
          <p:cNvPr id="2" name="Tytu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l-PL" smtClean="0"/>
              <a:t>Kliknij, aby edytować styl</a:t>
            </a:r>
            <a:endParaRPr kumimoji="0" lang="en-US"/>
          </a:p>
        </p:txBody>
      </p:sp>
      <p:sp>
        <p:nvSpPr>
          <p:cNvPr id="8" name="Dowolny kształt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Dowolny kształt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ójkąt prostokątny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Łącznik prosty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ag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Pag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1481329"/>
            <a:ext cx="8229600" cy="4386071"/>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D9B0BAF-459D-492E-8E59-DC6CB09D00BF}"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44013" y="274640"/>
            <a:ext cx="1777470" cy="5592761"/>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41"/>
            <a:ext cx="6324600" cy="5592760"/>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D132D51F-97C9-4B1F-9A98-B4139861A257}" type="datetimeFigureOut">
              <a:rPr lang="pl-PL" smtClean="0"/>
              <a:pPr/>
              <a:t>2015-02-24</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D9B0BAF-459D-492E-8E59-DC6CB09D00BF}"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Dowolny kształt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Dowolny kształt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ójkąt prostokątny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Łącznik prosty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ymbol zastępczy tytuł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pl-PL" smtClean="0"/>
              <a:t>Kliknij, aby edytować styl</a:t>
            </a:r>
            <a:endParaRPr kumimoji="0" lang="en-US"/>
          </a:p>
        </p:txBody>
      </p:sp>
      <p:sp>
        <p:nvSpPr>
          <p:cNvPr id="30" name="Symbol zastępczy tekst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0" name="Symbol zastępczy daty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132D51F-97C9-4B1F-9A98-B4139861A257}" type="datetimeFigureOut">
              <a:rPr lang="pl-PL" smtClean="0"/>
              <a:pPr/>
              <a:t>2015-02-24</a:t>
            </a:fld>
            <a:endParaRPr lang="pl-PL"/>
          </a:p>
        </p:txBody>
      </p:sp>
      <p:sp>
        <p:nvSpPr>
          <p:cNvPr id="22" name="Symbol zastępczy stopki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l-PL"/>
          </a:p>
        </p:txBody>
      </p:sp>
      <p:sp>
        <p:nvSpPr>
          <p:cNvPr id="18" name="Symbol zastępczy numeru slajd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D9B0BAF-459D-492E-8E59-DC6CB09D00BF}"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US" b="1" dirty="0" smtClean="0"/>
              <a:t>Subventions</a:t>
            </a:r>
            <a:r>
              <a:rPr lang="en-US" dirty="0" smtClean="0"/>
              <a:t> from state or commune</a:t>
            </a:r>
            <a:endParaRPr lang="pl-PL" dirty="0" smtClean="0"/>
          </a:p>
          <a:p>
            <a:pPr>
              <a:buNone/>
            </a:pPr>
            <a:endParaRPr lang="en-US" dirty="0" smtClean="0"/>
          </a:p>
          <a:p>
            <a:r>
              <a:rPr lang="en-US" b="1" dirty="0" smtClean="0"/>
              <a:t>Assistance measures </a:t>
            </a:r>
            <a:r>
              <a:rPr lang="en-US" dirty="0" smtClean="0"/>
              <a:t>(run by western countries to support less developed countries)</a:t>
            </a:r>
            <a:endParaRPr lang="pl-PL" dirty="0" smtClean="0"/>
          </a:p>
          <a:p>
            <a:pPr>
              <a:buNone/>
            </a:pPr>
            <a:endParaRPr lang="en-US" dirty="0" smtClean="0"/>
          </a:p>
          <a:p>
            <a:r>
              <a:rPr lang="en-US" b="1" dirty="0" smtClean="0"/>
              <a:t>Funds from budget of European Union</a:t>
            </a:r>
            <a:endParaRPr lang="en-US" b="1" dirty="0"/>
          </a:p>
        </p:txBody>
      </p:sp>
      <p:sp>
        <p:nvSpPr>
          <p:cNvPr id="3" name="Tytuł 2"/>
          <p:cNvSpPr>
            <a:spLocks noGrp="1"/>
          </p:cNvSpPr>
          <p:nvPr>
            <p:ph type="title"/>
          </p:nvPr>
        </p:nvSpPr>
        <p:spPr/>
        <p:txBody>
          <a:bodyPr/>
          <a:lstStyle/>
          <a:p>
            <a:pPr algn="ctr"/>
            <a:r>
              <a:rPr lang="pl-PL" dirty="0" err="1" smtClean="0"/>
              <a:t>Ways</a:t>
            </a:r>
            <a:r>
              <a:rPr lang="pl-PL" dirty="0" smtClean="0"/>
              <a:t> of </a:t>
            </a:r>
            <a:r>
              <a:rPr lang="pl-PL" dirty="0" err="1" smtClean="0"/>
              <a:t>funding</a:t>
            </a:r>
            <a:r>
              <a:rPr lang="pl-PL" dirty="0" smtClean="0"/>
              <a:t> NGO </a:t>
            </a:r>
            <a:r>
              <a:rPr lang="pl-PL" dirty="0" err="1" smtClean="0"/>
              <a:t>in</a:t>
            </a:r>
            <a:r>
              <a:rPr lang="pl-PL" dirty="0" smtClean="0"/>
              <a:t> Poland</a:t>
            </a:r>
            <a:endParaRPr lang="pl-P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11560" y="404664"/>
            <a:ext cx="7772400" cy="1829761"/>
          </a:xfrm>
        </p:spPr>
        <p:txBody>
          <a:bodyPr>
            <a:normAutofit/>
          </a:bodyPr>
          <a:lstStyle/>
          <a:p>
            <a:pPr algn="ctr"/>
            <a:r>
              <a:rPr lang="pl-PL" sz="3600" dirty="0" err="1" smtClean="0">
                <a:effectLst/>
              </a:rPr>
              <a:t>Corruption</a:t>
            </a:r>
            <a:r>
              <a:rPr lang="pl-PL" sz="3600" dirty="0" smtClean="0">
                <a:effectLst/>
              </a:rPr>
              <a:t> and </a:t>
            </a:r>
            <a:r>
              <a:rPr lang="pl-PL" sz="3600" dirty="0" err="1" smtClean="0">
                <a:effectLst/>
              </a:rPr>
              <a:t>transparency</a:t>
            </a:r>
            <a:r>
              <a:rPr lang="pl-PL" sz="3600" dirty="0" smtClean="0">
                <a:effectLst/>
              </a:rPr>
              <a:t> </a:t>
            </a:r>
            <a:r>
              <a:rPr lang="pl-PL" sz="3600" dirty="0" err="1" smtClean="0">
                <a:effectLst/>
              </a:rPr>
              <a:t>in</a:t>
            </a:r>
            <a:r>
              <a:rPr lang="pl-PL" sz="3600" dirty="0" smtClean="0">
                <a:effectLst/>
              </a:rPr>
              <a:t> Poland. </a:t>
            </a:r>
            <a:r>
              <a:rPr lang="pl-PL" sz="3600" dirty="0" err="1" smtClean="0">
                <a:effectLst/>
              </a:rPr>
              <a:t>Watchdogs</a:t>
            </a:r>
            <a:r>
              <a:rPr lang="pl-PL" sz="3600" dirty="0" smtClean="0">
                <a:effectLst/>
              </a:rPr>
              <a:t> </a:t>
            </a:r>
            <a:r>
              <a:rPr lang="pl-PL" sz="3600" dirty="0" err="1" smtClean="0">
                <a:effectLst/>
              </a:rPr>
              <a:t>activity</a:t>
            </a:r>
            <a:endParaRPr lang="pl-PL" sz="3600" dirty="0">
              <a:effectLst/>
            </a:endParaRPr>
          </a:p>
        </p:txBody>
      </p:sp>
      <p:sp>
        <p:nvSpPr>
          <p:cNvPr id="3" name="Podtytuł 2"/>
          <p:cNvSpPr>
            <a:spLocks noGrp="1"/>
          </p:cNvSpPr>
          <p:nvPr>
            <p:ph type="subTitle" idx="1"/>
          </p:nvPr>
        </p:nvSpPr>
        <p:spPr>
          <a:xfrm>
            <a:off x="611560" y="1988840"/>
            <a:ext cx="7772400" cy="3960440"/>
          </a:xfrm>
        </p:spPr>
        <p:txBody>
          <a:bodyPr>
            <a:normAutofit/>
          </a:bodyPr>
          <a:lstStyle/>
          <a:p>
            <a:pPr marL="514350" indent="-514350" algn="l"/>
            <a:endParaRPr lang="pl-PL" sz="2000" dirty="0" smtClean="0"/>
          </a:p>
          <a:p>
            <a:pPr marL="514350" indent="-514350" algn="l"/>
            <a:endParaRPr lang="pl-PL" sz="2000" b="1" dirty="0" smtClean="0"/>
          </a:p>
          <a:p>
            <a:pPr marL="514350" indent="-514350" algn="l"/>
            <a:r>
              <a:rPr lang="pl-PL" sz="1600" b="1" dirty="0" smtClean="0"/>
              <a:t>„</a:t>
            </a:r>
            <a:r>
              <a:rPr lang="en-US" sz="1600" b="1" dirty="0" smtClean="0"/>
              <a:t>There can be no daily democracy without daily citizenship.</a:t>
            </a:r>
            <a:r>
              <a:rPr lang="pl-PL" sz="1600" b="1" dirty="0" smtClean="0"/>
              <a:t>”</a:t>
            </a:r>
          </a:p>
          <a:p>
            <a:pPr marL="514350" indent="-514350"/>
            <a:r>
              <a:rPr lang="pl-PL" sz="1600" dirty="0" smtClean="0"/>
              <a:t>Ralph Nader</a:t>
            </a:r>
          </a:p>
          <a:p>
            <a:pPr marL="514350" indent="-514350" algn="l"/>
            <a:r>
              <a:rPr lang="pl-PL" sz="2000" b="1" dirty="0" smtClean="0"/>
              <a:t> </a:t>
            </a:r>
          </a:p>
          <a:p>
            <a:pPr marL="514350" indent="-514350" algn="l"/>
            <a:r>
              <a:rPr lang="pl-PL" sz="2000" dirty="0" smtClean="0"/>
              <a:t>				</a:t>
            </a:r>
          </a:p>
        </p:txBody>
      </p:sp>
      <p:pic>
        <p:nvPicPr>
          <p:cNvPr id="6" name="Obraz 5" descr="guard-dog-on-duty-printable-sign.gif"/>
          <p:cNvPicPr>
            <a:picLocks noChangeAspect="1"/>
          </p:cNvPicPr>
          <p:nvPr/>
        </p:nvPicPr>
        <p:blipFill>
          <a:blip r:embed="rId2" cstate="print"/>
          <a:stretch>
            <a:fillRect/>
          </a:stretch>
        </p:blipFill>
        <p:spPr>
          <a:xfrm>
            <a:off x="6876256" y="3645024"/>
            <a:ext cx="1590675" cy="2009775"/>
          </a:xfrm>
          <a:prstGeom prst="rect">
            <a:avLst/>
          </a:prstGeom>
        </p:spPr>
      </p:pic>
      <p:pic>
        <p:nvPicPr>
          <p:cNvPr id="7" name="Obraz 6" descr="korupcja.jpg"/>
          <p:cNvPicPr>
            <a:picLocks noChangeAspect="1"/>
          </p:cNvPicPr>
          <p:nvPr/>
        </p:nvPicPr>
        <p:blipFill>
          <a:blip r:embed="rId3" cstate="print"/>
          <a:stretch>
            <a:fillRect/>
          </a:stretch>
        </p:blipFill>
        <p:spPr>
          <a:xfrm>
            <a:off x="1259632" y="3501008"/>
            <a:ext cx="2259851" cy="302433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481328"/>
            <a:ext cx="8229600" cy="5376672"/>
          </a:xfrm>
        </p:spPr>
        <p:txBody>
          <a:bodyPr>
            <a:normAutofit/>
          </a:bodyPr>
          <a:lstStyle/>
          <a:p>
            <a:endParaRPr lang="pl-PL" sz="2000" b="1" dirty="0" smtClean="0"/>
          </a:p>
          <a:p>
            <a:endParaRPr lang="pl-PL" sz="2000" b="1" dirty="0" smtClean="0"/>
          </a:p>
          <a:p>
            <a:pPr algn="just"/>
            <a:r>
              <a:rPr lang="en-US" sz="2000" b="1" dirty="0" smtClean="0">
                <a:solidFill>
                  <a:schemeClr val="accent4"/>
                </a:solidFill>
              </a:rPr>
              <a:t>Corruption perceptions index 2014 ( Transparency International Report) - includes 175 countries.</a:t>
            </a:r>
          </a:p>
          <a:p>
            <a:pPr algn="just"/>
            <a:endParaRPr lang="en-US" sz="1600" dirty="0" smtClean="0"/>
          </a:p>
          <a:p>
            <a:pPr algn="just">
              <a:buFont typeface="Arial" pitchFamily="34" charset="0"/>
              <a:buChar char="•"/>
            </a:pPr>
            <a:r>
              <a:rPr lang="en-US" sz="1600" b="1" dirty="0" smtClean="0"/>
              <a:t>Report</a:t>
            </a:r>
            <a:r>
              <a:rPr lang="pl-PL" sz="1600" b="1" dirty="0" smtClean="0"/>
              <a:t> was</a:t>
            </a:r>
            <a:r>
              <a:rPr lang="en-US" sz="1600" b="1" dirty="0" smtClean="0"/>
              <a:t> conducted by independent international organization „Transparency International</a:t>
            </a:r>
            <a:r>
              <a:rPr lang="en-US" sz="1600" b="1" u="sng" dirty="0" smtClean="0"/>
              <a:t>”</a:t>
            </a:r>
            <a:r>
              <a:rPr lang="pl-PL" sz="1600" b="1" u="sng" dirty="0" smtClean="0"/>
              <a:t> </a:t>
            </a:r>
          </a:p>
          <a:p>
            <a:pPr algn="just">
              <a:buFont typeface="Arial" pitchFamily="34" charset="0"/>
              <a:buChar char="•"/>
            </a:pPr>
            <a:endParaRPr lang="pl-PL" sz="1600" b="1" u="sng" dirty="0" smtClean="0"/>
          </a:p>
          <a:p>
            <a:pPr algn="just">
              <a:buFont typeface="Arial" pitchFamily="34" charset="0"/>
              <a:buChar char="•"/>
            </a:pPr>
            <a:r>
              <a:rPr lang="en-US" sz="1600" b="1" u="sng" dirty="0" smtClean="0">
                <a:solidFill>
                  <a:schemeClr val="accent4"/>
                </a:solidFill>
              </a:rPr>
              <a:t>Poland </a:t>
            </a:r>
            <a:r>
              <a:rPr lang="pl-PL" sz="1600" b="1" u="sng" dirty="0" err="1" smtClean="0">
                <a:solidFill>
                  <a:schemeClr val="accent4"/>
                </a:solidFill>
              </a:rPr>
              <a:t>is</a:t>
            </a:r>
            <a:r>
              <a:rPr lang="pl-PL" sz="1600" b="1" u="sng" dirty="0" smtClean="0">
                <a:solidFill>
                  <a:schemeClr val="accent4"/>
                </a:solidFill>
              </a:rPr>
              <a:t> </a:t>
            </a:r>
            <a:r>
              <a:rPr lang="pl-PL" sz="1600" b="1" u="sng" dirty="0" err="1" smtClean="0">
                <a:solidFill>
                  <a:schemeClr val="accent4"/>
                </a:solidFill>
              </a:rPr>
              <a:t>ranked</a:t>
            </a:r>
            <a:r>
              <a:rPr lang="pl-PL" sz="1600" b="1" u="sng" dirty="0" smtClean="0">
                <a:solidFill>
                  <a:schemeClr val="accent4"/>
                </a:solidFill>
              </a:rPr>
              <a:t> on</a:t>
            </a:r>
            <a:r>
              <a:rPr lang="en-US" sz="1600" b="1" u="sng" dirty="0" smtClean="0">
                <a:solidFill>
                  <a:schemeClr val="accent4"/>
                </a:solidFill>
              </a:rPr>
              <a:t> </a:t>
            </a:r>
            <a:r>
              <a:rPr lang="en-US" sz="1600" b="1" u="sng" dirty="0" smtClean="0">
                <a:solidFill>
                  <a:schemeClr val="accent4"/>
                </a:solidFill>
              </a:rPr>
              <a:t>35</a:t>
            </a:r>
            <a:r>
              <a:rPr lang="pl-PL" sz="1600" b="1" u="sng" dirty="0" err="1" smtClean="0">
                <a:solidFill>
                  <a:schemeClr val="accent4"/>
                </a:solidFill>
              </a:rPr>
              <a:t>th</a:t>
            </a:r>
            <a:r>
              <a:rPr lang="en-US" sz="1600" b="1" u="sng" dirty="0" smtClean="0">
                <a:solidFill>
                  <a:schemeClr val="accent4"/>
                </a:solidFill>
              </a:rPr>
              <a:t> place among 175 countries</a:t>
            </a:r>
            <a:r>
              <a:rPr lang="en-US" sz="1400" b="1" dirty="0" smtClean="0"/>
              <a:t>. </a:t>
            </a:r>
            <a:r>
              <a:rPr lang="pl-PL" sz="1400" dirty="0" smtClean="0"/>
              <a:t>S</a:t>
            </a:r>
            <a:r>
              <a:rPr lang="en-US" sz="1400" dirty="0" err="1" smtClean="0"/>
              <a:t>cale</a:t>
            </a:r>
            <a:r>
              <a:rPr lang="en-US" sz="1400" dirty="0" smtClean="0"/>
              <a:t> of 0 (highly corrupt) to 100 (very clean</a:t>
            </a:r>
            <a:r>
              <a:rPr lang="en-US" sz="1400" b="1" dirty="0" smtClean="0"/>
              <a:t>) Poland gained 61 points.</a:t>
            </a:r>
            <a:endParaRPr lang="pl-PL" sz="1400" b="1" dirty="0" smtClean="0"/>
          </a:p>
          <a:p>
            <a:pPr algn="just">
              <a:buFont typeface="Arial" pitchFamily="34" charset="0"/>
              <a:buChar char="•"/>
            </a:pPr>
            <a:endParaRPr lang="pl-PL" sz="1600" dirty="0" smtClean="0"/>
          </a:p>
          <a:p>
            <a:pPr algn="just">
              <a:buFont typeface="Arial" pitchFamily="34" charset="0"/>
              <a:buChar char="•"/>
            </a:pPr>
            <a:r>
              <a:rPr lang="en-US" sz="1600" dirty="0" smtClean="0"/>
              <a:t>As we can see from the report </a:t>
            </a:r>
            <a:r>
              <a:rPr lang="en-US" sz="1600" b="1" dirty="0" smtClean="0"/>
              <a:t>Corruption is a problem for all countries</a:t>
            </a:r>
            <a:r>
              <a:rPr lang="en-US" sz="1600" dirty="0" smtClean="0"/>
              <a:t>. </a:t>
            </a:r>
            <a:r>
              <a:rPr lang="pl-PL" sz="1600" dirty="0" smtClean="0"/>
              <a:t>:</a:t>
            </a:r>
          </a:p>
          <a:p>
            <a:pPr algn="just">
              <a:buFont typeface="Arial" pitchFamily="34" charset="0"/>
              <a:buChar char="•"/>
            </a:pPr>
            <a:r>
              <a:rPr lang="en-US" sz="1600" dirty="0" smtClean="0"/>
              <a:t>The more developed the country is, the bigger effort is needed to detect corruption</a:t>
            </a:r>
            <a:r>
              <a:rPr lang="pl-PL" sz="1600" dirty="0" smtClean="0"/>
              <a:t> </a:t>
            </a:r>
            <a:r>
              <a:rPr lang="pl-PL" sz="1600" dirty="0" err="1" smtClean="0"/>
              <a:t>because</a:t>
            </a:r>
            <a:r>
              <a:rPr lang="pl-PL" sz="1600" dirty="0" smtClean="0"/>
              <a:t> </a:t>
            </a:r>
            <a:r>
              <a:rPr lang="pl-PL" sz="1600" dirty="0" err="1" smtClean="0"/>
              <a:t>it</a:t>
            </a:r>
            <a:r>
              <a:rPr lang="pl-PL" sz="1600" dirty="0" smtClean="0"/>
              <a:t> </a:t>
            </a:r>
            <a:r>
              <a:rPr lang="pl-PL" sz="1600" dirty="0" err="1" smtClean="0"/>
              <a:t>becomes</a:t>
            </a:r>
            <a:r>
              <a:rPr lang="pl-PL" sz="1600" dirty="0" smtClean="0"/>
              <a:t> to be </a:t>
            </a:r>
            <a:r>
              <a:rPr lang="pl-PL" sz="1600" dirty="0" err="1" smtClean="0"/>
              <a:t>more</a:t>
            </a:r>
            <a:r>
              <a:rPr lang="pl-PL" sz="1600" dirty="0" smtClean="0"/>
              <a:t> </a:t>
            </a:r>
            <a:r>
              <a:rPr lang="pl-PL" sz="1600" dirty="0" err="1" smtClean="0"/>
              <a:t>sophisticated</a:t>
            </a:r>
            <a:r>
              <a:rPr lang="pl-PL" sz="1600" dirty="0" smtClean="0"/>
              <a:t>.</a:t>
            </a:r>
            <a:r>
              <a:rPr lang="en-US" sz="1600" dirty="0" smtClean="0"/>
              <a:t>  </a:t>
            </a:r>
            <a:r>
              <a:rPr lang="en-US" sz="1600" b="1" dirty="0" smtClean="0"/>
              <a:t>Monitoring and guidance activity is the arising challenge for modern societies.  It clearly makes natural space for watchdogs organization</a:t>
            </a:r>
            <a:r>
              <a:rPr lang="pl-PL" sz="1600" b="1" dirty="0" smtClean="0"/>
              <a:t> to </a:t>
            </a:r>
            <a:r>
              <a:rPr lang="pl-PL" sz="1600" b="1" dirty="0" err="1" smtClean="0"/>
              <a:t>detect</a:t>
            </a:r>
            <a:r>
              <a:rPr lang="pl-PL" sz="1600" b="1" dirty="0" smtClean="0"/>
              <a:t> </a:t>
            </a:r>
            <a:r>
              <a:rPr lang="pl-PL" sz="1600" b="1" dirty="0" err="1" smtClean="0"/>
              <a:t>abuse</a:t>
            </a:r>
            <a:r>
              <a:rPr lang="pl-PL" sz="1600" b="1" dirty="0" smtClean="0"/>
              <a:t> </a:t>
            </a:r>
            <a:r>
              <a:rPr lang="pl-PL" sz="1600" b="1" dirty="0" smtClean="0"/>
              <a:t>of </a:t>
            </a:r>
            <a:r>
              <a:rPr lang="pl-PL" sz="1600" b="1" dirty="0" err="1" smtClean="0"/>
              <a:t>the</a:t>
            </a:r>
            <a:r>
              <a:rPr lang="pl-PL" sz="1600" b="1" dirty="0" smtClean="0"/>
              <a:t> law</a:t>
            </a:r>
            <a:r>
              <a:rPr lang="en-US" sz="1600" b="1" dirty="0" smtClean="0"/>
              <a:t>.</a:t>
            </a:r>
          </a:p>
          <a:p>
            <a:pPr>
              <a:buFont typeface="Arial" pitchFamily="34" charset="0"/>
              <a:buChar char="•"/>
            </a:pPr>
            <a:endParaRPr lang="pl-PL" sz="1600" dirty="0" smtClean="0"/>
          </a:p>
        </p:txBody>
      </p:sp>
      <p:sp>
        <p:nvSpPr>
          <p:cNvPr id="2" name="Tytuł 1"/>
          <p:cNvSpPr>
            <a:spLocks noGrp="1"/>
          </p:cNvSpPr>
          <p:nvPr>
            <p:ph type="title"/>
          </p:nvPr>
        </p:nvSpPr>
        <p:spPr>
          <a:xfrm>
            <a:off x="467544" y="548680"/>
            <a:ext cx="8229600" cy="1143000"/>
          </a:xfrm>
        </p:spPr>
        <p:txBody>
          <a:bodyPr>
            <a:normAutofit fontScale="90000"/>
          </a:bodyPr>
          <a:lstStyle/>
          <a:p>
            <a:r>
              <a:rPr lang="pl-PL" dirty="0" smtClean="0"/>
              <a:t>Do we </a:t>
            </a:r>
            <a:r>
              <a:rPr lang="pl-PL" dirty="0" err="1" smtClean="0"/>
              <a:t>have</a:t>
            </a:r>
            <a:r>
              <a:rPr lang="pl-PL" dirty="0" smtClean="0"/>
              <a:t> a problem of </a:t>
            </a:r>
            <a:r>
              <a:rPr lang="pl-PL" dirty="0" err="1" smtClean="0"/>
              <a:t>corruption</a:t>
            </a:r>
            <a:r>
              <a:rPr lang="pl-PL" dirty="0" smtClean="0"/>
              <a:t>? </a:t>
            </a:r>
            <a:r>
              <a:rPr lang="pl-PL" dirty="0" err="1" smtClean="0"/>
              <a:t>How</a:t>
            </a:r>
            <a:r>
              <a:rPr lang="pl-PL" dirty="0" smtClean="0"/>
              <a:t> Poland </a:t>
            </a:r>
            <a:r>
              <a:rPr lang="pl-PL" dirty="0" err="1" smtClean="0"/>
              <a:t>is</a:t>
            </a:r>
            <a:r>
              <a:rPr lang="pl-PL" dirty="0" smtClean="0"/>
              <a:t> </a:t>
            </a:r>
            <a:r>
              <a:rPr lang="pl-PL" dirty="0" err="1" smtClean="0"/>
              <a:t>perceived</a:t>
            </a:r>
            <a:r>
              <a:rPr lang="pl-PL" dirty="0" smtClean="0"/>
              <a:t> by </a:t>
            </a:r>
            <a:r>
              <a:rPr lang="pl-PL" dirty="0" err="1" smtClean="0"/>
              <a:t>the</a:t>
            </a:r>
            <a:r>
              <a:rPr lang="pl-PL" dirty="0" smtClean="0"/>
              <a:t> </a:t>
            </a:r>
            <a:r>
              <a:rPr lang="pl-PL" dirty="0" err="1" smtClean="0"/>
              <a:t>world</a:t>
            </a:r>
            <a:r>
              <a:rPr lang="pl-PL" dirty="0" smtClean="0"/>
              <a:t>?</a:t>
            </a:r>
            <a:endParaRPr lang="pl-PL" dirty="0"/>
          </a:p>
        </p:txBody>
      </p:sp>
      <p:pic>
        <p:nvPicPr>
          <p:cNvPr id="4" name="Obraz 3" descr="transparency inter.jpg"/>
          <p:cNvPicPr>
            <a:picLocks noChangeAspect="1"/>
          </p:cNvPicPr>
          <p:nvPr/>
        </p:nvPicPr>
        <p:blipFill>
          <a:blip r:embed="rId2" cstate="print"/>
          <a:stretch>
            <a:fillRect/>
          </a:stretch>
        </p:blipFill>
        <p:spPr>
          <a:xfrm>
            <a:off x="6804248" y="188640"/>
            <a:ext cx="1182638" cy="118263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0" y="0"/>
            <a:ext cx="9144000" cy="6858000"/>
          </a:xfrm>
        </p:spPr>
        <p:txBody>
          <a:bodyPr>
            <a:normAutofit/>
          </a:bodyPr>
          <a:lstStyle/>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endParaRPr lang="pl-PL" sz="1600" dirty="0" smtClean="0"/>
          </a:p>
          <a:p>
            <a:pPr>
              <a:buNone/>
            </a:pPr>
            <a:r>
              <a:rPr lang="pl-PL" sz="1600" dirty="0" err="1" smtClean="0"/>
              <a:t>From</a:t>
            </a:r>
            <a:r>
              <a:rPr lang="pl-PL" sz="1600" dirty="0" smtClean="0"/>
              <a:t> </a:t>
            </a:r>
            <a:r>
              <a:rPr lang="pl-PL" sz="1600" dirty="0" err="1" smtClean="0"/>
              <a:t>among</a:t>
            </a:r>
            <a:r>
              <a:rPr lang="pl-PL" sz="1600" dirty="0" smtClean="0"/>
              <a:t> EU </a:t>
            </a:r>
            <a:r>
              <a:rPr lang="pl-PL" sz="1600" dirty="0" err="1" smtClean="0"/>
              <a:t>member</a:t>
            </a:r>
            <a:r>
              <a:rPr lang="pl-PL" sz="1600" dirty="0" smtClean="0"/>
              <a:t> </a:t>
            </a:r>
            <a:r>
              <a:rPr lang="pl-PL" sz="1600" dirty="0" err="1" smtClean="0"/>
              <a:t>states</a:t>
            </a:r>
            <a:r>
              <a:rPr lang="pl-PL" sz="1600" dirty="0" smtClean="0"/>
              <a:t> </a:t>
            </a:r>
            <a:r>
              <a:rPr lang="en-US" sz="1600" dirty="0" smtClean="0"/>
              <a:t>Nordic countries, </a:t>
            </a:r>
            <a:r>
              <a:rPr lang="pl-PL" sz="1600" dirty="0" err="1" smtClean="0"/>
              <a:t>are</a:t>
            </a:r>
            <a:r>
              <a:rPr lang="en-US" sz="1600" dirty="0" smtClean="0"/>
              <a:t> very strong performers on the index </a:t>
            </a:r>
            <a:r>
              <a:rPr lang="pl-PL" sz="1600" dirty="0" smtClean="0"/>
              <a:t>(</a:t>
            </a:r>
            <a:r>
              <a:rPr lang="pl-PL" sz="1600" dirty="0" err="1" smtClean="0"/>
              <a:t>Denmark</a:t>
            </a:r>
            <a:r>
              <a:rPr lang="pl-PL" sz="1600" dirty="0" smtClean="0"/>
              <a:t> was </a:t>
            </a:r>
            <a:r>
              <a:rPr lang="pl-PL" sz="1600" dirty="0" err="1" smtClean="0"/>
              <a:t>ranked</a:t>
            </a:r>
            <a:r>
              <a:rPr lang="pl-PL" sz="1600" dirty="0" smtClean="0"/>
              <a:t> 1st) </a:t>
            </a:r>
          </a:p>
          <a:p>
            <a:r>
              <a:rPr lang="pl-PL" sz="1600" dirty="0" err="1" smtClean="0"/>
              <a:t>Italy</a:t>
            </a:r>
            <a:r>
              <a:rPr lang="pl-PL" sz="1600" dirty="0" smtClean="0"/>
              <a:t>, Greece, Romania and </a:t>
            </a:r>
            <a:r>
              <a:rPr lang="pl-PL" sz="1600" dirty="0" err="1" smtClean="0"/>
              <a:t>Bulgaria</a:t>
            </a:r>
            <a:r>
              <a:rPr lang="pl-PL" sz="1600" dirty="0" smtClean="0"/>
              <a:t> </a:t>
            </a:r>
            <a:r>
              <a:rPr lang="pl-PL" sz="1600" dirty="0" err="1" smtClean="0"/>
              <a:t>came</a:t>
            </a:r>
            <a:r>
              <a:rPr lang="pl-PL" sz="1600" dirty="0" smtClean="0"/>
              <a:t> out to be </a:t>
            </a:r>
            <a:r>
              <a:rPr lang="pl-PL" sz="1600" dirty="0" err="1" smtClean="0"/>
              <a:t>at</a:t>
            </a:r>
            <a:r>
              <a:rPr lang="pl-PL" sz="1600" dirty="0" smtClean="0"/>
              <a:t> </a:t>
            </a:r>
            <a:r>
              <a:rPr lang="pl-PL" sz="1600" dirty="0" err="1" smtClean="0"/>
              <a:t>the</a:t>
            </a:r>
            <a:r>
              <a:rPr lang="pl-PL" sz="1600" dirty="0" smtClean="0"/>
              <a:t> </a:t>
            </a:r>
            <a:r>
              <a:rPr lang="pl-PL" sz="1600" dirty="0" err="1" smtClean="0"/>
              <a:t>end</a:t>
            </a:r>
            <a:r>
              <a:rPr lang="pl-PL" sz="1600" dirty="0" smtClean="0"/>
              <a:t> of </a:t>
            </a:r>
            <a:r>
              <a:rPr lang="pl-PL" sz="1600" dirty="0" err="1" smtClean="0"/>
              <a:t>the</a:t>
            </a:r>
            <a:r>
              <a:rPr lang="pl-PL" sz="1600" dirty="0" smtClean="0"/>
              <a:t> </a:t>
            </a:r>
            <a:r>
              <a:rPr lang="pl-PL" sz="1600" dirty="0" err="1" smtClean="0"/>
              <a:t>rank</a:t>
            </a:r>
            <a:r>
              <a:rPr lang="pl-PL" sz="1600" dirty="0" smtClean="0"/>
              <a:t>. </a:t>
            </a:r>
          </a:p>
          <a:p>
            <a:endParaRPr lang="pl-PL" sz="1600" dirty="0" smtClean="0"/>
          </a:p>
        </p:txBody>
      </p:sp>
      <p:pic>
        <p:nvPicPr>
          <p:cNvPr id="9" name="Obraz 8" descr="corrupt poland euro.jpg"/>
          <p:cNvPicPr>
            <a:picLocks noChangeAspect="1"/>
          </p:cNvPicPr>
          <p:nvPr/>
        </p:nvPicPr>
        <p:blipFill>
          <a:blip r:embed="rId2" cstate="print"/>
          <a:stretch>
            <a:fillRect/>
          </a:stretch>
        </p:blipFill>
        <p:spPr>
          <a:xfrm>
            <a:off x="165938" y="404664"/>
            <a:ext cx="8654534" cy="489654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descr="corrupt index.jpg"/>
          <p:cNvPicPr>
            <a:picLocks noGrp="1" noChangeAspect="1"/>
          </p:cNvPicPr>
          <p:nvPr>
            <p:ph idx="1"/>
          </p:nvPr>
        </p:nvPicPr>
        <p:blipFill>
          <a:blip r:embed="rId2" cstate="print"/>
          <a:stretch>
            <a:fillRect/>
          </a:stretch>
        </p:blipFill>
        <p:spPr>
          <a:xfrm>
            <a:off x="776792" y="1481138"/>
            <a:ext cx="7590415" cy="4525962"/>
          </a:xfrm>
        </p:spPr>
      </p:pic>
      <p:sp>
        <p:nvSpPr>
          <p:cNvPr id="2" name="Tytuł 1"/>
          <p:cNvSpPr>
            <a:spLocks noGrp="1"/>
          </p:cNvSpPr>
          <p:nvPr>
            <p:ph type="title"/>
          </p:nvPr>
        </p:nvSpPr>
        <p:spPr/>
        <p:txBody>
          <a:bodyPr>
            <a:normAutofit fontScale="90000"/>
          </a:bodyPr>
          <a:lstStyle/>
          <a:p>
            <a:r>
              <a:rPr lang="pl-PL" dirty="0" smtClean="0"/>
              <a:t>Problem of </a:t>
            </a:r>
            <a:r>
              <a:rPr lang="pl-PL" dirty="0" err="1" smtClean="0"/>
              <a:t>corruption</a:t>
            </a:r>
            <a:r>
              <a:rPr lang="pl-PL" dirty="0" smtClean="0"/>
              <a:t> (</a:t>
            </a:r>
            <a:r>
              <a:rPr lang="pl-PL" dirty="0" err="1" smtClean="0"/>
              <a:t>corruption</a:t>
            </a:r>
            <a:r>
              <a:rPr lang="pl-PL" dirty="0" smtClean="0"/>
              <a:t> </a:t>
            </a:r>
            <a:r>
              <a:rPr lang="pl-PL" dirty="0" err="1" smtClean="0"/>
              <a:t>perception</a:t>
            </a:r>
            <a:r>
              <a:rPr lang="pl-PL" dirty="0" smtClean="0"/>
              <a:t> </a:t>
            </a:r>
            <a:r>
              <a:rPr lang="pl-PL" dirty="0" err="1" smtClean="0"/>
              <a:t>index</a:t>
            </a:r>
            <a:r>
              <a:rPr lang="pl-PL" dirty="0" smtClean="0"/>
              <a:t> 2014) </a:t>
            </a:r>
            <a:endParaRPr lang="pl-P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1772816"/>
            <a:ext cx="8229600" cy="4813995"/>
          </a:xfrm>
        </p:spPr>
        <p:txBody>
          <a:bodyPr>
            <a:normAutofit/>
          </a:bodyPr>
          <a:lstStyle/>
          <a:p>
            <a:r>
              <a:rPr lang="en-US" sz="2000" b="1" dirty="0" smtClean="0"/>
              <a:t>What is GRECO?</a:t>
            </a:r>
            <a:endParaRPr lang="pl-PL" sz="2000" b="1" dirty="0" smtClean="0"/>
          </a:p>
          <a:p>
            <a:pPr>
              <a:buNone/>
            </a:pPr>
            <a:r>
              <a:rPr lang="en-US" sz="1600" b="1" dirty="0" smtClean="0"/>
              <a:t>The Group of States against Corruption (GRECO)</a:t>
            </a:r>
            <a:r>
              <a:rPr lang="en-US" sz="1600" dirty="0" smtClean="0"/>
              <a:t> was established in 1999 by the Council of Europe to monitor States’ compliance with the </a:t>
            </a:r>
            <a:r>
              <a:rPr lang="en-US" sz="1600" dirty="0" err="1" smtClean="0"/>
              <a:t>organisation’s</a:t>
            </a:r>
            <a:r>
              <a:rPr lang="en-US" sz="1600" dirty="0" smtClean="0"/>
              <a:t> anti-corruption standards.</a:t>
            </a:r>
            <a:endParaRPr lang="pl-PL" sz="1600" dirty="0" smtClean="0"/>
          </a:p>
          <a:p>
            <a:pPr>
              <a:buNone/>
            </a:pPr>
            <a:r>
              <a:rPr lang="en-US" sz="1600" dirty="0" smtClean="0"/>
              <a:t>GRECO’s </a:t>
            </a:r>
            <a:r>
              <a:rPr lang="en-US" sz="1600" b="1" dirty="0" smtClean="0"/>
              <a:t>objective</a:t>
            </a:r>
            <a:r>
              <a:rPr lang="en-US" sz="1600" dirty="0" smtClean="0"/>
              <a:t> is to improve the capacity of its members to fight corruption by monitoring their compliance with Council of Europe anti-corruption standards</a:t>
            </a:r>
            <a:endParaRPr lang="pl-PL" sz="1600" dirty="0" smtClean="0"/>
          </a:p>
          <a:p>
            <a:pPr>
              <a:buNone/>
            </a:pPr>
            <a:endParaRPr lang="pl-PL" sz="1800" b="1" dirty="0" smtClean="0"/>
          </a:p>
          <a:p>
            <a:pPr>
              <a:buNone/>
            </a:pPr>
            <a:r>
              <a:rPr lang="pl-PL" sz="2000" b="1" dirty="0" err="1" smtClean="0"/>
              <a:t>What</a:t>
            </a:r>
            <a:r>
              <a:rPr lang="pl-PL" sz="2000" b="1" dirty="0" smtClean="0"/>
              <a:t> </a:t>
            </a:r>
            <a:r>
              <a:rPr lang="pl-PL" sz="2000" b="1" dirty="0" err="1" smtClean="0"/>
              <a:t>GRECO’s</a:t>
            </a:r>
            <a:r>
              <a:rPr lang="pl-PL" sz="2000" b="1" dirty="0" smtClean="0"/>
              <a:t> report </a:t>
            </a:r>
            <a:r>
              <a:rPr lang="pl-PL" sz="2000" b="1" dirty="0" err="1" smtClean="0"/>
              <a:t>says</a:t>
            </a:r>
            <a:r>
              <a:rPr lang="pl-PL" sz="2000" b="1" dirty="0" smtClean="0"/>
              <a:t> </a:t>
            </a:r>
            <a:r>
              <a:rPr lang="pl-PL" sz="2000" b="1" dirty="0" err="1" smtClean="0"/>
              <a:t>about</a:t>
            </a:r>
            <a:r>
              <a:rPr lang="pl-PL" sz="2000" b="1" dirty="0" smtClean="0"/>
              <a:t> Poland?</a:t>
            </a:r>
          </a:p>
          <a:p>
            <a:pPr>
              <a:buNone/>
            </a:pPr>
            <a:r>
              <a:rPr lang="pl-PL" sz="1800" b="1" dirty="0" smtClean="0"/>
              <a:t>	</a:t>
            </a:r>
            <a:r>
              <a:rPr lang="pl-PL" sz="1800" dirty="0" smtClean="0"/>
              <a:t>„</a:t>
            </a:r>
            <a:r>
              <a:rPr lang="en-US" sz="1800" dirty="0" smtClean="0"/>
              <a:t>On the whole the </a:t>
            </a:r>
            <a:r>
              <a:rPr lang="en-US" sz="1800" b="1" u="sng" dirty="0" smtClean="0"/>
              <a:t>approach in Poland to the issues </a:t>
            </a:r>
            <a:r>
              <a:rPr lang="pl-PL" sz="1800" b="1" u="sng" dirty="0" smtClean="0"/>
              <a:t>[...] </a:t>
            </a:r>
            <a:r>
              <a:rPr lang="en-US" sz="1800" b="1" u="sng" dirty="0" smtClean="0"/>
              <a:t>is quite impressive</a:t>
            </a:r>
            <a:r>
              <a:rPr lang="en-US" sz="1800" b="1" dirty="0" smtClean="0"/>
              <a:t>. </a:t>
            </a:r>
            <a:r>
              <a:rPr lang="en-US" sz="1800" dirty="0" smtClean="0"/>
              <a:t>It would appear that the Polish authorities take the issue of corruption prevention in respect of Members of Parliament, judges and prosecutors seriously and should be commended for this</a:t>
            </a:r>
            <a:r>
              <a:rPr lang="pl-PL" sz="1800" dirty="0" smtClean="0"/>
              <a:t>”</a:t>
            </a:r>
            <a:r>
              <a:rPr lang="en-US" sz="1800" dirty="0" smtClean="0"/>
              <a:t> </a:t>
            </a:r>
          </a:p>
          <a:p>
            <a:pPr>
              <a:buNone/>
            </a:pPr>
            <a:endParaRPr lang="pl-PL" sz="1800" dirty="0" smtClean="0"/>
          </a:p>
          <a:p>
            <a:pPr>
              <a:buNone/>
            </a:pPr>
            <a:endParaRPr lang="en-US" sz="1800" dirty="0" smtClean="0"/>
          </a:p>
          <a:p>
            <a:pPr>
              <a:buNone/>
            </a:pPr>
            <a:endParaRPr lang="pl-PL" dirty="0" smtClean="0"/>
          </a:p>
        </p:txBody>
      </p:sp>
      <p:sp>
        <p:nvSpPr>
          <p:cNvPr id="3" name="Tytuł 2"/>
          <p:cNvSpPr>
            <a:spLocks noGrp="1"/>
          </p:cNvSpPr>
          <p:nvPr>
            <p:ph type="title"/>
          </p:nvPr>
        </p:nvSpPr>
        <p:spPr>
          <a:xfrm>
            <a:off x="467544" y="332656"/>
            <a:ext cx="8229600" cy="1143000"/>
          </a:xfrm>
        </p:spPr>
        <p:txBody>
          <a:bodyPr>
            <a:normAutofit/>
          </a:bodyPr>
          <a:lstStyle/>
          <a:p>
            <a:r>
              <a:rPr lang="en-US" sz="3200" dirty="0" smtClean="0">
                <a:solidFill>
                  <a:schemeClr val="accent4"/>
                </a:solidFill>
              </a:rPr>
              <a:t>The Group of States against Corruption</a:t>
            </a:r>
            <a:r>
              <a:rPr lang="pl-PL" sz="3200" dirty="0" smtClean="0">
                <a:solidFill>
                  <a:schemeClr val="accent4"/>
                </a:solidFill>
              </a:rPr>
              <a:t> </a:t>
            </a:r>
            <a:br>
              <a:rPr lang="pl-PL" sz="3200" dirty="0" smtClean="0">
                <a:solidFill>
                  <a:schemeClr val="accent4"/>
                </a:solidFill>
              </a:rPr>
            </a:br>
            <a:r>
              <a:rPr lang="pl-PL" sz="3200" dirty="0" smtClean="0">
                <a:solidFill>
                  <a:schemeClr val="accent4"/>
                </a:solidFill>
              </a:rPr>
              <a:t>(</a:t>
            </a:r>
            <a:r>
              <a:rPr lang="pl-PL" sz="3200" dirty="0" err="1" smtClean="0">
                <a:solidFill>
                  <a:schemeClr val="accent4"/>
                </a:solidFill>
              </a:rPr>
              <a:t>GRECO’s</a:t>
            </a:r>
            <a:r>
              <a:rPr lang="pl-PL" sz="3200" dirty="0" smtClean="0">
                <a:solidFill>
                  <a:schemeClr val="accent4"/>
                </a:solidFill>
              </a:rPr>
              <a:t> report on Poland)</a:t>
            </a:r>
            <a:endParaRPr lang="pl-PL" sz="3200" dirty="0">
              <a:solidFill>
                <a:schemeClr val="accent4"/>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r>
              <a:rPr lang="en-US" sz="1600" dirty="0" smtClean="0"/>
              <a:t>Two </a:t>
            </a:r>
            <a:r>
              <a:rPr lang="en-US" sz="1600" dirty="0" err="1" smtClean="0"/>
              <a:t>Eurobarometer</a:t>
            </a:r>
            <a:r>
              <a:rPr lang="en-US" sz="1600" dirty="0" smtClean="0"/>
              <a:t> surveys were carried </a:t>
            </a:r>
            <a:r>
              <a:rPr lang="en-US" sz="1600" dirty="0" smtClean="0"/>
              <a:t>out in on </a:t>
            </a:r>
            <a:r>
              <a:rPr lang="en-US" sz="1600" dirty="0" smtClean="0"/>
              <a:t>general perceptions of </a:t>
            </a:r>
            <a:r>
              <a:rPr lang="en-US" sz="1600" dirty="0" smtClean="0"/>
              <a:t>the </a:t>
            </a:r>
          </a:p>
          <a:p>
            <a:pPr>
              <a:buNone/>
            </a:pPr>
            <a:r>
              <a:rPr lang="en-US" sz="1600" dirty="0" smtClean="0"/>
              <a:t>1) Prevalence </a:t>
            </a:r>
            <a:r>
              <a:rPr lang="en-US" sz="1600" dirty="0" smtClean="0"/>
              <a:t>of corruption </a:t>
            </a:r>
            <a:endParaRPr lang="en-US" sz="1600" dirty="0" smtClean="0"/>
          </a:p>
          <a:p>
            <a:pPr>
              <a:buNone/>
            </a:pPr>
            <a:r>
              <a:rPr lang="en-US" sz="1600" dirty="0" smtClean="0"/>
              <a:t>2) on </a:t>
            </a:r>
            <a:r>
              <a:rPr lang="en-US" sz="1600" dirty="0" smtClean="0"/>
              <a:t>actually being expected to pay a bribe </a:t>
            </a:r>
            <a:r>
              <a:rPr lang="en-US" sz="1600" dirty="0" smtClean="0"/>
              <a:t>(personal experience in bribery)</a:t>
            </a:r>
          </a:p>
          <a:p>
            <a:pPr>
              <a:buNone/>
            </a:pPr>
            <a:endParaRPr lang="en-US" sz="1600" dirty="0" smtClean="0"/>
          </a:p>
          <a:p>
            <a:pPr>
              <a:buNone/>
            </a:pPr>
            <a:r>
              <a:rPr lang="en-US" sz="1600" dirty="0" smtClean="0"/>
              <a:t>Results : </a:t>
            </a:r>
          </a:p>
          <a:p>
            <a:r>
              <a:rPr lang="en-US" sz="1600" b="1" dirty="0" smtClean="0"/>
              <a:t>Polish structural problem with health system</a:t>
            </a:r>
            <a:r>
              <a:rPr lang="en-US" sz="1600" dirty="0" smtClean="0"/>
              <a:t/>
            </a:r>
            <a:br>
              <a:rPr lang="en-US" sz="1600" dirty="0" smtClean="0"/>
            </a:br>
            <a:r>
              <a:rPr lang="en-US" sz="1600" dirty="0" smtClean="0"/>
              <a:t> </a:t>
            </a:r>
            <a:r>
              <a:rPr lang="en-US" sz="1600" dirty="0" smtClean="0"/>
              <a:t>relatively high number of people indicated that they had personal experience with bribery, but with a clear concentration on a limited number of sectors, </a:t>
            </a:r>
            <a:r>
              <a:rPr lang="en-US" sz="1600" dirty="0" smtClean="0"/>
              <a:t> in Poland – healthcare sector </a:t>
            </a:r>
            <a:r>
              <a:rPr lang="en-US" sz="1600" dirty="0" smtClean="0"/>
              <a:t>(</a:t>
            </a:r>
            <a:r>
              <a:rPr lang="en-US" sz="1600" dirty="0" smtClean="0"/>
              <a:t>15%) There </a:t>
            </a:r>
            <a:r>
              <a:rPr lang="en-US" sz="1600" dirty="0" smtClean="0"/>
              <a:t>is evidence </a:t>
            </a:r>
            <a:r>
              <a:rPr lang="en-US" sz="1600" b="1" dirty="0" smtClean="0"/>
              <a:t>that structural problems in healthcare provide incentives to pay a bribe for medical staff</a:t>
            </a:r>
            <a:r>
              <a:rPr lang="en-US" sz="1600" b="1" dirty="0" smtClean="0"/>
              <a:t>.</a:t>
            </a:r>
          </a:p>
          <a:p>
            <a:endParaRPr lang="en-US" sz="1600" dirty="0" smtClean="0"/>
          </a:p>
          <a:p>
            <a:r>
              <a:rPr lang="en-US" sz="1600" b="1" dirty="0" smtClean="0"/>
              <a:t>16% of polish people  have </a:t>
            </a:r>
            <a:r>
              <a:rPr lang="en-US" sz="1600" b="1" dirty="0" smtClean="0"/>
              <a:t>experienced or witnessed a case of corruption </a:t>
            </a:r>
            <a:r>
              <a:rPr lang="en-US" sz="1600" b="1" dirty="0" smtClean="0"/>
              <a:t>in the </a:t>
            </a:r>
            <a:r>
              <a:rPr lang="en-US" sz="1600" b="1" dirty="0" smtClean="0"/>
              <a:t>past 12 months. </a:t>
            </a:r>
            <a:endParaRPr lang="en-US" sz="1600" dirty="0"/>
          </a:p>
        </p:txBody>
      </p:sp>
      <p:sp>
        <p:nvSpPr>
          <p:cNvPr id="3" name="Tytuł 2"/>
          <p:cNvSpPr>
            <a:spLocks noGrp="1"/>
          </p:cNvSpPr>
          <p:nvPr>
            <p:ph type="title"/>
          </p:nvPr>
        </p:nvSpPr>
        <p:spPr>
          <a:xfrm>
            <a:off x="467544" y="188640"/>
            <a:ext cx="8229600" cy="1143000"/>
          </a:xfrm>
        </p:spPr>
        <p:txBody>
          <a:bodyPr>
            <a:normAutofit fontScale="90000"/>
          </a:bodyPr>
          <a:lstStyle/>
          <a:p>
            <a:r>
              <a:rPr lang="pl-PL" sz="1800" dirty="0" smtClean="0"/>
              <a:t/>
            </a:r>
            <a:br>
              <a:rPr lang="pl-PL" sz="1800" dirty="0" smtClean="0"/>
            </a:br>
            <a:r>
              <a:rPr lang="en-US" sz="1800" dirty="0" smtClean="0"/>
              <a:t> </a:t>
            </a:r>
            <a:r>
              <a:rPr lang="pl-PL" sz="1800" dirty="0" smtClean="0"/>
              <a:t/>
            </a:r>
            <a:br>
              <a:rPr lang="pl-PL" sz="1800" dirty="0" smtClean="0"/>
            </a:br>
            <a:r>
              <a:rPr lang="pl-PL" sz="1800" dirty="0" smtClean="0"/>
              <a:t/>
            </a:r>
            <a:br>
              <a:rPr lang="pl-PL" sz="1800" dirty="0" smtClean="0"/>
            </a:br>
            <a:r>
              <a:rPr lang="pl-PL" sz="1800" dirty="0" smtClean="0"/>
              <a:t/>
            </a:r>
            <a:br>
              <a:rPr lang="pl-PL" sz="1800" dirty="0" smtClean="0"/>
            </a:br>
            <a:r>
              <a:rPr lang="pl-PL" sz="2700" dirty="0" smtClean="0">
                <a:solidFill>
                  <a:schemeClr val="accent4"/>
                </a:solidFill>
              </a:rPr>
              <a:t>EU </a:t>
            </a:r>
            <a:r>
              <a:rPr lang="pl-PL" sz="2700" dirty="0" err="1" smtClean="0">
                <a:solidFill>
                  <a:schemeClr val="accent4"/>
                </a:solidFill>
              </a:rPr>
              <a:t>Anti-corruption</a:t>
            </a:r>
            <a:r>
              <a:rPr lang="pl-PL" sz="2700" dirty="0" smtClean="0">
                <a:solidFill>
                  <a:schemeClr val="accent4"/>
                </a:solidFill>
              </a:rPr>
              <a:t>  Report ( </a:t>
            </a:r>
            <a:r>
              <a:rPr lang="pl-PL" sz="2700" dirty="0" err="1" smtClean="0">
                <a:solidFill>
                  <a:schemeClr val="accent4"/>
                </a:solidFill>
              </a:rPr>
              <a:t>Brussels</a:t>
            </a:r>
            <a:r>
              <a:rPr lang="pl-PL" sz="2700" dirty="0" smtClean="0">
                <a:solidFill>
                  <a:schemeClr val="accent4"/>
                </a:solidFill>
              </a:rPr>
              <a:t> 2014 ) </a:t>
            </a:r>
            <a:r>
              <a:rPr lang="pl-PL" sz="2700" dirty="0" err="1" smtClean="0">
                <a:solidFill>
                  <a:schemeClr val="accent4"/>
                </a:solidFill>
              </a:rPr>
              <a:t>Eurobarometer</a:t>
            </a:r>
            <a:r>
              <a:rPr lang="pl-PL" sz="2700" dirty="0" smtClean="0">
                <a:solidFill>
                  <a:schemeClr val="accent4"/>
                </a:solidFill>
              </a:rPr>
              <a:t> </a:t>
            </a:r>
            <a:r>
              <a:rPr lang="pl-PL" sz="2700" dirty="0" err="1" smtClean="0">
                <a:solidFill>
                  <a:schemeClr val="accent4"/>
                </a:solidFill>
              </a:rPr>
              <a:t>surveys</a:t>
            </a:r>
            <a:r>
              <a:rPr lang="pl-PL" sz="2700" dirty="0" smtClean="0">
                <a:solidFill>
                  <a:schemeClr val="accent4"/>
                </a:solidFill>
              </a:rPr>
              <a:t/>
            </a:r>
            <a:br>
              <a:rPr lang="pl-PL" sz="2700" dirty="0" smtClean="0">
                <a:solidFill>
                  <a:schemeClr val="accent4"/>
                </a:solidFill>
              </a:rPr>
            </a:br>
            <a:r>
              <a:rPr lang="pl-PL" sz="2700" dirty="0" smtClean="0">
                <a:solidFill>
                  <a:schemeClr val="accent4"/>
                </a:solidFill>
              </a:rPr>
              <a:t>(</a:t>
            </a:r>
            <a:r>
              <a:rPr lang="pl-PL" sz="2700" dirty="0" err="1" smtClean="0">
                <a:solidFill>
                  <a:schemeClr val="accent4"/>
                </a:solidFill>
              </a:rPr>
              <a:t>polish</a:t>
            </a:r>
            <a:r>
              <a:rPr lang="pl-PL" sz="2700" dirty="0" smtClean="0">
                <a:solidFill>
                  <a:schemeClr val="accent4"/>
                </a:solidFill>
              </a:rPr>
              <a:t> </a:t>
            </a:r>
            <a:r>
              <a:rPr lang="pl-PL" sz="2700" dirty="0" err="1" smtClean="0">
                <a:solidFill>
                  <a:schemeClr val="accent4"/>
                </a:solidFill>
              </a:rPr>
              <a:t>healthcare</a:t>
            </a:r>
            <a:r>
              <a:rPr lang="pl-PL" sz="2700" dirty="0" smtClean="0">
                <a:solidFill>
                  <a:schemeClr val="accent4"/>
                </a:solidFill>
              </a:rPr>
              <a:t> system </a:t>
            </a:r>
            <a:r>
              <a:rPr lang="pl-PL" sz="2700" dirty="0" err="1" smtClean="0">
                <a:solidFill>
                  <a:schemeClr val="accent4"/>
                </a:solidFill>
              </a:rPr>
              <a:t>could</a:t>
            </a:r>
            <a:r>
              <a:rPr lang="pl-PL" sz="2700" dirty="0" smtClean="0">
                <a:solidFill>
                  <a:schemeClr val="accent4"/>
                </a:solidFill>
              </a:rPr>
              <a:t> </a:t>
            </a:r>
            <a:r>
              <a:rPr lang="pl-PL" sz="2700" dirty="0" err="1" smtClean="0">
                <a:solidFill>
                  <a:schemeClr val="accent4"/>
                </a:solidFill>
              </a:rPr>
              <a:t>enhance</a:t>
            </a:r>
            <a:r>
              <a:rPr lang="pl-PL" sz="2700" dirty="0" smtClean="0">
                <a:solidFill>
                  <a:schemeClr val="accent4"/>
                </a:solidFill>
              </a:rPr>
              <a:t> </a:t>
            </a:r>
            <a:r>
              <a:rPr lang="pl-PL" sz="2700" dirty="0" err="1" smtClean="0">
                <a:solidFill>
                  <a:schemeClr val="accent4"/>
                </a:solidFill>
              </a:rPr>
              <a:t>bribery</a:t>
            </a:r>
            <a:r>
              <a:rPr lang="pl-PL" sz="2700" dirty="0" smtClean="0">
                <a:solidFill>
                  <a:schemeClr val="accent4"/>
                </a:solidFill>
              </a:rPr>
              <a:t>.)</a:t>
            </a:r>
            <a:r>
              <a:rPr lang="pl-PL" sz="4400" dirty="0" smtClean="0">
                <a:solidFill>
                  <a:schemeClr val="tx1"/>
                </a:solidFill>
              </a:rPr>
              <a:t/>
            </a:r>
            <a:br>
              <a:rPr lang="pl-PL" sz="4400" dirty="0" smtClean="0">
                <a:solidFill>
                  <a:schemeClr val="tx1"/>
                </a:solidFill>
              </a:rPr>
            </a:br>
            <a:r>
              <a:rPr lang="en-US" dirty="0" smtClean="0"/>
              <a:t/>
            </a:r>
            <a:br>
              <a:rPr lang="en-US" dirty="0" smtClean="0"/>
            </a:br>
            <a:endParaRPr lang="pl-P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196752"/>
            <a:ext cx="8229600" cy="5472608"/>
          </a:xfrm>
        </p:spPr>
        <p:txBody>
          <a:bodyPr>
            <a:normAutofit fontScale="62500" lnSpcReduction="20000"/>
          </a:bodyPr>
          <a:lstStyle/>
          <a:p>
            <a:endParaRPr lang="en-US" dirty="0" smtClean="0"/>
          </a:p>
          <a:p>
            <a:r>
              <a:rPr lang="en-US" dirty="0" smtClean="0"/>
              <a:t>Researches </a:t>
            </a:r>
            <a:r>
              <a:rPr lang="en-US" dirty="0" smtClean="0"/>
              <a:t>and reports conducted by international governmental and non governmental institutions shows that:</a:t>
            </a:r>
          </a:p>
          <a:p>
            <a:endParaRPr lang="en-US" dirty="0" smtClean="0"/>
          </a:p>
          <a:p>
            <a:r>
              <a:rPr lang="en-US" dirty="0" smtClean="0"/>
              <a:t>currently corruption in Poland is no longer a phenomenon of a systemic nature, as it used to be in mid 1990s. ( only structural problem – healthcare sector</a:t>
            </a:r>
            <a:r>
              <a:rPr lang="en-US" dirty="0" smtClean="0"/>
              <a:t>)</a:t>
            </a:r>
          </a:p>
          <a:p>
            <a:endParaRPr lang="en-US" dirty="0" smtClean="0"/>
          </a:p>
          <a:p>
            <a:r>
              <a:rPr lang="en-US" dirty="0" smtClean="0"/>
              <a:t>In </a:t>
            </a:r>
            <a:r>
              <a:rPr lang="en-US" dirty="0" err="1" smtClean="0"/>
              <a:t>comparision</a:t>
            </a:r>
            <a:r>
              <a:rPr lang="en-US" dirty="0" smtClean="0"/>
              <a:t> to other Central and </a:t>
            </a:r>
            <a:r>
              <a:rPr lang="en-US" dirty="0" err="1" smtClean="0"/>
              <a:t>Eeastern</a:t>
            </a:r>
            <a:r>
              <a:rPr lang="en-US" dirty="0" smtClean="0"/>
              <a:t> European countries Poland, Slovenia and Estonia are leading countries with combating corruption.</a:t>
            </a:r>
            <a:endParaRPr lang="en-US" dirty="0" smtClean="0"/>
          </a:p>
          <a:p>
            <a:pPr>
              <a:buNone/>
            </a:pPr>
            <a:endParaRPr lang="en-US" dirty="0" smtClean="0"/>
          </a:p>
          <a:p>
            <a:r>
              <a:rPr lang="en-US" dirty="0" smtClean="0"/>
              <a:t>The capability of the country to control corruption in key areas such as political processes, operation of the basic executive, judicial or legislative authorities has been positively </a:t>
            </a:r>
            <a:r>
              <a:rPr lang="en-US" dirty="0" smtClean="0"/>
              <a:t>graded.</a:t>
            </a:r>
            <a:endParaRPr lang="en-US" dirty="0" smtClean="0"/>
          </a:p>
          <a:p>
            <a:pPr>
              <a:buNone/>
            </a:pPr>
            <a:endParaRPr lang="en-US" dirty="0" smtClean="0"/>
          </a:p>
          <a:p>
            <a:r>
              <a:rPr lang="en-US" dirty="0" smtClean="0"/>
              <a:t>positive shift was recorded after 2005  with reference to the economic impetus driven by the accession to the European Union in May 2004, the political determination to eliminate corruption, and to the success of the law enforcement authorities to uncover a number of corruption scandals after </a:t>
            </a:r>
            <a:r>
              <a:rPr lang="en-US" dirty="0" smtClean="0"/>
              <a:t>2005 and by establishing a special anti </a:t>
            </a:r>
            <a:r>
              <a:rPr lang="en-US" dirty="0" err="1" smtClean="0"/>
              <a:t>coruption</a:t>
            </a:r>
            <a:r>
              <a:rPr lang="en-US" dirty="0" smtClean="0"/>
              <a:t> secret service ( Anti </a:t>
            </a:r>
            <a:r>
              <a:rPr lang="en-US" dirty="0" err="1" smtClean="0"/>
              <a:t>Coruption</a:t>
            </a:r>
            <a:r>
              <a:rPr lang="en-US" dirty="0" smtClean="0"/>
              <a:t> Central Bureau)</a:t>
            </a:r>
            <a:endParaRPr lang="en-US" dirty="0" smtClean="0"/>
          </a:p>
          <a:p>
            <a:endParaRPr lang="en-US" dirty="0" smtClean="0"/>
          </a:p>
          <a:p>
            <a:endParaRPr lang="en-US" dirty="0" smtClean="0"/>
          </a:p>
          <a:p>
            <a:endParaRPr lang="en-US" dirty="0" smtClean="0"/>
          </a:p>
          <a:p>
            <a:endParaRPr lang="en-US" dirty="0"/>
          </a:p>
        </p:txBody>
      </p:sp>
      <p:sp>
        <p:nvSpPr>
          <p:cNvPr id="3" name="Tytuł 2"/>
          <p:cNvSpPr>
            <a:spLocks noGrp="1"/>
          </p:cNvSpPr>
          <p:nvPr>
            <p:ph type="title"/>
          </p:nvPr>
        </p:nvSpPr>
        <p:spPr/>
        <p:txBody>
          <a:bodyPr>
            <a:normAutofit/>
          </a:bodyPr>
          <a:lstStyle/>
          <a:p>
            <a:r>
              <a:rPr lang="en-US" sz="2800" dirty="0" smtClean="0">
                <a:solidFill>
                  <a:schemeClr val="accent4"/>
                </a:solidFill>
              </a:rPr>
              <a:t>International researches on corruption in Poland- summary</a:t>
            </a:r>
            <a:endParaRPr lang="en-US" sz="2800" dirty="0">
              <a:solidFill>
                <a:schemeClr val="accent4"/>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endParaRPr lang="pl-PL" dirty="0" smtClean="0"/>
          </a:p>
          <a:p>
            <a:r>
              <a:rPr lang="en-US" sz="2000" dirty="0" smtClean="0"/>
              <a:t>In 2002, the </a:t>
            </a:r>
            <a:r>
              <a:rPr lang="en-US" sz="2000" b="1" dirty="0" smtClean="0"/>
              <a:t>government adopted the Anti-corruption Strategy</a:t>
            </a:r>
            <a:r>
              <a:rPr lang="en-US" sz="2000" dirty="0" smtClean="0"/>
              <a:t>, which is a collection of targeted solutions and a set of actions to be undertaken in the prevention of and the fight against corruption. </a:t>
            </a:r>
            <a:endParaRPr lang="pl-PL" sz="2000" dirty="0" smtClean="0"/>
          </a:p>
          <a:p>
            <a:r>
              <a:rPr lang="en-US" sz="2000" u="sng" dirty="0" smtClean="0"/>
              <a:t>four main objectives</a:t>
            </a:r>
            <a:r>
              <a:rPr lang="en-US" sz="2000" dirty="0" smtClean="0"/>
              <a:t>: </a:t>
            </a:r>
            <a:endParaRPr lang="pl-PL" sz="2000" dirty="0" smtClean="0"/>
          </a:p>
          <a:p>
            <a:pPr lvl="1"/>
            <a:r>
              <a:rPr lang="en-US" sz="2000" dirty="0" smtClean="0"/>
              <a:t>to efficiently detect corruption offences, </a:t>
            </a:r>
            <a:endParaRPr lang="pl-PL" sz="2000" dirty="0" smtClean="0"/>
          </a:p>
          <a:p>
            <a:pPr lvl="1"/>
            <a:r>
              <a:rPr lang="en-US" sz="2000" dirty="0" smtClean="0"/>
              <a:t>to implement effective mechanisms for combating corruption in public administration,</a:t>
            </a:r>
            <a:endParaRPr lang="pl-PL" sz="2000" dirty="0" smtClean="0"/>
          </a:p>
          <a:p>
            <a:pPr lvl="1"/>
            <a:r>
              <a:rPr lang="en-US" sz="2000" dirty="0" smtClean="0"/>
              <a:t> to increase public awareness and to promote ethical patterns of conduct </a:t>
            </a:r>
          </a:p>
          <a:p>
            <a:endParaRPr lang="pl-PL" dirty="0"/>
          </a:p>
        </p:txBody>
      </p:sp>
      <p:sp>
        <p:nvSpPr>
          <p:cNvPr id="3" name="Tytuł 2"/>
          <p:cNvSpPr>
            <a:spLocks noGrp="1"/>
          </p:cNvSpPr>
          <p:nvPr>
            <p:ph type="title"/>
          </p:nvPr>
        </p:nvSpPr>
        <p:spPr>
          <a:xfrm>
            <a:off x="467544" y="260648"/>
            <a:ext cx="8229600" cy="1143000"/>
          </a:xfrm>
        </p:spPr>
        <p:txBody>
          <a:bodyPr>
            <a:normAutofit/>
          </a:bodyPr>
          <a:lstStyle/>
          <a:p>
            <a:r>
              <a:rPr lang="en-US" sz="2800" dirty="0" smtClean="0">
                <a:solidFill>
                  <a:schemeClr val="accent4"/>
                </a:solidFill>
              </a:rPr>
              <a:t>legal instruments and institutions to</a:t>
            </a:r>
            <a:r>
              <a:rPr lang="pl-PL" sz="2800" dirty="0" smtClean="0">
                <a:solidFill>
                  <a:schemeClr val="accent4"/>
                </a:solidFill>
              </a:rPr>
              <a:t> </a:t>
            </a:r>
            <a:r>
              <a:rPr lang="pl-PL" sz="2800" dirty="0" err="1" smtClean="0">
                <a:solidFill>
                  <a:schemeClr val="accent4"/>
                </a:solidFill>
              </a:rPr>
              <a:t>prevent</a:t>
            </a:r>
            <a:r>
              <a:rPr lang="pl-PL" sz="2800" dirty="0" smtClean="0">
                <a:solidFill>
                  <a:schemeClr val="accent4"/>
                </a:solidFill>
              </a:rPr>
              <a:t> and </a:t>
            </a:r>
            <a:r>
              <a:rPr lang="pl-PL" sz="2800" dirty="0" err="1" smtClean="0">
                <a:solidFill>
                  <a:schemeClr val="accent4"/>
                </a:solidFill>
              </a:rPr>
              <a:t>fight</a:t>
            </a:r>
            <a:r>
              <a:rPr lang="pl-PL" sz="2800" dirty="0" smtClean="0">
                <a:solidFill>
                  <a:schemeClr val="accent4"/>
                </a:solidFill>
              </a:rPr>
              <a:t> </a:t>
            </a:r>
            <a:r>
              <a:rPr lang="pl-PL" sz="2800" dirty="0" err="1" smtClean="0">
                <a:solidFill>
                  <a:schemeClr val="accent4"/>
                </a:solidFill>
              </a:rPr>
              <a:t>corruption</a:t>
            </a:r>
            <a:r>
              <a:rPr lang="pl-PL" sz="2800" dirty="0" smtClean="0">
                <a:solidFill>
                  <a:schemeClr val="accent4"/>
                </a:solidFill>
              </a:rPr>
              <a:t> </a:t>
            </a:r>
            <a:endParaRPr lang="pl-PL" sz="2800" dirty="0">
              <a:solidFill>
                <a:schemeClr val="accent4"/>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481328"/>
            <a:ext cx="8229600" cy="5116024"/>
          </a:xfrm>
        </p:spPr>
        <p:txBody>
          <a:bodyPr>
            <a:normAutofit fontScale="77500" lnSpcReduction="20000"/>
          </a:bodyPr>
          <a:lstStyle/>
          <a:p>
            <a:endParaRPr lang="en-US" dirty="0" smtClean="0"/>
          </a:p>
          <a:p>
            <a:r>
              <a:rPr lang="en-US" dirty="0" smtClean="0"/>
              <a:t>in </a:t>
            </a:r>
            <a:r>
              <a:rPr lang="en-US" dirty="0" smtClean="0"/>
              <a:t>2006 the “Central Anti-Corruption Bureau” (CAB) was established by law as a </a:t>
            </a:r>
            <a:r>
              <a:rPr lang="en-US" b="1" dirty="0" smtClean="0"/>
              <a:t>special secret service responsible for combating corruption in public and economic life</a:t>
            </a:r>
            <a:r>
              <a:rPr lang="en-US" dirty="0" smtClean="0"/>
              <a:t>, and in particular in state and local self-government institutions, as well as in combating activity against the economic interests of the state. </a:t>
            </a:r>
            <a:endParaRPr lang="en-US" dirty="0" smtClean="0"/>
          </a:p>
          <a:p>
            <a:endParaRPr lang="en-US" dirty="0" smtClean="0"/>
          </a:p>
          <a:p>
            <a:r>
              <a:rPr lang="en-US" dirty="0" smtClean="0"/>
              <a:t>It </a:t>
            </a:r>
            <a:r>
              <a:rPr lang="en-US" dirty="0" smtClean="0"/>
              <a:t>is a </a:t>
            </a:r>
            <a:r>
              <a:rPr lang="en-US" b="1" dirty="0" err="1" smtClean="0"/>
              <a:t>centralised</a:t>
            </a:r>
            <a:r>
              <a:rPr lang="en-US" b="1" dirty="0" smtClean="0"/>
              <a:t> office supervised by the Prime Minister</a:t>
            </a:r>
            <a:r>
              <a:rPr lang="en-US" dirty="0" smtClean="0"/>
              <a:t>, The CAB is tasked </a:t>
            </a:r>
            <a:r>
              <a:rPr lang="en-US" dirty="0" smtClean="0"/>
              <a:t>with:</a:t>
            </a:r>
          </a:p>
          <a:p>
            <a:pPr lvl="1"/>
            <a:r>
              <a:rPr lang="en-US" dirty="0" smtClean="0"/>
              <a:t> </a:t>
            </a:r>
            <a:r>
              <a:rPr lang="en-US" dirty="0" smtClean="0"/>
              <a:t>identifying, preventing and detecting corruption offences</a:t>
            </a:r>
            <a:r>
              <a:rPr lang="en-US" dirty="0" smtClean="0"/>
              <a:t>,</a:t>
            </a:r>
          </a:p>
          <a:p>
            <a:pPr lvl="1"/>
            <a:r>
              <a:rPr lang="en-US" dirty="0" smtClean="0"/>
              <a:t>verifying </a:t>
            </a:r>
            <a:r>
              <a:rPr lang="en-US" dirty="0" smtClean="0"/>
              <a:t>the content and veracity of asset declarations or declarations about conducting economic activity by persons performing public functions. </a:t>
            </a:r>
            <a:endParaRPr lang="en-US" dirty="0" smtClean="0"/>
          </a:p>
          <a:p>
            <a:pPr lvl="1">
              <a:buNone/>
            </a:pPr>
            <a:endParaRPr lang="en-US" dirty="0" smtClean="0"/>
          </a:p>
          <a:p>
            <a:pPr lvl="1">
              <a:buNone/>
            </a:pPr>
            <a:r>
              <a:rPr lang="en-US" b="1" dirty="0" smtClean="0"/>
              <a:t>The </a:t>
            </a:r>
            <a:r>
              <a:rPr lang="en-US" b="1" dirty="0" smtClean="0"/>
              <a:t>officials of the CAB are entrusted with police procedural powers which stem from the provisions of the Code of </a:t>
            </a:r>
            <a:r>
              <a:rPr lang="en-US" b="1" dirty="0" smtClean="0"/>
              <a:t>Criminal Procedure</a:t>
            </a:r>
            <a:r>
              <a:rPr lang="en-US" b="1" dirty="0" smtClean="0"/>
              <a:t>. </a:t>
            </a:r>
          </a:p>
          <a:p>
            <a:endParaRPr lang="en-US" dirty="0"/>
          </a:p>
        </p:txBody>
      </p:sp>
      <p:sp>
        <p:nvSpPr>
          <p:cNvPr id="3" name="Tytuł 2"/>
          <p:cNvSpPr>
            <a:spLocks noGrp="1"/>
          </p:cNvSpPr>
          <p:nvPr>
            <p:ph type="title"/>
          </p:nvPr>
        </p:nvSpPr>
        <p:spPr/>
        <p:txBody>
          <a:bodyPr>
            <a:normAutofit fontScale="90000"/>
          </a:bodyPr>
          <a:lstStyle/>
          <a:p>
            <a:r>
              <a:rPr lang="en-US" dirty="0" smtClean="0"/>
              <a:t>“Central Anti-Corruption Bureau</a:t>
            </a:r>
            <a:r>
              <a:rPr lang="pl-PL" dirty="0" smtClean="0"/>
              <a:t>”</a:t>
            </a:r>
            <a:endParaRPr lang="pl-P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pl-PL" sz="1600" dirty="0" smtClean="0"/>
              <a:t>In 2012 Police </a:t>
            </a:r>
            <a:r>
              <a:rPr lang="pl-PL" sz="1600" dirty="0" err="1" smtClean="0"/>
              <a:t>detected</a:t>
            </a:r>
            <a:r>
              <a:rPr lang="pl-PL" sz="1600" dirty="0" smtClean="0"/>
              <a:t> </a:t>
            </a:r>
            <a:r>
              <a:rPr lang="en-US" sz="1600" dirty="0" smtClean="0"/>
              <a:t>a total of </a:t>
            </a:r>
            <a:r>
              <a:rPr lang="pl-PL" sz="1600" dirty="0" smtClean="0"/>
              <a:t>10 805</a:t>
            </a:r>
            <a:r>
              <a:rPr lang="en-US" sz="1600" dirty="0" smtClean="0"/>
              <a:t> such c</a:t>
            </a:r>
            <a:r>
              <a:rPr lang="pl-PL" sz="1600" dirty="0" err="1" smtClean="0"/>
              <a:t>rimes</a:t>
            </a:r>
            <a:r>
              <a:rPr lang="en-US" sz="1600" dirty="0" smtClean="0"/>
              <a:t>, </a:t>
            </a:r>
            <a:r>
              <a:rPr lang="pl-PL" sz="1600" dirty="0" err="1" smtClean="0"/>
              <a:t>which</a:t>
            </a:r>
            <a:r>
              <a:rPr lang="pl-PL" sz="1600" dirty="0" smtClean="0"/>
              <a:t> </a:t>
            </a:r>
            <a:r>
              <a:rPr lang="pl-PL" sz="1600" dirty="0" err="1" smtClean="0"/>
              <a:t>is</a:t>
            </a:r>
            <a:r>
              <a:rPr lang="en-US" sz="1600" dirty="0" smtClean="0"/>
              <a:t> </a:t>
            </a:r>
            <a:r>
              <a:rPr lang="pl-PL" sz="1600" dirty="0" smtClean="0"/>
              <a:t>11,4</a:t>
            </a:r>
            <a:r>
              <a:rPr lang="en-US" sz="1600" dirty="0" smtClean="0"/>
              <a:t>% </a:t>
            </a:r>
            <a:r>
              <a:rPr lang="en-US" sz="1600" b="1" dirty="0" smtClean="0"/>
              <a:t>decline</a:t>
            </a:r>
            <a:r>
              <a:rPr lang="en-US" sz="1600" dirty="0" smtClean="0"/>
              <a:t> compared to 20</a:t>
            </a:r>
            <a:r>
              <a:rPr lang="pl-PL" sz="1600" dirty="0" smtClean="0"/>
              <a:t>11 ( 12 192)</a:t>
            </a:r>
            <a:r>
              <a:rPr lang="en-US" sz="1600" dirty="0" smtClean="0"/>
              <a:t>.</a:t>
            </a:r>
          </a:p>
          <a:p>
            <a:endParaRPr lang="pl-PL" dirty="0"/>
          </a:p>
        </p:txBody>
      </p:sp>
      <p:sp>
        <p:nvSpPr>
          <p:cNvPr id="3" name="Tytuł 2"/>
          <p:cNvSpPr>
            <a:spLocks noGrp="1"/>
          </p:cNvSpPr>
          <p:nvPr>
            <p:ph type="title"/>
          </p:nvPr>
        </p:nvSpPr>
        <p:spPr/>
        <p:txBody>
          <a:bodyPr>
            <a:normAutofit/>
          </a:bodyPr>
          <a:lstStyle/>
          <a:p>
            <a:r>
              <a:rPr lang="pl-PL" sz="2400" dirty="0" err="1" smtClean="0">
                <a:solidFill>
                  <a:schemeClr val="accent4"/>
                </a:solidFill>
              </a:rPr>
              <a:t>Criminal</a:t>
            </a:r>
            <a:r>
              <a:rPr lang="pl-PL" sz="2400" dirty="0" smtClean="0">
                <a:solidFill>
                  <a:schemeClr val="accent4"/>
                </a:solidFill>
              </a:rPr>
              <a:t> </a:t>
            </a:r>
            <a:r>
              <a:rPr lang="pl-PL" sz="2400" dirty="0" err="1" smtClean="0">
                <a:solidFill>
                  <a:schemeClr val="accent4"/>
                </a:solidFill>
              </a:rPr>
              <a:t>statistics</a:t>
            </a:r>
            <a:r>
              <a:rPr lang="pl-PL" sz="2400" dirty="0" smtClean="0">
                <a:solidFill>
                  <a:schemeClr val="accent4"/>
                </a:solidFill>
              </a:rPr>
              <a:t> for </a:t>
            </a:r>
            <a:r>
              <a:rPr lang="pl-PL" sz="2400" dirty="0" err="1" smtClean="0">
                <a:solidFill>
                  <a:schemeClr val="accent4"/>
                </a:solidFill>
              </a:rPr>
              <a:t>corruption</a:t>
            </a:r>
            <a:r>
              <a:rPr lang="pl-PL" sz="2400" dirty="0" smtClean="0">
                <a:solidFill>
                  <a:schemeClr val="accent4"/>
                </a:solidFill>
              </a:rPr>
              <a:t> </a:t>
            </a:r>
            <a:r>
              <a:rPr lang="pl-PL" sz="2400" dirty="0" err="1" smtClean="0">
                <a:solidFill>
                  <a:schemeClr val="accent4"/>
                </a:solidFill>
              </a:rPr>
              <a:t>crimes</a:t>
            </a:r>
            <a:r>
              <a:rPr lang="pl-PL" sz="2400" dirty="0" smtClean="0">
                <a:solidFill>
                  <a:schemeClr val="accent4"/>
                </a:solidFill>
              </a:rPr>
              <a:t> </a:t>
            </a:r>
            <a:r>
              <a:rPr lang="pl-PL" sz="2400" dirty="0" err="1" smtClean="0">
                <a:solidFill>
                  <a:schemeClr val="accent4"/>
                </a:solidFill>
              </a:rPr>
              <a:t>in</a:t>
            </a:r>
            <a:r>
              <a:rPr lang="pl-PL" sz="2400" dirty="0" smtClean="0">
                <a:solidFill>
                  <a:schemeClr val="accent4"/>
                </a:solidFill>
              </a:rPr>
              <a:t> Poland (report for </a:t>
            </a:r>
            <a:r>
              <a:rPr lang="pl-PL" sz="2400" dirty="0" err="1" smtClean="0">
                <a:solidFill>
                  <a:schemeClr val="accent4"/>
                </a:solidFill>
              </a:rPr>
              <a:t>year</a:t>
            </a:r>
            <a:r>
              <a:rPr lang="pl-PL" sz="2400" dirty="0" smtClean="0">
                <a:solidFill>
                  <a:schemeClr val="accent4"/>
                </a:solidFill>
              </a:rPr>
              <a:t> 2012 by </a:t>
            </a:r>
            <a:r>
              <a:rPr lang="pl-PL" sz="2400" dirty="0" err="1" smtClean="0">
                <a:solidFill>
                  <a:schemeClr val="accent4"/>
                </a:solidFill>
              </a:rPr>
              <a:t>the</a:t>
            </a:r>
            <a:r>
              <a:rPr lang="pl-PL" sz="2400" dirty="0" smtClean="0">
                <a:solidFill>
                  <a:schemeClr val="accent4"/>
                </a:solidFill>
              </a:rPr>
              <a:t> </a:t>
            </a:r>
            <a:r>
              <a:rPr lang="pl-PL" sz="2400" dirty="0" err="1" smtClean="0">
                <a:solidFill>
                  <a:schemeClr val="accent4"/>
                </a:solidFill>
              </a:rPr>
              <a:t>internal</a:t>
            </a:r>
            <a:r>
              <a:rPr lang="pl-PL" sz="2400" dirty="0" smtClean="0">
                <a:solidFill>
                  <a:schemeClr val="accent4"/>
                </a:solidFill>
              </a:rPr>
              <a:t> security </a:t>
            </a:r>
            <a:r>
              <a:rPr lang="pl-PL" sz="2400" dirty="0" err="1" smtClean="0">
                <a:solidFill>
                  <a:schemeClr val="accent4"/>
                </a:solidFill>
              </a:rPr>
              <a:t>agency</a:t>
            </a:r>
            <a:endParaRPr lang="pl-PL" sz="2400" dirty="0">
              <a:solidFill>
                <a:schemeClr val="accent4"/>
              </a:solidFill>
            </a:endParaRPr>
          </a:p>
        </p:txBody>
      </p:sp>
      <p:pic>
        <p:nvPicPr>
          <p:cNvPr id="4" name="Obraz 3" descr="przestepstwa.jpg"/>
          <p:cNvPicPr>
            <a:picLocks noChangeAspect="1"/>
          </p:cNvPicPr>
          <p:nvPr/>
        </p:nvPicPr>
        <p:blipFill>
          <a:blip r:embed="rId2" cstate="print"/>
          <a:stretch>
            <a:fillRect/>
          </a:stretch>
        </p:blipFill>
        <p:spPr>
          <a:xfrm>
            <a:off x="611560" y="2060848"/>
            <a:ext cx="7610475" cy="448627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US" sz="2000" b="1" dirty="0" smtClean="0"/>
              <a:t>A coalition of NGOs against corruption</a:t>
            </a:r>
          </a:p>
          <a:p>
            <a:endParaRPr lang="en-US" dirty="0" smtClean="0"/>
          </a:p>
          <a:p>
            <a:r>
              <a:rPr lang="en-US" sz="1800" dirty="0" smtClean="0"/>
              <a:t>How they work?</a:t>
            </a:r>
          </a:p>
          <a:p>
            <a:endParaRPr lang="en-US" sz="1800" dirty="0" smtClean="0"/>
          </a:p>
          <a:p>
            <a:r>
              <a:rPr lang="en-US" sz="1800" dirty="0" smtClean="0"/>
              <a:t>Asking candidates and political parties before elections about their anticorruption policies. What would they do to fight corruption.</a:t>
            </a:r>
          </a:p>
          <a:p>
            <a:r>
              <a:rPr lang="en-US" sz="1800" dirty="0" smtClean="0"/>
              <a:t>Monitoring how they implement their strategies after elections, </a:t>
            </a:r>
            <a:r>
              <a:rPr lang="en-US" sz="1800" dirty="0" err="1" smtClean="0"/>
              <a:t>summarising</a:t>
            </a:r>
            <a:r>
              <a:rPr lang="en-US" sz="1800" dirty="0" smtClean="0"/>
              <a:t> and presenting reports to the public opinion.</a:t>
            </a:r>
          </a:p>
          <a:p>
            <a:endParaRPr lang="pl-PL" dirty="0"/>
          </a:p>
        </p:txBody>
      </p:sp>
      <p:sp>
        <p:nvSpPr>
          <p:cNvPr id="3" name="Tytuł 2"/>
          <p:cNvSpPr>
            <a:spLocks noGrp="1"/>
          </p:cNvSpPr>
          <p:nvPr>
            <p:ph type="title"/>
          </p:nvPr>
        </p:nvSpPr>
        <p:spPr/>
        <p:txBody>
          <a:bodyPr>
            <a:normAutofit/>
          </a:bodyPr>
          <a:lstStyle/>
          <a:p>
            <a:r>
              <a:rPr lang="pl-PL" sz="3200" dirty="0" err="1" smtClean="0">
                <a:solidFill>
                  <a:schemeClr val="accent4"/>
                </a:solidFill>
              </a:rPr>
              <a:t>Watchdogs</a:t>
            </a:r>
            <a:r>
              <a:rPr lang="pl-PL" sz="3200" dirty="0" smtClean="0">
                <a:solidFill>
                  <a:schemeClr val="accent4"/>
                </a:solidFill>
              </a:rPr>
              <a:t> </a:t>
            </a:r>
            <a:r>
              <a:rPr lang="pl-PL" sz="3200" dirty="0" err="1" smtClean="0">
                <a:solidFill>
                  <a:schemeClr val="accent4"/>
                </a:solidFill>
              </a:rPr>
              <a:t>actions</a:t>
            </a:r>
            <a:r>
              <a:rPr lang="pl-PL" sz="3200" dirty="0" smtClean="0">
                <a:solidFill>
                  <a:schemeClr val="accent4"/>
                </a:solidFill>
              </a:rPr>
              <a:t> </a:t>
            </a:r>
            <a:r>
              <a:rPr lang="pl-PL" sz="3200" dirty="0" err="1" smtClean="0">
                <a:solidFill>
                  <a:schemeClr val="accent4"/>
                </a:solidFill>
              </a:rPr>
              <a:t>against</a:t>
            </a:r>
            <a:r>
              <a:rPr lang="pl-PL" sz="3200" dirty="0" smtClean="0">
                <a:solidFill>
                  <a:schemeClr val="accent4"/>
                </a:solidFill>
              </a:rPr>
              <a:t> </a:t>
            </a:r>
            <a:r>
              <a:rPr lang="pl-PL" sz="3200" dirty="0" err="1" smtClean="0">
                <a:solidFill>
                  <a:schemeClr val="accent4"/>
                </a:solidFill>
              </a:rPr>
              <a:t>corruption</a:t>
            </a:r>
            <a:endParaRPr lang="pl-PL" sz="3200" dirty="0">
              <a:solidFill>
                <a:schemeClr val="accent4"/>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196752"/>
            <a:ext cx="8229600" cy="5472608"/>
          </a:xfrm>
        </p:spPr>
        <p:txBody>
          <a:bodyPr>
            <a:normAutofit/>
          </a:bodyPr>
          <a:lstStyle/>
          <a:p>
            <a:r>
              <a:rPr lang="en-US" sz="1600" b="1" u="sng" dirty="0" smtClean="0"/>
              <a:t>Court watch </a:t>
            </a:r>
            <a:r>
              <a:rPr lang="en-US" sz="1600" dirty="0" smtClean="0"/>
              <a:t>is a citizen movement consisting of the exercise of social control over the way courts and the system of justice fulfill their duties</a:t>
            </a:r>
            <a:endParaRPr lang="pl-PL" sz="1600" dirty="0" smtClean="0"/>
          </a:p>
          <a:p>
            <a:pPr>
              <a:buNone/>
            </a:pPr>
            <a:r>
              <a:rPr lang="pl-PL" sz="1600" dirty="0" err="1" smtClean="0"/>
              <a:t>Goals</a:t>
            </a:r>
            <a:r>
              <a:rPr lang="pl-PL" sz="1600" dirty="0" smtClean="0"/>
              <a:t> :</a:t>
            </a:r>
          </a:p>
          <a:p>
            <a:pPr>
              <a:buNone/>
            </a:pPr>
            <a:r>
              <a:rPr lang="pl-PL" sz="1600" dirty="0" smtClean="0"/>
              <a:t>	1) </a:t>
            </a:r>
            <a:r>
              <a:rPr lang="en-US" sz="1600" u="sng" dirty="0" smtClean="0"/>
              <a:t>to improve the quality of civic service provided in democratic countries by the courts</a:t>
            </a:r>
            <a:r>
              <a:rPr lang="en-US" sz="1600" dirty="0" smtClean="0"/>
              <a:t>. </a:t>
            </a:r>
            <a:endParaRPr lang="pl-PL" sz="1600" dirty="0" smtClean="0"/>
          </a:p>
          <a:p>
            <a:pPr>
              <a:buNone/>
            </a:pPr>
            <a:r>
              <a:rPr lang="pl-PL" sz="1600" dirty="0" smtClean="0"/>
              <a:t>	2) </a:t>
            </a:r>
            <a:r>
              <a:rPr lang="en-US" sz="1600" dirty="0" smtClean="0"/>
              <a:t>promoting knowledge about the way the justice system works</a:t>
            </a:r>
            <a:br>
              <a:rPr lang="en-US" sz="1600" dirty="0" smtClean="0"/>
            </a:br>
            <a:r>
              <a:rPr lang="pl-PL" sz="1600" dirty="0" smtClean="0"/>
              <a:t>3) </a:t>
            </a:r>
            <a:r>
              <a:rPr lang="en-US" sz="1600" dirty="0" smtClean="0"/>
              <a:t>promoting civic attitudes towards the justice system</a:t>
            </a:r>
            <a:br>
              <a:rPr lang="en-US" sz="1600" dirty="0" smtClean="0"/>
            </a:br>
            <a:r>
              <a:rPr lang="pl-PL" sz="1600" dirty="0" smtClean="0"/>
              <a:t>4) </a:t>
            </a:r>
            <a:r>
              <a:rPr lang="en-US" sz="1600" dirty="0" smtClean="0"/>
              <a:t>improving the performance of the Polish system of justice, and especially – of the court system</a:t>
            </a:r>
            <a:endParaRPr lang="pl-PL" sz="1600" dirty="0" smtClean="0"/>
          </a:p>
          <a:p>
            <a:pPr>
              <a:buNone/>
            </a:pPr>
            <a:r>
              <a:rPr lang="pl-PL" sz="1600" dirty="0" err="1" smtClean="0"/>
              <a:t>How</a:t>
            </a:r>
            <a:r>
              <a:rPr lang="pl-PL" sz="1600" dirty="0" smtClean="0"/>
              <a:t>?</a:t>
            </a:r>
          </a:p>
          <a:p>
            <a:pPr>
              <a:buNone/>
            </a:pPr>
            <a:r>
              <a:rPr lang="pl-PL" sz="1600" dirty="0" smtClean="0"/>
              <a:t>-	</a:t>
            </a:r>
            <a:r>
              <a:rPr lang="en-US" sz="1600" dirty="0" smtClean="0"/>
              <a:t>promoting and organizing ordinary citizens monitoring their local courts by attending court sessions as public.</a:t>
            </a:r>
            <a:endParaRPr lang="pl-PL" sz="1600" dirty="0" smtClean="0"/>
          </a:p>
          <a:p>
            <a:pPr>
              <a:buNone/>
            </a:pPr>
            <a:r>
              <a:rPr lang="pl-PL" sz="1600" dirty="0" smtClean="0"/>
              <a:t>-	</a:t>
            </a:r>
            <a:r>
              <a:rPr lang="en-US" sz="1600" dirty="0" smtClean="0"/>
              <a:t>maintaining a website with information on citizen rights and duties of the court towards the parties as well as public in general;</a:t>
            </a:r>
            <a:endParaRPr lang="pl-PL" sz="1600" dirty="0" smtClean="0"/>
          </a:p>
          <a:p>
            <a:pPr>
              <a:buNone/>
            </a:pPr>
            <a:r>
              <a:rPr lang="pl-PL" sz="1600" dirty="0" smtClean="0"/>
              <a:t>-	</a:t>
            </a:r>
            <a:r>
              <a:rPr lang="en-US" sz="1600" dirty="0" smtClean="0"/>
              <a:t> organizing training sessions about the way Polish system of justice works, about rights citizens have in front of the courts</a:t>
            </a:r>
            <a:endParaRPr lang="pl-PL" sz="1600" dirty="0" smtClean="0"/>
          </a:p>
          <a:p>
            <a:pPr>
              <a:buFontTx/>
              <a:buChar char="-"/>
            </a:pPr>
            <a:r>
              <a:rPr lang="en-US" sz="1600" dirty="0" smtClean="0"/>
              <a:t>by publishing reports, opinion articles and recommendations pertaining to the functioning of the justice system in Poland</a:t>
            </a:r>
            <a:endParaRPr lang="pl-PL" sz="1600" dirty="0" smtClean="0"/>
          </a:p>
          <a:p>
            <a:pPr>
              <a:buFontTx/>
              <a:buChar char="-"/>
            </a:pPr>
            <a:endParaRPr lang="pl-PL" sz="1600" dirty="0"/>
          </a:p>
        </p:txBody>
      </p:sp>
      <p:sp>
        <p:nvSpPr>
          <p:cNvPr id="3" name="Tytuł 2"/>
          <p:cNvSpPr>
            <a:spLocks noGrp="1"/>
          </p:cNvSpPr>
          <p:nvPr>
            <p:ph type="title"/>
          </p:nvPr>
        </p:nvSpPr>
        <p:spPr/>
        <p:txBody>
          <a:bodyPr>
            <a:normAutofit/>
          </a:bodyPr>
          <a:lstStyle/>
          <a:p>
            <a:r>
              <a:rPr lang="pl-PL" sz="2800" dirty="0" err="1" smtClean="0">
                <a:solidFill>
                  <a:schemeClr val="accent4"/>
                </a:solidFill>
              </a:rPr>
              <a:t>Watchdogs</a:t>
            </a:r>
            <a:r>
              <a:rPr lang="pl-PL" sz="2800" dirty="0" smtClean="0">
                <a:solidFill>
                  <a:schemeClr val="accent4"/>
                </a:solidFill>
              </a:rPr>
              <a:t> action </a:t>
            </a:r>
            <a:r>
              <a:rPr lang="pl-PL" sz="2800" dirty="0" err="1" smtClean="0">
                <a:solidFill>
                  <a:schemeClr val="accent4"/>
                </a:solidFill>
              </a:rPr>
              <a:t>worth</a:t>
            </a:r>
            <a:r>
              <a:rPr lang="pl-PL" sz="2800" dirty="0" smtClean="0">
                <a:solidFill>
                  <a:schemeClr val="accent4"/>
                </a:solidFill>
              </a:rPr>
              <a:t> to </a:t>
            </a:r>
            <a:r>
              <a:rPr lang="pl-PL" sz="2800" dirty="0" err="1" smtClean="0">
                <a:solidFill>
                  <a:schemeClr val="accent4"/>
                </a:solidFill>
              </a:rPr>
              <a:t>mention</a:t>
            </a:r>
            <a:endParaRPr lang="pl-PL" sz="2800" dirty="0">
              <a:solidFill>
                <a:schemeClr val="accent4"/>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AU" dirty="0" smtClean="0"/>
              <a:t>Firstly launched in Slovakia in 2010</a:t>
            </a:r>
          </a:p>
          <a:p>
            <a:r>
              <a:rPr lang="en-AU" dirty="0" smtClean="0"/>
              <a:t>Second </a:t>
            </a:r>
            <a:r>
              <a:rPr lang="en-AU" dirty="0" err="1" smtClean="0"/>
              <a:t>dem</a:t>
            </a:r>
            <a:r>
              <a:rPr lang="pl-PL" dirty="0" smtClean="0"/>
              <a:t>a</a:t>
            </a:r>
            <a:r>
              <a:rPr lang="en-AU" dirty="0" smtClean="0"/>
              <a:t>g</a:t>
            </a:r>
            <a:r>
              <a:rPr lang="pl-PL" dirty="0" err="1" smtClean="0"/>
              <a:t>og</a:t>
            </a:r>
            <a:r>
              <a:rPr lang="en-AU" dirty="0" smtClean="0"/>
              <a:t> appeared in Czech Republic in 2012</a:t>
            </a:r>
          </a:p>
          <a:p>
            <a:endParaRPr lang="en-AU" dirty="0" smtClean="0"/>
          </a:p>
          <a:p>
            <a:r>
              <a:rPr lang="en-AU" dirty="0" smtClean="0"/>
              <a:t>Polish </a:t>
            </a:r>
            <a:r>
              <a:rPr lang="en-AU" dirty="0" err="1" smtClean="0"/>
              <a:t>demagog</a:t>
            </a:r>
            <a:r>
              <a:rPr lang="en-AU" dirty="0" smtClean="0"/>
              <a:t> was introduced to Poland thank to Slovakian grant.</a:t>
            </a:r>
          </a:p>
          <a:p>
            <a:r>
              <a:rPr lang="en-AU" dirty="0" smtClean="0"/>
              <a:t>Website officially started at 3rd of April 2013</a:t>
            </a:r>
          </a:p>
        </p:txBody>
      </p:sp>
      <p:sp>
        <p:nvSpPr>
          <p:cNvPr id="3" name="Tytuł 2"/>
          <p:cNvSpPr>
            <a:spLocks noGrp="1"/>
          </p:cNvSpPr>
          <p:nvPr>
            <p:ph type="title"/>
          </p:nvPr>
        </p:nvSpPr>
        <p:spPr/>
        <p:txBody>
          <a:bodyPr>
            <a:normAutofit fontScale="90000"/>
          </a:bodyPr>
          <a:lstStyle/>
          <a:p>
            <a:r>
              <a:rPr lang="pl-PL" dirty="0" err="1" smtClean="0"/>
              <a:t>Demagog.org.pl</a:t>
            </a:r>
            <a:r>
              <a:rPr lang="pl-PL" dirty="0" smtClean="0"/>
              <a:t> – </a:t>
            </a:r>
            <a:r>
              <a:rPr lang="pl-PL" dirty="0" err="1" smtClean="0"/>
              <a:t>Politicians</a:t>
            </a:r>
            <a:r>
              <a:rPr lang="pl-PL" dirty="0" smtClean="0"/>
              <a:t> under </a:t>
            </a:r>
            <a:r>
              <a:rPr lang="pl-PL" dirty="0" err="1" smtClean="0"/>
              <a:t>control</a:t>
            </a:r>
            <a:endParaRPr lang="pl-P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10000"/>
          </a:bodyPr>
          <a:lstStyle/>
          <a:p>
            <a:r>
              <a:rPr lang="en-US" dirty="0" smtClean="0"/>
              <a:t>To  detect manipulation and hiding the trough in politicians speeches.</a:t>
            </a:r>
          </a:p>
          <a:p>
            <a:endParaRPr lang="en-US" dirty="0" smtClean="0"/>
          </a:p>
          <a:p>
            <a:r>
              <a:rPr lang="en-US" dirty="0" smtClean="0"/>
              <a:t>What they do?</a:t>
            </a:r>
          </a:p>
          <a:p>
            <a:endParaRPr lang="en-US" dirty="0" smtClean="0"/>
          </a:p>
          <a:p>
            <a:r>
              <a:rPr lang="en-US" dirty="0" smtClean="0"/>
              <a:t>Verify speeches of politicians to find facts which are not true. </a:t>
            </a:r>
          </a:p>
          <a:p>
            <a:r>
              <a:rPr lang="en-US" dirty="0" smtClean="0"/>
              <a:t>What do that want to gain?</a:t>
            </a:r>
          </a:p>
          <a:p>
            <a:endParaRPr lang="en-US" dirty="0" smtClean="0"/>
          </a:p>
          <a:p>
            <a:r>
              <a:rPr lang="en-US" dirty="0" smtClean="0"/>
              <a:t>to ensure transparency and clearance of information in media.</a:t>
            </a:r>
            <a:endParaRPr lang="en-US" dirty="0"/>
          </a:p>
        </p:txBody>
      </p:sp>
      <p:sp>
        <p:nvSpPr>
          <p:cNvPr id="3" name="Tytuł 2"/>
          <p:cNvSpPr>
            <a:spLocks noGrp="1"/>
          </p:cNvSpPr>
          <p:nvPr>
            <p:ph type="title"/>
          </p:nvPr>
        </p:nvSpPr>
        <p:spPr/>
        <p:txBody>
          <a:bodyPr/>
          <a:lstStyle/>
          <a:p>
            <a:r>
              <a:rPr lang="pl-PL" dirty="0" err="1" smtClean="0"/>
              <a:t>Main</a:t>
            </a:r>
            <a:r>
              <a:rPr lang="pl-PL" dirty="0" smtClean="0"/>
              <a:t> </a:t>
            </a:r>
            <a:r>
              <a:rPr lang="pl-PL" dirty="0" err="1" smtClean="0"/>
              <a:t>Activity</a:t>
            </a:r>
            <a:endParaRPr lang="pl-PL"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pl-PL" dirty="0" err="1" smtClean="0"/>
              <a:t>www.demagog.org.pl</a:t>
            </a:r>
            <a:endParaRPr lang="pl-PL" dirty="0"/>
          </a:p>
        </p:txBody>
      </p:sp>
      <p:sp>
        <p:nvSpPr>
          <p:cNvPr id="3" name="Tytuł 2"/>
          <p:cNvSpPr>
            <a:spLocks noGrp="1"/>
          </p:cNvSpPr>
          <p:nvPr>
            <p:ph type="title"/>
          </p:nvPr>
        </p:nvSpPr>
        <p:spPr/>
        <p:txBody>
          <a:bodyPr/>
          <a:lstStyle/>
          <a:p>
            <a:r>
              <a:rPr lang="pl-PL" dirty="0" err="1" smtClean="0"/>
              <a:t>Website</a:t>
            </a:r>
            <a:r>
              <a:rPr lang="pl-PL" dirty="0" smtClean="0"/>
              <a:t> – </a:t>
            </a:r>
            <a:r>
              <a:rPr lang="pl-PL" dirty="0" err="1" smtClean="0"/>
              <a:t>how</a:t>
            </a:r>
            <a:r>
              <a:rPr lang="pl-PL" dirty="0" smtClean="0"/>
              <a:t> </a:t>
            </a:r>
            <a:r>
              <a:rPr lang="pl-PL" dirty="0" err="1" smtClean="0"/>
              <a:t>it</a:t>
            </a:r>
            <a:r>
              <a:rPr lang="pl-PL" dirty="0" smtClean="0"/>
              <a:t> </a:t>
            </a:r>
            <a:r>
              <a:rPr lang="pl-PL" dirty="0" err="1" smtClean="0"/>
              <a:t>works</a:t>
            </a:r>
            <a:endParaRPr lang="pl-PL"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
  <a:themeElements>
    <a:clrScheme name="Hol">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ol">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ol">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688</TotalTime>
  <Words>955</Words>
  <Application>Microsoft Office PowerPoint</Application>
  <PresentationFormat>Pokaz na ekranie (4:3)</PresentationFormat>
  <Paragraphs>132</Paragraphs>
  <Slides>16</Slides>
  <Notes>1</Notes>
  <HiddenSlides>0</HiddenSlides>
  <MMClips>0</MMClips>
  <ScaleCrop>false</ScaleCrop>
  <HeadingPairs>
    <vt:vector size="4" baseType="variant">
      <vt:variant>
        <vt:lpstr>Motyw</vt:lpstr>
      </vt:variant>
      <vt:variant>
        <vt:i4>1</vt:i4>
      </vt:variant>
      <vt:variant>
        <vt:lpstr>Tytuły slajdów</vt:lpstr>
      </vt:variant>
      <vt:variant>
        <vt:i4>16</vt:i4>
      </vt:variant>
    </vt:vector>
  </HeadingPairs>
  <TitlesOfParts>
    <vt:vector size="17" baseType="lpstr">
      <vt:lpstr>Hol</vt:lpstr>
      <vt:lpstr>Ways of funding NGO in Poland</vt:lpstr>
      <vt:lpstr>Corruption and transparency in Poland. Watchdogs activity</vt:lpstr>
      <vt:lpstr>Do we have a problem of corruption? How Poland is perceived by the world?</vt:lpstr>
      <vt:lpstr>Slajd 4</vt:lpstr>
      <vt:lpstr>Problem of corruption (corruption perception index 2014) </vt:lpstr>
      <vt:lpstr>The Group of States against Corruption  (GRECO’s report on Poland)</vt:lpstr>
      <vt:lpstr>     EU Anti-corruption  Report ( Brussels 2014 ) Eurobarometer surveys (polish healthcare system could enhance bribery.)  </vt:lpstr>
      <vt:lpstr>International researches on corruption in Poland- summary</vt:lpstr>
      <vt:lpstr>legal instruments and institutions to prevent and fight corruption </vt:lpstr>
      <vt:lpstr>“Central Anti-Corruption Bureau”</vt:lpstr>
      <vt:lpstr>Criminal statistics for corruption crimes in Poland (report for year 2012 by the internal security agency</vt:lpstr>
      <vt:lpstr>Watchdogs actions against corruption</vt:lpstr>
      <vt:lpstr>Watchdogs action worth to mention</vt:lpstr>
      <vt:lpstr>Demagog.org.pl – Politicians under control</vt:lpstr>
      <vt:lpstr>Main Activity</vt:lpstr>
      <vt:lpstr>Website – how it works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NGO’s activity on corruption</dc:title>
  <dc:creator>piotrek</dc:creator>
  <cp:lastModifiedBy>Gabriela</cp:lastModifiedBy>
  <cp:revision>71</cp:revision>
  <dcterms:created xsi:type="dcterms:W3CDTF">2015-02-21T22:22:58Z</dcterms:created>
  <dcterms:modified xsi:type="dcterms:W3CDTF">2015-02-24T13:32:24Z</dcterms:modified>
</cp:coreProperties>
</file>