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75" r:id="rId2"/>
    <p:sldId id="281" r:id="rId3"/>
    <p:sldId id="276" r:id="rId4"/>
    <p:sldId id="283" r:id="rId5"/>
    <p:sldId id="282" r:id="rId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612D4-0734-448B-93FD-055CF078E2D4}" type="datetimeFigureOut">
              <a:rPr lang="hu-HU" smtClean="0"/>
              <a:t>2018.08.23.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1C63E-6D44-4848-AD2B-78A976DCCB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8925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4075" y="2133600"/>
            <a:ext cx="6696075" cy="1470025"/>
          </a:xfrm>
        </p:spPr>
        <p:txBody>
          <a:bodyPr tIns="45720" bIns="45720"/>
          <a:lstStyle>
            <a:lvl1pPr>
              <a:defRPr sz="4800">
                <a:latin typeface="Times New Roman" pitchFamily="18" charset="0"/>
              </a:defRPr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08313" y="3860800"/>
            <a:ext cx="5000625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1979613" y="59499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867400" y="5949950"/>
            <a:ext cx="2895600" cy="476250"/>
          </a:xfrm>
        </p:spPr>
        <p:txBody>
          <a:bodyPr/>
          <a:lstStyle>
            <a:lvl1pPr>
              <a:defRPr sz="3200"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3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232E9-B110-49A3-941C-0BB9803B487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39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E466F-CE3E-4ED7-B1D1-CF3CAE14B93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3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8762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16450" y="1484313"/>
            <a:ext cx="407035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66BC3-5678-4226-8A62-C429B58018EC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69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E16C8-C910-4762-869E-82F7E209EA2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03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BF650-E14B-4F05-A485-45323B3ABD31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23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FD003-B4B3-491B-A87E-D1D1ABCEEC3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863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B533B-471C-4CD2-B732-F4A50B72E4A1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15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4E0C3-64A7-4422-A801-FCB1783B9E2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04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EA8D0-C3B3-4F6E-BD04-9A3D724BD8C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716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15113" y="836613"/>
            <a:ext cx="2071687" cy="528955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395288" y="836613"/>
            <a:ext cx="6067425" cy="528955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B546C-25C8-44A3-ACF0-CC36709044E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797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07375" cy="5048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8762" cy="464185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16450" y="1484313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16450" y="3881438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717F5-393E-4781-BB5C-6D5CDBF4E46F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243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68313" y="836613"/>
            <a:ext cx="8207375" cy="5048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395288" y="1484313"/>
            <a:ext cx="4068762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16450" y="1484313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395288" y="3881438"/>
            <a:ext cx="4068762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16450" y="3881438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CCD33-7E63-4B6A-92AF-11F72AF2265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37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FF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836613"/>
            <a:ext cx="82073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84313"/>
            <a:ext cx="8291512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372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1750"/>
            <a:ext cx="1882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2D5B4A-35FB-4F1E-9137-DCE94161EC71}" type="slidenum">
              <a:rPr lang="hu-H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pic>
        <p:nvPicPr>
          <p:cNvPr id="80903" name="Picture 7" descr="sze_logo0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85113" y="115888"/>
            <a:ext cx="420687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8316913" y="115888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Széchenyi</a:t>
            </a:r>
            <a:br>
              <a:rPr lang="hu-HU" sz="1100">
                <a:solidFill>
                  <a:srgbClr val="003366"/>
                </a:solidFill>
                <a:latin typeface="Times New Roman" pitchFamily="18" charset="0"/>
              </a:rPr>
            </a:b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István</a:t>
            </a:r>
            <a:br>
              <a:rPr lang="hu-HU" sz="1100">
                <a:solidFill>
                  <a:srgbClr val="003366"/>
                </a:solidFill>
                <a:latin typeface="Times New Roman" pitchFamily="18" charset="0"/>
              </a:rPr>
            </a:b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Egyetem</a:t>
            </a:r>
            <a:endParaRPr lang="hu-HU" sz="1100">
              <a:solidFill>
                <a:srgbClr val="003366"/>
              </a:solidFill>
            </a:endParaRPr>
          </a:p>
        </p:txBody>
      </p:sp>
      <p:pic>
        <p:nvPicPr>
          <p:cNvPr id="80905" name="Picture 9" descr="nsarga_v_csik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7950" y="692150"/>
            <a:ext cx="89169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6" name="Picture 10" descr="kek_f_csik_atm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0825" y="115888"/>
            <a:ext cx="107950" cy="66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238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(10.leckéhez)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467544" y="1052736"/>
            <a:ext cx="7829533" cy="720079"/>
          </a:xfrm>
        </p:spPr>
        <p:txBody>
          <a:bodyPr/>
          <a:lstStyle/>
          <a:p>
            <a:pPr algn="just"/>
            <a:r>
              <a:rPr lang="hu-HU" sz="2200" i="1" u="sng" dirty="0" smtClean="0"/>
              <a:t>Javaslatok a feladatok megoldásához és azok ellenőrzéséhez</a:t>
            </a:r>
            <a:endParaRPr lang="hu-HU" sz="2200" dirty="0"/>
          </a:p>
        </p:txBody>
      </p:sp>
      <p:sp>
        <p:nvSpPr>
          <p:cNvPr id="11" name="Téglalap 10"/>
          <p:cNvSpPr/>
          <p:nvPr/>
        </p:nvSpPr>
        <p:spPr>
          <a:xfrm>
            <a:off x="546381" y="1916832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A </a:t>
            </a:r>
            <a:r>
              <a:rPr lang="hu-HU" dirty="0"/>
              <a:t>következő oldalak gyakorló feladatokat </a:t>
            </a:r>
            <a:r>
              <a:rPr lang="hu-HU" dirty="0" smtClean="0"/>
              <a:t>tartalmaznak, példamegoldásokkal kiegészítve. A bemutatott megoldások egyes esetekben - a feladatok specifikációjából fakadóan – iránymutató mintamegoldások, vagyis az adott feladatnak többféle helyes megoldása is létezik.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Javasolt  a megoldásokat  az ajánlott szimulációs programmal is – logikai kapukkal történő realizáción keresztül – megvalósítani, és a működésüket ellenőrizni.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6143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309320"/>
            <a:ext cx="4031704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(10.leckéhez)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1124744"/>
            <a:ext cx="8207375" cy="936873"/>
          </a:xfrm>
        </p:spPr>
        <p:txBody>
          <a:bodyPr/>
          <a:lstStyle/>
          <a:p>
            <a:r>
              <a:rPr lang="hu-HU" sz="2400" i="1" u="sng" dirty="0" smtClean="0"/>
              <a:t>Sorrendi </a:t>
            </a:r>
            <a:r>
              <a:rPr lang="hu-HU" sz="2400" i="1" u="sng" dirty="0"/>
              <a:t>hálózatok </a:t>
            </a:r>
            <a:r>
              <a:rPr lang="hu-HU" sz="2400" i="1" u="sng" dirty="0" smtClean="0"/>
              <a:t>tervezése: </a:t>
            </a:r>
            <a:r>
              <a:rPr lang="hu-HU" sz="2400" i="1" u="sng" dirty="0" err="1" smtClean="0"/>
              <a:t>állapotösszevonás</a:t>
            </a:r>
            <a:r>
              <a:rPr lang="hu-HU" sz="2400" b="1" i="1" u="sng" dirty="0" smtClean="0"/>
              <a:t/>
            </a:r>
            <a:br>
              <a:rPr lang="hu-HU" sz="2400" b="1" i="1" u="sng" dirty="0" smtClean="0"/>
            </a:br>
            <a:r>
              <a:rPr lang="hu-HU" sz="2800" b="1" i="1" dirty="0" smtClean="0"/>
              <a:t/>
            </a:r>
            <a:br>
              <a:rPr lang="hu-HU" sz="2800" b="1" i="1" dirty="0" smtClean="0"/>
            </a:br>
            <a:r>
              <a:rPr lang="hu-HU" sz="2800" dirty="0" smtClean="0"/>
              <a:t>- 1. feladat -</a:t>
            </a: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2564904"/>
            <a:ext cx="8291512" cy="1080120"/>
          </a:xfrm>
        </p:spPr>
        <p:txBody>
          <a:bodyPr/>
          <a:lstStyle/>
          <a:p>
            <a:pPr algn="just">
              <a:spcBef>
                <a:spcPts val="600"/>
              </a:spcBef>
            </a:pPr>
            <a:r>
              <a:rPr lang="hu-HU" sz="2000" dirty="0" smtClean="0"/>
              <a:t>Keressünk állapot összevonási lehetőségeket a DC tároló működését leíró alábbi előzetes szimbolikus állapottáblán!</a:t>
            </a:r>
            <a:endParaRPr lang="hu-HU" sz="2000" dirty="0"/>
          </a:p>
        </p:txBody>
      </p:sp>
      <p:sp>
        <p:nvSpPr>
          <p:cNvPr id="9" name="Szövegdoboz 8"/>
          <p:cNvSpPr txBox="1"/>
          <p:nvPr/>
        </p:nvSpPr>
        <p:spPr>
          <a:xfrm>
            <a:off x="755576" y="5637651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(</a:t>
            </a:r>
            <a:r>
              <a:rPr lang="hu-HU" i="1" dirty="0" err="1" smtClean="0"/>
              <a:t>Hf</a:t>
            </a:r>
            <a:r>
              <a:rPr lang="hu-HU" i="1" dirty="0" smtClean="0"/>
              <a:t>.: készítsük el a feladat realizációját DSCH3.5 programmal!)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100548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(10.leckéhez)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75" y="1340768"/>
            <a:ext cx="6065837" cy="482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4225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(10.leckéhez)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1196752"/>
            <a:ext cx="2166558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Megoldás:</a:t>
            </a:r>
            <a:endParaRPr lang="hu-HU" sz="1800" i="1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6792"/>
            <a:ext cx="6251582" cy="4655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852266" y="177281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1)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6776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392" y="3573016"/>
            <a:ext cx="2433065" cy="2225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(10.leckéhez)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2166558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Megoldás:</a:t>
            </a:r>
            <a:endParaRPr lang="hu-HU" sz="1800" i="1" u="sng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772816"/>
            <a:ext cx="26066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198664"/>
            <a:ext cx="4903538" cy="3110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Szövegdoboz 14"/>
          <p:cNvSpPr txBox="1"/>
          <p:nvPr/>
        </p:nvSpPr>
        <p:spPr>
          <a:xfrm>
            <a:off x="1259632" y="191683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2)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2816381" y="2719884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0070C0"/>
                </a:solidFill>
                <a:latin typeface="Cambria"/>
                <a:ea typeface="Cambria"/>
              </a:rPr>
              <a:t>⇓</a:t>
            </a:r>
            <a:endParaRPr lang="hu-HU" sz="2800" dirty="0">
              <a:solidFill>
                <a:srgbClr val="0070C0"/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5580112" y="4753992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>
                <a:solidFill>
                  <a:srgbClr val="0070C0"/>
                </a:solidFill>
                <a:latin typeface="Cambria"/>
                <a:ea typeface="Cambria"/>
              </a:rPr>
              <a:t>⇒</a:t>
            </a:r>
            <a:endParaRPr lang="hu-HU" sz="3200" dirty="0">
              <a:solidFill>
                <a:srgbClr val="0070C0"/>
              </a:solidFill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539552" y="3243268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3)</a:t>
            </a:r>
            <a:endParaRPr lang="hu-HU" dirty="0"/>
          </a:p>
        </p:txBody>
      </p:sp>
      <p:sp>
        <p:nvSpPr>
          <p:cNvPr id="19" name="Szövegdoboz 18"/>
          <p:cNvSpPr txBox="1"/>
          <p:nvPr/>
        </p:nvSpPr>
        <p:spPr>
          <a:xfrm>
            <a:off x="5868144" y="338835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4)</a:t>
            </a:r>
            <a:endParaRPr lang="hu-HU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6533339" y="602128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>
                <a:solidFill>
                  <a:srgbClr val="0070C0"/>
                </a:solidFill>
              </a:rPr>
              <a:t>…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6444208" y="3359064"/>
            <a:ext cx="1585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 smtClean="0"/>
              <a:t>Egy lehetséges</a:t>
            </a:r>
            <a:endParaRPr lang="hu-HU" sz="1600" dirty="0"/>
          </a:p>
        </p:txBody>
      </p:sp>
      <p:sp>
        <p:nvSpPr>
          <p:cNvPr id="17" name="Téglalap 16"/>
          <p:cNvSpPr/>
          <p:nvPr/>
        </p:nvSpPr>
        <p:spPr bwMode="auto">
          <a:xfrm>
            <a:off x="6444208" y="3359064"/>
            <a:ext cx="1585690" cy="57399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16" name="Szövegdoboz 15"/>
          <p:cNvSpPr txBox="1"/>
          <p:nvPr/>
        </p:nvSpPr>
        <p:spPr>
          <a:xfrm>
            <a:off x="6290381" y="3427934"/>
            <a:ext cx="2412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 smtClean="0"/>
              <a:t>Egy lehetséges kódolás</a:t>
            </a:r>
            <a:r>
              <a:rPr lang="hu-HU" dirty="0" smtClean="0"/>
              <a:t>: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44597385"/>
      </p:ext>
    </p:extLst>
  </p:cSld>
  <p:clrMapOvr>
    <a:masterClrMapping/>
  </p:clrMapOvr>
</p:sld>
</file>

<file path=ppt/theme/theme1.xml><?xml version="1.0" encoding="utf-8"?>
<a:theme xmlns:a="http://schemas.openxmlformats.org/drawingml/2006/main" name="1_jegyzet13">
  <a:themeElements>
    <a:clrScheme name="1_jegyzet13 14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336699"/>
      </a:accent1>
      <a:accent2>
        <a:srgbClr val="FF9933"/>
      </a:accent2>
      <a:accent3>
        <a:srgbClr val="FFFFFF"/>
      </a:accent3>
      <a:accent4>
        <a:srgbClr val="000000"/>
      </a:accent4>
      <a:accent5>
        <a:srgbClr val="ADB8CA"/>
      </a:accent5>
      <a:accent6>
        <a:srgbClr val="E78A2D"/>
      </a:accent6>
      <a:hlink>
        <a:srgbClr val="CC3300"/>
      </a:hlink>
      <a:folHlink>
        <a:srgbClr val="000066"/>
      </a:folHlink>
    </a:clrScheme>
    <a:fontScheme name="1_jegyzet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>
          <a:solidFill>
            <a:schemeClr val="tx1"/>
          </a:solidFill>
          <a:miter lim="800000"/>
          <a:headEnd/>
          <a:tailEnd/>
        </a:ln>
      </a:spPr>
      <a:bodyPr wrap="none" anchor="ctr"/>
      <a:lstStyle>
        <a:defPPr>
          <a:defRPr/>
        </a:defPPr>
      </a:lstStyle>
    </a:spDef>
  </a:objectDefaults>
  <a:extraClrSchemeLst>
    <a:extraClrScheme>
      <a:clrScheme name="1_jegyzet1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2D"/>
        </a:accent6>
        <a:hlink>
          <a:srgbClr val="CC3300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14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6699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ADB8CA"/>
        </a:accent5>
        <a:accent6>
          <a:srgbClr val="E78A2D"/>
        </a:accent6>
        <a:hlink>
          <a:srgbClr val="CC3300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194</Words>
  <Application>Microsoft Office PowerPoint</Application>
  <PresentationFormat>Diavetítés a képernyőre (4:3 oldalarány)</PresentationFormat>
  <Paragraphs>36</Paragraphs>
  <Slides>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6" baseType="lpstr">
      <vt:lpstr>1_jegyzet13</vt:lpstr>
      <vt:lpstr>Javaslatok a feladatok megoldásához és azok ellenőrzéséhez</vt:lpstr>
      <vt:lpstr>Sorrendi hálózatok tervezése: állapotösszevonás  - 1. feladat -</vt:lpstr>
      <vt:lpstr>- 1. feladat - </vt:lpstr>
      <vt:lpstr>- 1. feladat - </vt:lpstr>
      <vt:lpstr>- 1. feladat -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Somogyi Miklós</dc:creator>
  <cp:lastModifiedBy>Somogyi Miklós</cp:lastModifiedBy>
  <cp:revision>328</cp:revision>
  <dcterms:created xsi:type="dcterms:W3CDTF">2018-08-06T13:05:38Z</dcterms:created>
  <dcterms:modified xsi:type="dcterms:W3CDTF">2018-08-23T15:26:45Z</dcterms:modified>
</cp:coreProperties>
</file>