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75" r:id="rId2"/>
    <p:sldId id="281" r:id="rId3"/>
    <p:sldId id="276" r:id="rId4"/>
    <p:sldId id="286" r:id="rId5"/>
    <p:sldId id="282" r:id="rId6"/>
    <p:sldId id="277" r:id="rId7"/>
    <p:sldId id="278" r:id="rId8"/>
    <p:sldId id="288" r:id="rId9"/>
    <p:sldId id="284" r:id="rId10"/>
    <p:sldId id="279" r:id="rId11"/>
    <p:sldId id="280" r:id="rId12"/>
    <p:sldId id="287" r:id="rId13"/>
    <p:sldId id="285" r:id="rId14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52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1612D4-0734-448B-93FD-055CF078E2D4}" type="datetimeFigureOut">
              <a:rPr lang="hu-HU" smtClean="0"/>
              <a:t>2019. 05. 19.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C1C63E-6D44-4848-AD2B-78A976DCCB6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189256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124075" y="2133600"/>
            <a:ext cx="6696075" cy="1470025"/>
          </a:xfrm>
        </p:spPr>
        <p:txBody>
          <a:bodyPr tIns="45720" bIns="45720"/>
          <a:lstStyle>
            <a:lvl1pPr>
              <a:defRPr sz="4800">
                <a:latin typeface="Times New Roman" pitchFamily="18" charset="0"/>
              </a:defRPr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5427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3008313" y="3860800"/>
            <a:ext cx="5000625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1979613" y="59499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5867400" y="5949950"/>
            <a:ext cx="2895600" cy="476250"/>
          </a:xfrm>
        </p:spPr>
        <p:txBody>
          <a:bodyPr/>
          <a:lstStyle>
            <a:lvl1pPr>
              <a:defRPr sz="3200"/>
            </a:lvl1pPr>
          </a:lstStyle>
          <a:p>
            <a:pPr>
              <a:defRPr/>
            </a:pPr>
            <a:r>
              <a:rPr lang="hu-HU" smtClean="0">
                <a:solidFill>
                  <a:srgbClr val="000000"/>
                </a:solidFill>
              </a:rPr>
              <a:t>- Digitális hálózatok: gyakorló feladatok -</a:t>
            </a:r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0348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 smtClean="0">
                <a:solidFill>
                  <a:srgbClr val="000000"/>
                </a:solidFill>
              </a:rPr>
              <a:t>- Digitális hálózatok: gyakorló feladatok -</a:t>
            </a:r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4232E9-B110-49A3-941C-0BB9803B4876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33985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 smtClean="0">
                <a:solidFill>
                  <a:srgbClr val="000000"/>
                </a:solidFill>
              </a:rPr>
              <a:t>- Digitális hálózatok: gyakorló feladatok -</a:t>
            </a:r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5E466F-CE3E-4ED7-B1D1-CF3CAE14B93B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33399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395288" y="1484313"/>
            <a:ext cx="4068762" cy="4641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16450" y="1484313"/>
            <a:ext cx="4070350" cy="4641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 smtClean="0">
                <a:solidFill>
                  <a:srgbClr val="000000"/>
                </a:solidFill>
              </a:rPr>
              <a:t>- Digitális hálózatok: gyakorló feladatok -</a:t>
            </a:r>
            <a:endParaRPr lang="hu-H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766BC3-5678-4226-8A62-C429B58018EC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06900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 smtClean="0">
                <a:solidFill>
                  <a:srgbClr val="000000"/>
                </a:solidFill>
              </a:rPr>
              <a:t>- Digitális hálózatok: gyakorló feladatok -</a:t>
            </a:r>
            <a:endParaRPr lang="hu-H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DE16C8-C910-4762-869E-82F7E209EA2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00341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 smtClean="0">
                <a:solidFill>
                  <a:srgbClr val="000000"/>
                </a:solidFill>
              </a:rPr>
              <a:t>- Digitális hálózatok: gyakorló feladatok -</a:t>
            </a:r>
            <a:endParaRPr lang="hu-H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6BF650-E14B-4F05-A485-45323B3ABD31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0235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 smtClean="0">
                <a:solidFill>
                  <a:srgbClr val="000000"/>
                </a:solidFill>
              </a:rPr>
              <a:t>- Digitális hálózatok: gyakorló feladatok -</a:t>
            </a:r>
            <a:endParaRPr lang="hu-H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CFD003-B4B3-491B-A87E-D1D1ABCEEC36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38634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 smtClean="0">
                <a:solidFill>
                  <a:srgbClr val="000000"/>
                </a:solidFill>
              </a:rPr>
              <a:t>- Digitális hálózatok: gyakorló feladatok -</a:t>
            </a:r>
            <a:endParaRPr lang="hu-H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2B533B-471C-4CD2-B732-F4A50B72E4A1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31529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u-HU" noProof="0" smtClean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 smtClean="0">
                <a:solidFill>
                  <a:srgbClr val="000000"/>
                </a:solidFill>
              </a:rPr>
              <a:t>- Digitális hálózatok: gyakorló feladatok -</a:t>
            </a:r>
            <a:endParaRPr lang="hu-H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A4E0C3-64A7-4422-A801-FCB1783B9E2B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0043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 smtClean="0">
                <a:solidFill>
                  <a:srgbClr val="000000"/>
                </a:solidFill>
              </a:rPr>
              <a:t>- Digitális hálózatok: gyakorló feladatok -</a:t>
            </a:r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2EA8D0-C3B3-4F6E-BD04-9A3D724BD8CB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77161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15113" y="836613"/>
            <a:ext cx="2071687" cy="5289550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395288" y="836613"/>
            <a:ext cx="6067425" cy="5289550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 smtClean="0">
                <a:solidFill>
                  <a:srgbClr val="000000"/>
                </a:solidFill>
              </a:rPr>
              <a:t>- Digitális hálózatok: gyakorló feladatok -</a:t>
            </a:r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EB546C-25C8-44A3-ACF0-CC36709044E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47971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Cím, 1 nagy és 2 kisebb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8313" y="836613"/>
            <a:ext cx="8207375" cy="5048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395288" y="1484313"/>
            <a:ext cx="4068762" cy="464185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quarter" idx="2"/>
          </p:nvPr>
        </p:nvSpPr>
        <p:spPr>
          <a:xfrm>
            <a:off x="4616450" y="1484313"/>
            <a:ext cx="4070350" cy="2244725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Tartalom helye 4"/>
          <p:cNvSpPr>
            <a:spLocks noGrp="1"/>
          </p:cNvSpPr>
          <p:nvPr>
            <p:ph sz="quarter" idx="3"/>
          </p:nvPr>
        </p:nvSpPr>
        <p:spPr>
          <a:xfrm>
            <a:off x="4616450" y="3881438"/>
            <a:ext cx="4070350" cy="2244725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 smtClean="0">
                <a:solidFill>
                  <a:srgbClr val="000000"/>
                </a:solidFill>
              </a:rPr>
              <a:t>- Digitális hálózatok: gyakorló feladatok -</a:t>
            </a:r>
            <a:endParaRPr lang="hu-HU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D717F5-393E-4781-BB5C-6D5CDBF4E46F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82437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Cím és 4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 sz="quarter"/>
          </p:nvPr>
        </p:nvSpPr>
        <p:spPr>
          <a:xfrm>
            <a:off x="468313" y="836613"/>
            <a:ext cx="8207375" cy="5048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>
          <a:xfrm>
            <a:off x="395288" y="1484313"/>
            <a:ext cx="4068762" cy="2244725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quarter" idx="2"/>
          </p:nvPr>
        </p:nvSpPr>
        <p:spPr>
          <a:xfrm>
            <a:off x="4616450" y="1484313"/>
            <a:ext cx="4070350" cy="2244725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Tartalom helye 4"/>
          <p:cNvSpPr>
            <a:spLocks noGrp="1"/>
          </p:cNvSpPr>
          <p:nvPr>
            <p:ph sz="quarter" idx="3"/>
          </p:nvPr>
        </p:nvSpPr>
        <p:spPr>
          <a:xfrm>
            <a:off x="395288" y="3881438"/>
            <a:ext cx="4068762" cy="2244725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16450" y="3881438"/>
            <a:ext cx="4070350" cy="2244725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 smtClean="0">
                <a:solidFill>
                  <a:srgbClr val="000000"/>
                </a:solidFill>
              </a:rPr>
              <a:t>- Digitális hálózatok: gyakorló feladatok -</a:t>
            </a:r>
            <a:endParaRPr lang="hu-H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BCCD33-7E63-4B6A-92AF-11F72AF22656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43781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FFFFFF"/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836613"/>
            <a:ext cx="820737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5288" y="1484313"/>
            <a:ext cx="8291512" cy="464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532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68313" y="63817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18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532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76600" y="6237288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hu-HU" smtClean="0">
                <a:solidFill>
                  <a:srgbClr val="000000"/>
                </a:solidFill>
              </a:rPr>
              <a:t>- Digitális hálózatok: gyakorló feladatok -</a:t>
            </a:r>
            <a:endParaRPr lang="hu-HU">
              <a:solidFill>
                <a:srgbClr val="000000"/>
              </a:solidFill>
            </a:endParaRPr>
          </a:p>
        </p:txBody>
      </p:sp>
      <p:sp>
        <p:nvSpPr>
          <p:cNvPr id="532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381750"/>
            <a:ext cx="188277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itchFamily="18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E2D5B4A-35FB-4F1E-9137-DCE94161EC71}" type="slidenum">
              <a:rPr lang="hu-H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  <p:pic>
        <p:nvPicPr>
          <p:cNvPr id="80903" name="Picture 7" descr="sze_logo05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885113" y="115888"/>
            <a:ext cx="420687" cy="50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256" name="Text Box 8"/>
          <p:cNvSpPr txBox="1">
            <a:spLocks noChangeArrowheads="1"/>
          </p:cNvSpPr>
          <p:nvPr/>
        </p:nvSpPr>
        <p:spPr bwMode="auto">
          <a:xfrm>
            <a:off x="8316913" y="115888"/>
            <a:ext cx="68580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hu-HU" sz="1100">
                <a:solidFill>
                  <a:srgbClr val="003366"/>
                </a:solidFill>
                <a:latin typeface="Times New Roman" pitchFamily="18" charset="0"/>
              </a:rPr>
              <a:t>Széchenyi</a:t>
            </a:r>
            <a:br>
              <a:rPr lang="hu-HU" sz="1100">
                <a:solidFill>
                  <a:srgbClr val="003366"/>
                </a:solidFill>
                <a:latin typeface="Times New Roman" pitchFamily="18" charset="0"/>
              </a:rPr>
            </a:br>
            <a:r>
              <a:rPr lang="hu-HU" sz="1100">
                <a:solidFill>
                  <a:srgbClr val="003366"/>
                </a:solidFill>
                <a:latin typeface="Times New Roman" pitchFamily="18" charset="0"/>
              </a:rPr>
              <a:t>István</a:t>
            </a:r>
            <a:br>
              <a:rPr lang="hu-HU" sz="1100">
                <a:solidFill>
                  <a:srgbClr val="003366"/>
                </a:solidFill>
                <a:latin typeface="Times New Roman" pitchFamily="18" charset="0"/>
              </a:rPr>
            </a:br>
            <a:r>
              <a:rPr lang="hu-HU" sz="1100">
                <a:solidFill>
                  <a:srgbClr val="003366"/>
                </a:solidFill>
                <a:latin typeface="Times New Roman" pitchFamily="18" charset="0"/>
              </a:rPr>
              <a:t>Egyetem</a:t>
            </a:r>
            <a:endParaRPr lang="hu-HU" sz="1100">
              <a:solidFill>
                <a:srgbClr val="003366"/>
              </a:solidFill>
            </a:endParaRPr>
          </a:p>
        </p:txBody>
      </p:sp>
      <p:pic>
        <p:nvPicPr>
          <p:cNvPr id="80905" name="Picture 9" descr="nsarga_v_csik"/>
          <p:cNvPicPr>
            <a:picLocks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107950" y="692150"/>
            <a:ext cx="8916988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0906" name="Picture 10" descr="kek_f_csik_atm"/>
          <p:cNvPicPr>
            <a:picLocks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250825" y="115888"/>
            <a:ext cx="107950" cy="660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42389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iming>
    <p:tnLst>
      <p:par>
        <p:cTn id="1" dur="indefinite" restart="never" nodeType="tmRoot"/>
      </p:par>
    </p:tnLst>
  </p:timing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>
          <a:xfrm>
            <a:off x="2771800" y="6237288"/>
            <a:ext cx="3888432" cy="476250"/>
          </a:xfrm>
        </p:spPr>
        <p:txBody>
          <a:bodyPr/>
          <a:lstStyle/>
          <a:p>
            <a:pPr>
              <a:defRPr/>
            </a:pPr>
            <a:r>
              <a:rPr lang="hu-HU" smtClean="0">
                <a:solidFill>
                  <a:srgbClr val="000000"/>
                </a:solidFill>
              </a:rPr>
              <a:t>- Digitális hálózatok: gyakorló feladatok -</a:t>
            </a:r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4232E9-B110-49A3-941C-0BB9803B4876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1</a:t>
            </a:fld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395288" y="115888"/>
            <a:ext cx="741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hu-HU" sz="2400" b="1" dirty="0" smtClean="0">
                <a:solidFill>
                  <a:srgbClr val="000000"/>
                </a:solidFill>
                <a:latin typeface="Times New Roman" pitchFamily="18" charset="0"/>
              </a:rPr>
              <a:t>Gyakorló feladatok (3.leckéhez)</a:t>
            </a:r>
            <a:endParaRPr lang="hu-HU" sz="24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" name="Cím 6"/>
          <p:cNvSpPr>
            <a:spLocks noGrp="1"/>
          </p:cNvSpPr>
          <p:nvPr>
            <p:ph type="title"/>
          </p:nvPr>
        </p:nvSpPr>
        <p:spPr>
          <a:xfrm>
            <a:off x="467544" y="1052736"/>
            <a:ext cx="7829533" cy="720079"/>
          </a:xfrm>
        </p:spPr>
        <p:txBody>
          <a:bodyPr/>
          <a:lstStyle/>
          <a:p>
            <a:pPr algn="just"/>
            <a:r>
              <a:rPr lang="hu-HU" sz="2200" i="1" u="sng" dirty="0" smtClean="0"/>
              <a:t>Javaslatok a feladatok megoldásához és azok ellenőrzéséhez</a:t>
            </a:r>
            <a:endParaRPr lang="hu-HU" sz="2200" dirty="0"/>
          </a:p>
        </p:txBody>
      </p:sp>
      <p:sp>
        <p:nvSpPr>
          <p:cNvPr id="11" name="Téglalap 10"/>
          <p:cNvSpPr/>
          <p:nvPr/>
        </p:nvSpPr>
        <p:spPr>
          <a:xfrm>
            <a:off x="546381" y="1916832"/>
            <a:ext cx="770485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dirty="0" smtClean="0"/>
              <a:t>A </a:t>
            </a:r>
            <a:r>
              <a:rPr lang="hu-HU" dirty="0"/>
              <a:t>következő oldalak gyakorló feladatokat </a:t>
            </a:r>
            <a:r>
              <a:rPr lang="hu-HU" dirty="0" smtClean="0"/>
              <a:t>tartalmaznak, példamegoldásokkal kiegészítve. A bemutatott megoldások egyes esetekben - a feladatok specifikációjából fakadóan – iránymutató mintamegoldások, vagyis az adott feladatnak többféle helyes megoldása is létezik.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hu-HU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dirty="0" smtClean="0"/>
              <a:t>Javasolt  a megoldásokat  az ajánlott szimulációs programmal is – logikai kapukkal történő realizáción keresztül – megvalósítani, és a működésüket ellenőrizni.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8614394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>
          <a:xfrm>
            <a:off x="2771800" y="6237288"/>
            <a:ext cx="3400400" cy="476250"/>
          </a:xfrm>
        </p:spPr>
        <p:txBody>
          <a:bodyPr/>
          <a:lstStyle/>
          <a:p>
            <a:pPr>
              <a:defRPr/>
            </a:pPr>
            <a:r>
              <a:rPr lang="hu-HU" smtClean="0">
                <a:solidFill>
                  <a:srgbClr val="000000"/>
                </a:solidFill>
              </a:rPr>
              <a:t>- Digitális hálózatok: gyakorló feladatok -</a:t>
            </a:r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4232E9-B110-49A3-941C-0BB9803B4876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2</a:t>
            </a:fld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395288" y="115888"/>
            <a:ext cx="741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hu-HU" sz="2400" b="1" dirty="0" smtClean="0">
                <a:solidFill>
                  <a:srgbClr val="000000"/>
                </a:solidFill>
                <a:latin typeface="Times New Roman" pitchFamily="18" charset="0"/>
              </a:rPr>
              <a:t>Gyakorló feladatok (3.leckéhez)</a:t>
            </a:r>
            <a:endParaRPr lang="hu-HU" sz="24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" name="Cím 6"/>
          <p:cNvSpPr>
            <a:spLocks noGrp="1"/>
          </p:cNvSpPr>
          <p:nvPr>
            <p:ph type="title"/>
          </p:nvPr>
        </p:nvSpPr>
        <p:spPr>
          <a:xfrm>
            <a:off x="395288" y="1124744"/>
            <a:ext cx="8207375" cy="936873"/>
          </a:xfrm>
        </p:spPr>
        <p:txBody>
          <a:bodyPr/>
          <a:lstStyle/>
          <a:p>
            <a:r>
              <a:rPr lang="hu-HU" sz="2400" i="1" u="sng" dirty="0" smtClean="0"/>
              <a:t>Kombinációs </a:t>
            </a:r>
            <a:r>
              <a:rPr lang="hu-HU" sz="2400" i="1" u="sng" dirty="0"/>
              <a:t>hálózatok </a:t>
            </a:r>
            <a:r>
              <a:rPr lang="hu-HU" sz="2400" i="1" u="sng" dirty="0" smtClean="0"/>
              <a:t>tervezése I.</a:t>
            </a:r>
            <a:r>
              <a:rPr lang="hu-HU" sz="2400" b="1" i="1" u="sng" dirty="0" smtClean="0"/>
              <a:t/>
            </a:r>
            <a:br>
              <a:rPr lang="hu-HU" sz="2400" b="1" i="1" u="sng" dirty="0" smtClean="0"/>
            </a:br>
            <a:r>
              <a:rPr lang="hu-HU" sz="2800" b="1" i="1" dirty="0" smtClean="0"/>
              <a:t/>
            </a:r>
            <a:br>
              <a:rPr lang="hu-HU" sz="2800" b="1" i="1" dirty="0" smtClean="0"/>
            </a:br>
            <a:r>
              <a:rPr lang="hu-HU" sz="2800" dirty="0" smtClean="0"/>
              <a:t>- 1. feladat -</a:t>
            </a:r>
            <a:endParaRPr lang="hu-HU" sz="2400" dirty="0"/>
          </a:p>
        </p:txBody>
      </p:sp>
      <p:sp>
        <p:nvSpPr>
          <p:cNvPr id="8" name="Tartalom helye 7"/>
          <p:cNvSpPr>
            <a:spLocks noGrp="1"/>
          </p:cNvSpPr>
          <p:nvPr>
            <p:ph idx="1"/>
          </p:nvPr>
        </p:nvSpPr>
        <p:spPr>
          <a:xfrm>
            <a:off x="395288" y="2564904"/>
            <a:ext cx="8291512" cy="3528392"/>
          </a:xfrm>
        </p:spPr>
        <p:txBody>
          <a:bodyPr/>
          <a:lstStyle/>
          <a:p>
            <a:pPr algn="just">
              <a:spcBef>
                <a:spcPts val="0"/>
              </a:spcBef>
            </a:pPr>
            <a:r>
              <a:rPr lang="hu-HU" sz="2000" dirty="0"/>
              <a:t>Tervezzük meg minimális számú </a:t>
            </a:r>
            <a:r>
              <a:rPr lang="hu-HU" sz="2000" b="1" i="1" dirty="0"/>
              <a:t>NAND </a:t>
            </a:r>
            <a:r>
              <a:rPr lang="hu-HU" sz="2000" dirty="0"/>
              <a:t>kapuval és kapu-bemenettel azt a nem teljesen specifikált, </a:t>
            </a:r>
            <a:r>
              <a:rPr lang="hu-HU" sz="2000" b="1" i="1" dirty="0"/>
              <a:t>Y </a:t>
            </a:r>
            <a:r>
              <a:rPr lang="hu-HU" sz="2000" dirty="0"/>
              <a:t>kimenetű kombinációs hálózatot, amelynek kimenete a következő </a:t>
            </a:r>
            <a:r>
              <a:rPr lang="hu-HU" sz="2000" dirty="0" err="1"/>
              <a:t>mintermek</a:t>
            </a:r>
            <a:r>
              <a:rPr lang="hu-HU" sz="2000" dirty="0"/>
              <a:t> esetén  </a:t>
            </a:r>
            <a:r>
              <a:rPr lang="hu-HU" sz="2000" dirty="0" smtClean="0"/>
              <a:t>‚</a:t>
            </a:r>
            <a:r>
              <a:rPr lang="hu-HU" sz="2000" b="1" i="1" dirty="0" smtClean="0"/>
              <a:t>1’ </a:t>
            </a:r>
            <a:r>
              <a:rPr lang="hu-HU" sz="2000" dirty="0"/>
              <a:t>: 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hu-HU" sz="2000" b="1" i="1" dirty="0"/>
              <a:t>   </a:t>
            </a:r>
            <a:r>
              <a:rPr lang="hu-HU" sz="2000" b="1" i="1" dirty="0" smtClean="0"/>
              <a:t>	(</a:t>
            </a:r>
            <a:r>
              <a:rPr lang="hu-HU" sz="2000" b="1" i="1" dirty="0"/>
              <a:t>1, 6, 11, 15</a:t>
            </a:r>
            <a:r>
              <a:rPr lang="hu-HU" sz="2000" b="1" i="1" dirty="0" smtClean="0"/>
              <a:t>),</a:t>
            </a:r>
            <a:r>
              <a:rPr lang="hu-HU" sz="2000" dirty="0" smtClean="0"/>
              <a:t> </a:t>
            </a:r>
            <a:endParaRPr lang="hu-HU" sz="2000" dirty="0"/>
          </a:p>
          <a:p>
            <a:pPr>
              <a:spcBef>
                <a:spcPts val="600"/>
              </a:spcBef>
              <a:buFontTx/>
              <a:buNone/>
            </a:pPr>
            <a:r>
              <a:rPr lang="hu-HU" sz="2000" dirty="0"/>
              <a:t>   </a:t>
            </a:r>
            <a:r>
              <a:rPr lang="hu-HU" sz="2000" dirty="0" smtClean="0"/>
              <a:t>	ugyanakkor  </a:t>
            </a:r>
            <a:r>
              <a:rPr lang="hu-HU" sz="2000" dirty="0"/>
              <a:t>a következő </a:t>
            </a:r>
            <a:r>
              <a:rPr lang="hu-HU" sz="2000" dirty="0" err="1"/>
              <a:t>mintermek</a:t>
            </a:r>
            <a:r>
              <a:rPr lang="hu-HU" sz="2000" dirty="0"/>
              <a:t> esetén </a:t>
            </a:r>
            <a:r>
              <a:rPr lang="hu-HU" sz="2000" dirty="0" smtClean="0"/>
              <a:t>‚</a:t>
            </a:r>
            <a:r>
              <a:rPr lang="hu-HU" sz="2000" b="1" i="1" dirty="0" smtClean="0"/>
              <a:t>közömbös’</a:t>
            </a:r>
            <a:r>
              <a:rPr lang="hu-HU" sz="2000" dirty="0" smtClean="0"/>
              <a:t> </a:t>
            </a:r>
            <a:r>
              <a:rPr lang="hu-HU" sz="2000" dirty="0"/>
              <a:t>a kimenet: </a:t>
            </a:r>
            <a:endParaRPr lang="hu-HU" sz="2000" b="1" i="1" dirty="0"/>
          </a:p>
          <a:p>
            <a:pPr>
              <a:lnSpc>
                <a:spcPct val="80000"/>
              </a:lnSpc>
              <a:buFontTx/>
              <a:buNone/>
            </a:pPr>
            <a:r>
              <a:rPr lang="hu-HU" sz="2000" b="1" i="1" dirty="0"/>
              <a:t>   </a:t>
            </a:r>
            <a:r>
              <a:rPr lang="hu-HU" sz="2000" b="1" i="1" dirty="0" smtClean="0"/>
              <a:t>	(</a:t>
            </a:r>
            <a:r>
              <a:rPr lang="hu-HU" sz="2000" b="1" i="1" dirty="0"/>
              <a:t>3, 5, 7,  9, 14)</a:t>
            </a:r>
            <a:r>
              <a:rPr lang="hu-HU" sz="2000" dirty="0"/>
              <a:t> </a:t>
            </a:r>
            <a:r>
              <a:rPr lang="hu-HU" sz="2000" dirty="0" smtClean="0"/>
              <a:t>.</a:t>
            </a:r>
          </a:p>
          <a:p>
            <a:pPr>
              <a:lnSpc>
                <a:spcPct val="80000"/>
              </a:lnSpc>
              <a:buFontTx/>
              <a:buNone/>
            </a:pPr>
            <a:endParaRPr lang="hu-HU" sz="2000" dirty="0"/>
          </a:p>
          <a:p>
            <a:pPr>
              <a:lnSpc>
                <a:spcPct val="80000"/>
              </a:lnSpc>
              <a:buFontTx/>
              <a:buNone/>
            </a:pPr>
            <a:r>
              <a:rPr lang="hu-HU" sz="2000" dirty="0"/>
              <a:t>   </a:t>
            </a:r>
            <a:r>
              <a:rPr lang="hu-HU" sz="2000" dirty="0" smtClean="0"/>
              <a:t>	A </a:t>
            </a:r>
            <a:r>
              <a:rPr lang="hu-HU" sz="2000" dirty="0" err="1"/>
              <a:t>mintermeket</a:t>
            </a:r>
            <a:r>
              <a:rPr lang="hu-HU" sz="2000" dirty="0"/>
              <a:t> </a:t>
            </a:r>
            <a:r>
              <a:rPr lang="hu-HU" sz="2000" dirty="0" err="1"/>
              <a:t>a</a:t>
            </a:r>
            <a:r>
              <a:rPr lang="hu-HU" sz="2000" dirty="0"/>
              <a:t> bemenetek  </a:t>
            </a:r>
            <a:r>
              <a:rPr lang="hu-HU" sz="2000" b="1" i="1" dirty="0"/>
              <a:t>A,B,C,D</a:t>
            </a:r>
            <a:r>
              <a:rPr lang="hu-HU" sz="2000" dirty="0"/>
              <a:t>  </a:t>
            </a:r>
            <a:r>
              <a:rPr lang="hu-HU" sz="2000" dirty="0" smtClean="0"/>
              <a:t>(MSB) sorrendjében </a:t>
            </a:r>
            <a:r>
              <a:rPr lang="hu-HU" sz="2000" dirty="0"/>
              <a:t>kell értelmezni.</a:t>
            </a:r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1005489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>
          <a:xfrm>
            <a:off x="2771800" y="6237288"/>
            <a:ext cx="3400400" cy="476250"/>
          </a:xfrm>
        </p:spPr>
        <p:txBody>
          <a:bodyPr/>
          <a:lstStyle/>
          <a:p>
            <a:pPr>
              <a:defRPr/>
            </a:pPr>
            <a:r>
              <a:rPr lang="hu-HU" smtClean="0">
                <a:solidFill>
                  <a:srgbClr val="000000"/>
                </a:solidFill>
              </a:rPr>
              <a:t>- Digitális hálózatok: gyakorló feladatok -</a:t>
            </a:r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4232E9-B110-49A3-941C-0BB9803B4876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3</a:t>
            </a:fld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395288" y="115888"/>
            <a:ext cx="741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hu-HU" sz="2400" b="1" dirty="0" smtClean="0">
                <a:solidFill>
                  <a:srgbClr val="000000"/>
                </a:solidFill>
                <a:latin typeface="Times New Roman" pitchFamily="18" charset="0"/>
              </a:rPr>
              <a:t>Gyakorló feladatok (3.leckéhez)</a:t>
            </a:r>
            <a:endParaRPr lang="hu-HU" sz="24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" name="Cím 6"/>
          <p:cNvSpPr>
            <a:spLocks noGrp="1"/>
          </p:cNvSpPr>
          <p:nvPr>
            <p:ph type="title"/>
          </p:nvPr>
        </p:nvSpPr>
        <p:spPr>
          <a:xfrm>
            <a:off x="395288" y="980728"/>
            <a:ext cx="8207375" cy="504825"/>
          </a:xfrm>
        </p:spPr>
        <p:txBody>
          <a:bodyPr/>
          <a:lstStyle/>
          <a:p>
            <a:r>
              <a:rPr lang="hu-HU" sz="2800" dirty="0" smtClean="0"/>
              <a:t>- 1. feladat -</a:t>
            </a:r>
            <a:r>
              <a:rPr lang="hu-HU" dirty="0" smtClean="0"/>
              <a:t/>
            </a:r>
            <a:br>
              <a:rPr lang="hu-HU" dirty="0" smtClean="0"/>
            </a:br>
            <a:endParaRPr lang="hu-HU" sz="2400" dirty="0"/>
          </a:p>
        </p:txBody>
      </p:sp>
      <p:sp>
        <p:nvSpPr>
          <p:cNvPr id="8" name="Tartalom helye 7"/>
          <p:cNvSpPr>
            <a:spLocks noGrp="1"/>
          </p:cNvSpPr>
          <p:nvPr>
            <p:ph idx="1"/>
          </p:nvPr>
        </p:nvSpPr>
        <p:spPr>
          <a:xfrm>
            <a:off x="395288" y="1430490"/>
            <a:ext cx="1581283" cy="720080"/>
          </a:xfrm>
        </p:spPr>
        <p:txBody>
          <a:bodyPr/>
          <a:lstStyle/>
          <a:p>
            <a:pPr marL="0" indent="0">
              <a:buNone/>
            </a:pPr>
            <a:r>
              <a:rPr lang="hu-HU" sz="2000" i="1" u="sng" dirty="0" smtClean="0"/>
              <a:t>Megoldás:</a:t>
            </a:r>
            <a:endParaRPr lang="hu-HU" sz="2000" i="1" u="sng" dirty="0"/>
          </a:p>
        </p:txBody>
      </p:sp>
      <p:pic>
        <p:nvPicPr>
          <p:cNvPr id="9" name="Kép 8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268" y="2132856"/>
            <a:ext cx="2786420" cy="266145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zövegdoboz 1"/>
          <p:cNvSpPr txBox="1"/>
          <p:nvPr/>
        </p:nvSpPr>
        <p:spPr>
          <a:xfrm>
            <a:off x="727520" y="2297412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1)</a:t>
            </a:r>
            <a:endParaRPr lang="hu-HU" dirty="0"/>
          </a:p>
        </p:txBody>
      </p:sp>
      <p:sp>
        <p:nvSpPr>
          <p:cNvPr id="3" name="Szövegdoboz 2"/>
          <p:cNvSpPr txBox="1"/>
          <p:nvPr/>
        </p:nvSpPr>
        <p:spPr>
          <a:xfrm>
            <a:off x="1954838" y="325281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b="1" dirty="0" smtClean="0"/>
              <a:t>1</a:t>
            </a:r>
            <a:endParaRPr lang="hu-HU" b="1" dirty="0"/>
          </a:p>
        </p:txBody>
      </p:sp>
      <p:sp>
        <p:nvSpPr>
          <p:cNvPr id="12" name="Szövegdoboz 11"/>
          <p:cNvSpPr txBox="1"/>
          <p:nvPr/>
        </p:nvSpPr>
        <p:spPr>
          <a:xfrm>
            <a:off x="2530902" y="42210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b="1" dirty="0" smtClean="0"/>
              <a:t>1</a:t>
            </a:r>
            <a:endParaRPr lang="hu-HU" b="1" dirty="0"/>
          </a:p>
        </p:txBody>
      </p:sp>
      <p:sp>
        <p:nvSpPr>
          <p:cNvPr id="13" name="Szövegdoboz 12"/>
          <p:cNvSpPr txBox="1"/>
          <p:nvPr/>
        </p:nvSpPr>
        <p:spPr>
          <a:xfrm>
            <a:off x="3611022" y="371703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b="1" dirty="0" smtClean="0"/>
              <a:t>1</a:t>
            </a:r>
            <a:endParaRPr lang="hu-HU" b="1" dirty="0"/>
          </a:p>
        </p:txBody>
      </p:sp>
      <p:sp>
        <p:nvSpPr>
          <p:cNvPr id="14" name="Szövegdoboz 13"/>
          <p:cNvSpPr txBox="1"/>
          <p:nvPr/>
        </p:nvSpPr>
        <p:spPr>
          <a:xfrm>
            <a:off x="3059832" y="370774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b="1" dirty="0" smtClean="0"/>
              <a:t>1</a:t>
            </a:r>
            <a:endParaRPr lang="hu-HU" b="1" dirty="0"/>
          </a:p>
        </p:txBody>
      </p:sp>
      <p:sp>
        <p:nvSpPr>
          <p:cNvPr id="11" name="Szövegdoboz 10"/>
          <p:cNvSpPr txBox="1"/>
          <p:nvPr/>
        </p:nvSpPr>
        <p:spPr>
          <a:xfrm>
            <a:off x="2483768" y="3573016"/>
            <a:ext cx="3209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2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-</a:t>
            </a:r>
            <a:endParaRPr lang="hu-H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Szövegdoboz 15"/>
          <p:cNvSpPr txBox="1"/>
          <p:nvPr/>
        </p:nvSpPr>
        <p:spPr>
          <a:xfrm>
            <a:off x="1959283" y="3564305"/>
            <a:ext cx="3209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2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-</a:t>
            </a:r>
            <a:endParaRPr lang="hu-H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Szövegdoboz 16"/>
          <p:cNvSpPr txBox="1"/>
          <p:nvPr/>
        </p:nvSpPr>
        <p:spPr>
          <a:xfrm>
            <a:off x="2483768" y="3068960"/>
            <a:ext cx="3209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2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-</a:t>
            </a:r>
            <a:endParaRPr lang="hu-H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Szövegdoboz 17"/>
          <p:cNvSpPr txBox="1"/>
          <p:nvPr/>
        </p:nvSpPr>
        <p:spPr>
          <a:xfrm>
            <a:off x="3607014" y="3060249"/>
            <a:ext cx="3209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2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-</a:t>
            </a:r>
            <a:endParaRPr lang="hu-H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Szövegdoboz 18"/>
          <p:cNvSpPr txBox="1"/>
          <p:nvPr/>
        </p:nvSpPr>
        <p:spPr>
          <a:xfrm>
            <a:off x="3059832" y="4068361"/>
            <a:ext cx="3209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2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-</a:t>
            </a:r>
            <a:endParaRPr lang="hu-H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Lekerekített téglalap 14"/>
          <p:cNvSpPr/>
          <p:nvPr/>
        </p:nvSpPr>
        <p:spPr bwMode="auto">
          <a:xfrm>
            <a:off x="3607014" y="3252815"/>
            <a:ext cx="676954" cy="815546"/>
          </a:xfrm>
          <a:prstGeom prst="round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hu-HU"/>
          </a:p>
        </p:txBody>
      </p:sp>
      <p:sp>
        <p:nvSpPr>
          <p:cNvPr id="21" name="Lekerekített téglalap 20"/>
          <p:cNvSpPr/>
          <p:nvPr/>
        </p:nvSpPr>
        <p:spPr bwMode="auto">
          <a:xfrm>
            <a:off x="1619672" y="3237251"/>
            <a:ext cx="636925" cy="815546"/>
          </a:xfrm>
          <a:prstGeom prst="round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hu-HU"/>
          </a:p>
        </p:txBody>
      </p:sp>
      <p:sp>
        <p:nvSpPr>
          <p:cNvPr id="22" name="Lekerekített téglalap 21"/>
          <p:cNvSpPr/>
          <p:nvPr/>
        </p:nvSpPr>
        <p:spPr bwMode="auto">
          <a:xfrm>
            <a:off x="2530948" y="3750018"/>
            <a:ext cx="816915" cy="815546"/>
          </a:xfrm>
          <a:prstGeom prst="round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hu-HU"/>
          </a:p>
        </p:txBody>
      </p:sp>
      <p:sp>
        <p:nvSpPr>
          <p:cNvPr id="23" name="Téglalap 22"/>
          <p:cNvSpPr/>
          <p:nvPr/>
        </p:nvSpPr>
        <p:spPr bwMode="auto">
          <a:xfrm>
            <a:off x="4067944" y="3212976"/>
            <a:ext cx="288032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hu-HU"/>
          </a:p>
        </p:txBody>
      </p:sp>
      <p:sp>
        <p:nvSpPr>
          <p:cNvPr id="24" name="Téglalap 23"/>
          <p:cNvSpPr/>
          <p:nvPr/>
        </p:nvSpPr>
        <p:spPr bwMode="auto">
          <a:xfrm>
            <a:off x="4139952" y="3212976"/>
            <a:ext cx="216024" cy="93610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hu-HU"/>
          </a:p>
        </p:txBody>
      </p:sp>
      <p:sp>
        <p:nvSpPr>
          <p:cNvPr id="27" name="Téglalap 26"/>
          <p:cNvSpPr/>
          <p:nvPr/>
        </p:nvSpPr>
        <p:spPr bwMode="auto">
          <a:xfrm>
            <a:off x="1619672" y="3212976"/>
            <a:ext cx="72008" cy="93610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hu-H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Szövegdoboz 28"/>
              <p:cNvSpPr txBox="1"/>
              <p:nvPr/>
            </p:nvSpPr>
            <p:spPr>
              <a:xfrm>
                <a:off x="5540482" y="3222564"/>
                <a:ext cx="150118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hu-HU" sz="2000" i="1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Y</a:t>
                </a:r>
                <a:r>
                  <a:rPr lang="hu-HU" sz="2000" dirty="0" smtClean="0"/>
                  <a:t> =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hu-HU" sz="20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hu-HU" sz="2000" b="0" i="1" smtClean="0">
                            <a:latin typeface="Cambria Math"/>
                          </a:rPr>
                          <m:t>𝐵</m:t>
                        </m:r>
                      </m:e>
                    </m:acc>
                  </m:oMath>
                </a14:m>
                <a:r>
                  <a:rPr lang="hu-HU" sz="2000" i="1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D </a:t>
                </a:r>
                <a:r>
                  <a:rPr lang="hu-HU" sz="2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+</a:t>
                </a:r>
                <a:r>
                  <a:rPr lang="hu-HU" sz="2000" i="1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BC</a:t>
                </a:r>
                <a:endParaRPr lang="hu-HU" sz="2000" i="1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29" name="Szövegdoboz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0482" y="3222564"/>
                <a:ext cx="1501180" cy="400110"/>
              </a:xfrm>
              <a:prstGeom prst="rect">
                <a:avLst/>
              </a:prstGeom>
              <a:blipFill rotWithShape="1">
                <a:blip r:embed="rId3"/>
                <a:stretch>
                  <a:fillRect l="-4472" t="-7692" r="-3252" b="-29231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Szövegdoboz 29"/>
          <p:cNvSpPr txBox="1"/>
          <p:nvPr/>
        </p:nvSpPr>
        <p:spPr>
          <a:xfrm>
            <a:off x="4772067" y="2787622"/>
            <a:ext cx="30957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+mj-lt"/>
              <a:buAutoNum type="alphaLcParenR"/>
            </a:pPr>
            <a:r>
              <a:rPr lang="hu-HU" dirty="0"/>
              <a:t>h</a:t>
            </a:r>
            <a:r>
              <a:rPr lang="hu-HU" dirty="0" smtClean="0"/>
              <a:t>azárdmentesítés nélkül:</a:t>
            </a:r>
            <a:endParaRPr lang="hu-HU" dirty="0"/>
          </a:p>
        </p:txBody>
      </p:sp>
      <p:sp>
        <p:nvSpPr>
          <p:cNvPr id="32" name="Szövegdoboz 31"/>
          <p:cNvSpPr txBox="1"/>
          <p:nvPr/>
        </p:nvSpPr>
        <p:spPr>
          <a:xfrm>
            <a:off x="4860032" y="4299139"/>
            <a:ext cx="24224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+mj-lt"/>
              <a:buAutoNum type="alphaLcParenR" startAt="2"/>
            </a:pPr>
            <a:r>
              <a:rPr lang="hu-HU" dirty="0" err="1" smtClean="0"/>
              <a:t>hazárdmentesítve</a:t>
            </a:r>
            <a:r>
              <a:rPr lang="hu-HU" dirty="0" smtClean="0"/>
              <a:t>:</a:t>
            </a:r>
            <a:endParaRPr lang="hu-H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Szövegdoboz 32"/>
              <p:cNvSpPr txBox="1"/>
              <p:nvPr/>
            </p:nvSpPr>
            <p:spPr>
              <a:xfrm>
                <a:off x="5540482" y="4782467"/>
                <a:ext cx="205261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hu-HU" sz="2000" i="1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Y</a:t>
                </a:r>
                <a:r>
                  <a:rPr lang="hu-HU" sz="2000" dirty="0" smtClean="0"/>
                  <a:t> =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hu-HU" sz="20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hu-HU" sz="2000" b="0" i="1" smtClean="0">
                            <a:latin typeface="Cambria Math"/>
                          </a:rPr>
                          <m:t>𝐵</m:t>
                        </m:r>
                      </m:e>
                    </m:acc>
                  </m:oMath>
                </a14:m>
                <a:r>
                  <a:rPr lang="hu-HU" sz="2000" i="1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D </a:t>
                </a:r>
                <a:r>
                  <a:rPr lang="hu-HU" sz="2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+</a:t>
                </a:r>
                <a:r>
                  <a:rPr lang="hu-HU" sz="2000" i="1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BC + </a:t>
                </a:r>
                <a:r>
                  <a:rPr lang="hu-HU" sz="2000" i="1" dirty="0" smtClean="0">
                    <a:solidFill>
                      <a:srgbClr val="0070C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CD</a:t>
                </a:r>
                <a:endParaRPr lang="hu-HU" sz="2000" i="1" dirty="0">
                  <a:solidFill>
                    <a:srgbClr val="0070C0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33" name="Szövegdoboz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0482" y="4782467"/>
                <a:ext cx="2052613" cy="400110"/>
              </a:xfrm>
              <a:prstGeom prst="rect">
                <a:avLst/>
              </a:prstGeom>
              <a:blipFill rotWithShape="1">
                <a:blip r:embed="rId4"/>
                <a:stretch>
                  <a:fillRect l="-3264" t="-7692" r="-2077" b="-29231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Lekerekített téglalap 33"/>
          <p:cNvSpPr/>
          <p:nvPr/>
        </p:nvSpPr>
        <p:spPr bwMode="auto">
          <a:xfrm>
            <a:off x="1938134" y="3707740"/>
            <a:ext cx="1985794" cy="378624"/>
          </a:xfrm>
          <a:prstGeom prst="round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342254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>
          <a:xfrm>
            <a:off x="2771800" y="6237288"/>
            <a:ext cx="3400400" cy="476250"/>
          </a:xfrm>
        </p:spPr>
        <p:txBody>
          <a:bodyPr/>
          <a:lstStyle/>
          <a:p>
            <a:pPr>
              <a:defRPr/>
            </a:pPr>
            <a:r>
              <a:rPr lang="hu-HU" smtClean="0">
                <a:solidFill>
                  <a:srgbClr val="000000"/>
                </a:solidFill>
              </a:rPr>
              <a:t>- Digitális hálózatok: gyakorló feladatok -</a:t>
            </a:r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4232E9-B110-49A3-941C-0BB9803B4876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4</a:t>
            </a:fld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395288" y="115888"/>
            <a:ext cx="741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hu-HU" sz="2400" b="1" dirty="0" smtClean="0">
                <a:solidFill>
                  <a:srgbClr val="000000"/>
                </a:solidFill>
                <a:latin typeface="Times New Roman" pitchFamily="18" charset="0"/>
              </a:rPr>
              <a:t>Gyakorló feladatok (3.leckéhez)</a:t>
            </a:r>
            <a:endParaRPr lang="hu-HU" sz="24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" name="Cím 6"/>
          <p:cNvSpPr>
            <a:spLocks noGrp="1"/>
          </p:cNvSpPr>
          <p:nvPr>
            <p:ph type="title"/>
          </p:nvPr>
        </p:nvSpPr>
        <p:spPr>
          <a:xfrm>
            <a:off x="395288" y="980728"/>
            <a:ext cx="8207375" cy="504825"/>
          </a:xfrm>
        </p:spPr>
        <p:txBody>
          <a:bodyPr/>
          <a:lstStyle/>
          <a:p>
            <a:r>
              <a:rPr lang="hu-HU" sz="2800" dirty="0" smtClean="0"/>
              <a:t>- 1. feladat -</a:t>
            </a:r>
            <a:r>
              <a:rPr lang="hu-HU" dirty="0" smtClean="0"/>
              <a:t/>
            </a:r>
            <a:br>
              <a:rPr lang="hu-HU" dirty="0" smtClean="0"/>
            </a:br>
            <a:endParaRPr lang="hu-HU" sz="2400" dirty="0"/>
          </a:p>
        </p:txBody>
      </p:sp>
      <p:sp>
        <p:nvSpPr>
          <p:cNvPr id="2" name="Szövegdoboz 1"/>
          <p:cNvSpPr txBox="1"/>
          <p:nvPr/>
        </p:nvSpPr>
        <p:spPr>
          <a:xfrm>
            <a:off x="617379" y="1528452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2)</a:t>
            </a:r>
            <a:endParaRPr lang="hu-HU" dirty="0"/>
          </a:p>
        </p:txBody>
      </p:sp>
      <p:sp>
        <p:nvSpPr>
          <p:cNvPr id="23" name="Téglalap 22"/>
          <p:cNvSpPr/>
          <p:nvPr/>
        </p:nvSpPr>
        <p:spPr bwMode="auto">
          <a:xfrm>
            <a:off x="4067944" y="3212976"/>
            <a:ext cx="288032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hu-HU"/>
          </a:p>
        </p:txBody>
      </p:sp>
      <p:sp>
        <p:nvSpPr>
          <p:cNvPr id="24" name="Téglalap 23"/>
          <p:cNvSpPr/>
          <p:nvPr/>
        </p:nvSpPr>
        <p:spPr bwMode="auto">
          <a:xfrm>
            <a:off x="4139952" y="3212976"/>
            <a:ext cx="216024" cy="93610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hu-HU"/>
          </a:p>
        </p:txBody>
      </p:sp>
      <p:sp>
        <p:nvSpPr>
          <p:cNvPr id="27" name="Téglalap 26"/>
          <p:cNvSpPr/>
          <p:nvPr/>
        </p:nvSpPr>
        <p:spPr bwMode="auto">
          <a:xfrm>
            <a:off x="1619672" y="3212976"/>
            <a:ext cx="72008" cy="93610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hu-HU"/>
          </a:p>
        </p:txBody>
      </p:sp>
      <p:sp>
        <p:nvSpPr>
          <p:cNvPr id="10" name="Szövegdoboz 9"/>
          <p:cNvSpPr txBox="1"/>
          <p:nvPr/>
        </p:nvSpPr>
        <p:spPr>
          <a:xfrm>
            <a:off x="1161863" y="1879682"/>
            <a:ext cx="239841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600" dirty="0" smtClean="0"/>
              <a:t>NAND realizáció (b):</a:t>
            </a:r>
            <a:endParaRPr lang="hu-HU" sz="1600" dirty="0"/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827" y="2528274"/>
            <a:ext cx="7344544" cy="3241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1966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>
          <a:xfrm>
            <a:off x="2771800" y="6237288"/>
            <a:ext cx="3400400" cy="476250"/>
          </a:xfrm>
        </p:spPr>
        <p:txBody>
          <a:bodyPr/>
          <a:lstStyle/>
          <a:p>
            <a:pPr>
              <a:defRPr/>
            </a:pPr>
            <a:r>
              <a:rPr lang="hu-HU" smtClean="0">
                <a:solidFill>
                  <a:srgbClr val="000000"/>
                </a:solidFill>
              </a:rPr>
              <a:t>- Digitális hálózatok: gyakorló feladatok -</a:t>
            </a:r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4232E9-B110-49A3-941C-0BB9803B4876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5</a:t>
            </a:fld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395288" y="115888"/>
            <a:ext cx="741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hu-HU" sz="2400" b="1" dirty="0" smtClean="0">
                <a:solidFill>
                  <a:srgbClr val="000000"/>
                </a:solidFill>
                <a:latin typeface="Times New Roman" pitchFamily="18" charset="0"/>
              </a:rPr>
              <a:t>Gyakorló feladatok (3.leckéhez)</a:t>
            </a:r>
            <a:endParaRPr lang="hu-HU" sz="24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" name="Cím 6"/>
          <p:cNvSpPr>
            <a:spLocks noGrp="1"/>
          </p:cNvSpPr>
          <p:nvPr>
            <p:ph type="title"/>
          </p:nvPr>
        </p:nvSpPr>
        <p:spPr>
          <a:xfrm>
            <a:off x="395288" y="980728"/>
            <a:ext cx="8207375" cy="504825"/>
          </a:xfrm>
        </p:spPr>
        <p:txBody>
          <a:bodyPr/>
          <a:lstStyle/>
          <a:p>
            <a:r>
              <a:rPr lang="hu-HU" sz="2800" dirty="0" smtClean="0"/>
              <a:t>- 1. feladat -</a:t>
            </a:r>
            <a:r>
              <a:rPr lang="hu-HU" dirty="0" smtClean="0"/>
              <a:t/>
            </a:r>
            <a:br>
              <a:rPr lang="hu-HU" dirty="0" smtClean="0"/>
            </a:br>
            <a:endParaRPr lang="hu-HU" sz="2400" dirty="0"/>
          </a:p>
        </p:txBody>
      </p:sp>
      <p:sp>
        <p:nvSpPr>
          <p:cNvPr id="8" name="Tartalom helye 7"/>
          <p:cNvSpPr>
            <a:spLocks noGrp="1"/>
          </p:cNvSpPr>
          <p:nvPr>
            <p:ph idx="1"/>
          </p:nvPr>
        </p:nvSpPr>
        <p:spPr>
          <a:xfrm>
            <a:off x="399547" y="1628800"/>
            <a:ext cx="8291512" cy="1872208"/>
          </a:xfrm>
        </p:spPr>
        <p:txBody>
          <a:bodyPr/>
          <a:lstStyle/>
          <a:p>
            <a:pPr marL="0" indent="0">
              <a:buNone/>
            </a:pPr>
            <a:r>
              <a:rPr lang="hu-HU" sz="2000" i="1" u="sng" dirty="0" smtClean="0"/>
              <a:t>A feladat megoldásának DSCH sémája(„KH_1_</a:t>
            </a:r>
            <a:r>
              <a:rPr lang="hu-HU" sz="2000" i="1" u="sng" dirty="0" err="1" smtClean="0"/>
              <a:t>dualishoz</a:t>
            </a:r>
            <a:r>
              <a:rPr lang="hu-HU" sz="2000" i="1" u="sng" dirty="0" smtClean="0"/>
              <a:t>”):</a:t>
            </a:r>
          </a:p>
          <a:p>
            <a:pPr marL="0" indent="0">
              <a:buNone/>
            </a:pPr>
            <a:endParaRPr lang="hu-HU" sz="2000" i="1" u="sng" dirty="0"/>
          </a:p>
          <a:p>
            <a:pPr marL="0" indent="0">
              <a:buNone/>
            </a:pPr>
            <a:r>
              <a:rPr lang="hu-HU" sz="2000" dirty="0">
                <a:solidFill>
                  <a:srgbClr val="0070C0"/>
                </a:solidFill>
              </a:rPr>
              <a:t>http://www.sze.hu/~somi/Digit%e1lis%20h%e1l%f3zatok/DSCH%20s%e9m%e1k%20gyakorl%f3%20feladatokhoz/</a:t>
            </a:r>
          </a:p>
        </p:txBody>
      </p:sp>
      <p:sp>
        <p:nvSpPr>
          <p:cNvPr id="9" name="Téglalap 8"/>
          <p:cNvSpPr/>
          <p:nvPr/>
        </p:nvSpPr>
        <p:spPr>
          <a:xfrm>
            <a:off x="611560" y="2220917"/>
            <a:ext cx="79208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1737511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>
          <a:xfrm>
            <a:off x="2699792" y="6237288"/>
            <a:ext cx="3472408" cy="476250"/>
          </a:xfrm>
        </p:spPr>
        <p:txBody>
          <a:bodyPr/>
          <a:lstStyle/>
          <a:p>
            <a:pPr>
              <a:defRPr/>
            </a:pPr>
            <a:r>
              <a:rPr lang="hu-HU" smtClean="0">
                <a:solidFill>
                  <a:srgbClr val="000000"/>
                </a:solidFill>
              </a:rPr>
              <a:t>- Digitális hálózatok: gyakorló feladatok -</a:t>
            </a:r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4232E9-B110-49A3-941C-0BB9803B4876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6</a:t>
            </a:fld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395288" y="115888"/>
            <a:ext cx="741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hu-HU" sz="2400" b="1" dirty="0" smtClean="0">
                <a:solidFill>
                  <a:srgbClr val="000000"/>
                </a:solidFill>
                <a:latin typeface="Times New Roman" pitchFamily="18" charset="0"/>
              </a:rPr>
              <a:t>Gyakorló feladatok (3.leckéhez)</a:t>
            </a:r>
            <a:endParaRPr lang="hu-HU" sz="24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" name="Cím 6"/>
          <p:cNvSpPr>
            <a:spLocks noGrp="1"/>
          </p:cNvSpPr>
          <p:nvPr>
            <p:ph type="title"/>
          </p:nvPr>
        </p:nvSpPr>
        <p:spPr>
          <a:xfrm>
            <a:off x="395288" y="1124744"/>
            <a:ext cx="8207375" cy="936873"/>
          </a:xfrm>
        </p:spPr>
        <p:txBody>
          <a:bodyPr/>
          <a:lstStyle/>
          <a:p>
            <a:r>
              <a:rPr lang="hu-HU" sz="2400" i="1" u="sng" dirty="0" smtClean="0"/>
              <a:t>Kombinációs </a:t>
            </a:r>
            <a:r>
              <a:rPr lang="hu-HU" sz="2400" i="1" u="sng" dirty="0"/>
              <a:t>hálózatok </a:t>
            </a:r>
            <a:r>
              <a:rPr lang="hu-HU" sz="2400" i="1" u="sng" dirty="0" smtClean="0"/>
              <a:t>tervezése I.</a:t>
            </a:r>
            <a:r>
              <a:rPr lang="hu-HU" sz="2400" b="1" i="1" u="sng" dirty="0" smtClean="0"/>
              <a:t/>
            </a:r>
            <a:br>
              <a:rPr lang="hu-HU" sz="2400" b="1" i="1" u="sng" dirty="0" smtClean="0"/>
            </a:br>
            <a:r>
              <a:rPr lang="hu-HU" sz="2800" b="1" i="1" dirty="0" smtClean="0"/>
              <a:t/>
            </a:r>
            <a:br>
              <a:rPr lang="hu-HU" sz="2800" b="1" i="1" dirty="0" smtClean="0"/>
            </a:br>
            <a:r>
              <a:rPr lang="hu-HU" sz="2800" dirty="0" smtClean="0"/>
              <a:t>- 2. feladat -</a:t>
            </a:r>
            <a:endParaRPr lang="hu-HU" sz="2400" dirty="0"/>
          </a:p>
        </p:txBody>
      </p:sp>
      <p:sp>
        <p:nvSpPr>
          <p:cNvPr id="8" name="Tartalom helye 7"/>
          <p:cNvSpPr>
            <a:spLocks noGrp="1"/>
          </p:cNvSpPr>
          <p:nvPr>
            <p:ph idx="1"/>
          </p:nvPr>
        </p:nvSpPr>
        <p:spPr>
          <a:xfrm>
            <a:off x="395288" y="2564904"/>
            <a:ext cx="8291512" cy="3528392"/>
          </a:xfrm>
        </p:spPr>
        <p:txBody>
          <a:bodyPr/>
          <a:lstStyle/>
          <a:p>
            <a:pPr algn="just">
              <a:spcBef>
                <a:spcPts val="0"/>
              </a:spcBef>
            </a:pPr>
            <a:r>
              <a:rPr lang="hu-HU" sz="2000" dirty="0" smtClean="0"/>
              <a:t>Tervezzük meg minimális számú </a:t>
            </a:r>
            <a:r>
              <a:rPr lang="hu-HU" sz="2000" b="1" i="1" dirty="0" smtClean="0"/>
              <a:t>NAND </a:t>
            </a:r>
            <a:r>
              <a:rPr lang="hu-HU" sz="2000" dirty="0" smtClean="0"/>
              <a:t>kapuval és kapu-bemenettel azt a nem teljesen specifikált, </a:t>
            </a:r>
            <a:r>
              <a:rPr lang="hu-HU" sz="2000" b="1" i="1" dirty="0" smtClean="0"/>
              <a:t>Y </a:t>
            </a:r>
            <a:r>
              <a:rPr lang="hu-HU" sz="2000" dirty="0" smtClean="0"/>
              <a:t>kimenetű kombinációs hálózatot, amelynek kimenete a következő </a:t>
            </a:r>
            <a:r>
              <a:rPr lang="hu-HU" sz="2000" dirty="0" err="1" smtClean="0"/>
              <a:t>mintermek</a:t>
            </a:r>
            <a:r>
              <a:rPr lang="hu-HU" sz="2000" dirty="0" smtClean="0"/>
              <a:t> esetén  ‚</a:t>
            </a:r>
            <a:r>
              <a:rPr lang="hu-HU" sz="2000" b="1" i="1" dirty="0" smtClean="0"/>
              <a:t>1’ </a:t>
            </a:r>
            <a:r>
              <a:rPr lang="hu-HU" sz="2000" dirty="0" smtClean="0"/>
              <a:t>: 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hu-HU" sz="2000" b="1" i="1" dirty="0" smtClean="0"/>
              <a:t>   </a:t>
            </a:r>
            <a:r>
              <a:rPr lang="hu-HU" sz="2000" b="1" i="1" dirty="0"/>
              <a:t>	(1, 4, 7, 11, 13, 14),</a:t>
            </a:r>
            <a:r>
              <a:rPr lang="hu-HU" sz="2000" dirty="0" smtClean="0"/>
              <a:t> </a:t>
            </a:r>
          </a:p>
          <a:p>
            <a:pPr>
              <a:spcBef>
                <a:spcPts val="600"/>
              </a:spcBef>
              <a:buFontTx/>
              <a:buNone/>
            </a:pPr>
            <a:r>
              <a:rPr lang="hu-HU" sz="2000" dirty="0" smtClean="0"/>
              <a:t>   	ugyanakkor  a következő </a:t>
            </a:r>
            <a:r>
              <a:rPr lang="hu-HU" sz="2000" dirty="0" err="1" smtClean="0"/>
              <a:t>mintermek</a:t>
            </a:r>
            <a:r>
              <a:rPr lang="hu-HU" sz="2000" dirty="0" smtClean="0"/>
              <a:t> esetén ‚</a:t>
            </a:r>
            <a:r>
              <a:rPr lang="hu-HU" sz="2000" b="1" i="1" dirty="0" smtClean="0"/>
              <a:t>közömbös’</a:t>
            </a:r>
            <a:r>
              <a:rPr lang="hu-HU" sz="2000" dirty="0" smtClean="0"/>
              <a:t> a kimenet: </a:t>
            </a:r>
            <a:endParaRPr lang="hu-HU" sz="2000" b="1" i="1" dirty="0" smtClean="0"/>
          </a:p>
          <a:p>
            <a:pPr>
              <a:lnSpc>
                <a:spcPct val="80000"/>
              </a:lnSpc>
              <a:buFontTx/>
              <a:buNone/>
            </a:pPr>
            <a:r>
              <a:rPr lang="hu-HU" sz="2000" b="1" i="1" dirty="0" smtClean="0"/>
              <a:t>   </a:t>
            </a:r>
            <a:r>
              <a:rPr lang="hu-HU" sz="2000" b="1" i="1" dirty="0"/>
              <a:t>	(3, 5, 6, 9, 12, 15)</a:t>
            </a:r>
            <a:r>
              <a:rPr lang="hu-HU" sz="2000" dirty="0" smtClean="0"/>
              <a:t> .</a:t>
            </a:r>
          </a:p>
          <a:p>
            <a:pPr>
              <a:lnSpc>
                <a:spcPct val="80000"/>
              </a:lnSpc>
              <a:buFontTx/>
              <a:buNone/>
            </a:pPr>
            <a:endParaRPr lang="hu-HU" sz="2000" dirty="0" smtClean="0"/>
          </a:p>
          <a:p>
            <a:pPr>
              <a:lnSpc>
                <a:spcPct val="80000"/>
              </a:lnSpc>
              <a:buFontTx/>
              <a:buNone/>
            </a:pPr>
            <a:r>
              <a:rPr lang="hu-HU" sz="2000" dirty="0" smtClean="0"/>
              <a:t>   	A </a:t>
            </a:r>
            <a:r>
              <a:rPr lang="hu-HU" sz="2000" dirty="0" err="1" smtClean="0"/>
              <a:t>mintermeket</a:t>
            </a:r>
            <a:r>
              <a:rPr lang="hu-HU" sz="2000" dirty="0" smtClean="0"/>
              <a:t> </a:t>
            </a:r>
            <a:r>
              <a:rPr lang="hu-HU" sz="2000" dirty="0" err="1" smtClean="0"/>
              <a:t>a</a:t>
            </a:r>
            <a:r>
              <a:rPr lang="hu-HU" sz="2000" dirty="0" smtClean="0"/>
              <a:t> bemenetek  </a:t>
            </a:r>
            <a:r>
              <a:rPr lang="hu-HU" sz="2000" b="1" i="1" dirty="0" smtClean="0"/>
              <a:t>A,B,C,D</a:t>
            </a:r>
            <a:r>
              <a:rPr lang="hu-HU" sz="2000" dirty="0" smtClean="0"/>
              <a:t>  (MSB) sorrendjében kell értelmezni. </a:t>
            </a:r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4067048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>
          <a:xfrm>
            <a:off x="2699792" y="6237288"/>
            <a:ext cx="3472408" cy="476250"/>
          </a:xfrm>
        </p:spPr>
        <p:txBody>
          <a:bodyPr/>
          <a:lstStyle/>
          <a:p>
            <a:pPr>
              <a:defRPr/>
            </a:pPr>
            <a:r>
              <a:rPr lang="hu-HU" smtClean="0">
                <a:solidFill>
                  <a:srgbClr val="000000"/>
                </a:solidFill>
              </a:rPr>
              <a:t>- Digitális hálózatok: gyakorló feladatok -</a:t>
            </a:r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4232E9-B110-49A3-941C-0BB9803B4876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7</a:t>
            </a:fld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395288" y="115888"/>
            <a:ext cx="741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hu-HU" sz="2400" b="1" dirty="0" smtClean="0">
                <a:solidFill>
                  <a:srgbClr val="000000"/>
                </a:solidFill>
                <a:latin typeface="Times New Roman" pitchFamily="18" charset="0"/>
              </a:rPr>
              <a:t>Gyakorló feladatok (3.leckéhez)</a:t>
            </a:r>
            <a:endParaRPr lang="hu-HU" sz="24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" name="Cím 6"/>
          <p:cNvSpPr>
            <a:spLocks noGrp="1"/>
          </p:cNvSpPr>
          <p:nvPr>
            <p:ph type="title"/>
          </p:nvPr>
        </p:nvSpPr>
        <p:spPr>
          <a:xfrm>
            <a:off x="395288" y="980728"/>
            <a:ext cx="8207375" cy="504825"/>
          </a:xfrm>
        </p:spPr>
        <p:txBody>
          <a:bodyPr/>
          <a:lstStyle/>
          <a:p>
            <a:r>
              <a:rPr lang="hu-HU" sz="2800" dirty="0" smtClean="0"/>
              <a:t>- 2. feladat -</a:t>
            </a:r>
            <a:r>
              <a:rPr lang="hu-HU" dirty="0" smtClean="0"/>
              <a:t/>
            </a:r>
            <a:br>
              <a:rPr lang="hu-HU" dirty="0" smtClean="0"/>
            </a:br>
            <a:endParaRPr lang="hu-HU" sz="2400" dirty="0"/>
          </a:p>
        </p:txBody>
      </p:sp>
      <p:sp>
        <p:nvSpPr>
          <p:cNvPr id="8" name="Tartalom helye 7"/>
          <p:cNvSpPr>
            <a:spLocks noGrp="1"/>
          </p:cNvSpPr>
          <p:nvPr>
            <p:ph idx="1"/>
          </p:nvPr>
        </p:nvSpPr>
        <p:spPr>
          <a:xfrm>
            <a:off x="392854" y="1628800"/>
            <a:ext cx="8291512" cy="720080"/>
          </a:xfrm>
        </p:spPr>
        <p:txBody>
          <a:bodyPr/>
          <a:lstStyle/>
          <a:p>
            <a:pPr marL="0" indent="0">
              <a:buNone/>
            </a:pPr>
            <a:r>
              <a:rPr lang="hu-HU" sz="2000" i="1" u="sng" dirty="0" smtClean="0"/>
              <a:t>Megoldás:</a:t>
            </a:r>
            <a:endParaRPr lang="hu-HU" sz="2000" i="1" u="sng" dirty="0"/>
          </a:p>
        </p:txBody>
      </p:sp>
      <p:pic>
        <p:nvPicPr>
          <p:cNvPr id="9" name="Kép 8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564904"/>
            <a:ext cx="2739470" cy="2810541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Szövegdoboz 9"/>
          <p:cNvSpPr txBox="1"/>
          <p:nvPr/>
        </p:nvSpPr>
        <p:spPr>
          <a:xfrm>
            <a:off x="1137721" y="2297412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1)</a:t>
            </a:r>
            <a:endParaRPr lang="hu-HU" dirty="0"/>
          </a:p>
        </p:txBody>
      </p:sp>
      <p:sp>
        <p:nvSpPr>
          <p:cNvPr id="11" name="Szövegdoboz 10"/>
          <p:cNvSpPr txBox="1"/>
          <p:nvPr/>
        </p:nvSpPr>
        <p:spPr>
          <a:xfrm>
            <a:off x="2530902" y="371703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b="1" dirty="0" smtClean="0"/>
              <a:t>1</a:t>
            </a:r>
            <a:endParaRPr lang="hu-HU" b="1" dirty="0"/>
          </a:p>
        </p:txBody>
      </p:sp>
      <p:sp>
        <p:nvSpPr>
          <p:cNvPr id="12" name="Szövegdoboz 11"/>
          <p:cNvSpPr txBox="1"/>
          <p:nvPr/>
        </p:nvSpPr>
        <p:spPr>
          <a:xfrm>
            <a:off x="3059832" y="320368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b="1" dirty="0" smtClean="0"/>
              <a:t>1</a:t>
            </a:r>
            <a:endParaRPr lang="hu-HU" b="1" dirty="0"/>
          </a:p>
        </p:txBody>
      </p:sp>
      <p:sp>
        <p:nvSpPr>
          <p:cNvPr id="13" name="Szövegdoboz 12"/>
          <p:cNvSpPr txBox="1"/>
          <p:nvPr/>
        </p:nvSpPr>
        <p:spPr>
          <a:xfrm>
            <a:off x="3059832" y="42210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b="1" dirty="0" smtClean="0"/>
              <a:t>1</a:t>
            </a:r>
            <a:endParaRPr lang="hu-HU" b="1" dirty="0"/>
          </a:p>
        </p:txBody>
      </p:sp>
      <p:sp>
        <p:nvSpPr>
          <p:cNvPr id="14" name="Szövegdoboz 13"/>
          <p:cNvSpPr txBox="1"/>
          <p:nvPr/>
        </p:nvSpPr>
        <p:spPr>
          <a:xfrm>
            <a:off x="4115078" y="42210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b="1" dirty="0" smtClean="0"/>
              <a:t>1</a:t>
            </a:r>
            <a:endParaRPr lang="hu-HU" b="1" dirty="0"/>
          </a:p>
        </p:txBody>
      </p:sp>
      <p:sp>
        <p:nvSpPr>
          <p:cNvPr id="15" name="Szövegdoboz 14"/>
          <p:cNvSpPr txBox="1"/>
          <p:nvPr/>
        </p:nvSpPr>
        <p:spPr>
          <a:xfrm>
            <a:off x="3611022" y="371703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b="1" dirty="0" smtClean="0"/>
              <a:t>1</a:t>
            </a:r>
            <a:endParaRPr lang="hu-HU" b="1" dirty="0"/>
          </a:p>
        </p:txBody>
      </p:sp>
      <p:sp>
        <p:nvSpPr>
          <p:cNvPr id="16" name="Szövegdoboz 15"/>
          <p:cNvSpPr txBox="1"/>
          <p:nvPr/>
        </p:nvSpPr>
        <p:spPr>
          <a:xfrm>
            <a:off x="3611022" y="478786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b="1" dirty="0" smtClean="0"/>
              <a:t>1</a:t>
            </a:r>
            <a:endParaRPr lang="hu-HU" b="1" dirty="0"/>
          </a:p>
        </p:txBody>
      </p:sp>
      <p:sp>
        <p:nvSpPr>
          <p:cNvPr id="17" name="Szövegdoboz 16"/>
          <p:cNvSpPr txBox="1"/>
          <p:nvPr/>
        </p:nvSpPr>
        <p:spPr>
          <a:xfrm>
            <a:off x="3051816" y="3573016"/>
            <a:ext cx="3209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2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-</a:t>
            </a:r>
            <a:endParaRPr lang="hu-H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Szövegdoboz 17"/>
          <p:cNvSpPr txBox="1"/>
          <p:nvPr/>
        </p:nvSpPr>
        <p:spPr>
          <a:xfrm>
            <a:off x="2530902" y="4077072"/>
            <a:ext cx="3209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2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-</a:t>
            </a:r>
            <a:endParaRPr lang="hu-H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Szövegdoboz 18"/>
          <p:cNvSpPr txBox="1"/>
          <p:nvPr/>
        </p:nvSpPr>
        <p:spPr>
          <a:xfrm>
            <a:off x="3059832" y="4595561"/>
            <a:ext cx="3209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2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-</a:t>
            </a:r>
            <a:endParaRPr lang="hu-H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Szövegdoboz 19"/>
          <p:cNvSpPr txBox="1"/>
          <p:nvPr/>
        </p:nvSpPr>
        <p:spPr>
          <a:xfrm>
            <a:off x="4179070" y="3573016"/>
            <a:ext cx="3209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2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-</a:t>
            </a:r>
            <a:endParaRPr lang="hu-H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Szövegdoboz 20"/>
          <p:cNvSpPr txBox="1"/>
          <p:nvPr/>
        </p:nvSpPr>
        <p:spPr>
          <a:xfrm>
            <a:off x="3603006" y="2996952"/>
            <a:ext cx="3209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2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-</a:t>
            </a:r>
            <a:endParaRPr lang="hu-H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Szövegdoboz 21"/>
          <p:cNvSpPr txBox="1"/>
          <p:nvPr/>
        </p:nvSpPr>
        <p:spPr>
          <a:xfrm>
            <a:off x="3611022" y="4086364"/>
            <a:ext cx="3209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2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-</a:t>
            </a:r>
            <a:endParaRPr lang="hu-H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Lekerekített téglalap 1"/>
          <p:cNvSpPr/>
          <p:nvPr/>
        </p:nvSpPr>
        <p:spPr bwMode="auto">
          <a:xfrm>
            <a:off x="3051816" y="3203684"/>
            <a:ext cx="872112" cy="1953508"/>
          </a:xfrm>
          <a:prstGeom prst="round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hu-HU"/>
          </a:p>
        </p:txBody>
      </p:sp>
      <p:sp>
        <p:nvSpPr>
          <p:cNvPr id="3" name="Lekerekített téglalap 2"/>
          <p:cNvSpPr/>
          <p:nvPr/>
        </p:nvSpPr>
        <p:spPr bwMode="auto">
          <a:xfrm>
            <a:off x="2483768" y="3717032"/>
            <a:ext cx="2016224" cy="878529"/>
          </a:xfrm>
          <a:prstGeom prst="round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hu-HU"/>
          </a:p>
        </p:txBody>
      </p:sp>
      <p:sp>
        <p:nvSpPr>
          <p:cNvPr id="23" name="Szövegdoboz 22"/>
          <p:cNvSpPr txBox="1"/>
          <p:nvPr/>
        </p:nvSpPr>
        <p:spPr>
          <a:xfrm>
            <a:off x="5540482" y="3824262"/>
            <a:ext cx="11881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000" i="1" dirty="0" smtClean="0">
                <a:latin typeface="Cambria" panose="02040503050406030204" pitchFamily="18" charset="0"/>
                <a:ea typeface="Cambria" panose="02040503050406030204" pitchFamily="18" charset="0"/>
              </a:rPr>
              <a:t>Y</a:t>
            </a:r>
            <a:r>
              <a:rPr lang="hu-HU" sz="2000" dirty="0" smtClean="0"/>
              <a:t> = </a:t>
            </a:r>
            <a:r>
              <a:rPr lang="hu-HU" sz="2000" i="1" dirty="0">
                <a:latin typeface="Cambria" panose="02040503050406030204" pitchFamily="18" charset="0"/>
                <a:ea typeface="Cambria" panose="02040503050406030204" pitchFamily="18" charset="0"/>
              </a:rPr>
              <a:t>B</a:t>
            </a:r>
            <a:r>
              <a:rPr lang="hu-HU" sz="2000" i="1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hu-HU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+</a:t>
            </a:r>
            <a:r>
              <a:rPr lang="hu-HU" sz="2000" i="1" dirty="0" smtClean="0">
                <a:latin typeface="Cambria" panose="02040503050406030204" pitchFamily="18" charset="0"/>
                <a:ea typeface="Cambria" panose="02040503050406030204" pitchFamily="18" charset="0"/>
              </a:rPr>
              <a:t> D</a:t>
            </a:r>
            <a:endParaRPr lang="hu-HU" sz="2000" i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49252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>
          <a:xfrm>
            <a:off x="2771800" y="6237288"/>
            <a:ext cx="3400400" cy="476250"/>
          </a:xfrm>
        </p:spPr>
        <p:txBody>
          <a:bodyPr/>
          <a:lstStyle/>
          <a:p>
            <a:pPr>
              <a:defRPr/>
            </a:pPr>
            <a:r>
              <a:rPr lang="hu-HU" smtClean="0">
                <a:solidFill>
                  <a:srgbClr val="000000"/>
                </a:solidFill>
              </a:rPr>
              <a:t>- Digitális hálózatok: gyakorló feladatok -</a:t>
            </a:r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4232E9-B110-49A3-941C-0BB9803B4876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8</a:t>
            </a:fld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395288" y="115888"/>
            <a:ext cx="741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hu-HU" sz="2400" b="1" dirty="0" smtClean="0">
                <a:solidFill>
                  <a:srgbClr val="000000"/>
                </a:solidFill>
                <a:latin typeface="Times New Roman" pitchFamily="18" charset="0"/>
              </a:rPr>
              <a:t>Gyakorló feladatok (3.leckéhez)</a:t>
            </a:r>
            <a:endParaRPr lang="hu-HU" sz="24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" name="Cím 6"/>
          <p:cNvSpPr>
            <a:spLocks noGrp="1"/>
          </p:cNvSpPr>
          <p:nvPr>
            <p:ph type="title"/>
          </p:nvPr>
        </p:nvSpPr>
        <p:spPr>
          <a:xfrm>
            <a:off x="395288" y="980728"/>
            <a:ext cx="8207375" cy="504825"/>
          </a:xfrm>
        </p:spPr>
        <p:txBody>
          <a:bodyPr/>
          <a:lstStyle/>
          <a:p>
            <a:r>
              <a:rPr lang="hu-HU" sz="2800" dirty="0" smtClean="0"/>
              <a:t>- 2. feladat -</a:t>
            </a:r>
            <a:r>
              <a:rPr lang="hu-HU" dirty="0" smtClean="0"/>
              <a:t/>
            </a:r>
            <a:br>
              <a:rPr lang="hu-HU" dirty="0" smtClean="0"/>
            </a:br>
            <a:endParaRPr lang="hu-HU" sz="2400" dirty="0"/>
          </a:p>
        </p:txBody>
      </p:sp>
      <p:sp>
        <p:nvSpPr>
          <p:cNvPr id="2" name="Szövegdoboz 1"/>
          <p:cNvSpPr txBox="1"/>
          <p:nvPr/>
        </p:nvSpPr>
        <p:spPr>
          <a:xfrm>
            <a:off x="617379" y="1528452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2)</a:t>
            </a:r>
            <a:endParaRPr lang="hu-HU" dirty="0"/>
          </a:p>
        </p:txBody>
      </p:sp>
      <p:sp>
        <p:nvSpPr>
          <p:cNvPr id="23" name="Téglalap 22"/>
          <p:cNvSpPr/>
          <p:nvPr/>
        </p:nvSpPr>
        <p:spPr bwMode="auto">
          <a:xfrm>
            <a:off x="4067944" y="3212976"/>
            <a:ext cx="288032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hu-HU"/>
          </a:p>
        </p:txBody>
      </p:sp>
      <p:sp>
        <p:nvSpPr>
          <p:cNvPr id="24" name="Téglalap 23"/>
          <p:cNvSpPr/>
          <p:nvPr/>
        </p:nvSpPr>
        <p:spPr bwMode="auto">
          <a:xfrm>
            <a:off x="4139952" y="3212976"/>
            <a:ext cx="216024" cy="93610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hu-HU"/>
          </a:p>
        </p:txBody>
      </p:sp>
      <p:sp>
        <p:nvSpPr>
          <p:cNvPr id="27" name="Téglalap 26"/>
          <p:cNvSpPr/>
          <p:nvPr/>
        </p:nvSpPr>
        <p:spPr bwMode="auto">
          <a:xfrm>
            <a:off x="1619672" y="3212976"/>
            <a:ext cx="72008" cy="93610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hu-HU"/>
          </a:p>
        </p:txBody>
      </p:sp>
      <p:sp>
        <p:nvSpPr>
          <p:cNvPr id="10" name="Szövegdoboz 9"/>
          <p:cNvSpPr txBox="1"/>
          <p:nvPr/>
        </p:nvSpPr>
        <p:spPr>
          <a:xfrm>
            <a:off x="1161863" y="1879682"/>
            <a:ext cx="20313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600" dirty="0" smtClean="0"/>
              <a:t>NAND realizáció:</a:t>
            </a:r>
            <a:endParaRPr lang="hu-HU" sz="16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2636912"/>
            <a:ext cx="5444467" cy="268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07295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>
          <a:xfrm>
            <a:off x="2771800" y="6237288"/>
            <a:ext cx="3400400" cy="476250"/>
          </a:xfrm>
        </p:spPr>
        <p:txBody>
          <a:bodyPr/>
          <a:lstStyle/>
          <a:p>
            <a:pPr>
              <a:defRPr/>
            </a:pPr>
            <a:r>
              <a:rPr lang="hu-HU" smtClean="0">
                <a:solidFill>
                  <a:srgbClr val="000000"/>
                </a:solidFill>
              </a:rPr>
              <a:t>- Digitális hálózatok: gyakorló feladatok -</a:t>
            </a:r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4232E9-B110-49A3-941C-0BB9803B4876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9</a:t>
            </a:fld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395288" y="115888"/>
            <a:ext cx="741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hu-HU" sz="2400" b="1" dirty="0" smtClean="0">
                <a:solidFill>
                  <a:srgbClr val="000000"/>
                </a:solidFill>
                <a:latin typeface="Times New Roman" pitchFamily="18" charset="0"/>
              </a:rPr>
              <a:t>Gyakorló feladatok (3.leckéhez)</a:t>
            </a:r>
            <a:endParaRPr lang="hu-HU" sz="24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" name="Cím 6"/>
          <p:cNvSpPr>
            <a:spLocks noGrp="1"/>
          </p:cNvSpPr>
          <p:nvPr>
            <p:ph type="title"/>
          </p:nvPr>
        </p:nvSpPr>
        <p:spPr>
          <a:xfrm>
            <a:off x="395288" y="980728"/>
            <a:ext cx="8207375" cy="504825"/>
          </a:xfrm>
        </p:spPr>
        <p:txBody>
          <a:bodyPr/>
          <a:lstStyle/>
          <a:p>
            <a:r>
              <a:rPr lang="hu-HU" sz="2800" dirty="0" smtClean="0"/>
              <a:t>- 2. feladat -</a:t>
            </a:r>
            <a:r>
              <a:rPr lang="hu-HU" dirty="0" smtClean="0"/>
              <a:t/>
            </a:r>
            <a:br>
              <a:rPr lang="hu-HU" dirty="0" smtClean="0"/>
            </a:br>
            <a:endParaRPr lang="hu-HU" sz="2400" dirty="0"/>
          </a:p>
        </p:txBody>
      </p:sp>
      <p:sp>
        <p:nvSpPr>
          <p:cNvPr id="8" name="Tartalom helye 7"/>
          <p:cNvSpPr>
            <a:spLocks noGrp="1"/>
          </p:cNvSpPr>
          <p:nvPr>
            <p:ph idx="1"/>
          </p:nvPr>
        </p:nvSpPr>
        <p:spPr>
          <a:xfrm>
            <a:off x="399547" y="1628800"/>
            <a:ext cx="8291512" cy="1872208"/>
          </a:xfrm>
        </p:spPr>
        <p:txBody>
          <a:bodyPr/>
          <a:lstStyle/>
          <a:p>
            <a:pPr marL="0" indent="0">
              <a:buNone/>
            </a:pPr>
            <a:r>
              <a:rPr lang="hu-HU" sz="2000" i="1" u="sng" dirty="0" smtClean="0"/>
              <a:t>A feladat megoldásának DSCH sémája(„KH_2_</a:t>
            </a:r>
            <a:r>
              <a:rPr lang="hu-HU" sz="2000" i="1" u="sng" dirty="0" err="1" smtClean="0"/>
              <a:t>dualishoz</a:t>
            </a:r>
            <a:r>
              <a:rPr lang="hu-HU" sz="2000" i="1" u="sng" dirty="0" smtClean="0"/>
              <a:t>”):</a:t>
            </a:r>
          </a:p>
          <a:p>
            <a:pPr marL="0" indent="0">
              <a:buNone/>
            </a:pPr>
            <a:endParaRPr lang="hu-HU" sz="2000" i="1" u="sng" dirty="0"/>
          </a:p>
          <a:p>
            <a:pPr marL="0" indent="0">
              <a:buNone/>
            </a:pPr>
            <a:r>
              <a:rPr lang="hu-HU" sz="2000" dirty="0">
                <a:solidFill>
                  <a:srgbClr val="0070C0"/>
                </a:solidFill>
              </a:rPr>
              <a:t>http://www.sze.hu/~somi/Digit%e1lis%20h%e1l%f3zatok/DSCH%20s%e9m%e1k%20gyakorl%f3%20feladatokhoz/</a:t>
            </a:r>
          </a:p>
        </p:txBody>
      </p:sp>
      <p:sp>
        <p:nvSpPr>
          <p:cNvPr id="9" name="Téglalap 8"/>
          <p:cNvSpPr/>
          <p:nvPr/>
        </p:nvSpPr>
        <p:spPr>
          <a:xfrm>
            <a:off x="611560" y="2220917"/>
            <a:ext cx="79208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7991714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>
          <a:xfrm>
            <a:off x="2483768" y="6237288"/>
            <a:ext cx="3688432" cy="476250"/>
          </a:xfrm>
        </p:spPr>
        <p:txBody>
          <a:bodyPr/>
          <a:lstStyle/>
          <a:p>
            <a:pPr>
              <a:defRPr/>
            </a:pPr>
            <a:r>
              <a:rPr lang="hu-HU" smtClean="0">
                <a:solidFill>
                  <a:srgbClr val="000000"/>
                </a:solidFill>
              </a:rPr>
              <a:t>- Digitális hálózatok: gyakorló feladatok -</a:t>
            </a:r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4232E9-B110-49A3-941C-0BB9803B4876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10</a:t>
            </a:fld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395288" y="115888"/>
            <a:ext cx="741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hu-HU" sz="2400" b="1" dirty="0" smtClean="0">
                <a:solidFill>
                  <a:srgbClr val="000000"/>
                </a:solidFill>
                <a:latin typeface="Times New Roman" pitchFamily="18" charset="0"/>
              </a:rPr>
              <a:t>Gyakorló feladatok (3.leckéhez)</a:t>
            </a:r>
            <a:endParaRPr lang="hu-HU" sz="24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" name="Cím 6"/>
          <p:cNvSpPr>
            <a:spLocks noGrp="1"/>
          </p:cNvSpPr>
          <p:nvPr>
            <p:ph type="title"/>
          </p:nvPr>
        </p:nvSpPr>
        <p:spPr>
          <a:xfrm>
            <a:off x="395288" y="1124744"/>
            <a:ext cx="8207375" cy="936873"/>
          </a:xfrm>
        </p:spPr>
        <p:txBody>
          <a:bodyPr/>
          <a:lstStyle/>
          <a:p>
            <a:r>
              <a:rPr lang="hu-HU" sz="2400" i="1" u="sng" dirty="0" smtClean="0"/>
              <a:t>Kombinációs </a:t>
            </a:r>
            <a:r>
              <a:rPr lang="hu-HU" sz="2400" i="1" u="sng" dirty="0"/>
              <a:t>hálózatok </a:t>
            </a:r>
            <a:r>
              <a:rPr lang="hu-HU" sz="2400" i="1" u="sng" dirty="0" smtClean="0"/>
              <a:t>tervezése I.</a:t>
            </a:r>
            <a:r>
              <a:rPr lang="hu-HU" sz="2400" b="1" i="1" u="sng" dirty="0" smtClean="0"/>
              <a:t/>
            </a:r>
            <a:br>
              <a:rPr lang="hu-HU" sz="2400" b="1" i="1" u="sng" dirty="0" smtClean="0"/>
            </a:br>
            <a:r>
              <a:rPr lang="hu-HU" sz="2800" b="1" i="1" dirty="0" smtClean="0"/>
              <a:t/>
            </a:r>
            <a:br>
              <a:rPr lang="hu-HU" sz="2800" b="1" i="1" dirty="0" smtClean="0"/>
            </a:br>
            <a:r>
              <a:rPr lang="hu-HU" sz="2800" dirty="0" smtClean="0"/>
              <a:t>- 3. feladat -</a:t>
            </a:r>
            <a:endParaRPr lang="hu-HU" sz="2400" dirty="0"/>
          </a:p>
        </p:txBody>
      </p:sp>
      <p:sp>
        <p:nvSpPr>
          <p:cNvPr id="8" name="Tartalom helye 7"/>
          <p:cNvSpPr>
            <a:spLocks noGrp="1"/>
          </p:cNvSpPr>
          <p:nvPr>
            <p:ph idx="1"/>
          </p:nvPr>
        </p:nvSpPr>
        <p:spPr>
          <a:xfrm>
            <a:off x="395288" y="2564904"/>
            <a:ext cx="8291512" cy="3528392"/>
          </a:xfrm>
        </p:spPr>
        <p:txBody>
          <a:bodyPr/>
          <a:lstStyle/>
          <a:p>
            <a:pPr algn="just">
              <a:spcBef>
                <a:spcPts val="0"/>
              </a:spcBef>
            </a:pPr>
            <a:r>
              <a:rPr lang="hu-HU" sz="2000" dirty="0" smtClean="0"/>
              <a:t>Tervezzük meg minimális számú </a:t>
            </a:r>
            <a:r>
              <a:rPr lang="hu-HU" sz="2000" b="1" i="1" dirty="0" smtClean="0"/>
              <a:t>NAND </a:t>
            </a:r>
            <a:r>
              <a:rPr lang="hu-HU" sz="2000" dirty="0" smtClean="0"/>
              <a:t>kapuval és kapu-bemenettel azt a nem teljesen specifikált, </a:t>
            </a:r>
            <a:r>
              <a:rPr lang="hu-HU" sz="2000" b="1" i="1" dirty="0" smtClean="0"/>
              <a:t>Y </a:t>
            </a:r>
            <a:r>
              <a:rPr lang="hu-HU" sz="2000" dirty="0" smtClean="0"/>
              <a:t>kimenetű kombinációs hálózatot, amelynek kimenete a következő </a:t>
            </a:r>
            <a:r>
              <a:rPr lang="hu-HU" sz="2000" dirty="0" err="1" smtClean="0"/>
              <a:t>mintermek</a:t>
            </a:r>
            <a:r>
              <a:rPr lang="hu-HU" sz="2000" dirty="0" smtClean="0"/>
              <a:t> esetén  ‚</a:t>
            </a:r>
            <a:r>
              <a:rPr lang="hu-HU" sz="2000" b="1" i="1" dirty="0" smtClean="0"/>
              <a:t>1’ </a:t>
            </a:r>
            <a:r>
              <a:rPr lang="hu-HU" sz="2000" dirty="0" smtClean="0"/>
              <a:t>: 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hu-HU" sz="2000" b="1" i="1" dirty="0" smtClean="0"/>
              <a:t>   </a:t>
            </a:r>
            <a:r>
              <a:rPr lang="hu-HU" sz="2000" b="1" i="1" dirty="0"/>
              <a:t>	(0, 5, 10, 15),</a:t>
            </a:r>
            <a:r>
              <a:rPr lang="hu-HU" sz="2000" dirty="0" smtClean="0"/>
              <a:t> </a:t>
            </a:r>
          </a:p>
          <a:p>
            <a:pPr>
              <a:spcBef>
                <a:spcPts val="600"/>
              </a:spcBef>
              <a:buFontTx/>
              <a:buNone/>
            </a:pPr>
            <a:r>
              <a:rPr lang="hu-HU" sz="2000" dirty="0" smtClean="0"/>
              <a:t>   	ugyanakkor  a következő </a:t>
            </a:r>
            <a:r>
              <a:rPr lang="hu-HU" sz="2000" dirty="0" err="1" smtClean="0"/>
              <a:t>mintermek</a:t>
            </a:r>
            <a:r>
              <a:rPr lang="hu-HU" sz="2000" dirty="0" smtClean="0"/>
              <a:t> esetén ‚</a:t>
            </a:r>
            <a:r>
              <a:rPr lang="hu-HU" sz="2000" b="1" i="1" dirty="0" smtClean="0"/>
              <a:t>közömbös’</a:t>
            </a:r>
            <a:r>
              <a:rPr lang="hu-HU" sz="2000" dirty="0" smtClean="0"/>
              <a:t> a kimenet: </a:t>
            </a:r>
            <a:endParaRPr lang="hu-HU" sz="2000" b="1" i="1" dirty="0" smtClean="0"/>
          </a:p>
          <a:p>
            <a:pPr>
              <a:lnSpc>
                <a:spcPct val="80000"/>
              </a:lnSpc>
              <a:buFontTx/>
              <a:buNone/>
            </a:pPr>
            <a:r>
              <a:rPr lang="hu-HU" sz="2000" b="1" i="1" dirty="0" smtClean="0"/>
              <a:t>   </a:t>
            </a:r>
            <a:r>
              <a:rPr lang="hu-HU" sz="2000" b="1" i="1" dirty="0"/>
              <a:t>	(2, 7, 8, 13 )</a:t>
            </a:r>
            <a:r>
              <a:rPr lang="hu-HU" sz="2000" dirty="0" smtClean="0"/>
              <a:t> .</a:t>
            </a:r>
          </a:p>
          <a:p>
            <a:pPr>
              <a:lnSpc>
                <a:spcPct val="80000"/>
              </a:lnSpc>
              <a:buFontTx/>
              <a:buNone/>
            </a:pPr>
            <a:endParaRPr lang="hu-HU" sz="2000" dirty="0" smtClean="0"/>
          </a:p>
          <a:p>
            <a:pPr>
              <a:lnSpc>
                <a:spcPct val="80000"/>
              </a:lnSpc>
              <a:buFontTx/>
              <a:buNone/>
            </a:pPr>
            <a:r>
              <a:rPr lang="hu-HU" sz="2000" dirty="0" smtClean="0"/>
              <a:t>   	A </a:t>
            </a:r>
            <a:r>
              <a:rPr lang="hu-HU" sz="2000" dirty="0" err="1" smtClean="0"/>
              <a:t>mintermeket</a:t>
            </a:r>
            <a:r>
              <a:rPr lang="hu-HU" sz="2000" dirty="0" smtClean="0"/>
              <a:t> </a:t>
            </a:r>
            <a:r>
              <a:rPr lang="hu-HU" sz="2000" dirty="0" err="1" smtClean="0"/>
              <a:t>a</a:t>
            </a:r>
            <a:r>
              <a:rPr lang="hu-HU" sz="2000" dirty="0" smtClean="0"/>
              <a:t> bemenetek  </a:t>
            </a:r>
            <a:r>
              <a:rPr lang="hu-HU" sz="2000" b="1" i="1" dirty="0" smtClean="0"/>
              <a:t>A,B,C,D</a:t>
            </a:r>
            <a:r>
              <a:rPr lang="hu-HU" sz="2000" dirty="0" smtClean="0"/>
              <a:t>  (MSB) sorrendjében kell értelmezni. </a:t>
            </a:r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1978009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>
          <a:xfrm>
            <a:off x="2843808" y="6237312"/>
            <a:ext cx="3327648" cy="476250"/>
          </a:xfrm>
        </p:spPr>
        <p:txBody>
          <a:bodyPr/>
          <a:lstStyle/>
          <a:p>
            <a:pPr>
              <a:defRPr/>
            </a:pPr>
            <a:r>
              <a:rPr lang="hu-HU" smtClean="0">
                <a:solidFill>
                  <a:srgbClr val="000000"/>
                </a:solidFill>
              </a:rPr>
              <a:t>- Digitális hálózatok: gyakorló feladatok -</a:t>
            </a:r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4232E9-B110-49A3-941C-0BB9803B4876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11</a:t>
            </a:fld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395288" y="115888"/>
            <a:ext cx="741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hu-HU" sz="2400" b="1" dirty="0" smtClean="0">
                <a:solidFill>
                  <a:srgbClr val="000000"/>
                </a:solidFill>
                <a:latin typeface="Times New Roman" pitchFamily="18" charset="0"/>
              </a:rPr>
              <a:t>Gyakorló feladatok (3.leckéhez)</a:t>
            </a:r>
            <a:endParaRPr lang="hu-HU" sz="24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" name="Cím 6"/>
          <p:cNvSpPr>
            <a:spLocks noGrp="1"/>
          </p:cNvSpPr>
          <p:nvPr>
            <p:ph type="title"/>
          </p:nvPr>
        </p:nvSpPr>
        <p:spPr>
          <a:xfrm>
            <a:off x="395288" y="980728"/>
            <a:ext cx="8207375" cy="504825"/>
          </a:xfrm>
        </p:spPr>
        <p:txBody>
          <a:bodyPr/>
          <a:lstStyle/>
          <a:p>
            <a:r>
              <a:rPr lang="hu-HU" sz="2800" dirty="0" smtClean="0"/>
              <a:t>- 3. feladat -</a:t>
            </a:r>
            <a:r>
              <a:rPr lang="hu-HU" dirty="0" smtClean="0"/>
              <a:t/>
            </a:r>
            <a:br>
              <a:rPr lang="hu-HU" dirty="0" smtClean="0"/>
            </a:br>
            <a:endParaRPr lang="hu-HU" sz="2400" dirty="0"/>
          </a:p>
        </p:txBody>
      </p:sp>
      <p:sp>
        <p:nvSpPr>
          <p:cNvPr id="8" name="Tartalom helye 7"/>
          <p:cNvSpPr>
            <a:spLocks noGrp="1"/>
          </p:cNvSpPr>
          <p:nvPr>
            <p:ph idx="1"/>
          </p:nvPr>
        </p:nvSpPr>
        <p:spPr>
          <a:xfrm>
            <a:off x="392854" y="1628800"/>
            <a:ext cx="8291512" cy="720080"/>
          </a:xfrm>
        </p:spPr>
        <p:txBody>
          <a:bodyPr/>
          <a:lstStyle/>
          <a:p>
            <a:pPr marL="0" indent="0">
              <a:buNone/>
            </a:pPr>
            <a:r>
              <a:rPr lang="hu-HU" sz="2000" i="1" u="sng" dirty="0" smtClean="0"/>
              <a:t>Megoldás:</a:t>
            </a:r>
            <a:endParaRPr lang="hu-HU" sz="2000" i="1" u="sng" dirty="0"/>
          </a:p>
        </p:txBody>
      </p:sp>
      <p:pic>
        <p:nvPicPr>
          <p:cNvPr id="9" name="Kép 8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3985" y="2564904"/>
            <a:ext cx="2952328" cy="2918927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Szövegdoboz 9"/>
          <p:cNvSpPr txBox="1"/>
          <p:nvPr/>
        </p:nvSpPr>
        <p:spPr>
          <a:xfrm>
            <a:off x="1137721" y="2297412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1)</a:t>
            </a:r>
            <a:endParaRPr lang="hu-HU" dirty="0"/>
          </a:p>
        </p:txBody>
      </p:sp>
      <p:sp>
        <p:nvSpPr>
          <p:cNvPr id="11" name="Szövegdoboz 10"/>
          <p:cNvSpPr txBox="1"/>
          <p:nvPr/>
        </p:nvSpPr>
        <p:spPr>
          <a:xfrm>
            <a:off x="2483768" y="320368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b="1" dirty="0" smtClean="0"/>
              <a:t>1</a:t>
            </a:r>
            <a:endParaRPr lang="hu-HU" b="1" dirty="0"/>
          </a:p>
        </p:txBody>
      </p:sp>
      <p:sp>
        <p:nvSpPr>
          <p:cNvPr id="12" name="Szövegdoboz 11"/>
          <p:cNvSpPr txBox="1"/>
          <p:nvPr/>
        </p:nvSpPr>
        <p:spPr>
          <a:xfrm>
            <a:off x="3052495" y="377974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b="1" dirty="0" smtClean="0"/>
              <a:t>1</a:t>
            </a:r>
            <a:endParaRPr lang="hu-HU" b="1" dirty="0"/>
          </a:p>
        </p:txBody>
      </p:sp>
      <p:sp>
        <p:nvSpPr>
          <p:cNvPr id="13" name="Szövegdoboz 12"/>
          <p:cNvSpPr txBox="1"/>
          <p:nvPr/>
        </p:nvSpPr>
        <p:spPr>
          <a:xfrm>
            <a:off x="3635896" y="429309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b="1" dirty="0" smtClean="0"/>
              <a:t>1</a:t>
            </a:r>
            <a:endParaRPr lang="hu-HU" b="1" dirty="0"/>
          </a:p>
        </p:txBody>
      </p:sp>
      <p:sp>
        <p:nvSpPr>
          <p:cNvPr id="14" name="Szövegdoboz 13"/>
          <p:cNvSpPr txBox="1"/>
          <p:nvPr/>
        </p:nvSpPr>
        <p:spPr>
          <a:xfrm>
            <a:off x="4211960" y="486916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b="1" dirty="0" smtClean="0"/>
              <a:t>1</a:t>
            </a:r>
            <a:endParaRPr lang="hu-HU" b="1" dirty="0"/>
          </a:p>
        </p:txBody>
      </p:sp>
      <p:sp>
        <p:nvSpPr>
          <p:cNvPr id="15" name="Szövegdoboz 14"/>
          <p:cNvSpPr txBox="1"/>
          <p:nvPr/>
        </p:nvSpPr>
        <p:spPr>
          <a:xfrm>
            <a:off x="2483768" y="4675815"/>
            <a:ext cx="3209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2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-</a:t>
            </a:r>
            <a:endParaRPr lang="hu-H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Szövegdoboz 15"/>
          <p:cNvSpPr txBox="1"/>
          <p:nvPr/>
        </p:nvSpPr>
        <p:spPr>
          <a:xfrm>
            <a:off x="3059832" y="4185374"/>
            <a:ext cx="3209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2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-</a:t>
            </a:r>
            <a:endParaRPr lang="hu-H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Szövegdoboz 16"/>
          <p:cNvSpPr txBox="1"/>
          <p:nvPr/>
        </p:nvSpPr>
        <p:spPr>
          <a:xfrm>
            <a:off x="4251078" y="3068960"/>
            <a:ext cx="3209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2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-</a:t>
            </a:r>
            <a:endParaRPr lang="hu-H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Szövegdoboz 17"/>
          <p:cNvSpPr txBox="1"/>
          <p:nvPr/>
        </p:nvSpPr>
        <p:spPr>
          <a:xfrm>
            <a:off x="3675014" y="3597943"/>
            <a:ext cx="3209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2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-</a:t>
            </a:r>
            <a:endParaRPr lang="hu-H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Lekerekített téglalap 1"/>
          <p:cNvSpPr/>
          <p:nvPr/>
        </p:nvSpPr>
        <p:spPr bwMode="auto">
          <a:xfrm>
            <a:off x="3052495" y="3779748"/>
            <a:ext cx="896307" cy="896067"/>
          </a:xfrm>
          <a:prstGeom prst="round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hu-HU"/>
          </a:p>
        </p:txBody>
      </p:sp>
      <p:sp>
        <p:nvSpPr>
          <p:cNvPr id="3" name="Lekerekített téglalap 2"/>
          <p:cNvSpPr/>
          <p:nvPr/>
        </p:nvSpPr>
        <p:spPr bwMode="auto">
          <a:xfrm>
            <a:off x="1691680" y="2564904"/>
            <a:ext cx="1080120" cy="1008112"/>
          </a:xfrm>
          <a:prstGeom prst="round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hu-HU"/>
          </a:p>
        </p:txBody>
      </p:sp>
      <p:sp>
        <p:nvSpPr>
          <p:cNvPr id="19" name="Lekerekített téglalap 18"/>
          <p:cNvSpPr/>
          <p:nvPr/>
        </p:nvSpPr>
        <p:spPr bwMode="auto">
          <a:xfrm>
            <a:off x="1803985" y="4869658"/>
            <a:ext cx="992689" cy="863598"/>
          </a:xfrm>
          <a:prstGeom prst="round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hu-HU"/>
          </a:p>
        </p:txBody>
      </p:sp>
      <p:sp>
        <p:nvSpPr>
          <p:cNvPr id="20" name="Lekerekített téglalap 19"/>
          <p:cNvSpPr/>
          <p:nvPr/>
        </p:nvSpPr>
        <p:spPr bwMode="auto">
          <a:xfrm>
            <a:off x="4272838" y="2666744"/>
            <a:ext cx="731210" cy="906272"/>
          </a:xfrm>
          <a:prstGeom prst="round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hu-HU"/>
          </a:p>
        </p:txBody>
      </p:sp>
      <p:sp>
        <p:nvSpPr>
          <p:cNvPr id="21" name="Lekerekített téglalap 20"/>
          <p:cNvSpPr/>
          <p:nvPr/>
        </p:nvSpPr>
        <p:spPr bwMode="auto">
          <a:xfrm>
            <a:off x="4211960" y="4869658"/>
            <a:ext cx="792088" cy="719582"/>
          </a:xfrm>
          <a:prstGeom prst="round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hu-HU"/>
          </a:p>
        </p:txBody>
      </p:sp>
      <p:sp>
        <p:nvSpPr>
          <p:cNvPr id="23" name="Téglalap 22"/>
          <p:cNvSpPr/>
          <p:nvPr/>
        </p:nvSpPr>
        <p:spPr bwMode="auto">
          <a:xfrm>
            <a:off x="4860032" y="2564904"/>
            <a:ext cx="288032" cy="1325426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hu-HU"/>
          </a:p>
        </p:txBody>
      </p:sp>
      <p:sp>
        <p:nvSpPr>
          <p:cNvPr id="24" name="Téglalap 23"/>
          <p:cNvSpPr/>
          <p:nvPr/>
        </p:nvSpPr>
        <p:spPr bwMode="auto">
          <a:xfrm>
            <a:off x="4211960" y="2564904"/>
            <a:ext cx="792088" cy="144016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hu-HU"/>
          </a:p>
        </p:txBody>
      </p:sp>
      <p:sp>
        <p:nvSpPr>
          <p:cNvPr id="25" name="Téglalap 24"/>
          <p:cNvSpPr/>
          <p:nvPr/>
        </p:nvSpPr>
        <p:spPr bwMode="auto">
          <a:xfrm>
            <a:off x="4211960" y="2636912"/>
            <a:ext cx="156453" cy="36004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hu-HU"/>
          </a:p>
        </p:txBody>
      </p:sp>
      <p:sp>
        <p:nvSpPr>
          <p:cNvPr id="26" name="Téglalap 25"/>
          <p:cNvSpPr/>
          <p:nvPr/>
        </p:nvSpPr>
        <p:spPr bwMode="auto">
          <a:xfrm>
            <a:off x="4868416" y="4407830"/>
            <a:ext cx="288032" cy="1325426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hu-HU"/>
          </a:p>
        </p:txBody>
      </p:sp>
      <p:sp>
        <p:nvSpPr>
          <p:cNvPr id="27" name="Téglalap 26"/>
          <p:cNvSpPr/>
          <p:nvPr/>
        </p:nvSpPr>
        <p:spPr bwMode="auto">
          <a:xfrm>
            <a:off x="1547664" y="2472261"/>
            <a:ext cx="288032" cy="1325426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hu-HU"/>
          </a:p>
        </p:txBody>
      </p:sp>
      <p:sp>
        <p:nvSpPr>
          <p:cNvPr id="28" name="Téglalap 27"/>
          <p:cNvSpPr/>
          <p:nvPr/>
        </p:nvSpPr>
        <p:spPr bwMode="auto">
          <a:xfrm>
            <a:off x="1619672" y="4566736"/>
            <a:ext cx="288032" cy="1325426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hu-HU"/>
          </a:p>
        </p:txBody>
      </p:sp>
      <p:sp>
        <p:nvSpPr>
          <p:cNvPr id="29" name="Téglalap 28"/>
          <p:cNvSpPr/>
          <p:nvPr/>
        </p:nvSpPr>
        <p:spPr bwMode="auto">
          <a:xfrm>
            <a:off x="4103688" y="5483831"/>
            <a:ext cx="1044376" cy="32143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hu-HU"/>
          </a:p>
        </p:txBody>
      </p:sp>
      <p:sp>
        <p:nvSpPr>
          <p:cNvPr id="30" name="Téglalap 29"/>
          <p:cNvSpPr/>
          <p:nvPr/>
        </p:nvSpPr>
        <p:spPr bwMode="auto">
          <a:xfrm>
            <a:off x="1763688" y="5471910"/>
            <a:ext cx="1044376" cy="32143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hu-HU"/>
          </a:p>
        </p:txBody>
      </p:sp>
      <p:sp>
        <p:nvSpPr>
          <p:cNvPr id="31" name="Téglalap 30"/>
          <p:cNvSpPr/>
          <p:nvPr/>
        </p:nvSpPr>
        <p:spPr bwMode="auto">
          <a:xfrm>
            <a:off x="1835696" y="2387487"/>
            <a:ext cx="1044376" cy="32143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hu-HU"/>
          </a:p>
        </p:txBody>
      </p:sp>
      <p:sp>
        <p:nvSpPr>
          <p:cNvPr id="32" name="Téglalap 31"/>
          <p:cNvSpPr/>
          <p:nvPr/>
        </p:nvSpPr>
        <p:spPr bwMode="auto">
          <a:xfrm>
            <a:off x="1169492" y="4600074"/>
            <a:ext cx="1044376" cy="32143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hu-HU"/>
          </a:p>
        </p:txBody>
      </p:sp>
      <p:sp>
        <p:nvSpPr>
          <p:cNvPr id="33" name="Téglalap 32"/>
          <p:cNvSpPr/>
          <p:nvPr/>
        </p:nvSpPr>
        <p:spPr bwMode="auto">
          <a:xfrm>
            <a:off x="1187364" y="3568001"/>
            <a:ext cx="1044376" cy="32143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hu-HU"/>
          </a:p>
        </p:txBody>
      </p:sp>
      <p:sp>
        <p:nvSpPr>
          <p:cNvPr id="34" name="Téglalap 33"/>
          <p:cNvSpPr/>
          <p:nvPr/>
        </p:nvSpPr>
        <p:spPr bwMode="auto">
          <a:xfrm>
            <a:off x="2729837" y="2636912"/>
            <a:ext cx="156453" cy="36004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hu-H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Szövegdoboz 34"/>
              <p:cNvSpPr txBox="1"/>
              <p:nvPr/>
            </p:nvSpPr>
            <p:spPr>
              <a:xfrm>
                <a:off x="5540482" y="4037002"/>
                <a:ext cx="154875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hu-HU" sz="2000" i="1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Y</a:t>
                </a:r>
                <a:r>
                  <a:rPr lang="hu-HU" sz="2000" dirty="0" smtClean="0"/>
                  <a:t> = </a:t>
                </a:r>
                <a:r>
                  <a:rPr lang="hu-HU" sz="2000" i="1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BD </a:t>
                </a:r>
                <a:r>
                  <a:rPr lang="hu-HU" sz="2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+</a:t>
                </a:r>
                <a:r>
                  <a:rPr lang="hu-HU" sz="2000" i="1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hu-HU" sz="200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accPr>
                      <m:e>
                        <m:r>
                          <a:rPr lang="hu-HU" sz="2000" b="0" i="1" smtClean="0">
                            <a:latin typeface="Cambria Math"/>
                            <a:ea typeface="Cambria" panose="02040503050406030204" pitchFamily="18" charset="0"/>
                          </a:rPr>
                          <m:t>𝐵</m:t>
                        </m:r>
                      </m:e>
                    </m:acc>
                    <m:acc>
                      <m:accPr>
                        <m:chr m:val="̅"/>
                        <m:ctrlPr>
                          <a:rPr lang="hu-HU" sz="200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accPr>
                      <m:e>
                        <m:r>
                          <a:rPr lang="hu-HU" sz="2000" b="0" i="1" smtClean="0">
                            <a:latin typeface="Cambria Math"/>
                            <a:ea typeface="Cambria" panose="02040503050406030204" pitchFamily="18" charset="0"/>
                          </a:rPr>
                          <m:t>𝐷</m:t>
                        </m:r>
                      </m:e>
                    </m:acc>
                  </m:oMath>
                </a14:m>
                <a:endParaRPr lang="hu-HU" sz="2000" i="1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35" name="Szövegdoboz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0482" y="4037002"/>
                <a:ext cx="1548757" cy="400110"/>
              </a:xfrm>
              <a:prstGeom prst="rect">
                <a:avLst/>
              </a:prstGeom>
              <a:blipFill rotWithShape="1">
                <a:blip r:embed="rId3"/>
                <a:stretch>
                  <a:fillRect l="-4331" t="-7576" r="-22441" b="-27273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Szövegdoboz 35"/>
              <p:cNvSpPr txBox="1"/>
              <p:nvPr/>
            </p:nvSpPr>
            <p:spPr>
              <a:xfrm>
                <a:off x="7236296" y="4060021"/>
                <a:ext cx="1666610" cy="3770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hu-HU" dirty="0" smtClean="0">
                    <a:solidFill>
                      <a:srgbClr val="00B050"/>
                    </a:solidFill>
                  </a:rPr>
                  <a:t>(</a:t>
                </a:r>
                <a:r>
                  <a:rPr lang="hu-HU" i="1" dirty="0" smtClean="0">
                    <a:solidFill>
                      <a:srgbClr val="00B05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Y</a:t>
                </a:r>
                <a:r>
                  <a:rPr lang="hu-HU" dirty="0" smtClean="0">
                    <a:solidFill>
                      <a:srgbClr val="00B050"/>
                    </a:solidFill>
                  </a:rPr>
                  <a:t> =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hu-HU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hu-HU" b="0" i="1" smtClean="0">
                            <a:solidFill>
                              <a:srgbClr val="00B050"/>
                            </a:solidFill>
                            <a:latin typeface="Cambria Math"/>
                          </a:rPr>
                          <m:t>𝐵</m:t>
                        </m:r>
                        <m:r>
                          <a:rPr lang="hu-HU" b="0" i="1" smtClean="0">
                            <a:solidFill>
                              <a:srgbClr val="00B050"/>
                            </a:solidFill>
                            <a:latin typeface="Cambria Math"/>
                          </a:rPr>
                          <m:t>⊕</m:t>
                        </m:r>
                        <m:r>
                          <a:rPr lang="hu-HU" b="0" i="1" smtClean="0">
                            <a:solidFill>
                              <a:srgbClr val="00B050"/>
                            </a:solidFill>
                            <a:latin typeface="Cambria Math"/>
                          </a:rPr>
                          <m:t>𝐷</m:t>
                        </m:r>
                      </m:e>
                    </m:acc>
                  </m:oMath>
                </a14:m>
                <a:r>
                  <a:rPr lang="hu-HU" dirty="0" smtClean="0">
                    <a:solidFill>
                      <a:srgbClr val="00B050"/>
                    </a:solidFill>
                  </a:rPr>
                  <a:t>) </a:t>
                </a:r>
                <a:r>
                  <a:rPr lang="hu-HU" dirty="0" smtClean="0">
                    <a:solidFill>
                      <a:srgbClr val="00B050"/>
                    </a:solidFill>
                    <a:sym typeface="Wingdings" panose="05000000000000000000" pitchFamily="2" charset="2"/>
                  </a:rPr>
                  <a:t></a:t>
                </a:r>
                <a:endParaRPr lang="hu-HU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36" name="Szövegdoboz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6296" y="4060021"/>
                <a:ext cx="1666610" cy="377091"/>
              </a:xfrm>
              <a:prstGeom prst="rect">
                <a:avLst/>
              </a:prstGeom>
              <a:blipFill rotWithShape="1">
                <a:blip r:embed="rId4"/>
                <a:stretch>
                  <a:fillRect l="-2930" t="-6452" r="-1465" b="-25806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631069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>
          <a:xfrm>
            <a:off x="2771800" y="6237288"/>
            <a:ext cx="3400400" cy="476250"/>
          </a:xfrm>
        </p:spPr>
        <p:txBody>
          <a:bodyPr/>
          <a:lstStyle/>
          <a:p>
            <a:pPr>
              <a:defRPr/>
            </a:pPr>
            <a:r>
              <a:rPr lang="hu-HU" smtClean="0">
                <a:solidFill>
                  <a:srgbClr val="000000"/>
                </a:solidFill>
              </a:rPr>
              <a:t>- Digitális hálózatok: gyakorló feladatok -</a:t>
            </a:r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4232E9-B110-49A3-941C-0BB9803B4876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12</a:t>
            </a:fld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395288" y="115888"/>
            <a:ext cx="741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hu-HU" sz="2400" b="1" dirty="0" smtClean="0">
                <a:solidFill>
                  <a:srgbClr val="000000"/>
                </a:solidFill>
                <a:latin typeface="Times New Roman" pitchFamily="18" charset="0"/>
              </a:rPr>
              <a:t>Gyakorló feladatok (3.leckéhez)</a:t>
            </a:r>
            <a:endParaRPr lang="hu-HU" sz="24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" name="Cím 6"/>
          <p:cNvSpPr>
            <a:spLocks noGrp="1"/>
          </p:cNvSpPr>
          <p:nvPr>
            <p:ph type="title"/>
          </p:nvPr>
        </p:nvSpPr>
        <p:spPr>
          <a:xfrm>
            <a:off x="395288" y="980728"/>
            <a:ext cx="8207375" cy="504825"/>
          </a:xfrm>
        </p:spPr>
        <p:txBody>
          <a:bodyPr/>
          <a:lstStyle/>
          <a:p>
            <a:r>
              <a:rPr lang="hu-HU" sz="2800" dirty="0" smtClean="0"/>
              <a:t>- 3. feladat -</a:t>
            </a:r>
            <a:r>
              <a:rPr lang="hu-HU" dirty="0" smtClean="0"/>
              <a:t/>
            </a:r>
            <a:br>
              <a:rPr lang="hu-HU" dirty="0" smtClean="0"/>
            </a:br>
            <a:endParaRPr lang="hu-HU" sz="2400" dirty="0"/>
          </a:p>
        </p:txBody>
      </p:sp>
      <p:sp>
        <p:nvSpPr>
          <p:cNvPr id="2" name="Szövegdoboz 1"/>
          <p:cNvSpPr txBox="1"/>
          <p:nvPr/>
        </p:nvSpPr>
        <p:spPr>
          <a:xfrm>
            <a:off x="617379" y="1528452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2)</a:t>
            </a:r>
            <a:endParaRPr lang="hu-HU" dirty="0"/>
          </a:p>
        </p:txBody>
      </p:sp>
      <p:sp>
        <p:nvSpPr>
          <p:cNvPr id="23" name="Téglalap 22"/>
          <p:cNvSpPr/>
          <p:nvPr/>
        </p:nvSpPr>
        <p:spPr bwMode="auto">
          <a:xfrm>
            <a:off x="4067944" y="3212976"/>
            <a:ext cx="288032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hu-HU"/>
          </a:p>
        </p:txBody>
      </p:sp>
      <p:sp>
        <p:nvSpPr>
          <p:cNvPr id="24" name="Téglalap 23"/>
          <p:cNvSpPr/>
          <p:nvPr/>
        </p:nvSpPr>
        <p:spPr bwMode="auto">
          <a:xfrm>
            <a:off x="4139952" y="3212976"/>
            <a:ext cx="216024" cy="93610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hu-HU"/>
          </a:p>
        </p:txBody>
      </p:sp>
      <p:sp>
        <p:nvSpPr>
          <p:cNvPr id="27" name="Téglalap 26"/>
          <p:cNvSpPr/>
          <p:nvPr/>
        </p:nvSpPr>
        <p:spPr bwMode="auto">
          <a:xfrm>
            <a:off x="1619672" y="3212976"/>
            <a:ext cx="72008" cy="93610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hu-HU"/>
          </a:p>
        </p:txBody>
      </p:sp>
      <p:sp>
        <p:nvSpPr>
          <p:cNvPr id="10" name="Szövegdoboz 9"/>
          <p:cNvSpPr txBox="1"/>
          <p:nvPr/>
        </p:nvSpPr>
        <p:spPr>
          <a:xfrm>
            <a:off x="1161863" y="1879682"/>
            <a:ext cx="20313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600" dirty="0" smtClean="0"/>
              <a:t>NAND realizáció:</a:t>
            </a:r>
            <a:endParaRPr lang="hu-HU" sz="16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708920"/>
            <a:ext cx="4789554" cy="2736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07295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>
          <a:xfrm>
            <a:off x="2771800" y="6237288"/>
            <a:ext cx="3400400" cy="476250"/>
          </a:xfrm>
        </p:spPr>
        <p:txBody>
          <a:bodyPr/>
          <a:lstStyle/>
          <a:p>
            <a:pPr>
              <a:defRPr/>
            </a:pPr>
            <a:r>
              <a:rPr lang="hu-HU" smtClean="0">
                <a:solidFill>
                  <a:srgbClr val="000000"/>
                </a:solidFill>
              </a:rPr>
              <a:t>- Digitális hálózatok: gyakorló feladatok -</a:t>
            </a:r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4232E9-B110-49A3-941C-0BB9803B4876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13</a:t>
            </a:fld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395288" y="115888"/>
            <a:ext cx="741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hu-HU" sz="2400" b="1" dirty="0" smtClean="0">
                <a:solidFill>
                  <a:srgbClr val="000000"/>
                </a:solidFill>
                <a:latin typeface="Times New Roman" pitchFamily="18" charset="0"/>
              </a:rPr>
              <a:t>Gyakorló feladatok (3.leckéhez)</a:t>
            </a:r>
            <a:endParaRPr lang="hu-HU" sz="24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" name="Cím 6"/>
          <p:cNvSpPr>
            <a:spLocks noGrp="1"/>
          </p:cNvSpPr>
          <p:nvPr>
            <p:ph type="title"/>
          </p:nvPr>
        </p:nvSpPr>
        <p:spPr>
          <a:xfrm>
            <a:off x="395288" y="980728"/>
            <a:ext cx="8207375" cy="504825"/>
          </a:xfrm>
        </p:spPr>
        <p:txBody>
          <a:bodyPr/>
          <a:lstStyle/>
          <a:p>
            <a:r>
              <a:rPr lang="hu-HU" sz="2800" dirty="0" smtClean="0"/>
              <a:t>- 3. feladat -</a:t>
            </a:r>
            <a:r>
              <a:rPr lang="hu-HU" dirty="0" smtClean="0"/>
              <a:t/>
            </a:r>
            <a:br>
              <a:rPr lang="hu-HU" dirty="0" smtClean="0"/>
            </a:br>
            <a:endParaRPr lang="hu-HU" sz="2400" dirty="0"/>
          </a:p>
        </p:txBody>
      </p:sp>
      <p:sp>
        <p:nvSpPr>
          <p:cNvPr id="8" name="Tartalom helye 7"/>
          <p:cNvSpPr>
            <a:spLocks noGrp="1"/>
          </p:cNvSpPr>
          <p:nvPr>
            <p:ph idx="1"/>
          </p:nvPr>
        </p:nvSpPr>
        <p:spPr>
          <a:xfrm>
            <a:off x="399547" y="1628800"/>
            <a:ext cx="8291512" cy="1872208"/>
          </a:xfrm>
        </p:spPr>
        <p:txBody>
          <a:bodyPr/>
          <a:lstStyle/>
          <a:p>
            <a:pPr marL="0" indent="0">
              <a:buNone/>
            </a:pPr>
            <a:r>
              <a:rPr lang="hu-HU" sz="2000" i="1" u="sng" dirty="0" smtClean="0"/>
              <a:t>A feladat megoldásának DSCH sémája</a:t>
            </a:r>
            <a:r>
              <a:rPr lang="hu-HU" sz="2000" i="1" u="sng" smtClean="0"/>
              <a:t>(„KH_3_</a:t>
            </a:r>
            <a:r>
              <a:rPr lang="hu-HU" sz="2000" i="1" u="sng" dirty="0" err="1" smtClean="0"/>
              <a:t>dualishoz</a:t>
            </a:r>
            <a:r>
              <a:rPr lang="hu-HU" sz="2000" i="1" u="sng" dirty="0" smtClean="0"/>
              <a:t>”):</a:t>
            </a:r>
          </a:p>
          <a:p>
            <a:pPr marL="0" indent="0">
              <a:buNone/>
            </a:pPr>
            <a:endParaRPr lang="hu-HU" sz="2000" i="1" u="sng" dirty="0"/>
          </a:p>
          <a:p>
            <a:pPr marL="0" indent="0">
              <a:buNone/>
            </a:pPr>
            <a:r>
              <a:rPr lang="hu-HU" sz="2000" dirty="0">
                <a:solidFill>
                  <a:srgbClr val="0070C0"/>
                </a:solidFill>
              </a:rPr>
              <a:t>http://www.sze.hu/~somi/Digit%e1lis%20h%e1l%f3zatok/DSCH%20s%e9m%e1k%20gyakorl%f3%20feladatokhoz/</a:t>
            </a:r>
          </a:p>
        </p:txBody>
      </p:sp>
      <p:sp>
        <p:nvSpPr>
          <p:cNvPr id="9" name="Téglalap 8"/>
          <p:cNvSpPr/>
          <p:nvPr/>
        </p:nvSpPr>
        <p:spPr>
          <a:xfrm>
            <a:off x="611560" y="2220917"/>
            <a:ext cx="79208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799171473"/>
      </p:ext>
    </p:extLst>
  </p:cSld>
  <p:clrMapOvr>
    <a:masterClrMapping/>
  </p:clrMapOvr>
</p:sld>
</file>

<file path=ppt/theme/theme1.xml><?xml version="1.0" encoding="utf-8"?>
<a:theme xmlns:a="http://schemas.openxmlformats.org/drawingml/2006/main" name="1_jegyzet13">
  <a:themeElements>
    <a:clrScheme name="1_jegyzet13 14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336699"/>
      </a:accent1>
      <a:accent2>
        <a:srgbClr val="FF9933"/>
      </a:accent2>
      <a:accent3>
        <a:srgbClr val="FFFFFF"/>
      </a:accent3>
      <a:accent4>
        <a:srgbClr val="000000"/>
      </a:accent4>
      <a:accent5>
        <a:srgbClr val="ADB8CA"/>
      </a:accent5>
      <a:accent6>
        <a:srgbClr val="E78A2D"/>
      </a:accent6>
      <a:hlink>
        <a:srgbClr val="CC3300"/>
      </a:hlink>
      <a:folHlink>
        <a:srgbClr val="000066"/>
      </a:folHlink>
    </a:clrScheme>
    <a:fontScheme name="1_jegyzet13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9525">
          <a:solidFill>
            <a:schemeClr val="tx1"/>
          </a:solidFill>
          <a:miter lim="800000"/>
          <a:headEnd/>
          <a:tailEnd/>
        </a:ln>
      </a:spPr>
      <a:bodyPr wrap="none" anchor="ctr"/>
      <a:lstStyle>
        <a:defPPr>
          <a:defRPr/>
        </a:defPPr>
      </a:lstStyle>
    </a:spDef>
  </a:objectDefaults>
  <a:extraClrSchemeLst>
    <a:extraClrScheme>
      <a:clrScheme name="1_jegyzet13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jegyzet13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jegyzet13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jegyzet13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jegyzet13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jegyzet13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jegyzet13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jegyzet13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jegyzet13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jegyzet13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jegyzet13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jegyzet13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jegyzet13 1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33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2D"/>
        </a:accent6>
        <a:hlink>
          <a:srgbClr val="CC3300"/>
        </a:hlink>
        <a:folHlink>
          <a:srgbClr val="00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jegyzet13 14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6699"/>
        </a:accent1>
        <a:accent2>
          <a:srgbClr val="FF9933"/>
        </a:accent2>
        <a:accent3>
          <a:srgbClr val="FFFFFF"/>
        </a:accent3>
        <a:accent4>
          <a:srgbClr val="000000"/>
        </a:accent4>
        <a:accent5>
          <a:srgbClr val="ADB8CA"/>
        </a:accent5>
        <a:accent6>
          <a:srgbClr val="E78A2D"/>
        </a:accent6>
        <a:hlink>
          <a:srgbClr val="CC3300"/>
        </a:hlink>
        <a:folHlink>
          <a:srgbClr val="0000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486</TotalTime>
  <Words>503</Words>
  <Application>Microsoft Office PowerPoint</Application>
  <PresentationFormat>Diavetítés a képernyőre (4:3 oldalarány)</PresentationFormat>
  <Paragraphs>130</Paragraphs>
  <Slides>13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7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13</vt:i4>
      </vt:variant>
    </vt:vector>
  </HeadingPairs>
  <TitlesOfParts>
    <vt:vector size="21" baseType="lpstr">
      <vt:lpstr>Arial</vt:lpstr>
      <vt:lpstr>Calibri</vt:lpstr>
      <vt:lpstr>Cambria</vt:lpstr>
      <vt:lpstr>Cambria Math</vt:lpstr>
      <vt:lpstr>Symbol</vt:lpstr>
      <vt:lpstr>Times New Roman</vt:lpstr>
      <vt:lpstr>Wingdings</vt:lpstr>
      <vt:lpstr>1_jegyzet13</vt:lpstr>
      <vt:lpstr>Javaslatok a feladatok megoldásához és azok ellenőrzéséhez</vt:lpstr>
      <vt:lpstr>Kombinációs hálózatok tervezése I.  - 1. feladat -</vt:lpstr>
      <vt:lpstr>- 1. feladat - </vt:lpstr>
      <vt:lpstr>- 1. feladat - </vt:lpstr>
      <vt:lpstr>- 1. feladat - </vt:lpstr>
      <vt:lpstr>Kombinációs hálózatok tervezése I.  - 2. feladat -</vt:lpstr>
      <vt:lpstr>- 2. feladat - </vt:lpstr>
      <vt:lpstr>- 2. feladat - </vt:lpstr>
      <vt:lpstr>- 2. feladat - </vt:lpstr>
      <vt:lpstr>Kombinációs hálózatok tervezése I.  - 3. feladat -</vt:lpstr>
      <vt:lpstr>- 3. feladat - </vt:lpstr>
      <vt:lpstr>- 3. feladat - </vt:lpstr>
      <vt:lpstr>- 3. feladat -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bemutató</dc:title>
  <dc:creator>Somogyi Miklós</dc:creator>
  <cp:lastModifiedBy>Miklós</cp:lastModifiedBy>
  <cp:revision>177</cp:revision>
  <dcterms:created xsi:type="dcterms:W3CDTF">2018-08-06T13:05:38Z</dcterms:created>
  <dcterms:modified xsi:type="dcterms:W3CDTF">2019-05-19T21:29:40Z</dcterms:modified>
</cp:coreProperties>
</file>