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5" r:id="rId2"/>
    <p:sldId id="281" r:id="rId3"/>
    <p:sldId id="276" r:id="rId4"/>
    <p:sldId id="282" r:id="rId5"/>
    <p:sldId id="283" r:id="rId6"/>
    <p:sldId id="284" r:id="rId7"/>
    <p:sldId id="285" r:id="rId8"/>
    <p:sldId id="297" r:id="rId9"/>
    <p:sldId id="287" r:id="rId10"/>
    <p:sldId id="288" r:id="rId11"/>
    <p:sldId id="289" r:id="rId12"/>
    <p:sldId id="290" r:id="rId13"/>
    <p:sldId id="291" r:id="rId14"/>
    <p:sldId id="292" r:id="rId15"/>
    <p:sldId id="298" r:id="rId16"/>
    <p:sldId id="293" r:id="rId17"/>
    <p:sldId id="294" r:id="rId18"/>
    <p:sldId id="295" r:id="rId19"/>
    <p:sldId id="296" r:id="rId20"/>
    <p:sldId id="299" r:id="rId2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612D4-0734-448B-93FD-055CF078E2D4}" type="datetimeFigureOut">
              <a:rPr lang="hu-HU" smtClean="0"/>
              <a:t>2018.08.23.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1C63E-6D44-4848-AD2B-78A976DCCB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4075" y="2133600"/>
            <a:ext cx="6696075" cy="1470025"/>
          </a:xfrm>
        </p:spPr>
        <p:txBody>
          <a:bodyPr tIns="45720" bIns="45720"/>
          <a:lstStyle>
            <a:lvl1pPr>
              <a:defRPr sz="4800">
                <a:latin typeface="Times New Roman" pitchFamily="18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08313" y="3860800"/>
            <a:ext cx="50006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1979613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867400" y="5949950"/>
            <a:ext cx="2895600" cy="47625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232E9-B110-49A3-941C-0BB9803B487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466F-CE3E-4ED7-B1D1-CF3CAE14B93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1484313"/>
            <a:ext cx="407035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6BC3-5678-4226-8A62-C429B58018E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16C8-C910-4762-869E-82F7E209EA2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3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BF650-E14B-4F05-A485-45323B3ABD3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FD003-B4B3-491B-A87E-D1D1ABCEEC3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6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B533B-471C-4CD2-B732-F4A50B72E4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5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E0C3-64A7-4422-A801-FCB1783B9E2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A8D0-C3B3-4F6E-BD04-9A3D724BD8C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1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15113" y="836613"/>
            <a:ext cx="2071687" cy="52895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95288" y="836613"/>
            <a:ext cx="6067425" cy="5289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546C-25C8-44A3-ACF0-CC36709044E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17F5-393E-4781-BB5C-6D5CDBF4E46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4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395288" y="3881438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CD33-7E63-4B6A-92AF-11F72AF2265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7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07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84313"/>
            <a:ext cx="82915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188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D5B4A-35FB-4F1E-9137-DCE94161EC71}" type="slidenum">
              <a:rPr 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pic>
        <p:nvPicPr>
          <p:cNvPr id="80903" name="Picture 7" descr="sze_logo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115888"/>
            <a:ext cx="4206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8316913" y="115888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Széchenyi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István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Egyetem</a:t>
            </a:r>
            <a:endParaRPr lang="hu-HU" sz="1100">
              <a:solidFill>
                <a:srgbClr val="003366"/>
              </a:solidFill>
            </a:endParaRPr>
          </a:p>
        </p:txBody>
      </p:sp>
      <p:pic>
        <p:nvPicPr>
          <p:cNvPr id="80905" name="Picture 9" descr="nsarga_v_csik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692150"/>
            <a:ext cx="89169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 descr="kek_f_csik_atm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115888"/>
            <a:ext cx="10795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3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829533" cy="720079"/>
          </a:xfrm>
        </p:spPr>
        <p:txBody>
          <a:bodyPr/>
          <a:lstStyle/>
          <a:p>
            <a:pPr algn="just"/>
            <a:r>
              <a:rPr lang="hu-HU" sz="2200" i="1" u="sng" dirty="0" smtClean="0"/>
              <a:t>Javaslatok a feladatok megoldásához és azok ellenőrzéséhez</a:t>
            </a:r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54638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következő oldalak gyakorló feladatokat </a:t>
            </a:r>
            <a:r>
              <a:rPr lang="hu-HU" dirty="0" smtClean="0"/>
              <a:t>tartalmaznak, példamegoldásokkal kiegészítve. A bemutatott megoldások egyes esetekben - a feladatok specifikációjából fakadóan – iránymutató mintamegoldások, vagyis az adott feladatnak többféle helyes megoldása is létezik.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Javasolt  a megoldásokat  az ajánlott szimulációs programmal is – logikai kapukkal történő realizáción keresztül – megvalósítani, és a működésüket ellenőrizni.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143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szinkron hálózatok 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- 1.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3528392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Tervezzük </a:t>
            </a:r>
            <a:r>
              <a:rPr lang="hu-HU" sz="2000" dirty="0"/>
              <a:t>meg szinkron </a:t>
            </a:r>
            <a:r>
              <a:rPr lang="hu-HU" sz="2000" b="1" i="1" dirty="0" smtClean="0"/>
              <a:t>‚Preset’</a:t>
            </a:r>
            <a:r>
              <a:rPr lang="hu-HU" sz="2000" dirty="0" smtClean="0"/>
              <a:t> </a:t>
            </a:r>
            <a:r>
              <a:rPr lang="hu-HU" sz="2000" dirty="0"/>
              <a:t>és </a:t>
            </a:r>
            <a:r>
              <a:rPr lang="hu-HU" sz="2000" b="1" i="1" dirty="0" smtClean="0"/>
              <a:t>‚Clear’</a:t>
            </a:r>
            <a:r>
              <a:rPr lang="hu-HU" sz="2000" dirty="0" smtClean="0"/>
              <a:t> </a:t>
            </a:r>
            <a:r>
              <a:rPr lang="hu-HU" sz="2000" dirty="0"/>
              <a:t>bemenetekkel is rendelkező, élvezérelt </a:t>
            </a:r>
            <a:r>
              <a:rPr lang="hu-HU" sz="2000" b="1" i="1" dirty="0"/>
              <a:t>JK-MS</a:t>
            </a:r>
            <a:r>
              <a:rPr lang="hu-HU" sz="2000" dirty="0"/>
              <a:t> tárolókkal  azt a </a:t>
            </a:r>
            <a:r>
              <a:rPr lang="hu-HU" sz="2000" i="1" dirty="0"/>
              <a:t>Mealy-típusú</a:t>
            </a:r>
            <a:r>
              <a:rPr lang="hu-HU" sz="2000" dirty="0"/>
              <a:t> szinkron sorrendi hálózatot </a:t>
            </a:r>
            <a:r>
              <a:rPr lang="hu-HU" sz="2000" dirty="0" smtClean="0"/>
              <a:t>- a </a:t>
            </a:r>
            <a:r>
              <a:rPr lang="hu-HU" sz="2000" dirty="0"/>
              <a:t>lehető legegyszerűbb </a:t>
            </a:r>
            <a:r>
              <a:rPr lang="hu-HU" sz="2000" dirty="0" smtClean="0"/>
              <a:t>változatban -, </a:t>
            </a:r>
            <a:r>
              <a:rPr lang="hu-HU" sz="2000" dirty="0"/>
              <a:t>amelynek két bemenete (</a:t>
            </a:r>
            <a:r>
              <a:rPr lang="hu-HU" sz="2000" b="1" i="1" dirty="0"/>
              <a:t>X1, X2</a:t>
            </a:r>
            <a:r>
              <a:rPr lang="hu-HU" sz="2000" dirty="0"/>
              <a:t>) és egy kimenete (</a:t>
            </a:r>
            <a:r>
              <a:rPr lang="hu-HU" sz="2000" b="1" i="1" dirty="0"/>
              <a:t>Z</a:t>
            </a:r>
            <a:r>
              <a:rPr lang="hu-HU" sz="2000" dirty="0"/>
              <a:t>) van</a:t>
            </a:r>
            <a:r>
              <a:rPr lang="hu-HU" sz="2000" dirty="0" smtClean="0"/>
              <a:t>.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hu-HU" sz="2000" dirty="0" smtClean="0"/>
              <a:t>    	A </a:t>
            </a:r>
            <a:r>
              <a:rPr lang="hu-HU" sz="2000" dirty="0"/>
              <a:t>hálózat </a:t>
            </a:r>
            <a:r>
              <a:rPr lang="hu-HU" sz="2000" dirty="0" smtClean="0"/>
              <a:t>az </a:t>
            </a:r>
            <a:r>
              <a:rPr lang="hu-HU" sz="2000" dirty="0"/>
              <a:t>órajel felfutása előtt fogadja a bemeneti </a:t>
            </a:r>
            <a:r>
              <a:rPr lang="hu-HU" sz="2000" dirty="0" smtClean="0"/>
              <a:t>kombinációkat.</a:t>
            </a:r>
          </a:p>
          <a:p>
            <a:pPr algn="just">
              <a:spcBef>
                <a:spcPts val="600"/>
              </a:spcBef>
              <a:buFontTx/>
              <a:buNone/>
            </a:pPr>
            <a:r>
              <a:rPr lang="hu-HU" sz="2000" dirty="0" smtClean="0"/>
              <a:t> 	A hálózat </a:t>
            </a:r>
            <a:r>
              <a:rPr lang="hu-HU" sz="2000" b="1" i="1" dirty="0" smtClean="0"/>
              <a:t>Z</a:t>
            </a:r>
            <a:r>
              <a:rPr lang="hu-HU" sz="2000" dirty="0" smtClean="0"/>
              <a:t> </a:t>
            </a:r>
            <a:r>
              <a:rPr lang="hu-HU" sz="2000" dirty="0"/>
              <a:t>kimenete akkor </a:t>
            </a:r>
            <a:r>
              <a:rPr lang="hu-HU" sz="2000" dirty="0" smtClean="0"/>
              <a:t>lesz ‚</a:t>
            </a:r>
            <a:r>
              <a:rPr lang="hu-HU" sz="2000" b="1" dirty="0" smtClean="0"/>
              <a:t>1’</a:t>
            </a:r>
            <a:r>
              <a:rPr lang="hu-HU" sz="2000" dirty="0" smtClean="0"/>
              <a:t>,  </a:t>
            </a:r>
            <a:r>
              <a:rPr lang="hu-HU" sz="2000" dirty="0"/>
              <a:t>ha a   bemenetre </a:t>
            </a:r>
            <a:r>
              <a:rPr lang="hu-HU" sz="2000" dirty="0" smtClean="0"/>
              <a:t>a   </a:t>
            </a:r>
            <a:r>
              <a:rPr lang="hu-HU" sz="2000" dirty="0"/>
              <a:t>( </a:t>
            </a:r>
            <a:r>
              <a:rPr lang="hu-HU" sz="2000" i="1" dirty="0"/>
              <a:t>0  1</a:t>
            </a:r>
            <a:r>
              <a:rPr lang="hu-HU" sz="2000" dirty="0"/>
              <a:t> ) bemeneti   kombináció után  ( </a:t>
            </a:r>
            <a:r>
              <a:rPr lang="hu-HU" sz="2000" i="1" dirty="0"/>
              <a:t>1  0</a:t>
            </a:r>
            <a:r>
              <a:rPr lang="hu-HU" sz="2000" dirty="0"/>
              <a:t> ) érkezik. </a:t>
            </a:r>
            <a:endParaRPr lang="hu-HU" sz="2000" dirty="0" smtClean="0"/>
          </a:p>
          <a:p>
            <a:pPr>
              <a:spcBef>
                <a:spcPts val="600"/>
              </a:spcBef>
              <a:buFontTx/>
              <a:buNone/>
            </a:pPr>
            <a:r>
              <a:rPr lang="hu-HU" sz="2000" dirty="0"/>
              <a:t>	</a:t>
            </a:r>
            <a:r>
              <a:rPr lang="hu-HU" sz="2000" dirty="0" smtClean="0"/>
              <a:t>(Kezdő helyzetben: </a:t>
            </a:r>
            <a:r>
              <a:rPr lang="hu-HU" sz="2000" b="1" i="1" dirty="0" smtClean="0"/>
              <a:t>X1X2 = </a:t>
            </a:r>
            <a:r>
              <a:rPr lang="hu-HU" sz="2000" i="1" dirty="0" smtClean="0"/>
              <a:t>0 </a:t>
            </a:r>
            <a:r>
              <a:rPr lang="hu-HU" sz="2000" i="1" dirty="0" err="1" smtClean="0"/>
              <a:t>0</a:t>
            </a:r>
            <a:r>
              <a:rPr lang="hu-HU" sz="2000" i="1" dirty="0"/>
              <a:t>;</a:t>
            </a:r>
            <a:r>
              <a:rPr lang="hu-HU" sz="2000" i="1" dirty="0" smtClean="0"/>
              <a:t> </a:t>
            </a:r>
            <a:r>
              <a:rPr lang="hu-HU" sz="2000" b="1" i="1" dirty="0" smtClean="0"/>
              <a:t>Z</a:t>
            </a:r>
            <a:r>
              <a:rPr lang="hu-HU" sz="2000" i="1" dirty="0" smtClean="0"/>
              <a:t>=0.)</a:t>
            </a: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0054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2854" y="1628800"/>
            <a:ext cx="8291512" cy="720080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pic>
        <p:nvPicPr>
          <p:cNvPr id="9" name="Kép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17" y="2060849"/>
            <a:ext cx="5770471" cy="3339304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1445846" y="249289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3851920" y="5230876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állapotgráf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33422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755576" y="162880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5973"/>
            <a:ext cx="6913563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zövegdoboz 10"/>
          <p:cNvSpPr txBox="1"/>
          <p:nvPr/>
        </p:nvSpPr>
        <p:spPr>
          <a:xfrm>
            <a:off x="4572000" y="3491957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4722683" y="170080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5374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1644" y="6301179"/>
            <a:ext cx="383244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809929" y="399577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408440" cy="4658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Egyenes összekötő 7"/>
          <p:cNvCxnSpPr/>
          <p:nvPr/>
        </p:nvCxnSpPr>
        <p:spPr>
          <a:xfrm>
            <a:off x="4860032" y="4365104"/>
            <a:ext cx="0" cy="20162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zövegdoboz 9"/>
          <p:cNvSpPr txBox="1"/>
          <p:nvPr/>
        </p:nvSpPr>
        <p:spPr>
          <a:xfrm>
            <a:off x="4819933" y="377332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5)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5211608" y="2204864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Q=0</a:t>
            </a:r>
            <a:endParaRPr lang="hu-H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346924" y="2676677"/>
            <a:ext cx="138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→ Q=1</a:t>
            </a:r>
            <a:endParaRPr lang="hu-H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219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915816" y="6237288"/>
            <a:ext cx="36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583038" y="367638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6)</a:t>
            </a:r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91" y="1556793"/>
            <a:ext cx="73957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Egyenes összekötő 20"/>
          <p:cNvCxnSpPr/>
          <p:nvPr/>
        </p:nvCxnSpPr>
        <p:spPr>
          <a:xfrm>
            <a:off x="5076056" y="1472734"/>
            <a:ext cx="0" cy="2244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20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915816" y="6237288"/>
            <a:ext cx="36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539552" y="147273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7)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580" y="1340768"/>
            <a:ext cx="641285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899592" y="1488123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realizáció: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80401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sémája(„SZH_1_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80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27784" y="6237288"/>
            <a:ext cx="38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szinkron hálózatok 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- 2.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3528392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Tervezzük </a:t>
            </a:r>
            <a:r>
              <a:rPr lang="hu-HU" sz="2000" dirty="0"/>
              <a:t>meg szinkron </a:t>
            </a:r>
            <a:r>
              <a:rPr lang="hu-HU" sz="2000" b="1" i="1" dirty="0" smtClean="0"/>
              <a:t>‚Preset’</a:t>
            </a:r>
            <a:r>
              <a:rPr lang="hu-HU" sz="2000" dirty="0" smtClean="0"/>
              <a:t> </a:t>
            </a:r>
            <a:r>
              <a:rPr lang="hu-HU" sz="2000" dirty="0"/>
              <a:t>és </a:t>
            </a:r>
            <a:r>
              <a:rPr lang="hu-HU" sz="2000" b="1" i="1" dirty="0" smtClean="0"/>
              <a:t>‚Clear’</a:t>
            </a:r>
            <a:r>
              <a:rPr lang="hu-HU" sz="2000" dirty="0" smtClean="0"/>
              <a:t> </a:t>
            </a:r>
            <a:r>
              <a:rPr lang="hu-HU" sz="2000" dirty="0"/>
              <a:t>bemenetekkel is rendelkező, élvezérelt </a:t>
            </a:r>
            <a:r>
              <a:rPr lang="hu-HU" sz="2000" b="1" i="1" dirty="0"/>
              <a:t>JK-MS</a:t>
            </a:r>
            <a:r>
              <a:rPr lang="hu-HU" sz="2000" dirty="0"/>
              <a:t> tárolókkal  azt a </a:t>
            </a:r>
            <a:r>
              <a:rPr lang="hu-HU" sz="2000" i="1" dirty="0" smtClean="0"/>
              <a:t>Moore-típusú</a:t>
            </a:r>
            <a:r>
              <a:rPr lang="hu-HU" sz="2000" dirty="0" smtClean="0"/>
              <a:t> </a:t>
            </a:r>
            <a:r>
              <a:rPr lang="hu-HU" sz="2000" dirty="0"/>
              <a:t>szinkron sorrendi hálózatot </a:t>
            </a:r>
            <a:r>
              <a:rPr lang="hu-HU" sz="2000" dirty="0" smtClean="0"/>
              <a:t>- a </a:t>
            </a:r>
            <a:r>
              <a:rPr lang="hu-HU" sz="2000" dirty="0"/>
              <a:t>lehető legegyszerűbb </a:t>
            </a:r>
            <a:r>
              <a:rPr lang="hu-HU" sz="2000" dirty="0" smtClean="0"/>
              <a:t>változatban -, </a:t>
            </a:r>
            <a:r>
              <a:rPr lang="hu-HU" sz="2000" dirty="0"/>
              <a:t>amelynek két bemenete (</a:t>
            </a:r>
            <a:r>
              <a:rPr lang="hu-HU" sz="2000" b="1" i="1" dirty="0"/>
              <a:t>X1, X2</a:t>
            </a:r>
            <a:r>
              <a:rPr lang="hu-HU" sz="2000" dirty="0"/>
              <a:t>) és egy kimenete (</a:t>
            </a:r>
            <a:r>
              <a:rPr lang="hu-HU" sz="2000" b="1" i="1" dirty="0"/>
              <a:t>Z</a:t>
            </a:r>
            <a:r>
              <a:rPr lang="hu-HU" sz="2000" dirty="0"/>
              <a:t>) van</a:t>
            </a:r>
            <a:r>
              <a:rPr lang="hu-HU" sz="2000" dirty="0" smtClean="0"/>
              <a:t>.</a:t>
            </a:r>
          </a:p>
          <a:p>
            <a:pPr algn="just">
              <a:spcBef>
                <a:spcPts val="600"/>
              </a:spcBef>
              <a:buFontTx/>
              <a:buNone/>
            </a:pPr>
            <a:r>
              <a:rPr lang="hu-HU" sz="2000" dirty="0" smtClean="0"/>
              <a:t>    	A </a:t>
            </a:r>
            <a:r>
              <a:rPr lang="hu-HU" sz="2000" dirty="0"/>
              <a:t>hálózat </a:t>
            </a:r>
            <a:r>
              <a:rPr lang="hu-HU" sz="2000" dirty="0" smtClean="0"/>
              <a:t>az </a:t>
            </a:r>
            <a:r>
              <a:rPr lang="hu-HU" sz="2000" dirty="0"/>
              <a:t>órajel felfutása előtt fogadja a bemeneti </a:t>
            </a:r>
            <a:r>
              <a:rPr lang="hu-HU" sz="2000" dirty="0" smtClean="0"/>
              <a:t>kombinációkat.</a:t>
            </a:r>
          </a:p>
          <a:p>
            <a:pPr algn="just">
              <a:spcBef>
                <a:spcPts val="600"/>
              </a:spcBef>
              <a:buFontTx/>
              <a:buNone/>
            </a:pPr>
            <a:r>
              <a:rPr lang="hu-HU" sz="2000" dirty="0" smtClean="0"/>
              <a:t> 	A hálózat </a:t>
            </a:r>
            <a:r>
              <a:rPr lang="hu-HU" sz="2000" b="1" i="1" dirty="0" smtClean="0"/>
              <a:t>Z</a:t>
            </a:r>
            <a:r>
              <a:rPr lang="hu-HU" sz="2000" dirty="0" smtClean="0"/>
              <a:t> </a:t>
            </a:r>
            <a:r>
              <a:rPr lang="hu-HU" sz="2000" dirty="0"/>
              <a:t>kimenete akkor </a:t>
            </a:r>
            <a:r>
              <a:rPr lang="hu-HU" sz="2000" dirty="0" smtClean="0"/>
              <a:t>lesz ‚</a:t>
            </a:r>
            <a:r>
              <a:rPr lang="hu-HU" sz="2000" b="1" dirty="0" smtClean="0"/>
              <a:t>1’</a:t>
            </a:r>
            <a:r>
              <a:rPr lang="hu-HU" sz="2000" dirty="0" smtClean="0"/>
              <a:t>,  </a:t>
            </a:r>
            <a:r>
              <a:rPr lang="hu-HU" sz="2000" dirty="0"/>
              <a:t>ha a bemenetre az ( </a:t>
            </a:r>
            <a:r>
              <a:rPr lang="hu-HU" sz="2000" i="1" dirty="0"/>
              <a:t>1  0</a:t>
            </a:r>
            <a:r>
              <a:rPr lang="hu-HU" sz="2000" dirty="0"/>
              <a:t> ) kombináció érkezik, de csak abban az esetben, ha az előző óraciklus által fogadott bemeneti kombináció  ( </a:t>
            </a:r>
            <a:r>
              <a:rPr lang="hu-HU" sz="2000" i="1" dirty="0"/>
              <a:t>0  1</a:t>
            </a:r>
            <a:r>
              <a:rPr lang="hu-HU" sz="2000" dirty="0"/>
              <a:t> ) volt</a:t>
            </a:r>
            <a:r>
              <a:rPr lang="hu-HU" sz="2000" dirty="0" smtClean="0"/>
              <a:t>.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hu-HU" sz="2000" dirty="0"/>
              <a:t>	</a:t>
            </a:r>
            <a:r>
              <a:rPr lang="hu-HU" sz="2000" dirty="0" smtClean="0"/>
              <a:t>(Kezdő helyzetben: </a:t>
            </a:r>
            <a:r>
              <a:rPr lang="hu-HU" sz="2000" b="1" i="1" dirty="0" smtClean="0"/>
              <a:t>X1X2 = </a:t>
            </a:r>
            <a:r>
              <a:rPr lang="hu-HU" sz="2000" i="1" dirty="0" smtClean="0"/>
              <a:t>0 </a:t>
            </a:r>
            <a:r>
              <a:rPr lang="hu-HU" sz="2000" i="1" dirty="0" err="1" smtClean="0"/>
              <a:t>0</a:t>
            </a:r>
            <a:r>
              <a:rPr lang="hu-HU" sz="2000" i="1" dirty="0" smtClean="0"/>
              <a:t>; </a:t>
            </a:r>
            <a:r>
              <a:rPr lang="hu-HU" sz="2000" b="1" i="1" dirty="0" smtClean="0"/>
              <a:t>Z</a:t>
            </a:r>
            <a:r>
              <a:rPr lang="hu-HU" sz="2000" i="1" dirty="0" smtClean="0"/>
              <a:t>=0.)</a:t>
            </a: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5164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2854" y="1628800"/>
            <a:ext cx="8291512" cy="720080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1445846" y="249289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3851920" y="5517232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állapotgráf</a:t>
            </a:r>
            <a:endParaRPr lang="hu-HU" sz="1600" dirty="0"/>
          </a:p>
        </p:txBody>
      </p:sp>
      <p:pic>
        <p:nvPicPr>
          <p:cNvPr id="10" name="Kép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008650"/>
            <a:ext cx="5904656" cy="358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40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42" y="1474333"/>
            <a:ext cx="8602007" cy="47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Egyenes összekötő 7"/>
          <p:cNvCxnSpPr/>
          <p:nvPr/>
        </p:nvCxnSpPr>
        <p:spPr>
          <a:xfrm>
            <a:off x="3851920" y="1474333"/>
            <a:ext cx="0" cy="45469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/>
          <p:cNvSpPr txBox="1"/>
          <p:nvPr/>
        </p:nvSpPr>
        <p:spPr>
          <a:xfrm>
            <a:off x="3908763" y="132943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547391" y="136685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74" y="5616292"/>
            <a:ext cx="1597436" cy="47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41" y="5850487"/>
            <a:ext cx="1578369" cy="47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99" y="6096985"/>
            <a:ext cx="1493586" cy="449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349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" name="Picture 10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28759" y="836712"/>
            <a:ext cx="8130108" cy="5616128"/>
          </a:xfrm>
          <a:noFill/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cxnSp>
        <p:nvCxnSpPr>
          <p:cNvPr id="8" name="Egyenes összekötő 7"/>
          <p:cNvCxnSpPr/>
          <p:nvPr/>
        </p:nvCxnSpPr>
        <p:spPr>
          <a:xfrm>
            <a:off x="4283968" y="2996952"/>
            <a:ext cx="0" cy="32508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zövegdoboz 1"/>
          <p:cNvSpPr txBox="1"/>
          <p:nvPr/>
        </p:nvSpPr>
        <p:spPr>
          <a:xfrm>
            <a:off x="547391" y="117703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93268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547391" y="117703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5)</a:t>
            </a:r>
            <a:endParaRPr lang="hu-H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40" y="3573015"/>
            <a:ext cx="7091143" cy="272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49039"/>
            <a:ext cx="3383990" cy="225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zövegdoboz 2"/>
              <p:cNvSpPr txBox="1"/>
              <p:nvPr/>
            </p:nvSpPr>
            <p:spPr>
              <a:xfrm>
                <a:off x="7782542" y="3375877"/>
                <a:ext cx="971741" cy="3942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600" dirty="0" smtClean="0"/>
                  <a:t>K2</a:t>
                </a:r>
                <a:r>
                  <a:rPr lang="hu-HU" dirty="0" smtClean="0"/>
                  <a:t>=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hu-HU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hu-HU" b="0" i="0" smtClean="0">
                            <a:latin typeface="Cambria Math"/>
                          </a:rPr>
                          <m:t>K</m:t>
                        </m:r>
                        <m:r>
                          <a:rPr lang="hu-HU" b="0" i="0" smtClean="0">
                            <a:latin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hu-HU" dirty="0" smtClean="0"/>
                  <a:t> !</a:t>
                </a:r>
                <a:endParaRPr lang="hu-HU" dirty="0"/>
              </a:p>
            </p:txBody>
          </p:sp>
        </mc:Choice>
        <mc:Fallback xmlns="">
          <p:sp>
            <p:nvSpPr>
              <p:cNvPr id="3" name="Szövegdoboz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2542" y="3375877"/>
                <a:ext cx="971741" cy="394275"/>
              </a:xfrm>
              <a:prstGeom prst="rect">
                <a:avLst/>
              </a:prstGeom>
              <a:blipFill rotWithShape="1">
                <a:blip r:embed="rId4"/>
                <a:stretch>
                  <a:fillRect l="-3774" r="-5031" b="-2656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zövegdoboz 9"/>
          <p:cNvSpPr txBox="1"/>
          <p:nvPr/>
        </p:nvSpPr>
        <p:spPr>
          <a:xfrm>
            <a:off x="8047802" y="371691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↓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7300839" y="4067476"/>
            <a:ext cx="1935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e</a:t>
            </a:r>
            <a:r>
              <a:rPr lang="hu-HU" sz="1400" dirty="0" smtClean="0"/>
              <a:t>gyszerűbb ábrázolás</a:t>
            </a:r>
            <a:endParaRPr lang="hu-HU" sz="14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7117026" y="3015755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i="1" u="sng" dirty="0" smtClean="0"/>
              <a:t>Használjuk ki! :</a:t>
            </a:r>
            <a:endParaRPr lang="hu-HU" sz="1400" i="1" u="sng" dirty="0"/>
          </a:p>
        </p:txBody>
      </p:sp>
      <p:cxnSp>
        <p:nvCxnSpPr>
          <p:cNvPr id="14" name="Egyenes összekötő nyíllal 13"/>
          <p:cNvCxnSpPr>
            <a:stCxn id="11" idx="1"/>
          </p:cNvCxnSpPr>
          <p:nvPr/>
        </p:nvCxnSpPr>
        <p:spPr>
          <a:xfrm flipH="1">
            <a:off x="7020272" y="4221365"/>
            <a:ext cx="280567" cy="153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58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586" y="1318258"/>
            <a:ext cx="7452427" cy="4919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zövegdoboz 1"/>
          <p:cNvSpPr txBox="1"/>
          <p:nvPr/>
        </p:nvSpPr>
        <p:spPr>
          <a:xfrm>
            <a:off x="547661" y="13616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6)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937511" y="5445224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realizáció: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708324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sémája(„SZH_2_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90884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27784" y="6237288"/>
            <a:ext cx="38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szinkron hálózatok 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- 3.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3528392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Tervezzük </a:t>
            </a:r>
            <a:r>
              <a:rPr lang="hu-HU" sz="2000" dirty="0"/>
              <a:t>meg </a:t>
            </a:r>
            <a:r>
              <a:rPr lang="hu-HU" sz="2000" i="1" u="sng" dirty="0"/>
              <a:t>egyes súlyú állapotkóddal</a:t>
            </a:r>
            <a:r>
              <a:rPr lang="hu-HU" sz="2000" dirty="0"/>
              <a:t>, </a:t>
            </a:r>
            <a:r>
              <a:rPr lang="hu-HU" sz="2000" b="1" i="1" dirty="0" smtClean="0"/>
              <a:t>‚Preset’ </a:t>
            </a:r>
            <a:r>
              <a:rPr lang="hu-HU" sz="2000" dirty="0"/>
              <a:t>és </a:t>
            </a:r>
            <a:r>
              <a:rPr lang="hu-HU" sz="2000" b="1" i="1" dirty="0" smtClean="0"/>
              <a:t>‚Clear’ </a:t>
            </a:r>
            <a:r>
              <a:rPr lang="hu-HU" sz="2000" dirty="0"/>
              <a:t>bemenettel is rendelkező </a:t>
            </a:r>
            <a:r>
              <a:rPr lang="hu-HU" sz="2000" b="1" i="1" dirty="0"/>
              <a:t>D-MS</a:t>
            </a:r>
            <a:r>
              <a:rPr lang="hu-HU" sz="2000" dirty="0"/>
              <a:t> </a:t>
            </a:r>
            <a:r>
              <a:rPr lang="hu-HU" sz="2000" dirty="0" err="1"/>
              <a:t>flip-flopokkal</a:t>
            </a:r>
            <a:r>
              <a:rPr lang="hu-HU" sz="2000" dirty="0"/>
              <a:t> azt az </a:t>
            </a:r>
            <a:r>
              <a:rPr lang="hu-HU" sz="2000" dirty="0" err="1"/>
              <a:t>egybemenetű</a:t>
            </a:r>
            <a:r>
              <a:rPr lang="hu-HU" sz="2000" dirty="0"/>
              <a:t> (</a:t>
            </a:r>
            <a:r>
              <a:rPr lang="hu-HU" sz="2000" b="1" i="1" dirty="0"/>
              <a:t>X</a:t>
            </a:r>
            <a:r>
              <a:rPr lang="hu-HU" sz="2000" b="1" dirty="0" smtClean="0"/>
              <a:t>) </a:t>
            </a:r>
            <a:r>
              <a:rPr lang="hu-HU" sz="2000" dirty="0" smtClean="0"/>
              <a:t>és </a:t>
            </a:r>
            <a:r>
              <a:rPr lang="hu-HU" sz="2000" dirty="0"/>
              <a:t>egykimenetű (</a:t>
            </a:r>
            <a:r>
              <a:rPr lang="hu-HU" sz="2000" b="1" i="1" dirty="0"/>
              <a:t>Z</a:t>
            </a:r>
            <a:r>
              <a:rPr lang="hu-HU" sz="2000" dirty="0"/>
              <a:t>), </a:t>
            </a:r>
            <a:r>
              <a:rPr lang="hu-HU" sz="2000" i="1" dirty="0"/>
              <a:t>Moore-típusú</a:t>
            </a:r>
            <a:r>
              <a:rPr lang="hu-HU" sz="2000" dirty="0"/>
              <a:t> szinkron sorrendi hálózatot, amely </a:t>
            </a:r>
            <a:r>
              <a:rPr lang="hu-HU" sz="2000" b="1" i="1" dirty="0" smtClean="0"/>
              <a:t>Z=1 </a:t>
            </a:r>
            <a:r>
              <a:rPr lang="hu-HU" sz="2000" dirty="0"/>
              <a:t>jelzéssel mutatja meg az </a:t>
            </a:r>
            <a:r>
              <a:rPr lang="hu-HU" sz="2000" dirty="0" smtClean="0"/>
              <a:t>…-</a:t>
            </a:r>
            <a:r>
              <a:rPr lang="hu-HU" sz="2000" i="1" dirty="0" smtClean="0"/>
              <a:t>1-0-0-1-…</a:t>
            </a:r>
            <a:r>
              <a:rPr lang="hu-HU" sz="2000" dirty="0" smtClean="0"/>
              <a:t> </a:t>
            </a:r>
            <a:r>
              <a:rPr lang="hu-HU" sz="2000" dirty="0"/>
              <a:t>bemeneti sorozat megjelenését egy soros bemeneti </a:t>
            </a:r>
            <a:r>
              <a:rPr lang="hu-HU" sz="2000" dirty="0" smtClean="0"/>
              <a:t>szalagon!</a:t>
            </a:r>
            <a:endParaRPr lang="hu-HU" sz="2000" dirty="0"/>
          </a:p>
          <a:p>
            <a:pPr>
              <a:spcBef>
                <a:spcPts val="600"/>
              </a:spcBef>
              <a:buFontTx/>
              <a:buNone/>
            </a:pP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647304" y="5445224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(</a:t>
            </a:r>
            <a:r>
              <a:rPr lang="hu-HU" i="1" dirty="0" err="1" smtClean="0"/>
              <a:t>Hf</a:t>
            </a:r>
            <a:r>
              <a:rPr lang="hu-HU" i="1" dirty="0" smtClean="0"/>
              <a:t>.: tervezzük meg a feladatot intuitív módon (‚szabadon’) kódolt szekunder változókkal is!)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215391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2854" y="1628800"/>
            <a:ext cx="8291512" cy="720080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1055996" y="230823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3851920" y="5517232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állapotgráf</a:t>
            </a:r>
            <a:endParaRPr lang="hu-HU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32856"/>
            <a:ext cx="5256583" cy="3239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163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560651" y="148478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428147" y="4781110"/>
            <a:ext cx="2016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egy fiktív kódolás:</a:t>
            </a:r>
            <a:endParaRPr lang="hu-HU" sz="1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595" y="1791211"/>
            <a:ext cx="2862877" cy="451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72" y="1574371"/>
            <a:ext cx="385573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50635"/>
            <a:ext cx="2160240" cy="196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zövegdoboz 15"/>
          <p:cNvSpPr txBox="1"/>
          <p:nvPr/>
        </p:nvSpPr>
        <p:spPr>
          <a:xfrm>
            <a:off x="4924307" y="4510067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5868144" y="1854116"/>
            <a:ext cx="0" cy="4311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zövegdoboz 18"/>
          <p:cNvSpPr txBox="1"/>
          <p:nvPr/>
        </p:nvSpPr>
        <p:spPr>
          <a:xfrm>
            <a:off x="5055147" y="2470115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5957595" y="13897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6563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</a:t>
            </a:r>
            <a:r>
              <a:rPr lang="hu-HU" sz="2400" b="1" smtClean="0">
                <a:solidFill>
                  <a:srgbClr val="000000"/>
                </a:solidFill>
                <a:latin typeface="Times New Roman" pitchFamily="18" charset="0"/>
              </a:rPr>
              <a:t>feladatok (6.leckéhez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539552" y="112474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57880"/>
            <a:ext cx="6302976" cy="497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990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(6.leckéhez)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sémája(„SZH_3_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1370518"/>
      </p:ext>
    </p:extLst>
  </p:cSld>
  <p:clrMapOvr>
    <a:masterClrMapping/>
  </p:clrMapOvr>
</p:sld>
</file>

<file path=ppt/theme/theme1.xml><?xml version="1.0" encoding="utf-8"?>
<a:theme xmlns:a="http://schemas.openxmlformats.org/drawingml/2006/main" name="1_jegyzet13">
  <a:themeElements>
    <a:clrScheme name="1_jegyzet13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66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DB8CA"/>
      </a:accent5>
      <a:accent6>
        <a:srgbClr val="E78A2D"/>
      </a:accent6>
      <a:hlink>
        <a:srgbClr val="CC3300"/>
      </a:hlink>
      <a:folHlink>
        <a:srgbClr val="000066"/>
      </a:folHlink>
    </a:clrScheme>
    <a:fontScheme name="1_jegyzet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miter lim="800000"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>
    <a:extraClrScheme>
      <a:clrScheme name="1_jegyzet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6699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703</Words>
  <Application>Microsoft Office PowerPoint</Application>
  <PresentationFormat>Diavetítés a képernyőre (4:3 oldalarány)</PresentationFormat>
  <Paragraphs>137</Paragraphs>
  <Slides>20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1_jegyzet13</vt:lpstr>
      <vt:lpstr>Javaslatok a feladatok megoldásához és azok ellenőrzéséhez</vt:lpstr>
      <vt:lpstr>Sorrendi hálózatok tervezése: szinkron hálózatok I.  - 1. feladat -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Sorrendi hálózatok tervezése: szinkron hálózatok I.  - 2. feladat -</vt:lpstr>
      <vt:lpstr>- 2. feladat - </vt:lpstr>
      <vt:lpstr>- 2. feladat - </vt:lpstr>
      <vt:lpstr>- 2. feladat - </vt:lpstr>
      <vt:lpstr>- 2. feladat - </vt:lpstr>
      <vt:lpstr>- 2. feladat - </vt:lpstr>
      <vt:lpstr>- 2. feladat - </vt:lpstr>
      <vt:lpstr>Sorrendi hálózatok tervezése: szinkron hálózatok I.  - 3. feladat -</vt:lpstr>
      <vt:lpstr>- 3. feladat - </vt:lpstr>
      <vt:lpstr>- 3. feladat - </vt:lpstr>
      <vt:lpstr>- 3. feladat - </vt:lpstr>
      <vt:lpstr>- 3. feladat -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Somogyi Miklós</dc:creator>
  <cp:lastModifiedBy>Somogyi Miklós</cp:lastModifiedBy>
  <cp:revision>223</cp:revision>
  <dcterms:created xsi:type="dcterms:W3CDTF">2018-08-06T13:05:38Z</dcterms:created>
  <dcterms:modified xsi:type="dcterms:W3CDTF">2018-08-23T15:15:42Z</dcterms:modified>
</cp:coreProperties>
</file>