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275" r:id="rId2"/>
    <p:sldId id="281" r:id="rId3"/>
    <p:sldId id="283" r:id="rId4"/>
    <p:sldId id="276" r:id="rId5"/>
    <p:sldId id="282" r:id="rId6"/>
    <p:sldId id="284" r:id="rId7"/>
    <p:sldId id="285" r:id="rId8"/>
    <p:sldId id="287" r:id="rId9"/>
    <p:sldId id="288" r:id="rId10"/>
    <p:sldId id="289" r:id="rId11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7" d="100"/>
          <a:sy n="87" d="100"/>
        </p:scale>
        <p:origin x="-1464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1612D4-0734-448B-93FD-055CF078E2D4}" type="datetimeFigureOut">
              <a:rPr lang="hu-HU" smtClean="0"/>
              <a:t>2018.08.23.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C1C63E-6D44-4848-AD2B-78A976DCCB62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189256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ímdia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2124075" y="2133600"/>
            <a:ext cx="6696075" cy="1470025"/>
          </a:xfrm>
        </p:spPr>
        <p:txBody>
          <a:bodyPr tIns="45720" bIns="45720"/>
          <a:lstStyle>
            <a:lvl1pPr>
              <a:defRPr sz="4800">
                <a:latin typeface="Times New Roman" pitchFamily="18" charset="0"/>
              </a:defRPr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54276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3008313" y="3860800"/>
            <a:ext cx="5000625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hu-HU"/>
              <a:t>Alcím mintájának szerkesztése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xfrm>
            <a:off x="1979613" y="594995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5867400" y="5949950"/>
            <a:ext cx="2895600" cy="476250"/>
          </a:xfrm>
        </p:spPr>
        <p:txBody>
          <a:bodyPr/>
          <a:lstStyle>
            <a:lvl1pPr>
              <a:defRPr sz="3200"/>
            </a:lvl1pPr>
          </a:lstStyle>
          <a:p>
            <a:pPr>
              <a:defRPr/>
            </a:pPr>
            <a:r>
              <a:rPr lang="hu-HU" smtClean="0">
                <a:solidFill>
                  <a:srgbClr val="000000"/>
                </a:solidFill>
              </a:rPr>
              <a:t>- Digitális hálózatok: gyakorló feladatok -</a:t>
            </a:r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0348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 smtClean="0">
                <a:solidFill>
                  <a:srgbClr val="000000"/>
                </a:solidFill>
              </a:rPr>
              <a:t>- Digitális hálózatok: gyakorló feladatok -</a:t>
            </a:r>
            <a:endParaRPr lang="hu-H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4232E9-B110-49A3-941C-0BB9803B4876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33985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 smtClean="0">
                <a:solidFill>
                  <a:srgbClr val="000000"/>
                </a:solidFill>
              </a:rPr>
              <a:t>- Digitális hálózatok: gyakorló feladatok -</a:t>
            </a:r>
            <a:endParaRPr lang="hu-H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5E466F-CE3E-4ED7-B1D1-CF3CAE14B93B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33399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395288" y="1484313"/>
            <a:ext cx="4068762" cy="46418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16450" y="1484313"/>
            <a:ext cx="4070350" cy="46418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 smtClean="0">
                <a:solidFill>
                  <a:srgbClr val="000000"/>
                </a:solidFill>
              </a:rPr>
              <a:t>- Digitális hálózatok: gyakorló feladatok -</a:t>
            </a:r>
            <a:endParaRPr lang="hu-H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766BC3-5678-4226-8A62-C429B58018EC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06900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 smtClean="0">
                <a:solidFill>
                  <a:srgbClr val="000000"/>
                </a:solidFill>
              </a:rPr>
              <a:t>- Digitális hálózatok: gyakorló feladatok -</a:t>
            </a:r>
            <a:endParaRPr lang="hu-HU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DE16C8-C910-4762-869E-82F7E209EA29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00341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 smtClean="0">
                <a:solidFill>
                  <a:srgbClr val="000000"/>
                </a:solidFill>
              </a:rPr>
              <a:t>- Digitális hálózatok: gyakorló feladatok -</a:t>
            </a:r>
            <a:endParaRPr lang="hu-H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6BF650-E14B-4F05-A485-45323B3ABD31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0235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 smtClean="0">
                <a:solidFill>
                  <a:srgbClr val="000000"/>
                </a:solidFill>
              </a:rPr>
              <a:t>- Digitális hálózatok: gyakorló feladatok -</a:t>
            </a:r>
            <a:endParaRPr lang="hu-HU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CFD003-B4B3-491B-A87E-D1D1ABCEEC36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38634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 smtClean="0">
                <a:solidFill>
                  <a:srgbClr val="000000"/>
                </a:solidFill>
              </a:rPr>
              <a:t>- Digitális hálózatok: gyakorló feladatok -</a:t>
            </a:r>
            <a:endParaRPr lang="hu-H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2B533B-471C-4CD2-B732-F4A50B72E4A1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31529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hu-HU" noProof="0" smtClean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 smtClean="0">
                <a:solidFill>
                  <a:srgbClr val="000000"/>
                </a:solidFill>
              </a:rPr>
              <a:t>- Digitális hálózatok: gyakorló feladatok -</a:t>
            </a:r>
            <a:endParaRPr lang="hu-H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A4E0C3-64A7-4422-A801-FCB1783B9E2B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00435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 smtClean="0">
                <a:solidFill>
                  <a:srgbClr val="000000"/>
                </a:solidFill>
              </a:rPr>
              <a:t>- Digitális hálózatok: gyakorló feladatok -</a:t>
            </a:r>
            <a:endParaRPr lang="hu-H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2EA8D0-C3B3-4F6E-BD04-9A3D724BD8CB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77161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15113" y="836613"/>
            <a:ext cx="2071687" cy="5289550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395288" y="836613"/>
            <a:ext cx="6067425" cy="5289550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 smtClean="0">
                <a:solidFill>
                  <a:srgbClr val="000000"/>
                </a:solidFill>
              </a:rPr>
              <a:t>- Digitális hálózatok: gyakorló feladatok -</a:t>
            </a:r>
            <a:endParaRPr lang="hu-H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EB546C-25C8-44A3-ACF0-CC36709044E9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47971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Cím, 1 nagy és 2 kisebb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8313" y="836613"/>
            <a:ext cx="8207375" cy="504825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395288" y="1484313"/>
            <a:ext cx="4068762" cy="4641850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quarter" idx="2"/>
          </p:nvPr>
        </p:nvSpPr>
        <p:spPr>
          <a:xfrm>
            <a:off x="4616450" y="1484313"/>
            <a:ext cx="4070350" cy="2244725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Tartalom helye 4"/>
          <p:cNvSpPr>
            <a:spLocks noGrp="1"/>
          </p:cNvSpPr>
          <p:nvPr>
            <p:ph sz="quarter" idx="3"/>
          </p:nvPr>
        </p:nvSpPr>
        <p:spPr>
          <a:xfrm>
            <a:off x="4616450" y="3881438"/>
            <a:ext cx="4070350" cy="2244725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000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 smtClean="0">
                <a:solidFill>
                  <a:srgbClr val="000000"/>
                </a:solidFill>
              </a:rPr>
              <a:t>- Digitális hálózatok: gyakorló feladatok -</a:t>
            </a:r>
            <a:endParaRPr lang="hu-HU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D717F5-393E-4781-BB5C-6D5CDBF4E46F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824375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Cím és 4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 sz="quarter"/>
          </p:nvPr>
        </p:nvSpPr>
        <p:spPr>
          <a:xfrm>
            <a:off x="468313" y="836613"/>
            <a:ext cx="8207375" cy="504825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quarter" idx="1"/>
          </p:nvPr>
        </p:nvSpPr>
        <p:spPr>
          <a:xfrm>
            <a:off x="395288" y="1484313"/>
            <a:ext cx="4068762" cy="2244725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quarter" idx="2"/>
          </p:nvPr>
        </p:nvSpPr>
        <p:spPr>
          <a:xfrm>
            <a:off x="4616450" y="1484313"/>
            <a:ext cx="4070350" cy="2244725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Tartalom helye 4"/>
          <p:cNvSpPr>
            <a:spLocks noGrp="1"/>
          </p:cNvSpPr>
          <p:nvPr>
            <p:ph sz="quarter" idx="3"/>
          </p:nvPr>
        </p:nvSpPr>
        <p:spPr>
          <a:xfrm>
            <a:off x="395288" y="3881438"/>
            <a:ext cx="4068762" cy="2244725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16450" y="3881438"/>
            <a:ext cx="4070350" cy="2244725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 smtClean="0">
                <a:solidFill>
                  <a:srgbClr val="000000"/>
                </a:solidFill>
              </a:rPr>
              <a:t>- Digitális hálózatok: gyakorló feladatok -</a:t>
            </a:r>
            <a:endParaRPr lang="hu-HU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BCCD33-7E63-4B6A-92AF-11F72AF22656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43781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0">
          <a:gsLst>
            <a:gs pos="0">
              <a:srgbClr val="FFFFFF"/>
            </a:gs>
            <a:gs pos="100000">
              <a:schemeClr val="bg1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68313" y="836613"/>
            <a:ext cx="8207375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0" rIns="9144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95288" y="1484313"/>
            <a:ext cx="8291512" cy="464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5325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68313" y="638175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pitchFamily="18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hu-HU">
              <a:solidFill>
                <a:srgbClr val="000000"/>
              </a:solidFill>
            </a:endParaRPr>
          </a:p>
        </p:txBody>
      </p:sp>
      <p:sp>
        <p:nvSpPr>
          <p:cNvPr id="5325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276600" y="6237288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hu-HU" smtClean="0">
                <a:solidFill>
                  <a:srgbClr val="000000"/>
                </a:solidFill>
              </a:rPr>
              <a:t>- Digitális hálózatok: gyakorló feladatok -</a:t>
            </a:r>
            <a:endParaRPr lang="hu-HU">
              <a:solidFill>
                <a:srgbClr val="000000"/>
              </a:solidFill>
            </a:endParaRPr>
          </a:p>
        </p:txBody>
      </p:sp>
      <p:sp>
        <p:nvSpPr>
          <p:cNvPr id="5325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10400" y="6381750"/>
            <a:ext cx="188277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Times New Roman" pitchFamily="18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E2D5B4A-35FB-4F1E-9137-DCE94161EC71}" type="slidenum">
              <a:rPr lang="hu-H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  <p:pic>
        <p:nvPicPr>
          <p:cNvPr id="80903" name="Picture 7" descr="sze_logo05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7885113" y="115888"/>
            <a:ext cx="420687" cy="50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3256" name="Text Box 8"/>
          <p:cNvSpPr txBox="1">
            <a:spLocks noChangeArrowheads="1"/>
          </p:cNvSpPr>
          <p:nvPr/>
        </p:nvSpPr>
        <p:spPr bwMode="auto">
          <a:xfrm>
            <a:off x="8316913" y="115888"/>
            <a:ext cx="68580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hu-HU" sz="1100">
                <a:solidFill>
                  <a:srgbClr val="003366"/>
                </a:solidFill>
                <a:latin typeface="Times New Roman" pitchFamily="18" charset="0"/>
              </a:rPr>
              <a:t>Széchenyi</a:t>
            </a:r>
            <a:br>
              <a:rPr lang="hu-HU" sz="1100">
                <a:solidFill>
                  <a:srgbClr val="003366"/>
                </a:solidFill>
                <a:latin typeface="Times New Roman" pitchFamily="18" charset="0"/>
              </a:rPr>
            </a:br>
            <a:r>
              <a:rPr lang="hu-HU" sz="1100">
                <a:solidFill>
                  <a:srgbClr val="003366"/>
                </a:solidFill>
                <a:latin typeface="Times New Roman" pitchFamily="18" charset="0"/>
              </a:rPr>
              <a:t>István</a:t>
            </a:r>
            <a:br>
              <a:rPr lang="hu-HU" sz="1100">
                <a:solidFill>
                  <a:srgbClr val="003366"/>
                </a:solidFill>
                <a:latin typeface="Times New Roman" pitchFamily="18" charset="0"/>
              </a:rPr>
            </a:br>
            <a:r>
              <a:rPr lang="hu-HU" sz="1100">
                <a:solidFill>
                  <a:srgbClr val="003366"/>
                </a:solidFill>
                <a:latin typeface="Times New Roman" pitchFamily="18" charset="0"/>
              </a:rPr>
              <a:t>Egyetem</a:t>
            </a:r>
            <a:endParaRPr lang="hu-HU" sz="1100">
              <a:solidFill>
                <a:srgbClr val="003366"/>
              </a:solidFill>
            </a:endParaRPr>
          </a:p>
        </p:txBody>
      </p:sp>
      <p:pic>
        <p:nvPicPr>
          <p:cNvPr id="80905" name="Picture 9" descr="nsarga_v_csik"/>
          <p:cNvPicPr>
            <a:picLocks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107950" y="692150"/>
            <a:ext cx="8916988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0906" name="Picture 10" descr="kek_f_csik_atm"/>
          <p:cNvPicPr>
            <a:picLocks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250825" y="115888"/>
            <a:ext cx="107950" cy="660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8423898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iming>
    <p:tnLst>
      <p:par>
        <p:cTn id="1" dur="indefinite" restart="never" nodeType="tmRoot"/>
      </p:par>
    </p:tnLst>
  </p:timing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>
          <a:xfrm>
            <a:off x="2771800" y="6237288"/>
            <a:ext cx="3400400" cy="476250"/>
          </a:xfrm>
        </p:spPr>
        <p:txBody>
          <a:bodyPr/>
          <a:lstStyle/>
          <a:p>
            <a:pPr>
              <a:defRPr/>
            </a:pPr>
            <a:r>
              <a:rPr lang="hu-HU" smtClean="0">
                <a:solidFill>
                  <a:srgbClr val="000000"/>
                </a:solidFill>
              </a:rPr>
              <a:t>- Digitális hálózatok: gyakorló feladatok -</a:t>
            </a:r>
            <a:endParaRPr lang="hu-HU" dirty="0">
              <a:solidFill>
                <a:srgbClr val="000000"/>
              </a:solidFill>
            </a:endParaRPr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B4232E9-B110-49A3-941C-0BB9803B4876}" type="slidenum">
              <a:rPr lang="hu-HU" smtClean="0">
                <a:solidFill>
                  <a:srgbClr val="000000"/>
                </a:solidFill>
              </a:rPr>
              <a:pPr>
                <a:defRPr/>
              </a:pPr>
              <a:t>1</a:t>
            </a:fld>
            <a:endParaRPr lang="hu-HU">
              <a:solidFill>
                <a:srgbClr val="000000"/>
              </a:solidFill>
            </a:endParaRPr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395288" y="115888"/>
            <a:ext cx="741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hu-HU" sz="2400" b="1" dirty="0" smtClean="0">
                <a:solidFill>
                  <a:srgbClr val="000000"/>
                </a:solidFill>
                <a:latin typeface="Times New Roman" pitchFamily="18" charset="0"/>
              </a:rPr>
              <a:t>Gyakorló feladatok (7.leckéhez)</a:t>
            </a:r>
            <a:endParaRPr lang="hu-HU" sz="2400" b="1" dirty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7" name="Cím 6"/>
          <p:cNvSpPr>
            <a:spLocks noGrp="1"/>
          </p:cNvSpPr>
          <p:nvPr>
            <p:ph type="title"/>
          </p:nvPr>
        </p:nvSpPr>
        <p:spPr>
          <a:xfrm>
            <a:off x="467544" y="1052736"/>
            <a:ext cx="7829533" cy="720079"/>
          </a:xfrm>
        </p:spPr>
        <p:txBody>
          <a:bodyPr/>
          <a:lstStyle/>
          <a:p>
            <a:pPr algn="just"/>
            <a:r>
              <a:rPr lang="hu-HU" sz="2200" i="1" u="sng" dirty="0" smtClean="0"/>
              <a:t>Javaslatok a feladatok megoldásához és azok ellenőrzéséhez</a:t>
            </a:r>
            <a:endParaRPr lang="hu-HU" sz="2200" dirty="0"/>
          </a:p>
        </p:txBody>
      </p:sp>
      <p:sp>
        <p:nvSpPr>
          <p:cNvPr id="11" name="Téglalap 10"/>
          <p:cNvSpPr/>
          <p:nvPr/>
        </p:nvSpPr>
        <p:spPr>
          <a:xfrm>
            <a:off x="546381" y="1916832"/>
            <a:ext cx="7704856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hu-HU" dirty="0" smtClean="0"/>
              <a:t>A </a:t>
            </a:r>
            <a:r>
              <a:rPr lang="hu-HU" dirty="0"/>
              <a:t>következő oldalak gyakorló feladatokat </a:t>
            </a:r>
            <a:r>
              <a:rPr lang="hu-HU" dirty="0" smtClean="0"/>
              <a:t>tartalmaznak, példamegoldásokkal kiegészítve. A bemutatott megoldások egyes esetekben - a feladatok specifikációjából fakadóan – iránymutató mintamegoldások, vagyis az adott feladatnak többféle helyes megoldása is létezik.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hu-HU" dirty="0" smtClean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hu-HU" dirty="0" smtClean="0"/>
              <a:t>Javasolt  a megoldásokat  az ajánlott szimulációs programmal is – logikai kapukkal történő realizáción keresztül – megvalósítani, és a működésüket ellenőrizni.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8614394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>
          <a:xfrm>
            <a:off x="2483768" y="6309320"/>
            <a:ext cx="4031704" cy="476250"/>
          </a:xfrm>
        </p:spPr>
        <p:txBody>
          <a:bodyPr/>
          <a:lstStyle/>
          <a:p>
            <a:pPr>
              <a:defRPr/>
            </a:pPr>
            <a:r>
              <a:rPr lang="hu-HU" dirty="0" smtClean="0">
                <a:solidFill>
                  <a:srgbClr val="000000"/>
                </a:solidFill>
              </a:rPr>
              <a:t>- Digitális hálózatok: gyakorló feladatok -</a:t>
            </a:r>
            <a:endParaRPr lang="hu-HU" dirty="0">
              <a:solidFill>
                <a:srgbClr val="000000"/>
              </a:solidFill>
            </a:endParaRPr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B4232E9-B110-49A3-941C-0BB9803B4876}" type="slidenum">
              <a:rPr lang="hu-HU" smtClean="0">
                <a:solidFill>
                  <a:srgbClr val="000000"/>
                </a:solidFill>
              </a:rPr>
              <a:pPr>
                <a:defRPr/>
              </a:pPr>
              <a:t>2</a:t>
            </a:fld>
            <a:endParaRPr lang="hu-HU">
              <a:solidFill>
                <a:srgbClr val="000000"/>
              </a:solidFill>
            </a:endParaRPr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395288" y="115888"/>
            <a:ext cx="741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hu-HU" sz="2400" b="1" dirty="0" smtClean="0">
                <a:solidFill>
                  <a:srgbClr val="000000"/>
                </a:solidFill>
                <a:latin typeface="Times New Roman" pitchFamily="18" charset="0"/>
              </a:rPr>
              <a:t>Gyakorló feladatok (7.leckéhez)</a:t>
            </a:r>
            <a:endParaRPr lang="hu-HU" sz="2400" b="1" dirty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7" name="Cím 6"/>
          <p:cNvSpPr>
            <a:spLocks noGrp="1"/>
          </p:cNvSpPr>
          <p:nvPr>
            <p:ph type="title"/>
          </p:nvPr>
        </p:nvSpPr>
        <p:spPr>
          <a:xfrm>
            <a:off x="395288" y="1124744"/>
            <a:ext cx="8207375" cy="936873"/>
          </a:xfrm>
        </p:spPr>
        <p:txBody>
          <a:bodyPr/>
          <a:lstStyle/>
          <a:p>
            <a:r>
              <a:rPr lang="hu-HU" sz="2400" i="1" u="sng" dirty="0" smtClean="0"/>
              <a:t>Sorrendi </a:t>
            </a:r>
            <a:r>
              <a:rPr lang="hu-HU" sz="2400" i="1" u="sng" dirty="0"/>
              <a:t>hálózatok </a:t>
            </a:r>
            <a:r>
              <a:rPr lang="hu-HU" sz="2400" i="1" u="sng" dirty="0" smtClean="0"/>
              <a:t>tervezése: szinkron hálózatok II.</a:t>
            </a:r>
            <a:r>
              <a:rPr lang="hu-HU" sz="2400" b="1" i="1" u="sng" dirty="0" smtClean="0"/>
              <a:t/>
            </a:r>
            <a:br>
              <a:rPr lang="hu-HU" sz="2400" b="1" i="1" u="sng" dirty="0" smtClean="0"/>
            </a:br>
            <a:r>
              <a:rPr lang="hu-HU" sz="2800" b="1" i="1" dirty="0" smtClean="0"/>
              <a:t/>
            </a:r>
            <a:br>
              <a:rPr lang="hu-HU" sz="2800" b="1" i="1" dirty="0" smtClean="0"/>
            </a:br>
            <a:r>
              <a:rPr lang="hu-HU" sz="2800" dirty="0" smtClean="0"/>
              <a:t>- 1. feladat -</a:t>
            </a:r>
            <a:endParaRPr lang="hu-HU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artalom helye 7"/>
              <p:cNvSpPr>
                <a:spLocks noGrp="1"/>
              </p:cNvSpPr>
              <p:nvPr>
                <p:ph idx="1"/>
              </p:nvPr>
            </p:nvSpPr>
            <p:spPr>
              <a:xfrm>
                <a:off x="395288" y="2564904"/>
                <a:ext cx="8291512" cy="1944216"/>
              </a:xfrm>
            </p:spPr>
            <p:txBody>
              <a:bodyPr/>
              <a:lstStyle/>
              <a:p>
                <a:pPr algn="just">
                  <a:spcBef>
                    <a:spcPts val="600"/>
                  </a:spcBef>
                </a:pPr>
                <a:r>
                  <a:rPr lang="hu-HU" sz="2000" dirty="0" smtClean="0"/>
                  <a:t>Tervezzük </a:t>
                </a:r>
                <a:r>
                  <a:rPr lang="hu-HU" sz="2000" dirty="0"/>
                  <a:t>meg szinkron </a:t>
                </a:r>
                <a:r>
                  <a:rPr lang="hu-HU" sz="2000" b="1" i="1" dirty="0" smtClean="0"/>
                  <a:t>‚Preset’</a:t>
                </a:r>
                <a:r>
                  <a:rPr lang="hu-HU" sz="2000" dirty="0" smtClean="0"/>
                  <a:t> </a:t>
                </a:r>
                <a:r>
                  <a:rPr lang="hu-HU" sz="2000" dirty="0"/>
                  <a:t>és </a:t>
                </a:r>
                <a:r>
                  <a:rPr lang="hu-HU" sz="2000" b="1" i="1" dirty="0" smtClean="0"/>
                  <a:t>‚Clear’</a:t>
                </a:r>
                <a:r>
                  <a:rPr lang="hu-HU" sz="2000" dirty="0" smtClean="0"/>
                  <a:t> </a:t>
                </a:r>
                <a:r>
                  <a:rPr lang="hu-HU" sz="2000" dirty="0"/>
                  <a:t>bemenetekkel is </a:t>
                </a:r>
                <a:r>
                  <a:rPr lang="hu-HU" sz="2000" dirty="0" smtClean="0"/>
                  <a:t>rendelkező</a:t>
                </a:r>
                <a:r>
                  <a:rPr lang="hu-HU" sz="2000" dirty="0"/>
                  <a:t>, élvezérelt </a:t>
                </a:r>
                <a:r>
                  <a:rPr lang="hu-HU" sz="2000" b="1" i="1" dirty="0" smtClean="0"/>
                  <a:t>D-MS</a:t>
                </a:r>
                <a:r>
                  <a:rPr lang="hu-HU" sz="2000" dirty="0" smtClean="0"/>
                  <a:t> </a:t>
                </a:r>
                <a:r>
                  <a:rPr lang="hu-HU" sz="2000" dirty="0" err="1" smtClean="0"/>
                  <a:t>flip-floppal</a:t>
                </a:r>
                <a:r>
                  <a:rPr lang="hu-HU" sz="2000" dirty="0" smtClean="0"/>
                  <a:t> </a:t>
                </a:r>
                <a:r>
                  <a:rPr lang="hu-HU" sz="2000" dirty="0"/>
                  <a:t>azt a </a:t>
                </a:r>
                <a:r>
                  <a:rPr lang="hu-HU" sz="2000" dirty="0" smtClean="0"/>
                  <a:t>három bemenetű (</a:t>
                </a:r>
                <a:r>
                  <a:rPr lang="hu-HU" sz="2000" b="1" i="1" dirty="0" smtClean="0"/>
                  <a:t>J,K,E</a:t>
                </a:r>
                <a:r>
                  <a:rPr lang="hu-HU" sz="2000" dirty="0" smtClean="0"/>
                  <a:t>),  </a:t>
                </a:r>
                <a14:m>
                  <m:oMath xmlns:m="http://schemas.openxmlformats.org/officeDocument/2006/math">
                    <m:r>
                      <a:rPr lang="hu-HU" sz="2200" b="1" i="1">
                        <a:latin typeface="Cambria Math"/>
                      </a:rPr>
                      <m:t>𝑸</m:t>
                    </m:r>
                  </m:oMath>
                </a14:m>
                <a:r>
                  <a:rPr lang="hu-HU" sz="2000" dirty="0" smtClean="0"/>
                  <a:t> és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hu-HU" sz="2200" i="1" smtClean="0">
                            <a:latin typeface="Cambria Math"/>
                          </a:rPr>
                        </m:ctrlPr>
                      </m:accPr>
                      <m:e>
                        <m:r>
                          <a:rPr lang="hu-HU" sz="2200" b="1" i="1" smtClean="0">
                            <a:latin typeface="Cambria Math"/>
                          </a:rPr>
                          <m:t>𝑸</m:t>
                        </m:r>
                      </m:e>
                    </m:acc>
                  </m:oMath>
                </a14:m>
                <a:r>
                  <a:rPr lang="hu-HU" sz="2000" i="1" dirty="0" smtClean="0"/>
                  <a:t> </a:t>
                </a:r>
                <a:r>
                  <a:rPr lang="hu-HU" sz="2000" dirty="0" smtClean="0"/>
                  <a:t>kimenetű, engedélyező jellel </a:t>
                </a:r>
                <a:r>
                  <a:rPr lang="hu-HU" sz="2000" i="1" dirty="0" smtClean="0"/>
                  <a:t>(</a:t>
                </a:r>
                <a:r>
                  <a:rPr lang="hu-HU" sz="2000" b="1" i="1" dirty="0" smtClean="0"/>
                  <a:t>E</a:t>
                </a:r>
                <a:r>
                  <a:rPr lang="hu-HU" sz="2000" i="1" dirty="0" smtClean="0"/>
                  <a:t>) </a:t>
                </a:r>
                <a:r>
                  <a:rPr lang="hu-HU" sz="2000" dirty="0" smtClean="0"/>
                  <a:t>is ellátott </a:t>
                </a:r>
                <a:r>
                  <a:rPr lang="hu-HU" sz="2000" b="1" i="1" dirty="0" smtClean="0"/>
                  <a:t>JK-MS </a:t>
                </a:r>
                <a:r>
                  <a:rPr lang="hu-HU" sz="2000" dirty="0" err="1" smtClean="0"/>
                  <a:t>flip-flopot</a:t>
                </a:r>
                <a:r>
                  <a:rPr lang="hu-HU" sz="2000" dirty="0" smtClean="0"/>
                  <a:t>, amely az alábbi egyszerű igazságtábla szerint működik:</a:t>
                </a:r>
                <a:endParaRPr lang="hu-HU" dirty="0"/>
              </a:p>
            </p:txBody>
          </p:sp>
        </mc:Choice>
        <mc:Fallback xmlns="">
          <p:sp>
            <p:nvSpPr>
              <p:cNvPr id="8" name="Tartalom helye 7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95288" y="2564904"/>
                <a:ext cx="8291512" cy="1944216"/>
              </a:xfrm>
              <a:blipFill rotWithShape="1">
                <a:blip r:embed="rId2"/>
                <a:stretch>
                  <a:fillRect l="-662" t="-1254" r="-735"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005489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>
          <a:xfrm>
            <a:off x="2483768" y="6309320"/>
            <a:ext cx="4031704" cy="476250"/>
          </a:xfrm>
        </p:spPr>
        <p:txBody>
          <a:bodyPr/>
          <a:lstStyle/>
          <a:p>
            <a:pPr>
              <a:defRPr/>
            </a:pPr>
            <a:r>
              <a:rPr lang="hu-HU" dirty="0" smtClean="0">
                <a:solidFill>
                  <a:srgbClr val="000000"/>
                </a:solidFill>
              </a:rPr>
              <a:t>- Digitális hálózatok: gyakorló feladatok -</a:t>
            </a:r>
            <a:endParaRPr lang="hu-HU" dirty="0">
              <a:solidFill>
                <a:srgbClr val="000000"/>
              </a:solidFill>
            </a:endParaRPr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B4232E9-B110-49A3-941C-0BB9803B4876}" type="slidenum">
              <a:rPr lang="hu-HU" smtClean="0">
                <a:solidFill>
                  <a:srgbClr val="000000"/>
                </a:solidFill>
              </a:rPr>
              <a:pPr>
                <a:defRPr/>
              </a:pPr>
              <a:t>3</a:t>
            </a:fld>
            <a:endParaRPr lang="hu-HU">
              <a:solidFill>
                <a:srgbClr val="000000"/>
              </a:solidFill>
            </a:endParaRPr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395288" y="115888"/>
            <a:ext cx="741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hu-HU" sz="2400" b="1" dirty="0" smtClean="0">
                <a:solidFill>
                  <a:srgbClr val="000000"/>
                </a:solidFill>
                <a:latin typeface="Times New Roman" pitchFamily="18" charset="0"/>
              </a:rPr>
              <a:t>Gyakorló feladatok (7.leckéhez)</a:t>
            </a:r>
            <a:endParaRPr lang="hu-HU" sz="2400" b="1" dirty="0">
              <a:solidFill>
                <a:srgbClr val="000000"/>
              </a:solidFill>
              <a:latin typeface="Times New Roman" pitchFamily="18" charset="0"/>
            </a:endParaRPr>
          </a:p>
        </p:txBody>
      </p:sp>
      <p:pic>
        <p:nvPicPr>
          <p:cNvPr id="9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2938" y="1700808"/>
            <a:ext cx="6991470" cy="44302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Cím 6"/>
          <p:cNvSpPr>
            <a:spLocks noGrp="1"/>
          </p:cNvSpPr>
          <p:nvPr>
            <p:ph type="title"/>
          </p:nvPr>
        </p:nvSpPr>
        <p:spPr>
          <a:xfrm>
            <a:off x="395288" y="836712"/>
            <a:ext cx="8207375" cy="720080"/>
          </a:xfrm>
        </p:spPr>
        <p:txBody>
          <a:bodyPr/>
          <a:lstStyle/>
          <a:p>
            <a:r>
              <a:rPr lang="hu-HU" sz="2800" dirty="0" smtClean="0"/>
              <a:t>- 1. feladat -</a:t>
            </a:r>
            <a:endParaRPr lang="hu-HU" sz="2400" dirty="0"/>
          </a:p>
        </p:txBody>
      </p:sp>
    </p:spTree>
    <p:extLst>
      <p:ext uri="{BB962C8B-B14F-4D97-AF65-F5344CB8AC3E}">
        <p14:creationId xmlns:p14="http://schemas.microsoft.com/office/powerpoint/2010/main" val="2753632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>
          <a:xfrm>
            <a:off x="2699792" y="6237288"/>
            <a:ext cx="3472408" cy="476250"/>
          </a:xfrm>
        </p:spPr>
        <p:txBody>
          <a:bodyPr/>
          <a:lstStyle/>
          <a:p>
            <a:pPr>
              <a:defRPr/>
            </a:pPr>
            <a:r>
              <a:rPr lang="hu-HU" dirty="0" smtClean="0">
                <a:solidFill>
                  <a:srgbClr val="000000"/>
                </a:solidFill>
              </a:rPr>
              <a:t>- Digitális hálózatok: gyakorló feladatok -</a:t>
            </a:r>
            <a:endParaRPr lang="hu-HU" dirty="0">
              <a:solidFill>
                <a:srgbClr val="000000"/>
              </a:solidFill>
            </a:endParaRPr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B4232E9-B110-49A3-941C-0BB9803B4876}" type="slidenum">
              <a:rPr lang="hu-HU" smtClean="0">
                <a:solidFill>
                  <a:srgbClr val="000000"/>
                </a:solidFill>
              </a:rPr>
              <a:pPr>
                <a:defRPr/>
              </a:pPr>
              <a:t>4</a:t>
            </a:fld>
            <a:endParaRPr lang="hu-HU">
              <a:solidFill>
                <a:srgbClr val="000000"/>
              </a:solidFill>
            </a:endParaRPr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395288" y="115888"/>
            <a:ext cx="741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hu-HU" sz="2400" b="1" dirty="0" smtClean="0">
                <a:solidFill>
                  <a:srgbClr val="000000"/>
                </a:solidFill>
                <a:latin typeface="Times New Roman" pitchFamily="18" charset="0"/>
              </a:rPr>
              <a:t>Gyakorló feladatok (7.leckéhez)</a:t>
            </a:r>
            <a:endParaRPr lang="hu-HU" sz="2400" b="1" dirty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7" name="Cím 6"/>
          <p:cNvSpPr>
            <a:spLocks noGrp="1"/>
          </p:cNvSpPr>
          <p:nvPr>
            <p:ph type="title"/>
          </p:nvPr>
        </p:nvSpPr>
        <p:spPr>
          <a:xfrm>
            <a:off x="395288" y="980728"/>
            <a:ext cx="8207375" cy="504825"/>
          </a:xfrm>
        </p:spPr>
        <p:txBody>
          <a:bodyPr/>
          <a:lstStyle/>
          <a:p>
            <a:r>
              <a:rPr lang="hu-HU" sz="2800" dirty="0" smtClean="0"/>
              <a:t>- 1. feladat -</a:t>
            </a:r>
            <a:r>
              <a:rPr lang="hu-HU" dirty="0" smtClean="0"/>
              <a:t/>
            </a:r>
            <a:br>
              <a:rPr lang="hu-HU" dirty="0" smtClean="0"/>
            </a:br>
            <a:endParaRPr lang="hu-HU" sz="2400" dirty="0"/>
          </a:p>
        </p:txBody>
      </p:sp>
      <p:sp>
        <p:nvSpPr>
          <p:cNvPr id="8" name="Tartalom helye 7"/>
          <p:cNvSpPr>
            <a:spLocks noGrp="1"/>
          </p:cNvSpPr>
          <p:nvPr>
            <p:ph idx="1"/>
          </p:nvPr>
        </p:nvSpPr>
        <p:spPr>
          <a:xfrm>
            <a:off x="389218" y="1356859"/>
            <a:ext cx="1800448" cy="720080"/>
          </a:xfrm>
        </p:spPr>
        <p:txBody>
          <a:bodyPr/>
          <a:lstStyle/>
          <a:p>
            <a:pPr marL="0" indent="0">
              <a:buNone/>
            </a:pPr>
            <a:r>
              <a:rPr lang="hu-HU" sz="1800" i="1" u="sng" dirty="0" smtClean="0"/>
              <a:t>Megoldás:</a:t>
            </a:r>
            <a:endParaRPr lang="hu-HU" sz="1800" i="1" u="sng" dirty="0"/>
          </a:p>
        </p:txBody>
      </p:sp>
      <p:sp>
        <p:nvSpPr>
          <p:cNvPr id="2" name="Szövegdoboz 1"/>
          <p:cNvSpPr txBox="1"/>
          <p:nvPr/>
        </p:nvSpPr>
        <p:spPr>
          <a:xfrm>
            <a:off x="899592" y="2079306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smtClean="0"/>
              <a:t>1)</a:t>
            </a:r>
            <a:endParaRPr lang="hu-HU" dirty="0"/>
          </a:p>
        </p:txBody>
      </p:sp>
      <p:sp>
        <p:nvSpPr>
          <p:cNvPr id="3" name="Szövegdoboz 2"/>
          <p:cNvSpPr txBox="1"/>
          <p:nvPr/>
        </p:nvSpPr>
        <p:spPr>
          <a:xfrm>
            <a:off x="3851920" y="5230876"/>
            <a:ext cx="143020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1600" dirty="0" smtClean="0"/>
              <a:t>állapotgráf</a:t>
            </a:r>
            <a:endParaRPr lang="hu-HU" sz="16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0977" y="1585442"/>
            <a:ext cx="7355519" cy="47238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Szövegdoboz 8"/>
          <p:cNvSpPr txBox="1"/>
          <p:nvPr/>
        </p:nvSpPr>
        <p:spPr>
          <a:xfrm>
            <a:off x="1763688" y="4437112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smtClean="0"/>
              <a:t>2)</a:t>
            </a:r>
            <a:endParaRPr lang="hu-HU" dirty="0"/>
          </a:p>
        </p:txBody>
      </p:sp>
      <p:sp>
        <p:nvSpPr>
          <p:cNvPr id="11" name="Szövegdoboz 10"/>
          <p:cNvSpPr txBox="1"/>
          <p:nvPr/>
        </p:nvSpPr>
        <p:spPr>
          <a:xfrm>
            <a:off x="4716016" y="5200098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smtClean="0"/>
              <a:t>3)</a:t>
            </a:r>
            <a:endParaRPr lang="hu-HU" dirty="0"/>
          </a:p>
        </p:txBody>
      </p:sp>
      <p:sp>
        <p:nvSpPr>
          <p:cNvPr id="10" name="Szövegdoboz 9"/>
          <p:cNvSpPr txBox="1"/>
          <p:nvPr/>
        </p:nvSpPr>
        <p:spPr>
          <a:xfrm>
            <a:off x="6228184" y="2924944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smtClean="0"/>
              <a:t>→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3342254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>
          <a:xfrm>
            <a:off x="2483768" y="6237288"/>
            <a:ext cx="3688432" cy="476250"/>
          </a:xfrm>
        </p:spPr>
        <p:txBody>
          <a:bodyPr/>
          <a:lstStyle/>
          <a:p>
            <a:pPr>
              <a:defRPr/>
            </a:pPr>
            <a:r>
              <a:rPr lang="hu-HU" dirty="0" smtClean="0">
                <a:solidFill>
                  <a:srgbClr val="000000"/>
                </a:solidFill>
              </a:rPr>
              <a:t>- Digitális hálózatok: gyakorló feladatok -</a:t>
            </a:r>
            <a:endParaRPr lang="hu-HU" dirty="0">
              <a:solidFill>
                <a:srgbClr val="000000"/>
              </a:solidFill>
            </a:endParaRPr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B4232E9-B110-49A3-941C-0BB9803B4876}" type="slidenum">
              <a:rPr lang="hu-HU" smtClean="0">
                <a:solidFill>
                  <a:srgbClr val="000000"/>
                </a:solidFill>
              </a:rPr>
              <a:pPr>
                <a:defRPr/>
              </a:pPr>
              <a:t>5</a:t>
            </a:fld>
            <a:endParaRPr lang="hu-HU">
              <a:solidFill>
                <a:srgbClr val="000000"/>
              </a:solidFill>
            </a:endParaRPr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395288" y="115888"/>
            <a:ext cx="741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hu-HU" sz="2400" b="1" dirty="0" smtClean="0">
                <a:solidFill>
                  <a:srgbClr val="000000"/>
                </a:solidFill>
                <a:latin typeface="Times New Roman" pitchFamily="18" charset="0"/>
              </a:rPr>
              <a:t>Gyakorló feladatok (7.leckéhez)</a:t>
            </a:r>
            <a:endParaRPr lang="hu-HU" sz="2400" b="1" dirty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7" name="Cím 6"/>
          <p:cNvSpPr>
            <a:spLocks noGrp="1"/>
          </p:cNvSpPr>
          <p:nvPr>
            <p:ph type="title"/>
          </p:nvPr>
        </p:nvSpPr>
        <p:spPr>
          <a:xfrm>
            <a:off x="395288" y="980728"/>
            <a:ext cx="8207375" cy="504825"/>
          </a:xfrm>
        </p:spPr>
        <p:txBody>
          <a:bodyPr/>
          <a:lstStyle/>
          <a:p>
            <a:r>
              <a:rPr lang="hu-HU" sz="2800" dirty="0" smtClean="0"/>
              <a:t>- 1. feladat -</a:t>
            </a:r>
            <a:r>
              <a:rPr lang="hu-HU" dirty="0" smtClean="0"/>
              <a:t/>
            </a:r>
            <a:br>
              <a:rPr lang="hu-HU" dirty="0" smtClean="0"/>
            </a:br>
            <a:endParaRPr lang="hu-HU" sz="2400" dirty="0"/>
          </a:p>
        </p:txBody>
      </p:sp>
      <p:sp>
        <p:nvSpPr>
          <p:cNvPr id="2" name="Szövegdoboz 1"/>
          <p:cNvSpPr txBox="1"/>
          <p:nvPr/>
        </p:nvSpPr>
        <p:spPr>
          <a:xfrm>
            <a:off x="683568" y="1484784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smtClean="0"/>
              <a:t>4)</a:t>
            </a:r>
            <a:endParaRPr lang="hu-HU" dirty="0"/>
          </a:p>
        </p:txBody>
      </p:sp>
      <p:sp>
        <p:nvSpPr>
          <p:cNvPr id="11" name="Szövegdoboz 10"/>
          <p:cNvSpPr txBox="1"/>
          <p:nvPr/>
        </p:nvSpPr>
        <p:spPr>
          <a:xfrm>
            <a:off x="4572000" y="3491957"/>
            <a:ext cx="54053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3200" dirty="0" smtClean="0">
                <a:latin typeface="Cambria"/>
                <a:ea typeface="Cambria"/>
              </a:rPr>
              <a:t>⇒</a:t>
            </a:r>
            <a:endParaRPr lang="hu-HU" sz="32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6988" y="1448271"/>
            <a:ext cx="6548437" cy="4645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Szövegdoboz 2"/>
          <p:cNvSpPr txBox="1"/>
          <p:nvPr/>
        </p:nvSpPr>
        <p:spPr>
          <a:xfrm>
            <a:off x="1087752" y="1484784"/>
            <a:ext cx="20377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1600" dirty="0" smtClean="0"/>
              <a:t>NAND realizáció</a:t>
            </a:r>
            <a:r>
              <a:rPr lang="hu-HU" dirty="0" smtClean="0"/>
              <a:t>: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2537496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>
          <a:xfrm>
            <a:off x="2771800" y="6237288"/>
            <a:ext cx="3400400" cy="476250"/>
          </a:xfrm>
        </p:spPr>
        <p:txBody>
          <a:bodyPr/>
          <a:lstStyle/>
          <a:p>
            <a:pPr>
              <a:defRPr/>
            </a:pPr>
            <a:r>
              <a:rPr lang="hu-HU" smtClean="0">
                <a:solidFill>
                  <a:srgbClr val="000000"/>
                </a:solidFill>
              </a:rPr>
              <a:t>- Digitális hálózatok: gyakorló feladatok -</a:t>
            </a:r>
            <a:endParaRPr lang="hu-HU" dirty="0">
              <a:solidFill>
                <a:srgbClr val="000000"/>
              </a:solidFill>
            </a:endParaRPr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B4232E9-B110-49A3-941C-0BB9803B4876}" type="slidenum">
              <a:rPr lang="hu-HU" smtClean="0">
                <a:solidFill>
                  <a:srgbClr val="000000"/>
                </a:solidFill>
              </a:rPr>
              <a:pPr>
                <a:defRPr/>
              </a:pPr>
              <a:t>6</a:t>
            </a:fld>
            <a:endParaRPr lang="hu-HU">
              <a:solidFill>
                <a:srgbClr val="000000"/>
              </a:solidFill>
            </a:endParaRPr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395288" y="115888"/>
            <a:ext cx="741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hu-HU" sz="2400" b="1" dirty="0" smtClean="0">
                <a:solidFill>
                  <a:srgbClr val="000000"/>
                </a:solidFill>
                <a:latin typeface="Times New Roman" pitchFamily="18" charset="0"/>
              </a:rPr>
              <a:t>Gyakorló feladatok (7.leckéhez)</a:t>
            </a:r>
            <a:endParaRPr lang="hu-HU" sz="2400" b="1" dirty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7" name="Cím 6"/>
          <p:cNvSpPr>
            <a:spLocks noGrp="1"/>
          </p:cNvSpPr>
          <p:nvPr>
            <p:ph type="title"/>
          </p:nvPr>
        </p:nvSpPr>
        <p:spPr>
          <a:xfrm>
            <a:off x="395288" y="980728"/>
            <a:ext cx="8207375" cy="504825"/>
          </a:xfrm>
        </p:spPr>
        <p:txBody>
          <a:bodyPr/>
          <a:lstStyle/>
          <a:p>
            <a:r>
              <a:rPr lang="hu-HU" sz="2800" dirty="0" smtClean="0"/>
              <a:t>- 1. feladat -</a:t>
            </a:r>
            <a:r>
              <a:rPr lang="hu-HU" dirty="0" smtClean="0"/>
              <a:t/>
            </a:r>
            <a:br>
              <a:rPr lang="hu-HU" dirty="0" smtClean="0"/>
            </a:br>
            <a:endParaRPr lang="hu-HU" sz="2400" dirty="0"/>
          </a:p>
        </p:txBody>
      </p:sp>
      <p:sp>
        <p:nvSpPr>
          <p:cNvPr id="8" name="Tartalom helye 7"/>
          <p:cNvSpPr>
            <a:spLocks noGrp="1"/>
          </p:cNvSpPr>
          <p:nvPr>
            <p:ph idx="1"/>
          </p:nvPr>
        </p:nvSpPr>
        <p:spPr>
          <a:xfrm>
            <a:off x="399547" y="1628800"/>
            <a:ext cx="8291512" cy="1872208"/>
          </a:xfrm>
        </p:spPr>
        <p:txBody>
          <a:bodyPr/>
          <a:lstStyle/>
          <a:p>
            <a:pPr marL="0" indent="0">
              <a:buNone/>
            </a:pPr>
            <a:r>
              <a:rPr lang="hu-HU" sz="2000" i="1" u="sng" dirty="0" smtClean="0"/>
              <a:t>A feladat megoldásának DSCH sémája(„SZH_EJK_FF_</a:t>
            </a:r>
            <a:r>
              <a:rPr lang="hu-HU" sz="2000" i="1" u="sng" dirty="0" err="1" smtClean="0"/>
              <a:t>dualishoz</a:t>
            </a:r>
            <a:r>
              <a:rPr lang="hu-HU" sz="2000" i="1" u="sng" dirty="0" smtClean="0"/>
              <a:t>”):</a:t>
            </a:r>
          </a:p>
          <a:p>
            <a:pPr marL="0" indent="0">
              <a:buNone/>
            </a:pPr>
            <a:endParaRPr lang="hu-HU" sz="2000" i="1" u="sng" dirty="0"/>
          </a:p>
          <a:p>
            <a:pPr marL="0" indent="0">
              <a:buNone/>
            </a:pPr>
            <a:r>
              <a:rPr lang="hu-HU" sz="2000" dirty="0">
                <a:solidFill>
                  <a:srgbClr val="0070C0"/>
                </a:solidFill>
              </a:rPr>
              <a:t>http://www.sze.hu/~somi/Digit%e1lis%20h%e1l%f3zatok/DSCH%20s%e9m%e1k%20gyakorl%f3%20feladatokhoz/</a:t>
            </a:r>
          </a:p>
        </p:txBody>
      </p:sp>
      <p:sp>
        <p:nvSpPr>
          <p:cNvPr id="9" name="Téglalap 8"/>
          <p:cNvSpPr/>
          <p:nvPr/>
        </p:nvSpPr>
        <p:spPr>
          <a:xfrm>
            <a:off x="611560" y="2220917"/>
            <a:ext cx="79208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6512520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>
          <a:xfrm>
            <a:off x="2483768" y="6309320"/>
            <a:ext cx="4031704" cy="476250"/>
          </a:xfrm>
        </p:spPr>
        <p:txBody>
          <a:bodyPr/>
          <a:lstStyle/>
          <a:p>
            <a:pPr>
              <a:defRPr/>
            </a:pPr>
            <a:r>
              <a:rPr lang="hu-HU" dirty="0" smtClean="0">
                <a:solidFill>
                  <a:srgbClr val="000000"/>
                </a:solidFill>
              </a:rPr>
              <a:t>- Digitális hálózatok: gyakorló feladatok -</a:t>
            </a:r>
            <a:endParaRPr lang="hu-HU" dirty="0">
              <a:solidFill>
                <a:srgbClr val="000000"/>
              </a:solidFill>
            </a:endParaRPr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B4232E9-B110-49A3-941C-0BB9803B4876}" type="slidenum">
              <a:rPr lang="hu-HU" smtClean="0">
                <a:solidFill>
                  <a:srgbClr val="000000"/>
                </a:solidFill>
              </a:rPr>
              <a:pPr>
                <a:defRPr/>
              </a:pPr>
              <a:t>7</a:t>
            </a:fld>
            <a:endParaRPr lang="hu-HU">
              <a:solidFill>
                <a:srgbClr val="000000"/>
              </a:solidFill>
            </a:endParaRPr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395288" y="115888"/>
            <a:ext cx="741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hu-HU" sz="2400" b="1" dirty="0" smtClean="0">
                <a:solidFill>
                  <a:srgbClr val="000000"/>
                </a:solidFill>
                <a:latin typeface="Times New Roman" pitchFamily="18" charset="0"/>
              </a:rPr>
              <a:t>Gyakorló feladatok (7.leckéhez)</a:t>
            </a:r>
            <a:endParaRPr lang="hu-HU" sz="2400" b="1" dirty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7" name="Cím 6"/>
          <p:cNvSpPr>
            <a:spLocks noGrp="1"/>
          </p:cNvSpPr>
          <p:nvPr>
            <p:ph type="title"/>
          </p:nvPr>
        </p:nvSpPr>
        <p:spPr>
          <a:xfrm>
            <a:off x="395288" y="1268760"/>
            <a:ext cx="8497192" cy="720080"/>
          </a:xfrm>
        </p:spPr>
        <p:txBody>
          <a:bodyPr/>
          <a:lstStyle/>
          <a:p>
            <a:r>
              <a:rPr lang="hu-HU" sz="2800" i="1" u="sng" dirty="0"/>
              <a:t>Sorrendi hálózatok tervezése: szinkron hálózatok II</a:t>
            </a:r>
            <a:r>
              <a:rPr lang="hu-HU" sz="2800" i="1" u="sng" dirty="0" smtClean="0"/>
              <a:t>.</a:t>
            </a:r>
            <a:br>
              <a:rPr lang="hu-HU" sz="2800" i="1" u="sng" dirty="0" smtClean="0"/>
            </a:br>
            <a:r>
              <a:rPr lang="hu-HU" sz="2800" dirty="0" smtClean="0"/>
              <a:t/>
            </a:r>
            <a:br>
              <a:rPr lang="hu-HU" sz="2800" dirty="0" smtClean="0"/>
            </a:br>
            <a:r>
              <a:rPr lang="hu-HU" sz="2800" dirty="0" smtClean="0"/>
              <a:t>- </a:t>
            </a:r>
            <a:r>
              <a:rPr lang="hu-HU" sz="2800" dirty="0" smtClean="0"/>
              <a:t>2. feladat -</a:t>
            </a:r>
            <a:endParaRPr lang="hu-HU" sz="24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artalom helye 7"/>
              <p:cNvSpPr>
                <a:spLocks noGrp="1"/>
              </p:cNvSpPr>
              <p:nvPr>
                <p:ph idx="1"/>
              </p:nvPr>
            </p:nvSpPr>
            <p:spPr>
              <a:xfrm>
                <a:off x="395288" y="2780928"/>
                <a:ext cx="8291512" cy="1944216"/>
              </a:xfrm>
            </p:spPr>
            <p:txBody>
              <a:bodyPr/>
              <a:lstStyle/>
              <a:p>
                <a:pPr algn="just">
                  <a:spcBef>
                    <a:spcPts val="600"/>
                  </a:spcBef>
                </a:pPr>
                <a:r>
                  <a:rPr lang="hu-HU" sz="2000" dirty="0" smtClean="0"/>
                  <a:t>Valósítsunk </a:t>
                </a:r>
                <a:r>
                  <a:rPr lang="hu-HU" sz="2000" dirty="0"/>
                  <a:t>meg mod-8-as számlálóból mod-6-os számlálót ugyanolyan </a:t>
                </a:r>
                <a:r>
                  <a:rPr lang="hu-HU" sz="2000" dirty="0" smtClean="0"/>
                  <a:t>vezérlő bemenetekkel </a:t>
                </a:r>
                <a:r>
                  <a:rPr lang="hu-HU" sz="2000" dirty="0"/>
                  <a:t>(</a:t>
                </a:r>
                <a:r>
                  <a:rPr lang="hu-HU" sz="2000" b="1" dirty="0"/>
                  <a:t>R,L,E</a:t>
                </a:r>
                <a:r>
                  <a:rPr lang="hu-HU" sz="2000" dirty="0"/>
                  <a:t>)</a:t>
                </a:r>
                <a:r>
                  <a:rPr lang="hu-HU" sz="2000" dirty="0" smtClean="0"/>
                  <a:t> </a:t>
                </a:r>
                <a:r>
                  <a:rPr lang="hu-HU" sz="2000" dirty="0"/>
                  <a:t>és lehetőségekkel, mint az eredeti, és a </a:t>
                </a:r>
                <a:r>
                  <a:rPr lang="hu-HU" sz="2000" dirty="0" smtClean="0"/>
                  <a:t>vezérlő jelek </a:t>
                </a:r>
                <a:r>
                  <a:rPr lang="hu-HU" sz="2000" dirty="0"/>
                  <a:t>között ugyanolyan prioritási sorrenddel, mint az eredeti számláló esetében! </a:t>
                </a:r>
                <a:r>
                  <a:rPr lang="hu-HU" sz="2000" dirty="0" smtClean="0"/>
                  <a:t>Gondoskodjunk </a:t>
                </a:r>
                <a:r>
                  <a:rPr lang="hu-HU" sz="2000" dirty="0"/>
                  <a:t>arról is, hogy a bemeneti bitvektor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hu-HU" sz="2000" i="1">
                            <a:latin typeface="Cambria Math"/>
                          </a:rPr>
                        </m:ctrlPr>
                      </m:sSubPr>
                      <m:e>
                        <m:r>
                          <a:rPr lang="hu-HU" sz="2000" i="1">
                            <a:latin typeface="Cambria Math"/>
                          </a:rPr>
                          <m:t>𝑛</m:t>
                        </m:r>
                      </m:e>
                      <m:sub>
                        <m:r>
                          <a:rPr lang="hu-HU" sz="2000" i="1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hu-HU" sz="2000" dirty="0"/>
                  <a:t>;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hu-HU" sz="2000" i="1">
                            <a:latin typeface="Cambria Math"/>
                          </a:rPr>
                        </m:ctrlPr>
                      </m:sSubPr>
                      <m:e>
                        <m:r>
                          <a:rPr lang="hu-HU" sz="2000" i="1">
                            <a:latin typeface="Cambria Math"/>
                          </a:rPr>
                          <m:t>𝑛</m:t>
                        </m:r>
                      </m:e>
                      <m:sub>
                        <m:r>
                          <a:rPr lang="hu-HU" sz="2000" i="1">
                            <a:latin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hu-HU" sz="2000" dirty="0"/>
                  <a:t>;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hu-HU" sz="2000" i="1">
                            <a:latin typeface="Cambria Math"/>
                          </a:rPr>
                        </m:ctrlPr>
                      </m:sSubPr>
                      <m:e>
                        <m:r>
                          <a:rPr lang="hu-HU" sz="2000" i="1">
                            <a:latin typeface="Cambria Math"/>
                          </a:rPr>
                          <m:t>𝑛</m:t>
                        </m:r>
                      </m:e>
                      <m:sub>
                        <m:r>
                          <a:rPr lang="hu-HU" sz="2000" i="1"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r>
                  <a:rPr lang="hu-HU" sz="2000" dirty="0"/>
                  <a:t>) értéke ne haladhassa meg az új modulus értéket!</a:t>
                </a:r>
              </a:p>
              <a:p>
                <a:pPr algn="just">
                  <a:spcBef>
                    <a:spcPts val="600"/>
                  </a:spcBef>
                </a:pPr>
                <a:endParaRPr lang="hu-HU" dirty="0"/>
              </a:p>
            </p:txBody>
          </p:sp>
        </mc:Choice>
        <mc:Fallback>
          <p:sp>
            <p:nvSpPr>
              <p:cNvPr id="8" name="Tartalom helye 7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95288" y="2780928"/>
                <a:ext cx="8291512" cy="1944216"/>
              </a:xfrm>
              <a:blipFill rotWithShape="1">
                <a:blip r:embed="rId2"/>
                <a:stretch>
                  <a:fillRect l="-662" t="-1254" r="-735" b="-4702"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146434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>
          <a:xfrm>
            <a:off x="2699792" y="6237288"/>
            <a:ext cx="3472408" cy="476250"/>
          </a:xfrm>
        </p:spPr>
        <p:txBody>
          <a:bodyPr/>
          <a:lstStyle/>
          <a:p>
            <a:pPr>
              <a:defRPr/>
            </a:pPr>
            <a:r>
              <a:rPr lang="hu-HU" dirty="0" smtClean="0">
                <a:solidFill>
                  <a:srgbClr val="000000"/>
                </a:solidFill>
              </a:rPr>
              <a:t>- Digitális hálózatok: gyakorló feladatok -</a:t>
            </a:r>
            <a:endParaRPr lang="hu-HU" dirty="0">
              <a:solidFill>
                <a:srgbClr val="000000"/>
              </a:solidFill>
            </a:endParaRPr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B4232E9-B110-49A3-941C-0BB9803B4876}" type="slidenum">
              <a:rPr lang="hu-HU" smtClean="0">
                <a:solidFill>
                  <a:srgbClr val="000000"/>
                </a:solidFill>
              </a:rPr>
              <a:pPr>
                <a:defRPr/>
              </a:pPr>
              <a:t>8</a:t>
            </a:fld>
            <a:endParaRPr lang="hu-HU">
              <a:solidFill>
                <a:srgbClr val="000000"/>
              </a:solidFill>
            </a:endParaRPr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395288" y="115888"/>
            <a:ext cx="741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hu-HU" sz="2400" b="1" dirty="0" smtClean="0">
                <a:solidFill>
                  <a:srgbClr val="000000"/>
                </a:solidFill>
                <a:latin typeface="Times New Roman" pitchFamily="18" charset="0"/>
              </a:rPr>
              <a:t>Gyakorló feladatok (7.leckéhez)</a:t>
            </a:r>
            <a:endParaRPr lang="hu-HU" sz="2400" b="1" dirty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7" name="Cím 6"/>
          <p:cNvSpPr>
            <a:spLocks noGrp="1"/>
          </p:cNvSpPr>
          <p:nvPr>
            <p:ph type="title"/>
          </p:nvPr>
        </p:nvSpPr>
        <p:spPr>
          <a:xfrm>
            <a:off x="395288" y="980728"/>
            <a:ext cx="8207375" cy="504825"/>
          </a:xfrm>
        </p:spPr>
        <p:txBody>
          <a:bodyPr/>
          <a:lstStyle/>
          <a:p>
            <a:r>
              <a:rPr lang="hu-HU" sz="2800" dirty="0" smtClean="0"/>
              <a:t>- 2. feladat -</a:t>
            </a:r>
            <a:r>
              <a:rPr lang="hu-HU" dirty="0" smtClean="0"/>
              <a:t/>
            </a:r>
            <a:br>
              <a:rPr lang="hu-HU" dirty="0" smtClean="0"/>
            </a:br>
            <a:endParaRPr lang="hu-HU" sz="2400" dirty="0"/>
          </a:p>
        </p:txBody>
      </p:sp>
      <p:sp>
        <p:nvSpPr>
          <p:cNvPr id="8" name="Tartalom helye 7"/>
          <p:cNvSpPr>
            <a:spLocks noGrp="1"/>
          </p:cNvSpPr>
          <p:nvPr>
            <p:ph idx="1"/>
          </p:nvPr>
        </p:nvSpPr>
        <p:spPr>
          <a:xfrm>
            <a:off x="389218" y="1356859"/>
            <a:ext cx="1800448" cy="720080"/>
          </a:xfrm>
        </p:spPr>
        <p:txBody>
          <a:bodyPr/>
          <a:lstStyle/>
          <a:p>
            <a:pPr marL="0" indent="0">
              <a:buNone/>
            </a:pPr>
            <a:r>
              <a:rPr lang="hu-HU" sz="1800" i="1" u="sng" dirty="0" smtClean="0"/>
              <a:t>Megoldás:</a:t>
            </a:r>
            <a:endParaRPr lang="hu-HU" sz="1800" i="1" u="sng" dirty="0"/>
          </a:p>
        </p:txBody>
      </p:sp>
      <p:sp>
        <p:nvSpPr>
          <p:cNvPr id="2" name="Szövegdoboz 1"/>
          <p:cNvSpPr txBox="1"/>
          <p:nvPr/>
        </p:nvSpPr>
        <p:spPr>
          <a:xfrm>
            <a:off x="704667" y="1916546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smtClean="0"/>
              <a:t>1)</a:t>
            </a:r>
            <a:endParaRPr lang="hu-HU" dirty="0"/>
          </a:p>
        </p:txBody>
      </p:sp>
      <p:pic>
        <p:nvPicPr>
          <p:cNvPr id="13" name="Kép 12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1833726"/>
            <a:ext cx="4248472" cy="4105036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Szövegdoboz 13"/>
          <p:cNvSpPr txBox="1"/>
          <p:nvPr/>
        </p:nvSpPr>
        <p:spPr>
          <a:xfrm>
            <a:off x="1332892" y="5322763"/>
            <a:ext cx="15488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400" dirty="0" smtClean="0">
                <a:solidFill>
                  <a:srgbClr val="FF0000"/>
                </a:solidFill>
              </a:rPr>
              <a:t>n ≤ m’-1 !!</a:t>
            </a:r>
            <a:endParaRPr lang="hu-HU" sz="2400" dirty="0">
              <a:solidFill>
                <a:srgbClr val="FF0000"/>
              </a:solidFill>
            </a:endParaRPr>
          </a:p>
        </p:txBody>
      </p:sp>
      <p:sp>
        <p:nvSpPr>
          <p:cNvPr id="15" name="Szövegdoboz 14"/>
          <p:cNvSpPr txBox="1"/>
          <p:nvPr/>
        </p:nvSpPr>
        <p:spPr>
          <a:xfrm>
            <a:off x="1572541" y="4774540"/>
            <a:ext cx="10695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smtClean="0">
                <a:solidFill>
                  <a:srgbClr val="FF0000"/>
                </a:solidFill>
              </a:rPr>
              <a:t>Szabály:</a:t>
            </a:r>
            <a:endParaRPr lang="hu-HU" dirty="0">
              <a:solidFill>
                <a:srgbClr val="FF0000"/>
              </a:solidFill>
            </a:endParaRPr>
          </a:p>
        </p:txBody>
      </p:sp>
      <p:sp>
        <p:nvSpPr>
          <p:cNvPr id="16" name="Szövegdoboz 15"/>
          <p:cNvSpPr txBox="1"/>
          <p:nvPr/>
        </p:nvSpPr>
        <p:spPr>
          <a:xfrm>
            <a:off x="6281708" y="2205772"/>
            <a:ext cx="26790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dirty="0" smtClean="0"/>
              <a:t>A specifikáció szerint:</a:t>
            </a:r>
            <a:endParaRPr lang="hu-HU" dirty="0"/>
          </a:p>
        </p:txBody>
      </p:sp>
      <p:sp>
        <p:nvSpPr>
          <p:cNvPr id="17" name="Text Box 6"/>
          <p:cNvSpPr txBox="1">
            <a:spLocks noChangeArrowheads="1"/>
          </p:cNvSpPr>
          <p:nvPr/>
        </p:nvSpPr>
        <p:spPr bwMode="auto">
          <a:xfrm>
            <a:off x="6932984" y="3212976"/>
            <a:ext cx="158454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m’ = </a:t>
            </a:r>
            <a: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hu-H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Ellipszis 17"/>
          <p:cNvSpPr/>
          <p:nvPr/>
        </p:nvSpPr>
        <p:spPr bwMode="auto">
          <a:xfrm>
            <a:off x="4388305" y="4437112"/>
            <a:ext cx="360610" cy="288032"/>
          </a:xfrm>
          <a:prstGeom prst="ellipse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endParaRPr lang="hu-HU"/>
          </a:p>
        </p:txBody>
      </p:sp>
      <p:cxnSp>
        <p:nvCxnSpPr>
          <p:cNvPr id="19" name="Egyenes összekötő nyíllal 18"/>
          <p:cNvCxnSpPr/>
          <p:nvPr/>
        </p:nvCxnSpPr>
        <p:spPr>
          <a:xfrm flipV="1">
            <a:off x="2700784" y="4725144"/>
            <a:ext cx="1687521" cy="597619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 Box 6"/>
          <p:cNvSpPr txBox="1">
            <a:spLocks noChangeArrowheads="1"/>
          </p:cNvSpPr>
          <p:nvPr/>
        </p:nvSpPr>
        <p:spPr bwMode="auto">
          <a:xfrm>
            <a:off x="6932984" y="2708920"/>
            <a:ext cx="158454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 = </a:t>
            </a:r>
            <a: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endParaRPr lang="hu-H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40816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>
          <a:xfrm>
            <a:off x="2699792" y="6237288"/>
            <a:ext cx="3472408" cy="476250"/>
          </a:xfrm>
        </p:spPr>
        <p:txBody>
          <a:bodyPr/>
          <a:lstStyle/>
          <a:p>
            <a:pPr>
              <a:defRPr/>
            </a:pPr>
            <a:r>
              <a:rPr lang="hu-HU" dirty="0" smtClean="0">
                <a:solidFill>
                  <a:srgbClr val="000000"/>
                </a:solidFill>
              </a:rPr>
              <a:t>- Digitális hálózatok: gyakorló feladatok -</a:t>
            </a:r>
            <a:endParaRPr lang="hu-HU" dirty="0">
              <a:solidFill>
                <a:srgbClr val="000000"/>
              </a:solidFill>
            </a:endParaRPr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B4232E9-B110-49A3-941C-0BB9803B4876}" type="slidenum">
              <a:rPr lang="hu-HU" smtClean="0">
                <a:solidFill>
                  <a:srgbClr val="000000"/>
                </a:solidFill>
              </a:rPr>
              <a:pPr>
                <a:defRPr/>
              </a:pPr>
              <a:t>9</a:t>
            </a:fld>
            <a:endParaRPr lang="hu-HU">
              <a:solidFill>
                <a:srgbClr val="000000"/>
              </a:solidFill>
            </a:endParaRPr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395288" y="115888"/>
            <a:ext cx="741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hu-HU" sz="2400" b="1" dirty="0" smtClean="0">
                <a:solidFill>
                  <a:srgbClr val="000000"/>
                </a:solidFill>
                <a:latin typeface="Times New Roman" pitchFamily="18" charset="0"/>
              </a:rPr>
              <a:t>Gyakorló feladatok (7.leckéhez)</a:t>
            </a:r>
            <a:endParaRPr lang="hu-HU" sz="2400" b="1" dirty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7" name="Cím 6"/>
          <p:cNvSpPr>
            <a:spLocks noGrp="1"/>
          </p:cNvSpPr>
          <p:nvPr>
            <p:ph type="title"/>
          </p:nvPr>
        </p:nvSpPr>
        <p:spPr>
          <a:xfrm>
            <a:off x="395288" y="980728"/>
            <a:ext cx="8207375" cy="504825"/>
          </a:xfrm>
        </p:spPr>
        <p:txBody>
          <a:bodyPr/>
          <a:lstStyle/>
          <a:p>
            <a:r>
              <a:rPr lang="hu-HU" sz="2800" dirty="0" smtClean="0"/>
              <a:t>- 2. feladat -</a:t>
            </a:r>
            <a:r>
              <a:rPr lang="hu-HU" dirty="0" smtClean="0"/>
              <a:t/>
            </a:r>
            <a:br>
              <a:rPr lang="hu-HU" dirty="0" smtClean="0"/>
            </a:br>
            <a:endParaRPr lang="hu-HU" sz="2400" dirty="0"/>
          </a:p>
        </p:txBody>
      </p:sp>
      <p:sp>
        <p:nvSpPr>
          <p:cNvPr id="8" name="Tartalom helye 7"/>
          <p:cNvSpPr>
            <a:spLocks noGrp="1"/>
          </p:cNvSpPr>
          <p:nvPr>
            <p:ph idx="1"/>
          </p:nvPr>
        </p:nvSpPr>
        <p:spPr>
          <a:xfrm>
            <a:off x="389218" y="1356859"/>
            <a:ext cx="1800448" cy="720080"/>
          </a:xfrm>
        </p:spPr>
        <p:txBody>
          <a:bodyPr/>
          <a:lstStyle/>
          <a:p>
            <a:pPr marL="0" indent="0">
              <a:buNone/>
            </a:pPr>
            <a:r>
              <a:rPr lang="hu-HU" sz="1800" i="1" u="sng" dirty="0" smtClean="0"/>
              <a:t>Megoldás:</a:t>
            </a:r>
            <a:endParaRPr lang="hu-HU" sz="1800" i="1" u="sng" dirty="0"/>
          </a:p>
        </p:txBody>
      </p:sp>
      <p:sp>
        <p:nvSpPr>
          <p:cNvPr id="9" name="Szövegdoboz 8"/>
          <p:cNvSpPr txBox="1"/>
          <p:nvPr/>
        </p:nvSpPr>
        <p:spPr>
          <a:xfrm>
            <a:off x="704667" y="1952155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smtClean="0"/>
              <a:t>2)</a:t>
            </a:r>
            <a:endParaRPr lang="hu-H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8864" y="1772816"/>
            <a:ext cx="7540364" cy="41764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églalap 2"/>
          <p:cNvSpPr/>
          <p:nvPr/>
        </p:nvSpPr>
        <p:spPr bwMode="auto">
          <a:xfrm>
            <a:off x="899592" y="4149080"/>
            <a:ext cx="1440160" cy="108012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endParaRPr lang="hu-HU"/>
          </a:p>
        </p:txBody>
      </p:sp>
      <p:sp>
        <p:nvSpPr>
          <p:cNvPr id="10" name="Szövegdoboz 9"/>
          <p:cNvSpPr txBox="1"/>
          <p:nvPr/>
        </p:nvSpPr>
        <p:spPr>
          <a:xfrm>
            <a:off x="1302918" y="5247795"/>
            <a:ext cx="6335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i="1" dirty="0" smtClean="0">
                <a:solidFill>
                  <a:srgbClr val="FF0000"/>
                </a:solidFill>
              </a:rPr>
              <a:t>m’-1</a:t>
            </a:r>
            <a:endParaRPr lang="hu-HU" i="1" dirty="0">
              <a:solidFill>
                <a:srgbClr val="FF0000"/>
              </a:solidFill>
            </a:endParaRPr>
          </a:p>
        </p:txBody>
      </p:sp>
      <p:sp>
        <p:nvSpPr>
          <p:cNvPr id="14" name="Téglalap 13"/>
          <p:cNvSpPr/>
          <p:nvPr/>
        </p:nvSpPr>
        <p:spPr bwMode="auto">
          <a:xfrm>
            <a:off x="2699792" y="3933056"/>
            <a:ext cx="1080120" cy="180020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endParaRPr lang="hu-H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Szövegdoboz 14"/>
              <p:cNvSpPr txBox="1"/>
              <p:nvPr/>
            </p:nvSpPr>
            <p:spPr>
              <a:xfrm>
                <a:off x="1094517" y="6021288"/>
                <a:ext cx="110158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hu-HU" i="1" dirty="0" smtClean="0">
                    <a:solidFill>
                      <a:srgbClr val="FF0000"/>
                    </a:solidFill>
                  </a:rPr>
                  <a:t>N </a:t>
                </a:r>
                <a14:m>
                  <m:oMath xmlns:m="http://schemas.openxmlformats.org/officeDocument/2006/math">
                    <m:r>
                      <a:rPr lang="hu-HU" i="1" smtClean="0">
                        <a:solidFill>
                          <a:srgbClr val="FF0000"/>
                        </a:solidFill>
                        <a:latin typeface="Cambria Math"/>
                        <a:ea typeface="Cambria Math"/>
                      </a:rPr>
                      <m:t>≤</m:t>
                    </m:r>
                  </m:oMath>
                </a14:m>
                <a:r>
                  <a:rPr lang="hu-HU" i="1" dirty="0" smtClean="0">
                    <a:solidFill>
                      <a:srgbClr val="FF0000"/>
                    </a:solidFill>
                  </a:rPr>
                  <a:t> m’-1</a:t>
                </a:r>
                <a:endParaRPr lang="hu-HU" i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5" name="Szövegdoboz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4517" y="6021288"/>
                <a:ext cx="1101584" cy="369332"/>
              </a:xfrm>
              <a:prstGeom prst="rect">
                <a:avLst/>
              </a:prstGeom>
              <a:blipFill rotWithShape="1">
                <a:blip r:embed="rId3"/>
                <a:stretch>
                  <a:fillRect l="-5000" t="-8333" r="-3889" b="-26667"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" name="Egyenes összekötő nyíllal 16"/>
          <p:cNvCxnSpPr/>
          <p:nvPr/>
        </p:nvCxnSpPr>
        <p:spPr>
          <a:xfrm flipV="1">
            <a:off x="1936425" y="5617127"/>
            <a:ext cx="691359" cy="332153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456922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>
          <a:xfrm>
            <a:off x="2771800" y="6237288"/>
            <a:ext cx="3400400" cy="476250"/>
          </a:xfrm>
        </p:spPr>
        <p:txBody>
          <a:bodyPr/>
          <a:lstStyle/>
          <a:p>
            <a:pPr>
              <a:defRPr/>
            </a:pPr>
            <a:r>
              <a:rPr lang="hu-HU" smtClean="0">
                <a:solidFill>
                  <a:srgbClr val="000000"/>
                </a:solidFill>
              </a:rPr>
              <a:t>- Digitális hálózatok: gyakorló feladatok -</a:t>
            </a:r>
            <a:endParaRPr lang="hu-HU" dirty="0">
              <a:solidFill>
                <a:srgbClr val="000000"/>
              </a:solidFill>
            </a:endParaRPr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B4232E9-B110-49A3-941C-0BB9803B4876}" type="slidenum">
              <a:rPr lang="hu-HU" smtClean="0">
                <a:solidFill>
                  <a:srgbClr val="000000"/>
                </a:solidFill>
              </a:rPr>
              <a:pPr>
                <a:defRPr/>
              </a:pPr>
              <a:t>10</a:t>
            </a:fld>
            <a:endParaRPr lang="hu-HU">
              <a:solidFill>
                <a:srgbClr val="000000"/>
              </a:solidFill>
            </a:endParaRPr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395288" y="115888"/>
            <a:ext cx="741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hu-HU" sz="2400" b="1" dirty="0" smtClean="0">
                <a:solidFill>
                  <a:srgbClr val="000000"/>
                </a:solidFill>
                <a:latin typeface="Times New Roman" pitchFamily="18" charset="0"/>
              </a:rPr>
              <a:t>Gyakorló feladatok (7.leckéhez)</a:t>
            </a:r>
            <a:endParaRPr lang="hu-HU" sz="2400" b="1" dirty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7" name="Cím 6"/>
          <p:cNvSpPr>
            <a:spLocks noGrp="1"/>
          </p:cNvSpPr>
          <p:nvPr>
            <p:ph type="title"/>
          </p:nvPr>
        </p:nvSpPr>
        <p:spPr>
          <a:xfrm>
            <a:off x="395288" y="980728"/>
            <a:ext cx="8207375" cy="504825"/>
          </a:xfrm>
        </p:spPr>
        <p:txBody>
          <a:bodyPr/>
          <a:lstStyle/>
          <a:p>
            <a:r>
              <a:rPr lang="hu-HU" sz="2800" dirty="0" smtClean="0"/>
              <a:t>- 2. feladat -</a:t>
            </a:r>
            <a:r>
              <a:rPr lang="hu-HU" dirty="0" smtClean="0"/>
              <a:t/>
            </a:r>
            <a:br>
              <a:rPr lang="hu-HU" dirty="0" smtClean="0"/>
            </a:br>
            <a:endParaRPr lang="hu-HU" sz="2400" dirty="0"/>
          </a:p>
        </p:txBody>
      </p:sp>
      <p:sp>
        <p:nvSpPr>
          <p:cNvPr id="8" name="Tartalom helye 7"/>
          <p:cNvSpPr>
            <a:spLocks noGrp="1"/>
          </p:cNvSpPr>
          <p:nvPr>
            <p:ph idx="1"/>
          </p:nvPr>
        </p:nvSpPr>
        <p:spPr>
          <a:xfrm>
            <a:off x="399547" y="1628800"/>
            <a:ext cx="8291512" cy="1872208"/>
          </a:xfrm>
        </p:spPr>
        <p:txBody>
          <a:bodyPr/>
          <a:lstStyle/>
          <a:p>
            <a:pPr marL="0" indent="0">
              <a:buNone/>
            </a:pPr>
            <a:r>
              <a:rPr lang="hu-HU" sz="2000" i="1" u="sng" dirty="0" smtClean="0"/>
              <a:t>A feladat megoldásának DSCH sémája(„</a:t>
            </a:r>
            <a:r>
              <a:rPr lang="hu-HU" sz="2000" i="1" u="sng" dirty="0"/>
              <a:t>SZH_</a:t>
            </a:r>
            <a:r>
              <a:rPr lang="hu-HU" sz="2000" i="1" u="sng" dirty="0" err="1"/>
              <a:t>mod</a:t>
            </a:r>
            <a:r>
              <a:rPr lang="hu-HU" sz="2000" i="1" u="sng" dirty="0"/>
              <a:t>_8_</a:t>
            </a:r>
            <a:r>
              <a:rPr lang="hu-HU" sz="2000" i="1" u="sng" dirty="0" err="1"/>
              <a:t>to</a:t>
            </a:r>
            <a:r>
              <a:rPr lang="hu-HU" sz="2000" i="1" u="sng" dirty="0"/>
              <a:t>_</a:t>
            </a:r>
            <a:r>
              <a:rPr lang="hu-HU" sz="2000" i="1" u="sng" dirty="0" err="1"/>
              <a:t>mod</a:t>
            </a:r>
            <a:r>
              <a:rPr lang="hu-HU" sz="2000" i="1" u="sng" dirty="0"/>
              <a:t>_6_</a:t>
            </a:r>
            <a:r>
              <a:rPr lang="hu-HU" sz="2000" i="1" u="sng" dirty="0" err="1"/>
              <a:t>full</a:t>
            </a:r>
            <a:r>
              <a:rPr lang="hu-HU" sz="2000" i="1" u="sng" dirty="0"/>
              <a:t>_</a:t>
            </a:r>
            <a:r>
              <a:rPr lang="hu-HU" sz="2000" i="1" u="sng" dirty="0" err="1"/>
              <a:t>carry</a:t>
            </a:r>
            <a:r>
              <a:rPr lang="hu-HU" sz="2000" i="1" u="sng" dirty="0"/>
              <a:t>_</a:t>
            </a:r>
            <a:r>
              <a:rPr lang="hu-HU" sz="2000" i="1" u="sng" dirty="0" err="1"/>
              <a:t>dualishoz</a:t>
            </a:r>
            <a:r>
              <a:rPr lang="hu-HU" sz="2000" i="1" u="sng" dirty="0"/>
              <a:t>”):</a:t>
            </a:r>
            <a:endParaRPr lang="hu-HU" sz="2000" i="1" u="sng" dirty="0" smtClean="0"/>
          </a:p>
          <a:p>
            <a:pPr marL="0" indent="0">
              <a:buNone/>
            </a:pPr>
            <a:endParaRPr lang="hu-HU" sz="2000" i="1" u="sng" dirty="0"/>
          </a:p>
          <a:p>
            <a:pPr marL="0" indent="0">
              <a:buNone/>
            </a:pPr>
            <a:r>
              <a:rPr lang="hu-HU" sz="2000" dirty="0">
                <a:solidFill>
                  <a:srgbClr val="0070C0"/>
                </a:solidFill>
              </a:rPr>
              <a:t>http://www.sze.hu/~somi/Digit%e1lis%20h%e1l%f3zatok/DSCH%20s%e9m%e1k%20gyakorl%f3%20feladatokhoz/</a:t>
            </a:r>
          </a:p>
        </p:txBody>
      </p:sp>
      <p:sp>
        <p:nvSpPr>
          <p:cNvPr id="9" name="Téglalap 8"/>
          <p:cNvSpPr/>
          <p:nvPr/>
        </p:nvSpPr>
        <p:spPr>
          <a:xfrm>
            <a:off x="611560" y="2220917"/>
            <a:ext cx="79208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497902480"/>
      </p:ext>
    </p:extLst>
  </p:cSld>
  <p:clrMapOvr>
    <a:masterClrMapping/>
  </p:clrMapOvr>
</p:sld>
</file>

<file path=ppt/theme/theme1.xml><?xml version="1.0" encoding="utf-8"?>
<a:theme xmlns:a="http://schemas.openxmlformats.org/drawingml/2006/main" name="1_jegyzet13">
  <a:themeElements>
    <a:clrScheme name="1_jegyzet13 14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336699"/>
      </a:accent1>
      <a:accent2>
        <a:srgbClr val="FF9933"/>
      </a:accent2>
      <a:accent3>
        <a:srgbClr val="FFFFFF"/>
      </a:accent3>
      <a:accent4>
        <a:srgbClr val="000000"/>
      </a:accent4>
      <a:accent5>
        <a:srgbClr val="ADB8CA"/>
      </a:accent5>
      <a:accent6>
        <a:srgbClr val="E78A2D"/>
      </a:accent6>
      <a:hlink>
        <a:srgbClr val="CC3300"/>
      </a:hlink>
      <a:folHlink>
        <a:srgbClr val="000066"/>
      </a:folHlink>
    </a:clrScheme>
    <a:fontScheme name="1_jegyzet13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/>
        </a:solidFill>
        <a:ln w="9525">
          <a:solidFill>
            <a:schemeClr val="tx1"/>
          </a:solidFill>
          <a:miter lim="800000"/>
          <a:headEnd/>
          <a:tailEnd/>
        </a:ln>
      </a:spPr>
      <a:bodyPr wrap="none" anchor="ctr"/>
      <a:lstStyle>
        <a:defPPr>
          <a:defRPr/>
        </a:defPPr>
      </a:lstStyle>
    </a:spDef>
  </a:objectDefaults>
  <a:extraClrSchemeLst>
    <a:extraClrScheme>
      <a:clrScheme name="1_jegyzet13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jegyzet13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jegyzet13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jegyzet13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jegyzet13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jegyzet13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jegyzet13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jegyzet13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jegyzet13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jegyzet13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jegyzet13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jegyzet13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jegyzet13 13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33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2D"/>
        </a:accent6>
        <a:hlink>
          <a:srgbClr val="CC3300"/>
        </a:hlink>
        <a:folHlink>
          <a:srgbClr val="00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jegyzet13 14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6699"/>
        </a:accent1>
        <a:accent2>
          <a:srgbClr val="FF9933"/>
        </a:accent2>
        <a:accent3>
          <a:srgbClr val="FFFFFF"/>
        </a:accent3>
        <a:accent4>
          <a:srgbClr val="000000"/>
        </a:accent4>
        <a:accent5>
          <a:srgbClr val="ADB8CA"/>
        </a:accent5>
        <a:accent6>
          <a:srgbClr val="E78A2D"/>
        </a:accent6>
        <a:hlink>
          <a:srgbClr val="CC3300"/>
        </a:hlink>
        <a:folHlink>
          <a:srgbClr val="0000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538</TotalTime>
  <Words>438</Words>
  <Application>Microsoft Office PowerPoint</Application>
  <PresentationFormat>Diavetítés a képernyőre (4:3 oldalarány)</PresentationFormat>
  <Paragraphs>71</Paragraphs>
  <Slides>10</Slides>
  <Notes>0</Notes>
  <HiddenSlides>0</HiddenSlides>
  <MMClips>0</MMClips>
  <ScaleCrop>false</ScaleCrop>
  <HeadingPairs>
    <vt:vector size="4" baseType="variant">
      <vt:variant>
        <vt:lpstr>Téma</vt:lpstr>
      </vt:variant>
      <vt:variant>
        <vt:i4>1</vt:i4>
      </vt:variant>
      <vt:variant>
        <vt:lpstr>Diacímek</vt:lpstr>
      </vt:variant>
      <vt:variant>
        <vt:i4>10</vt:i4>
      </vt:variant>
    </vt:vector>
  </HeadingPairs>
  <TitlesOfParts>
    <vt:vector size="11" baseType="lpstr">
      <vt:lpstr>1_jegyzet13</vt:lpstr>
      <vt:lpstr>Javaslatok a feladatok megoldásához és azok ellenőrzéséhez</vt:lpstr>
      <vt:lpstr>Sorrendi hálózatok tervezése: szinkron hálózatok II.  - 1. feladat -</vt:lpstr>
      <vt:lpstr>- 1. feladat -</vt:lpstr>
      <vt:lpstr>- 1. feladat - </vt:lpstr>
      <vt:lpstr>- 1. feladat - </vt:lpstr>
      <vt:lpstr>- 1. feladat - </vt:lpstr>
      <vt:lpstr>Sorrendi hálózatok tervezése: szinkron hálózatok II.  - 2. feladat -</vt:lpstr>
      <vt:lpstr>- 2. feladat - </vt:lpstr>
      <vt:lpstr>- 2. feladat - </vt:lpstr>
      <vt:lpstr>- 2. feladat -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bemutató</dc:title>
  <dc:creator>Somogyi Miklós</dc:creator>
  <cp:lastModifiedBy>Somogyi Miklós</cp:lastModifiedBy>
  <cp:revision>230</cp:revision>
  <dcterms:created xsi:type="dcterms:W3CDTF">2018-08-06T13:05:38Z</dcterms:created>
  <dcterms:modified xsi:type="dcterms:W3CDTF">2018-08-23T15:20:52Z</dcterms:modified>
</cp:coreProperties>
</file>