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75" r:id="rId2"/>
    <p:sldId id="281" r:id="rId3"/>
    <p:sldId id="276" r:id="rId4"/>
    <p:sldId id="283" r:id="rId5"/>
    <p:sldId id="284" r:id="rId6"/>
    <p:sldId id="285" r:id="rId7"/>
    <p:sldId id="282" r:id="rId8"/>
    <p:sldId id="300" r:id="rId9"/>
    <p:sldId id="286" r:id="rId10"/>
    <p:sldId id="287" r:id="rId11"/>
    <p:sldId id="288" r:id="rId12"/>
    <p:sldId id="289" r:id="rId13"/>
    <p:sldId id="290" r:id="rId14"/>
    <p:sldId id="301" r:id="rId15"/>
    <p:sldId id="295" r:id="rId16"/>
    <p:sldId id="296" r:id="rId17"/>
    <p:sldId id="297" r:id="rId18"/>
    <p:sldId id="298" r:id="rId19"/>
    <p:sldId id="299" r:id="rId20"/>
    <p:sldId id="302" r:id="rId21"/>
    <p:sldId id="291" r:id="rId22"/>
    <p:sldId id="292" r:id="rId23"/>
    <p:sldId id="293" r:id="rId24"/>
    <p:sldId id="303" r:id="rId2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612D4-0734-448B-93FD-055CF078E2D4}" type="datetimeFigureOut">
              <a:rPr lang="hu-HU" smtClean="0"/>
              <a:t>2023. 04. 21.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1C63E-6D44-4848-AD2B-78A976DCCB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8925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4075" y="2133600"/>
            <a:ext cx="6696075" cy="1470025"/>
          </a:xfrm>
        </p:spPr>
        <p:txBody>
          <a:bodyPr tIns="45720" bIns="45720"/>
          <a:lstStyle>
            <a:lvl1pPr>
              <a:defRPr sz="4800">
                <a:latin typeface="Times New Roman" pitchFamily="18" charset="0"/>
              </a:defRPr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08313" y="3860800"/>
            <a:ext cx="5000625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1979613" y="59499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867400" y="5949950"/>
            <a:ext cx="2895600" cy="476250"/>
          </a:xfrm>
        </p:spPr>
        <p:txBody>
          <a:bodyPr/>
          <a:lstStyle>
            <a:lvl1pPr>
              <a:defRPr sz="3200"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3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232E9-B110-49A3-941C-0BB9803B487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39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E466F-CE3E-4ED7-B1D1-CF3CAE14B93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3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1484313"/>
            <a:ext cx="407035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66BC3-5678-4226-8A62-C429B58018EC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69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E16C8-C910-4762-869E-82F7E209EA2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03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BF650-E14B-4F05-A485-45323B3ABD3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23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FD003-B4B3-491B-A87E-D1D1ABCEEC3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86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B533B-471C-4CD2-B732-F4A50B72E4A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15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4E0C3-64A7-4422-A801-FCB1783B9E2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4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EA8D0-C3B3-4F6E-BD04-9A3D724BD8C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716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15113" y="836613"/>
            <a:ext cx="2071687" cy="528955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395288" y="836613"/>
            <a:ext cx="6067425" cy="52895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B546C-25C8-44A3-ACF0-CC36709044E9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797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068762" cy="464185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717F5-393E-4781-BB5C-6D5CDBF4E46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243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395288" y="1484313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16450" y="1484313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395288" y="3881438"/>
            <a:ext cx="4068762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16450" y="3881438"/>
            <a:ext cx="4070350" cy="2244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CCD33-7E63-4B6A-92AF-11F72AF2265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37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FF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836613"/>
            <a:ext cx="82073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84313"/>
            <a:ext cx="8291512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>
              <a:solidFill>
                <a:srgbClr val="000000"/>
              </a:solidFill>
            </a:endParaRP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1882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2D5B4A-35FB-4F1E-9137-DCE94161EC71}" type="slidenum">
              <a:rPr lang="hu-H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  <p:pic>
        <p:nvPicPr>
          <p:cNvPr id="80903" name="Picture 7" descr="sze_logo0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85113" y="115888"/>
            <a:ext cx="420687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8316913" y="115888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Széchenyi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István</a:t>
            </a:r>
            <a:br>
              <a:rPr lang="hu-HU" sz="1100">
                <a:solidFill>
                  <a:srgbClr val="003366"/>
                </a:solidFill>
                <a:latin typeface="Times New Roman" pitchFamily="18" charset="0"/>
              </a:rPr>
            </a:br>
            <a:r>
              <a:rPr lang="hu-HU" sz="1100">
                <a:solidFill>
                  <a:srgbClr val="003366"/>
                </a:solidFill>
                <a:latin typeface="Times New Roman" pitchFamily="18" charset="0"/>
              </a:rPr>
              <a:t>Egyetem</a:t>
            </a:r>
            <a:endParaRPr lang="hu-HU" sz="1100">
              <a:solidFill>
                <a:srgbClr val="003366"/>
              </a:solidFill>
            </a:endParaRPr>
          </a:p>
        </p:txBody>
      </p:sp>
      <p:pic>
        <p:nvPicPr>
          <p:cNvPr id="80905" name="Picture 9" descr="nsarga_v_csik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7950" y="692150"/>
            <a:ext cx="89169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6" name="Picture 10" descr="kek_f_csik_atm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0825" y="115888"/>
            <a:ext cx="107950" cy="66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238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467544" y="1052736"/>
            <a:ext cx="7829533" cy="720079"/>
          </a:xfrm>
        </p:spPr>
        <p:txBody>
          <a:bodyPr/>
          <a:lstStyle/>
          <a:p>
            <a:pPr algn="just"/>
            <a:r>
              <a:rPr lang="hu-HU" sz="2200" i="1" u="sng" dirty="0" smtClean="0"/>
              <a:t>Javaslatok a feladatok megoldásához és azok ellenőrzéséhez</a:t>
            </a:r>
            <a:endParaRPr lang="hu-HU" sz="2200" dirty="0"/>
          </a:p>
        </p:txBody>
      </p:sp>
      <p:sp>
        <p:nvSpPr>
          <p:cNvPr id="11" name="Téglalap 10"/>
          <p:cNvSpPr/>
          <p:nvPr/>
        </p:nvSpPr>
        <p:spPr>
          <a:xfrm>
            <a:off x="546381" y="1916832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A </a:t>
            </a:r>
            <a:r>
              <a:rPr lang="hu-HU" dirty="0"/>
              <a:t>következő oldalak gyakorló feladatokat </a:t>
            </a:r>
            <a:r>
              <a:rPr lang="hu-HU" dirty="0" smtClean="0"/>
              <a:t>tartalmaznak, példamegoldásokkal kiegészítve. A bemutatott megoldások egyes esetekben - a feladatok specifikációjából fakadóan – iránymutató mintamegoldások, vagyis az adott feladatnak többféle helyes megoldása is létezik.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Javasolt  a megoldásokat  az ajánlott szimulációs programmal is – logikai kapukkal történő realizáción keresztül – megvalósítani, és a működésüket ellenőrizni.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6143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309320"/>
            <a:ext cx="4031704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Sorrendi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tervezése: aszinkron hálózatok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- 1. feladat -</a:t>
            </a: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2708920"/>
            <a:ext cx="8291512" cy="1944216"/>
          </a:xfrm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hu-HU" sz="2000" dirty="0" smtClean="0"/>
              <a:t>Tervezzünk </a:t>
            </a:r>
            <a:r>
              <a:rPr lang="hu-HU" sz="2000" dirty="0"/>
              <a:t>olyan </a:t>
            </a:r>
            <a:r>
              <a:rPr lang="hu-HU" sz="2000" dirty="0" err="1" smtClean="0"/>
              <a:t>egybemenetű</a:t>
            </a:r>
            <a:r>
              <a:rPr lang="hu-HU" sz="2000" dirty="0" smtClean="0"/>
              <a:t> </a:t>
            </a:r>
            <a:r>
              <a:rPr lang="hu-HU" sz="2000" dirty="0"/>
              <a:t>(</a:t>
            </a:r>
            <a:r>
              <a:rPr lang="hu-HU" sz="2000" b="1" i="1" dirty="0"/>
              <a:t>X</a:t>
            </a:r>
            <a:r>
              <a:rPr lang="hu-HU" sz="2000" dirty="0" smtClean="0"/>
              <a:t>), egykimenetű </a:t>
            </a:r>
            <a:r>
              <a:rPr lang="hu-HU" sz="2000" dirty="0"/>
              <a:t>(</a:t>
            </a:r>
            <a:r>
              <a:rPr lang="hu-HU" sz="2000" b="1" i="1" dirty="0"/>
              <a:t>Z</a:t>
            </a:r>
            <a:r>
              <a:rPr lang="hu-HU" sz="2000" dirty="0"/>
              <a:t>) aszinkron </a:t>
            </a:r>
            <a:r>
              <a:rPr lang="hu-HU" sz="2000" dirty="0" smtClean="0"/>
              <a:t>sorrendi hálózatot</a:t>
            </a:r>
            <a:r>
              <a:rPr lang="hu-HU" sz="2000" dirty="0"/>
              <a:t>, amely a bemenetére érkező impulzusok közül csak minden másodikat továbbítja a kimenetre! </a:t>
            </a:r>
            <a:r>
              <a:rPr lang="hu-HU" sz="2000" dirty="0" smtClean="0"/>
              <a:t>A </a:t>
            </a:r>
            <a:r>
              <a:rPr lang="hu-HU" sz="2000" dirty="0"/>
              <a:t>tervezést végezzük el a következő állapotot előállító hálózat </a:t>
            </a:r>
            <a:r>
              <a:rPr lang="hu-HU" sz="2000" b="1" i="1" dirty="0"/>
              <a:t>közvetlen </a:t>
            </a:r>
            <a:r>
              <a:rPr lang="hu-HU" sz="2000" b="1" i="1" dirty="0" smtClean="0"/>
              <a:t>visszacsatolásával (‚</a:t>
            </a:r>
            <a:r>
              <a:rPr lang="hu-HU" sz="2000" b="1" i="1" dirty="0" err="1" smtClean="0"/>
              <a:t>kv</a:t>
            </a:r>
            <a:r>
              <a:rPr lang="hu-HU" sz="2000" b="1" i="1" dirty="0" smtClean="0"/>
              <a:t>’)</a:t>
            </a:r>
            <a:r>
              <a:rPr lang="hu-HU" sz="2000" dirty="0" smtClean="0"/>
              <a:t>, </a:t>
            </a:r>
            <a:r>
              <a:rPr lang="hu-HU" sz="2000" dirty="0"/>
              <a:t>és </a:t>
            </a:r>
            <a:r>
              <a:rPr lang="hu-HU" sz="2000" b="1" i="1" dirty="0"/>
              <a:t>SR</a:t>
            </a:r>
            <a:r>
              <a:rPr lang="hu-HU" sz="2000" dirty="0"/>
              <a:t> tárolókkal történő visszacsatolással is </a:t>
            </a:r>
            <a:r>
              <a:rPr lang="hu-HU" sz="2000" dirty="0" smtClean="0"/>
              <a:t>! (Kezdőhelyzetben </a:t>
            </a:r>
            <a:r>
              <a:rPr lang="hu-HU" sz="2000" b="1" i="1" dirty="0" smtClean="0"/>
              <a:t>X,Z</a:t>
            </a:r>
            <a:r>
              <a:rPr lang="hu-HU" sz="2000" dirty="0" smtClean="0"/>
              <a:t>=0.)</a:t>
            </a:r>
            <a:endParaRPr lang="hu-HU" sz="2000" dirty="0"/>
          </a:p>
          <a:p>
            <a:pPr marL="0" indent="0" algn="just">
              <a:spcBef>
                <a:spcPts val="600"/>
              </a:spcBef>
              <a:buNone/>
            </a:pPr>
            <a:r>
              <a:rPr lang="hu-HU" sz="2000" dirty="0" smtClean="0"/>
              <a:t> </a:t>
            </a:r>
          </a:p>
          <a:p>
            <a:pPr marL="0" indent="0" algn="just">
              <a:spcBef>
                <a:spcPts val="600"/>
              </a:spcBef>
              <a:buNone/>
            </a:pP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755576" y="5637651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(</a:t>
            </a:r>
            <a:r>
              <a:rPr lang="hu-HU" i="1" dirty="0" err="1" smtClean="0"/>
              <a:t>Hf</a:t>
            </a:r>
            <a:r>
              <a:rPr lang="hu-HU" i="1" dirty="0" smtClean="0"/>
              <a:t>.: a feladat megoldása egy másik, szabadon választott szekunder változó kódolással!)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100548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2166558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Megoldás1(‚</a:t>
            </a:r>
            <a:r>
              <a:rPr lang="hu-HU" sz="1800" i="1" u="sng" dirty="0" err="1" smtClean="0"/>
              <a:t>kv</a:t>
            </a:r>
            <a:r>
              <a:rPr lang="hu-HU" sz="1800" i="1" u="sng" dirty="0" smtClean="0"/>
              <a:t>’):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899592" y="207930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24" y="2852936"/>
            <a:ext cx="4019922" cy="253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736" y="2546448"/>
            <a:ext cx="3285754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4788024" y="3797751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Cambria"/>
                <a:ea typeface="Cambria"/>
              </a:rPr>
              <a:t>⇒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1334225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2022542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Megoldás1(‚</a:t>
            </a:r>
            <a:r>
              <a:rPr lang="hu-HU" sz="1800" i="1" u="sng" dirty="0" err="1" smtClean="0"/>
              <a:t>kv</a:t>
            </a:r>
            <a:r>
              <a:rPr lang="hu-HU" sz="1800" i="1" u="sng" dirty="0" smtClean="0"/>
              <a:t>’):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899592" y="207930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7149" y="2636912"/>
            <a:ext cx="3507378" cy="306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1829" y="2554340"/>
            <a:ext cx="1849437" cy="323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1702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2022542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Megoldás1(‚</a:t>
            </a:r>
            <a:r>
              <a:rPr lang="hu-HU" sz="1800" i="1" u="sng" dirty="0" err="1" smtClean="0"/>
              <a:t>kv</a:t>
            </a:r>
            <a:r>
              <a:rPr lang="hu-HU" sz="1800" i="1" u="sng" dirty="0" smtClean="0"/>
              <a:t>’):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899592" y="207930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3)</a:t>
            </a:r>
            <a:endParaRPr lang="hu-HU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533598"/>
            <a:ext cx="296296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Tartalom hely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2120" y="3533598"/>
            <a:ext cx="3024336" cy="241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1742898"/>
            <a:ext cx="9144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4378787" y="371703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↓</a:t>
            </a:r>
            <a:endParaRPr lang="hu-HU" sz="2800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4246539" y="4581128"/>
            <a:ext cx="6286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Cambria"/>
                <a:ea typeface="Cambria"/>
              </a:rPr>
              <a:t>⇒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882877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2166558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Megoldás1(‚</a:t>
            </a:r>
            <a:r>
              <a:rPr lang="hu-HU" sz="1800" i="1" u="sng" dirty="0" err="1" smtClean="0"/>
              <a:t>kv</a:t>
            </a:r>
            <a:r>
              <a:rPr lang="hu-HU" sz="1800" i="1" u="sng" dirty="0" smtClean="0"/>
              <a:t>’):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645298" y="192743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4)</a:t>
            </a:r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79305"/>
            <a:ext cx="2808312" cy="4078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4984" y="2420888"/>
            <a:ext cx="2657103" cy="1834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zövegdoboz 9"/>
          <p:cNvSpPr txBox="1"/>
          <p:nvPr/>
        </p:nvSpPr>
        <p:spPr>
          <a:xfrm>
            <a:off x="6319428" y="5553247"/>
            <a:ext cx="1278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>
                <a:solidFill>
                  <a:srgbClr val="FF0000"/>
                </a:solidFill>
              </a:rPr>
              <a:t>k</a:t>
            </a:r>
            <a:r>
              <a:rPr lang="hu-HU" i="1" dirty="0" smtClean="0">
                <a:solidFill>
                  <a:srgbClr val="FF0000"/>
                </a:solidFill>
              </a:rPr>
              <a:t>ell ‚R’ jel!!</a:t>
            </a:r>
            <a:endParaRPr lang="hu-HU" i="1" dirty="0">
              <a:solidFill>
                <a:srgbClr val="FF0000"/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5266710" y="5214693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i="1" dirty="0" smtClean="0">
                <a:solidFill>
                  <a:srgbClr val="FF0000"/>
                </a:solidFill>
              </a:rPr>
              <a:t>Kezdeti állapot vizsgálat:</a:t>
            </a:r>
            <a:endParaRPr lang="hu-HU" sz="1600" i="1" dirty="0">
              <a:solidFill>
                <a:srgbClr val="FF0000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5266710" y="472514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5)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41254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237288"/>
            <a:ext cx="3688432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08720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683568" y="148478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6)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1087752" y="1484784"/>
            <a:ext cx="203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NAND realizáció</a:t>
            </a:r>
            <a:r>
              <a:rPr lang="hu-HU" dirty="0" smtClean="0"/>
              <a:t>:</a:t>
            </a:r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6832"/>
            <a:ext cx="6229374" cy="4230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artalom helye 7"/>
          <p:cNvSpPr>
            <a:spLocks noGrp="1"/>
          </p:cNvSpPr>
          <p:nvPr>
            <p:ph idx="1"/>
          </p:nvPr>
        </p:nvSpPr>
        <p:spPr>
          <a:xfrm>
            <a:off x="392377" y="1052736"/>
            <a:ext cx="2022542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Megoldás1(‚</a:t>
            </a:r>
            <a:r>
              <a:rPr lang="hu-HU" sz="1800" i="1" u="sng" dirty="0" err="1" smtClean="0"/>
              <a:t>kv</a:t>
            </a:r>
            <a:r>
              <a:rPr lang="hu-HU" sz="1800" i="1" u="sng" dirty="0" smtClean="0"/>
              <a:t>’):</a:t>
            </a:r>
            <a:endParaRPr lang="hu-HU" sz="1800" i="1" u="sng" dirty="0"/>
          </a:p>
        </p:txBody>
      </p:sp>
    </p:spTree>
    <p:extLst>
      <p:ext uri="{BB962C8B-B14F-4D97-AF65-F5344CB8AC3E}">
        <p14:creationId xmlns:p14="http://schemas.microsoft.com/office/powerpoint/2010/main" val="2253749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sémája(„AH_1_</a:t>
            </a:r>
            <a:r>
              <a:rPr lang="hu-HU" sz="2000" i="1" u="sng" dirty="0" err="1" smtClean="0"/>
              <a:t>kv</a:t>
            </a:r>
            <a:r>
              <a:rPr lang="hu-HU" sz="2000" i="1" u="sng" dirty="0"/>
              <a:t>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39455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2166558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Megoldás2(‚SR’):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899592" y="207930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24" y="2852936"/>
            <a:ext cx="4019922" cy="253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736" y="2546448"/>
            <a:ext cx="3285754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4788024" y="3797751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Cambria"/>
                <a:ea typeface="Cambria"/>
              </a:rPr>
              <a:t>⇒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12184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2022542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Megoldás2(‚SR’):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899592" y="207930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7149" y="2636912"/>
            <a:ext cx="3507378" cy="306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1829" y="2554340"/>
            <a:ext cx="1849437" cy="323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1629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2022542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Megoldás2(‚SR’):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899592" y="207930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3)</a:t>
            </a:r>
            <a:endParaRPr lang="hu-HU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533598"/>
            <a:ext cx="296296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Tartalom hely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2120" y="3533598"/>
            <a:ext cx="3024336" cy="241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1742898"/>
            <a:ext cx="9144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4378787" y="371703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↓</a:t>
            </a:r>
            <a:endParaRPr lang="hu-HU" sz="2800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4246539" y="4581128"/>
            <a:ext cx="6286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Cambria"/>
                <a:ea typeface="Cambria"/>
              </a:rPr>
              <a:t>⇒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4097137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703" y="1363080"/>
            <a:ext cx="7008369" cy="4874208"/>
          </a:xfrm>
          <a:prstGeom prst="rect">
            <a:avLst/>
          </a:prstGeom>
        </p:spPr>
      </p:pic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1124744"/>
            <a:ext cx="2022542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Megoldás2(‚SR’):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521709" y="155823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4)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4378787" y="371703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↓</a:t>
            </a:r>
            <a:endParaRPr lang="hu-HU" sz="2800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611560" y="5877272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i="1" dirty="0" smtClean="0">
                <a:solidFill>
                  <a:srgbClr val="FF0000"/>
                </a:solidFill>
              </a:rPr>
              <a:t>Kezdeti állapot vizsgálat:</a:t>
            </a:r>
            <a:endParaRPr lang="hu-HU" sz="1400" i="1" dirty="0">
              <a:solidFill>
                <a:srgbClr val="FF0000"/>
              </a:solidFill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2627784" y="5877272"/>
            <a:ext cx="1032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i="1" dirty="0">
                <a:solidFill>
                  <a:srgbClr val="FF0000"/>
                </a:solidFill>
              </a:rPr>
              <a:t>k</a:t>
            </a:r>
            <a:r>
              <a:rPr lang="hu-HU" sz="1400" i="1" dirty="0" smtClean="0">
                <a:solidFill>
                  <a:srgbClr val="FF0000"/>
                </a:solidFill>
              </a:rPr>
              <a:t>ell ‚R’ jel!!</a:t>
            </a:r>
            <a:endParaRPr lang="hu-HU" sz="1400" i="1" dirty="0">
              <a:solidFill>
                <a:srgbClr val="FF0000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725697" y="450912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5)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347750" y="555227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6)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4618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237288"/>
            <a:ext cx="3688432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683568" y="148478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7)</a:t>
            </a:r>
            <a:endParaRPr lang="hu-HU" dirty="0"/>
          </a:p>
        </p:txBody>
      </p:sp>
      <p:sp>
        <p:nvSpPr>
          <p:cNvPr id="9" name="Tartalom helye 7"/>
          <p:cNvSpPr>
            <a:spLocks noGrp="1"/>
          </p:cNvSpPr>
          <p:nvPr>
            <p:ph idx="1"/>
          </p:nvPr>
        </p:nvSpPr>
        <p:spPr>
          <a:xfrm>
            <a:off x="395288" y="1052736"/>
            <a:ext cx="2022542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Megoldás2(‚SR’):</a:t>
            </a:r>
            <a:endParaRPr lang="hu-HU" sz="1800" i="1" u="sng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56792"/>
            <a:ext cx="6121400" cy="464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087752" y="1484784"/>
            <a:ext cx="203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NAND realizáció</a:t>
            </a:r>
            <a:r>
              <a:rPr lang="hu-HU" dirty="0" smtClean="0"/>
              <a:t>: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50179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- 1.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sémája(„AH_1_SR_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56133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309320"/>
            <a:ext cx="4031704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Sorrendi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tervezése: aszinkron hálózatok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- 2. feladat -</a:t>
            </a: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5288" y="2708920"/>
            <a:ext cx="8291512" cy="1944216"/>
          </a:xfrm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hu-HU" sz="2000" dirty="0" smtClean="0"/>
              <a:t>Tervezzünk </a:t>
            </a:r>
            <a:r>
              <a:rPr lang="hu-HU" sz="2000" dirty="0"/>
              <a:t>olyan </a:t>
            </a:r>
            <a:r>
              <a:rPr lang="hu-HU" sz="2000" dirty="0" smtClean="0"/>
              <a:t>közvetlen visszacsatolású, kétbemenetű </a:t>
            </a:r>
            <a:r>
              <a:rPr lang="hu-HU" sz="2000" dirty="0"/>
              <a:t>(</a:t>
            </a:r>
            <a:r>
              <a:rPr lang="hu-HU" sz="2000" b="1" i="1" dirty="0" smtClean="0"/>
              <a:t>X1;X2</a:t>
            </a:r>
            <a:r>
              <a:rPr lang="hu-HU" sz="2000" dirty="0" smtClean="0"/>
              <a:t>), egykimenetű </a:t>
            </a:r>
            <a:r>
              <a:rPr lang="hu-HU" sz="2000" dirty="0"/>
              <a:t>(</a:t>
            </a:r>
            <a:r>
              <a:rPr lang="hu-HU" sz="2000" b="1" i="1" dirty="0"/>
              <a:t>Z</a:t>
            </a:r>
            <a:r>
              <a:rPr lang="hu-HU" sz="2000" dirty="0"/>
              <a:t>) aszinkron </a:t>
            </a:r>
            <a:r>
              <a:rPr lang="hu-HU" sz="2000" dirty="0" smtClean="0"/>
              <a:t>sorrendi hálózatot, </a:t>
            </a:r>
            <a:r>
              <a:rPr lang="hu-HU" sz="2000" dirty="0"/>
              <a:t>amely az alábbi szimbolikus állapottábla szerint működik</a:t>
            </a:r>
            <a:r>
              <a:rPr lang="hu-HU" sz="2000" dirty="0" smtClean="0"/>
              <a:t>! A </a:t>
            </a:r>
            <a:r>
              <a:rPr lang="hu-HU" sz="2000" dirty="0"/>
              <a:t>k</a:t>
            </a:r>
            <a:r>
              <a:rPr lang="hu-HU" sz="2000" dirty="0" smtClean="0"/>
              <a:t>ezdeti stabil állapot: </a:t>
            </a:r>
            <a:r>
              <a:rPr lang="hu-HU" sz="2000" b="1" i="1" dirty="0" smtClean="0"/>
              <a:t>X</a:t>
            </a:r>
            <a:r>
              <a:rPr lang="hu-HU" sz="1600" b="1" i="1" dirty="0" smtClean="0"/>
              <a:t>1</a:t>
            </a:r>
            <a:r>
              <a:rPr lang="hu-HU" sz="2000" b="1" i="1" dirty="0" smtClean="0"/>
              <a:t>X</a:t>
            </a:r>
            <a:r>
              <a:rPr lang="hu-HU" sz="1600" b="1" i="1" dirty="0" smtClean="0"/>
              <a:t>2</a:t>
            </a:r>
            <a:r>
              <a:rPr lang="hu-HU" sz="2000" b="1" i="1" dirty="0" smtClean="0"/>
              <a:t>=00 →  a  , </a:t>
            </a:r>
            <a:r>
              <a:rPr lang="hu-HU" sz="2000" dirty="0" smtClean="0"/>
              <a:t>valamint </a:t>
            </a:r>
            <a:r>
              <a:rPr lang="hu-HU" sz="2000" b="1" i="1" dirty="0" smtClean="0"/>
              <a:t>Z=0.</a:t>
            </a:r>
            <a:endParaRPr lang="hu-HU" sz="2000" dirty="0" smtClean="0"/>
          </a:p>
          <a:p>
            <a:pPr marL="0" indent="0" algn="just">
              <a:spcBef>
                <a:spcPts val="600"/>
              </a:spcBef>
              <a:buNone/>
            </a:pPr>
            <a:endParaRPr lang="hu-HU" dirty="0"/>
          </a:p>
        </p:txBody>
      </p:sp>
      <p:sp>
        <p:nvSpPr>
          <p:cNvPr id="2" name="Ellipszis 1"/>
          <p:cNvSpPr/>
          <p:nvPr/>
        </p:nvSpPr>
        <p:spPr bwMode="auto">
          <a:xfrm>
            <a:off x="2195735" y="3681028"/>
            <a:ext cx="312481" cy="288032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755576" y="5637651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(</a:t>
            </a:r>
            <a:r>
              <a:rPr lang="hu-HU" i="1" dirty="0" err="1" smtClean="0"/>
              <a:t>Hf</a:t>
            </a:r>
            <a:r>
              <a:rPr lang="hu-HU" i="1" dirty="0" smtClean="0"/>
              <a:t>.: a feladat megoldása SR tárolós visszacsatolással)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934459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309320"/>
            <a:ext cx="4031704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08720"/>
            <a:ext cx="8207375" cy="936873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endParaRPr lang="hu-H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36346"/>
            <a:ext cx="6986482" cy="437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églalap 2"/>
          <p:cNvSpPr/>
          <p:nvPr/>
        </p:nvSpPr>
        <p:spPr bwMode="auto">
          <a:xfrm>
            <a:off x="3563888" y="5444210"/>
            <a:ext cx="5153355" cy="865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5126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2166558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645298" y="192743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1)</a:t>
            </a:r>
            <a:endParaRPr lang="hu-H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06575"/>
            <a:ext cx="5928332" cy="371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5076056" y="501317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0070C0"/>
                </a:solidFill>
              </a:rPr>
              <a:t>→</a:t>
            </a:r>
            <a:endParaRPr lang="hu-H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33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2166558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645298" y="192743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2)</a:t>
            </a:r>
            <a:endParaRPr lang="hu-H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12098"/>
            <a:ext cx="4608513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09120"/>
            <a:ext cx="4535487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Szövegdoboz 12"/>
          <p:cNvSpPr txBox="1"/>
          <p:nvPr/>
        </p:nvSpPr>
        <p:spPr>
          <a:xfrm>
            <a:off x="683568" y="448939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3)</a:t>
            </a:r>
            <a:endParaRPr lang="hu-HU" dirty="0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079" y="5517232"/>
            <a:ext cx="12382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églalap 8"/>
          <p:cNvSpPr/>
          <p:nvPr/>
        </p:nvSpPr>
        <p:spPr bwMode="auto">
          <a:xfrm>
            <a:off x="3491880" y="5517232"/>
            <a:ext cx="92199" cy="180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zövegdoboz 10"/>
              <p:cNvSpPr txBox="1"/>
              <p:nvPr/>
            </p:nvSpPr>
            <p:spPr>
              <a:xfrm>
                <a:off x="6301747" y="4627891"/>
                <a:ext cx="25187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2400" i="1" dirty="0" smtClean="0">
                    <a:solidFill>
                      <a:srgbClr val="FFC000"/>
                    </a:solidFill>
                  </a:rPr>
                  <a:t>Y=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40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400" b="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hu-HU" sz="2400" b="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acc>
                      <m:accPr>
                        <m:chr m:val="̅"/>
                        <m:ctrlPr>
                          <a:rPr lang="hu-HU" sz="240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hu-HU" sz="240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2400" b="0" i="1" smtClean="0">
                                <a:solidFill>
                                  <a:srgbClr val="FFC000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hu-HU" sz="2400" b="0" i="1" smtClean="0">
                                <a:solidFill>
                                  <a:srgbClr val="FFC00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hu-HU" sz="2400" i="1" dirty="0" smtClean="0">
                    <a:solidFill>
                      <a:srgbClr val="FFC000"/>
                    </a:solidFill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hu-HU" sz="24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hu-HU" sz="2400" i="1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2400" i="1">
                                <a:solidFill>
                                  <a:srgbClr val="FFC000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hu-HU" sz="2400" i="1">
                                <a:solidFill>
                                  <a:srgbClr val="FFC00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sSup>
                      <m:sSupPr>
                        <m:ctrlPr>
                          <a:rPr lang="hu-HU" sz="2400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u-HU" sz="2400" b="0" i="1" dirty="0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𝑌</m:t>
                        </m:r>
                      </m:e>
                      <m:sup>
                        <m:r>
                          <a:rPr lang="hu-HU" sz="2400" b="0" i="1" dirty="0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𝑣</m:t>
                        </m:r>
                      </m:sup>
                    </m:sSup>
                  </m:oMath>
                </a14:m>
                <a:endParaRPr lang="hu-HU" sz="2400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1" name="Szövegdoboz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747" y="4627891"/>
                <a:ext cx="251872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874" t="-9211" b="-3026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Szövegdoboz 19"/>
              <p:cNvSpPr txBox="1"/>
              <p:nvPr/>
            </p:nvSpPr>
            <p:spPr>
              <a:xfrm>
                <a:off x="6300192" y="5286399"/>
                <a:ext cx="25187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2400" i="1" dirty="0" smtClean="0">
                    <a:solidFill>
                      <a:srgbClr val="0070C0"/>
                    </a:solidFill>
                  </a:rPr>
                  <a:t>Z= </a:t>
                </a:r>
                <a14:m>
                  <m:oMath xmlns:m="http://schemas.openxmlformats.org/officeDocument/2006/math">
                    <m:r>
                      <a:rPr lang="hu-HU" sz="2400" i="1" smtClean="0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  <m:acc>
                      <m:accPr>
                        <m:chr m:val="̅"/>
                        <m:ctrlPr>
                          <a:rPr lang="hu-HU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hu-HU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2400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hu-HU" sz="2400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hu-HU" sz="2400" i="1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hu-HU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hu-HU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2400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hu-HU" sz="2400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hu-HU" sz="2400" i="1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hu-HU" sz="2400" i="1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u-HU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u-HU" sz="2400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𝑌</m:t>
                        </m:r>
                      </m:e>
                      <m:sup>
                        <m:r>
                          <a:rPr lang="hu-HU" sz="2400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𝑣</m:t>
                        </m:r>
                      </m:sup>
                    </m:sSup>
                  </m:oMath>
                </a14:m>
                <a:endParaRPr lang="hu-HU" sz="2400" i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Szövegdoboz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5286399"/>
                <a:ext cx="251872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623" t="-9211" b="-3026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kerekített téglalap 11"/>
          <p:cNvSpPr/>
          <p:nvPr/>
        </p:nvSpPr>
        <p:spPr bwMode="auto">
          <a:xfrm>
            <a:off x="4355976" y="5089556"/>
            <a:ext cx="288032" cy="658508"/>
          </a:xfrm>
          <a:prstGeom prst="roundRect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2" name="Lekerekített téglalap 21"/>
          <p:cNvSpPr/>
          <p:nvPr/>
        </p:nvSpPr>
        <p:spPr bwMode="auto">
          <a:xfrm>
            <a:off x="2483768" y="5445224"/>
            <a:ext cx="2232248" cy="302840"/>
          </a:xfrm>
          <a:prstGeom prst="round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3" name="Téglalap 22"/>
          <p:cNvSpPr/>
          <p:nvPr/>
        </p:nvSpPr>
        <p:spPr bwMode="auto">
          <a:xfrm>
            <a:off x="3059832" y="5418810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0" name="Téglalap 29"/>
          <p:cNvSpPr/>
          <p:nvPr/>
        </p:nvSpPr>
        <p:spPr bwMode="auto">
          <a:xfrm>
            <a:off x="3537979" y="5418809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1" name="Téglalap 30"/>
          <p:cNvSpPr/>
          <p:nvPr/>
        </p:nvSpPr>
        <p:spPr bwMode="auto">
          <a:xfrm>
            <a:off x="3995936" y="5418811"/>
            <a:ext cx="288032" cy="646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2" name="Téglalap 31"/>
          <p:cNvSpPr/>
          <p:nvPr/>
        </p:nvSpPr>
        <p:spPr bwMode="auto">
          <a:xfrm>
            <a:off x="3212232" y="5571210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3" name="Téglalap 32"/>
          <p:cNvSpPr/>
          <p:nvPr/>
        </p:nvSpPr>
        <p:spPr bwMode="auto">
          <a:xfrm>
            <a:off x="3082637" y="5733256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4" name="Téglalap 33"/>
          <p:cNvSpPr/>
          <p:nvPr/>
        </p:nvSpPr>
        <p:spPr bwMode="auto">
          <a:xfrm>
            <a:off x="3563888" y="5713186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5" name="Téglalap 34"/>
          <p:cNvSpPr/>
          <p:nvPr/>
        </p:nvSpPr>
        <p:spPr bwMode="auto">
          <a:xfrm>
            <a:off x="3995936" y="5729613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1" name="Lekerekített téglalap 20"/>
          <p:cNvSpPr/>
          <p:nvPr/>
        </p:nvSpPr>
        <p:spPr bwMode="auto">
          <a:xfrm>
            <a:off x="2843808" y="5445224"/>
            <a:ext cx="216024" cy="302840"/>
          </a:xfrm>
          <a:prstGeom prst="round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5" name="Szövegdoboz 24"/>
          <p:cNvSpPr txBox="1"/>
          <p:nvPr/>
        </p:nvSpPr>
        <p:spPr>
          <a:xfrm>
            <a:off x="6578059" y="5887070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Kezdeti állapot: ?</a:t>
            </a:r>
          </a:p>
          <a:p>
            <a:r>
              <a:rPr lang="hu-HU" dirty="0" smtClean="0">
                <a:solidFill>
                  <a:srgbClr val="FF0000"/>
                </a:solidFill>
              </a:rPr>
              <a:t>…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6223954" y="425855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4)</a:t>
            </a:r>
            <a:endParaRPr lang="hu-HU" dirty="0"/>
          </a:p>
        </p:txBody>
      </p:sp>
      <p:sp>
        <p:nvSpPr>
          <p:cNvPr id="27" name="Szövegdoboz 26"/>
          <p:cNvSpPr txBox="1"/>
          <p:nvPr/>
        </p:nvSpPr>
        <p:spPr>
          <a:xfrm>
            <a:off x="5752644" y="4905707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Cambria"/>
                <a:ea typeface="Cambria"/>
              </a:rPr>
              <a:t>⇒</a:t>
            </a:r>
            <a:endParaRPr lang="hu-HU" sz="3200" dirty="0"/>
          </a:p>
        </p:txBody>
      </p:sp>
      <p:sp>
        <p:nvSpPr>
          <p:cNvPr id="40" name="Szövegdoboz 39"/>
          <p:cNvSpPr txBox="1"/>
          <p:nvPr/>
        </p:nvSpPr>
        <p:spPr>
          <a:xfrm>
            <a:off x="6198374" y="587263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5)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1786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9218" y="1356859"/>
            <a:ext cx="2166558" cy="720080"/>
          </a:xfrm>
        </p:spPr>
        <p:txBody>
          <a:bodyPr/>
          <a:lstStyle/>
          <a:p>
            <a:pPr marL="0" indent="0">
              <a:buNone/>
            </a:pPr>
            <a:r>
              <a:rPr lang="hu-HU" sz="1800" i="1" u="sng" dirty="0" smtClean="0"/>
              <a:t>Megoldás:</a:t>
            </a:r>
            <a:endParaRPr lang="hu-HU" sz="1800" i="1" u="sng" dirty="0"/>
          </a:p>
        </p:txBody>
      </p:sp>
      <p:sp>
        <p:nvSpPr>
          <p:cNvPr id="2" name="Szövegdoboz 1"/>
          <p:cNvSpPr txBox="1"/>
          <p:nvPr/>
        </p:nvSpPr>
        <p:spPr>
          <a:xfrm>
            <a:off x="645298" y="436510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6)</a:t>
            </a:r>
            <a:endParaRPr lang="hu-HU" dirty="0"/>
          </a:p>
        </p:txBody>
      </p:sp>
      <p:sp>
        <p:nvSpPr>
          <p:cNvPr id="9" name="Téglalap 8"/>
          <p:cNvSpPr/>
          <p:nvPr/>
        </p:nvSpPr>
        <p:spPr bwMode="auto">
          <a:xfrm>
            <a:off x="3491880" y="5517232"/>
            <a:ext cx="92199" cy="180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23" name="Téglalap 22"/>
          <p:cNvSpPr/>
          <p:nvPr/>
        </p:nvSpPr>
        <p:spPr bwMode="auto">
          <a:xfrm>
            <a:off x="3059832" y="5418810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0" name="Téglalap 29"/>
          <p:cNvSpPr/>
          <p:nvPr/>
        </p:nvSpPr>
        <p:spPr bwMode="auto">
          <a:xfrm>
            <a:off x="3537979" y="5418809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1" name="Téglalap 30"/>
          <p:cNvSpPr/>
          <p:nvPr/>
        </p:nvSpPr>
        <p:spPr bwMode="auto">
          <a:xfrm>
            <a:off x="3995936" y="5418811"/>
            <a:ext cx="288032" cy="646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2" name="Téglalap 31"/>
          <p:cNvSpPr/>
          <p:nvPr/>
        </p:nvSpPr>
        <p:spPr bwMode="auto">
          <a:xfrm>
            <a:off x="3212232" y="5571210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3" name="Téglalap 32"/>
          <p:cNvSpPr/>
          <p:nvPr/>
        </p:nvSpPr>
        <p:spPr bwMode="auto">
          <a:xfrm>
            <a:off x="3082637" y="5733256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4" name="Téglalap 33"/>
          <p:cNvSpPr/>
          <p:nvPr/>
        </p:nvSpPr>
        <p:spPr bwMode="auto">
          <a:xfrm>
            <a:off x="3563888" y="5713186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sp>
        <p:nvSpPr>
          <p:cNvPr id="35" name="Téglalap 34"/>
          <p:cNvSpPr/>
          <p:nvPr/>
        </p:nvSpPr>
        <p:spPr bwMode="auto">
          <a:xfrm>
            <a:off x="3995936" y="5729613"/>
            <a:ext cx="288032" cy="457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hu-H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72816"/>
            <a:ext cx="619442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035148" y="4395882"/>
            <a:ext cx="18970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‚NÉS’ realizáció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2976258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- 2.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sémája(„AH_2_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3612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483768" y="6309320"/>
            <a:ext cx="4031704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1124744"/>
            <a:ext cx="8207375" cy="936873"/>
          </a:xfrm>
        </p:spPr>
        <p:txBody>
          <a:bodyPr/>
          <a:lstStyle/>
          <a:p>
            <a:r>
              <a:rPr lang="hu-HU" sz="2400" i="1" u="sng" dirty="0" smtClean="0"/>
              <a:t>Sorrendi </a:t>
            </a:r>
            <a:r>
              <a:rPr lang="hu-HU" sz="2400" i="1" u="sng" dirty="0"/>
              <a:t>hálózatok </a:t>
            </a:r>
            <a:r>
              <a:rPr lang="hu-HU" sz="2400" i="1" u="sng" dirty="0" smtClean="0"/>
              <a:t>tervezése: aszinkron hálózatok</a:t>
            </a:r>
            <a:r>
              <a:rPr lang="hu-HU" sz="2400" b="1" i="1" u="sng" dirty="0" smtClean="0"/>
              <a:t/>
            </a:r>
            <a:br>
              <a:rPr lang="hu-HU" sz="2400" b="1" i="1" u="sng" dirty="0" smtClean="0"/>
            </a:br>
            <a:r>
              <a:rPr lang="hu-HU" sz="2800" b="1" i="1" dirty="0" smtClean="0"/>
              <a:t/>
            </a:r>
            <a:br>
              <a:rPr lang="hu-HU" sz="2800" b="1" i="1" dirty="0" smtClean="0"/>
            </a:br>
            <a:r>
              <a:rPr lang="hu-HU" sz="2800" dirty="0" smtClean="0"/>
              <a:t>- 3. feladat -</a:t>
            </a: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73584" y="2420888"/>
            <a:ext cx="8291512" cy="1944216"/>
          </a:xfrm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hu-HU" sz="2000" dirty="0" smtClean="0"/>
              <a:t>Tervezzünk </a:t>
            </a:r>
            <a:r>
              <a:rPr lang="hu-HU" sz="2000" dirty="0"/>
              <a:t>olyan </a:t>
            </a:r>
            <a:r>
              <a:rPr lang="hu-HU" sz="2000" dirty="0" smtClean="0"/>
              <a:t>kétbemenetű (</a:t>
            </a:r>
            <a:r>
              <a:rPr lang="hu-HU" sz="2000" b="1" i="1" dirty="0" smtClean="0"/>
              <a:t>A;B</a:t>
            </a:r>
            <a:r>
              <a:rPr lang="hu-HU" sz="2000" dirty="0" smtClean="0"/>
              <a:t>) és egykimenetű </a:t>
            </a:r>
            <a:r>
              <a:rPr lang="hu-HU" sz="2000" dirty="0"/>
              <a:t>(</a:t>
            </a:r>
            <a:r>
              <a:rPr lang="hu-HU" sz="2000" b="1" i="1" dirty="0"/>
              <a:t>Z</a:t>
            </a:r>
            <a:r>
              <a:rPr lang="hu-HU" sz="2000" dirty="0"/>
              <a:t>) </a:t>
            </a:r>
            <a:r>
              <a:rPr lang="hu-HU" sz="2000" dirty="0" smtClean="0"/>
              <a:t>közvetlen visszacsatolásos aszinkron sorrendi hálózatot</a:t>
            </a:r>
            <a:r>
              <a:rPr lang="hu-HU" sz="2000" dirty="0"/>
              <a:t>, amely </a:t>
            </a:r>
            <a:r>
              <a:rPr lang="hu-HU" sz="2000" dirty="0" smtClean="0"/>
              <a:t>az alábbi szimbolikus állapottábla szerint működik!</a:t>
            </a:r>
          </a:p>
          <a:p>
            <a:pPr marL="400050" lvl="2" indent="0" algn="just">
              <a:spcBef>
                <a:spcPts val="600"/>
              </a:spcBef>
              <a:buNone/>
            </a:pPr>
            <a:r>
              <a:rPr lang="hu-HU" sz="2000" dirty="0">
                <a:sym typeface="Wingdings" panose="05000000000000000000" pitchFamily="2" charset="2"/>
              </a:rPr>
              <a:t>(Kezdőhelyzetben a hálózat </a:t>
            </a:r>
            <a:r>
              <a:rPr lang="hu-HU" sz="2000" b="1" i="1" dirty="0">
                <a:sym typeface="Wingdings" panose="05000000000000000000" pitchFamily="2" charset="2"/>
              </a:rPr>
              <a:t>AB=</a:t>
            </a:r>
            <a:r>
              <a:rPr lang="hu-HU" sz="2000" dirty="0">
                <a:sym typeface="Wingdings" panose="05000000000000000000" pitchFamily="2" charset="2"/>
              </a:rPr>
              <a:t>00 értéknél stabil </a:t>
            </a:r>
            <a:r>
              <a:rPr lang="hu-HU" sz="2000" b="1" dirty="0">
                <a:sym typeface="Wingdings" panose="05000000000000000000" pitchFamily="2" charset="2"/>
              </a:rPr>
              <a:t>a</a:t>
            </a:r>
            <a:r>
              <a:rPr lang="hu-HU" sz="2000" dirty="0">
                <a:sym typeface="Wingdings" panose="05000000000000000000" pitchFamily="2" charset="2"/>
              </a:rPr>
              <a:t> állapotban van</a:t>
            </a:r>
            <a:r>
              <a:rPr lang="hu-HU" sz="2000" dirty="0" smtClean="0">
                <a:sym typeface="Wingdings" panose="05000000000000000000" pitchFamily="2" charset="2"/>
              </a:rPr>
              <a:t>.)</a:t>
            </a:r>
          </a:p>
          <a:p>
            <a:pPr marL="400050" lvl="2" indent="0" algn="just">
              <a:spcBef>
                <a:spcPts val="600"/>
              </a:spcBef>
              <a:buNone/>
            </a:pPr>
            <a:endParaRPr lang="hu-HU" sz="2000" dirty="0" smtClean="0"/>
          </a:p>
          <a:p>
            <a:pPr marL="400050" lvl="1" indent="0" algn="just">
              <a:spcBef>
                <a:spcPts val="600"/>
              </a:spcBef>
              <a:buNone/>
            </a:pPr>
            <a:r>
              <a:rPr lang="hu-HU" sz="2000" dirty="0" smtClean="0"/>
              <a:t>(Vizsgáljuk meg a kapott függvényalakokat, és keressünk hason- lóságot a korábbi (aszinkron sorrendi hálózati) tanulmányokban megismertek alapján!) </a:t>
            </a:r>
            <a:r>
              <a:rPr lang="hu-HU" sz="2000" dirty="0" smtClean="0">
                <a:sym typeface="Wingdings" panose="05000000000000000000" pitchFamily="2" charset="2"/>
              </a:rPr>
              <a:t></a:t>
            </a:r>
          </a:p>
          <a:p>
            <a:pPr marL="0" indent="0" algn="just">
              <a:spcBef>
                <a:spcPts val="600"/>
              </a:spcBef>
              <a:buNone/>
            </a:pPr>
            <a:endParaRPr lang="hu-HU" sz="2000" dirty="0"/>
          </a:p>
          <a:p>
            <a:pPr marL="0" indent="0" algn="just">
              <a:spcBef>
                <a:spcPts val="600"/>
              </a:spcBef>
              <a:buNone/>
            </a:pPr>
            <a:endParaRPr lang="hu-HU" sz="2000" dirty="0" smtClean="0"/>
          </a:p>
          <a:p>
            <a:pPr marL="0" indent="0" algn="just">
              <a:spcBef>
                <a:spcPts val="600"/>
              </a:spcBef>
              <a:buNone/>
            </a:pP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755576" y="5820386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(</a:t>
            </a:r>
            <a:r>
              <a:rPr lang="hu-HU" i="1" dirty="0" err="1" smtClean="0"/>
              <a:t>Hf</a:t>
            </a:r>
            <a:r>
              <a:rPr lang="hu-HU" i="1" dirty="0" smtClean="0"/>
              <a:t>.: realizáció és szimuláció DSCH3.5 programmal)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009397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- 3.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6175375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5870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681875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99792" y="6237288"/>
            <a:ext cx="3472408" cy="4762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859540"/>
            <a:ext cx="8207375" cy="504825"/>
          </a:xfrm>
        </p:spPr>
        <p:txBody>
          <a:bodyPr/>
          <a:lstStyle/>
          <a:p>
            <a:r>
              <a:rPr lang="hu-HU" sz="2800" dirty="0" smtClean="0"/>
              <a:t>- </a:t>
            </a:r>
            <a:r>
              <a:rPr lang="hu-HU" sz="2400" dirty="0" smtClean="0"/>
              <a:t>3. feladat </a:t>
            </a:r>
            <a:r>
              <a:rPr lang="hu-HU" sz="2800" dirty="0" smtClean="0"/>
              <a:t>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82170" y="957541"/>
            <a:ext cx="1656432" cy="576064"/>
          </a:xfrm>
        </p:spPr>
        <p:txBody>
          <a:bodyPr/>
          <a:lstStyle/>
          <a:p>
            <a:pPr marL="0" indent="0">
              <a:buNone/>
            </a:pPr>
            <a:r>
              <a:rPr lang="hu-HU" sz="1600" i="1" u="sng" dirty="0" smtClean="0"/>
              <a:t>Megoldás:</a:t>
            </a:r>
            <a:endParaRPr lang="hu-HU" sz="1600" i="1" u="sng" dirty="0"/>
          </a:p>
        </p:txBody>
      </p:sp>
      <p:sp>
        <p:nvSpPr>
          <p:cNvPr id="10" name="Szövegdoboz 9"/>
          <p:cNvSpPr txBox="1"/>
          <p:nvPr/>
        </p:nvSpPr>
        <p:spPr>
          <a:xfrm>
            <a:off x="683568" y="465313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↓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683568" y="249289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0070C0"/>
                </a:solidFill>
              </a:rPr>
              <a:t>1)</a:t>
            </a:r>
            <a:endParaRPr lang="hu-HU" dirty="0">
              <a:solidFill>
                <a:srgbClr val="0070C0"/>
              </a:solidFill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683568" y="386104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0070C0"/>
                </a:solidFill>
              </a:rPr>
              <a:t>3)</a:t>
            </a:r>
            <a:endParaRPr lang="hu-HU" dirty="0">
              <a:solidFill>
                <a:srgbClr val="0070C0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683568" y="543546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0070C0"/>
                </a:solidFill>
              </a:rPr>
              <a:t>4)</a:t>
            </a:r>
            <a:endParaRPr lang="hu-HU" dirty="0">
              <a:solidFill>
                <a:srgbClr val="0070C0"/>
              </a:solidFill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8100392" y="325362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0070C0"/>
                </a:solidFill>
              </a:rPr>
              <a:t>5)</a:t>
            </a:r>
            <a:endParaRPr lang="hu-HU" dirty="0">
              <a:solidFill>
                <a:srgbClr val="0070C0"/>
              </a:solidFill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8172400" y="508089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0070C0"/>
                </a:solidFill>
              </a:rPr>
              <a:t>6)</a:t>
            </a:r>
            <a:endParaRPr lang="hu-HU" dirty="0">
              <a:solidFill>
                <a:srgbClr val="0070C0"/>
              </a:solidFill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6804248" y="5445224"/>
            <a:ext cx="127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 (= ?… </a:t>
            </a:r>
            <a:r>
              <a:rPr lang="hu-HU" dirty="0" smtClean="0">
                <a:solidFill>
                  <a:srgbClr val="00B050"/>
                </a:solidFill>
                <a:sym typeface="Wingdings" panose="05000000000000000000" pitchFamily="2" charset="2"/>
              </a:rPr>
              <a:t>)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6660232" y="134076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0070C0"/>
                </a:solidFill>
              </a:rPr>
              <a:t>2)</a:t>
            </a:r>
            <a:endParaRPr lang="hu-HU" dirty="0">
              <a:solidFill>
                <a:srgbClr val="0070C0"/>
              </a:solidFill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6300192" y="15878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→</a:t>
            </a:r>
            <a:endParaRPr lang="hu-HU" dirty="0"/>
          </a:p>
        </p:txBody>
      </p:sp>
      <p:cxnSp>
        <p:nvCxnSpPr>
          <p:cNvPr id="24" name="Egyenes összekötő 23"/>
          <p:cNvCxnSpPr/>
          <p:nvPr/>
        </p:nvCxnSpPr>
        <p:spPr>
          <a:xfrm>
            <a:off x="6012160" y="1587899"/>
            <a:ext cx="0" cy="16657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zövegdoboz 25"/>
          <p:cNvSpPr txBox="1"/>
          <p:nvPr/>
        </p:nvSpPr>
        <p:spPr>
          <a:xfrm>
            <a:off x="7236296" y="1923926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b="1" dirty="0" smtClean="0"/>
              <a:t>=0</a:t>
            </a:r>
            <a:endParaRPr lang="hu-HU" sz="1400" b="1" dirty="0"/>
          </a:p>
        </p:txBody>
      </p:sp>
      <p:sp>
        <p:nvSpPr>
          <p:cNvPr id="30" name="Szövegdoboz 29"/>
          <p:cNvSpPr txBox="1"/>
          <p:nvPr/>
        </p:nvSpPr>
        <p:spPr>
          <a:xfrm>
            <a:off x="7812360" y="1922436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b="1" dirty="0" smtClean="0"/>
              <a:t>=1</a:t>
            </a:r>
            <a:endParaRPr lang="hu-HU" sz="1400" b="1" dirty="0"/>
          </a:p>
        </p:txBody>
      </p:sp>
      <p:sp>
        <p:nvSpPr>
          <p:cNvPr id="23" name="Szövegdoboz 22"/>
          <p:cNvSpPr txBox="1"/>
          <p:nvPr/>
        </p:nvSpPr>
        <p:spPr>
          <a:xfrm>
            <a:off x="8078386" y="602128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0070C0"/>
                </a:solidFill>
              </a:rPr>
              <a:t>7)</a:t>
            </a:r>
            <a:endParaRPr lang="hu-HU" dirty="0">
              <a:solidFill>
                <a:srgbClr val="0070C0"/>
              </a:solidFill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6855157" y="602128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RESET?...</a:t>
            </a: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815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771800" y="6237288"/>
            <a:ext cx="3400400" cy="476250"/>
          </a:xfrm>
        </p:spPr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000000"/>
                </a:solidFill>
              </a:rPr>
              <a:t>- Digitális hálózatok: gyakorló feladatok -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232E9-B110-49A3-941C-0BB9803B4876}" type="slidenum">
              <a:rPr lang="hu-HU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115888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hu-HU" sz="2400" b="1" dirty="0" smtClean="0">
                <a:solidFill>
                  <a:srgbClr val="000000"/>
                </a:solidFill>
                <a:latin typeface="Times New Roman" pitchFamily="18" charset="0"/>
              </a:rPr>
              <a:t>Gyakorló feladatok (8.leckéhez)</a:t>
            </a:r>
            <a:endParaRPr lang="hu-H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395288" y="980728"/>
            <a:ext cx="8207375" cy="504825"/>
          </a:xfrm>
        </p:spPr>
        <p:txBody>
          <a:bodyPr/>
          <a:lstStyle/>
          <a:p>
            <a:r>
              <a:rPr lang="hu-HU" sz="2800" dirty="0" smtClean="0"/>
              <a:t>- 3. feladat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99547" y="1628800"/>
            <a:ext cx="8291512" cy="1872208"/>
          </a:xfrm>
        </p:spPr>
        <p:txBody>
          <a:bodyPr/>
          <a:lstStyle/>
          <a:p>
            <a:pPr marL="0" indent="0">
              <a:buNone/>
            </a:pPr>
            <a:r>
              <a:rPr lang="hu-HU" sz="2000" i="1" u="sng" dirty="0" smtClean="0"/>
              <a:t>A feladat megoldásának DSCH sémája(„AH_3_</a:t>
            </a:r>
            <a:r>
              <a:rPr lang="hu-HU" sz="2000" i="1" u="sng" dirty="0" err="1" smtClean="0"/>
              <a:t>dualishoz</a:t>
            </a:r>
            <a:r>
              <a:rPr lang="hu-HU" sz="2000" i="1" u="sng" dirty="0" smtClean="0"/>
              <a:t>”):</a:t>
            </a:r>
          </a:p>
          <a:p>
            <a:pPr marL="0" indent="0">
              <a:buNone/>
            </a:pPr>
            <a:endParaRPr lang="hu-HU" sz="2000" i="1" u="sng" dirty="0"/>
          </a:p>
          <a:p>
            <a:pPr marL="0" indent="0">
              <a:buNone/>
            </a:pPr>
            <a:r>
              <a:rPr lang="hu-HU" sz="2000" dirty="0">
                <a:solidFill>
                  <a:srgbClr val="0070C0"/>
                </a:solidFill>
              </a:rPr>
              <a:t>http://www.sze.hu/~somi/Digit%e1lis%20h%e1l%f3zatok/DSCH%20s%e9m%e1k%20gyakorl%f3%20feladatokhoz/</a:t>
            </a:r>
          </a:p>
        </p:txBody>
      </p:sp>
      <p:sp>
        <p:nvSpPr>
          <p:cNvPr id="9" name="Téglalap 8"/>
          <p:cNvSpPr/>
          <p:nvPr/>
        </p:nvSpPr>
        <p:spPr>
          <a:xfrm>
            <a:off x="611560" y="222091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15373727"/>
      </p:ext>
    </p:extLst>
  </p:cSld>
  <p:clrMapOvr>
    <a:masterClrMapping/>
  </p:clrMapOvr>
</p:sld>
</file>

<file path=ppt/theme/theme1.xml><?xml version="1.0" encoding="utf-8"?>
<a:theme xmlns:a="http://schemas.openxmlformats.org/drawingml/2006/main" name="1_jegyzet13">
  <a:themeElements>
    <a:clrScheme name="1_jegyzet13 14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336699"/>
      </a:accent1>
      <a:accent2>
        <a:srgbClr val="FF9933"/>
      </a:accent2>
      <a:accent3>
        <a:srgbClr val="FFFFFF"/>
      </a:accent3>
      <a:accent4>
        <a:srgbClr val="000000"/>
      </a:accent4>
      <a:accent5>
        <a:srgbClr val="ADB8CA"/>
      </a:accent5>
      <a:accent6>
        <a:srgbClr val="E78A2D"/>
      </a:accent6>
      <a:hlink>
        <a:srgbClr val="CC3300"/>
      </a:hlink>
      <a:folHlink>
        <a:srgbClr val="000066"/>
      </a:folHlink>
    </a:clrScheme>
    <a:fontScheme name="1_jegyzet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>
          <a:solidFill>
            <a:schemeClr val="tx1"/>
          </a:solidFill>
          <a:miter lim="800000"/>
          <a:headEnd/>
          <a:tailEnd/>
        </a:ln>
      </a:spPr>
      <a:bodyPr wrap="none" anchor="ctr"/>
      <a:lstStyle>
        <a:defPPr>
          <a:defRPr/>
        </a:defPPr>
      </a:lstStyle>
    </a:spDef>
  </a:objectDefaults>
  <a:extraClrSchemeLst>
    <a:extraClrScheme>
      <a:clrScheme name="1_jegyzet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egyzet13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egyzet13 14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6699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ADB8CA"/>
        </a:accent5>
        <a:accent6>
          <a:srgbClr val="E78A2D"/>
        </a:accent6>
        <a:hlink>
          <a:srgbClr val="CC3300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982</Words>
  <Application>Microsoft Office PowerPoint</Application>
  <PresentationFormat>Diavetítés a képernyőre (4:3 oldalarány)</PresentationFormat>
  <Paragraphs>189</Paragraphs>
  <Slides>24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31" baseType="lpstr">
      <vt:lpstr>Arial</vt:lpstr>
      <vt:lpstr>Calibri</vt:lpstr>
      <vt:lpstr>Cambria</vt:lpstr>
      <vt:lpstr>Cambria Math</vt:lpstr>
      <vt:lpstr>Times New Roman</vt:lpstr>
      <vt:lpstr>Wingdings</vt:lpstr>
      <vt:lpstr>1_jegyzet13</vt:lpstr>
      <vt:lpstr>Javaslatok a feladatok megoldásához és azok ellenőrzéséhez</vt:lpstr>
      <vt:lpstr>Sorrendi hálózatok tervezése: aszinkron hálózatok  - 1. feladat -</vt:lpstr>
      <vt:lpstr>- 1. feladat - </vt:lpstr>
      <vt:lpstr>- 1. feladat - </vt:lpstr>
      <vt:lpstr>- 1. feladat - </vt:lpstr>
      <vt:lpstr>- 1. feladat - </vt:lpstr>
      <vt:lpstr>- 1. feladat - </vt:lpstr>
      <vt:lpstr>- 1. feladat - </vt:lpstr>
      <vt:lpstr>- 1. feladat - </vt:lpstr>
      <vt:lpstr>- 1. feladat - </vt:lpstr>
      <vt:lpstr>- 1. feladat - </vt:lpstr>
      <vt:lpstr>- 1. feladat - </vt:lpstr>
      <vt:lpstr>- 1. feladat - </vt:lpstr>
      <vt:lpstr>- 1. feladat - </vt:lpstr>
      <vt:lpstr>Sorrendi hálózatok tervezése: aszinkron hálózatok  - 2. feladat -</vt:lpstr>
      <vt:lpstr>- 2. feladat -</vt:lpstr>
      <vt:lpstr>- 2. feladat - </vt:lpstr>
      <vt:lpstr>- 2. feladat - </vt:lpstr>
      <vt:lpstr>- 2. feladat - </vt:lpstr>
      <vt:lpstr>- 2. feladat - </vt:lpstr>
      <vt:lpstr>Sorrendi hálózatok tervezése: aszinkron hálózatok  - 3. feladat -</vt:lpstr>
      <vt:lpstr>- 3. feladat - </vt:lpstr>
      <vt:lpstr>- 3. feladat - </vt:lpstr>
      <vt:lpstr>- 3. feladat -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Somogyi Miklós</dc:creator>
  <cp:lastModifiedBy>Miklós</cp:lastModifiedBy>
  <cp:revision>325</cp:revision>
  <dcterms:created xsi:type="dcterms:W3CDTF">2018-08-06T13:05:38Z</dcterms:created>
  <dcterms:modified xsi:type="dcterms:W3CDTF">2023-04-21T04:59:32Z</dcterms:modified>
</cp:coreProperties>
</file>