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0" r:id="rId1"/>
    <p:sldMasterId id="2147483690" r:id="rId2"/>
    <p:sldMasterId id="2147483702" r:id="rId3"/>
    <p:sldMasterId id="2147483703" r:id="rId4"/>
  </p:sldMasterIdLst>
  <p:handoutMasterIdLst>
    <p:handoutMasterId r:id="rId29"/>
  </p:handoutMasterIdLst>
  <p:sldIdLst>
    <p:sldId id="286" r:id="rId5"/>
    <p:sldId id="288" r:id="rId6"/>
    <p:sldId id="298" r:id="rId7"/>
    <p:sldId id="310" r:id="rId8"/>
    <p:sldId id="311" r:id="rId9"/>
    <p:sldId id="297" r:id="rId10"/>
    <p:sldId id="295" r:id="rId11"/>
    <p:sldId id="294" r:id="rId12"/>
    <p:sldId id="293" r:id="rId13"/>
    <p:sldId id="292" r:id="rId14"/>
    <p:sldId id="291" r:id="rId15"/>
    <p:sldId id="290" r:id="rId16"/>
    <p:sldId id="308" r:id="rId17"/>
    <p:sldId id="307" r:id="rId18"/>
    <p:sldId id="306" r:id="rId19"/>
    <p:sldId id="305" r:id="rId20"/>
    <p:sldId id="313" r:id="rId21"/>
    <p:sldId id="304" r:id="rId22"/>
    <p:sldId id="314" r:id="rId23"/>
    <p:sldId id="302" r:id="rId24"/>
    <p:sldId id="316" r:id="rId25"/>
    <p:sldId id="317" r:id="rId26"/>
    <p:sldId id="261" r:id="rId27"/>
    <p:sldId id="260" r:id="rId28"/>
  </p:sldIdLst>
  <p:sldSz cx="9144000" cy="6858000" type="screen4x3"/>
  <p:notesSz cx="6858000" cy="9144000"/>
  <p:embeddedFontLs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Calibri Light" charset="0"/>
      <p:regular r:id="rId34"/>
      <p:italic r:id="rId35"/>
    </p:embeddedFont>
    <p:embeddedFont>
      <p:font typeface="Verdana" pitchFamily="34" charset="0"/>
      <p:regular r:id="rId36"/>
      <p:bold r:id="rId37"/>
      <p:italic r:id="rId38"/>
      <p:boldItalic r:id="rId39"/>
    </p:embeddedFont>
  </p:embeddedFontLst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Title" id="{BC97A807-4B9A-4FAF-B400-EDA5FD366F2C}">
          <p14:sldIdLst>
            <p14:sldId id="286"/>
          </p14:sldIdLst>
        </p14:section>
        <p14:section name="Topic" id="{5621BEB2-A47C-4AD7-A642-D8E4A5471592}">
          <p14:sldIdLst>
            <p14:sldId id="287"/>
            <p14:sldId id="288"/>
          </p14:sldIdLst>
        </p14:section>
        <p14:section name="Contacts" id="{4B7562E3-5969-4EFB-B26C-27E99BB937D7}">
          <p14:sldIdLst>
            <p14:sldId id="261"/>
          </p14:sldIdLst>
        </p14:section>
        <p14:section name="ÚSZT" id="{CB1D1B1E-0855-42AA-AE5E-F9231CF57663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4507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540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980"/>
    </p:cViewPr>
  </p:sorterViewPr>
  <p:notesViewPr>
    <p:cSldViewPr snapToGrid="0">
      <p:cViewPr varScale="1">
        <p:scale>
          <a:sx n="86" d="100"/>
          <a:sy n="86" d="100"/>
        </p:scale>
        <p:origin x="3144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D1AC3-AA53-48BC-B3FF-CD4235B281FC}" type="datetimeFigureOut">
              <a:rPr lang="hu-HU" smtClean="0"/>
              <a:pPr/>
              <a:t>2014.05.21.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2876E-4319-443A-B0AF-C010F04626F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222218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622300" y="1122363"/>
            <a:ext cx="79121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hu-HU" dirty="0" smtClean="0"/>
              <a:t>Cím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622300" y="3697480"/>
            <a:ext cx="7912100" cy="4619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 smtClean="0"/>
              <a:t>Előadó</a:t>
            </a:r>
            <a:endParaRPr lang="hu-HU" dirty="0"/>
          </a:p>
        </p:txBody>
      </p:sp>
      <p:sp>
        <p:nvSpPr>
          <p:cNvPr id="4" name="Szövegdoboz 3"/>
          <p:cNvSpPr txBox="1"/>
          <p:nvPr userDrawn="1"/>
        </p:nvSpPr>
        <p:spPr>
          <a:xfrm>
            <a:off x="628650" y="4519095"/>
            <a:ext cx="7886700" cy="738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rgbClr val="04507C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r"/>
            <a:r>
              <a:rPr lang="hu-HU" sz="1600" dirty="0" smtClean="0">
                <a:effectLst/>
              </a:rPr>
              <a:t>Járműipari Felsőoktatási és Kutatási Együttműködés</a:t>
            </a:r>
          </a:p>
          <a:p>
            <a:pPr lvl="0" algn="r"/>
            <a:r>
              <a:rPr lang="hu-HU" sz="1600" dirty="0" smtClean="0"/>
              <a:t>szekció</a:t>
            </a:r>
            <a:endParaRPr lang="hu-HU" sz="1600" dirty="0"/>
          </a:p>
        </p:txBody>
      </p:sp>
      <p:sp>
        <p:nvSpPr>
          <p:cNvPr id="5" name="Szövegdoboz 4"/>
          <p:cNvSpPr txBox="1"/>
          <p:nvPr userDrawn="1"/>
        </p:nvSpPr>
        <p:spPr>
          <a:xfrm>
            <a:off x="1352242" y="0"/>
            <a:ext cx="6439516" cy="857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algn="ctr">
              <a:defRPr sz="2200" b="1" cap="small" baseline="0">
                <a:solidFill>
                  <a:srgbClr val="04507C"/>
                </a:solidFill>
                <a:cs typeface="Arial" panose="020B0604020202020204" pitchFamily="34" charset="0"/>
              </a:defRPr>
            </a:lvl1pPr>
          </a:lstStyle>
          <a:p>
            <a:pPr lvl="0"/>
            <a:r>
              <a:rPr lang="hu-HU" dirty="0" smtClean="0"/>
              <a:t>Konferencia a járműipari képzés, </a:t>
            </a:r>
          </a:p>
          <a:p>
            <a:pPr lvl="0"/>
            <a:r>
              <a:rPr lang="hu-HU" dirty="0" smtClean="0"/>
              <a:t>kutatás-fejlesztés helyzetéről és jövőjéről</a:t>
            </a:r>
            <a:endParaRPr lang="hu-HU" dirty="0"/>
          </a:p>
        </p:txBody>
      </p:sp>
      <p:sp>
        <p:nvSpPr>
          <p:cNvPr id="6" name="Szövegdoboz 5"/>
          <p:cNvSpPr txBox="1"/>
          <p:nvPr userDrawn="1"/>
        </p:nvSpPr>
        <p:spPr>
          <a:xfrm>
            <a:off x="231285" y="6192880"/>
            <a:ext cx="3499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smtClean="0">
                <a:solidFill>
                  <a:srgbClr val="04507C"/>
                </a:solidFill>
              </a:rPr>
              <a:t>Magyar Tudományos Akadémia</a:t>
            </a:r>
          </a:p>
          <a:p>
            <a:r>
              <a:rPr lang="hu-HU" sz="1200" dirty="0" smtClean="0">
                <a:solidFill>
                  <a:srgbClr val="04507C"/>
                </a:solidFill>
              </a:rPr>
              <a:t>Budapest,</a:t>
            </a:r>
            <a:r>
              <a:rPr lang="hu-HU" sz="1200" baseline="0" dirty="0" smtClean="0">
                <a:solidFill>
                  <a:srgbClr val="04507C"/>
                </a:solidFill>
              </a:rPr>
              <a:t> 2014. január 31.</a:t>
            </a:r>
            <a:endParaRPr lang="hu-HU" sz="1200" dirty="0">
              <a:solidFill>
                <a:srgbClr val="0450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859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 - 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622300" y="1122363"/>
            <a:ext cx="79121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hu-HU" dirty="0" err="1" smtClean="0"/>
              <a:t>Title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622300" y="3697480"/>
            <a:ext cx="7912100" cy="4619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 err="1" smtClean="0"/>
              <a:t>Name</a:t>
            </a:r>
            <a:endParaRPr lang="hu-HU" dirty="0"/>
          </a:p>
        </p:txBody>
      </p:sp>
      <p:sp>
        <p:nvSpPr>
          <p:cNvPr id="4" name="Szövegdoboz 3"/>
          <p:cNvSpPr txBox="1"/>
          <p:nvPr userDrawn="1"/>
        </p:nvSpPr>
        <p:spPr>
          <a:xfrm>
            <a:off x="628650" y="4519095"/>
            <a:ext cx="7886700" cy="738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rgbClr val="04507C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r"/>
            <a:r>
              <a:rPr lang="en-US" sz="1600" dirty="0" smtClean="0">
                <a:effectLst/>
              </a:rPr>
              <a:t>Session:</a:t>
            </a:r>
            <a:endParaRPr lang="hu-HU" sz="1600" dirty="0" smtClean="0">
              <a:effectLst/>
            </a:endParaRPr>
          </a:p>
          <a:p>
            <a:pPr lvl="0" algn="r"/>
            <a:endParaRPr lang="hu-HU" sz="1600" dirty="0" smtClean="0">
              <a:effectLst/>
            </a:endParaRPr>
          </a:p>
        </p:txBody>
      </p:sp>
      <p:sp>
        <p:nvSpPr>
          <p:cNvPr id="5" name="Szövegdoboz 4"/>
          <p:cNvSpPr txBox="1"/>
          <p:nvPr userDrawn="1"/>
        </p:nvSpPr>
        <p:spPr>
          <a:xfrm>
            <a:off x="2286000" y="0"/>
            <a:ext cx="5506200" cy="857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lvl="0" algn="ctr">
              <a:defRPr sz="2200" b="1" cap="small" baseline="0">
                <a:solidFill>
                  <a:srgbClr val="04507C"/>
                </a:solidFill>
                <a:cs typeface="Arial" panose="020B0604020202020204" pitchFamily="34" charset="0"/>
              </a:defRPr>
            </a:lvl1pPr>
          </a:lstStyle>
          <a:p>
            <a:pPr lvl="0"/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Workshop on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Design, Simulation, Optimization and Control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of Green Vehicles and Transportation</a:t>
            </a:r>
            <a:endParaRPr lang="hu-HU" sz="1800" dirty="0" smtClean="0"/>
          </a:p>
        </p:txBody>
      </p:sp>
      <p:sp>
        <p:nvSpPr>
          <p:cNvPr id="6" name="Szövegdoboz 5"/>
          <p:cNvSpPr txBox="1"/>
          <p:nvPr userDrawn="1"/>
        </p:nvSpPr>
        <p:spPr>
          <a:xfrm>
            <a:off x="231285" y="6192880"/>
            <a:ext cx="3499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smtClean="0">
                <a:solidFill>
                  <a:srgbClr val="04507C"/>
                </a:solidFill>
              </a:rPr>
              <a:t>1</a:t>
            </a:r>
            <a:r>
              <a:rPr lang="hu-HU" sz="1200" baseline="30000" dirty="0" smtClean="0">
                <a:solidFill>
                  <a:srgbClr val="04507C"/>
                </a:solidFill>
              </a:rPr>
              <a:t>st</a:t>
            </a:r>
            <a:r>
              <a:rPr lang="hu-HU" sz="1200" dirty="0" smtClean="0">
                <a:solidFill>
                  <a:srgbClr val="04507C"/>
                </a:solidFill>
              </a:rPr>
              <a:t> DSOC </a:t>
            </a:r>
            <a:r>
              <a:rPr lang="hu-HU" sz="1200" dirty="0" err="1" smtClean="0">
                <a:solidFill>
                  <a:srgbClr val="04507C"/>
                </a:solidFill>
              </a:rPr>
              <a:t>Workshop</a:t>
            </a:r>
            <a:endParaRPr lang="en-US" sz="1200" dirty="0" smtClean="0">
              <a:solidFill>
                <a:srgbClr val="04507C"/>
              </a:solidFill>
            </a:endParaRPr>
          </a:p>
          <a:p>
            <a:r>
              <a:rPr lang="hu-HU" sz="1200" dirty="0" smtClean="0">
                <a:solidFill>
                  <a:srgbClr val="04507C"/>
                </a:solidFill>
              </a:rPr>
              <a:t>Győr,</a:t>
            </a:r>
            <a:r>
              <a:rPr lang="hu-HU" sz="1200" baseline="0" dirty="0" smtClean="0">
                <a:solidFill>
                  <a:srgbClr val="04507C"/>
                </a:solidFill>
              </a:rPr>
              <a:t> 21-23 May 2014</a:t>
            </a:r>
            <a:endParaRPr lang="hu-HU" sz="1200" dirty="0">
              <a:solidFill>
                <a:srgbClr val="0450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92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 cap="small" baseline="0"/>
            </a:lvl1pPr>
          </a:lstStyle>
          <a:p>
            <a:r>
              <a:rPr lang="hu-HU" dirty="0" smtClean="0"/>
              <a:t>Szakasz címe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4507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 smtClean="0"/>
              <a:t>Alcím/Előadó</a:t>
            </a:r>
          </a:p>
        </p:txBody>
      </p:sp>
      <p:pic>
        <p:nvPicPr>
          <p:cNvPr id="5" name="Kép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6181" y="163865"/>
            <a:ext cx="1957500" cy="540000"/>
          </a:xfrm>
          <a:prstGeom prst="rect">
            <a:avLst/>
          </a:prstGeom>
        </p:spPr>
      </p:pic>
      <p:sp>
        <p:nvSpPr>
          <p:cNvPr id="6" name="Szövegdoboz 5"/>
          <p:cNvSpPr txBox="1"/>
          <p:nvPr userDrawn="1"/>
        </p:nvSpPr>
        <p:spPr>
          <a:xfrm>
            <a:off x="2286000" y="0"/>
            <a:ext cx="5506200" cy="857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lvl="0" algn="ctr">
              <a:defRPr sz="2200" b="1" cap="small" baseline="0">
                <a:solidFill>
                  <a:srgbClr val="04507C"/>
                </a:solidFill>
                <a:cs typeface="Arial" panose="020B0604020202020204" pitchFamily="34" charset="0"/>
              </a:defRPr>
            </a:lvl1pPr>
          </a:lstStyle>
          <a:p>
            <a:pPr lvl="0"/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Workshop on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Design, Simulation, Optimization and Control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of </a:t>
            </a:r>
            <a:r>
              <a:rPr lang="en-US" sz="1800" b="1" kern="1200" cap="small" baseline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Green Vehicles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and Transportation</a:t>
            </a:r>
            <a:endParaRPr lang="hu-HU" sz="1800" dirty="0" smtClean="0"/>
          </a:p>
        </p:txBody>
      </p:sp>
      <p:pic>
        <p:nvPicPr>
          <p:cNvPr id="7" name="Tartalom hely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92200" y="6179268"/>
            <a:ext cx="932400" cy="53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9965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309759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2844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889348"/>
            <a:ext cx="7886700" cy="80134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59223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76377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41939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987424"/>
            <a:ext cx="2949575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xmlns="" val="92618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987424"/>
            <a:ext cx="2949575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xmlns="" val="1506716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61272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43675" y="977029"/>
            <a:ext cx="1971675" cy="519993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977029"/>
            <a:ext cx="5762625" cy="519993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98851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öszönet, kapcsolat - 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 helye 6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3022600"/>
            <a:ext cx="8128000" cy="32385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lvl="0" algn="ctr"/>
            <a:r>
              <a:rPr lang="hu-HU" sz="2800" dirty="0" err="1" smtClean="0"/>
              <a:t>Name</a:t>
            </a:r>
            <a:endParaRPr lang="hu-HU" sz="2800" dirty="0" smtClean="0"/>
          </a:p>
          <a:p>
            <a:pPr lvl="0" algn="ctr"/>
            <a:r>
              <a:rPr lang="hu-HU" sz="2800" dirty="0" smtClean="0"/>
              <a:t>Institute</a:t>
            </a:r>
          </a:p>
          <a:p>
            <a:pPr lvl="0" algn="ctr"/>
            <a:endParaRPr lang="hu-HU" sz="2800" dirty="0" smtClean="0"/>
          </a:p>
          <a:p>
            <a:pPr lvl="0" algn="ctr"/>
            <a:r>
              <a:rPr lang="hu-HU" sz="2400" u="sng" dirty="0" err="1" smtClean="0"/>
              <a:t>Contact</a:t>
            </a:r>
            <a:endParaRPr lang="hu-HU" sz="2400" u="sng" dirty="0" smtClean="0"/>
          </a:p>
          <a:p>
            <a:pPr lvl="0" algn="ctr"/>
            <a:r>
              <a:rPr lang="hu-HU" sz="2000" i="1" dirty="0" smtClean="0"/>
              <a:t>Email:</a:t>
            </a:r>
          </a:p>
          <a:p>
            <a:pPr lvl="0" algn="ctr"/>
            <a:r>
              <a:rPr lang="hu-HU" sz="2000" i="1" dirty="0" smtClean="0"/>
              <a:t>Tel.:</a:t>
            </a:r>
          </a:p>
          <a:p>
            <a:pPr lvl="0" algn="ctr"/>
            <a:r>
              <a:rPr lang="hu-HU" sz="2000" i="1" dirty="0" smtClean="0"/>
              <a:t>Web:</a:t>
            </a:r>
          </a:p>
          <a:p>
            <a:pPr lvl="0"/>
            <a:endParaRPr lang="hu-HU" dirty="0"/>
          </a:p>
        </p:txBody>
      </p:sp>
      <p:sp>
        <p:nvSpPr>
          <p:cNvPr id="3" name="Szövegdoboz 2"/>
          <p:cNvSpPr txBox="1"/>
          <p:nvPr userDrawn="1"/>
        </p:nvSpPr>
        <p:spPr>
          <a:xfrm>
            <a:off x="508000" y="1155700"/>
            <a:ext cx="8128000" cy="17543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hu-HU"/>
            </a:defPPr>
            <a:lvl1pPr lvl="0" algn="ctr">
              <a:lnSpc>
                <a:spcPct val="90000"/>
              </a:lnSpc>
              <a:spcBef>
                <a:spcPct val="0"/>
              </a:spcBef>
              <a:buNone/>
              <a:defRPr sz="6000" b="1" cap="small" baseline="0">
                <a:solidFill>
                  <a:srgbClr val="0450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hu-HU" dirty="0" err="1" smtClean="0"/>
              <a:t>Thank</a:t>
            </a:r>
            <a:r>
              <a:rPr lang="hu-HU" dirty="0" smtClean="0"/>
              <a:t> </a:t>
            </a:r>
            <a:r>
              <a:rPr lang="hu-HU" dirty="0" err="1" smtClean="0"/>
              <a:t>you</a:t>
            </a:r>
            <a:endParaRPr lang="hu-HU" dirty="0" smtClean="0"/>
          </a:p>
          <a:p>
            <a:pPr lvl="0"/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attention</a:t>
            </a:r>
            <a:r>
              <a:rPr lang="hu-HU" dirty="0" smtClean="0"/>
              <a:t>.</a:t>
            </a:r>
            <a:endParaRPr lang="hu-HU" dirty="0"/>
          </a:p>
        </p:txBody>
      </p:sp>
      <p:sp>
        <p:nvSpPr>
          <p:cNvPr id="5" name="Szövegdoboz 4"/>
          <p:cNvSpPr txBox="1"/>
          <p:nvPr userDrawn="1"/>
        </p:nvSpPr>
        <p:spPr>
          <a:xfrm>
            <a:off x="2286000" y="0"/>
            <a:ext cx="5506200" cy="857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lvl="0" algn="ctr">
              <a:defRPr sz="2200" b="1" cap="small" baseline="0">
                <a:solidFill>
                  <a:srgbClr val="04507C"/>
                </a:solidFill>
                <a:cs typeface="Arial" panose="020B0604020202020204" pitchFamily="34" charset="0"/>
              </a:defRPr>
            </a:lvl1pPr>
          </a:lstStyle>
          <a:p>
            <a:pPr lvl="0"/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Workshop on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Design, Simulation, Optimization and Control</a:t>
            </a:r>
            <a:r>
              <a:rPr lang="hu-HU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8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of Green Vehicles and Transportation</a:t>
            </a:r>
            <a:endParaRPr lang="hu-HU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2356370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 dia (ÚSZT) - 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83500" y="109865"/>
            <a:ext cx="2088976" cy="648000"/>
          </a:xfrm>
          <a:prstGeom prst="rect">
            <a:avLst/>
          </a:prstGeom>
        </p:spPr>
      </p:pic>
      <p:sp>
        <p:nvSpPr>
          <p:cNvPr id="5" name="Téglalap 4"/>
          <p:cNvSpPr/>
          <p:nvPr userDrawn="1"/>
        </p:nvSpPr>
        <p:spPr>
          <a:xfrm>
            <a:off x="254001" y="1159180"/>
            <a:ext cx="8635999" cy="3031820"/>
          </a:xfrm>
          <a:prstGeom prst="rect">
            <a:avLst/>
          </a:prstGeom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Basic research for the development of hybrid and electric vehicles</a:t>
            </a:r>
            <a:endParaRPr lang="hu-HU" sz="2400" b="1" kern="1200" cap="small" baseline="0" dirty="0" smtClean="0">
              <a:solidFill>
                <a:srgbClr val="04507C"/>
              </a:solidFill>
              <a:latin typeface="+mn-lt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1200" dirty="0" smtClean="0">
                <a:solidFill>
                  <a:srgbClr val="04507C"/>
                </a:solidFill>
                <a:latin typeface="+mn-lt"/>
                <a:ea typeface="+mn-ea"/>
                <a:cs typeface="+mn-cs"/>
              </a:rPr>
              <a:t>TÁMOP-4.2.2.A-11/1/KONV-2012-0012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2400" b="1" kern="1200" cap="small" baseline="0" dirty="0" smtClean="0">
              <a:solidFill>
                <a:srgbClr val="04507C"/>
              </a:solidFill>
              <a:latin typeface="+mn-lt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"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Smarter</a:t>
            </a: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Transport</a:t>
            </a: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" - IT 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for</a:t>
            </a: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co-operative</a:t>
            </a: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transport</a:t>
            </a:r>
            <a:r>
              <a:rPr lang="hu-HU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hu-HU" sz="2400" b="1" kern="1200" cap="small" baseline="0" dirty="0" err="1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system</a:t>
            </a:r>
            <a:endParaRPr lang="hu-HU" sz="2400" b="1" kern="1200" cap="small" baseline="0" dirty="0" smtClean="0">
              <a:solidFill>
                <a:srgbClr val="04507C"/>
              </a:solidFill>
              <a:latin typeface="+mn-lt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1200" dirty="0" smtClean="0">
                <a:solidFill>
                  <a:srgbClr val="04507C"/>
                </a:solidFill>
                <a:latin typeface="+mn-lt"/>
                <a:ea typeface="+mn-ea"/>
                <a:cs typeface="+mn-cs"/>
              </a:rPr>
              <a:t>TÁMOP-4.2.2.C-11/1/KONV-2012-0012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800" kern="1200" dirty="0" smtClean="0">
              <a:solidFill>
                <a:srgbClr val="04507C"/>
              </a:solidFill>
              <a:latin typeface="+mn-lt"/>
              <a:ea typeface="+mn-ea"/>
              <a:cs typeface="+mn-cs"/>
            </a:endParaRPr>
          </a:p>
          <a:p>
            <a:pPr lvl="0" algn="l">
              <a:spcBef>
                <a:spcPct val="0"/>
              </a:spcBef>
              <a:buNone/>
            </a:pPr>
            <a:r>
              <a:rPr lang="en-US" sz="2400" b="1" kern="1200" cap="small" baseline="0" dirty="0" smtClean="0">
                <a:solidFill>
                  <a:srgbClr val="04507C"/>
                </a:solidFill>
                <a:latin typeface="+mn-lt"/>
                <a:ea typeface="Verdana" pitchFamily="34" charset="0"/>
                <a:cs typeface="Verdana" pitchFamily="34" charset="0"/>
              </a:rPr>
              <a:t>Cooperation between higher education, research institutes and automotive industry</a:t>
            </a:r>
            <a:endParaRPr lang="hu-HU" sz="2400" b="1" kern="1200" cap="small" baseline="0" dirty="0" smtClean="0">
              <a:solidFill>
                <a:srgbClr val="04507C"/>
              </a:solidFill>
              <a:latin typeface="+mn-lt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kern="1200" dirty="0" smtClean="0">
                <a:solidFill>
                  <a:srgbClr val="04507C"/>
                </a:solidFill>
                <a:latin typeface="+mn-lt"/>
                <a:ea typeface="+mn-ea"/>
                <a:cs typeface="+mn-cs"/>
              </a:rPr>
              <a:t>TÁMOP-4.1.1.C-12/1/KONV-2012-0002</a:t>
            </a:r>
          </a:p>
        </p:txBody>
      </p:sp>
      <p:grpSp>
        <p:nvGrpSpPr>
          <p:cNvPr id="11" name="Csoportba foglalás 10"/>
          <p:cNvGrpSpPr/>
          <p:nvPr userDrawn="1"/>
        </p:nvGrpSpPr>
        <p:grpSpPr>
          <a:xfrm>
            <a:off x="1914525" y="4460956"/>
            <a:ext cx="5314950" cy="1438616"/>
            <a:chOff x="1981200" y="4460956"/>
            <a:chExt cx="5314950" cy="1438616"/>
          </a:xfrm>
        </p:grpSpPr>
        <p:pic>
          <p:nvPicPr>
            <p:cNvPr id="12" name="Kép 11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352280" y="4490672"/>
              <a:ext cx="2943870" cy="547200"/>
            </a:xfrm>
            <a:prstGeom prst="rect">
              <a:avLst/>
            </a:prstGeom>
          </p:spPr>
        </p:pic>
        <p:sp>
          <p:nvSpPr>
            <p:cNvPr id="13" name="Szövegdoboz 12"/>
            <p:cNvSpPr txBox="1"/>
            <p:nvPr userDrawn="1"/>
          </p:nvSpPr>
          <p:spPr>
            <a:xfrm>
              <a:off x="1981200" y="4460956"/>
              <a:ext cx="193605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u-HU" sz="1100" dirty="0" smtClean="0"/>
                <a:t>Nemzeti Fejlesztési Ügynökség</a:t>
              </a:r>
            </a:p>
            <a:p>
              <a:pPr algn="r"/>
              <a:r>
                <a:rPr lang="hu-HU" sz="1100" dirty="0" err="1" smtClean="0"/>
                <a:t>www.ujszechenyiterv.gov.hu</a:t>
              </a:r>
              <a:endParaRPr lang="hu-HU" sz="1100" dirty="0" smtClean="0"/>
            </a:p>
            <a:p>
              <a:pPr algn="r"/>
              <a:r>
                <a:rPr lang="hu-HU" sz="1100" dirty="0" smtClean="0"/>
                <a:t>06 40 638 </a:t>
              </a:r>
              <a:r>
                <a:rPr lang="hu-HU" sz="1100" dirty="0" err="1" smtClean="0"/>
                <a:t>638</a:t>
              </a:r>
              <a:endParaRPr lang="hu-HU" sz="1100" dirty="0"/>
            </a:p>
          </p:txBody>
        </p:sp>
        <p:cxnSp>
          <p:nvCxnSpPr>
            <p:cNvPr id="14" name="Egyenes összekötő 13"/>
            <p:cNvCxnSpPr/>
            <p:nvPr userDrawn="1"/>
          </p:nvCxnSpPr>
          <p:spPr>
            <a:xfrm>
              <a:off x="4134768" y="4475813"/>
              <a:ext cx="0" cy="575003"/>
            </a:xfrm>
            <a:prstGeom prst="line">
              <a:avLst/>
            </a:prstGeom>
            <a:ln w="22225">
              <a:solidFill>
                <a:srgbClr val="7AB5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Kép 14"/>
            <p:cNvPicPr>
              <a:picLocks noChangeAspect="1"/>
            </p:cNvPicPr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981200" y="5147097"/>
              <a:ext cx="5314950" cy="752475"/>
            </a:xfrm>
            <a:prstGeom prst="rect">
              <a:avLst/>
            </a:prstGeom>
          </p:spPr>
        </p:pic>
      </p:grpSp>
      <p:sp>
        <p:nvSpPr>
          <p:cNvPr id="17" name="Szövegdoboz 16"/>
          <p:cNvSpPr txBox="1"/>
          <p:nvPr userDrawn="1"/>
        </p:nvSpPr>
        <p:spPr>
          <a:xfrm>
            <a:off x="2278742" y="0"/>
            <a:ext cx="4472057" cy="857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lvl="0" algn="ctr">
              <a:defRPr sz="2200" b="1" cap="small" baseline="0">
                <a:solidFill>
                  <a:srgbClr val="04507C"/>
                </a:solidFill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Workshop on</a:t>
            </a:r>
            <a:r>
              <a:rPr lang="hu-HU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Design, Simulation,</a:t>
            </a:r>
            <a:r>
              <a:rPr lang="hu-HU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Optimization </a:t>
            </a:r>
            <a:endParaRPr lang="hu-HU" sz="1600" b="1" kern="1200" cap="small" baseline="0" dirty="0" smtClean="0">
              <a:solidFill>
                <a:srgbClr val="04507C"/>
              </a:solidFill>
              <a:effectLst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and Control</a:t>
            </a:r>
            <a:r>
              <a:rPr lang="hu-HU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600" b="1" kern="1200" cap="small" baseline="0" dirty="0" smtClean="0">
                <a:solidFill>
                  <a:srgbClr val="04507C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of Green Vehicles and Transportation</a:t>
            </a:r>
            <a:endParaRPr lang="hu-HU" sz="1600" dirty="0" smtClean="0"/>
          </a:p>
        </p:txBody>
      </p:sp>
      <p:sp>
        <p:nvSpPr>
          <p:cNvPr id="19" name="Szövegdoboz 18"/>
          <p:cNvSpPr txBox="1"/>
          <p:nvPr userDrawn="1"/>
        </p:nvSpPr>
        <p:spPr>
          <a:xfrm>
            <a:off x="3485144" y="6280563"/>
            <a:ext cx="2173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dirty="0" smtClean="0">
                <a:solidFill>
                  <a:srgbClr val="04507C"/>
                </a:solidFill>
              </a:rPr>
              <a:t>1</a:t>
            </a:r>
            <a:r>
              <a:rPr lang="hu-HU" sz="1200" baseline="30000" dirty="0" smtClean="0">
                <a:solidFill>
                  <a:srgbClr val="04507C"/>
                </a:solidFill>
              </a:rPr>
              <a:t>st</a:t>
            </a:r>
            <a:r>
              <a:rPr lang="hu-HU" sz="1200" dirty="0" smtClean="0">
                <a:solidFill>
                  <a:srgbClr val="04507C"/>
                </a:solidFill>
              </a:rPr>
              <a:t> DSOC </a:t>
            </a:r>
            <a:r>
              <a:rPr lang="hu-HU" sz="1200" dirty="0" err="1" smtClean="0">
                <a:solidFill>
                  <a:srgbClr val="04507C"/>
                </a:solidFill>
              </a:rPr>
              <a:t>Workshop</a:t>
            </a:r>
            <a:endParaRPr lang="en-US" sz="1200" dirty="0" smtClean="0">
              <a:solidFill>
                <a:srgbClr val="04507C"/>
              </a:solidFill>
            </a:endParaRPr>
          </a:p>
          <a:p>
            <a:pPr algn="ctr"/>
            <a:r>
              <a:rPr lang="hu-HU" sz="1200" dirty="0" smtClean="0">
                <a:solidFill>
                  <a:srgbClr val="04507C"/>
                </a:solidFill>
              </a:rPr>
              <a:t>Győr,</a:t>
            </a:r>
            <a:r>
              <a:rPr lang="hu-HU" sz="1200" baseline="0" dirty="0" smtClean="0">
                <a:solidFill>
                  <a:srgbClr val="04507C"/>
                </a:solidFill>
              </a:rPr>
              <a:t> 21-23 May 2014</a:t>
            </a:r>
            <a:endParaRPr lang="hu-HU" sz="1200" dirty="0">
              <a:solidFill>
                <a:srgbClr val="0450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4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églalap 23"/>
          <p:cNvSpPr/>
          <p:nvPr userDrawn="1"/>
        </p:nvSpPr>
        <p:spPr>
          <a:xfrm>
            <a:off x="1" y="0"/>
            <a:ext cx="9144000" cy="857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316181" y="163865"/>
            <a:ext cx="1957500" cy="540000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96896" y="163865"/>
            <a:ext cx="930923" cy="540000"/>
          </a:xfrm>
          <a:prstGeom prst="rect">
            <a:avLst/>
          </a:prstGeom>
        </p:spPr>
      </p:pic>
      <p:cxnSp>
        <p:nvCxnSpPr>
          <p:cNvPr id="21" name="Egyenes összekötő 20"/>
          <p:cNvCxnSpPr/>
          <p:nvPr userDrawn="1"/>
        </p:nvCxnSpPr>
        <p:spPr>
          <a:xfrm>
            <a:off x="628650" y="4321632"/>
            <a:ext cx="7886700" cy="0"/>
          </a:xfrm>
          <a:prstGeom prst="line">
            <a:avLst/>
          </a:prstGeom>
          <a:ln w="28575" cap="rnd">
            <a:solidFill>
              <a:srgbClr val="0450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Tartalom helye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6896" y="6129780"/>
            <a:ext cx="932400" cy="53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077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small" baseline="0">
          <a:solidFill>
            <a:srgbClr val="04507C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i="1" kern="1200">
          <a:solidFill>
            <a:srgbClr val="04507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28650" y="915908"/>
            <a:ext cx="7886700" cy="4273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dirty="0" smtClean="0"/>
              <a:t>Diacím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436914"/>
            <a:ext cx="7886700" cy="4740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10" name="Szövegdoboz 9"/>
          <p:cNvSpPr txBox="1"/>
          <p:nvPr userDrawn="1"/>
        </p:nvSpPr>
        <p:spPr>
          <a:xfrm>
            <a:off x="231285" y="6192880"/>
            <a:ext cx="3499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smtClean="0">
                <a:solidFill>
                  <a:srgbClr val="04507C"/>
                </a:solidFill>
              </a:rPr>
              <a:t>1</a:t>
            </a:r>
            <a:r>
              <a:rPr lang="hu-HU" sz="1200" baseline="30000" dirty="0" smtClean="0">
                <a:solidFill>
                  <a:srgbClr val="04507C"/>
                </a:solidFill>
              </a:rPr>
              <a:t>st</a:t>
            </a:r>
            <a:r>
              <a:rPr lang="hu-HU" sz="1200" dirty="0" smtClean="0">
                <a:solidFill>
                  <a:srgbClr val="04507C"/>
                </a:solidFill>
              </a:rPr>
              <a:t> DSOC </a:t>
            </a:r>
            <a:r>
              <a:rPr lang="hu-HU" sz="1200" dirty="0" err="1" smtClean="0">
                <a:solidFill>
                  <a:srgbClr val="04507C"/>
                </a:solidFill>
              </a:rPr>
              <a:t>Workshop</a:t>
            </a:r>
            <a:endParaRPr lang="en-US" sz="1200" dirty="0" smtClean="0">
              <a:solidFill>
                <a:srgbClr val="04507C"/>
              </a:solidFill>
            </a:endParaRPr>
          </a:p>
          <a:p>
            <a:r>
              <a:rPr lang="hu-HU" sz="1200" dirty="0" smtClean="0">
                <a:solidFill>
                  <a:srgbClr val="04507C"/>
                </a:solidFill>
              </a:rPr>
              <a:t>Győr,</a:t>
            </a:r>
            <a:r>
              <a:rPr lang="hu-HU" sz="1200" baseline="0" dirty="0" smtClean="0">
                <a:solidFill>
                  <a:srgbClr val="04507C"/>
                </a:solidFill>
              </a:rPr>
              <a:t> 21-23 May 2014</a:t>
            </a:r>
            <a:endParaRPr lang="hu-HU" sz="1200" dirty="0">
              <a:solidFill>
                <a:srgbClr val="04507C"/>
              </a:solidFill>
            </a:endParaRPr>
          </a:p>
        </p:txBody>
      </p:sp>
      <p:sp>
        <p:nvSpPr>
          <p:cNvPr id="14" name="Téglalap 13"/>
          <p:cNvSpPr/>
          <p:nvPr userDrawn="1"/>
        </p:nvSpPr>
        <p:spPr>
          <a:xfrm>
            <a:off x="1" y="0"/>
            <a:ext cx="9144000" cy="857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3" name="Kép 12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96896" y="163865"/>
            <a:ext cx="930923" cy="540000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16181" y="163865"/>
            <a:ext cx="19575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34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2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4507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4507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4507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4507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4507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4507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 userDrawn="1"/>
        </p:nvSpPr>
        <p:spPr>
          <a:xfrm>
            <a:off x="1" y="0"/>
            <a:ext cx="9144000" cy="857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6" name="Kép 5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16181" y="163865"/>
            <a:ext cx="1957500" cy="5400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96896" y="163865"/>
            <a:ext cx="93092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03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4507C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i="1" kern="1200">
          <a:solidFill>
            <a:srgbClr val="04507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 userDrawn="1"/>
        </p:nvSpPr>
        <p:spPr>
          <a:xfrm>
            <a:off x="1" y="0"/>
            <a:ext cx="9144000" cy="857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5" name="Kép 4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31285" y="163865"/>
            <a:ext cx="1957500" cy="540000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53939" y="6194741"/>
            <a:ext cx="930923" cy="540000"/>
          </a:xfrm>
          <a:prstGeom prst="rect">
            <a:avLst/>
          </a:prstGeom>
        </p:spPr>
      </p:pic>
      <p:pic>
        <p:nvPicPr>
          <p:cNvPr id="6" name="Tartalom hely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001" y="6194741"/>
            <a:ext cx="932400" cy="53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212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4507C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i="1" kern="1200">
          <a:solidFill>
            <a:srgbClr val="04507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22300" y="1122363"/>
            <a:ext cx="7912100" cy="199432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 </a:t>
            </a:r>
            <a:r>
              <a:rPr lang="hu-HU" b="1" dirty="0" err="1" smtClean="0"/>
              <a:t>Optimal</a:t>
            </a:r>
            <a:r>
              <a:rPr lang="hu-HU" b="1" dirty="0" smtClean="0"/>
              <a:t> </a:t>
            </a:r>
            <a:r>
              <a:rPr lang="hu-HU" b="1" dirty="0" err="1" smtClean="0"/>
              <a:t>Strategy</a:t>
            </a:r>
            <a:r>
              <a:rPr lang="hu-HU" b="1" dirty="0" smtClean="0"/>
              <a:t> </a:t>
            </a:r>
            <a:r>
              <a:rPr lang="hu-HU" b="1" dirty="0" err="1" smtClean="0"/>
              <a:t>To</a:t>
            </a:r>
            <a:r>
              <a:rPr lang="hu-HU" b="1" dirty="0" smtClean="0"/>
              <a:t> </a:t>
            </a:r>
            <a:r>
              <a:rPr lang="hu-HU" b="1" dirty="0" err="1" smtClean="0"/>
              <a:t>Minimize</a:t>
            </a:r>
            <a:r>
              <a:rPr lang="hu-HU" b="1" dirty="0" smtClean="0"/>
              <a:t> Magnet </a:t>
            </a:r>
            <a:r>
              <a:rPr lang="hu-HU" b="1" dirty="0" err="1" smtClean="0"/>
              <a:t>Losses</a:t>
            </a:r>
            <a:r>
              <a:rPr lang="hu-HU" b="1" dirty="0" smtClean="0"/>
              <a:t> </a:t>
            </a:r>
            <a:r>
              <a:rPr lang="hu-HU" b="1" dirty="0" err="1" smtClean="0"/>
              <a:t>In</a:t>
            </a:r>
            <a:r>
              <a:rPr lang="hu-HU" b="1" dirty="0" smtClean="0"/>
              <a:t> </a:t>
            </a:r>
            <a:r>
              <a:rPr lang="en-US" b="1" dirty="0" smtClean="0"/>
              <a:t>Vehicle PMSM By Field-weakening Operation 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hu-HU" b="1" dirty="0" smtClean="0"/>
              <a:t>Peter Körös, </a:t>
            </a:r>
            <a:r>
              <a:rPr lang="hu-HU" b="1" dirty="0" err="1" smtClean="0"/>
              <a:t>Dr</a:t>
            </a:r>
            <a:r>
              <a:rPr lang="hu-HU" b="1" dirty="0" smtClean="0"/>
              <a:t> </a:t>
            </a:r>
            <a:r>
              <a:rPr lang="hu-HU" b="1" dirty="0" err="1" smtClean="0"/>
              <a:t>Istvan</a:t>
            </a:r>
            <a:r>
              <a:rPr lang="hu-HU" b="1" dirty="0" smtClean="0"/>
              <a:t> </a:t>
            </a:r>
            <a:r>
              <a:rPr lang="hu-HU" b="1" dirty="0" err="1" smtClean="0"/>
              <a:t>Szenasy</a:t>
            </a:r>
            <a:r>
              <a:rPr lang="hu-HU" b="1" dirty="0" smtClean="0"/>
              <a:t>, </a:t>
            </a:r>
            <a:r>
              <a:rPr lang="hu-HU" b="1" dirty="0" err="1" smtClean="0"/>
              <a:t>Zoltan</a:t>
            </a:r>
            <a:r>
              <a:rPr lang="hu-HU" b="1" dirty="0" smtClean="0"/>
              <a:t> Szeli, </a:t>
            </a:r>
            <a:r>
              <a:rPr lang="hu-HU" b="1" dirty="0" err="1" smtClean="0"/>
              <a:t>Dr</a:t>
            </a:r>
            <a:r>
              <a:rPr lang="hu-HU" b="1" dirty="0" smtClean="0"/>
              <a:t> </a:t>
            </a:r>
            <a:r>
              <a:rPr lang="hu-HU" b="1" dirty="0" err="1" smtClean="0"/>
              <a:t>Zoltan</a:t>
            </a:r>
            <a:r>
              <a:rPr lang="hu-HU" b="1" dirty="0" smtClean="0"/>
              <a:t> Varga</a:t>
            </a:r>
            <a:endParaRPr lang="hu-HU" b="1" dirty="0"/>
          </a:p>
        </p:txBody>
      </p:sp>
      <p:sp>
        <p:nvSpPr>
          <p:cNvPr id="4" name="Téglalap 3"/>
          <p:cNvSpPr/>
          <p:nvPr/>
        </p:nvSpPr>
        <p:spPr>
          <a:xfrm>
            <a:off x="7581901" y="4829175"/>
            <a:ext cx="1114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err="1" smtClean="0">
                <a:solidFill>
                  <a:srgbClr val="04507C"/>
                </a:solidFill>
              </a:rPr>
              <a:t>Designe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29712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38375" y="220583"/>
            <a:ext cx="5486400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47675" y="1436914"/>
            <a:ext cx="8277225" cy="4740049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sz="2100" dirty="0" smtClean="0">
                <a:solidFill>
                  <a:schemeClr val="tx1"/>
                </a:solidFill>
              </a:rPr>
              <a:t>Introduction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1900" dirty="0" smtClean="0">
                <a:solidFill>
                  <a:schemeClr val="tx1"/>
                </a:solidFill>
              </a:rPr>
              <a:t>We</a:t>
            </a:r>
            <a:endParaRPr lang="hu-HU" sz="19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1900" dirty="0" smtClean="0">
                <a:solidFill>
                  <a:schemeClr val="tx1"/>
                </a:solidFill>
              </a:rPr>
              <a:t> </a:t>
            </a:r>
            <a:r>
              <a:rPr lang="hu-HU" sz="1900" dirty="0" smtClean="0">
                <a:solidFill>
                  <a:schemeClr val="tx1"/>
                </a:solidFill>
              </a:rPr>
              <a:t> </a:t>
            </a:r>
            <a:r>
              <a:rPr lang="en-GB" sz="1900" dirty="0" smtClean="0">
                <a:solidFill>
                  <a:schemeClr val="tx1"/>
                </a:solidFill>
              </a:rPr>
              <a:t>developed a PMSM for a </a:t>
            </a:r>
            <a:r>
              <a:rPr lang="en-GB" sz="1900" dirty="0" err="1" smtClean="0">
                <a:solidFill>
                  <a:schemeClr val="tx1"/>
                </a:solidFill>
              </a:rPr>
              <a:t>citybus</a:t>
            </a:r>
            <a:r>
              <a:rPr lang="en-GB" sz="1900" dirty="0" smtClean="0">
                <a:solidFill>
                  <a:schemeClr val="tx1"/>
                </a:solidFill>
              </a:rPr>
              <a:t>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19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1900" dirty="0" smtClean="0"/>
              <a:t> </a:t>
            </a:r>
            <a:r>
              <a:rPr lang="en-GB" sz="1900" dirty="0" smtClean="0">
                <a:solidFill>
                  <a:schemeClr val="tx1"/>
                </a:solidFill>
              </a:rPr>
              <a:t>investigated its features for different voltages in f</a:t>
            </a:r>
            <a:r>
              <a:rPr lang="hu-HU" sz="1900" dirty="0" err="1" smtClean="0">
                <a:solidFill>
                  <a:schemeClr val="tx1"/>
                </a:solidFill>
              </a:rPr>
              <a:t>ield</a:t>
            </a:r>
            <a:r>
              <a:rPr lang="en-GB" sz="1900" dirty="0" smtClean="0">
                <a:solidFill>
                  <a:schemeClr val="tx1"/>
                </a:solidFill>
              </a:rPr>
              <a:t>-weakening domain at constant power and</a:t>
            </a:r>
            <a:r>
              <a:rPr lang="hu-HU" sz="1900" dirty="0" smtClean="0">
                <a:solidFill>
                  <a:schemeClr val="tx1"/>
                </a:solidFill>
              </a:rPr>
              <a:t> </a:t>
            </a:r>
            <a:r>
              <a:rPr lang="en-GB" sz="1900" dirty="0" smtClean="0">
                <a:solidFill>
                  <a:schemeClr val="tx1"/>
                </a:solidFill>
              </a:rPr>
              <a:t>constant speeds</a:t>
            </a:r>
            <a:r>
              <a:rPr lang="hu-HU" sz="1900" dirty="0" smtClean="0">
                <a:solidFill>
                  <a:schemeClr val="tx1"/>
                </a:solidFill>
              </a:rPr>
              <a:t> </a:t>
            </a:r>
            <a:r>
              <a:rPr lang="en-GB" sz="1900" dirty="0" smtClean="0">
                <a:solidFill>
                  <a:schemeClr val="tx1"/>
                </a:solidFill>
              </a:rPr>
              <a:t>to determine</a:t>
            </a:r>
            <a:r>
              <a:rPr lang="hu-HU" sz="1900" dirty="0" smtClean="0">
                <a:solidFill>
                  <a:schemeClr val="tx1"/>
                </a:solidFill>
              </a:rPr>
              <a:t>:</a:t>
            </a:r>
            <a:endParaRPr lang="en-GB" sz="19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19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GB" sz="1900" dirty="0" smtClean="0">
                <a:solidFill>
                  <a:schemeClr val="tx1"/>
                </a:solidFill>
              </a:rPr>
              <a:t>magnet losses,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GB" sz="1900" dirty="0" smtClean="0">
                <a:solidFill>
                  <a:schemeClr val="tx1"/>
                </a:solidFill>
              </a:rPr>
              <a:t>hysteresis losses,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GB" sz="1900" dirty="0" smtClean="0">
                <a:solidFill>
                  <a:schemeClr val="tx1"/>
                </a:solidFill>
              </a:rPr>
              <a:t>efficiency,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GB" sz="1900" dirty="0" smtClean="0">
                <a:solidFill>
                  <a:schemeClr val="tx1"/>
                </a:solidFill>
              </a:rPr>
              <a:t>power factor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en-GB" sz="19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hu-HU" sz="1900" dirty="0" smtClean="0">
                <a:solidFill>
                  <a:schemeClr val="tx1"/>
                </a:solidFill>
              </a:rPr>
              <a:t> </a:t>
            </a:r>
            <a:r>
              <a:rPr lang="en-GB" sz="1900" dirty="0" smtClean="0">
                <a:solidFill>
                  <a:schemeClr val="tx1"/>
                </a:solidFill>
              </a:rPr>
              <a:t>determined the most adequate line of </a:t>
            </a:r>
            <a:r>
              <a:rPr lang="en-GB" sz="1900" dirty="0" err="1" smtClean="0">
                <a:solidFill>
                  <a:schemeClr val="tx1"/>
                </a:solidFill>
              </a:rPr>
              <a:t>workpoints</a:t>
            </a:r>
            <a:r>
              <a:rPr lang="en-GB" sz="1900" dirty="0" smtClean="0">
                <a:solidFill>
                  <a:schemeClr val="tx1"/>
                </a:solidFill>
              </a:rPr>
              <a:t> connecting the speed regions of </a:t>
            </a:r>
            <a:r>
              <a:rPr lang="hu-HU" sz="1900" dirty="0" err="1" smtClean="0">
                <a:solidFill>
                  <a:schemeClr val="tx1"/>
                </a:solidFill>
              </a:rPr>
              <a:t>medium</a:t>
            </a:r>
            <a:r>
              <a:rPr lang="hu-HU" sz="1900" dirty="0" smtClean="0">
                <a:solidFill>
                  <a:schemeClr val="tx1"/>
                </a:solidFill>
              </a:rPr>
              <a:t> </a:t>
            </a:r>
            <a:r>
              <a:rPr lang="en-GB" sz="1900" dirty="0" smtClean="0">
                <a:solidFill>
                  <a:schemeClr val="tx1"/>
                </a:solidFill>
              </a:rPr>
              <a:t>and </a:t>
            </a:r>
            <a:r>
              <a:rPr lang="hu-HU" sz="1900" dirty="0" smtClean="0">
                <a:solidFill>
                  <a:schemeClr val="tx1"/>
                </a:solidFill>
              </a:rPr>
              <a:t>maximum, </a:t>
            </a:r>
            <a:r>
              <a:rPr lang="hu-HU" sz="1900" dirty="0" err="1" smtClean="0">
                <a:solidFill>
                  <a:schemeClr val="tx1"/>
                </a:solidFill>
              </a:rPr>
              <a:t>as</a:t>
            </a:r>
            <a:r>
              <a:rPr lang="en-GB" sz="1900" dirty="0" smtClean="0">
                <a:solidFill>
                  <a:schemeClr val="tx1"/>
                </a:solidFill>
              </a:rPr>
              <a:t> an optimisation task</a:t>
            </a:r>
          </a:p>
          <a:p>
            <a:pPr eaLnBrk="1" hangingPunct="1">
              <a:lnSpc>
                <a:spcPct val="80000"/>
              </a:lnSpc>
              <a:buNone/>
            </a:pPr>
            <a:endParaRPr lang="en-GB" sz="19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hu-HU" sz="1900" dirty="0" smtClean="0">
                <a:solidFill>
                  <a:schemeClr val="tx1"/>
                </a:solidFill>
              </a:rPr>
              <a:t> </a:t>
            </a:r>
            <a:r>
              <a:rPr lang="en-GB" sz="1900" dirty="0" smtClean="0">
                <a:solidFill>
                  <a:schemeClr val="tx1"/>
                </a:solidFill>
              </a:rPr>
              <a:t>determined the I</a:t>
            </a:r>
            <a:r>
              <a:rPr lang="en-GB" sz="1900" baseline="-25000" dirty="0" smtClean="0">
                <a:solidFill>
                  <a:schemeClr val="tx1"/>
                </a:solidFill>
              </a:rPr>
              <a:t>d</a:t>
            </a:r>
            <a:r>
              <a:rPr lang="en-GB" sz="1900" dirty="0" smtClean="0">
                <a:solidFill>
                  <a:schemeClr val="tx1"/>
                </a:solidFill>
              </a:rPr>
              <a:t> and </a:t>
            </a:r>
            <a:r>
              <a:rPr lang="en-GB" sz="1900" dirty="0" err="1" smtClean="0">
                <a:solidFill>
                  <a:schemeClr val="tx1"/>
                </a:solidFill>
              </a:rPr>
              <a:t>I</a:t>
            </a:r>
            <a:r>
              <a:rPr lang="en-GB" sz="1900" baseline="-25000" dirty="0" err="1" smtClean="0">
                <a:solidFill>
                  <a:schemeClr val="tx1"/>
                </a:solidFill>
              </a:rPr>
              <a:t>q</a:t>
            </a:r>
            <a:r>
              <a:rPr lang="en-GB" sz="1900" dirty="0" smtClean="0">
                <a:solidFill>
                  <a:schemeClr val="tx1"/>
                </a:solidFill>
              </a:rPr>
              <a:t> </a:t>
            </a:r>
            <a:r>
              <a:rPr lang="hu-HU" sz="1900" dirty="0" err="1" smtClean="0">
                <a:solidFill>
                  <a:schemeClr val="tx1"/>
                </a:solidFill>
              </a:rPr>
              <a:t>components</a:t>
            </a:r>
            <a:r>
              <a:rPr lang="hu-HU" sz="1900" dirty="0" smtClean="0">
                <a:solidFill>
                  <a:schemeClr val="tx1"/>
                </a:solidFill>
              </a:rPr>
              <a:t> of </a:t>
            </a:r>
            <a:r>
              <a:rPr lang="hu-HU" sz="1900" dirty="0" err="1" smtClean="0">
                <a:solidFill>
                  <a:schemeClr val="tx1"/>
                </a:solidFill>
              </a:rPr>
              <a:t>current</a:t>
            </a:r>
            <a:r>
              <a:rPr lang="hu-HU" sz="1900" dirty="0" smtClean="0">
                <a:solidFill>
                  <a:schemeClr val="tx1"/>
                </a:solidFill>
              </a:rPr>
              <a:t> </a:t>
            </a:r>
            <a:r>
              <a:rPr lang="hu-HU" sz="1900" dirty="0" err="1" smtClean="0">
                <a:solidFill>
                  <a:schemeClr val="tx1"/>
                </a:solidFill>
              </a:rPr>
              <a:t>vectors</a:t>
            </a:r>
            <a:r>
              <a:rPr lang="hu-HU" sz="1900" dirty="0" smtClean="0">
                <a:solidFill>
                  <a:schemeClr val="tx1"/>
                </a:solidFill>
              </a:rPr>
              <a:t> v. </a:t>
            </a:r>
            <a:r>
              <a:rPr lang="hu-HU" sz="1900" dirty="0" err="1" smtClean="0">
                <a:solidFill>
                  <a:schemeClr val="tx1"/>
                </a:solidFill>
              </a:rPr>
              <a:t>speed</a:t>
            </a:r>
            <a:r>
              <a:rPr lang="hu-HU" sz="1900" dirty="0" smtClean="0">
                <a:solidFill>
                  <a:schemeClr val="tx1"/>
                </a:solidFill>
              </a:rPr>
              <a:t>,</a:t>
            </a:r>
            <a:r>
              <a:rPr lang="en-GB" sz="1900" dirty="0" smtClean="0">
                <a:solidFill>
                  <a:schemeClr val="tx1"/>
                </a:solidFill>
              </a:rPr>
              <a:t> </a:t>
            </a:r>
            <a:r>
              <a:rPr lang="en-GB" sz="1900" dirty="0" smtClean="0">
                <a:solidFill>
                  <a:schemeClr val="tx1"/>
                </a:solidFill>
              </a:rPr>
              <a:t>realising an optimum control</a:t>
            </a:r>
          </a:p>
          <a:p>
            <a:pPr eaLnBrk="1" hangingPunct="1">
              <a:lnSpc>
                <a:spcPct val="80000"/>
              </a:lnSpc>
              <a:buNone/>
            </a:pPr>
            <a:endParaRPr lang="en-GB" sz="18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hu-HU" sz="1800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hu-HU" sz="1600" dirty="0" smtClean="0"/>
          </a:p>
          <a:p>
            <a:pPr eaLnBrk="1" hangingPunct="1">
              <a:lnSpc>
                <a:spcPct val="80000"/>
              </a:lnSpc>
              <a:buNone/>
            </a:pPr>
            <a:endParaRPr lang="hu-HU" sz="1600" dirty="0" smtClean="0"/>
          </a:p>
          <a:p>
            <a:pPr eaLnBrk="1" hangingPunct="1">
              <a:lnSpc>
                <a:spcPct val="80000"/>
              </a:lnSpc>
              <a:buNone/>
            </a:pPr>
            <a:endParaRPr lang="hu-HU" sz="20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sz="20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4751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276475" y="161925"/>
            <a:ext cx="5429250" cy="40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Optimal</a:t>
            </a: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Strategy</a:t>
            </a: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</a:t>
            </a: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Minimize</a:t>
            </a: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Magnet </a:t>
            </a:r>
            <a:r>
              <a:rPr kumimoji="0" lang="hu-H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Losses</a:t>
            </a: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Vehicle PMSM </a:t>
            </a: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 Field-</a:t>
            </a:r>
            <a:r>
              <a:rPr kumimoji="0" lang="hu-H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eakening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Operation</a:t>
            </a:r>
            <a:endParaRPr kumimoji="0" lang="hu-HU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71488" y="822827"/>
            <a:ext cx="8424862" cy="112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40000"/>
              </a:lnSpc>
            </a:pPr>
            <a:endParaRPr lang="hu-HU" sz="1600" dirty="0" smtClean="0"/>
          </a:p>
          <a:p>
            <a:pPr>
              <a:lnSpc>
                <a:spcPct val="40000"/>
              </a:lnSpc>
            </a:pPr>
            <a:r>
              <a:rPr lang="hu-HU" sz="1600" dirty="0" smtClean="0"/>
              <a:t>W</a:t>
            </a:r>
            <a:r>
              <a:rPr lang="en-GB" sz="1600" dirty="0"/>
              <a:t>e had developed </a:t>
            </a:r>
            <a:r>
              <a:rPr lang="hu-HU" sz="1600" dirty="0" smtClean="0"/>
              <a:t> a </a:t>
            </a:r>
            <a:r>
              <a:rPr lang="en-GB" sz="1600" dirty="0" smtClean="0"/>
              <a:t>1</a:t>
            </a:r>
            <a:r>
              <a:rPr lang="hu-HU" sz="1600" dirty="0" smtClean="0"/>
              <a:t>08 </a:t>
            </a:r>
            <a:r>
              <a:rPr lang="en-GB" sz="1600" dirty="0" smtClean="0"/>
              <a:t>kW</a:t>
            </a:r>
            <a:r>
              <a:rPr lang="hu-HU" sz="1600" dirty="0" smtClean="0"/>
              <a:t> </a:t>
            </a:r>
            <a:r>
              <a:rPr lang="en-GB" sz="1600" dirty="0" smtClean="0"/>
              <a:t> </a:t>
            </a:r>
            <a:r>
              <a:rPr lang="en-GB" sz="1600" dirty="0"/>
              <a:t>PMSM for a </a:t>
            </a:r>
            <a:r>
              <a:rPr lang="en-GB" sz="1600" dirty="0" err="1"/>
              <a:t>citybus</a:t>
            </a:r>
            <a:r>
              <a:rPr lang="en-GB" sz="1600" dirty="0"/>
              <a:t> of 12 </a:t>
            </a:r>
            <a:r>
              <a:rPr lang="en-GB" sz="1600" dirty="0" smtClean="0"/>
              <a:t>tons</a:t>
            </a:r>
            <a:r>
              <a:rPr lang="hu-HU" sz="1600" dirty="0" smtClean="0"/>
              <a:t>. </a:t>
            </a:r>
            <a:endParaRPr lang="hu-HU" sz="1600" dirty="0"/>
          </a:p>
          <a:p>
            <a:pPr>
              <a:lnSpc>
                <a:spcPct val="70000"/>
              </a:lnSpc>
            </a:pPr>
            <a:endParaRPr lang="hu-HU" sz="1600" dirty="0"/>
          </a:p>
          <a:p>
            <a:pPr>
              <a:lnSpc>
                <a:spcPct val="70000"/>
              </a:lnSpc>
            </a:pPr>
            <a:r>
              <a:rPr lang="en-GB" sz="1600" dirty="0"/>
              <a:t>The maximum torque is 2500 Nm under 900 rpm and the maximum speed is 2500 </a:t>
            </a:r>
            <a:r>
              <a:rPr lang="en-GB" sz="1600" dirty="0" smtClean="0"/>
              <a:t>rpm</a:t>
            </a:r>
            <a:r>
              <a:rPr lang="hu-HU" sz="1600" dirty="0" smtClean="0"/>
              <a:t>.</a:t>
            </a:r>
          </a:p>
          <a:p>
            <a:pPr>
              <a:lnSpc>
                <a:spcPct val="70000"/>
              </a:lnSpc>
            </a:pPr>
            <a:endParaRPr lang="hu-HU" sz="1600" dirty="0" smtClean="0"/>
          </a:p>
          <a:p>
            <a:pPr>
              <a:lnSpc>
                <a:spcPct val="70000"/>
              </a:lnSpc>
            </a:pPr>
            <a:r>
              <a:rPr lang="hu-HU" sz="1600" dirty="0" smtClean="0"/>
              <a:t>T</a:t>
            </a:r>
            <a:r>
              <a:rPr lang="en-GB" sz="1600" dirty="0"/>
              <a:t>he maximum efficiency is higher </a:t>
            </a:r>
            <a:r>
              <a:rPr lang="en-GB" sz="1600" dirty="0" smtClean="0"/>
              <a:t> than   95</a:t>
            </a:r>
            <a:r>
              <a:rPr lang="en-GB" sz="1600" dirty="0"/>
              <a:t>%, the active mass </a:t>
            </a:r>
            <a:r>
              <a:rPr lang="en-GB" sz="1600" dirty="0" smtClean="0"/>
              <a:t>71.1 </a:t>
            </a:r>
            <a:r>
              <a:rPr lang="en-GB" sz="1600" dirty="0"/>
              <a:t>kg, </a:t>
            </a:r>
            <a:r>
              <a:rPr lang="en-GB" sz="1600" dirty="0" smtClean="0"/>
              <a:t>the </a:t>
            </a:r>
            <a:r>
              <a:rPr lang="en-GB" sz="1600" dirty="0"/>
              <a:t>mass of </a:t>
            </a:r>
            <a:r>
              <a:rPr lang="en-GB" sz="1600" dirty="0" smtClean="0"/>
              <a:t>magnet</a:t>
            </a:r>
            <a:r>
              <a:rPr lang="hu-HU" sz="1600" dirty="0"/>
              <a:t> </a:t>
            </a:r>
            <a:r>
              <a:rPr lang="hu-HU" sz="1600" dirty="0" smtClean="0"/>
              <a:t> </a:t>
            </a:r>
            <a:r>
              <a:rPr lang="en-GB" sz="1600" dirty="0" smtClean="0"/>
              <a:t>4.9 kg. </a:t>
            </a:r>
          </a:p>
          <a:p>
            <a:pPr>
              <a:lnSpc>
                <a:spcPct val="70000"/>
              </a:lnSpc>
            </a:pPr>
            <a:endParaRPr lang="hu-HU" sz="1400" dirty="0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455" y="2324100"/>
            <a:ext cx="490444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037263" y="3144425"/>
            <a:ext cx="276225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Aft>
                <a:spcPct val="75000"/>
              </a:spcAft>
            </a:pPr>
            <a:r>
              <a:rPr lang="en-GB" sz="1600" dirty="0"/>
              <a:t>The </a:t>
            </a:r>
            <a:r>
              <a:rPr lang="en-GB" sz="1600" dirty="0" smtClean="0"/>
              <a:t>rotor </a:t>
            </a:r>
            <a:r>
              <a:rPr lang="en-GB" sz="1600" dirty="0"/>
              <a:t>has surface-mounted </a:t>
            </a:r>
            <a:r>
              <a:rPr lang="en-GB" sz="1600" dirty="0" err="1"/>
              <a:t>NeFeB</a:t>
            </a:r>
            <a:r>
              <a:rPr lang="en-GB" sz="1600" dirty="0"/>
              <a:t> magnets. </a:t>
            </a:r>
            <a:endParaRPr lang="hu-HU" sz="1600" dirty="0"/>
          </a:p>
          <a:p>
            <a:pPr>
              <a:spcAft>
                <a:spcPct val="75000"/>
              </a:spcAft>
            </a:pPr>
            <a:r>
              <a:rPr lang="en-GB" sz="1600" dirty="0"/>
              <a:t>For achieve a lower cogging torque we chosen a fractional number of slots per pole. </a:t>
            </a:r>
            <a:endParaRPr lang="hu-HU" sz="1600" dirty="0"/>
          </a:p>
          <a:p>
            <a:pPr>
              <a:spcAft>
                <a:spcPct val="75000"/>
              </a:spcAft>
            </a:pPr>
            <a:r>
              <a:rPr lang="en-GB" sz="1600" dirty="0"/>
              <a:t>We have some experiences in this aria throughout building some PMSM by lower power.</a:t>
            </a:r>
            <a:r>
              <a:rPr lang="hu-HU" sz="1600" dirty="0"/>
              <a:t> 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515394" y="4341862"/>
            <a:ext cx="1823244" cy="1077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defTabSz="447675"/>
            <a:r>
              <a:rPr lang="hu-HU" sz="1600" dirty="0" err="1"/>
              <a:t>M</a:t>
            </a:r>
            <a:r>
              <a:rPr lang="hu-HU" sz="1600" baseline="-25000" dirty="0" err="1"/>
              <a:t>max</a:t>
            </a:r>
            <a:r>
              <a:rPr lang="hu-HU" sz="1600" dirty="0"/>
              <a:t>=2600 Nm </a:t>
            </a:r>
            <a:r>
              <a:rPr lang="hu-HU" sz="1600" dirty="0" err="1" smtClean="0"/>
              <a:t>M</a:t>
            </a:r>
            <a:r>
              <a:rPr lang="hu-HU" sz="1600" baseline="-25000" dirty="0" err="1" smtClean="0"/>
              <a:t>n</a:t>
            </a:r>
            <a:r>
              <a:rPr lang="hu-HU" sz="1600" dirty="0" smtClean="0"/>
              <a:t>=   1100 </a:t>
            </a:r>
            <a:r>
              <a:rPr lang="hu-HU" sz="1600" dirty="0"/>
              <a:t>Nm </a:t>
            </a:r>
            <a:endParaRPr lang="hu-HU" sz="1600" dirty="0" smtClean="0"/>
          </a:p>
          <a:p>
            <a:pPr defTabSz="447675"/>
            <a:r>
              <a:rPr lang="hu-HU" sz="1600" dirty="0" err="1" smtClean="0"/>
              <a:t>n</a:t>
            </a:r>
            <a:r>
              <a:rPr lang="hu-HU" sz="1600" baseline="-25000" dirty="0" err="1" smtClean="0"/>
              <a:t>max</a:t>
            </a:r>
            <a:r>
              <a:rPr lang="hu-HU" sz="1600" baseline="-25000" dirty="0" smtClean="0"/>
              <a:t>  </a:t>
            </a:r>
            <a:r>
              <a:rPr lang="hu-HU" sz="1600" dirty="0"/>
              <a:t>=2500/p</a:t>
            </a:r>
          </a:p>
          <a:p>
            <a:pPr defTabSz="447675"/>
            <a:r>
              <a:rPr lang="hu-HU" sz="1600" dirty="0"/>
              <a:t>U</a:t>
            </a:r>
            <a:r>
              <a:rPr lang="hu-HU" sz="1600" baseline="-25000" dirty="0"/>
              <a:t>DC</a:t>
            </a:r>
            <a:r>
              <a:rPr lang="hu-HU" sz="1600" dirty="0"/>
              <a:t>  </a:t>
            </a:r>
            <a:r>
              <a:rPr lang="hu-HU" sz="1600" dirty="0" smtClean="0"/>
              <a:t>=700 </a:t>
            </a:r>
            <a:r>
              <a:rPr lang="hu-HU" sz="1600" dirty="0"/>
              <a:t>V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276475" y="285750"/>
            <a:ext cx="5429250" cy="409813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0050" y="1438275"/>
            <a:ext cx="8353425" cy="4772025"/>
          </a:xfr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162175" y="6238875"/>
            <a:ext cx="5524500" cy="120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Figure 2. The main features of  PMSM by near1 % reluctance torque</a:t>
            </a:r>
            <a:endParaRPr kumimoji="0" lang="hu-HU" sz="1200" b="1" i="0" u="none" strike="noStrike" kern="1200" cap="none" spc="0" normalizeH="0" baseline="0" noProof="0" dirty="0" smtClean="0">
              <a:ln>
                <a:noFill/>
              </a:ln>
              <a:solidFill>
                <a:srgbClr val="04507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1438275" y="781050"/>
            <a:ext cx="619124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i="1" dirty="0" smtClean="0"/>
              <a:t>Main motor </a:t>
            </a:r>
            <a:r>
              <a:rPr lang="en-GB" b="1" i="1" dirty="0" smtClean="0"/>
              <a:t>features</a:t>
            </a:r>
          </a:p>
          <a:p>
            <a:pPr algn="ctr"/>
            <a:r>
              <a:rPr lang="en-GB" sz="1600" dirty="0" smtClean="0"/>
              <a:t>Near sinusoid induced voltage and smooth torque </a:t>
            </a: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028825" y="230108"/>
            <a:ext cx="5819776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0550" y="1447800"/>
            <a:ext cx="8067675" cy="4810125"/>
          </a:xfrm>
          <a:noFill/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617788" y="6259513"/>
            <a:ext cx="35956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200" b="1" dirty="0"/>
              <a:t>Figure 3. Electromagnetic features of PMSM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389188" y="868363"/>
            <a:ext cx="3943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Electromagnetic features of PMSM</a:t>
            </a:r>
            <a:endParaRPr lang="hu-HU" b="1" i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58775" y="1196975"/>
            <a:ext cx="8785225" cy="288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hu-H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Ld</a:t>
            </a: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/</a:t>
            </a:r>
            <a:r>
              <a:rPr kumimoji="0" lang="hu-H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Lq</a:t>
            </a: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rate</a:t>
            </a: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is </a:t>
            </a:r>
            <a:r>
              <a:rPr kumimoji="0" lang="hu-H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low</a:t>
            </a: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</a:t>
            </a: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typical</a:t>
            </a: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</a:t>
            </a: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this</a:t>
            </a: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type</a:t>
            </a: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of </a:t>
            </a:r>
            <a:r>
              <a:rPr kumimoji="0" lang="hu-H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surface-mounted</a:t>
            </a:r>
            <a:r>
              <a:rPr kumimoji="0" lang="hu-H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4507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PMS motor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286000" y="239633"/>
            <a:ext cx="5362575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8313" y="876300"/>
            <a:ext cx="8229600" cy="1114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Regenerative braking 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High speed regenerative braking at nominal current. </a:t>
            </a:r>
            <a:r>
              <a:rPr kumimoji="0" lang="en-GB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torque angle is 125 </a:t>
            </a:r>
            <a:r>
              <a:rPr kumimoji="0" lang="en-GB" sz="1800" b="1" i="1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</a:t>
            </a:r>
            <a:r>
              <a:rPr kumimoji="0" lang="en-GB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speed is 2500 rpm. The input power and the total losses are waved </a:t>
            </a:r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8650" y="2047875"/>
            <a:ext cx="7886700" cy="4152900"/>
          </a:xfrm>
          <a:noFill/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349375" y="6229350"/>
            <a:ext cx="648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GB" sz="1200" b="1" dirty="0"/>
              <a:t>Figure 4. High speed regenerative braking. The braking torque (red line) is near constant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266949" y="315833"/>
            <a:ext cx="5695951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9574" y="2571750"/>
            <a:ext cx="5229225" cy="3028949"/>
          </a:xfr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6420" y="2546995"/>
            <a:ext cx="2952131" cy="3021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5661025" y="5691188"/>
            <a:ext cx="3348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GB" sz="1200" b="1" dirty="0"/>
              <a:t>Figure </a:t>
            </a:r>
            <a:r>
              <a:rPr lang="hu-HU" sz="1200" b="1" dirty="0"/>
              <a:t>6</a:t>
            </a:r>
            <a:r>
              <a:rPr lang="en-GB" sz="1200" b="1" dirty="0"/>
              <a:t>. </a:t>
            </a:r>
            <a:r>
              <a:rPr lang="hu-HU" sz="1200" b="1" dirty="0" err="1"/>
              <a:t>Current</a:t>
            </a:r>
            <a:r>
              <a:rPr lang="hu-HU" sz="1200" b="1" dirty="0"/>
              <a:t> and </a:t>
            </a:r>
            <a:r>
              <a:rPr lang="hu-HU" sz="1200" b="1" dirty="0" err="1"/>
              <a:t>voltage</a:t>
            </a:r>
            <a:r>
              <a:rPr lang="hu-HU" sz="1200" b="1" dirty="0"/>
              <a:t> </a:t>
            </a:r>
            <a:r>
              <a:rPr lang="hu-HU" sz="1200" b="1" dirty="0" err="1"/>
              <a:t>vectors</a:t>
            </a:r>
            <a:r>
              <a:rPr lang="hu-HU" sz="1200" b="1" dirty="0"/>
              <a:t> </a:t>
            </a:r>
            <a:r>
              <a:rPr lang="hu-HU" sz="1200" b="1" dirty="0" err="1"/>
              <a:t>under</a:t>
            </a:r>
            <a:r>
              <a:rPr lang="hu-HU" sz="1200" b="1" dirty="0"/>
              <a:t> </a:t>
            </a:r>
            <a:r>
              <a:rPr lang="hu-HU" sz="1200" b="1" dirty="0" err="1"/>
              <a:t>field-weakening</a:t>
            </a:r>
            <a:r>
              <a:rPr lang="hu-HU" sz="1200" b="1" dirty="0"/>
              <a:t> </a:t>
            </a:r>
            <a:r>
              <a:rPr lang="hu-HU" sz="1200" b="1" dirty="0" err="1"/>
              <a:t>operation</a:t>
            </a:r>
            <a:endParaRPr lang="en-GB" sz="1200" b="1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85763" y="5688013"/>
            <a:ext cx="53324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GB" sz="1200" b="1" dirty="0"/>
              <a:t>Figure 5. The cogging torque is 0.7 Nm, i.e. 0.07 % of nominal torque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09625" y="1322435"/>
            <a:ext cx="7464227" cy="1456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50784" bIns="50784" anchor="ctr">
            <a:spAutoFit/>
          </a:bodyPr>
          <a:lstStyle/>
          <a:p>
            <a:pPr indent="228600" algn="ctr"/>
            <a:r>
              <a:rPr lang="hu-HU" dirty="0" smtClean="0"/>
              <a:t>The </a:t>
            </a:r>
            <a:r>
              <a:rPr lang="hu-HU" dirty="0" err="1" smtClean="0"/>
              <a:t>cogging</a:t>
            </a:r>
            <a:r>
              <a:rPr lang="hu-HU" dirty="0" smtClean="0"/>
              <a:t> </a:t>
            </a:r>
            <a:r>
              <a:rPr lang="hu-HU" dirty="0" err="1" smtClean="0"/>
              <a:t>torque</a:t>
            </a:r>
            <a:r>
              <a:rPr lang="hu-HU" dirty="0" smtClean="0"/>
              <a:t> is </a:t>
            </a:r>
            <a:r>
              <a:rPr lang="hu-HU" dirty="0" err="1" smtClean="0"/>
              <a:t>very</a:t>
            </a:r>
            <a:r>
              <a:rPr lang="hu-HU" dirty="0" smtClean="0"/>
              <a:t> </a:t>
            </a:r>
            <a:r>
              <a:rPr lang="hu-HU" dirty="0" err="1" smtClean="0"/>
              <a:t>low</a:t>
            </a:r>
            <a:r>
              <a:rPr lang="hu-HU" dirty="0" smtClean="0"/>
              <a:t> </a:t>
            </a:r>
            <a:r>
              <a:rPr lang="hu-HU" dirty="0" err="1" smtClean="0"/>
              <a:t>due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our</a:t>
            </a:r>
            <a:r>
              <a:rPr lang="hu-HU" dirty="0" smtClean="0"/>
              <a:t> </a:t>
            </a:r>
            <a:r>
              <a:rPr lang="hu-HU" dirty="0" err="1" smtClean="0"/>
              <a:t>developing</a:t>
            </a:r>
            <a:r>
              <a:rPr lang="hu-HU" dirty="0" smtClean="0"/>
              <a:t> </a:t>
            </a:r>
            <a:r>
              <a:rPr lang="hu-HU" dirty="0" err="1" smtClean="0"/>
              <a:t>work</a:t>
            </a:r>
            <a:endParaRPr lang="hu-HU" dirty="0" smtClean="0"/>
          </a:p>
          <a:p>
            <a:pPr indent="228600"/>
            <a:endParaRPr lang="hu-HU" dirty="0" smtClean="0"/>
          </a:p>
          <a:p>
            <a:pPr indent="228600"/>
            <a:r>
              <a:rPr lang="hu-HU" dirty="0" smtClean="0"/>
              <a:t>M</a:t>
            </a:r>
            <a:r>
              <a:rPr lang="en-GB" dirty="0" err="1" smtClean="0"/>
              <a:t>otor</a:t>
            </a:r>
            <a:r>
              <a:rPr lang="en-GB" dirty="0" smtClean="0"/>
              <a:t> </a:t>
            </a:r>
            <a:r>
              <a:rPr lang="en-GB" dirty="0"/>
              <a:t>control </a:t>
            </a:r>
            <a:r>
              <a:rPr lang="hu-HU" dirty="0" err="1" smtClean="0"/>
              <a:t>needs</a:t>
            </a:r>
            <a:r>
              <a:rPr lang="en-GB" dirty="0" smtClean="0"/>
              <a:t> f</a:t>
            </a:r>
            <a:r>
              <a:rPr lang="hu-HU" dirty="0" err="1" smtClean="0"/>
              <a:t>ield</a:t>
            </a:r>
            <a:r>
              <a:rPr lang="en-GB" dirty="0" smtClean="0"/>
              <a:t>-weakening </a:t>
            </a:r>
            <a:r>
              <a:rPr lang="en-GB" dirty="0"/>
              <a:t>operation. </a:t>
            </a:r>
            <a:r>
              <a:rPr lang="en-GB" dirty="0" smtClean="0"/>
              <a:t>In Fig</a:t>
            </a:r>
            <a:r>
              <a:rPr lang="hu-HU" dirty="0" smtClean="0"/>
              <a:t>.</a:t>
            </a:r>
            <a:r>
              <a:rPr lang="en-GB" dirty="0" smtClean="0"/>
              <a:t> 6</a:t>
            </a:r>
            <a:r>
              <a:rPr lang="hu-HU" dirty="0" smtClean="0"/>
              <a:t>.</a:t>
            </a:r>
            <a:r>
              <a:rPr lang="en-GB" dirty="0" smtClean="0"/>
              <a:t> </a:t>
            </a:r>
            <a:r>
              <a:rPr lang="en-GB" dirty="0"/>
              <a:t>can be </a:t>
            </a:r>
            <a:r>
              <a:rPr lang="en-GB" dirty="0" smtClean="0"/>
              <a:t>seen the current </a:t>
            </a:r>
            <a:r>
              <a:rPr lang="en-GB" dirty="0"/>
              <a:t>and voltage vectors, setting by torque angle.</a:t>
            </a:r>
            <a:endParaRPr lang="hu-HU" dirty="0"/>
          </a:p>
          <a:p>
            <a:pPr indent="228600"/>
            <a:endParaRPr lang="hu-H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181225" y="268208"/>
            <a:ext cx="5743575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hu-HU" sz="1800" b="1" i="1" dirty="0" smtClean="0"/>
              <a:t>The </a:t>
            </a:r>
            <a:r>
              <a:rPr lang="hu-HU" sz="1800" b="1" i="1" dirty="0" err="1" smtClean="0"/>
              <a:t>Eddy-current</a:t>
            </a:r>
            <a:r>
              <a:rPr lang="hu-HU" sz="1800" b="1" i="1" dirty="0" smtClean="0"/>
              <a:t> </a:t>
            </a:r>
            <a:r>
              <a:rPr lang="hu-HU" sz="1800" b="1" i="1" dirty="0" err="1" smtClean="0"/>
              <a:t>losses</a:t>
            </a:r>
            <a:r>
              <a:rPr lang="hu-HU" sz="1800" b="1" i="1" dirty="0" smtClean="0"/>
              <a:t> </a:t>
            </a:r>
            <a:r>
              <a:rPr lang="hu-HU" sz="1800" b="1" i="1" dirty="0" err="1" smtClean="0"/>
              <a:t>in</a:t>
            </a:r>
            <a:r>
              <a:rPr lang="hu-HU" sz="1800" b="1" i="1" dirty="0" smtClean="0"/>
              <a:t> magnet</a:t>
            </a:r>
            <a:r>
              <a:rPr lang="hu-HU" sz="1800" i="1" dirty="0" smtClean="0"/>
              <a:t> 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hu-HU" sz="1600" dirty="0" smtClean="0"/>
              <a:t>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There are very accurate analytical models for predicting losses in rotor magnets of machines have a fractional number of slots per pole too, and they validated it by FEA. </a:t>
            </a:r>
            <a:endParaRPr lang="hu-HU" sz="16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Eddy currents will be induced in magnets by rotating MMFs</a:t>
            </a:r>
            <a:r>
              <a:rPr lang="hu-HU" sz="1600" dirty="0" smtClean="0">
                <a:solidFill>
                  <a:schemeClr val="tx1"/>
                </a:solidFill>
              </a:rPr>
              <a:t>.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hu-HU" sz="1600" dirty="0" smtClean="0">
                <a:solidFill>
                  <a:schemeClr val="tx1"/>
                </a:solidFill>
              </a:rPr>
              <a:t>T</a:t>
            </a:r>
            <a:r>
              <a:rPr lang="en-GB" sz="1600" dirty="0" smtClean="0">
                <a:solidFill>
                  <a:schemeClr val="tx1"/>
                </a:solidFill>
              </a:rPr>
              <a:t>he loss of magnets can be significant. The losses by analytical method [6] are:</a:t>
            </a:r>
            <a:r>
              <a:rPr lang="hu-HU" sz="2800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256" y="3582169"/>
            <a:ext cx="3972669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06227" y="4730105"/>
            <a:ext cx="770540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GB" sz="1600" dirty="0"/>
              <a:t>Here </a:t>
            </a:r>
            <a:r>
              <a:rPr lang="en-GB" sz="1600" b="1" i="1" dirty="0" err="1"/>
              <a:t>J</a:t>
            </a:r>
            <a:r>
              <a:rPr lang="en-GB" sz="1600" b="1" i="1" baseline="-25000" dirty="0" err="1"/>
              <a:t>m</a:t>
            </a:r>
            <a:r>
              <a:rPr lang="en-GB" sz="1600" b="1" i="1" dirty="0"/>
              <a:t> </a:t>
            </a:r>
            <a:r>
              <a:rPr lang="en-GB" sz="1600" dirty="0"/>
              <a:t>eddy current, </a:t>
            </a:r>
            <a:r>
              <a:rPr lang="en-GB" sz="1600" dirty="0" smtClean="0"/>
              <a:t>the </a:t>
            </a:r>
            <a:r>
              <a:rPr lang="en-GB" sz="1600" b="1" dirty="0"/>
              <a:t>ρ</a:t>
            </a:r>
            <a:r>
              <a:rPr lang="en-GB" sz="1600" dirty="0"/>
              <a:t> is resistivity, </a:t>
            </a:r>
            <a:r>
              <a:rPr lang="en-GB" sz="1600" b="1" i="1" dirty="0"/>
              <a:t>p</a:t>
            </a:r>
            <a:r>
              <a:rPr lang="en-GB" sz="1600" dirty="0"/>
              <a:t> the pair of pole, </a:t>
            </a:r>
            <a:r>
              <a:rPr lang="en-GB" sz="1600" b="1" i="1" dirty="0"/>
              <a:t>r</a:t>
            </a:r>
            <a:r>
              <a:rPr lang="en-GB" sz="1600" dirty="0"/>
              <a:t> radial, </a:t>
            </a:r>
            <a:r>
              <a:rPr lang="en-GB" sz="1600" b="1" dirty="0"/>
              <a:t>θ</a:t>
            </a:r>
            <a:r>
              <a:rPr lang="en-GB" sz="1600" dirty="0"/>
              <a:t> angular coordinate, </a:t>
            </a:r>
            <a:r>
              <a:rPr lang="en-GB" sz="1600" b="1" i="1" dirty="0"/>
              <a:t>t</a:t>
            </a:r>
            <a:r>
              <a:rPr lang="en-GB" sz="1600" dirty="0"/>
              <a:t> time, </a:t>
            </a:r>
            <a:r>
              <a:rPr lang="en-GB" sz="1600" b="1" dirty="0"/>
              <a:t>ω</a:t>
            </a:r>
            <a:r>
              <a:rPr lang="en-GB" sz="1600" dirty="0"/>
              <a:t> speed. 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15752" y="5346551"/>
            <a:ext cx="79197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en-GB" sz="1600" dirty="0" smtClean="0"/>
              <a:t>The power loss in magnet may cause </a:t>
            </a:r>
            <a:r>
              <a:rPr lang="hu-HU" sz="1600" dirty="0" smtClean="0"/>
              <a:t>a </a:t>
            </a:r>
            <a:r>
              <a:rPr lang="en-GB" sz="1600" dirty="0" smtClean="0"/>
              <a:t>high, non permitted temperature rise and result</a:t>
            </a:r>
            <a:r>
              <a:rPr lang="hu-HU" sz="1600" dirty="0" smtClean="0"/>
              <a:t>s</a:t>
            </a:r>
            <a:r>
              <a:rPr lang="en-GB" sz="1600" dirty="0" smtClean="0"/>
              <a:t> in partial reversible demagnetization of magnets</a:t>
            </a:r>
            <a:r>
              <a:rPr lang="hu-HU" sz="1600" dirty="0" smtClean="0"/>
              <a:t>.</a:t>
            </a: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095499" y="268208"/>
            <a:ext cx="5886451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By Field-weakening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Kép 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7541" y="2809874"/>
            <a:ext cx="5852768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990725" y="6317887"/>
            <a:ext cx="60578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/>
              <a:t>Figure </a:t>
            </a:r>
            <a:r>
              <a:rPr lang="hu-HU" sz="1200" b="1" dirty="0"/>
              <a:t>7</a:t>
            </a:r>
            <a:r>
              <a:rPr lang="en-US" sz="1200" b="1" dirty="0"/>
              <a:t>. The magnet eddy current loss v. advanced angle at </a:t>
            </a:r>
            <a:r>
              <a:rPr lang="en-US" sz="1200" b="1" dirty="0" smtClean="0"/>
              <a:t>P=108kW</a:t>
            </a:r>
            <a:endParaRPr lang="en-US" sz="1200" b="1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00075" y="1219199"/>
            <a:ext cx="7934325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600" dirty="0" smtClean="0"/>
              <a:t>F</a:t>
            </a:r>
            <a:r>
              <a:rPr lang="en-GB" sz="1600" dirty="0" smtClean="0"/>
              <a:t>our </a:t>
            </a:r>
            <a:r>
              <a:rPr lang="en-GB" sz="1600" dirty="0" smtClean="0"/>
              <a:t>curves </a:t>
            </a:r>
            <a:r>
              <a:rPr lang="hu-HU" sz="1600" dirty="0" err="1" smtClean="0"/>
              <a:t>at</a:t>
            </a:r>
            <a:r>
              <a:rPr lang="en-GB" sz="1600" dirty="0" smtClean="0"/>
              <a:t> constant power </a:t>
            </a:r>
            <a:r>
              <a:rPr lang="hu-HU" sz="1600" dirty="0" err="1" smtClean="0"/>
              <a:t>Pout</a:t>
            </a:r>
            <a:r>
              <a:rPr lang="hu-HU" sz="1600" dirty="0" smtClean="0"/>
              <a:t>=108 kW and </a:t>
            </a:r>
            <a:r>
              <a:rPr lang="en-GB" sz="1600" dirty="0" smtClean="0"/>
              <a:t>at constant speeds of 1500</a:t>
            </a:r>
            <a:r>
              <a:rPr lang="en-GB" sz="1600" dirty="0" smtClean="0"/>
              <a:t>, 2000, 2500 and 3000 </a:t>
            </a:r>
            <a:r>
              <a:rPr lang="en-GB" sz="1600" dirty="0" smtClean="0"/>
              <a:t>rpm</a:t>
            </a:r>
            <a:r>
              <a:rPr lang="hu-HU" sz="1600" dirty="0" smtClean="0"/>
              <a:t> </a:t>
            </a:r>
            <a:r>
              <a:rPr lang="hu-HU" sz="1600" dirty="0" err="1" smtClean="0"/>
              <a:t>can</a:t>
            </a:r>
            <a:r>
              <a:rPr lang="hu-HU" sz="1600" dirty="0" smtClean="0"/>
              <a:t> be </a:t>
            </a:r>
            <a:r>
              <a:rPr lang="hu-HU" sz="1600" dirty="0" err="1" smtClean="0"/>
              <a:t>seen</a:t>
            </a:r>
            <a:r>
              <a:rPr lang="hu-HU" sz="1600" dirty="0" smtClean="0"/>
              <a:t> </a:t>
            </a:r>
            <a:r>
              <a:rPr lang="hu-HU" sz="1600" dirty="0" err="1" smtClean="0"/>
              <a:t>in</a:t>
            </a:r>
            <a:r>
              <a:rPr lang="hu-HU" sz="1600" dirty="0" smtClean="0"/>
              <a:t> </a:t>
            </a:r>
            <a:r>
              <a:rPr lang="hu-HU" sz="1600" dirty="0" err="1" smtClean="0"/>
              <a:t>Fig</a:t>
            </a:r>
            <a:r>
              <a:rPr lang="hu-HU" sz="1600" dirty="0" smtClean="0"/>
              <a:t>. 7.</a:t>
            </a:r>
            <a:r>
              <a:rPr lang="en-GB" sz="1600" dirty="0" smtClean="0"/>
              <a:t> </a:t>
            </a:r>
            <a:endParaRPr lang="en-GB" sz="1600" dirty="0" smtClean="0"/>
          </a:p>
          <a:p>
            <a:endParaRPr lang="en-GB" sz="1600" dirty="0" smtClean="0"/>
          </a:p>
          <a:p>
            <a:r>
              <a:rPr lang="en-GB" sz="1600" dirty="0" smtClean="0"/>
              <a:t>The </a:t>
            </a:r>
            <a:r>
              <a:rPr lang="hu-HU" sz="1600" dirty="0" smtClean="0"/>
              <a:t>output </a:t>
            </a:r>
            <a:r>
              <a:rPr lang="en-GB" sz="1600" dirty="0" smtClean="0"/>
              <a:t>power, the torque and the value of speed are the same </a:t>
            </a:r>
            <a:r>
              <a:rPr lang="hu-HU" sz="1600" dirty="0" err="1" smtClean="0"/>
              <a:t>along</a:t>
            </a:r>
            <a:r>
              <a:rPr lang="en-GB" sz="1600" dirty="0" smtClean="0"/>
              <a:t> </a:t>
            </a:r>
            <a:r>
              <a:rPr lang="en-GB" sz="1600" dirty="0" smtClean="0"/>
              <a:t>any curve</a:t>
            </a:r>
            <a:r>
              <a:rPr lang="en-GB" sz="1400" dirty="0" smtClean="0"/>
              <a:t>.</a:t>
            </a:r>
          </a:p>
          <a:p>
            <a:endParaRPr lang="en-GB" sz="1400" dirty="0" smtClean="0"/>
          </a:p>
          <a:p>
            <a:r>
              <a:rPr lang="en-GB" sz="1600" dirty="0" smtClean="0"/>
              <a:t>This magnet losses were calculated by </a:t>
            </a:r>
            <a:r>
              <a:rPr lang="en-GB" sz="1600" dirty="0" err="1" smtClean="0"/>
              <a:t>Infolytica</a:t>
            </a:r>
            <a:r>
              <a:rPr lang="en-GB" sz="1600" dirty="0" smtClean="0"/>
              <a:t> with its FEA method</a:t>
            </a:r>
            <a:r>
              <a:rPr lang="en-US" sz="1600" dirty="0" smtClean="0"/>
              <a:t>. </a:t>
            </a:r>
            <a:endParaRPr lang="hu-HU" sz="1600" dirty="0"/>
          </a:p>
        </p:txBody>
      </p:sp>
      <p:sp>
        <p:nvSpPr>
          <p:cNvPr id="9" name="Téglalap 8"/>
          <p:cNvSpPr/>
          <p:nvPr/>
        </p:nvSpPr>
        <p:spPr>
          <a:xfrm>
            <a:off x="371475" y="857935"/>
            <a:ext cx="8296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hu-HU" b="1" dirty="0" smtClean="0"/>
              <a:t>T</a:t>
            </a:r>
            <a:r>
              <a:rPr lang="en-US" b="1" i="1" dirty="0" smtClean="0"/>
              <a:t>he eddy current loss </a:t>
            </a:r>
            <a:r>
              <a:rPr lang="hu-HU" b="1" i="1" dirty="0" err="1" smtClean="0"/>
              <a:t>in</a:t>
            </a:r>
            <a:r>
              <a:rPr lang="hu-HU" b="1" i="1" dirty="0" smtClean="0"/>
              <a:t> </a:t>
            </a:r>
            <a:r>
              <a:rPr lang="en-US" b="1" i="1" dirty="0" smtClean="0"/>
              <a:t>magnet </a:t>
            </a:r>
            <a:r>
              <a:rPr lang="hu-HU" b="1" i="1" dirty="0" smtClean="0"/>
              <a:t>v. </a:t>
            </a:r>
            <a:r>
              <a:rPr lang="hu-HU" b="1" i="1" dirty="0" err="1" smtClean="0"/>
              <a:t>advance</a:t>
            </a:r>
            <a:r>
              <a:rPr lang="hu-HU" b="1" i="1" dirty="0" smtClean="0"/>
              <a:t> </a:t>
            </a:r>
            <a:r>
              <a:rPr lang="en-US" b="1" i="1" dirty="0" smtClean="0"/>
              <a:t>angle </a:t>
            </a:r>
            <a:r>
              <a:rPr lang="en-US" b="1" i="1" dirty="0" smtClean="0"/>
              <a:t>at </a:t>
            </a:r>
            <a:r>
              <a:rPr lang="hu-HU" b="1" i="1" dirty="0" err="1" smtClean="0"/>
              <a:t>constant</a:t>
            </a:r>
            <a:r>
              <a:rPr lang="hu-HU" b="1" i="1" dirty="0" smtClean="0"/>
              <a:t> </a:t>
            </a:r>
            <a:r>
              <a:rPr lang="hu-HU" b="1" i="1" dirty="0" err="1" smtClean="0"/>
              <a:t>power</a:t>
            </a:r>
            <a:endParaRPr lang="hu-HU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352675" y="296783"/>
            <a:ext cx="5524500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695325" y="978710"/>
            <a:ext cx="7886700" cy="245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80000"/>
              </a:spcBef>
              <a:buNone/>
            </a:pPr>
            <a:r>
              <a:rPr lang="en-GB" sz="1600" b="1" i="1" dirty="0">
                <a:solidFill>
                  <a:schemeClr val="tx1"/>
                </a:solidFill>
              </a:rPr>
              <a:t>The power factor</a:t>
            </a:r>
            <a:r>
              <a:rPr lang="hu-HU" sz="1600" b="1" i="1" dirty="0">
                <a:solidFill>
                  <a:schemeClr val="tx1"/>
                </a:solidFill>
              </a:rPr>
              <a:t> and </a:t>
            </a:r>
            <a:r>
              <a:rPr lang="en-GB" sz="1600" b="1" i="1" dirty="0">
                <a:solidFill>
                  <a:schemeClr val="tx1"/>
                </a:solidFill>
              </a:rPr>
              <a:t> the loss of stator teeth hysteresis </a:t>
            </a:r>
            <a:r>
              <a:rPr lang="hu-HU" sz="1600" b="1" i="1" dirty="0">
                <a:solidFill>
                  <a:schemeClr val="tx1"/>
                </a:solidFill>
              </a:rPr>
              <a:t>v. </a:t>
            </a:r>
            <a:r>
              <a:rPr lang="en-GB" sz="1600" b="1" i="1" dirty="0" smtClean="0">
                <a:solidFill>
                  <a:schemeClr val="tx1"/>
                </a:solidFill>
              </a:rPr>
              <a:t>advance</a:t>
            </a:r>
            <a:r>
              <a:rPr lang="hu-HU" sz="1600" b="1" i="1" dirty="0" smtClean="0">
                <a:solidFill>
                  <a:schemeClr val="tx1"/>
                </a:solidFill>
              </a:rPr>
              <a:t>d</a:t>
            </a:r>
            <a:r>
              <a:rPr lang="en-GB" sz="1600" b="1" i="1" dirty="0" smtClean="0">
                <a:solidFill>
                  <a:schemeClr val="tx1"/>
                </a:solidFill>
              </a:rPr>
              <a:t> angle</a:t>
            </a:r>
          </a:p>
          <a:p>
            <a:pPr>
              <a:spcBef>
                <a:spcPct val="80000"/>
              </a:spcBef>
            </a:pPr>
            <a:r>
              <a:rPr lang="en-GB" sz="1600" dirty="0" smtClean="0">
                <a:solidFill>
                  <a:schemeClr val="tx1"/>
                </a:solidFill>
              </a:rPr>
              <a:t>The </a:t>
            </a:r>
            <a:r>
              <a:rPr lang="en-GB" sz="1600" dirty="0">
                <a:solidFill>
                  <a:schemeClr val="tx1"/>
                </a:solidFill>
              </a:rPr>
              <a:t>power factor was very sensitive to setting of advanced </a:t>
            </a:r>
            <a:r>
              <a:rPr lang="en-GB" sz="1600" dirty="0" smtClean="0">
                <a:solidFill>
                  <a:schemeClr val="tx1"/>
                </a:solidFill>
              </a:rPr>
              <a:t>angle</a:t>
            </a:r>
            <a:r>
              <a:rPr lang="hu-HU" sz="1600" dirty="0" smtClean="0">
                <a:solidFill>
                  <a:schemeClr val="tx1"/>
                </a:solidFill>
              </a:rPr>
              <a:t>. </a:t>
            </a:r>
            <a:r>
              <a:rPr lang="en-GB" sz="1600" dirty="0" smtClean="0">
                <a:solidFill>
                  <a:schemeClr val="tx1"/>
                </a:solidFill>
              </a:rPr>
              <a:t>The </a:t>
            </a:r>
            <a:r>
              <a:rPr lang="en-GB" sz="1600" dirty="0">
                <a:solidFill>
                  <a:schemeClr val="tx1"/>
                </a:solidFill>
              </a:rPr>
              <a:t>high power factor is demanded to reduce the losses of inverter. 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spcBef>
                <a:spcPct val="80000"/>
              </a:spcBef>
            </a:pPr>
            <a:r>
              <a:rPr lang="en-US" sz="1600" dirty="0">
                <a:solidFill>
                  <a:schemeClr val="tx1"/>
                </a:solidFill>
              </a:rPr>
              <a:t>It is observable that at constant speed 1000 rpm and current 280A the power factor </a:t>
            </a:r>
            <a:r>
              <a:rPr lang="en-US" sz="1600" dirty="0" smtClean="0">
                <a:solidFill>
                  <a:schemeClr val="tx1"/>
                </a:solidFill>
              </a:rPr>
              <a:t>may </a:t>
            </a:r>
            <a:r>
              <a:rPr lang="en-US" sz="1600" dirty="0">
                <a:solidFill>
                  <a:schemeClr val="tx1"/>
                </a:solidFill>
              </a:rPr>
              <a:t>be varied in a large domain. </a:t>
            </a:r>
            <a:r>
              <a:rPr lang="hu-HU" sz="1600" dirty="0" err="1" smtClean="0">
                <a:solidFill>
                  <a:schemeClr val="tx1"/>
                </a:solidFill>
              </a:rPr>
              <a:t>In</a:t>
            </a:r>
            <a:r>
              <a:rPr lang="hu-HU" sz="1600" dirty="0" smtClean="0">
                <a:solidFill>
                  <a:schemeClr val="tx1"/>
                </a:solidFill>
              </a:rPr>
              <a:t> Fig.8. t</a:t>
            </a:r>
            <a:r>
              <a:rPr lang="en-US" sz="1600" dirty="0" smtClean="0">
                <a:solidFill>
                  <a:schemeClr val="tx1"/>
                </a:solidFill>
              </a:rPr>
              <a:t>he </a:t>
            </a:r>
            <a:r>
              <a:rPr lang="en-US" sz="1600" dirty="0">
                <a:solidFill>
                  <a:schemeClr val="tx1"/>
                </a:solidFill>
              </a:rPr>
              <a:t>maximum value </a:t>
            </a:r>
            <a:r>
              <a:rPr lang="en-US" sz="1600" dirty="0" smtClean="0">
                <a:solidFill>
                  <a:schemeClr val="tx1"/>
                </a:solidFill>
              </a:rPr>
              <a:t>is </a:t>
            </a:r>
            <a:r>
              <a:rPr lang="en-US" sz="1600" dirty="0">
                <a:solidFill>
                  <a:schemeClr val="tx1"/>
                </a:solidFill>
              </a:rPr>
              <a:t>0.98 </a:t>
            </a:r>
            <a:r>
              <a:rPr lang="en-US" sz="1600" dirty="0" smtClean="0">
                <a:solidFill>
                  <a:schemeClr val="tx1"/>
                </a:solidFill>
              </a:rPr>
              <a:t>at </a:t>
            </a:r>
            <a:r>
              <a:rPr lang="en-US" sz="1600" dirty="0">
                <a:solidFill>
                  <a:schemeClr val="tx1"/>
                </a:solidFill>
              </a:rPr>
              <a:t>about 31 degrees of advanced angle.</a:t>
            </a:r>
            <a:r>
              <a:rPr lang="hu-HU" sz="1600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ct val="80000"/>
              </a:spcBef>
            </a:pPr>
            <a:r>
              <a:rPr lang="en-GB" sz="1600" dirty="0">
                <a:solidFill>
                  <a:schemeClr val="tx1"/>
                </a:solidFill>
              </a:rPr>
              <a:t>Fig. </a:t>
            </a:r>
            <a:r>
              <a:rPr lang="hu-HU" sz="1600" dirty="0">
                <a:solidFill>
                  <a:schemeClr val="tx1"/>
                </a:solidFill>
              </a:rPr>
              <a:t>9</a:t>
            </a:r>
            <a:r>
              <a:rPr lang="en-GB" sz="1600" dirty="0">
                <a:solidFill>
                  <a:schemeClr val="tx1"/>
                </a:solidFill>
              </a:rPr>
              <a:t> shows the loss of stator teeth hysteresis vs. advance angle at speed 2000 rpm and 280 A motor current. </a:t>
            </a:r>
            <a:endParaRPr lang="hu-HU" sz="1600" dirty="0">
              <a:solidFill>
                <a:schemeClr val="tx1"/>
              </a:solidFill>
            </a:endParaRPr>
          </a:p>
        </p:txBody>
      </p:sp>
      <p:pic>
        <p:nvPicPr>
          <p:cNvPr id="6" name="Kép 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85751" y="3267075"/>
            <a:ext cx="4381500" cy="3076575"/>
          </a:xfrm>
          <a:prstGeom prst="rect">
            <a:avLst/>
          </a:prstGeom>
          <a:noFill/>
        </p:spPr>
      </p:pic>
      <p:pic>
        <p:nvPicPr>
          <p:cNvPr id="7" name="Kép 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4850" y="3248025"/>
            <a:ext cx="44196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800226" y="6234410"/>
            <a:ext cx="24860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en-US" sz="1200" b="1" dirty="0"/>
              <a:t>Figure </a:t>
            </a:r>
            <a:r>
              <a:rPr lang="hu-HU" sz="1200" b="1" dirty="0"/>
              <a:t>8</a:t>
            </a:r>
            <a:r>
              <a:rPr lang="en-US" sz="1200" b="1" dirty="0"/>
              <a:t>. The power factor at speed 1000 rpm</a:t>
            </a:r>
            <a:r>
              <a:rPr lang="hu-HU" sz="1200" b="1" dirty="0"/>
              <a:t>, </a:t>
            </a:r>
            <a:r>
              <a:rPr lang="en-US" sz="1200" b="1" dirty="0"/>
              <a:t>current 280 A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706938" y="6238875"/>
            <a:ext cx="3998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/>
              <a:t>Figure </a:t>
            </a:r>
            <a:r>
              <a:rPr lang="hu-HU" sz="1200" b="1" dirty="0"/>
              <a:t>9</a:t>
            </a:r>
            <a:r>
              <a:rPr lang="en-US" sz="1200" b="1" dirty="0"/>
              <a:t>. </a:t>
            </a:r>
            <a:r>
              <a:rPr lang="en-GB" sz="1200" b="1" dirty="0"/>
              <a:t>The loss of stator teeth hysteresis vs. advance angle. Speed 2000 rpm, </a:t>
            </a:r>
            <a:r>
              <a:rPr lang="en-GB" sz="1200" b="1" dirty="0" err="1"/>
              <a:t>Imot</a:t>
            </a:r>
            <a:r>
              <a:rPr lang="en-GB" sz="1200" b="1" dirty="0"/>
              <a:t> 280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247900" y="315833"/>
            <a:ext cx="5562600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Kép 1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52675" y="2762250"/>
            <a:ext cx="6200775" cy="3590926"/>
          </a:xfrm>
          <a:noFill/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320702" y="6257503"/>
            <a:ext cx="64087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/>
              <a:t>Figure 1</a:t>
            </a:r>
            <a:r>
              <a:rPr lang="hu-HU" sz="1200" b="1" dirty="0"/>
              <a:t>1</a:t>
            </a:r>
            <a:r>
              <a:rPr lang="en-US" sz="1200" b="1" dirty="0"/>
              <a:t>. The stator voltage v. advanced angle at P=108 kW and varied speeds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96888" y="892198"/>
            <a:ext cx="8367712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hu-HU" b="1" i="1" dirty="0"/>
              <a:t>T</a:t>
            </a:r>
            <a:r>
              <a:rPr lang="en-US" b="1" i="1" dirty="0"/>
              <a:t>he stator voltage </a:t>
            </a:r>
            <a:r>
              <a:rPr lang="en-US" b="1" i="1" dirty="0" smtClean="0"/>
              <a:t>v</a:t>
            </a:r>
            <a:r>
              <a:rPr lang="en-US" b="1" i="1" dirty="0"/>
              <a:t>. advanced angle</a:t>
            </a:r>
            <a:endParaRPr lang="hu-HU" b="1" i="1" dirty="0"/>
          </a:p>
          <a:p>
            <a:pPr algn="ctr"/>
            <a:endParaRPr lang="hu-HU" sz="1600" b="1" dirty="0"/>
          </a:p>
          <a:p>
            <a:pPr algn="just"/>
            <a:r>
              <a:rPr lang="en-US" sz="1600" dirty="0"/>
              <a:t>Fig. 1</a:t>
            </a:r>
            <a:r>
              <a:rPr lang="hu-HU" sz="1600" dirty="0"/>
              <a:t>1</a:t>
            </a:r>
            <a:r>
              <a:rPr lang="en-US" sz="1600" dirty="0"/>
              <a:t>  shows the stator voltage </a:t>
            </a:r>
            <a:r>
              <a:rPr lang="en-US" sz="1600" dirty="0" smtClean="0"/>
              <a:t>v</a:t>
            </a:r>
            <a:r>
              <a:rPr lang="en-US" sz="1600" dirty="0"/>
              <a:t>. advanced angle at </a:t>
            </a:r>
            <a:r>
              <a:rPr lang="en-US" sz="1600" dirty="0" smtClean="0"/>
              <a:t>P</a:t>
            </a:r>
            <a:r>
              <a:rPr lang="en-US" sz="1600" baseline="-25000" dirty="0" smtClean="0"/>
              <a:t>out</a:t>
            </a:r>
            <a:r>
              <a:rPr lang="en-US" sz="1600" dirty="0" smtClean="0"/>
              <a:t>=108 </a:t>
            </a:r>
            <a:r>
              <a:rPr lang="en-US" sz="1600" dirty="0"/>
              <a:t>kW </a:t>
            </a:r>
            <a:r>
              <a:rPr lang="en-US" sz="1600" dirty="0" smtClean="0"/>
              <a:t>and </a:t>
            </a:r>
            <a:r>
              <a:rPr lang="en-US" sz="1600" dirty="0"/>
              <a:t>at speeds of </a:t>
            </a:r>
            <a:r>
              <a:rPr lang="en-US" sz="1600" dirty="0" smtClean="0"/>
              <a:t>1500</a:t>
            </a:r>
            <a:r>
              <a:rPr lang="en-US" sz="1600" dirty="0"/>
              <a:t>, 2000, 2500 and 3000 rpm. </a:t>
            </a:r>
            <a:endParaRPr lang="hu-HU" sz="1600" dirty="0"/>
          </a:p>
          <a:p>
            <a:pPr algn="just"/>
            <a:endParaRPr lang="hu-HU" sz="1600" dirty="0"/>
          </a:p>
          <a:p>
            <a:pPr algn="just"/>
            <a:r>
              <a:rPr lang="en-US" sz="1600" dirty="0"/>
              <a:t>An </a:t>
            </a:r>
            <a:r>
              <a:rPr lang="en-GB" sz="1600" dirty="0" smtClean="0"/>
              <a:t>increased angle of current vector  </a:t>
            </a:r>
            <a:r>
              <a:rPr lang="en-US" sz="1600" dirty="0" smtClean="0"/>
              <a:t>provide </a:t>
            </a:r>
            <a:r>
              <a:rPr lang="en-US" sz="1600" dirty="0" smtClean="0"/>
              <a:t>flux </a:t>
            </a:r>
            <a:r>
              <a:rPr lang="en-US" sz="1600" dirty="0"/>
              <a:t>weakening and </a:t>
            </a:r>
            <a:r>
              <a:rPr lang="en-US" sz="1600" dirty="0" smtClean="0"/>
              <a:t>decreases </a:t>
            </a:r>
            <a:r>
              <a:rPr lang="en-US" sz="1600" dirty="0"/>
              <a:t>the MMF so it will be sufficient a lower voltage of battery to supply the PMSM.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343150" y="296783"/>
            <a:ext cx="5553076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Kép 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00325" y="2466975"/>
            <a:ext cx="5848349" cy="3590925"/>
          </a:xfrm>
          <a:noFill/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229644" y="6142062"/>
            <a:ext cx="64087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/>
              <a:t>Figure 1</a:t>
            </a:r>
            <a:r>
              <a:rPr lang="hu-HU" sz="1200" b="1" dirty="0"/>
              <a:t>2</a:t>
            </a:r>
            <a:r>
              <a:rPr lang="en-US" sz="1200" b="1" dirty="0"/>
              <a:t>.</a:t>
            </a:r>
            <a:r>
              <a:rPr lang="hu-HU" sz="1200" b="1" dirty="0"/>
              <a:t> </a:t>
            </a:r>
            <a:r>
              <a:rPr lang="en-US" sz="1200" b="1" dirty="0"/>
              <a:t>The current v. advanced angle by P= 108 kW at varied speeds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5288" y="1521555"/>
            <a:ext cx="8280400" cy="76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Aft>
                <a:spcPct val="55000"/>
              </a:spcAft>
            </a:pPr>
            <a:r>
              <a:rPr lang="hu-HU" b="1" i="1" dirty="0"/>
              <a:t>T</a:t>
            </a:r>
            <a:r>
              <a:rPr lang="en-US" b="1" i="1" dirty="0"/>
              <a:t>he motor current v. advanced </a:t>
            </a:r>
            <a:r>
              <a:rPr lang="en-US" b="1" i="1" dirty="0" smtClean="0"/>
              <a:t>angle</a:t>
            </a:r>
            <a:endParaRPr lang="hu-HU" b="1" i="1" dirty="0"/>
          </a:p>
          <a:p>
            <a:pPr algn="ctr">
              <a:spcAft>
                <a:spcPct val="55000"/>
              </a:spcAft>
            </a:pPr>
            <a:r>
              <a:rPr lang="en-GB" sz="1600" dirty="0" smtClean="0"/>
              <a:t>The power, the torque and the value of speed along on curve are as previously.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324100" y="287258"/>
            <a:ext cx="5467350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Kép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19275" y="2095500"/>
            <a:ext cx="6841159" cy="4610100"/>
          </a:xfrm>
          <a:noFill/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105025" y="806450"/>
            <a:ext cx="52752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b="1" i="1" dirty="0"/>
              <a:t>M</a:t>
            </a:r>
            <a:r>
              <a:rPr lang="en-US" b="1" i="1" dirty="0" err="1"/>
              <a:t>agnet</a:t>
            </a:r>
            <a:r>
              <a:rPr lang="en-US" b="1" i="1" dirty="0"/>
              <a:t> </a:t>
            </a:r>
            <a:r>
              <a:rPr lang="hu-HU" b="1" i="1" dirty="0" err="1"/>
              <a:t>Eddy</a:t>
            </a:r>
            <a:r>
              <a:rPr lang="hu-HU" b="1" i="1" dirty="0"/>
              <a:t> </a:t>
            </a:r>
            <a:r>
              <a:rPr lang="hu-HU" b="1" i="1" dirty="0" err="1"/>
              <a:t>current</a:t>
            </a:r>
            <a:r>
              <a:rPr lang="hu-HU" b="1" i="1" dirty="0"/>
              <a:t> </a:t>
            </a:r>
            <a:r>
              <a:rPr lang="en-US" b="1" i="1" dirty="0"/>
              <a:t>loss</a:t>
            </a:r>
            <a:r>
              <a:rPr lang="hu-HU" b="1" i="1" dirty="0"/>
              <a:t>es </a:t>
            </a:r>
            <a:r>
              <a:rPr lang="hu-HU" b="1" i="1" dirty="0" err="1"/>
              <a:t>in</a:t>
            </a:r>
            <a:r>
              <a:rPr lang="hu-HU" b="1" i="1" dirty="0"/>
              <a:t> </a:t>
            </a:r>
            <a:r>
              <a:rPr lang="hu-HU" b="1" i="1" dirty="0" err="1"/>
              <a:t>varied</a:t>
            </a:r>
            <a:r>
              <a:rPr lang="hu-HU" b="1" i="1" dirty="0"/>
              <a:t> </a:t>
            </a:r>
            <a:r>
              <a:rPr lang="hu-HU" b="1" i="1" dirty="0" err="1"/>
              <a:t>voltages</a:t>
            </a:r>
            <a:endParaRPr lang="hu-HU" b="1" i="1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68313" y="1111413"/>
            <a:ext cx="80057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hu-HU" sz="1600" dirty="0"/>
              <a:t>D</a:t>
            </a:r>
            <a:r>
              <a:rPr lang="en-US" sz="1600" dirty="0"/>
              <a:t>raw</a:t>
            </a:r>
            <a:r>
              <a:rPr lang="hu-HU" sz="1600" dirty="0"/>
              <a:t>n</a:t>
            </a:r>
            <a:r>
              <a:rPr lang="en-US" sz="1600" dirty="0"/>
              <a:t> the curves of constant battery voltage we can see in Fig. 1</a:t>
            </a:r>
            <a:r>
              <a:rPr lang="hu-HU" sz="1600" dirty="0"/>
              <a:t>3</a:t>
            </a:r>
            <a:r>
              <a:rPr lang="en-US" sz="1600" dirty="0"/>
              <a:t> that at 550 V DC and speed of 3000 rpm the magnet loss is </a:t>
            </a:r>
            <a:r>
              <a:rPr lang="en-US" sz="1600" dirty="0" smtClean="0"/>
              <a:t>6</a:t>
            </a:r>
            <a:r>
              <a:rPr lang="hu-HU" sz="1600" dirty="0" smtClean="0"/>
              <a:t>.3</a:t>
            </a:r>
            <a:r>
              <a:rPr lang="en-US" sz="1600" dirty="0" smtClean="0"/>
              <a:t> </a:t>
            </a:r>
            <a:r>
              <a:rPr lang="en-US" sz="1600" dirty="0"/>
              <a:t>kW. </a:t>
            </a:r>
            <a:endParaRPr lang="hu-HU" sz="1600" dirty="0" smtClean="0"/>
          </a:p>
          <a:p>
            <a:endParaRPr lang="hu-HU" sz="1600" dirty="0" smtClean="0"/>
          </a:p>
          <a:p>
            <a:r>
              <a:rPr lang="en-US" sz="1600" dirty="0" smtClean="0"/>
              <a:t>At </a:t>
            </a:r>
            <a:r>
              <a:rPr lang="en-US" sz="1600" dirty="0"/>
              <a:t>700 V  battery voltage </a:t>
            </a:r>
            <a:r>
              <a:rPr lang="en-GB" sz="1600" dirty="0" smtClean="0"/>
              <a:t>the loss </a:t>
            </a:r>
            <a:r>
              <a:rPr lang="hu-HU" sz="1600" dirty="0" smtClean="0"/>
              <a:t>is </a:t>
            </a:r>
            <a:r>
              <a:rPr lang="en-US" sz="1600" dirty="0" smtClean="0"/>
              <a:t>4.2 kW</a:t>
            </a:r>
            <a:r>
              <a:rPr lang="hu-HU" sz="1600" dirty="0" smtClean="0"/>
              <a:t>.</a:t>
            </a:r>
            <a:endParaRPr lang="hu-HU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85750" y="4481001"/>
            <a:ext cx="16192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1200" b="1" dirty="0"/>
              <a:t>Figure 1</a:t>
            </a:r>
            <a:r>
              <a:rPr lang="hu-HU" sz="1200" b="1" dirty="0"/>
              <a:t>3</a:t>
            </a:r>
            <a:r>
              <a:rPr lang="en-US" sz="1200" b="1" dirty="0"/>
              <a:t>. Magnet eddy current v. advanced angle at Pout=108 kW by varied speeds and the constant battery voltages of 550 V and 700 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247899" y="296783"/>
            <a:ext cx="5524501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Kép 1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76500" y="2114550"/>
            <a:ext cx="6667499" cy="4476750"/>
          </a:xfrm>
          <a:noFill/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4985176"/>
            <a:ext cx="26860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/>
              <a:t>Figure 13. Total losses v. advanced angle at P=108 kW by varied speeds </a:t>
            </a:r>
            <a:endParaRPr lang="hu-HU" sz="1200" b="1" dirty="0"/>
          </a:p>
          <a:p>
            <a:pPr algn="ctr"/>
            <a:r>
              <a:rPr lang="en-US" sz="1200" b="1" dirty="0"/>
              <a:t>and the constant battery voltages of 550 V, 600 V and 700 V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0825" y="857284"/>
            <a:ext cx="8497888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hu-HU" b="1" i="1" dirty="0"/>
              <a:t>T</a:t>
            </a:r>
            <a:r>
              <a:rPr lang="en-US" b="1" i="1" dirty="0"/>
              <a:t>he total losses </a:t>
            </a:r>
            <a:r>
              <a:rPr lang="en-US" b="1" i="1" dirty="0" smtClean="0"/>
              <a:t>v</a:t>
            </a:r>
            <a:r>
              <a:rPr lang="en-GB" b="1" i="1" dirty="0" smtClean="0"/>
              <a:t>. advanced angle</a:t>
            </a:r>
          </a:p>
          <a:p>
            <a:pPr algn="ctr"/>
            <a:endParaRPr lang="hu-HU" sz="1600" b="1" dirty="0"/>
          </a:p>
          <a:p>
            <a:pPr algn="just"/>
            <a:r>
              <a:rPr lang="en-US" sz="1600" dirty="0" smtClean="0"/>
              <a:t>The </a:t>
            </a:r>
            <a:r>
              <a:rPr lang="en-US" sz="1600" dirty="0"/>
              <a:t>curves </a:t>
            </a:r>
            <a:r>
              <a:rPr lang="en-US" sz="1600" dirty="0" smtClean="0"/>
              <a:t>are</a:t>
            </a:r>
            <a:r>
              <a:rPr lang="hu-HU" sz="1600" dirty="0" smtClean="0"/>
              <a:t> </a:t>
            </a:r>
            <a:r>
              <a:rPr lang="en-US" sz="1600" dirty="0" smtClean="0"/>
              <a:t>similar </a:t>
            </a:r>
            <a:r>
              <a:rPr lang="en-US" sz="1600" dirty="0"/>
              <a:t>to ones of magnet </a:t>
            </a:r>
            <a:r>
              <a:rPr lang="en-US" sz="1600" dirty="0" smtClean="0"/>
              <a:t>loss</a:t>
            </a:r>
            <a:r>
              <a:rPr lang="hu-HU" sz="1600" dirty="0" smtClean="0"/>
              <a:t>,</a:t>
            </a:r>
            <a:r>
              <a:rPr lang="en-US" sz="1600" dirty="0" smtClean="0"/>
              <a:t> </a:t>
            </a:r>
            <a:r>
              <a:rPr lang="en-US" sz="1600" dirty="0"/>
              <a:t>this is the main loss-component. </a:t>
            </a:r>
            <a:endParaRPr lang="hu-HU" sz="1600" dirty="0" smtClean="0"/>
          </a:p>
          <a:p>
            <a:pPr algn="just"/>
            <a:r>
              <a:rPr lang="en-US" sz="1600" dirty="0" smtClean="0"/>
              <a:t>At </a:t>
            </a:r>
            <a:r>
              <a:rPr lang="en-US" sz="1600" dirty="0"/>
              <a:t>700 V DC voltage of battery the losses are the least and at 550 V DC the losses are the highest. This different may be 40 %</a:t>
            </a:r>
            <a:r>
              <a:rPr lang="hu-HU" sz="1600" dirty="0"/>
              <a:t>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266950" y="249158"/>
            <a:ext cx="5638800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Kép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21866" y="2009775"/>
            <a:ext cx="6879259" cy="4571999"/>
          </a:xfrm>
          <a:noFill/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95288" y="788746"/>
            <a:ext cx="8137525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b="1" i="1" dirty="0"/>
              <a:t>Efficiency v. </a:t>
            </a:r>
            <a:r>
              <a:rPr lang="en-GB" b="1" i="1" dirty="0" smtClean="0"/>
              <a:t>advanced </a:t>
            </a:r>
            <a:r>
              <a:rPr lang="en-US" b="1" i="1" dirty="0" smtClean="0"/>
              <a:t>angle</a:t>
            </a:r>
            <a:endParaRPr lang="hu-HU" b="1" dirty="0"/>
          </a:p>
          <a:p>
            <a:pPr algn="ctr"/>
            <a:endParaRPr lang="hu-HU" sz="1600" b="1" dirty="0"/>
          </a:p>
          <a:p>
            <a:pPr algn="just"/>
            <a:r>
              <a:rPr lang="en-US" sz="1600" dirty="0" smtClean="0"/>
              <a:t>Three </a:t>
            </a:r>
            <a:r>
              <a:rPr lang="en-US" sz="1600" dirty="0"/>
              <a:t>curves goes in over </a:t>
            </a:r>
            <a:r>
              <a:rPr lang="hu-HU" sz="1600" dirty="0" smtClean="0"/>
              <a:t>of </a:t>
            </a:r>
            <a:r>
              <a:rPr lang="en-US" sz="1600" dirty="0" smtClean="0"/>
              <a:t>96 </a:t>
            </a:r>
            <a:r>
              <a:rPr lang="en-US" sz="1600" dirty="0"/>
              <a:t>%. </a:t>
            </a:r>
            <a:endParaRPr lang="hu-HU" sz="1600" dirty="0"/>
          </a:p>
          <a:p>
            <a:pPr algn="just"/>
            <a:r>
              <a:rPr lang="en-US" sz="1600" dirty="0"/>
              <a:t>The decreasing of efficiency comes with the increasing of current and advanced angle to achieving reduction of MMF. 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66725" y="4612927"/>
            <a:ext cx="175259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1200" b="1" dirty="0"/>
              <a:t>Figure 14. Motor efficiency v. advanced angle at P</a:t>
            </a:r>
            <a:r>
              <a:rPr lang="en-US" sz="1200" b="1" baseline="-25000" dirty="0"/>
              <a:t>out</a:t>
            </a:r>
            <a:r>
              <a:rPr lang="en-US" sz="1200" b="1" dirty="0"/>
              <a:t>=108 kW by varied speeds and </a:t>
            </a:r>
            <a:r>
              <a:rPr lang="en-US" sz="1200" b="1" dirty="0" smtClean="0"/>
              <a:t>constant </a:t>
            </a:r>
            <a:r>
              <a:rPr lang="en-US" sz="1200" b="1" dirty="0"/>
              <a:t>battery voltages of 550 V and 700 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247900" y="296783"/>
            <a:ext cx="5676900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Kép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95476" y="2133600"/>
            <a:ext cx="7000874" cy="4038351"/>
          </a:xfrm>
          <a:noFill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417763" y="6172200"/>
            <a:ext cx="5502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200" b="1" dirty="0"/>
              <a:t>Figure 15. Power factor v. advanced angle at P=108 kW by varied speeds</a:t>
            </a:r>
            <a:r>
              <a:rPr lang="en-US" dirty="0"/>
              <a:t> 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14338" y="1214557"/>
            <a:ext cx="80645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hu-HU" b="1" i="1" dirty="0"/>
              <a:t>T</a:t>
            </a:r>
            <a:r>
              <a:rPr lang="en-US" b="1" i="1" dirty="0"/>
              <a:t>he power factor v. advanced </a:t>
            </a:r>
            <a:r>
              <a:rPr lang="en-US" b="1" i="1" dirty="0" smtClean="0"/>
              <a:t>angle</a:t>
            </a:r>
            <a:endParaRPr lang="hu-HU" b="1" i="1" dirty="0"/>
          </a:p>
          <a:p>
            <a:pPr algn="ctr"/>
            <a:endParaRPr lang="hu-HU" sz="1600" b="1" dirty="0"/>
          </a:p>
          <a:p>
            <a:pPr algn="ctr"/>
            <a:r>
              <a:rPr lang="en-US" sz="1600" dirty="0" smtClean="0"/>
              <a:t>Fig</a:t>
            </a:r>
            <a:r>
              <a:rPr lang="en-US" sz="1600" dirty="0"/>
              <a:t>. 15 </a:t>
            </a:r>
            <a:r>
              <a:rPr lang="en-US" sz="1600" dirty="0" smtClean="0"/>
              <a:t>show</a:t>
            </a:r>
            <a:r>
              <a:rPr lang="hu-HU" sz="1600" dirty="0" smtClean="0"/>
              <a:t>s</a:t>
            </a:r>
            <a:r>
              <a:rPr lang="en-US" sz="1600" dirty="0" smtClean="0"/>
              <a:t> </a:t>
            </a:r>
            <a:r>
              <a:rPr lang="en-US" sz="1600" dirty="0"/>
              <a:t>the power factor v. advanced angle by the same cases as </a:t>
            </a:r>
            <a:r>
              <a:rPr lang="en-US" sz="1600" dirty="0" smtClean="0"/>
              <a:t>previously</a:t>
            </a:r>
            <a:r>
              <a:rPr lang="hu-HU" sz="1600" dirty="0" smtClean="0"/>
              <a:t>.</a:t>
            </a:r>
            <a:r>
              <a:rPr lang="en-US" sz="1600" dirty="0" smtClean="0"/>
              <a:t> </a:t>
            </a:r>
            <a:endParaRPr lang="hu-H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66850" y="3205163"/>
            <a:ext cx="3527425" cy="2952750"/>
          </a:xfrm>
          <a:noFill/>
        </p:spPr>
      </p:pic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3205163"/>
            <a:ext cx="3240088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558800" y="6205538"/>
            <a:ext cx="8426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200" b="1" dirty="0"/>
              <a:t>Figure 1</a:t>
            </a:r>
            <a:r>
              <a:rPr lang="hu-HU" sz="1200" b="1" dirty="0"/>
              <a:t>6</a:t>
            </a:r>
            <a:r>
              <a:rPr lang="en-US" sz="1200" b="1" dirty="0"/>
              <a:t>. The modified rotor with two-slice type magnets and the decreasing of loss in magnets </a:t>
            </a:r>
          </a:p>
        </p:txBody>
      </p:sp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323850" y="745089"/>
            <a:ext cx="8497888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hu-HU" b="1" i="1" dirty="0"/>
              <a:t>M</a:t>
            </a:r>
            <a:r>
              <a:rPr lang="en-GB" b="1" i="1" dirty="0" err="1"/>
              <a:t>agnet</a:t>
            </a:r>
            <a:r>
              <a:rPr lang="hu-HU" b="1" i="1" dirty="0"/>
              <a:t>s</a:t>
            </a:r>
            <a:r>
              <a:rPr lang="en-GB" b="1" i="1" dirty="0"/>
              <a:t> </a:t>
            </a:r>
            <a:r>
              <a:rPr lang="hu-HU" b="1" i="1" dirty="0" err="1"/>
              <a:t>from</a:t>
            </a:r>
            <a:r>
              <a:rPr lang="en-GB" b="1" i="1" dirty="0"/>
              <a:t> narrower slices </a:t>
            </a:r>
            <a:endParaRPr lang="hu-HU" b="1" i="1" dirty="0"/>
          </a:p>
          <a:p>
            <a:pPr algn="ctr"/>
            <a:endParaRPr lang="hu-HU" b="1" dirty="0"/>
          </a:p>
          <a:p>
            <a:r>
              <a:rPr lang="en-GB" sz="1600" i="1" dirty="0"/>
              <a:t>The loss is decreased </a:t>
            </a:r>
            <a:r>
              <a:rPr lang="hu-HU" sz="1600" i="1" dirty="0" err="1" smtClean="0"/>
              <a:t>by</a:t>
            </a:r>
            <a:r>
              <a:rPr lang="hu-HU" sz="1600" i="1" dirty="0" smtClean="0"/>
              <a:t> </a:t>
            </a:r>
            <a:r>
              <a:rPr lang="en-GB" sz="1600" i="1" dirty="0" smtClean="0"/>
              <a:t>the </a:t>
            </a:r>
            <a:r>
              <a:rPr lang="en-GB" sz="1600" i="1" dirty="0"/>
              <a:t>distribution of </a:t>
            </a:r>
            <a:r>
              <a:rPr lang="en-GB" sz="1600" i="1" dirty="0" smtClean="0"/>
              <a:t>magnet </a:t>
            </a:r>
            <a:r>
              <a:rPr lang="en-GB" sz="1600" i="1" dirty="0"/>
              <a:t>to more slice</a:t>
            </a:r>
            <a:r>
              <a:rPr lang="hu-HU" sz="1600" dirty="0"/>
              <a:t>. </a:t>
            </a:r>
            <a:r>
              <a:rPr lang="en-GB" sz="1600" dirty="0"/>
              <a:t>At the same time </a:t>
            </a:r>
            <a:r>
              <a:rPr lang="en-GB" sz="1600" i="1" dirty="0"/>
              <a:t>there are some disadvantages</a:t>
            </a:r>
            <a:r>
              <a:rPr lang="en-GB" sz="1600" dirty="0"/>
              <a:t>:  the cogging torque will be higher due the increasing the number of </a:t>
            </a:r>
            <a:r>
              <a:rPr lang="en-US" sz="1600" dirty="0"/>
              <a:t>slot between magnets, and the cost of manufacturing will be increased definitely.</a:t>
            </a:r>
            <a:r>
              <a:rPr lang="en-US" dirty="0"/>
              <a:t> </a:t>
            </a:r>
            <a:endParaRPr lang="hu-HU" dirty="0" smtClean="0"/>
          </a:p>
          <a:p>
            <a:endParaRPr lang="hu-HU" dirty="0"/>
          </a:p>
          <a:p>
            <a:r>
              <a:rPr lang="en-GB" sz="1600" dirty="0"/>
              <a:t>We investigated this possibility, as it can shown in Fig. 1</a:t>
            </a:r>
            <a:r>
              <a:rPr lang="hu-HU" sz="1600" dirty="0"/>
              <a:t>6</a:t>
            </a:r>
            <a:r>
              <a:rPr lang="en-GB" sz="1600" dirty="0"/>
              <a:t>. The main parameters here are P</a:t>
            </a:r>
            <a:r>
              <a:rPr lang="en-US" sz="1600" dirty="0"/>
              <a:t>out</a:t>
            </a:r>
            <a:r>
              <a:rPr lang="en-GB" sz="1600" dirty="0"/>
              <a:t> = 108 kW, speed 3000 </a:t>
            </a:r>
            <a:r>
              <a:rPr lang="en-GB" sz="1600" dirty="0" smtClean="0"/>
              <a:t>rpm</a:t>
            </a:r>
            <a:r>
              <a:rPr lang="hu-HU" sz="1600" dirty="0" smtClean="0"/>
              <a:t>, </a:t>
            </a:r>
            <a:r>
              <a:rPr lang="en-GB" sz="1600" dirty="0" smtClean="0"/>
              <a:t>the </a:t>
            </a:r>
            <a:r>
              <a:rPr lang="en-GB" sz="1600" dirty="0"/>
              <a:t>advanced angle is 65 degree and the magnet loss here is </a:t>
            </a:r>
            <a:r>
              <a:rPr lang="en-GB" sz="1600" dirty="0" err="1"/>
              <a:t>P</a:t>
            </a:r>
            <a:r>
              <a:rPr lang="en-GB" sz="1600" b="1" baseline="-25000" dirty="0" err="1"/>
              <a:t>lossmagn</a:t>
            </a:r>
            <a:r>
              <a:rPr lang="en-GB" sz="1600" dirty="0"/>
              <a:t> =2.58 kW only.</a:t>
            </a:r>
            <a:r>
              <a:rPr lang="hu-HU" sz="1600" dirty="0"/>
              <a:t> </a:t>
            </a:r>
            <a:endParaRPr lang="en-US" sz="1600" dirty="0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2352675" y="287258"/>
            <a:ext cx="5486400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343150" y="325358"/>
            <a:ext cx="5486400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19324" y="3781425"/>
            <a:ext cx="5648325" cy="2294787"/>
          </a:xfrm>
          <a:noFill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15938" y="836250"/>
            <a:ext cx="8064500" cy="258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84150" algn="ctr"/>
            <a:r>
              <a:rPr lang="hu-HU" b="1" i="1" dirty="0" err="1" smtClean="0"/>
              <a:t>Investigation</a:t>
            </a:r>
            <a:r>
              <a:rPr lang="hu-HU" b="1" i="1" dirty="0" smtClean="0"/>
              <a:t> </a:t>
            </a:r>
            <a:r>
              <a:rPr lang="hu-HU" b="1" i="1" dirty="0"/>
              <a:t>and </a:t>
            </a:r>
            <a:r>
              <a:rPr lang="hu-HU" b="1" i="1" dirty="0" smtClean="0"/>
              <a:t>r</a:t>
            </a:r>
            <a:r>
              <a:rPr lang="en-GB" b="1" i="1" dirty="0" err="1" smtClean="0"/>
              <a:t>esults</a:t>
            </a:r>
            <a:r>
              <a:rPr lang="en-GB" b="1" i="1" dirty="0" smtClean="0"/>
              <a:t> </a:t>
            </a:r>
            <a:r>
              <a:rPr lang="en-GB" b="1" i="1" dirty="0"/>
              <a:t>in the </a:t>
            </a:r>
            <a:r>
              <a:rPr lang="hu-HU" b="1" i="1" dirty="0" smtClean="0"/>
              <a:t>f</a:t>
            </a:r>
            <a:r>
              <a:rPr lang="en-GB" b="1" i="1" dirty="0" err="1" smtClean="0"/>
              <a:t>ields</a:t>
            </a:r>
            <a:r>
              <a:rPr lang="en-GB" b="1" i="1" dirty="0" smtClean="0"/>
              <a:t> </a:t>
            </a:r>
            <a:r>
              <a:rPr lang="en-GB" b="1" i="1" dirty="0"/>
              <a:t>of </a:t>
            </a:r>
            <a:r>
              <a:rPr lang="hu-HU" b="1" i="1" dirty="0" smtClean="0"/>
              <a:t>c</a:t>
            </a:r>
            <a:r>
              <a:rPr lang="en-GB" b="1" i="1" dirty="0" err="1" smtClean="0"/>
              <a:t>urrent</a:t>
            </a:r>
            <a:r>
              <a:rPr lang="en-GB" b="1" i="1" dirty="0" smtClean="0"/>
              <a:t> </a:t>
            </a:r>
            <a:r>
              <a:rPr lang="hu-HU" b="1" i="1" dirty="0" smtClean="0"/>
              <a:t>v</a:t>
            </a:r>
            <a:r>
              <a:rPr lang="en-GB" b="1" i="1" dirty="0" err="1" smtClean="0"/>
              <a:t>ectors</a:t>
            </a:r>
            <a:endParaRPr lang="hu-HU" b="1" i="1" dirty="0" smtClean="0"/>
          </a:p>
          <a:p>
            <a:pPr indent="184150" algn="ctr"/>
            <a:endParaRPr lang="hu-HU" b="1" i="1" dirty="0"/>
          </a:p>
          <a:p>
            <a:pPr indent="184150"/>
            <a:r>
              <a:rPr lang="en-US" sz="1600" dirty="0" smtClean="0"/>
              <a:t>These drives are usually current controlled and so its convenient to define the operating point in terms of its location in the </a:t>
            </a:r>
            <a:r>
              <a:rPr lang="en-US" sz="1600" dirty="0"/>
              <a:t>(</a:t>
            </a:r>
            <a:r>
              <a:rPr lang="en-US" sz="1600" b="1" dirty="0"/>
              <a:t>I</a:t>
            </a:r>
            <a:r>
              <a:rPr lang="en-US" sz="1600" b="1" baseline="-25000" dirty="0"/>
              <a:t>d</a:t>
            </a:r>
            <a:r>
              <a:rPr lang="en-US" sz="1600" b="1" dirty="0"/>
              <a:t>-</a:t>
            </a:r>
            <a:r>
              <a:rPr lang="en-US" sz="1600" b="1" dirty="0" err="1"/>
              <a:t>I</a:t>
            </a:r>
            <a:r>
              <a:rPr lang="en-US" sz="1600" b="1" baseline="-25000" dirty="0" err="1"/>
              <a:t>q</a:t>
            </a:r>
            <a:r>
              <a:rPr lang="en-US" sz="1600" dirty="0"/>
              <a:t>) plane. </a:t>
            </a:r>
            <a:endParaRPr lang="hu-HU" sz="1600" dirty="0" smtClean="0"/>
          </a:p>
          <a:p>
            <a:pPr indent="184150"/>
            <a:endParaRPr lang="hu-HU" sz="1600" dirty="0" smtClean="0"/>
          </a:p>
          <a:p>
            <a:pPr indent="184150"/>
            <a:r>
              <a:rPr lang="en-US" sz="1600" dirty="0" smtClean="0"/>
              <a:t>The </a:t>
            </a:r>
            <a:r>
              <a:rPr lang="en-US" sz="1600" dirty="0"/>
              <a:t>current limit constraint I</a:t>
            </a:r>
            <a:r>
              <a:rPr lang="en-US" sz="1600" b="1" baseline="-25000" dirty="0"/>
              <a:t>qn</a:t>
            </a:r>
            <a:r>
              <a:rPr lang="en-US" sz="1600" b="1" baseline="30000" dirty="0"/>
              <a:t>2</a:t>
            </a:r>
            <a:r>
              <a:rPr lang="en-US" sz="1600" dirty="0"/>
              <a:t>+ I</a:t>
            </a:r>
            <a:r>
              <a:rPr lang="en-US" sz="1600" b="1" baseline="-25000" dirty="0"/>
              <a:t>dn</a:t>
            </a:r>
            <a:r>
              <a:rPr lang="en-US" sz="1600" b="1" baseline="30000" dirty="0"/>
              <a:t>2</a:t>
            </a:r>
            <a:r>
              <a:rPr lang="en-US" sz="1600" b="1" dirty="0"/>
              <a:t> </a:t>
            </a:r>
            <a:r>
              <a:rPr lang="en-US" sz="1600" dirty="0"/>
              <a:t>≤ </a:t>
            </a:r>
            <a:r>
              <a:rPr lang="en-US" sz="1600" b="1" dirty="0"/>
              <a:t>I</a:t>
            </a:r>
            <a:r>
              <a:rPr lang="en-US" sz="1600" b="1" baseline="-25000" dirty="0"/>
              <a:t>n</a:t>
            </a:r>
            <a:r>
              <a:rPr lang="en-US" sz="1600" b="1" baseline="30000" dirty="0"/>
              <a:t>2</a:t>
            </a:r>
            <a:r>
              <a:rPr lang="en-US" sz="1600" baseline="-25000" dirty="0"/>
              <a:t> </a:t>
            </a:r>
            <a:r>
              <a:rPr lang="en-US" sz="1600" dirty="0"/>
              <a:t>forms a circle:</a:t>
            </a:r>
            <a:r>
              <a:rPr lang="en-US" dirty="0"/>
              <a:t> </a:t>
            </a:r>
            <a:endParaRPr lang="hu-HU" dirty="0"/>
          </a:p>
          <a:p>
            <a:pPr indent="184150" algn="ctr"/>
            <a:endParaRPr lang="hu-HU" dirty="0"/>
          </a:p>
          <a:p>
            <a:pPr indent="184150" algn="ctr">
              <a:spcAft>
                <a:spcPct val="35000"/>
              </a:spcAft>
            </a:pPr>
            <a:r>
              <a:rPr lang="hu-HU" dirty="0"/>
              <a:t>               </a:t>
            </a:r>
            <a:r>
              <a:rPr lang="es-ES_tradnl" dirty="0"/>
              <a:t> U</a:t>
            </a:r>
            <a:r>
              <a:rPr lang="es-ES_tradnl" baseline="-25000" dirty="0"/>
              <a:t>n</a:t>
            </a:r>
            <a:r>
              <a:rPr lang="es-ES_tradnl" baseline="30000" dirty="0"/>
              <a:t>2</a:t>
            </a:r>
            <a:r>
              <a:rPr lang="es-ES_tradnl" dirty="0"/>
              <a:t> = </a:t>
            </a:r>
            <a:r>
              <a:rPr lang="en-US" dirty="0"/>
              <a:t>ω</a:t>
            </a:r>
            <a:r>
              <a:rPr lang="es-ES_tradnl" baseline="-25000" dirty="0"/>
              <a:t>n</a:t>
            </a:r>
            <a:r>
              <a:rPr lang="es-ES_tradnl" baseline="30000" dirty="0"/>
              <a:t>2</a:t>
            </a:r>
            <a:r>
              <a:rPr lang="es-ES_tradnl" dirty="0"/>
              <a:t> ·[ (</a:t>
            </a:r>
            <a:r>
              <a:rPr lang="en-US" dirty="0"/>
              <a:t>Φ</a:t>
            </a:r>
            <a:r>
              <a:rPr lang="es-ES_tradnl" baseline="-25000" dirty="0"/>
              <a:t>mn</a:t>
            </a:r>
            <a:r>
              <a:rPr lang="es-ES_tradnl" dirty="0"/>
              <a:t>+L</a:t>
            </a:r>
            <a:r>
              <a:rPr lang="es-ES_tradnl" baseline="-25000" dirty="0"/>
              <a:t>n</a:t>
            </a:r>
            <a:r>
              <a:rPr lang="es-ES_tradnl" dirty="0"/>
              <a:t>·I</a:t>
            </a:r>
            <a:r>
              <a:rPr lang="es-ES_tradnl" baseline="-25000" dirty="0"/>
              <a:t>dn</a:t>
            </a:r>
            <a:r>
              <a:rPr lang="es-ES_tradnl" dirty="0"/>
              <a:t>)</a:t>
            </a:r>
            <a:r>
              <a:rPr lang="es-ES_tradnl" baseline="30000" dirty="0"/>
              <a:t>2</a:t>
            </a:r>
            <a:r>
              <a:rPr lang="es-ES_tradnl" dirty="0"/>
              <a:t>+(Ln· I</a:t>
            </a:r>
            <a:r>
              <a:rPr lang="es-ES_tradnl" baseline="-25000" dirty="0"/>
              <a:t>qn</a:t>
            </a:r>
            <a:r>
              <a:rPr lang="es-ES_tradnl" dirty="0"/>
              <a:t>)</a:t>
            </a:r>
            <a:r>
              <a:rPr lang="es-ES_tradnl" baseline="30000" dirty="0"/>
              <a:t>2</a:t>
            </a:r>
            <a:r>
              <a:rPr lang="es-ES_tradnl" dirty="0"/>
              <a:t>]</a:t>
            </a:r>
            <a:r>
              <a:rPr lang="hu-HU" dirty="0"/>
              <a:t>                                 </a:t>
            </a:r>
            <a:r>
              <a:rPr lang="es-ES_tradnl" dirty="0"/>
              <a:t>(3)</a:t>
            </a:r>
          </a:p>
          <a:p>
            <a:pPr indent="184150" algn="ctr">
              <a:spcAft>
                <a:spcPct val="35000"/>
              </a:spcAft>
            </a:pPr>
            <a:r>
              <a:rPr lang="es-ES_tradnl" dirty="0"/>
              <a:t>                                  </a:t>
            </a:r>
            <a:r>
              <a:rPr lang="en-GB" dirty="0" err="1"/>
              <a:t>T</a:t>
            </a:r>
            <a:r>
              <a:rPr lang="en-GB" baseline="-25000" dirty="0" err="1"/>
              <a:t>n</a:t>
            </a:r>
            <a:r>
              <a:rPr lang="en-GB" dirty="0"/>
              <a:t> = </a:t>
            </a:r>
            <a:r>
              <a:rPr lang="en-US" dirty="0"/>
              <a:t>Φ</a:t>
            </a:r>
            <a:r>
              <a:rPr lang="en-GB" baseline="-25000" dirty="0" err="1"/>
              <a:t>mn</a:t>
            </a:r>
            <a:r>
              <a:rPr lang="en-GB" dirty="0"/>
              <a:t> ·</a:t>
            </a:r>
            <a:r>
              <a:rPr lang="en-GB" dirty="0" err="1"/>
              <a:t>I</a:t>
            </a:r>
            <a:r>
              <a:rPr lang="en-GB" baseline="-25000" dirty="0" err="1"/>
              <a:t>qn</a:t>
            </a:r>
            <a:r>
              <a:rPr lang="en-GB" dirty="0"/>
              <a:t> </a:t>
            </a:r>
            <a:r>
              <a:rPr lang="hu-HU" dirty="0"/>
              <a:t>                                      </a:t>
            </a:r>
            <a:r>
              <a:rPr lang="hu-HU" dirty="0" smtClean="0"/>
              <a:t>               </a:t>
            </a:r>
            <a:r>
              <a:rPr lang="en-GB" dirty="0"/>
              <a:t>(4)</a:t>
            </a:r>
            <a:endParaRPr lang="hu-HU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49475" y="6213475"/>
            <a:ext cx="58181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200" b="1" dirty="0"/>
              <a:t>Figure 18. The (Id-</a:t>
            </a:r>
            <a:r>
              <a:rPr lang="en-US" sz="1200" b="1" dirty="0" err="1"/>
              <a:t>Iq</a:t>
            </a:r>
            <a:r>
              <a:rPr lang="en-US" sz="1200" b="1" dirty="0"/>
              <a:t>) plane with the circle diagram for field-weakening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395288" y="1102072"/>
            <a:ext cx="84248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en-US" sz="1600" dirty="0"/>
              <a:t>Fig. 19 shows </a:t>
            </a:r>
            <a:r>
              <a:rPr lang="hu-HU" sz="1600" dirty="0" smtClean="0"/>
              <a:t>end </a:t>
            </a:r>
            <a:r>
              <a:rPr lang="en-GB" sz="1600" dirty="0" smtClean="0"/>
              <a:t>point</a:t>
            </a:r>
            <a:r>
              <a:rPr lang="hu-HU" sz="1600" dirty="0" smtClean="0"/>
              <a:t> </a:t>
            </a:r>
            <a:r>
              <a:rPr lang="hu-HU" sz="1600" dirty="0"/>
              <a:t>of </a:t>
            </a:r>
            <a:r>
              <a:rPr lang="en-US" sz="1600" dirty="0"/>
              <a:t>current </a:t>
            </a:r>
            <a:r>
              <a:rPr lang="en-US" sz="1600" dirty="0" smtClean="0"/>
              <a:t>vectors</a:t>
            </a:r>
            <a:r>
              <a:rPr lang="hu-HU" sz="1600" dirty="0" smtClean="0"/>
              <a:t>:</a:t>
            </a:r>
            <a:r>
              <a:rPr lang="en-US" sz="1600" dirty="0" smtClean="0"/>
              <a:t> </a:t>
            </a:r>
            <a:r>
              <a:rPr lang="en-GB" sz="1600" dirty="0"/>
              <a:t>sum</a:t>
            </a:r>
            <a:r>
              <a:rPr lang="hu-HU" sz="1600" dirty="0"/>
              <a:t>s</a:t>
            </a:r>
            <a:r>
              <a:rPr lang="en-US" sz="1600" dirty="0"/>
              <a:t> up the results of our investigations for our surface-mounted synchronous motor in its field-weakening region.  </a:t>
            </a:r>
            <a:endParaRPr lang="en-GB" sz="1600" dirty="0" smtClean="0"/>
          </a:p>
          <a:p>
            <a:pPr algn="just"/>
            <a:endParaRPr lang="hu-HU" sz="1600" dirty="0"/>
          </a:p>
          <a:p>
            <a:pPr algn="just"/>
            <a:r>
              <a:rPr lang="en-US" sz="1600" dirty="0" smtClean="0"/>
              <a:t>The </a:t>
            </a:r>
            <a:r>
              <a:rPr lang="hu-HU" sz="1600" dirty="0" err="1" smtClean="0"/>
              <a:t>angle</a:t>
            </a:r>
            <a:r>
              <a:rPr lang="hu-HU" sz="1600" dirty="0" smtClean="0"/>
              <a:t> </a:t>
            </a:r>
            <a:r>
              <a:rPr lang="en-US" sz="1600" dirty="0" smtClean="0"/>
              <a:t>degree</a:t>
            </a:r>
            <a:r>
              <a:rPr lang="hu-HU" sz="1600" dirty="0" smtClean="0"/>
              <a:t> </a:t>
            </a:r>
            <a:r>
              <a:rPr lang="en-US" sz="1600" dirty="0" smtClean="0"/>
              <a:t>and </a:t>
            </a:r>
            <a:r>
              <a:rPr lang="en-US" sz="1600" dirty="0"/>
              <a:t>the relative % of current vectors are d</a:t>
            </a:r>
            <a:r>
              <a:rPr lang="hu-HU" sz="1600" dirty="0"/>
              <a:t>e</a:t>
            </a:r>
            <a:r>
              <a:rPr lang="en-US" sz="1600" dirty="0"/>
              <a:t>scribed next them.</a:t>
            </a:r>
          </a:p>
        </p:txBody>
      </p:sp>
      <p:sp>
        <p:nvSpPr>
          <p:cNvPr id="22531" name="Rectangle 6"/>
          <p:cNvSpPr>
            <a:spLocks noChangeArrowheads="1"/>
          </p:cNvSpPr>
          <p:nvPr/>
        </p:nvSpPr>
        <p:spPr bwMode="auto">
          <a:xfrm>
            <a:off x="269875" y="2263211"/>
            <a:ext cx="15843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hu-HU" sz="1400" dirty="0" err="1" smtClean="0"/>
              <a:t>Curves</a:t>
            </a:r>
            <a:r>
              <a:rPr lang="hu-HU" sz="1400" dirty="0" smtClean="0"/>
              <a:t>:</a:t>
            </a:r>
          </a:p>
          <a:p>
            <a:endParaRPr lang="hu-HU" sz="1400" dirty="0" smtClean="0"/>
          </a:p>
          <a:p>
            <a:r>
              <a:rPr lang="en-US" sz="1400" i="1" dirty="0" smtClean="0">
                <a:solidFill>
                  <a:schemeClr val="accent6">
                    <a:lumMod val="75000"/>
                  </a:schemeClr>
                </a:solidFill>
              </a:rPr>
              <a:t>efficiency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of 96, 95 and 92 </a:t>
            </a:r>
            <a:r>
              <a:rPr lang="en-US" sz="1400" i="1" dirty="0">
                <a:solidFill>
                  <a:schemeClr val="accent6">
                    <a:lumMod val="75000"/>
                  </a:schemeClr>
                </a:solidFill>
              </a:rPr>
              <a:t>%, </a:t>
            </a:r>
            <a:endParaRPr lang="hu-HU" sz="14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hu-HU" sz="1400" i="1" dirty="0">
              <a:solidFill>
                <a:srgbClr val="00B050"/>
              </a:solidFill>
            </a:endParaRPr>
          </a:p>
          <a:p>
            <a:r>
              <a:rPr lang="en-US" sz="1400" i="1" dirty="0" smtClean="0">
                <a:solidFill>
                  <a:srgbClr val="AF1177"/>
                </a:solidFill>
              </a:rPr>
              <a:t>power </a:t>
            </a:r>
            <a:r>
              <a:rPr lang="en-US" sz="1400" i="1" dirty="0">
                <a:solidFill>
                  <a:srgbClr val="AF1177"/>
                </a:solidFill>
              </a:rPr>
              <a:t>factor of 0.96, 0.97, 0.98, 0.91 and 0.9 </a:t>
            </a:r>
            <a:endParaRPr lang="hu-HU" sz="1400" i="1" dirty="0" smtClean="0">
              <a:solidFill>
                <a:srgbClr val="AF1177"/>
              </a:solidFill>
            </a:endParaRPr>
          </a:p>
          <a:p>
            <a:r>
              <a:rPr lang="en-US" sz="1400" dirty="0" smtClean="0"/>
              <a:t> </a:t>
            </a:r>
            <a:endParaRPr lang="hu-HU" sz="1400" dirty="0"/>
          </a:p>
          <a:p>
            <a:r>
              <a:rPr lang="en-US" sz="1400" i="1" dirty="0" smtClean="0">
                <a:solidFill>
                  <a:srgbClr val="FF0000"/>
                </a:solidFill>
              </a:rPr>
              <a:t>magnet </a:t>
            </a:r>
            <a:r>
              <a:rPr lang="en-US" sz="1400" i="1" dirty="0">
                <a:solidFill>
                  <a:srgbClr val="FF0000"/>
                </a:solidFill>
              </a:rPr>
              <a:t>losses due of 700 V DC and 550 V DC</a:t>
            </a:r>
          </a:p>
        </p:txBody>
      </p:sp>
      <p:sp>
        <p:nvSpPr>
          <p:cNvPr id="22534" name="Rectangle 9"/>
          <p:cNvSpPr>
            <a:spLocks noChangeArrowheads="1"/>
          </p:cNvSpPr>
          <p:nvPr/>
        </p:nvSpPr>
        <p:spPr bwMode="auto">
          <a:xfrm>
            <a:off x="2498725" y="854075"/>
            <a:ext cx="37872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i="1" dirty="0" smtClean="0"/>
              <a:t>Work</a:t>
            </a:r>
            <a:r>
              <a:rPr lang="hu-HU" b="1" i="1" dirty="0" smtClean="0"/>
              <a:t> </a:t>
            </a:r>
            <a:r>
              <a:rPr lang="en-GB" b="1" i="1" dirty="0" smtClean="0"/>
              <a:t>points in field of current vectors</a:t>
            </a:r>
            <a:endParaRPr lang="en-GB" b="1" i="1" dirty="0"/>
          </a:p>
        </p:txBody>
      </p:sp>
      <p:pic>
        <p:nvPicPr>
          <p:cNvPr id="2253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8900" y="2205038"/>
            <a:ext cx="6210300" cy="434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Rectangle 12"/>
          <p:cNvSpPr>
            <a:spLocks noChangeArrowheads="1"/>
          </p:cNvSpPr>
          <p:nvPr/>
        </p:nvSpPr>
        <p:spPr bwMode="auto">
          <a:xfrm>
            <a:off x="241300" y="5024438"/>
            <a:ext cx="23050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200" b="1" dirty="0"/>
              <a:t>Figure 19. The field of current vectors at Pout=108 kW. Curves of efficiency,  power factor and magnet eddy current losses at 700 and 550 V DC</a:t>
            </a:r>
            <a:r>
              <a:rPr lang="hu-HU" sz="1200" dirty="0"/>
              <a:t> </a:t>
            </a:r>
            <a:endParaRPr lang="en-US" sz="1200" dirty="0"/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2276475" y="211058"/>
            <a:ext cx="5591175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190750" y="268208"/>
            <a:ext cx="5600700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  <p:pic>
        <p:nvPicPr>
          <p:cNvPr id="5" name="Kép 2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8850" y="2105025"/>
            <a:ext cx="6315498" cy="435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79399" y="2228850"/>
            <a:ext cx="1863725" cy="296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65000"/>
              </a:spcAft>
              <a:buFontTx/>
              <a:buChar char="•"/>
            </a:pPr>
            <a:r>
              <a:rPr lang="hu-HU" sz="1400" dirty="0"/>
              <a:t>The</a:t>
            </a:r>
            <a:r>
              <a:rPr lang="en-US" sz="1400" dirty="0"/>
              <a:t> </a:t>
            </a:r>
            <a:r>
              <a:rPr lang="en-US" sz="1400" dirty="0">
                <a:solidFill>
                  <a:srgbClr val="FF0000"/>
                </a:solidFill>
              </a:rPr>
              <a:t>red-dotted curve </a:t>
            </a:r>
            <a:r>
              <a:rPr lang="en-US" sz="1400" dirty="0"/>
              <a:t>seems to be </a:t>
            </a:r>
            <a:r>
              <a:rPr lang="hu-HU" sz="1400" dirty="0"/>
              <a:t>an optimum </a:t>
            </a:r>
            <a:r>
              <a:rPr lang="en-US" sz="1400" dirty="0"/>
              <a:t>line of a</a:t>
            </a:r>
            <a:r>
              <a:rPr lang="hu-HU" sz="1400" dirty="0"/>
              <a:t> </a:t>
            </a:r>
            <a:r>
              <a:rPr lang="en-US" sz="1400" dirty="0"/>
              <a:t>control </a:t>
            </a:r>
            <a:r>
              <a:rPr lang="en-US" sz="1400" dirty="0" smtClean="0"/>
              <a:t>strategy</a:t>
            </a:r>
            <a:r>
              <a:rPr lang="hu-HU" sz="1400" dirty="0" smtClean="0"/>
              <a:t>:  </a:t>
            </a:r>
            <a:r>
              <a:rPr lang="hu-HU" sz="1400" dirty="0" err="1" smtClean="0"/>
              <a:t>it</a:t>
            </a:r>
            <a:r>
              <a:rPr lang="hu-HU" sz="1400" dirty="0" smtClean="0"/>
              <a:t> </a:t>
            </a:r>
            <a:r>
              <a:rPr lang="en-GB" sz="1400" dirty="0" smtClean="0"/>
              <a:t>crosses</a:t>
            </a:r>
            <a:r>
              <a:rPr lang="hu-HU" sz="1400" dirty="0" smtClean="0"/>
              <a:t> </a:t>
            </a:r>
            <a:r>
              <a:rPr lang="hu-HU" sz="1400" dirty="0" err="1" smtClean="0"/>
              <a:t>the</a:t>
            </a:r>
            <a:endParaRPr lang="hu-HU" sz="1400" dirty="0" smtClean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65000"/>
              </a:spcAft>
              <a:buFontTx/>
              <a:buChar char="•"/>
            </a:pPr>
            <a:r>
              <a:rPr lang="en-GB" sz="1400" dirty="0" smtClean="0"/>
              <a:t>highest  efficiency</a:t>
            </a:r>
            <a:r>
              <a:rPr lang="hu-HU" sz="1400" dirty="0" smtClean="0"/>
              <a:t> and     </a:t>
            </a:r>
            <a:r>
              <a:rPr lang="hu-HU" sz="1400" dirty="0" err="1" smtClean="0"/>
              <a:t>power</a:t>
            </a:r>
            <a:r>
              <a:rPr lang="hu-HU" sz="1400" dirty="0" smtClean="0"/>
              <a:t> </a:t>
            </a:r>
            <a:r>
              <a:rPr lang="hu-HU" sz="1400" dirty="0" err="1" smtClean="0"/>
              <a:t>factor</a:t>
            </a:r>
            <a:r>
              <a:rPr lang="hu-HU" sz="1400" dirty="0" smtClean="0"/>
              <a:t> </a:t>
            </a:r>
            <a:r>
              <a:rPr lang="hu-HU" sz="1400" dirty="0" err="1" smtClean="0"/>
              <a:t>curves</a:t>
            </a:r>
            <a:r>
              <a:rPr lang="hu-HU" sz="1400" dirty="0" smtClean="0"/>
              <a:t>,</a:t>
            </a:r>
            <a:endParaRPr lang="en-GB" sz="1400" dirty="0" smtClean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65000"/>
              </a:spcAft>
              <a:buFontTx/>
              <a:buChar char="•"/>
            </a:pPr>
            <a:r>
              <a:rPr lang="en-US" sz="1400" dirty="0" smtClean="0"/>
              <a:t>field</a:t>
            </a:r>
            <a:r>
              <a:rPr lang="hu-HU" sz="1400" dirty="0"/>
              <a:t>-</a:t>
            </a:r>
            <a:r>
              <a:rPr lang="en-US" sz="1400" dirty="0"/>
              <a:t> weakening </a:t>
            </a:r>
            <a:r>
              <a:rPr lang="en-US" sz="1400" dirty="0" smtClean="0"/>
              <a:t>region</a:t>
            </a:r>
            <a:r>
              <a:rPr lang="hu-HU" sz="1400" dirty="0" smtClean="0"/>
              <a:t>s,</a:t>
            </a:r>
            <a:endParaRPr lang="hu-HU" sz="14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65000"/>
              </a:spcAft>
              <a:buFontTx/>
              <a:buChar char="•"/>
            </a:pPr>
            <a:r>
              <a:rPr lang="hu-HU" sz="1400" dirty="0" err="1" smtClean="0"/>
              <a:t>lower</a:t>
            </a:r>
            <a:r>
              <a:rPr lang="hu-HU" sz="1400" dirty="0" smtClean="0"/>
              <a:t> </a:t>
            </a:r>
            <a:r>
              <a:rPr lang="hu-HU" sz="1400" dirty="0" err="1" smtClean="0"/>
              <a:t>losses</a:t>
            </a:r>
            <a:r>
              <a:rPr lang="hu-HU" sz="1400" dirty="0" smtClean="0"/>
              <a:t> </a:t>
            </a:r>
            <a:r>
              <a:rPr lang="hu-HU" sz="1400" dirty="0" err="1" smtClean="0"/>
              <a:t>points</a:t>
            </a:r>
            <a:r>
              <a:rPr lang="hu-HU" sz="1400" dirty="0" smtClean="0"/>
              <a:t> </a:t>
            </a:r>
            <a:r>
              <a:rPr lang="hu-HU" sz="1400" dirty="0" err="1" smtClean="0"/>
              <a:t>at</a:t>
            </a:r>
            <a:r>
              <a:rPr lang="hu-HU" sz="1400" dirty="0" smtClean="0"/>
              <a:t> </a:t>
            </a:r>
            <a:r>
              <a:rPr lang="en-US" sz="1400" dirty="0" smtClean="0"/>
              <a:t>700 </a:t>
            </a:r>
            <a:r>
              <a:rPr lang="hu-HU" sz="1400" dirty="0"/>
              <a:t>and </a:t>
            </a:r>
            <a:r>
              <a:rPr lang="en-US" sz="1400" dirty="0"/>
              <a:t>550 V </a:t>
            </a:r>
            <a:r>
              <a:rPr lang="en-US" sz="1400" dirty="0" smtClean="0"/>
              <a:t>DC</a:t>
            </a:r>
            <a:endParaRPr lang="hu-HU" sz="1400" dirty="0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60350" y="5226050"/>
            <a:ext cx="19446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200" b="1" dirty="0"/>
              <a:t>Figure </a:t>
            </a:r>
            <a:r>
              <a:rPr lang="hu-HU" sz="1200" b="1" dirty="0"/>
              <a:t>20</a:t>
            </a:r>
            <a:r>
              <a:rPr lang="en-US" sz="1200" b="1" dirty="0"/>
              <a:t>. The </a:t>
            </a:r>
            <a:r>
              <a:rPr lang="hu-HU" sz="1200" b="1" dirty="0" err="1"/>
              <a:t>proposed</a:t>
            </a:r>
            <a:r>
              <a:rPr lang="hu-HU" sz="1200" b="1" dirty="0"/>
              <a:t> </a:t>
            </a:r>
            <a:r>
              <a:rPr lang="hu-HU" sz="1200" b="1" dirty="0" err="1"/>
              <a:t>control</a:t>
            </a:r>
            <a:r>
              <a:rPr lang="hu-HU" sz="1200" b="1" dirty="0"/>
              <a:t> </a:t>
            </a:r>
            <a:r>
              <a:rPr lang="hu-HU" sz="1200" b="1" dirty="0" err="1"/>
              <a:t>strategy</a:t>
            </a:r>
            <a:r>
              <a:rPr lang="hu-HU" sz="1200" b="1" dirty="0"/>
              <a:t> </a:t>
            </a:r>
            <a:r>
              <a:rPr lang="hu-HU" sz="1200" b="1" dirty="0" err="1"/>
              <a:t>in</a:t>
            </a:r>
            <a:r>
              <a:rPr lang="hu-HU" sz="1200" b="1" dirty="0"/>
              <a:t> </a:t>
            </a:r>
            <a:r>
              <a:rPr lang="hu-HU" sz="1200" b="1" dirty="0" err="1"/>
              <a:t>field-weakening</a:t>
            </a:r>
            <a:r>
              <a:rPr lang="hu-HU" sz="1200" b="1" dirty="0"/>
              <a:t> </a:t>
            </a:r>
            <a:r>
              <a:rPr lang="hu-HU" sz="1200" b="1" dirty="0" err="1"/>
              <a:t>for</a:t>
            </a:r>
            <a:r>
              <a:rPr lang="hu-HU" sz="1200" b="1" dirty="0"/>
              <a:t> P=108kW </a:t>
            </a:r>
          </a:p>
          <a:p>
            <a:r>
              <a:rPr lang="hu-HU" sz="1200" b="1" dirty="0"/>
              <a:t>and 1500 </a:t>
            </a:r>
            <a:r>
              <a:rPr lang="hu-HU" sz="1200" b="1" dirty="0" err="1"/>
              <a:t>to</a:t>
            </a:r>
            <a:r>
              <a:rPr lang="hu-HU" sz="1200" b="1" dirty="0"/>
              <a:t> 3000 </a:t>
            </a:r>
            <a:r>
              <a:rPr lang="hu-HU" sz="1200" b="1" dirty="0" err="1"/>
              <a:t>rpm</a:t>
            </a:r>
            <a:endParaRPr lang="hu-HU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700088" y="838200"/>
            <a:ext cx="8229600" cy="4175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Finding a possible optimum control strategy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52400" y="1238250"/>
            <a:ext cx="8524875" cy="590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spcAft>
                <a:spcPct val="65000"/>
              </a:spcAft>
            </a:pPr>
            <a:r>
              <a:rPr kumimoji="0" lang="hu-HU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en-GB" sz="16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Find</a:t>
            </a:r>
            <a:r>
              <a:rPr kumimoji="0" lang="hu-HU" sz="16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ing</a:t>
            </a:r>
            <a:r>
              <a:rPr kumimoji="0" lang="en-GB" sz="16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hu-HU" sz="16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lang="en-GB" sz="1600" dirty="0" smtClean="0"/>
              <a:t> most adequate line of </a:t>
            </a:r>
            <a:r>
              <a:rPr lang="en-GB" sz="1600" dirty="0" err="1" smtClean="0"/>
              <a:t>workpoints</a:t>
            </a:r>
            <a:r>
              <a:rPr lang="en-GB" sz="1600" dirty="0" smtClean="0"/>
              <a:t> connecting the speed regions of 1500 and 3000 rpm</a:t>
            </a:r>
            <a:r>
              <a:rPr lang="hu-HU" sz="1600" dirty="0" smtClean="0"/>
              <a:t>:</a:t>
            </a:r>
            <a:r>
              <a:rPr lang="en-GB" sz="1600" dirty="0" smtClean="0"/>
              <a:t> an optimisation task</a:t>
            </a:r>
            <a:r>
              <a:rPr lang="hu-HU" sz="1600" dirty="0" smtClean="0"/>
              <a:t>. </a:t>
            </a:r>
            <a:endParaRPr kumimoji="0" lang="hu-HU" sz="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Kép 2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63837" y="2562224"/>
            <a:ext cx="6189663" cy="3905251"/>
          </a:xfrm>
          <a:noFill/>
        </p:spPr>
      </p:pic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277813" y="4221922"/>
            <a:ext cx="225583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GB" sz="1400" b="1" dirty="0" smtClean="0"/>
              <a:t>Figure 21. The function of Id and </a:t>
            </a:r>
            <a:r>
              <a:rPr lang="en-GB" sz="1400" b="1" dirty="0" err="1" smtClean="0"/>
              <a:t>Iq</a:t>
            </a:r>
            <a:r>
              <a:rPr lang="en-GB" sz="1400" b="1" dirty="0" smtClean="0"/>
              <a:t> components v. speed as 4th and 3th </a:t>
            </a:r>
            <a:r>
              <a:rPr lang="en-GB" sz="1400" b="1" dirty="0" err="1" smtClean="0"/>
              <a:t>orded</a:t>
            </a:r>
            <a:r>
              <a:rPr lang="en-GB" sz="1400" b="1" dirty="0" smtClean="0"/>
              <a:t> </a:t>
            </a:r>
            <a:r>
              <a:rPr lang="en-GB" sz="1400" b="1" dirty="0" err="1" smtClean="0"/>
              <a:t>polinomials</a:t>
            </a:r>
            <a:r>
              <a:rPr lang="en-GB" sz="1400" b="1" dirty="0" smtClean="0"/>
              <a:t> </a:t>
            </a:r>
            <a:r>
              <a:rPr lang="hu-HU" sz="1400" b="1" dirty="0" err="1" smtClean="0"/>
              <a:t>as</a:t>
            </a:r>
            <a:r>
              <a:rPr lang="en-GB" sz="1400" b="1" dirty="0" smtClean="0"/>
              <a:t> proposed control strategy at </a:t>
            </a:r>
            <a:r>
              <a:rPr lang="hu-HU" sz="1400" b="1" dirty="0" smtClean="0"/>
              <a:t> </a:t>
            </a:r>
            <a:r>
              <a:rPr lang="hu-HU" sz="1400" b="1" dirty="0" err="1" smtClean="0"/>
              <a:t>costant</a:t>
            </a:r>
            <a:r>
              <a:rPr lang="hu-HU" sz="1400" b="1" dirty="0" smtClean="0"/>
              <a:t> </a:t>
            </a:r>
            <a:r>
              <a:rPr lang="hu-HU" sz="1400" b="1" dirty="0" err="1" smtClean="0"/>
              <a:t>Pout</a:t>
            </a:r>
            <a:r>
              <a:rPr lang="hu-HU" sz="1400" b="1" dirty="0" smtClean="0"/>
              <a:t>=</a:t>
            </a:r>
            <a:r>
              <a:rPr lang="en-GB" sz="1400" b="1" dirty="0" smtClean="0"/>
              <a:t>108 kW and at speeds from 1500 to 3000</a:t>
            </a:r>
            <a:r>
              <a:rPr lang="hu-HU" sz="1400" b="1" dirty="0" smtClean="0"/>
              <a:t> </a:t>
            </a:r>
            <a:r>
              <a:rPr lang="en-GB" sz="1400" b="1" dirty="0" smtClean="0"/>
              <a:t>rpm</a:t>
            </a:r>
            <a:endParaRPr lang="en-GB" sz="1400" b="1" dirty="0"/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1825625" y="1816100"/>
            <a:ext cx="579278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GB" sz="1600" i="1" dirty="0"/>
              <a:t> </a:t>
            </a:r>
            <a:r>
              <a:rPr lang="en-US" sz="1600" i="1" dirty="0"/>
              <a:t>I</a:t>
            </a:r>
            <a:r>
              <a:rPr lang="en-US" sz="1600" i="1" baseline="-25000" dirty="0"/>
              <a:t>d </a:t>
            </a:r>
            <a:r>
              <a:rPr lang="en-GB" sz="1600" i="1" dirty="0"/>
              <a:t>= 1.9*10</a:t>
            </a:r>
            <a:r>
              <a:rPr lang="en-GB" sz="1600" i="1" baseline="30000" dirty="0"/>
              <a:t>-</a:t>
            </a:r>
            <a:r>
              <a:rPr lang="en-GB" sz="1600" b="1" i="1" baseline="30000" dirty="0"/>
              <a:t>11</a:t>
            </a:r>
            <a:r>
              <a:rPr lang="en-GB" sz="1600" i="1" dirty="0"/>
              <a:t>x</a:t>
            </a:r>
            <a:r>
              <a:rPr lang="en-GB" sz="1600" b="1" i="1" baseline="30000" dirty="0"/>
              <a:t>4</a:t>
            </a:r>
            <a:r>
              <a:rPr lang="en-GB" sz="1600" i="1" dirty="0"/>
              <a:t>-1.7*10</a:t>
            </a:r>
            <a:r>
              <a:rPr lang="en-GB" sz="1600" b="1" i="1" baseline="30000" dirty="0"/>
              <a:t>-7</a:t>
            </a:r>
            <a:r>
              <a:rPr lang="en-GB" sz="1600" i="1" dirty="0"/>
              <a:t>x</a:t>
            </a:r>
            <a:r>
              <a:rPr lang="en-GB" sz="1600" b="1" i="1" baseline="30000" dirty="0"/>
              <a:t>3</a:t>
            </a:r>
            <a:r>
              <a:rPr lang="en-GB" sz="1600" i="1" dirty="0"/>
              <a:t>+0.00052x</a:t>
            </a:r>
            <a:r>
              <a:rPr lang="en-GB" sz="1600" b="1" i="1" baseline="30000" dirty="0"/>
              <a:t>2</a:t>
            </a:r>
            <a:r>
              <a:rPr lang="en-GB" sz="1600" i="1" dirty="0"/>
              <a:t>-0.71x+2.5*10</a:t>
            </a:r>
            <a:r>
              <a:rPr lang="en-GB" sz="1600" b="1" i="1" baseline="30000" dirty="0"/>
              <a:t>2</a:t>
            </a:r>
            <a:r>
              <a:rPr lang="en-GB" sz="1600" i="1" dirty="0"/>
              <a:t>    </a:t>
            </a:r>
            <a:r>
              <a:rPr lang="hu-HU" sz="1600" i="1" dirty="0"/>
              <a:t>   </a:t>
            </a:r>
            <a:r>
              <a:rPr lang="en-GB" sz="1600" i="1" dirty="0"/>
              <a:t>(5)    </a:t>
            </a:r>
            <a:endParaRPr lang="hu-HU" sz="1600" i="1" dirty="0"/>
          </a:p>
          <a:p>
            <a:pPr algn="ctr"/>
            <a:r>
              <a:rPr lang="en-GB" sz="1600" i="1" dirty="0"/>
              <a:t> </a:t>
            </a:r>
            <a:r>
              <a:rPr lang="en-US" sz="1600" i="1" dirty="0" err="1"/>
              <a:t>I</a:t>
            </a:r>
            <a:r>
              <a:rPr lang="en-US" sz="1600" i="1" baseline="-25000" dirty="0" err="1"/>
              <a:t>q</a:t>
            </a:r>
            <a:r>
              <a:rPr lang="hu-HU" sz="1600" i="1" dirty="0"/>
              <a:t> </a:t>
            </a:r>
            <a:r>
              <a:rPr lang="en-GB" sz="1600" i="1" dirty="0"/>
              <a:t>= -1.83*10</a:t>
            </a:r>
            <a:r>
              <a:rPr lang="en-GB" sz="1600" b="1" i="1" baseline="30000" dirty="0"/>
              <a:t>-8</a:t>
            </a:r>
            <a:r>
              <a:rPr lang="en-GB" sz="1600" i="1" dirty="0"/>
              <a:t>*x</a:t>
            </a:r>
            <a:r>
              <a:rPr lang="en-GB" sz="1600" b="1" i="1" baseline="30000" dirty="0"/>
              <a:t>3</a:t>
            </a:r>
            <a:r>
              <a:rPr lang="en-GB" sz="1600" i="1" dirty="0"/>
              <a:t>+1.41*10</a:t>
            </a:r>
            <a:r>
              <a:rPr lang="en-GB" sz="1600" b="1" i="1" baseline="30000" dirty="0"/>
              <a:t>-4</a:t>
            </a:r>
            <a:r>
              <a:rPr lang="en-GB" sz="1600" i="1" dirty="0"/>
              <a:t> x</a:t>
            </a:r>
            <a:r>
              <a:rPr lang="en-GB" sz="1600" b="1" i="1" baseline="30000" dirty="0"/>
              <a:t>2</a:t>
            </a:r>
            <a:r>
              <a:rPr lang="en-GB" sz="1600" i="1" dirty="0"/>
              <a:t>-0.415*x+575       </a:t>
            </a:r>
            <a:r>
              <a:rPr lang="hu-HU" sz="1600" i="1" dirty="0"/>
              <a:t>  </a:t>
            </a:r>
            <a:r>
              <a:rPr lang="en-GB" sz="1600" i="1" dirty="0"/>
              <a:t>          </a:t>
            </a:r>
            <a:r>
              <a:rPr lang="hu-HU" sz="1600" i="1" dirty="0"/>
              <a:t> </a:t>
            </a:r>
            <a:r>
              <a:rPr lang="en-GB" sz="1600" dirty="0"/>
              <a:t>(6)</a:t>
            </a:r>
            <a:r>
              <a:rPr lang="en-GB" dirty="0"/>
              <a:t>   </a:t>
            </a: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549076" y="1209675"/>
            <a:ext cx="8220273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GB" sz="1600" dirty="0" smtClean="0"/>
              <a:t>Calculated the I</a:t>
            </a:r>
            <a:r>
              <a:rPr lang="en-GB" sz="1600" baseline="-25000" dirty="0" smtClean="0"/>
              <a:t>d</a:t>
            </a:r>
            <a:r>
              <a:rPr lang="en-GB" sz="1600" dirty="0" smtClean="0"/>
              <a:t> and </a:t>
            </a:r>
            <a:r>
              <a:rPr lang="en-GB" sz="1600" dirty="0" err="1" smtClean="0"/>
              <a:t>I</a:t>
            </a:r>
            <a:r>
              <a:rPr lang="en-GB" sz="1600" baseline="-25000" dirty="0" err="1" smtClean="0"/>
              <a:t>q</a:t>
            </a:r>
            <a:r>
              <a:rPr lang="en-GB" sz="1600" dirty="0" smtClean="0"/>
              <a:t> components of previous</a:t>
            </a:r>
            <a:r>
              <a:rPr lang="hu-HU" sz="1600" dirty="0" smtClean="0"/>
              <a:t> </a:t>
            </a:r>
            <a:r>
              <a:rPr lang="en-GB" sz="1600" dirty="0" smtClean="0"/>
              <a:t>optimum line we can determine the actual I</a:t>
            </a:r>
            <a:r>
              <a:rPr lang="en-GB" sz="1600" baseline="-25000" dirty="0" smtClean="0"/>
              <a:t>d</a:t>
            </a:r>
            <a:r>
              <a:rPr lang="en-GB" sz="1600" dirty="0" smtClean="0"/>
              <a:t> and </a:t>
            </a:r>
            <a:r>
              <a:rPr lang="en-GB" sz="1600" dirty="0" err="1" smtClean="0"/>
              <a:t>I</a:t>
            </a:r>
            <a:r>
              <a:rPr lang="en-GB" sz="1600" baseline="-25000" dirty="0" err="1" smtClean="0"/>
              <a:t>q</a:t>
            </a:r>
            <a:r>
              <a:rPr lang="en-GB" sz="1600" dirty="0" smtClean="0"/>
              <a:t> values v. speed for realising an optimum control</a:t>
            </a:r>
            <a:r>
              <a:rPr lang="hu-HU" sz="1600" dirty="0" smtClean="0"/>
              <a:t>,</a:t>
            </a:r>
            <a:r>
              <a:rPr lang="hu-HU" sz="1600" dirty="0" err="1" smtClean="0"/>
              <a:t>where</a:t>
            </a:r>
            <a:r>
              <a:rPr lang="hu-HU" sz="1600" dirty="0" smtClean="0"/>
              <a:t> x is </a:t>
            </a:r>
            <a:r>
              <a:rPr lang="hu-HU" sz="1600" dirty="0" err="1" smtClean="0"/>
              <a:t>the</a:t>
            </a:r>
            <a:r>
              <a:rPr lang="hu-HU" sz="1600" dirty="0" smtClean="0"/>
              <a:t> </a:t>
            </a:r>
            <a:r>
              <a:rPr lang="hu-HU" sz="1600" dirty="0" err="1" smtClean="0"/>
              <a:t>speed</a:t>
            </a:r>
            <a:r>
              <a:rPr lang="hu-HU" sz="1600" dirty="0" smtClean="0"/>
              <a:t>:</a:t>
            </a:r>
            <a:endParaRPr lang="en-GB" sz="1600" dirty="0"/>
          </a:p>
        </p:txBody>
      </p:sp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2284042" y="836891"/>
            <a:ext cx="42266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hu-HU" b="1" i="1" dirty="0" err="1"/>
              <a:t>Determining</a:t>
            </a:r>
            <a:r>
              <a:rPr lang="hu-HU" b="1" i="1" dirty="0"/>
              <a:t> of </a:t>
            </a:r>
            <a:r>
              <a:rPr lang="en-US" b="1" i="1" dirty="0"/>
              <a:t>I</a:t>
            </a:r>
            <a:r>
              <a:rPr lang="en-US" b="1" i="1" baseline="-25000" dirty="0"/>
              <a:t>d</a:t>
            </a:r>
            <a:r>
              <a:rPr lang="en-US" b="1" i="1" dirty="0"/>
              <a:t> and </a:t>
            </a:r>
            <a:r>
              <a:rPr lang="en-US" b="1" i="1" dirty="0" err="1"/>
              <a:t>I</a:t>
            </a:r>
            <a:r>
              <a:rPr lang="en-US" b="1" i="1" baseline="-25000" dirty="0" err="1"/>
              <a:t>q</a:t>
            </a:r>
            <a:r>
              <a:rPr lang="en-US" b="1" i="1" dirty="0"/>
              <a:t> functions</a:t>
            </a:r>
            <a:r>
              <a:rPr lang="en-US" i="1" dirty="0"/>
              <a:t> </a:t>
            </a:r>
            <a:r>
              <a:rPr lang="hu-HU" i="1" dirty="0" smtClean="0"/>
              <a:t> </a:t>
            </a:r>
            <a:r>
              <a:rPr lang="hu-HU" b="1" i="1" dirty="0" smtClean="0"/>
              <a:t>v. </a:t>
            </a:r>
            <a:r>
              <a:rPr lang="hu-HU" b="1" i="1" dirty="0" err="1" smtClean="0"/>
              <a:t>speed</a:t>
            </a:r>
            <a:endParaRPr lang="en-US" b="1" i="1" dirty="0"/>
          </a:p>
        </p:txBody>
      </p:sp>
      <p:sp>
        <p:nvSpPr>
          <p:cNvPr id="10" name="Cím 1"/>
          <p:cNvSpPr>
            <a:spLocks noGrp="1"/>
          </p:cNvSpPr>
          <p:nvPr>
            <p:ph type="title"/>
          </p:nvPr>
        </p:nvSpPr>
        <p:spPr>
          <a:xfrm>
            <a:off x="2228850" y="239633"/>
            <a:ext cx="5686426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7" y="952500"/>
            <a:ext cx="7970837" cy="5284788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600" b="1" dirty="0" smtClean="0">
                <a:solidFill>
                  <a:schemeClr val="tx1"/>
                </a:solidFill>
              </a:rPr>
              <a:t>Conclusions</a:t>
            </a:r>
            <a:endParaRPr lang="hu-HU" sz="2600" b="1" dirty="0" smtClean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sz="2100" b="1" dirty="0" smtClean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80000"/>
              </a:lnSpc>
            </a:pPr>
            <a:endParaRPr lang="en-US" sz="2100" b="1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The result of our work is a possible </a:t>
            </a:r>
            <a:r>
              <a:rPr lang="hu-HU" sz="2400" dirty="0" smtClean="0">
                <a:solidFill>
                  <a:schemeClr val="tx1"/>
                </a:solidFill>
              </a:rPr>
              <a:t>and </a:t>
            </a:r>
            <a:r>
              <a:rPr lang="en-GB" sz="2400" dirty="0" smtClean="0">
                <a:solidFill>
                  <a:schemeClr val="tx1"/>
                </a:solidFill>
              </a:rPr>
              <a:t>achievable </a:t>
            </a:r>
            <a:r>
              <a:rPr lang="hu-HU" sz="2400" dirty="0" smtClean="0">
                <a:solidFill>
                  <a:schemeClr val="tx1"/>
                </a:solidFill>
              </a:rPr>
              <a:t>optimum </a:t>
            </a:r>
            <a:r>
              <a:rPr lang="en-US" sz="2400" dirty="0" smtClean="0">
                <a:solidFill>
                  <a:schemeClr val="tx1"/>
                </a:solidFill>
              </a:rPr>
              <a:t>strategy in I</a:t>
            </a:r>
            <a:r>
              <a:rPr lang="en-US" sz="2400" baseline="-25000" dirty="0" smtClean="0">
                <a:solidFill>
                  <a:schemeClr val="tx1"/>
                </a:solidFill>
              </a:rPr>
              <a:t>d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hu-HU" sz="2400" dirty="0" smtClean="0">
                <a:solidFill>
                  <a:schemeClr val="tx1"/>
                </a:solidFill>
              </a:rPr>
              <a:t>-</a:t>
            </a:r>
            <a:r>
              <a:rPr lang="en-US" sz="2400" dirty="0" err="1" smtClean="0">
                <a:solidFill>
                  <a:schemeClr val="tx1"/>
                </a:solidFill>
              </a:rPr>
              <a:t>I</a:t>
            </a:r>
            <a:r>
              <a:rPr lang="en-US" sz="2400" baseline="-25000" dirty="0" err="1" smtClean="0">
                <a:solidFill>
                  <a:schemeClr val="tx1"/>
                </a:solidFill>
              </a:rPr>
              <a:t>q</a:t>
            </a:r>
            <a:r>
              <a:rPr lang="en-US" sz="2400" dirty="0" smtClean="0">
                <a:solidFill>
                  <a:schemeClr val="tx1"/>
                </a:solidFill>
              </a:rPr>
              <a:t> plane. </a:t>
            </a:r>
            <a:endParaRPr lang="hu-HU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Computing and drawing the curves of magnet losses, efficiency and power factor, in the field of current vectors it could be find the adequate controlling line. </a:t>
            </a:r>
            <a:endParaRPr lang="hu-HU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hu-HU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From values of this line can be determined the (5) and (6) functions of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I</a:t>
            </a:r>
            <a:r>
              <a:rPr lang="en-US" sz="2400" baseline="-25000" dirty="0" smtClean="0">
                <a:solidFill>
                  <a:schemeClr val="tx1"/>
                </a:solidFill>
              </a:rPr>
              <a:t>d</a:t>
            </a:r>
            <a:r>
              <a:rPr lang="en-US" sz="2400" dirty="0" smtClean="0">
                <a:solidFill>
                  <a:schemeClr val="tx1"/>
                </a:solidFill>
              </a:rPr>
              <a:t> and </a:t>
            </a:r>
            <a:r>
              <a:rPr lang="en-US" sz="2400" dirty="0" err="1" smtClean="0">
                <a:solidFill>
                  <a:schemeClr val="tx1"/>
                </a:solidFill>
              </a:rPr>
              <a:t>I</a:t>
            </a:r>
            <a:r>
              <a:rPr lang="en-US" sz="2400" baseline="-25000" dirty="0" err="1" smtClean="0">
                <a:solidFill>
                  <a:schemeClr val="tx1"/>
                </a:solidFill>
              </a:rPr>
              <a:t>q</a:t>
            </a:r>
            <a:r>
              <a:rPr lang="en-US" sz="2400" baseline="-250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component v. speed, </a:t>
            </a:r>
            <a:endParaRPr lang="hu-HU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as actual reference current-signals for the control of PMSM in the field–weakening region, </a:t>
            </a:r>
            <a:endParaRPr lang="hu-HU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with approximately a possible best optimum of magnet losses, power factor and efficiency, in case of at a constant DC voltage supplying.</a:t>
            </a:r>
            <a:endParaRPr lang="hu-HU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hu-HU" sz="21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1800" b="1" dirty="0" smtClean="0"/>
              <a:t>Acknowledgment </a:t>
            </a:r>
            <a:endParaRPr lang="hu-HU" sz="1800" b="1" dirty="0" smtClean="0"/>
          </a:p>
          <a:p>
            <a:pPr algn="ctr" eaLnBrk="1" hangingPunct="1">
              <a:lnSpc>
                <a:spcPct val="80000"/>
              </a:lnSpc>
            </a:pPr>
            <a:endParaRPr lang="en-US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en-GB" sz="1800" dirty="0" smtClean="0"/>
              <a:t>„TAMOP-4.2.2.A-11/1/KONV-2012-0012: Basic research for the development of hybrid and electric vehicles - The Project is supported by the Hungarian Government and co-financed by the European Social Fund”</a:t>
            </a:r>
            <a:endParaRPr lang="hu-HU" sz="1800" dirty="0" smtClean="0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2228850" y="239633"/>
            <a:ext cx="5686426" cy="427355"/>
          </a:xfrm>
        </p:spPr>
        <p:txBody>
          <a:bodyPr/>
          <a:lstStyle/>
          <a:p>
            <a:pPr algn="ctr"/>
            <a:r>
              <a:rPr lang="hu-HU" sz="1400" dirty="0" err="1" smtClean="0">
                <a:solidFill>
                  <a:schemeClr val="accent1"/>
                </a:solidFill>
              </a:rPr>
              <a:t>Optimal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Strategy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to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Minimize</a:t>
            </a:r>
            <a:r>
              <a:rPr lang="hu-HU" sz="1400" dirty="0" smtClean="0">
                <a:solidFill>
                  <a:schemeClr val="accent1"/>
                </a:solidFill>
              </a:rPr>
              <a:t> Magnet </a:t>
            </a:r>
            <a:r>
              <a:rPr lang="hu-HU" sz="1400" dirty="0" err="1" smtClean="0">
                <a:solidFill>
                  <a:schemeClr val="accent1"/>
                </a:solidFill>
              </a:rPr>
              <a:t>Losses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hu-HU" sz="1400" dirty="0" err="1" smtClean="0">
                <a:solidFill>
                  <a:schemeClr val="accent1"/>
                </a:solidFill>
              </a:rPr>
              <a:t>In</a:t>
            </a:r>
            <a:r>
              <a:rPr lang="hu-HU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smtClean="0">
                <a:solidFill>
                  <a:schemeClr val="accent1"/>
                </a:solidFill>
              </a:rPr>
              <a:t>Vehicle PMSM </a:t>
            </a:r>
            <a:r>
              <a:rPr lang="hu-HU" sz="1400" dirty="0" smtClean="0">
                <a:solidFill>
                  <a:schemeClr val="accent1"/>
                </a:solidFill>
              </a:rPr>
              <a:t>b</a:t>
            </a:r>
            <a:r>
              <a:rPr lang="en-US" sz="1400" dirty="0" smtClean="0">
                <a:solidFill>
                  <a:schemeClr val="accent1"/>
                </a:solidFill>
              </a:rPr>
              <a:t>y Field-</a:t>
            </a:r>
            <a:r>
              <a:rPr lang="hu-HU" sz="1400" dirty="0" smtClean="0">
                <a:solidFill>
                  <a:schemeClr val="accent1"/>
                </a:solidFill>
              </a:rPr>
              <a:t>W</a:t>
            </a:r>
            <a:r>
              <a:rPr lang="en-US" sz="1400" dirty="0" err="1" smtClean="0">
                <a:solidFill>
                  <a:schemeClr val="accent1"/>
                </a:solidFill>
              </a:rPr>
              <a:t>eakening</a:t>
            </a:r>
            <a:r>
              <a:rPr lang="en-US" sz="1400" dirty="0" smtClean="0">
                <a:solidFill>
                  <a:schemeClr val="accent1"/>
                </a:solidFill>
              </a:rPr>
              <a:t> Operation</a:t>
            </a:r>
            <a:endParaRPr lang="hu-HU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1"/>
          </p:nvPr>
        </p:nvSpPr>
        <p:spPr>
          <a:xfrm>
            <a:off x="611031" y="2897746"/>
            <a:ext cx="8128000" cy="3363354"/>
          </a:xfrm>
        </p:spPr>
        <p:txBody>
          <a:bodyPr/>
          <a:lstStyle/>
          <a:p>
            <a:pPr algn="ctr"/>
            <a:r>
              <a:rPr lang="hu-HU" sz="2400" i="0" dirty="0" err="1" smtClean="0"/>
              <a:t>Names</a:t>
            </a:r>
            <a:r>
              <a:rPr lang="hu-HU" sz="2400" i="0" dirty="0" smtClean="0"/>
              <a:t>:</a:t>
            </a:r>
          </a:p>
          <a:p>
            <a:pPr algn="ctr"/>
            <a:r>
              <a:rPr lang="hu-HU" sz="2400" i="0" dirty="0" smtClean="0"/>
              <a:t>Peter Körös, </a:t>
            </a:r>
            <a:r>
              <a:rPr lang="hu-HU" sz="2400" i="0" dirty="0" err="1" smtClean="0"/>
              <a:t>Dr</a:t>
            </a:r>
            <a:r>
              <a:rPr lang="hu-HU" sz="2400" i="0" dirty="0" smtClean="0"/>
              <a:t> </a:t>
            </a:r>
            <a:r>
              <a:rPr lang="hu-HU" sz="2400" i="0" dirty="0" err="1" smtClean="0"/>
              <a:t>Istvan</a:t>
            </a:r>
            <a:r>
              <a:rPr lang="hu-HU" sz="2400" i="0" dirty="0" smtClean="0"/>
              <a:t> </a:t>
            </a:r>
            <a:r>
              <a:rPr lang="hu-HU" sz="2400" i="0" dirty="0" err="1" smtClean="0"/>
              <a:t>Szenasy</a:t>
            </a:r>
            <a:r>
              <a:rPr lang="hu-HU" sz="2400" i="0" dirty="0" smtClean="0"/>
              <a:t>, </a:t>
            </a:r>
            <a:r>
              <a:rPr lang="hu-HU" sz="2400" i="0" dirty="0" err="1" smtClean="0"/>
              <a:t>Zoltan</a:t>
            </a:r>
            <a:r>
              <a:rPr lang="hu-HU" sz="2400" i="0" dirty="0" smtClean="0"/>
              <a:t> Szeli, </a:t>
            </a:r>
            <a:r>
              <a:rPr lang="hu-HU" sz="2400" i="0" dirty="0" err="1" smtClean="0"/>
              <a:t>Dr</a:t>
            </a:r>
            <a:r>
              <a:rPr lang="hu-HU" sz="2400" i="0" dirty="0" smtClean="0"/>
              <a:t> </a:t>
            </a:r>
            <a:r>
              <a:rPr lang="hu-HU" sz="2400" i="0" dirty="0" err="1" smtClean="0"/>
              <a:t>Zoltan</a:t>
            </a:r>
            <a:r>
              <a:rPr lang="hu-HU" sz="2400" i="0" dirty="0" smtClean="0"/>
              <a:t> Varga</a:t>
            </a:r>
          </a:p>
          <a:p>
            <a:pPr algn="ctr"/>
            <a:r>
              <a:rPr lang="hu-HU" sz="2400" i="0" dirty="0" smtClean="0"/>
              <a:t>Institute:</a:t>
            </a:r>
          </a:p>
          <a:p>
            <a:pPr lvl="0" algn="ctr"/>
            <a:r>
              <a:rPr lang="hu-HU" sz="2800" b="1" i="0" dirty="0" err="1" smtClean="0"/>
              <a:t>Szechenyi</a:t>
            </a:r>
            <a:r>
              <a:rPr lang="hu-HU" sz="2800" b="1" i="0" dirty="0" smtClean="0"/>
              <a:t> University JKK</a:t>
            </a:r>
            <a:endParaRPr lang="hu-HU" sz="2800" b="1" i="0" dirty="0"/>
          </a:p>
          <a:p>
            <a:pPr lvl="0" algn="ctr"/>
            <a:r>
              <a:rPr lang="hu-HU" sz="2000" u="sng" dirty="0" err="1" smtClean="0"/>
              <a:t>Contact</a:t>
            </a:r>
            <a:r>
              <a:rPr lang="hu-HU" sz="2000" u="sng" dirty="0" smtClean="0"/>
              <a:t>: </a:t>
            </a:r>
            <a:r>
              <a:rPr lang="hu-HU" sz="2400" i="0" u="sng" dirty="0" err="1" smtClean="0"/>
              <a:t>Dr</a:t>
            </a:r>
            <a:r>
              <a:rPr lang="hu-HU" sz="2400" u="sng" dirty="0" smtClean="0"/>
              <a:t> </a:t>
            </a:r>
            <a:r>
              <a:rPr lang="hu-HU" sz="2400" i="0" u="sng" dirty="0" err="1" smtClean="0"/>
              <a:t>Zoltan</a:t>
            </a:r>
            <a:r>
              <a:rPr lang="hu-HU" sz="2400" i="0" u="sng" dirty="0" smtClean="0"/>
              <a:t> Varga</a:t>
            </a:r>
            <a:endParaRPr lang="hu-HU" sz="2400" i="0" u="sng" dirty="0"/>
          </a:p>
          <a:p>
            <a:pPr lvl="0" algn="ctr"/>
            <a:r>
              <a:rPr lang="hu-HU" sz="2000" dirty="0" smtClean="0"/>
              <a:t>Email: </a:t>
            </a:r>
            <a:r>
              <a:rPr lang="hu-HU" sz="2000" dirty="0" err="1" smtClean="0"/>
              <a:t>vargaz.sze</a:t>
            </a:r>
            <a:r>
              <a:rPr lang="hu-HU" sz="2000" dirty="0" smtClean="0"/>
              <a:t>@</a:t>
            </a:r>
            <a:r>
              <a:rPr lang="hu-HU" sz="2000" dirty="0" err="1" smtClean="0"/>
              <a:t>gmail.com</a:t>
            </a:r>
            <a:endParaRPr lang="hu-HU" sz="2000" dirty="0"/>
          </a:p>
          <a:p>
            <a:pPr lvl="0" algn="ctr"/>
            <a:r>
              <a:rPr lang="hu-HU" sz="2000" dirty="0"/>
              <a:t>Tel</a:t>
            </a:r>
            <a:r>
              <a:rPr lang="hu-HU" sz="2000" dirty="0" smtClean="0"/>
              <a:t>.: +36-96 503400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129882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6356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yitó d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20140521-23_DSOC_WS_sablon" id="{C12B5D6B-7D62-49EF-81D7-E186E43A8A0C}" vid="{D4F4D7CE-5A3C-4885-B64A-5BB7C3ABCD71}"/>
    </a:ext>
  </a:extLst>
</a:theme>
</file>

<file path=ppt/theme/theme2.xml><?xml version="1.0" encoding="utf-8"?>
<a:theme xmlns:a="http://schemas.openxmlformats.org/drawingml/2006/main" name="1_Egyéni tervezé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20140521-23_DSOC_WS_sablon" id="{C12B5D6B-7D62-49EF-81D7-E186E43A8A0C}" vid="{72C6EBEE-69A4-462E-9BB0-1E35D6096BD3}"/>
    </a:ext>
  </a:extLst>
</a:theme>
</file>

<file path=ppt/theme/theme3.xml><?xml version="1.0" encoding="utf-8"?>
<a:theme xmlns:a="http://schemas.openxmlformats.org/drawingml/2006/main" name="Kapcsola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20140521-23_DSOC_WS_sablon" id="{C12B5D6B-7D62-49EF-81D7-E186E43A8A0C}" vid="{BD7A0F97-9D37-4765-8DEE-3D09B0C242A8}"/>
    </a:ext>
  </a:extLst>
</a:theme>
</file>

<file path=ppt/theme/theme4.xml><?xml version="1.0" encoding="utf-8"?>
<a:theme xmlns:a="http://schemas.openxmlformats.org/drawingml/2006/main" name="Záró d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20140521-23_DSOC_WS_sablon" id="{C12B5D6B-7D62-49EF-81D7-E186E43A8A0C}" vid="{CB2439F8-9550-477F-A093-B1D236D5FC39}"/>
    </a:ext>
  </a:extLst>
</a:theme>
</file>

<file path=ppt/theme/theme5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20140521-23_DSOC_WS_sablon</Template>
  <TotalTime>517</TotalTime>
  <Words>2066</Words>
  <Application>Microsoft Office PowerPoint</Application>
  <PresentationFormat>Diavetítés a képernyőre (4:3 oldalarány)</PresentationFormat>
  <Paragraphs>177</Paragraphs>
  <Slides>24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4</vt:i4>
      </vt:variant>
      <vt:variant>
        <vt:lpstr>Diacímek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Verdana</vt:lpstr>
      <vt:lpstr>Nyitó dia</vt:lpstr>
      <vt:lpstr>1_Egyéni tervezés</vt:lpstr>
      <vt:lpstr>Kapcsolat</vt:lpstr>
      <vt:lpstr>Záró dia</vt:lpstr>
      <vt:lpstr>  Optimal Strategy To Minimize Magnet Losses In Vehicle PMSM By Field-weakening Operation </vt:lpstr>
      <vt:lpstr>Optimal Strategy to Minimize Magnet Losses In Vehicle PMSM by Field-Weakening Operation</vt:lpstr>
      <vt:lpstr>3. dia</vt:lpstr>
      <vt:lpstr>Optimal Strategy to Minimize Magnet Losses InVehicle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 In Vehicle PMSM by Field-Weakening Operation</vt:lpstr>
      <vt:lpstr>Optimal Strategy to Minimize Magnet Losses In Vehicle PMSM by Field-Weakening Operation</vt:lpstr>
      <vt:lpstr>Optimal Strategy to Minimize Magnet Loss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Optimal Strategy to Minimize Magnet Losses In Vehicle PMSM by Field-Weakening Operation</vt:lpstr>
      <vt:lpstr>23. dia</vt:lpstr>
      <vt:lpstr>24. dia</vt:lpstr>
    </vt:vector>
  </TitlesOfParts>
  <Company>Matematika és Számítástudomány Tanszék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Varga Rozália</dc:creator>
  <cp:keywords>TÁMOP411C</cp:keywords>
  <cp:lastModifiedBy>Valued Acer Customer</cp:lastModifiedBy>
  <cp:revision>73</cp:revision>
  <dcterms:created xsi:type="dcterms:W3CDTF">2014-05-13T12:20:04Z</dcterms:created>
  <dcterms:modified xsi:type="dcterms:W3CDTF">2014-05-21T19:28:56Z</dcterms:modified>
</cp:coreProperties>
</file>