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0" r:id="rId1"/>
    <p:sldMasterId id="2147483690" r:id="rId2"/>
    <p:sldMasterId id="2147483702" r:id="rId3"/>
    <p:sldMasterId id="2147483703" r:id="rId4"/>
  </p:sldMasterIdLst>
  <p:handoutMasterIdLst>
    <p:handoutMasterId r:id="rId31"/>
  </p:handoutMasterIdLst>
  <p:sldIdLst>
    <p:sldId id="286" r:id="rId5"/>
    <p:sldId id="287" r:id="rId6"/>
    <p:sldId id="321" r:id="rId7"/>
    <p:sldId id="320" r:id="rId8"/>
    <p:sldId id="317" r:id="rId9"/>
    <p:sldId id="316" r:id="rId10"/>
    <p:sldId id="289" r:id="rId11"/>
    <p:sldId id="291" r:id="rId12"/>
    <p:sldId id="292" r:id="rId13"/>
    <p:sldId id="315" r:id="rId14"/>
    <p:sldId id="313" r:id="rId15"/>
    <p:sldId id="318" r:id="rId16"/>
    <p:sldId id="312" r:id="rId17"/>
    <p:sldId id="311" r:id="rId18"/>
    <p:sldId id="310" r:id="rId19"/>
    <p:sldId id="309" r:id="rId20"/>
    <p:sldId id="308" r:id="rId21"/>
    <p:sldId id="307" r:id="rId22"/>
    <p:sldId id="319" r:id="rId23"/>
    <p:sldId id="306" r:id="rId24"/>
    <p:sldId id="305" r:id="rId25"/>
    <p:sldId id="304" r:id="rId26"/>
    <p:sldId id="303" r:id="rId27"/>
    <p:sldId id="302" r:id="rId28"/>
    <p:sldId id="261" r:id="rId29"/>
    <p:sldId id="260" r:id="rId30"/>
  </p:sldIdLst>
  <p:sldSz cx="9144000" cy="6858000" type="screen4x3"/>
  <p:notesSz cx="6858000" cy="9144000"/>
  <p:embeddedFontLs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Calibri Light" charset="0"/>
      <p:regular r:id="rId36"/>
      <p:italic r:id="rId37"/>
    </p:embeddedFont>
    <p:embeddedFont>
      <p:font typeface="Verdana" pitchFamily="34" charset="0"/>
      <p:regular r:id="rId38"/>
      <p:bold r:id="rId39"/>
      <p:italic r:id="rId40"/>
      <p:boldItalic r:id="rId41"/>
    </p:embeddedFont>
  </p:embeddedFontLst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Title" id="{BC97A807-4B9A-4FAF-B400-EDA5FD366F2C}">
          <p14:sldIdLst>
            <p14:sldId id="286"/>
          </p14:sldIdLst>
        </p14:section>
        <p14:section name="Topic" id="{5621BEB2-A47C-4AD7-A642-D8E4A5471592}">
          <p14:sldIdLst>
            <p14:sldId id="287"/>
            <p14:sldId id="288"/>
          </p14:sldIdLst>
        </p14:section>
        <p14:section name="Contacts" id="{4B7562E3-5969-4EFB-B26C-27E99BB937D7}">
          <p14:sldIdLst>
            <p14:sldId id="261"/>
          </p14:sldIdLst>
        </p14:section>
        <p14:section name="ÚSZT" id="{CB1D1B1E-0855-42AA-AE5E-F9231CF57663}">
          <p14:sldIdLst>
            <p14:sldId id="260"/>
          </p14:sldIdLst>
        </p14:section>
      </p14:sectionLst>
    </p:ex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507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>
        <p:scale>
          <a:sx n="90" d="100"/>
          <a:sy n="90" d="100"/>
        </p:scale>
        <p:origin x="-840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980"/>
    </p:cViewPr>
  </p:sorterViewPr>
  <p:notesViewPr>
    <p:cSldViewPr snapToGrid="0">
      <p:cViewPr varScale="1">
        <p:scale>
          <a:sx n="86" d="100"/>
          <a:sy n="86" d="100"/>
        </p:scale>
        <p:origin x="314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D1AC3-AA53-48BC-B3FF-CD4235B281FC}" type="datetimeFigureOut">
              <a:rPr lang="hu-HU" smtClean="0"/>
              <a:pPr/>
              <a:t>2014.09.18.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2876E-4319-443A-B0AF-C010F04626F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222218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22300" y="1122363"/>
            <a:ext cx="79121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hu-HU" dirty="0" smtClean="0"/>
              <a:t>Cím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622300" y="3697480"/>
            <a:ext cx="7912100" cy="4619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smtClean="0"/>
              <a:t>Előadó</a:t>
            </a:r>
            <a:endParaRPr lang="hu-HU" dirty="0"/>
          </a:p>
        </p:txBody>
      </p:sp>
      <p:sp>
        <p:nvSpPr>
          <p:cNvPr id="4" name="Szövegdoboz 3"/>
          <p:cNvSpPr txBox="1"/>
          <p:nvPr userDrawn="1"/>
        </p:nvSpPr>
        <p:spPr>
          <a:xfrm>
            <a:off x="628650" y="4519095"/>
            <a:ext cx="7886700" cy="73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rgbClr val="04507C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r"/>
            <a:r>
              <a:rPr lang="hu-HU" sz="1600" dirty="0" smtClean="0">
                <a:effectLst/>
              </a:rPr>
              <a:t>Járműipari Felsőoktatási és Kutatási Együttműködés</a:t>
            </a:r>
          </a:p>
          <a:p>
            <a:pPr lvl="0" algn="r"/>
            <a:r>
              <a:rPr lang="hu-HU" sz="1600" dirty="0" smtClean="0"/>
              <a:t>szekció</a:t>
            </a:r>
            <a:endParaRPr lang="hu-HU" sz="1600" dirty="0"/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1352242" y="0"/>
            <a:ext cx="6439516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hu-HU" dirty="0" smtClean="0"/>
              <a:t>Konferencia a járműipari képzés, </a:t>
            </a:r>
          </a:p>
          <a:p>
            <a:pPr lvl="0"/>
            <a:r>
              <a:rPr lang="hu-HU" dirty="0" smtClean="0"/>
              <a:t>kutatás-fejlesztés helyzetéről és jövőjéről</a:t>
            </a:r>
            <a:endParaRPr lang="hu-HU" dirty="0"/>
          </a:p>
        </p:txBody>
      </p:sp>
      <p:sp>
        <p:nvSpPr>
          <p:cNvPr id="6" name="Szövegdoboz 5"/>
          <p:cNvSpPr txBox="1"/>
          <p:nvPr userDrawn="1"/>
        </p:nvSpPr>
        <p:spPr>
          <a:xfrm>
            <a:off x="231285" y="6192880"/>
            <a:ext cx="349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>
                <a:solidFill>
                  <a:srgbClr val="04507C"/>
                </a:solidFill>
              </a:rPr>
              <a:t>Magyar Tudományos Akadémia</a:t>
            </a:r>
          </a:p>
          <a:p>
            <a:r>
              <a:rPr lang="hu-HU" sz="1200" dirty="0" smtClean="0">
                <a:solidFill>
                  <a:srgbClr val="04507C"/>
                </a:solidFill>
              </a:rPr>
              <a:t>Budapest,</a:t>
            </a:r>
            <a:r>
              <a:rPr lang="hu-HU" sz="1200" baseline="0" dirty="0" smtClean="0">
                <a:solidFill>
                  <a:srgbClr val="04507C"/>
                </a:solidFill>
              </a:rPr>
              <a:t> 2014. január 31.</a:t>
            </a:r>
            <a:endParaRPr lang="hu-HU" sz="1200" dirty="0">
              <a:solidFill>
                <a:srgbClr val="0450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59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 -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22300" y="1122363"/>
            <a:ext cx="79121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hu-HU" dirty="0" err="1" smtClean="0"/>
              <a:t>Title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622300" y="3697480"/>
            <a:ext cx="7912100" cy="4619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err="1" smtClean="0"/>
              <a:t>Name</a:t>
            </a:r>
            <a:endParaRPr lang="hu-HU" dirty="0"/>
          </a:p>
        </p:txBody>
      </p:sp>
      <p:sp>
        <p:nvSpPr>
          <p:cNvPr id="4" name="Szövegdoboz 3"/>
          <p:cNvSpPr txBox="1"/>
          <p:nvPr userDrawn="1"/>
        </p:nvSpPr>
        <p:spPr>
          <a:xfrm>
            <a:off x="628650" y="4519095"/>
            <a:ext cx="7886700" cy="73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rgbClr val="04507C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r"/>
            <a:r>
              <a:rPr lang="en-US" sz="1600" dirty="0" smtClean="0">
                <a:effectLst/>
              </a:rPr>
              <a:t>Session:</a:t>
            </a:r>
            <a:endParaRPr lang="hu-HU" sz="1600" dirty="0" smtClean="0">
              <a:effectLst/>
            </a:endParaRPr>
          </a:p>
          <a:p>
            <a:pPr lvl="0" algn="r"/>
            <a:endParaRPr lang="hu-HU" sz="1600" dirty="0" smtClean="0">
              <a:effectLst/>
            </a:endParaRPr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2286000" y="0"/>
            <a:ext cx="5506200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 Optimization and Control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Green Vehicles and Transportation</a:t>
            </a:r>
            <a:endParaRPr lang="hu-HU" sz="1800" dirty="0" smtClean="0"/>
          </a:p>
        </p:txBody>
      </p:sp>
      <p:sp>
        <p:nvSpPr>
          <p:cNvPr id="6" name="Szövegdoboz 5"/>
          <p:cNvSpPr txBox="1"/>
          <p:nvPr userDrawn="1"/>
        </p:nvSpPr>
        <p:spPr>
          <a:xfrm>
            <a:off x="231285" y="6192880"/>
            <a:ext cx="349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aseline="0" dirty="0" smtClean="0">
                <a:solidFill>
                  <a:srgbClr val="04507C"/>
                </a:solidFill>
              </a:rPr>
              <a:t>2st</a:t>
            </a:r>
            <a:r>
              <a:rPr lang="hu-HU" sz="1200" dirty="0" smtClean="0">
                <a:solidFill>
                  <a:srgbClr val="04507C"/>
                </a:solidFill>
              </a:rPr>
              <a:t> DSOC </a:t>
            </a:r>
            <a:r>
              <a:rPr lang="hu-HU" sz="1200" dirty="0" err="1" smtClean="0">
                <a:solidFill>
                  <a:srgbClr val="04507C"/>
                </a:solidFill>
              </a:rPr>
              <a:t>Workshop</a:t>
            </a:r>
            <a:endParaRPr lang="en-US" sz="1200" dirty="0" smtClean="0">
              <a:solidFill>
                <a:srgbClr val="04507C"/>
              </a:solidFill>
            </a:endParaRPr>
          </a:p>
          <a:p>
            <a:r>
              <a:rPr lang="hu-HU" sz="1200" dirty="0" smtClean="0">
                <a:solidFill>
                  <a:srgbClr val="04507C"/>
                </a:solidFill>
              </a:rPr>
              <a:t>Győr,</a:t>
            </a:r>
            <a:r>
              <a:rPr lang="hu-HU" sz="1200" baseline="0" dirty="0" smtClean="0">
                <a:solidFill>
                  <a:srgbClr val="04507C"/>
                </a:solidFill>
              </a:rPr>
              <a:t> 22-23 </a:t>
            </a:r>
            <a:r>
              <a:rPr lang="hu-HU" sz="1200" baseline="0" dirty="0" err="1" smtClean="0">
                <a:solidFill>
                  <a:srgbClr val="04507C"/>
                </a:solidFill>
              </a:rPr>
              <a:t>Sept</a:t>
            </a:r>
            <a:r>
              <a:rPr lang="hu-HU" sz="1200" baseline="0" dirty="0" smtClean="0">
                <a:solidFill>
                  <a:srgbClr val="04507C"/>
                </a:solidFill>
              </a:rPr>
              <a:t> 2014</a:t>
            </a:r>
            <a:endParaRPr lang="hu-HU" sz="1200" dirty="0">
              <a:solidFill>
                <a:srgbClr val="0450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92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 cap="small" baseline="0"/>
            </a:lvl1pPr>
          </a:lstStyle>
          <a:p>
            <a:r>
              <a:rPr lang="hu-HU" dirty="0" smtClean="0"/>
              <a:t>Szakasz címe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4507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smtClean="0"/>
              <a:t>Alcím/Előadó</a:t>
            </a:r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  <p:sp>
        <p:nvSpPr>
          <p:cNvPr id="6" name="Szövegdoboz 5"/>
          <p:cNvSpPr txBox="1"/>
          <p:nvPr userDrawn="1"/>
        </p:nvSpPr>
        <p:spPr>
          <a:xfrm>
            <a:off x="2286000" y="0"/>
            <a:ext cx="5506200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 Optimization and Control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</a:t>
            </a:r>
            <a:r>
              <a:rPr lang="en-US" sz="1800" b="1" kern="1200" cap="small" baseline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Green Vehicles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and Transportation</a:t>
            </a:r>
            <a:endParaRPr lang="hu-HU" sz="1800" dirty="0" smtClean="0"/>
          </a:p>
        </p:txBody>
      </p:sp>
      <p:pic>
        <p:nvPicPr>
          <p:cNvPr id="7" name="Tartalom hely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2200" y="6179268"/>
            <a:ext cx="932400" cy="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96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30975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2844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889348"/>
            <a:ext cx="7886700" cy="80134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5922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7637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4193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987424"/>
            <a:ext cx="294957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xmlns="" val="92618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987424"/>
            <a:ext cx="294957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xmlns="" val="150671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61272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977029"/>
            <a:ext cx="1971675" cy="519993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977029"/>
            <a:ext cx="5762625" cy="519993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98851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öszönet, kapcsolat -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3022600"/>
            <a:ext cx="8128000" cy="32385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 algn="ctr"/>
            <a:r>
              <a:rPr lang="hu-HU" sz="2800" dirty="0" err="1" smtClean="0"/>
              <a:t>Name</a:t>
            </a:r>
            <a:endParaRPr lang="hu-HU" sz="2800" dirty="0" smtClean="0"/>
          </a:p>
          <a:p>
            <a:pPr lvl="0" algn="ctr"/>
            <a:r>
              <a:rPr lang="hu-HU" sz="2800" dirty="0" smtClean="0"/>
              <a:t>Institute</a:t>
            </a:r>
          </a:p>
          <a:p>
            <a:pPr lvl="0" algn="ctr"/>
            <a:endParaRPr lang="hu-HU" sz="2800" dirty="0" smtClean="0"/>
          </a:p>
          <a:p>
            <a:pPr lvl="0" algn="ctr"/>
            <a:r>
              <a:rPr lang="hu-HU" sz="2400" u="sng" dirty="0" err="1" smtClean="0"/>
              <a:t>Contact</a:t>
            </a:r>
            <a:endParaRPr lang="hu-HU" sz="2400" u="sng" dirty="0" smtClean="0"/>
          </a:p>
          <a:p>
            <a:pPr lvl="0" algn="ctr"/>
            <a:r>
              <a:rPr lang="hu-HU" sz="2000" i="1" dirty="0" smtClean="0"/>
              <a:t>Email:</a:t>
            </a:r>
          </a:p>
          <a:p>
            <a:pPr lvl="0" algn="ctr"/>
            <a:r>
              <a:rPr lang="hu-HU" sz="2000" i="1" dirty="0" smtClean="0"/>
              <a:t>Tel.:</a:t>
            </a:r>
          </a:p>
          <a:p>
            <a:pPr lvl="0" algn="ctr"/>
            <a:r>
              <a:rPr lang="hu-HU" sz="2000" i="1" dirty="0" smtClean="0"/>
              <a:t>Web:</a:t>
            </a:r>
          </a:p>
          <a:p>
            <a:pPr lvl="0"/>
            <a:endParaRPr lang="hu-HU" dirty="0"/>
          </a:p>
        </p:txBody>
      </p:sp>
      <p:sp>
        <p:nvSpPr>
          <p:cNvPr id="3" name="Szövegdoboz 2"/>
          <p:cNvSpPr txBox="1"/>
          <p:nvPr userDrawn="1"/>
        </p:nvSpPr>
        <p:spPr>
          <a:xfrm>
            <a:off x="508000" y="1155700"/>
            <a:ext cx="8128000" cy="17543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hu-HU"/>
            </a:defPPr>
            <a:lvl1pPr lvl="0" algn="ctr">
              <a:lnSpc>
                <a:spcPct val="90000"/>
              </a:lnSpc>
              <a:spcBef>
                <a:spcPct val="0"/>
              </a:spcBef>
              <a:buNone/>
              <a:defRPr sz="6000" b="1" cap="small" baseline="0">
                <a:solidFill>
                  <a:srgbClr val="0450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hu-HU" dirty="0" err="1" smtClean="0"/>
              <a:t>Thank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endParaRPr lang="hu-HU" dirty="0" smtClean="0"/>
          </a:p>
          <a:p>
            <a:pPr lvl="0"/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attention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2286000" y="0"/>
            <a:ext cx="5506200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 Optimization and Control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Green Vehicles and Transportation</a:t>
            </a:r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356370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 dia (ÚSZT) -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83500" y="109865"/>
            <a:ext cx="2088976" cy="648000"/>
          </a:xfrm>
          <a:prstGeom prst="rect">
            <a:avLst/>
          </a:prstGeom>
        </p:spPr>
      </p:pic>
      <p:sp>
        <p:nvSpPr>
          <p:cNvPr id="5" name="Téglalap 4"/>
          <p:cNvSpPr/>
          <p:nvPr userDrawn="1"/>
        </p:nvSpPr>
        <p:spPr>
          <a:xfrm>
            <a:off x="254001" y="1159180"/>
            <a:ext cx="8635999" cy="3031820"/>
          </a:xfrm>
          <a:prstGeom prst="rect">
            <a:avLst/>
          </a:prstGeom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Basic research for the development of hybrid and electric vehicles</a:t>
            </a: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1200" dirty="0" smtClean="0">
                <a:solidFill>
                  <a:srgbClr val="04507C"/>
                </a:solidFill>
                <a:latin typeface="+mn-lt"/>
                <a:ea typeface="+mn-ea"/>
                <a:cs typeface="+mn-cs"/>
              </a:rPr>
              <a:t>TÁMOP-4.2.2.A-11/1/KONV-2012-0012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"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Smarter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Transport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" - IT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for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co-operative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transport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system</a:t>
            </a: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1200" dirty="0" smtClean="0">
                <a:solidFill>
                  <a:srgbClr val="04507C"/>
                </a:solidFill>
                <a:latin typeface="+mn-lt"/>
                <a:ea typeface="+mn-ea"/>
                <a:cs typeface="+mn-cs"/>
              </a:rPr>
              <a:t>TÁMOP-4.2.2.C-11/1/KONV-2012-0012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800" kern="1200" dirty="0" smtClean="0">
              <a:solidFill>
                <a:srgbClr val="04507C"/>
              </a:solidFill>
              <a:latin typeface="+mn-lt"/>
              <a:ea typeface="+mn-ea"/>
              <a:cs typeface="+mn-cs"/>
            </a:endParaRPr>
          </a:p>
          <a:p>
            <a:pPr lvl="0" algn="l">
              <a:spcBef>
                <a:spcPct val="0"/>
              </a:spcBef>
              <a:buNone/>
            </a:pPr>
            <a:r>
              <a:rPr lang="en-US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Cooperation between higher education, research institutes and automotive industry</a:t>
            </a: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1200" dirty="0" smtClean="0">
                <a:solidFill>
                  <a:srgbClr val="04507C"/>
                </a:solidFill>
                <a:latin typeface="+mn-lt"/>
                <a:ea typeface="+mn-ea"/>
                <a:cs typeface="+mn-cs"/>
              </a:rPr>
              <a:t>TÁMOP-4.1.1.C-12/1/KONV-2012-0002</a:t>
            </a:r>
          </a:p>
        </p:txBody>
      </p:sp>
      <p:grpSp>
        <p:nvGrpSpPr>
          <p:cNvPr id="11" name="Csoportba foglalás 10"/>
          <p:cNvGrpSpPr/>
          <p:nvPr userDrawn="1"/>
        </p:nvGrpSpPr>
        <p:grpSpPr>
          <a:xfrm>
            <a:off x="1914525" y="4460956"/>
            <a:ext cx="5314950" cy="1438616"/>
            <a:chOff x="1981200" y="4460956"/>
            <a:chExt cx="5314950" cy="1438616"/>
          </a:xfrm>
        </p:grpSpPr>
        <p:pic>
          <p:nvPicPr>
            <p:cNvPr id="12" name="Kép 11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52280" y="4490672"/>
              <a:ext cx="2943870" cy="547200"/>
            </a:xfrm>
            <a:prstGeom prst="rect">
              <a:avLst/>
            </a:prstGeom>
          </p:spPr>
        </p:pic>
        <p:sp>
          <p:nvSpPr>
            <p:cNvPr id="13" name="Szövegdoboz 12"/>
            <p:cNvSpPr txBox="1"/>
            <p:nvPr userDrawn="1"/>
          </p:nvSpPr>
          <p:spPr>
            <a:xfrm>
              <a:off x="1981200" y="4460956"/>
              <a:ext cx="193605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sz="1100" dirty="0" smtClean="0"/>
                <a:t>Nemzeti Fejlesztési Ügynökség</a:t>
              </a:r>
            </a:p>
            <a:p>
              <a:pPr algn="r"/>
              <a:r>
                <a:rPr lang="hu-HU" sz="1100" dirty="0" err="1" smtClean="0"/>
                <a:t>www.ujszechenyiterv.gov.hu</a:t>
              </a:r>
              <a:endParaRPr lang="hu-HU" sz="1100" dirty="0" smtClean="0"/>
            </a:p>
            <a:p>
              <a:pPr algn="r"/>
              <a:r>
                <a:rPr lang="hu-HU" sz="1100" dirty="0" smtClean="0"/>
                <a:t>06 40 638 </a:t>
              </a:r>
              <a:r>
                <a:rPr lang="hu-HU" sz="1100" dirty="0" err="1" smtClean="0"/>
                <a:t>638</a:t>
              </a:r>
              <a:endParaRPr lang="hu-HU" sz="1100" dirty="0"/>
            </a:p>
          </p:txBody>
        </p:sp>
        <p:cxnSp>
          <p:nvCxnSpPr>
            <p:cNvPr id="14" name="Egyenes összekötő 13"/>
            <p:cNvCxnSpPr/>
            <p:nvPr userDrawn="1"/>
          </p:nvCxnSpPr>
          <p:spPr>
            <a:xfrm>
              <a:off x="4134768" y="4475813"/>
              <a:ext cx="0" cy="575003"/>
            </a:xfrm>
            <a:prstGeom prst="line">
              <a:avLst/>
            </a:prstGeom>
            <a:ln w="22225">
              <a:solidFill>
                <a:srgbClr val="7AB5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Kép 14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981200" y="5147097"/>
              <a:ext cx="5314950" cy="752475"/>
            </a:xfrm>
            <a:prstGeom prst="rect">
              <a:avLst/>
            </a:prstGeom>
          </p:spPr>
        </p:pic>
      </p:grpSp>
      <p:sp>
        <p:nvSpPr>
          <p:cNvPr id="17" name="Szövegdoboz 16"/>
          <p:cNvSpPr txBox="1"/>
          <p:nvPr userDrawn="1"/>
        </p:nvSpPr>
        <p:spPr>
          <a:xfrm>
            <a:off x="2278742" y="0"/>
            <a:ext cx="4472057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</a:t>
            </a:r>
            <a:r>
              <a:rPr lang="hu-HU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Optimization </a:t>
            </a:r>
            <a:endParaRPr lang="hu-HU" sz="1600" b="1" kern="1200" cap="small" baseline="0" dirty="0" smtClean="0">
              <a:solidFill>
                <a:srgbClr val="04507C"/>
              </a:solidFill>
              <a:effectLst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and Control</a:t>
            </a:r>
            <a:r>
              <a:rPr lang="hu-HU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Green Vehicles and Transportation</a:t>
            </a:r>
            <a:endParaRPr lang="hu-HU" sz="1600" dirty="0" smtClean="0"/>
          </a:p>
        </p:txBody>
      </p:sp>
      <p:sp>
        <p:nvSpPr>
          <p:cNvPr id="19" name="Szövegdoboz 18"/>
          <p:cNvSpPr txBox="1"/>
          <p:nvPr userDrawn="1"/>
        </p:nvSpPr>
        <p:spPr>
          <a:xfrm>
            <a:off x="3485144" y="6280563"/>
            <a:ext cx="2173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dirty="0" smtClean="0">
                <a:solidFill>
                  <a:srgbClr val="04507C"/>
                </a:solidFill>
              </a:rPr>
              <a:t>1</a:t>
            </a:r>
            <a:r>
              <a:rPr lang="hu-HU" sz="1200" baseline="30000" dirty="0" smtClean="0">
                <a:solidFill>
                  <a:srgbClr val="04507C"/>
                </a:solidFill>
              </a:rPr>
              <a:t>st</a:t>
            </a:r>
            <a:r>
              <a:rPr lang="hu-HU" sz="1200" dirty="0" smtClean="0">
                <a:solidFill>
                  <a:srgbClr val="04507C"/>
                </a:solidFill>
              </a:rPr>
              <a:t> DSOC </a:t>
            </a:r>
            <a:r>
              <a:rPr lang="hu-HU" sz="1200" dirty="0" err="1" smtClean="0">
                <a:solidFill>
                  <a:srgbClr val="04507C"/>
                </a:solidFill>
              </a:rPr>
              <a:t>Workshop</a:t>
            </a:r>
            <a:endParaRPr lang="en-US" sz="1200" dirty="0" smtClean="0">
              <a:solidFill>
                <a:srgbClr val="04507C"/>
              </a:solidFill>
            </a:endParaRPr>
          </a:p>
          <a:p>
            <a:pPr algn="ctr"/>
            <a:r>
              <a:rPr lang="hu-HU" sz="1200" dirty="0" smtClean="0">
                <a:solidFill>
                  <a:srgbClr val="04507C"/>
                </a:solidFill>
              </a:rPr>
              <a:t>Győr,</a:t>
            </a:r>
            <a:r>
              <a:rPr lang="hu-HU" sz="1200" baseline="0" dirty="0" smtClean="0">
                <a:solidFill>
                  <a:srgbClr val="04507C"/>
                </a:solidFill>
              </a:rPr>
              <a:t> 21-23 May 2014</a:t>
            </a:r>
            <a:endParaRPr lang="hu-HU" sz="1200" dirty="0">
              <a:solidFill>
                <a:srgbClr val="0450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4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églalap 23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6896" y="163865"/>
            <a:ext cx="930923" cy="540000"/>
          </a:xfrm>
          <a:prstGeom prst="rect">
            <a:avLst/>
          </a:prstGeom>
        </p:spPr>
      </p:pic>
      <p:cxnSp>
        <p:nvCxnSpPr>
          <p:cNvPr id="21" name="Egyenes összekötő 20"/>
          <p:cNvCxnSpPr/>
          <p:nvPr userDrawn="1"/>
        </p:nvCxnSpPr>
        <p:spPr>
          <a:xfrm>
            <a:off x="628650" y="4321632"/>
            <a:ext cx="7886700" cy="0"/>
          </a:xfrm>
          <a:prstGeom prst="line">
            <a:avLst/>
          </a:prstGeom>
          <a:ln w="28575" cap="rnd">
            <a:solidFill>
              <a:srgbClr val="045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Tartalom helye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6896" y="6129780"/>
            <a:ext cx="932400" cy="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077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small" baseline="0">
          <a:solidFill>
            <a:srgbClr val="04507C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i="1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4273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dirty="0" smtClean="0"/>
              <a:t>Diacím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436914"/>
            <a:ext cx="7886700" cy="4740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10" name="Szövegdoboz 9"/>
          <p:cNvSpPr txBox="1"/>
          <p:nvPr userDrawn="1"/>
        </p:nvSpPr>
        <p:spPr>
          <a:xfrm>
            <a:off x="231285" y="6192880"/>
            <a:ext cx="349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aseline="0" dirty="0" smtClean="0">
                <a:solidFill>
                  <a:srgbClr val="04507C"/>
                </a:solidFill>
              </a:rPr>
              <a:t>2</a:t>
            </a:r>
            <a:r>
              <a:rPr lang="hu-HU" sz="1200" baseline="30000" dirty="0" smtClean="0">
                <a:solidFill>
                  <a:srgbClr val="04507C"/>
                </a:solidFill>
              </a:rPr>
              <a:t>nd</a:t>
            </a:r>
            <a:r>
              <a:rPr lang="hu-HU" sz="1200" dirty="0" smtClean="0">
                <a:solidFill>
                  <a:srgbClr val="04507C"/>
                </a:solidFill>
              </a:rPr>
              <a:t> </a:t>
            </a:r>
            <a:r>
              <a:rPr lang="hu-HU" sz="1200" dirty="0" smtClean="0">
                <a:solidFill>
                  <a:srgbClr val="04507C"/>
                </a:solidFill>
              </a:rPr>
              <a:t>DSOC </a:t>
            </a:r>
            <a:r>
              <a:rPr lang="hu-HU" sz="1200" dirty="0" err="1" smtClean="0">
                <a:solidFill>
                  <a:srgbClr val="04507C"/>
                </a:solidFill>
              </a:rPr>
              <a:t>Workshop</a:t>
            </a:r>
            <a:endParaRPr lang="en-US" sz="1200" dirty="0" smtClean="0">
              <a:solidFill>
                <a:srgbClr val="04507C"/>
              </a:solidFill>
            </a:endParaRPr>
          </a:p>
          <a:p>
            <a:r>
              <a:rPr lang="hu-HU" sz="1200" dirty="0" smtClean="0">
                <a:solidFill>
                  <a:srgbClr val="04507C"/>
                </a:solidFill>
              </a:rPr>
              <a:t>Győr,</a:t>
            </a:r>
            <a:r>
              <a:rPr lang="hu-HU" sz="1200" baseline="0" dirty="0" smtClean="0">
                <a:solidFill>
                  <a:srgbClr val="04507C"/>
                </a:solidFill>
              </a:rPr>
              <a:t> </a:t>
            </a:r>
            <a:r>
              <a:rPr lang="hu-HU" sz="1200" baseline="0" dirty="0" smtClean="0">
                <a:solidFill>
                  <a:srgbClr val="04507C"/>
                </a:solidFill>
              </a:rPr>
              <a:t>22-23 </a:t>
            </a:r>
            <a:r>
              <a:rPr lang="hu-HU" sz="1200" baseline="0" dirty="0" err="1" smtClean="0">
                <a:solidFill>
                  <a:srgbClr val="04507C"/>
                </a:solidFill>
              </a:rPr>
              <a:t>Sept</a:t>
            </a:r>
            <a:r>
              <a:rPr lang="hu-HU" sz="1200" baseline="0" dirty="0" smtClean="0">
                <a:solidFill>
                  <a:srgbClr val="04507C"/>
                </a:solidFill>
              </a:rPr>
              <a:t> </a:t>
            </a:r>
            <a:r>
              <a:rPr lang="hu-HU" sz="1200" baseline="0" dirty="0" smtClean="0">
                <a:solidFill>
                  <a:srgbClr val="04507C"/>
                </a:solidFill>
              </a:rPr>
              <a:t>2014</a:t>
            </a:r>
            <a:endParaRPr lang="hu-HU" sz="1200" dirty="0">
              <a:solidFill>
                <a:srgbClr val="04507C"/>
              </a:solidFill>
            </a:endParaRPr>
          </a:p>
        </p:txBody>
      </p:sp>
      <p:sp>
        <p:nvSpPr>
          <p:cNvPr id="14" name="Téglalap 13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3" name="Kép 12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6896" y="163865"/>
            <a:ext cx="930923" cy="540000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34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4507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4507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4507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4507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4507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6896" y="163865"/>
            <a:ext cx="93092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03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4507C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i="1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31285" y="163865"/>
            <a:ext cx="1957500" cy="5400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53939" y="6194741"/>
            <a:ext cx="930923" cy="540000"/>
          </a:xfrm>
          <a:prstGeom prst="rect">
            <a:avLst/>
          </a:prstGeom>
        </p:spPr>
      </p:pic>
      <p:pic>
        <p:nvPicPr>
          <p:cNvPr id="6" name="Tartalom hely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01" y="6194741"/>
            <a:ext cx="932400" cy="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212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4507C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i="1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i="1" dirty="0" err="1" smtClean="0"/>
              <a:t>Some</a:t>
            </a:r>
            <a:r>
              <a:rPr lang="hu-HU" i="1" dirty="0" smtClean="0"/>
              <a:t> </a:t>
            </a:r>
            <a:r>
              <a:rPr lang="hu-HU" i="1" dirty="0" err="1" smtClean="0"/>
              <a:t>actual</a:t>
            </a:r>
            <a:r>
              <a:rPr lang="hu-HU" i="1" dirty="0" smtClean="0"/>
              <a:t> </a:t>
            </a:r>
            <a:r>
              <a:rPr lang="hu-HU" i="1" dirty="0" err="1" smtClean="0"/>
              <a:t>questions</a:t>
            </a:r>
            <a:r>
              <a:rPr lang="hu-HU" i="1" dirty="0" smtClean="0"/>
              <a:t> </a:t>
            </a:r>
            <a:r>
              <a:rPr lang="hu-HU" i="1" dirty="0" err="1" smtClean="0"/>
              <a:t>at</a:t>
            </a:r>
            <a:r>
              <a:rPr lang="hu-HU" i="1" dirty="0" smtClean="0"/>
              <a:t> </a:t>
            </a:r>
            <a:r>
              <a:rPr lang="hu-HU" i="1" dirty="0" err="1" smtClean="0"/>
              <a:t>the</a:t>
            </a:r>
            <a:r>
              <a:rPr lang="hu-HU" i="1" dirty="0" smtClean="0"/>
              <a:t> </a:t>
            </a:r>
            <a:r>
              <a:rPr lang="hu-HU" i="1" dirty="0" err="1" smtClean="0"/>
              <a:t>development</a:t>
            </a:r>
            <a:r>
              <a:rPr lang="hu-HU" i="1" dirty="0" smtClean="0"/>
              <a:t> of </a:t>
            </a:r>
            <a:r>
              <a:rPr lang="hu-HU" i="1" dirty="0" err="1" smtClean="0"/>
              <a:t>up-to</a:t>
            </a:r>
            <a:r>
              <a:rPr lang="hu-HU" i="1" dirty="0" smtClean="0"/>
              <a:t> </a:t>
            </a:r>
            <a:r>
              <a:rPr lang="hu-HU" i="1" dirty="0" err="1" smtClean="0"/>
              <a:t>date</a:t>
            </a:r>
            <a:r>
              <a:rPr lang="hu-HU" i="1" dirty="0" smtClean="0"/>
              <a:t> PMSM </a:t>
            </a:r>
            <a:r>
              <a:rPr lang="hu-HU" i="1" dirty="0" err="1" smtClean="0"/>
              <a:t>motors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hu-HU" sz="2800" dirty="0" err="1" smtClean="0"/>
              <a:t>Istvan</a:t>
            </a:r>
            <a:r>
              <a:rPr lang="hu-HU" sz="2800" dirty="0" smtClean="0"/>
              <a:t> </a:t>
            </a:r>
            <a:r>
              <a:rPr lang="hu-HU" sz="2800" dirty="0" err="1" smtClean="0"/>
              <a:t>Szenasy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xmlns="" val="2297124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4248394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795934"/>
          </a:xfrm>
        </p:spPr>
        <p:txBody>
          <a:bodyPr/>
          <a:lstStyle/>
          <a:p>
            <a:pPr algn="ctr"/>
            <a:r>
              <a:rPr lang="hu-HU" dirty="0" err="1" smtClean="0"/>
              <a:t>Demagnetization</a:t>
            </a:r>
            <a:r>
              <a:rPr lang="hu-HU" dirty="0" smtClean="0"/>
              <a:t> </a:t>
            </a:r>
            <a:r>
              <a:rPr lang="hu-HU" dirty="0" smtClean="0"/>
              <a:t> </a:t>
            </a:r>
            <a:r>
              <a:rPr lang="hu-HU" dirty="0" err="1" smtClean="0"/>
              <a:t>proximity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permanent</a:t>
            </a:r>
            <a:r>
              <a:rPr lang="hu-HU" dirty="0" smtClean="0"/>
              <a:t> magnet </a:t>
            </a:r>
            <a:r>
              <a:rPr lang="hu-HU" dirty="0" err="1" smtClean="0"/>
              <a:t>synchronous</a:t>
            </a:r>
            <a:r>
              <a:rPr lang="hu-HU" dirty="0" smtClean="0"/>
              <a:t> </a:t>
            </a:r>
            <a:r>
              <a:rPr lang="hu-HU" dirty="0" err="1" smtClean="0"/>
              <a:t>motors</a:t>
            </a:r>
            <a:r>
              <a:rPr lang="hu-HU" dirty="0" smtClean="0"/>
              <a:t> and </a:t>
            </a:r>
            <a:r>
              <a:rPr lang="hu-HU" dirty="0" err="1" smtClean="0"/>
              <a:t>its</a:t>
            </a:r>
            <a:r>
              <a:rPr lang="hu-HU" dirty="0" smtClean="0"/>
              <a:t> </a:t>
            </a:r>
            <a:r>
              <a:rPr lang="hu-HU" dirty="0" err="1" smtClean="0"/>
              <a:t>prevention</a:t>
            </a:r>
            <a:r>
              <a:rPr lang="hu-HU" dirty="0" smtClean="0"/>
              <a:t> </a:t>
            </a:r>
            <a:r>
              <a:rPr lang="hu-HU" dirty="0" err="1" smtClean="0"/>
              <a:t>methods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690578"/>
            <a:ext cx="7886700" cy="4486386"/>
          </a:xfrm>
        </p:spPr>
        <p:txBody>
          <a:bodyPr>
            <a:normAutofit/>
          </a:bodyPr>
          <a:lstStyle/>
          <a:p>
            <a:endParaRPr lang="hu-HU" sz="2400" dirty="0" smtClean="0"/>
          </a:p>
          <a:p>
            <a:r>
              <a:rPr lang="hu-HU" sz="2400" dirty="0" smtClean="0"/>
              <a:t>The </a:t>
            </a:r>
            <a:r>
              <a:rPr lang="hu-HU" sz="2400" dirty="0" err="1" smtClean="0"/>
              <a:t>permanent</a:t>
            </a:r>
            <a:r>
              <a:rPr lang="hu-HU" sz="2400" dirty="0" smtClean="0"/>
              <a:t> </a:t>
            </a:r>
            <a:r>
              <a:rPr lang="hu-HU" sz="2400" dirty="0" smtClean="0"/>
              <a:t>magnet </a:t>
            </a:r>
            <a:r>
              <a:rPr lang="hu-HU" sz="2400" dirty="0" err="1" smtClean="0"/>
              <a:t>demagnetization</a:t>
            </a:r>
            <a:r>
              <a:rPr lang="hu-HU" sz="2400" dirty="0" smtClean="0"/>
              <a:t> fault is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special</a:t>
            </a:r>
            <a:r>
              <a:rPr lang="hu-HU" sz="2400" dirty="0" smtClean="0"/>
              <a:t> fault </a:t>
            </a:r>
            <a:r>
              <a:rPr lang="hu-HU" sz="2400" dirty="0" err="1" smtClean="0"/>
              <a:t>type</a:t>
            </a:r>
            <a:r>
              <a:rPr lang="hu-HU" sz="2400" dirty="0" smtClean="0"/>
              <a:t>. </a:t>
            </a:r>
            <a:endParaRPr lang="hu-HU" sz="2400" dirty="0" smtClean="0"/>
          </a:p>
          <a:p>
            <a:r>
              <a:rPr lang="hu-HU" sz="2400" dirty="0" smtClean="0"/>
              <a:t>The </a:t>
            </a:r>
            <a:r>
              <a:rPr lang="hu-HU" sz="2400" i="1" dirty="0" smtClean="0"/>
              <a:t>main </a:t>
            </a:r>
            <a:r>
              <a:rPr lang="hu-HU" sz="2400" i="1" dirty="0" err="1" smtClean="0"/>
              <a:t>reason</a:t>
            </a:r>
            <a:r>
              <a:rPr lang="hu-HU" sz="2400" i="1" dirty="0" smtClean="0"/>
              <a:t> of </a:t>
            </a:r>
            <a:r>
              <a:rPr lang="hu-HU" sz="2400" i="1" dirty="0" err="1" smtClean="0"/>
              <a:t>the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permanent</a:t>
            </a:r>
            <a:r>
              <a:rPr lang="hu-HU" sz="2400" i="1" dirty="0" smtClean="0"/>
              <a:t> magnet </a:t>
            </a:r>
            <a:r>
              <a:rPr lang="hu-HU" sz="2400" i="1" dirty="0" err="1" smtClean="0"/>
              <a:t>demagnetization</a:t>
            </a:r>
            <a:r>
              <a:rPr lang="hu-HU" sz="2400" i="1" dirty="0" smtClean="0"/>
              <a:t> </a:t>
            </a:r>
            <a:r>
              <a:rPr lang="hu-HU" sz="2400" i="1" dirty="0" smtClean="0"/>
              <a:t>is </a:t>
            </a:r>
            <a:r>
              <a:rPr lang="hu-HU" sz="2400" i="1" dirty="0" err="1" smtClean="0"/>
              <a:t>the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armature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reaction</a:t>
            </a:r>
            <a:r>
              <a:rPr lang="hu-HU" sz="2400" i="1" dirty="0" smtClean="0"/>
              <a:t> </a:t>
            </a:r>
            <a:r>
              <a:rPr lang="hu-HU" sz="2400" dirty="0" err="1" smtClean="0"/>
              <a:t>induced</a:t>
            </a:r>
            <a:r>
              <a:rPr lang="hu-HU" sz="2400" dirty="0" smtClean="0"/>
              <a:t> </a:t>
            </a:r>
            <a:r>
              <a:rPr lang="hu-HU" sz="2400" dirty="0" err="1" smtClean="0"/>
              <a:t>by</a:t>
            </a:r>
            <a:r>
              <a:rPr lang="hu-HU" sz="2400" dirty="0" smtClean="0"/>
              <a:t> </a:t>
            </a:r>
          </a:p>
          <a:p>
            <a:r>
              <a:rPr lang="hu-HU" sz="2400" dirty="0" err="1" smtClean="0"/>
              <a:t>large</a:t>
            </a:r>
            <a:r>
              <a:rPr lang="hu-HU" sz="2400" dirty="0" smtClean="0"/>
              <a:t> </a:t>
            </a:r>
            <a:r>
              <a:rPr lang="hu-HU" sz="2400" dirty="0" err="1" smtClean="0"/>
              <a:t>current</a:t>
            </a:r>
            <a:r>
              <a:rPr lang="hu-HU" sz="2400" dirty="0" smtClean="0"/>
              <a:t>, </a:t>
            </a:r>
            <a:r>
              <a:rPr lang="hu-HU" sz="2400" dirty="0" err="1" smtClean="0"/>
              <a:t>especially</a:t>
            </a:r>
            <a:r>
              <a:rPr lang="hu-HU" sz="2400" dirty="0" smtClean="0"/>
              <a:t> </a:t>
            </a:r>
            <a:r>
              <a:rPr lang="hu-HU" sz="2400" dirty="0" err="1" smtClean="0"/>
              <a:t>big</a:t>
            </a:r>
            <a:r>
              <a:rPr lang="hu-HU" sz="2400" dirty="0" smtClean="0"/>
              <a:t> </a:t>
            </a:r>
            <a:r>
              <a:rPr lang="hu-HU" sz="2400" dirty="0" err="1" smtClean="0"/>
              <a:t>torque</a:t>
            </a:r>
            <a:r>
              <a:rPr lang="hu-HU" sz="2400" dirty="0" smtClean="0"/>
              <a:t> </a:t>
            </a:r>
            <a:r>
              <a:rPr lang="hu-HU" sz="2400" dirty="0" err="1" smtClean="0"/>
              <a:t>conditions</a:t>
            </a:r>
            <a:r>
              <a:rPr lang="hu-HU" sz="2400" dirty="0" smtClean="0"/>
              <a:t>,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i="1" dirty="0" err="1" smtClean="0"/>
              <a:t>overload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current</a:t>
            </a:r>
            <a:r>
              <a:rPr lang="hu-HU" sz="2400" dirty="0" smtClean="0"/>
              <a:t>,</a:t>
            </a:r>
            <a:endParaRPr lang="hu-HU" sz="2400" dirty="0" smtClean="0"/>
          </a:p>
          <a:p>
            <a:r>
              <a:rPr lang="hu-HU" sz="2400" dirty="0" smtClean="0"/>
              <a:t>and </a:t>
            </a:r>
            <a:r>
              <a:rPr lang="hu-HU" sz="2400" dirty="0" err="1" smtClean="0"/>
              <a:t>big</a:t>
            </a:r>
            <a:r>
              <a:rPr lang="hu-HU" sz="2400" dirty="0" smtClean="0"/>
              <a:t> </a:t>
            </a:r>
            <a:r>
              <a:rPr lang="hu-HU" sz="2400" dirty="0" err="1" smtClean="0"/>
              <a:t>current</a:t>
            </a:r>
            <a:r>
              <a:rPr lang="hu-HU" sz="2400" dirty="0" smtClean="0"/>
              <a:t> </a:t>
            </a:r>
            <a:r>
              <a:rPr lang="hu-HU" sz="2400" dirty="0" err="1" smtClean="0"/>
              <a:t>by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i="1" dirty="0" err="1" smtClean="0"/>
              <a:t>short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circuit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current</a:t>
            </a:r>
            <a:r>
              <a:rPr lang="hu-HU" sz="2400" i="1" dirty="0" smtClean="0"/>
              <a:t> </a:t>
            </a:r>
            <a:r>
              <a:rPr lang="hu-HU" sz="2400" dirty="0" smtClean="0"/>
              <a:t>of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inverter</a:t>
            </a:r>
            <a:r>
              <a:rPr lang="hu-HU" sz="2400" dirty="0" smtClean="0"/>
              <a:t>, and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stator</a:t>
            </a:r>
            <a:r>
              <a:rPr lang="hu-HU" sz="2400" dirty="0" smtClean="0"/>
              <a:t> </a:t>
            </a:r>
            <a:r>
              <a:rPr lang="hu-HU" sz="2400" dirty="0" err="1" smtClean="0"/>
              <a:t>winding</a:t>
            </a:r>
            <a:r>
              <a:rPr lang="hu-HU" sz="2400" dirty="0" smtClean="0"/>
              <a:t> </a:t>
            </a:r>
            <a:r>
              <a:rPr lang="hu-HU" sz="2400" dirty="0" err="1" smtClean="0"/>
              <a:t>faults</a:t>
            </a:r>
            <a:r>
              <a:rPr lang="hu-HU" sz="2400" dirty="0" smtClean="0"/>
              <a:t>. </a:t>
            </a:r>
          </a:p>
          <a:p>
            <a:r>
              <a:rPr lang="hu-HU" sz="2400" dirty="0" err="1" smtClean="0"/>
              <a:t>Efficient</a:t>
            </a:r>
            <a:r>
              <a:rPr lang="hu-HU" sz="2400" dirty="0" smtClean="0"/>
              <a:t> </a:t>
            </a:r>
            <a:r>
              <a:rPr lang="hu-HU" sz="2400" dirty="0" err="1" smtClean="0"/>
              <a:t>prevention</a:t>
            </a:r>
            <a:r>
              <a:rPr lang="hu-HU" sz="2400" dirty="0" smtClean="0"/>
              <a:t>: </a:t>
            </a:r>
            <a:r>
              <a:rPr lang="hu-HU" sz="2400" i="1" dirty="0" err="1" smtClean="0"/>
              <a:t>researching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for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adequate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contruction</a:t>
            </a:r>
            <a:r>
              <a:rPr lang="hu-HU" sz="2400" i="1" dirty="0" smtClean="0"/>
              <a:t>, </a:t>
            </a:r>
            <a:r>
              <a:rPr lang="hu-HU" sz="2400" i="1" dirty="0" err="1" smtClean="0"/>
              <a:t>based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on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investigations</a:t>
            </a:r>
            <a:r>
              <a:rPr lang="hu-HU" sz="2400" i="1" dirty="0" smtClean="0"/>
              <a:t> and </a:t>
            </a:r>
            <a:r>
              <a:rPr lang="hu-HU" sz="2400" i="1" dirty="0" err="1" smtClean="0"/>
              <a:t>analysis</a:t>
            </a:r>
            <a:r>
              <a:rPr lang="hu-HU" sz="2400" i="1" dirty="0" smtClean="0"/>
              <a:t> </a:t>
            </a:r>
            <a:endParaRPr lang="hu-HU" sz="2400" i="1" dirty="0" smtClean="0"/>
          </a:p>
          <a:p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 smtClean="0"/>
              <a:t>Demagnetization</a:t>
            </a:r>
            <a:r>
              <a:rPr lang="hu-HU" dirty="0" smtClean="0"/>
              <a:t>  </a:t>
            </a:r>
            <a:r>
              <a:rPr lang="hu-HU" dirty="0" err="1" smtClean="0"/>
              <a:t>calculations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The </a:t>
            </a:r>
            <a:r>
              <a:rPr lang="hu-HU" sz="2400" i="1" dirty="0" err="1" smtClean="0"/>
              <a:t>analytical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models</a:t>
            </a:r>
            <a:r>
              <a:rPr lang="hu-HU" sz="2400" i="1" dirty="0" smtClean="0"/>
              <a:t>  </a:t>
            </a:r>
            <a:r>
              <a:rPr lang="hu-HU" sz="2400" i="1" dirty="0" err="1" smtClean="0"/>
              <a:t>generally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based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on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calculations</a:t>
            </a:r>
            <a:r>
              <a:rPr lang="hu-HU" sz="2400" i="1" dirty="0" smtClean="0"/>
              <a:t> of </a:t>
            </a:r>
            <a:r>
              <a:rPr lang="hu-HU" sz="2400" i="1" dirty="0" err="1" smtClean="0"/>
              <a:t>magnet-circle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resistances</a:t>
            </a:r>
            <a:r>
              <a:rPr lang="hu-HU" sz="2400" dirty="0" smtClean="0"/>
              <a:t>. </a:t>
            </a:r>
          </a:p>
          <a:p>
            <a:r>
              <a:rPr lang="hu-HU" sz="2400" dirty="0" err="1" smtClean="0"/>
              <a:t>In</a:t>
            </a:r>
            <a:r>
              <a:rPr lang="hu-HU" sz="2400" dirty="0" smtClean="0"/>
              <a:t> a </a:t>
            </a:r>
            <a:r>
              <a:rPr lang="hu-HU" sz="2400" dirty="0" err="1" smtClean="0"/>
              <a:t>fractional</a:t>
            </a:r>
            <a:r>
              <a:rPr lang="hu-HU" sz="2400" dirty="0" smtClean="0"/>
              <a:t> </a:t>
            </a:r>
            <a:r>
              <a:rPr lang="hu-HU" sz="2400" dirty="0" err="1" smtClean="0"/>
              <a:t>number</a:t>
            </a:r>
            <a:r>
              <a:rPr lang="hu-HU" sz="2400" dirty="0" smtClean="0"/>
              <a:t> of </a:t>
            </a:r>
            <a:r>
              <a:rPr lang="hu-HU" sz="2400" dirty="0" err="1" smtClean="0"/>
              <a:t>slot</a:t>
            </a:r>
            <a:r>
              <a:rPr lang="hu-HU" sz="2400" dirty="0" smtClean="0"/>
              <a:t> per </a:t>
            </a:r>
            <a:r>
              <a:rPr lang="hu-HU" sz="2400" dirty="0" err="1" smtClean="0"/>
              <a:t>pole</a:t>
            </a:r>
            <a:r>
              <a:rPr lang="hu-HU" sz="2400" dirty="0" smtClean="0"/>
              <a:t> </a:t>
            </a:r>
            <a:r>
              <a:rPr lang="hu-HU" sz="2400" dirty="0" err="1" smtClean="0"/>
              <a:t>machine</a:t>
            </a:r>
            <a:r>
              <a:rPr lang="hu-HU" sz="2400" dirty="0" smtClean="0"/>
              <a:t> </a:t>
            </a:r>
            <a:r>
              <a:rPr lang="hu-HU" sz="2400" dirty="0" err="1" smtClean="0"/>
              <a:t>as</a:t>
            </a:r>
            <a:r>
              <a:rPr lang="hu-HU" sz="2400" dirty="0" smtClean="0"/>
              <a:t> </a:t>
            </a:r>
            <a:r>
              <a:rPr lang="hu-HU" sz="2400" dirty="0" err="1" smtClean="0"/>
              <a:t>well</a:t>
            </a:r>
            <a:r>
              <a:rPr lang="hu-HU" sz="2400" dirty="0" smtClean="0"/>
              <a:t> </a:t>
            </a:r>
            <a:r>
              <a:rPr lang="hu-HU" sz="2400" dirty="0" err="1" smtClean="0"/>
              <a:t>as</a:t>
            </a:r>
            <a:r>
              <a:rPr lang="hu-HU" sz="2400" dirty="0" smtClean="0"/>
              <a:t> </a:t>
            </a:r>
            <a:r>
              <a:rPr lang="hu-HU" sz="2400" dirty="0" err="1" smtClean="0"/>
              <a:t>our</a:t>
            </a:r>
            <a:r>
              <a:rPr lang="hu-HU" sz="2400" dirty="0" smtClean="0"/>
              <a:t> </a:t>
            </a:r>
            <a:r>
              <a:rPr lang="hu-HU" sz="2400" dirty="0" err="1" smtClean="0"/>
              <a:t>PMSM’s</a:t>
            </a:r>
            <a:r>
              <a:rPr lang="hu-HU" sz="2400" dirty="0" smtClean="0"/>
              <a:t>,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analytical</a:t>
            </a:r>
            <a:r>
              <a:rPr lang="hu-HU" sz="2400" dirty="0" smtClean="0"/>
              <a:t> </a:t>
            </a:r>
            <a:r>
              <a:rPr lang="hu-HU" sz="2400" dirty="0" err="1" smtClean="0"/>
              <a:t>model</a:t>
            </a:r>
            <a:r>
              <a:rPr lang="hu-HU" sz="2400" dirty="0" smtClean="0"/>
              <a:t> is more </a:t>
            </a:r>
            <a:r>
              <a:rPr lang="hu-HU" sz="2400" dirty="0" err="1" smtClean="0"/>
              <a:t>complicated</a:t>
            </a:r>
            <a:r>
              <a:rPr lang="hu-HU" sz="2400" dirty="0" smtClean="0"/>
              <a:t>. </a:t>
            </a:r>
          </a:p>
          <a:p>
            <a:r>
              <a:rPr lang="hu-HU" sz="2400" dirty="0" smtClean="0"/>
              <a:t>The </a:t>
            </a:r>
            <a:r>
              <a:rPr lang="hu-HU" sz="2400" dirty="0" err="1" smtClean="0"/>
              <a:t>actual</a:t>
            </a:r>
            <a:r>
              <a:rPr lang="hu-HU" sz="2400" dirty="0" smtClean="0"/>
              <a:t> magneted </a:t>
            </a:r>
            <a:r>
              <a:rPr lang="hu-HU" sz="2400" dirty="0" err="1" smtClean="0"/>
              <a:t>states</a:t>
            </a:r>
            <a:r>
              <a:rPr lang="hu-HU" sz="2400" dirty="0" smtClean="0"/>
              <a:t> of </a:t>
            </a:r>
            <a:r>
              <a:rPr lang="hu-HU" sz="2400" dirty="0" err="1" smtClean="0"/>
              <a:t>magnet-circle</a:t>
            </a:r>
            <a:r>
              <a:rPr lang="hu-HU" sz="2400" dirty="0" smtClean="0"/>
              <a:t> </a:t>
            </a:r>
            <a:r>
              <a:rPr lang="hu-HU" sz="2400" i="1" dirty="0" err="1" smtClean="0"/>
              <a:t>are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functions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of</a:t>
            </a:r>
            <a:r>
              <a:rPr lang="hu-HU" sz="2400" i="1" dirty="0" smtClean="0"/>
              <a:t> rotor–</a:t>
            </a:r>
            <a:r>
              <a:rPr lang="hu-HU" sz="2400" i="1" dirty="0" err="1" smtClean="0"/>
              <a:t>angle</a:t>
            </a:r>
            <a:r>
              <a:rPr lang="hu-HU" sz="2400" i="1" dirty="0" smtClean="0"/>
              <a:t> and </a:t>
            </a:r>
            <a:r>
              <a:rPr lang="hu-HU" sz="2400" i="1" dirty="0" err="1" smtClean="0"/>
              <a:t>the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angle</a:t>
            </a:r>
            <a:r>
              <a:rPr lang="hu-HU" sz="2400" i="1" dirty="0" smtClean="0"/>
              <a:t> of </a:t>
            </a:r>
            <a:r>
              <a:rPr lang="hu-HU" sz="2400" i="1" dirty="0" err="1" smtClean="0"/>
              <a:t>current-vector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also</a:t>
            </a:r>
            <a:r>
              <a:rPr lang="hu-HU" sz="2400" dirty="0" smtClean="0"/>
              <a:t>.  </a:t>
            </a:r>
          </a:p>
          <a:p>
            <a:r>
              <a:rPr lang="hu-HU" sz="2400" dirty="0" err="1" smtClean="0"/>
              <a:t>Nowadays</a:t>
            </a:r>
            <a:r>
              <a:rPr lang="hu-HU" sz="2400" dirty="0" smtClean="0"/>
              <a:t> </a:t>
            </a:r>
            <a:r>
              <a:rPr lang="hu-HU" sz="2400" dirty="0" err="1" smtClean="0"/>
              <a:t>all</a:t>
            </a:r>
            <a:r>
              <a:rPr lang="hu-HU" sz="2400" dirty="0" smtClean="0"/>
              <a:t> </a:t>
            </a:r>
            <a:r>
              <a:rPr lang="hu-HU" sz="2400" dirty="0" err="1" smtClean="0"/>
              <a:t>this</a:t>
            </a:r>
            <a:r>
              <a:rPr lang="hu-HU" sz="2400" dirty="0" smtClean="0"/>
              <a:t> </a:t>
            </a:r>
            <a:r>
              <a:rPr lang="hu-HU" sz="2400" dirty="0" err="1" smtClean="0"/>
              <a:t>tasks</a:t>
            </a:r>
            <a:r>
              <a:rPr lang="hu-HU" sz="2400" dirty="0" smtClean="0"/>
              <a:t> </a:t>
            </a:r>
            <a:r>
              <a:rPr lang="hu-HU" sz="2400" dirty="0" err="1" smtClean="0"/>
              <a:t>are</a:t>
            </a:r>
            <a:r>
              <a:rPr lang="hu-HU" sz="2400" dirty="0" smtClean="0"/>
              <a:t> </a:t>
            </a:r>
            <a:r>
              <a:rPr lang="hu-HU" sz="2400" dirty="0" err="1" smtClean="0"/>
              <a:t>solutioned</a:t>
            </a:r>
            <a:r>
              <a:rPr lang="hu-HU" sz="2400" dirty="0" smtClean="0"/>
              <a:t>  </a:t>
            </a:r>
            <a:r>
              <a:rPr lang="hu-HU" sz="2400" dirty="0" err="1" smtClean="0"/>
              <a:t>by</a:t>
            </a:r>
            <a:r>
              <a:rPr lang="hu-HU" sz="2400" dirty="0" smtClean="0"/>
              <a:t> FEA </a:t>
            </a:r>
            <a:r>
              <a:rPr lang="hu-HU" sz="2400" dirty="0" err="1" smtClean="0"/>
              <a:t>methods</a:t>
            </a:r>
            <a:r>
              <a:rPr lang="hu-HU" sz="2400" dirty="0" smtClean="0"/>
              <a:t>, </a:t>
            </a:r>
            <a:r>
              <a:rPr lang="hu-HU" sz="2400" dirty="0" err="1" smtClean="0"/>
              <a:t>which</a:t>
            </a:r>
            <a:r>
              <a:rPr lang="hu-HU" sz="2400" dirty="0" smtClean="0"/>
              <a:t> </a:t>
            </a:r>
            <a:r>
              <a:rPr lang="hu-HU" sz="2400" dirty="0" err="1" smtClean="0"/>
              <a:t>works</a:t>
            </a:r>
            <a:r>
              <a:rPr lang="hu-HU" sz="2400" dirty="0" smtClean="0"/>
              <a:t> </a:t>
            </a:r>
            <a:r>
              <a:rPr lang="hu-HU" sz="2400" dirty="0" err="1" smtClean="0"/>
              <a:t>rather</a:t>
            </a:r>
            <a:r>
              <a:rPr lang="hu-HU" sz="2400" dirty="0" smtClean="0"/>
              <a:t> </a:t>
            </a:r>
            <a:r>
              <a:rPr lang="hu-HU" sz="2400" dirty="0" err="1" smtClean="0"/>
              <a:t>detailed</a:t>
            </a:r>
            <a:r>
              <a:rPr lang="hu-HU" sz="2400" dirty="0" smtClean="0"/>
              <a:t> </a:t>
            </a:r>
            <a:r>
              <a:rPr lang="hu-HU" sz="2400" dirty="0" err="1" smtClean="0"/>
              <a:t>way</a:t>
            </a:r>
            <a:r>
              <a:rPr lang="hu-HU" sz="2400" dirty="0" smtClean="0"/>
              <a:t> and </a:t>
            </a:r>
            <a:r>
              <a:rPr lang="hu-HU" sz="2400" dirty="0" err="1" smtClean="0"/>
              <a:t>fast</a:t>
            </a:r>
            <a:r>
              <a:rPr lang="hu-H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03767"/>
            <a:ext cx="7886700" cy="535189"/>
          </a:xfrm>
        </p:spPr>
        <p:txBody>
          <a:bodyPr/>
          <a:lstStyle/>
          <a:p>
            <a:pPr algn="ctr"/>
            <a:r>
              <a:rPr lang="hu-HU" sz="2000" dirty="0" err="1" smtClean="0"/>
              <a:t>Our</a:t>
            </a:r>
            <a:r>
              <a:rPr lang="hu-HU" sz="2000" dirty="0" smtClean="0"/>
              <a:t> </a:t>
            </a:r>
            <a:r>
              <a:rPr lang="hu-HU" sz="2000" dirty="0" err="1" smtClean="0"/>
              <a:t>fractional</a:t>
            </a:r>
            <a:r>
              <a:rPr lang="hu-HU" sz="2000" dirty="0" smtClean="0"/>
              <a:t> </a:t>
            </a:r>
            <a:r>
              <a:rPr lang="hu-HU" sz="2000" dirty="0" err="1" smtClean="0"/>
              <a:t>number</a:t>
            </a:r>
            <a:r>
              <a:rPr lang="hu-HU" sz="2000" dirty="0" smtClean="0"/>
              <a:t> of </a:t>
            </a:r>
            <a:r>
              <a:rPr lang="hu-HU" sz="2000" dirty="0" err="1" smtClean="0"/>
              <a:t>slot</a:t>
            </a:r>
            <a:r>
              <a:rPr lang="hu-HU" sz="2000" dirty="0" smtClean="0"/>
              <a:t> per </a:t>
            </a:r>
            <a:r>
              <a:rPr lang="hu-HU" sz="2000" dirty="0" err="1" smtClean="0"/>
              <a:t>pole</a:t>
            </a:r>
            <a:r>
              <a:rPr lang="hu-HU" sz="2000" dirty="0" smtClean="0"/>
              <a:t> </a:t>
            </a:r>
            <a:r>
              <a:rPr lang="hu-HU" sz="2000" dirty="0" err="1" smtClean="0"/>
              <a:t>type</a:t>
            </a:r>
            <a:r>
              <a:rPr lang="hu-HU" sz="2000" dirty="0" smtClean="0"/>
              <a:t> PMSM, </a:t>
            </a:r>
            <a:r>
              <a:rPr lang="hu-HU" sz="2000" dirty="0" err="1" smtClean="0"/>
              <a:t>for</a:t>
            </a:r>
            <a:r>
              <a:rPr lang="hu-HU" sz="2000" dirty="0" smtClean="0"/>
              <a:t> </a:t>
            </a:r>
            <a:r>
              <a:rPr lang="hu-HU" sz="2000" dirty="0" err="1" smtClean="0"/>
              <a:t>lower</a:t>
            </a:r>
            <a:r>
              <a:rPr lang="hu-HU" sz="2000" dirty="0" smtClean="0"/>
              <a:t> </a:t>
            </a:r>
            <a:r>
              <a:rPr lang="hu-HU" sz="2000" dirty="0" err="1" smtClean="0"/>
              <a:t>cogging</a:t>
            </a:r>
            <a:r>
              <a:rPr lang="hu-HU" sz="2000" dirty="0" smtClean="0"/>
              <a:t> </a:t>
            </a:r>
            <a:r>
              <a:rPr lang="hu-HU" sz="2000" dirty="0" err="1" smtClean="0"/>
              <a:t>torque</a:t>
            </a:r>
            <a:r>
              <a:rPr lang="hu-HU" sz="2000" dirty="0" smtClean="0"/>
              <a:t> and </a:t>
            </a:r>
            <a:r>
              <a:rPr lang="hu-HU" sz="2000" dirty="0" err="1" smtClean="0"/>
              <a:t>smooth</a:t>
            </a:r>
            <a:r>
              <a:rPr lang="hu-HU" sz="2000" dirty="0" smtClean="0"/>
              <a:t> </a:t>
            </a:r>
            <a:r>
              <a:rPr lang="hu-HU" sz="2000" dirty="0" err="1" smtClean="0"/>
              <a:t>electromagnetic</a:t>
            </a:r>
            <a:r>
              <a:rPr lang="hu-HU" sz="2000" dirty="0" smtClean="0"/>
              <a:t> </a:t>
            </a:r>
            <a:r>
              <a:rPr lang="hu-HU" sz="2000" dirty="0" err="1" smtClean="0"/>
              <a:t>torque</a:t>
            </a:r>
            <a:r>
              <a:rPr lang="hu-HU" sz="2000" dirty="0" smtClean="0"/>
              <a:t> 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589773"/>
            <a:ext cx="7886700" cy="443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1800" dirty="0" smtClean="0"/>
              <a:t>2nd version </a:t>
            </a:r>
            <a:r>
              <a:rPr lang="hu-HU" sz="1800" dirty="0" err="1" smtClean="0"/>
              <a:t>with</a:t>
            </a:r>
            <a:r>
              <a:rPr lang="hu-HU" sz="1800" dirty="0" smtClean="0"/>
              <a:t>  </a:t>
            </a:r>
            <a:r>
              <a:rPr lang="hu-HU" sz="1800" dirty="0" err="1" smtClean="0"/>
              <a:t>decreased</a:t>
            </a:r>
            <a:r>
              <a:rPr lang="hu-HU" sz="1800" dirty="0" smtClean="0"/>
              <a:t> </a:t>
            </a:r>
            <a:r>
              <a:rPr lang="hu-HU" sz="1800" dirty="0" err="1" smtClean="0"/>
              <a:t>size</a:t>
            </a:r>
            <a:r>
              <a:rPr lang="hu-HU" sz="1800" dirty="0" smtClean="0"/>
              <a:t> of </a:t>
            </a:r>
            <a:r>
              <a:rPr lang="hu-HU" sz="1800" dirty="0" err="1" smtClean="0"/>
              <a:t>tooth</a:t>
            </a:r>
            <a:r>
              <a:rPr lang="hu-HU" sz="1800" dirty="0" smtClean="0"/>
              <a:t> </a:t>
            </a:r>
            <a:r>
              <a:rPr lang="hu-HU" sz="1800" dirty="0" err="1" smtClean="0"/>
              <a:t>tang</a:t>
            </a:r>
            <a:r>
              <a:rPr lang="hu-HU" sz="1800" dirty="0" smtClean="0"/>
              <a:t> </a:t>
            </a:r>
            <a:r>
              <a:rPr lang="hu-HU" sz="1800" dirty="0" err="1" smtClean="0"/>
              <a:t>depth</a:t>
            </a:r>
            <a:r>
              <a:rPr lang="hu-HU" sz="1800" dirty="0" smtClean="0"/>
              <a:t>, </a:t>
            </a:r>
            <a:r>
              <a:rPr lang="hu-HU" sz="1800" dirty="0" err="1" smtClean="0"/>
              <a:t>for</a:t>
            </a:r>
            <a:r>
              <a:rPr lang="hu-HU" sz="1800" dirty="0" smtClean="0"/>
              <a:t> </a:t>
            </a:r>
            <a:r>
              <a:rPr lang="hu-HU" sz="1800" dirty="0" err="1" smtClean="0"/>
              <a:t>investigations</a:t>
            </a:r>
            <a:r>
              <a:rPr lang="hu-HU" sz="1800" dirty="0" smtClean="0"/>
              <a:t> </a:t>
            </a:r>
            <a:r>
              <a:rPr lang="hu-HU" sz="1800" dirty="0" err="1" smtClean="0"/>
              <a:t>only</a:t>
            </a:r>
            <a:endParaRPr lang="hu-HU" sz="18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589773"/>
            <a:ext cx="7886700" cy="443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dirty="0" smtClean="0"/>
              <a:t>The </a:t>
            </a:r>
            <a:r>
              <a:rPr lang="hu-HU" sz="2000" dirty="0" err="1" smtClean="0"/>
              <a:t>winding’s</a:t>
            </a:r>
            <a:r>
              <a:rPr lang="hu-HU" sz="2000" dirty="0" smtClean="0"/>
              <a:t> main </a:t>
            </a:r>
            <a:r>
              <a:rPr lang="hu-HU" sz="2000" dirty="0" err="1" smtClean="0"/>
              <a:t>parameters</a:t>
            </a:r>
            <a:r>
              <a:rPr lang="hu-HU" sz="2000" dirty="0" smtClean="0"/>
              <a:t>, </a:t>
            </a:r>
            <a:r>
              <a:rPr lang="hu-HU" sz="2000" dirty="0" err="1" smtClean="0"/>
              <a:t>which</a:t>
            </a:r>
            <a:r>
              <a:rPr lang="hu-HU" sz="2000" dirty="0" smtClean="0"/>
              <a:t> is </a:t>
            </a:r>
            <a:r>
              <a:rPr lang="hu-HU" sz="2000" dirty="0" err="1" smtClean="0"/>
              <a:t>special</a:t>
            </a:r>
            <a:r>
              <a:rPr lang="hu-HU" sz="2000" dirty="0" smtClean="0"/>
              <a:t> version </a:t>
            </a:r>
            <a:r>
              <a:rPr lang="hu-HU" sz="2000" dirty="0" err="1" smtClean="0"/>
              <a:t>due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fractional</a:t>
            </a:r>
            <a:r>
              <a:rPr lang="hu-HU" sz="2000" dirty="0" smtClean="0"/>
              <a:t> </a:t>
            </a:r>
            <a:r>
              <a:rPr lang="hu-HU" sz="2000" dirty="0" err="1" smtClean="0"/>
              <a:t>slot</a:t>
            </a:r>
            <a:r>
              <a:rPr lang="hu-HU" sz="2000" dirty="0" smtClean="0"/>
              <a:t> per </a:t>
            </a:r>
            <a:r>
              <a:rPr lang="hu-HU" sz="2000" dirty="0" err="1" smtClean="0"/>
              <a:t>pole</a:t>
            </a:r>
            <a:r>
              <a:rPr lang="hu-HU" sz="2000" dirty="0" smtClean="0"/>
              <a:t> </a:t>
            </a:r>
            <a:r>
              <a:rPr lang="hu-HU" sz="2000" dirty="0" err="1" smtClean="0"/>
              <a:t>type</a:t>
            </a:r>
            <a:r>
              <a:rPr lang="hu-HU" sz="2000" dirty="0" smtClean="0"/>
              <a:t> PMSM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589773"/>
            <a:ext cx="7886700" cy="443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0995" y="915908"/>
            <a:ext cx="8080745" cy="583283"/>
          </a:xfrm>
        </p:spPr>
        <p:txBody>
          <a:bodyPr/>
          <a:lstStyle/>
          <a:p>
            <a:pPr algn="ctr"/>
            <a:r>
              <a:rPr lang="hu-HU" sz="2000" dirty="0" err="1" smtClean="0"/>
              <a:t>Regenerative</a:t>
            </a:r>
            <a:r>
              <a:rPr lang="hu-HU" sz="2000" dirty="0" smtClean="0"/>
              <a:t>  </a:t>
            </a:r>
            <a:r>
              <a:rPr lang="hu-HU" sz="2000" dirty="0" err="1" smtClean="0"/>
              <a:t>braking</a:t>
            </a:r>
            <a:r>
              <a:rPr lang="hu-HU" sz="2000" dirty="0" smtClean="0"/>
              <a:t>  </a:t>
            </a:r>
            <a:r>
              <a:rPr lang="hu-HU" sz="2000" dirty="0" err="1" smtClean="0"/>
              <a:t>by</a:t>
            </a:r>
            <a:r>
              <a:rPr lang="hu-HU" sz="2000" dirty="0" smtClean="0"/>
              <a:t> 240 % </a:t>
            </a:r>
            <a:r>
              <a:rPr lang="hu-HU" sz="2000" dirty="0" err="1" smtClean="0"/>
              <a:t>speed</a:t>
            </a:r>
            <a:r>
              <a:rPr lang="hu-HU" sz="2000" dirty="0" smtClean="0"/>
              <a:t> and 135 </a:t>
            </a:r>
            <a:r>
              <a:rPr lang="hu-HU" sz="2000" dirty="0" err="1" smtClean="0"/>
              <a:t>degrees</a:t>
            </a:r>
            <a:r>
              <a:rPr lang="hu-HU" sz="2000" dirty="0" smtClean="0"/>
              <a:t> of </a:t>
            </a:r>
            <a:r>
              <a:rPr lang="hu-HU" sz="2000" dirty="0" err="1" smtClean="0"/>
              <a:t>currentvector</a:t>
            </a:r>
            <a:r>
              <a:rPr lang="hu-HU" sz="2000" dirty="0" smtClean="0"/>
              <a:t> </a:t>
            </a:r>
            <a:r>
              <a:rPr lang="hu-HU" sz="2000" dirty="0" err="1" smtClean="0"/>
              <a:t>angle</a:t>
            </a:r>
            <a:r>
              <a:rPr lang="hu-HU" sz="2000" dirty="0" smtClean="0"/>
              <a:t>, </a:t>
            </a:r>
            <a:r>
              <a:rPr lang="hu-HU" sz="2000" dirty="0" err="1" smtClean="0"/>
              <a:t>with</a:t>
            </a:r>
            <a:r>
              <a:rPr lang="hu-HU" sz="2000" dirty="0" smtClean="0"/>
              <a:t> </a:t>
            </a:r>
            <a:r>
              <a:rPr lang="hu-HU" sz="2000" dirty="0" err="1" smtClean="0"/>
              <a:t>very</a:t>
            </a:r>
            <a:r>
              <a:rPr lang="hu-HU" sz="2000" dirty="0" smtClean="0"/>
              <a:t> </a:t>
            </a:r>
            <a:r>
              <a:rPr lang="hu-HU" sz="2000" dirty="0" err="1" smtClean="0"/>
              <a:t>smooth</a:t>
            </a:r>
            <a:r>
              <a:rPr lang="hu-HU" sz="2000" dirty="0" smtClean="0"/>
              <a:t> </a:t>
            </a:r>
            <a:r>
              <a:rPr lang="hu-HU" sz="2000" dirty="0" err="1" smtClean="0"/>
              <a:t>electromagnetic</a:t>
            </a:r>
            <a:r>
              <a:rPr lang="hu-HU" sz="2000" dirty="0" smtClean="0"/>
              <a:t> </a:t>
            </a:r>
            <a:r>
              <a:rPr lang="hu-HU" sz="2000" dirty="0" err="1" smtClean="0"/>
              <a:t>torque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589773"/>
            <a:ext cx="7886700" cy="443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9730" y="915908"/>
            <a:ext cx="8218968" cy="562018"/>
          </a:xfrm>
        </p:spPr>
        <p:txBody>
          <a:bodyPr/>
          <a:lstStyle/>
          <a:p>
            <a:pPr algn="ctr"/>
            <a:r>
              <a:rPr lang="hu-HU" sz="2400" dirty="0" err="1" smtClean="0"/>
              <a:t>Cogging</a:t>
            </a:r>
            <a:r>
              <a:rPr lang="hu-HU" sz="2400" dirty="0" smtClean="0"/>
              <a:t> </a:t>
            </a:r>
            <a:r>
              <a:rPr lang="hu-HU" sz="2400" dirty="0" err="1" smtClean="0"/>
              <a:t>torque</a:t>
            </a:r>
            <a:r>
              <a:rPr lang="hu-HU" sz="2400" dirty="0" smtClean="0"/>
              <a:t> </a:t>
            </a:r>
            <a:r>
              <a:rPr lang="hu-HU" sz="2400" dirty="0" err="1" smtClean="0"/>
              <a:t>due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our</a:t>
            </a:r>
            <a:r>
              <a:rPr lang="hu-HU" sz="2400" dirty="0" smtClean="0"/>
              <a:t> </a:t>
            </a:r>
            <a:r>
              <a:rPr lang="hu-HU" sz="2400" dirty="0" err="1" smtClean="0"/>
              <a:t>reasearching</a:t>
            </a:r>
            <a:r>
              <a:rPr lang="hu-HU" sz="2400" dirty="0" smtClean="0"/>
              <a:t> 0,05 Nm </a:t>
            </a:r>
            <a:r>
              <a:rPr lang="hu-HU" sz="2400" dirty="0" err="1" smtClean="0"/>
              <a:t>only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589773"/>
            <a:ext cx="7886700" cy="443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199" y="915908"/>
            <a:ext cx="8218967" cy="508855"/>
          </a:xfrm>
        </p:spPr>
        <p:txBody>
          <a:bodyPr/>
          <a:lstStyle/>
          <a:p>
            <a:pPr algn="ctr"/>
            <a:r>
              <a:rPr lang="hu-HU" dirty="0" err="1" smtClean="0"/>
              <a:t>Flux</a:t>
            </a:r>
            <a:r>
              <a:rPr lang="hu-HU" dirty="0" smtClean="0"/>
              <a:t> </a:t>
            </a:r>
            <a:r>
              <a:rPr lang="hu-HU" dirty="0" err="1" smtClean="0"/>
              <a:t>density</a:t>
            </a:r>
            <a:r>
              <a:rPr lang="hu-HU" dirty="0" smtClean="0"/>
              <a:t> </a:t>
            </a:r>
            <a:r>
              <a:rPr lang="hu-HU" dirty="0" err="1" smtClean="0"/>
              <a:t>without</a:t>
            </a:r>
            <a:r>
              <a:rPr lang="hu-HU" dirty="0" smtClean="0"/>
              <a:t> </a:t>
            </a:r>
            <a:r>
              <a:rPr lang="hu-HU" dirty="0" err="1" smtClean="0"/>
              <a:t>loading</a:t>
            </a:r>
            <a:endParaRPr lang="hu-HU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944091"/>
            <a:ext cx="7886700" cy="372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2140" y="915908"/>
            <a:ext cx="8314660" cy="427355"/>
          </a:xfrm>
        </p:spPr>
        <p:txBody>
          <a:bodyPr/>
          <a:lstStyle/>
          <a:p>
            <a:pPr algn="ctr"/>
            <a:r>
              <a:rPr lang="hu-HU" dirty="0" err="1" smtClean="0"/>
              <a:t>Flux</a:t>
            </a:r>
            <a:r>
              <a:rPr lang="hu-HU" dirty="0" smtClean="0"/>
              <a:t> </a:t>
            </a:r>
            <a:r>
              <a:rPr lang="hu-HU" dirty="0" err="1" smtClean="0"/>
              <a:t>density</a:t>
            </a:r>
            <a:r>
              <a:rPr lang="hu-HU" dirty="0" smtClean="0"/>
              <a:t> </a:t>
            </a:r>
            <a:r>
              <a:rPr lang="hu-HU" dirty="0" err="1" smtClean="0"/>
              <a:t>at</a:t>
            </a:r>
            <a:r>
              <a:rPr lang="hu-HU" dirty="0" smtClean="0"/>
              <a:t> 100 % </a:t>
            </a:r>
            <a:r>
              <a:rPr lang="hu-HU" dirty="0" err="1" smtClean="0"/>
              <a:t>current</a:t>
            </a:r>
            <a:r>
              <a:rPr lang="hu-HU" dirty="0" smtClean="0"/>
              <a:t> and 0 </a:t>
            </a:r>
            <a:r>
              <a:rPr lang="hu-HU" dirty="0" err="1" smtClean="0"/>
              <a:t>degree</a:t>
            </a:r>
            <a:r>
              <a:rPr lang="hu-HU" dirty="0" smtClean="0"/>
              <a:t> </a:t>
            </a:r>
            <a:r>
              <a:rPr lang="hu-HU" dirty="0" err="1" smtClean="0"/>
              <a:t>vector</a:t>
            </a:r>
            <a:r>
              <a:rPr lang="hu-HU" dirty="0" smtClean="0"/>
              <a:t> </a:t>
            </a:r>
            <a:r>
              <a:rPr lang="hu-HU" dirty="0" err="1" smtClean="0"/>
              <a:t>angle</a:t>
            </a: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888514"/>
            <a:ext cx="7886700" cy="383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689608"/>
          </a:xfrm>
        </p:spPr>
        <p:txBody>
          <a:bodyPr/>
          <a:lstStyle/>
          <a:p>
            <a:pPr algn="ctr"/>
            <a:r>
              <a:rPr lang="hu-HU" dirty="0" err="1" smtClean="0"/>
              <a:t>Investigations</a:t>
            </a:r>
            <a:r>
              <a:rPr lang="hu-HU" sz="2400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determine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demagnetization</a:t>
            </a:r>
            <a:r>
              <a:rPr lang="hu-HU" sz="2400" dirty="0" smtClean="0"/>
              <a:t/>
            </a:r>
            <a:br>
              <a:rPr lang="hu-HU" sz="2400" dirty="0" smtClean="0"/>
            </a:b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sz="2400" dirty="0" smtClean="0"/>
          </a:p>
          <a:p>
            <a:r>
              <a:rPr lang="hu-HU" sz="2400" dirty="0" err="1" smtClean="0"/>
              <a:t>Infolytica</a:t>
            </a:r>
            <a:r>
              <a:rPr lang="hu-HU" sz="2400" dirty="0" smtClean="0"/>
              <a:t> FEA </a:t>
            </a:r>
            <a:r>
              <a:rPr lang="hu-HU" sz="2400" dirty="0" err="1" smtClean="0"/>
              <a:t>softwer</a:t>
            </a:r>
            <a:r>
              <a:rPr lang="hu-HU" sz="2400" dirty="0" smtClean="0"/>
              <a:t> </a:t>
            </a:r>
            <a:r>
              <a:rPr lang="hu-HU" sz="2400" dirty="0" err="1" smtClean="0"/>
              <a:t>capable</a:t>
            </a:r>
            <a:r>
              <a:rPr lang="hu-HU" sz="2400" dirty="0" smtClean="0"/>
              <a:t> </a:t>
            </a:r>
            <a:r>
              <a:rPr lang="hu-HU" sz="2400" dirty="0" err="1" smtClean="0"/>
              <a:t>to</a:t>
            </a:r>
            <a:r>
              <a:rPr lang="hu-HU" sz="2400" dirty="0" smtClean="0"/>
              <a:t> </a:t>
            </a:r>
            <a:r>
              <a:rPr lang="hu-HU" sz="2400" dirty="0" err="1" smtClean="0"/>
              <a:t>investigate</a:t>
            </a:r>
            <a:r>
              <a:rPr lang="hu-HU" sz="2400" dirty="0" smtClean="0"/>
              <a:t> and </a:t>
            </a:r>
            <a:r>
              <a:rPr lang="hu-HU" sz="2400" dirty="0" err="1" smtClean="0"/>
              <a:t>determine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states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magnets</a:t>
            </a:r>
            <a:r>
              <a:rPr lang="hu-HU" sz="2400" dirty="0" smtClean="0"/>
              <a:t> </a:t>
            </a:r>
            <a:r>
              <a:rPr lang="hu-HU" sz="2400" dirty="0" err="1" smtClean="0"/>
              <a:t>wich</a:t>
            </a:r>
            <a:r>
              <a:rPr lang="hu-HU" sz="2400" dirty="0" smtClean="0"/>
              <a:t> </a:t>
            </a:r>
            <a:r>
              <a:rPr lang="hu-HU" sz="2400" dirty="0" err="1" smtClean="0"/>
              <a:t>are</a:t>
            </a:r>
            <a:r>
              <a:rPr lang="hu-HU" sz="2400" dirty="0" smtClean="0"/>
              <a:t> </a:t>
            </a:r>
            <a:r>
              <a:rPr lang="hu-HU" sz="2400" dirty="0" err="1" smtClean="0"/>
              <a:t>close</a:t>
            </a:r>
            <a:r>
              <a:rPr lang="hu-HU" sz="2400" dirty="0" smtClean="0"/>
              <a:t> </a:t>
            </a:r>
            <a:r>
              <a:rPr lang="hu-HU" sz="2400" dirty="0" err="1" smtClean="0"/>
              <a:t>to</a:t>
            </a:r>
            <a:r>
              <a:rPr lang="hu-HU" sz="2400" dirty="0" smtClean="0"/>
              <a:t> </a:t>
            </a:r>
            <a:r>
              <a:rPr lang="hu-HU" sz="2400" dirty="0" err="1" smtClean="0"/>
              <a:t>demagnetization</a:t>
            </a:r>
            <a:r>
              <a:rPr lang="hu-HU" sz="2400" dirty="0" smtClean="0"/>
              <a:t> </a:t>
            </a:r>
            <a:r>
              <a:rPr lang="hu-HU" sz="2400" dirty="0" err="1" smtClean="0"/>
              <a:t>and</a:t>
            </a:r>
            <a:r>
              <a:rPr lang="hu-HU" sz="2400" dirty="0" smtClean="0"/>
              <a:t> </a:t>
            </a:r>
            <a:r>
              <a:rPr lang="hu-HU" sz="2400" dirty="0" err="1" smtClean="0"/>
              <a:t>can</a:t>
            </a:r>
            <a:r>
              <a:rPr lang="hu-HU" sz="2400" dirty="0" smtClean="0"/>
              <a:t> </a:t>
            </a:r>
            <a:r>
              <a:rPr lang="hu-HU" sz="2400" dirty="0" err="1" smtClean="0"/>
              <a:t>shows</a:t>
            </a:r>
            <a:r>
              <a:rPr lang="hu-HU" sz="2400" dirty="0" smtClean="0"/>
              <a:t> </a:t>
            </a:r>
            <a:r>
              <a:rPr lang="hu-HU" sz="2400" dirty="0" err="1" smtClean="0"/>
              <a:t>its</a:t>
            </a:r>
            <a:r>
              <a:rPr lang="hu-HU" sz="2400" dirty="0" smtClean="0"/>
              <a:t> </a:t>
            </a:r>
            <a:r>
              <a:rPr lang="hu-HU" sz="2400" dirty="0" err="1" smtClean="0"/>
              <a:t>values</a:t>
            </a:r>
            <a:endParaRPr lang="hu-HU" sz="2400" dirty="0" smtClean="0"/>
          </a:p>
          <a:p>
            <a:endParaRPr lang="hu-HU" sz="2400" dirty="0" smtClean="0"/>
          </a:p>
          <a:p>
            <a:r>
              <a:rPr lang="hu-HU" sz="2400" dirty="0" err="1" smtClean="0"/>
              <a:t>With</a:t>
            </a:r>
            <a:r>
              <a:rPr lang="hu-HU" sz="2400" dirty="0" smtClean="0"/>
              <a:t> </a:t>
            </a:r>
            <a:r>
              <a:rPr lang="hu-HU" sz="2400" dirty="0" smtClean="0"/>
              <a:t>an </a:t>
            </a:r>
            <a:r>
              <a:rPr lang="hu-HU" sz="2400" dirty="0" err="1" smtClean="0"/>
              <a:t>iterative</a:t>
            </a:r>
            <a:r>
              <a:rPr lang="hu-HU" sz="2400" dirty="0" smtClean="0"/>
              <a:t> </a:t>
            </a:r>
            <a:r>
              <a:rPr lang="hu-HU" sz="2400" dirty="0" err="1" smtClean="0"/>
              <a:t>way</a:t>
            </a:r>
            <a:r>
              <a:rPr lang="hu-HU" sz="2400" dirty="0" smtClean="0"/>
              <a:t> </a:t>
            </a:r>
            <a:r>
              <a:rPr lang="hu-HU" sz="2400" dirty="0" err="1" smtClean="0"/>
              <a:t>we</a:t>
            </a:r>
            <a:r>
              <a:rPr lang="hu-HU" sz="2400" dirty="0" smtClean="0"/>
              <a:t> </a:t>
            </a:r>
            <a:r>
              <a:rPr lang="hu-HU" sz="2400" dirty="0" err="1" smtClean="0"/>
              <a:t>found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adequate</a:t>
            </a:r>
            <a:r>
              <a:rPr lang="hu-HU" sz="2400" dirty="0" smtClean="0"/>
              <a:t> </a:t>
            </a:r>
            <a:r>
              <a:rPr lang="hu-HU" sz="2400" dirty="0" err="1" smtClean="0"/>
              <a:t>value</a:t>
            </a:r>
            <a:r>
              <a:rPr lang="hu-HU" sz="2400" dirty="0" smtClean="0"/>
              <a:t> of </a:t>
            </a:r>
            <a:r>
              <a:rPr lang="hu-HU" sz="2400" dirty="0" err="1" smtClean="0"/>
              <a:t>current</a:t>
            </a:r>
            <a:r>
              <a:rPr lang="hu-HU" sz="2400" dirty="0" smtClean="0"/>
              <a:t> </a:t>
            </a:r>
            <a:r>
              <a:rPr lang="hu-HU" sz="2400" dirty="0" err="1" smtClean="0"/>
              <a:t>without</a:t>
            </a:r>
            <a:r>
              <a:rPr lang="hu-HU" sz="2400" dirty="0" smtClean="0"/>
              <a:t> </a:t>
            </a:r>
            <a:r>
              <a:rPr lang="hu-HU" sz="2400" dirty="0" err="1" smtClean="0"/>
              <a:t>demagnetization</a:t>
            </a:r>
            <a:r>
              <a:rPr lang="hu-HU" sz="2400" dirty="0" smtClean="0"/>
              <a:t> </a:t>
            </a:r>
            <a:r>
              <a:rPr lang="hu-HU" sz="2400" dirty="0" err="1" smtClean="0"/>
              <a:t>risk</a:t>
            </a:r>
            <a:r>
              <a:rPr lang="hu-HU" sz="2400" dirty="0" smtClean="0"/>
              <a:t>.</a:t>
            </a:r>
          </a:p>
          <a:p>
            <a:endParaRPr lang="hu-HU" sz="2400" dirty="0" smtClean="0"/>
          </a:p>
          <a:p>
            <a:r>
              <a:rPr lang="hu-HU" sz="2400" dirty="0" smtClean="0"/>
              <a:t>The </a:t>
            </a:r>
            <a:r>
              <a:rPr lang="hu-HU" sz="2400" dirty="0" err="1" smtClean="0"/>
              <a:t>flux-weakening</a:t>
            </a:r>
            <a:r>
              <a:rPr lang="hu-HU" sz="2400" dirty="0" smtClean="0"/>
              <a:t> </a:t>
            </a:r>
            <a:r>
              <a:rPr lang="hu-HU" sz="2400" dirty="0" err="1" smtClean="0"/>
              <a:t>increase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risk</a:t>
            </a:r>
            <a:r>
              <a:rPr lang="hu-HU" sz="2400" dirty="0" smtClean="0"/>
              <a:t> of </a:t>
            </a:r>
            <a:r>
              <a:rPr lang="hu-HU" sz="2400" dirty="0" err="1" smtClean="0"/>
              <a:t>this</a:t>
            </a:r>
            <a:r>
              <a:rPr lang="hu-HU" sz="2400" dirty="0" smtClean="0"/>
              <a:t> </a:t>
            </a:r>
            <a:r>
              <a:rPr lang="hu-HU" sz="2400" dirty="0" err="1" smtClean="0"/>
              <a:t>occurence</a:t>
            </a:r>
            <a:r>
              <a:rPr lang="hu-HU" sz="2400" dirty="0" smtClean="0"/>
              <a:t> </a:t>
            </a:r>
            <a:r>
              <a:rPr lang="hu-HU" sz="2400" dirty="0" err="1" smtClean="0"/>
              <a:t>mainly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generative</a:t>
            </a:r>
            <a:r>
              <a:rPr lang="hu-HU" sz="2400" dirty="0" smtClean="0"/>
              <a:t> </a:t>
            </a:r>
            <a:r>
              <a:rPr lang="hu-HU" sz="2400" dirty="0" err="1" smtClean="0"/>
              <a:t>braking</a:t>
            </a:r>
            <a:r>
              <a:rPr lang="hu-HU" sz="2400" dirty="0" smtClean="0"/>
              <a:t> </a:t>
            </a:r>
            <a:r>
              <a:rPr lang="hu-HU" sz="2400" dirty="0" err="1" smtClean="0"/>
              <a:t>operations</a:t>
            </a:r>
            <a:r>
              <a:rPr lang="hu-HU" sz="2400" dirty="0" smtClean="0"/>
              <a:t>.</a:t>
            </a:r>
          </a:p>
          <a:p>
            <a:endParaRPr lang="hu-H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5814" y="915908"/>
            <a:ext cx="8495414" cy="710873"/>
          </a:xfrm>
        </p:spPr>
        <p:txBody>
          <a:bodyPr/>
          <a:lstStyle/>
          <a:p>
            <a:pPr algn="ctr"/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figure</a:t>
            </a:r>
            <a:r>
              <a:rPr lang="hu-HU" sz="2000" dirty="0" smtClean="0"/>
              <a:t> </a:t>
            </a:r>
            <a:r>
              <a:rPr lang="hu-HU" sz="2000" dirty="0" err="1" smtClean="0"/>
              <a:t>shows</a:t>
            </a:r>
            <a:r>
              <a:rPr lang="hu-HU" sz="2000" dirty="0" smtClean="0"/>
              <a:t> </a:t>
            </a:r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state</a:t>
            </a:r>
            <a:r>
              <a:rPr lang="hu-HU" sz="2000" dirty="0" smtClean="0"/>
              <a:t> </a:t>
            </a:r>
            <a:r>
              <a:rPr lang="hu-HU" sz="2000" dirty="0" err="1" smtClean="0"/>
              <a:t>at</a:t>
            </a:r>
            <a:r>
              <a:rPr lang="hu-HU" sz="2000" dirty="0" smtClean="0"/>
              <a:t> 40 </a:t>
            </a:r>
            <a:r>
              <a:rPr lang="hu-HU" sz="2000" dirty="0" err="1" smtClean="0"/>
              <a:t>degrees</a:t>
            </a:r>
            <a:r>
              <a:rPr lang="hu-HU" sz="2000" dirty="0" smtClean="0"/>
              <a:t> of </a:t>
            </a:r>
            <a:r>
              <a:rPr lang="hu-HU" sz="2000" dirty="0" err="1" smtClean="0"/>
              <a:t>currentvector</a:t>
            </a:r>
            <a:r>
              <a:rPr lang="hu-HU" sz="2000" dirty="0" smtClean="0"/>
              <a:t> and </a:t>
            </a:r>
            <a:r>
              <a:rPr lang="hu-HU" sz="2000" dirty="0" smtClean="0"/>
              <a:t>640 A </a:t>
            </a:r>
            <a:r>
              <a:rPr lang="hu-HU" sz="2000" dirty="0" smtClean="0"/>
              <a:t>of motor </a:t>
            </a:r>
            <a:r>
              <a:rPr lang="hu-HU" sz="2000" dirty="0" err="1" smtClean="0"/>
              <a:t>current</a:t>
            </a:r>
            <a:r>
              <a:rPr lang="hu-HU" sz="2000" dirty="0" smtClean="0"/>
              <a:t>, </a:t>
            </a:r>
            <a:r>
              <a:rPr lang="hu-HU" sz="2000" dirty="0" err="1" smtClean="0"/>
              <a:t>at</a:t>
            </a:r>
            <a:r>
              <a:rPr lang="hu-HU" sz="2000" dirty="0" smtClean="0"/>
              <a:t> </a:t>
            </a:r>
            <a:r>
              <a:rPr lang="hu-HU" sz="2000" dirty="0" smtClean="0"/>
              <a:t>motoring. The </a:t>
            </a:r>
            <a:r>
              <a:rPr lang="hu-HU" sz="2000" dirty="0" err="1" smtClean="0"/>
              <a:t>peak</a:t>
            </a:r>
            <a:r>
              <a:rPr lang="hu-HU" sz="2000" dirty="0" smtClean="0"/>
              <a:t> </a:t>
            </a:r>
            <a:r>
              <a:rPr lang="hu-HU" sz="2000" dirty="0" err="1" smtClean="0"/>
              <a:t>value</a:t>
            </a:r>
            <a:r>
              <a:rPr lang="hu-HU" sz="2000" dirty="0" smtClean="0"/>
              <a:t>  of </a:t>
            </a:r>
            <a:r>
              <a:rPr lang="hu-HU" sz="2000" dirty="0" err="1" smtClean="0"/>
              <a:t>demagnetization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blob</a:t>
            </a:r>
            <a:r>
              <a:rPr lang="hu-HU" sz="2000" dirty="0" smtClean="0"/>
              <a:t> </a:t>
            </a:r>
            <a:r>
              <a:rPr lang="hu-HU" sz="2000" dirty="0" err="1" smtClean="0"/>
              <a:t>of</a:t>
            </a:r>
            <a:r>
              <a:rPr lang="hu-HU" sz="2000" dirty="0" smtClean="0"/>
              <a:t> 1 T 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898048"/>
            <a:ext cx="7886700" cy="3817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710873"/>
          </a:xfrm>
        </p:spPr>
        <p:txBody>
          <a:bodyPr/>
          <a:lstStyle/>
          <a:p>
            <a:pPr algn="ctr"/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figure</a:t>
            </a:r>
            <a:r>
              <a:rPr lang="hu-HU" sz="2000" dirty="0" smtClean="0"/>
              <a:t> </a:t>
            </a:r>
            <a:r>
              <a:rPr lang="hu-HU" sz="2000" dirty="0" err="1" smtClean="0"/>
              <a:t>shows</a:t>
            </a:r>
            <a:r>
              <a:rPr lang="hu-HU" sz="2000" dirty="0" smtClean="0"/>
              <a:t> </a:t>
            </a:r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state</a:t>
            </a:r>
            <a:r>
              <a:rPr lang="hu-HU" sz="2000" dirty="0" smtClean="0"/>
              <a:t> </a:t>
            </a:r>
            <a:r>
              <a:rPr lang="hu-HU" sz="2000" dirty="0" err="1" smtClean="0"/>
              <a:t>at</a:t>
            </a:r>
            <a:r>
              <a:rPr lang="hu-HU" sz="2000" dirty="0" smtClean="0"/>
              <a:t> 40 </a:t>
            </a:r>
            <a:r>
              <a:rPr lang="hu-HU" sz="2000" dirty="0" err="1" smtClean="0"/>
              <a:t>degrees</a:t>
            </a:r>
            <a:r>
              <a:rPr lang="hu-HU" sz="2000" dirty="0" smtClean="0"/>
              <a:t> of </a:t>
            </a:r>
            <a:r>
              <a:rPr lang="hu-HU" sz="2000" dirty="0" err="1" smtClean="0"/>
              <a:t>currentvector</a:t>
            </a:r>
            <a:r>
              <a:rPr lang="hu-HU" sz="2000" dirty="0" smtClean="0"/>
              <a:t> and 508 A of motor </a:t>
            </a:r>
            <a:r>
              <a:rPr lang="hu-HU" sz="2000" dirty="0" err="1" smtClean="0"/>
              <a:t>current</a:t>
            </a:r>
            <a:r>
              <a:rPr lang="hu-HU" sz="2000" dirty="0" smtClean="0"/>
              <a:t>, </a:t>
            </a:r>
            <a:r>
              <a:rPr lang="hu-HU" sz="2000" dirty="0" err="1" smtClean="0"/>
              <a:t>at</a:t>
            </a:r>
            <a:r>
              <a:rPr lang="hu-HU" sz="2000" dirty="0" smtClean="0"/>
              <a:t> motoring. </a:t>
            </a:r>
            <a:r>
              <a:rPr lang="hu-HU" sz="2000" dirty="0" err="1" smtClean="0"/>
              <a:t>At</a:t>
            </a:r>
            <a:r>
              <a:rPr lang="hu-HU" sz="2000" dirty="0" smtClean="0"/>
              <a:t> 508 A </a:t>
            </a:r>
            <a:r>
              <a:rPr lang="hu-HU" sz="2000" dirty="0" err="1" smtClean="0"/>
              <a:t>there</a:t>
            </a:r>
            <a:r>
              <a:rPr lang="hu-HU" sz="2000" dirty="0" smtClean="0"/>
              <a:t> is </a:t>
            </a:r>
            <a:r>
              <a:rPr lang="hu-HU" sz="2000" dirty="0" err="1" smtClean="0"/>
              <a:t>not</a:t>
            </a:r>
            <a:r>
              <a:rPr lang="hu-HU" sz="2000" dirty="0" smtClean="0"/>
              <a:t> </a:t>
            </a:r>
            <a:r>
              <a:rPr lang="hu-HU" sz="2000" dirty="0" err="1" smtClean="0"/>
              <a:t>any</a:t>
            </a:r>
            <a:r>
              <a:rPr lang="hu-HU" sz="2000" dirty="0" smtClean="0"/>
              <a:t>  </a:t>
            </a:r>
            <a:r>
              <a:rPr lang="hu-HU" sz="2000" dirty="0" err="1" smtClean="0"/>
              <a:t>demagnetization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877300"/>
            <a:ext cx="7886700" cy="385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9730" y="839971"/>
            <a:ext cx="8240233" cy="999461"/>
          </a:xfrm>
        </p:spPr>
        <p:txBody>
          <a:bodyPr/>
          <a:lstStyle/>
          <a:p>
            <a:pPr algn="ctr"/>
            <a:r>
              <a:rPr lang="hu-HU" sz="2000" dirty="0" smtClean="0"/>
              <a:t>The 30 </a:t>
            </a:r>
            <a:r>
              <a:rPr lang="hu-HU" sz="2000" dirty="0" err="1" smtClean="0"/>
              <a:t>degree</a:t>
            </a:r>
            <a:r>
              <a:rPr lang="hu-HU" sz="2000" dirty="0" smtClean="0"/>
              <a:t> and </a:t>
            </a:r>
            <a:r>
              <a:rPr lang="hu-HU" sz="2000" dirty="0" err="1" smtClean="0"/>
              <a:t>greater</a:t>
            </a:r>
            <a:r>
              <a:rPr lang="hu-HU" sz="2000" dirty="0" smtClean="0"/>
              <a:t> </a:t>
            </a:r>
            <a:r>
              <a:rPr lang="hu-HU" sz="2000" dirty="0" err="1" smtClean="0"/>
              <a:t>currentvector-rotating</a:t>
            </a:r>
            <a:r>
              <a:rPr lang="hu-HU" sz="2000" dirty="0" smtClean="0"/>
              <a:t> </a:t>
            </a:r>
            <a:r>
              <a:rPr lang="hu-HU" sz="2000" dirty="0" err="1" smtClean="0"/>
              <a:t>are</a:t>
            </a:r>
            <a:r>
              <a:rPr lang="hu-HU" sz="2000" dirty="0" smtClean="0"/>
              <a:t> </a:t>
            </a:r>
            <a:r>
              <a:rPr lang="hu-HU" sz="2000" dirty="0" err="1" smtClean="0"/>
              <a:t>needed</a:t>
            </a:r>
            <a:r>
              <a:rPr lang="hu-HU" sz="2000" dirty="0" smtClean="0"/>
              <a:t>  </a:t>
            </a:r>
            <a:r>
              <a:rPr lang="hu-HU" sz="2000" dirty="0" err="1" smtClean="0"/>
              <a:t>to</a:t>
            </a:r>
            <a:r>
              <a:rPr lang="hu-HU" sz="2000" dirty="0" smtClean="0"/>
              <a:t> </a:t>
            </a:r>
            <a:r>
              <a:rPr lang="hu-HU" sz="2000" dirty="0" err="1" smtClean="0"/>
              <a:t>reach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adequate</a:t>
            </a:r>
            <a:r>
              <a:rPr lang="hu-HU" sz="2000" dirty="0" smtClean="0"/>
              <a:t> </a:t>
            </a:r>
            <a:r>
              <a:rPr lang="hu-HU" sz="2000" dirty="0" err="1" smtClean="0"/>
              <a:t>field-weakening</a:t>
            </a:r>
            <a:r>
              <a:rPr lang="hu-HU" sz="2000" dirty="0" smtClean="0"/>
              <a:t>, here </a:t>
            </a:r>
            <a:r>
              <a:rPr lang="hu-HU" sz="2000" dirty="0" err="1" smtClean="0"/>
              <a:t>by</a:t>
            </a:r>
            <a:r>
              <a:rPr lang="hu-HU" sz="2000" dirty="0" smtClean="0"/>
              <a:t> 515 % </a:t>
            </a:r>
            <a:r>
              <a:rPr lang="hu-HU" sz="2000" dirty="0" err="1" smtClean="0"/>
              <a:t>current</a:t>
            </a:r>
            <a:r>
              <a:rPr lang="hu-HU" sz="2000" dirty="0" smtClean="0"/>
              <a:t> and 30 </a:t>
            </a:r>
            <a:r>
              <a:rPr lang="hu-HU" sz="2000" dirty="0" err="1" smtClean="0"/>
              <a:t>degrees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880351"/>
            <a:ext cx="7886700" cy="385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916" y="850605"/>
            <a:ext cx="8623005" cy="733646"/>
          </a:xfrm>
        </p:spPr>
        <p:txBody>
          <a:bodyPr/>
          <a:lstStyle/>
          <a:p>
            <a:r>
              <a:rPr lang="hu-HU" sz="1800" dirty="0" smtClean="0"/>
              <a:t>150 </a:t>
            </a:r>
            <a:r>
              <a:rPr lang="hu-HU" sz="1800" dirty="0" err="1" smtClean="0"/>
              <a:t>degree</a:t>
            </a:r>
            <a:r>
              <a:rPr lang="hu-HU" sz="1800" dirty="0" smtClean="0"/>
              <a:t> of </a:t>
            </a:r>
            <a:r>
              <a:rPr lang="hu-HU" sz="1800" dirty="0" err="1" smtClean="0"/>
              <a:t>vector</a:t>
            </a:r>
            <a:r>
              <a:rPr lang="hu-HU" sz="1800" dirty="0" smtClean="0"/>
              <a:t> </a:t>
            </a:r>
            <a:r>
              <a:rPr lang="hu-HU" sz="1800" dirty="0" err="1" smtClean="0"/>
              <a:t>angle</a:t>
            </a:r>
            <a:r>
              <a:rPr lang="hu-HU" sz="1800" dirty="0" smtClean="0"/>
              <a:t> </a:t>
            </a:r>
            <a:r>
              <a:rPr lang="hu-HU" sz="1800" dirty="0" err="1" smtClean="0"/>
              <a:t>occur</a:t>
            </a:r>
            <a:r>
              <a:rPr lang="hu-HU" sz="1800" dirty="0" smtClean="0"/>
              <a:t> </a:t>
            </a:r>
            <a:r>
              <a:rPr lang="hu-HU" sz="1800" dirty="0" err="1" smtClean="0"/>
              <a:t>in</a:t>
            </a:r>
            <a:r>
              <a:rPr lang="hu-HU" sz="1800" dirty="0" smtClean="0"/>
              <a:t> </a:t>
            </a:r>
            <a:r>
              <a:rPr lang="hu-HU" sz="1800" dirty="0" err="1" smtClean="0"/>
              <a:t>brake</a:t>
            </a:r>
            <a:r>
              <a:rPr lang="hu-HU" sz="1800" dirty="0" smtClean="0"/>
              <a:t> </a:t>
            </a:r>
            <a:r>
              <a:rPr lang="hu-HU" sz="1800" dirty="0" err="1" smtClean="0"/>
              <a:t>operating</a:t>
            </a:r>
            <a:r>
              <a:rPr lang="hu-HU" sz="1800" dirty="0" smtClean="0"/>
              <a:t>, </a:t>
            </a:r>
            <a:r>
              <a:rPr lang="hu-HU" sz="1800" dirty="0" err="1" smtClean="0"/>
              <a:t>so</a:t>
            </a:r>
            <a:r>
              <a:rPr lang="hu-HU" sz="1800" dirty="0" smtClean="0"/>
              <a:t> </a:t>
            </a:r>
            <a:r>
              <a:rPr lang="hu-HU" sz="1800" dirty="0" err="1" smtClean="0"/>
              <a:t>investigate</a:t>
            </a:r>
            <a:r>
              <a:rPr lang="hu-HU" sz="1800" dirty="0" smtClean="0"/>
              <a:t> </a:t>
            </a:r>
            <a:r>
              <a:rPr lang="hu-HU" sz="1800" dirty="0" err="1" smtClean="0"/>
              <a:t>the</a:t>
            </a:r>
            <a:r>
              <a:rPr lang="hu-HU" sz="1800" dirty="0" smtClean="0"/>
              <a:t> </a:t>
            </a:r>
            <a:r>
              <a:rPr lang="hu-HU" sz="1800" dirty="0" err="1" smtClean="0"/>
              <a:t>risk</a:t>
            </a:r>
            <a:r>
              <a:rPr lang="hu-HU" sz="1800" dirty="0" smtClean="0"/>
              <a:t> </a:t>
            </a:r>
            <a:r>
              <a:rPr lang="hu-HU" sz="1800" dirty="0" err="1" smtClean="0"/>
              <a:t>of</a:t>
            </a:r>
            <a:r>
              <a:rPr lang="hu-HU" sz="1800" dirty="0" smtClean="0"/>
              <a:t> </a:t>
            </a:r>
            <a:r>
              <a:rPr lang="hu-HU" sz="1800" dirty="0" err="1" smtClean="0"/>
              <a:t>demagnetization</a:t>
            </a:r>
            <a:r>
              <a:rPr lang="hu-HU" sz="1800" dirty="0" smtClean="0"/>
              <a:t> is </a:t>
            </a:r>
            <a:r>
              <a:rPr lang="hu-HU" sz="1800" dirty="0" err="1" smtClean="0"/>
              <a:t>very</a:t>
            </a:r>
            <a:r>
              <a:rPr lang="hu-HU" sz="1800" dirty="0" smtClean="0"/>
              <a:t> </a:t>
            </a:r>
            <a:r>
              <a:rPr lang="hu-HU" sz="1800" dirty="0" err="1" smtClean="0"/>
              <a:t>important</a:t>
            </a:r>
            <a:r>
              <a:rPr lang="hu-HU" sz="1800" dirty="0" smtClean="0"/>
              <a:t>. </a:t>
            </a:r>
            <a:r>
              <a:rPr lang="hu-HU" sz="1800" dirty="0" err="1" smtClean="0"/>
              <a:t>At</a:t>
            </a:r>
            <a:r>
              <a:rPr lang="hu-HU" sz="1800" dirty="0" smtClean="0"/>
              <a:t> </a:t>
            </a:r>
            <a:r>
              <a:rPr lang="hu-HU" sz="1800" dirty="0" err="1" smtClean="0"/>
              <a:t>the</a:t>
            </a:r>
            <a:r>
              <a:rPr lang="hu-HU" sz="1800" dirty="0" smtClean="0"/>
              <a:t> </a:t>
            </a:r>
            <a:r>
              <a:rPr lang="hu-HU" sz="1800" dirty="0" err="1" smtClean="0"/>
              <a:t>current</a:t>
            </a:r>
            <a:r>
              <a:rPr lang="hu-HU" sz="1800" dirty="0" smtClean="0"/>
              <a:t> of 515 % of </a:t>
            </a:r>
            <a:r>
              <a:rPr lang="hu-HU" sz="1800" dirty="0" err="1" smtClean="0"/>
              <a:t>nominal</a:t>
            </a:r>
            <a:r>
              <a:rPr lang="hu-HU" sz="1800" dirty="0" smtClean="0"/>
              <a:t> </a:t>
            </a:r>
            <a:r>
              <a:rPr lang="hu-HU" sz="1800" dirty="0" err="1" smtClean="0"/>
              <a:t>value</a:t>
            </a:r>
            <a:r>
              <a:rPr lang="hu-HU" sz="1800" dirty="0" smtClean="0"/>
              <a:t> : </a:t>
            </a:r>
            <a:r>
              <a:rPr lang="hu-HU" sz="1800" dirty="0" err="1" smtClean="0"/>
              <a:t>the</a:t>
            </a:r>
            <a:r>
              <a:rPr lang="hu-HU" sz="1800" dirty="0" smtClean="0"/>
              <a:t> </a:t>
            </a:r>
            <a:r>
              <a:rPr lang="hu-HU" sz="1800" dirty="0" err="1" smtClean="0"/>
              <a:t>measure</a:t>
            </a:r>
            <a:r>
              <a:rPr lang="hu-HU" sz="1800" dirty="0" smtClean="0"/>
              <a:t> </a:t>
            </a:r>
            <a:r>
              <a:rPr lang="hu-HU" sz="1800" dirty="0" err="1" smtClean="0"/>
              <a:t>of</a:t>
            </a:r>
            <a:r>
              <a:rPr lang="hu-HU" sz="1800" dirty="0" smtClean="0"/>
              <a:t> </a:t>
            </a:r>
            <a:r>
              <a:rPr lang="hu-HU" sz="1800" dirty="0" err="1" smtClean="0"/>
              <a:t>demagnetization</a:t>
            </a:r>
            <a:r>
              <a:rPr lang="hu-HU" sz="1800" dirty="0" smtClean="0"/>
              <a:t> ‘s </a:t>
            </a:r>
            <a:r>
              <a:rPr lang="hu-HU" sz="1800" dirty="0" err="1" smtClean="0"/>
              <a:t>peak</a:t>
            </a:r>
            <a:r>
              <a:rPr lang="hu-HU" sz="1800" dirty="0" smtClean="0"/>
              <a:t> is </a:t>
            </a:r>
            <a:r>
              <a:rPr lang="hu-HU" sz="1800" dirty="0" err="1" smtClean="0"/>
              <a:t>high</a:t>
            </a:r>
            <a:r>
              <a:rPr lang="hu-HU" sz="1800" dirty="0" smtClean="0"/>
              <a:t>, </a:t>
            </a:r>
            <a:r>
              <a:rPr lang="hu-HU" sz="1800" dirty="0" smtClean="0"/>
              <a:t>0.851 T, </a:t>
            </a:r>
            <a:r>
              <a:rPr lang="hu-HU" sz="1800" dirty="0" err="1" smtClean="0"/>
              <a:t>but</a:t>
            </a:r>
            <a:r>
              <a:rPr lang="hu-HU" sz="1800" dirty="0" smtClean="0"/>
              <a:t> </a:t>
            </a:r>
            <a:r>
              <a:rPr lang="hu-HU" sz="1800" dirty="0" err="1" smtClean="0"/>
              <a:t>its</a:t>
            </a:r>
            <a:r>
              <a:rPr lang="hu-HU" sz="1800" dirty="0" smtClean="0"/>
              <a:t> </a:t>
            </a:r>
            <a:r>
              <a:rPr lang="hu-HU" sz="1800" dirty="0" err="1" smtClean="0"/>
              <a:t>area</a:t>
            </a:r>
            <a:r>
              <a:rPr lang="hu-HU" sz="1800" dirty="0" smtClean="0"/>
              <a:t> is </a:t>
            </a:r>
            <a:r>
              <a:rPr lang="hu-HU" sz="1800" dirty="0" err="1" smtClean="0"/>
              <a:t>not</a:t>
            </a:r>
            <a:r>
              <a:rPr lang="hu-HU" sz="1800" dirty="0" smtClean="0"/>
              <a:t> </a:t>
            </a:r>
            <a:r>
              <a:rPr lang="hu-HU" sz="1800" dirty="0" err="1" smtClean="0"/>
              <a:t>t</a:t>
            </a:r>
            <a:r>
              <a:rPr lang="hu-HU" sz="1800" dirty="0" err="1" smtClean="0"/>
              <a:t>oo</a:t>
            </a:r>
            <a:r>
              <a:rPr lang="hu-HU" sz="1800" dirty="0" smtClean="0"/>
              <a:t> </a:t>
            </a:r>
            <a:r>
              <a:rPr lang="hu-HU" sz="1800" dirty="0" err="1" smtClean="0"/>
              <a:t>large</a:t>
            </a:r>
            <a:endParaRPr lang="hu-HU" sz="1800" dirty="0"/>
          </a:p>
        </p:txBody>
      </p:sp>
      <p:pic>
        <p:nvPicPr>
          <p:cNvPr id="6" name="Tartalom helye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686048"/>
            <a:ext cx="7886700" cy="433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49" y="915908"/>
            <a:ext cx="8036885" cy="466325"/>
          </a:xfrm>
        </p:spPr>
        <p:txBody>
          <a:bodyPr/>
          <a:lstStyle/>
          <a:p>
            <a:pPr algn="ctr"/>
            <a:r>
              <a:rPr lang="hu-HU" sz="2000" dirty="0" err="1" smtClean="0"/>
              <a:t>At</a:t>
            </a:r>
            <a:r>
              <a:rPr lang="hu-HU" sz="2000" dirty="0" smtClean="0"/>
              <a:t> </a:t>
            </a:r>
            <a:r>
              <a:rPr lang="hu-HU" sz="2000" dirty="0" err="1" smtClean="0"/>
              <a:t>regenerative</a:t>
            </a:r>
            <a:r>
              <a:rPr lang="hu-HU" sz="2000" dirty="0" smtClean="0"/>
              <a:t> </a:t>
            </a:r>
            <a:r>
              <a:rPr lang="hu-HU" sz="2000" dirty="0" err="1" smtClean="0"/>
              <a:t>braking</a:t>
            </a:r>
            <a:r>
              <a:rPr lang="hu-HU" sz="2000" dirty="0" smtClean="0"/>
              <a:t>, here is 474 % </a:t>
            </a:r>
            <a:r>
              <a:rPr lang="hu-HU" sz="2000" dirty="0" err="1" smtClean="0"/>
              <a:t>current</a:t>
            </a:r>
            <a:r>
              <a:rPr lang="hu-HU" sz="2000" dirty="0" smtClean="0"/>
              <a:t> and 150 </a:t>
            </a:r>
            <a:r>
              <a:rPr lang="hu-HU" sz="2000" dirty="0" err="1" smtClean="0"/>
              <a:t>degrees</a:t>
            </a:r>
            <a:r>
              <a:rPr lang="hu-HU" sz="2000" dirty="0" smtClean="0"/>
              <a:t> </a:t>
            </a:r>
            <a:r>
              <a:rPr lang="hu-HU" sz="2000" dirty="0" err="1" smtClean="0"/>
              <a:t>vector</a:t>
            </a:r>
            <a:r>
              <a:rPr lang="hu-HU" sz="2000" dirty="0" smtClean="0"/>
              <a:t> </a:t>
            </a:r>
            <a:r>
              <a:rPr lang="hu-HU" sz="2000" dirty="0" err="1" smtClean="0"/>
              <a:t>angle</a:t>
            </a:r>
            <a:r>
              <a:rPr lang="hu-HU" sz="2000" dirty="0" smtClean="0"/>
              <a:t>,  </a:t>
            </a:r>
            <a:r>
              <a:rPr lang="hu-HU" sz="2000" dirty="0" err="1" smtClean="0"/>
              <a:t>without</a:t>
            </a:r>
            <a:r>
              <a:rPr lang="hu-HU" sz="2000" dirty="0" smtClean="0"/>
              <a:t> </a:t>
            </a:r>
            <a:r>
              <a:rPr lang="hu-HU" sz="2000" dirty="0" err="1" smtClean="0"/>
              <a:t>demagnetization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1509823"/>
            <a:ext cx="7886700" cy="424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9099" y="786809"/>
            <a:ext cx="8218966" cy="744279"/>
          </a:xfrm>
        </p:spPr>
        <p:txBody>
          <a:bodyPr/>
          <a:lstStyle/>
          <a:p>
            <a:r>
              <a:rPr lang="hu-HU" dirty="0" err="1" smtClean="0"/>
              <a:t>Effects</a:t>
            </a:r>
            <a:r>
              <a:rPr lang="hu-HU" dirty="0" smtClean="0"/>
              <a:t> of </a:t>
            </a:r>
            <a:r>
              <a:rPr lang="hu-HU" dirty="0" err="1" smtClean="0"/>
              <a:t>varied</a:t>
            </a:r>
            <a:r>
              <a:rPr lang="hu-HU" dirty="0" smtClean="0"/>
              <a:t> </a:t>
            </a:r>
            <a:r>
              <a:rPr lang="hu-HU" dirty="0" err="1" smtClean="0"/>
              <a:t>airgap</a:t>
            </a:r>
            <a:r>
              <a:rPr lang="hu-HU" dirty="0" smtClean="0"/>
              <a:t> and </a:t>
            </a:r>
            <a:r>
              <a:rPr lang="hu-HU" dirty="0" err="1" smtClean="0"/>
              <a:t>two</a:t>
            </a:r>
            <a:r>
              <a:rPr lang="hu-HU" dirty="0" smtClean="0"/>
              <a:t> </a:t>
            </a:r>
            <a:r>
              <a:rPr lang="hu-HU" dirty="0" err="1" smtClean="0"/>
              <a:t>size</a:t>
            </a:r>
            <a:r>
              <a:rPr lang="hu-HU" dirty="0" smtClean="0"/>
              <a:t> of </a:t>
            </a:r>
            <a:r>
              <a:rPr lang="hu-HU" dirty="0" err="1" smtClean="0"/>
              <a:t>tooth</a:t>
            </a:r>
            <a:r>
              <a:rPr lang="hu-HU" dirty="0" smtClean="0"/>
              <a:t> </a:t>
            </a:r>
            <a:r>
              <a:rPr lang="hu-HU" dirty="0" err="1" smtClean="0"/>
              <a:t>tang</a:t>
            </a:r>
            <a:r>
              <a:rPr lang="hu-HU" dirty="0" smtClean="0"/>
              <a:t> </a:t>
            </a:r>
            <a:r>
              <a:rPr lang="hu-HU" dirty="0" err="1" smtClean="0"/>
              <a:t>depth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000" dirty="0" err="1" smtClean="0"/>
              <a:t>We</a:t>
            </a:r>
            <a:r>
              <a:rPr lang="hu-HU" sz="2000" dirty="0" smtClean="0"/>
              <a:t> </a:t>
            </a:r>
            <a:r>
              <a:rPr lang="hu-HU" sz="2000" dirty="0" err="1" smtClean="0"/>
              <a:t>have</a:t>
            </a:r>
            <a:r>
              <a:rPr lang="hu-HU" sz="2000" dirty="0" smtClean="0"/>
              <a:t> </a:t>
            </a:r>
            <a:r>
              <a:rPr lang="hu-HU" sz="2000" dirty="0" err="1" smtClean="0"/>
              <a:t>done</a:t>
            </a:r>
            <a:r>
              <a:rPr lang="hu-HU" sz="2000" dirty="0" smtClean="0"/>
              <a:t> </a:t>
            </a:r>
            <a:r>
              <a:rPr lang="hu-HU" sz="2000" dirty="0" err="1" smtClean="0"/>
              <a:t>examinations</a:t>
            </a:r>
            <a:r>
              <a:rPr lang="hu-HU" sz="2000" dirty="0" smtClean="0"/>
              <a:t> </a:t>
            </a:r>
            <a:r>
              <a:rPr lang="hu-HU" sz="2000" dirty="0" err="1" smtClean="0"/>
              <a:t>by</a:t>
            </a:r>
            <a:r>
              <a:rPr lang="hu-HU" sz="2000" dirty="0" smtClean="0"/>
              <a:t> </a:t>
            </a:r>
            <a:r>
              <a:rPr lang="hu-HU" sz="2000" dirty="0" err="1" smtClean="0"/>
              <a:t>varied</a:t>
            </a:r>
            <a:r>
              <a:rPr lang="hu-HU" sz="2000" dirty="0" smtClean="0"/>
              <a:t> </a:t>
            </a:r>
            <a:r>
              <a:rPr lang="hu-HU" sz="2000" dirty="0" err="1" smtClean="0"/>
              <a:t>to</a:t>
            </a:r>
            <a:r>
              <a:rPr lang="hu-HU" sz="2000" dirty="0" smtClean="0"/>
              <a:t> air </a:t>
            </a:r>
            <a:r>
              <a:rPr lang="hu-HU" sz="2000" dirty="0" err="1" smtClean="0"/>
              <a:t>gap</a:t>
            </a:r>
            <a:r>
              <a:rPr lang="hu-HU" sz="2000" dirty="0" smtClean="0"/>
              <a:t> </a:t>
            </a:r>
            <a:r>
              <a:rPr lang="hu-HU" sz="2000" dirty="0" err="1" smtClean="0"/>
              <a:t>values</a:t>
            </a:r>
            <a:r>
              <a:rPr lang="hu-HU" sz="2000" dirty="0" smtClean="0"/>
              <a:t> of </a:t>
            </a:r>
            <a:r>
              <a:rPr lang="hu-HU" sz="2000" dirty="0" err="1" smtClean="0"/>
              <a:t>our</a:t>
            </a:r>
            <a:r>
              <a:rPr lang="hu-HU" sz="2000" dirty="0" smtClean="0"/>
              <a:t> </a:t>
            </a:r>
            <a:r>
              <a:rPr lang="hu-HU" sz="2000" dirty="0" err="1" smtClean="0"/>
              <a:t>synchronous</a:t>
            </a:r>
            <a:r>
              <a:rPr lang="hu-HU" sz="2000" dirty="0" smtClean="0"/>
              <a:t> motor </a:t>
            </a:r>
            <a:r>
              <a:rPr lang="hu-HU" sz="2000" dirty="0" err="1" smtClean="0"/>
              <a:t>resarching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effects</a:t>
            </a:r>
            <a:r>
              <a:rPr lang="hu-HU" sz="2000" dirty="0" smtClean="0"/>
              <a:t> of air </a:t>
            </a:r>
            <a:r>
              <a:rPr lang="hu-HU" sz="2000" dirty="0" err="1" smtClean="0"/>
              <a:t>gap</a:t>
            </a:r>
            <a:r>
              <a:rPr lang="hu-HU" sz="2000" dirty="0" smtClean="0"/>
              <a:t> </a:t>
            </a:r>
            <a:r>
              <a:rPr lang="hu-HU" sz="2000" dirty="0" err="1" smtClean="0"/>
              <a:t>for</a:t>
            </a:r>
            <a:r>
              <a:rPr lang="hu-HU" sz="2000" dirty="0" smtClean="0"/>
              <a:t> </a:t>
            </a:r>
            <a:r>
              <a:rPr lang="hu-HU" sz="2000" dirty="0" err="1" smtClean="0"/>
              <a:t>demagnetization</a:t>
            </a:r>
            <a:r>
              <a:rPr lang="hu-HU" sz="2000" dirty="0" smtClean="0"/>
              <a:t> </a:t>
            </a:r>
            <a:r>
              <a:rPr lang="hu-HU" sz="2000" dirty="0" err="1" smtClean="0"/>
              <a:t>predictions</a:t>
            </a:r>
            <a:r>
              <a:rPr lang="hu-HU" sz="2000" dirty="0" smtClean="0"/>
              <a:t>. </a:t>
            </a:r>
            <a:r>
              <a:rPr lang="hu-HU" sz="2000" i="1" dirty="0" smtClean="0"/>
              <a:t>The air </a:t>
            </a:r>
            <a:r>
              <a:rPr lang="hu-HU" sz="2000" i="1" dirty="0" err="1" smtClean="0"/>
              <a:t>gap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values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was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set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from</a:t>
            </a:r>
            <a:r>
              <a:rPr lang="hu-HU" sz="2000" i="1" dirty="0" smtClean="0"/>
              <a:t> 3.0 </a:t>
            </a:r>
            <a:r>
              <a:rPr lang="hu-HU" sz="2000" i="1" dirty="0" err="1" smtClean="0"/>
              <a:t>to</a:t>
            </a:r>
            <a:r>
              <a:rPr lang="hu-HU" sz="2000" i="1" dirty="0" smtClean="0"/>
              <a:t> 0.7 mm </a:t>
            </a:r>
            <a:r>
              <a:rPr lang="hu-HU" sz="2000" dirty="0" smtClean="0"/>
              <a:t>and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results</a:t>
            </a:r>
            <a:r>
              <a:rPr lang="hu-HU" sz="2000" dirty="0" smtClean="0"/>
              <a:t> </a:t>
            </a:r>
            <a:r>
              <a:rPr lang="hu-HU" sz="2000" dirty="0" err="1" smtClean="0"/>
              <a:t>will</a:t>
            </a:r>
            <a:r>
              <a:rPr lang="hu-HU" sz="2000" dirty="0" smtClean="0"/>
              <a:t> be </a:t>
            </a:r>
            <a:r>
              <a:rPr lang="hu-HU" sz="2000" dirty="0" err="1" smtClean="0"/>
              <a:t>shown</a:t>
            </a:r>
            <a:r>
              <a:rPr lang="hu-HU" sz="2000" dirty="0" smtClean="0"/>
              <a:t>.</a:t>
            </a:r>
          </a:p>
          <a:p>
            <a:endParaRPr lang="hu-HU" sz="2000" dirty="0" smtClean="0"/>
          </a:p>
          <a:p>
            <a:r>
              <a:rPr lang="hu-HU" sz="2000" dirty="0" err="1" smtClean="0"/>
              <a:t>We</a:t>
            </a:r>
            <a:r>
              <a:rPr lang="hu-HU" sz="2000" dirty="0" smtClean="0"/>
              <a:t> </a:t>
            </a:r>
            <a:r>
              <a:rPr lang="hu-HU" sz="2000" i="1" dirty="0" err="1" smtClean="0"/>
              <a:t>examinated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the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behaviour</a:t>
            </a:r>
            <a:r>
              <a:rPr lang="hu-HU" sz="2000" i="1" dirty="0" smtClean="0"/>
              <a:t> </a:t>
            </a:r>
            <a:r>
              <a:rPr lang="hu-HU" sz="2000" dirty="0" err="1" smtClean="0"/>
              <a:t>all</a:t>
            </a:r>
            <a:r>
              <a:rPr lang="hu-HU" sz="2000" dirty="0" smtClean="0"/>
              <a:t> </a:t>
            </a:r>
            <a:r>
              <a:rPr lang="hu-HU" sz="2000" dirty="0" err="1" smtClean="0"/>
              <a:t>above</a:t>
            </a:r>
            <a:r>
              <a:rPr lang="hu-HU" sz="2000" dirty="0" smtClean="0"/>
              <a:t> </a:t>
            </a:r>
            <a:r>
              <a:rPr lang="hu-HU" sz="2000" dirty="0" err="1" smtClean="0"/>
              <a:t>mentioned</a:t>
            </a:r>
            <a:r>
              <a:rPr lang="hu-HU" sz="2000" dirty="0" smtClean="0"/>
              <a:t> </a:t>
            </a:r>
            <a:r>
              <a:rPr lang="hu-HU" sz="2000" dirty="0" err="1" smtClean="0"/>
              <a:t>questions</a:t>
            </a:r>
            <a:r>
              <a:rPr lang="hu-HU" sz="2000" dirty="0" smtClean="0"/>
              <a:t> </a:t>
            </a:r>
            <a:r>
              <a:rPr lang="hu-HU" sz="2000" i="1" dirty="0" err="1" smtClean="0"/>
              <a:t>for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varied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slot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forms</a:t>
            </a:r>
            <a:r>
              <a:rPr lang="hu-HU" sz="2000" i="1" dirty="0" smtClean="0"/>
              <a:t> </a:t>
            </a:r>
            <a:r>
              <a:rPr lang="hu-HU" sz="2000" dirty="0" smtClean="0"/>
              <a:t>of </a:t>
            </a:r>
            <a:r>
              <a:rPr lang="hu-HU" sz="2000" dirty="0" err="1" smtClean="0"/>
              <a:t>stator</a:t>
            </a:r>
            <a:r>
              <a:rPr lang="hu-HU" sz="2000" dirty="0" smtClean="0"/>
              <a:t> </a:t>
            </a:r>
            <a:r>
              <a:rPr lang="hu-HU" sz="2000" dirty="0" err="1" smtClean="0"/>
              <a:t>lamination</a:t>
            </a:r>
            <a:r>
              <a:rPr lang="hu-HU" sz="2000" dirty="0" smtClean="0"/>
              <a:t>.  </a:t>
            </a:r>
            <a:r>
              <a:rPr lang="hu-HU" sz="2000" dirty="0" err="1" smtClean="0"/>
              <a:t>At</a:t>
            </a:r>
            <a:r>
              <a:rPr lang="hu-HU" sz="2000" dirty="0" smtClean="0"/>
              <a:t> </a:t>
            </a:r>
            <a:r>
              <a:rPr lang="hu-HU" sz="2000" dirty="0" err="1" smtClean="0"/>
              <a:t>developing</a:t>
            </a:r>
            <a:r>
              <a:rPr lang="hu-HU" sz="2000" dirty="0" smtClean="0"/>
              <a:t> </a:t>
            </a:r>
            <a:r>
              <a:rPr lang="hu-HU" sz="2000" dirty="0" err="1" smtClean="0"/>
              <a:t>procedure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our</a:t>
            </a:r>
            <a:r>
              <a:rPr lang="hu-HU" sz="2000" dirty="0" smtClean="0"/>
              <a:t> </a:t>
            </a:r>
            <a:r>
              <a:rPr lang="hu-HU" sz="2000" dirty="0" err="1" smtClean="0"/>
              <a:t>motors</a:t>
            </a:r>
            <a:r>
              <a:rPr lang="hu-HU" sz="2000" dirty="0" smtClean="0"/>
              <a:t> </a:t>
            </a:r>
            <a:r>
              <a:rPr lang="hu-HU" sz="2000" dirty="0" err="1" smtClean="0"/>
              <a:t>we</a:t>
            </a:r>
            <a:r>
              <a:rPr lang="hu-HU" sz="2000" dirty="0" smtClean="0"/>
              <a:t> </a:t>
            </a:r>
            <a:r>
              <a:rPr lang="hu-HU" sz="2000" dirty="0" err="1" smtClean="0"/>
              <a:t>investigated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effects</a:t>
            </a:r>
            <a:r>
              <a:rPr lang="hu-HU" sz="2000" dirty="0" smtClean="0"/>
              <a:t> of </a:t>
            </a:r>
            <a:r>
              <a:rPr lang="hu-HU" sz="2000" dirty="0" err="1" smtClean="0"/>
              <a:t>consequence</a:t>
            </a:r>
            <a:r>
              <a:rPr lang="hu-HU" sz="2000" dirty="0" smtClean="0"/>
              <a:t> </a:t>
            </a:r>
            <a:r>
              <a:rPr lang="hu-HU" sz="2000" dirty="0" err="1" smtClean="0"/>
              <a:t>of</a:t>
            </a:r>
            <a:r>
              <a:rPr lang="hu-HU" sz="2000" dirty="0" smtClean="0"/>
              <a:t> </a:t>
            </a:r>
            <a:r>
              <a:rPr lang="hu-HU" sz="2000" dirty="0" err="1" smtClean="0"/>
              <a:t>partially</a:t>
            </a:r>
            <a:r>
              <a:rPr lang="hu-HU" sz="2000" dirty="0" smtClean="0"/>
              <a:t> </a:t>
            </a:r>
            <a:r>
              <a:rPr lang="hu-HU" sz="2000" dirty="0" err="1" smtClean="0"/>
              <a:t>modified</a:t>
            </a:r>
            <a:r>
              <a:rPr lang="hu-HU" sz="2000" dirty="0" smtClean="0"/>
              <a:t> </a:t>
            </a:r>
            <a:r>
              <a:rPr lang="hu-HU" sz="2000" dirty="0" err="1" smtClean="0"/>
              <a:t>slot</a:t>
            </a:r>
            <a:r>
              <a:rPr lang="hu-HU" sz="2000" dirty="0" smtClean="0"/>
              <a:t> </a:t>
            </a:r>
            <a:r>
              <a:rPr lang="hu-HU" sz="2000" dirty="0" err="1" smtClean="0"/>
              <a:t>forms</a:t>
            </a:r>
            <a:r>
              <a:rPr lang="hu-HU" sz="2000" dirty="0" smtClean="0"/>
              <a:t>. </a:t>
            </a:r>
          </a:p>
          <a:p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    </a:t>
            </a:r>
            <a:r>
              <a:rPr lang="hu-HU" sz="2000" dirty="0" err="1" smtClean="0"/>
              <a:t>Our</a:t>
            </a:r>
            <a:r>
              <a:rPr lang="hu-HU" sz="2000" dirty="0" smtClean="0"/>
              <a:t> </a:t>
            </a:r>
            <a:r>
              <a:rPr lang="hu-HU" sz="2000" dirty="0" err="1" smtClean="0"/>
              <a:t>deals</a:t>
            </a:r>
            <a:r>
              <a:rPr lang="hu-HU" sz="2000" dirty="0" smtClean="0"/>
              <a:t> </a:t>
            </a:r>
            <a:r>
              <a:rPr lang="hu-HU" sz="2000" dirty="0" err="1" smtClean="0"/>
              <a:t>were</a:t>
            </a:r>
            <a:r>
              <a:rPr lang="hu-HU" sz="2000" dirty="0" smtClean="0"/>
              <a:t> </a:t>
            </a:r>
            <a:r>
              <a:rPr lang="hu-HU" sz="2000" dirty="0" err="1" smtClean="0"/>
              <a:t>to</a:t>
            </a:r>
            <a:r>
              <a:rPr lang="hu-HU" sz="2000" dirty="0" smtClean="0"/>
              <a:t> </a:t>
            </a:r>
            <a:r>
              <a:rPr lang="hu-HU" sz="2000" dirty="0" err="1" smtClean="0"/>
              <a:t>achieving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minimal</a:t>
            </a:r>
            <a:r>
              <a:rPr lang="hu-HU" sz="2000" dirty="0" smtClean="0"/>
              <a:t> </a:t>
            </a:r>
            <a:r>
              <a:rPr lang="hu-HU" sz="2000" dirty="0" err="1" smtClean="0"/>
              <a:t>cogging</a:t>
            </a:r>
            <a:r>
              <a:rPr lang="hu-HU" sz="2000" dirty="0" smtClean="0"/>
              <a:t> </a:t>
            </a:r>
            <a:r>
              <a:rPr lang="hu-HU" sz="2000" dirty="0" err="1" smtClean="0"/>
              <a:t>torque</a:t>
            </a:r>
            <a:r>
              <a:rPr lang="hu-HU" sz="2000" dirty="0" smtClean="0"/>
              <a:t>,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minimal</a:t>
            </a:r>
            <a:r>
              <a:rPr lang="hu-HU" sz="2000" dirty="0" smtClean="0"/>
              <a:t> </a:t>
            </a:r>
            <a:r>
              <a:rPr lang="hu-HU" sz="2000" dirty="0" err="1" smtClean="0"/>
              <a:t>ripple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electromagnetic</a:t>
            </a:r>
            <a:r>
              <a:rPr lang="hu-HU" sz="2000" dirty="0" smtClean="0"/>
              <a:t> </a:t>
            </a:r>
            <a:r>
              <a:rPr lang="hu-HU" sz="2000" dirty="0" err="1" smtClean="0"/>
              <a:t>torque</a:t>
            </a:r>
            <a:r>
              <a:rPr lang="hu-HU" sz="2000" dirty="0" smtClean="0"/>
              <a:t>,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adequte</a:t>
            </a:r>
            <a:r>
              <a:rPr lang="hu-HU" sz="2000" dirty="0" smtClean="0"/>
              <a:t> </a:t>
            </a:r>
            <a:r>
              <a:rPr lang="hu-HU" sz="2000" dirty="0" err="1" smtClean="0"/>
              <a:t>field-weakening</a:t>
            </a:r>
            <a:r>
              <a:rPr lang="hu-HU" sz="2000" dirty="0" smtClean="0"/>
              <a:t> </a:t>
            </a:r>
            <a:r>
              <a:rPr lang="hu-HU" sz="2000" dirty="0" err="1" smtClean="0"/>
              <a:t>possibilities</a:t>
            </a:r>
            <a:r>
              <a:rPr lang="hu-HU" sz="2000" dirty="0" smtClean="0"/>
              <a:t> etc. </a:t>
            </a:r>
          </a:p>
          <a:p>
            <a:pPr>
              <a:buNone/>
            </a:pPr>
            <a:r>
              <a:rPr lang="hu-HU" sz="2000" dirty="0" smtClean="0"/>
              <a:t> </a:t>
            </a:r>
            <a:r>
              <a:rPr lang="hu-HU" sz="2000" dirty="0" smtClean="0"/>
              <a:t>   </a:t>
            </a:r>
            <a:r>
              <a:rPr lang="hu-HU" sz="2000" dirty="0" err="1" smtClean="0"/>
              <a:t>Now</a:t>
            </a:r>
            <a:r>
              <a:rPr lang="hu-HU" sz="2000" dirty="0" smtClean="0"/>
              <a:t>, </a:t>
            </a:r>
            <a:r>
              <a:rPr lang="hu-HU" sz="2000" i="1" dirty="0" err="1" smtClean="0"/>
              <a:t>we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dealt</a:t>
            </a:r>
            <a:r>
              <a:rPr lang="hu-HU" sz="2000" i="1" dirty="0" smtClean="0"/>
              <a:t> an </a:t>
            </a:r>
            <a:r>
              <a:rPr lang="hu-HU" sz="2000" i="1" dirty="0" err="1" smtClean="0"/>
              <a:t>important</a:t>
            </a:r>
            <a:r>
              <a:rPr lang="hu-HU" sz="2000" i="1" dirty="0" smtClean="0"/>
              <a:t> part of </a:t>
            </a:r>
            <a:r>
              <a:rPr lang="hu-HU" sz="2000" i="1" dirty="0" err="1" smtClean="0"/>
              <a:t>slot</a:t>
            </a:r>
            <a:r>
              <a:rPr lang="hu-HU" sz="2000" i="1" dirty="0" smtClean="0"/>
              <a:t>, </a:t>
            </a:r>
            <a:r>
              <a:rPr lang="hu-HU" sz="2000" i="1" dirty="0" err="1" smtClean="0"/>
              <a:t>the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tooth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tang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depth</a:t>
            </a:r>
            <a:r>
              <a:rPr lang="hu-HU" sz="2000" dirty="0" smtClean="0"/>
              <a:t>. </a:t>
            </a:r>
            <a:r>
              <a:rPr lang="hu-HU" sz="2000" dirty="0" err="1" smtClean="0"/>
              <a:t>We</a:t>
            </a:r>
            <a:r>
              <a:rPr lang="hu-HU" sz="2000" dirty="0" smtClean="0"/>
              <a:t> </a:t>
            </a:r>
            <a:r>
              <a:rPr lang="hu-HU" sz="2000" dirty="0" err="1" smtClean="0"/>
              <a:t>decreased</a:t>
            </a:r>
            <a:r>
              <a:rPr lang="hu-HU" sz="2000" dirty="0" smtClean="0"/>
              <a:t> </a:t>
            </a:r>
            <a:r>
              <a:rPr lang="hu-HU" sz="2000" dirty="0" err="1" smtClean="0"/>
              <a:t>its</a:t>
            </a:r>
            <a:r>
              <a:rPr lang="hu-HU" sz="2000" dirty="0" smtClean="0"/>
              <a:t> </a:t>
            </a:r>
            <a:r>
              <a:rPr lang="hu-HU" sz="2000" dirty="0" err="1" smtClean="0"/>
              <a:t>thickness</a:t>
            </a:r>
            <a:r>
              <a:rPr lang="hu-HU" sz="2000" dirty="0" smtClean="0"/>
              <a:t>  </a:t>
            </a:r>
            <a:r>
              <a:rPr lang="hu-HU" sz="2000" dirty="0" err="1" smtClean="0"/>
              <a:t>from</a:t>
            </a:r>
            <a:r>
              <a:rPr lang="hu-HU" sz="2000" dirty="0" smtClean="0"/>
              <a:t> 3 </a:t>
            </a:r>
            <a:r>
              <a:rPr lang="hu-HU" sz="2000" dirty="0" err="1" smtClean="0"/>
              <a:t>to</a:t>
            </a:r>
            <a:r>
              <a:rPr lang="hu-HU" sz="2000" dirty="0" smtClean="0"/>
              <a:t> 2 mm and </a:t>
            </a:r>
            <a:r>
              <a:rPr lang="hu-HU" sz="2000" dirty="0" err="1" smtClean="0"/>
              <a:t>analized</a:t>
            </a:r>
            <a:r>
              <a:rPr lang="hu-HU" sz="2000" dirty="0" smtClean="0"/>
              <a:t> </a:t>
            </a:r>
            <a:r>
              <a:rPr lang="hu-HU" sz="2000" dirty="0" err="1" smtClean="0"/>
              <a:t>its</a:t>
            </a:r>
            <a:r>
              <a:rPr lang="hu-HU" sz="2000" dirty="0" smtClean="0"/>
              <a:t> </a:t>
            </a:r>
            <a:r>
              <a:rPr lang="hu-HU" sz="2000" dirty="0" err="1" smtClean="0"/>
              <a:t>consequences</a:t>
            </a:r>
            <a:r>
              <a:rPr lang="hu-HU" sz="2000" dirty="0" smtClean="0"/>
              <a:t>.</a:t>
            </a:r>
            <a:endParaRPr lang="hu-H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400" dirty="0" err="1" smtClean="0"/>
              <a:t>Method</a:t>
            </a:r>
            <a:r>
              <a:rPr lang="hu-HU" sz="2400" dirty="0" smtClean="0"/>
              <a:t> of </a:t>
            </a:r>
            <a:r>
              <a:rPr lang="hu-HU" sz="2400" dirty="0" err="1" smtClean="0"/>
              <a:t>investigations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 err="1" smtClean="0"/>
              <a:t>We</a:t>
            </a:r>
            <a:r>
              <a:rPr lang="hu-HU" sz="2000" dirty="0" smtClean="0"/>
              <a:t> </a:t>
            </a:r>
            <a:r>
              <a:rPr lang="hu-HU" sz="2000" dirty="0" err="1" smtClean="0"/>
              <a:t>investigated</a:t>
            </a:r>
            <a:r>
              <a:rPr lang="hu-HU" sz="2000" dirty="0" smtClean="0"/>
              <a:t>  </a:t>
            </a:r>
            <a:r>
              <a:rPr lang="hu-HU" sz="2000" dirty="0" err="1" smtClean="0"/>
              <a:t>the</a:t>
            </a:r>
            <a:r>
              <a:rPr lang="hu-HU" sz="2000" dirty="0" smtClean="0"/>
              <a:t>  </a:t>
            </a:r>
            <a:r>
              <a:rPr lang="hu-HU" sz="2000" dirty="0" err="1" smtClean="0"/>
              <a:t>occur</a:t>
            </a:r>
            <a:r>
              <a:rPr lang="hu-HU" sz="2000" dirty="0" smtClean="0"/>
              <a:t> and </a:t>
            </a:r>
            <a:r>
              <a:rPr lang="hu-HU" sz="2000" dirty="0" err="1" smtClean="0"/>
              <a:t>measure</a:t>
            </a:r>
            <a:r>
              <a:rPr lang="hu-HU" sz="2000" dirty="0" smtClean="0"/>
              <a:t> of </a:t>
            </a:r>
            <a:r>
              <a:rPr lang="hu-HU" sz="2000" dirty="0" err="1" smtClean="0"/>
              <a:t>demagnetization</a:t>
            </a:r>
            <a:r>
              <a:rPr lang="hu-HU" sz="2000" dirty="0" smtClean="0"/>
              <a:t> </a:t>
            </a:r>
            <a:r>
              <a:rPr lang="hu-HU" sz="2000" dirty="0" err="1" smtClean="0"/>
              <a:t>under</a:t>
            </a:r>
            <a:r>
              <a:rPr lang="hu-HU" sz="2000" dirty="0" smtClean="0"/>
              <a:t> </a:t>
            </a:r>
            <a:r>
              <a:rPr lang="hu-HU" sz="2000" dirty="0" err="1" smtClean="0"/>
              <a:t>change</a:t>
            </a:r>
            <a:r>
              <a:rPr lang="hu-HU" sz="2000" dirty="0" smtClean="0"/>
              <a:t> of </a:t>
            </a:r>
            <a:r>
              <a:rPr lang="hu-HU" sz="2000" dirty="0" err="1" smtClean="0"/>
              <a:t>torque</a:t>
            </a:r>
            <a:r>
              <a:rPr lang="hu-HU" sz="2000" dirty="0" smtClean="0"/>
              <a:t> </a:t>
            </a:r>
            <a:r>
              <a:rPr lang="hu-HU" sz="2000" dirty="0" err="1" smtClean="0"/>
              <a:t>load</a:t>
            </a:r>
            <a:r>
              <a:rPr lang="hu-HU" sz="2000" dirty="0" smtClean="0"/>
              <a:t> </a:t>
            </a:r>
            <a:r>
              <a:rPr lang="hu-HU" sz="2000" dirty="0" err="1" smtClean="0"/>
              <a:t>angle</a:t>
            </a:r>
            <a:r>
              <a:rPr lang="hu-HU" sz="2000" dirty="0" smtClean="0"/>
              <a:t> </a:t>
            </a:r>
            <a:r>
              <a:rPr lang="hu-HU" sz="2000" dirty="0" err="1" smtClean="0"/>
              <a:t>regarding</a:t>
            </a:r>
            <a:r>
              <a:rPr lang="hu-HU" sz="2000" dirty="0" smtClean="0"/>
              <a:t>  </a:t>
            </a:r>
            <a:r>
              <a:rPr lang="hu-HU" sz="2000" dirty="0" err="1" smtClean="0"/>
              <a:t>to</a:t>
            </a:r>
            <a:r>
              <a:rPr lang="hu-HU" sz="2000" dirty="0" smtClean="0"/>
              <a:t> </a:t>
            </a:r>
            <a:r>
              <a:rPr lang="hu-HU" sz="2000" dirty="0" err="1" smtClean="0"/>
              <a:t>field-weakening</a:t>
            </a:r>
            <a:r>
              <a:rPr lang="hu-HU" sz="2000" dirty="0" smtClean="0"/>
              <a:t>  </a:t>
            </a:r>
            <a:r>
              <a:rPr lang="hu-HU" sz="2000" dirty="0" err="1" smtClean="0"/>
              <a:t>applying</a:t>
            </a:r>
            <a:r>
              <a:rPr lang="hu-HU" sz="2000" dirty="0" smtClean="0"/>
              <a:t> </a:t>
            </a:r>
            <a:r>
              <a:rPr lang="hu-HU" sz="2000" dirty="0" err="1" smtClean="0"/>
              <a:t>of</a:t>
            </a:r>
            <a:r>
              <a:rPr lang="hu-HU" sz="2000" dirty="0" smtClean="0"/>
              <a:t> </a:t>
            </a:r>
            <a:r>
              <a:rPr lang="hu-HU" sz="2000" dirty="0" err="1" smtClean="0"/>
              <a:t>this</a:t>
            </a:r>
            <a:r>
              <a:rPr lang="hu-HU" sz="2000" dirty="0" smtClean="0"/>
              <a:t> PMSM, </a:t>
            </a:r>
            <a:r>
              <a:rPr lang="hu-HU" sz="2000" dirty="0" err="1" smtClean="0"/>
              <a:t>from</a:t>
            </a:r>
            <a:r>
              <a:rPr lang="hu-HU" sz="2000" dirty="0" smtClean="0"/>
              <a:t> 3000 </a:t>
            </a:r>
            <a:r>
              <a:rPr lang="hu-HU" sz="2000" dirty="0" err="1" smtClean="0"/>
              <a:t>to</a:t>
            </a:r>
            <a:r>
              <a:rPr lang="hu-HU" sz="2000" dirty="0" smtClean="0"/>
              <a:t> 9000 </a:t>
            </a:r>
            <a:r>
              <a:rPr lang="hu-HU" sz="2000" dirty="0" err="1" smtClean="0"/>
              <a:t>rpm</a:t>
            </a:r>
            <a:r>
              <a:rPr lang="hu-HU" sz="2000" dirty="0" smtClean="0"/>
              <a:t>.  </a:t>
            </a:r>
          </a:p>
          <a:p>
            <a:r>
              <a:rPr lang="hu-HU" sz="2000" dirty="0" err="1" smtClean="0"/>
              <a:t>We</a:t>
            </a:r>
            <a:r>
              <a:rPr lang="hu-HU" sz="2000" dirty="0" smtClean="0"/>
              <a:t> </a:t>
            </a:r>
            <a:r>
              <a:rPr lang="hu-HU" sz="2000" dirty="0" err="1" smtClean="0"/>
              <a:t>examined</a:t>
            </a:r>
            <a:r>
              <a:rPr lang="hu-HU" sz="2000" dirty="0" smtClean="0"/>
              <a:t> 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demagnetization’s</a:t>
            </a:r>
            <a:r>
              <a:rPr lang="hu-HU" sz="2000" dirty="0" smtClean="0"/>
              <a:t>  </a:t>
            </a:r>
            <a:r>
              <a:rPr lang="hu-HU" sz="2000" dirty="0" err="1" smtClean="0"/>
              <a:t>measure</a:t>
            </a:r>
            <a:r>
              <a:rPr lang="hu-HU" sz="2000" dirty="0" smtClean="0"/>
              <a:t>  </a:t>
            </a:r>
            <a:r>
              <a:rPr lang="hu-HU" sz="2000" dirty="0" err="1" smtClean="0"/>
              <a:t>from</a:t>
            </a:r>
            <a:r>
              <a:rPr lang="hu-HU" sz="2000" dirty="0" smtClean="0"/>
              <a:t> 0 </a:t>
            </a:r>
            <a:r>
              <a:rPr lang="hu-HU" sz="2000" dirty="0" err="1" smtClean="0"/>
              <a:t>to</a:t>
            </a:r>
            <a:r>
              <a:rPr lang="hu-HU" sz="2000" dirty="0" smtClean="0"/>
              <a:t> 180 </a:t>
            </a:r>
            <a:r>
              <a:rPr lang="hu-HU" sz="2000" dirty="0" err="1" smtClean="0"/>
              <a:t>degree</a:t>
            </a:r>
            <a:r>
              <a:rPr lang="hu-HU" sz="2000" dirty="0" smtClean="0"/>
              <a:t> of </a:t>
            </a:r>
            <a:r>
              <a:rPr lang="hu-HU" sz="2000" dirty="0" err="1" smtClean="0"/>
              <a:t>current</a:t>
            </a:r>
            <a:r>
              <a:rPr lang="hu-HU" sz="2000" dirty="0" smtClean="0"/>
              <a:t> </a:t>
            </a:r>
            <a:r>
              <a:rPr lang="hu-HU" sz="2000" dirty="0" err="1" smtClean="0"/>
              <a:t>vector</a:t>
            </a:r>
            <a:r>
              <a:rPr lang="hu-HU" sz="2000" dirty="0" smtClean="0"/>
              <a:t> </a:t>
            </a:r>
            <a:r>
              <a:rPr lang="hu-HU" sz="2000" dirty="0" err="1" smtClean="0"/>
              <a:t>angle</a:t>
            </a:r>
            <a:r>
              <a:rPr lang="hu-HU" sz="2000" dirty="0" smtClean="0"/>
              <a:t>, </a:t>
            </a:r>
            <a:r>
              <a:rPr lang="hu-HU" sz="2000" dirty="0" err="1" smtClean="0"/>
              <a:t>increasing</a:t>
            </a:r>
            <a:r>
              <a:rPr lang="hu-HU" sz="2000" dirty="0" smtClean="0"/>
              <a:t> </a:t>
            </a:r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step</a:t>
            </a:r>
            <a:r>
              <a:rPr lang="hu-HU" sz="2000" dirty="0" smtClean="0"/>
              <a:t> </a:t>
            </a:r>
            <a:r>
              <a:rPr lang="hu-HU" sz="2000" dirty="0" err="1" smtClean="0"/>
              <a:t>by</a:t>
            </a:r>
            <a:r>
              <a:rPr lang="hu-HU" sz="2000" dirty="0" smtClean="0"/>
              <a:t> </a:t>
            </a:r>
            <a:r>
              <a:rPr lang="hu-HU" sz="2000" dirty="0" err="1" smtClean="0"/>
              <a:t>step</a:t>
            </a:r>
            <a:r>
              <a:rPr lang="hu-HU" sz="2000" dirty="0" smtClean="0"/>
              <a:t> </a:t>
            </a:r>
            <a:r>
              <a:rPr lang="hu-HU" sz="2000" dirty="0" err="1" smtClean="0"/>
              <a:t>of</a:t>
            </a:r>
            <a:r>
              <a:rPr lang="hu-HU" sz="2000" dirty="0" smtClean="0"/>
              <a:t> 5 </a:t>
            </a:r>
            <a:r>
              <a:rPr lang="hu-HU" sz="2000" dirty="0" err="1" smtClean="0"/>
              <a:t>degrees</a:t>
            </a:r>
            <a:r>
              <a:rPr lang="hu-HU" sz="2000" dirty="0" smtClean="0"/>
              <a:t>. </a:t>
            </a:r>
          </a:p>
          <a:p>
            <a:r>
              <a:rPr lang="hu-HU" sz="2000" dirty="0" smtClean="0"/>
              <a:t>The </a:t>
            </a:r>
            <a:r>
              <a:rPr lang="hu-HU" sz="2000" dirty="0" err="1" smtClean="0"/>
              <a:t>results</a:t>
            </a:r>
            <a:r>
              <a:rPr lang="hu-HU" sz="2000" dirty="0" smtClean="0"/>
              <a:t> of </a:t>
            </a:r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examination</a:t>
            </a:r>
            <a:r>
              <a:rPr lang="hu-HU" sz="2000" dirty="0" smtClean="0"/>
              <a:t> </a:t>
            </a:r>
            <a:r>
              <a:rPr lang="hu-HU" sz="2000" dirty="0" err="1" smtClean="0"/>
              <a:t>are</a:t>
            </a:r>
            <a:r>
              <a:rPr lang="hu-HU" sz="2000" dirty="0" smtClean="0"/>
              <a:t> </a:t>
            </a:r>
            <a:r>
              <a:rPr lang="hu-HU" sz="2000" dirty="0" err="1" smtClean="0"/>
              <a:t>under</a:t>
            </a:r>
            <a:r>
              <a:rPr lang="hu-HU" sz="2000" dirty="0" smtClean="0"/>
              <a:t> </a:t>
            </a:r>
            <a:r>
              <a:rPr lang="hu-HU" sz="2000" dirty="0" err="1" smtClean="0"/>
              <a:t>working</a:t>
            </a:r>
            <a:r>
              <a:rPr lang="hu-HU" sz="2000" dirty="0" smtClean="0"/>
              <a:t> out </a:t>
            </a:r>
            <a:r>
              <a:rPr lang="hu-HU" sz="2000" dirty="0" err="1" smtClean="0"/>
              <a:t>but</a:t>
            </a:r>
            <a:r>
              <a:rPr lang="hu-HU" sz="2000" dirty="0" smtClean="0"/>
              <a:t> </a:t>
            </a:r>
            <a:r>
              <a:rPr lang="hu-HU" sz="2000" dirty="0" err="1" smtClean="0"/>
              <a:t>we</a:t>
            </a:r>
            <a:r>
              <a:rPr lang="hu-HU" sz="2000" dirty="0" smtClean="0"/>
              <a:t> had </a:t>
            </a:r>
            <a:r>
              <a:rPr lang="hu-HU" sz="2000" dirty="0" err="1" smtClean="0"/>
              <a:t>known</a:t>
            </a:r>
            <a:r>
              <a:rPr lang="hu-HU" sz="2000" dirty="0" smtClean="0"/>
              <a:t> </a:t>
            </a:r>
            <a:r>
              <a:rPr lang="hu-HU" sz="2000" dirty="0" err="1" smtClean="0"/>
              <a:t>some</a:t>
            </a:r>
            <a:r>
              <a:rPr lang="hu-HU" sz="2000" dirty="0" smtClean="0"/>
              <a:t> </a:t>
            </a:r>
            <a:r>
              <a:rPr lang="hu-HU" sz="2000" dirty="0" err="1" smtClean="0"/>
              <a:t>values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aeria</a:t>
            </a:r>
            <a:r>
              <a:rPr lang="hu-HU" sz="2000" dirty="0" smtClean="0"/>
              <a:t>.  </a:t>
            </a:r>
          </a:p>
          <a:p>
            <a:r>
              <a:rPr lang="hu-HU" sz="2000" dirty="0" err="1" smtClean="0"/>
              <a:t>Regarding</a:t>
            </a:r>
            <a:r>
              <a:rPr lang="hu-HU" sz="2000" dirty="0" smtClean="0"/>
              <a:t> </a:t>
            </a:r>
            <a:r>
              <a:rPr lang="hu-HU" sz="2000" dirty="0" err="1" smtClean="0"/>
              <a:t>to</a:t>
            </a:r>
            <a:r>
              <a:rPr lang="hu-HU" sz="2000" dirty="0" smtClean="0"/>
              <a:t> </a:t>
            </a:r>
            <a:r>
              <a:rPr lang="hu-HU" sz="2000" dirty="0" err="1" smtClean="0"/>
              <a:t>occurrence</a:t>
            </a:r>
            <a:r>
              <a:rPr lang="hu-HU" sz="2000" dirty="0" smtClean="0"/>
              <a:t> of maximum </a:t>
            </a:r>
            <a:r>
              <a:rPr lang="hu-HU" sz="2000" dirty="0" err="1" smtClean="0"/>
              <a:t>demagnetization</a:t>
            </a:r>
            <a:r>
              <a:rPr lang="hu-HU" sz="2000" dirty="0" smtClean="0"/>
              <a:t> </a:t>
            </a:r>
            <a:r>
              <a:rPr lang="hu-HU" sz="2000" i="1" dirty="0" err="1" smtClean="0"/>
              <a:t>the</a:t>
            </a:r>
            <a:r>
              <a:rPr lang="hu-HU" sz="2000" i="1" dirty="0" smtClean="0"/>
              <a:t> most </a:t>
            </a:r>
            <a:r>
              <a:rPr lang="hu-HU" sz="2000" i="1" dirty="0" err="1" smtClean="0"/>
              <a:t>important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domain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in</a:t>
            </a:r>
            <a:r>
              <a:rPr lang="hu-HU" sz="2000" i="1" dirty="0" smtClean="0"/>
              <a:t> motoring is 30 </a:t>
            </a:r>
            <a:r>
              <a:rPr lang="hu-HU" sz="2000" i="1" dirty="0" err="1" smtClean="0"/>
              <a:t>to</a:t>
            </a:r>
            <a:r>
              <a:rPr lang="hu-HU" sz="2000" i="1" dirty="0" smtClean="0"/>
              <a:t> 50 </a:t>
            </a:r>
            <a:r>
              <a:rPr lang="hu-HU" sz="2000" i="1" dirty="0" err="1" smtClean="0"/>
              <a:t>degrees</a:t>
            </a:r>
            <a:r>
              <a:rPr lang="hu-HU" sz="2000" i="1" dirty="0" smtClean="0"/>
              <a:t> </a:t>
            </a:r>
            <a:r>
              <a:rPr lang="hu-HU" sz="2000" dirty="0" smtClean="0"/>
              <a:t>and </a:t>
            </a:r>
            <a:r>
              <a:rPr lang="hu-HU" sz="2000" i="1" dirty="0" err="1" smtClean="0"/>
              <a:t>in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generator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operation</a:t>
            </a:r>
            <a:r>
              <a:rPr lang="hu-HU" sz="2000" i="1" dirty="0" smtClean="0"/>
              <a:t> is 130 </a:t>
            </a:r>
            <a:r>
              <a:rPr lang="hu-HU" sz="2000" i="1" dirty="0" err="1" smtClean="0"/>
              <a:t>to</a:t>
            </a:r>
            <a:r>
              <a:rPr lang="hu-HU" sz="2000" i="1" dirty="0" smtClean="0"/>
              <a:t> 150 </a:t>
            </a:r>
            <a:r>
              <a:rPr lang="hu-HU" sz="2000" i="1" dirty="0" err="1" smtClean="0"/>
              <a:t>degrees</a:t>
            </a:r>
            <a:r>
              <a:rPr lang="hu-HU" sz="2000" dirty="0" smtClean="0"/>
              <a:t>. </a:t>
            </a:r>
          </a:p>
          <a:p>
            <a:r>
              <a:rPr lang="hu-HU" sz="2000" dirty="0" err="1" smtClean="0"/>
              <a:t>Since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i="1" dirty="0" err="1" smtClean="0"/>
              <a:t>demagnetization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prediction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in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generator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operation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was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higher</a:t>
            </a:r>
            <a:r>
              <a:rPr lang="hu-HU" sz="2000" i="1" dirty="0" smtClean="0"/>
              <a:t>  </a:t>
            </a:r>
            <a:r>
              <a:rPr lang="hu-HU" sz="2000" dirty="0" err="1" smtClean="0"/>
              <a:t>with</a:t>
            </a:r>
            <a:r>
              <a:rPr lang="hu-HU" sz="2000" dirty="0" smtClean="0"/>
              <a:t> </a:t>
            </a:r>
            <a:r>
              <a:rPr lang="hu-HU" sz="2000" dirty="0" err="1" smtClean="0"/>
              <a:t>some</a:t>
            </a:r>
            <a:r>
              <a:rPr lang="hu-HU" sz="2000" dirty="0" smtClean="0"/>
              <a:t> percent </a:t>
            </a:r>
            <a:r>
              <a:rPr lang="hu-HU" sz="2000" dirty="0" err="1" smtClean="0"/>
              <a:t>than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motoring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angle</a:t>
            </a:r>
            <a:r>
              <a:rPr lang="hu-HU" sz="2000" dirty="0" smtClean="0"/>
              <a:t> </a:t>
            </a:r>
            <a:r>
              <a:rPr lang="hu-HU" sz="2000" dirty="0" err="1" smtClean="0"/>
              <a:t>parameter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investigations</a:t>
            </a:r>
            <a:r>
              <a:rPr lang="hu-HU" sz="2000" dirty="0" smtClean="0"/>
              <a:t> </a:t>
            </a:r>
            <a:r>
              <a:rPr lang="hu-HU" sz="2000" dirty="0" err="1" smtClean="0"/>
              <a:t>was</a:t>
            </a:r>
            <a:r>
              <a:rPr lang="hu-HU" sz="2000" dirty="0" smtClean="0"/>
              <a:t> </a:t>
            </a:r>
            <a:r>
              <a:rPr lang="hu-HU" sz="2000" dirty="0" err="1" smtClean="0"/>
              <a:t>mainly</a:t>
            </a:r>
            <a:r>
              <a:rPr lang="hu-HU" sz="2000" dirty="0" smtClean="0"/>
              <a:t> of 150 </a:t>
            </a:r>
            <a:r>
              <a:rPr lang="hu-HU" sz="2000" dirty="0" err="1" smtClean="0"/>
              <a:t>degrees</a:t>
            </a:r>
            <a:r>
              <a:rPr lang="hu-HU" sz="2000" dirty="0" smtClean="0"/>
              <a:t>.</a:t>
            </a:r>
          </a:p>
          <a:p>
            <a:pPr>
              <a:buNone/>
            </a:pPr>
            <a:endParaRPr lang="hu-HU" sz="2000" dirty="0" err="1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732139"/>
          </a:xfrm>
        </p:spPr>
        <p:txBody>
          <a:bodyPr/>
          <a:lstStyle/>
          <a:p>
            <a:pPr algn="ctr"/>
            <a:r>
              <a:rPr lang="hu-HU" dirty="0" smtClean="0"/>
              <a:t>The 1st version of </a:t>
            </a:r>
            <a:r>
              <a:rPr lang="hu-HU" dirty="0" err="1" smtClean="0"/>
              <a:t>tooth</a:t>
            </a:r>
            <a:r>
              <a:rPr lang="hu-HU" dirty="0" smtClean="0"/>
              <a:t> </a:t>
            </a:r>
            <a:r>
              <a:rPr lang="hu-HU" dirty="0" err="1" smtClean="0"/>
              <a:t>tang</a:t>
            </a:r>
            <a:r>
              <a:rPr lang="hu-HU" dirty="0" smtClean="0"/>
              <a:t> </a:t>
            </a:r>
            <a:r>
              <a:rPr lang="hu-HU" dirty="0" err="1" smtClean="0"/>
              <a:t>depth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designed</a:t>
            </a:r>
            <a:r>
              <a:rPr lang="hu-HU" dirty="0" smtClean="0"/>
              <a:t> </a:t>
            </a:r>
            <a:r>
              <a:rPr lang="hu-HU" dirty="0" err="1" smtClean="0"/>
              <a:t>airgap</a:t>
            </a:r>
            <a:endParaRPr lang="hu-HU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7034" y="1839434"/>
            <a:ext cx="6242081" cy="4337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710873"/>
          </a:xfrm>
        </p:spPr>
        <p:txBody>
          <a:bodyPr/>
          <a:lstStyle/>
          <a:p>
            <a:pPr algn="ctr"/>
            <a:r>
              <a:rPr lang="hu-HU" dirty="0" smtClean="0"/>
              <a:t>The </a:t>
            </a:r>
            <a:r>
              <a:rPr lang="hu-HU" dirty="0" smtClean="0"/>
              <a:t>2nd </a:t>
            </a:r>
            <a:r>
              <a:rPr lang="hu-HU" dirty="0" smtClean="0"/>
              <a:t>version of </a:t>
            </a:r>
            <a:r>
              <a:rPr lang="hu-HU" dirty="0" err="1" smtClean="0"/>
              <a:t>tooth</a:t>
            </a:r>
            <a:r>
              <a:rPr lang="hu-HU" dirty="0" smtClean="0"/>
              <a:t> </a:t>
            </a:r>
            <a:r>
              <a:rPr lang="hu-HU" dirty="0" err="1" smtClean="0"/>
              <a:t>tang</a:t>
            </a:r>
            <a:r>
              <a:rPr lang="hu-HU" dirty="0" smtClean="0"/>
              <a:t> </a:t>
            </a:r>
            <a:r>
              <a:rPr lang="hu-HU" dirty="0" err="1" smtClean="0"/>
              <a:t>depth</a:t>
            </a:r>
            <a:r>
              <a:rPr lang="hu-HU" dirty="0" smtClean="0"/>
              <a:t> is 2 mm</a:t>
            </a:r>
            <a:endParaRPr lang="hu-HU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7159" y="2541180"/>
            <a:ext cx="5821985" cy="363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659220" y="1596287"/>
            <a:ext cx="7985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err="1" smtClean="0"/>
              <a:t>This</a:t>
            </a:r>
            <a:r>
              <a:rPr lang="hu-HU" dirty="0" smtClean="0"/>
              <a:t> </a:t>
            </a:r>
            <a:r>
              <a:rPr lang="hu-HU" dirty="0" err="1" smtClean="0"/>
              <a:t>action</a:t>
            </a:r>
            <a:r>
              <a:rPr lang="hu-HU" dirty="0" smtClean="0"/>
              <a:t> </a:t>
            </a:r>
            <a:r>
              <a:rPr lang="hu-HU" dirty="0" err="1" smtClean="0"/>
              <a:t>modificate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magnetic</a:t>
            </a:r>
            <a:r>
              <a:rPr lang="hu-HU" dirty="0" smtClean="0"/>
              <a:t> </a:t>
            </a:r>
            <a:r>
              <a:rPr lang="hu-HU" dirty="0" err="1" smtClean="0"/>
              <a:t>resistances</a:t>
            </a:r>
            <a:r>
              <a:rPr lang="hu-HU" dirty="0" smtClean="0"/>
              <a:t> of magnet </a:t>
            </a:r>
            <a:r>
              <a:rPr lang="hu-HU" dirty="0" err="1" smtClean="0"/>
              <a:t>circle</a:t>
            </a:r>
            <a:r>
              <a:rPr lang="hu-HU" dirty="0" smtClean="0"/>
              <a:t>, </a:t>
            </a:r>
            <a:r>
              <a:rPr lang="hu-HU" dirty="0" err="1" smtClean="0"/>
              <a:t>increase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armatura-reactions</a:t>
            </a:r>
            <a:r>
              <a:rPr lang="hu-HU" dirty="0" smtClean="0"/>
              <a:t>  </a:t>
            </a:r>
            <a:r>
              <a:rPr lang="hu-HU" dirty="0" err="1" smtClean="0"/>
              <a:t>by</a:t>
            </a:r>
            <a:r>
              <a:rPr lang="hu-HU" dirty="0" smtClean="0"/>
              <a:t>  motor </a:t>
            </a:r>
            <a:r>
              <a:rPr lang="hu-HU" dirty="0" err="1" smtClean="0"/>
              <a:t>currents</a:t>
            </a:r>
            <a:r>
              <a:rPr lang="hu-HU" dirty="0" smtClean="0"/>
              <a:t>  and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demagnetization</a:t>
            </a:r>
            <a:r>
              <a:rPr lang="hu-HU" dirty="0" smtClean="0"/>
              <a:t> </a:t>
            </a:r>
            <a:r>
              <a:rPr lang="hu-HU" dirty="0" err="1" smtClean="0"/>
              <a:t>occur</a:t>
            </a:r>
            <a:r>
              <a:rPr lang="hu-HU" dirty="0" smtClean="0"/>
              <a:t> </a:t>
            </a:r>
            <a:r>
              <a:rPr lang="hu-HU" dirty="0" err="1" smtClean="0"/>
              <a:t>lower</a:t>
            </a:r>
            <a:r>
              <a:rPr lang="hu-HU" dirty="0" smtClean="0"/>
              <a:t> </a:t>
            </a:r>
            <a:r>
              <a:rPr lang="hu-HU" dirty="0" err="1" smtClean="0"/>
              <a:t>currents</a:t>
            </a:r>
            <a:r>
              <a:rPr lang="hu-HU" dirty="0" smtClean="0"/>
              <a:t>,  </a:t>
            </a:r>
            <a:r>
              <a:rPr lang="hu-HU" dirty="0" err="1" smtClean="0"/>
              <a:t>so</a:t>
            </a:r>
            <a:r>
              <a:rPr lang="hu-HU" dirty="0" smtClean="0"/>
              <a:t> </a:t>
            </a:r>
            <a:r>
              <a:rPr lang="hu-HU" dirty="0" err="1" smtClean="0"/>
              <a:t>increase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risk</a:t>
            </a:r>
            <a:r>
              <a:rPr lang="hu-HU" dirty="0" smtClean="0"/>
              <a:t>  of </a:t>
            </a:r>
            <a:r>
              <a:rPr lang="hu-HU" dirty="0" err="1" smtClean="0"/>
              <a:t>irreversible</a:t>
            </a:r>
            <a:r>
              <a:rPr lang="hu-HU" dirty="0" smtClean="0"/>
              <a:t> magnet </a:t>
            </a:r>
            <a:r>
              <a:rPr lang="hu-HU" dirty="0" err="1" smtClean="0"/>
              <a:t>damage</a:t>
            </a:r>
            <a:r>
              <a:rPr lang="hu-HU" dirty="0" smtClean="0"/>
              <a:t> 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2139" y="852112"/>
            <a:ext cx="8335925" cy="721507"/>
          </a:xfrm>
        </p:spPr>
        <p:txBody>
          <a:bodyPr/>
          <a:lstStyle/>
          <a:p>
            <a:pPr algn="ctr"/>
            <a:r>
              <a:rPr lang="hu-HU" sz="2400" dirty="0" smtClean="0"/>
              <a:t>Motor </a:t>
            </a:r>
            <a:r>
              <a:rPr lang="hu-HU" sz="2400" dirty="0" err="1" smtClean="0"/>
              <a:t>currents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limit of </a:t>
            </a:r>
            <a:r>
              <a:rPr lang="hu-HU" sz="2400" dirty="0" err="1" smtClean="0"/>
              <a:t>demagnetization</a:t>
            </a:r>
            <a:r>
              <a:rPr lang="hu-HU" sz="2400" dirty="0" smtClean="0"/>
              <a:t>, </a:t>
            </a:r>
            <a:r>
              <a:rPr lang="hu-HU" sz="2400" dirty="0" err="1" smtClean="0"/>
              <a:t>i</a:t>
            </a:r>
            <a:r>
              <a:rPr lang="hu-HU" sz="2400" dirty="0" err="1" smtClean="0"/>
              <a:t>n</a:t>
            </a:r>
            <a:r>
              <a:rPr lang="hu-HU" sz="2400" dirty="0" smtClean="0"/>
              <a:t> % of </a:t>
            </a:r>
            <a:r>
              <a:rPr lang="hu-HU" sz="2400" dirty="0" err="1" smtClean="0"/>
              <a:t>nominal</a:t>
            </a:r>
            <a:r>
              <a:rPr lang="hu-HU" sz="2400" dirty="0" smtClean="0"/>
              <a:t> </a:t>
            </a:r>
            <a:r>
              <a:rPr lang="hu-HU" sz="2400" dirty="0" err="1" smtClean="0"/>
              <a:t>current</a:t>
            </a:r>
            <a:r>
              <a:rPr lang="hu-HU" sz="2400" dirty="0" smtClean="0"/>
              <a:t>, </a:t>
            </a:r>
            <a:r>
              <a:rPr lang="hu-HU" sz="2400" dirty="0" err="1" smtClean="0"/>
              <a:t>by</a:t>
            </a:r>
            <a:r>
              <a:rPr lang="hu-HU" sz="2400" dirty="0" smtClean="0"/>
              <a:t> </a:t>
            </a:r>
            <a:r>
              <a:rPr lang="hu-HU" sz="2400" dirty="0" err="1" smtClean="0"/>
              <a:t>varied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air </a:t>
            </a:r>
            <a:r>
              <a:rPr lang="hu-HU" sz="2400" dirty="0" err="1" smtClean="0"/>
              <a:t>gap</a:t>
            </a:r>
            <a:r>
              <a:rPr lang="hu-HU" sz="2400" dirty="0" smtClean="0"/>
              <a:t>, and </a:t>
            </a:r>
            <a:r>
              <a:rPr lang="hu-HU" sz="2400" dirty="0" err="1" smtClean="0"/>
              <a:t>for</a:t>
            </a:r>
            <a:r>
              <a:rPr lang="hu-HU" sz="2400" dirty="0" smtClean="0"/>
              <a:t> </a:t>
            </a:r>
            <a:r>
              <a:rPr lang="hu-HU" sz="2400" dirty="0" err="1" smtClean="0"/>
              <a:t>two</a:t>
            </a:r>
            <a:r>
              <a:rPr lang="hu-HU" sz="2400" dirty="0" smtClean="0"/>
              <a:t>  </a:t>
            </a:r>
            <a:r>
              <a:rPr lang="hu-HU" sz="2400" dirty="0" err="1" smtClean="0"/>
              <a:t>sizes</a:t>
            </a:r>
            <a:r>
              <a:rPr lang="hu-HU" sz="2400" dirty="0" smtClean="0"/>
              <a:t> of </a:t>
            </a:r>
            <a:r>
              <a:rPr lang="hu-HU" sz="2400" dirty="0" err="1" smtClean="0"/>
              <a:t>tooth</a:t>
            </a:r>
            <a:r>
              <a:rPr lang="hu-HU" sz="2400" dirty="0" smtClean="0"/>
              <a:t> </a:t>
            </a:r>
            <a:r>
              <a:rPr lang="hu-HU" sz="2400" dirty="0" err="1" smtClean="0"/>
              <a:t>tang</a:t>
            </a:r>
            <a:r>
              <a:rPr lang="hu-HU" sz="2400" dirty="0" smtClean="0"/>
              <a:t> </a:t>
            </a:r>
            <a:r>
              <a:rPr lang="hu-HU" sz="2400" dirty="0" err="1" smtClean="0"/>
              <a:t>depth</a:t>
            </a:r>
            <a:r>
              <a:rPr lang="hu-HU" sz="2400" dirty="0" smtClean="0"/>
              <a:t>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731" y="1446028"/>
            <a:ext cx="8070112" cy="557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400" dirty="0" err="1" smtClean="0"/>
              <a:t>Results</a:t>
            </a:r>
            <a:r>
              <a:rPr lang="hu-HU" sz="2400" dirty="0" smtClean="0"/>
              <a:t> and </a:t>
            </a:r>
            <a:r>
              <a:rPr lang="hu-HU" sz="2400" dirty="0" err="1" smtClean="0"/>
              <a:t>experiences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915" y="1394384"/>
            <a:ext cx="7886700" cy="4889458"/>
          </a:xfrm>
        </p:spPr>
        <p:txBody>
          <a:bodyPr>
            <a:normAutofit/>
          </a:bodyPr>
          <a:lstStyle/>
          <a:p>
            <a:r>
              <a:rPr lang="hu-HU" sz="2000" dirty="0" err="1" smtClean="0"/>
              <a:t>In</a:t>
            </a:r>
            <a:r>
              <a:rPr lang="hu-HU" sz="2000" dirty="0" smtClean="0"/>
              <a:t> 2nd version </a:t>
            </a:r>
            <a:r>
              <a:rPr lang="hu-HU" sz="2000" dirty="0" err="1" smtClean="0"/>
              <a:t>due</a:t>
            </a:r>
            <a:r>
              <a:rPr lang="hu-HU" sz="2000" dirty="0" smtClean="0"/>
              <a:t> </a:t>
            </a:r>
            <a:r>
              <a:rPr lang="hu-HU" sz="2000" dirty="0" err="1" smtClean="0"/>
              <a:t>its</a:t>
            </a:r>
            <a:r>
              <a:rPr lang="hu-HU" sz="2000" dirty="0" smtClean="0"/>
              <a:t> </a:t>
            </a:r>
            <a:r>
              <a:rPr lang="hu-HU" sz="2000" dirty="0" err="1" smtClean="0"/>
              <a:t>decreased</a:t>
            </a:r>
            <a:r>
              <a:rPr lang="hu-HU" sz="2000" dirty="0" smtClean="0"/>
              <a:t> </a:t>
            </a:r>
            <a:r>
              <a:rPr lang="hu-HU" sz="2000" dirty="0" err="1" smtClean="0"/>
              <a:t>tooth</a:t>
            </a:r>
            <a:r>
              <a:rPr lang="hu-HU" sz="2000" dirty="0" smtClean="0"/>
              <a:t> </a:t>
            </a:r>
            <a:r>
              <a:rPr lang="hu-HU" sz="2000" dirty="0" err="1" smtClean="0"/>
              <a:t>tang</a:t>
            </a:r>
            <a:r>
              <a:rPr lang="hu-HU" sz="2000" dirty="0" smtClean="0"/>
              <a:t> </a:t>
            </a:r>
            <a:r>
              <a:rPr lang="hu-HU" sz="2000" dirty="0" err="1" smtClean="0"/>
              <a:t>depth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i="1" dirty="0" err="1" smtClean="0"/>
              <a:t>reserve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against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demagnetization</a:t>
            </a:r>
            <a:r>
              <a:rPr lang="hu-HU" sz="2000" i="1" dirty="0" smtClean="0"/>
              <a:t> </a:t>
            </a:r>
            <a:r>
              <a:rPr lang="hu-HU" sz="2000" dirty="0" smtClean="0"/>
              <a:t> is </a:t>
            </a:r>
            <a:r>
              <a:rPr lang="hu-HU" sz="2000" dirty="0" err="1" smtClean="0"/>
              <a:t>lower</a:t>
            </a:r>
            <a:r>
              <a:rPr lang="hu-HU" sz="2000" dirty="0" smtClean="0"/>
              <a:t>, </a:t>
            </a:r>
          </a:p>
          <a:p>
            <a:r>
              <a:rPr lang="hu-HU" sz="2000" dirty="0" err="1" smtClean="0"/>
              <a:t>but</a:t>
            </a:r>
            <a:r>
              <a:rPr lang="hu-HU" sz="2000" dirty="0" smtClean="0"/>
              <a:t> </a:t>
            </a:r>
            <a:r>
              <a:rPr lang="hu-HU" sz="2000" dirty="0" err="1" smtClean="0"/>
              <a:t>even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this</a:t>
            </a:r>
            <a:r>
              <a:rPr lang="hu-HU" sz="2000" dirty="0" smtClean="0"/>
              <a:t> </a:t>
            </a:r>
            <a:r>
              <a:rPr lang="hu-HU" sz="2000" dirty="0" err="1" smtClean="0"/>
              <a:t>state</a:t>
            </a:r>
            <a:r>
              <a:rPr lang="hu-HU" sz="2000" dirty="0" smtClean="0"/>
              <a:t> </a:t>
            </a:r>
            <a:r>
              <a:rPr lang="hu-HU" sz="2000" dirty="0" err="1" smtClean="0"/>
              <a:t>there</a:t>
            </a:r>
            <a:r>
              <a:rPr lang="hu-HU" sz="2000" dirty="0" smtClean="0"/>
              <a:t> </a:t>
            </a:r>
            <a:r>
              <a:rPr lang="hu-HU" sz="2000" dirty="0" err="1" smtClean="0"/>
              <a:t>are</a:t>
            </a:r>
            <a:r>
              <a:rPr lang="hu-HU" sz="2000" dirty="0" smtClean="0"/>
              <a:t> </a:t>
            </a:r>
            <a:r>
              <a:rPr lang="hu-HU" sz="2000" dirty="0" smtClean="0"/>
              <a:t>a 5 </a:t>
            </a:r>
            <a:r>
              <a:rPr lang="hu-HU" sz="2000" dirty="0" err="1" smtClean="0"/>
              <a:t>times</a:t>
            </a:r>
            <a:r>
              <a:rPr lang="hu-HU" sz="2000" dirty="0" smtClean="0"/>
              <a:t> </a:t>
            </a:r>
            <a:r>
              <a:rPr lang="hu-HU" sz="2000" dirty="0" err="1" smtClean="0"/>
              <a:t>reserve</a:t>
            </a:r>
            <a:r>
              <a:rPr lang="hu-HU" sz="2000" dirty="0" smtClean="0"/>
              <a:t> </a:t>
            </a:r>
            <a:r>
              <a:rPr lang="hu-HU" sz="2000" dirty="0" err="1" smtClean="0"/>
              <a:t>for</a:t>
            </a:r>
            <a:r>
              <a:rPr lang="hu-HU" sz="2000" dirty="0" smtClean="0"/>
              <a:t> </a:t>
            </a:r>
            <a:r>
              <a:rPr lang="hu-HU" sz="2000" dirty="0" err="1" smtClean="0"/>
              <a:t>tolerate</a:t>
            </a:r>
            <a:r>
              <a:rPr lang="hu-HU" sz="2000" dirty="0" smtClean="0"/>
              <a:t> an </a:t>
            </a:r>
            <a:r>
              <a:rPr lang="hu-HU" sz="2000" dirty="0" err="1" smtClean="0"/>
              <a:t>extrem</a:t>
            </a:r>
            <a:r>
              <a:rPr lang="hu-HU" sz="2000" dirty="0" smtClean="0"/>
              <a:t> </a:t>
            </a:r>
            <a:r>
              <a:rPr lang="hu-HU" sz="2000" dirty="0" err="1" smtClean="0"/>
              <a:t>current</a:t>
            </a:r>
            <a:r>
              <a:rPr lang="hu-HU" sz="2000" dirty="0" smtClean="0"/>
              <a:t> </a:t>
            </a:r>
            <a:r>
              <a:rPr lang="hu-HU" sz="2000" dirty="0" err="1" smtClean="0"/>
              <a:t>peaks</a:t>
            </a:r>
            <a:r>
              <a:rPr lang="hu-HU" sz="2000" dirty="0" smtClean="0"/>
              <a:t> , </a:t>
            </a:r>
            <a:r>
              <a:rPr lang="hu-HU" sz="2000" dirty="0" err="1" smtClean="0"/>
              <a:t>for</a:t>
            </a:r>
            <a:r>
              <a:rPr lang="hu-HU" sz="2000" dirty="0" smtClean="0"/>
              <a:t> </a:t>
            </a:r>
            <a:r>
              <a:rPr lang="hu-HU" sz="2000" dirty="0" err="1" smtClean="0"/>
              <a:t>example</a:t>
            </a:r>
            <a:r>
              <a:rPr lang="hu-HU" sz="2000" dirty="0" smtClean="0"/>
              <a:t> </a:t>
            </a:r>
            <a:r>
              <a:rPr lang="hu-HU" sz="2000" dirty="0" err="1" smtClean="0"/>
              <a:t>from</a:t>
            </a:r>
            <a:r>
              <a:rPr lang="hu-HU" sz="2000" dirty="0" smtClean="0"/>
              <a:t> a </a:t>
            </a:r>
            <a:r>
              <a:rPr lang="hu-HU" sz="2000" dirty="0" err="1" smtClean="0"/>
              <a:t>system</a:t>
            </a:r>
            <a:r>
              <a:rPr lang="hu-HU" sz="2000" dirty="0" smtClean="0"/>
              <a:t> </a:t>
            </a:r>
            <a:r>
              <a:rPr lang="hu-HU" sz="2000" dirty="0" err="1" smtClean="0"/>
              <a:t>failure</a:t>
            </a:r>
            <a:r>
              <a:rPr lang="hu-HU" sz="2000" dirty="0" smtClean="0"/>
              <a:t> </a:t>
            </a:r>
            <a:r>
              <a:rPr lang="hu-HU" sz="2000" dirty="0" err="1" smtClean="0"/>
              <a:t>or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dirty="0" smtClean="0"/>
              <a:t> </a:t>
            </a:r>
            <a:r>
              <a:rPr lang="hu-HU" sz="2000" dirty="0" err="1" smtClean="0"/>
              <a:t>short-circuit</a:t>
            </a:r>
            <a:r>
              <a:rPr lang="hu-HU" sz="2000" dirty="0" smtClean="0"/>
              <a:t>.</a:t>
            </a:r>
          </a:p>
          <a:p>
            <a:r>
              <a:rPr lang="hu-HU" sz="2000" i="1" dirty="0" err="1" smtClean="0"/>
              <a:t>In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our</a:t>
            </a:r>
            <a:r>
              <a:rPr lang="hu-HU" sz="2000" i="1" dirty="0" smtClean="0"/>
              <a:t> 1st version </a:t>
            </a:r>
            <a:r>
              <a:rPr lang="hu-HU" sz="2000" i="1" dirty="0" err="1" smtClean="0"/>
              <a:t>this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reserve</a:t>
            </a:r>
            <a:r>
              <a:rPr lang="hu-HU" sz="2000" i="1" dirty="0" smtClean="0"/>
              <a:t> is 8 </a:t>
            </a:r>
            <a:r>
              <a:rPr lang="hu-HU" sz="2000" i="1" dirty="0" err="1" smtClean="0"/>
              <a:t>to</a:t>
            </a:r>
            <a:r>
              <a:rPr lang="hu-HU" sz="2000" i="1" dirty="0" smtClean="0"/>
              <a:t> 10 </a:t>
            </a:r>
            <a:r>
              <a:rPr lang="hu-HU" sz="2000" i="1" dirty="0" err="1" smtClean="0"/>
              <a:t>times</a:t>
            </a:r>
            <a:r>
              <a:rPr lang="hu-HU" sz="2000" i="1" dirty="0" smtClean="0"/>
              <a:t> , </a:t>
            </a:r>
            <a:r>
              <a:rPr lang="hu-HU" sz="2000" i="1" dirty="0" err="1" smtClean="0"/>
              <a:t>so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the</a:t>
            </a:r>
            <a:r>
              <a:rPr lang="hu-HU" sz="2000" i="1" dirty="0" smtClean="0"/>
              <a:t> motor is </a:t>
            </a:r>
            <a:r>
              <a:rPr lang="hu-HU" sz="2000" i="1" dirty="0" err="1" smtClean="0"/>
              <a:t>very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protected</a:t>
            </a:r>
            <a:r>
              <a:rPr lang="hu-HU" sz="2000" i="1" dirty="0" smtClean="0"/>
              <a:t> .</a:t>
            </a:r>
          </a:p>
          <a:p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general</a:t>
            </a:r>
            <a:r>
              <a:rPr lang="hu-HU" sz="2000" dirty="0" smtClean="0"/>
              <a:t> </a:t>
            </a:r>
            <a:r>
              <a:rPr lang="hu-HU" sz="2000" i="1" dirty="0" err="1" smtClean="0"/>
              <a:t>the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reserve</a:t>
            </a:r>
            <a:r>
              <a:rPr lang="hu-HU" sz="2000" i="1" dirty="0" smtClean="0"/>
              <a:t>  </a:t>
            </a:r>
            <a:r>
              <a:rPr lang="hu-HU" sz="2000" i="1" dirty="0" err="1" smtClean="0"/>
              <a:t>against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demagnetization</a:t>
            </a:r>
            <a:r>
              <a:rPr lang="hu-HU" sz="2000" i="1" dirty="0" smtClean="0"/>
              <a:t> is more </a:t>
            </a:r>
            <a:r>
              <a:rPr lang="hu-HU" sz="2000" i="1" dirty="0" err="1" smtClean="0"/>
              <a:t>lower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then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our</a:t>
            </a:r>
            <a:r>
              <a:rPr lang="hu-HU" sz="2000" i="1" dirty="0" smtClean="0"/>
              <a:t> </a:t>
            </a:r>
            <a:r>
              <a:rPr lang="hu-HU" sz="2000" i="1" dirty="0" smtClean="0"/>
              <a:t>PMSM</a:t>
            </a:r>
            <a:r>
              <a:rPr lang="hu-HU" sz="2000" dirty="0" smtClean="0"/>
              <a:t>,  2 </a:t>
            </a:r>
            <a:r>
              <a:rPr lang="hu-HU" sz="2000" dirty="0" err="1" smtClean="0"/>
              <a:t>to</a:t>
            </a:r>
            <a:r>
              <a:rPr lang="hu-HU" sz="2000" dirty="0" smtClean="0"/>
              <a:t> 3 </a:t>
            </a:r>
            <a:r>
              <a:rPr lang="hu-HU" sz="2000" dirty="0" err="1" smtClean="0"/>
              <a:t>times</a:t>
            </a:r>
            <a:r>
              <a:rPr lang="hu-HU" sz="2000" dirty="0" smtClean="0"/>
              <a:t>, </a:t>
            </a:r>
            <a:r>
              <a:rPr lang="hu-HU" sz="2000" i="1" dirty="0" err="1" smtClean="0"/>
              <a:t>estimated</a:t>
            </a:r>
            <a:r>
              <a:rPr lang="hu-HU" sz="2000" dirty="0" smtClean="0"/>
              <a:t> </a:t>
            </a:r>
            <a:r>
              <a:rPr lang="hu-HU" sz="2000" dirty="0" err="1" smtClean="0"/>
              <a:t>about</a:t>
            </a:r>
            <a:r>
              <a:rPr lang="hu-HU" sz="2000" dirty="0" smtClean="0"/>
              <a:t> </a:t>
            </a:r>
            <a:r>
              <a:rPr lang="hu-HU" sz="2000" dirty="0" err="1" smtClean="0"/>
              <a:t>its</a:t>
            </a:r>
            <a:r>
              <a:rPr lang="hu-HU" sz="2000" dirty="0" smtClean="0"/>
              <a:t> </a:t>
            </a:r>
            <a:r>
              <a:rPr lang="hu-HU" sz="2000" dirty="0" err="1" smtClean="0"/>
              <a:t>too</a:t>
            </a:r>
            <a:r>
              <a:rPr lang="hu-HU" sz="2000" dirty="0" smtClean="0"/>
              <a:t> </a:t>
            </a:r>
            <a:r>
              <a:rPr lang="hu-HU" sz="2000" i="1" dirty="0" err="1" smtClean="0"/>
              <a:t>small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airgap</a:t>
            </a:r>
            <a:r>
              <a:rPr lang="hu-HU" sz="2000" i="1" dirty="0" smtClean="0"/>
              <a:t> </a:t>
            </a:r>
            <a:r>
              <a:rPr lang="hu-HU" sz="2000" dirty="0" smtClean="0"/>
              <a:t>and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generally</a:t>
            </a:r>
            <a:r>
              <a:rPr lang="hu-HU" sz="2000" dirty="0" smtClean="0"/>
              <a:t> </a:t>
            </a:r>
            <a:r>
              <a:rPr lang="hu-HU" sz="2000" dirty="0" err="1" smtClean="0"/>
              <a:t>used</a:t>
            </a:r>
            <a:r>
              <a:rPr lang="hu-HU" sz="2000" dirty="0" smtClean="0"/>
              <a:t> </a:t>
            </a:r>
            <a:r>
              <a:rPr lang="hu-HU" sz="2000" dirty="0" err="1" smtClean="0"/>
              <a:t>slot</a:t>
            </a:r>
            <a:r>
              <a:rPr lang="hu-HU" sz="2000" dirty="0" smtClean="0"/>
              <a:t> </a:t>
            </a:r>
            <a:r>
              <a:rPr lang="hu-HU" sz="2000" dirty="0" err="1" smtClean="0"/>
              <a:t>form</a:t>
            </a:r>
            <a:r>
              <a:rPr lang="hu-HU" sz="2000" dirty="0" smtClean="0"/>
              <a:t>, </a:t>
            </a:r>
            <a:r>
              <a:rPr lang="hu-HU" sz="2000" dirty="0" err="1" smtClean="0"/>
              <a:t>from</a:t>
            </a:r>
            <a:r>
              <a:rPr lang="hu-HU" sz="2000" dirty="0" smtClean="0"/>
              <a:t> </a:t>
            </a:r>
            <a:r>
              <a:rPr lang="hu-HU" sz="2000" dirty="0" err="1" smtClean="0"/>
              <a:t>asynchronous</a:t>
            </a:r>
            <a:r>
              <a:rPr lang="hu-HU" sz="2000" dirty="0" smtClean="0"/>
              <a:t> </a:t>
            </a:r>
            <a:r>
              <a:rPr lang="hu-HU" sz="2000" dirty="0" err="1" smtClean="0"/>
              <a:t>motor’s</a:t>
            </a:r>
            <a:r>
              <a:rPr lang="hu-HU" sz="2000" dirty="0" smtClean="0"/>
              <a:t>.</a:t>
            </a:r>
          </a:p>
          <a:p>
            <a:r>
              <a:rPr lang="hu-HU" sz="2000" dirty="0" err="1" smtClean="0"/>
              <a:t>Increased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 </a:t>
            </a:r>
            <a:r>
              <a:rPr lang="hu-HU" sz="2000" i="1" dirty="0" err="1" smtClean="0"/>
              <a:t>thickness</a:t>
            </a:r>
            <a:r>
              <a:rPr lang="hu-HU" sz="2000" i="1" dirty="0" smtClean="0"/>
              <a:t> of </a:t>
            </a:r>
            <a:r>
              <a:rPr lang="hu-HU" sz="2000" i="1" dirty="0" err="1" smtClean="0"/>
              <a:t>tooth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tang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depth</a:t>
            </a:r>
            <a:r>
              <a:rPr lang="hu-HU" sz="2000" i="1" dirty="0" smtClean="0"/>
              <a:t> </a:t>
            </a:r>
            <a:r>
              <a:rPr lang="hu-HU" sz="2000" dirty="0" smtClean="0"/>
              <a:t>and </a:t>
            </a:r>
            <a:r>
              <a:rPr lang="hu-HU" sz="2000" dirty="0" err="1" smtClean="0"/>
              <a:t>with</a:t>
            </a:r>
            <a:r>
              <a:rPr lang="hu-HU" sz="2000" dirty="0" smtClean="0"/>
              <a:t> an </a:t>
            </a:r>
            <a:r>
              <a:rPr lang="hu-HU" sz="2000" i="1" dirty="0" err="1" smtClean="0"/>
              <a:t>adequate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slot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form</a:t>
            </a:r>
            <a:r>
              <a:rPr lang="hu-HU" sz="2000" dirty="0" smtClean="0"/>
              <a:t>, </a:t>
            </a:r>
            <a:r>
              <a:rPr lang="hu-HU" sz="2000" i="1" dirty="0" err="1" smtClean="0"/>
              <a:t>this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results</a:t>
            </a:r>
            <a:r>
              <a:rPr lang="hu-HU" sz="2000" i="1" dirty="0" smtClean="0"/>
              <a:t> </a:t>
            </a:r>
            <a:r>
              <a:rPr lang="hu-HU" sz="2000" dirty="0" err="1" smtClean="0"/>
              <a:t>due</a:t>
            </a:r>
            <a:r>
              <a:rPr lang="hu-HU" sz="2000" dirty="0" smtClean="0"/>
              <a:t> </a:t>
            </a:r>
            <a:r>
              <a:rPr lang="hu-HU" sz="2000" dirty="0" err="1" smtClean="0"/>
              <a:t>investigations</a:t>
            </a:r>
            <a:r>
              <a:rPr lang="hu-HU" sz="2000" dirty="0" smtClean="0"/>
              <a:t>  and </a:t>
            </a:r>
            <a:r>
              <a:rPr lang="hu-HU" sz="2000" dirty="0" err="1" smtClean="0"/>
              <a:t>developping</a:t>
            </a:r>
            <a:r>
              <a:rPr lang="hu-HU" sz="2000" dirty="0" smtClean="0"/>
              <a:t> </a:t>
            </a:r>
            <a:r>
              <a:rPr lang="hu-HU" sz="2000" i="1" dirty="0" err="1" smtClean="0"/>
              <a:t>increase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the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operation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safety</a:t>
            </a:r>
            <a:r>
              <a:rPr lang="hu-HU" sz="2000" i="1" dirty="0" smtClean="0"/>
              <a:t> of </a:t>
            </a:r>
            <a:r>
              <a:rPr lang="hu-HU" sz="2000" i="1" dirty="0" err="1" smtClean="0"/>
              <a:t>vehicle’s</a:t>
            </a:r>
            <a:r>
              <a:rPr lang="hu-HU" sz="2000" i="1" dirty="0" smtClean="0"/>
              <a:t> PMSM </a:t>
            </a:r>
            <a:r>
              <a:rPr lang="hu-HU" sz="2000" dirty="0" err="1" smtClean="0"/>
              <a:t>by</a:t>
            </a:r>
            <a:r>
              <a:rPr lang="hu-HU" sz="2000" dirty="0" smtClean="0"/>
              <a:t> </a:t>
            </a:r>
            <a:r>
              <a:rPr lang="hu-HU" sz="2000" dirty="0" err="1" smtClean="0"/>
              <a:t>high</a:t>
            </a:r>
            <a:r>
              <a:rPr lang="hu-HU" sz="2000" dirty="0" smtClean="0"/>
              <a:t> </a:t>
            </a:r>
            <a:r>
              <a:rPr lang="hu-HU" sz="2000" dirty="0" err="1" smtClean="0"/>
              <a:t>degree</a:t>
            </a:r>
            <a:r>
              <a:rPr lang="hu-HU" sz="2000" dirty="0" smtClean="0"/>
              <a:t>.</a:t>
            </a:r>
          </a:p>
          <a:p>
            <a:r>
              <a:rPr lang="hu-HU" sz="2000" i="1" dirty="0" err="1" smtClean="0"/>
              <a:t>This</a:t>
            </a:r>
            <a:r>
              <a:rPr lang="hu-HU" sz="2000" i="1" dirty="0" smtClean="0"/>
              <a:t> PMSM </a:t>
            </a:r>
            <a:r>
              <a:rPr lang="hu-HU" sz="2000" i="1" dirty="0" err="1" smtClean="0"/>
              <a:t>well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run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in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our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electric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car</a:t>
            </a:r>
            <a:r>
              <a:rPr lang="hu-HU" sz="2000" dirty="0" smtClean="0"/>
              <a:t>, and </a:t>
            </a:r>
            <a:r>
              <a:rPr lang="hu-HU" sz="2000" dirty="0" err="1" smtClean="0"/>
              <a:t>its</a:t>
            </a:r>
            <a:r>
              <a:rPr lang="hu-HU" sz="2000" dirty="0" smtClean="0"/>
              <a:t> </a:t>
            </a:r>
            <a:r>
              <a:rPr lang="hu-HU" sz="2000" dirty="0" err="1" smtClean="0"/>
              <a:t>other</a:t>
            </a:r>
            <a:r>
              <a:rPr lang="hu-HU" sz="2000" dirty="0" smtClean="0"/>
              <a:t> unit </a:t>
            </a:r>
            <a:r>
              <a:rPr lang="hu-HU" sz="2000" i="1" dirty="0" smtClean="0"/>
              <a:t>is </a:t>
            </a:r>
            <a:r>
              <a:rPr lang="hu-HU" sz="2000" i="1" dirty="0" err="1" smtClean="0"/>
              <a:t>running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our</a:t>
            </a:r>
            <a:r>
              <a:rPr lang="hu-HU" sz="2000" i="1" dirty="0" smtClean="0"/>
              <a:t> motor-test </a:t>
            </a:r>
            <a:r>
              <a:rPr lang="hu-HU" sz="2000" i="1" dirty="0" err="1" smtClean="0"/>
              <a:t>apparatus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5th </a:t>
            </a:r>
            <a:r>
              <a:rPr lang="hu-HU" sz="2000" dirty="0" err="1" smtClean="0"/>
              <a:t>laboratory</a:t>
            </a:r>
            <a:r>
              <a:rPr lang="hu-HU" sz="2000" dirty="0" smtClean="0"/>
              <a:t>.</a:t>
            </a:r>
          </a:p>
          <a:p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 smtClean="0"/>
              <a:t>Conclusions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000" dirty="0" err="1" smtClean="0">
                <a:solidFill>
                  <a:srgbClr val="FF0000"/>
                </a:solidFill>
              </a:rPr>
              <a:t>From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curves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we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can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see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that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at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this</a:t>
            </a:r>
            <a:r>
              <a:rPr lang="hu-HU" sz="2000" dirty="0" smtClean="0">
                <a:solidFill>
                  <a:srgbClr val="FF0000"/>
                </a:solidFill>
              </a:rPr>
              <a:t> motor </a:t>
            </a:r>
            <a:r>
              <a:rPr lang="hu-HU" sz="2000" dirty="0" err="1" smtClean="0">
                <a:solidFill>
                  <a:srgbClr val="FF0000"/>
                </a:solidFill>
              </a:rPr>
              <a:t>type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smtClean="0">
                <a:solidFill>
                  <a:srgbClr val="FF0000"/>
                </a:solidFill>
              </a:rPr>
              <a:t>  - </a:t>
            </a:r>
            <a:r>
              <a:rPr lang="hu-HU" sz="2000" dirty="0" err="1" smtClean="0">
                <a:solidFill>
                  <a:srgbClr val="FF0000"/>
                </a:solidFill>
              </a:rPr>
              <a:t>the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designed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point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at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airgap</a:t>
            </a:r>
            <a:r>
              <a:rPr lang="hu-HU" sz="2000" i="1" dirty="0" smtClean="0">
                <a:solidFill>
                  <a:srgbClr val="FF0000"/>
                </a:solidFill>
              </a:rPr>
              <a:t> of 1.3mm is an </a:t>
            </a:r>
            <a:r>
              <a:rPr lang="hu-HU" sz="2000" i="1" dirty="0" err="1" smtClean="0">
                <a:solidFill>
                  <a:srgbClr val="FF0000"/>
                </a:solidFill>
              </a:rPr>
              <a:t>optimal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value</a:t>
            </a:r>
            <a:r>
              <a:rPr lang="hu-HU" sz="2000" dirty="0" smtClean="0">
                <a:solidFill>
                  <a:srgbClr val="FF0000"/>
                </a:solidFill>
              </a:rPr>
              <a:t>, </a:t>
            </a:r>
          </a:p>
          <a:p>
            <a:pPr>
              <a:buNone/>
            </a:pPr>
            <a:r>
              <a:rPr lang="hu-HU" sz="2000" dirty="0" smtClean="0">
                <a:solidFill>
                  <a:srgbClr val="FF0000"/>
                </a:solidFill>
              </a:rPr>
              <a:t>   - </a:t>
            </a:r>
            <a:r>
              <a:rPr lang="hu-HU" sz="2000" dirty="0" err="1" smtClean="0">
                <a:solidFill>
                  <a:srgbClr val="FF0000"/>
                </a:solidFill>
              </a:rPr>
              <a:t>at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little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airgap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the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importance</a:t>
            </a:r>
            <a:r>
              <a:rPr lang="hu-HU" sz="2000" dirty="0" smtClean="0">
                <a:solidFill>
                  <a:srgbClr val="FF0000"/>
                </a:solidFill>
              </a:rPr>
              <a:t> of </a:t>
            </a:r>
            <a:r>
              <a:rPr lang="hu-HU" sz="2000" dirty="0" err="1" smtClean="0">
                <a:solidFill>
                  <a:srgbClr val="FF0000"/>
                </a:solidFill>
              </a:rPr>
              <a:t>size</a:t>
            </a:r>
            <a:r>
              <a:rPr lang="hu-HU" sz="2000" dirty="0" smtClean="0">
                <a:solidFill>
                  <a:srgbClr val="FF0000"/>
                </a:solidFill>
              </a:rPr>
              <a:t> of </a:t>
            </a:r>
            <a:r>
              <a:rPr lang="hu-HU" sz="2000" dirty="0" err="1" smtClean="0">
                <a:solidFill>
                  <a:srgbClr val="FF0000"/>
                </a:solidFill>
              </a:rPr>
              <a:t>tooth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tang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depth</a:t>
            </a:r>
            <a:r>
              <a:rPr lang="hu-HU" sz="2000" dirty="0" smtClean="0">
                <a:solidFill>
                  <a:srgbClr val="FF0000"/>
                </a:solidFill>
              </a:rPr>
              <a:t> is </a:t>
            </a:r>
            <a:r>
              <a:rPr lang="hu-HU" sz="2000" dirty="0" err="1" smtClean="0">
                <a:solidFill>
                  <a:srgbClr val="FF0000"/>
                </a:solidFill>
              </a:rPr>
              <a:t>small</a:t>
            </a:r>
            <a:r>
              <a:rPr lang="hu-HU" sz="2000" dirty="0" smtClean="0">
                <a:solidFill>
                  <a:srgbClr val="FF0000"/>
                </a:solidFill>
              </a:rPr>
              <a:t>,</a:t>
            </a:r>
          </a:p>
          <a:p>
            <a:pPr>
              <a:buNone/>
            </a:pP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smtClean="0">
                <a:solidFill>
                  <a:srgbClr val="FF0000"/>
                </a:solidFill>
              </a:rPr>
              <a:t>  - </a:t>
            </a:r>
            <a:r>
              <a:rPr lang="hu-HU" sz="2000" dirty="0" err="1" smtClean="0">
                <a:solidFill>
                  <a:srgbClr val="FF0000"/>
                </a:solidFill>
              </a:rPr>
              <a:t>above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this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airgap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the</a:t>
            </a:r>
            <a:r>
              <a:rPr lang="hu-HU" sz="2000" dirty="0" smtClean="0">
                <a:solidFill>
                  <a:srgbClr val="FF0000"/>
                </a:solidFill>
              </a:rPr>
              <a:t> limit of </a:t>
            </a:r>
            <a:r>
              <a:rPr lang="hu-HU" sz="2000" dirty="0" err="1" smtClean="0">
                <a:solidFill>
                  <a:srgbClr val="FF0000"/>
                </a:solidFill>
              </a:rPr>
              <a:t>demagnetization</a:t>
            </a:r>
            <a:r>
              <a:rPr lang="hu-HU" sz="2000" dirty="0" smtClean="0">
                <a:solidFill>
                  <a:srgbClr val="FF0000"/>
                </a:solidFill>
              </a:rPr>
              <a:t> is </a:t>
            </a:r>
            <a:r>
              <a:rPr lang="hu-HU" sz="2000" dirty="0" err="1" smtClean="0">
                <a:solidFill>
                  <a:srgbClr val="FF0000"/>
                </a:solidFill>
              </a:rPr>
              <a:t>increasing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hardly</a:t>
            </a:r>
            <a:r>
              <a:rPr lang="hu-HU" sz="2000" dirty="0" smtClean="0">
                <a:solidFill>
                  <a:srgbClr val="FF0000"/>
                </a:solidFill>
              </a:rPr>
              <a:t>, </a:t>
            </a:r>
            <a:r>
              <a:rPr lang="hu-HU" sz="2000" i="1" dirty="0" err="1" smtClean="0">
                <a:solidFill>
                  <a:srgbClr val="FF0000"/>
                </a:solidFill>
              </a:rPr>
              <a:t>but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at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decreased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airgap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diminish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very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fast</a:t>
            </a:r>
            <a:r>
              <a:rPr lang="hu-HU" sz="2000" i="1" dirty="0" smtClean="0">
                <a:solidFill>
                  <a:srgbClr val="FF0000"/>
                </a:solidFill>
              </a:rPr>
              <a:t>,</a:t>
            </a:r>
          </a:p>
          <a:p>
            <a:pPr>
              <a:buNone/>
            </a:pPr>
            <a:r>
              <a:rPr lang="hu-HU" sz="2000" dirty="0" smtClean="0">
                <a:solidFill>
                  <a:srgbClr val="FF0000"/>
                </a:solidFill>
              </a:rPr>
              <a:t>   - </a:t>
            </a:r>
            <a:r>
              <a:rPr lang="hu-HU" sz="2000" dirty="0" err="1" smtClean="0">
                <a:solidFill>
                  <a:srgbClr val="FF0000"/>
                </a:solidFill>
              </a:rPr>
              <a:t>the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increased</a:t>
            </a:r>
            <a:r>
              <a:rPr lang="hu-HU" sz="2000" dirty="0" smtClean="0">
                <a:solidFill>
                  <a:srgbClr val="FF0000"/>
                </a:solidFill>
              </a:rPr>
              <a:t>  </a:t>
            </a:r>
            <a:r>
              <a:rPr lang="hu-HU" sz="2000" dirty="0" err="1" smtClean="0">
                <a:solidFill>
                  <a:srgbClr val="FF0000"/>
                </a:solidFill>
              </a:rPr>
              <a:t>airgap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have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several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other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advantages</a:t>
            </a:r>
            <a:r>
              <a:rPr lang="hu-HU" sz="2000" dirty="0" smtClean="0">
                <a:solidFill>
                  <a:srgbClr val="FF0000"/>
                </a:solidFill>
              </a:rPr>
              <a:t>  </a:t>
            </a:r>
            <a:r>
              <a:rPr lang="hu-HU" sz="2000" dirty="0" err="1" smtClean="0">
                <a:solidFill>
                  <a:srgbClr val="FF0000"/>
                </a:solidFill>
              </a:rPr>
              <a:t>in</a:t>
            </a:r>
            <a:r>
              <a:rPr lang="hu-HU" sz="2000" dirty="0" smtClean="0">
                <a:solidFill>
                  <a:srgbClr val="FF0000"/>
                </a:solidFill>
              </a:rPr>
              <a:t> a PMSM </a:t>
            </a:r>
            <a:r>
              <a:rPr lang="hu-HU" sz="2000" dirty="0" err="1" smtClean="0">
                <a:solidFill>
                  <a:srgbClr val="FF0000"/>
                </a:solidFill>
              </a:rPr>
              <a:t>construction</a:t>
            </a:r>
            <a:r>
              <a:rPr lang="hu-HU" sz="2000" dirty="0" smtClean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endParaRPr lang="hu-HU" sz="2000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hu-HU" sz="2000" b="1" i="1" dirty="0" err="1" smtClean="0">
                <a:solidFill>
                  <a:srgbClr val="FF0000"/>
                </a:solidFill>
              </a:rPr>
              <a:t>These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results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give</a:t>
            </a:r>
            <a:r>
              <a:rPr lang="hu-HU" sz="2000" b="1" i="1" dirty="0" smtClean="0">
                <a:solidFill>
                  <a:srgbClr val="FF0000"/>
                </a:solidFill>
              </a:rPr>
              <a:t> a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really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safety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against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demagnetization</a:t>
            </a:r>
            <a:r>
              <a:rPr lang="hu-HU" sz="2000" b="1" dirty="0" smtClean="0">
                <a:solidFill>
                  <a:srgbClr val="FF0000"/>
                </a:solidFill>
              </a:rPr>
              <a:t>. </a:t>
            </a:r>
            <a:endParaRPr lang="hu-HU" sz="2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hu-HU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hu-HU" sz="2000" i="1" dirty="0" err="1" smtClean="0">
                <a:solidFill>
                  <a:srgbClr val="FF0000"/>
                </a:solidFill>
              </a:rPr>
              <a:t>This</a:t>
            </a:r>
            <a:r>
              <a:rPr lang="hu-HU" sz="2000" i="1" dirty="0" smtClean="0">
                <a:solidFill>
                  <a:srgbClr val="FF0000"/>
                </a:solidFill>
              </a:rPr>
              <a:t> PMSM </a:t>
            </a:r>
            <a:r>
              <a:rPr lang="hu-HU" sz="2000" i="1" dirty="0" err="1" smtClean="0">
                <a:solidFill>
                  <a:srgbClr val="FF0000"/>
                </a:solidFill>
              </a:rPr>
              <a:t>well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run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in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our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electric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car</a:t>
            </a:r>
            <a:r>
              <a:rPr lang="hu-HU" sz="2000" dirty="0" smtClean="0">
                <a:solidFill>
                  <a:srgbClr val="FF0000"/>
                </a:solidFill>
              </a:rPr>
              <a:t>, and </a:t>
            </a:r>
            <a:r>
              <a:rPr lang="hu-HU" sz="2000" dirty="0" err="1" smtClean="0">
                <a:solidFill>
                  <a:srgbClr val="FF0000"/>
                </a:solidFill>
              </a:rPr>
              <a:t>its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other</a:t>
            </a:r>
            <a:r>
              <a:rPr lang="hu-HU" sz="2000" dirty="0" smtClean="0">
                <a:solidFill>
                  <a:srgbClr val="FF0000"/>
                </a:solidFill>
              </a:rPr>
              <a:t> unit </a:t>
            </a:r>
            <a:r>
              <a:rPr lang="hu-HU" sz="2000" i="1" dirty="0" smtClean="0">
                <a:solidFill>
                  <a:srgbClr val="FF0000"/>
                </a:solidFill>
              </a:rPr>
              <a:t>is </a:t>
            </a:r>
            <a:r>
              <a:rPr lang="hu-HU" sz="2000" i="1" dirty="0" err="1" smtClean="0">
                <a:solidFill>
                  <a:srgbClr val="FF0000"/>
                </a:solidFill>
              </a:rPr>
              <a:t>running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on</a:t>
            </a:r>
            <a:r>
              <a:rPr lang="hu-HU" sz="2000" i="1" dirty="0" smtClean="0">
                <a:solidFill>
                  <a:srgbClr val="FF0000"/>
                </a:solidFill>
              </a:rPr>
              <a:t> </a:t>
            </a:r>
            <a:r>
              <a:rPr lang="hu-HU" sz="2000" i="1" dirty="0" err="1" smtClean="0">
                <a:solidFill>
                  <a:srgbClr val="FF0000"/>
                </a:solidFill>
              </a:rPr>
              <a:t>our</a:t>
            </a:r>
            <a:r>
              <a:rPr lang="hu-HU" sz="2000" i="1" dirty="0" smtClean="0">
                <a:solidFill>
                  <a:srgbClr val="FF0000"/>
                </a:solidFill>
              </a:rPr>
              <a:t> motor-test </a:t>
            </a:r>
            <a:r>
              <a:rPr lang="hu-HU" sz="2000" i="1" dirty="0" err="1" smtClean="0">
                <a:solidFill>
                  <a:srgbClr val="FF0000"/>
                </a:solidFill>
              </a:rPr>
              <a:t>apparatus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in</a:t>
            </a:r>
            <a:r>
              <a:rPr lang="hu-HU" sz="2000" dirty="0" smtClean="0">
                <a:solidFill>
                  <a:srgbClr val="FF0000"/>
                </a:solidFill>
              </a:rPr>
              <a:t> 5th </a:t>
            </a:r>
            <a:r>
              <a:rPr lang="hu-HU" sz="2000" dirty="0" err="1" smtClean="0">
                <a:solidFill>
                  <a:srgbClr val="FF0000"/>
                </a:solidFill>
              </a:rPr>
              <a:t>laboratory</a:t>
            </a:r>
            <a:r>
              <a:rPr lang="hu-HU" sz="2000" dirty="0" smtClean="0">
                <a:solidFill>
                  <a:srgbClr val="FF0000"/>
                </a:solidFill>
              </a:rPr>
              <a:t>.</a:t>
            </a:r>
            <a:endParaRPr lang="hu-H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algn="ctr"/>
            <a:r>
              <a:rPr lang="hu-HU" sz="2800" i="0" dirty="0" err="1" smtClean="0"/>
              <a:t>Istvan</a:t>
            </a:r>
            <a:r>
              <a:rPr lang="hu-HU" sz="2800" i="0" dirty="0" smtClean="0"/>
              <a:t> </a:t>
            </a:r>
            <a:r>
              <a:rPr lang="hu-HU" sz="2800" i="0" dirty="0" err="1" smtClean="0"/>
              <a:t>Szenasy</a:t>
            </a:r>
            <a:r>
              <a:rPr lang="hu-HU" sz="2800" i="0" dirty="0" smtClean="0"/>
              <a:t> </a:t>
            </a:r>
            <a:r>
              <a:rPr lang="hu-HU" sz="2800" i="0" dirty="0" err="1" smtClean="0"/>
              <a:t>Phd</a:t>
            </a:r>
            <a:endParaRPr lang="hu-HU" sz="2800" i="0" dirty="0"/>
          </a:p>
          <a:p>
            <a:pPr lvl="0" algn="ctr"/>
            <a:r>
              <a:rPr lang="hu-HU" sz="2800" i="0" dirty="0" smtClean="0"/>
              <a:t>JKK, </a:t>
            </a:r>
            <a:r>
              <a:rPr lang="hu-HU" sz="2800" i="0" dirty="0" err="1" smtClean="0"/>
              <a:t>Szechenyi</a:t>
            </a:r>
            <a:r>
              <a:rPr lang="hu-HU" sz="2800" i="0" dirty="0" smtClean="0"/>
              <a:t> University, </a:t>
            </a:r>
            <a:r>
              <a:rPr lang="hu-HU" sz="2800" i="0" dirty="0" err="1" smtClean="0"/>
              <a:t>Gyor</a:t>
            </a:r>
            <a:endParaRPr lang="hu-HU" sz="2800" i="0" dirty="0"/>
          </a:p>
          <a:p>
            <a:pPr lvl="0" algn="ctr"/>
            <a:r>
              <a:rPr lang="hu-HU" sz="2400" u="sng" dirty="0" err="1" smtClean="0"/>
              <a:t>Contact</a:t>
            </a:r>
            <a:endParaRPr lang="hu-HU" sz="2400" u="sng" dirty="0"/>
          </a:p>
          <a:p>
            <a:pPr lvl="0" algn="ctr"/>
            <a:r>
              <a:rPr lang="hu-HU" sz="2000" dirty="0"/>
              <a:t>Email</a:t>
            </a:r>
            <a:r>
              <a:rPr lang="hu-HU" sz="2000" dirty="0" smtClean="0"/>
              <a:t>: </a:t>
            </a:r>
            <a:r>
              <a:rPr lang="hu-HU" sz="2000" dirty="0" err="1" smtClean="0"/>
              <a:t>szenasy</a:t>
            </a:r>
            <a:r>
              <a:rPr lang="hu-HU" sz="2000" dirty="0" smtClean="0"/>
              <a:t> @</a:t>
            </a:r>
            <a:r>
              <a:rPr lang="hu-HU" sz="2000" dirty="0" err="1" smtClean="0"/>
              <a:t>sze.hu</a:t>
            </a:r>
            <a:endParaRPr lang="hu-HU" sz="2000" dirty="0"/>
          </a:p>
          <a:p>
            <a:pPr lvl="0" algn="ctr"/>
            <a:r>
              <a:rPr lang="hu-HU" sz="2000" dirty="0"/>
              <a:t>Tel</a:t>
            </a:r>
            <a:r>
              <a:rPr lang="hu-HU" sz="2000" dirty="0" smtClean="0"/>
              <a:t>.: 36-96-503400/3258</a:t>
            </a:r>
            <a:endParaRPr lang="hu-HU" sz="2000" dirty="0"/>
          </a:p>
          <a:p>
            <a:pPr lvl="0" algn="ctr"/>
            <a:r>
              <a:rPr lang="hu-HU" sz="2000" dirty="0"/>
              <a:t>Web</a:t>
            </a:r>
            <a:r>
              <a:rPr lang="hu-HU" sz="2000" dirty="0" smtClean="0"/>
              <a:t>: </a:t>
            </a:r>
            <a:r>
              <a:rPr lang="hu-HU" sz="2000" dirty="0" smtClean="0"/>
              <a:t>http</a:t>
            </a:r>
            <a:r>
              <a:rPr lang="hu-HU" sz="2000" dirty="0" smtClean="0"/>
              <a:t>://uni.sze.hu</a:t>
            </a:r>
            <a:r>
              <a:rPr lang="hu-HU" sz="2000" dirty="0" smtClean="0"/>
              <a:t>/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129882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3561104"/>
      </p:ext>
    </p:extLst>
  </p:cSld>
  <p:clrMapOvr>
    <a:masterClrMapping/>
  </p:clrMapOvr>
</p:sld>
</file>

<file path=ppt/theme/theme1.xml><?xml version="1.0" encoding="utf-8"?>
<a:theme xmlns:a="http://schemas.openxmlformats.org/drawingml/2006/main" name="Nyitó d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40521-23_DSOC_WS_sablon" id="{C12B5D6B-7D62-49EF-81D7-E186E43A8A0C}" vid="{D4F4D7CE-5A3C-4885-B64A-5BB7C3ABCD71}"/>
    </a:ext>
  </a:extLst>
</a:theme>
</file>

<file path=ppt/theme/theme2.xml><?xml version="1.0" encoding="utf-8"?>
<a:theme xmlns:a="http://schemas.openxmlformats.org/drawingml/2006/main" name="1_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40521-23_DSOC_WS_sablon" id="{C12B5D6B-7D62-49EF-81D7-E186E43A8A0C}" vid="{72C6EBEE-69A4-462E-9BB0-1E35D6096BD3}"/>
    </a:ext>
  </a:extLst>
</a:theme>
</file>

<file path=ppt/theme/theme3.xml><?xml version="1.0" encoding="utf-8"?>
<a:theme xmlns:a="http://schemas.openxmlformats.org/drawingml/2006/main" name="Kapcsola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40521-23_DSOC_WS_sablon" id="{C12B5D6B-7D62-49EF-81D7-E186E43A8A0C}" vid="{BD7A0F97-9D37-4765-8DEE-3D09B0C242A8}"/>
    </a:ext>
  </a:extLst>
</a:theme>
</file>

<file path=ppt/theme/theme4.xml><?xml version="1.0" encoding="utf-8"?>
<a:theme xmlns:a="http://schemas.openxmlformats.org/drawingml/2006/main" name="Záró d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40521-23_DSOC_WS_sablon" id="{C12B5D6B-7D62-49EF-81D7-E186E43A8A0C}" vid="{CB2439F8-9550-477F-A093-B1D236D5FC39}"/>
    </a:ext>
  </a:extLst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20140521-23_DSOC_WS_sablon</Template>
  <TotalTime>1524</TotalTime>
  <Words>1088</Words>
  <Application>Microsoft Office PowerPoint</Application>
  <PresentationFormat>Diavetítés a képernyőre (4:3 oldalarány)</PresentationFormat>
  <Paragraphs>73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4</vt:i4>
      </vt:variant>
      <vt:variant>
        <vt:lpstr>Diacímek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Verdana</vt:lpstr>
      <vt:lpstr>Nyitó dia</vt:lpstr>
      <vt:lpstr>1_Egyéni tervezés</vt:lpstr>
      <vt:lpstr>Kapcsolat</vt:lpstr>
      <vt:lpstr>Záró dia</vt:lpstr>
      <vt:lpstr>Some actual questions at the development of up-to date PMSM motors </vt:lpstr>
      <vt:lpstr>2. dia</vt:lpstr>
      <vt:lpstr>Demagnetization  proximity in permanent magnet synchronous motors and its prevention methods</vt:lpstr>
      <vt:lpstr>Demagnetization  calculations</vt:lpstr>
      <vt:lpstr>Our fractional number of slot per pole type PMSM, for lower cogging torque and smooth electromagnetic torque </vt:lpstr>
      <vt:lpstr>2nd version with  decreased size of tooth tang depth, for investigations only</vt:lpstr>
      <vt:lpstr>The winding’s main parameters, which is special version due the fractional slot per pole type PMSM</vt:lpstr>
      <vt:lpstr>Regenerative  braking  by 240 % speed and 135 degrees of currentvector angle, with very smooth electromagnetic torque</vt:lpstr>
      <vt:lpstr>Cogging torque due the our reasearching 0,05 Nm only</vt:lpstr>
      <vt:lpstr>Flux density without loading</vt:lpstr>
      <vt:lpstr>Flux density at 100 % current and 0 degree vector angle </vt:lpstr>
      <vt:lpstr>Investigations to determine the demagnetization </vt:lpstr>
      <vt:lpstr>This figure shows this state at 40 degrees of currentvector and 640 A of motor current, at motoring. The peak value  of demagnetization in blob of 1 T </vt:lpstr>
      <vt:lpstr>This figure shows this state at 40 degrees of currentvector and 508 A of motor current, at motoring. At 508 A there is not any  demagnetization</vt:lpstr>
      <vt:lpstr>The 30 degree and greater currentvector-rotating are needed  to reach the adequate field-weakening, here by 515 % current and 30 degrees</vt:lpstr>
      <vt:lpstr>150 degree of vector angle occur in brake operating, so investigate the risk of demagnetization is very important. At the current of 515 % of nominal value : the measure of demagnetization ‘s peak is high, 0.851 T, but its area is not too large</vt:lpstr>
      <vt:lpstr>At regenerative braking, here is 474 % current and 150 degrees vector angle,  without demagnetization</vt:lpstr>
      <vt:lpstr>Effects of varied airgap and two size of tooth tang depth</vt:lpstr>
      <vt:lpstr>Method of investigations</vt:lpstr>
      <vt:lpstr>The 1st version of tooth tang depth with designed airgap</vt:lpstr>
      <vt:lpstr>The 2nd version of tooth tang depth is 2 mm</vt:lpstr>
      <vt:lpstr>Motor currents in limit of demagnetization, in % of nominal current, by varied the air gap, and for two  sizes of tooth tang depth </vt:lpstr>
      <vt:lpstr>Results and experiences</vt:lpstr>
      <vt:lpstr>Conclusions</vt:lpstr>
      <vt:lpstr>25. dia</vt:lpstr>
      <vt:lpstr>26. dia</vt:lpstr>
    </vt:vector>
  </TitlesOfParts>
  <Company>Matematika és Számítástudomány Tanszék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Varga Rozália</dc:creator>
  <cp:keywords>TÁMOP411C</cp:keywords>
  <cp:lastModifiedBy>Valued Acer Customer</cp:lastModifiedBy>
  <cp:revision>110</cp:revision>
  <dcterms:created xsi:type="dcterms:W3CDTF">2014-05-13T12:20:04Z</dcterms:created>
  <dcterms:modified xsi:type="dcterms:W3CDTF">2014-09-19T18:08:09Z</dcterms:modified>
</cp:coreProperties>
</file>