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6"/>
  </p:notesMasterIdLst>
  <p:sldIdLst>
    <p:sldId id="256" r:id="rId2"/>
    <p:sldId id="280" r:id="rId3"/>
    <p:sldId id="278" r:id="rId4"/>
    <p:sldId id="279" r:id="rId5"/>
    <p:sldId id="288" r:id="rId6"/>
    <p:sldId id="289" r:id="rId7"/>
    <p:sldId id="276" r:id="rId8"/>
    <p:sldId id="271" r:id="rId9"/>
    <p:sldId id="272" r:id="rId10"/>
    <p:sldId id="273" r:id="rId11"/>
    <p:sldId id="257" r:id="rId12"/>
    <p:sldId id="259" r:id="rId13"/>
    <p:sldId id="260" r:id="rId14"/>
    <p:sldId id="274" r:id="rId15"/>
    <p:sldId id="275" r:id="rId16"/>
    <p:sldId id="282" r:id="rId17"/>
    <p:sldId id="281" r:id="rId18"/>
    <p:sldId id="283" r:id="rId19"/>
    <p:sldId id="284" r:id="rId20"/>
    <p:sldId id="290" r:id="rId21"/>
    <p:sldId id="292" r:id="rId22"/>
    <p:sldId id="295" r:id="rId23"/>
    <p:sldId id="296" r:id="rId24"/>
    <p:sldId id="293" r:id="rId25"/>
    <p:sldId id="294" r:id="rId26"/>
    <p:sldId id="291" r:id="rId27"/>
    <p:sldId id="286" r:id="rId28"/>
    <p:sldId id="287" r:id="rId29"/>
    <p:sldId id="297" r:id="rId30"/>
    <p:sldId id="298" r:id="rId31"/>
    <p:sldId id="261" r:id="rId32"/>
    <p:sldId id="262" r:id="rId33"/>
    <p:sldId id="285" r:id="rId34"/>
    <p:sldId id="263" r:id="rId35"/>
    <p:sldId id="264" r:id="rId36"/>
    <p:sldId id="267" r:id="rId37"/>
    <p:sldId id="323" r:id="rId38"/>
    <p:sldId id="268" r:id="rId39"/>
    <p:sldId id="339" r:id="rId40"/>
    <p:sldId id="324" r:id="rId41"/>
    <p:sldId id="326" r:id="rId42"/>
    <p:sldId id="341" r:id="rId43"/>
    <p:sldId id="325" r:id="rId44"/>
    <p:sldId id="334" r:id="rId45"/>
    <p:sldId id="335" r:id="rId46"/>
    <p:sldId id="329" r:id="rId47"/>
    <p:sldId id="328" r:id="rId48"/>
    <p:sldId id="342" r:id="rId49"/>
    <p:sldId id="348" r:id="rId50"/>
    <p:sldId id="376" r:id="rId51"/>
    <p:sldId id="343" r:id="rId52"/>
    <p:sldId id="344" r:id="rId53"/>
    <p:sldId id="378" r:id="rId54"/>
    <p:sldId id="379" r:id="rId55"/>
    <p:sldId id="346" r:id="rId56"/>
    <p:sldId id="345" r:id="rId57"/>
    <p:sldId id="354" r:id="rId58"/>
    <p:sldId id="377" r:id="rId59"/>
    <p:sldId id="330" r:id="rId60"/>
    <p:sldId id="381" r:id="rId61"/>
    <p:sldId id="387" r:id="rId62"/>
    <p:sldId id="333" r:id="rId63"/>
    <p:sldId id="383" r:id="rId64"/>
    <p:sldId id="336" r:id="rId65"/>
    <p:sldId id="385" r:id="rId66"/>
    <p:sldId id="358" r:id="rId67"/>
    <p:sldId id="355" r:id="rId68"/>
    <p:sldId id="356" r:id="rId69"/>
    <p:sldId id="357" r:id="rId70"/>
    <p:sldId id="349" r:id="rId71"/>
    <p:sldId id="350" r:id="rId72"/>
    <p:sldId id="351" r:id="rId73"/>
    <p:sldId id="353" r:id="rId74"/>
    <p:sldId id="269" r:id="rId75"/>
    <p:sldId id="299" r:id="rId76"/>
    <p:sldId id="300" r:id="rId77"/>
    <p:sldId id="301" r:id="rId78"/>
    <p:sldId id="302" r:id="rId79"/>
    <p:sldId id="303" r:id="rId80"/>
    <p:sldId id="304" r:id="rId81"/>
    <p:sldId id="305" r:id="rId82"/>
    <p:sldId id="359" r:id="rId83"/>
    <p:sldId id="360" r:id="rId84"/>
    <p:sldId id="362" r:id="rId85"/>
    <p:sldId id="363" r:id="rId86"/>
    <p:sldId id="364" r:id="rId87"/>
    <p:sldId id="365" r:id="rId88"/>
    <p:sldId id="366" r:id="rId89"/>
    <p:sldId id="367" r:id="rId90"/>
    <p:sldId id="368" r:id="rId91"/>
    <p:sldId id="369" r:id="rId92"/>
    <p:sldId id="306" r:id="rId93"/>
    <p:sldId id="307" r:id="rId94"/>
    <p:sldId id="308" r:id="rId95"/>
    <p:sldId id="309" r:id="rId96"/>
    <p:sldId id="311" r:id="rId97"/>
    <p:sldId id="310" r:id="rId98"/>
    <p:sldId id="312" r:id="rId99"/>
    <p:sldId id="370" r:id="rId100"/>
    <p:sldId id="371" r:id="rId101"/>
    <p:sldId id="372" r:id="rId102"/>
    <p:sldId id="373" r:id="rId103"/>
    <p:sldId id="374" r:id="rId104"/>
    <p:sldId id="375" r:id="rId105"/>
    <p:sldId id="322" r:id="rId106"/>
    <p:sldId id="321" r:id="rId107"/>
    <p:sldId id="320" r:id="rId108"/>
    <p:sldId id="319" r:id="rId109"/>
    <p:sldId id="318" r:id="rId110"/>
    <p:sldId id="313" r:id="rId111"/>
    <p:sldId id="317" r:id="rId112"/>
    <p:sldId id="316" r:id="rId113"/>
    <p:sldId id="315" r:id="rId114"/>
    <p:sldId id="314" r:id="rId1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33E9E-3EE3-4A11-8B5E-B3225E914723}" type="datetimeFigureOut">
              <a:rPr lang="hu-HU" smtClean="0"/>
              <a:pPr/>
              <a:t>2017.02.16.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FAF5A-A63E-4F2F-8B56-20E90506F630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FAF5A-A63E-4F2F-8B56-20E90506F630}" type="slidenum">
              <a:rPr lang="hu-HU" smtClean="0"/>
              <a:pPr/>
              <a:t>62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5F0F5-79B1-40FC-9BEF-74E5E3141DFD}" type="datetimeFigureOut">
              <a:rPr lang="hu-HU" smtClean="0"/>
              <a:pPr/>
              <a:t>2017.02.16.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2A1DC-6E8B-4E80-A542-F114727C6DF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5F0F5-79B1-40FC-9BEF-74E5E3141DFD}" type="datetimeFigureOut">
              <a:rPr lang="hu-HU" smtClean="0"/>
              <a:pPr/>
              <a:t>2017.02.16.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2A1DC-6E8B-4E80-A542-F114727C6DF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5F0F5-79B1-40FC-9BEF-74E5E3141DFD}" type="datetimeFigureOut">
              <a:rPr lang="hu-HU" smtClean="0"/>
              <a:pPr/>
              <a:t>2017.02.16.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2A1DC-6E8B-4E80-A542-F114727C6DF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5F0F5-79B1-40FC-9BEF-74E5E3141DFD}" type="datetimeFigureOut">
              <a:rPr lang="hu-HU" smtClean="0"/>
              <a:pPr/>
              <a:t>2017.02.16.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2A1DC-6E8B-4E80-A542-F114727C6DF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5F0F5-79B1-40FC-9BEF-74E5E3141DFD}" type="datetimeFigureOut">
              <a:rPr lang="hu-HU" smtClean="0"/>
              <a:pPr/>
              <a:t>2017.02.16.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2A1DC-6E8B-4E80-A542-F114727C6DF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5F0F5-79B1-40FC-9BEF-74E5E3141DFD}" type="datetimeFigureOut">
              <a:rPr lang="hu-HU" smtClean="0"/>
              <a:pPr/>
              <a:t>2017.02.16.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2A1DC-6E8B-4E80-A542-F114727C6DF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5F0F5-79B1-40FC-9BEF-74E5E3141DFD}" type="datetimeFigureOut">
              <a:rPr lang="hu-HU" smtClean="0"/>
              <a:pPr/>
              <a:t>2017.02.16.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2A1DC-6E8B-4E80-A542-F114727C6DF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5F0F5-79B1-40FC-9BEF-74E5E3141DFD}" type="datetimeFigureOut">
              <a:rPr lang="hu-HU" smtClean="0"/>
              <a:pPr/>
              <a:t>2017.02.16.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2A1DC-6E8B-4E80-A542-F114727C6DF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5F0F5-79B1-40FC-9BEF-74E5E3141DFD}" type="datetimeFigureOut">
              <a:rPr lang="hu-HU" smtClean="0"/>
              <a:pPr/>
              <a:t>2017.02.16.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2A1DC-6E8B-4E80-A542-F114727C6DF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5F0F5-79B1-40FC-9BEF-74E5E3141DFD}" type="datetimeFigureOut">
              <a:rPr lang="hu-HU" smtClean="0"/>
              <a:pPr/>
              <a:t>2017.02.16.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2A1DC-6E8B-4E80-A542-F114727C6DF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5F0F5-79B1-40FC-9BEF-74E5E3141DFD}" type="datetimeFigureOut">
              <a:rPr lang="hu-HU" smtClean="0"/>
              <a:pPr/>
              <a:t>2017.02.16.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2A1DC-6E8B-4E80-A542-F114727C6DF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5F0F5-79B1-40FC-9BEF-74E5E3141DFD}" type="datetimeFigureOut">
              <a:rPr lang="hu-HU" smtClean="0"/>
              <a:pPr/>
              <a:t>2017.02.16.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2A1DC-6E8B-4E80-A542-F114727C6DF2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2800" dirty="0" err="1" smtClean="0"/>
              <a:t>Vill</a:t>
            </a:r>
            <a:r>
              <a:rPr lang="hu-HU" sz="2800" dirty="0" smtClean="0"/>
              <a:t>. vont 2.</a:t>
            </a:r>
            <a:endParaRPr lang="hu-HU" sz="28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hu-HU" sz="3100" dirty="0" smtClean="0"/>
              <a:t>A korszerű villamos járműhajtás főbb követelményei</a:t>
            </a:r>
            <a:endParaRPr lang="hu-HU" sz="31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908720"/>
            <a:ext cx="8568952" cy="5472608"/>
          </a:xfrm>
        </p:spPr>
        <p:txBody>
          <a:bodyPr>
            <a:normAutofit lnSpcReduction="10000"/>
          </a:bodyPr>
          <a:lstStyle/>
          <a:p>
            <a:r>
              <a:rPr lang="hu-HU" sz="2400" dirty="0" smtClean="0"/>
              <a:t>A hajtó és fékező nyomatékok időben folytonos átvihető legyen nagy tartományban változó tengely- és szekrénymagasságok ellenére,  és a motornyomaték időfüggvényének meghagyásával,</a:t>
            </a:r>
          </a:p>
          <a:p>
            <a:r>
              <a:rPr lang="hu-HU" sz="2400" i="1" dirty="0" smtClean="0"/>
              <a:t>a hajtómű és a motor tömegét egyáltalán ne, vagy csak részben hordja közvetlenül –rátámaszkodva-  a kerékpár,</a:t>
            </a:r>
          </a:p>
          <a:p>
            <a:r>
              <a:rPr lang="hu-HU" sz="2400" dirty="0" smtClean="0"/>
              <a:t>ne akadályozza a kerékpár(</a:t>
            </a:r>
            <a:r>
              <a:rPr lang="hu-HU" sz="2400" dirty="0" err="1" smtClean="0"/>
              <a:t>-ok</a:t>
            </a:r>
            <a:r>
              <a:rPr lang="hu-HU" sz="2400" dirty="0" smtClean="0"/>
              <a:t>), továbbá a szekrény és a forgóváz relatív térbeli mozgásait, melyek a pályahibák és  ívek következtében keletkeznek, és nagy mértékűek is lehetnek, </a:t>
            </a:r>
          </a:p>
          <a:p>
            <a:r>
              <a:rPr lang="hu-HU" sz="2400" i="1" dirty="0" smtClean="0"/>
              <a:t>tegye lehetővé a keletkező vonó- és fékerő  átvihetőségét a szekrényre,</a:t>
            </a:r>
          </a:p>
          <a:p>
            <a:r>
              <a:rPr lang="hu-HU" sz="2400" dirty="0" smtClean="0"/>
              <a:t>a mérsékelt</a:t>
            </a:r>
            <a:r>
              <a:rPr lang="hu-HU" sz="2400" i="1" dirty="0" smtClean="0"/>
              <a:t> ütközéssel  </a:t>
            </a:r>
            <a:r>
              <a:rPr lang="hu-HU" sz="2400" dirty="0" smtClean="0"/>
              <a:t>(v&lt;[15-, de ma: 40] km/h) </a:t>
            </a:r>
            <a:r>
              <a:rPr lang="hu-HU" sz="2400" i="1" dirty="0" smtClean="0"/>
              <a:t>megálló</a:t>
            </a:r>
            <a:r>
              <a:rPr lang="hu-HU" sz="2400" dirty="0" smtClean="0"/>
              <a:t> jármű hajtóművének elemeit a az ütközés mozgási energiája ne károsíthassa,</a:t>
            </a:r>
            <a:endParaRPr lang="hu-HU" sz="2400" dirty="0"/>
          </a:p>
          <a:p>
            <a:r>
              <a:rPr lang="hu-HU" sz="2400" i="1" dirty="0" smtClean="0"/>
              <a:t>gyártható, szerelhető-javítható  és hosszú élettartamú legyen.</a:t>
            </a:r>
          </a:p>
          <a:p>
            <a:pPr>
              <a:buNone/>
            </a:pPr>
            <a:endParaRPr lang="hu-HU" sz="2400" dirty="0" smtClean="0"/>
          </a:p>
          <a:p>
            <a:endParaRPr lang="hu-HU" sz="2400" dirty="0" smtClean="0"/>
          </a:p>
          <a:p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hu-HU" sz="3100" i="1" dirty="0" smtClean="0"/>
              <a:t>A korszerű hajtás követelményeihez</a:t>
            </a:r>
            <a:endParaRPr lang="hu-HU" sz="3100" i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24744"/>
            <a:ext cx="8363272" cy="525658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sz="2400" dirty="0" smtClean="0"/>
              <a:t>Előzőeket a régi megoldások is többé-kevésbé teljesítették.</a:t>
            </a:r>
          </a:p>
          <a:p>
            <a:endParaRPr lang="hu-HU" sz="2400" dirty="0" smtClean="0"/>
          </a:p>
          <a:p>
            <a:pPr>
              <a:buNone/>
            </a:pPr>
            <a:r>
              <a:rPr lang="hu-HU" sz="2400" dirty="0" smtClean="0"/>
              <a:t>A fejlődés a sebesség növelésével  négyzetesen növekvő  mozgási energiák csökkentésére  és felvételére alkalmasabb változatokat hozott, akár 570 km/h-ig is megfelelően: </a:t>
            </a:r>
          </a:p>
          <a:p>
            <a:r>
              <a:rPr lang="hu-HU" sz="2400" i="1" dirty="0" smtClean="0"/>
              <a:t>a mozgó tömegeket (motor, hajtómű elemek) csökkentették, </a:t>
            </a:r>
          </a:p>
          <a:p>
            <a:r>
              <a:rPr lang="hu-HU" sz="2400" dirty="0" smtClean="0"/>
              <a:t>a „teljesen rugalmas” elrendezés </a:t>
            </a:r>
            <a:r>
              <a:rPr lang="hu-HU" sz="2400" dirty="0" err="1" smtClean="0"/>
              <a:t>klf</a:t>
            </a:r>
            <a:r>
              <a:rPr lang="hu-HU" sz="2400" dirty="0" smtClean="0"/>
              <a:t> változatait kifejlesztették: a motortömeget már csak a forgóváz-keret hordja, azaz a rugózatlan tömegek csak a kerékpárokéból adódnak,</a:t>
            </a:r>
          </a:p>
          <a:p>
            <a:r>
              <a:rPr lang="hu-HU" sz="2400" i="1" dirty="0" smtClean="0"/>
              <a:t>a nyomatékra rugalmas, de csillapított hatású elemek beépítésével a kerékpártengelyek több fokkal eltérhetnek a motortengelyhez képest, megengedve a térbeli mozgásokat,</a:t>
            </a:r>
          </a:p>
          <a:p>
            <a:r>
              <a:rPr lang="hu-HU" sz="2400" dirty="0" smtClean="0"/>
              <a:t>és ezzel együtt a csavaró merevség előzőek miatti csökkenésével az ütközési  következményeket is mérsékelték.</a:t>
            </a: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hu-HU" sz="3100" dirty="0" smtClean="0"/>
              <a:t>A fejlődésről</a:t>
            </a:r>
            <a:endParaRPr lang="hu-HU" sz="31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24744"/>
            <a:ext cx="8363272" cy="525658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sz="2400" dirty="0" smtClean="0"/>
              <a:t>A fejlődés egyik feltétele </a:t>
            </a:r>
          </a:p>
          <a:p>
            <a:pPr>
              <a:buFontTx/>
              <a:buChar char="-"/>
            </a:pPr>
            <a:r>
              <a:rPr lang="hu-HU" sz="2400" dirty="0" smtClean="0"/>
              <a:t>a korszerű, számítógépes tervezés , </a:t>
            </a:r>
          </a:p>
          <a:p>
            <a:pPr>
              <a:buFontTx/>
              <a:buChar char="-"/>
            </a:pPr>
            <a:r>
              <a:rPr lang="hu-HU" sz="2400" dirty="0" smtClean="0"/>
              <a:t>a kiterjedt, sokirányú tudományos igényű vizsgálatok  és kutatások elvégzése ( </a:t>
            </a:r>
            <a:r>
              <a:rPr lang="hu-HU" sz="2400" dirty="0" err="1" smtClean="0"/>
              <a:t>Mo</a:t>
            </a:r>
            <a:r>
              <a:rPr lang="hu-HU" sz="2400" dirty="0" smtClean="0"/>
              <a:t>: BME Vasúti J Tanszék,  </a:t>
            </a:r>
            <a:r>
              <a:rPr lang="hu-HU" sz="2400" dirty="0" err="1" smtClean="0"/>
              <a:t>Zobory</a:t>
            </a:r>
            <a:r>
              <a:rPr lang="hu-HU" sz="2400" dirty="0" smtClean="0"/>
              <a:t> István),</a:t>
            </a:r>
          </a:p>
          <a:p>
            <a:pPr>
              <a:buNone/>
            </a:pPr>
            <a:r>
              <a:rPr lang="hu-HU" sz="2400" dirty="0" smtClean="0"/>
              <a:t>-    és a hozzá kapcsolódó modellvizsgálati lehetőségek </a:t>
            </a:r>
          </a:p>
          <a:p>
            <a:pPr>
              <a:buNone/>
            </a:pPr>
            <a:r>
              <a:rPr lang="hu-HU" sz="2400" dirty="0" smtClean="0"/>
              <a:t>      megszületése volt. </a:t>
            </a:r>
          </a:p>
          <a:p>
            <a:pPr>
              <a:buNone/>
            </a:pPr>
            <a:endParaRPr lang="hu-HU" sz="2400" dirty="0" smtClean="0"/>
          </a:p>
          <a:p>
            <a:pPr>
              <a:buNone/>
            </a:pPr>
            <a:r>
              <a:rPr lang="hu-HU" sz="2400" dirty="0" smtClean="0"/>
              <a:t>Ez utóbbiak tették megjeleníthetővé a nagy sebességnél fellépő, térbeli, 3D jellegű dinamikus hatások  mozgásbeli változásait, de egyúttal a gyorsan változó mechanikai igénybevételek  jó számíthatóságát is, amely a nem indokolt túlméretezések elhagyását lehetővé tette.</a:t>
            </a: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hu-HU" sz="2400" dirty="0" smtClean="0"/>
              <a:t>A Kandó-mozdony és hajtóműve</a:t>
            </a:r>
            <a:endParaRPr lang="hu-HU" sz="2400" dirty="0"/>
          </a:p>
        </p:txBody>
      </p:sp>
      <p:pic>
        <p:nvPicPr>
          <p:cNvPr id="1026" name="Picture 2" descr="v40ab-kand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896448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1718048"/>
          </a:xfrm>
        </p:spPr>
        <p:txBody>
          <a:bodyPr>
            <a:normAutofit fontScale="90000"/>
          </a:bodyPr>
          <a:lstStyle/>
          <a:p>
            <a:r>
              <a:rPr lang="hu-HU" sz="2200" dirty="0" smtClean="0"/>
              <a:t>A Párizs-Orleans vonal E 401 Ganz gyorsvonati mozdonyának </a:t>
            </a:r>
            <a:r>
              <a:rPr lang="hu-HU" sz="2200" dirty="0" err="1" smtClean="0"/>
              <a:t>Fulgurex</a:t>
            </a:r>
            <a:r>
              <a:rPr lang="hu-HU" sz="2200" dirty="0" smtClean="0"/>
              <a:t> gyártású H0 modellje (4000 LE, 130 km/h, 130 t, 1350 V egyenáram, 1926) (ára 1550 Euro)</a:t>
            </a:r>
            <a:br>
              <a:rPr lang="hu-HU" sz="2200" dirty="0" smtClean="0"/>
            </a:br>
            <a:r>
              <a:rPr lang="hu-HU" sz="2200" dirty="0" err="1" smtClean="0"/>
              <a:t>Fulgurex</a:t>
            </a:r>
            <a:r>
              <a:rPr lang="hu-HU" sz="2200" dirty="0" smtClean="0"/>
              <a:t> made H0 </a:t>
            </a:r>
            <a:r>
              <a:rPr lang="hu-HU" sz="2200" dirty="0" err="1" smtClean="0"/>
              <a:t>model</a:t>
            </a:r>
            <a:r>
              <a:rPr lang="hu-HU" sz="2200" dirty="0" smtClean="0"/>
              <a:t> of Paris-Orleans line E 401 Ganz made </a:t>
            </a:r>
            <a:r>
              <a:rPr lang="hu-HU" sz="2200" dirty="0" err="1" smtClean="0"/>
              <a:t>fast</a:t>
            </a:r>
            <a:r>
              <a:rPr lang="hu-HU" sz="2200" dirty="0" smtClean="0"/>
              <a:t> </a:t>
            </a:r>
            <a:r>
              <a:rPr lang="hu-HU" sz="2200" dirty="0" err="1" smtClean="0"/>
              <a:t>passenger</a:t>
            </a:r>
            <a:r>
              <a:rPr lang="hu-HU" sz="2200" dirty="0" smtClean="0"/>
              <a:t> </a:t>
            </a:r>
            <a:r>
              <a:rPr lang="hu-HU" sz="2200" dirty="0" err="1" smtClean="0"/>
              <a:t>electric</a:t>
            </a:r>
            <a:r>
              <a:rPr lang="hu-HU" sz="2200" dirty="0" smtClean="0"/>
              <a:t> </a:t>
            </a:r>
            <a:r>
              <a:rPr lang="hu-HU" sz="2200" dirty="0" err="1" smtClean="0"/>
              <a:t>locomotive</a:t>
            </a:r>
            <a:r>
              <a:rPr lang="hu-HU" sz="2200" dirty="0" smtClean="0"/>
              <a:t> (4000 HP, 130 km/h, 130 t, 1350 V DC, 1926) (</a:t>
            </a:r>
            <a:r>
              <a:rPr lang="hu-HU" sz="2200" dirty="0" err="1" smtClean="0"/>
              <a:t>price</a:t>
            </a:r>
            <a:r>
              <a:rPr lang="hu-HU" sz="2200" dirty="0" smtClean="0"/>
              <a:t> 1 550,00 €)</a:t>
            </a:r>
            <a:r>
              <a:rPr lang="hu-HU" sz="2000" dirty="0" smtClean="0"/>
              <a:t/>
            </a:r>
            <a:br>
              <a:rPr lang="hu-HU" sz="2000" dirty="0" smtClean="0"/>
            </a:br>
            <a:endParaRPr lang="hu-HU" sz="2000" dirty="0"/>
          </a:p>
        </p:txBody>
      </p:sp>
      <p:pic>
        <p:nvPicPr>
          <p:cNvPr id="2050" name="Picture 2" descr="15395613_fde9610b7c1efa6a0ac31646bf32d5d3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00808"/>
            <a:ext cx="896448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hu-HU" sz="2400" dirty="0" smtClean="0"/>
              <a:t>Forgóvázak és hajtóművek: </a:t>
            </a:r>
            <a:r>
              <a:rPr lang="hu-HU" sz="2400" b="1" dirty="0" smtClean="0"/>
              <a:t>egyedi hajtások</a:t>
            </a:r>
            <a:endParaRPr lang="hu-HU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8064896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360040"/>
          </a:xfrm>
        </p:spPr>
        <p:txBody>
          <a:bodyPr>
            <a:noAutofit/>
          </a:bodyPr>
          <a:lstStyle/>
          <a:p>
            <a:r>
              <a:rPr lang="hu-HU" sz="2800" dirty="0" smtClean="0"/>
              <a:t>A Taurus forgóváza</a:t>
            </a:r>
            <a:endParaRPr lang="hu-HU" sz="2800" dirty="0"/>
          </a:p>
        </p:txBody>
      </p:sp>
      <p:pic>
        <p:nvPicPr>
          <p:cNvPr id="3074" name="IFid1" descr="Drehgestell der Taurus-Famili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8568952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hu-HU" sz="2400" dirty="0" smtClean="0"/>
              <a:t>Teljesen rugózott (egyedi) hajtások: csőtengelyes</a:t>
            </a:r>
            <a:endParaRPr lang="hu-HU" sz="2400" dirty="0"/>
          </a:p>
        </p:txBody>
      </p:sp>
      <p:pic>
        <p:nvPicPr>
          <p:cNvPr id="4098" name="Picture 2" descr="Quill-Dri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36712"/>
            <a:ext cx="7848872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r>
              <a:rPr lang="hu-HU" sz="2800" dirty="0" smtClean="0"/>
              <a:t>Fék-előtét tengellyel kiegészítve</a:t>
            </a:r>
            <a:endParaRPr lang="hu-H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202034"/>
          </a:xfrm>
        </p:spPr>
        <p:txBody>
          <a:bodyPr>
            <a:noAutofit/>
          </a:bodyPr>
          <a:lstStyle/>
          <a:p>
            <a:r>
              <a:rPr lang="hu-HU" sz="2400" dirty="0" smtClean="0"/>
              <a:t>kinagyítva</a:t>
            </a:r>
            <a:endParaRPr lang="hu-H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8424936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r>
              <a:rPr lang="hu-HU" sz="2800" dirty="0" smtClean="0"/>
              <a:t>Kisebb teljesítményre</a:t>
            </a:r>
            <a:endParaRPr lang="hu-HU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799288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hu-HU" sz="2800" dirty="0" smtClean="0"/>
              <a:t>A nyomatékátvivő elemek nélkül</a:t>
            </a:r>
            <a:endParaRPr lang="hu-HU" sz="2800" dirty="0"/>
          </a:p>
        </p:txBody>
      </p:sp>
      <p:pic>
        <p:nvPicPr>
          <p:cNvPr id="7170" name="Picture 2" descr="Bombardier-Transportation-PPC-Drives-3600-Nose (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7992888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346050"/>
          </a:xfrm>
        </p:spPr>
        <p:txBody>
          <a:bodyPr>
            <a:noAutofit/>
          </a:bodyPr>
          <a:lstStyle/>
          <a:p>
            <a:r>
              <a:rPr lang="hu-HU" sz="2800" dirty="0" smtClean="0"/>
              <a:t>Hajtómű tervezése</a:t>
            </a:r>
            <a:endParaRPr lang="hu-HU" sz="2800" dirty="0"/>
          </a:p>
        </p:txBody>
      </p:sp>
      <p:pic>
        <p:nvPicPr>
          <p:cNvPr id="10242" name="Picture 2" descr="the-drive-system-high-performance-drive-lar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7776864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r>
              <a:rPr lang="hu-HU" sz="2800" dirty="0" smtClean="0"/>
              <a:t>Még DC motoros, de már csőtengelyes hajtás</a:t>
            </a:r>
            <a:endParaRPr lang="hu-HU" sz="2800" dirty="0"/>
          </a:p>
        </p:txBody>
      </p:sp>
      <p:pic>
        <p:nvPicPr>
          <p:cNvPr id="12290" name="Picture 2" descr="bogiep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896448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hu-HU" sz="2800" dirty="0" smtClean="0"/>
              <a:t>Teljesen rugózott </a:t>
            </a:r>
            <a:r>
              <a:rPr lang="hu-HU" sz="2800" b="1" dirty="0" smtClean="0"/>
              <a:t>csoport</a:t>
            </a:r>
            <a:r>
              <a:rPr lang="hu-HU" sz="2800" dirty="0" smtClean="0"/>
              <a:t>hajtás: </a:t>
            </a:r>
            <a:r>
              <a:rPr lang="hu-HU" sz="2800" dirty="0" err="1" smtClean="0"/>
              <a:t>Jaquemin-forgóváz</a:t>
            </a:r>
            <a:endParaRPr lang="hu-HU" sz="28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828092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62074"/>
          </a:xfrm>
        </p:spPr>
        <p:txBody>
          <a:bodyPr>
            <a:noAutofit/>
          </a:bodyPr>
          <a:lstStyle/>
          <a:p>
            <a:r>
              <a:rPr lang="hu-HU" sz="2800" dirty="0" smtClean="0"/>
              <a:t>Teljesen rugózott (csoporthajtás): </a:t>
            </a:r>
            <a:r>
              <a:rPr lang="hu-HU" sz="2800" dirty="0" err="1" smtClean="0"/>
              <a:t>Jaquemin-fváz</a:t>
            </a:r>
            <a:r>
              <a:rPr lang="hu-HU" sz="2800" dirty="0" smtClean="0"/>
              <a:t>, a kardántengely</a:t>
            </a:r>
            <a:endParaRPr lang="hu-HU" sz="2800" dirty="0"/>
          </a:p>
        </p:txBody>
      </p:sp>
      <p:pic>
        <p:nvPicPr>
          <p:cNvPr id="13314" name="Picture 2" descr="fig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8784976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18058"/>
          </a:xfrm>
        </p:spPr>
        <p:txBody>
          <a:bodyPr>
            <a:noAutofit/>
          </a:bodyPr>
          <a:lstStyle/>
          <a:p>
            <a:r>
              <a:rPr lang="hu-HU" sz="2400" dirty="0" err="1" smtClean="0"/>
              <a:t>Jaquemin-fváz</a:t>
            </a:r>
            <a:endParaRPr lang="hu-HU" sz="2400" dirty="0"/>
          </a:p>
        </p:txBody>
      </p:sp>
      <p:pic>
        <p:nvPicPr>
          <p:cNvPr id="1026" name="Picture 2" descr="v43bog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38842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90066"/>
          </a:xfrm>
        </p:spPr>
        <p:txBody>
          <a:bodyPr>
            <a:normAutofit/>
          </a:bodyPr>
          <a:lstStyle/>
          <a:p>
            <a:r>
              <a:rPr lang="hu-HU" sz="2400" dirty="0" err="1" smtClean="0"/>
              <a:t>Jaquemin-fváz</a:t>
            </a:r>
            <a:endParaRPr lang="hu-HU" sz="2400" dirty="0"/>
          </a:p>
        </p:txBody>
      </p:sp>
      <p:pic>
        <p:nvPicPr>
          <p:cNvPr id="2050" name="Picture 2" descr="v43bog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8712968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288032"/>
          </a:xfrm>
        </p:spPr>
        <p:txBody>
          <a:bodyPr>
            <a:noAutofit/>
          </a:bodyPr>
          <a:lstStyle/>
          <a:p>
            <a:r>
              <a:rPr lang="hu-HU" sz="2400" dirty="0" err="1" smtClean="0"/>
              <a:t>Jaquemin-fváz</a:t>
            </a:r>
            <a:endParaRPr lang="hu-H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896448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89040"/>
            <a:ext cx="914400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346050"/>
          </a:xfrm>
        </p:spPr>
        <p:txBody>
          <a:bodyPr>
            <a:noAutofit/>
          </a:bodyPr>
          <a:lstStyle/>
          <a:p>
            <a:r>
              <a:rPr lang="hu-HU" sz="2400" dirty="0" err="1" smtClean="0"/>
              <a:t>S</a:t>
            </a:r>
            <a:r>
              <a:rPr lang="hu-HU" sz="1800" dirty="0" err="1" smtClean="0"/>
              <a:t>chneider</a:t>
            </a:r>
            <a:r>
              <a:rPr lang="hu-HU" sz="2400" dirty="0" err="1" smtClean="0"/>
              <a:t>-W</a:t>
            </a:r>
            <a:r>
              <a:rPr lang="hu-HU" sz="1800" dirty="0" err="1" smtClean="0"/>
              <a:t>estinghaus</a:t>
            </a:r>
            <a:r>
              <a:rPr lang="hu-HU" sz="1400" dirty="0" smtClean="0"/>
              <a:t> </a:t>
            </a:r>
            <a:r>
              <a:rPr lang="hu-HU" sz="2400" dirty="0" smtClean="0"/>
              <a:t> vontatómotor kihajtó tengelye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040979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3074" name="Picture 2" descr="C:\Documents and Settings\dr.Szenasy Istvan\Dokumentumok\Jegyzetek\Dc előadásra\MOTOR KÉPEK\SWmotor\IMG_84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4000" cy="6093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332656"/>
          </a:xfrm>
        </p:spPr>
        <p:txBody>
          <a:bodyPr>
            <a:noAutofit/>
          </a:bodyPr>
          <a:lstStyle/>
          <a:p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608931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8784976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1805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789040"/>
            <a:ext cx="8229600" cy="2337123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8712967" cy="6309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346050"/>
          </a:xfrm>
        </p:spPr>
        <p:txBody>
          <a:bodyPr>
            <a:noAutofit/>
          </a:bodyPr>
          <a:lstStyle/>
          <a:p>
            <a:r>
              <a:rPr lang="hu-HU" sz="2400" dirty="0" smtClean="0"/>
              <a:t>SW motor forgórész</a:t>
            </a:r>
            <a:endParaRPr lang="hu-HU" sz="2400" dirty="0"/>
          </a:p>
        </p:txBody>
      </p:sp>
      <p:pic>
        <p:nvPicPr>
          <p:cNvPr id="4098" name="Picture 2" descr="C:\Documents and Settings\dr.Szenasy Istvan\Dokumentumok\Jegyzetek\Dc előadásra\MOTOR KÉPEK\SWmotor\IMG_84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8532440" cy="6165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332656"/>
          </a:xfrm>
        </p:spPr>
        <p:txBody>
          <a:bodyPr>
            <a:noAutofit/>
          </a:bodyPr>
          <a:lstStyle/>
          <a:p>
            <a:r>
              <a:rPr lang="hu-HU" sz="2400" dirty="0" smtClean="0"/>
              <a:t>SW motor 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797152"/>
            <a:ext cx="8229600" cy="1329011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5122" name="Picture 2" descr="C:\Documents and Settings\dr.Szenasy Istvan\Dokumentumok\Jegyzetek\Dc előadásra\MOTOR KÉPEK\SWmotor\IMG_84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280920" cy="6597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18058"/>
          </a:xfrm>
        </p:spPr>
        <p:txBody>
          <a:bodyPr>
            <a:noAutofit/>
          </a:bodyPr>
          <a:lstStyle/>
          <a:p>
            <a:r>
              <a:rPr lang="hu-HU" sz="2400" dirty="0" err="1" smtClean="0"/>
              <a:t>Jaquemin-fváz</a:t>
            </a:r>
            <a:r>
              <a:rPr lang="hu-HU" sz="2400" dirty="0" smtClean="0"/>
              <a:t>  erőátadása</a:t>
            </a:r>
            <a:endParaRPr lang="hu-HU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889248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882047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576064"/>
          </a:xfrm>
        </p:spPr>
        <p:txBody>
          <a:bodyPr>
            <a:noAutofit/>
          </a:bodyPr>
          <a:lstStyle/>
          <a:p>
            <a:r>
              <a:rPr lang="hu-HU" sz="2400" dirty="0" smtClean="0"/>
              <a:t>Hosszanti fekvésű egymotoros hajtás: Ganz-metró forgóváz. Mint minden egymotoros, (túl)érzékeny volt a kerékátmérő-eltérésekre. </a:t>
            </a:r>
            <a:endParaRPr lang="hu-HU" sz="2400" dirty="0"/>
          </a:p>
        </p:txBody>
      </p:sp>
      <p:pic>
        <p:nvPicPr>
          <p:cNvPr id="1026" name="Picture 2" descr="C:\Documents and Settings\dr.Szenasy Istvan\Asztal\Railway oktatás\metró szagg fvá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44000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346050"/>
          </a:xfrm>
        </p:spPr>
        <p:txBody>
          <a:bodyPr>
            <a:noAutofit/>
          </a:bodyPr>
          <a:lstStyle/>
          <a:p>
            <a:r>
              <a:rPr lang="hu-HU" sz="2400" dirty="0" smtClean="0"/>
              <a:t>Ganz metró, hosszanti  fekvésű egymotoros hajtással, légrugóval</a:t>
            </a:r>
            <a:endParaRPr lang="hu-HU" sz="2400" dirty="0"/>
          </a:p>
        </p:txBody>
      </p:sp>
      <p:pic>
        <p:nvPicPr>
          <p:cNvPr id="6146" name="Picture 2" descr="File:Ganz-Hunslet G2 400, forgóvá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64096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r>
              <a:rPr lang="hu-HU" sz="2400" dirty="0" smtClean="0"/>
              <a:t>Háromtengelyű csoporthajtás, iker DC motorokkal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717032"/>
            <a:ext cx="8229600" cy="2409131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8194" name="Picture 2" descr="e66f69dfba4ebaa1a7f9af53f445f80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44000" cy="490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28803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717032"/>
            <a:ext cx="8229600" cy="2409131"/>
          </a:xfrm>
        </p:spPr>
        <p:txBody>
          <a:bodyPr/>
          <a:lstStyle/>
          <a:p>
            <a:endParaRPr lang="hu-HU"/>
          </a:p>
        </p:txBody>
      </p:sp>
      <p:pic>
        <p:nvPicPr>
          <p:cNvPr id="9218" name="Picture 2" descr="984d8aad4370b1fb0afe08d2bf05bc8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/>
          </a:bodyPr>
          <a:lstStyle/>
          <a:p>
            <a:r>
              <a:rPr lang="hu-HU" sz="2400" dirty="0" smtClean="0"/>
              <a:t>Félig rugózott (</a:t>
            </a:r>
            <a:r>
              <a:rPr lang="hu-HU" sz="2400" dirty="0" err="1" smtClean="0"/>
              <a:t>féltömeg</a:t>
            </a:r>
            <a:r>
              <a:rPr lang="hu-HU" sz="2400" dirty="0" smtClean="0"/>
              <a:t> rugózatlan) hajtás: marokcsapágyas</a:t>
            </a:r>
            <a:endParaRPr lang="hu-HU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856895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2009923172143545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0"/>
            <a:ext cx="756084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3491880" cy="634082"/>
          </a:xfrm>
        </p:spPr>
        <p:txBody>
          <a:bodyPr>
            <a:normAutofit fontScale="90000"/>
          </a:bodyPr>
          <a:lstStyle/>
          <a:p>
            <a:r>
              <a:rPr lang="hu-HU" sz="2800" dirty="0" smtClean="0"/>
              <a:t>Marokcsapágyas hajtáshoz DC motor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18058"/>
          </a:xfrm>
        </p:spPr>
        <p:txBody>
          <a:bodyPr>
            <a:noAutofit/>
          </a:bodyPr>
          <a:lstStyle/>
          <a:p>
            <a:r>
              <a:rPr lang="hu-HU" sz="2400" dirty="0" smtClean="0"/>
              <a:t>Marokcsapágyas hajtású forgóváz</a:t>
            </a:r>
            <a:endParaRPr lang="hu-H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hu-HU" sz="2800" dirty="0" smtClean="0"/>
              <a:t>Kis teljesítményű AC motoros hajtás részlet</a:t>
            </a:r>
            <a:endParaRPr lang="hu-HU" sz="2800" dirty="0"/>
          </a:p>
        </p:txBody>
      </p:sp>
      <p:pic>
        <p:nvPicPr>
          <p:cNvPr id="11266" name="Picture 2" descr="soimo201103-03_072dp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7632848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76672"/>
          </a:xfrm>
        </p:spPr>
        <p:txBody>
          <a:bodyPr>
            <a:noAutofit/>
          </a:bodyPr>
          <a:lstStyle/>
          <a:p>
            <a:r>
              <a:rPr lang="hu-HU" sz="2400" dirty="0" smtClean="0"/>
              <a:t>Kerekenkénti, részben rugózott hajtás, alacsony padlóhoz</a:t>
            </a:r>
            <a:endParaRPr lang="hu-HU" sz="2400" dirty="0"/>
          </a:p>
        </p:txBody>
      </p:sp>
      <p:pic>
        <p:nvPicPr>
          <p:cNvPr id="3074" name="Picture 2" descr="L10305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640960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3074" name="Picture 2" descr="HR%202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56592" y="692696"/>
            <a:ext cx="10513168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626"/>
          </a:xfrm>
        </p:spPr>
        <p:txBody>
          <a:bodyPr>
            <a:normAutofit/>
          </a:bodyPr>
          <a:lstStyle/>
          <a:p>
            <a:r>
              <a:rPr lang="hu-HU" sz="4000" dirty="0" smtClean="0"/>
              <a:t>Dízel-villamos erőátvitel</a:t>
            </a:r>
            <a:endParaRPr lang="hu-H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7956376" cy="1052736"/>
          </a:xfrm>
        </p:spPr>
        <p:txBody>
          <a:bodyPr>
            <a:normAutofit/>
          </a:bodyPr>
          <a:lstStyle/>
          <a:p>
            <a:r>
              <a:rPr lang="hu-HU" sz="3200" dirty="0" smtClean="0"/>
              <a:t>Dízel-villamos mozdonyok</a:t>
            </a:r>
            <a:endParaRPr lang="hu-HU" sz="3200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914400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14800" y="0"/>
            <a:ext cx="4629200" cy="1143000"/>
          </a:xfrm>
        </p:spPr>
        <p:txBody>
          <a:bodyPr>
            <a:normAutofit/>
          </a:bodyPr>
          <a:lstStyle/>
          <a:p>
            <a:r>
              <a:rPr lang="hu-HU" sz="2400" dirty="0" smtClean="0"/>
              <a:t>Energetikai vázlat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365104"/>
            <a:ext cx="8229600" cy="1761059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068960"/>
            <a:ext cx="9144000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églalap 4"/>
          <p:cNvSpPr/>
          <p:nvPr/>
        </p:nvSpPr>
        <p:spPr>
          <a:xfrm>
            <a:off x="0" y="188640"/>
            <a:ext cx="73448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1 Diesel </a:t>
            </a:r>
            <a:r>
              <a:rPr lang="hu-HU" dirty="0" err="1" smtClean="0"/>
              <a:t>engine</a:t>
            </a:r>
            <a:endParaRPr lang="hu-HU" dirty="0" smtClean="0"/>
          </a:p>
          <a:p>
            <a:r>
              <a:rPr lang="hu-HU" dirty="0" smtClean="0"/>
              <a:t>2 ECU (</a:t>
            </a:r>
            <a:r>
              <a:rPr lang="hu-HU" dirty="0" err="1" smtClean="0"/>
              <a:t>engine</a:t>
            </a:r>
            <a:r>
              <a:rPr lang="hu-HU" dirty="0" smtClean="0"/>
              <a:t> </a:t>
            </a:r>
            <a:r>
              <a:rPr lang="hu-HU" dirty="0" err="1" smtClean="0"/>
              <a:t>control</a:t>
            </a:r>
            <a:r>
              <a:rPr lang="hu-HU" dirty="0" smtClean="0"/>
              <a:t> unit)</a:t>
            </a:r>
          </a:p>
          <a:p>
            <a:r>
              <a:rPr lang="hu-HU" dirty="0" smtClean="0"/>
              <a:t>3 POM</a:t>
            </a:r>
          </a:p>
          <a:p>
            <a:r>
              <a:rPr lang="hu-HU" dirty="0" smtClean="0"/>
              <a:t>4 PAU </a:t>
            </a:r>
            <a:r>
              <a:rPr lang="hu-HU" dirty="0" err="1" smtClean="0"/>
              <a:t>Engine</a:t>
            </a:r>
            <a:endParaRPr lang="hu-HU" dirty="0" smtClean="0"/>
          </a:p>
          <a:p>
            <a:r>
              <a:rPr lang="hu-HU" dirty="0" smtClean="0"/>
              <a:t>5 Electronics </a:t>
            </a:r>
            <a:r>
              <a:rPr lang="hu-HU" dirty="0" err="1" smtClean="0"/>
              <a:t>control</a:t>
            </a:r>
            <a:r>
              <a:rPr lang="hu-HU" dirty="0" smtClean="0"/>
              <a:t> </a:t>
            </a:r>
            <a:r>
              <a:rPr lang="hu-HU" dirty="0" err="1" smtClean="0"/>
              <a:t>cabinet</a:t>
            </a:r>
            <a:endParaRPr lang="hu-HU" dirty="0" smtClean="0"/>
          </a:p>
          <a:p>
            <a:r>
              <a:rPr lang="hu-HU" dirty="0" smtClean="0"/>
              <a:t>6 </a:t>
            </a:r>
            <a:r>
              <a:rPr lang="hu-HU" dirty="0" err="1" smtClean="0"/>
              <a:t>Three-phase</a:t>
            </a:r>
            <a:r>
              <a:rPr lang="hu-HU" dirty="0" smtClean="0"/>
              <a:t> </a:t>
            </a:r>
            <a:r>
              <a:rPr lang="hu-HU" dirty="0" err="1" smtClean="0"/>
              <a:t>synchronous</a:t>
            </a:r>
            <a:r>
              <a:rPr lang="hu-HU" dirty="0" smtClean="0"/>
              <a:t> </a:t>
            </a:r>
            <a:r>
              <a:rPr lang="hu-HU" dirty="0" err="1" smtClean="0"/>
              <a:t>generator</a:t>
            </a:r>
            <a:endParaRPr lang="hu-HU" dirty="0" smtClean="0"/>
          </a:p>
          <a:p>
            <a:r>
              <a:rPr lang="hu-HU" dirty="0" smtClean="0"/>
              <a:t>7 </a:t>
            </a:r>
            <a:r>
              <a:rPr lang="hu-HU" dirty="0" err="1" smtClean="0"/>
              <a:t>Rectifier</a:t>
            </a:r>
            <a:endParaRPr lang="hu-HU" dirty="0" smtClean="0"/>
          </a:p>
          <a:p>
            <a:r>
              <a:rPr lang="hu-HU" dirty="0" smtClean="0"/>
              <a:t>8 </a:t>
            </a:r>
            <a:r>
              <a:rPr lang="hu-HU" dirty="0" err="1" smtClean="0"/>
              <a:t>Convertor</a:t>
            </a:r>
            <a:endParaRPr lang="hu-HU" dirty="0" smtClean="0"/>
          </a:p>
          <a:p>
            <a:r>
              <a:rPr lang="en-US" dirty="0" smtClean="0"/>
              <a:t>9 Cooling plant (cooler fans)</a:t>
            </a:r>
          </a:p>
          <a:p>
            <a:r>
              <a:rPr lang="hu-HU" dirty="0" smtClean="0"/>
              <a:t>10 AC </a:t>
            </a:r>
            <a:r>
              <a:rPr lang="hu-HU" dirty="0" err="1" smtClean="0"/>
              <a:t>traction</a:t>
            </a:r>
            <a:r>
              <a:rPr lang="hu-HU" dirty="0" smtClean="0"/>
              <a:t> </a:t>
            </a:r>
            <a:r>
              <a:rPr lang="hu-HU" dirty="0" err="1" smtClean="0"/>
              <a:t>motors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490066"/>
          </a:xfrm>
        </p:spPr>
        <p:txBody>
          <a:bodyPr>
            <a:noAutofit/>
          </a:bodyPr>
          <a:lstStyle/>
          <a:p>
            <a:r>
              <a:rPr lang="hu-HU" sz="2400" dirty="0" smtClean="0"/>
              <a:t>Dízel-villamos mozdonyok elvi felépítése, tömbvázlata</a:t>
            </a:r>
            <a:endParaRPr lang="hu-HU" sz="24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48880"/>
            <a:ext cx="914400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332656"/>
          </a:xfrm>
        </p:spPr>
        <p:txBody>
          <a:bodyPr>
            <a:noAutofit/>
          </a:bodyPr>
          <a:lstStyle/>
          <a:p>
            <a:r>
              <a:rPr lang="hu-HU" sz="2400" dirty="0" smtClean="0"/>
              <a:t>Dízel-villamos mozdonyok korszerű irányítási elvének alapjai</a:t>
            </a:r>
            <a:endParaRPr lang="hu-HU" sz="24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56992"/>
            <a:ext cx="8892480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églalap 6"/>
          <p:cNvSpPr/>
          <p:nvPr/>
        </p:nvSpPr>
        <p:spPr>
          <a:xfrm>
            <a:off x="323528" y="404665"/>
            <a:ext cx="864096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 smtClean="0"/>
              <a:t>A vezérkontroller </a:t>
            </a:r>
            <a:r>
              <a:rPr lang="hu-HU" sz="2000" dirty="0" smtClean="0"/>
              <a:t>(</a:t>
            </a:r>
            <a:r>
              <a:rPr lang="hu-HU" sz="2000" i="1" dirty="0" smtClean="0"/>
              <a:t>egyetlen</a:t>
            </a:r>
            <a:r>
              <a:rPr lang="hu-HU" sz="2000" dirty="0" smtClean="0"/>
              <a:t> kezelőeszköz)</a:t>
            </a:r>
            <a:r>
              <a:rPr lang="hu-HU" sz="2000" b="1" dirty="0" smtClean="0"/>
              <a:t> irányító jelei </a:t>
            </a:r>
            <a:r>
              <a:rPr lang="hu-HU" sz="2000" dirty="0" smtClean="0"/>
              <a:t>:</a:t>
            </a:r>
          </a:p>
          <a:p>
            <a:r>
              <a:rPr lang="hu-HU" sz="2000" b="1" dirty="0" smtClean="0"/>
              <a:t>- vontatási teljesítmény-alapjel</a:t>
            </a:r>
            <a:r>
              <a:rPr lang="hu-HU" sz="2000" dirty="0" smtClean="0"/>
              <a:t>, diszkrét vagy folytonos </a:t>
            </a:r>
            <a:r>
              <a:rPr lang="hu-HU" sz="2000" dirty="0" err="1" smtClean="0"/>
              <a:t>Pvont</a:t>
            </a:r>
            <a:r>
              <a:rPr lang="hu-HU" sz="2000" dirty="0" smtClean="0"/>
              <a:t> (kW) értékekkel,</a:t>
            </a:r>
          </a:p>
          <a:p>
            <a:r>
              <a:rPr lang="hu-HU" sz="2000" dirty="0" smtClean="0"/>
              <a:t>- </a:t>
            </a:r>
            <a:r>
              <a:rPr lang="hu-HU" sz="2000" i="1" dirty="0" smtClean="0"/>
              <a:t>a </a:t>
            </a:r>
            <a:r>
              <a:rPr lang="hu-HU" sz="2000" i="1" dirty="0" err="1" smtClean="0"/>
              <a:t>Pvont-hoz</a:t>
            </a:r>
            <a:r>
              <a:rPr lang="hu-HU" sz="2000" i="1" dirty="0" smtClean="0"/>
              <a:t> illesztve </a:t>
            </a:r>
            <a:r>
              <a:rPr lang="hu-HU" sz="2000" dirty="0" smtClean="0"/>
              <a:t>a </a:t>
            </a:r>
            <a:r>
              <a:rPr lang="hu-HU" sz="2000" b="1" dirty="0" smtClean="0"/>
              <a:t>dízelmotor fordulatszám-alapjele</a:t>
            </a:r>
            <a:r>
              <a:rPr lang="hu-HU" sz="2000" dirty="0" smtClean="0"/>
              <a:t>, diszkrét értékekkel,</a:t>
            </a:r>
          </a:p>
          <a:p>
            <a:pPr>
              <a:buFontTx/>
              <a:buChar char="-"/>
            </a:pPr>
            <a:r>
              <a:rPr lang="hu-HU" sz="2000" dirty="0" smtClean="0"/>
              <a:t> </a:t>
            </a:r>
            <a:r>
              <a:rPr lang="hu-HU" sz="2000" b="1" dirty="0" smtClean="0"/>
              <a:t>indító vonóerő-alapjel</a:t>
            </a:r>
            <a:r>
              <a:rPr lang="hu-HU" sz="2000" dirty="0" smtClean="0"/>
              <a:t>, </a:t>
            </a:r>
            <a:r>
              <a:rPr lang="hu-HU" sz="2000" dirty="0" err="1" smtClean="0"/>
              <a:t>kN</a:t>
            </a:r>
            <a:r>
              <a:rPr lang="hu-HU" sz="2000" dirty="0" smtClean="0"/>
              <a:t>, folyamatos jelleggel .</a:t>
            </a:r>
          </a:p>
          <a:p>
            <a:pPr>
              <a:buFontTx/>
              <a:buChar char="-"/>
            </a:pPr>
            <a:endParaRPr lang="hu-HU" sz="2000" dirty="0" smtClean="0"/>
          </a:p>
          <a:p>
            <a:r>
              <a:rPr lang="hu-HU" sz="2000" dirty="0" smtClean="0"/>
              <a:t>Ezeket a </a:t>
            </a:r>
            <a:r>
              <a:rPr lang="hu-HU" sz="2000" b="1" dirty="0" smtClean="0"/>
              <a:t>regulátor+teljesítményszabályozó, </a:t>
            </a:r>
            <a:r>
              <a:rPr lang="hu-HU" sz="2000" dirty="0" smtClean="0"/>
              <a:t>„</a:t>
            </a:r>
            <a:r>
              <a:rPr lang="hu-HU" sz="2000" dirty="0" err="1" smtClean="0"/>
              <a:t>governor</a:t>
            </a:r>
            <a:r>
              <a:rPr lang="hu-HU" sz="2000" dirty="0" smtClean="0"/>
              <a:t>”, fogadja és a szabályozó körökkel végrehajtatja. Adott </a:t>
            </a:r>
            <a:r>
              <a:rPr lang="hu-HU" sz="2000" dirty="0" err="1" smtClean="0"/>
              <a:t>Pvont-ból</a:t>
            </a:r>
            <a:r>
              <a:rPr lang="hu-HU" sz="2000" dirty="0" smtClean="0"/>
              <a:t> változó sebességen Z=P/v   hiperbola lesz.</a:t>
            </a:r>
          </a:p>
          <a:p>
            <a:endParaRPr lang="hu-HU" sz="2000" dirty="0" smtClean="0"/>
          </a:p>
          <a:p>
            <a:r>
              <a:rPr lang="hu-HU" dirty="0" smtClean="0"/>
              <a:t>Továbbá:  a mozdony gyártmányától függő vezérlési feladatok kiadása.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48680"/>
          </a:xfrm>
        </p:spPr>
        <p:txBody>
          <a:bodyPr>
            <a:noAutofit/>
          </a:bodyPr>
          <a:lstStyle/>
          <a:p>
            <a:r>
              <a:rPr lang="hu-HU" sz="2400" dirty="0" smtClean="0"/>
              <a:t>A Dm-, a generátor-  és a vontatási részteljesítmények kapcsolata, vezérkontroller-fokozatonként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257003"/>
          </a:xfrm>
        </p:spPr>
        <p:txBody>
          <a:bodyPr/>
          <a:lstStyle/>
          <a:p>
            <a:endParaRPr lang="hu-H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9000" contrast="19000"/>
          </a:blip>
          <a:srcRect/>
          <a:stretch>
            <a:fillRect/>
          </a:stretch>
        </p:blipFill>
        <p:spPr bwMode="auto">
          <a:xfrm>
            <a:off x="683568" y="908719"/>
            <a:ext cx="7920880" cy="5949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églalap 4"/>
          <p:cNvSpPr/>
          <p:nvPr/>
        </p:nvSpPr>
        <p:spPr>
          <a:xfrm>
            <a:off x="5004048" y="3933056"/>
            <a:ext cx="4139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Bármely  Dm munkaponthoz Dm-teljesítmény tartozik, ez pedig egy </a:t>
            </a:r>
            <a:r>
              <a:rPr lang="hu-HU" dirty="0" err="1" smtClean="0"/>
              <a:t>vonóerőgörbét</a:t>
            </a:r>
            <a:r>
              <a:rPr lang="hu-HU" dirty="0" smtClean="0"/>
              <a:t> jelent. </a:t>
            </a:r>
          </a:p>
          <a:p>
            <a:r>
              <a:rPr lang="hu-HU" dirty="0" smtClean="0"/>
              <a:t>A generátor U-I mezejében a P=U*I szorzat  hiperbola, kivéve az U=IR egyenest, és a rövid I=áll szakaszokat. Ezek a Z=áll szakaszoknak felelnek meg.</a:t>
            </a:r>
          </a:p>
          <a:p>
            <a:r>
              <a:rPr lang="hu-HU" b="1" dirty="0" err="1" smtClean="0"/>
              <a:t>Z</a:t>
            </a:r>
            <a:r>
              <a:rPr lang="hu-HU" dirty="0" err="1" smtClean="0"/>
              <a:t>max-hoz</a:t>
            </a:r>
            <a:r>
              <a:rPr lang="hu-HU" dirty="0" smtClean="0"/>
              <a:t> </a:t>
            </a:r>
            <a:r>
              <a:rPr lang="hu-HU" b="1" dirty="0" smtClean="0"/>
              <a:t>n </a:t>
            </a:r>
            <a:r>
              <a:rPr lang="hu-HU" dirty="0" err="1" smtClean="0"/>
              <a:t>max-t</a:t>
            </a:r>
            <a:r>
              <a:rPr lang="hu-HU" dirty="0" smtClean="0"/>
              <a:t> rendelnek, ha a hűtőventillátorok hajtása mechanikus.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90066"/>
          </a:xfrm>
        </p:spPr>
        <p:txBody>
          <a:bodyPr>
            <a:normAutofit/>
          </a:bodyPr>
          <a:lstStyle/>
          <a:p>
            <a:r>
              <a:rPr lang="hu-HU" sz="2400" dirty="0" smtClean="0"/>
              <a:t>A </a:t>
            </a:r>
            <a:r>
              <a:rPr lang="hu-HU" sz="2400" b="1" dirty="0" smtClean="0"/>
              <a:t>regulátor+teljesítményszabályozó feladata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1556792"/>
            <a:ext cx="8363272" cy="2620887"/>
          </a:xfrm>
        </p:spPr>
        <p:txBody>
          <a:bodyPr>
            <a:normAutofit/>
          </a:bodyPr>
          <a:lstStyle/>
          <a:p>
            <a:endParaRPr lang="hu-HU" sz="2000" dirty="0" smtClean="0"/>
          </a:p>
          <a:p>
            <a:endParaRPr lang="hu-HU" sz="2000" dirty="0"/>
          </a:p>
        </p:txBody>
      </p:sp>
      <p:sp>
        <p:nvSpPr>
          <p:cNvPr id="4" name="Téglalap 3"/>
          <p:cNvSpPr/>
          <p:nvPr/>
        </p:nvSpPr>
        <p:spPr>
          <a:xfrm>
            <a:off x="0" y="692696"/>
            <a:ext cx="9144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hu-HU" sz="2400" dirty="0" smtClean="0"/>
              <a:t> </a:t>
            </a:r>
            <a:r>
              <a:rPr lang="hu-HU" sz="2400" i="1" dirty="0" smtClean="0"/>
              <a:t>Fogadja az alapjeleket </a:t>
            </a:r>
            <a:r>
              <a:rPr lang="hu-HU" sz="2400" dirty="0" smtClean="0"/>
              <a:t>(</a:t>
            </a:r>
            <a:r>
              <a:rPr lang="hu-HU" sz="2400" b="1" dirty="0" smtClean="0"/>
              <a:t>P, n, Z</a:t>
            </a:r>
            <a:r>
              <a:rPr lang="hu-HU" sz="2400" dirty="0" smtClean="0"/>
              <a:t>) a vezérkontrollerrel előírva, </a:t>
            </a:r>
            <a:r>
              <a:rPr lang="hu-HU" sz="2400" i="1" dirty="0" smtClean="0"/>
              <a:t>annak pozíciója szerint.</a:t>
            </a:r>
          </a:p>
          <a:p>
            <a:pPr>
              <a:buFontTx/>
              <a:buChar char="-"/>
            </a:pPr>
            <a:endParaRPr lang="hu-HU" sz="2400" dirty="0" smtClean="0"/>
          </a:p>
          <a:p>
            <a:pPr>
              <a:buFontTx/>
              <a:buChar char="-"/>
            </a:pPr>
            <a:r>
              <a:rPr lang="hu-HU" sz="2400" dirty="0" smtClean="0"/>
              <a:t> </a:t>
            </a:r>
            <a:r>
              <a:rPr lang="hu-HU" sz="2400" i="1" dirty="0" smtClean="0"/>
              <a:t>Beállítja</a:t>
            </a:r>
            <a:r>
              <a:rPr lang="hu-HU" sz="2400" dirty="0" smtClean="0"/>
              <a:t> az pozícióhoz tartozó Dm–fordulatszámot, és azt szabályozással – a töltést változtatva - fenntartja.</a:t>
            </a:r>
          </a:p>
          <a:p>
            <a:pPr>
              <a:buFontTx/>
              <a:buChar char="-"/>
            </a:pPr>
            <a:endParaRPr lang="hu-HU" sz="2400" dirty="0" smtClean="0"/>
          </a:p>
          <a:p>
            <a:pPr>
              <a:buFontTx/>
              <a:buChar char="-"/>
            </a:pPr>
            <a:r>
              <a:rPr lang="hu-HU" sz="2400" dirty="0" smtClean="0"/>
              <a:t> Álló, és induló mozdonynál a </a:t>
            </a:r>
            <a:r>
              <a:rPr lang="hu-HU" sz="2400" b="1" i="1" dirty="0" smtClean="0"/>
              <a:t>Z</a:t>
            </a:r>
            <a:r>
              <a:rPr lang="hu-HU" sz="2400" i="1" dirty="0" smtClean="0"/>
              <a:t> értékét a pozícióval előírtra szabályozza</a:t>
            </a:r>
            <a:r>
              <a:rPr lang="hu-HU" sz="2400" dirty="0" smtClean="0"/>
              <a:t>, áramszabályozással. </a:t>
            </a:r>
            <a:r>
              <a:rPr lang="hu-HU" sz="2400" i="1" dirty="0" smtClean="0"/>
              <a:t>Ehhez az alacsony villamos teljesítmény kiadódik,</a:t>
            </a:r>
            <a:r>
              <a:rPr lang="hu-HU" sz="2400" dirty="0" smtClean="0"/>
              <a:t>  közben az </a:t>
            </a:r>
            <a:r>
              <a:rPr lang="hu-HU" sz="2400" b="1" dirty="0" smtClean="0"/>
              <a:t>n</a:t>
            </a:r>
            <a:r>
              <a:rPr lang="hu-HU" sz="2400" dirty="0" smtClean="0"/>
              <a:t> értéke a kontroller pozíciótól függ.</a:t>
            </a:r>
          </a:p>
          <a:p>
            <a:pPr>
              <a:buFontTx/>
              <a:buChar char="-"/>
            </a:pPr>
            <a:endParaRPr lang="hu-HU" sz="2400" dirty="0" smtClean="0"/>
          </a:p>
          <a:p>
            <a:pPr>
              <a:buFontTx/>
              <a:buChar char="-"/>
            </a:pPr>
            <a:r>
              <a:rPr lang="hu-HU" sz="2400" dirty="0" smtClean="0"/>
              <a:t> Menetben: a Dm </a:t>
            </a:r>
            <a:r>
              <a:rPr lang="hu-HU" sz="2400" b="1" dirty="0" smtClean="0"/>
              <a:t>n</a:t>
            </a:r>
            <a:r>
              <a:rPr lang="hu-HU" sz="2400" dirty="0" smtClean="0"/>
              <a:t> értéke a kontrollertől függ. </a:t>
            </a:r>
            <a:r>
              <a:rPr lang="hu-HU" sz="2400" i="1" dirty="0" smtClean="0"/>
              <a:t>A </a:t>
            </a:r>
            <a:r>
              <a:rPr lang="hu-HU" sz="2400" i="1" dirty="0" err="1" smtClean="0"/>
              <a:t>Pvont</a:t>
            </a:r>
            <a:r>
              <a:rPr lang="hu-HU" sz="2400" i="1" dirty="0" smtClean="0"/>
              <a:t> villamos</a:t>
            </a:r>
            <a:r>
              <a:rPr lang="hu-HU" sz="2400" dirty="0" smtClean="0"/>
              <a:t> </a:t>
            </a:r>
            <a:r>
              <a:rPr lang="hu-HU" sz="2400" i="1" dirty="0" smtClean="0"/>
              <a:t>teljesítményt is jelent</a:t>
            </a:r>
            <a:r>
              <a:rPr lang="hu-HU" sz="2400" dirty="0" smtClean="0"/>
              <a:t>, amelyet </a:t>
            </a:r>
            <a:r>
              <a:rPr lang="hu-HU" sz="2400" i="1" dirty="0" smtClean="0"/>
              <a:t>a generátor sarkain mérve állapít meg</a:t>
            </a:r>
            <a:r>
              <a:rPr lang="hu-HU" sz="2400" dirty="0" smtClean="0"/>
              <a:t>, és gerjesztést változtatva </a:t>
            </a:r>
            <a:r>
              <a:rPr lang="hu-HU" sz="2400" i="1" dirty="0" smtClean="0"/>
              <a:t>szabályoz az előírtra</a:t>
            </a:r>
            <a:r>
              <a:rPr lang="hu-HU" sz="2400" dirty="0" smtClean="0"/>
              <a:t>.  </a:t>
            </a:r>
          </a:p>
          <a:p>
            <a:r>
              <a:rPr lang="hu-HU" sz="2400" dirty="0" smtClean="0"/>
              <a:t>A Dm töltését a regulátor az </a:t>
            </a:r>
            <a:r>
              <a:rPr lang="hu-HU" sz="2400" b="1" dirty="0" smtClean="0"/>
              <a:t>n</a:t>
            </a:r>
            <a:r>
              <a:rPr lang="hu-HU" sz="2400" dirty="0" smtClean="0"/>
              <a:t> szabályozásához </a:t>
            </a:r>
            <a:r>
              <a:rPr lang="hu-HU" sz="2400" i="1" dirty="0" smtClean="0"/>
              <a:t>változtatja</a:t>
            </a:r>
            <a:r>
              <a:rPr lang="hu-HU" sz="2400" dirty="0" smtClean="0"/>
              <a:t>, ezzel </a:t>
            </a:r>
            <a:r>
              <a:rPr lang="hu-HU" sz="2400" i="1" dirty="0" smtClean="0"/>
              <a:t>biztosítja a</a:t>
            </a:r>
            <a:r>
              <a:rPr lang="hu-HU" sz="2400" dirty="0" smtClean="0"/>
              <a:t> </a:t>
            </a:r>
            <a:r>
              <a:rPr lang="hu-HU" sz="2400" i="1" dirty="0" smtClean="0"/>
              <a:t>terhelés változása ellenére </a:t>
            </a:r>
            <a:r>
              <a:rPr lang="hu-HU" sz="2400" dirty="0" smtClean="0"/>
              <a:t>az </a:t>
            </a:r>
            <a:r>
              <a:rPr lang="hu-HU" sz="2400" b="1" dirty="0" smtClean="0"/>
              <a:t>n</a:t>
            </a:r>
            <a:r>
              <a:rPr lang="hu-HU" sz="2400" dirty="0" smtClean="0"/>
              <a:t> előírt értékét. Ez a funkció mindig fennáll, védelmi okok miatt is. </a:t>
            </a:r>
          </a:p>
          <a:p>
            <a:pPr>
              <a:buFontTx/>
              <a:buChar char="-"/>
            </a:pPr>
            <a:endParaRPr lang="hu-H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59735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hu-HU" sz="2400" b="1" dirty="0" smtClean="0"/>
              <a:t>A szabályozás működésének elve:</a:t>
            </a:r>
          </a:p>
          <a:p>
            <a:pPr>
              <a:buFontTx/>
              <a:buChar char="-"/>
            </a:pPr>
            <a:endParaRPr lang="hu-HU" sz="2400" dirty="0" smtClean="0"/>
          </a:p>
          <a:p>
            <a:r>
              <a:rPr lang="hu-HU" sz="2400" b="1" i="1" dirty="0" smtClean="0"/>
              <a:t>A tervezéskor </a:t>
            </a:r>
            <a:r>
              <a:rPr lang="hu-HU" sz="2400" dirty="0" smtClean="0"/>
              <a:t>a </a:t>
            </a:r>
            <a:r>
              <a:rPr lang="hu-HU" sz="2400" b="1" dirty="0" smtClean="0"/>
              <a:t>P</a:t>
            </a:r>
            <a:r>
              <a:rPr lang="hu-HU" sz="2400" dirty="0" smtClean="0"/>
              <a:t> és </a:t>
            </a:r>
            <a:r>
              <a:rPr lang="hu-HU" sz="2400" b="1" dirty="0" smtClean="0"/>
              <a:t>n</a:t>
            </a:r>
            <a:r>
              <a:rPr lang="hu-HU" sz="2400" dirty="0" smtClean="0"/>
              <a:t> növekvő értékeit az </a:t>
            </a:r>
            <a:r>
              <a:rPr lang="hu-HU" sz="2400" b="1" dirty="0" err="1" smtClean="0"/>
              <a:t>M-n</a:t>
            </a:r>
            <a:r>
              <a:rPr lang="hu-HU" sz="2400" dirty="0" smtClean="0"/>
              <a:t> mezőben rendelték össze, írták elő egy </a:t>
            </a:r>
            <a:r>
              <a:rPr lang="hu-HU" sz="2400" b="1" dirty="0" smtClean="0"/>
              <a:t>P</a:t>
            </a:r>
            <a:r>
              <a:rPr lang="hu-HU" sz="2400" dirty="0" smtClean="0"/>
              <a:t>=f(</a:t>
            </a:r>
            <a:r>
              <a:rPr lang="hu-HU" sz="2400" b="1" dirty="0" smtClean="0"/>
              <a:t>n</a:t>
            </a:r>
            <a:r>
              <a:rPr lang="hu-HU" sz="2400" dirty="0" smtClean="0"/>
              <a:t>) függvénnyel, amelyből </a:t>
            </a:r>
            <a:r>
              <a:rPr lang="hu-HU" sz="2400" i="1" dirty="0" smtClean="0"/>
              <a:t>ma</a:t>
            </a:r>
            <a:r>
              <a:rPr lang="hu-HU" sz="2400" dirty="0" smtClean="0"/>
              <a:t> </a:t>
            </a:r>
            <a:r>
              <a:rPr lang="hu-HU" sz="2400" i="1" dirty="0" smtClean="0"/>
              <a:t>szoftveresen , régen beépített mechanizmussal  </a:t>
            </a:r>
            <a:r>
              <a:rPr lang="hu-HU" sz="2400" dirty="0" smtClean="0"/>
              <a:t>jelölték ki  </a:t>
            </a:r>
            <a:r>
              <a:rPr lang="hu-HU" sz="2400" b="1" dirty="0" smtClean="0"/>
              <a:t>n</a:t>
            </a:r>
            <a:r>
              <a:rPr lang="hu-HU" sz="2400" dirty="0" smtClean="0"/>
              <a:t>-hez a </a:t>
            </a:r>
            <a:r>
              <a:rPr lang="hu-HU" sz="2400" b="1" dirty="0" smtClean="0"/>
              <a:t>P</a:t>
            </a:r>
            <a:r>
              <a:rPr lang="hu-HU" sz="2400" dirty="0" smtClean="0"/>
              <a:t> és a szükséges töltés összetartozó értékeit, </a:t>
            </a:r>
            <a:r>
              <a:rPr lang="hu-HU" sz="2400" dirty="0" err="1" smtClean="0"/>
              <a:t>ld</a:t>
            </a:r>
            <a:r>
              <a:rPr lang="hu-HU" sz="2400" dirty="0" smtClean="0"/>
              <a:t> ábra. </a:t>
            </a:r>
          </a:p>
          <a:p>
            <a:endParaRPr lang="hu-HU" sz="2400" dirty="0" smtClean="0"/>
          </a:p>
          <a:p>
            <a:r>
              <a:rPr lang="hu-HU" sz="2400" b="1" i="1" dirty="0" smtClean="0"/>
              <a:t>Ma</a:t>
            </a:r>
            <a:r>
              <a:rPr lang="hu-HU" sz="2400" dirty="0" smtClean="0"/>
              <a:t> a szabályozás a </a:t>
            </a:r>
            <a:r>
              <a:rPr lang="hu-HU" sz="2400" b="1" dirty="0" smtClean="0"/>
              <a:t>P</a:t>
            </a:r>
            <a:r>
              <a:rPr lang="hu-HU" sz="2400" dirty="0" smtClean="0"/>
              <a:t> előírt értékét a hiperbolikus szakaszon </a:t>
            </a:r>
            <a:r>
              <a:rPr lang="hu-HU" sz="2400" i="1" dirty="0" smtClean="0"/>
              <a:t>villamosan kikényszeríti</a:t>
            </a:r>
            <a:r>
              <a:rPr lang="hu-HU" sz="2400" dirty="0" smtClean="0"/>
              <a:t>, és a töltés lesz kiadódó, az</a:t>
            </a:r>
            <a:r>
              <a:rPr lang="hu-HU" sz="2400" b="1" dirty="0" smtClean="0"/>
              <a:t> n </a:t>
            </a:r>
            <a:r>
              <a:rPr lang="hu-HU" sz="2400" dirty="0" smtClean="0"/>
              <a:t>tartásához épp szükséges értéken, de 100% alatt. Ez az újabb elv, az M63 stb. alkalmazza.</a:t>
            </a:r>
          </a:p>
          <a:p>
            <a:pPr>
              <a:buNone/>
            </a:pPr>
            <a:r>
              <a:rPr lang="hu-HU" sz="2400" i="1" dirty="0" smtClean="0"/>
              <a:t>Ha az előírt</a:t>
            </a:r>
            <a:r>
              <a:rPr lang="hu-HU" sz="2400" dirty="0" smtClean="0"/>
              <a:t>,  illetve a névleges </a:t>
            </a:r>
            <a:r>
              <a:rPr lang="hu-HU" sz="2400" i="1" dirty="0" smtClean="0"/>
              <a:t>töltést túllépné </a:t>
            </a:r>
            <a:r>
              <a:rPr lang="hu-HU" sz="2400" dirty="0" smtClean="0"/>
              <a:t>motorhiba stb. miatt, a </a:t>
            </a:r>
            <a:r>
              <a:rPr lang="hu-HU" sz="2400" i="1" dirty="0" smtClean="0"/>
              <a:t>regulátor ezt észleli</a:t>
            </a:r>
            <a:r>
              <a:rPr lang="hu-HU" sz="2400" dirty="0" smtClean="0"/>
              <a:t>, és a </a:t>
            </a:r>
            <a:r>
              <a:rPr lang="hu-HU" sz="2400" b="1" dirty="0" smtClean="0"/>
              <a:t>P</a:t>
            </a:r>
            <a:r>
              <a:rPr lang="hu-HU" sz="2400" dirty="0" smtClean="0"/>
              <a:t> előírt értékét villamos beavatkozással addig csökkenti, míg az előírt töltés értéket fentről csökkentve vissza nem nyeri,  </a:t>
            </a:r>
          </a:p>
          <a:p>
            <a:pPr>
              <a:buNone/>
            </a:pPr>
            <a:r>
              <a:rPr lang="hu-HU" sz="2400" dirty="0" smtClean="0"/>
              <a:t>tehát </a:t>
            </a:r>
            <a:r>
              <a:rPr lang="hu-HU" sz="2400" i="1" dirty="0" smtClean="0"/>
              <a:t>egy előírt töltés-szintre szabályozási feladat is működik</a:t>
            </a:r>
            <a:r>
              <a:rPr lang="hu-HU" sz="2400" dirty="0" smtClean="0"/>
              <a:t> az M40, M61, M62-ben. Ezek az ún. </a:t>
            </a:r>
            <a:r>
              <a:rPr lang="hu-HU" sz="2400" i="1" dirty="0" smtClean="0"/>
              <a:t>regulátoros szabályozási rendszerű </a:t>
            </a:r>
            <a:r>
              <a:rPr lang="hu-HU" sz="2400" dirty="0" smtClean="0"/>
              <a:t>mozdonyok, kb. 1945-től (</a:t>
            </a:r>
            <a:r>
              <a:rPr lang="hu-HU" sz="2400" dirty="0" err="1" smtClean="0"/>
              <a:t>Woodward</a:t>
            </a:r>
            <a:r>
              <a:rPr lang="hu-HU" sz="2400" dirty="0" smtClean="0"/>
              <a:t> Ltd.) Finom töltés-érzékelési mechanizmussal épültek, s a töltés előírt értékéhez rendelték a tolattyú zárt helyzetét.</a:t>
            </a: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648072"/>
          </a:xfrm>
        </p:spPr>
        <p:txBody>
          <a:bodyPr>
            <a:noAutofit/>
          </a:bodyPr>
          <a:lstStyle/>
          <a:p>
            <a:r>
              <a:rPr lang="hu-HU" sz="2400" dirty="0" err="1" smtClean="0"/>
              <a:t>Teljesítménykiosztás</a:t>
            </a:r>
            <a:r>
              <a:rPr lang="hu-HU" sz="2400" dirty="0" smtClean="0"/>
              <a:t> az M61, M62 és az M40 mozdonyokban </a:t>
            </a:r>
            <a:br>
              <a:rPr lang="hu-HU" sz="2400" dirty="0" smtClean="0"/>
            </a:br>
            <a:r>
              <a:rPr lang="hu-HU" sz="2400" dirty="0" smtClean="0"/>
              <a:t>(M61: hasonló, de a Dm </a:t>
            </a:r>
            <a:r>
              <a:rPr lang="hu-HU" sz="2400" b="1" dirty="0" smtClean="0"/>
              <a:t>n</a:t>
            </a:r>
            <a:r>
              <a:rPr lang="hu-HU" sz="2400" dirty="0" smtClean="0"/>
              <a:t> értékei kisebbek)</a:t>
            </a:r>
            <a:endParaRPr lang="hu-HU" sz="2400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lum bright="5000" contrast="7000"/>
          </a:blip>
          <a:srcRect/>
          <a:stretch>
            <a:fillRect/>
          </a:stretch>
        </p:blipFill>
        <p:spPr bwMode="auto">
          <a:xfrm>
            <a:off x="0" y="2060848"/>
            <a:ext cx="4572000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>
            <a:lum bright="4000" contrast="10000"/>
          </a:blip>
          <a:srcRect/>
          <a:stretch>
            <a:fillRect/>
          </a:stretch>
        </p:blipFill>
        <p:spPr bwMode="auto">
          <a:xfrm>
            <a:off x="4499992" y="2060848"/>
            <a:ext cx="4896544" cy="367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hu-HU" sz="2400" dirty="0" err="1" smtClean="0"/>
              <a:t>Teljesítménykiosztás</a:t>
            </a:r>
            <a:r>
              <a:rPr lang="hu-HU" sz="2400" dirty="0" smtClean="0"/>
              <a:t> az M63 mozdonyban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509120"/>
            <a:ext cx="8229600" cy="1617043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25000"/>
          </a:blip>
          <a:srcRect/>
          <a:stretch>
            <a:fillRect/>
          </a:stretch>
        </p:blipFill>
        <p:spPr bwMode="auto">
          <a:xfrm>
            <a:off x="467544" y="1340768"/>
            <a:ext cx="8424935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>
            <a:lum bright="7000" contrast="20000"/>
          </a:blip>
          <a:srcRect/>
          <a:stretch>
            <a:fillRect/>
          </a:stretch>
        </p:blipFill>
        <p:spPr bwMode="auto">
          <a:xfrm>
            <a:off x="1763688" y="0"/>
            <a:ext cx="756084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ím 1"/>
          <p:cNvSpPr>
            <a:spLocks noGrp="1"/>
          </p:cNvSpPr>
          <p:nvPr>
            <p:ph type="title"/>
          </p:nvPr>
        </p:nvSpPr>
        <p:spPr>
          <a:xfrm>
            <a:off x="0" y="332656"/>
            <a:ext cx="1728192" cy="3960440"/>
          </a:xfrm>
        </p:spPr>
        <p:txBody>
          <a:bodyPr>
            <a:normAutofit fontScale="90000"/>
          </a:bodyPr>
          <a:lstStyle/>
          <a:p>
            <a:r>
              <a:rPr lang="hu-HU" sz="2400" dirty="0" smtClean="0"/>
              <a:t>Állandó </a:t>
            </a:r>
            <a:r>
              <a:rPr lang="hu-HU" sz="2400" dirty="0" err="1" smtClean="0"/>
              <a:t>részteljesít-mények</a:t>
            </a:r>
            <a:r>
              <a:rPr lang="hu-HU" sz="2400" dirty="0" smtClean="0"/>
              <a:t> hiperbolái az M63 mozdonyban.</a:t>
            </a:r>
            <a:br>
              <a:rPr lang="hu-HU" sz="2400" dirty="0" smtClean="0"/>
            </a:br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 smtClean="0"/>
              <a:t> Itt nyomaték helyett az effektív középnyomás szerepel</a:t>
            </a: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346050"/>
          </a:xfrm>
        </p:spPr>
        <p:txBody>
          <a:bodyPr>
            <a:noAutofit/>
          </a:bodyPr>
          <a:lstStyle/>
          <a:p>
            <a:r>
              <a:rPr lang="hu-HU" sz="2400" dirty="0" smtClean="0"/>
              <a:t>Egyszerű ábrázolású szabályozási kör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3501008"/>
            <a:ext cx="8229600" cy="464915"/>
          </a:xfrm>
        </p:spPr>
        <p:txBody>
          <a:bodyPr>
            <a:normAutofit/>
          </a:bodyPr>
          <a:lstStyle/>
          <a:p>
            <a:r>
              <a:rPr lang="hu-HU" sz="2400" dirty="0" smtClean="0"/>
              <a:t>                                        és hatásvázlata:</a:t>
            </a:r>
            <a:endParaRPr lang="hu-H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25000"/>
          </a:blip>
          <a:srcRect l="452" t="3831" r="452" b="3831"/>
          <a:stretch>
            <a:fillRect/>
          </a:stretch>
        </p:blipFill>
        <p:spPr bwMode="auto">
          <a:xfrm rot="60000">
            <a:off x="490793" y="4048070"/>
            <a:ext cx="8354168" cy="273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lum bright="-1000" contrast="21000"/>
          </a:blip>
          <a:srcRect/>
          <a:stretch>
            <a:fillRect/>
          </a:stretch>
        </p:blipFill>
        <p:spPr bwMode="auto">
          <a:xfrm rot="60000">
            <a:off x="348657" y="404979"/>
            <a:ext cx="8313737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hu-HU" sz="2400" dirty="0" smtClean="0"/>
              <a:t>Töltésváltoztatás elvi megoldása (</a:t>
            </a:r>
            <a:r>
              <a:rPr lang="hu-HU" sz="2400" dirty="0" err="1" smtClean="0"/>
              <a:t>Heinzmann</a:t>
            </a:r>
            <a:r>
              <a:rPr lang="hu-HU" sz="2400" dirty="0" smtClean="0"/>
              <a:t>)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040979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8210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620688"/>
            <a:ext cx="525658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6525344"/>
            <a:ext cx="8229600" cy="332656"/>
          </a:xfrm>
        </p:spPr>
        <p:txBody>
          <a:bodyPr>
            <a:normAutofit fontScale="55000" lnSpcReduction="20000"/>
          </a:bodyPr>
          <a:lstStyle/>
          <a:p>
            <a:endParaRPr lang="hu-H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980728"/>
            <a:ext cx="374441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08720"/>
            <a:ext cx="446449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6021288"/>
            <a:ext cx="8229600" cy="608931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0"/>
            <a:ext cx="58326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6021288"/>
            <a:ext cx="8229600" cy="608931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0"/>
            <a:ext cx="58326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6177061"/>
            <a:ext cx="8229600" cy="680939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0"/>
            <a:ext cx="82089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34605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6093296"/>
            <a:ext cx="8229600" cy="464915"/>
          </a:xfrm>
        </p:spPr>
        <p:txBody>
          <a:bodyPr>
            <a:normAutofit fontScale="92500" lnSpcReduction="20000"/>
          </a:bodyPr>
          <a:lstStyle/>
          <a:p>
            <a:endParaRPr lang="hu-H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hu-HU" sz="2000" dirty="0" smtClean="0"/>
              <a:t>Erősítő nélküli regulátor ( mechanikus erőátvitelhez, és M44)</a:t>
            </a:r>
            <a:endParaRPr lang="hu-HU" sz="2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941168"/>
            <a:ext cx="8229600" cy="1184995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9000" contrast="18000"/>
          </a:blip>
          <a:srcRect/>
          <a:stretch>
            <a:fillRect/>
          </a:stretch>
        </p:blipFill>
        <p:spPr bwMode="auto">
          <a:xfrm>
            <a:off x="0" y="1052736"/>
            <a:ext cx="9018587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76672"/>
          </a:xfrm>
        </p:spPr>
        <p:txBody>
          <a:bodyPr>
            <a:noAutofit/>
          </a:bodyPr>
          <a:lstStyle/>
          <a:p>
            <a:r>
              <a:rPr lang="hu-HU" sz="2000" dirty="0" smtClean="0"/>
              <a:t>Közvetlen, pl. kézi rugóerő  beállítással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hu-HU" sz="2400" dirty="0" smtClean="0"/>
              <a:t>Hidraulikus erősítős regulátor elve az M40 mozdonyban,</a:t>
            </a:r>
            <a:br>
              <a:rPr lang="hu-HU" sz="2400" dirty="0" smtClean="0"/>
            </a:br>
            <a:r>
              <a:rPr lang="hu-HU" sz="2400" dirty="0" smtClean="0"/>
              <a:t> 7 </a:t>
            </a:r>
            <a:r>
              <a:rPr lang="hu-HU" sz="2400" b="1" dirty="0" err="1" smtClean="0"/>
              <a:t>n</a:t>
            </a:r>
            <a:r>
              <a:rPr lang="hu-HU" sz="2400" dirty="0" err="1" smtClean="0"/>
              <a:t>-fokozattal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725144"/>
            <a:ext cx="8229600" cy="1401019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lum bright="14000" contrast="19000"/>
          </a:blip>
          <a:srcRect/>
          <a:stretch>
            <a:fillRect/>
          </a:stretch>
        </p:blipFill>
        <p:spPr bwMode="auto">
          <a:xfrm rot="-60000">
            <a:off x="0" y="1916832"/>
            <a:ext cx="8964488" cy="4614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764704"/>
          </a:xfrm>
        </p:spPr>
        <p:txBody>
          <a:bodyPr>
            <a:noAutofit/>
          </a:bodyPr>
          <a:lstStyle/>
          <a:p>
            <a:pPr algn="l"/>
            <a:r>
              <a:rPr lang="hu-HU" sz="2400" dirty="0" smtClean="0"/>
              <a:t>A </a:t>
            </a:r>
            <a:r>
              <a:rPr lang="hu-HU" sz="2400" dirty="0" err="1" smtClean="0"/>
              <a:t>Woodward-jellegű</a:t>
            </a:r>
            <a:r>
              <a:rPr lang="hu-HU" sz="2400" dirty="0" smtClean="0"/>
              <a:t> regulátor (M61, M62 </a:t>
            </a:r>
            <a:r>
              <a:rPr lang="hu-HU" sz="2400" dirty="0" smtClean="0"/>
              <a:t>stb.) differenciáló (sebességarányos, </a:t>
            </a:r>
            <a:r>
              <a:rPr lang="hu-HU" sz="1800" dirty="0" smtClean="0"/>
              <a:t>nem útarányos</a:t>
            </a:r>
            <a:r>
              <a:rPr lang="hu-HU" sz="2400" dirty="0" smtClean="0"/>
              <a:t>) visszacsatolásának, </a:t>
            </a:r>
            <a:r>
              <a:rPr lang="hu-HU" sz="1800" dirty="0" err="1" smtClean="0"/>
              <a:t>-vezetésének</a:t>
            </a:r>
            <a:r>
              <a:rPr lang="hu-HU" sz="1800" dirty="0" smtClean="0"/>
              <a:t> </a:t>
            </a:r>
            <a:r>
              <a:rPr lang="hu-HU" sz="2400" dirty="0" smtClean="0"/>
              <a:t>elve. </a:t>
            </a:r>
            <a:r>
              <a:rPr lang="hu-HU" sz="1800" dirty="0" smtClean="0"/>
              <a:t>Előnye:  a fojtószelep beállításától függően </a:t>
            </a:r>
            <a:r>
              <a:rPr lang="hu-HU" sz="1800" dirty="0" smtClean="0"/>
              <a:t>kise</a:t>
            </a:r>
            <a:r>
              <a:rPr lang="hu-HU" sz="1800" dirty="0" smtClean="0"/>
              <a:t>bb dugattyú-sebességeken csak kevésbé vagy egyáltalán nem hat, ekkor az integráló </a:t>
            </a:r>
            <a:r>
              <a:rPr lang="hu-HU" sz="1800" dirty="0" err="1" smtClean="0"/>
              <a:t>n-szabályozás</a:t>
            </a:r>
            <a:r>
              <a:rPr lang="hu-HU" sz="1800" dirty="0" smtClean="0"/>
              <a:t> előnyei érvényesülhetnek.</a:t>
            </a:r>
            <a:endParaRPr lang="hu-HU" sz="1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509120"/>
            <a:ext cx="8229600" cy="1617043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lum contrast="17000"/>
          </a:blip>
          <a:srcRect/>
          <a:stretch>
            <a:fillRect/>
          </a:stretch>
        </p:blipFill>
        <p:spPr bwMode="auto">
          <a:xfrm rot="-60000">
            <a:off x="5639" y="1266882"/>
            <a:ext cx="8964488" cy="5591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>
            <a:lum contrast="13000"/>
          </a:blip>
          <a:srcRect/>
          <a:stretch>
            <a:fillRect/>
          </a:stretch>
        </p:blipFill>
        <p:spPr bwMode="auto">
          <a:xfrm>
            <a:off x="0" y="1412776"/>
            <a:ext cx="1752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 cstate="print">
            <a:lum contrast="13000"/>
          </a:blip>
          <a:srcRect/>
          <a:stretch>
            <a:fillRect/>
          </a:stretch>
        </p:blipFill>
        <p:spPr bwMode="auto">
          <a:xfrm>
            <a:off x="971600" y="3140968"/>
            <a:ext cx="2232248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5" cstate="print">
            <a:lum contrast="13000"/>
          </a:blip>
          <a:srcRect/>
          <a:stretch>
            <a:fillRect/>
          </a:stretch>
        </p:blipFill>
        <p:spPr bwMode="auto">
          <a:xfrm>
            <a:off x="5903640" y="3284984"/>
            <a:ext cx="3240360" cy="2017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332656"/>
            <a:ext cx="1763688" cy="3096344"/>
          </a:xfrm>
        </p:spPr>
        <p:txBody>
          <a:bodyPr>
            <a:normAutofit fontScale="90000"/>
          </a:bodyPr>
          <a:lstStyle/>
          <a:p>
            <a:r>
              <a:rPr lang="hu-HU" sz="2000" dirty="0" smtClean="0"/>
              <a:t>Az M40 mozdony regulátoros fordulatszám- és </a:t>
            </a:r>
            <a:r>
              <a:rPr lang="hu-HU" sz="2000" dirty="0" smtClean="0"/>
              <a:t>teljesítmény-</a:t>
            </a:r>
            <a:br>
              <a:rPr lang="hu-HU" sz="2000" dirty="0" smtClean="0"/>
            </a:br>
            <a:r>
              <a:rPr lang="hu-HU" sz="2000" dirty="0" smtClean="0"/>
              <a:t>(valójában töltésszint-)</a:t>
            </a:r>
            <a:br>
              <a:rPr lang="hu-HU" sz="2000" dirty="0" smtClean="0"/>
            </a:br>
            <a:r>
              <a:rPr lang="hu-HU" sz="2000" dirty="0" err="1" smtClean="0"/>
              <a:t>szabályozásá-nak</a:t>
            </a:r>
            <a:r>
              <a:rPr lang="hu-HU" sz="2000" dirty="0" smtClean="0"/>
              <a:t> </a:t>
            </a:r>
            <a:r>
              <a:rPr lang="hu-HU" sz="2000" dirty="0" smtClean="0"/>
              <a:t>elve</a:t>
            </a:r>
            <a:endParaRPr lang="hu-HU" sz="2000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1619672" y="0"/>
            <a:ext cx="75243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r>
              <a:rPr lang="hu-HU" sz="2400" dirty="0" smtClean="0"/>
              <a:t>A töltés-fordulatszám függvényképzés és töltésérzékelés elve az M40 mozdony regulátorában</a:t>
            </a:r>
            <a:endParaRPr lang="hu-HU" sz="2400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>
            <a:lum contrast="24000"/>
          </a:blip>
          <a:srcRect l="4718" t="5305" r="8256" b="2653"/>
          <a:stretch>
            <a:fillRect/>
          </a:stretch>
        </p:blipFill>
        <p:spPr bwMode="auto">
          <a:xfrm rot="-60000">
            <a:off x="52482" y="688553"/>
            <a:ext cx="8914728" cy="6092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76672"/>
          </a:xfrm>
        </p:spPr>
        <p:txBody>
          <a:bodyPr>
            <a:noAutofit/>
          </a:bodyPr>
          <a:lstStyle/>
          <a:p>
            <a:r>
              <a:rPr lang="hu-HU" sz="2000" dirty="0" smtClean="0"/>
              <a:t>A töltés érzékelése az M40 mozdony </a:t>
            </a:r>
            <a:r>
              <a:rPr lang="hu-HU" sz="2000" dirty="0" smtClean="0"/>
              <a:t>regulátorában (</a:t>
            </a:r>
            <a:r>
              <a:rPr lang="hu-HU" sz="1600" dirty="0" smtClean="0"/>
              <a:t>itt leállt, nem üzemi helyzetek vannak.)  </a:t>
            </a:r>
            <a:endParaRPr lang="hu-HU" sz="1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lum bright="-6000" contrast="38000"/>
          </a:blip>
          <a:srcRect/>
          <a:stretch>
            <a:fillRect/>
          </a:stretch>
        </p:blipFill>
        <p:spPr bwMode="auto">
          <a:xfrm>
            <a:off x="0" y="620688"/>
            <a:ext cx="9144000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562074"/>
          </a:xfrm>
        </p:spPr>
        <p:txBody>
          <a:bodyPr>
            <a:normAutofit fontScale="90000"/>
          </a:bodyPr>
          <a:lstStyle/>
          <a:p>
            <a:r>
              <a:rPr lang="hu-HU" sz="2400" dirty="0" smtClean="0"/>
              <a:t>A töltés-fordulatszám függvényképzés és töltésérzékelés elve az M61, M62 mozdonyokban. (M61: </a:t>
            </a:r>
            <a:r>
              <a:rPr lang="hu-HU" sz="2400" dirty="0" err="1" smtClean="0"/>
              <a:t>hidr</a:t>
            </a:r>
            <a:r>
              <a:rPr lang="hu-HU" sz="2400" dirty="0" smtClean="0"/>
              <a:t>. forgómotoros </a:t>
            </a:r>
            <a:r>
              <a:rPr lang="hu-HU" sz="2400" dirty="0" err="1" smtClean="0"/>
              <a:t>gerjesztésszabályozó</a:t>
            </a:r>
            <a:r>
              <a:rPr lang="hu-HU" sz="2400" dirty="0" smtClean="0"/>
              <a:t> ellenállással)</a:t>
            </a:r>
            <a:endParaRPr lang="hu-HU" sz="2400" dirty="0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213" y="781050"/>
            <a:ext cx="8713787" cy="607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8820472" cy="332656"/>
          </a:xfrm>
        </p:spPr>
        <p:txBody>
          <a:bodyPr>
            <a:normAutofit fontScale="90000"/>
          </a:bodyPr>
          <a:lstStyle/>
          <a:p>
            <a:r>
              <a:rPr lang="hu-HU" sz="2000" dirty="0" smtClean="0"/>
              <a:t>Az M61, M62 mozdonyok regulátoros fordulatszám- </a:t>
            </a:r>
            <a:r>
              <a:rPr lang="hu-HU" sz="2000" dirty="0" smtClean="0"/>
              <a:t>, és töltésszint-szabályozásának </a:t>
            </a:r>
            <a:r>
              <a:rPr lang="hu-HU" sz="2000" dirty="0" smtClean="0"/>
              <a:t>elve</a:t>
            </a:r>
            <a:endParaRPr lang="hu-HU" sz="2000" dirty="0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 cstate="print">
            <a:lum contrast="26000"/>
          </a:blip>
          <a:srcRect/>
          <a:stretch>
            <a:fillRect/>
          </a:stretch>
        </p:blipFill>
        <p:spPr bwMode="auto">
          <a:xfrm>
            <a:off x="899592" y="332656"/>
            <a:ext cx="7776864" cy="652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661248"/>
            <a:ext cx="8229600" cy="464915"/>
          </a:xfrm>
        </p:spPr>
        <p:txBody>
          <a:bodyPr>
            <a:normAutofit fontScale="92500" lnSpcReduction="20000"/>
          </a:bodyPr>
          <a:lstStyle/>
          <a:p>
            <a:endParaRPr lang="hu-HU" dirty="0"/>
          </a:p>
        </p:txBody>
      </p:sp>
      <p:pic>
        <p:nvPicPr>
          <p:cNvPr id="4" name="Kép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8892480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49080"/>
            <a:ext cx="914400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33256"/>
            <a:ext cx="8229600" cy="392907"/>
          </a:xfrm>
        </p:spPr>
        <p:txBody>
          <a:bodyPr>
            <a:normAutofit fontScale="70000" lnSpcReduction="20000"/>
          </a:bodyPr>
          <a:lstStyle/>
          <a:p>
            <a:endParaRPr lang="hu-HU" dirty="0"/>
          </a:p>
        </p:txBody>
      </p:sp>
      <p:pic>
        <p:nvPicPr>
          <p:cNvPr id="4" name="Kép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1052736"/>
            <a:ext cx="9721080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157192"/>
            <a:ext cx="8229600" cy="968971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" name="Kép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r>
              <a:rPr lang="hu-HU" sz="2400" dirty="0" smtClean="0"/>
              <a:t>DE 1024 DV mozdony.  A közbenső DC kör állandó feszültségű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941168"/>
            <a:ext cx="8229600" cy="1184995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" name="Kép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90066"/>
          </a:xfrm>
        </p:spPr>
        <p:txBody>
          <a:bodyPr>
            <a:normAutofit/>
          </a:bodyPr>
          <a:lstStyle/>
          <a:p>
            <a:r>
              <a:rPr lang="hu-HU" sz="2400" dirty="0" smtClean="0"/>
              <a:t>Elektronikus regulátor DV mozdonyhoz (</a:t>
            </a:r>
            <a:r>
              <a:rPr lang="hu-HU" sz="2400" dirty="0" err="1" smtClean="0"/>
              <a:t>Heinzmann</a:t>
            </a:r>
            <a:r>
              <a:rPr lang="hu-HU" sz="2400" dirty="0" smtClean="0"/>
              <a:t>)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608931"/>
          </a:xfrm>
        </p:spPr>
        <p:txBody>
          <a:bodyPr/>
          <a:lstStyle/>
          <a:p>
            <a:endParaRPr lang="hu-H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90066"/>
          </a:xfrm>
        </p:spPr>
        <p:txBody>
          <a:bodyPr>
            <a:normAutofit/>
          </a:bodyPr>
          <a:lstStyle/>
          <a:p>
            <a:r>
              <a:rPr lang="hu-HU" sz="2400" dirty="0" smtClean="0"/>
              <a:t>Elektronikus regulátor </a:t>
            </a:r>
            <a:r>
              <a:rPr lang="hu-HU" sz="2400" dirty="0" err="1" smtClean="0"/>
              <a:t>D-hidr</a:t>
            </a:r>
            <a:r>
              <a:rPr lang="hu-HU" sz="2400" dirty="0" smtClean="0"/>
              <a:t>. </a:t>
            </a:r>
            <a:r>
              <a:rPr lang="hu-HU" sz="2400" dirty="0" smtClean="0"/>
              <a:t>mozdonyhoz, </a:t>
            </a:r>
            <a:r>
              <a:rPr lang="hu-HU" sz="2400" dirty="0" err="1" smtClean="0"/>
              <a:t>Heinzmann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608931"/>
          </a:xfrm>
        </p:spPr>
        <p:txBody>
          <a:bodyPr/>
          <a:lstStyle/>
          <a:p>
            <a:endParaRPr lang="hu-H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914400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hu-HU" sz="2400" dirty="0" smtClean="0"/>
              <a:t>Elektronikus regulátor tömbvázlata (</a:t>
            </a:r>
            <a:r>
              <a:rPr lang="hu-HU" sz="2400" dirty="0" err="1" smtClean="0"/>
              <a:t>Heinzmann</a:t>
            </a:r>
            <a:r>
              <a:rPr lang="hu-HU" sz="2400" dirty="0" smtClean="0"/>
              <a:t>)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080444"/>
            <a:ext cx="8229600" cy="45719"/>
          </a:xfrm>
        </p:spPr>
        <p:txBody>
          <a:bodyPr>
            <a:normAutofit fontScale="25000" lnSpcReduction="20000"/>
          </a:bodyPr>
          <a:lstStyle/>
          <a:p>
            <a:endParaRPr lang="hu-H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3999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hu-HU" sz="2400" dirty="0" smtClean="0"/>
              <a:t>Munkapontok és jellegvonalak programozása a </a:t>
            </a:r>
            <a:r>
              <a:rPr lang="hu-HU" sz="2400" dirty="0" err="1" smtClean="0"/>
              <a:t>Heinzm</a:t>
            </a:r>
            <a:r>
              <a:rPr lang="hu-HU" sz="2400" dirty="0" smtClean="0"/>
              <a:t>. </a:t>
            </a:r>
            <a:r>
              <a:rPr lang="hu-HU" sz="2400" dirty="0" err="1" smtClean="0"/>
              <a:t>reg.ban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6165304"/>
            <a:ext cx="8229600" cy="536923"/>
          </a:xfrm>
        </p:spPr>
        <p:txBody>
          <a:bodyPr>
            <a:normAutofit lnSpcReduction="10000"/>
          </a:bodyPr>
          <a:lstStyle/>
          <a:p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43999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27404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8964488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4824"/>
            <a:ext cx="91440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27404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4400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34605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937" y="836712"/>
            <a:ext cx="9009063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332656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163" y="980728"/>
            <a:ext cx="8732837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16386" name="Picture 2" descr="182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1052736"/>
            <a:ext cx="9505056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27404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17410" name="Picture 2" descr="western-elevations-6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9144000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34605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18434" name="Picture 2" descr="schema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 descr="US07565867-20090728-D00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68960"/>
            <a:ext cx="9144000" cy="4308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040979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7700"/>
            <a:ext cx="8964488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0"/>
            <a:ext cx="4121646" cy="663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88641"/>
            <a:ext cx="237626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112987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0"/>
            <a:ext cx="80648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608931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44000" cy="463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hu-HU" sz="2400" dirty="0" smtClean="0"/>
              <a:t>A villamos erőátvitel főáramköri vázlata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824955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9144000" cy="4917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896963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6251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157192"/>
            <a:ext cx="8229600" cy="968971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7675"/>
            <a:ext cx="9144000" cy="59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824955"/>
          </a:xfrm>
        </p:spPr>
        <p:txBody>
          <a:bodyPr/>
          <a:lstStyle/>
          <a:p>
            <a:endParaRPr lang="hu-H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84984"/>
            <a:ext cx="9144000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1196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 flipV="1">
            <a:off x="457200" y="6126163"/>
            <a:ext cx="8229600" cy="255165"/>
          </a:xfrm>
        </p:spPr>
        <p:txBody>
          <a:bodyPr>
            <a:normAutofit fontScale="40000" lnSpcReduction="20000"/>
          </a:bodyPr>
          <a:lstStyle/>
          <a:p>
            <a:endParaRPr lang="hu-H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621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797152"/>
            <a:ext cx="8229600" cy="1329011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050"/>
            <a:ext cx="9144000" cy="681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33256"/>
            <a:ext cx="8229600" cy="392907"/>
          </a:xfrm>
        </p:spPr>
        <p:txBody>
          <a:bodyPr>
            <a:normAutofit fontScale="70000" lnSpcReduction="20000"/>
          </a:bodyPr>
          <a:lstStyle/>
          <a:p>
            <a:endParaRPr lang="hu-H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24128" y="476672"/>
            <a:ext cx="3419872" cy="1584176"/>
          </a:xfrm>
        </p:spPr>
        <p:txBody>
          <a:bodyPr>
            <a:normAutofit/>
          </a:bodyPr>
          <a:lstStyle/>
          <a:p>
            <a:r>
              <a:rPr lang="hu-HU" sz="2400" dirty="0" smtClean="0"/>
              <a:t>Villamos erőátvitelű óriás dömper, 220 t raksúllyal</a:t>
            </a:r>
            <a:endParaRPr lang="hu-HU" sz="2400" dirty="0"/>
          </a:p>
        </p:txBody>
      </p:sp>
      <p:pic>
        <p:nvPicPr>
          <p:cNvPr id="19458" name="Picture 2" descr="eh4000aci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-315416"/>
            <a:ext cx="5895975" cy="436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 descr="KR_EN030_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606675"/>
            <a:ext cx="5564064" cy="425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331236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34605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20482" name="Picture 2" descr="Liebherr_T2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8640960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797152"/>
            <a:ext cx="8229600" cy="1329011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1506" name="Picture 2" descr="Liebherr t282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864096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34605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892480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1805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24578" name="Picture 2" descr="Crawler-Transpor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144000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2008"/>
            <a:ext cx="7200800" cy="67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25602" name="Picture 2" descr="800px-Siemens_Schottel_Propuls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0"/>
            <a:ext cx="82089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040979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608931"/>
          </a:xfrm>
        </p:spPr>
        <p:txBody>
          <a:bodyPr/>
          <a:lstStyle/>
          <a:p>
            <a:endParaRPr lang="hu-HU"/>
          </a:p>
        </p:txBody>
      </p:sp>
      <p:pic>
        <p:nvPicPr>
          <p:cNvPr id="1026" name="Picture 2" descr="C:\Documents and Settings\dr.Szenasy Istvan\Asztal\elektromos kam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4000" cy="6093296"/>
          </a:xfrm>
          <a:prstGeom prst="rect">
            <a:avLst/>
          </a:prstGeom>
          <a:noFill/>
        </p:spPr>
      </p:pic>
      <p:sp>
        <p:nvSpPr>
          <p:cNvPr id="5" name="Cím 1"/>
          <p:cNvSpPr txBox="1">
            <a:spLocks/>
          </p:cNvSpPr>
          <p:nvPr/>
        </p:nvSpPr>
        <p:spPr>
          <a:xfrm>
            <a:off x="5076056" y="836712"/>
            <a:ext cx="3837112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Siemens koncepciója a kamionok villamos hajtására, felsővezetékről, </a:t>
            </a:r>
            <a:r>
              <a:rPr lang="hu-HU" sz="2000" dirty="0" smtClean="0">
                <a:latin typeface="+mj-lt"/>
                <a:ea typeface="+mj-ea"/>
                <a:cs typeface="+mj-cs"/>
              </a:rPr>
              <a:t>K</a:t>
            </a:r>
            <a:r>
              <a:rPr kumimoji="0" lang="hu-H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alifornia</a:t>
            </a:r>
            <a:r>
              <a:rPr kumimoji="0" lang="hu-H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>
                <a:latin typeface="+mj-lt"/>
                <a:ea typeface="+mj-ea"/>
                <a:cs typeface="+mj-cs"/>
              </a:rPr>
              <a:t>„Intelligens” áramszedő-vezérléssel, aszinkron motoros hibrid hajtással, +dízelmotorral-generátorral</a:t>
            </a:r>
            <a:endParaRPr kumimoji="0" lang="hu-H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661248"/>
            <a:ext cx="8229600" cy="464915"/>
          </a:xfrm>
        </p:spPr>
        <p:txBody>
          <a:bodyPr>
            <a:normAutofit fontScale="92500" lnSpcReduction="20000"/>
          </a:bodyPr>
          <a:lstStyle/>
          <a:p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3999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églalap 4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smtClean="0"/>
              <a:t>National </a:t>
            </a:r>
            <a:r>
              <a:rPr lang="hu-HU" b="1" dirty="0" err="1" smtClean="0"/>
              <a:t>highway</a:t>
            </a:r>
            <a:r>
              <a:rPr lang="hu-HU" b="1" dirty="0" smtClean="0"/>
              <a:t> </a:t>
            </a:r>
            <a:r>
              <a:rPr lang="hu-HU" b="1" dirty="0" err="1" smtClean="0"/>
              <a:t>networks</a:t>
            </a:r>
            <a:endParaRPr lang="hu-HU" b="1" dirty="0" smtClean="0"/>
          </a:p>
          <a:p>
            <a:r>
              <a:rPr lang="en-US" dirty="0" smtClean="0"/>
              <a:t>With the specialized design of its </a:t>
            </a:r>
            <a:r>
              <a:rPr lang="en-US" dirty="0" err="1" smtClean="0"/>
              <a:t>infrastructur</a:t>
            </a:r>
            <a:r>
              <a:rPr lang="hu-HU" dirty="0" smtClean="0"/>
              <a:t> </a:t>
            </a:r>
            <a:r>
              <a:rPr lang="en-US" dirty="0" smtClean="0"/>
              <a:t>and the highly innovative vehicle components,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eHighway</a:t>
            </a:r>
            <a:r>
              <a:rPr lang="en-US" dirty="0" smtClean="0"/>
              <a:t> system is the ultimate</a:t>
            </a:r>
            <a:r>
              <a:rPr lang="hu-HU" dirty="0" smtClean="0"/>
              <a:t> </a:t>
            </a:r>
            <a:r>
              <a:rPr lang="hu-HU" dirty="0" err="1" smtClean="0"/>
              <a:t>solution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future</a:t>
            </a:r>
            <a:r>
              <a:rPr lang="hu-HU" dirty="0" smtClean="0"/>
              <a:t> </a:t>
            </a:r>
            <a:r>
              <a:rPr lang="hu-HU" dirty="0" err="1" smtClean="0"/>
              <a:t>long-haul</a:t>
            </a:r>
            <a:r>
              <a:rPr lang="hu-HU" dirty="0" smtClean="0"/>
              <a:t> </a:t>
            </a:r>
            <a:r>
              <a:rPr lang="hu-HU" dirty="0" err="1" smtClean="0"/>
              <a:t>transport</a:t>
            </a:r>
            <a:r>
              <a:rPr lang="hu-HU" dirty="0" smtClean="0"/>
              <a:t>. </a:t>
            </a:r>
            <a:r>
              <a:rPr lang="en-US" dirty="0" smtClean="0"/>
              <a:t>In order to achieve the environmental goals</a:t>
            </a:r>
            <a:r>
              <a:rPr lang="hu-HU" dirty="0" smtClean="0"/>
              <a:t> </a:t>
            </a:r>
            <a:r>
              <a:rPr lang="en-US" dirty="0" smtClean="0"/>
              <a:t>and reduce CO</a:t>
            </a:r>
            <a:r>
              <a:rPr lang="en-US" b="1" dirty="0" smtClean="0"/>
              <a:t>2 emissions, road freight</a:t>
            </a:r>
            <a:r>
              <a:rPr lang="hu-HU" b="1" dirty="0" smtClean="0"/>
              <a:t> </a:t>
            </a:r>
            <a:r>
              <a:rPr lang="en-US" dirty="0" smtClean="0"/>
              <a:t>transport requires a global shift from fossil</a:t>
            </a:r>
            <a:r>
              <a:rPr lang="hu-HU" dirty="0" smtClean="0"/>
              <a:t> </a:t>
            </a:r>
            <a:r>
              <a:rPr lang="hu-HU" dirty="0" err="1" smtClean="0"/>
              <a:t>fuels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alternative</a:t>
            </a:r>
            <a:r>
              <a:rPr lang="hu-HU" dirty="0" smtClean="0"/>
              <a:t> drive </a:t>
            </a:r>
            <a:r>
              <a:rPr lang="hu-HU" dirty="0" err="1" smtClean="0"/>
              <a:t>technologies</a:t>
            </a:r>
            <a:r>
              <a:rPr lang="hu-HU" dirty="0" smtClean="0"/>
              <a:t>. Siemens </a:t>
            </a:r>
            <a:r>
              <a:rPr lang="en-US" dirty="0" smtClean="0"/>
              <a:t>is pioneering this field, and is providing</a:t>
            </a:r>
            <a:r>
              <a:rPr lang="hu-HU" dirty="0" smtClean="0"/>
              <a:t> </a:t>
            </a:r>
            <a:r>
              <a:rPr lang="en-US" dirty="0" smtClean="0"/>
              <a:t>not only the technical solution for the</a:t>
            </a:r>
            <a:r>
              <a:rPr lang="hu-HU" dirty="0" smtClean="0"/>
              <a:t> </a:t>
            </a:r>
            <a:r>
              <a:rPr lang="en-US" dirty="0" smtClean="0"/>
              <a:t>electrification of freight transport but is also</a:t>
            </a:r>
            <a:r>
              <a:rPr lang="hu-HU" dirty="0" smtClean="0"/>
              <a:t> </a:t>
            </a:r>
            <a:r>
              <a:rPr lang="en-US" dirty="0" smtClean="0"/>
              <a:t>demonstrating a strategic approach to</a:t>
            </a:r>
            <a:r>
              <a:rPr lang="hu-HU" dirty="0" smtClean="0"/>
              <a:t> </a:t>
            </a:r>
            <a:r>
              <a:rPr lang="hu-HU" dirty="0" err="1" smtClean="0"/>
              <a:t>achieving</a:t>
            </a:r>
            <a:r>
              <a:rPr lang="hu-HU" dirty="0" smtClean="0"/>
              <a:t> a </a:t>
            </a:r>
            <a:r>
              <a:rPr lang="hu-HU" dirty="0" err="1" smtClean="0"/>
              <a:t>large-scale</a:t>
            </a:r>
            <a:r>
              <a:rPr lang="hu-HU" dirty="0" smtClean="0"/>
              <a:t> </a:t>
            </a:r>
            <a:r>
              <a:rPr lang="hu-HU" dirty="0" err="1" smtClean="0"/>
              <a:t>implementation</a:t>
            </a:r>
            <a:r>
              <a:rPr lang="hu-HU" dirty="0" smtClean="0"/>
              <a:t> </a:t>
            </a:r>
            <a:r>
              <a:rPr lang="hu-HU" dirty="0" err="1" smtClean="0"/>
              <a:t>on</a:t>
            </a:r>
            <a:r>
              <a:rPr lang="hu-HU" dirty="0" smtClean="0"/>
              <a:t> </a:t>
            </a:r>
            <a:r>
              <a:rPr lang="hu-HU" dirty="0" err="1" smtClean="0"/>
              <a:t>highway</a:t>
            </a:r>
            <a:r>
              <a:rPr lang="hu-HU" dirty="0" smtClean="0"/>
              <a:t> </a:t>
            </a:r>
            <a:r>
              <a:rPr lang="hu-HU" dirty="0" err="1" smtClean="0"/>
              <a:t>systems</a:t>
            </a:r>
            <a:r>
              <a:rPr lang="hu-HU" dirty="0" smtClean="0"/>
              <a:t>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824955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712968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346050"/>
          </a:xfrm>
        </p:spPr>
        <p:txBody>
          <a:bodyPr>
            <a:noAutofit/>
          </a:bodyPr>
          <a:lstStyle/>
          <a:p>
            <a:r>
              <a:rPr lang="hu-HU" sz="2000" dirty="0" smtClean="0"/>
              <a:t>A kikötőbe </a:t>
            </a:r>
            <a:r>
              <a:rPr lang="hu-HU" sz="2000" dirty="0" err="1" smtClean="0"/>
              <a:t>dizelmotorjával</a:t>
            </a:r>
            <a:r>
              <a:rPr lang="hu-HU" sz="2000" dirty="0" smtClean="0"/>
              <a:t> hajt be</a:t>
            </a:r>
            <a:endParaRPr lang="hu-HU" sz="2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789040"/>
            <a:ext cx="8229600" cy="2337123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20081"/>
            <a:ext cx="9144000" cy="613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257003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6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90066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2204</TotalTime>
  <Words>1334</Words>
  <Application>Microsoft Office PowerPoint</Application>
  <PresentationFormat>Diavetítés a képernyőre (4:3 oldalarány)</PresentationFormat>
  <Paragraphs>125</Paragraphs>
  <Slides>114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114</vt:i4>
      </vt:variant>
    </vt:vector>
  </HeadingPairs>
  <TitlesOfParts>
    <vt:vector size="115" baseType="lpstr">
      <vt:lpstr>Office-téma</vt:lpstr>
      <vt:lpstr>Vill. vont 2.</vt:lpstr>
      <vt:lpstr>A korszerű villamos járműhajtás főbb követelményei</vt:lpstr>
      <vt:lpstr>A korszerű hajtás követelményeihez</vt:lpstr>
      <vt:lpstr>A fejlődésről</vt:lpstr>
      <vt:lpstr>A Kandó-mozdony és hajtóműve</vt:lpstr>
      <vt:lpstr>A Párizs-Orleans vonal E 401 Ganz gyorsvonati mozdonyának Fulgurex gyártású H0 modellje (4000 LE, 130 km/h, 130 t, 1350 V egyenáram, 1926) (ára 1550 Euro) Fulgurex made H0 model of Paris-Orleans line E 401 Ganz made fast passenger electric locomotive (4000 HP, 130 km/h, 130 t, 1350 V DC, 1926) (price 1 550,00 €) </vt:lpstr>
      <vt:lpstr>Forgóvázak és hajtóművek: egyedi hajtások</vt:lpstr>
      <vt:lpstr>A Taurus forgóváza</vt:lpstr>
      <vt:lpstr>Teljesen rugózott (egyedi) hajtások: csőtengelyes</vt:lpstr>
      <vt:lpstr>Fék-előtét tengellyel kiegészítve</vt:lpstr>
      <vt:lpstr>kinagyítva</vt:lpstr>
      <vt:lpstr>Kisebb teljesítményre</vt:lpstr>
      <vt:lpstr>A nyomatékátvivő elemek nélkül</vt:lpstr>
      <vt:lpstr>Hajtómű tervezése</vt:lpstr>
      <vt:lpstr>Még DC motoros, de már csőtengelyes hajtás</vt:lpstr>
      <vt:lpstr>Teljesen rugózott csoporthajtás: Jaquemin-forgóváz</vt:lpstr>
      <vt:lpstr>Teljesen rugózott (csoporthajtás): Jaquemin-fváz, a kardántengely</vt:lpstr>
      <vt:lpstr>Jaquemin-fváz</vt:lpstr>
      <vt:lpstr>Jaquemin-fváz</vt:lpstr>
      <vt:lpstr>Jaquemin-fváz</vt:lpstr>
      <vt:lpstr>Schneider-Westinghaus  vontatómotor kihajtó tengelye</vt:lpstr>
      <vt:lpstr>22. dia</vt:lpstr>
      <vt:lpstr>23. dia</vt:lpstr>
      <vt:lpstr>SW motor forgórész</vt:lpstr>
      <vt:lpstr>SW motor </vt:lpstr>
      <vt:lpstr>Jaquemin-fváz  erőátadása</vt:lpstr>
      <vt:lpstr>Hosszanti fekvésű egymotoros hajtás: Ganz-metró forgóváz. Mint minden egymotoros, (túl)érzékeny volt a kerékátmérő-eltérésekre. </vt:lpstr>
      <vt:lpstr>Ganz metró, hosszanti  fekvésű egymotoros hajtással, légrugóval</vt:lpstr>
      <vt:lpstr>Háromtengelyű csoporthajtás, iker DC motorokkal</vt:lpstr>
      <vt:lpstr>30. dia</vt:lpstr>
      <vt:lpstr>Félig rugózott (féltömeg rugózatlan) hajtás: marokcsapágyas</vt:lpstr>
      <vt:lpstr>Marokcsapágyas hajtáshoz DC motor</vt:lpstr>
      <vt:lpstr>Marokcsapágyas hajtású forgóváz</vt:lpstr>
      <vt:lpstr>Kis teljesítményű AC motoros hajtás részlet</vt:lpstr>
      <vt:lpstr>Kerekenkénti, részben rugózott hajtás, alacsony padlóhoz</vt:lpstr>
      <vt:lpstr>36. dia</vt:lpstr>
      <vt:lpstr>Dízel-villamos erőátvitel</vt:lpstr>
      <vt:lpstr>Dízel-villamos mozdonyok</vt:lpstr>
      <vt:lpstr>Energetikai vázlat</vt:lpstr>
      <vt:lpstr>Dízel-villamos mozdonyok elvi felépítése, tömbvázlata</vt:lpstr>
      <vt:lpstr>Dízel-villamos mozdonyok korszerű irányítási elvének alapjai</vt:lpstr>
      <vt:lpstr>A Dm-, a generátor-  és a vontatási részteljesítmények kapcsolata, vezérkontroller-fokozatonként</vt:lpstr>
      <vt:lpstr>A regulátor+teljesítményszabályozó feladata</vt:lpstr>
      <vt:lpstr>44. dia</vt:lpstr>
      <vt:lpstr>Teljesítménykiosztás az M61, M62 és az M40 mozdonyokban  (M61: hasonló, de a Dm n értékei kisebbek)</vt:lpstr>
      <vt:lpstr>Teljesítménykiosztás az M63 mozdonyban</vt:lpstr>
      <vt:lpstr>Állandó részteljesít-mények hiperbolái az M63 mozdonyban.   Itt nyomaték helyett az effektív középnyomás szerepel</vt:lpstr>
      <vt:lpstr>Egyszerű ábrázolású szabályozási kör</vt:lpstr>
      <vt:lpstr>Töltésváltoztatás elvi megoldása (Heinzmann)</vt:lpstr>
      <vt:lpstr>50. dia</vt:lpstr>
      <vt:lpstr>51. dia</vt:lpstr>
      <vt:lpstr>52. dia</vt:lpstr>
      <vt:lpstr>53. dia</vt:lpstr>
      <vt:lpstr>54. dia</vt:lpstr>
      <vt:lpstr>55. dia</vt:lpstr>
      <vt:lpstr>56. dia</vt:lpstr>
      <vt:lpstr>Erősítő nélküli regulátor ( mechanikus erőátvitelhez, és M44)</vt:lpstr>
      <vt:lpstr>Közvetlen, pl. kézi rugóerő  beállítással</vt:lpstr>
      <vt:lpstr>Hidraulikus erősítős regulátor elve az M40 mozdonyban,  7 n-fokozattal</vt:lpstr>
      <vt:lpstr>A Woodward-jellegű regulátor (M61, M62 stb.) differenciáló (sebességarányos, nem útarányos) visszacsatolásának, -vezetésének elve. Előnye:  a fojtószelep beállításától függően kisebb dugattyú-sebességeken csak kevésbé vagy egyáltalán nem hat, ekkor az integráló n-szabályozás előnyei érvényesülhetnek.</vt:lpstr>
      <vt:lpstr>Az M40 mozdony regulátoros fordulatszám- és teljesítmény- (valójában töltésszint-) szabályozásá-nak elve</vt:lpstr>
      <vt:lpstr>A töltés-fordulatszám függvényképzés és töltésérzékelés elve az M40 mozdony regulátorában</vt:lpstr>
      <vt:lpstr>A töltés érzékelése az M40 mozdony regulátorában (itt leállt, nem üzemi helyzetek vannak.)  </vt:lpstr>
      <vt:lpstr>A töltés-fordulatszám függvényképzés és töltésérzékelés elve az M61, M62 mozdonyokban. (M61: hidr. forgómotoros gerjesztésszabályozó ellenállással)</vt:lpstr>
      <vt:lpstr>Az M61, M62 mozdonyok regulátoros fordulatszám- , és töltésszint-szabályozásának elve</vt:lpstr>
      <vt:lpstr>66. dia</vt:lpstr>
      <vt:lpstr>67. dia</vt:lpstr>
      <vt:lpstr>68. dia</vt:lpstr>
      <vt:lpstr>DE 1024 DV mozdony.  A közbenső DC kör állandó feszültségű</vt:lpstr>
      <vt:lpstr>Elektronikus regulátor DV mozdonyhoz (Heinzmann)</vt:lpstr>
      <vt:lpstr>Elektronikus regulátor D-hidr. mozdonyhoz, Heinzmann</vt:lpstr>
      <vt:lpstr>Elektronikus regulátor tömbvázlata (Heinzmann)</vt:lpstr>
      <vt:lpstr>Munkapontok és jellegvonalak programozása a Heinzm. reg.ban</vt:lpstr>
      <vt:lpstr>74. dia</vt:lpstr>
      <vt:lpstr>75. dia</vt:lpstr>
      <vt:lpstr>76. dia</vt:lpstr>
      <vt:lpstr>77. dia</vt:lpstr>
      <vt:lpstr>78. dia</vt:lpstr>
      <vt:lpstr>79. dia</vt:lpstr>
      <vt:lpstr>80. dia</vt:lpstr>
      <vt:lpstr>81. dia</vt:lpstr>
      <vt:lpstr>82. dia</vt:lpstr>
      <vt:lpstr>83. dia</vt:lpstr>
      <vt:lpstr>84. dia</vt:lpstr>
      <vt:lpstr>A villamos erőátvitel főáramköri vázlata</vt:lpstr>
      <vt:lpstr>86. dia</vt:lpstr>
      <vt:lpstr>87. dia</vt:lpstr>
      <vt:lpstr>88. dia</vt:lpstr>
      <vt:lpstr>89. dia</vt:lpstr>
      <vt:lpstr>90. dia</vt:lpstr>
      <vt:lpstr>91. dia</vt:lpstr>
      <vt:lpstr>Villamos erőátvitelű óriás dömper, 220 t raksúllyal</vt:lpstr>
      <vt:lpstr>93. dia</vt:lpstr>
      <vt:lpstr>94. dia</vt:lpstr>
      <vt:lpstr>95. dia</vt:lpstr>
      <vt:lpstr>96. dia</vt:lpstr>
      <vt:lpstr>97. dia</vt:lpstr>
      <vt:lpstr>98. dia</vt:lpstr>
      <vt:lpstr>99. dia</vt:lpstr>
      <vt:lpstr>100. dia</vt:lpstr>
      <vt:lpstr>101. dia</vt:lpstr>
      <vt:lpstr>102. dia</vt:lpstr>
      <vt:lpstr>A kikötőbe dizelmotorjával hajt be</vt:lpstr>
      <vt:lpstr>104. dia</vt:lpstr>
      <vt:lpstr>105. dia</vt:lpstr>
      <vt:lpstr>106. dia</vt:lpstr>
      <vt:lpstr>107. dia</vt:lpstr>
      <vt:lpstr>108. dia</vt:lpstr>
      <vt:lpstr>109. dia</vt:lpstr>
      <vt:lpstr>110. dia</vt:lpstr>
      <vt:lpstr>111. dia</vt:lpstr>
      <vt:lpstr>112. dia</vt:lpstr>
      <vt:lpstr>113. dia</vt:lpstr>
      <vt:lpstr>114. dia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Vill. vont 2.</dc:title>
  <dc:creator>Valued Acer Customer</dc:creator>
  <cp:lastModifiedBy>Valued Acer Customer</cp:lastModifiedBy>
  <cp:revision>245</cp:revision>
  <dcterms:created xsi:type="dcterms:W3CDTF">2016-02-02T13:04:06Z</dcterms:created>
  <dcterms:modified xsi:type="dcterms:W3CDTF">2017-02-16T18:12:30Z</dcterms:modified>
</cp:coreProperties>
</file>