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58" r:id="rId6"/>
    <p:sldId id="259" r:id="rId7"/>
    <p:sldId id="264" r:id="rId8"/>
    <p:sldId id="265" r:id="rId9"/>
    <p:sldId id="260" r:id="rId10"/>
    <p:sldId id="261" r:id="rId11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74BA3-BEC6-4C51-BD33-F1DF995363F3}" type="datetimeFigureOut">
              <a:rPr lang="hu-HU" smtClean="0"/>
              <a:pPr/>
              <a:t>2017.03.30.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FED4-FF68-4019-A80B-14C0248581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74BA3-BEC6-4C51-BD33-F1DF995363F3}" type="datetimeFigureOut">
              <a:rPr lang="hu-HU" smtClean="0"/>
              <a:pPr/>
              <a:t>2017.03.30.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FED4-FF68-4019-A80B-14C0248581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74BA3-BEC6-4C51-BD33-F1DF995363F3}" type="datetimeFigureOut">
              <a:rPr lang="hu-HU" smtClean="0"/>
              <a:pPr/>
              <a:t>2017.03.30.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FED4-FF68-4019-A80B-14C0248581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74BA3-BEC6-4C51-BD33-F1DF995363F3}" type="datetimeFigureOut">
              <a:rPr lang="hu-HU" smtClean="0"/>
              <a:pPr/>
              <a:t>2017.03.30.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FED4-FF68-4019-A80B-14C0248581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74BA3-BEC6-4C51-BD33-F1DF995363F3}" type="datetimeFigureOut">
              <a:rPr lang="hu-HU" smtClean="0"/>
              <a:pPr/>
              <a:t>2017.03.30.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FED4-FF68-4019-A80B-14C0248581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74BA3-BEC6-4C51-BD33-F1DF995363F3}" type="datetimeFigureOut">
              <a:rPr lang="hu-HU" smtClean="0"/>
              <a:pPr/>
              <a:t>2017.03.30.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FED4-FF68-4019-A80B-14C0248581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74BA3-BEC6-4C51-BD33-F1DF995363F3}" type="datetimeFigureOut">
              <a:rPr lang="hu-HU" smtClean="0"/>
              <a:pPr/>
              <a:t>2017.03.30.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FED4-FF68-4019-A80B-14C0248581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74BA3-BEC6-4C51-BD33-F1DF995363F3}" type="datetimeFigureOut">
              <a:rPr lang="hu-HU" smtClean="0"/>
              <a:pPr/>
              <a:t>2017.03.30.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FED4-FF68-4019-A80B-14C0248581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74BA3-BEC6-4C51-BD33-F1DF995363F3}" type="datetimeFigureOut">
              <a:rPr lang="hu-HU" smtClean="0"/>
              <a:pPr/>
              <a:t>2017.03.30.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FED4-FF68-4019-A80B-14C0248581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74BA3-BEC6-4C51-BD33-F1DF995363F3}" type="datetimeFigureOut">
              <a:rPr lang="hu-HU" smtClean="0"/>
              <a:pPr/>
              <a:t>2017.03.30.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FED4-FF68-4019-A80B-14C0248581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74BA3-BEC6-4C51-BD33-F1DF995363F3}" type="datetimeFigureOut">
              <a:rPr lang="hu-HU" smtClean="0"/>
              <a:pPr/>
              <a:t>2017.03.30.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FED4-FF68-4019-A80B-14C0248581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74BA3-BEC6-4C51-BD33-F1DF995363F3}" type="datetimeFigureOut">
              <a:rPr lang="hu-HU" smtClean="0"/>
              <a:pPr/>
              <a:t>2017.03.30.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BFED4-FF68-4019-A80B-14C024858166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sz="2400" dirty="0" smtClean="0"/>
              <a:t>Hálózatkímélő rendszerek</a:t>
            </a:r>
            <a:endParaRPr lang="hu-HU" sz="24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hu-HU" sz="2000" b="1" dirty="0"/>
              <a:t>Hálózatkímélő üzem váltakozófeszültségű vasúti rendszereknél </a:t>
            </a:r>
            <a:endParaRPr lang="hu-HU" sz="2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908720"/>
            <a:ext cx="8964488" cy="5661248"/>
          </a:xfrm>
        </p:spPr>
        <p:txBody>
          <a:bodyPr>
            <a:noAutofit/>
          </a:bodyPr>
          <a:lstStyle/>
          <a:p>
            <a:r>
              <a:rPr lang="hu-HU" sz="2000" dirty="0"/>
              <a:t>A hálózatkímélő üzem az újonnan tervezett ipari- és a csökkentett frekvenciás táplálású járműveknél is ma már általános követelmény. </a:t>
            </a:r>
            <a:endParaRPr lang="hu-HU" sz="2000" dirty="0" smtClean="0"/>
          </a:p>
          <a:p>
            <a:endParaRPr lang="hu-HU" sz="2000" dirty="0" smtClean="0"/>
          </a:p>
          <a:p>
            <a:r>
              <a:rPr lang="hu-HU" sz="2000" dirty="0" smtClean="0"/>
              <a:t>Hálózatkímélő </a:t>
            </a:r>
            <a:r>
              <a:rPr lang="hu-HU" sz="2000" dirty="0"/>
              <a:t>(hálózatbarát) fogyasztóknak nevezik azokat a berendezéseket, </a:t>
            </a:r>
            <a:r>
              <a:rPr lang="hu-HU" sz="2000" dirty="0" smtClean="0"/>
              <a:t>amelyek:</a:t>
            </a:r>
          </a:p>
          <a:p>
            <a:r>
              <a:rPr lang="hu-HU" sz="2000" dirty="0" smtClean="0"/>
              <a:t>minimális </a:t>
            </a:r>
            <a:r>
              <a:rPr lang="hu-HU" sz="2000" dirty="0"/>
              <a:t>felharmonikus zavarást okoznak a hálózaton, </a:t>
            </a:r>
            <a:r>
              <a:rPr lang="hu-HU" sz="2000" dirty="0" smtClean="0"/>
              <a:t>azaz  gyakorlatilag </a:t>
            </a:r>
            <a:r>
              <a:rPr lang="hu-HU" sz="2000" dirty="0" err="1" smtClean="0"/>
              <a:t>színuszos</a:t>
            </a:r>
            <a:r>
              <a:rPr lang="hu-HU" sz="2000" dirty="0" smtClean="0"/>
              <a:t> alakú áramot vesznek fel, </a:t>
            </a:r>
          </a:p>
          <a:p>
            <a:r>
              <a:rPr lang="hu-HU" sz="2000" dirty="0" smtClean="0"/>
              <a:t>a </a:t>
            </a:r>
            <a:r>
              <a:rPr lang="hu-HU" sz="2000" dirty="0"/>
              <a:t>működésükhöz szükséges P</a:t>
            </a:r>
            <a:r>
              <a:rPr lang="hu-HU" sz="2000" baseline="-25000" dirty="0"/>
              <a:t>1</a:t>
            </a:r>
            <a:r>
              <a:rPr lang="hu-HU" sz="2000" dirty="0"/>
              <a:t>=U</a:t>
            </a:r>
            <a:r>
              <a:rPr lang="hu-HU" sz="2000" baseline="-25000" dirty="0"/>
              <a:t>1</a:t>
            </a:r>
            <a:r>
              <a:rPr lang="hu-HU" sz="2000" dirty="0"/>
              <a:t> I</a:t>
            </a:r>
            <a:r>
              <a:rPr lang="hu-HU" sz="2000" baseline="-25000" dirty="0"/>
              <a:t>1</a:t>
            </a:r>
            <a:r>
              <a:rPr lang="hu-HU" sz="2000" dirty="0"/>
              <a:t> cos φ</a:t>
            </a:r>
            <a:r>
              <a:rPr lang="hu-HU" sz="2000" baseline="-25000" dirty="0"/>
              <a:t> </a:t>
            </a:r>
            <a:r>
              <a:rPr lang="hu-HU" sz="2000" baseline="-25000" dirty="0" smtClean="0"/>
              <a:t>1</a:t>
            </a:r>
            <a:r>
              <a:rPr lang="hu-HU" sz="2000" dirty="0" smtClean="0"/>
              <a:t> hatásos </a:t>
            </a:r>
            <a:r>
              <a:rPr lang="hu-HU" sz="2000" dirty="0"/>
              <a:t>teljesítményhez (1-es index az </a:t>
            </a:r>
            <a:r>
              <a:rPr lang="hu-HU" sz="2000" dirty="0" err="1"/>
              <a:t>alapharmonikus</a:t>
            </a:r>
            <a:r>
              <a:rPr lang="hu-HU" sz="2000" dirty="0"/>
              <a:t> mennyiségekre utal) a hálózatot </a:t>
            </a:r>
            <a:r>
              <a:rPr lang="hu-HU" sz="2000" dirty="0" smtClean="0"/>
              <a:t>minimális</a:t>
            </a:r>
            <a:r>
              <a:rPr lang="hu-HU" sz="2000" dirty="0"/>
              <a:t> I</a:t>
            </a:r>
            <a:r>
              <a:rPr lang="hu-HU" sz="2000" baseline="-25000" dirty="0"/>
              <a:t>1 </a:t>
            </a:r>
            <a:r>
              <a:rPr lang="hu-HU" sz="2000" dirty="0" smtClean="0"/>
              <a:t>árammal </a:t>
            </a:r>
            <a:r>
              <a:rPr lang="hu-HU" sz="2000" dirty="0"/>
              <a:t>terhelik, </a:t>
            </a:r>
            <a:endParaRPr lang="hu-HU" sz="2000" dirty="0" smtClean="0"/>
          </a:p>
          <a:p>
            <a:r>
              <a:rPr lang="hu-HU" sz="2000" dirty="0" smtClean="0"/>
              <a:t>a teljesítménytényező </a:t>
            </a:r>
            <a:r>
              <a:rPr lang="hu-HU" sz="2000" dirty="0"/>
              <a:t>minél jobban megközelíti a cos </a:t>
            </a:r>
            <a:r>
              <a:rPr lang="hu-HU" sz="2000" dirty="0" smtClean="0"/>
              <a:t>φ</a:t>
            </a:r>
            <a:r>
              <a:rPr lang="hu-HU" sz="2000" baseline="-25000" dirty="0" smtClean="0"/>
              <a:t> 1</a:t>
            </a:r>
            <a:r>
              <a:rPr lang="hu-HU" sz="2000" dirty="0" smtClean="0"/>
              <a:t> </a:t>
            </a:r>
            <a:r>
              <a:rPr lang="el-GR" sz="2000" dirty="0" smtClean="0"/>
              <a:t>=±</a:t>
            </a:r>
            <a:r>
              <a:rPr lang="el-GR" sz="2000" dirty="0"/>
              <a:t>1 </a:t>
            </a:r>
            <a:r>
              <a:rPr lang="hu-HU" sz="2000" dirty="0" smtClean="0"/>
              <a:t>értéket. </a:t>
            </a:r>
          </a:p>
          <a:p>
            <a:endParaRPr lang="hu-HU" sz="2000" dirty="0" smtClean="0"/>
          </a:p>
          <a:p>
            <a:r>
              <a:rPr lang="hu-HU" sz="2000" dirty="0" smtClean="0"/>
              <a:t>Ebből következik, hogy a vontatási (motoros) üzem akkor optimális, ha a fázisszög φ</a:t>
            </a:r>
            <a:r>
              <a:rPr lang="hu-HU" sz="2000" baseline="-25000" dirty="0" smtClean="0"/>
              <a:t> 1 </a:t>
            </a:r>
            <a:r>
              <a:rPr lang="el-GR" sz="2000" dirty="0" smtClean="0"/>
              <a:t>=0</a:t>
            </a:r>
            <a:r>
              <a:rPr lang="el-GR" sz="2000" dirty="0"/>
              <a:t>°, </a:t>
            </a:r>
            <a:r>
              <a:rPr lang="hu-HU" sz="2000" dirty="0" smtClean="0"/>
              <a:t>azaz a hálózatból felvett áram a feszültséghez képest azonos fázisú</a:t>
            </a:r>
            <a:r>
              <a:rPr lang="hu-HU" sz="2000" i="1" dirty="0" smtClean="0"/>
              <a:t>, </a:t>
            </a:r>
          </a:p>
          <a:p>
            <a:endParaRPr lang="hu-HU" sz="2000" i="1" dirty="0" smtClean="0"/>
          </a:p>
          <a:p>
            <a:r>
              <a:rPr lang="hu-HU" sz="2000" dirty="0" smtClean="0"/>
              <a:t>a visszatápláló féküzem pedig akkor optimális, ha a fázisszög φ</a:t>
            </a:r>
            <a:r>
              <a:rPr lang="hu-HU" sz="2000" baseline="-25000" dirty="0" smtClean="0"/>
              <a:t> 1 </a:t>
            </a:r>
            <a:r>
              <a:rPr lang="hu-HU" sz="2000" dirty="0" smtClean="0"/>
              <a:t> =</a:t>
            </a:r>
            <a:r>
              <a:rPr lang="el-GR" sz="2000" dirty="0" smtClean="0"/>
              <a:t>180°, </a:t>
            </a:r>
            <a:r>
              <a:rPr lang="hu-HU" sz="2000" dirty="0" smtClean="0"/>
              <a:t>azaz a hálózati áram a feszültséghez képest ellenfázisú. </a:t>
            </a:r>
            <a:endParaRPr lang="hu-H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332656"/>
            <a:ext cx="5328592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3140968"/>
            <a:ext cx="7344816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0"/>
            <a:ext cx="6336704" cy="5121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églalap 5"/>
          <p:cNvSpPr/>
          <p:nvPr/>
        </p:nvSpPr>
        <p:spPr>
          <a:xfrm>
            <a:off x="395536" y="5445224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lphaLcParenR"/>
            </a:pPr>
            <a:r>
              <a:rPr lang="hu-HU" dirty="0" smtClean="0"/>
              <a:t>cos fi=1, motoros üzem,                 b) </a:t>
            </a:r>
            <a:r>
              <a:rPr lang="hu-HU" dirty="0" err="1" smtClean="0"/>
              <a:t>cosfi</a:t>
            </a:r>
            <a:r>
              <a:rPr lang="hu-HU" dirty="0" smtClean="0"/>
              <a:t>=-1 generátoros üzem, </a:t>
            </a:r>
          </a:p>
          <a:p>
            <a:pPr marL="342900" indent="-342900"/>
            <a:r>
              <a:rPr lang="hu-HU" dirty="0"/>
              <a:t>c</a:t>
            </a:r>
            <a:r>
              <a:rPr lang="hu-HU" dirty="0" smtClean="0"/>
              <a:t>)    </a:t>
            </a:r>
            <a:r>
              <a:rPr lang="hu-HU" dirty="0" err="1" smtClean="0"/>
              <a:t>cosfi</a:t>
            </a:r>
            <a:r>
              <a:rPr lang="hu-HU" dirty="0" smtClean="0"/>
              <a:t>=0 </a:t>
            </a:r>
            <a:r>
              <a:rPr lang="hu-HU" dirty="0" err="1" smtClean="0"/>
              <a:t>capacitív</a:t>
            </a:r>
            <a:r>
              <a:rPr lang="hu-HU" dirty="0" smtClean="0"/>
              <a:t> terh</a:t>
            </a:r>
            <a:r>
              <a:rPr lang="hu-HU" dirty="0"/>
              <a:t>e</a:t>
            </a:r>
            <a:r>
              <a:rPr lang="hu-HU" dirty="0" smtClean="0"/>
              <a:t>lés,             d) </a:t>
            </a:r>
            <a:r>
              <a:rPr lang="hu-HU" dirty="0" err="1" smtClean="0"/>
              <a:t>cosfi</a:t>
            </a:r>
            <a:r>
              <a:rPr lang="hu-HU" dirty="0" smtClean="0"/>
              <a:t> =0 induktív terhelés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hu-HU" sz="2000" b="1" dirty="0"/>
              <a:t>Hálózatkímélő üzem váltakozófeszültségű vasúti rendszereknél </a:t>
            </a:r>
            <a:endParaRPr lang="hu-HU" sz="2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400" dirty="0"/>
              <a:t>Az optimális teljesítménytényezőre szabályozást régen is meg tudták valósítani forgógépesen, például az egyfázisú szinkronmotorral hajtott egyenáramú generátorról táplált </a:t>
            </a:r>
            <a:r>
              <a:rPr lang="hu-HU" sz="2400" dirty="0" err="1"/>
              <a:t>Ward-Leonard</a:t>
            </a:r>
            <a:r>
              <a:rPr lang="hu-HU" sz="2400" dirty="0"/>
              <a:t> rendszerű mozdonyokban. </a:t>
            </a:r>
            <a:endParaRPr lang="hu-HU" sz="2400" dirty="0" smtClean="0"/>
          </a:p>
          <a:p>
            <a:r>
              <a:rPr lang="hu-HU" sz="2400" dirty="0" smtClean="0"/>
              <a:t>A </a:t>
            </a:r>
            <a:r>
              <a:rPr lang="hu-HU" sz="2400" dirty="0"/>
              <a:t>hálózatra kapcsolódó beépített szinkronmotor ugyanis gerjesztés szabályozással képes fázisjavításra is. </a:t>
            </a:r>
            <a:endParaRPr lang="hu-HU" sz="2400" dirty="0" smtClean="0"/>
          </a:p>
          <a:p>
            <a:r>
              <a:rPr lang="hu-HU" sz="2400" dirty="0" smtClean="0"/>
              <a:t>A </a:t>
            </a:r>
            <a:r>
              <a:rPr lang="hu-HU" sz="2400" dirty="0"/>
              <a:t>vontatásból már régen kivont </a:t>
            </a:r>
            <a:r>
              <a:rPr lang="hu-HU" sz="2400" dirty="0" err="1"/>
              <a:t>Ward-Leonard</a:t>
            </a:r>
            <a:r>
              <a:rPr lang="hu-HU" sz="2400" dirty="0"/>
              <a:t> mozdonyokat még ma is használják forgalmas vasúti csomópontokban fázisjavításra (szinkron kompenzátorként).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88640"/>
            <a:ext cx="8568952" cy="6480720"/>
          </a:xfrm>
        </p:spPr>
        <p:txBody>
          <a:bodyPr>
            <a:normAutofit/>
          </a:bodyPr>
          <a:lstStyle/>
          <a:p>
            <a:r>
              <a:rPr lang="hu-HU" sz="2000" dirty="0"/>
              <a:t>Újabban, a hálózatkímélő üzemet elektronikusan oldják meg, a hálózatra csatlakozó 4qS (</a:t>
            </a:r>
            <a:r>
              <a:rPr lang="hu-HU" sz="2000" dirty="0" err="1"/>
              <a:t>four-quadrant-supply</a:t>
            </a:r>
            <a:r>
              <a:rPr lang="hu-HU" sz="2000" dirty="0"/>
              <a:t>) átalakítóval, ami egy impulzus szélesség modulációs (ISZM) vezérlésű, egyfázisú </a:t>
            </a:r>
            <a:r>
              <a:rPr lang="hu-HU" sz="2000" dirty="0" err="1"/>
              <a:t>feszültség-inverter</a:t>
            </a:r>
            <a:r>
              <a:rPr lang="hu-HU" sz="2000" dirty="0"/>
              <a:t> kapcsolású, AC/DC átalakító. A 4qS átalakítót általában az egyenfeszültségű közbensőkörös, úgynevezett </a:t>
            </a:r>
            <a:r>
              <a:rPr lang="hu-HU" sz="2000" dirty="0" err="1"/>
              <a:t>feszültség-inverteres</a:t>
            </a:r>
            <a:r>
              <a:rPr lang="hu-HU" sz="2000" dirty="0"/>
              <a:t> aszinkronmotoros járműhajtással kombinálva használják, mint a későbbi járműpéldákból látható. IGBT tranzisztorokkal </a:t>
            </a:r>
            <a:r>
              <a:rPr lang="hu-HU" sz="2000" dirty="0" smtClean="0"/>
              <a:t>(szigetelt kapujú bipoláris </a:t>
            </a:r>
            <a:r>
              <a:rPr lang="hu-HU" sz="2000" dirty="0" err="1" smtClean="0"/>
              <a:t>tr</a:t>
            </a:r>
            <a:r>
              <a:rPr lang="hu-HU" sz="2000" dirty="0" smtClean="0"/>
              <a:t>, </a:t>
            </a:r>
            <a:r>
              <a:rPr lang="hu-HU" sz="2000" dirty="0" err="1" smtClean="0"/>
              <a:t>insulated-gate</a:t>
            </a:r>
            <a:r>
              <a:rPr lang="hu-HU" sz="2000" dirty="0" smtClean="0"/>
              <a:t> </a:t>
            </a:r>
            <a:r>
              <a:rPr lang="hu-HU" sz="2000" dirty="0" err="1" smtClean="0"/>
              <a:t>bipolar</a:t>
            </a:r>
            <a:r>
              <a:rPr lang="hu-HU" sz="2000" dirty="0" smtClean="0"/>
              <a:t> </a:t>
            </a:r>
            <a:r>
              <a:rPr lang="hu-HU" sz="2000" dirty="0" err="1" smtClean="0"/>
              <a:t>tr</a:t>
            </a:r>
            <a:r>
              <a:rPr lang="hu-HU" sz="2000" dirty="0" smtClean="0"/>
              <a:t>) felépített </a:t>
            </a:r>
            <a:r>
              <a:rPr lang="hu-HU" sz="2000" dirty="0"/>
              <a:t>4qS átalakító legegyszerűbb kapcsolását </a:t>
            </a:r>
            <a:r>
              <a:rPr lang="hu-HU" sz="2000" dirty="0" smtClean="0"/>
              <a:t>az ábra </a:t>
            </a:r>
            <a:r>
              <a:rPr lang="hu-HU" sz="2000" dirty="0"/>
              <a:t>mutatja.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36912"/>
            <a:ext cx="8568952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60648"/>
            <a:ext cx="7272164" cy="3806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églalap 4"/>
          <p:cNvSpPr/>
          <p:nvPr/>
        </p:nvSpPr>
        <p:spPr>
          <a:xfrm>
            <a:off x="467544" y="5301208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/>
              <a:t>Ha az </a:t>
            </a:r>
            <a:r>
              <a:rPr lang="hu-HU" dirty="0" err="1" smtClean="0"/>
              <a:t>IGBT-t</a:t>
            </a:r>
            <a:r>
              <a:rPr lang="hu-HU" dirty="0" smtClean="0"/>
              <a:t> E-C feszültségre kapcsoljuk, és +VGE feszültséget kap, akkor az ábrának megfelelően alakul ki az áramvezetés egy IGBT cellában. </a:t>
            </a:r>
          </a:p>
          <a:p>
            <a:endParaRPr lang="hu-HU" dirty="0" smtClean="0"/>
          </a:p>
          <a:p>
            <a:r>
              <a:rPr lang="hu-HU" dirty="0" smtClean="0"/>
              <a:t>IGBT is cellák ezreiből áll, hasonlatosan a teljesítmény </a:t>
            </a:r>
            <a:r>
              <a:rPr lang="hu-HU" dirty="0" err="1" smtClean="0"/>
              <a:t>MOSFET-hez</a:t>
            </a:r>
            <a:r>
              <a:rPr lang="hu-HU" dirty="0" smtClean="0"/>
              <a:t>.</a:t>
            </a:r>
            <a:endParaRPr lang="hu-HU" dirty="0"/>
          </a:p>
        </p:txBody>
      </p:sp>
      <p:sp>
        <p:nvSpPr>
          <p:cNvPr id="6" name="Téglalap 5"/>
          <p:cNvSpPr/>
          <p:nvPr/>
        </p:nvSpPr>
        <p:spPr>
          <a:xfrm>
            <a:off x="467544" y="4437112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/>
              <a:t>Az IGBT vezérlési oldalról alapvetően egy MOSFET, tehát a </a:t>
            </a:r>
            <a:r>
              <a:rPr lang="hu-HU" dirty="0" err="1" smtClean="0"/>
              <a:t>gate-emitter-feszültség</a:t>
            </a:r>
            <a:r>
              <a:rPr lang="hu-HU" dirty="0" smtClean="0"/>
              <a:t> vezérli az eszköz állapotát.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836712"/>
            <a:ext cx="8229600" cy="4641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églalap 4"/>
          <p:cNvSpPr/>
          <p:nvPr/>
        </p:nvSpPr>
        <p:spPr>
          <a:xfrm>
            <a:off x="467544" y="5805264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/>
              <a:t>Ha az </a:t>
            </a:r>
            <a:r>
              <a:rPr lang="hu-HU" dirty="0" err="1" smtClean="0"/>
              <a:t>IGBT-t</a:t>
            </a:r>
            <a:r>
              <a:rPr lang="hu-HU" dirty="0" smtClean="0"/>
              <a:t> E-C feszültségre kapcsoljuk, és +VGE feszültséget kap, akkor az ábrának megfelelően alakul ki az áramvezetés egy IGBT cellában.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0"/>
            <a:ext cx="7848872" cy="4077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églalap 4"/>
          <p:cNvSpPr/>
          <p:nvPr/>
        </p:nvSpPr>
        <p:spPr>
          <a:xfrm>
            <a:off x="0" y="4077072"/>
            <a:ext cx="9144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/>
              <a:t>A 4qS bemeneti oldala a jármű főtranszformátorának szekunder feszültségére kapcsolódik, a kimeneti oldala a jármű közbensőköri egyenfeszültségére, amely az </a:t>
            </a:r>
            <a:r>
              <a:rPr lang="hu-HU" dirty="0" err="1"/>
              <a:t>inverteres</a:t>
            </a:r>
            <a:r>
              <a:rPr lang="hu-HU" dirty="0"/>
              <a:t> járműhajtást táplálja. </a:t>
            </a:r>
            <a:endParaRPr lang="hu-HU" dirty="0" smtClean="0"/>
          </a:p>
          <a:p>
            <a:r>
              <a:rPr lang="hu-HU" dirty="0" smtClean="0"/>
              <a:t>A </a:t>
            </a:r>
            <a:r>
              <a:rPr lang="hu-HU" dirty="0"/>
              <a:t>4qS átalakító feladata kettős, egyrészt a hálózatkímélő üzem biztosítása menet és féküzemben is, másrészt a közbensőköri egyenfeszültség nagyságának szabályozása. </a:t>
            </a:r>
            <a:endParaRPr lang="hu-HU" dirty="0" smtClean="0"/>
          </a:p>
          <a:p>
            <a:r>
              <a:rPr lang="hu-HU" dirty="0" smtClean="0"/>
              <a:t>Az </a:t>
            </a:r>
            <a:r>
              <a:rPr lang="hu-HU" dirty="0" err="1"/>
              <a:t>inverteres</a:t>
            </a:r>
            <a:r>
              <a:rPr lang="hu-HU" dirty="0"/>
              <a:t> hajtás közbensőköri egyenfeszültségére előírt érték U </a:t>
            </a:r>
            <a:r>
              <a:rPr lang="hu-HU" dirty="0" err="1"/>
              <a:t>ea</a:t>
            </a:r>
            <a:r>
              <a:rPr lang="hu-HU" dirty="0"/>
              <a:t>, amely az u sz1 szekunder feszültség csúcsértékének kb. 1,2…1,5-szerese. Ha a C kondenzátor u e feszültsége az előírt U </a:t>
            </a:r>
            <a:r>
              <a:rPr lang="hu-HU" dirty="0" err="1"/>
              <a:t>ea</a:t>
            </a:r>
            <a:r>
              <a:rPr lang="hu-HU" dirty="0"/>
              <a:t> értéknél kisebb, akkor az FSZ feszültség szabályozónak töltési parancsot, ha nagyobb, mint kellene, akkor kisütési parancsot kell kiadnia </a:t>
            </a:r>
            <a:r>
              <a:rPr lang="hu-HU" dirty="0" smtClean="0"/>
              <a:t>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3789040"/>
            <a:ext cx="8964488" cy="32849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000" dirty="0" smtClean="0"/>
              <a:t>A </a:t>
            </a:r>
            <a:r>
              <a:rPr lang="hu-HU" sz="2000" dirty="0"/>
              <a:t>szabályozási célkitűzés megvalósulásának jellegzetes időfüggvényeit </a:t>
            </a:r>
            <a:r>
              <a:rPr lang="hu-HU" sz="2000" dirty="0" err="1" smtClean="0"/>
              <a:t>a.b</a:t>
            </a:r>
            <a:r>
              <a:rPr lang="hu-HU" sz="2000" dirty="0"/>
              <a:t>. </a:t>
            </a:r>
            <a:r>
              <a:rPr lang="hu-HU" sz="2000" dirty="0" smtClean="0"/>
              <a:t>ábra mutatja </a:t>
            </a:r>
            <a:r>
              <a:rPr lang="hu-HU" sz="2000" dirty="0"/>
              <a:t>motoros (vontatási) üzemben, ahol i d&gt;0, azaz töltőáram irányú, a hálózatból felvett teljesítmény P&gt;0. </a:t>
            </a:r>
            <a:endParaRPr lang="hu-HU" sz="2000" dirty="0" smtClean="0"/>
          </a:p>
          <a:p>
            <a:pPr>
              <a:buNone/>
            </a:pPr>
            <a:r>
              <a:rPr lang="hu-HU" sz="2000" dirty="0" smtClean="0"/>
              <a:t>A </a:t>
            </a:r>
            <a:r>
              <a:rPr lang="hu-HU" sz="2000" dirty="0"/>
              <a:t>szabályozott isz1 szekunder áram felharmonikus tartalma függ a kapcsolási frekvenciától és az L simító fojtótekercs nagyságától. </a:t>
            </a:r>
            <a:endParaRPr lang="hu-HU" sz="2000" dirty="0" smtClean="0"/>
          </a:p>
          <a:p>
            <a:pPr>
              <a:buNone/>
            </a:pPr>
            <a:r>
              <a:rPr lang="hu-HU" sz="2000" dirty="0" smtClean="0"/>
              <a:t>Amennyiben az a</a:t>
            </a:r>
            <a:r>
              <a:rPr lang="hu-HU" sz="2000" dirty="0"/>
              <a:t>. ábrán látható módon a járműhajtás két független (u sz1 és u sz2) szekunder tekercsre kapcsolódó ikerhajtásból áll, akkor a hálózati </a:t>
            </a:r>
            <a:r>
              <a:rPr lang="hu-HU" sz="2000" dirty="0" err="1"/>
              <a:t>felharmonikusok</a:t>
            </a:r>
            <a:r>
              <a:rPr lang="hu-HU" sz="2000" dirty="0"/>
              <a:t> csökkentése céljából alkalmazni lehet a két független 4qS átalakító kapcsolási ütemezésének eltolását is.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0"/>
            <a:ext cx="7848872" cy="371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580</Words>
  <Application>Microsoft Office PowerPoint</Application>
  <PresentationFormat>Diavetítés a képernyőre (4:3 oldalarány)</PresentationFormat>
  <Paragraphs>30</Paragraphs>
  <Slides>10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1" baseType="lpstr">
      <vt:lpstr>Office-téma</vt:lpstr>
      <vt:lpstr>Hálózatkímélő rendszerek</vt:lpstr>
      <vt:lpstr>Hálózatkímélő üzem váltakozófeszültségű vasúti rendszereknél </vt:lpstr>
      <vt:lpstr>3. dia</vt:lpstr>
      <vt:lpstr>4. dia</vt:lpstr>
      <vt:lpstr>Hálózatkímélő üzem váltakozófeszültségű vasúti rendszereknél </vt:lpstr>
      <vt:lpstr>6. dia</vt:lpstr>
      <vt:lpstr>7. dia</vt:lpstr>
      <vt:lpstr>8. dia</vt:lpstr>
      <vt:lpstr>9. dia</vt:lpstr>
      <vt:lpstr>10. dia</vt:lpstr>
    </vt:vector>
  </TitlesOfParts>
  <Company>Acer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Valued Acer Customer</dc:creator>
  <cp:lastModifiedBy>Valued Acer Customer</cp:lastModifiedBy>
  <cp:revision>19</cp:revision>
  <dcterms:created xsi:type="dcterms:W3CDTF">2015-11-16T09:27:42Z</dcterms:created>
  <dcterms:modified xsi:type="dcterms:W3CDTF">2017-03-30T20:12:03Z</dcterms:modified>
</cp:coreProperties>
</file>