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99FF99"/>
    <a:srgbClr val="FF9623"/>
    <a:srgbClr val="0000FF"/>
    <a:srgbClr val="0033CC"/>
    <a:srgbClr val="0066FF"/>
    <a:srgbClr val="66C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2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wmf"/><Relationship Id="rId1" Type="http://schemas.openxmlformats.org/officeDocument/2006/relationships/image" Target="../media/image5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5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4.wmf"/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67055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1388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89161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594636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347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42319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6646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388250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81861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2289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10600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2019300"/>
          </a:xfrm>
        </p:spPr>
        <p:txBody>
          <a:bodyPr anchor="ctr"/>
          <a:lstStyle/>
          <a:p>
            <a:r>
              <a:rPr lang="hu-HU" sz="4400" b="1" dirty="0">
                <a:solidFill>
                  <a:schemeClr val="tx1"/>
                </a:solidFill>
                <a:latin typeface="Calibri" panose="020F0502020204030204" pitchFamily="34" charset="0"/>
              </a:rPr>
              <a:t>Az impulzus tétel alkalmazása</a:t>
            </a:r>
            <a:br>
              <a:rPr lang="hu-HU" sz="44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3200" i="1" dirty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hu-HU" sz="32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Allievi</a:t>
            </a:r>
            <a:r>
              <a:rPr lang="hu-HU" sz="3200" i="1" dirty="0">
                <a:solidFill>
                  <a:schemeClr val="tx1"/>
                </a:solidFill>
                <a:latin typeface="Calibri" panose="020F0502020204030204" pitchFamily="34" charset="0"/>
              </a:rPr>
              <a:t> elmélete)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Allievi elmélete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427" y="1942306"/>
            <a:ext cx="8105146" cy="1889125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hu-HU" sz="2400" dirty="0">
                <a:latin typeface="Calibri" panose="020F0502020204030204" pitchFamily="34" charset="0"/>
              </a:rPr>
              <a:t>A csővezetékben áramló folyadék pillanatszerű megállítása (hirtelen zárás) következtében fellépő nyomáslökés nagyságának </a:t>
            </a:r>
            <a:r>
              <a:rPr lang="hu-HU" sz="2400" dirty="0" smtClean="0">
                <a:latin typeface="Calibri" panose="020F0502020204030204" pitchFamily="34" charset="0"/>
              </a:rPr>
              <a:t>kiszámításáról, </a:t>
            </a:r>
            <a:r>
              <a:rPr lang="hu-HU" sz="2400" dirty="0">
                <a:latin typeface="Calibri" panose="020F0502020204030204" pitchFamily="34" charset="0"/>
              </a:rPr>
              <a:t>ill. a nyomáslökés keletkezésének megakadályozásáról.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  <p:bldP spid="1198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44" name="Rectangle 12"/>
          <p:cNvSpPr>
            <a:spLocks noChangeArrowheads="1"/>
          </p:cNvSpPr>
          <p:nvPr/>
        </p:nvSpPr>
        <p:spPr bwMode="auto">
          <a:xfrm>
            <a:off x="8175625" y="3416300"/>
            <a:ext cx="1173163" cy="944563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01600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-304800" y="3419475"/>
            <a:ext cx="7070725" cy="930275"/>
          </a:xfrm>
          <a:prstGeom prst="rect">
            <a:avLst/>
          </a:prstGeom>
          <a:solidFill>
            <a:srgbClr val="0000FF"/>
          </a:solidFill>
          <a:ln w="1016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2981325" y="4725988"/>
            <a:ext cx="0" cy="1082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>
            <a:off x="6713538" y="4721225"/>
            <a:ext cx="0" cy="1082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>
            <a:off x="2971800" y="5746750"/>
            <a:ext cx="3733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0849" name="Text Box 17"/>
          <p:cNvSpPr txBox="1">
            <a:spLocks noChangeArrowheads="1"/>
          </p:cNvSpPr>
          <p:nvPr/>
        </p:nvSpPr>
        <p:spPr bwMode="auto">
          <a:xfrm>
            <a:off x="4262438" y="5286375"/>
            <a:ext cx="1019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</a:rPr>
              <a:t>l</a:t>
            </a:r>
            <a:r>
              <a:rPr lang="hu-HU">
                <a:solidFill>
                  <a:schemeClr val="tx1"/>
                </a:solidFill>
              </a:rPr>
              <a:t> (m)</a:t>
            </a:r>
          </a:p>
        </p:txBody>
      </p:sp>
      <p:sp>
        <p:nvSpPr>
          <p:cNvPr id="120850" name="Rectangle 18"/>
          <p:cNvSpPr>
            <a:spLocks noChangeArrowheads="1"/>
          </p:cNvSpPr>
          <p:nvPr/>
        </p:nvSpPr>
        <p:spPr bwMode="auto">
          <a:xfrm>
            <a:off x="3590925" y="3468688"/>
            <a:ext cx="768350" cy="8318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3594100" y="4306888"/>
            <a:ext cx="0" cy="1082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 flipV="1">
            <a:off x="2982913" y="5316538"/>
            <a:ext cx="6064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53" name="Text Box 21"/>
          <p:cNvSpPr txBox="1">
            <a:spLocks noChangeArrowheads="1"/>
          </p:cNvSpPr>
          <p:nvPr/>
        </p:nvSpPr>
        <p:spPr bwMode="auto">
          <a:xfrm>
            <a:off x="2979738" y="4808538"/>
            <a:ext cx="614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l-GR" b="1" i="1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b="1" i="1">
                <a:solidFill>
                  <a:schemeClr val="tx1"/>
                </a:solidFill>
              </a:rPr>
              <a:t>l</a:t>
            </a:r>
            <a:r>
              <a:rPr lang="hu-HU" i="1" baseline="-25000">
                <a:solidFill>
                  <a:schemeClr val="tx1"/>
                </a:solidFill>
              </a:rPr>
              <a:t>1</a:t>
            </a:r>
            <a:endParaRPr lang="hu-HU" baseline="-25000">
              <a:solidFill>
                <a:schemeClr val="tx1"/>
              </a:solidFill>
            </a:endParaRPr>
          </a:p>
        </p:txBody>
      </p:sp>
      <p:sp>
        <p:nvSpPr>
          <p:cNvPr id="120854" name="Rectangle 22"/>
          <p:cNvSpPr>
            <a:spLocks noChangeArrowheads="1"/>
          </p:cNvSpPr>
          <p:nvPr/>
        </p:nvSpPr>
        <p:spPr bwMode="auto">
          <a:xfrm>
            <a:off x="4351338" y="3297238"/>
            <a:ext cx="2368550" cy="1182687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grpSp>
        <p:nvGrpSpPr>
          <p:cNvPr id="120843" name="Group 11"/>
          <p:cNvGrpSpPr>
            <a:grpSpLocks/>
          </p:cNvGrpSpPr>
          <p:nvPr/>
        </p:nvGrpSpPr>
        <p:grpSpPr bwMode="auto">
          <a:xfrm>
            <a:off x="6719888" y="2963863"/>
            <a:ext cx="1452562" cy="1460500"/>
            <a:chOff x="4253" y="1633"/>
            <a:chExt cx="915" cy="920"/>
          </a:xfrm>
        </p:grpSpPr>
        <p:sp>
          <p:nvSpPr>
            <p:cNvPr id="120837" name="Rectangle 5"/>
            <p:cNvSpPr>
              <a:spLocks noChangeArrowheads="1"/>
            </p:cNvSpPr>
            <p:nvPr/>
          </p:nvSpPr>
          <p:spPr bwMode="auto">
            <a:xfrm>
              <a:off x="4253" y="1863"/>
              <a:ext cx="96" cy="689"/>
            </a:xfrm>
            <a:prstGeom prst="rect">
              <a:avLst/>
            </a:prstGeom>
            <a:solidFill>
              <a:srgbClr val="00506E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20838" name="Rectangle 6"/>
            <p:cNvSpPr>
              <a:spLocks noChangeArrowheads="1"/>
            </p:cNvSpPr>
            <p:nvPr/>
          </p:nvSpPr>
          <p:spPr bwMode="auto">
            <a:xfrm>
              <a:off x="4348" y="1862"/>
              <a:ext cx="96" cy="691"/>
            </a:xfrm>
            <a:prstGeom prst="rect">
              <a:avLst/>
            </a:prstGeom>
            <a:solidFill>
              <a:srgbClr val="00506E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20839" name="AutoShape 7"/>
            <p:cNvSpPr>
              <a:spLocks noChangeArrowheads="1"/>
            </p:cNvSpPr>
            <p:nvPr/>
          </p:nvSpPr>
          <p:spPr bwMode="auto">
            <a:xfrm rot="5400000">
              <a:off x="4332" y="2032"/>
              <a:ext cx="587" cy="363"/>
            </a:xfrm>
            <a:prstGeom prst="triangle">
              <a:avLst>
                <a:gd name="adj" fmla="val 50000"/>
              </a:avLst>
            </a:prstGeom>
            <a:solidFill>
              <a:srgbClr val="00506E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20840" name="AutoShape 8"/>
            <p:cNvSpPr>
              <a:spLocks noChangeArrowheads="1"/>
            </p:cNvSpPr>
            <p:nvPr/>
          </p:nvSpPr>
          <p:spPr bwMode="auto">
            <a:xfrm rot="16200000" flipH="1">
              <a:off x="4693" y="2032"/>
              <a:ext cx="587" cy="363"/>
            </a:xfrm>
            <a:prstGeom prst="triangle">
              <a:avLst>
                <a:gd name="adj" fmla="val 50000"/>
              </a:avLst>
            </a:prstGeom>
            <a:solidFill>
              <a:srgbClr val="00506E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20841" name="Line 9"/>
            <p:cNvSpPr>
              <a:spLocks noChangeShapeType="1"/>
            </p:cNvSpPr>
            <p:nvPr/>
          </p:nvSpPr>
          <p:spPr bwMode="auto">
            <a:xfrm flipV="1">
              <a:off x="4810" y="1633"/>
              <a:ext cx="0" cy="5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20842" name="Line 10"/>
            <p:cNvSpPr>
              <a:spLocks noChangeShapeType="1"/>
            </p:cNvSpPr>
            <p:nvPr/>
          </p:nvSpPr>
          <p:spPr bwMode="auto">
            <a:xfrm flipV="1">
              <a:off x="4493" y="1637"/>
              <a:ext cx="64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</p:grp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4343400" y="3263900"/>
            <a:ext cx="2362200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0856" name="Line 24"/>
          <p:cNvSpPr>
            <a:spLocks noChangeShapeType="1"/>
          </p:cNvSpPr>
          <p:nvPr/>
        </p:nvSpPr>
        <p:spPr bwMode="auto">
          <a:xfrm>
            <a:off x="4348163" y="4494213"/>
            <a:ext cx="2362200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 flipH="1">
            <a:off x="4298950" y="4300538"/>
            <a:ext cx="0" cy="24130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58" name="Line 26"/>
          <p:cNvSpPr>
            <a:spLocks noChangeShapeType="1"/>
          </p:cNvSpPr>
          <p:nvPr/>
        </p:nvSpPr>
        <p:spPr bwMode="auto">
          <a:xfrm flipH="1">
            <a:off x="4302125" y="3213100"/>
            <a:ext cx="0" cy="24130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59" name="Line 27"/>
          <p:cNvSpPr>
            <a:spLocks noChangeShapeType="1"/>
          </p:cNvSpPr>
          <p:nvPr/>
        </p:nvSpPr>
        <p:spPr bwMode="auto">
          <a:xfrm>
            <a:off x="4348163" y="4298950"/>
            <a:ext cx="0" cy="1082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0860" name="Line 28"/>
          <p:cNvSpPr>
            <a:spLocks noChangeShapeType="1"/>
          </p:cNvSpPr>
          <p:nvPr/>
        </p:nvSpPr>
        <p:spPr bwMode="auto">
          <a:xfrm flipV="1">
            <a:off x="3603625" y="5318125"/>
            <a:ext cx="73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61" name="Text Box 29"/>
          <p:cNvSpPr txBox="1">
            <a:spLocks noChangeArrowheads="1"/>
          </p:cNvSpPr>
          <p:nvPr/>
        </p:nvSpPr>
        <p:spPr bwMode="auto">
          <a:xfrm>
            <a:off x="3651250" y="4800600"/>
            <a:ext cx="614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l-GR" b="1" i="1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b="1" i="1">
                <a:solidFill>
                  <a:schemeClr val="tx1"/>
                </a:solidFill>
              </a:rPr>
              <a:t>l</a:t>
            </a:r>
            <a:r>
              <a:rPr lang="hu-HU" i="1" baseline="-25000">
                <a:solidFill>
                  <a:schemeClr val="tx1"/>
                </a:solidFill>
              </a:rPr>
              <a:t>2</a:t>
            </a:r>
            <a:endParaRPr lang="hu-HU" baseline="-25000">
              <a:solidFill>
                <a:schemeClr val="tx1"/>
              </a:solidFill>
            </a:endParaRPr>
          </a:p>
        </p:txBody>
      </p:sp>
      <p:sp>
        <p:nvSpPr>
          <p:cNvPr id="120863" name="Rectangle 31"/>
          <p:cNvSpPr>
            <a:spLocks noChangeArrowheads="1"/>
          </p:cNvSpPr>
          <p:nvPr/>
        </p:nvSpPr>
        <p:spPr bwMode="auto">
          <a:xfrm>
            <a:off x="2986088" y="3467100"/>
            <a:ext cx="604837" cy="836613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2987675" y="3022600"/>
            <a:ext cx="3717925" cy="170815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62" name="AutoShape 30"/>
          <p:cNvSpPr>
            <a:spLocks/>
          </p:cNvSpPr>
          <p:nvPr/>
        </p:nvSpPr>
        <p:spPr bwMode="auto">
          <a:xfrm>
            <a:off x="212725" y="1636713"/>
            <a:ext cx="2681288" cy="730250"/>
          </a:xfrm>
          <a:prstGeom prst="borderCallout2">
            <a:avLst>
              <a:gd name="adj1" fmla="val 15653"/>
              <a:gd name="adj2" fmla="val 102843"/>
              <a:gd name="adj3" fmla="val 15653"/>
              <a:gd name="adj4" fmla="val 106810"/>
              <a:gd name="adj5" fmla="val 298042"/>
              <a:gd name="adj6" fmla="val 110833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>
            <a:spAutoFit/>
          </a:bodyPr>
          <a:lstStyle/>
          <a:p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Rövidülés a folyadék rugalmassága miatt</a:t>
            </a:r>
          </a:p>
        </p:txBody>
      </p:sp>
      <p:sp>
        <p:nvSpPr>
          <p:cNvPr id="120864" name="AutoShape 32"/>
          <p:cNvSpPr>
            <a:spLocks/>
          </p:cNvSpPr>
          <p:nvPr/>
        </p:nvSpPr>
        <p:spPr bwMode="auto">
          <a:xfrm>
            <a:off x="4583113" y="1679575"/>
            <a:ext cx="2681287" cy="730250"/>
          </a:xfrm>
          <a:prstGeom prst="borderCallout2">
            <a:avLst>
              <a:gd name="adj1" fmla="val 15653"/>
              <a:gd name="adj2" fmla="val -2843"/>
              <a:gd name="adj3" fmla="val 15653"/>
              <a:gd name="adj4" fmla="val -13856"/>
              <a:gd name="adj5" fmla="val 289782"/>
              <a:gd name="adj6" fmla="val -2498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>
            <a:spAutoFit/>
          </a:bodyPr>
          <a:lstStyle/>
          <a:p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Rövidülés a csőfal rugalmassága miatt</a:t>
            </a:r>
          </a:p>
        </p:txBody>
      </p:sp>
      <p:sp>
        <p:nvSpPr>
          <p:cNvPr id="120866" name="Rectangle 34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0865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177738"/>
              </p:ext>
            </p:extLst>
          </p:nvPr>
        </p:nvGraphicFramePr>
        <p:xfrm>
          <a:off x="560388" y="368300"/>
          <a:ext cx="4160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08" name="Egyenlet" r:id="rId3" imgW="2044440" imgH="457200" progId="Equation.3">
                  <p:embed/>
                </p:oleObj>
              </mc:Choice>
              <mc:Fallback>
                <p:oleObj name="Egyenlet" r:id="rId3" imgW="2044440" imgH="4572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368300"/>
                        <a:ext cx="4160837" cy="930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68" name="Rectangle 36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0867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219793"/>
              </p:ext>
            </p:extLst>
          </p:nvPr>
        </p:nvGraphicFramePr>
        <p:xfrm>
          <a:off x="6227763" y="368300"/>
          <a:ext cx="203676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09" name="Egyenlet" r:id="rId5" imgW="939600" imgH="431640" progId="Equation.3">
                  <p:embed/>
                </p:oleObj>
              </mc:Choice>
              <mc:Fallback>
                <p:oleObj name="Egyenlet" r:id="rId5" imgW="939600" imgH="43164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368300"/>
                        <a:ext cx="2036762" cy="928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70" name="Line 38"/>
          <p:cNvSpPr>
            <a:spLocks noChangeShapeType="1"/>
          </p:cNvSpPr>
          <p:nvPr/>
        </p:nvSpPr>
        <p:spPr bwMode="auto">
          <a:xfrm rot="16200000" flipV="1">
            <a:off x="1526381" y="3885407"/>
            <a:ext cx="8302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71" name="Line 39"/>
          <p:cNvSpPr>
            <a:spLocks noChangeShapeType="1"/>
          </p:cNvSpPr>
          <p:nvPr/>
        </p:nvSpPr>
        <p:spPr bwMode="auto">
          <a:xfrm rot="16200000" flipV="1">
            <a:off x="1748631" y="4590257"/>
            <a:ext cx="3825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20872" name="Text Box 40"/>
          <p:cNvSpPr txBox="1">
            <a:spLocks noChangeArrowheads="1"/>
          </p:cNvSpPr>
          <p:nvPr/>
        </p:nvSpPr>
        <p:spPr bwMode="auto">
          <a:xfrm>
            <a:off x="1887538" y="3644900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  <a:r>
              <a:rPr lang="hu-HU" i="1" baseline="-25000" dirty="0">
                <a:solidFill>
                  <a:schemeClr val="tx1"/>
                </a:solidFill>
                <a:cs typeface="Arial" panose="020B0604020202020204" pitchFamily="34" charset="0"/>
              </a:rPr>
              <a:t>b</a:t>
            </a:r>
            <a:r>
              <a:rPr lang="hu-HU" i="1" dirty="0">
                <a:solidFill>
                  <a:schemeClr val="tx1"/>
                </a:solidFill>
                <a:cs typeface="Arial" panose="020B0604020202020204" pitchFamily="34" charset="0"/>
              </a:rPr>
              <a:t> (m)</a:t>
            </a:r>
            <a:endParaRPr lang="hu-HU" baseline="-25000" dirty="0">
              <a:solidFill>
                <a:schemeClr val="tx1"/>
              </a:solidFill>
            </a:endParaRPr>
          </a:p>
        </p:txBody>
      </p:sp>
      <p:sp>
        <p:nvSpPr>
          <p:cNvPr id="120873" name="Text Box 41"/>
          <p:cNvSpPr txBox="1">
            <a:spLocks noChangeArrowheads="1"/>
          </p:cNvSpPr>
          <p:nvPr/>
        </p:nvSpPr>
        <p:spPr bwMode="auto">
          <a:xfrm>
            <a:off x="1847850" y="4457700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>
                <a:solidFill>
                  <a:schemeClr val="tx1"/>
                </a:solidFill>
                <a:cs typeface="Arial" panose="020B0604020202020204" pitchFamily="34" charset="0"/>
              </a:rPr>
              <a:t>s</a:t>
            </a:r>
            <a:r>
              <a:rPr lang="hu-HU" i="1" dirty="0">
                <a:solidFill>
                  <a:schemeClr val="tx1"/>
                </a:solidFill>
                <a:cs typeface="Arial" panose="020B0604020202020204" pitchFamily="34" charset="0"/>
              </a:rPr>
              <a:t> (m)</a:t>
            </a:r>
            <a:endParaRPr lang="hu-HU" baseline="-25000" dirty="0">
              <a:solidFill>
                <a:schemeClr val="tx1"/>
              </a:solidFill>
            </a:endParaRPr>
          </a:p>
        </p:txBody>
      </p:sp>
      <p:sp>
        <p:nvSpPr>
          <p:cNvPr id="120889" name="AutoShape 57"/>
          <p:cNvSpPr>
            <a:spLocks/>
          </p:cNvSpPr>
          <p:nvPr/>
        </p:nvSpPr>
        <p:spPr bwMode="auto">
          <a:xfrm>
            <a:off x="5568950" y="2022445"/>
            <a:ext cx="2681288" cy="400110"/>
          </a:xfrm>
          <a:prstGeom prst="borderCallout2">
            <a:avLst>
              <a:gd name="adj1" fmla="val 26866"/>
              <a:gd name="adj2" fmla="val -2843"/>
              <a:gd name="adj3" fmla="val 26866"/>
              <a:gd name="adj4" fmla="val -18352"/>
              <a:gd name="adj5" fmla="val 236194"/>
              <a:gd name="adj6" fmla="val -34042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>
            <a:spAutoFit/>
          </a:bodyPr>
          <a:lstStyle/>
          <a:p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Ellenőrző felület</a:t>
            </a:r>
          </a:p>
        </p:txBody>
      </p:sp>
      <p:sp>
        <p:nvSpPr>
          <p:cNvPr id="4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0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120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20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0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20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20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0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12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20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6" dur="500"/>
                                        <p:tgtEl>
                                          <p:spTgt spid="120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20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20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4" grpId="0" animBg="1"/>
      <p:bldP spid="120844" grpId="1" animBg="1"/>
      <p:bldP spid="120836" grpId="0" animBg="1"/>
      <p:bldP spid="120846" grpId="0" animBg="1"/>
      <p:bldP spid="120847" grpId="0" animBg="1"/>
      <p:bldP spid="120848" grpId="0" animBg="1"/>
      <p:bldP spid="120849" grpId="0"/>
      <p:bldP spid="120850" grpId="0" animBg="1"/>
      <p:bldP spid="120851" grpId="0" animBg="1"/>
      <p:bldP spid="120852" grpId="0" animBg="1"/>
      <p:bldP spid="120853" grpId="0"/>
      <p:bldP spid="120854" grpId="0" animBg="1"/>
      <p:bldP spid="120855" grpId="0" animBg="1"/>
      <p:bldP spid="120856" grpId="0" animBg="1"/>
      <p:bldP spid="120857" grpId="0" animBg="1"/>
      <p:bldP spid="120858" grpId="0" animBg="1"/>
      <p:bldP spid="120859" grpId="0" animBg="1"/>
      <p:bldP spid="120860" grpId="0" animBg="1"/>
      <p:bldP spid="120861" grpId="0"/>
      <p:bldP spid="120863" grpId="0" animBg="1"/>
      <p:bldP spid="120845" grpId="0" animBg="1"/>
      <p:bldP spid="120862" grpId="0" animBg="1"/>
      <p:bldP spid="120864" grpId="0" animBg="1"/>
      <p:bldP spid="120870" grpId="0" animBg="1"/>
      <p:bldP spid="120871" grpId="0" animBg="1"/>
      <p:bldP spid="120872" grpId="0"/>
      <p:bldP spid="120873" grpId="0"/>
      <p:bldP spid="120889" grpId="0" animBg="1"/>
      <p:bldP spid="12088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8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147786"/>
              </p:ext>
            </p:extLst>
          </p:nvPr>
        </p:nvGraphicFramePr>
        <p:xfrm>
          <a:off x="1954213" y="569913"/>
          <a:ext cx="16795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27" name="Egyenlet" r:id="rId3" imgW="825480" imgH="457200" progId="Equation.3">
                  <p:embed/>
                </p:oleObj>
              </mc:Choice>
              <mc:Fallback>
                <p:oleObj name="Egyenlet" r:id="rId3" imgW="82548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569913"/>
                        <a:ext cx="1679575" cy="930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52464"/>
              </p:ext>
            </p:extLst>
          </p:nvPr>
        </p:nvGraphicFramePr>
        <p:xfrm>
          <a:off x="4637088" y="571500"/>
          <a:ext cx="203676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28" name="Egyenlet" r:id="rId5" imgW="939600" imgH="431640" progId="Equation.3">
                  <p:embed/>
                </p:oleObj>
              </mc:Choice>
              <mc:Fallback>
                <p:oleObj name="Egyenlet" r:id="rId5" imgW="93960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7088" y="571500"/>
                        <a:ext cx="2036762" cy="928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805085"/>
              </p:ext>
            </p:extLst>
          </p:nvPr>
        </p:nvGraphicFramePr>
        <p:xfrm>
          <a:off x="1081088" y="3081338"/>
          <a:ext cx="19716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29" name="Egyenlet" r:id="rId7" imgW="825500" imgH="393700" progId="Equation.3">
                  <p:embed/>
                </p:oleObj>
              </mc:Choice>
              <mc:Fallback>
                <p:oleObj name="Egyenlet" r:id="rId7" imgW="825500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3081338"/>
                        <a:ext cx="1971675" cy="9286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963383"/>
              </p:ext>
            </p:extLst>
          </p:nvPr>
        </p:nvGraphicFramePr>
        <p:xfrm>
          <a:off x="1068388" y="2027238"/>
          <a:ext cx="15081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30" name="Egyenlet" r:id="rId9" imgW="698400" imgH="431640" progId="Equation.3">
                  <p:embed/>
                </p:oleObj>
              </mc:Choice>
              <mc:Fallback>
                <p:oleObj name="Egyenlet" r:id="rId9" imgW="698400" imgH="431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8388" y="2027238"/>
                        <a:ext cx="1508125" cy="930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995599"/>
              </p:ext>
            </p:extLst>
          </p:nvPr>
        </p:nvGraphicFramePr>
        <p:xfrm>
          <a:off x="5454650" y="2332038"/>
          <a:ext cx="2760663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31" name="Egyenlet" r:id="rId11" imgW="1155600" imgH="431640" progId="Equation.3">
                  <p:embed/>
                </p:oleObj>
              </mc:Choice>
              <mc:Fallback>
                <p:oleObj name="Egyenlet" r:id="rId11" imgW="115560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650" y="2332038"/>
                        <a:ext cx="2760663" cy="10175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7" name="Line 11"/>
          <p:cNvSpPr>
            <a:spLocks noChangeShapeType="1"/>
          </p:cNvSpPr>
          <p:nvPr/>
        </p:nvSpPr>
        <p:spPr bwMode="auto">
          <a:xfrm>
            <a:off x="3052762" y="2516864"/>
            <a:ext cx="2225407" cy="2625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21868" name="Line 12"/>
          <p:cNvSpPr>
            <a:spLocks noChangeShapeType="1"/>
          </p:cNvSpPr>
          <p:nvPr/>
        </p:nvSpPr>
        <p:spPr bwMode="auto">
          <a:xfrm flipV="1">
            <a:off x="3094037" y="2869948"/>
            <a:ext cx="2202239" cy="681289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graphicFrame>
        <p:nvGraphicFramePr>
          <p:cNvPr id="12186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483625"/>
              </p:ext>
            </p:extLst>
          </p:nvPr>
        </p:nvGraphicFramePr>
        <p:xfrm>
          <a:off x="2979738" y="4645025"/>
          <a:ext cx="215106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32" name="Egyenlet" r:id="rId13" imgW="990360" imgH="431640" progId="Equation.3">
                  <p:embed/>
                </p:oleObj>
              </mc:Choice>
              <mc:Fallback>
                <p:oleObj name="Egyenlet" r:id="rId13" imgW="990360" imgH="4316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9738" y="4645025"/>
                        <a:ext cx="2151062" cy="928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71" name="Line 15"/>
          <p:cNvSpPr>
            <a:spLocks noChangeShapeType="1"/>
          </p:cNvSpPr>
          <p:nvPr/>
        </p:nvSpPr>
        <p:spPr bwMode="auto">
          <a:xfrm flipH="1">
            <a:off x="4327555" y="1570038"/>
            <a:ext cx="1052482" cy="28956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21872" name="Line 16"/>
          <p:cNvSpPr>
            <a:spLocks noChangeShapeType="1"/>
          </p:cNvSpPr>
          <p:nvPr/>
        </p:nvSpPr>
        <p:spPr bwMode="auto">
          <a:xfrm flipH="1">
            <a:off x="4961299" y="3450926"/>
            <a:ext cx="1298591" cy="1014712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7" grpId="0" animBg="1"/>
      <p:bldP spid="121868" grpId="0" animBg="1"/>
      <p:bldP spid="121871" grpId="0" animBg="1"/>
      <p:bldP spid="1218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44004"/>
              </p:ext>
            </p:extLst>
          </p:nvPr>
        </p:nvGraphicFramePr>
        <p:xfrm>
          <a:off x="1954213" y="569913"/>
          <a:ext cx="16795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8" name="Egyenlet" r:id="rId3" imgW="825480" imgH="457200" progId="Equation.3">
                  <p:embed/>
                </p:oleObj>
              </mc:Choice>
              <mc:Fallback>
                <p:oleObj name="Egyenlet" r:id="rId3" imgW="82548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569913"/>
                        <a:ext cx="1679575" cy="930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289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785003"/>
              </p:ext>
            </p:extLst>
          </p:nvPr>
        </p:nvGraphicFramePr>
        <p:xfrm>
          <a:off x="4694238" y="576263"/>
          <a:ext cx="2151062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9" name="Egyenlet" r:id="rId5" imgW="990360" imgH="431640" progId="Equation.3">
                  <p:embed/>
                </p:oleObj>
              </mc:Choice>
              <mc:Fallback>
                <p:oleObj name="Egyenlet" r:id="rId5" imgW="990360" imgH="4316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4238" y="576263"/>
                        <a:ext cx="2151062" cy="9286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95" name="Text Box 15"/>
          <p:cNvSpPr txBox="1">
            <a:spLocks noChangeArrowheads="1"/>
          </p:cNvSpPr>
          <p:nvPr/>
        </p:nvSpPr>
        <p:spPr bwMode="auto">
          <a:xfrm>
            <a:off x="2635250" y="1736725"/>
            <a:ext cx="3292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teljes rövidülés</a:t>
            </a:r>
          </a:p>
        </p:txBody>
      </p:sp>
      <p:sp>
        <p:nvSpPr>
          <p:cNvPr id="122897" name="Rectangle 17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289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161900"/>
              </p:ext>
            </p:extLst>
          </p:nvPr>
        </p:nvGraphicFramePr>
        <p:xfrm>
          <a:off x="828675" y="2398713"/>
          <a:ext cx="7161213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0" name="Egyenlet" r:id="rId7" imgW="3098520" imgH="533160" progId="Equation.3">
                  <p:embed/>
                </p:oleObj>
              </mc:Choice>
              <mc:Fallback>
                <p:oleObj name="Egyenlet" r:id="rId7" imgW="3098520" imgH="53316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2398713"/>
                        <a:ext cx="7161213" cy="1231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98" name="Text Box 18"/>
          <p:cNvSpPr txBox="1">
            <a:spLocks noChangeArrowheads="1"/>
          </p:cNvSpPr>
          <p:nvPr/>
        </p:nvSpPr>
        <p:spPr bwMode="auto">
          <a:xfrm>
            <a:off x="841375" y="3825875"/>
            <a:ext cx="2192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Mivel</a:t>
            </a:r>
          </a:p>
        </p:txBody>
      </p:sp>
      <p:sp>
        <p:nvSpPr>
          <p:cNvPr id="122900" name="Rectangle 2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289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174153"/>
              </p:ext>
            </p:extLst>
          </p:nvPr>
        </p:nvGraphicFramePr>
        <p:xfrm>
          <a:off x="3505200" y="3825875"/>
          <a:ext cx="2665413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1" name="Equation" r:id="rId9" imgW="1117440" imgH="393480" progId="Equation.3">
                  <p:embed/>
                </p:oleObj>
              </mc:Choice>
              <mc:Fallback>
                <p:oleObj name="Equation" r:id="rId9" imgW="1117440" imgH="39348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825875"/>
                        <a:ext cx="2665413" cy="928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02" name="Rectangle 2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290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221040"/>
              </p:ext>
            </p:extLst>
          </p:nvPr>
        </p:nvGraphicFramePr>
        <p:xfrm>
          <a:off x="3489325" y="4849813"/>
          <a:ext cx="26955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2" name="Equation" r:id="rId11" imgW="1054080" imgH="393480" progId="Equation.3">
                  <p:embed/>
                </p:oleObj>
              </mc:Choice>
              <mc:Fallback>
                <p:oleObj name="Equation" r:id="rId11" imgW="1054080" imgH="39348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9325" y="4849813"/>
                        <a:ext cx="2695575" cy="9286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5" grpId="0"/>
      <p:bldP spid="1228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94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541766"/>
              </p:ext>
            </p:extLst>
          </p:nvPr>
        </p:nvGraphicFramePr>
        <p:xfrm>
          <a:off x="947738" y="617538"/>
          <a:ext cx="7161212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79" name="Egyenlet" r:id="rId3" imgW="3098520" imgH="533160" progId="Equation.3">
                  <p:embed/>
                </p:oleObj>
              </mc:Choice>
              <mc:Fallback>
                <p:oleObj name="Egyenlet" r:id="rId3" imgW="3098520" imgH="53316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617538"/>
                        <a:ext cx="7161212" cy="1231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4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345730"/>
              </p:ext>
            </p:extLst>
          </p:nvPr>
        </p:nvGraphicFramePr>
        <p:xfrm>
          <a:off x="3605211" y="3013075"/>
          <a:ext cx="193357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80" name="Egyenlet" r:id="rId5" imgW="914400" imgH="393480" progId="Equation.3">
                  <p:embed/>
                </p:oleObj>
              </mc:Choice>
              <mc:Fallback>
                <p:oleObj name="Egyenlet" r:id="rId5" imgW="914400" imgH="3934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5211" y="3013075"/>
                        <a:ext cx="1933575" cy="831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46" name="Text Box 18"/>
          <p:cNvSpPr txBox="1">
            <a:spLocks noChangeArrowheads="1"/>
          </p:cNvSpPr>
          <p:nvPr/>
        </p:nvSpPr>
        <p:spPr bwMode="auto">
          <a:xfrm>
            <a:off x="1443650" y="2011789"/>
            <a:ext cx="625669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Feltételezve, hogy a relatív sebességváltozás közel arányos a relatív rövidüléssel</a:t>
            </a:r>
          </a:p>
        </p:txBody>
      </p:sp>
      <p:graphicFrame>
        <p:nvGraphicFramePr>
          <p:cNvPr id="12494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10316"/>
              </p:ext>
            </p:extLst>
          </p:nvPr>
        </p:nvGraphicFramePr>
        <p:xfrm>
          <a:off x="2152648" y="4094163"/>
          <a:ext cx="48387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81" name="Egyenlet" r:id="rId7" imgW="2247840" imgH="711000" progId="Equation.3">
                  <p:embed/>
                </p:oleObj>
              </mc:Choice>
              <mc:Fallback>
                <p:oleObj name="Egyenlet" r:id="rId7" imgW="2247840" imgH="7110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648" y="4094163"/>
                        <a:ext cx="4838700" cy="1536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3911" name="Text Box 7"/>
          <p:cNvSpPr txBox="1">
            <a:spLocks noChangeArrowheads="1"/>
          </p:cNvSpPr>
          <p:nvPr/>
        </p:nvSpPr>
        <p:spPr bwMode="auto">
          <a:xfrm>
            <a:off x="638175" y="381000"/>
            <a:ext cx="813911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A nyomáslökéssel együttmozgó ellenőrző felületre alkalmazva az impulzustételt</a:t>
            </a:r>
          </a:p>
        </p:txBody>
      </p:sp>
      <p:sp>
        <p:nvSpPr>
          <p:cNvPr id="123912" name="Rectangle 8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3917" name="Rectangle 1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3920" name="Rectangle 16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391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430024"/>
              </p:ext>
            </p:extLst>
          </p:nvPr>
        </p:nvGraphicFramePr>
        <p:xfrm>
          <a:off x="1403350" y="1552575"/>
          <a:ext cx="63373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0" name="Equation" r:id="rId3" imgW="2171520" imgH="215640" progId="Equation.3">
                  <p:embed/>
                </p:oleObj>
              </mc:Choice>
              <mc:Fallback>
                <p:oleObj name="Equation" r:id="rId3" imgW="2171520" imgH="215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552575"/>
                        <a:ext cx="6337300" cy="611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2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5219412"/>
              </p:ext>
            </p:extLst>
          </p:nvPr>
        </p:nvGraphicFramePr>
        <p:xfrm>
          <a:off x="2516349" y="2484056"/>
          <a:ext cx="4111301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1" name="Egyenlet" r:id="rId5" imgW="1409400" imgH="215640" progId="Equation.3">
                  <p:embed/>
                </p:oleObj>
              </mc:Choice>
              <mc:Fallback>
                <p:oleObj name="Egyenlet" r:id="rId5" imgW="1409400" imgH="21564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349" y="2484056"/>
                        <a:ext cx="4111301" cy="61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2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797038"/>
              </p:ext>
            </p:extLst>
          </p:nvPr>
        </p:nvGraphicFramePr>
        <p:xfrm>
          <a:off x="3392123" y="5257867"/>
          <a:ext cx="2359752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2" name="Egyenlet" r:id="rId7" imgW="761760" imgH="203040" progId="Equation.3">
                  <p:embed/>
                </p:oleObj>
              </mc:Choice>
              <mc:Fallback>
                <p:oleObj name="Egyenlet" r:id="rId7" imgW="761760" imgH="2030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123" y="5257867"/>
                        <a:ext cx="2359752" cy="61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235390" y="3272410"/>
            <a:ext cx="8673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Mivel a nyomáshullám terjedési sebessége (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) több nagyságrenddel nagyobb a csővezetékekben szokásos áramlási sebességeknél (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v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042231"/>
              </p:ext>
            </p:extLst>
          </p:nvPr>
        </p:nvGraphicFramePr>
        <p:xfrm>
          <a:off x="3634875" y="4284090"/>
          <a:ext cx="1874250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3" name="Equation" r:id="rId9" imgW="622080" imgH="203040" progId="Equation.3">
                  <p:embed/>
                </p:oleObj>
              </mc:Choice>
              <mc:Fallback>
                <p:oleObj name="Equation" r:id="rId9" imgW="62208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34875" y="4284090"/>
                        <a:ext cx="1874250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622300" y="258763"/>
            <a:ext cx="813911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Az áramlás pillanatszerű megállításakor keletkező nyomáslökés</a:t>
            </a:r>
          </a:p>
        </p:txBody>
      </p:sp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5960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596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244299"/>
              </p:ext>
            </p:extLst>
          </p:nvPr>
        </p:nvGraphicFramePr>
        <p:xfrm>
          <a:off x="923457" y="1439220"/>
          <a:ext cx="1888733" cy="489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16" name="Egyenlet" r:id="rId3" imgW="761760" imgH="203040" progId="Equation.3">
                  <p:embed/>
                </p:oleObj>
              </mc:Choice>
              <mc:Fallback>
                <p:oleObj name="Egyenlet" r:id="rId3" imgW="761760" imgH="2030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457" y="1439220"/>
                        <a:ext cx="1888733" cy="4898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6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101810"/>
              </p:ext>
            </p:extLst>
          </p:nvPr>
        </p:nvGraphicFramePr>
        <p:xfrm>
          <a:off x="3657599" y="1202099"/>
          <a:ext cx="5041719" cy="1677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17" name="Egyenlet" r:id="rId5" imgW="2247840" imgH="711000" progId="Equation.3">
                  <p:embed/>
                </p:oleObj>
              </mc:Choice>
              <mc:Fallback>
                <p:oleObj name="Egyenlet" r:id="rId5" imgW="2247840" imgH="711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599" y="1202099"/>
                        <a:ext cx="5041719" cy="16779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69" name="Rectangle 17"/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596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544559"/>
              </p:ext>
            </p:extLst>
          </p:nvPr>
        </p:nvGraphicFramePr>
        <p:xfrm>
          <a:off x="2436813" y="5023193"/>
          <a:ext cx="428307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18" name="Equation" r:id="rId7" imgW="1930320" imgH="279360" progId="Equation.3">
                  <p:embed/>
                </p:oleObj>
              </mc:Choice>
              <mc:Fallback>
                <p:oleObj name="Equation" r:id="rId7" imgW="1930320" imgH="27936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6813" y="5023193"/>
                        <a:ext cx="4283075" cy="615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71" name="Rectangle 19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597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574880"/>
              </p:ext>
            </p:extLst>
          </p:nvPr>
        </p:nvGraphicFramePr>
        <p:xfrm>
          <a:off x="2267491" y="3052080"/>
          <a:ext cx="4621778" cy="167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19" name="Egyenlet" r:id="rId9" imgW="1968480" imgH="711000" progId="Equation.3">
                  <p:embed/>
                </p:oleObj>
              </mc:Choice>
              <mc:Fallback>
                <p:oleObj name="Egyenlet" r:id="rId9" imgW="1968480" imgH="7110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491" y="3052080"/>
                        <a:ext cx="4621778" cy="1677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622300" y="258763"/>
            <a:ext cx="81391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200" dirty="0">
                <a:solidFill>
                  <a:schemeClr val="tx1"/>
                </a:solidFill>
              </a:rPr>
              <a:t>A nyomáslökés kialakulásának megelőzése</a:t>
            </a:r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83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84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85" name="Rectangle 9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88" name="Rectangle 12"/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90" name="Rectangle 14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6992" name="Text Box 16"/>
          <p:cNvSpPr txBox="1">
            <a:spLocks noChangeArrowheads="1"/>
          </p:cNvSpPr>
          <p:nvPr/>
        </p:nvSpPr>
        <p:spPr bwMode="auto">
          <a:xfrm>
            <a:off x="516109" y="1736725"/>
            <a:ext cx="810736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</a:rPr>
              <a:t>A zárás időtartama legyen hosszabb, mint az az idő, amennyi ahhoz kell, hogy a nyomáshullám a csővezetéken az első állandó nyomású helyig </a:t>
            </a:r>
            <a:r>
              <a:rPr lang="hu-HU" i="1" dirty="0">
                <a:solidFill>
                  <a:schemeClr val="tx1"/>
                </a:solidFill>
              </a:rPr>
              <a:t>(elágazás, tároló tartály, stb.)</a:t>
            </a:r>
            <a:r>
              <a:rPr lang="hu-HU" dirty="0">
                <a:solidFill>
                  <a:schemeClr val="tx1"/>
                </a:solidFill>
              </a:rPr>
              <a:t> elérjen és onnan visszaverődve a zárás helyére visszaérkezzen! </a:t>
            </a:r>
          </a:p>
        </p:txBody>
      </p:sp>
      <p:sp>
        <p:nvSpPr>
          <p:cNvPr id="126994" name="Rectangle 1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699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565149"/>
              </p:ext>
            </p:extLst>
          </p:nvPr>
        </p:nvGraphicFramePr>
        <p:xfrm>
          <a:off x="3097041" y="4131577"/>
          <a:ext cx="297180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07" name="Egyenlet" r:id="rId3" imgW="710891" imgH="393529" progId="Equation.3">
                  <p:embed/>
                </p:oleObj>
              </mc:Choice>
              <mc:Fallback>
                <p:oleObj name="Egyenlet" r:id="rId3" imgW="710891" imgH="39352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7041" y="4131577"/>
                        <a:ext cx="2971800" cy="1625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608013" y="381000"/>
            <a:ext cx="81391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A nyomáslökés terjedési sebessége vízben</a:t>
            </a:r>
          </a:p>
        </p:txBody>
      </p:sp>
      <p:graphicFrame>
        <p:nvGraphicFramePr>
          <p:cNvPr id="12801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694762"/>
              </p:ext>
            </p:extLst>
          </p:nvPr>
        </p:nvGraphicFramePr>
        <p:xfrm>
          <a:off x="517525" y="1483163"/>
          <a:ext cx="2460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49" name="Egyenlet" r:id="rId3" imgW="761760" imgH="203040" progId="Equation.3">
                  <p:embed/>
                </p:oleObj>
              </mc:Choice>
              <mc:Fallback>
                <p:oleObj name="Egyenlet" r:id="rId3" imgW="761760" imgH="2030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1483163"/>
                        <a:ext cx="2460625" cy="638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1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129620"/>
              </p:ext>
            </p:extLst>
          </p:nvPr>
        </p:nvGraphicFramePr>
        <p:xfrm>
          <a:off x="4359275" y="1402201"/>
          <a:ext cx="4244975" cy="134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0" name="Egyenlet" r:id="rId5" imgW="2247840" imgH="711000" progId="Equation.3">
                  <p:embed/>
                </p:oleObj>
              </mc:Choice>
              <mc:Fallback>
                <p:oleObj name="Egyenlet" r:id="rId5" imgW="2247840" imgH="7110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9275" y="1402201"/>
                        <a:ext cx="4244975" cy="13477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18" name="Rectangle 18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2801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563420"/>
              </p:ext>
            </p:extLst>
          </p:nvPr>
        </p:nvGraphicFramePr>
        <p:xfrm>
          <a:off x="1211263" y="3360738"/>
          <a:ext cx="6723062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1" name="Equation" r:id="rId7" imgW="2882880" imgH="774360" progId="Equation.3">
                  <p:embed/>
                </p:oleObj>
              </mc:Choice>
              <mc:Fallback>
                <p:oleObj name="Equation" r:id="rId7" imgW="2882880" imgH="77436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1263" y="3360738"/>
                        <a:ext cx="6723062" cy="1800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8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608013" y="563563"/>
            <a:ext cx="81391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Néhány anyag rugalmassági modulusa</a:t>
            </a: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9031" name="Rectangle 7"/>
          <p:cNvSpPr>
            <a:spLocks noChangeArrowheads="1"/>
          </p:cNvSpPr>
          <p:nvPr/>
        </p:nvSpPr>
        <p:spPr bwMode="auto">
          <a:xfrm>
            <a:off x="0" y="227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</a:pPr>
            <a:endParaRPr lang="hu-HU" sz="1800">
              <a:solidFill>
                <a:schemeClr val="tx1"/>
              </a:solidFill>
            </a:endParaRPr>
          </a:p>
        </p:txBody>
      </p:sp>
      <p:graphicFrame>
        <p:nvGraphicFramePr>
          <p:cNvPr id="129150" name="Group 1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680560"/>
              </p:ext>
            </p:extLst>
          </p:nvPr>
        </p:nvGraphicFramePr>
        <p:xfrm>
          <a:off x="1160463" y="1792288"/>
          <a:ext cx="7189787" cy="3748088"/>
        </p:xfrm>
        <a:graphic>
          <a:graphicData uri="http://schemas.openxmlformats.org/drawingml/2006/table">
            <a:tbl>
              <a:tblPr/>
              <a:tblGrid>
                <a:gridCol w="2132012"/>
                <a:gridCol w="5057775"/>
              </a:tblGrid>
              <a:tr h="10636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Anyag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 rugalmassági modulus közelítő értéke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(N/m</a:t>
                      </a:r>
                      <a:r>
                        <a:rPr kumimoji="0" lang="hu-HU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Acélok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2,1·10</a:t>
                      </a:r>
                      <a:r>
                        <a:rPr kumimoji="0" lang="hu-H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60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Alumínium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6,8·10</a:t>
                      </a:r>
                      <a:r>
                        <a:rPr kumimoji="0" lang="hu-H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Ólom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1,8·10</a:t>
                      </a:r>
                      <a:r>
                        <a:rPr kumimoji="0" lang="hu-H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Öntöttvas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1·10</a:t>
                      </a:r>
                      <a:r>
                        <a:rPr kumimoji="0" lang="hu-H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Vörösréz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1,2·10</a:t>
                      </a:r>
                      <a:r>
                        <a:rPr kumimoji="0" lang="hu-H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Üveg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6,5·10</a:t>
                      </a:r>
                      <a:r>
                        <a:rPr kumimoji="0" lang="hu-H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7638"/>
            <a:ext cx="8229600" cy="708025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Ellenőrző kérdések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225550"/>
            <a:ext cx="8637587" cy="304165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000" dirty="0"/>
              <a:t>Mire vonatkozik </a:t>
            </a:r>
            <a:r>
              <a:rPr lang="hu-HU" sz="2000" dirty="0" err="1"/>
              <a:t>Allievi</a:t>
            </a:r>
            <a:r>
              <a:rPr lang="hu-HU" sz="2000" dirty="0"/>
              <a:t> elmélete?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000" dirty="0"/>
              <a:t>Mi a veszélye annak, ha egy hosszú csővezetékben zajló áramlást nagyon rövid idő alatt leállítunk?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000" dirty="0"/>
              <a:t>Mi a mechanizmusa a csővezetékben zajló áramlás hirtelen megállításakor keletkező nyomáslökésnek?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000" dirty="0"/>
              <a:t>Milyen feltételt kell kielégítenie a csővezetékben zajló áramlás megállítására vonatkozó időnek, ahhoz, hogy a keletkező nyomáslökés ne legyen veszélyes?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hu-HU" sz="20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  <p:bldP spid="130051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3081</TotalTime>
  <Words>407</Words>
  <Application>Microsoft Office PowerPoint</Application>
  <PresentationFormat>Diavetítés a képernyőre (4:3 oldalarány)</PresentationFormat>
  <Paragraphs>89</Paragraphs>
  <Slides>12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1_Alapértelmezett terv</vt:lpstr>
      <vt:lpstr>Egyenlet</vt:lpstr>
      <vt:lpstr>Equation</vt:lpstr>
      <vt:lpstr>Microsoft Equation 3.0</vt:lpstr>
      <vt:lpstr>Az impulzus tétel alkalmazása (Allievi elmélete)</vt:lpstr>
      <vt:lpstr>Allievi elmélete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Ellenőrző kérdések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385</cp:revision>
  <dcterms:created xsi:type="dcterms:W3CDTF">2003-08-29T10:04:05Z</dcterms:created>
  <dcterms:modified xsi:type="dcterms:W3CDTF">2015-01-13T14:18:59Z</dcterms:modified>
</cp:coreProperties>
</file>