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7" r:id="rId8"/>
    <p:sldId id="265" r:id="rId9"/>
    <p:sldId id="266" r:id="rId10"/>
    <p:sldId id="271" r:id="rId11"/>
    <p:sldId id="268" r:id="rId12"/>
    <p:sldId id="270" r:id="rId13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66"/>
    <a:srgbClr val="00FFFF"/>
    <a:srgbClr val="FF3300"/>
    <a:srgbClr val="99FF99"/>
    <a:srgbClr val="FFFF99"/>
    <a:srgbClr val="00CCFF"/>
    <a:srgbClr val="C0C0C0"/>
    <a:srgbClr val="FE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4758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378108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89980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5779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15412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09468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85653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65195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37021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7443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3987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4.wmf"/><Relationship Id="rId26" Type="http://schemas.openxmlformats.org/officeDocument/2006/relationships/image" Target="../media/image18.wmf"/><Relationship Id="rId3" Type="http://schemas.openxmlformats.org/officeDocument/2006/relationships/oleObject" Target="../embeddings/oleObject5.bin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12.bin"/><Relationship Id="rId25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9.bin"/><Relationship Id="rId24" Type="http://schemas.openxmlformats.org/officeDocument/2006/relationships/image" Target="../media/image17.wmf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5.bin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2.wmf"/><Relationship Id="rId22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000" b="1" dirty="0">
                <a:solidFill>
                  <a:schemeClr val="tx1"/>
                </a:solidFill>
                <a:latin typeface="Calibri" panose="020F0502020204030204" pitchFamily="34" charset="0"/>
              </a:rPr>
              <a:t>Veszteséges áramlás</a:t>
            </a:r>
            <a:br>
              <a:rPr lang="hu-HU" sz="40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sz="2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Navier-Stokes</a:t>
            </a:r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egyenlet)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 bwMode="auto">
          <a:xfrm>
            <a:off x="3314700" y="4489450"/>
            <a:ext cx="3185688" cy="900113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4727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890725"/>
              </p:ext>
            </p:extLst>
          </p:nvPr>
        </p:nvGraphicFramePr>
        <p:xfrm>
          <a:off x="609600" y="1198563"/>
          <a:ext cx="429895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4" name="Egyenlet" r:id="rId3" imgW="1828800" imgH="431640" progId="Equation.3">
                  <p:embed/>
                </p:oleObj>
              </mc:Choice>
              <mc:Fallback>
                <p:oleObj name="Egyenlet" r:id="rId3" imgW="1828800" imgH="43164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98563"/>
                        <a:ext cx="4298950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3513"/>
            <a:ext cx="8229600" cy="11430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A súrlódás hatása a folyadékban</a:t>
            </a:r>
          </a:p>
        </p:txBody>
      </p:sp>
      <p:sp>
        <p:nvSpPr>
          <p:cNvPr id="114692" name="Line 4"/>
          <p:cNvSpPr>
            <a:spLocks noChangeShapeType="1"/>
          </p:cNvSpPr>
          <p:nvPr/>
        </p:nvSpPr>
        <p:spPr bwMode="auto">
          <a:xfrm>
            <a:off x="549275" y="5389563"/>
            <a:ext cx="6021388" cy="31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694" name="Line 6"/>
          <p:cNvSpPr>
            <a:spLocks noChangeShapeType="1"/>
          </p:cNvSpPr>
          <p:nvPr/>
        </p:nvSpPr>
        <p:spPr bwMode="auto">
          <a:xfrm>
            <a:off x="2363788" y="2600325"/>
            <a:ext cx="0" cy="27590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grpSp>
        <p:nvGrpSpPr>
          <p:cNvPr id="114726" name="Group 38"/>
          <p:cNvGrpSpPr>
            <a:grpSpLocks/>
          </p:cNvGrpSpPr>
          <p:nvPr/>
        </p:nvGrpSpPr>
        <p:grpSpPr bwMode="auto">
          <a:xfrm>
            <a:off x="3857625" y="2798763"/>
            <a:ext cx="909638" cy="2560637"/>
            <a:chOff x="2430" y="1763"/>
            <a:chExt cx="573" cy="1613"/>
          </a:xfrm>
        </p:grpSpPr>
        <p:sp>
          <p:nvSpPr>
            <p:cNvPr id="114696" name="Line 8"/>
            <p:cNvSpPr>
              <a:spLocks noChangeShapeType="1"/>
            </p:cNvSpPr>
            <p:nvPr/>
          </p:nvSpPr>
          <p:spPr bwMode="auto">
            <a:xfrm>
              <a:off x="3001" y="1763"/>
              <a:ext cx="2" cy="9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>
                <a:latin typeface="Calibri" panose="020F0502020204030204" pitchFamily="34" charset="0"/>
              </a:endParaRPr>
            </a:p>
          </p:txBody>
        </p:sp>
        <p:sp>
          <p:nvSpPr>
            <p:cNvPr id="114697" name="Arc 9"/>
            <p:cNvSpPr>
              <a:spLocks/>
            </p:cNvSpPr>
            <p:nvPr/>
          </p:nvSpPr>
          <p:spPr bwMode="auto">
            <a:xfrm flipV="1">
              <a:off x="2430" y="2754"/>
              <a:ext cx="573" cy="62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>
                <a:latin typeface="Calibri" panose="020F0502020204030204" pitchFamily="34" charset="0"/>
              </a:endParaRPr>
            </a:p>
          </p:txBody>
        </p:sp>
      </p:grpSp>
      <p:sp>
        <p:nvSpPr>
          <p:cNvPr id="114698" name="Line 10"/>
          <p:cNvSpPr>
            <a:spLocks noChangeShapeType="1"/>
          </p:cNvSpPr>
          <p:nvPr/>
        </p:nvSpPr>
        <p:spPr bwMode="auto">
          <a:xfrm>
            <a:off x="1274763" y="2798763"/>
            <a:ext cx="10890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699" name="Line 11"/>
          <p:cNvSpPr>
            <a:spLocks noChangeShapeType="1"/>
          </p:cNvSpPr>
          <p:nvPr/>
        </p:nvSpPr>
        <p:spPr bwMode="auto">
          <a:xfrm>
            <a:off x="1274763" y="3192463"/>
            <a:ext cx="10890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0" name="Line 12"/>
          <p:cNvSpPr>
            <a:spLocks noChangeShapeType="1"/>
          </p:cNvSpPr>
          <p:nvPr/>
        </p:nvSpPr>
        <p:spPr bwMode="auto">
          <a:xfrm>
            <a:off x="1274763" y="3584575"/>
            <a:ext cx="10890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1" name="Line 13"/>
          <p:cNvSpPr>
            <a:spLocks noChangeShapeType="1"/>
          </p:cNvSpPr>
          <p:nvPr/>
        </p:nvSpPr>
        <p:spPr bwMode="auto">
          <a:xfrm>
            <a:off x="1274763" y="3978275"/>
            <a:ext cx="1089025" cy="31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2" name="Line 14"/>
          <p:cNvSpPr>
            <a:spLocks noChangeShapeType="1"/>
          </p:cNvSpPr>
          <p:nvPr/>
        </p:nvSpPr>
        <p:spPr bwMode="auto">
          <a:xfrm>
            <a:off x="1274763" y="4371975"/>
            <a:ext cx="1089025" cy="31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3" name="Line 15"/>
          <p:cNvSpPr>
            <a:spLocks noChangeShapeType="1"/>
          </p:cNvSpPr>
          <p:nvPr/>
        </p:nvSpPr>
        <p:spPr bwMode="auto">
          <a:xfrm>
            <a:off x="1274763" y="4767263"/>
            <a:ext cx="10890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4" name="Line 16"/>
          <p:cNvSpPr>
            <a:spLocks noChangeShapeType="1"/>
          </p:cNvSpPr>
          <p:nvPr/>
        </p:nvSpPr>
        <p:spPr bwMode="auto">
          <a:xfrm>
            <a:off x="3857625" y="5160963"/>
            <a:ext cx="54768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5" name="Line 17"/>
          <p:cNvSpPr>
            <a:spLocks noChangeShapeType="1"/>
          </p:cNvSpPr>
          <p:nvPr/>
        </p:nvSpPr>
        <p:spPr bwMode="auto">
          <a:xfrm>
            <a:off x="3857625" y="4767263"/>
            <a:ext cx="80803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6" name="Line 18"/>
          <p:cNvSpPr>
            <a:spLocks noChangeShapeType="1"/>
          </p:cNvSpPr>
          <p:nvPr/>
        </p:nvSpPr>
        <p:spPr bwMode="auto">
          <a:xfrm>
            <a:off x="3857625" y="3978275"/>
            <a:ext cx="909638" cy="317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7" name="Line 19"/>
          <p:cNvSpPr>
            <a:spLocks noChangeShapeType="1"/>
          </p:cNvSpPr>
          <p:nvPr/>
        </p:nvSpPr>
        <p:spPr bwMode="auto">
          <a:xfrm>
            <a:off x="3857625" y="3584575"/>
            <a:ext cx="90963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8" name="Line 20"/>
          <p:cNvSpPr>
            <a:spLocks noChangeShapeType="1"/>
          </p:cNvSpPr>
          <p:nvPr/>
        </p:nvSpPr>
        <p:spPr bwMode="auto">
          <a:xfrm>
            <a:off x="3857625" y="4371975"/>
            <a:ext cx="909638" cy="317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09" name="Line 21"/>
          <p:cNvSpPr>
            <a:spLocks noChangeShapeType="1"/>
          </p:cNvSpPr>
          <p:nvPr/>
        </p:nvSpPr>
        <p:spPr bwMode="auto">
          <a:xfrm>
            <a:off x="3857625" y="3192463"/>
            <a:ext cx="90963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10" name="Line 22"/>
          <p:cNvSpPr>
            <a:spLocks noChangeShapeType="1"/>
          </p:cNvSpPr>
          <p:nvPr/>
        </p:nvSpPr>
        <p:spPr bwMode="auto">
          <a:xfrm>
            <a:off x="1274763" y="5160963"/>
            <a:ext cx="10890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11" name="Line 23"/>
          <p:cNvSpPr>
            <a:spLocks noChangeShapeType="1"/>
          </p:cNvSpPr>
          <p:nvPr/>
        </p:nvSpPr>
        <p:spPr bwMode="auto">
          <a:xfrm flipH="1">
            <a:off x="3314700" y="4491038"/>
            <a:ext cx="2360613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12" name="Line 24"/>
          <p:cNvSpPr>
            <a:spLocks noChangeShapeType="1"/>
          </p:cNvSpPr>
          <p:nvPr/>
        </p:nvSpPr>
        <p:spPr bwMode="auto">
          <a:xfrm flipV="1">
            <a:off x="5021263" y="4489450"/>
            <a:ext cx="7937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13" name="AutoShape 25"/>
          <p:cNvSpPr>
            <a:spLocks/>
          </p:cNvSpPr>
          <p:nvPr/>
        </p:nvSpPr>
        <p:spPr bwMode="auto">
          <a:xfrm>
            <a:off x="6551613" y="3265488"/>
            <a:ext cx="2301875" cy="914400"/>
          </a:xfrm>
          <a:prstGeom prst="borderCallout2">
            <a:avLst>
              <a:gd name="adj1" fmla="val 13718"/>
              <a:gd name="adj2" fmla="val -3310"/>
              <a:gd name="adj3" fmla="val 13718"/>
              <a:gd name="adj4" fmla="val -27449"/>
              <a:gd name="adj5" fmla="val 177259"/>
              <a:gd name="adj6" fmla="val -51588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>
              <a:spcBef>
                <a:spcPct val="0"/>
              </a:spcBef>
            </a:pP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határrétegben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sebesség </a:t>
            </a:r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-ról </a:t>
            </a:r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-re változik.</a:t>
            </a:r>
          </a:p>
        </p:txBody>
      </p:sp>
      <p:sp>
        <p:nvSpPr>
          <p:cNvPr id="114718" name="AutoShape 30"/>
          <p:cNvSpPr>
            <a:spLocks/>
          </p:cNvSpPr>
          <p:nvPr/>
        </p:nvSpPr>
        <p:spPr bwMode="auto">
          <a:xfrm>
            <a:off x="5991225" y="1990725"/>
            <a:ext cx="2847975" cy="914400"/>
          </a:xfrm>
          <a:prstGeom prst="borderCallout2">
            <a:avLst>
              <a:gd name="adj1" fmla="val 13718"/>
              <a:gd name="adj2" fmla="val -2676"/>
              <a:gd name="adj3" fmla="val 13718"/>
              <a:gd name="adj4" fmla="val -14829"/>
              <a:gd name="adj5" fmla="val 162153"/>
              <a:gd name="adj6" fmla="val -4225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az áramlás magja, ahol a sebesség átlagértéke állandó (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c=áll</a:t>
            </a: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14720" name="Text Box 32"/>
          <p:cNvSpPr txBox="1">
            <a:spLocks noChangeArrowheads="1"/>
          </p:cNvSpPr>
          <p:nvPr/>
        </p:nvSpPr>
        <p:spPr bwMode="auto">
          <a:xfrm>
            <a:off x="565150" y="1570038"/>
            <a:ext cx="24828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Sebességprofil ideális </a:t>
            </a:r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kontinuumban</a:t>
            </a:r>
            <a:endParaRPr lang="hu-HU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4721" name="Text Box 33"/>
          <p:cNvSpPr txBox="1">
            <a:spLocks noChangeArrowheads="1"/>
          </p:cNvSpPr>
          <p:nvPr/>
        </p:nvSpPr>
        <p:spPr bwMode="auto">
          <a:xfrm>
            <a:off x="3035299" y="5597525"/>
            <a:ext cx="28837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Sebességprofil valóságos </a:t>
            </a:r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kontinuumban</a:t>
            </a:r>
            <a:endParaRPr lang="hu-HU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4722" name="Line 34"/>
          <p:cNvSpPr>
            <a:spLocks noChangeShapeType="1"/>
          </p:cNvSpPr>
          <p:nvPr/>
        </p:nvSpPr>
        <p:spPr bwMode="auto">
          <a:xfrm>
            <a:off x="3856038" y="2617788"/>
            <a:ext cx="3175" cy="2759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23" name="Text Box 35"/>
          <p:cNvSpPr txBox="1">
            <a:spLocks noChangeArrowheads="1"/>
          </p:cNvSpPr>
          <p:nvPr/>
        </p:nvSpPr>
        <p:spPr bwMode="auto">
          <a:xfrm>
            <a:off x="990600" y="2224088"/>
            <a:ext cx="56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114724" name="Text Box 36"/>
          <p:cNvSpPr txBox="1">
            <a:spLocks noChangeArrowheads="1"/>
          </p:cNvSpPr>
          <p:nvPr/>
        </p:nvSpPr>
        <p:spPr bwMode="auto">
          <a:xfrm>
            <a:off x="3571875" y="2217738"/>
            <a:ext cx="56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114725" name="Line 37"/>
          <p:cNvSpPr>
            <a:spLocks noChangeShapeType="1"/>
          </p:cNvSpPr>
          <p:nvPr/>
        </p:nvSpPr>
        <p:spPr bwMode="auto">
          <a:xfrm>
            <a:off x="3867150" y="2836863"/>
            <a:ext cx="90963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29" name="AutoShape 41"/>
          <p:cNvSpPr>
            <a:spLocks/>
          </p:cNvSpPr>
          <p:nvPr/>
        </p:nvSpPr>
        <p:spPr bwMode="auto">
          <a:xfrm>
            <a:off x="1831975" y="3663950"/>
            <a:ext cx="1228725" cy="914400"/>
          </a:xfrm>
          <a:prstGeom prst="borderCallout2">
            <a:avLst>
              <a:gd name="adj1" fmla="val 13718"/>
              <a:gd name="adj2" fmla="val -4394"/>
              <a:gd name="adj3" fmla="val 13718"/>
              <a:gd name="adj4" fmla="val -16009"/>
              <a:gd name="adj5" fmla="val -188250"/>
              <a:gd name="adj6" fmla="val -40614"/>
            </a:avLst>
          </a:prstGeom>
          <a:noFill/>
          <a:ln w="3175">
            <a:solidFill>
              <a:schemeClr val="tx1"/>
            </a:solidFill>
            <a:miter lim="800000"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>
              <a:spcBef>
                <a:spcPct val="0"/>
              </a:spcBef>
            </a:pPr>
            <a:r>
              <a:rPr lang="hu-HU" sz="1800">
                <a:solidFill>
                  <a:schemeClr val="tx1"/>
                </a:solidFill>
                <a:latin typeface="Calibri" panose="020F0502020204030204" pitchFamily="34" charset="0"/>
              </a:rPr>
              <a:t>Dinamikai viszkozitási tényező.</a:t>
            </a:r>
          </a:p>
        </p:txBody>
      </p:sp>
      <p:sp>
        <p:nvSpPr>
          <p:cNvPr id="3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14693" name="Line 5"/>
          <p:cNvSpPr>
            <a:spLocks noChangeShapeType="1"/>
          </p:cNvSpPr>
          <p:nvPr/>
        </p:nvSpPr>
        <p:spPr bwMode="auto">
          <a:xfrm>
            <a:off x="1274763" y="2600325"/>
            <a:ext cx="3175" cy="2759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4728" name="Text Box 40"/>
          <p:cNvSpPr txBox="1">
            <a:spLocks noChangeArrowheads="1"/>
          </p:cNvSpPr>
          <p:nvPr/>
        </p:nvSpPr>
        <p:spPr bwMode="auto">
          <a:xfrm>
            <a:off x="5045075" y="1195045"/>
            <a:ext cx="3902075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Newton törvénye az egymás mellett elmozduló folyadékréteg között keletkező csúsztató feszültségről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4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4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14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6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8" dur="500"/>
                                        <p:tgtEl>
                                          <p:spTgt spid="114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000"/>
                            </p:stCondLst>
                            <p:childTnLst>
                              <p:par>
                                <p:cTn id="1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114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1147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1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10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0" dur="10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5" dur="10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114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5" dur="1000"/>
                                        <p:tgtEl>
                                          <p:spTgt spid="114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114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14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14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4692" grpId="0" animBg="1"/>
      <p:bldP spid="114694" grpId="0" animBg="1"/>
      <p:bldP spid="114694" grpId="1" animBg="1"/>
      <p:bldP spid="114698" grpId="0" animBg="1"/>
      <p:bldP spid="114698" grpId="1" animBg="1"/>
      <p:bldP spid="114699" grpId="0" animBg="1"/>
      <p:bldP spid="114699" grpId="1" animBg="1"/>
      <p:bldP spid="114700" grpId="0" animBg="1"/>
      <p:bldP spid="114700" grpId="1" animBg="1"/>
      <p:bldP spid="114701" grpId="0" animBg="1"/>
      <p:bldP spid="114701" grpId="1" animBg="1"/>
      <p:bldP spid="114702" grpId="0" animBg="1"/>
      <p:bldP spid="114702" grpId="1" animBg="1"/>
      <p:bldP spid="114703" grpId="0" animBg="1"/>
      <p:bldP spid="114703" grpId="1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0" grpId="1" animBg="1"/>
      <p:bldP spid="114711" grpId="0" animBg="1"/>
      <p:bldP spid="114712" grpId="0" animBg="1"/>
      <p:bldP spid="114713" grpId="0" animBg="1"/>
      <p:bldP spid="114713" grpId="1" animBg="1"/>
      <p:bldP spid="114718" grpId="0" animBg="1"/>
      <p:bldP spid="114718" grpId="1" animBg="1"/>
      <p:bldP spid="114720" grpId="0"/>
      <p:bldP spid="114720" grpId="1"/>
      <p:bldP spid="114721" grpId="0"/>
      <p:bldP spid="114722" grpId="0" animBg="1"/>
      <p:bldP spid="114723" grpId="0"/>
      <p:bldP spid="114723" grpId="1"/>
      <p:bldP spid="114724" grpId="0"/>
      <p:bldP spid="114725" grpId="0" animBg="1"/>
      <p:bldP spid="114729" grpId="0" animBg="1"/>
      <p:bldP spid="114693" grpId="0" animBg="1"/>
      <p:bldP spid="114693" grpId="1" animBg="1"/>
      <p:bldP spid="1147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850" y="898525"/>
            <a:ext cx="8658225" cy="9144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A dinamikai viszkozitás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2239963"/>
            <a:ext cx="8194910" cy="2863850"/>
          </a:xfrm>
        </p:spPr>
        <p:txBody>
          <a:bodyPr/>
          <a:lstStyle/>
          <a:p>
            <a:r>
              <a:rPr lang="hu-HU" sz="2800" dirty="0">
                <a:latin typeface="Calibri" panose="020F0502020204030204" pitchFamily="34" charset="0"/>
              </a:rPr>
              <a:t>Anyagjellemző.</a:t>
            </a:r>
          </a:p>
          <a:p>
            <a:r>
              <a:rPr lang="hu-HU" sz="2800" dirty="0">
                <a:latin typeface="Calibri" panose="020F0502020204030204" pitchFamily="34" charset="0"/>
              </a:rPr>
              <a:t>Jelentős mértékben hőmérsékletfüggő, kisebb mértékben a nyomástól is függ.</a:t>
            </a:r>
          </a:p>
          <a:p>
            <a:r>
              <a:rPr lang="hu-HU" sz="2800" dirty="0">
                <a:latin typeface="Calibri" panose="020F0502020204030204" pitchFamily="34" charset="0"/>
              </a:rPr>
              <a:t>A hőmérséklet emelkedésével a folyadékoké csökken a gázoké nő.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91890" y="1606225"/>
            <a:ext cx="8194910" cy="205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A súrlódásos kontinuumokkal foglalkozó tudományban  gyakran fordul elő a dinamikai viszkozitási tényező és a sűrűség hányadosa ezért célszerűnek mutatkozott ezt egyetlen anyagi jellemzőnek tekinteni, melyet – megkülönböztetésül – </a:t>
            </a:r>
            <a:r>
              <a:rPr lang="hu-HU" sz="2400" b="1" i="1" dirty="0" smtClean="0">
                <a:latin typeface="Calibri" panose="020F0502020204030204" pitchFamily="34" charset="0"/>
              </a:rPr>
              <a:t>kinematikai viszkozitási</a:t>
            </a:r>
            <a:r>
              <a:rPr lang="hu-HU" sz="2400" dirty="0" smtClean="0">
                <a:latin typeface="Calibri" panose="020F0502020204030204" pitchFamily="34" charset="0"/>
              </a:rPr>
              <a:t> tényezőnek neveznek.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A kinematikai viszkozitási tényező</a:t>
            </a:r>
          </a:p>
        </p:txBody>
      </p:sp>
      <p:graphicFrame>
        <p:nvGraphicFramePr>
          <p:cNvPr id="1177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343233"/>
              </p:ext>
            </p:extLst>
          </p:nvPr>
        </p:nvGraphicFramePr>
        <p:xfrm>
          <a:off x="3254568" y="3739081"/>
          <a:ext cx="2636838" cy="141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98" name="Egyenlet" r:id="rId3" imgW="901440" imgH="482400" progId="Equation.3">
                  <p:embed/>
                </p:oleObj>
              </mc:Choice>
              <mc:Fallback>
                <p:oleObj name="Egyenlet" r:id="rId3" imgW="90144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568" y="3739081"/>
                        <a:ext cx="2636838" cy="1411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81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785788"/>
              </p:ext>
            </p:extLst>
          </p:nvPr>
        </p:nvGraphicFramePr>
        <p:xfrm>
          <a:off x="1189038" y="1063625"/>
          <a:ext cx="12096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3" name="Egyenlet" r:id="rId3" imgW="774364" imgH="469696" progId="Equation.3">
                  <p:embed/>
                </p:oleObj>
              </mc:Choice>
              <mc:Fallback>
                <p:oleObj name="Egyenlet" r:id="rId3" imgW="774364" imgH="46969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1063625"/>
                        <a:ext cx="1209675" cy="736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89" name="Line 5"/>
          <p:cNvSpPr>
            <a:spLocks noChangeShapeType="1"/>
          </p:cNvSpPr>
          <p:nvPr/>
        </p:nvSpPr>
        <p:spPr bwMode="auto">
          <a:xfrm>
            <a:off x="2541588" y="1171575"/>
            <a:ext cx="0" cy="4364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18816" name="Rectangle 32"/>
          <p:cNvSpPr>
            <a:spLocks noChangeArrowheads="1"/>
          </p:cNvSpPr>
          <p:nvPr/>
        </p:nvSpPr>
        <p:spPr bwMode="auto">
          <a:xfrm>
            <a:off x="104495" y="854071"/>
            <a:ext cx="8891723" cy="13622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hu-HU" sz="2000" b="1" dirty="0" err="1">
                <a:latin typeface="Calibri" panose="020F0502020204030204" pitchFamily="34" charset="0"/>
              </a:rPr>
              <a:t>tixotróp</a:t>
            </a:r>
            <a:r>
              <a:rPr lang="hu-HU" sz="2000" b="1" dirty="0">
                <a:latin typeface="Calibri" panose="020F0502020204030204" pitchFamily="34" charset="0"/>
              </a:rPr>
              <a:t> </a:t>
            </a:r>
            <a:r>
              <a:rPr lang="hu-HU" sz="2000" b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 </a:t>
            </a:r>
            <a:r>
              <a:rPr lang="hu-HU" sz="2000" dirty="0">
                <a:latin typeface="Calibri" panose="020F0502020204030204" pitchFamily="34" charset="0"/>
              </a:rPr>
              <a:t>: </a:t>
            </a:r>
          </a:p>
          <a:p>
            <a:pPr algn="just"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</a:t>
            </a:r>
            <a:r>
              <a:rPr lang="hu-HU" sz="2000" dirty="0">
                <a:latin typeface="Calibri" panose="020F0502020204030204" pitchFamily="34" charset="0"/>
              </a:rPr>
              <a:t>közegben ébredő csúsztatófeszültség értéke függ a megelőző deformációtól, azaz más érték adódik a </a:t>
            </a:r>
            <a:r>
              <a:rPr lang="hu-HU" sz="2000" dirty="0" smtClean="0">
                <a:latin typeface="Calibri" panose="020F0502020204030204" pitchFamily="34" charset="0"/>
              </a:rPr>
              <a:t>deformáció-sebesség növelése </a:t>
            </a:r>
            <a:r>
              <a:rPr lang="hu-HU" sz="2000" dirty="0">
                <a:latin typeface="Calibri" panose="020F0502020204030204" pitchFamily="34" charset="0"/>
              </a:rPr>
              <a:t>és csökkenése esetén ugyanazon </a:t>
            </a:r>
            <a:r>
              <a:rPr lang="hu-HU" sz="2000" dirty="0" smtClean="0">
                <a:latin typeface="Calibri" panose="020F0502020204030204" pitchFamily="34" charset="0"/>
              </a:rPr>
              <a:t>deformáció-sebességnél </a:t>
            </a:r>
            <a:r>
              <a:rPr lang="hu-HU" sz="2000" dirty="0">
                <a:latin typeface="Calibri" panose="020F0502020204030204" pitchFamily="34" charset="0"/>
              </a:rPr>
              <a:t>(</a:t>
            </a:r>
            <a:r>
              <a:rPr lang="hu-HU" sz="2000" i="1" dirty="0">
                <a:latin typeface="Calibri" panose="020F0502020204030204" pitchFamily="34" charset="0"/>
              </a:rPr>
              <a:t>nyersolaj</a:t>
            </a:r>
            <a:r>
              <a:rPr lang="hu-HU" sz="2000" dirty="0"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118814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122977" y="853364"/>
            <a:ext cx="8873241" cy="1032473"/>
          </a:xfrm>
          <a:solidFill>
            <a:schemeClr val="accent1"/>
          </a:solidFill>
          <a:ln/>
        </p:spPr>
        <p:txBody>
          <a:bodyPr/>
          <a:lstStyle/>
          <a:p>
            <a:pPr marL="0" indent="0" algn="just">
              <a:buFontTx/>
              <a:buNone/>
            </a:pPr>
            <a:r>
              <a:rPr lang="hu-HU" sz="2000" b="1" dirty="0">
                <a:latin typeface="Calibri" panose="020F0502020204030204" pitchFamily="34" charset="0"/>
              </a:rPr>
              <a:t>newtoni </a:t>
            </a:r>
            <a:r>
              <a:rPr lang="hu-HU" sz="2000" b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: </a:t>
            </a:r>
            <a:endParaRPr lang="hu-HU" sz="2000" dirty="0"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</a:t>
            </a:r>
            <a:r>
              <a:rPr lang="hu-HU" sz="2000" dirty="0">
                <a:latin typeface="Calibri" panose="020F0502020204030204" pitchFamily="34" charset="0"/>
              </a:rPr>
              <a:t>keletkező csúsztató feszültség arányos </a:t>
            </a:r>
            <a:r>
              <a:rPr lang="hu-HU" sz="2000" dirty="0" smtClean="0">
                <a:latin typeface="Calibri" panose="020F0502020204030204" pitchFamily="34" charset="0"/>
              </a:rPr>
              <a:t>(</a:t>
            </a:r>
            <a:r>
              <a:rPr lang="hu-HU" sz="2000" b="1" i="1" dirty="0" smtClean="0">
                <a:latin typeface="Calibri" panose="020F0502020204030204" pitchFamily="34" charset="0"/>
              </a:rPr>
              <a:t>n=1</a:t>
            </a:r>
            <a:r>
              <a:rPr lang="hu-HU" sz="2000" dirty="0" smtClean="0">
                <a:latin typeface="Calibri" panose="020F0502020204030204" pitchFamily="34" charset="0"/>
              </a:rPr>
              <a:t>) az </a:t>
            </a:r>
            <a:r>
              <a:rPr lang="hu-HU" sz="2000" dirty="0">
                <a:latin typeface="Calibri" panose="020F0502020204030204" pitchFamily="34" charset="0"/>
              </a:rPr>
              <a:t>ún. </a:t>
            </a:r>
            <a:r>
              <a:rPr lang="hu-HU" sz="2000" dirty="0" err="1" smtClean="0">
                <a:latin typeface="Calibri" panose="020F0502020204030204" pitchFamily="34" charset="0"/>
              </a:rPr>
              <a:t>deformáció-sebességel</a:t>
            </a:r>
            <a:r>
              <a:rPr lang="hu-HU" sz="2000" dirty="0">
                <a:latin typeface="Calibri" panose="020F0502020204030204" pitchFamily="34" charset="0"/>
              </a:rPr>
              <a:t>, azaz az időegység alatt bekövetkező deformáció mértékével (</a:t>
            </a:r>
            <a:r>
              <a:rPr lang="hu-HU" sz="2000" i="1" dirty="0">
                <a:latin typeface="Calibri" panose="020F0502020204030204" pitchFamily="34" charset="0"/>
              </a:rPr>
              <a:t>víz, gázok</a:t>
            </a:r>
            <a:r>
              <a:rPr lang="hu-HU" sz="2000" dirty="0"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118815" name="Rectangle 31"/>
          <p:cNvSpPr>
            <a:spLocks noChangeArrowheads="1"/>
          </p:cNvSpPr>
          <p:nvPr/>
        </p:nvSpPr>
        <p:spPr bwMode="auto">
          <a:xfrm>
            <a:off x="113738" y="827392"/>
            <a:ext cx="8882480" cy="110474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hu-HU" sz="2000" b="1" dirty="0" err="1">
                <a:latin typeface="Calibri" panose="020F0502020204030204" pitchFamily="34" charset="0"/>
              </a:rPr>
              <a:t>dilatáló</a:t>
            </a:r>
            <a:r>
              <a:rPr lang="hu-HU" sz="2000" b="1" dirty="0">
                <a:latin typeface="Calibri" panose="020F0502020204030204" pitchFamily="34" charset="0"/>
              </a:rPr>
              <a:t> </a:t>
            </a:r>
            <a:r>
              <a:rPr lang="hu-HU" sz="2000" b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 </a:t>
            </a:r>
            <a:r>
              <a:rPr lang="hu-HU" sz="2000" dirty="0">
                <a:latin typeface="Calibri" panose="020F0502020204030204" pitchFamily="34" charset="0"/>
              </a:rPr>
              <a:t>: </a:t>
            </a:r>
          </a:p>
          <a:p>
            <a:pPr algn="just"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</a:t>
            </a:r>
            <a:r>
              <a:rPr lang="hu-HU" sz="2000" dirty="0">
                <a:latin typeface="Calibri" panose="020F0502020204030204" pitchFamily="34" charset="0"/>
              </a:rPr>
              <a:t>deformáció sebesség növekedéséhez rohamosan növekvő  csúsztatófeszültség tartozik (</a:t>
            </a:r>
            <a:r>
              <a:rPr lang="hu-HU" sz="2000" i="1" dirty="0">
                <a:latin typeface="Calibri" panose="020F0502020204030204" pitchFamily="34" charset="0"/>
              </a:rPr>
              <a:t>nagy mennyiségű ásványi port tartalmazó folyadékok</a:t>
            </a:r>
            <a:r>
              <a:rPr lang="hu-HU" sz="2000" dirty="0"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118818" name="Rectangle 34"/>
          <p:cNvSpPr>
            <a:spLocks noChangeArrowheads="1"/>
          </p:cNvSpPr>
          <p:nvPr/>
        </p:nvSpPr>
        <p:spPr bwMode="auto">
          <a:xfrm>
            <a:off x="113741" y="871493"/>
            <a:ext cx="8882477" cy="12146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FontTx/>
              <a:buNone/>
            </a:pPr>
            <a:r>
              <a:rPr lang="hu-HU" sz="2000" b="1" dirty="0">
                <a:latin typeface="Calibri" panose="020F0502020204030204" pitchFamily="34" charset="0"/>
              </a:rPr>
              <a:t>plasztikus </a:t>
            </a:r>
            <a:r>
              <a:rPr lang="hu-HU" sz="2000" b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 </a:t>
            </a:r>
            <a:r>
              <a:rPr lang="hu-HU" sz="2000" dirty="0">
                <a:latin typeface="Calibri" panose="020F0502020204030204" pitchFamily="34" charset="0"/>
              </a:rPr>
              <a:t>: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egy </a:t>
            </a:r>
            <a:r>
              <a:rPr lang="hu-HU" sz="2000" dirty="0">
                <a:latin typeface="Calibri" panose="020F0502020204030204" pitchFamily="34" charset="0"/>
              </a:rPr>
              <a:t>bizonyos határérték elérése után indul meg az alakváltozás, melynek során a newtoni </a:t>
            </a:r>
            <a:r>
              <a:rPr lang="hu-HU" sz="2000" dirty="0" smtClean="0">
                <a:latin typeface="Calibri" panose="020F0502020204030204" pitchFamily="34" charset="0"/>
              </a:rPr>
              <a:t>kontinuumokhoz </a:t>
            </a:r>
            <a:r>
              <a:rPr lang="hu-HU" sz="2000" dirty="0">
                <a:latin typeface="Calibri" panose="020F0502020204030204" pitchFamily="34" charset="0"/>
              </a:rPr>
              <a:t>hasonlóan arányos a csúsztatófeszültség a </a:t>
            </a:r>
            <a:r>
              <a:rPr lang="hu-HU" sz="2000" dirty="0" smtClean="0">
                <a:latin typeface="Calibri" panose="020F0502020204030204" pitchFamily="34" charset="0"/>
              </a:rPr>
              <a:t>deformáció-sebességgel </a:t>
            </a:r>
            <a:r>
              <a:rPr lang="hu-HU" sz="2000" dirty="0">
                <a:latin typeface="Calibri" panose="020F0502020204030204" pitchFamily="34" charset="0"/>
              </a:rPr>
              <a:t>(</a:t>
            </a:r>
            <a:r>
              <a:rPr lang="hu-HU" sz="2000" i="1" dirty="0">
                <a:latin typeface="Calibri" panose="020F0502020204030204" pitchFamily="34" charset="0"/>
              </a:rPr>
              <a:t>festékek, fogkrém</a:t>
            </a:r>
            <a:r>
              <a:rPr lang="hu-HU" sz="2000" dirty="0"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118817" name="Rectangle 33"/>
          <p:cNvSpPr>
            <a:spLocks noChangeArrowheads="1"/>
          </p:cNvSpPr>
          <p:nvPr/>
        </p:nvSpPr>
        <p:spPr bwMode="auto">
          <a:xfrm>
            <a:off x="122965" y="854063"/>
            <a:ext cx="8873253" cy="15400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FontTx/>
              <a:buNone/>
            </a:pPr>
            <a:r>
              <a:rPr lang="hu-HU" sz="2000" b="1" dirty="0" err="1">
                <a:latin typeface="Calibri" panose="020F0502020204030204" pitchFamily="34" charset="0"/>
              </a:rPr>
              <a:t>pszeudoplasztikus</a:t>
            </a:r>
            <a:r>
              <a:rPr lang="hu-HU" sz="2000" b="1" dirty="0">
                <a:latin typeface="Calibri" panose="020F0502020204030204" pitchFamily="34" charset="0"/>
              </a:rPr>
              <a:t> </a:t>
            </a:r>
            <a:r>
              <a:rPr lang="hu-HU" sz="2000" b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: </a:t>
            </a:r>
            <a:endParaRPr lang="hu-HU" sz="2000" dirty="0">
              <a:latin typeface="Calibri" panose="020F0502020204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plasztikus kontinuumokhoz </a:t>
            </a:r>
            <a:r>
              <a:rPr lang="hu-HU" sz="2000" dirty="0">
                <a:latin typeface="Calibri" panose="020F0502020204030204" pitchFamily="34" charset="0"/>
              </a:rPr>
              <a:t>hasonló tulajdonságú </a:t>
            </a:r>
            <a:r>
              <a:rPr lang="hu-HU" sz="2000" dirty="0" smtClean="0">
                <a:latin typeface="Calibri" panose="020F0502020204030204" pitchFamily="34" charset="0"/>
              </a:rPr>
              <a:t>kontinuumok, </a:t>
            </a:r>
            <a:r>
              <a:rPr lang="hu-HU" sz="2000" dirty="0">
                <a:latin typeface="Calibri" panose="020F0502020204030204" pitchFamily="34" charset="0"/>
              </a:rPr>
              <a:t>azzal az eltéréssel, hogy kis </a:t>
            </a:r>
            <a:r>
              <a:rPr lang="hu-HU" sz="2000" dirty="0" smtClean="0">
                <a:latin typeface="Calibri" panose="020F0502020204030204" pitchFamily="34" charset="0"/>
              </a:rPr>
              <a:t>deformáció sebességnél </a:t>
            </a:r>
            <a:r>
              <a:rPr lang="hu-HU" sz="2000" dirty="0">
                <a:latin typeface="Calibri" panose="020F0502020204030204" pitchFamily="34" charset="0"/>
              </a:rPr>
              <a:t>meredeken növekvő csúsztató feszültség tartozik (</a:t>
            </a:r>
            <a:r>
              <a:rPr lang="hu-HU" sz="2000" i="1" dirty="0">
                <a:latin typeface="Calibri" panose="020F0502020204030204" pitchFamily="34" charset="0"/>
              </a:rPr>
              <a:t>a molekulák elrendeződnek</a:t>
            </a:r>
            <a:r>
              <a:rPr lang="hu-HU" sz="2000" dirty="0">
                <a:latin typeface="Calibri" panose="020F0502020204030204" pitchFamily="34" charset="0"/>
              </a:rPr>
              <a:t>), majd pedig arányos lesz a csúsztatófeszültség és a </a:t>
            </a:r>
            <a:r>
              <a:rPr lang="hu-HU" sz="2000" dirty="0" smtClean="0">
                <a:latin typeface="Calibri" panose="020F0502020204030204" pitchFamily="34" charset="0"/>
              </a:rPr>
              <a:t>deformáció sebesség </a:t>
            </a:r>
            <a:r>
              <a:rPr lang="hu-HU" sz="2000" dirty="0">
                <a:latin typeface="Calibri" panose="020F0502020204030204" pitchFamily="34" charset="0"/>
              </a:rPr>
              <a:t>(</a:t>
            </a:r>
            <a:r>
              <a:rPr lang="hu-HU" sz="2000" i="1" dirty="0">
                <a:latin typeface="Calibri" panose="020F0502020204030204" pitchFamily="34" charset="0"/>
              </a:rPr>
              <a:t>hosszúláncú molekulákból felépülő </a:t>
            </a:r>
            <a:r>
              <a:rPr lang="hu-HU" sz="2000" i="1" dirty="0" smtClean="0">
                <a:latin typeface="Calibri" panose="020F0502020204030204" pitchFamily="34" charset="0"/>
              </a:rPr>
              <a:t>kontinuumok</a:t>
            </a:r>
            <a:r>
              <a:rPr lang="hu-HU" sz="2000" dirty="0" smtClean="0">
                <a:latin typeface="Calibri" panose="020F0502020204030204" pitchFamily="34" charset="0"/>
              </a:rPr>
              <a:t>) </a:t>
            </a:r>
            <a:endParaRPr lang="hu-HU" sz="2000" dirty="0">
              <a:latin typeface="Calibri" panose="020F0502020204030204" pitchFamily="34" charset="0"/>
            </a:endParaRP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0" y="184801"/>
            <a:ext cx="2667000" cy="731838"/>
          </a:xfrm>
        </p:spPr>
        <p:txBody>
          <a:bodyPr/>
          <a:lstStyle/>
          <a:p>
            <a:r>
              <a:rPr lang="hu-HU" sz="36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Reológia</a:t>
            </a:r>
            <a:endParaRPr lang="hu-HU" sz="3600" b="1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88" name="AutoShape 4"/>
          <p:cNvSpPr>
            <a:spLocks/>
          </p:cNvSpPr>
          <p:nvPr/>
        </p:nvSpPr>
        <p:spPr bwMode="auto">
          <a:xfrm>
            <a:off x="6724073" y="4597401"/>
            <a:ext cx="2062740" cy="565296"/>
          </a:xfrm>
          <a:prstGeom prst="borderCallout2">
            <a:avLst>
              <a:gd name="adj1" fmla="val 14847"/>
              <a:gd name="adj2" fmla="val -2912"/>
              <a:gd name="adj3" fmla="val 13647"/>
              <a:gd name="adj4" fmla="val -48233"/>
              <a:gd name="adj5" fmla="val -78398"/>
              <a:gd name="adj6" fmla="val -89468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newtoni </a:t>
            </a:r>
            <a:r>
              <a:rPr lang="hu-H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</a:t>
            </a:r>
            <a:endParaRPr lang="hu-HU" sz="1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1100" i="1" dirty="0">
                <a:solidFill>
                  <a:schemeClr val="tx1"/>
                </a:solidFill>
                <a:latin typeface="Calibri" panose="020F0502020204030204" pitchFamily="34" charset="0"/>
              </a:rPr>
              <a:t>(víz, levegő, gázok)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2" name="Line 8"/>
          <p:cNvSpPr>
            <a:spLocks noChangeShapeType="1"/>
          </p:cNvSpPr>
          <p:nvPr/>
        </p:nvSpPr>
        <p:spPr bwMode="auto">
          <a:xfrm flipV="1">
            <a:off x="2541588" y="3730625"/>
            <a:ext cx="2995612" cy="17907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3" name="Line 9"/>
          <p:cNvSpPr>
            <a:spLocks noChangeShapeType="1"/>
          </p:cNvSpPr>
          <p:nvPr/>
        </p:nvSpPr>
        <p:spPr bwMode="auto">
          <a:xfrm flipV="1">
            <a:off x="2538413" y="1968500"/>
            <a:ext cx="2925762" cy="18272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4" name="Freeform 10"/>
          <p:cNvSpPr>
            <a:spLocks/>
          </p:cNvSpPr>
          <p:nvPr/>
        </p:nvSpPr>
        <p:spPr bwMode="auto">
          <a:xfrm>
            <a:off x="2551113" y="2455863"/>
            <a:ext cx="2719387" cy="3071812"/>
          </a:xfrm>
          <a:custGeom>
            <a:avLst/>
            <a:gdLst>
              <a:gd name="T0" fmla="*/ 0 w 7952"/>
              <a:gd name="T1" fmla="*/ 7877 h 7877"/>
              <a:gd name="T2" fmla="*/ 1753 w 7952"/>
              <a:gd name="T3" fmla="*/ 4458 h 7877"/>
              <a:gd name="T4" fmla="*/ 7952 w 7952"/>
              <a:gd name="T5" fmla="*/ 0 h 7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52" h="7877">
                <a:moveTo>
                  <a:pt x="0" y="7877"/>
                </a:moveTo>
                <a:cubicBezTo>
                  <a:pt x="214" y="6824"/>
                  <a:pt x="428" y="5771"/>
                  <a:pt x="1753" y="4458"/>
                </a:cubicBezTo>
                <a:cubicBezTo>
                  <a:pt x="3078" y="3145"/>
                  <a:pt x="5515" y="1572"/>
                  <a:pt x="7952" y="0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5" name="Freeform 11"/>
          <p:cNvSpPr>
            <a:spLocks/>
          </p:cNvSpPr>
          <p:nvPr/>
        </p:nvSpPr>
        <p:spPr bwMode="auto">
          <a:xfrm>
            <a:off x="2541588" y="4789488"/>
            <a:ext cx="2965450" cy="725487"/>
          </a:xfrm>
          <a:custGeom>
            <a:avLst/>
            <a:gdLst>
              <a:gd name="T0" fmla="*/ 0 w 8127"/>
              <a:gd name="T1" fmla="*/ 1716 h 1716"/>
              <a:gd name="T2" fmla="*/ 3081 w 8127"/>
              <a:gd name="T3" fmla="*/ 1415 h 1716"/>
              <a:gd name="T4" fmla="*/ 8127 w 8127"/>
              <a:gd name="T5" fmla="*/ 0 h 1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27" h="1716">
                <a:moveTo>
                  <a:pt x="0" y="1716"/>
                </a:moveTo>
                <a:cubicBezTo>
                  <a:pt x="863" y="1708"/>
                  <a:pt x="1727" y="1701"/>
                  <a:pt x="3081" y="1415"/>
                </a:cubicBezTo>
                <a:cubicBezTo>
                  <a:pt x="4435" y="1129"/>
                  <a:pt x="7286" y="236"/>
                  <a:pt x="8127" y="0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6" name="Freeform 12"/>
          <p:cNvSpPr>
            <a:spLocks/>
          </p:cNvSpPr>
          <p:nvPr/>
        </p:nvSpPr>
        <p:spPr bwMode="auto">
          <a:xfrm>
            <a:off x="2546350" y="2789238"/>
            <a:ext cx="2911475" cy="2738437"/>
          </a:xfrm>
          <a:custGeom>
            <a:avLst/>
            <a:gdLst>
              <a:gd name="T0" fmla="*/ 0 w 7977"/>
              <a:gd name="T1" fmla="*/ 6474 h 6474"/>
              <a:gd name="T2" fmla="*/ 1616 w 7977"/>
              <a:gd name="T3" fmla="*/ 4433 h 6474"/>
              <a:gd name="T4" fmla="*/ 6124 w 7977"/>
              <a:gd name="T5" fmla="*/ 1102 h 6474"/>
              <a:gd name="T6" fmla="*/ 7977 w 7977"/>
              <a:gd name="T7" fmla="*/ 0 h 6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77" h="6474">
                <a:moveTo>
                  <a:pt x="0" y="6474"/>
                </a:moveTo>
                <a:cubicBezTo>
                  <a:pt x="297" y="5901"/>
                  <a:pt x="595" y="5328"/>
                  <a:pt x="1616" y="4433"/>
                </a:cubicBezTo>
                <a:cubicBezTo>
                  <a:pt x="2637" y="3538"/>
                  <a:pt x="5064" y="1841"/>
                  <a:pt x="6124" y="1102"/>
                </a:cubicBezTo>
                <a:cubicBezTo>
                  <a:pt x="7184" y="363"/>
                  <a:pt x="7580" y="181"/>
                  <a:pt x="7977" y="0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8" name="AutoShape 14"/>
          <p:cNvSpPr>
            <a:spLocks/>
          </p:cNvSpPr>
          <p:nvPr/>
        </p:nvSpPr>
        <p:spPr bwMode="auto">
          <a:xfrm flipH="1">
            <a:off x="6495691" y="2833688"/>
            <a:ext cx="2291122" cy="607071"/>
          </a:xfrm>
          <a:prstGeom prst="borderCallout2">
            <a:avLst>
              <a:gd name="adj1" fmla="val 14282"/>
              <a:gd name="adj2" fmla="val 103139"/>
              <a:gd name="adj3" fmla="val 12594"/>
              <a:gd name="adj4" fmla="val 165198"/>
              <a:gd name="adj5" fmla="val -51139"/>
              <a:gd name="adj6" fmla="val 1819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plasztikus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1100" i="1" dirty="0">
                <a:solidFill>
                  <a:schemeClr val="tx1"/>
                </a:solidFill>
                <a:latin typeface="Calibri" panose="020F0502020204030204" pitchFamily="34" charset="0"/>
              </a:rPr>
              <a:t>(festékek)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799" name="AutoShape 15"/>
          <p:cNvSpPr>
            <a:spLocks/>
          </p:cNvSpPr>
          <p:nvPr/>
        </p:nvSpPr>
        <p:spPr bwMode="auto">
          <a:xfrm flipH="1">
            <a:off x="5855855" y="3743472"/>
            <a:ext cx="2930958" cy="595530"/>
          </a:xfrm>
          <a:prstGeom prst="borderCallout2">
            <a:avLst>
              <a:gd name="adj1" fmla="val 13006"/>
              <a:gd name="adj2" fmla="val 102572"/>
              <a:gd name="adj3" fmla="val -25865"/>
              <a:gd name="adj4" fmla="val 109756"/>
              <a:gd name="adj5" fmla="val -133266"/>
              <a:gd name="adj6" fmla="val 141467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dirty="0" err="1">
                <a:solidFill>
                  <a:schemeClr val="tx1"/>
                </a:solidFill>
                <a:latin typeface="Calibri" panose="020F0502020204030204" pitchFamily="34" charset="0"/>
              </a:rPr>
              <a:t>pszeudoplasztikus</a:t>
            </a:r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1100" i="1" dirty="0">
                <a:solidFill>
                  <a:schemeClr val="tx1"/>
                </a:solidFill>
                <a:latin typeface="Calibri" panose="020F0502020204030204" pitchFamily="34" charset="0"/>
              </a:rPr>
              <a:t>(hosszúláncú műanyagok n&lt;1)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18813" name="Group 29"/>
          <p:cNvGrpSpPr>
            <a:grpSpLocks/>
          </p:cNvGrpSpPr>
          <p:nvPr/>
        </p:nvGrpSpPr>
        <p:grpSpPr bwMode="auto">
          <a:xfrm>
            <a:off x="2517775" y="2813050"/>
            <a:ext cx="2933700" cy="2733675"/>
            <a:chOff x="1586" y="1772"/>
            <a:chExt cx="1848" cy="1722"/>
          </a:xfrm>
        </p:grpSpPr>
        <p:sp>
          <p:nvSpPr>
            <p:cNvPr id="118797" name="Freeform 13"/>
            <p:cNvSpPr>
              <a:spLocks/>
            </p:cNvSpPr>
            <p:nvPr/>
          </p:nvSpPr>
          <p:spPr bwMode="auto">
            <a:xfrm>
              <a:off x="1586" y="1772"/>
              <a:ext cx="1848" cy="1722"/>
            </a:xfrm>
            <a:custGeom>
              <a:avLst/>
              <a:gdLst>
                <a:gd name="T0" fmla="*/ 75 w 8039"/>
                <a:gd name="T1" fmla="*/ 6462 h 6462"/>
                <a:gd name="T2" fmla="*/ 1327 w 8039"/>
                <a:gd name="T3" fmla="*/ 5109 h 6462"/>
                <a:gd name="T4" fmla="*/ 8039 w 8039"/>
                <a:gd name="T5" fmla="*/ 0 h 6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39" h="6462">
                  <a:moveTo>
                    <a:pt x="75" y="6462"/>
                  </a:moveTo>
                  <a:cubicBezTo>
                    <a:pt x="37" y="6324"/>
                    <a:pt x="0" y="6186"/>
                    <a:pt x="1327" y="5109"/>
                  </a:cubicBezTo>
                  <a:cubicBezTo>
                    <a:pt x="2654" y="4032"/>
                    <a:pt x="5346" y="2016"/>
                    <a:pt x="8039" y="0"/>
                  </a:cubicBezTo>
                </a:path>
              </a:pathLst>
            </a:custGeom>
            <a:noFill/>
            <a:ln w="9525" cap="flat">
              <a:solidFill>
                <a:srgbClr val="FFFF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8800" name="Line 16"/>
            <p:cNvSpPr>
              <a:spLocks noChangeShapeType="1"/>
            </p:cNvSpPr>
            <p:nvPr/>
          </p:nvSpPr>
          <p:spPr bwMode="auto">
            <a:xfrm flipH="1">
              <a:off x="2347" y="2647"/>
              <a:ext cx="41" cy="7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8801" name="Line 17"/>
            <p:cNvSpPr>
              <a:spLocks noChangeShapeType="1"/>
            </p:cNvSpPr>
            <p:nvPr/>
          </p:nvSpPr>
          <p:spPr bwMode="auto">
            <a:xfrm flipV="1">
              <a:off x="2347" y="2687"/>
              <a:ext cx="72" cy="33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8802" name="AutoShape 18"/>
          <p:cNvSpPr>
            <a:spLocks/>
          </p:cNvSpPr>
          <p:nvPr/>
        </p:nvSpPr>
        <p:spPr bwMode="auto">
          <a:xfrm flipH="1">
            <a:off x="198437" y="3004877"/>
            <a:ext cx="1962151" cy="723900"/>
          </a:xfrm>
          <a:prstGeom prst="borderCallout2">
            <a:avLst>
              <a:gd name="adj1" fmla="val 15787"/>
              <a:gd name="adj2" fmla="val -3486"/>
              <a:gd name="adj3" fmla="val 15787"/>
              <a:gd name="adj4" fmla="val -43648"/>
              <a:gd name="adj5" fmla="val 117977"/>
              <a:gd name="adj6" fmla="val -91656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dirty="0" err="1">
                <a:solidFill>
                  <a:schemeClr val="tx1"/>
                </a:solidFill>
                <a:latin typeface="Calibri" panose="020F0502020204030204" pitchFamily="34" charset="0"/>
              </a:rPr>
              <a:t>tixotróp</a:t>
            </a:r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1100" i="1" dirty="0">
                <a:solidFill>
                  <a:schemeClr val="tx1"/>
                </a:solidFill>
                <a:latin typeface="Calibri" panose="020F0502020204030204" pitchFamily="34" charset="0"/>
              </a:rPr>
              <a:t>(nyersolaj)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803" name="AutoShape 19"/>
          <p:cNvSpPr>
            <a:spLocks/>
          </p:cNvSpPr>
          <p:nvPr/>
        </p:nvSpPr>
        <p:spPr bwMode="auto">
          <a:xfrm>
            <a:off x="217489" y="3975100"/>
            <a:ext cx="1943100" cy="814388"/>
          </a:xfrm>
          <a:prstGeom prst="borderCallout2">
            <a:avLst>
              <a:gd name="adj1" fmla="val 11231"/>
              <a:gd name="adj2" fmla="val 103519"/>
              <a:gd name="adj3" fmla="val 11231"/>
              <a:gd name="adj4" fmla="val 189157"/>
              <a:gd name="adj5" fmla="val 132255"/>
              <a:gd name="adj6" fmla="val 230088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dirty="0" err="1">
                <a:solidFill>
                  <a:schemeClr val="tx1"/>
                </a:solidFill>
                <a:latin typeface="Calibri" panose="020F0502020204030204" pitchFamily="34" charset="0"/>
              </a:rPr>
              <a:t>dilatáló</a:t>
            </a:r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1100" i="1" dirty="0">
                <a:solidFill>
                  <a:schemeClr val="tx1"/>
                </a:solidFill>
                <a:latin typeface="Calibri" panose="020F0502020204030204" pitchFamily="34" charset="0"/>
              </a:rPr>
              <a:t>(ásványi porokat tartalmazó zagy n&gt;1)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805" name="AutoShape 21"/>
          <p:cNvSpPr>
            <a:spLocks/>
          </p:cNvSpPr>
          <p:nvPr/>
        </p:nvSpPr>
        <p:spPr bwMode="auto">
          <a:xfrm>
            <a:off x="2398712" y="6173789"/>
            <a:ext cx="2063751" cy="347662"/>
          </a:xfrm>
          <a:prstGeom prst="borderCallout2">
            <a:avLst>
              <a:gd name="adj1" fmla="val 27171"/>
              <a:gd name="adj2" fmla="val 102949"/>
              <a:gd name="adj3" fmla="val 27171"/>
              <a:gd name="adj4" fmla="val 125569"/>
              <a:gd name="adj5" fmla="val -54465"/>
              <a:gd name="adj6" fmla="val 15905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Deformáció-sebesség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1880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43090"/>
              </p:ext>
            </p:extLst>
          </p:nvPr>
        </p:nvGraphicFramePr>
        <p:xfrm>
          <a:off x="5745489" y="5467828"/>
          <a:ext cx="965858" cy="65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4" name="Equation" r:id="rId5" imgW="533160" imgH="393480" progId="Equation.3">
                  <p:embed/>
                </p:oleObj>
              </mc:Choice>
              <mc:Fallback>
                <p:oleObj name="Equation" r:id="rId5" imgW="533160" imgH="39348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489" y="5467828"/>
                        <a:ext cx="965858" cy="658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12" name="Rectangle 28"/>
          <p:cNvSpPr>
            <a:spLocks noChangeArrowheads="1"/>
          </p:cNvSpPr>
          <p:nvPr/>
        </p:nvSpPr>
        <p:spPr bwMode="auto">
          <a:xfrm>
            <a:off x="0" y="3014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18790" name="Line 6"/>
          <p:cNvSpPr>
            <a:spLocks noChangeShapeType="1"/>
          </p:cNvSpPr>
          <p:nvPr/>
        </p:nvSpPr>
        <p:spPr bwMode="auto">
          <a:xfrm>
            <a:off x="2541588" y="5526088"/>
            <a:ext cx="31369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113729" y="818196"/>
            <a:ext cx="8873253" cy="1918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FontTx/>
              <a:buNone/>
            </a:pPr>
            <a:endParaRPr lang="hu-HU" sz="2000" dirty="0" smtClean="0">
              <a:latin typeface="Calibri" panose="020F0502020204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hu-HU" sz="2000" dirty="0" smtClean="0">
              <a:latin typeface="Calibri" panose="020F0502020204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különböző kontinuumok folyási (alakváltozási, viszkozitási) tulajdonságait vizsgáló tudományág </a:t>
            </a:r>
            <a:endParaRPr lang="hu-HU" sz="2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18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8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118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118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0"/>
                            </p:stCondLst>
                            <p:childTnLst>
                              <p:par>
                                <p:cTn id="1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000"/>
                            </p:stCondLst>
                            <p:childTnLst>
                              <p:par>
                                <p:cTn id="1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500"/>
                            </p:stCondLst>
                            <p:childTnLst>
                              <p:par>
                                <p:cTn id="1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0"/>
                            </p:stCondLst>
                            <p:childTnLst>
                              <p:par>
                                <p:cTn id="1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000"/>
                            </p:stCondLst>
                            <p:childTnLst>
                              <p:par>
                                <p:cTn id="1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4" dur="500"/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8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118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"/>
                            </p:stCondLst>
                            <p:childTnLst>
                              <p:par>
                                <p:cTn id="261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6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 animBg="1"/>
      <p:bldP spid="118816" grpId="0" uiExpand="1" build="p" animBg="1"/>
      <p:bldP spid="118816" grpId="1" uiExpand="1" build="allAtOnce" animBg="1"/>
      <p:bldP spid="118814" grpId="0" uiExpand="1" build="p" animBg="1"/>
      <p:bldP spid="118814" grpId="1" uiExpand="1" build="p" animBg="1"/>
      <p:bldP spid="118815" grpId="0" uiExpand="1" build="p" animBg="1"/>
      <p:bldP spid="118815" grpId="1" uiExpand="1" build="p" animBg="1"/>
      <p:bldP spid="118818" grpId="0" uiExpand="1" build="p" animBg="1"/>
      <p:bldP spid="118818" grpId="1" uiExpand="1" build="p" animBg="1"/>
      <p:bldP spid="118817" grpId="0" uiExpand="1" build="p" animBg="1"/>
      <p:bldP spid="118817" grpId="1" uiExpand="1" build="allAtOnce" animBg="1"/>
      <p:bldP spid="118788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8" grpId="0" animBg="1"/>
      <p:bldP spid="118799" grpId="0" animBg="1"/>
      <p:bldP spid="118802" grpId="0" animBg="1"/>
      <p:bldP spid="118803" grpId="0" animBg="1"/>
      <p:bldP spid="118805" grpId="0" animBg="1"/>
      <p:bldP spid="118790" grpId="0" animBg="1"/>
      <p:bldP spid="32" grpId="0" build="p" animBg="1"/>
      <p:bldP spid="32" grpId="1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valóságos </a:t>
            </a:r>
            <a:r>
              <a:rPr lang="hu-HU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 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mozgásegyenlete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1214436" y="3100388"/>
            <a:ext cx="2087563" cy="2128090"/>
          </a:xfrm>
          <a:prstGeom prst="rect">
            <a:avLst/>
          </a:prstGeom>
          <a:solidFill>
            <a:srgbClr val="00506E"/>
          </a:solidFill>
          <a:ln w="9525" algn="ctr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801800" prstMaterial="legacyWireframe">
            <a:bevelT w="13500" h="13500" prst="angle"/>
            <a:bevelB w="13500" h="13500" prst="angle"/>
            <a:extrusionClr>
              <a:srgbClr val="00506E"/>
            </a:extrusionClr>
            <a:contourClr>
              <a:srgbClr val="00506E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  <a:flatTx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854200" y="4584700"/>
            <a:ext cx="4403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 flipH="1">
            <a:off x="298450" y="4570413"/>
            <a:ext cx="1555750" cy="1614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 flipV="1">
            <a:off x="1854200" y="1308100"/>
            <a:ext cx="0" cy="3276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20860" name="Group 28"/>
          <p:cNvGrpSpPr>
            <a:grpSpLocks/>
          </p:cNvGrpSpPr>
          <p:nvPr/>
        </p:nvGrpSpPr>
        <p:grpSpPr bwMode="auto">
          <a:xfrm>
            <a:off x="3186104" y="2989262"/>
            <a:ext cx="1300163" cy="1311275"/>
            <a:chOff x="3444" y="1901"/>
            <a:chExt cx="819" cy="826"/>
          </a:xfrm>
        </p:grpSpPr>
        <p:sp>
          <p:nvSpPr>
            <p:cNvPr id="120843" name="Line 11"/>
            <p:cNvSpPr>
              <a:spLocks noChangeShapeType="1"/>
            </p:cNvSpPr>
            <p:nvPr/>
          </p:nvSpPr>
          <p:spPr bwMode="auto">
            <a:xfrm>
              <a:off x="3723" y="2445"/>
              <a:ext cx="5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44" name="Line 12"/>
            <p:cNvSpPr>
              <a:spLocks noChangeShapeType="1"/>
            </p:cNvSpPr>
            <p:nvPr/>
          </p:nvSpPr>
          <p:spPr bwMode="auto">
            <a:xfrm flipH="1">
              <a:off x="3444" y="2439"/>
              <a:ext cx="288" cy="288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45" name="Line 13"/>
            <p:cNvSpPr>
              <a:spLocks noChangeShapeType="1"/>
            </p:cNvSpPr>
            <p:nvPr/>
          </p:nvSpPr>
          <p:spPr bwMode="auto">
            <a:xfrm rot="-5400000">
              <a:off x="3455" y="2171"/>
              <a:ext cx="5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0849" name="Line 17"/>
          <p:cNvSpPr>
            <a:spLocks noChangeShapeType="1"/>
          </p:cNvSpPr>
          <p:nvPr/>
        </p:nvSpPr>
        <p:spPr bwMode="auto">
          <a:xfrm flipV="1">
            <a:off x="1217613" y="2449513"/>
            <a:ext cx="2759076" cy="652461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854199" y="2449513"/>
            <a:ext cx="1447799" cy="654049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20865" name="Group 33"/>
          <p:cNvGrpSpPr>
            <a:grpSpLocks/>
          </p:cNvGrpSpPr>
          <p:nvPr/>
        </p:nvGrpSpPr>
        <p:grpSpPr bwMode="auto">
          <a:xfrm>
            <a:off x="1803407" y="3308354"/>
            <a:ext cx="1300162" cy="1311275"/>
            <a:chOff x="2597" y="2234"/>
            <a:chExt cx="819" cy="826"/>
          </a:xfrm>
        </p:grpSpPr>
        <p:sp>
          <p:nvSpPr>
            <p:cNvPr id="120851" name="Line 19"/>
            <p:cNvSpPr>
              <a:spLocks noChangeShapeType="1"/>
            </p:cNvSpPr>
            <p:nvPr/>
          </p:nvSpPr>
          <p:spPr bwMode="auto">
            <a:xfrm>
              <a:off x="2876" y="2778"/>
              <a:ext cx="540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52" name="Line 20"/>
            <p:cNvSpPr>
              <a:spLocks noChangeShapeType="1"/>
            </p:cNvSpPr>
            <p:nvPr/>
          </p:nvSpPr>
          <p:spPr bwMode="auto">
            <a:xfrm flipH="1">
              <a:off x="2597" y="2772"/>
              <a:ext cx="288" cy="288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53" name="Line 21"/>
            <p:cNvSpPr>
              <a:spLocks noChangeShapeType="1"/>
            </p:cNvSpPr>
            <p:nvPr/>
          </p:nvSpPr>
          <p:spPr bwMode="auto">
            <a:xfrm rot="-5400000">
              <a:off x="2608" y="2504"/>
              <a:ext cx="540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0856" name="Line 24"/>
          <p:cNvSpPr>
            <a:spLocks noChangeShapeType="1"/>
          </p:cNvSpPr>
          <p:nvPr/>
        </p:nvSpPr>
        <p:spPr bwMode="auto">
          <a:xfrm rot="10800000">
            <a:off x="1735146" y="4911726"/>
            <a:ext cx="857250" cy="0"/>
          </a:xfrm>
          <a:prstGeom prst="line">
            <a:avLst/>
          </a:prstGeom>
          <a:noFill/>
          <a:ln w="38100">
            <a:solidFill>
              <a:srgbClr val="FFFF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 rot="10800000" flipH="1">
            <a:off x="2592396" y="4459289"/>
            <a:ext cx="457200" cy="457200"/>
          </a:xfrm>
          <a:prstGeom prst="line">
            <a:avLst/>
          </a:prstGeom>
          <a:noFill/>
          <a:ln w="38100">
            <a:solidFill>
              <a:srgbClr val="FFFF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 rot="5400000">
            <a:off x="2165359" y="5341939"/>
            <a:ext cx="857250" cy="0"/>
          </a:xfrm>
          <a:prstGeom prst="line">
            <a:avLst/>
          </a:prstGeom>
          <a:noFill/>
          <a:ln w="38100">
            <a:solidFill>
              <a:srgbClr val="FFFF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20861" name="Group 29"/>
          <p:cNvGrpSpPr>
            <a:grpSpLocks/>
          </p:cNvGrpSpPr>
          <p:nvPr/>
        </p:nvGrpSpPr>
        <p:grpSpPr bwMode="auto">
          <a:xfrm rot="10800000">
            <a:off x="688967" y="3394075"/>
            <a:ext cx="1300162" cy="1311275"/>
            <a:chOff x="3444" y="1901"/>
            <a:chExt cx="819" cy="826"/>
          </a:xfrm>
        </p:grpSpPr>
        <p:sp>
          <p:nvSpPr>
            <p:cNvPr id="120862" name="Line 30"/>
            <p:cNvSpPr>
              <a:spLocks noChangeShapeType="1"/>
            </p:cNvSpPr>
            <p:nvPr/>
          </p:nvSpPr>
          <p:spPr bwMode="auto">
            <a:xfrm>
              <a:off x="3723" y="2445"/>
              <a:ext cx="5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63" name="Line 31"/>
            <p:cNvSpPr>
              <a:spLocks noChangeShapeType="1"/>
            </p:cNvSpPr>
            <p:nvPr/>
          </p:nvSpPr>
          <p:spPr bwMode="auto">
            <a:xfrm flipH="1">
              <a:off x="3444" y="2439"/>
              <a:ext cx="288" cy="288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64" name="Line 32"/>
            <p:cNvSpPr>
              <a:spLocks noChangeShapeType="1"/>
            </p:cNvSpPr>
            <p:nvPr/>
          </p:nvSpPr>
          <p:spPr bwMode="auto">
            <a:xfrm rot="-5400000">
              <a:off x="3455" y="2171"/>
              <a:ext cx="5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0870" name="Group 38"/>
          <p:cNvGrpSpPr>
            <a:grpSpLocks/>
          </p:cNvGrpSpPr>
          <p:nvPr/>
        </p:nvGrpSpPr>
        <p:grpSpPr bwMode="auto">
          <a:xfrm rot="10800000">
            <a:off x="2055814" y="3067050"/>
            <a:ext cx="1300163" cy="1311275"/>
            <a:chOff x="3444" y="1901"/>
            <a:chExt cx="819" cy="826"/>
          </a:xfrm>
        </p:grpSpPr>
        <p:sp>
          <p:nvSpPr>
            <p:cNvPr id="120871" name="Line 39"/>
            <p:cNvSpPr>
              <a:spLocks noChangeShapeType="1"/>
            </p:cNvSpPr>
            <p:nvPr/>
          </p:nvSpPr>
          <p:spPr bwMode="auto">
            <a:xfrm>
              <a:off x="3723" y="2445"/>
              <a:ext cx="540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72" name="Line 40"/>
            <p:cNvSpPr>
              <a:spLocks noChangeShapeType="1"/>
            </p:cNvSpPr>
            <p:nvPr/>
          </p:nvSpPr>
          <p:spPr bwMode="auto">
            <a:xfrm flipH="1">
              <a:off x="3444" y="2439"/>
              <a:ext cx="288" cy="288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873" name="Line 41"/>
            <p:cNvSpPr>
              <a:spLocks noChangeShapeType="1"/>
            </p:cNvSpPr>
            <p:nvPr/>
          </p:nvSpPr>
          <p:spPr bwMode="auto">
            <a:xfrm rot="-5400000">
              <a:off x="3455" y="2171"/>
              <a:ext cx="540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0876" name="Text Box 44"/>
          <p:cNvSpPr txBox="1">
            <a:spLocks noChangeArrowheads="1"/>
          </p:cNvSpPr>
          <p:nvPr/>
        </p:nvSpPr>
        <p:spPr bwMode="auto">
          <a:xfrm>
            <a:off x="-142875" y="6105525"/>
            <a:ext cx="623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20877" name="Text Box 45"/>
          <p:cNvSpPr txBox="1">
            <a:spLocks noChangeArrowheads="1"/>
          </p:cNvSpPr>
          <p:nvPr/>
        </p:nvSpPr>
        <p:spPr bwMode="auto">
          <a:xfrm>
            <a:off x="1325563" y="1000125"/>
            <a:ext cx="623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120878" name="Text Box 46"/>
          <p:cNvSpPr txBox="1">
            <a:spLocks noChangeArrowheads="1"/>
          </p:cNvSpPr>
          <p:nvPr/>
        </p:nvSpPr>
        <p:spPr bwMode="auto">
          <a:xfrm>
            <a:off x="5640388" y="4649788"/>
            <a:ext cx="623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y</a:t>
            </a:r>
          </a:p>
        </p:txBody>
      </p:sp>
      <p:graphicFrame>
        <p:nvGraphicFramePr>
          <p:cNvPr id="120880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908760"/>
              </p:ext>
            </p:extLst>
          </p:nvPr>
        </p:nvGraphicFramePr>
        <p:xfrm>
          <a:off x="2322513" y="5799138"/>
          <a:ext cx="46513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59" name="Egyenlet" r:id="rId3" imgW="190440" imgH="215640" progId="Equation.3">
                  <p:embed/>
                </p:oleObj>
              </mc:Choice>
              <mc:Fallback>
                <p:oleObj name="Egyenlet" r:id="rId3" imgW="190440" imgH="21564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5799138"/>
                        <a:ext cx="465137" cy="5270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81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24912"/>
              </p:ext>
            </p:extLst>
          </p:nvPr>
        </p:nvGraphicFramePr>
        <p:xfrm>
          <a:off x="2028825" y="1082675"/>
          <a:ext cx="158432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0" name="Equation" r:id="rId5" imgW="825480" imgH="393480" progId="Equation.3">
                  <p:embed/>
                </p:oleObj>
              </mc:Choice>
              <mc:Fallback>
                <p:oleObj name="Equation" r:id="rId5" imgW="825480" imgH="39348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1082675"/>
                        <a:ext cx="1584325" cy="7556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83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775387"/>
              </p:ext>
            </p:extLst>
          </p:nvPr>
        </p:nvGraphicFramePr>
        <p:xfrm>
          <a:off x="1111250" y="4611688"/>
          <a:ext cx="5270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1" name="Egyenlet" r:id="rId7" imgW="215640" imgH="241200" progId="Equation.3">
                  <p:embed/>
                </p:oleObj>
              </mc:Choice>
              <mc:Fallback>
                <p:oleObj name="Egyenlet" r:id="rId7" imgW="215640" imgH="2412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0" y="4611688"/>
                        <a:ext cx="527050" cy="5889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84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158132"/>
              </p:ext>
            </p:extLst>
          </p:nvPr>
        </p:nvGraphicFramePr>
        <p:xfrm>
          <a:off x="3019425" y="3925888"/>
          <a:ext cx="5270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2" name="Egyenlet" r:id="rId9" imgW="215640" imgH="215640" progId="Equation.3">
                  <p:embed/>
                </p:oleObj>
              </mc:Choice>
              <mc:Fallback>
                <p:oleObj name="Egyenlet" r:id="rId9" imgW="215640" imgH="21564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3925888"/>
                        <a:ext cx="527050" cy="5270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85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16191"/>
              </p:ext>
            </p:extLst>
          </p:nvPr>
        </p:nvGraphicFramePr>
        <p:xfrm>
          <a:off x="3463925" y="2306638"/>
          <a:ext cx="16335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3" name="Equation" r:id="rId11" imgW="850680" imgH="419040" progId="Equation.3">
                  <p:embed/>
                </p:oleObj>
              </mc:Choice>
              <mc:Fallback>
                <p:oleObj name="Equation" r:id="rId11" imgW="850680" imgH="419040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925" y="2306638"/>
                        <a:ext cx="1633538" cy="8032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87" name="Text Box 55"/>
          <p:cNvSpPr txBox="1">
            <a:spLocks noChangeArrowheads="1"/>
          </p:cNvSpPr>
          <p:nvPr/>
        </p:nvSpPr>
        <p:spPr bwMode="auto">
          <a:xfrm>
            <a:off x="5083277" y="1143000"/>
            <a:ext cx="384799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kis kockára ható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irányú erő tömegegységre eső hányada</a:t>
            </a:r>
          </a:p>
        </p:txBody>
      </p:sp>
      <p:graphicFrame>
        <p:nvGraphicFramePr>
          <p:cNvPr id="120890" name="Object 5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631177"/>
              </p:ext>
            </p:extLst>
          </p:nvPr>
        </p:nvGraphicFramePr>
        <p:xfrm>
          <a:off x="5516563" y="1989138"/>
          <a:ext cx="343217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4" name="Egyenlet" r:id="rId13" imgW="1854000" imgH="482400" progId="Equation.3">
                  <p:embed/>
                </p:oleObj>
              </mc:Choice>
              <mc:Fallback>
                <p:oleObj name="Egyenlet" r:id="rId13" imgW="1854000" imgH="4824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6563" y="1989138"/>
                        <a:ext cx="3432175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94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35666"/>
              </p:ext>
            </p:extLst>
          </p:nvPr>
        </p:nvGraphicFramePr>
        <p:xfrm>
          <a:off x="3790950" y="2552700"/>
          <a:ext cx="1658938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5" name="Equation" r:id="rId15" imgW="863280" imgH="444240" progId="Equation.3">
                  <p:embed/>
                </p:oleObj>
              </mc:Choice>
              <mc:Fallback>
                <p:oleObj name="Equation" r:id="rId15" imgW="863280" imgH="44424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0" y="2552700"/>
                        <a:ext cx="1658938" cy="8524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97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58706"/>
              </p:ext>
            </p:extLst>
          </p:nvPr>
        </p:nvGraphicFramePr>
        <p:xfrm>
          <a:off x="927100" y="4570413"/>
          <a:ext cx="566738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6" name="Egyenlet" r:id="rId17" imgW="215640" imgH="241200" progId="Equation.3">
                  <p:embed/>
                </p:oleObj>
              </mc:Choice>
              <mc:Fallback>
                <p:oleObj name="Egyenlet" r:id="rId17" imgW="215640" imgH="241200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4570413"/>
                        <a:ext cx="566738" cy="6334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903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234402"/>
              </p:ext>
            </p:extLst>
          </p:nvPr>
        </p:nvGraphicFramePr>
        <p:xfrm>
          <a:off x="2951163" y="4022725"/>
          <a:ext cx="566737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7" name="Egyenlet" r:id="rId19" imgW="215640" imgH="215640" progId="Equation.3">
                  <p:embed/>
                </p:oleObj>
              </mc:Choice>
              <mc:Fallback>
                <p:oleObj name="Egyenlet" r:id="rId19" imgW="215640" imgH="21564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163" y="4022725"/>
                        <a:ext cx="566737" cy="5667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910" name="Text Box 78"/>
          <p:cNvSpPr txBox="1">
            <a:spLocks noChangeArrowheads="1"/>
          </p:cNvSpPr>
          <p:nvPr/>
        </p:nvSpPr>
        <p:spPr bwMode="auto">
          <a:xfrm>
            <a:off x="5159375" y="3440113"/>
            <a:ext cx="37671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kis kockára ható erő tömegegységre eső hányada</a:t>
            </a:r>
          </a:p>
        </p:txBody>
      </p:sp>
      <p:graphicFrame>
        <p:nvGraphicFramePr>
          <p:cNvPr id="120913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782669"/>
              </p:ext>
            </p:extLst>
          </p:nvPr>
        </p:nvGraphicFramePr>
        <p:xfrm>
          <a:off x="6492056" y="4372709"/>
          <a:ext cx="2176463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8" name="Egyenlet" r:id="rId21" imgW="863280" imgH="419040" progId="Equation.3">
                  <p:embed/>
                </p:oleObj>
              </mc:Choice>
              <mc:Fallback>
                <p:oleObj name="Egyenlet" r:id="rId21" imgW="863280" imgH="419040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056" y="4372709"/>
                        <a:ext cx="2176463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5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857375" y="4581525"/>
            <a:ext cx="1444624" cy="6524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 flipV="1">
            <a:off x="1212850" y="4591050"/>
            <a:ext cx="2763839" cy="636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2571752" y="2779714"/>
            <a:ext cx="8572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 flipH="1">
            <a:off x="2114552" y="2774951"/>
            <a:ext cx="4572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 rot="16200000">
            <a:off x="2146302" y="2349501"/>
            <a:ext cx="8572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Egyenes összekötő nyíllal 8"/>
          <p:cNvCxnSpPr>
            <a:stCxn id="120845" idx="0"/>
          </p:cNvCxnSpPr>
          <p:nvPr/>
        </p:nvCxnSpPr>
        <p:spPr bwMode="auto">
          <a:xfrm flipH="1" flipV="1">
            <a:off x="3629017" y="2989261"/>
            <a:ext cx="3175" cy="8572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FF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Egyenes összekötő nyíllal 11"/>
          <p:cNvCxnSpPr>
            <a:stCxn id="120864" idx="0"/>
          </p:cNvCxnSpPr>
          <p:nvPr/>
        </p:nvCxnSpPr>
        <p:spPr bwMode="auto">
          <a:xfrm>
            <a:off x="1543042" y="3848100"/>
            <a:ext cx="3175" cy="8572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FFFF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Egyenes összekötő nyíllal 16"/>
          <p:cNvCxnSpPr>
            <a:stCxn id="120853" idx="0"/>
            <a:endCxn id="120853" idx="1"/>
          </p:cNvCxnSpPr>
          <p:nvPr/>
        </p:nvCxnSpPr>
        <p:spPr bwMode="auto">
          <a:xfrm flipV="1">
            <a:off x="2249494" y="3308354"/>
            <a:ext cx="1" cy="8572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66FF6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nyíllal 19"/>
          <p:cNvCxnSpPr>
            <a:stCxn id="120873" idx="0"/>
            <a:endCxn id="120873" idx="1"/>
          </p:cNvCxnSpPr>
          <p:nvPr/>
        </p:nvCxnSpPr>
        <p:spPr bwMode="auto">
          <a:xfrm flipH="1">
            <a:off x="2909888" y="3521075"/>
            <a:ext cx="1" cy="8572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66FF66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886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352489"/>
              </p:ext>
            </p:extLst>
          </p:nvPr>
        </p:nvGraphicFramePr>
        <p:xfrm>
          <a:off x="363538" y="3271838"/>
          <a:ext cx="160972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69" name="Equation" r:id="rId23" imgW="838080" imgH="393480" progId="Equation.3">
                  <p:embed/>
                </p:oleObj>
              </mc:Choice>
              <mc:Fallback>
                <p:oleObj name="Equation" r:id="rId23" imgW="838080" imgH="39348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3271838"/>
                        <a:ext cx="1609725" cy="7556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836266"/>
              </p:ext>
            </p:extLst>
          </p:nvPr>
        </p:nvGraphicFramePr>
        <p:xfrm>
          <a:off x="433314" y="3307557"/>
          <a:ext cx="16335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70" name="Equation" r:id="rId25" imgW="850680" imgH="393480" progId="Equation.3">
                  <p:embed/>
                </p:oleObj>
              </mc:Choice>
              <mc:Fallback>
                <p:oleObj name="Equation" r:id="rId25" imgW="850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14" y="3307557"/>
                        <a:ext cx="1633538" cy="7556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0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2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208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2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120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20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20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20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10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10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20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20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20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20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2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2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"/>
                            </p:stCondLst>
                            <p:childTnLst>
                              <p:par>
                                <p:cTn id="27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20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20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12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20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120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nimBg="1"/>
      <p:bldP spid="120838" grpId="0" animBg="1"/>
      <p:bldP spid="120839" grpId="0" animBg="1"/>
      <p:bldP spid="120840" grpId="0" animBg="1"/>
      <p:bldP spid="120849" grpId="0" animBg="1"/>
      <p:bldP spid="120849" grpId="1" animBg="1"/>
      <p:bldP spid="120850" grpId="0" animBg="1"/>
      <p:bldP spid="120850" grpId="1" animBg="1"/>
      <p:bldP spid="120856" grpId="0" animBg="1"/>
      <p:bldP spid="120856" grpId="1" animBg="1"/>
      <p:bldP spid="120857" grpId="0" animBg="1"/>
      <p:bldP spid="120857" grpId="1" animBg="1"/>
      <p:bldP spid="120858" grpId="0" animBg="1"/>
      <p:bldP spid="120876" grpId="0"/>
      <p:bldP spid="120877" grpId="0"/>
      <p:bldP spid="120878" grpId="0"/>
      <p:bldP spid="120887" grpId="0"/>
      <p:bldP spid="120910" grpId="0"/>
      <p:bldP spid="120855" grpId="0" animBg="1"/>
      <p:bldP spid="120855" grpId="1" animBg="1"/>
      <p:bldP spid="120854" grpId="0" animBg="1"/>
      <p:bldP spid="120854" grpId="1" animBg="1"/>
      <p:bldP spid="120846" grpId="0" animBg="1"/>
      <p:bldP spid="120846" grpId="1" animBg="1"/>
      <p:bldP spid="120847" grpId="0" animBg="1"/>
      <p:bldP spid="120847" grpId="1" animBg="1"/>
      <p:bldP spid="1208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172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5184173"/>
              </p:ext>
            </p:extLst>
          </p:nvPr>
        </p:nvGraphicFramePr>
        <p:xfrm>
          <a:off x="2274887" y="1365250"/>
          <a:ext cx="4583113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0" name="Equation" r:id="rId3" imgW="1981080" imgH="419040" progId="Equation.3">
                  <p:embed/>
                </p:oleObj>
              </mc:Choice>
              <mc:Fallback>
                <p:oleObj name="Equation" r:id="rId3" imgW="198108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7" y="1365250"/>
                        <a:ext cx="4583113" cy="96996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4" name="Text Box 6"/>
          <p:cNvSpPr txBox="1">
            <a:spLocks noChangeArrowheads="1"/>
          </p:cNvSpPr>
          <p:nvPr/>
        </p:nvSpPr>
        <p:spPr bwMode="auto">
          <a:xfrm>
            <a:off x="111125" y="415925"/>
            <a:ext cx="8910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kis kockára ható erők és a mozgásállapot között összefüggést teremtő mozgásegyenlet a gravitációs erőtérben</a:t>
            </a:r>
          </a:p>
        </p:txBody>
      </p:sp>
      <p:graphicFrame>
        <p:nvGraphicFramePr>
          <p:cNvPr id="13518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350671"/>
              </p:ext>
            </p:extLst>
          </p:nvPr>
        </p:nvGraphicFramePr>
        <p:xfrm>
          <a:off x="2668588" y="3044825"/>
          <a:ext cx="3795712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1" name="Equation" r:id="rId5" imgW="1409400" imgH="419040" progId="Equation.3">
                  <p:embed/>
                </p:oleObj>
              </mc:Choice>
              <mc:Fallback>
                <p:oleObj name="Equation" r:id="rId5" imgW="1409400" imgH="419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588" y="3044825"/>
                        <a:ext cx="3795712" cy="11287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82" name="Text Box 14"/>
          <p:cNvSpPr txBox="1">
            <a:spLocks noChangeArrowheads="1"/>
          </p:cNvSpPr>
          <p:nvPr/>
        </p:nvSpPr>
        <p:spPr bwMode="auto">
          <a:xfrm>
            <a:off x="3209925" y="2408238"/>
            <a:ext cx="217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vagy</a:t>
            </a:r>
          </a:p>
        </p:txBody>
      </p:sp>
      <p:sp>
        <p:nvSpPr>
          <p:cNvPr id="135183" name="Text Box 15"/>
          <p:cNvSpPr txBox="1">
            <a:spLocks noChangeArrowheads="1"/>
          </p:cNvSpPr>
          <p:nvPr/>
        </p:nvSpPr>
        <p:spPr bwMode="auto">
          <a:xfrm>
            <a:off x="138113" y="4511675"/>
            <a:ext cx="8910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levezetés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alapján kimutatható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, hogy az egyenlet jobboldalán  lévő második tag felírható a sebességtér összetevőinek segítségével!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graphicFrame>
        <p:nvGraphicFramePr>
          <p:cNvPr id="135175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0313289"/>
              </p:ext>
            </p:extLst>
          </p:nvPr>
        </p:nvGraphicFramePr>
        <p:xfrm>
          <a:off x="1647825" y="357188"/>
          <a:ext cx="5273675" cy="24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2" name="Egyenlet" r:id="rId7" imgW="2603160" imgH="1193760" progId="Equation.3">
                  <p:embed/>
                </p:oleObj>
              </mc:Choice>
              <mc:Fallback>
                <p:oleObj name="Egyenlet" r:id="rId7" imgW="2603160" imgH="11937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357188"/>
                        <a:ext cx="5273675" cy="24177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/>
      <p:bldP spid="135182" grpId="0"/>
      <p:bldP spid="1351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842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3200" dirty="0" err="1">
                <a:solidFill>
                  <a:schemeClr val="tx1"/>
                </a:solidFill>
                <a:latin typeface="Calibri" panose="020F0502020204030204" pitchFamily="34" charset="0"/>
              </a:rPr>
              <a:t>Navier-Stokes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egyenlet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1200" dirty="0">
                <a:solidFill>
                  <a:schemeClr val="tx1"/>
                </a:solidFill>
                <a:latin typeface="Calibri" panose="020F0502020204030204" pitchFamily="34" charset="0"/>
              </a:rPr>
              <a:t>(a valóságos </a:t>
            </a:r>
            <a:r>
              <a:rPr lang="hu-H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 mozgásegyenlete, állandó dinamikai viszkozitás esetére)</a:t>
            </a:r>
            <a:endParaRPr lang="hu-H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18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7461"/>
              </p:ext>
            </p:extLst>
          </p:nvPr>
        </p:nvGraphicFramePr>
        <p:xfrm>
          <a:off x="762794" y="1559222"/>
          <a:ext cx="7634287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4" name="Equation" r:id="rId3" imgW="2717640" imgH="393480" progId="Equation.3">
                  <p:embed/>
                </p:oleObj>
              </mc:Choice>
              <mc:Fallback>
                <p:oleObj name="Equation" r:id="rId3" imgW="271764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794" y="1559222"/>
                        <a:ext cx="7634287" cy="1098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3" name="AutoShape 7"/>
          <p:cNvSpPr>
            <a:spLocks/>
          </p:cNvSpPr>
          <p:nvPr/>
        </p:nvSpPr>
        <p:spPr bwMode="auto">
          <a:xfrm rot="5400000">
            <a:off x="2421781" y="1097212"/>
            <a:ext cx="414237" cy="3886200"/>
          </a:xfrm>
          <a:prstGeom prst="rightBrace">
            <a:avLst>
              <a:gd name="adj1" fmla="val 45233"/>
              <a:gd name="adj2" fmla="val 49494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698319" y="3283857"/>
            <a:ext cx="39004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Euler-egyenlet</a:t>
            </a:r>
          </a:p>
        </p:txBody>
      </p:sp>
      <p:sp>
        <p:nvSpPr>
          <p:cNvPr id="121865" name="AutoShape 9"/>
          <p:cNvSpPr>
            <a:spLocks/>
          </p:cNvSpPr>
          <p:nvPr/>
        </p:nvSpPr>
        <p:spPr bwMode="auto">
          <a:xfrm rot="5400000">
            <a:off x="6510506" y="1258312"/>
            <a:ext cx="414000" cy="3564000"/>
          </a:xfrm>
          <a:prstGeom prst="rightBrace">
            <a:avLst>
              <a:gd name="adj1" fmla="val 406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4767262" y="3283857"/>
            <a:ext cx="39004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súrlódás hatása</a:t>
            </a:r>
          </a:p>
        </p:txBody>
      </p:sp>
      <p:graphicFrame>
        <p:nvGraphicFramePr>
          <p:cNvPr id="1218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112265"/>
              </p:ext>
            </p:extLst>
          </p:nvPr>
        </p:nvGraphicFramePr>
        <p:xfrm>
          <a:off x="1543050" y="3684588"/>
          <a:ext cx="605948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5" name="Equation" r:id="rId5" imgW="1549080" imgH="406080" progId="Equation.3">
                  <p:embed/>
                </p:oleObj>
              </mc:Choice>
              <mc:Fallback>
                <p:oleObj name="Equation" r:id="rId5" imgW="1549080" imgH="4060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3684588"/>
                        <a:ext cx="605948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72" name="Text Box 16"/>
          <p:cNvSpPr txBox="1">
            <a:spLocks noChangeArrowheads="1"/>
          </p:cNvSpPr>
          <p:nvPr/>
        </p:nvSpPr>
        <p:spPr bwMode="auto">
          <a:xfrm>
            <a:off x="773724" y="2981631"/>
            <a:ext cx="76501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Bebizonyítható, hogy </a:t>
            </a:r>
          </a:p>
        </p:txBody>
      </p:sp>
      <p:sp>
        <p:nvSpPr>
          <p:cNvPr id="121873" name="Text Box 17"/>
          <p:cNvSpPr txBox="1">
            <a:spLocks noChangeArrowheads="1"/>
          </p:cNvSpPr>
          <p:nvPr/>
        </p:nvSpPr>
        <p:spPr bwMode="auto">
          <a:xfrm>
            <a:off x="746919" y="4864561"/>
            <a:ext cx="7650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aminek behelyettesítésével 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  <p:bldP spid="121863" grpId="1" animBg="1"/>
      <p:bldP spid="121864" grpId="0"/>
      <p:bldP spid="121864" grpId="1"/>
      <p:bldP spid="121865" grpId="0" animBg="1"/>
      <p:bldP spid="121865" grpId="1" animBg="1"/>
      <p:bldP spid="121866" grpId="0"/>
      <p:bldP spid="121866" grpId="1"/>
      <p:bldP spid="121872" grpId="0"/>
      <p:bldP spid="1218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128588" y="2253070"/>
            <a:ext cx="890428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Abban az esetben, ha </a:t>
            </a:r>
            <a:r>
              <a:rPr lang="hu-HU" sz="2400" dirty="0" smtClean="0">
                <a:latin typeface="Calibri" panose="020F0502020204030204" pitchFamily="34" charset="0"/>
              </a:rPr>
              <a:t>a kontinuum</a:t>
            </a:r>
            <a:endParaRPr lang="hu-HU" sz="2400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latin typeface="Calibri" panose="020F0502020204030204" pitchFamily="34" charset="0"/>
              </a:rPr>
              <a:t>sűrűsége állandó és</a:t>
            </a:r>
            <a:endParaRPr lang="hu-HU" sz="2400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latin typeface="Calibri" panose="020F0502020204030204" pitchFamily="34" charset="0"/>
              </a:rPr>
              <a:t>áramlása örvénymentes </a:t>
            </a:r>
            <a:r>
              <a:rPr lang="hu-HU" sz="2400" dirty="0">
                <a:latin typeface="Calibri" panose="020F0502020204030204" pitchFamily="34" charset="0"/>
              </a:rPr>
              <a:t>(potenciálos) vagy állandó </a:t>
            </a:r>
            <a:r>
              <a:rPr lang="hu-HU" sz="2400" dirty="0" err="1">
                <a:latin typeface="Calibri" panose="020F0502020204030204" pitchFamily="34" charset="0"/>
              </a:rPr>
              <a:t>örvényességű</a:t>
            </a:r>
            <a:r>
              <a:rPr lang="hu-HU" sz="2400" dirty="0">
                <a:latin typeface="Calibri" panose="020F0502020204030204" pitchFamily="34" charset="0"/>
              </a:rPr>
              <a:t> az </a:t>
            </a:r>
            <a:r>
              <a:rPr lang="hu-HU" sz="2400" dirty="0" smtClean="0">
                <a:latin typeface="Calibri" panose="020F0502020204030204" pitchFamily="34" charset="0"/>
              </a:rPr>
              <a:t>áramlás  </a:t>
            </a:r>
            <a:endParaRPr lang="hu-HU" sz="2400" dirty="0">
              <a:latin typeface="Calibri" panose="020F0502020204030204" pitchFamily="34" charset="0"/>
            </a:endParaRPr>
          </a:p>
        </p:txBody>
      </p:sp>
      <p:graphicFrame>
        <p:nvGraphicFramePr>
          <p:cNvPr id="123915" name="Object 1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410654"/>
              </p:ext>
            </p:extLst>
          </p:nvPr>
        </p:nvGraphicFramePr>
        <p:xfrm>
          <a:off x="3224213" y="2692400"/>
          <a:ext cx="1003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4" name="Equation" r:id="rId3" imgW="622080" imgH="228600" progId="Equation.3">
                  <p:embed/>
                </p:oleObj>
              </mc:Choice>
              <mc:Fallback>
                <p:oleObj name="Equation" r:id="rId3" imgW="62208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213" y="2692400"/>
                        <a:ext cx="10033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2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951867"/>
              </p:ext>
            </p:extLst>
          </p:nvPr>
        </p:nvGraphicFramePr>
        <p:xfrm>
          <a:off x="455613" y="1224366"/>
          <a:ext cx="824388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5" name="Equation" r:id="rId5" imgW="3720960" imgH="457200" progId="Equation.3">
                  <p:embed/>
                </p:oleObj>
              </mc:Choice>
              <mc:Fallback>
                <p:oleObj name="Equation" r:id="rId5" imgW="372096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224366"/>
                        <a:ext cx="8243887" cy="1006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2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16685"/>
              </p:ext>
            </p:extLst>
          </p:nvPr>
        </p:nvGraphicFramePr>
        <p:xfrm>
          <a:off x="2223911" y="3627438"/>
          <a:ext cx="44592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6" name="Equation" r:id="rId7" imgW="2197080" imgH="228600" progId="Equation.3">
                  <p:embed/>
                </p:oleObj>
              </mc:Choice>
              <mc:Fallback>
                <p:oleObj name="Equation" r:id="rId7" imgW="219708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3911" y="3627438"/>
                        <a:ext cx="4459287" cy="3857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26" name="Text Box 22"/>
          <p:cNvSpPr txBox="1">
            <a:spLocks noChangeArrowheads="1"/>
          </p:cNvSpPr>
          <p:nvPr/>
        </p:nvSpPr>
        <p:spPr bwMode="auto">
          <a:xfrm>
            <a:off x="128588" y="4203180"/>
            <a:ext cx="89042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akkor a </a:t>
            </a:r>
            <a:r>
              <a:rPr lang="hu-HU" sz="2400" dirty="0" err="1" smtClean="0">
                <a:latin typeface="Calibri" panose="020F0502020204030204" pitchFamily="34" charset="0"/>
              </a:rPr>
              <a:t>Navier-Stokes</a:t>
            </a:r>
            <a:r>
              <a:rPr lang="hu-HU" sz="2400" dirty="0" smtClean="0">
                <a:latin typeface="Calibri" panose="020F0502020204030204" pitchFamily="34" charset="0"/>
              </a:rPr>
              <a:t> egyenlet átmegy az Euler egyenletbe, mely a súrlódásmentes kontinuum mozgásegyenlete!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842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3200" dirty="0" err="1">
                <a:solidFill>
                  <a:schemeClr val="tx1"/>
                </a:solidFill>
                <a:latin typeface="Calibri" panose="020F0502020204030204" pitchFamily="34" charset="0"/>
              </a:rPr>
              <a:t>Navier-Stokes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egyenlet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1200" dirty="0">
                <a:solidFill>
                  <a:schemeClr val="tx1"/>
                </a:solidFill>
                <a:latin typeface="Calibri" panose="020F0502020204030204" pitchFamily="34" charset="0"/>
              </a:rPr>
              <a:t>(a valóságos </a:t>
            </a:r>
            <a:r>
              <a:rPr lang="hu-H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 mozgásegyenlete, állandó dinamikai viszkozitás esetére)</a:t>
            </a:r>
            <a:endParaRPr lang="hu-H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797753"/>
              </p:ext>
            </p:extLst>
          </p:nvPr>
        </p:nvGraphicFramePr>
        <p:xfrm>
          <a:off x="3079750" y="5205704"/>
          <a:ext cx="2982913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7" name="Equation" r:id="rId9" imgW="1346040" imgH="393480" progId="Equation.3">
                  <p:embed/>
                </p:oleObj>
              </mc:Choice>
              <mc:Fallback>
                <p:oleObj name="Equation" r:id="rId9" imgW="1346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5205704"/>
                        <a:ext cx="2982913" cy="866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 uiExpand="1" build="p"/>
      <p:bldP spid="1239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392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92615"/>
              </p:ext>
            </p:extLst>
          </p:nvPr>
        </p:nvGraphicFramePr>
        <p:xfrm>
          <a:off x="2093913" y="2873375"/>
          <a:ext cx="49530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4" name="Equation" r:id="rId3" imgW="2234880" imgH="393480" progId="Equation.3">
                  <p:embed/>
                </p:oleObj>
              </mc:Choice>
              <mc:Fallback>
                <p:oleObj name="Equation" r:id="rId3" imgW="2234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2873375"/>
                        <a:ext cx="4953000" cy="866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26" name="Text Box 22"/>
          <p:cNvSpPr txBox="1">
            <a:spLocks noChangeArrowheads="1"/>
          </p:cNvSpPr>
          <p:nvPr/>
        </p:nvSpPr>
        <p:spPr bwMode="auto">
          <a:xfrm>
            <a:off x="117998" y="1595853"/>
            <a:ext cx="8904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hu-HU" sz="2400" dirty="0" smtClean="0">
                <a:latin typeface="Calibri" panose="020F0502020204030204" pitchFamily="34" charset="0"/>
              </a:rPr>
              <a:t>A valóságos összenyomhatatlan kontinuumok áramlása sohasem tökéletesen örvénymentes vagy tökéletesen állandó </a:t>
            </a:r>
            <a:r>
              <a:rPr lang="hu-HU" sz="2400" dirty="0" err="1" smtClean="0">
                <a:latin typeface="Calibri" panose="020F0502020204030204" pitchFamily="34" charset="0"/>
              </a:rPr>
              <a:t>örvényességű</a:t>
            </a:r>
            <a:r>
              <a:rPr lang="hu-HU" sz="2400" dirty="0" smtClean="0">
                <a:latin typeface="Calibri" panose="020F0502020204030204" pitchFamily="34" charset="0"/>
              </a:rPr>
              <a:t> így a </a:t>
            </a:r>
            <a:r>
              <a:rPr lang="hu-HU" sz="2400" dirty="0" err="1" smtClean="0">
                <a:latin typeface="Calibri" panose="020F0502020204030204" pitchFamily="34" charset="0"/>
              </a:rPr>
              <a:t>Navier-Stokes</a:t>
            </a:r>
            <a:r>
              <a:rPr lang="hu-HU" sz="2400" dirty="0" smtClean="0">
                <a:latin typeface="Calibri" panose="020F0502020204030204" pitchFamily="34" charset="0"/>
              </a:rPr>
              <a:t> egyenlet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84237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3200" dirty="0" err="1">
                <a:solidFill>
                  <a:schemeClr val="tx1"/>
                </a:solidFill>
                <a:latin typeface="Calibri" panose="020F0502020204030204" pitchFamily="34" charset="0"/>
              </a:rPr>
              <a:t>Navier-Stokes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egyenlet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1200" dirty="0">
                <a:solidFill>
                  <a:schemeClr val="tx1"/>
                </a:solidFill>
                <a:latin typeface="Calibri" panose="020F0502020204030204" pitchFamily="34" charset="0"/>
              </a:rPr>
              <a:t>(a valóságos </a:t>
            </a:r>
            <a:r>
              <a:rPr lang="hu-H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összenyomhatatlan kontinuumok mozgásegyenlete, állandó dinamikai viszkozitás esetére)</a:t>
            </a:r>
            <a:endParaRPr lang="hu-H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083808"/>
              </p:ext>
            </p:extLst>
          </p:nvPr>
        </p:nvGraphicFramePr>
        <p:xfrm>
          <a:off x="2498725" y="4567238"/>
          <a:ext cx="413702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5" name="Equation" r:id="rId5" imgW="1866600" imgH="393480" progId="Equation.3">
                  <p:embed/>
                </p:oleObj>
              </mc:Choice>
              <mc:Fallback>
                <p:oleObj name="Equation" r:id="rId5" imgW="1866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725" y="4567238"/>
                        <a:ext cx="4137025" cy="866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126053" y="3939915"/>
            <a:ext cx="89042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sz="2400" dirty="0" smtClean="0">
                <a:latin typeface="Calibri" panose="020F0502020204030204" pitchFamily="34" charset="0"/>
              </a:rPr>
              <a:t>vagy egyszerűbben/tömörebben írva</a:t>
            </a:r>
            <a:endParaRPr lang="hu-HU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54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6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545" y="999002"/>
            <a:ext cx="8637587" cy="48926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 Newton-féle közegsúrlódási alapegyenletet! Milyen feltételezéssel érvényes a felírt egyenlet?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 a mértékegysége a dinamikai viszkozitási tényezőnek és mi befolyásolja a leginkább az értékét?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értenek kinematika viszkozitási tényező alatt? Mi a mértékegysége a kinematikai viszkozitási tényezőnek?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határréteg és mit az áramlás magja alatt?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Mivel foglalkozik a </a:t>
            </a:r>
            <a:r>
              <a:rPr lang="hu-HU" sz="2400" dirty="0" err="1">
                <a:latin typeface="Calibri" panose="020F0502020204030204" pitchFamily="34" charset="0"/>
              </a:rPr>
              <a:t>reológia</a:t>
            </a:r>
            <a:r>
              <a:rPr lang="hu-HU" sz="2400" dirty="0">
                <a:latin typeface="Calibri" panose="020F0502020204030204" pitchFamily="34" charset="0"/>
              </a:rPr>
              <a:t>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csoportokba sorolhatók a nem newtoni </a:t>
            </a:r>
            <a:r>
              <a:rPr lang="hu-HU" sz="2400" dirty="0" smtClean="0">
                <a:latin typeface="Calibri" panose="020F0502020204030204" pitchFamily="34" charset="0"/>
              </a:rPr>
              <a:t>kontinuumok?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 jellemző a plasztikus </a:t>
            </a:r>
            <a:r>
              <a:rPr lang="hu-HU" sz="2400" dirty="0" smtClean="0">
                <a:latin typeface="Calibri" panose="020F0502020204030204" pitchFamily="34" charset="0"/>
              </a:rPr>
              <a:t>kontinuumokra? </a:t>
            </a:r>
            <a:r>
              <a:rPr lang="hu-HU" sz="2400" dirty="0">
                <a:latin typeface="Calibri" panose="020F0502020204030204" pitchFamily="34" charset="0"/>
              </a:rPr>
              <a:t>Mondjon példát plasztikus </a:t>
            </a:r>
            <a:r>
              <a:rPr lang="hu-HU" sz="2400" dirty="0" smtClean="0">
                <a:latin typeface="Calibri" panose="020F0502020204030204" pitchFamily="34" charset="0"/>
              </a:rPr>
              <a:t>kontinuumra!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newtoni </a:t>
            </a:r>
            <a:r>
              <a:rPr lang="hu-HU" sz="2400" dirty="0" smtClean="0">
                <a:latin typeface="Calibri" panose="020F0502020204030204" pitchFamily="34" charset="0"/>
              </a:rPr>
              <a:t>kontinuumok </a:t>
            </a:r>
            <a:r>
              <a:rPr lang="hu-HU" sz="2400" dirty="0">
                <a:latin typeface="Calibri" panose="020F0502020204030204" pitchFamily="34" charset="0"/>
              </a:rPr>
              <a:t>alatt?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 a legfontosabb különbség a newtoni és a plasztikus </a:t>
            </a:r>
            <a:r>
              <a:rPr lang="hu-HU" sz="2400" dirty="0" smtClean="0">
                <a:latin typeface="Calibri" panose="020F0502020204030204" pitchFamily="34" charset="0"/>
              </a:rPr>
              <a:t>kontinuumok </a:t>
            </a:r>
            <a:r>
              <a:rPr lang="hu-HU" sz="2400" dirty="0">
                <a:latin typeface="Calibri" panose="020F0502020204030204" pitchFamily="34" charset="0"/>
              </a:rPr>
              <a:t>között </a:t>
            </a:r>
            <a:r>
              <a:rPr lang="hu-HU" sz="2400" dirty="0" err="1">
                <a:latin typeface="Calibri" panose="020F0502020204030204" pitchFamily="34" charset="0"/>
              </a:rPr>
              <a:t>reológiai</a:t>
            </a:r>
            <a:r>
              <a:rPr lang="hu-HU" sz="2400" dirty="0">
                <a:latin typeface="Calibri" panose="020F0502020204030204" pitchFamily="34" charset="0"/>
              </a:rPr>
              <a:t> szempontból? </a:t>
            </a:r>
            <a:endParaRPr lang="hu-HU" sz="2400" dirty="0" smtClean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Milyen sajátosságuk van a </a:t>
            </a:r>
            <a:r>
              <a:rPr lang="hu-HU" sz="2400" dirty="0" err="1" smtClean="0">
                <a:latin typeface="Calibri" panose="020F0502020204030204" pitchFamily="34" charset="0"/>
              </a:rPr>
              <a:t>dilatáló</a:t>
            </a:r>
            <a:r>
              <a:rPr lang="hu-HU" sz="2400" dirty="0" smtClean="0">
                <a:latin typeface="Calibri" panose="020F0502020204030204" pitchFamily="34" charset="0"/>
              </a:rPr>
              <a:t> kontinuumoknak </a:t>
            </a:r>
            <a:r>
              <a:rPr lang="hu-HU" sz="2400" dirty="0" err="1" smtClean="0">
                <a:latin typeface="Calibri" panose="020F0502020204030204" pitchFamily="34" charset="0"/>
              </a:rPr>
              <a:t>reológiai</a:t>
            </a:r>
            <a:r>
              <a:rPr lang="hu-HU" sz="2400" dirty="0" smtClean="0">
                <a:latin typeface="Calibri" panose="020F0502020204030204" pitchFamily="34" charset="0"/>
              </a:rPr>
              <a:t> szempontból? Mondjon példát </a:t>
            </a:r>
            <a:r>
              <a:rPr lang="hu-HU" sz="2400" dirty="0" err="1" smtClean="0">
                <a:latin typeface="Calibri" panose="020F0502020204030204" pitchFamily="34" charset="0"/>
              </a:rPr>
              <a:t>dilatáló</a:t>
            </a:r>
            <a:r>
              <a:rPr lang="hu-HU" sz="2400" dirty="0" smtClean="0">
                <a:latin typeface="Calibri" panose="020F0502020204030204" pitchFamily="34" charset="0"/>
              </a:rPr>
              <a:t> kontinuumra! 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9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9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9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949839"/>
            <a:ext cx="8637587" cy="4408744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sajátosságuk van a </a:t>
            </a:r>
            <a:r>
              <a:rPr lang="hu-HU" sz="2400" dirty="0" err="1" smtClean="0">
                <a:latin typeface="Calibri" panose="020F0502020204030204" pitchFamily="34" charset="0"/>
              </a:rPr>
              <a:t>tixotróp</a:t>
            </a:r>
            <a:r>
              <a:rPr lang="hu-HU" sz="2400" dirty="0" smtClean="0">
                <a:latin typeface="Calibri" panose="020F0502020204030204" pitchFamily="34" charset="0"/>
              </a:rPr>
              <a:t> kontinuumoknak </a:t>
            </a:r>
            <a:r>
              <a:rPr lang="hu-HU" sz="2400" dirty="0" err="1" smtClean="0">
                <a:latin typeface="Calibri" panose="020F0502020204030204" pitchFamily="34" charset="0"/>
              </a:rPr>
              <a:t>reológiai</a:t>
            </a:r>
            <a:r>
              <a:rPr lang="hu-HU" sz="2400" dirty="0" smtClean="0">
                <a:latin typeface="Calibri" panose="020F0502020204030204" pitchFamily="34" charset="0"/>
              </a:rPr>
              <a:t> szempontból! Mondjon példát a </a:t>
            </a:r>
            <a:r>
              <a:rPr lang="hu-HU" sz="2400" dirty="0" err="1" smtClean="0">
                <a:latin typeface="Calibri" panose="020F0502020204030204" pitchFamily="34" charset="0"/>
              </a:rPr>
              <a:t>tixotróp</a:t>
            </a:r>
            <a:r>
              <a:rPr lang="hu-HU" sz="2400" dirty="0" smtClean="0">
                <a:latin typeface="Calibri" panose="020F0502020204030204" pitchFamily="34" charset="0"/>
              </a:rPr>
              <a:t> kontinuumra!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>
              <a:lnSpc>
                <a:spcPct val="9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sajátosságuk van a </a:t>
            </a:r>
            <a:r>
              <a:rPr lang="hu-HU" sz="2400" dirty="0" err="1" smtClean="0">
                <a:latin typeface="Calibri" panose="020F0502020204030204" pitchFamily="34" charset="0"/>
              </a:rPr>
              <a:t>pszeudoplasztikus</a:t>
            </a:r>
            <a:r>
              <a:rPr lang="hu-HU" sz="2400" dirty="0" smtClean="0">
                <a:latin typeface="Calibri" panose="020F0502020204030204" pitchFamily="34" charset="0"/>
              </a:rPr>
              <a:t>  kontinuumoknak </a:t>
            </a:r>
            <a:r>
              <a:rPr lang="hu-HU" sz="2400" dirty="0" err="1" smtClean="0">
                <a:latin typeface="Calibri" panose="020F0502020204030204" pitchFamily="34" charset="0"/>
              </a:rPr>
              <a:t>reológiai</a:t>
            </a:r>
            <a:r>
              <a:rPr lang="hu-HU" sz="2400" dirty="0" smtClean="0">
                <a:latin typeface="Calibri" panose="020F0502020204030204" pitchFamily="34" charset="0"/>
              </a:rPr>
              <a:t> szempontból? Mondjon példát a </a:t>
            </a:r>
            <a:r>
              <a:rPr lang="hu-HU" sz="2400" dirty="0" err="1" smtClean="0">
                <a:latin typeface="Calibri" panose="020F0502020204030204" pitchFamily="34" charset="0"/>
              </a:rPr>
              <a:t>pszeudoplasztikus</a:t>
            </a:r>
            <a:r>
              <a:rPr lang="hu-HU" sz="2400" dirty="0" smtClean="0">
                <a:latin typeface="Calibri" panose="020F0502020204030204" pitchFamily="34" charset="0"/>
              </a:rPr>
              <a:t> kontinuumra!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>
              <a:lnSpc>
                <a:spcPct val="90000"/>
              </a:lnSpc>
              <a:buFontTx/>
              <a:buAutoNum type="arabicPeriod" startAt="11"/>
            </a:pPr>
            <a:r>
              <a:rPr lang="hu-HU" sz="2400" dirty="0">
                <a:latin typeface="Calibri" panose="020F0502020204030204" pitchFamily="34" charset="0"/>
              </a:rPr>
              <a:t>Mit értenek kinematika viszkozitási tényező alatt? Mi a mértékegysége a kinematikai viszkozitási tényezőnek?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 startAt="11"/>
            </a:pPr>
            <a:r>
              <a:rPr lang="hu-HU" sz="2400" dirty="0">
                <a:latin typeface="Calibri" panose="020F0502020204030204" pitchFamily="34" charset="0"/>
              </a:rPr>
              <a:t>Miért és milyen esetben lehetséges az ideális </a:t>
            </a:r>
            <a:r>
              <a:rPr lang="hu-HU" sz="2400" dirty="0" smtClean="0">
                <a:latin typeface="Calibri" panose="020F0502020204030204" pitchFamily="34" charset="0"/>
              </a:rPr>
              <a:t>kontinuumokra érvényes </a:t>
            </a:r>
            <a:r>
              <a:rPr lang="hu-HU" sz="2400" dirty="0">
                <a:latin typeface="Calibri" panose="020F0502020204030204" pitchFamily="34" charset="0"/>
              </a:rPr>
              <a:t>mozgásegyenletet jó közelítésnek tekinteni valóságos </a:t>
            </a:r>
            <a:r>
              <a:rPr lang="hu-HU" sz="2400" dirty="0" smtClean="0">
                <a:latin typeface="Calibri" panose="020F0502020204030204" pitchFamily="34" charset="0"/>
              </a:rPr>
              <a:t>kontinuumokra? 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Hogyan változik a folyadékok kinematikai viszkozitási tényezője a hőmérséklet emelkedésével? Miért?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Hogyan változik a gázok kinematikai viszkozitási tényezője a hőmérséklet emelkedésével? Miért?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5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820</Words>
  <Application>Microsoft Office PowerPoint</Application>
  <PresentationFormat>Diavetítés a képernyőre (4:3 oldalarány)</PresentationFormat>
  <Paragraphs>129</Paragraphs>
  <Slides>12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12</vt:i4>
      </vt:variant>
    </vt:vector>
  </HeadingPairs>
  <TitlesOfParts>
    <vt:vector size="18" baseType="lpstr">
      <vt:lpstr>Arial</vt:lpstr>
      <vt:lpstr>Calibri</vt:lpstr>
      <vt:lpstr>1_Alapértelmezett terv</vt:lpstr>
      <vt:lpstr>Microsoft Equation 3.0</vt:lpstr>
      <vt:lpstr>Egyenlet</vt:lpstr>
      <vt:lpstr>Equation</vt:lpstr>
      <vt:lpstr>Veszteséges áramlás (Navier-Stokes egyenlet)</vt:lpstr>
      <vt:lpstr>A súrlódás hatása a folyadékban</vt:lpstr>
      <vt:lpstr>A dinamikai viszkozitás</vt:lpstr>
      <vt:lpstr>A kinematikai viszkozitási tényező</vt:lpstr>
      <vt:lpstr>Reológia</vt:lpstr>
      <vt:lpstr>A valóságos kontinuumok mozgásegyenlete</vt:lpstr>
      <vt:lpstr>PowerPoint bemutató</vt:lpstr>
      <vt:lpstr>A Navier-Stokes egyenlet (a valóságos kontinuumok mozgásegyenlete, állandó dinamikai viszkozitás esetére)</vt:lpstr>
      <vt:lpstr>A Navier-Stokes egyenlet (a valóságos kontinuumok mozgásegyenlete, állandó dinamikai viszkozitás esetére)</vt:lpstr>
      <vt:lpstr>A Navier-Stokes egyenlet (a valóságos összenyomhatatlan kontinuumok mozgásegyenlete, állandó dinamikai viszkozitás esetére)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429</cp:revision>
  <dcterms:created xsi:type="dcterms:W3CDTF">2003-08-29T10:04:05Z</dcterms:created>
  <dcterms:modified xsi:type="dcterms:W3CDTF">2015-01-13T14:38:31Z</dcterms:modified>
</cp:coreProperties>
</file>