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8"/>
  </p:notesMasterIdLst>
  <p:sldIdLst>
    <p:sldId id="257" r:id="rId2"/>
    <p:sldId id="262" r:id="rId3"/>
    <p:sldId id="288" r:id="rId4"/>
    <p:sldId id="259" r:id="rId5"/>
    <p:sldId id="260" r:id="rId6"/>
    <p:sldId id="261" r:id="rId7"/>
    <p:sldId id="264" r:id="rId8"/>
    <p:sldId id="28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85" r:id="rId17"/>
    <p:sldId id="286" r:id="rId18"/>
    <p:sldId id="273" r:id="rId19"/>
    <p:sldId id="276" r:id="rId20"/>
    <p:sldId id="275" r:id="rId21"/>
    <p:sldId id="283" r:id="rId22"/>
    <p:sldId id="274" r:id="rId23"/>
    <p:sldId id="280" r:id="rId24"/>
    <p:sldId id="278" r:id="rId25"/>
    <p:sldId id="279" r:id="rId26"/>
    <p:sldId id="281" r:id="rId27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99FF99"/>
    <a:srgbClr val="FFFF99"/>
    <a:srgbClr val="00CCFF"/>
    <a:srgbClr val="C0C0C0"/>
    <a:srgbClr val="00506E"/>
    <a:srgbClr val="FF962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0" autoAdjust="0"/>
    <p:restoredTop sz="94609" autoAdjust="0"/>
  </p:normalViewPr>
  <p:slideViewPr>
    <p:cSldViewPr snapToGrid="0" showGuides="1">
      <p:cViewPr varScale="1">
        <p:scale>
          <a:sx n="83" d="100"/>
          <a:sy n="83" d="100"/>
        </p:scale>
        <p:origin x="102" y="5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3" d="100"/>
          <a:sy n="53" d="100"/>
        </p:scale>
        <p:origin x="-1146" y="-84"/>
      </p:cViewPr>
      <p:guideLst>
        <p:guide orient="horz" pos="2880"/>
        <p:guide pos="2160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215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03B6662-19EB-4788-BD41-217725A4A0B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90398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A45D173F-0D6D-4D26-B40C-110DCFEA2E25}" type="slidenum">
              <a:rPr lang="hu-HU" sz="1200">
                <a:solidFill>
                  <a:srgbClr val="000000"/>
                </a:solidFill>
              </a:rPr>
              <a:pPr algn="r">
                <a:spcBef>
                  <a:spcPct val="0"/>
                </a:spcBef>
              </a:pPr>
              <a:t>17</a:t>
            </a:fld>
            <a:endParaRPr lang="hu-HU" sz="1200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630344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420947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877789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788730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742640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789952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71325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716198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17846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63954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2033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487272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 eaLnBrk="0" hangingPunct="0">
              <a:defRPr sz="2000">
                <a:solidFill>
                  <a:srgbClr val="FF9623"/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915916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1027" name="Picture 6" descr="sze_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átum helye 3"/>
          <p:cNvSpPr>
            <a:spLocks noGrp="1"/>
          </p:cNvSpPr>
          <p:nvPr>
            <p:ph type="dt" sz="quarter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algn="ctr" eaLnBrk="1" hangingPunct="1">
              <a:spcBef>
                <a:spcPct val="50000"/>
              </a:spcBef>
              <a:defRPr sz="105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hu-HU"/>
              <a:t>Hő- és Áramlástan I.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3"/>
          </p:nvPr>
        </p:nvSpPr>
        <p:spPr>
          <a:xfrm>
            <a:off x="4500563" y="6245225"/>
            <a:ext cx="3816350" cy="476250"/>
          </a:xfrm>
          <a:prstGeom prst="rect">
            <a:avLst/>
          </a:prstGeom>
        </p:spPr>
        <p:txBody>
          <a:bodyPr/>
          <a:lstStyle>
            <a:lvl1pPr algn="ctr" eaLnBrk="1" hangingPunct="1">
              <a:spcBef>
                <a:spcPct val="50000"/>
              </a:spcBef>
              <a:defRPr sz="105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1470025"/>
          </a:xfrm>
        </p:spPr>
        <p:txBody>
          <a:bodyPr anchor="ctr"/>
          <a:lstStyle/>
          <a:p>
            <a:pPr eaLnBrk="1" hangingPunct="1"/>
            <a:r>
              <a:rPr lang="hu-HU" sz="4400" b="1" smtClean="0">
                <a:solidFill>
                  <a:schemeClr val="tx1"/>
                </a:solidFill>
                <a:latin typeface="Calibri" panose="020F0502020204030204" pitchFamily="34" charset="0"/>
              </a:rPr>
              <a:t>Az áramlásba helyezett testekre ható erők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85800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Az áramlásba helyezett testre ható erő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9976" y="2070847"/>
            <a:ext cx="8686800" cy="251020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 eaLnBrk="1" hangingPunct="1">
              <a:buNone/>
            </a:pPr>
            <a:r>
              <a:rPr lang="hu-HU" sz="2400" dirty="0" smtClean="0">
                <a:latin typeface="Calibri" panose="020F0502020204030204" pitchFamily="34" charset="0"/>
              </a:rPr>
              <a:t>a test felületén keletkező nyomás- és csúsztatófeszültség-megoszlás eredménye (</a:t>
            </a:r>
            <a:r>
              <a:rPr lang="hu-HU" sz="2400" i="1" dirty="0" smtClean="0">
                <a:latin typeface="Calibri" panose="020F0502020204030204" pitchFamily="34" charset="0"/>
              </a:rPr>
              <a:t>súrlódás hiányában erőhatás nincs</a:t>
            </a:r>
            <a:r>
              <a:rPr lang="hu-HU" sz="2400" dirty="0" smtClean="0">
                <a:latin typeface="Calibri" panose="020F0502020204030204" pitchFamily="34" charset="0"/>
              </a:rPr>
              <a:t>!)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4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2" grpId="0"/>
      <p:bldP spid="19456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0" y="163513"/>
            <a:ext cx="8686800" cy="746125"/>
          </a:xfrm>
        </p:spPr>
        <p:txBody>
          <a:bodyPr/>
          <a:lstStyle/>
          <a:p>
            <a:pPr eaLnBrk="1" hangingPunct="1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nyomás változása áramló közegbe helyezett gömb felszínén</a:t>
            </a:r>
          </a:p>
        </p:txBody>
      </p:sp>
      <p:sp>
        <p:nvSpPr>
          <p:cNvPr id="192516" name="Oval 4"/>
          <p:cNvSpPr>
            <a:spLocks noChangeArrowheads="1"/>
          </p:cNvSpPr>
          <p:nvPr/>
        </p:nvSpPr>
        <p:spPr bwMode="auto">
          <a:xfrm>
            <a:off x="3222065" y="2309520"/>
            <a:ext cx="2879725" cy="2879725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hu-HU"/>
          </a:p>
        </p:txBody>
      </p:sp>
      <p:sp>
        <p:nvSpPr>
          <p:cNvPr id="192520" name="Line 8"/>
          <p:cNvSpPr>
            <a:spLocks noChangeShapeType="1"/>
          </p:cNvSpPr>
          <p:nvPr/>
        </p:nvSpPr>
        <p:spPr bwMode="auto">
          <a:xfrm rot="5400000" flipH="1">
            <a:off x="2688431" y="3772115"/>
            <a:ext cx="3957637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25" name="Line 13"/>
          <p:cNvSpPr>
            <a:spLocks noChangeShapeType="1"/>
          </p:cNvSpPr>
          <p:nvPr/>
        </p:nvSpPr>
        <p:spPr bwMode="auto">
          <a:xfrm>
            <a:off x="1690688" y="3753117"/>
            <a:ext cx="6111875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36" name="AutoShape 24"/>
          <p:cNvSpPr>
            <a:spLocks noChangeArrowheads="1"/>
          </p:cNvSpPr>
          <p:nvPr/>
        </p:nvSpPr>
        <p:spPr bwMode="auto">
          <a:xfrm>
            <a:off x="587375" y="2592655"/>
            <a:ext cx="1419225" cy="232251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>
                <a:solidFill>
                  <a:srgbClr val="000000"/>
                </a:solidFill>
                <a:latin typeface="Calibri" panose="020F0502020204030204" pitchFamily="34" charset="0"/>
              </a:rPr>
              <a:t>Az áramlás</a:t>
            </a:r>
          </a:p>
          <a:p>
            <a:pPr eaLnBrk="1" hangingPunct="1"/>
            <a:r>
              <a:rPr lang="hu-HU">
                <a:solidFill>
                  <a:srgbClr val="000000"/>
                </a:solidFill>
                <a:latin typeface="Calibri" panose="020F0502020204030204" pitchFamily="34" charset="0"/>
              </a:rPr>
              <a:t>iránya</a:t>
            </a:r>
          </a:p>
        </p:txBody>
      </p:sp>
      <p:sp>
        <p:nvSpPr>
          <p:cNvPr id="33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5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3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1914404" y="1794761"/>
            <a:ext cx="771525" cy="396000"/>
          </a:xfrm>
          <a:prstGeom prst="wedgeRoundRectCallout">
            <a:avLst>
              <a:gd name="adj1" fmla="val 115882"/>
              <a:gd name="adj2" fmla="val 44203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0</a:t>
            </a:r>
            <a:r>
              <a:rPr lang="hu-HU" i="1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endParaRPr lang="hu-HU" i="1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872286" y="1793296"/>
            <a:ext cx="771525" cy="396000"/>
          </a:xfrm>
          <a:prstGeom prst="wedgeRoundRectCallout">
            <a:avLst>
              <a:gd name="adj1" fmla="val -147262"/>
              <a:gd name="adj2" fmla="val 43901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180</a:t>
            </a:r>
            <a:r>
              <a:rPr lang="hu-HU" i="1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endParaRPr lang="hu-HU" i="1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6100760" y="5762085"/>
            <a:ext cx="771525" cy="396000"/>
          </a:xfrm>
          <a:prstGeom prst="wedgeRoundRectCallout">
            <a:avLst>
              <a:gd name="adj1" fmla="val -230099"/>
              <a:gd name="adj2" fmla="val -18764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270</a:t>
            </a:r>
            <a:r>
              <a:rPr lang="hu-HU" i="1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endParaRPr lang="hu-HU" i="1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2519" name="AutoShape 7"/>
          <p:cNvSpPr>
            <a:spLocks noChangeArrowheads="1"/>
          </p:cNvSpPr>
          <p:nvPr/>
        </p:nvSpPr>
        <p:spPr bwMode="auto">
          <a:xfrm>
            <a:off x="6100760" y="873393"/>
            <a:ext cx="771525" cy="396000"/>
          </a:xfrm>
          <a:prstGeom prst="wedgeRoundRectCallout">
            <a:avLst>
              <a:gd name="adj1" fmla="val -230613"/>
              <a:gd name="adj2" fmla="val 30264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>
                <a:solidFill>
                  <a:srgbClr val="000000"/>
                </a:solidFill>
                <a:latin typeface="Calibri" panose="020F0502020204030204" pitchFamily="34" charset="0"/>
              </a:rPr>
              <a:t>90</a:t>
            </a:r>
            <a:r>
              <a:rPr lang="hu-HU" i="1" baseline="3000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77449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2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2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92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92516" grpId="0" animBg="1"/>
      <p:bldP spid="192520" grpId="0" animBg="1"/>
      <p:bldP spid="192525" grpId="0" animBg="1"/>
      <p:bldP spid="192536" grpId="0" animBg="1"/>
      <p:bldP spid="37" grpId="0" animBg="1"/>
      <p:bldP spid="38" grpId="0" animBg="1"/>
      <p:bldP spid="39" grpId="0" animBg="1"/>
      <p:bldP spid="1925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4"/>
          <p:cNvSpPr>
            <a:spLocks noChangeArrowheads="1"/>
          </p:cNvSpPr>
          <p:nvPr/>
        </p:nvSpPr>
        <p:spPr bwMode="auto">
          <a:xfrm>
            <a:off x="3222065" y="2309520"/>
            <a:ext cx="2879725" cy="2879725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hu-HU"/>
          </a:p>
        </p:txBody>
      </p:sp>
      <p:sp>
        <p:nvSpPr>
          <p:cNvPr id="50" name="Line 8"/>
          <p:cNvSpPr>
            <a:spLocks noChangeShapeType="1"/>
          </p:cNvSpPr>
          <p:nvPr/>
        </p:nvSpPr>
        <p:spPr bwMode="auto">
          <a:xfrm rot="5400000" flipH="1">
            <a:off x="2688431" y="3772115"/>
            <a:ext cx="3957637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1" name="Line 13"/>
          <p:cNvSpPr>
            <a:spLocks noChangeShapeType="1"/>
          </p:cNvSpPr>
          <p:nvPr/>
        </p:nvSpPr>
        <p:spPr bwMode="auto">
          <a:xfrm>
            <a:off x="1690688" y="3753117"/>
            <a:ext cx="6111875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587375" y="2592655"/>
            <a:ext cx="1419225" cy="232251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>
                <a:solidFill>
                  <a:srgbClr val="000000"/>
                </a:solidFill>
                <a:latin typeface="Calibri" panose="020F0502020204030204" pitchFamily="34" charset="0"/>
              </a:rPr>
              <a:t>Az áramlás</a:t>
            </a:r>
          </a:p>
          <a:p>
            <a:pPr eaLnBrk="1" hangingPunct="1"/>
            <a:r>
              <a:rPr lang="hu-HU">
                <a:solidFill>
                  <a:srgbClr val="000000"/>
                </a:solidFill>
                <a:latin typeface="Calibri" panose="020F0502020204030204" pitchFamily="34" charset="0"/>
              </a:rPr>
              <a:t>iránya</a:t>
            </a:r>
          </a:p>
        </p:txBody>
      </p:sp>
      <p:sp>
        <p:nvSpPr>
          <p:cNvPr id="53" name="AutoShape 7"/>
          <p:cNvSpPr>
            <a:spLocks noChangeArrowheads="1"/>
          </p:cNvSpPr>
          <p:nvPr/>
        </p:nvSpPr>
        <p:spPr bwMode="auto">
          <a:xfrm>
            <a:off x="1914404" y="1794761"/>
            <a:ext cx="771525" cy="396000"/>
          </a:xfrm>
          <a:prstGeom prst="wedgeRoundRectCallout">
            <a:avLst>
              <a:gd name="adj1" fmla="val 115882"/>
              <a:gd name="adj2" fmla="val 44203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0</a:t>
            </a:r>
            <a:r>
              <a:rPr lang="hu-HU" i="1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endParaRPr lang="hu-HU" i="1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AutoShape 7"/>
          <p:cNvSpPr>
            <a:spLocks noChangeArrowheads="1"/>
          </p:cNvSpPr>
          <p:nvPr/>
        </p:nvSpPr>
        <p:spPr bwMode="auto">
          <a:xfrm>
            <a:off x="6872286" y="1793296"/>
            <a:ext cx="771525" cy="396000"/>
          </a:xfrm>
          <a:prstGeom prst="wedgeRoundRectCallout">
            <a:avLst>
              <a:gd name="adj1" fmla="val -147262"/>
              <a:gd name="adj2" fmla="val 43901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180</a:t>
            </a:r>
            <a:r>
              <a:rPr lang="hu-HU" i="1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endParaRPr lang="hu-HU" i="1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5" name="AutoShape 7"/>
          <p:cNvSpPr>
            <a:spLocks noChangeArrowheads="1"/>
          </p:cNvSpPr>
          <p:nvPr/>
        </p:nvSpPr>
        <p:spPr bwMode="auto">
          <a:xfrm>
            <a:off x="6100760" y="5762085"/>
            <a:ext cx="771525" cy="396000"/>
          </a:xfrm>
          <a:prstGeom prst="wedgeRoundRectCallout">
            <a:avLst>
              <a:gd name="adj1" fmla="val -230099"/>
              <a:gd name="adj2" fmla="val -18764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270</a:t>
            </a:r>
            <a:r>
              <a:rPr lang="hu-HU" i="1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endParaRPr lang="hu-HU" i="1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6" name="AutoShape 7"/>
          <p:cNvSpPr>
            <a:spLocks noChangeArrowheads="1"/>
          </p:cNvSpPr>
          <p:nvPr/>
        </p:nvSpPr>
        <p:spPr bwMode="auto">
          <a:xfrm>
            <a:off x="6100760" y="873393"/>
            <a:ext cx="771525" cy="396000"/>
          </a:xfrm>
          <a:prstGeom prst="wedgeRoundRectCallout">
            <a:avLst>
              <a:gd name="adj1" fmla="val -230613"/>
              <a:gd name="adj2" fmla="val 30264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>
                <a:solidFill>
                  <a:srgbClr val="000000"/>
                </a:solidFill>
                <a:latin typeface="Calibri" panose="020F0502020204030204" pitchFamily="34" charset="0"/>
              </a:rPr>
              <a:t>90</a:t>
            </a:r>
            <a:r>
              <a:rPr lang="hu-HU" i="1" baseline="3000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</a:p>
        </p:txBody>
      </p:sp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0" y="163513"/>
            <a:ext cx="8686800" cy="746125"/>
          </a:xfrm>
        </p:spPr>
        <p:txBody>
          <a:bodyPr/>
          <a:lstStyle/>
          <a:p>
            <a:pPr eaLnBrk="1" hangingPunct="1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nyomás változása áramló közegbe helyezett gömb felszínén</a:t>
            </a:r>
          </a:p>
        </p:txBody>
      </p:sp>
      <p:grpSp>
        <p:nvGrpSpPr>
          <p:cNvPr id="189540" name="Group 100"/>
          <p:cNvGrpSpPr>
            <a:grpSpLocks/>
          </p:cNvGrpSpPr>
          <p:nvPr/>
        </p:nvGrpSpPr>
        <p:grpSpPr bwMode="auto">
          <a:xfrm>
            <a:off x="1452563" y="1647825"/>
            <a:ext cx="6308725" cy="3460750"/>
            <a:chOff x="915" y="1038"/>
            <a:chExt cx="3974" cy="2180"/>
          </a:xfrm>
        </p:grpSpPr>
        <p:sp>
          <p:nvSpPr>
            <p:cNvPr id="21545" name="Line 15"/>
            <p:cNvSpPr>
              <a:spLocks noChangeShapeType="1"/>
            </p:cNvSpPr>
            <p:nvPr/>
          </p:nvSpPr>
          <p:spPr bwMode="auto">
            <a:xfrm>
              <a:off x="919" y="1891"/>
              <a:ext cx="39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46" name="Line 19"/>
            <p:cNvSpPr>
              <a:spLocks noChangeShapeType="1"/>
            </p:cNvSpPr>
            <p:nvPr/>
          </p:nvSpPr>
          <p:spPr bwMode="auto">
            <a:xfrm>
              <a:off x="923" y="2343"/>
              <a:ext cx="39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47" name="Line 22"/>
            <p:cNvSpPr>
              <a:spLocks noChangeShapeType="1"/>
            </p:cNvSpPr>
            <p:nvPr/>
          </p:nvSpPr>
          <p:spPr bwMode="auto">
            <a:xfrm>
              <a:off x="924" y="2786"/>
              <a:ext cx="39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48" name="Line 24"/>
            <p:cNvSpPr>
              <a:spLocks noChangeShapeType="1"/>
            </p:cNvSpPr>
            <p:nvPr/>
          </p:nvSpPr>
          <p:spPr bwMode="auto">
            <a:xfrm>
              <a:off x="925" y="3218"/>
              <a:ext cx="39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49" name="Line 28"/>
            <p:cNvSpPr>
              <a:spLocks noChangeShapeType="1"/>
            </p:cNvSpPr>
            <p:nvPr/>
          </p:nvSpPr>
          <p:spPr bwMode="auto">
            <a:xfrm>
              <a:off x="919" y="1460"/>
              <a:ext cx="3964" cy="0"/>
            </a:xfrm>
            <a:prstGeom prst="line">
              <a:avLst/>
            </a:prstGeom>
            <a:noFill/>
            <a:ln w="9525">
              <a:solidFill>
                <a:srgbClr val="FF962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50" name="Line 29"/>
            <p:cNvSpPr>
              <a:spLocks noChangeShapeType="1"/>
            </p:cNvSpPr>
            <p:nvPr/>
          </p:nvSpPr>
          <p:spPr bwMode="auto">
            <a:xfrm>
              <a:off x="915" y="1038"/>
              <a:ext cx="39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grpSp>
        <p:nvGrpSpPr>
          <p:cNvPr id="189510" name="Group 70"/>
          <p:cNvGrpSpPr>
            <a:grpSpLocks/>
          </p:cNvGrpSpPr>
          <p:nvPr/>
        </p:nvGrpSpPr>
        <p:grpSpPr bwMode="auto">
          <a:xfrm>
            <a:off x="1454150" y="1643113"/>
            <a:ext cx="6296025" cy="3463875"/>
            <a:chOff x="916" y="1112"/>
            <a:chExt cx="3966" cy="2115"/>
          </a:xfrm>
        </p:grpSpPr>
        <p:sp>
          <p:nvSpPr>
            <p:cNvPr id="21540" name="Line 16"/>
            <p:cNvSpPr>
              <a:spLocks noChangeShapeType="1"/>
            </p:cNvSpPr>
            <p:nvPr/>
          </p:nvSpPr>
          <p:spPr bwMode="auto">
            <a:xfrm>
              <a:off x="916" y="1113"/>
              <a:ext cx="6" cy="21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41" name="Line 17"/>
            <p:cNvSpPr>
              <a:spLocks noChangeShapeType="1"/>
            </p:cNvSpPr>
            <p:nvPr/>
          </p:nvSpPr>
          <p:spPr bwMode="auto">
            <a:xfrm>
              <a:off x="4876" y="1119"/>
              <a:ext cx="6" cy="21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42" name="Line 31"/>
            <p:cNvSpPr>
              <a:spLocks noChangeShapeType="1"/>
            </p:cNvSpPr>
            <p:nvPr/>
          </p:nvSpPr>
          <p:spPr bwMode="auto">
            <a:xfrm>
              <a:off x="2885" y="1117"/>
              <a:ext cx="6" cy="21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43" name="Line 32"/>
            <p:cNvSpPr>
              <a:spLocks noChangeShapeType="1"/>
            </p:cNvSpPr>
            <p:nvPr/>
          </p:nvSpPr>
          <p:spPr bwMode="auto">
            <a:xfrm>
              <a:off x="3884" y="1114"/>
              <a:ext cx="6" cy="21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44" name="Line 34"/>
            <p:cNvSpPr>
              <a:spLocks noChangeShapeType="1"/>
            </p:cNvSpPr>
            <p:nvPr/>
          </p:nvSpPr>
          <p:spPr bwMode="auto">
            <a:xfrm>
              <a:off x="1899" y="1112"/>
              <a:ext cx="6" cy="21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89505" name="Text Box 65"/>
          <p:cNvSpPr txBox="1">
            <a:spLocks noChangeArrowheads="1"/>
          </p:cNvSpPr>
          <p:nvPr/>
        </p:nvSpPr>
        <p:spPr bwMode="auto">
          <a:xfrm>
            <a:off x="1195388" y="5127625"/>
            <a:ext cx="5635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  <a:r>
              <a:rPr lang="hu-HU" sz="2800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</a:p>
        </p:txBody>
      </p:sp>
      <p:sp>
        <p:nvSpPr>
          <p:cNvPr id="189508" name="Text Box 68"/>
          <p:cNvSpPr txBox="1">
            <a:spLocks noChangeArrowheads="1"/>
          </p:cNvSpPr>
          <p:nvPr/>
        </p:nvSpPr>
        <p:spPr bwMode="auto">
          <a:xfrm>
            <a:off x="7251700" y="5119688"/>
            <a:ext cx="11287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360</a:t>
            </a:r>
            <a:r>
              <a:rPr lang="hu-HU" sz="2800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</a:p>
        </p:txBody>
      </p:sp>
      <p:sp>
        <p:nvSpPr>
          <p:cNvPr id="189509" name="Text Box 69"/>
          <p:cNvSpPr txBox="1">
            <a:spLocks noChangeArrowheads="1"/>
          </p:cNvSpPr>
          <p:nvPr/>
        </p:nvSpPr>
        <p:spPr bwMode="auto">
          <a:xfrm>
            <a:off x="4005263" y="5156200"/>
            <a:ext cx="12176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180</a:t>
            </a:r>
            <a:r>
              <a:rPr lang="hu-HU" sz="2800" b="1" i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</a:p>
        </p:txBody>
      </p:sp>
      <p:sp>
        <p:nvSpPr>
          <p:cNvPr id="189517" name="AutoShape 77"/>
          <p:cNvSpPr>
            <a:spLocks noChangeArrowheads="1"/>
          </p:cNvSpPr>
          <p:nvPr/>
        </p:nvSpPr>
        <p:spPr bwMode="auto">
          <a:xfrm>
            <a:off x="1646238" y="1249363"/>
            <a:ext cx="2197100" cy="762000"/>
          </a:xfrm>
          <a:prstGeom prst="wedgeRoundRectCallout">
            <a:avLst>
              <a:gd name="adj1" fmla="val 63005"/>
              <a:gd name="adj2" fmla="val 15645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Súrlódásmentes áramlás</a:t>
            </a:r>
          </a:p>
        </p:txBody>
      </p:sp>
      <p:sp>
        <p:nvSpPr>
          <p:cNvPr id="189490" name="Freeform 50"/>
          <p:cNvSpPr>
            <a:spLocks/>
          </p:cNvSpPr>
          <p:nvPr/>
        </p:nvSpPr>
        <p:spPr bwMode="auto">
          <a:xfrm>
            <a:off x="1450975" y="2220913"/>
            <a:ext cx="6307138" cy="2932112"/>
          </a:xfrm>
          <a:custGeom>
            <a:avLst/>
            <a:gdLst>
              <a:gd name="T0" fmla="*/ 0 w 3973"/>
              <a:gd name="T1" fmla="*/ 77330 h 1820"/>
              <a:gd name="T2" fmla="*/ 476250 w 3973"/>
              <a:gd name="T3" fmla="*/ 463983 h 1820"/>
              <a:gd name="T4" fmla="*/ 1619250 w 3973"/>
              <a:gd name="T5" fmla="*/ 2861226 h 1820"/>
              <a:gd name="T6" fmla="*/ 3149600 w 3973"/>
              <a:gd name="T7" fmla="*/ 64442 h 1820"/>
              <a:gd name="T8" fmla="*/ 4727575 w 3973"/>
              <a:gd name="T9" fmla="*/ 2861226 h 1820"/>
              <a:gd name="T10" fmla="*/ 5768975 w 3973"/>
              <a:gd name="T11" fmla="*/ 486537 h 1820"/>
              <a:gd name="T12" fmla="*/ 6307138 w 3973"/>
              <a:gd name="T13" fmla="*/ 119218 h 18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973" h="1820">
                <a:moveTo>
                  <a:pt x="0" y="48"/>
                </a:moveTo>
                <a:cubicBezTo>
                  <a:pt x="50" y="88"/>
                  <a:pt x="130" y="0"/>
                  <a:pt x="300" y="288"/>
                </a:cubicBezTo>
                <a:cubicBezTo>
                  <a:pt x="470" y="576"/>
                  <a:pt x="739" y="1817"/>
                  <a:pt x="1020" y="1776"/>
                </a:cubicBezTo>
                <a:cubicBezTo>
                  <a:pt x="1301" y="1735"/>
                  <a:pt x="1658" y="40"/>
                  <a:pt x="1984" y="40"/>
                </a:cubicBezTo>
                <a:cubicBezTo>
                  <a:pt x="2310" y="40"/>
                  <a:pt x="2703" y="1732"/>
                  <a:pt x="2978" y="1776"/>
                </a:cubicBezTo>
                <a:cubicBezTo>
                  <a:pt x="3253" y="1820"/>
                  <a:pt x="3468" y="585"/>
                  <a:pt x="3634" y="302"/>
                </a:cubicBezTo>
                <a:cubicBezTo>
                  <a:pt x="3800" y="19"/>
                  <a:pt x="3903" y="121"/>
                  <a:pt x="3973" y="74"/>
                </a:cubicBezTo>
              </a:path>
            </a:pathLst>
          </a:custGeom>
          <a:noFill/>
          <a:ln w="57150" cap="flat" cmpd="sng">
            <a:solidFill>
              <a:srgbClr val="99FF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520" name="Rectangle 80"/>
          <p:cNvSpPr>
            <a:spLocks noChangeArrowheads="1"/>
          </p:cNvSpPr>
          <p:nvPr/>
        </p:nvSpPr>
        <p:spPr bwMode="auto">
          <a:xfrm>
            <a:off x="2601913" y="5661025"/>
            <a:ext cx="3978275" cy="39687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>
                <a:solidFill>
                  <a:srgbClr val="00506E"/>
                </a:solidFill>
              </a:rPr>
              <a:t>Leválási buborék</a:t>
            </a:r>
          </a:p>
        </p:txBody>
      </p:sp>
      <p:sp>
        <p:nvSpPr>
          <p:cNvPr id="189521" name="Rectangle 81"/>
          <p:cNvSpPr>
            <a:spLocks noChangeArrowheads="1"/>
          </p:cNvSpPr>
          <p:nvPr/>
        </p:nvSpPr>
        <p:spPr bwMode="auto">
          <a:xfrm>
            <a:off x="3141663" y="6051550"/>
            <a:ext cx="2878137" cy="396875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>
                <a:solidFill>
                  <a:srgbClr val="00506E"/>
                </a:solidFill>
              </a:rPr>
              <a:t>Leválási buborék</a:t>
            </a:r>
          </a:p>
        </p:txBody>
      </p:sp>
      <p:sp>
        <p:nvSpPr>
          <p:cNvPr id="189522" name="Line 82"/>
          <p:cNvSpPr>
            <a:spLocks noChangeShapeType="1"/>
          </p:cNvSpPr>
          <p:nvPr/>
        </p:nvSpPr>
        <p:spPr bwMode="auto">
          <a:xfrm flipH="1">
            <a:off x="2603500" y="2965450"/>
            <a:ext cx="4763" cy="30829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523" name="Line 83"/>
          <p:cNvSpPr>
            <a:spLocks noChangeShapeType="1"/>
          </p:cNvSpPr>
          <p:nvPr/>
        </p:nvSpPr>
        <p:spPr bwMode="auto">
          <a:xfrm flipH="1">
            <a:off x="6581775" y="2971800"/>
            <a:ext cx="4763" cy="30829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524" name="Line 84"/>
          <p:cNvSpPr>
            <a:spLocks noChangeShapeType="1"/>
          </p:cNvSpPr>
          <p:nvPr/>
        </p:nvSpPr>
        <p:spPr bwMode="auto">
          <a:xfrm flipH="1">
            <a:off x="3144838" y="4352925"/>
            <a:ext cx="4762" cy="2078038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525" name="Line 85"/>
          <p:cNvSpPr>
            <a:spLocks noChangeShapeType="1"/>
          </p:cNvSpPr>
          <p:nvPr/>
        </p:nvSpPr>
        <p:spPr bwMode="auto">
          <a:xfrm flipH="1">
            <a:off x="6018213" y="4383088"/>
            <a:ext cx="4762" cy="2058987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graphicFrame>
        <p:nvGraphicFramePr>
          <p:cNvPr id="189526" name="Object 86"/>
          <p:cNvGraphicFramePr>
            <a:graphicFrameLocks noChangeAspect="1"/>
          </p:cNvGraphicFramePr>
          <p:nvPr/>
        </p:nvGraphicFramePr>
        <p:xfrm>
          <a:off x="95250" y="1112838"/>
          <a:ext cx="1206500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4" name="Egyenlet" r:id="rId3" imgW="749300" imgH="596900" progId="Equation.3">
                  <p:embed/>
                </p:oleObj>
              </mc:Choice>
              <mc:Fallback>
                <p:oleObj name="Egyenlet" r:id="rId3" imgW="749300" imgH="596900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" y="1112838"/>
                        <a:ext cx="1206500" cy="96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527" name="Text Box 87"/>
          <p:cNvSpPr txBox="1">
            <a:spLocks noChangeArrowheads="1"/>
          </p:cNvSpPr>
          <p:nvPr/>
        </p:nvSpPr>
        <p:spPr bwMode="auto">
          <a:xfrm>
            <a:off x="985838" y="2662238"/>
            <a:ext cx="563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  <a:endParaRPr lang="hu-HU" b="1" i="1" baseline="30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9528" name="Text Box 88"/>
          <p:cNvSpPr txBox="1">
            <a:spLocks noChangeArrowheads="1"/>
          </p:cNvSpPr>
          <p:nvPr/>
        </p:nvSpPr>
        <p:spPr bwMode="auto">
          <a:xfrm>
            <a:off x="977900" y="4913313"/>
            <a:ext cx="563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-3</a:t>
            </a:r>
            <a:endParaRPr lang="hu-HU" b="1" i="1" baseline="30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9529" name="Text Box 89"/>
          <p:cNvSpPr txBox="1">
            <a:spLocks noChangeArrowheads="1"/>
          </p:cNvSpPr>
          <p:nvPr/>
        </p:nvSpPr>
        <p:spPr bwMode="auto">
          <a:xfrm>
            <a:off x="963613" y="4057650"/>
            <a:ext cx="563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-2</a:t>
            </a:r>
            <a:endParaRPr lang="hu-HU" b="1" i="1" baseline="30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9530" name="Text Box 90"/>
          <p:cNvSpPr txBox="1">
            <a:spLocks noChangeArrowheads="1"/>
          </p:cNvSpPr>
          <p:nvPr/>
        </p:nvSpPr>
        <p:spPr bwMode="auto">
          <a:xfrm>
            <a:off x="958850" y="3305175"/>
            <a:ext cx="563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-1</a:t>
            </a:r>
            <a:endParaRPr lang="hu-HU" b="1" i="1" baseline="30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9531" name="Text Box 91"/>
          <p:cNvSpPr txBox="1">
            <a:spLocks noChangeArrowheads="1"/>
          </p:cNvSpPr>
          <p:nvPr/>
        </p:nvSpPr>
        <p:spPr bwMode="auto">
          <a:xfrm>
            <a:off x="987425" y="2120900"/>
            <a:ext cx="563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endParaRPr lang="hu-HU" b="1" i="1" baseline="30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89539" name="Group 99"/>
          <p:cNvGrpSpPr>
            <a:grpSpLocks/>
          </p:cNvGrpSpPr>
          <p:nvPr/>
        </p:nvGrpSpPr>
        <p:grpSpPr bwMode="auto">
          <a:xfrm>
            <a:off x="1438275" y="2339975"/>
            <a:ext cx="6273800" cy="2389188"/>
            <a:chOff x="906" y="1474"/>
            <a:chExt cx="3952" cy="1505"/>
          </a:xfrm>
        </p:grpSpPr>
        <p:sp>
          <p:nvSpPr>
            <p:cNvPr id="21538" name="Freeform 60"/>
            <p:cNvSpPr>
              <a:spLocks/>
            </p:cNvSpPr>
            <p:nvPr/>
          </p:nvSpPr>
          <p:spPr bwMode="auto">
            <a:xfrm>
              <a:off x="906" y="1474"/>
              <a:ext cx="1980" cy="1504"/>
            </a:xfrm>
            <a:custGeom>
              <a:avLst/>
              <a:gdLst>
                <a:gd name="T0" fmla="*/ 0 w 1980"/>
                <a:gd name="T1" fmla="*/ 0 h 1504"/>
                <a:gd name="T2" fmla="*/ 321 w 1980"/>
                <a:gd name="T3" fmla="*/ 208 h 1504"/>
                <a:gd name="T4" fmla="*/ 648 w 1980"/>
                <a:gd name="T5" fmla="*/ 959 h 1504"/>
                <a:gd name="T6" fmla="*/ 828 w 1980"/>
                <a:gd name="T7" fmla="*/ 1349 h 1504"/>
                <a:gd name="T8" fmla="*/ 972 w 1980"/>
                <a:gd name="T9" fmla="*/ 1499 h 1504"/>
                <a:gd name="T10" fmla="*/ 1131 w 1980"/>
                <a:gd name="T11" fmla="*/ 1382 h 1504"/>
                <a:gd name="T12" fmla="*/ 1260 w 1980"/>
                <a:gd name="T13" fmla="*/ 1292 h 1504"/>
                <a:gd name="T14" fmla="*/ 1340 w 1980"/>
                <a:gd name="T15" fmla="*/ 1000 h 1504"/>
                <a:gd name="T16" fmla="*/ 1359 w 1980"/>
                <a:gd name="T17" fmla="*/ 800 h 1504"/>
                <a:gd name="T18" fmla="*/ 1401 w 1980"/>
                <a:gd name="T19" fmla="*/ 572 h 1504"/>
                <a:gd name="T20" fmla="*/ 1575 w 1980"/>
                <a:gd name="T21" fmla="*/ 497 h 1504"/>
                <a:gd name="T22" fmla="*/ 1728 w 1980"/>
                <a:gd name="T23" fmla="*/ 503 h 1504"/>
                <a:gd name="T24" fmla="*/ 1863 w 1980"/>
                <a:gd name="T25" fmla="*/ 488 h 1504"/>
                <a:gd name="T26" fmla="*/ 1980 w 1980"/>
                <a:gd name="T27" fmla="*/ 485 h 15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80" h="1504">
                  <a:moveTo>
                    <a:pt x="0" y="0"/>
                  </a:moveTo>
                  <a:cubicBezTo>
                    <a:pt x="53" y="35"/>
                    <a:pt x="213" y="48"/>
                    <a:pt x="321" y="208"/>
                  </a:cubicBezTo>
                  <a:cubicBezTo>
                    <a:pt x="429" y="368"/>
                    <a:pt x="564" y="769"/>
                    <a:pt x="648" y="959"/>
                  </a:cubicBezTo>
                  <a:cubicBezTo>
                    <a:pt x="732" y="1149"/>
                    <a:pt x="774" y="1259"/>
                    <a:pt x="828" y="1349"/>
                  </a:cubicBezTo>
                  <a:cubicBezTo>
                    <a:pt x="882" y="1439"/>
                    <a:pt x="922" y="1494"/>
                    <a:pt x="972" y="1499"/>
                  </a:cubicBezTo>
                  <a:cubicBezTo>
                    <a:pt x="1022" y="1504"/>
                    <a:pt x="1083" y="1416"/>
                    <a:pt x="1131" y="1382"/>
                  </a:cubicBezTo>
                  <a:cubicBezTo>
                    <a:pt x="1179" y="1348"/>
                    <a:pt x="1225" y="1356"/>
                    <a:pt x="1260" y="1292"/>
                  </a:cubicBezTo>
                  <a:cubicBezTo>
                    <a:pt x="1295" y="1228"/>
                    <a:pt x="1323" y="1082"/>
                    <a:pt x="1340" y="1000"/>
                  </a:cubicBezTo>
                  <a:cubicBezTo>
                    <a:pt x="1357" y="918"/>
                    <a:pt x="1349" y="871"/>
                    <a:pt x="1359" y="800"/>
                  </a:cubicBezTo>
                  <a:cubicBezTo>
                    <a:pt x="1369" y="729"/>
                    <a:pt x="1365" y="622"/>
                    <a:pt x="1401" y="572"/>
                  </a:cubicBezTo>
                  <a:cubicBezTo>
                    <a:pt x="1437" y="522"/>
                    <a:pt x="1521" y="508"/>
                    <a:pt x="1575" y="497"/>
                  </a:cubicBezTo>
                  <a:cubicBezTo>
                    <a:pt x="1629" y="486"/>
                    <a:pt x="1680" y="504"/>
                    <a:pt x="1728" y="503"/>
                  </a:cubicBezTo>
                  <a:cubicBezTo>
                    <a:pt x="1776" y="502"/>
                    <a:pt x="1821" y="491"/>
                    <a:pt x="1863" y="488"/>
                  </a:cubicBezTo>
                  <a:cubicBezTo>
                    <a:pt x="1905" y="485"/>
                    <a:pt x="1956" y="486"/>
                    <a:pt x="1980" y="485"/>
                  </a:cubicBezTo>
                </a:path>
              </a:pathLst>
            </a:custGeom>
            <a:noFill/>
            <a:ln w="57150" cap="flat" cmpd="sng">
              <a:solidFill>
                <a:srgbClr val="00CC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39" name="Freeform 96"/>
            <p:cNvSpPr>
              <a:spLocks/>
            </p:cNvSpPr>
            <p:nvPr/>
          </p:nvSpPr>
          <p:spPr bwMode="auto">
            <a:xfrm flipH="1">
              <a:off x="2878" y="1475"/>
              <a:ext cx="1980" cy="1504"/>
            </a:xfrm>
            <a:custGeom>
              <a:avLst/>
              <a:gdLst>
                <a:gd name="T0" fmla="*/ 0 w 1980"/>
                <a:gd name="T1" fmla="*/ 0 h 1504"/>
                <a:gd name="T2" fmla="*/ 321 w 1980"/>
                <a:gd name="T3" fmla="*/ 208 h 1504"/>
                <a:gd name="T4" fmla="*/ 648 w 1980"/>
                <a:gd name="T5" fmla="*/ 959 h 1504"/>
                <a:gd name="T6" fmla="*/ 828 w 1980"/>
                <a:gd name="T7" fmla="*/ 1349 h 1504"/>
                <a:gd name="T8" fmla="*/ 972 w 1980"/>
                <a:gd name="T9" fmla="*/ 1499 h 1504"/>
                <a:gd name="T10" fmla="*/ 1131 w 1980"/>
                <a:gd name="T11" fmla="*/ 1382 h 1504"/>
                <a:gd name="T12" fmla="*/ 1260 w 1980"/>
                <a:gd name="T13" fmla="*/ 1292 h 1504"/>
                <a:gd name="T14" fmla="*/ 1340 w 1980"/>
                <a:gd name="T15" fmla="*/ 1000 h 1504"/>
                <a:gd name="T16" fmla="*/ 1359 w 1980"/>
                <a:gd name="T17" fmla="*/ 800 h 1504"/>
                <a:gd name="T18" fmla="*/ 1401 w 1980"/>
                <a:gd name="T19" fmla="*/ 572 h 1504"/>
                <a:gd name="T20" fmla="*/ 1575 w 1980"/>
                <a:gd name="T21" fmla="*/ 497 h 1504"/>
                <a:gd name="T22" fmla="*/ 1728 w 1980"/>
                <a:gd name="T23" fmla="*/ 503 h 1504"/>
                <a:gd name="T24" fmla="*/ 1863 w 1980"/>
                <a:gd name="T25" fmla="*/ 488 h 1504"/>
                <a:gd name="T26" fmla="*/ 1980 w 1980"/>
                <a:gd name="T27" fmla="*/ 485 h 15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80" h="1504">
                  <a:moveTo>
                    <a:pt x="0" y="0"/>
                  </a:moveTo>
                  <a:cubicBezTo>
                    <a:pt x="53" y="35"/>
                    <a:pt x="213" y="48"/>
                    <a:pt x="321" y="208"/>
                  </a:cubicBezTo>
                  <a:cubicBezTo>
                    <a:pt x="429" y="368"/>
                    <a:pt x="564" y="769"/>
                    <a:pt x="648" y="959"/>
                  </a:cubicBezTo>
                  <a:cubicBezTo>
                    <a:pt x="732" y="1149"/>
                    <a:pt x="774" y="1259"/>
                    <a:pt x="828" y="1349"/>
                  </a:cubicBezTo>
                  <a:cubicBezTo>
                    <a:pt x="882" y="1439"/>
                    <a:pt x="922" y="1494"/>
                    <a:pt x="972" y="1499"/>
                  </a:cubicBezTo>
                  <a:cubicBezTo>
                    <a:pt x="1022" y="1504"/>
                    <a:pt x="1083" y="1416"/>
                    <a:pt x="1131" y="1382"/>
                  </a:cubicBezTo>
                  <a:cubicBezTo>
                    <a:pt x="1179" y="1348"/>
                    <a:pt x="1225" y="1356"/>
                    <a:pt x="1260" y="1292"/>
                  </a:cubicBezTo>
                  <a:cubicBezTo>
                    <a:pt x="1295" y="1228"/>
                    <a:pt x="1323" y="1082"/>
                    <a:pt x="1340" y="1000"/>
                  </a:cubicBezTo>
                  <a:cubicBezTo>
                    <a:pt x="1357" y="918"/>
                    <a:pt x="1349" y="871"/>
                    <a:pt x="1359" y="800"/>
                  </a:cubicBezTo>
                  <a:cubicBezTo>
                    <a:pt x="1369" y="729"/>
                    <a:pt x="1365" y="622"/>
                    <a:pt x="1401" y="572"/>
                  </a:cubicBezTo>
                  <a:cubicBezTo>
                    <a:pt x="1437" y="522"/>
                    <a:pt x="1521" y="508"/>
                    <a:pt x="1575" y="497"/>
                  </a:cubicBezTo>
                  <a:cubicBezTo>
                    <a:pt x="1629" y="486"/>
                    <a:pt x="1680" y="504"/>
                    <a:pt x="1728" y="503"/>
                  </a:cubicBezTo>
                  <a:cubicBezTo>
                    <a:pt x="1776" y="502"/>
                    <a:pt x="1821" y="491"/>
                    <a:pt x="1863" y="488"/>
                  </a:cubicBezTo>
                  <a:cubicBezTo>
                    <a:pt x="1905" y="485"/>
                    <a:pt x="1956" y="486"/>
                    <a:pt x="1980" y="485"/>
                  </a:cubicBezTo>
                </a:path>
              </a:pathLst>
            </a:custGeom>
            <a:noFill/>
            <a:ln w="57150" cap="flat" cmpd="sng">
              <a:solidFill>
                <a:srgbClr val="00CC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grpSp>
        <p:nvGrpSpPr>
          <p:cNvPr id="189538" name="Group 98"/>
          <p:cNvGrpSpPr>
            <a:grpSpLocks/>
          </p:cNvGrpSpPr>
          <p:nvPr/>
        </p:nvGrpSpPr>
        <p:grpSpPr bwMode="auto">
          <a:xfrm>
            <a:off x="1449388" y="2328863"/>
            <a:ext cx="6292850" cy="1566862"/>
            <a:chOff x="913" y="1467"/>
            <a:chExt cx="3964" cy="987"/>
          </a:xfrm>
        </p:grpSpPr>
        <p:sp>
          <p:nvSpPr>
            <p:cNvPr id="21536" name="Freeform 59"/>
            <p:cNvSpPr>
              <a:spLocks/>
            </p:cNvSpPr>
            <p:nvPr/>
          </p:nvSpPr>
          <p:spPr bwMode="auto">
            <a:xfrm>
              <a:off x="913" y="1467"/>
              <a:ext cx="1983" cy="986"/>
            </a:xfrm>
            <a:custGeom>
              <a:avLst/>
              <a:gdLst>
                <a:gd name="T0" fmla="*/ 0 w 1983"/>
                <a:gd name="T1" fmla="*/ 2 h 986"/>
                <a:gd name="T2" fmla="*/ 236 w 1983"/>
                <a:gd name="T3" fmla="*/ 78 h 986"/>
                <a:gd name="T4" fmla="*/ 482 w 1983"/>
                <a:gd name="T5" fmla="*/ 471 h 986"/>
                <a:gd name="T6" fmla="*/ 704 w 1983"/>
                <a:gd name="T7" fmla="*/ 942 h 986"/>
                <a:gd name="T8" fmla="*/ 980 w 1983"/>
                <a:gd name="T9" fmla="*/ 736 h 986"/>
                <a:gd name="T10" fmla="*/ 1282 w 1983"/>
                <a:gd name="T11" fmla="*/ 888 h 986"/>
                <a:gd name="T12" fmla="*/ 1593 w 1983"/>
                <a:gd name="T13" fmla="*/ 948 h 986"/>
                <a:gd name="T14" fmla="*/ 1983 w 1983"/>
                <a:gd name="T15" fmla="*/ 957 h 9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983" h="986">
                  <a:moveTo>
                    <a:pt x="0" y="2"/>
                  </a:moveTo>
                  <a:cubicBezTo>
                    <a:pt x="39" y="15"/>
                    <a:pt x="156" y="0"/>
                    <a:pt x="236" y="78"/>
                  </a:cubicBezTo>
                  <a:cubicBezTo>
                    <a:pt x="316" y="156"/>
                    <a:pt x="404" y="327"/>
                    <a:pt x="482" y="471"/>
                  </a:cubicBezTo>
                  <a:cubicBezTo>
                    <a:pt x="560" y="615"/>
                    <a:pt x="621" y="898"/>
                    <a:pt x="704" y="942"/>
                  </a:cubicBezTo>
                  <a:cubicBezTo>
                    <a:pt x="787" y="986"/>
                    <a:pt x="884" y="745"/>
                    <a:pt x="980" y="736"/>
                  </a:cubicBezTo>
                  <a:cubicBezTo>
                    <a:pt x="1076" y="727"/>
                    <a:pt x="1180" y="853"/>
                    <a:pt x="1282" y="888"/>
                  </a:cubicBezTo>
                  <a:cubicBezTo>
                    <a:pt x="1384" y="923"/>
                    <a:pt x="1477" y="937"/>
                    <a:pt x="1593" y="948"/>
                  </a:cubicBezTo>
                  <a:cubicBezTo>
                    <a:pt x="1710" y="959"/>
                    <a:pt x="1902" y="955"/>
                    <a:pt x="1983" y="957"/>
                  </a:cubicBezTo>
                </a:path>
              </a:pathLst>
            </a:custGeom>
            <a:noFill/>
            <a:ln w="57150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1537" name="Freeform 97"/>
            <p:cNvSpPr>
              <a:spLocks/>
            </p:cNvSpPr>
            <p:nvPr/>
          </p:nvSpPr>
          <p:spPr bwMode="auto">
            <a:xfrm flipH="1">
              <a:off x="2894" y="1468"/>
              <a:ext cx="1983" cy="986"/>
            </a:xfrm>
            <a:custGeom>
              <a:avLst/>
              <a:gdLst>
                <a:gd name="T0" fmla="*/ 0 w 1983"/>
                <a:gd name="T1" fmla="*/ 2 h 986"/>
                <a:gd name="T2" fmla="*/ 236 w 1983"/>
                <a:gd name="T3" fmla="*/ 78 h 986"/>
                <a:gd name="T4" fmla="*/ 482 w 1983"/>
                <a:gd name="T5" fmla="*/ 471 h 986"/>
                <a:gd name="T6" fmla="*/ 704 w 1983"/>
                <a:gd name="T7" fmla="*/ 942 h 986"/>
                <a:gd name="T8" fmla="*/ 980 w 1983"/>
                <a:gd name="T9" fmla="*/ 736 h 986"/>
                <a:gd name="T10" fmla="*/ 1282 w 1983"/>
                <a:gd name="T11" fmla="*/ 888 h 986"/>
                <a:gd name="T12" fmla="*/ 1593 w 1983"/>
                <a:gd name="T13" fmla="*/ 948 h 986"/>
                <a:gd name="T14" fmla="*/ 1983 w 1983"/>
                <a:gd name="T15" fmla="*/ 957 h 9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983" h="986">
                  <a:moveTo>
                    <a:pt x="0" y="2"/>
                  </a:moveTo>
                  <a:cubicBezTo>
                    <a:pt x="39" y="15"/>
                    <a:pt x="156" y="0"/>
                    <a:pt x="236" y="78"/>
                  </a:cubicBezTo>
                  <a:cubicBezTo>
                    <a:pt x="316" y="156"/>
                    <a:pt x="404" y="327"/>
                    <a:pt x="482" y="471"/>
                  </a:cubicBezTo>
                  <a:cubicBezTo>
                    <a:pt x="560" y="615"/>
                    <a:pt x="621" y="898"/>
                    <a:pt x="704" y="942"/>
                  </a:cubicBezTo>
                  <a:cubicBezTo>
                    <a:pt x="787" y="986"/>
                    <a:pt x="884" y="745"/>
                    <a:pt x="980" y="736"/>
                  </a:cubicBezTo>
                  <a:cubicBezTo>
                    <a:pt x="1076" y="727"/>
                    <a:pt x="1180" y="853"/>
                    <a:pt x="1282" y="888"/>
                  </a:cubicBezTo>
                  <a:cubicBezTo>
                    <a:pt x="1384" y="923"/>
                    <a:pt x="1477" y="937"/>
                    <a:pt x="1593" y="948"/>
                  </a:cubicBezTo>
                  <a:cubicBezTo>
                    <a:pt x="1710" y="959"/>
                    <a:pt x="1902" y="955"/>
                    <a:pt x="1983" y="957"/>
                  </a:cubicBezTo>
                </a:path>
              </a:pathLst>
            </a:custGeom>
            <a:noFill/>
            <a:ln w="57150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89506" name="Text Box 66"/>
          <p:cNvSpPr txBox="1">
            <a:spLocks noChangeArrowheads="1"/>
          </p:cNvSpPr>
          <p:nvPr/>
        </p:nvSpPr>
        <p:spPr bwMode="auto">
          <a:xfrm>
            <a:off x="5757863" y="5118100"/>
            <a:ext cx="10969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270</a:t>
            </a:r>
            <a:r>
              <a:rPr lang="hu-HU" sz="2800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</a:p>
        </p:txBody>
      </p:sp>
      <p:sp>
        <p:nvSpPr>
          <p:cNvPr id="189507" name="Text Box 67"/>
          <p:cNvSpPr txBox="1">
            <a:spLocks noChangeArrowheads="1"/>
          </p:cNvSpPr>
          <p:nvPr/>
        </p:nvSpPr>
        <p:spPr bwMode="auto">
          <a:xfrm>
            <a:off x="2659063" y="5110163"/>
            <a:ext cx="852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90</a:t>
            </a:r>
            <a:r>
              <a:rPr lang="hu-HU" sz="2800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</a:p>
        </p:txBody>
      </p:sp>
      <p:pic>
        <p:nvPicPr>
          <p:cNvPr id="189543" name="Picture 103" descr="Leválás gömb mögött (kis RE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538" y="885825"/>
            <a:ext cx="33083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546" name="Picture 106" descr="Leválás gömb mögött (nagy RE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8" y="857250"/>
            <a:ext cx="3236912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89519" name="AutoShape 79"/>
          <p:cNvSpPr>
            <a:spLocks noChangeArrowheads="1"/>
          </p:cNvSpPr>
          <p:nvPr/>
        </p:nvSpPr>
        <p:spPr bwMode="auto">
          <a:xfrm>
            <a:off x="6802438" y="4262438"/>
            <a:ext cx="2262187" cy="685800"/>
          </a:xfrm>
          <a:prstGeom prst="wedgeRoundRectCallout">
            <a:avLst>
              <a:gd name="adj1" fmla="val -103978"/>
              <a:gd name="adj2" fmla="val -17007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Nagy Re-számú áramlás</a:t>
            </a:r>
          </a:p>
        </p:txBody>
      </p:sp>
      <p:sp>
        <p:nvSpPr>
          <p:cNvPr id="189518" name="AutoShape 78"/>
          <p:cNvSpPr>
            <a:spLocks noChangeArrowheads="1"/>
          </p:cNvSpPr>
          <p:nvPr/>
        </p:nvSpPr>
        <p:spPr bwMode="auto">
          <a:xfrm>
            <a:off x="6626225" y="1192213"/>
            <a:ext cx="2117725" cy="701675"/>
          </a:xfrm>
          <a:prstGeom prst="wedgeRoundRectCallout">
            <a:avLst>
              <a:gd name="adj1" fmla="val -67542"/>
              <a:gd name="adj2" fmla="val 27714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Kis Re-számú áramlás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9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9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189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189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18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18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18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9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9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9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9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189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1000"/>
                                        <p:tgtEl>
                                          <p:spTgt spid="189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1000"/>
                                        <p:tgtEl>
                                          <p:spTgt spid="189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1000"/>
                                        <p:tgtEl>
                                          <p:spTgt spid="189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1000"/>
                                        <p:tgtEl>
                                          <p:spTgt spid="189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9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9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1000"/>
                                        <p:tgtEl>
                                          <p:spTgt spid="18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9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9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9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9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1000"/>
                                        <p:tgtEl>
                                          <p:spTgt spid="189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9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9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9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9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1000"/>
                                        <p:tgtEl>
                                          <p:spTgt spid="189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1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89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89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89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89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9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89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89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89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89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89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89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89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89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189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89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89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89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89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89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15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89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89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89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89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89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89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89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89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89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89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89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89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189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189505" grpId="0"/>
      <p:bldP spid="189508" grpId="0"/>
      <p:bldP spid="189509" grpId="0"/>
      <p:bldP spid="189517" grpId="0" animBg="1"/>
      <p:bldP spid="189490" grpId="0" animBg="1"/>
      <p:bldP spid="189520" grpId="0" animBg="1"/>
      <p:bldP spid="189521" grpId="0" animBg="1"/>
      <p:bldP spid="189522" grpId="0" animBg="1"/>
      <p:bldP spid="189523" grpId="0" animBg="1"/>
      <p:bldP spid="189524" grpId="0" animBg="1"/>
      <p:bldP spid="189525" grpId="0" animBg="1"/>
      <p:bldP spid="189527" grpId="0"/>
      <p:bldP spid="189528" grpId="0"/>
      <p:bldP spid="189529" grpId="0"/>
      <p:bldP spid="189530" grpId="0"/>
      <p:bldP spid="189531" grpId="0"/>
      <p:bldP spid="189506" grpId="0"/>
      <p:bldP spid="189507" grpId="0"/>
      <p:bldP spid="189519" grpId="0" animBg="1"/>
      <p:bldP spid="1895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552" name="Group 40"/>
          <p:cNvGrpSpPr>
            <a:grpSpLocks/>
          </p:cNvGrpSpPr>
          <p:nvPr/>
        </p:nvGrpSpPr>
        <p:grpSpPr bwMode="auto">
          <a:xfrm>
            <a:off x="3771900" y="3035300"/>
            <a:ext cx="5100638" cy="3138488"/>
            <a:chOff x="2376" y="1912"/>
            <a:chExt cx="3213" cy="1977"/>
          </a:xfrm>
        </p:grpSpPr>
        <p:sp>
          <p:nvSpPr>
            <p:cNvPr id="22558" name="Freeform 27"/>
            <p:cNvSpPr>
              <a:spLocks/>
            </p:cNvSpPr>
            <p:nvPr/>
          </p:nvSpPr>
          <p:spPr bwMode="auto">
            <a:xfrm>
              <a:off x="2376" y="1912"/>
              <a:ext cx="3204" cy="986"/>
            </a:xfrm>
            <a:custGeom>
              <a:avLst/>
              <a:gdLst>
                <a:gd name="T0" fmla="*/ 0 w 3204"/>
                <a:gd name="T1" fmla="*/ 257 h 974"/>
                <a:gd name="T2" fmla="*/ 480 w 3204"/>
                <a:gd name="T3" fmla="*/ 26 h 974"/>
                <a:gd name="T4" fmla="*/ 1542 w 3204"/>
                <a:gd name="T5" fmla="*/ 99 h 974"/>
                <a:gd name="T6" fmla="*/ 2430 w 3204"/>
                <a:gd name="T7" fmla="*/ 348 h 974"/>
                <a:gd name="T8" fmla="*/ 3054 w 3204"/>
                <a:gd name="T9" fmla="*/ 646 h 974"/>
                <a:gd name="T10" fmla="*/ 3204 w 3204"/>
                <a:gd name="T11" fmla="*/ 986 h 9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04" h="974">
                  <a:moveTo>
                    <a:pt x="0" y="254"/>
                  </a:moveTo>
                  <a:cubicBezTo>
                    <a:pt x="80" y="216"/>
                    <a:pt x="223" y="52"/>
                    <a:pt x="480" y="26"/>
                  </a:cubicBezTo>
                  <a:cubicBezTo>
                    <a:pt x="737" y="0"/>
                    <a:pt x="1217" y="45"/>
                    <a:pt x="1542" y="98"/>
                  </a:cubicBezTo>
                  <a:cubicBezTo>
                    <a:pt x="1867" y="151"/>
                    <a:pt x="2178" y="254"/>
                    <a:pt x="2430" y="344"/>
                  </a:cubicBezTo>
                  <a:cubicBezTo>
                    <a:pt x="2682" y="434"/>
                    <a:pt x="2925" y="533"/>
                    <a:pt x="3054" y="638"/>
                  </a:cubicBezTo>
                  <a:cubicBezTo>
                    <a:pt x="3183" y="743"/>
                    <a:pt x="3173" y="904"/>
                    <a:pt x="3204" y="974"/>
                  </a:cubicBezTo>
                </a:path>
              </a:pathLst>
            </a:custGeom>
            <a:solidFill>
              <a:srgbClr val="FF3300"/>
            </a:solidFill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2559" name="Freeform 29"/>
            <p:cNvSpPr>
              <a:spLocks/>
            </p:cNvSpPr>
            <p:nvPr/>
          </p:nvSpPr>
          <p:spPr bwMode="auto">
            <a:xfrm flipV="1">
              <a:off x="2377" y="2888"/>
              <a:ext cx="3204" cy="1001"/>
            </a:xfrm>
            <a:custGeom>
              <a:avLst/>
              <a:gdLst>
                <a:gd name="T0" fmla="*/ 0 w 3204"/>
                <a:gd name="T1" fmla="*/ 261 h 974"/>
                <a:gd name="T2" fmla="*/ 480 w 3204"/>
                <a:gd name="T3" fmla="*/ 27 h 974"/>
                <a:gd name="T4" fmla="*/ 1542 w 3204"/>
                <a:gd name="T5" fmla="*/ 101 h 974"/>
                <a:gd name="T6" fmla="*/ 2430 w 3204"/>
                <a:gd name="T7" fmla="*/ 354 h 974"/>
                <a:gd name="T8" fmla="*/ 3054 w 3204"/>
                <a:gd name="T9" fmla="*/ 656 h 974"/>
                <a:gd name="T10" fmla="*/ 3204 w 3204"/>
                <a:gd name="T11" fmla="*/ 1001 h 9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04" h="974">
                  <a:moveTo>
                    <a:pt x="0" y="254"/>
                  </a:moveTo>
                  <a:cubicBezTo>
                    <a:pt x="80" y="216"/>
                    <a:pt x="223" y="52"/>
                    <a:pt x="480" y="26"/>
                  </a:cubicBezTo>
                  <a:cubicBezTo>
                    <a:pt x="737" y="0"/>
                    <a:pt x="1217" y="45"/>
                    <a:pt x="1542" y="98"/>
                  </a:cubicBezTo>
                  <a:cubicBezTo>
                    <a:pt x="1867" y="151"/>
                    <a:pt x="2178" y="254"/>
                    <a:pt x="2430" y="344"/>
                  </a:cubicBezTo>
                  <a:cubicBezTo>
                    <a:pt x="2682" y="434"/>
                    <a:pt x="2925" y="533"/>
                    <a:pt x="3054" y="638"/>
                  </a:cubicBezTo>
                  <a:cubicBezTo>
                    <a:pt x="3183" y="743"/>
                    <a:pt x="3173" y="904"/>
                    <a:pt x="3204" y="974"/>
                  </a:cubicBezTo>
                </a:path>
              </a:pathLst>
            </a:custGeom>
            <a:solidFill>
              <a:srgbClr val="FF3300"/>
            </a:solidFill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22560" name="AutoShape 39"/>
            <p:cNvSpPr>
              <a:spLocks noChangeArrowheads="1"/>
            </p:cNvSpPr>
            <p:nvPr/>
          </p:nvSpPr>
          <p:spPr bwMode="auto">
            <a:xfrm rot="5400000">
              <a:off x="3260" y="1435"/>
              <a:ext cx="1757" cy="2900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FF962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hu-HU"/>
            </a:p>
          </p:txBody>
        </p:sp>
      </p:grpSp>
      <p:grpSp>
        <p:nvGrpSpPr>
          <p:cNvPr id="192550" name="Group 38"/>
          <p:cNvGrpSpPr>
            <a:grpSpLocks/>
          </p:cNvGrpSpPr>
          <p:nvPr/>
        </p:nvGrpSpPr>
        <p:grpSpPr bwMode="auto">
          <a:xfrm>
            <a:off x="5186363" y="3263900"/>
            <a:ext cx="2398712" cy="2676525"/>
            <a:chOff x="3267" y="2056"/>
            <a:chExt cx="1511" cy="1686"/>
          </a:xfrm>
        </p:grpSpPr>
        <p:grpSp>
          <p:nvGrpSpPr>
            <p:cNvPr id="22554" name="Group 35"/>
            <p:cNvGrpSpPr>
              <a:grpSpLocks/>
            </p:cNvGrpSpPr>
            <p:nvPr/>
          </p:nvGrpSpPr>
          <p:grpSpPr bwMode="auto">
            <a:xfrm>
              <a:off x="3267" y="2061"/>
              <a:ext cx="1506" cy="1677"/>
              <a:chOff x="3267" y="2061"/>
              <a:chExt cx="1506" cy="1677"/>
            </a:xfrm>
          </p:grpSpPr>
          <p:sp>
            <p:nvSpPr>
              <p:cNvPr id="22556" name="Freeform 28"/>
              <p:cNvSpPr>
                <a:spLocks/>
              </p:cNvSpPr>
              <p:nvPr/>
            </p:nvSpPr>
            <p:spPr bwMode="auto">
              <a:xfrm>
                <a:off x="3267" y="2061"/>
                <a:ext cx="1506" cy="846"/>
              </a:xfrm>
              <a:custGeom>
                <a:avLst/>
                <a:gdLst>
                  <a:gd name="T0" fmla="*/ 0 w 1506"/>
                  <a:gd name="T1" fmla="*/ 0 h 846"/>
                  <a:gd name="T2" fmla="*/ 456 w 1506"/>
                  <a:gd name="T3" fmla="*/ 78 h 846"/>
                  <a:gd name="T4" fmla="*/ 894 w 1506"/>
                  <a:gd name="T5" fmla="*/ 246 h 846"/>
                  <a:gd name="T6" fmla="*/ 1236 w 1506"/>
                  <a:gd name="T7" fmla="*/ 438 h 846"/>
                  <a:gd name="T8" fmla="*/ 1452 w 1506"/>
                  <a:gd name="T9" fmla="*/ 618 h 846"/>
                  <a:gd name="T10" fmla="*/ 1506 w 1506"/>
                  <a:gd name="T11" fmla="*/ 846 h 8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06" h="846">
                    <a:moveTo>
                      <a:pt x="0" y="0"/>
                    </a:moveTo>
                    <a:cubicBezTo>
                      <a:pt x="76" y="13"/>
                      <a:pt x="307" y="37"/>
                      <a:pt x="456" y="78"/>
                    </a:cubicBezTo>
                    <a:cubicBezTo>
                      <a:pt x="605" y="119"/>
                      <a:pt x="764" y="186"/>
                      <a:pt x="894" y="246"/>
                    </a:cubicBezTo>
                    <a:cubicBezTo>
                      <a:pt x="1024" y="306"/>
                      <a:pt x="1143" y="376"/>
                      <a:pt x="1236" y="438"/>
                    </a:cubicBezTo>
                    <a:cubicBezTo>
                      <a:pt x="1329" y="500"/>
                      <a:pt x="1407" y="550"/>
                      <a:pt x="1452" y="618"/>
                    </a:cubicBezTo>
                    <a:cubicBezTo>
                      <a:pt x="1497" y="686"/>
                      <a:pt x="1495" y="799"/>
                      <a:pt x="1506" y="846"/>
                    </a:cubicBezTo>
                  </a:path>
                </a:pathLst>
              </a:custGeom>
              <a:solidFill>
                <a:srgbClr val="00CCFF"/>
              </a:solidFill>
              <a:ln w="38100" cap="flat" cmpd="sng">
                <a:solidFill>
                  <a:srgbClr val="00CC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22557" name="Freeform 34"/>
              <p:cNvSpPr>
                <a:spLocks/>
              </p:cNvSpPr>
              <p:nvPr/>
            </p:nvSpPr>
            <p:spPr bwMode="auto">
              <a:xfrm flipV="1">
                <a:off x="3267" y="2892"/>
                <a:ext cx="1506" cy="846"/>
              </a:xfrm>
              <a:custGeom>
                <a:avLst/>
                <a:gdLst>
                  <a:gd name="T0" fmla="*/ 0 w 1506"/>
                  <a:gd name="T1" fmla="*/ 0 h 846"/>
                  <a:gd name="T2" fmla="*/ 456 w 1506"/>
                  <a:gd name="T3" fmla="*/ 78 h 846"/>
                  <a:gd name="T4" fmla="*/ 894 w 1506"/>
                  <a:gd name="T5" fmla="*/ 246 h 846"/>
                  <a:gd name="T6" fmla="*/ 1236 w 1506"/>
                  <a:gd name="T7" fmla="*/ 438 h 846"/>
                  <a:gd name="T8" fmla="*/ 1452 w 1506"/>
                  <a:gd name="T9" fmla="*/ 618 h 846"/>
                  <a:gd name="T10" fmla="*/ 1506 w 1506"/>
                  <a:gd name="T11" fmla="*/ 846 h 8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06" h="846">
                    <a:moveTo>
                      <a:pt x="0" y="0"/>
                    </a:moveTo>
                    <a:cubicBezTo>
                      <a:pt x="76" y="13"/>
                      <a:pt x="307" y="37"/>
                      <a:pt x="456" y="78"/>
                    </a:cubicBezTo>
                    <a:cubicBezTo>
                      <a:pt x="605" y="119"/>
                      <a:pt x="764" y="186"/>
                      <a:pt x="894" y="246"/>
                    </a:cubicBezTo>
                    <a:cubicBezTo>
                      <a:pt x="1024" y="306"/>
                      <a:pt x="1143" y="376"/>
                      <a:pt x="1236" y="438"/>
                    </a:cubicBezTo>
                    <a:cubicBezTo>
                      <a:pt x="1329" y="500"/>
                      <a:pt x="1407" y="550"/>
                      <a:pt x="1452" y="618"/>
                    </a:cubicBezTo>
                    <a:cubicBezTo>
                      <a:pt x="1497" y="686"/>
                      <a:pt x="1495" y="799"/>
                      <a:pt x="1506" y="846"/>
                    </a:cubicBezTo>
                  </a:path>
                </a:pathLst>
              </a:custGeom>
              <a:solidFill>
                <a:srgbClr val="00CCFF"/>
              </a:solidFill>
              <a:ln w="38100" cap="flat" cmpd="sng">
                <a:solidFill>
                  <a:srgbClr val="00CC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</p:grpSp>
        <p:sp>
          <p:nvSpPr>
            <p:cNvPr id="22555" name="AutoShape 37"/>
            <p:cNvSpPr>
              <a:spLocks noChangeArrowheads="1"/>
            </p:cNvSpPr>
            <p:nvPr/>
          </p:nvSpPr>
          <p:spPr bwMode="auto">
            <a:xfrm rot="5400000">
              <a:off x="3182" y="2146"/>
              <a:ext cx="1686" cy="1506"/>
            </a:xfrm>
            <a:prstGeom prst="triangle">
              <a:avLst>
                <a:gd name="adj" fmla="val 50000"/>
              </a:avLst>
            </a:pr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FF962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hu-HU"/>
            </a:p>
          </p:txBody>
        </p:sp>
      </p:grpSp>
      <p:sp>
        <p:nvSpPr>
          <p:cNvPr id="192516" name="Oval 4"/>
          <p:cNvSpPr>
            <a:spLocks noChangeArrowheads="1"/>
          </p:cNvSpPr>
          <p:nvPr/>
        </p:nvSpPr>
        <p:spPr bwMode="auto">
          <a:xfrm>
            <a:off x="3213100" y="3170238"/>
            <a:ext cx="2879725" cy="2879725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hu-HU"/>
          </a:p>
        </p:txBody>
      </p:sp>
      <p:sp>
        <p:nvSpPr>
          <p:cNvPr id="192518" name="AutoShape 6"/>
          <p:cNvSpPr>
            <a:spLocks noChangeArrowheads="1"/>
          </p:cNvSpPr>
          <p:nvPr/>
        </p:nvSpPr>
        <p:spPr bwMode="auto">
          <a:xfrm>
            <a:off x="2347913" y="5694363"/>
            <a:ext cx="465137" cy="487362"/>
          </a:xfrm>
          <a:prstGeom prst="wedgeRoundRectCallout">
            <a:avLst>
              <a:gd name="adj1" fmla="val 130736"/>
              <a:gd name="adj2" fmla="val -26162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  <a:r>
              <a:rPr lang="hu-HU" baseline="3000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</a:p>
        </p:txBody>
      </p:sp>
      <p:sp>
        <p:nvSpPr>
          <p:cNvPr id="192519" name="AutoShape 7"/>
          <p:cNvSpPr>
            <a:spLocks noChangeArrowheads="1"/>
          </p:cNvSpPr>
          <p:nvPr/>
        </p:nvSpPr>
        <p:spPr bwMode="auto">
          <a:xfrm>
            <a:off x="4802188" y="400050"/>
            <a:ext cx="771525" cy="487363"/>
          </a:xfrm>
          <a:prstGeom prst="wedgeRoundRectCallout">
            <a:avLst>
              <a:gd name="adj1" fmla="val -69412"/>
              <a:gd name="adj2" fmla="val 51579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hu-HU" i="1">
                <a:solidFill>
                  <a:schemeClr val="tx1"/>
                </a:solidFill>
                <a:latin typeface="Calibri" panose="020F0502020204030204" pitchFamily="34" charset="0"/>
              </a:rPr>
              <a:t>90</a:t>
            </a:r>
            <a:r>
              <a:rPr lang="hu-HU" i="1" baseline="3000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</a:p>
        </p:txBody>
      </p:sp>
      <p:sp>
        <p:nvSpPr>
          <p:cNvPr id="192520" name="Line 8"/>
          <p:cNvSpPr>
            <a:spLocks noChangeShapeType="1"/>
          </p:cNvSpPr>
          <p:nvPr/>
        </p:nvSpPr>
        <p:spPr bwMode="auto">
          <a:xfrm rot="5400000" flipH="1">
            <a:off x="2680494" y="4544219"/>
            <a:ext cx="3957637" cy="15875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23" name="Line 11"/>
          <p:cNvSpPr>
            <a:spLocks noChangeShapeType="1"/>
          </p:cNvSpPr>
          <p:nvPr/>
        </p:nvSpPr>
        <p:spPr bwMode="auto">
          <a:xfrm>
            <a:off x="3551238" y="3136900"/>
            <a:ext cx="1330325" cy="1758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24" name="Oval 12"/>
          <p:cNvSpPr>
            <a:spLocks noChangeArrowheads="1"/>
          </p:cNvSpPr>
          <p:nvPr/>
        </p:nvSpPr>
        <p:spPr bwMode="auto">
          <a:xfrm>
            <a:off x="3706813" y="3370263"/>
            <a:ext cx="179387" cy="179387"/>
          </a:xfrm>
          <a:prstGeom prst="ellipse">
            <a:avLst/>
          </a:prstGeom>
          <a:solidFill>
            <a:srgbClr val="FF0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92525" name="Line 13"/>
          <p:cNvSpPr>
            <a:spLocks noChangeShapeType="1"/>
          </p:cNvSpPr>
          <p:nvPr/>
        </p:nvSpPr>
        <p:spPr bwMode="auto">
          <a:xfrm>
            <a:off x="1690688" y="4622800"/>
            <a:ext cx="6111875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26" name="Line 14"/>
          <p:cNvSpPr>
            <a:spLocks noChangeShapeType="1"/>
          </p:cNvSpPr>
          <p:nvPr/>
        </p:nvSpPr>
        <p:spPr bwMode="auto">
          <a:xfrm>
            <a:off x="4002088" y="2895600"/>
            <a:ext cx="790575" cy="205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27" name="Oval 15"/>
          <p:cNvSpPr>
            <a:spLocks noChangeArrowheads="1"/>
          </p:cNvSpPr>
          <p:nvPr/>
        </p:nvSpPr>
        <p:spPr bwMode="auto">
          <a:xfrm>
            <a:off x="4056063" y="3173413"/>
            <a:ext cx="179387" cy="179387"/>
          </a:xfrm>
          <a:prstGeom prst="ellipse">
            <a:avLst/>
          </a:prstGeom>
          <a:solidFill>
            <a:srgbClr val="FF0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92528" name="Line 16"/>
          <p:cNvSpPr>
            <a:spLocks noChangeShapeType="1"/>
          </p:cNvSpPr>
          <p:nvPr/>
        </p:nvSpPr>
        <p:spPr bwMode="auto">
          <a:xfrm>
            <a:off x="4464050" y="2800350"/>
            <a:ext cx="244475" cy="218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29" name="Oval 17"/>
          <p:cNvSpPr>
            <a:spLocks noChangeArrowheads="1"/>
          </p:cNvSpPr>
          <p:nvPr/>
        </p:nvSpPr>
        <p:spPr bwMode="auto">
          <a:xfrm>
            <a:off x="4422775" y="3097213"/>
            <a:ext cx="179388" cy="179387"/>
          </a:xfrm>
          <a:prstGeom prst="ellipse">
            <a:avLst/>
          </a:prstGeom>
          <a:solidFill>
            <a:srgbClr val="FF0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92530" name="Line 18"/>
          <p:cNvSpPr>
            <a:spLocks noChangeShapeType="1"/>
          </p:cNvSpPr>
          <p:nvPr/>
        </p:nvSpPr>
        <p:spPr bwMode="auto">
          <a:xfrm flipH="1">
            <a:off x="4616450" y="2809875"/>
            <a:ext cx="309563" cy="2168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31" name="Oval 19"/>
          <p:cNvSpPr>
            <a:spLocks noChangeArrowheads="1"/>
          </p:cNvSpPr>
          <p:nvPr/>
        </p:nvSpPr>
        <p:spPr bwMode="auto">
          <a:xfrm>
            <a:off x="4784725" y="3097213"/>
            <a:ext cx="179388" cy="179387"/>
          </a:xfrm>
          <a:prstGeom prst="ellipse">
            <a:avLst/>
          </a:prstGeom>
          <a:solidFill>
            <a:srgbClr val="FF0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92532" name="Line 20"/>
          <p:cNvSpPr>
            <a:spLocks noChangeShapeType="1"/>
          </p:cNvSpPr>
          <p:nvPr/>
        </p:nvSpPr>
        <p:spPr bwMode="auto">
          <a:xfrm flipH="1">
            <a:off x="4532313" y="3025775"/>
            <a:ext cx="768350" cy="192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33" name="Oval 21"/>
          <p:cNvSpPr>
            <a:spLocks noChangeArrowheads="1"/>
          </p:cNvSpPr>
          <p:nvPr/>
        </p:nvSpPr>
        <p:spPr bwMode="auto">
          <a:xfrm>
            <a:off x="5114925" y="3192463"/>
            <a:ext cx="179388" cy="179387"/>
          </a:xfrm>
          <a:prstGeom prst="ellipse">
            <a:avLst/>
          </a:prstGeom>
          <a:solidFill>
            <a:srgbClr val="FF0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92534" name="AutoShape 22"/>
          <p:cNvSpPr>
            <a:spLocks noChangeArrowheads="1"/>
          </p:cNvSpPr>
          <p:nvPr/>
        </p:nvSpPr>
        <p:spPr bwMode="auto">
          <a:xfrm>
            <a:off x="207963" y="1414463"/>
            <a:ext cx="2192337" cy="1158875"/>
          </a:xfrm>
          <a:prstGeom prst="wedgeRoundRectCallout">
            <a:avLst>
              <a:gd name="adj1" fmla="val 111426"/>
              <a:gd name="adj2" fmla="val 12491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leválás helye lamináris áramlás esetén (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Re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kicsi)</a:t>
            </a:r>
            <a:endParaRPr lang="hu-HU" baseline="30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2535" name="AutoShape 23"/>
          <p:cNvSpPr>
            <a:spLocks noChangeArrowheads="1"/>
          </p:cNvSpPr>
          <p:nvPr/>
        </p:nvSpPr>
        <p:spPr bwMode="auto">
          <a:xfrm>
            <a:off x="6153150" y="234950"/>
            <a:ext cx="2719388" cy="1095375"/>
          </a:xfrm>
          <a:prstGeom prst="wedgeRoundRectCallout">
            <a:avLst>
              <a:gd name="adj1" fmla="val -82204"/>
              <a:gd name="adj2" fmla="val 22312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leválás helye turbulens áramlás esetén (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Re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nagy)</a:t>
            </a:r>
            <a:endParaRPr lang="hu-HU" baseline="30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2536" name="AutoShape 24"/>
          <p:cNvSpPr>
            <a:spLocks noChangeArrowheads="1"/>
          </p:cNvSpPr>
          <p:nvPr/>
        </p:nvSpPr>
        <p:spPr bwMode="auto">
          <a:xfrm>
            <a:off x="587375" y="3462338"/>
            <a:ext cx="1419225" cy="232251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Az áramlás</a:t>
            </a:r>
          </a:p>
          <a:p>
            <a:pPr eaLnBrk="1" hangingPunct="1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iránya</a:t>
            </a:r>
          </a:p>
        </p:txBody>
      </p:sp>
      <p:sp>
        <p:nvSpPr>
          <p:cNvPr id="192537" name="AutoShape 25"/>
          <p:cNvSpPr>
            <a:spLocks noChangeArrowheads="1"/>
          </p:cNvSpPr>
          <p:nvPr/>
        </p:nvSpPr>
        <p:spPr bwMode="auto">
          <a:xfrm>
            <a:off x="3133725" y="2139950"/>
            <a:ext cx="3059113" cy="1920875"/>
          </a:xfrm>
          <a:custGeom>
            <a:avLst/>
            <a:gdLst>
              <a:gd name="T0" fmla="*/ 1317826 w 21600"/>
              <a:gd name="T1" fmla="*/ 9160 h 21600"/>
              <a:gd name="T2" fmla="*/ 576133 w 21600"/>
              <a:gd name="T3" fmla="*/ 332418 h 21600"/>
              <a:gd name="T4" fmla="*/ 1358756 w 21600"/>
              <a:gd name="T5" fmla="*/ 193155 h 21600"/>
              <a:gd name="T6" fmla="*/ 2418824 w 21600"/>
              <a:gd name="T7" fmla="*/ -102358 h 21600"/>
              <a:gd name="T8" fmla="*/ 2641601 w 21600"/>
              <a:gd name="T9" fmla="*/ 347269 h 21600"/>
              <a:gd name="T10" fmla="*/ 1925400 w 21600"/>
              <a:gd name="T11" fmla="*/ 487155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851" y="3088"/>
                </a:moveTo>
                <a:cubicBezTo>
                  <a:pt x="13602" y="2432"/>
                  <a:pt x="12211" y="2089"/>
                  <a:pt x="10800" y="2089"/>
                </a:cubicBezTo>
                <a:cubicBezTo>
                  <a:pt x="8561" y="2088"/>
                  <a:pt x="6409" y="2950"/>
                  <a:pt x="4789" y="4495"/>
                </a:cubicBezTo>
                <a:lnTo>
                  <a:pt x="3347" y="2983"/>
                </a:lnTo>
                <a:cubicBezTo>
                  <a:pt x="5356" y="1068"/>
                  <a:pt x="8024" y="-1"/>
                  <a:pt x="10800" y="0"/>
                </a:cubicBezTo>
                <a:cubicBezTo>
                  <a:pt x="12550" y="0"/>
                  <a:pt x="14274" y="425"/>
                  <a:pt x="15823" y="1239"/>
                </a:cubicBezTo>
                <a:lnTo>
                  <a:pt x="17079" y="-1151"/>
                </a:lnTo>
                <a:lnTo>
                  <a:pt x="18652" y="3905"/>
                </a:lnTo>
                <a:lnTo>
                  <a:pt x="13595" y="5478"/>
                </a:lnTo>
                <a:lnTo>
                  <a:pt x="14851" y="3088"/>
                </a:lnTo>
                <a:close/>
              </a:path>
            </a:pathLst>
          </a:custGeom>
          <a:solidFill>
            <a:srgbClr val="99FF33"/>
          </a:solidFill>
          <a:ln w="9525" algn="ctr">
            <a:solidFill>
              <a:srgbClr val="99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92538" name="AutoShape 26"/>
          <p:cNvSpPr>
            <a:spLocks noChangeArrowheads="1"/>
          </p:cNvSpPr>
          <p:nvPr/>
        </p:nvSpPr>
        <p:spPr bwMode="auto">
          <a:xfrm>
            <a:off x="315913" y="309563"/>
            <a:ext cx="3143250" cy="747712"/>
          </a:xfrm>
          <a:prstGeom prst="wedgeRoundRectCallout">
            <a:avLst>
              <a:gd name="adj1" fmla="val 65648"/>
              <a:gd name="adj2" fmla="val 20506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Re-szám növelésével a Leválás helye vándorol </a:t>
            </a:r>
          </a:p>
        </p:txBody>
      </p:sp>
      <p:sp>
        <p:nvSpPr>
          <p:cNvPr id="33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2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2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2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2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2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2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92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9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92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92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92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92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92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9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9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92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9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9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9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9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9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9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9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9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9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19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19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6" grpId="0" animBg="1"/>
      <p:bldP spid="192518" grpId="0" animBg="1"/>
      <p:bldP spid="192519" grpId="0" animBg="1"/>
      <p:bldP spid="192520" grpId="0" animBg="1"/>
      <p:bldP spid="192523" grpId="0" animBg="1"/>
      <p:bldP spid="192524" grpId="0" animBg="1"/>
      <p:bldP spid="192525" grpId="0" animBg="1"/>
      <p:bldP spid="192526" grpId="0" animBg="1"/>
      <p:bldP spid="192527" grpId="0" animBg="1"/>
      <p:bldP spid="192528" grpId="0" animBg="1"/>
      <p:bldP spid="192529" grpId="0" animBg="1"/>
      <p:bldP spid="192530" grpId="0" animBg="1"/>
      <p:bldP spid="192531" grpId="0" animBg="1"/>
      <p:bldP spid="192532" grpId="0" animBg="1"/>
      <p:bldP spid="192533" grpId="0" animBg="1"/>
      <p:bldP spid="192534" grpId="0" animBg="1"/>
      <p:bldP spid="192535" grpId="0" animBg="1"/>
      <p:bldP spid="192536" grpId="0" animBg="1"/>
      <p:bldP spid="192537" grpId="0" animBg="1"/>
      <p:bldP spid="1925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39725" y="131763"/>
            <a:ext cx="8489950" cy="717550"/>
          </a:xfrm>
        </p:spPr>
        <p:txBody>
          <a:bodyPr/>
          <a:lstStyle/>
          <a:p>
            <a:pPr eaLnBrk="1" hangingPunct="1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áramlásra jellemző sebességprofil változása körüláramlott test felszíne mentén – a leválás kialakulásának mechanizmusa</a:t>
            </a:r>
          </a:p>
        </p:txBody>
      </p:sp>
      <p:sp>
        <p:nvSpPr>
          <p:cNvPr id="193558" name="Rectangle 22"/>
          <p:cNvSpPr>
            <a:spLocks noChangeArrowheads="1"/>
          </p:cNvSpPr>
          <p:nvPr/>
        </p:nvSpPr>
        <p:spPr bwMode="auto">
          <a:xfrm>
            <a:off x="7231996" y="1487109"/>
            <a:ext cx="1654175" cy="401638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3557" name="Rectangle 21"/>
          <p:cNvSpPr>
            <a:spLocks noChangeArrowheads="1"/>
          </p:cNvSpPr>
          <p:nvPr/>
        </p:nvSpPr>
        <p:spPr bwMode="auto">
          <a:xfrm>
            <a:off x="5595284" y="1885290"/>
            <a:ext cx="3300412" cy="540000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3556" name="Rectangle 20"/>
          <p:cNvSpPr>
            <a:spLocks noChangeArrowheads="1"/>
          </p:cNvSpPr>
          <p:nvPr/>
        </p:nvSpPr>
        <p:spPr bwMode="auto">
          <a:xfrm>
            <a:off x="4132262" y="2418860"/>
            <a:ext cx="4759325" cy="5400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3555" name="Rectangle 19"/>
          <p:cNvSpPr>
            <a:spLocks noChangeArrowheads="1"/>
          </p:cNvSpPr>
          <p:nvPr/>
        </p:nvSpPr>
        <p:spPr bwMode="auto">
          <a:xfrm>
            <a:off x="2383959" y="2962279"/>
            <a:ext cx="6521450" cy="7200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3554" name="Rectangle 18"/>
          <p:cNvSpPr>
            <a:spLocks noChangeArrowheads="1"/>
          </p:cNvSpPr>
          <p:nvPr/>
        </p:nvSpPr>
        <p:spPr bwMode="auto">
          <a:xfrm>
            <a:off x="227573" y="3676830"/>
            <a:ext cx="8672512" cy="86400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3546" name="AutoShape 10" descr="Vastag átlós felfelé"/>
          <p:cNvSpPr>
            <a:spLocks noChangeArrowheads="1"/>
          </p:cNvSpPr>
          <p:nvPr/>
        </p:nvSpPr>
        <p:spPr bwMode="auto">
          <a:xfrm>
            <a:off x="244475" y="4546600"/>
            <a:ext cx="8670925" cy="442913"/>
          </a:xfrm>
          <a:prstGeom prst="roundRect">
            <a:avLst>
              <a:gd name="adj" fmla="val 16667"/>
            </a:avLst>
          </a:prstGeom>
          <a:pattFill prst="wdUpDiag">
            <a:fgClr>
              <a:srgbClr val="C0C0C0"/>
            </a:fgClr>
            <a:bgClr>
              <a:srgbClr val="FFFFFF"/>
            </a:bgClr>
          </a:pattFill>
          <a:ln w="222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3547" name="Line 11"/>
          <p:cNvSpPr>
            <a:spLocks noChangeShapeType="1"/>
          </p:cNvSpPr>
          <p:nvPr/>
        </p:nvSpPr>
        <p:spPr bwMode="auto">
          <a:xfrm flipV="1">
            <a:off x="257175" y="1323975"/>
            <a:ext cx="0" cy="3886200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3548" name="Freeform 12"/>
          <p:cNvSpPr>
            <a:spLocks/>
          </p:cNvSpPr>
          <p:nvPr/>
        </p:nvSpPr>
        <p:spPr bwMode="auto">
          <a:xfrm>
            <a:off x="257175" y="1587218"/>
            <a:ext cx="1803400" cy="2955925"/>
          </a:xfrm>
          <a:custGeom>
            <a:avLst/>
            <a:gdLst>
              <a:gd name="T0" fmla="*/ 0 w 1136"/>
              <a:gd name="T1" fmla="*/ 2955925 h 1862"/>
              <a:gd name="T2" fmla="*/ 1187450 w 1136"/>
              <a:gd name="T3" fmla="*/ 2590800 h 1862"/>
              <a:gd name="T4" fmla="*/ 1706563 w 1136"/>
              <a:gd name="T5" fmla="*/ 1905000 h 1862"/>
              <a:gd name="T6" fmla="*/ 1766888 w 1136"/>
              <a:gd name="T7" fmla="*/ 0 h 186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36" h="1862">
                <a:moveTo>
                  <a:pt x="0" y="1862"/>
                </a:moveTo>
                <a:cubicBezTo>
                  <a:pt x="125" y="1824"/>
                  <a:pt x="569" y="1742"/>
                  <a:pt x="748" y="1632"/>
                </a:cubicBezTo>
                <a:cubicBezTo>
                  <a:pt x="927" y="1522"/>
                  <a:pt x="1014" y="1472"/>
                  <a:pt x="1075" y="1200"/>
                </a:cubicBezTo>
                <a:cubicBezTo>
                  <a:pt x="1136" y="928"/>
                  <a:pt x="1105" y="250"/>
                  <a:pt x="1113" y="0"/>
                </a:cubicBezTo>
              </a:path>
            </a:pathLst>
          </a:custGeom>
          <a:noFill/>
          <a:ln w="1111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3549" name="Freeform 13"/>
          <p:cNvSpPr>
            <a:spLocks/>
          </p:cNvSpPr>
          <p:nvPr/>
        </p:nvSpPr>
        <p:spPr bwMode="auto">
          <a:xfrm>
            <a:off x="2397033" y="1592915"/>
            <a:ext cx="1443037" cy="2955925"/>
          </a:xfrm>
          <a:custGeom>
            <a:avLst/>
            <a:gdLst>
              <a:gd name="T0" fmla="*/ 0 w 1130"/>
              <a:gd name="T1" fmla="*/ 2955925 h 1862"/>
              <a:gd name="T2" fmla="*/ 1048437 w 1130"/>
              <a:gd name="T3" fmla="*/ 1978025 h 1862"/>
              <a:gd name="T4" fmla="*/ 1380463 w 1130"/>
              <a:gd name="T5" fmla="*/ 1184275 h 1862"/>
              <a:gd name="T6" fmla="*/ 1421328 w 1130"/>
              <a:gd name="T7" fmla="*/ 0 h 186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30" h="1862">
                <a:moveTo>
                  <a:pt x="0" y="1862"/>
                </a:moveTo>
                <a:cubicBezTo>
                  <a:pt x="137" y="1759"/>
                  <a:pt x="641" y="1432"/>
                  <a:pt x="821" y="1246"/>
                </a:cubicBezTo>
                <a:cubicBezTo>
                  <a:pt x="1001" y="1060"/>
                  <a:pt x="1032" y="954"/>
                  <a:pt x="1081" y="746"/>
                </a:cubicBezTo>
                <a:cubicBezTo>
                  <a:pt x="1130" y="538"/>
                  <a:pt x="1106" y="156"/>
                  <a:pt x="1113" y="0"/>
                </a:cubicBezTo>
              </a:path>
            </a:pathLst>
          </a:custGeom>
          <a:noFill/>
          <a:ln w="1111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3550" name="Freeform 14"/>
          <p:cNvSpPr>
            <a:spLocks/>
          </p:cNvSpPr>
          <p:nvPr/>
        </p:nvSpPr>
        <p:spPr bwMode="auto">
          <a:xfrm>
            <a:off x="4132263" y="1583950"/>
            <a:ext cx="1225550" cy="2955925"/>
          </a:xfrm>
          <a:custGeom>
            <a:avLst/>
            <a:gdLst>
              <a:gd name="T0" fmla="*/ 0 w 1156"/>
              <a:gd name="T1" fmla="*/ 2955925 h 1862"/>
              <a:gd name="T2" fmla="*/ 297906 w 1156"/>
              <a:gd name="T3" fmla="*/ 2066925 h 1862"/>
              <a:gd name="T4" fmla="*/ 1078187 w 1156"/>
              <a:gd name="T5" fmla="*/ 1095375 h 1862"/>
              <a:gd name="T6" fmla="*/ 1179963 w 1156"/>
              <a:gd name="T7" fmla="*/ 0 h 186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56" h="1862">
                <a:moveTo>
                  <a:pt x="0" y="1862"/>
                </a:moveTo>
                <a:cubicBezTo>
                  <a:pt x="47" y="1769"/>
                  <a:pt x="112" y="1497"/>
                  <a:pt x="281" y="1302"/>
                </a:cubicBezTo>
                <a:cubicBezTo>
                  <a:pt x="450" y="1107"/>
                  <a:pt x="878" y="907"/>
                  <a:pt x="1017" y="690"/>
                </a:cubicBezTo>
                <a:cubicBezTo>
                  <a:pt x="1156" y="473"/>
                  <a:pt x="1093" y="144"/>
                  <a:pt x="1113" y="0"/>
                </a:cubicBezTo>
              </a:path>
            </a:pathLst>
          </a:custGeom>
          <a:noFill/>
          <a:ln w="1111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3552" name="Freeform 16"/>
          <p:cNvSpPr>
            <a:spLocks/>
          </p:cNvSpPr>
          <p:nvPr/>
        </p:nvSpPr>
        <p:spPr bwMode="auto">
          <a:xfrm>
            <a:off x="5598553" y="1544355"/>
            <a:ext cx="917384" cy="2998788"/>
          </a:xfrm>
          <a:custGeom>
            <a:avLst/>
            <a:gdLst>
              <a:gd name="T0" fmla="*/ 0 w 1128"/>
              <a:gd name="T1" fmla="*/ 2998788 h 1889"/>
              <a:gd name="T2" fmla="*/ 50737 w 1128"/>
              <a:gd name="T3" fmla="*/ 2043113 h 1889"/>
              <a:gd name="T4" fmla="*/ 200451 w 1128"/>
              <a:gd name="T5" fmla="*/ 1444625 h 1889"/>
              <a:gd name="T6" fmla="*/ 536478 w 1128"/>
              <a:gd name="T7" fmla="*/ 1089025 h 1889"/>
              <a:gd name="T8" fmla="*/ 874999 w 1128"/>
              <a:gd name="T9" fmla="*/ 519113 h 1889"/>
              <a:gd name="T10" fmla="*/ 917418 w 1128"/>
              <a:gd name="T11" fmla="*/ 0 h 188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connsiteX0" fmla="*/ 0 w 9778"/>
              <a:gd name="connsiteY0" fmla="*/ 10000 h 10000"/>
              <a:gd name="connsiteX1" fmla="*/ 541 w 9778"/>
              <a:gd name="connsiteY1" fmla="*/ 6813 h 10000"/>
              <a:gd name="connsiteX2" fmla="*/ 1850 w 9778"/>
              <a:gd name="connsiteY2" fmla="*/ 5236 h 10000"/>
              <a:gd name="connsiteX3" fmla="*/ 5718 w 9778"/>
              <a:gd name="connsiteY3" fmla="*/ 3632 h 10000"/>
              <a:gd name="connsiteX4" fmla="*/ 9326 w 9778"/>
              <a:gd name="connsiteY4" fmla="*/ 1731 h 10000"/>
              <a:gd name="connsiteX5" fmla="*/ 9778 w 9778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78" h="10000">
                <a:moveTo>
                  <a:pt x="0" y="10000"/>
                </a:moveTo>
                <a:cubicBezTo>
                  <a:pt x="89" y="9471"/>
                  <a:pt x="233" y="7607"/>
                  <a:pt x="541" y="6813"/>
                </a:cubicBezTo>
                <a:cubicBezTo>
                  <a:pt x="849" y="6019"/>
                  <a:pt x="990" y="5766"/>
                  <a:pt x="1850" y="5236"/>
                </a:cubicBezTo>
                <a:cubicBezTo>
                  <a:pt x="2709" y="4707"/>
                  <a:pt x="4472" y="4216"/>
                  <a:pt x="5718" y="3632"/>
                </a:cubicBezTo>
                <a:cubicBezTo>
                  <a:pt x="6964" y="3048"/>
                  <a:pt x="8652" y="2335"/>
                  <a:pt x="9326" y="1731"/>
                </a:cubicBezTo>
                <a:cubicBezTo>
                  <a:pt x="10000" y="1128"/>
                  <a:pt x="9690" y="360"/>
                  <a:pt x="9778" y="0"/>
                </a:cubicBezTo>
              </a:path>
            </a:pathLst>
          </a:custGeom>
          <a:noFill/>
          <a:ln w="1111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3553" name="Freeform 17"/>
          <p:cNvSpPr>
            <a:spLocks/>
          </p:cNvSpPr>
          <p:nvPr/>
        </p:nvSpPr>
        <p:spPr bwMode="auto">
          <a:xfrm>
            <a:off x="6893927" y="1366457"/>
            <a:ext cx="1063744" cy="3168000"/>
          </a:xfrm>
          <a:custGeom>
            <a:avLst/>
            <a:gdLst>
              <a:gd name="T0" fmla="*/ 384175 w 705"/>
              <a:gd name="T1" fmla="*/ 3049587 h 1921"/>
              <a:gd name="T2" fmla="*/ 17462 w 705"/>
              <a:gd name="T3" fmla="*/ 2112962 h 1921"/>
              <a:gd name="T4" fmla="*/ 280987 w 705"/>
              <a:gd name="T5" fmla="*/ 1314450 h 1921"/>
              <a:gd name="T6" fmla="*/ 777875 w 705"/>
              <a:gd name="T7" fmla="*/ 841375 h 1921"/>
              <a:gd name="T8" fmla="*/ 1060450 w 705"/>
              <a:gd name="T9" fmla="*/ 401637 h 1921"/>
              <a:gd name="T10" fmla="*/ 1119187 w 705"/>
              <a:gd name="T11" fmla="*/ 0 h 19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connsiteX0" fmla="*/ 3051 w 9618"/>
              <a:gd name="connsiteY0" fmla="*/ 10000 h 10000"/>
              <a:gd name="connsiteX1" fmla="*/ 14 w 9618"/>
              <a:gd name="connsiteY1" fmla="*/ 6988 h 10000"/>
              <a:gd name="connsiteX2" fmla="*/ 2129 w 9618"/>
              <a:gd name="connsiteY2" fmla="*/ 4310 h 10000"/>
              <a:gd name="connsiteX3" fmla="*/ 6568 w 9618"/>
              <a:gd name="connsiteY3" fmla="*/ 2759 h 10000"/>
              <a:gd name="connsiteX4" fmla="*/ 9093 w 9618"/>
              <a:gd name="connsiteY4" fmla="*/ 1317 h 10000"/>
              <a:gd name="connsiteX5" fmla="*/ 9618 w 9618"/>
              <a:gd name="connsiteY5" fmla="*/ 0 h 10000"/>
              <a:gd name="connsiteX0" fmla="*/ 3164 w 9992"/>
              <a:gd name="connsiteY0" fmla="*/ 10000 h 10000"/>
              <a:gd name="connsiteX1" fmla="*/ 7 w 9992"/>
              <a:gd name="connsiteY1" fmla="*/ 6988 h 10000"/>
              <a:gd name="connsiteX2" fmla="*/ 2456 w 9992"/>
              <a:gd name="connsiteY2" fmla="*/ 4369 h 10000"/>
              <a:gd name="connsiteX3" fmla="*/ 6821 w 9992"/>
              <a:gd name="connsiteY3" fmla="*/ 2759 h 10000"/>
              <a:gd name="connsiteX4" fmla="*/ 9446 w 9992"/>
              <a:gd name="connsiteY4" fmla="*/ 1317 h 10000"/>
              <a:gd name="connsiteX5" fmla="*/ 9992 w 9992"/>
              <a:gd name="connsiteY5" fmla="*/ 0 h 10000"/>
              <a:gd name="connsiteX0" fmla="*/ 3167 w 10000"/>
              <a:gd name="connsiteY0" fmla="*/ 10000 h 10000"/>
              <a:gd name="connsiteX1" fmla="*/ 7 w 10000"/>
              <a:gd name="connsiteY1" fmla="*/ 6988 h 10000"/>
              <a:gd name="connsiteX2" fmla="*/ 2458 w 10000"/>
              <a:gd name="connsiteY2" fmla="*/ 4369 h 10000"/>
              <a:gd name="connsiteX3" fmla="*/ 6826 w 10000"/>
              <a:gd name="connsiteY3" fmla="*/ 2730 h 10000"/>
              <a:gd name="connsiteX4" fmla="*/ 9454 w 10000"/>
              <a:gd name="connsiteY4" fmla="*/ 1317 h 10000"/>
              <a:gd name="connsiteX5" fmla="*/ 10000 w 10000"/>
              <a:gd name="connsiteY5" fmla="*/ 0 h 10000"/>
              <a:gd name="connsiteX0" fmla="*/ 3381 w 10214"/>
              <a:gd name="connsiteY0" fmla="*/ 10000 h 10000"/>
              <a:gd name="connsiteX1" fmla="*/ 6 w 10214"/>
              <a:gd name="connsiteY1" fmla="*/ 7719 h 10000"/>
              <a:gd name="connsiteX2" fmla="*/ 2672 w 10214"/>
              <a:gd name="connsiteY2" fmla="*/ 4369 h 10000"/>
              <a:gd name="connsiteX3" fmla="*/ 7040 w 10214"/>
              <a:gd name="connsiteY3" fmla="*/ 2730 h 10000"/>
              <a:gd name="connsiteX4" fmla="*/ 9668 w 10214"/>
              <a:gd name="connsiteY4" fmla="*/ 1317 h 10000"/>
              <a:gd name="connsiteX5" fmla="*/ 10214 w 10214"/>
              <a:gd name="connsiteY5" fmla="*/ 0 h 10000"/>
              <a:gd name="connsiteX0" fmla="*/ 3060 w 9893"/>
              <a:gd name="connsiteY0" fmla="*/ 10000 h 10000"/>
              <a:gd name="connsiteX1" fmla="*/ 8 w 9893"/>
              <a:gd name="connsiteY1" fmla="*/ 7281 h 10000"/>
              <a:gd name="connsiteX2" fmla="*/ 2351 w 9893"/>
              <a:gd name="connsiteY2" fmla="*/ 4369 h 10000"/>
              <a:gd name="connsiteX3" fmla="*/ 6719 w 9893"/>
              <a:gd name="connsiteY3" fmla="*/ 2730 h 10000"/>
              <a:gd name="connsiteX4" fmla="*/ 9347 w 9893"/>
              <a:gd name="connsiteY4" fmla="*/ 1317 h 10000"/>
              <a:gd name="connsiteX5" fmla="*/ 9893 w 9893"/>
              <a:gd name="connsiteY5" fmla="*/ 0 h 10000"/>
              <a:gd name="connsiteX0" fmla="*/ 3089 w 9996"/>
              <a:gd name="connsiteY0" fmla="*/ 10000 h 10000"/>
              <a:gd name="connsiteX1" fmla="*/ 4 w 9996"/>
              <a:gd name="connsiteY1" fmla="*/ 7281 h 10000"/>
              <a:gd name="connsiteX2" fmla="*/ 2590 w 9996"/>
              <a:gd name="connsiteY2" fmla="*/ 4442 h 10000"/>
              <a:gd name="connsiteX3" fmla="*/ 6788 w 9996"/>
              <a:gd name="connsiteY3" fmla="*/ 2730 h 10000"/>
              <a:gd name="connsiteX4" fmla="*/ 9444 w 9996"/>
              <a:gd name="connsiteY4" fmla="*/ 1317 h 10000"/>
              <a:gd name="connsiteX5" fmla="*/ 9996 w 9996"/>
              <a:gd name="connsiteY5" fmla="*/ 0 h 10000"/>
              <a:gd name="connsiteX0" fmla="*/ 3091 w 10001"/>
              <a:gd name="connsiteY0" fmla="*/ 10000 h 10000"/>
              <a:gd name="connsiteX1" fmla="*/ 5 w 10001"/>
              <a:gd name="connsiteY1" fmla="*/ 7281 h 10000"/>
              <a:gd name="connsiteX2" fmla="*/ 2592 w 10001"/>
              <a:gd name="connsiteY2" fmla="*/ 4442 h 10000"/>
              <a:gd name="connsiteX3" fmla="*/ 6792 w 10001"/>
              <a:gd name="connsiteY3" fmla="*/ 2730 h 10000"/>
              <a:gd name="connsiteX4" fmla="*/ 9449 w 10001"/>
              <a:gd name="connsiteY4" fmla="*/ 1317 h 10000"/>
              <a:gd name="connsiteX5" fmla="*/ 10001 w 10001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1" h="10000">
                <a:moveTo>
                  <a:pt x="3091" y="10000"/>
                </a:moveTo>
                <a:cubicBezTo>
                  <a:pt x="2538" y="9490"/>
                  <a:pt x="88" y="8207"/>
                  <a:pt x="5" y="7281"/>
                </a:cubicBezTo>
                <a:cubicBezTo>
                  <a:pt x="-78" y="6355"/>
                  <a:pt x="808" y="5419"/>
                  <a:pt x="2592" y="4442"/>
                </a:cubicBezTo>
                <a:cubicBezTo>
                  <a:pt x="4376" y="3465"/>
                  <a:pt x="5649" y="3251"/>
                  <a:pt x="6792" y="2730"/>
                </a:cubicBezTo>
                <a:cubicBezTo>
                  <a:pt x="7934" y="2209"/>
                  <a:pt x="8927" y="1775"/>
                  <a:pt x="9449" y="1317"/>
                </a:cubicBezTo>
                <a:cubicBezTo>
                  <a:pt x="9986" y="854"/>
                  <a:pt x="9897" y="271"/>
                  <a:pt x="10001" y="0"/>
                </a:cubicBezTo>
              </a:path>
            </a:pathLst>
          </a:custGeom>
          <a:noFill/>
          <a:ln w="1111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3559" name="AutoShape 23"/>
          <p:cNvSpPr>
            <a:spLocks noChangeArrowheads="1"/>
          </p:cNvSpPr>
          <p:nvPr/>
        </p:nvSpPr>
        <p:spPr bwMode="auto">
          <a:xfrm>
            <a:off x="2935288" y="808038"/>
            <a:ext cx="3095625" cy="641350"/>
          </a:xfrm>
          <a:prstGeom prst="rightArrow">
            <a:avLst>
              <a:gd name="adj1" fmla="val 62269"/>
              <a:gd name="adj2" fmla="val 8350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Az áramlás iránya</a:t>
            </a:r>
          </a:p>
        </p:txBody>
      </p:sp>
      <p:sp>
        <p:nvSpPr>
          <p:cNvPr id="193560" name="Line 24"/>
          <p:cNvSpPr>
            <a:spLocks noChangeShapeType="1"/>
          </p:cNvSpPr>
          <p:nvPr/>
        </p:nvSpPr>
        <p:spPr bwMode="auto">
          <a:xfrm flipV="1">
            <a:off x="2386013" y="1341438"/>
            <a:ext cx="0" cy="3886200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3561" name="Line 25"/>
          <p:cNvSpPr>
            <a:spLocks noChangeShapeType="1"/>
          </p:cNvSpPr>
          <p:nvPr/>
        </p:nvSpPr>
        <p:spPr bwMode="auto">
          <a:xfrm flipV="1">
            <a:off x="4132263" y="1341438"/>
            <a:ext cx="0" cy="3886200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3562" name="Line 26"/>
          <p:cNvSpPr>
            <a:spLocks noChangeShapeType="1"/>
          </p:cNvSpPr>
          <p:nvPr/>
        </p:nvSpPr>
        <p:spPr bwMode="auto">
          <a:xfrm flipV="1">
            <a:off x="5592763" y="1309688"/>
            <a:ext cx="0" cy="3886200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3563" name="Line 27"/>
          <p:cNvSpPr>
            <a:spLocks noChangeShapeType="1"/>
          </p:cNvSpPr>
          <p:nvPr/>
        </p:nvSpPr>
        <p:spPr bwMode="auto">
          <a:xfrm flipV="1">
            <a:off x="7227888" y="1325563"/>
            <a:ext cx="0" cy="3886200"/>
          </a:xfrm>
          <a:prstGeom prst="line">
            <a:avLst/>
          </a:prstGeom>
          <a:noFill/>
          <a:ln w="3810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3564" name="Text Box 28"/>
          <p:cNvSpPr txBox="1">
            <a:spLocks noChangeArrowheads="1"/>
          </p:cNvSpPr>
          <p:nvPr/>
        </p:nvSpPr>
        <p:spPr bwMode="auto">
          <a:xfrm>
            <a:off x="125690" y="5215688"/>
            <a:ext cx="887412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100" dirty="0" smtClean="0">
                <a:solidFill>
                  <a:schemeClr val="tx1"/>
                </a:solidFill>
                <a:latin typeface="Calibri" panose="020F0502020204030204" pitchFamily="34" charset="0"/>
              </a:rPr>
              <a:t>Ha a </a:t>
            </a:r>
            <a:r>
              <a:rPr lang="hu-HU" sz="2100" dirty="0">
                <a:solidFill>
                  <a:schemeClr val="tx1"/>
                </a:solidFill>
                <a:latin typeface="Calibri" panose="020F0502020204030204" pitchFamily="34" charset="0"/>
              </a:rPr>
              <a:t>körüláramlott test felszíne mellett az áramlás irányában a nyomás növekszik, </a:t>
            </a:r>
            <a:r>
              <a:rPr lang="hu-HU" sz="21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100" dirty="0">
                <a:solidFill>
                  <a:schemeClr val="tx1"/>
                </a:solidFill>
                <a:latin typeface="Calibri" panose="020F0502020204030204" pitchFamily="34" charset="0"/>
              </a:rPr>
              <a:t>határréteg megvastagszik, a fal mellett a sebesség zérusig csökkenhet sőt visszaáramlás indulhat meg, leválás alakul ki. </a:t>
            </a:r>
          </a:p>
        </p:txBody>
      </p:sp>
      <p:sp>
        <p:nvSpPr>
          <p:cNvPr id="23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3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3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3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3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3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3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3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3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3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3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3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93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/>
      <p:bldP spid="193558" grpId="0" animBg="1"/>
      <p:bldP spid="193557" grpId="0" animBg="1"/>
      <p:bldP spid="193556" grpId="0" animBg="1"/>
      <p:bldP spid="193555" grpId="0" animBg="1"/>
      <p:bldP spid="193554" grpId="0" animBg="1"/>
      <p:bldP spid="193546" grpId="0" animBg="1"/>
      <p:bldP spid="193547" grpId="0" animBg="1"/>
      <p:bldP spid="193548" grpId="0" animBg="1"/>
      <p:bldP spid="193549" grpId="0" animBg="1"/>
      <p:bldP spid="193550" grpId="0" animBg="1"/>
      <p:bldP spid="193552" grpId="0" animBg="1"/>
      <p:bldP spid="193553" grpId="0" animBg="1"/>
      <p:bldP spid="193559" grpId="0" animBg="1"/>
      <p:bldP spid="193560" grpId="0" animBg="1"/>
      <p:bldP spid="193561" grpId="0" animBg="1"/>
      <p:bldP spid="193562" grpId="0" animBg="1"/>
      <p:bldP spid="193563" grpId="0" animBg="1"/>
      <p:bldP spid="1935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20" name="Picture 12" descr="Torlódás lap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2744788"/>
            <a:ext cx="3351212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21" name="Text Box 13"/>
          <p:cNvSpPr txBox="1">
            <a:spLocks noChangeArrowheads="1"/>
          </p:cNvSpPr>
          <p:nvPr/>
        </p:nvSpPr>
        <p:spPr bwMode="auto">
          <a:xfrm>
            <a:off x="319088" y="4800600"/>
            <a:ext cx="4054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A sík lapon feltorlódó áramlás</a:t>
            </a:r>
          </a:p>
        </p:txBody>
      </p:sp>
      <p:sp>
        <p:nvSpPr>
          <p:cNvPr id="196623" name="Line 15"/>
          <p:cNvSpPr>
            <a:spLocks noChangeShapeType="1"/>
          </p:cNvSpPr>
          <p:nvPr/>
        </p:nvSpPr>
        <p:spPr bwMode="auto">
          <a:xfrm>
            <a:off x="947738" y="3808413"/>
            <a:ext cx="310038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6624" name="Oval 16"/>
          <p:cNvSpPr>
            <a:spLocks noChangeArrowheads="1"/>
          </p:cNvSpPr>
          <p:nvPr/>
        </p:nvSpPr>
        <p:spPr bwMode="auto">
          <a:xfrm>
            <a:off x="3786188" y="3717925"/>
            <a:ext cx="179387" cy="179388"/>
          </a:xfrm>
          <a:prstGeom prst="ellipse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96622" name="AutoShape 14"/>
          <p:cNvSpPr>
            <a:spLocks noChangeArrowheads="1"/>
          </p:cNvSpPr>
          <p:nvPr/>
        </p:nvSpPr>
        <p:spPr bwMode="auto">
          <a:xfrm>
            <a:off x="728663" y="3656013"/>
            <a:ext cx="1103312" cy="307975"/>
          </a:xfrm>
          <a:prstGeom prst="rightArrow">
            <a:avLst>
              <a:gd name="adj1" fmla="val 34019"/>
              <a:gd name="adj2" fmla="val 89462"/>
            </a:avLst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96625" name="AutoShape 17"/>
          <p:cNvSpPr>
            <a:spLocks noChangeArrowheads="1"/>
          </p:cNvSpPr>
          <p:nvPr/>
        </p:nvSpPr>
        <p:spPr bwMode="auto">
          <a:xfrm>
            <a:off x="760413" y="1417638"/>
            <a:ext cx="2713037" cy="882650"/>
          </a:xfrm>
          <a:prstGeom prst="wedgeRoundRectCallout">
            <a:avLst>
              <a:gd name="adj1" fmla="val 63343"/>
              <a:gd name="adj2" fmla="val 21276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Torlópont, leválás nincs</a:t>
            </a:r>
          </a:p>
        </p:txBody>
      </p:sp>
      <p:grpSp>
        <p:nvGrpSpPr>
          <p:cNvPr id="196631" name="Group 23"/>
          <p:cNvGrpSpPr>
            <a:grpSpLocks/>
          </p:cNvGrpSpPr>
          <p:nvPr/>
        </p:nvGrpSpPr>
        <p:grpSpPr bwMode="auto">
          <a:xfrm>
            <a:off x="5087938" y="2751138"/>
            <a:ext cx="3308350" cy="1952625"/>
            <a:chOff x="3095" y="1263"/>
            <a:chExt cx="2084" cy="1230"/>
          </a:xfrm>
        </p:grpSpPr>
        <p:pic>
          <p:nvPicPr>
            <p:cNvPr id="17425" name="Picture 11" descr="Torlódás lapon (leválás)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5" y="1263"/>
              <a:ext cx="2084" cy="12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6" name="Line 18"/>
            <p:cNvSpPr>
              <a:spLocks noChangeShapeType="1"/>
            </p:cNvSpPr>
            <p:nvPr/>
          </p:nvSpPr>
          <p:spPr bwMode="auto">
            <a:xfrm flipV="1">
              <a:off x="3618" y="1887"/>
              <a:ext cx="1428" cy="9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96627" name="Text Box 19"/>
          <p:cNvSpPr txBox="1">
            <a:spLocks noChangeArrowheads="1"/>
          </p:cNvSpPr>
          <p:nvPr/>
        </p:nvSpPr>
        <p:spPr bwMode="auto">
          <a:xfrm>
            <a:off x="4645025" y="4821238"/>
            <a:ext cx="4054475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A sík lapra merőleges lap mentén az áramlás leválik</a:t>
            </a:r>
          </a:p>
        </p:txBody>
      </p:sp>
      <p:sp>
        <p:nvSpPr>
          <p:cNvPr id="196629" name="Freeform 21"/>
          <p:cNvSpPr>
            <a:spLocks/>
          </p:cNvSpPr>
          <p:nvPr/>
        </p:nvSpPr>
        <p:spPr bwMode="auto">
          <a:xfrm>
            <a:off x="5716588" y="2762250"/>
            <a:ext cx="2481262" cy="954088"/>
          </a:xfrm>
          <a:custGeom>
            <a:avLst/>
            <a:gdLst>
              <a:gd name="T0" fmla="*/ 245005 w 1590"/>
              <a:gd name="T1" fmla="*/ 946528 h 631"/>
              <a:gd name="T2" fmla="*/ 994065 w 1590"/>
              <a:gd name="T3" fmla="*/ 842198 h 631"/>
              <a:gd name="T4" fmla="*/ 1836758 w 1590"/>
              <a:gd name="T5" fmla="*/ 492920 h 631"/>
              <a:gd name="T6" fmla="*/ 2328329 w 1590"/>
              <a:gd name="T7" fmla="*/ 120962 h 631"/>
              <a:gd name="T8" fmla="*/ 2459414 w 1590"/>
              <a:gd name="T9" fmla="*/ 30241 h 631"/>
              <a:gd name="T10" fmla="*/ 2464096 w 1590"/>
              <a:gd name="T11" fmla="*/ 306941 h 631"/>
              <a:gd name="T12" fmla="*/ 2459414 w 1590"/>
              <a:gd name="T13" fmla="*/ 787765 h 631"/>
              <a:gd name="T14" fmla="*/ 2412598 w 1590"/>
              <a:gd name="T15" fmla="*/ 928384 h 631"/>
              <a:gd name="T16" fmla="*/ 2112974 w 1590"/>
              <a:gd name="T17" fmla="*/ 941992 h 631"/>
              <a:gd name="T18" fmla="*/ 245005 w 1590"/>
              <a:gd name="T19" fmla="*/ 946528 h 6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90" h="631">
                <a:moveTo>
                  <a:pt x="157" y="626"/>
                </a:moveTo>
                <a:cubicBezTo>
                  <a:pt x="0" y="615"/>
                  <a:pt x="467" y="607"/>
                  <a:pt x="637" y="557"/>
                </a:cubicBezTo>
                <a:cubicBezTo>
                  <a:pt x="807" y="507"/>
                  <a:pt x="1035" y="405"/>
                  <a:pt x="1177" y="326"/>
                </a:cubicBezTo>
                <a:cubicBezTo>
                  <a:pt x="1319" y="247"/>
                  <a:pt x="1426" y="131"/>
                  <a:pt x="1492" y="80"/>
                </a:cubicBezTo>
                <a:cubicBezTo>
                  <a:pt x="1558" y="29"/>
                  <a:pt x="1562" y="0"/>
                  <a:pt x="1576" y="20"/>
                </a:cubicBezTo>
                <a:cubicBezTo>
                  <a:pt x="1590" y="40"/>
                  <a:pt x="1579" y="120"/>
                  <a:pt x="1579" y="203"/>
                </a:cubicBezTo>
                <a:cubicBezTo>
                  <a:pt x="1579" y="286"/>
                  <a:pt x="1581" y="453"/>
                  <a:pt x="1576" y="521"/>
                </a:cubicBezTo>
                <a:cubicBezTo>
                  <a:pt x="1571" y="589"/>
                  <a:pt x="1583" y="597"/>
                  <a:pt x="1546" y="614"/>
                </a:cubicBezTo>
                <a:cubicBezTo>
                  <a:pt x="1509" y="631"/>
                  <a:pt x="1585" y="621"/>
                  <a:pt x="1354" y="623"/>
                </a:cubicBezTo>
                <a:cubicBezTo>
                  <a:pt x="1123" y="625"/>
                  <a:pt x="406" y="626"/>
                  <a:pt x="157" y="626"/>
                </a:cubicBezTo>
                <a:close/>
              </a:path>
            </a:pathLst>
          </a:custGeom>
          <a:solidFill>
            <a:schemeClr val="tx1">
              <a:alpha val="50195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6628" name="AutoShape 20"/>
          <p:cNvSpPr>
            <a:spLocks noChangeArrowheads="1"/>
          </p:cNvSpPr>
          <p:nvPr/>
        </p:nvSpPr>
        <p:spPr bwMode="auto">
          <a:xfrm>
            <a:off x="4279900" y="1243013"/>
            <a:ext cx="3641725" cy="1231900"/>
          </a:xfrm>
          <a:prstGeom prst="wedgeRoundRectCallout">
            <a:avLst>
              <a:gd name="adj1" fmla="val 47426"/>
              <a:gd name="adj2" fmla="val 13208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A fokozatosan kialakuló leválás miatt keletkező örvénylési tér</a:t>
            </a:r>
          </a:p>
        </p:txBody>
      </p:sp>
      <p:sp>
        <p:nvSpPr>
          <p:cNvPr id="196630" name="Freeform 22"/>
          <p:cNvSpPr>
            <a:spLocks/>
          </p:cNvSpPr>
          <p:nvPr/>
        </p:nvSpPr>
        <p:spPr bwMode="auto">
          <a:xfrm flipV="1">
            <a:off x="5713413" y="3778250"/>
            <a:ext cx="2481262" cy="925513"/>
          </a:xfrm>
          <a:custGeom>
            <a:avLst/>
            <a:gdLst>
              <a:gd name="T0" fmla="*/ 245005 w 1590"/>
              <a:gd name="T1" fmla="*/ 918179 h 631"/>
              <a:gd name="T2" fmla="*/ 994065 w 1590"/>
              <a:gd name="T3" fmla="*/ 816974 h 631"/>
              <a:gd name="T4" fmla="*/ 1836758 w 1590"/>
              <a:gd name="T5" fmla="*/ 478157 h 631"/>
              <a:gd name="T6" fmla="*/ 2328329 w 1590"/>
              <a:gd name="T7" fmla="*/ 117339 h 631"/>
              <a:gd name="T8" fmla="*/ 2459414 w 1590"/>
              <a:gd name="T9" fmla="*/ 29335 h 631"/>
              <a:gd name="T10" fmla="*/ 2464096 w 1590"/>
              <a:gd name="T11" fmla="*/ 297748 h 631"/>
              <a:gd name="T12" fmla="*/ 2459414 w 1590"/>
              <a:gd name="T13" fmla="*/ 764172 h 631"/>
              <a:gd name="T14" fmla="*/ 2412598 w 1590"/>
              <a:gd name="T15" fmla="*/ 900578 h 631"/>
              <a:gd name="T16" fmla="*/ 2112974 w 1590"/>
              <a:gd name="T17" fmla="*/ 913779 h 631"/>
              <a:gd name="T18" fmla="*/ 245005 w 1590"/>
              <a:gd name="T19" fmla="*/ 918179 h 6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90" h="631">
                <a:moveTo>
                  <a:pt x="157" y="626"/>
                </a:moveTo>
                <a:cubicBezTo>
                  <a:pt x="0" y="615"/>
                  <a:pt x="467" y="607"/>
                  <a:pt x="637" y="557"/>
                </a:cubicBezTo>
                <a:cubicBezTo>
                  <a:pt x="807" y="507"/>
                  <a:pt x="1035" y="405"/>
                  <a:pt x="1177" y="326"/>
                </a:cubicBezTo>
                <a:cubicBezTo>
                  <a:pt x="1319" y="247"/>
                  <a:pt x="1426" y="131"/>
                  <a:pt x="1492" y="80"/>
                </a:cubicBezTo>
                <a:cubicBezTo>
                  <a:pt x="1558" y="29"/>
                  <a:pt x="1562" y="0"/>
                  <a:pt x="1576" y="20"/>
                </a:cubicBezTo>
                <a:cubicBezTo>
                  <a:pt x="1590" y="40"/>
                  <a:pt x="1579" y="120"/>
                  <a:pt x="1579" y="203"/>
                </a:cubicBezTo>
                <a:cubicBezTo>
                  <a:pt x="1579" y="286"/>
                  <a:pt x="1581" y="453"/>
                  <a:pt x="1576" y="521"/>
                </a:cubicBezTo>
                <a:cubicBezTo>
                  <a:pt x="1571" y="589"/>
                  <a:pt x="1583" y="597"/>
                  <a:pt x="1546" y="614"/>
                </a:cubicBezTo>
                <a:cubicBezTo>
                  <a:pt x="1509" y="631"/>
                  <a:pt x="1585" y="621"/>
                  <a:pt x="1354" y="623"/>
                </a:cubicBezTo>
                <a:cubicBezTo>
                  <a:pt x="1123" y="625"/>
                  <a:pt x="406" y="626"/>
                  <a:pt x="157" y="626"/>
                </a:cubicBezTo>
                <a:close/>
              </a:path>
            </a:pathLst>
          </a:custGeom>
          <a:solidFill>
            <a:schemeClr val="tx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6632" name="AutoShape 24"/>
          <p:cNvSpPr>
            <a:spLocks noChangeArrowheads="1"/>
          </p:cNvSpPr>
          <p:nvPr/>
        </p:nvSpPr>
        <p:spPr bwMode="auto">
          <a:xfrm>
            <a:off x="5192713" y="3114675"/>
            <a:ext cx="1103312" cy="307975"/>
          </a:xfrm>
          <a:prstGeom prst="rightArrow">
            <a:avLst>
              <a:gd name="adj1" fmla="val 34019"/>
              <a:gd name="adj2" fmla="val 89462"/>
            </a:avLst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96633" name="Rectangle 25"/>
          <p:cNvSpPr>
            <a:spLocks noChangeArrowheads="1"/>
          </p:cNvSpPr>
          <p:nvPr/>
        </p:nvSpPr>
        <p:spPr bwMode="auto">
          <a:xfrm>
            <a:off x="339725" y="131763"/>
            <a:ext cx="848995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hu-HU" sz="3600">
                <a:solidFill>
                  <a:schemeClr val="tx1"/>
                </a:solidFill>
                <a:latin typeface="Calibri" panose="020F0502020204030204" pitchFamily="34" charset="0"/>
              </a:rPr>
              <a:t>A leválás kialakulásának mechanizmusa</a:t>
            </a:r>
          </a:p>
        </p:txBody>
      </p:sp>
      <p:sp>
        <p:nvSpPr>
          <p:cNvPr id="19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66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66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6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6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6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6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9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21" grpId="0"/>
      <p:bldP spid="196623" grpId="0" animBg="1"/>
      <p:bldP spid="196624" grpId="0" animBg="1"/>
      <p:bldP spid="196622" grpId="0" animBg="1"/>
      <p:bldP spid="196625" grpId="0" animBg="1"/>
      <p:bldP spid="196627" grpId="0"/>
      <p:bldP spid="196629" grpId="0" animBg="1"/>
      <p:bldP spid="196628" grpId="0" animBg="1"/>
      <p:bldP spid="196630" grpId="0" animBg="1"/>
      <p:bldP spid="196632" grpId="0" animBg="1"/>
      <p:bldP spid="1966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285"/>
            <a:ext cx="8229600" cy="741737"/>
          </a:xfrm>
        </p:spPr>
        <p:txBody>
          <a:bodyPr/>
          <a:lstStyle/>
          <a:p>
            <a:pPr eaLnBrk="1" hangingPunct="1"/>
            <a:r>
              <a:rPr lang="hu-HU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körüláramlott testre ható erő</a:t>
            </a:r>
          </a:p>
        </p:txBody>
      </p:sp>
      <p:sp>
        <p:nvSpPr>
          <p:cNvPr id="1392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293" y="883768"/>
            <a:ext cx="8803341" cy="64607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A dimenzióanalízis segítségével bizonyítható, hogy az ellenállási erő kifejezhető az alábbi szerkezetű összefüggéssel</a:t>
            </a:r>
          </a:p>
        </p:txBody>
      </p:sp>
      <p:graphicFrame>
        <p:nvGraphicFramePr>
          <p:cNvPr id="13927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821830"/>
              </p:ext>
            </p:extLst>
          </p:nvPr>
        </p:nvGraphicFramePr>
        <p:xfrm>
          <a:off x="2883505" y="1494015"/>
          <a:ext cx="3394916" cy="1087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4" name="Equation" r:id="rId3" imgW="1307880" imgH="419040" progId="Equation.3">
                  <p:embed/>
                </p:oleObj>
              </mc:Choice>
              <mc:Fallback>
                <p:oleObj name="Equation" r:id="rId3" imgW="13078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3505" y="1494015"/>
                        <a:ext cx="3394916" cy="10871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273" name="Rectangle 9"/>
          <p:cNvSpPr>
            <a:spLocks noChangeArrowheads="1"/>
          </p:cNvSpPr>
          <p:nvPr/>
        </p:nvSpPr>
        <p:spPr bwMode="auto">
          <a:xfrm>
            <a:off x="179293" y="2437777"/>
            <a:ext cx="8803341" cy="3457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830263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23825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46238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hu-HU" dirty="0" smtClean="0">
                <a:solidFill>
                  <a:srgbClr val="000000"/>
                </a:solidFill>
                <a:latin typeface="Calibri" panose="020F0502020204030204" pitchFamily="34" charset="0"/>
              </a:rPr>
              <a:t>Az </a:t>
            </a:r>
            <a:r>
              <a:rPr lang="hu-HU" dirty="0">
                <a:solidFill>
                  <a:srgbClr val="000000"/>
                </a:solidFill>
                <a:latin typeface="Calibri" panose="020F0502020204030204" pitchFamily="34" charset="0"/>
              </a:rPr>
              <a:t>eredő erő két komponensre bontható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0000"/>
                </a:solidFill>
                <a:latin typeface="Calibri" panose="020F0502020204030204" pitchFamily="34" charset="0"/>
              </a:rPr>
              <a:t>az áramlás irányával párhuzamos komponens (ellenállási erő)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0000"/>
                </a:solidFill>
                <a:latin typeface="Calibri" panose="020F0502020204030204" pitchFamily="34" charset="0"/>
              </a:rPr>
              <a:t>az áramlásirányára merőlege komponens (felhajtó erő)</a:t>
            </a:r>
          </a:p>
          <a:p>
            <a:pPr algn="just" eaLnBrk="1" hangingPunct="1">
              <a:spcBef>
                <a:spcPct val="20000"/>
              </a:spcBef>
            </a:pPr>
            <a:r>
              <a:rPr lang="hu-HU" dirty="0">
                <a:solidFill>
                  <a:srgbClr val="000000"/>
                </a:solidFill>
                <a:latin typeface="Calibri" panose="020F0502020204030204" pitchFamily="34" charset="0"/>
              </a:rPr>
              <a:t>A </a:t>
            </a:r>
            <a:r>
              <a:rPr lang="hu-HU" b="1" i="1" dirty="0">
                <a:solidFill>
                  <a:srgbClr val="000000"/>
                </a:solidFill>
                <a:latin typeface="Calibri" panose="020F0502020204030204" pitchFamily="34" charset="0"/>
              </a:rPr>
              <a:t>c</a:t>
            </a:r>
            <a:r>
              <a:rPr lang="hu-HU" dirty="0">
                <a:solidFill>
                  <a:srgbClr val="000000"/>
                </a:solidFill>
                <a:latin typeface="Calibri" panose="020F0502020204030204" pitchFamily="34" charset="0"/>
              </a:rPr>
              <a:t> tényező mértékegység nélküli, és az adott test alakjára és a körülötte kialakuló áramlásra jellemző erő tényező, mely kísérletekkel határozható meg. Nagysága a leválási buborék nagyságától függ. Nagyobb leválási buborék esetén értéke nagyobb. </a:t>
            </a:r>
            <a:r>
              <a:rPr lang="hu-HU" dirty="0" smtClean="0">
                <a:solidFill>
                  <a:srgbClr val="000000"/>
                </a:solidFill>
                <a:latin typeface="Calibri" panose="020F0502020204030204" pitchFamily="34" charset="0"/>
              </a:rPr>
              <a:t>Az ellenállási erő esetében ellenállási tényezőről a felhajtó erő esetében felhajtó erő tényezőről beszélnek.</a:t>
            </a:r>
            <a:endParaRPr lang="hu-H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eaLnBrk="1" hangingPunct="1">
              <a:spcBef>
                <a:spcPct val="20000"/>
              </a:spcBef>
            </a:pPr>
            <a:r>
              <a:rPr lang="hu-HU" b="1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hu-H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dirty="0">
                <a:solidFill>
                  <a:srgbClr val="000000"/>
                </a:solidFill>
                <a:latin typeface="Calibri" panose="020F0502020204030204" pitchFamily="34" charset="0"/>
              </a:rPr>
              <a:t>a testnek az áramlás irányára merőleges síkra eső vetülete </a:t>
            </a:r>
            <a:r>
              <a:rPr lang="hu-HU" dirty="0" smtClean="0">
                <a:solidFill>
                  <a:srgbClr val="000000"/>
                </a:solidFill>
                <a:latin typeface="Calibri" panose="020F0502020204030204" pitchFamily="34" charset="0"/>
              </a:rPr>
              <a:t>(az ellenállási erő esetében), ill. a testnek az áramlás irányával párhuzamos síkra eső vetülete (a felhajtó erő esetében).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5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254441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9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9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9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9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9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9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9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9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9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9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9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9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9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9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9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9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71" grpId="0" build="p"/>
      <p:bldP spid="13927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23887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Különböző testek ellenállás-tényezője</a:t>
            </a:r>
          </a:p>
        </p:txBody>
      </p:sp>
      <p:sp>
        <p:nvSpPr>
          <p:cNvPr id="202756" name="Oval 4"/>
          <p:cNvSpPr>
            <a:spLocks noChangeArrowheads="1"/>
          </p:cNvSpPr>
          <p:nvPr/>
        </p:nvSpPr>
        <p:spPr bwMode="auto">
          <a:xfrm>
            <a:off x="1279525" y="1354138"/>
            <a:ext cx="2346325" cy="10668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hu-HU"/>
          </a:p>
        </p:txBody>
      </p:sp>
      <p:sp>
        <p:nvSpPr>
          <p:cNvPr id="202757" name="Line 5"/>
          <p:cNvSpPr>
            <a:spLocks noChangeShapeType="1"/>
          </p:cNvSpPr>
          <p:nvPr/>
        </p:nvSpPr>
        <p:spPr bwMode="auto">
          <a:xfrm flipH="1">
            <a:off x="2465388" y="1133475"/>
            <a:ext cx="4762" cy="1508125"/>
          </a:xfrm>
          <a:prstGeom prst="line">
            <a:avLst/>
          </a:prstGeom>
          <a:noFill/>
          <a:ln w="1905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758" name="Line 6"/>
          <p:cNvSpPr>
            <a:spLocks noChangeShapeType="1"/>
          </p:cNvSpPr>
          <p:nvPr/>
        </p:nvSpPr>
        <p:spPr bwMode="auto">
          <a:xfrm>
            <a:off x="1020763" y="1905000"/>
            <a:ext cx="2867025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759" name="AutoShape 7"/>
          <p:cNvSpPr>
            <a:spLocks noChangeArrowheads="1"/>
          </p:cNvSpPr>
          <p:nvPr/>
        </p:nvSpPr>
        <p:spPr bwMode="auto">
          <a:xfrm>
            <a:off x="212725" y="1327150"/>
            <a:ext cx="850900" cy="1169988"/>
          </a:xfrm>
          <a:prstGeom prst="rightArrow">
            <a:avLst>
              <a:gd name="adj1" fmla="val 44398"/>
              <a:gd name="adj2" fmla="val 35051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v</a:t>
            </a:r>
            <a:r>
              <a:rPr lang="hu-HU" sz="2800" baseline="-2500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</a:t>
            </a:r>
          </a:p>
        </p:txBody>
      </p:sp>
      <p:sp>
        <p:nvSpPr>
          <p:cNvPr id="202760" name="Text Box 8"/>
          <p:cNvSpPr txBox="1">
            <a:spLocks noChangeArrowheads="1"/>
          </p:cNvSpPr>
          <p:nvPr/>
        </p:nvSpPr>
        <p:spPr bwMode="auto">
          <a:xfrm>
            <a:off x="4664075" y="1800225"/>
            <a:ext cx="37322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Forgási ellipszoid</a:t>
            </a:r>
          </a:p>
        </p:txBody>
      </p:sp>
      <p:sp>
        <p:nvSpPr>
          <p:cNvPr id="202761" name="Line 9"/>
          <p:cNvSpPr>
            <a:spLocks noChangeShapeType="1"/>
          </p:cNvSpPr>
          <p:nvPr/>
        </p:nvSpPr>
        <p:spPr bwMode="auto">
          <a:xfrm>
            <a:off x="1274763" y="1893888"/>
            <a:ext cx="0" cy="1663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762" name="Line 10"/>
          <p:cNvSpPr>
            <a:spLocks noChangeShapeType="1"/>
          </p:cNvSpPr>
          <p:nvPr/>
        </p:nvSpPr>
        <p:spPr bwMode="auto">
          <a:xfrm flipH="1">
            <a:off x="3624263" y="1905000"/>
            <a:ext cx="0" cy="1639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763" name="Line 11"/>
          <p:cNvSpPr>
            <a:spLocks noChangeShapeType="1"/>
          </p:cNvSpPr>
          <p:nvPr/>
        </p:nvSpPr>
        <p:spPr bwMode="auto">
          <a:xfrm flipV="1">
            <a:off x="1277938" y="3262313"/>
            <a:ext cx="23383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764" name="Line 12"/>
          <p:cNvSpPr>
            <a:spLocks noChangeShapeType="1"/>
          </p:cNvSpPr>
          <p:nvPr/>
        </p:nvSpPr>
        <p:spPr bwMode="auto">
          <a:xfrm flipV="1">
            <a:off x="2463800" y="2416175"/>
            <a:ext cx="165735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765" name="Line 13"/>
          <p:cNvSpPr>
            <a:spLocks noChangeShapeType="1"/>
          </p:cNvSpPr>
          <p:nvPr/>
        </p:nvSpPr>
        <p:spPr bwMode="auto">
          <a:xfrm>
            <a:off x="2473325" y="1354138"/>
            <a:ext cx="16621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766" name="Line 14"/>
          <p:cNvSpPr>
            <a:spLocks noChangeShapeType="1"/>
          </p:cNvSpPr>
          <p:nvPr/>
        </p:nvSpPr>
        <p:spPr bwMode="auto">
          <a:xfrm>
            <a:off x="4030663" y="1349375"/>
            <a:ext cx="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767" name="Text Box 15"/>
          <p:cNvSpPr txBox="1">
            <a:spLocks noChangeArrowheads="1"/>
          </p:cNvSpPr>
          <p:nvPr/>
        </p:nvSpPr>
        <p:spPr bwMode="auto">
          <a:xfrm>
            <a:off x="2087563" y="2749550"/>
            <a:ext cx="6334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</a:p>
        </p:txBody>
      </p:sp>
      <p:sp>
        <p:nvSpPr>
          <p:cNvPr id="202768" name="Text Box 16"/>
          <p:cNvSpPr txBox="1">
            <a:spLocks noChangeArrowheads="1"/>
          </p:cNvSpPr>
          <p:nvPr/>
        </p:nvSpPr>
        <p:spPr bwMode="auto">
          <a:xfrm>
            <a:off x="4027488" y="1620838"/>
            <a:ext cx="4238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</a:p>
        </p:txBody>
      </p:sp>
      <p:sp>
        <p:nvSpPr>
          <p:cNvPr id="202800" name="Line 48"/>
          <p:cNvSpPr>
            <a:spLocks noChangeShapeType="1"/>
          </p:cNvSpPr>
          <p:nvPr/>
        </p:nvSpPr>
        <p:spPr bwMode="auto">
          <a:xfrm>
            <a:off x="3903663" y="2974975"/>
            <a:ext cx="49022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801" name="Line 49"/>
          <p:cNvSpPr>
            <a:spLocks noChangeShapeType="1"/>
          </p:cNvSpPr>
          <p:nvPr/>
        </p:nvSpPr>
        <p:spPr bwMode="auto">
          <a:xfrm>
            <a:off x="3905250" y="5562600"/>
            <a:ext cx="4900613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802" name="Line 50"/>
          <p:cNvSpPr>
            <a:spLocks noChangeShapeType="1"/>
          </p:cNvSpPr>
          <p:nvPr/>
        </p:nvSpPr>
        <p:spPr bwMode="auto">
          <a:xfrm>
            <a:off x="3905250" y="2974975"/>
            <a:ext cx="0" cy="25876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803" name="Line 51"/>
          <p:cNvSpPr>
            <a:spLocks noChangeShapeType="1"/>
          </p:cNvSpPr>
          <p:nvPr/>
        </p:nvSpPr>
        <p:spPr bwMode="auto">
          <a:xfrm>
            <a:off x="8805863" y="2974975"/>
            <a:ext cx="0" cy="25876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806" name="Line 54"/>
          <p:cNvSpPr>
            <a:spLocks noChangeShapeType="1"/>
          </p:cNvSpPr>
          <p:nvPr/>
        </p:nvSpPr>
        <p:spPr bwMode="auto">
          <a:xfrm>
            <a:off x="3933825" y="3476625"/>
            <a:ext cx="4872038" cy="15875"/>
          </a:xfrm>
          <a:prstGeom prst="line">
            <a:avLst/>
          </a:prstGeom>
          <a:noFill/>
          <a:ln w="69850" cap="rnd" cmpd="thinThick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808" name="Line 56"/>
          <p:cNvSpPr>
            <a:spLocks noChangeShapeType="1"/>
          </p:cNvSpPr>
          <p:nvPr/>
        </p:nvSpPr>
        <p:spPr bwMode="auto">
          <a:xfrm>
            <a:off x="5030788" y="2974975"/>
            <a:ext cx="0" cy="25876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811" name="Line 59"/>
          <p:cNvSpPr>
            <a:spLocks noChangeShapeType="1"/>
          </p:cNvSpPr>
          <p:nvPr/>
        </p:nvSpPr>
        <p:spPr bwMode="auto">
          <a:xfrm flipH="1">
            <a:off x="6940551" y="2974976"/>
            <a:ext cx="9524" cy="207010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/>
          </a:p>
        </p:txBody>
      </p:sp>
      <p:sp>
        <p:nvSpPr>
          <p:cNvPr id="202815" name="Line 63"/>
          <p:cNvSpPr>
            <a:spLocks noChangeShapeType="1"/>
          </p:cNvSpPr>
          <p:nvPr/>
        </p:nvSpPr>
        <p:spPr bwMode="auto">
          <a:xfrm>
            <a:off x="3910013" y="4010025"/>
            <a:ext cx="489585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828" name="Line 76"/>
          <p:cNvSpPr>
            <a:spLocks noChangeShapeType="1"/>
          </p:cNvSpPr>
          <p:nvPr/>
        </p:nvSpPr>
        <p:spPr bwMode="auto">
          <a:xfrm>
            <a:off x="3908425" y="4527550"/>
            <a:ext cx="48974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841" name="Line 89"/>
          <p:cNvSpPr>
            <a:spLocks noChangeShapeType="1"/>
          </p:cNvSpPr>
          <p:nvPr/>
        </p:nvSpPr>
        <p:spPr bwMode="auto">
          <a:xfrm>
            <a:off x="3910013" y="5045075"/>
            <a:ext cx="489585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2869" name="Text Box 117"/>
          <p:cNvSpPr txBox="1">
            <a:spLocks noChangeArrowheads="1"/>
          </p:cNvSpPr>
          <p:nvPr/>
        </p:nvSpPr>
        <p:spPr bwMode="auto">
          <a:xfrm>
            <a:off x="3978275" y="3022600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h/d</a:t>
            </a:r>
          </a:p>
        </p:txBody>
      </p:sp>
      <p:sp>
        <p:nvSpPr>
          <p:cNvPr id="202870" name="Text Box 118"/>
          <p:cNvSpPr txBox="1">
            <a:spLocks noChangeArrowheads="1"/>
          </p:cNvSpPr>
          <p:nvPr/>
        </p:nvSpPr>
        <p:spPr bwMode="auto">
          <a:xfrm>
            <a:off x="5243513" y="3028950"/>
            <a:ext cx="14652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Re=10</a:t>
            </a:r>
            <a:r>
              <a:rPr lang="hu-HU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 - 10</a:t>
            </a:r>
            <a:r>
              <a:rPr lang="hu-HU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202871" name="Text Box 119"/>
          <p:cNvSpPr txBox="1">
            <a:spLocks noChangeArrowheads="1"/>
          </p:cNvSpPr>
          <p:nvPr/>
        </p:nvSpPr>
        <p:spPr bwMode="auto">
          <a:xfrm>
            <a:off x="7353300" y="3014663"/>
            <a:ext cx="9271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Re&gt;10</a:t>
            </a:r>
            <a:r>
              <a:rPr lang="hu-HU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202872" name="Text Box 120"/>
          <p:cNvSpPr txBox="1">
            <a:spLocks noChangeArrowheads="1"/>
          </p:cNvSpPr>
          <p:nvPr/>
        </p:nvSpPr>
        <p:spPr bwMode="auto">
          <a:xfrm>
            <a:off x="4016375" y="3565525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dirty="0">
                <a:solidFill>
                  <a:schemeClr val="tx1"/>
                </a:solidFill>
                <a:latin typeface="Calibri" panose="020F0502020204030204" pitchFamily="34" charset="0"/>
              </a:rPr>
              <a:t>1,8</a:t>
            </a:r>
          </a:p>
        </p:txBody>
      </p:sp>
      <p:sp>
        <p:nvSpPr>
          <p:cNvPr id="202873" name="Text Box 121"/>
          <p:cNvSpPr txBox="1">
            <a:spLocks noChangeArrowheads="1"/>
          </p:cNvSpPr>
          <p:nvPr/>
        </p:nvSpPr>
        <p:spPr bwMode="auto">
          <a:xfrm>
            <a:off x="4008438" y="4075113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202874" name="Text Box 122"/>
          <p:cNvSpPr txBox="1">
            <a:spLocks noChangeArrowheads="1"/>
          </p:cNvSpPr>
          <p:nvPr/>
        </p:nvSpPr>
        <p:spPr bwMode="auto">
          <a:xfrm>
            <a:off x="4000500" y="4586288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0,75</a:t>
            </a:r>
          </a:p>
        </p:txBody>
      </p:sp>
      <p:sp>
        <p:nvSpPr>
          <p:cNvPr id="202875" name="Text Box 123"/>
          <p:cNvSpPr txBox="1">
            <a:spLocks noChangeArrowheads="1"/>
          </p:cNvSpPr>
          <p:nvPr/>
        </p:nvSpPr>
        <p:spPr bwMode="auto">
          <a:xfrm>
            <a:off x="3992563" y="5110163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02876" name="Text Box 124"/>
          <p:cNvSpPr txBox="1">
            <a:spLocks noChangeArrowheads="1"/>
          </p:cNvSpPr>
          <p:nvPr/>
        </p:nvSpPr>
        <p:spPr bwMode="auto">
          <a:xfrm>
            <a:off x="5429250" y="3548063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0,5</a:t>
            </a:r>
          </a:p>
        </p:txBody>
      </p:sp>
      <p:sp>
        <p:nvSpPr>
          <p:cNvPr id="202877" name="Text Box 125"/>
          <p:cNvSpPr txBox="1">
            <a:spLocks noChangeArrowheads="1"/>
          </p:cNvSpPr>
          <p:nvPr/>
        </p:nvSpPr>
        <p:spPr bwMode="auto">
          <a:xfrm>
            <a:off x="5454650" y="4075113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0,6</a:t>
            </a:r>
          </a:p>
        </p:txBody>
      </p:sp>
      <p:sp>
        <p:nvSpPr>
          <p:cNvPr id="202878" name="Text Box 126"/>
          <p:cNvSpPr txBox="1">
            <a:spLocks noChangeArrowheads="1"/>
          </p:cNvSpPr>
          <p:nvPr/>
        </p:nvSpPr>
        <p:spPr bwMode="auto">
          <a:xfrm>
            <a:off x="5432425" y="4584700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1,1</a:t>
            </a:r>
          </a:p>
        </p:txBody>
      </p:sp>
      <p:sp>
        <p:nvSpPr>
          <p:cNvPr id="202879" name="Text Box 127"/>
          <p:cNvSpPr txBox="1">
            <a:spLocks noChangeArrowheads="1"/>
          </p:cNvSpPr>
          <p:nvPr/>
        </p:nvSpPr>
        <p:spPr bwMode="auto">
          <a:xfrm>
            <a:off x="6460891" y="5120014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1,11</a:t>
            </a:r>
            <a:endParaRPr lang="hu-HU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2880" name="Text Box 128"/>
          <p:cNvSpPr txBox="1">
            <a:spLocks noChangeArrowheads="1"/>
          </p:cNvSpPr>
          <p:nvPr/>
        </p:nvSpPr>
        <p:spPr bwMode="auto">
          <a:xfrm>
            <a:off x="7346950" y="4614863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0,2</a:t>
            </a:r>
          </a:p>
        </p:txBody>
      </p:sp>
      <p:sp>
        <p:nvSpPr>
          <p:cNvPr id="202881" name="Text Box 129"/>
          <p:cNvSpPr txBox="1">
            <a:spLocks noChangeArrowheads="1"/>
          </p:cNvSpPr>
          <p:nvPr/>
        </p:nvSpPr>
        <p:spPr bwMode="auto">
          <a:xfrm>
            <a:off x="7354888" y="4073525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0,15</a:t>
            </a:r>
          </a:p>
        </p:txBody>
      </p:sp>
      <p:sp>
        <p:nvSpPr>
          <p:cNvPr id="202882" name="Text Box 130"/>
          <p:cNvSpPr txBox="1">
            <a:spLocks noChangeArrowheads="1"/>
          </p:cNvSpPr>
          <p:nvPr/>
        </p:nvSpPr>
        <p:spPr bwMode="auto">
          <a:xfrm>
            <a:off x="7367588" y="3543300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0,09</a:t>
            </a:r>
          </a:p>
        </p:txBody>
      </p:sp>
      <p:sp>
        <p:nvSpPr>
          <p:cNvPr id="42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4" name="AutoShape 7"/>
          <p:cNvSpPr>
            <a:spLocks noChangeArrowheads="1"/>
          </p:cNvSpPr>
          <p:nvPr/>
        </p:nvSpPr>
        <p:spPr bwMode="auto">
          <a:xfrm>
            <a:off x="362745" y="3484562"/>
            <a:ext cx="771525" cy="396000"/>
          </a:xfrm>
          <a:prstGeom prst="wedgeRoundRectCallout">
            <a:avLst>
              <a:gd name="adj1" fmla="val 433094"/>
              <a:gd name="adj2" fmla="val 14774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Gömb</a:t>
            </a:r>
            <a:endParaRPr lang="hu-HU" i="1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AutoShape 7"/>
          <p:cNvSpPr>
            <a:spLocks noChangeArrowheads="1"/>
          </p:cNvSpPr>
          <p:nvPr/>
        </p:nvSpPr>
        <p:spPr bwMode="auto">
          <a:xfrm>
            <a:off x="362745" y="4489689"/>
            <a:ext cx="912018" cy="396000"/>
          </a:xfrm>
          <a:prstGeom prst="wedgeRoundRectCallout">
            <a:avLst>
              <a:gd name="adj1" fmla="val 363304"/>
              <a:gd name="adj2" fmla="val 15226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Körlap</a:t>
            </a:r>
            <a:endParaRPr lang="hu-HU" i="1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2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2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2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2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2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2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2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2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2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2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2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2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2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2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2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2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2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2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2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2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02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02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02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02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02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2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2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2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2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202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202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202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202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202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20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202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202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202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1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202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202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20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withGroup">
                            <p:stCondLst>
                              <p:cond delay="4500"/>
                            </p:stCondLst>
                            <p:childTnLst>
                              <p:par>
                                <p:cTn id="2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20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withGroup">
                            <p:stCondLst>
                              <p:cond delay="5000"/>
                            </p:stCondLst>
                            <p:childTnLst>
                              <p:par>
                                <p:cTn id="2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202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500"/>
                            </p:stCondLst>
                            <p:childTnLst>
                              <p:par>
                                <p:cTn id="2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6500"/>
                            </p:stCondLst>
                            <p:childTnLst>
                              <p:par>
                                <p:cTn id="2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4" grpId="0"/>
      <p:bldP spid="202756" grpId="0" animBg="1"/>
      <p:bldP spid="202757" grpId="0" animBg="1"/>
      <p:bldP spid="202758" grpId="0" animBg="1"/>
      <p:bldP spid="202759" grpId="0" animBg="1"/>
      <p:bldP spid="202760" grpId="0"/>
      <p:bldP spid="202761" grpId="0" animBg="1"/>
      <p:bldP spid="202762" grpId="0" animBg="1"/>
      <p:bldP spid="202763" grpId="0" animBg="1"/>
      <p:bldP spid="202764" grpId="0" animBg="1"/>
      <p:bldP spid="202765" grpId="0" animBg="1"/>
      <p:bldP spid="202766" grpId="0" animBg="1"/>
      <p:bldP spid="202767" grpId="0"/>
      <p:bldP spid="202768" grpId="0"/>
      <p:bldP spid="202800" grpId="0" animBg="1"/>
      <p:bldP spid="202801" grpId="0" animBg="1"/>
      <p:bldP spid="202802" grpId="0" animBg="1"/>
      <p:bldP spid="202803" grpId="0" animBg="1"/>
      <p:bldP spid="202806" grpId="0" animBg="1"/>
      <p:bldP spid="202808" grpId="0" animBg="1"/>
      <p:bldP spid="202811" grpId="0" animBg="1"/>
      <p:bldP spid="202815" grpId="0" animBg="1"/>
      <p:bldP spid="202828" grpId="0" animBg="1"/>
      <p:bldP spid="202841" grpId="0" animBg="1"/>
      <p:bldP spid="202869" grpId="0"/>
      <p:bldP spid="202870" grpId="0"/>
      <p:bldP spid="202871" grpId="0"/>
      <p:bldP spid="202872" grpId="0"/>
      <p:bldP spid="202873" grpId="0"/>
      <p:bldP spid="202874" grpId="0"/>
      <p:bldP spid="202875" grpId="0"/>
      <p:bldP spid="202876" grpId="0"/>
      <p:bldP spid="202877" grpId="0"/>
      <p:bldP spid="202878" grpId="0"/>
      <p:bldP spid="202879" grpId="0"/>
      <p:bldP spid="202880" grpId="0"/>
      <p:bldP spid="202881" grpId="0"/>
      <p:bldP spid="202882" grpId="0"/>
      <p:bldP spid="44" grpId="0" animBg="1"/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7" name="Line 11"/>
          <p:cNvSpPr>
            <a:spLocks noChangeShapeType="1"/>
          </p:cNvSpPr>
          <p:nvPr/>
        </p:nvSpPr>
        <p:spPr bwMode="auto">
          <a:xfrm flipV="1">
            <a:off x="1992313" y="2354263"/>
            <a:ext cx="2128837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788" name="Line 12"/>
          <p:cNvSpPr>
            <a:spLocks noChangeShapeType="1"/>
          </p:cNvSpPr>
          <p:nvPr/>
        </p:nvSpPr>
        <p:spPr bwMode="auto">
          <a:xfrm>
            <a:off x="1954213" y="1439863"/>
            <a:ext cx="2181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grpSp>
        <p:nvGrpSpPr>
          <p:cNvPr id="203825" name="Group 49"/>
          <p:cNvGrpSpPr>
            <a:grpSpLocks/>
          </p:cNvGrpSpPr>
          <p:nvPr/>
        </p:nvGrpSpPr>
        <p:grpSpPr bwMode="auto">
          <a:xfrm>
            <a:off x="1273175" y="1438275"/>
            <a:ext cx="2355850" cy="922338"/>
            <a:chOff x="804" y="904"/>
            <a:chExt cx="1484" cy="581"/>
          </a:xfrm>
        </p:grpSpPr>
        <p:sp>
          <p:nvSpPr>
            <p:cNvPr id="203821" name="Freeform 45"/>
            <p:cNvSpPr>
              <a:spLocks/>
            </p:cNvSpPr>
            <p:nvPr/>
          </p:nvSpPr>
          <p:spPr bwMode="auto">
            <a:xfrm>
              <a:off x="804" y="904"/>
              <a:ext cx="1482" cy="295"/>
            </a:xfrm>
            <a:custGeom>
              <a:avLst/>
              <a:gdLst>
                <a:gd name="T0" fmla="*/ 2 w 1482"/>
                <a:gd name="T1" fmla="*/ 295 h 295"/>
                <a:gd name="T2" fmla="*/ 9 w 1482"/>
                <a:gd name="T3" fmla="*/ 235 h 295"/>
                <a:gd name="T4" fmla="*/ 56 w 1482"/>
                <a:gd name="T5" fmla="*/ 157 h 295"/>
                <a:gd name="T6" fmla="*/ 164 w 1482"/>
                <a:gd name="T7" fmla="*/ 74 h 295"/>
                <a:gd name="T8" fmla="*/ 314 w 1482"/>
                <a:gd name="T9" fmla="*/ 14 h 295"/>
                <a:gd name="T10" fmla="*/ 524 w 1482"/>
                <a:gd name="T11" fmla="*/ 5 h 295"/>
                <a:gd name="T12" fmla="*/ 713 w 1482"/>
                <a:gd name="T13" fmla="*/ 46 h 295"/>
                <a:gd name="T14" fmla="*/ 939 w 1482"/>
                <a:gd name="T15" fmla="*/ 115 h 295"/>
                <a:gd name="T16" fmla="*/ 1482 w 1482"/>
                <a:gd name="T17" fmla="*/ 29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2" h="295">
                  <a:moveTo>
                    <a:pt x="2" y="295"/>
                  </a:moveTo>
                  <a:cubicBezTo>
                    <a:pt x="3" y="285"/>
                    <a:pt x="0" y="258"/>
                    <a:pt x="9" y="235"/>
                  </a:cubicBezTo>
                  <a:cubicBezTo>
                    <a:pt x="18" y="212"/>
                    <a:pt x="30" y="184"/>
                    <a:pt x="56" y="157"/>
                  </a:cubicBezTo>
                  <a:cubicBezTo>
                    <a:pt x="82" y="130"/>
                    <a:pt x="121" y="98"/>
                    <a:pt x="164" y="74"/>
                  </a:cubicBezTo>
                  <a:cubicBezTo>
                    <a:pt x="207" y="50"/>
                    <a:pt x="254" y="26"/>
                    <a:pt x="314" y="14"/>
                  </a:cubicBezTo>
                  <a:cubicBezTo>
                    <a:pt x="374" y="2"/>
                    <a:pt x="458" y="0"/>
                    <a:pt x="524" y="5"/>
                  </a:cubicBezTo>
                  <a:cubicBezTo>
                    <a:pt x="590" y="10"/>
                    <a:pt x="644" y="28"/>
                    <a:pt x="713" y="46"/>
                  </a:cubicBezTo>
                  <a:cubicBezTo>
                    <a:pt x="782" y="64"/>
                    <a:pt x="811" y="74"/>
                    <a:pt x="939" y="115"/>
                  </a:cubicBezTo>
                  <a:cubicBezTo>
                    <a:pt x="1067" y="156"/>
                    <a:pt x="1369" y="254"/>
                    <a:pt x="1482" y="290"/>
                  </a:cubicBezTo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hu-HU"/>
            </a:p>
          </p:txBody>
        </p:sp>
        <p:sp>
          <p:nvSpPr>
            <p:cNvPr id="203824" name="Freeform 48"/>
            <p:cNvSpPr>
              <a:spLocks/>
            </p:cNvSpPr>
            <p:nvPr/>
          </p:nvSpPr>
          <p:spPr bwMode="auto">
            <a:xfrm flipV="1">
              <a:off x="806" y="1190"/>
              <a:ext cx="1482" cy="295"/>
            </a:xfrm>
            <a:custGeom>
              <a:avLst/>
              <a:gdLst>
                <a:gd name="T0" fmla="*/ 2 w 1482"/>
                <a:gd name="T1" fmla="*/ 295 h 295"/>
                <a:gd name="T2" fmla="*/ 9 w 1482"/>
                <a:gd name="T3" fmla="*/ 235 h 295"/>
                <a:gd name="T4" fmla="*/ 56 w 1482"/>
                <a:gd name="T5" fmla="*/ 157 h 295"/>
                <a:gd name="T6" fmla="*/ 164 w 1482"/>
                <a:gd name="T7" fmla="*/ 74 h 295"/>
                <a:gd name="T8" fmla="*/ 314 w 1482"/>
                <a:gd name="T9" fmla="*/ 14 h 295"/>
                <a:gd name="T10" fmla="*/ 524 w 1482"/>
                <a:gd name="T11" fmla="*/ 5 h 295"/>
                <a:gd name="T12" fmla="*/ 713 w 1482"/>
                <a:gd name="T13" fmla="*/ 46 h 295"/>
                <a:gd name="T14" fmla="*/ 939 w 1482"/>
                <a:gd name="T15" fmla="*/ 115 h 295"/>
                <a:gd name="T16" fmla="*/ 1482 w 1482"/>
                <a:gd name="T17" fmla="*/ 29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2" h="295">
                  <a:moveTo>
                    <a:pt x="2" y="295"/>
                  </a:moveTo>
                  <a:cubicBezTo>
                    <a:pt x="3" y="285"/>
                    <a:pt x="0" y="258"/>
                    <a:pt x="9" y="235"/>
                  </a:cubicBezTo>
                  <a:cubicBezTo>
                    <a:pt x="18" y="212"/>
                    <a:pt x="30" y="184"/>
                    <a:pt x="56" y="157"/>
                  </a:cubicBezTo>
                  <a:cubicBezTo>
                    <a:pt x="82" y="130"/>
                    <a:pt x="121" y="98"/>
                    <a:pt x="164" y="74"/>
                  </a:cubicBezTo>
                  <a:cubicBezTo>
                    <a:pt x="207" y="50"/>
                    <a:pt x="254" y="26"/>
                    <a:pt x="314" y="14"/>
                  </a:cubicBezTo>
                  <a:cubicBezTo>
                    <a:pt x="374" y="2"/>
                    <a:pt x="458" y="0"/>
                    <a:pt x="524" y="5"/>
                  </a:cubicBezTo>
                  <a:cubicBezTo>
                    <a:pt x="590" y="10"/>
                    <a:pt x="644" y="28"/>
                    <a:pt x="713" y="46"/>
                  </a:cubicBezTo>
                  <a:cubicBezTo>
                    <a:pt x="782" y="64"/>
                    <a:pt x="811" y="74"/>
                    <a:pt x="939" y="115"/>
                  </a:cubicBezTo>
                  <a:cubicBezTo>
                    <a:pt x="1067" y="156"/>
                    <a:pt x="1369" y="254"/>
                    <a:pt x="1482" y="290"/>
                  </a:cubicBezTo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hu-HU"/>
            </a:p>
          </p:txBody>
        </p:sp>
      </p:grpSp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23887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Különböző testek ellenállás-tényezője</a:t>
            </a:r>
          </a:p>
        </p:txBody>
      </p:sp>
      <p:sp>
        <p:nvSpPr>
          <p:cNvPr id="203781" name="Line 5"/>
          <p:cNvSpPr>
            <a:spLocks noChangeShapeType="1"/>
          </p:cNvSpPr>
          <p:nvPr/>
        </p:nvSpPr>
        <p:spPr bwMode="auto">
          <a:xfrm>
            <a:off x="1020763" y="1905000"/>
            <a:ext cx="2867025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782" name="AutoShape 6"/>
          <p:cNvSpPr>
            <a:spLocks noChangeArrowheads="1"/>
          </p:cNvSpPr>
          <p:nvPr/>
        </p:nvSpPr>
        <p:spPr bwMode="auto">
          <a:xfrm>
            <a:off x="212725" y="1327150"/>
            <a:ext cx="850900" cy="1169988"/>
          </a:xfrm>
          <a:prstGeom prst="rightArrow">
            <a:avLst>
              <a:gd name="adj1" fmla="val 44398"/>
              <a:gd name="adj2" fmla="val 35051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v</a:t>
            </a:r>
            <a:r>
              <a:rPr lang="hu-HU" sz="2800" baseline="-2500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</a:t>
            </a:r>
          </a:p>
        </p:txBody>
      </p:sp>
      <p:sp>
        <p:nvSpPr>
          <p:cNvPr id="203783" name="Text Box 7"/>
          <p:cNvSpPr txBox="1">
            <a:spLocks noChangeArrowheads="1"/>
          </p:cNvSpPr>
          <p:nvPr/>
        </p:nvSpPr>
        <p:spPr bwMode="auto">
          <a:xfrm>
            <a:off x="4664075" y="1800225"/>
            <a:ext cx="37322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Dúc profil</a:t>
            </a:r>
          </a:p>
        </p:txBody>
      </p:sp>
      <p:sp>
        <p:nvSpPr>
          <p:cNvPr id="203784" name="Line 8"/>
          <p:cNvSpPr>
            <a:spLocks noChangeShapeType="1"/>
          </p:cNvSpPr>
          <p:nvPr/>
        </p:nvSpPr>
        <p:spPr bwMode="auto">
          <a:xfrm>
            <a:off x="1274763" y="1893888"/>
            <a:ext cx="0" cy="166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785" name="Line 9"/>
          <p:cNvSpPr>
            <a:spLocks noChangeShapeType="1"/>
          </p:cNvSpPr>
          <p:nvPr/>
        </p:nvSpPr>
        <p:spPr bwMode="auto">
          <a:xfrm flipH="1">
            <a:off x="3624263" y="1905000"/>
            <a:ext cx="0" cy="1639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786" name="Line 10"/>
          <p:cNvSpPr>
            <a:spLocks noChangeShapeType="1"/>
          </p:cNvSpPr>
          <p:nvPr/>
        </p:nvSpPr>
        <p:spPr bwMode="auto">
          <a:xfrm flipV="1">
            <a:off x="1277938" y="3262313"/>
            <a:ext cx="23383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789" name="Line 13"/>
          <p:cNvSpPr>
            <a:spLocks noChangeShapeType="1"/>
          </p:cNvSpPr>
          <p:nvPr/>
        </p:nvSpPr>
        <p:spPr bwMode="auto">
          <a:xfrm>
            <a:off x="4030663" y="1449388"/>
            <a:ext cx="0" cy="895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790" name="Text Box 14"/>
          <p:cNvSpPr txBox="1">
            <a:spLocks noChangeArrowheads="1"/>
          </p:cNvSpPr>
          <p:nvPr/>
        </p:nvSpPr>
        <p:spPr bwMode="auto">
          <a:xfrm>
            <a:off x="2087563" y="2749550"/>
            <a:ext cx="6334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</a:p>
        </p:txBody>
      </p:sp>
      <p:sp>
        <p:nvSpPr>
          <p:cNvPr id="203791" name="Text Box 15"/>
          <p:cNvSpPr txBox="1">
            <a:spLocks noChangeArrowheads="1"/>
          </p:cNvSpPr>
          <p:nvPr/>
        </p:nvSpPr>
        <p:spPr bwMode="auto">
          <a:xfrm>
            <a:off x="4025900" y="1611313"/>
            <a:ext cx="4238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</a:p>
        </p:txBody>
      </p:sp>
      <p:sp>
        <p:nvSpPr>
          <p:cNvPr id="203792" name="Line 16"/>
          <p:cNvSpPr>
            <a:spLocks noChangeShapeType="1"/>
          </p:cNvSpPr>
          <p:nvPr/>
        </p:nvSpPr>
        <p:spPr bwMode="auto">
          <a:xfrm>
            <a:off x="3922713" y="2496506"/>
            <a:ext cx="488315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793" name="Line 17"/>
          <p:cNvSpPr>
            <a:spLocks noChangeShapeType="1"/>
          </p:cNvSpPr>
          <p:nvPr/>
        </p:nvSpPr>
        <p:spPr bwMode="auto">
          <a:xfrm>
            <a:off x="3933825" y="5084131"/>
            <a:ext cx="48720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794" name="Line 18"/>
          <p:cNvSpPr>
            <a:spLocks noChangeShapeType="1"/>
          </p:cNvSpPr>
          <p:nvPr/>
        </p:nvSpPr>
        <p:spPr bwMode="auto">
          <a:xfrm>
            <a:off x="3924299" y="2496506"/>
            <a:ext cx="0" cy="3631281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/>
          </a:p>
        </p:txBody>
      </p:sp>
      <p:sp>
        <p:nvSpPr>
          <p:cNvPr id="203795" name="Line 19"/>
          <p:cNvSpPr>
            <a:spLocks noChangeShapeType="1"/>
          </p:cNvSpPr>
          <p:nvPr/>
        </p:nvSpPr>
        <p:spPr bwMode="auto">
          <a:xfrm>
            <a:off x="8805863" y="2496506"/>
            <a:ext cx="0" cy="363128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/>
          </a:p>
        </p:txBody>
      </p:sp>
      <p:sp>
        <p:nvSpPr>
          <p:cNvPr id="203796" name="Line 20"/>
          <p:cNvSpPr>
            <a:spLocks noChangeShapeType="1"/>
          </p:cNvSpPr>
          <p:nvPr/>
        </p:nvSpPr>
        <p:spPr bwMode="auto">
          <a:xfrm>
            <a:off x="3948113" y="2998156"/>
            <a:ext cx="4857750" cy="15875"/>
          </a:xfrm>
          <a:prstGeom prst="line">
            <a:avLst/>
          </a:prstGeom>
          <a:noFill/>
          <a:ln w="69850" cap="rnd" cmpd="thinThick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797" name="Line 21"/>
          <p:cNvSpPr>
            <a:spLocks noChangeShapeType="1"/>
          </p:cNvSpPr>
          <p:nvPr/>
        </p:nvSpPr>
        <p:spPr bwMode="auto">
          <a:xfrm>
            <a:off x="5030788" y="2496506"/>
            <a:ext cx="0" cy="3631281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/>
          </a:p>
        </p:txBody>
      </p:sp>
      <p:sp>
        <p:nvSpPr>
          <p:cNvPr id="203798" name="Line 22"/>
          <p:cNvSpPr>
            <a:spLocks noChangeShapeType="1"/>
          </p:cNvSpPr>
          <p:nvPr/>
        </p:nvSpPr>
        <p:spPr bwMode="auto">
          <a:xfrm flipH="1">
            <a:off x="6919911" y="2496505"/>
            <a:ext cx="0" cy="4807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/>
          </a:p>
        </p:txBody>
      </p:sp>
      <p:sp>
        <p:nvSpPr>
          <p:cNvPr id="203799" name="Line 23"/>
          <p:cNvSpPr>
            <a:spLocks noChangeShapeType="1"/>
          </p:cNvSpPr>
          <p:nvPr/>
        </p:nvSpPr>
        <p:spPr bwMode="auto">
          <a:xfrm>
            <a:off x="3933825" y="3531556"/>
            <a:ext cx="48720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800" name="Line 24"/>
          <p:cNvSpPr>
            <a:spLocks noChangeShapeType="1"/>
          </p:cNvSpPr>
          <p:nvPr/>
        </p:nvSpPr>
        <p:spPr bwMode="auto">
          <a:xfrm>
            <a:off x="3917950" y="4049081"/>
            <a:ext cx="4887913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801" name="Line 25"/>
          <p:cNvSpPr>
            <a:spLocks noChangeShapeType="1"/>
          </p:cNvSpPr>
          <p:nvPr/>
        </p:nvSpPr>
        <p:spPr bwMode="auto">
          <a:xfrm>
            <a:off x="3933825" y="4566606"/>
            <a:ext cx="48720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802" name="Text Box 26"/>
          <p:cNvSpPr txBox="1">
            <a:spLocks noChangeArrowheads="1"/>
          </p:cNvSpPr>
          <p:nvPr/>
        </p:nvSpPr>
        <p:spPr bwMode="auto">
          <a:xfrm>
            <a:off x="3978275" y="2544131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h/d</a:t>
            </a:r>
          </a:p>
        </p:txBody>
      </p:sp>
      <p:sp>
        <p:nvSpPr>
          <p:cNvPr id="203803" name="Text Box 27"/>
          <p:cNvSpPr txBox="1">
            <a:spLocks noChangeArrowheads="1"/>
          </p:cNvSpPr>
          <p:nvPr/>
        </p:nvSpPr>
        <p:spPr bwMode="auto">
          <a:xfrm>
            <a:off x="5241925" y="2550481"/>
            <a:ext cx="14668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Re</a:t>
            </a:r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≈</a:t>
            </a:r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  <a:r>
              <a:rPr lang="hu-HU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 - 10</a:t>
            </a:r>
            <a:r>
              <a:rPr lang="hu-HU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203804" name="Text Box 28"/>
          <p:cNvSpPr txBox="1">
            <a:spLocks noChangeArrowheads="1"/>
          </p:cNvSpPr>
          <p:nvPr/>
        </p:nvSpPr>
        <p:spPr bwMode="auto">
          <a:xfrm>
            <a:off x="7353300" y="2536194"/>
            <a:ext cx="9271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Re&gt;10</a:t>
            </a:r>
            <a:r>
              <a:rPr lang="hu-HU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203805" name="Text Box 29"/>
          <p:cNvSpPr txBox="1">
            <a:spLocks noChangeArrowheads="1"/>
          </p:cNvSpPr>
          <p:nvPr/>
        </p:nvSpPr>
        <p:spPr bwMode="auto">
          <a:xfrm>
            <a:off x="4016375" y="3618680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03806" name="Text Box 30"/>
          <p:cNvSpPr txBox="1">
            <a:spLocks noChangeArrowheads="1"/>
          </p:cNvSpPr>
          <p:nvPr/>
        </p:nvSpPr>
        <p:spPr bwMode="auto">
          <a:xfrm>
            <a:off x="4008438" y="4128268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203807" name="Text Box 31"/>
          <p:cNvSpPr txBox="1">
            <a:spLocks noChangeArrowheads="1"/>
          </p:cNvSpPr>
          <p:nvPr/>
        </p:nvSpPr>
        <p:spPr bwMode="auto">
          <a:xfrm>
            <a:off x="4000500" y="4639443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203808" name="Text Box 32"/>
          <p:cNvSpPr txBox="1">
            <a:spLocks noChangeArrowheads="1"/>
          </p:cNvSpPr>
          <p:nvPr/>
        </p:nvSpPr>
        <p:spPr bwMode="auto">
          <a:xfrm>
            <a:off x="3992563" y="5163318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03812" name="Text Box 36"/>
          <p:cNvSpPr txBox="1">
            <a:spLocks noChangeArrowheads="1"/>
          </p:cNvSpPr>
          <p:nvPr/>
        </p:nvSpPr>
        <p:spPr bwMode="auto">
          <a:xfrm>
            <a:off x="6458860" y="5163318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0,083</a:t>
            </a:r>
          </a:p>
        </p:txBody>
      </p:sp>
      <p:sp>
        <p:nvSpPr>
          <p:cNvPr id="203813" name="Text Box 37"/>
          <p:cNvSpPr txBox="1">
            <a:spLocks noChangeArrowheads="1"/>
          </p:cNvSpPr>
          <p:nvPr/>
        </p:nvSpPr>
        <p:spPr bwMode="auto">
          <a:xfrm>
            <a:off x="6468385" y="4668018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0,06</a:t>
            </a:r>
          </a:p>
        </p:txBody>
      </p:sp>
      <p:sp>
        <p:nvSpPr>
          <p:cNvPr id="203814" name="Text Box 38"/>
          <p:cNvSpPr txBox="1">
            <a:spLocks noChangeArrowheads="1"/>
          </p:cNvSpPr>
          <p:nvPr/>
        </p:nvSpPr>
        <p:spPr bwMode="auto">
          <a:xfrm>
            <a:off x="6476323" y="4126680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0,1</a:t>
            </a:r>
          </a:p>
        </p:txBody>
      </p:sp>
      <p:sp>
        <p:nvSpPr>
          <p:cNvPr id="203815" name="Text Box 39"/>
          <p:cNvSpPr txBox="1">
            <a:spLocks noChangeArrowheads="1"/>
          </p:cNvSpPr>
          <p:nvPr/>
        </p:nvSpPr>
        <p:spPr bwMode="auto">
          <a:xfrm>
            <a:off x="6489023" y="3596455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dirty="0">
                <a:solidFill>
                  <a:schemeClr val="tx1"/>
                </a:solidFill>
                <a:latin typeface="Calibri" panose="020F0502020204030204" pitchFamily="34" charset="0"/>
              </a:rPr>
              <a:t>0,2</a:t>
            </a:r>
          </a:p>
        </p:txBody>
      </p:sp>
      <p:sp>
        <p:nvSpPr>
          <p:cNvPr id="203826" name="Line 50"/>
          <p:cNvSpPr>
            <a:spLocks noChangeShapeType="1"/>
          </p:cNvSpPr>
          <p:nvPr/>
        </p:nvSpPr>
        <p:spPr bwMode="auto">
          <a:xfrm>
            <a:off x="3927475" y="5603244"/>
            <a:ext cx="48720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3827" name="Text Box 51"/>
          <p:cNvSpPr txBox="1">
            <a:spLocks noChangeArrowheads="1"/>
          </p:cNvSpPr>
          <p:nvPr/>
        </p:nvSpPr>
        <p:spPr bwMode="auto">
          <a:xfrm>
            <a:off x="4003675" y="5669730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03828" name="Text Box 52"/>
          <p:cNvSpPr txBox="1">
            <a:spLocks noChangeArrowheads="1"/>
          </p:cNvSpPr>
          <p:nvPr/>
        </p:nvSpPr>
        <p:spPr bwMode="auto">
          <a:xfrm>
            <a:off x="6479498" y="5679255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0,094</a:t>
            </a:r>
          </a:p>
        </p:txBody>
      </p:sp>
      <p:sp>
        <p:nvSpPr>
          <p:cNvPr id="43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6" name="Line 50"/>
          <p:cNvSpPr>
            <a:spLocks noChangeShapeType="1"/>
          </p:cNvSpPr>
          <p:nvPr/>
        </p:nvSpPr>
        <p:spPr bwMode="auto">
          <a:xfrm>
            <a:off x="3920386" y="6127787"/>
            <a:ext cx="48720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4009284" y="3090598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  <a:endParaRPr lang="hu-HU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Text Box 39"/>
          <p:cNvSpPr txBox="1">
            <a:spLocks noChangeArrowheads="1"/>
          </p:cNvSpPr>
          <p:nvPr/>
        </p:nvSpPr>
        <p:spPr bwMode="auto">
          <a:xfrm>
            <a:off x="6446095" y="3068373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1,11</a:t>
            </a:r>
            <a:endParaRPr lang="hu-HU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AutoShape 7"/>
          <p:cNvSpPr>
            <a:spLocks noChangeArrowheads="1"/>
          </p:cNvSpPr>
          <p:nvPr/>
        </p:nvSpPr>
        <p:spPr bwMode="auto">
          <a:xfrm>
            <a:off x="362745" y="4489689"/>
            <a:ext cx="912018" cy="396000"/>
          </a:xfrm>
          <a:prstGeom prst="wedgeRoundRectCallout">
            <a:avLst>
              <a:gd name="adj1" fmla="val 351509"/>
              <a:gd name="adj2" fmla="val -34803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Körlap</a:t>
            </a:r>
            <a:endParaRPr lang="hu-HU" i="1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3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3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3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3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3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3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3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3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3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3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3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0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0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0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3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3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3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03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20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20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20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000"/>
                            </p:stCondLst>
                            <p:childTnLst>
                              <p:par>
                                <p:cTn id="1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20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20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20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20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1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20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20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2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500"/>
                                        <p:tgtEl>
                                          <p:spTgt spid="20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20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withGroup">
                            <p:stCondLst>
                              <p:cond delay="5000"/>
                            </p:stCondLst>
                            <p:childTnLst>
                              <p:par>
                                <p:cTn id="2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20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0"/>
                                        <p:tgtEl>
                                          <p:spTgt spid="20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7" grpId="0" animBg="1"/>
      <p:bldP spid="203788" grpId="0" animBg="1"/>
      <p:bldP spid="203778" grpId="0"/>
      <p:bldP spid="203781" grpId="0" animBg="1"/>
      <p:bldP spid="203782" grpId="0" animBg="1"/>
      <p:bldP spid="203783" grpId="0"/>
      <p:bldP spid="203784" grpId="0" animBg="1"/>
      <p:bldP spid="203785" grpId="0" animBg="1"/>
      <p:bldP spid="203786" grpId="0" animBg="1"/>
      <p:bldP spid="203789" grpId="0" animBg="1"/>
      <p:bldP spid="203790" grpId="0"/>
      <p:bldP spid="203791" grpId="0"/>
      <p:bldP spid="203792" grpId="0" animBg="1"/>
      <p:bldP spid="203793" grpId="0" animBg="1"/>
      <p:bldP spid="203794" grpId="0" animBg="1"/>
      <p:bldP spid="203795" grpId="0" animBg="1"/>
      <p:bldP spid="203796" grpId="0" animBg="1"/>
      <p:bldP spid="203797" grpId="0" animBg="1"/>
      <p:bldP spid="203798" grpId="0" animBg="1"/>
      <p:bldP spid="203799" grpId="0" animBg="1"/>
      <p:bldP spid="203800" grpId="0" animBg="1"/>
      <p:bldP spid="203801" grpId="0" animBg="1"/>
      <p:bldP spid="203802" grpId="0"/>
      <p:bldP spid="203803" grpId="0"/>
      <p:bldP spid="203804" grpId="0"/>
      <p:bldP spid="203805" grpId="0"/>
      <p:bldP spid="203806" grpId="0"/>
      <p:bldP spid="203807" grpId="0"/>
      <p:bldP spid="203808" grpId="0"/>
      <p:bldP spid="203812" grpId="0"/>
      <p:bldP spid="203813" grpId="0"/>
      <p:bldP spid="203814" grpId="0"/>
      <p:bldP spid="203815" grpId="0"/>
      <p:bldP spid="203826" grpId="0" animBg="1"/>
      <p:bldP spid="203827" grpId="0"/>
      <p:bldP spid="203828" grpId="0"/>
      <p:bldP spid="46" grpId="0" animBg="1"/>
      <p:bldP spid="47" grpId="0"/>
      <p:bldP spid="48" grpId="0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Line 2"/>
          <p:cNvSpPr>
            <a:spLocks noChangeShapeType="1"/>
          </p:cNvSpPr>
          <p:nvPr/>
        </p:nvSpPr>
        <p:spPr bwMode="auto">
          <a:xfrm flipV="1">
            <a:off x="2489200" y="3584575"/>
            <a:ext cx="812800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03" name="Line 3"/>
          <p:cNvSpPr>
            <a:spLocks noChangeShapeType="1"/>
          </p:cNvSpPr>
          <p:nvPr/>
        </p:nvSpPr>
        <p:spPr bwMode="auto">
          <a:xfrm>
            <a:off x="2400300" y="1352550"/>
            <a:ext cx="912813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23887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</a:rPr>
              <a:t>Különböző testek ellenállás-tényezője</a:t>
            </a:r>
          </a:p>
        </p:txBody>
      </p:sp>
      <p:sp>
        <p:nvSpPr>
          <p:cNvPr id="204809" name="AutoShape 9"/>
          <p:cNvSpPr>
            <a:spLocks noChangeArrowheads="1"/>
          </p:cNvSpPr>
          <p:nvPr/>
        </p:nvSpPr>
        <p:spPr bwMode="auto">
          <a:xfrm>
            <a:off x="355600" y="1755775"/>
            <a:ext cx="850900" cy="1169988"/>
          </a:xfrm>
          <a:prstGeom prst="rightArrow">
            <a:avLst>
              <a:gd name="adj1" fmla="val 44398"/>
              <a:gd name="adj2" fmla="val 35051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v</a:t>
            </a:r>
            <a:r>
              <a:rPr lang="hu-HU" sz="2800" baseline="-2500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</a:t>
            </a:r>
          </a:p>
        </p:txBody>
      </p:sp>
      <p:sp>
        <p:nvSpPr>
          <p:cNvPr id="204810" name="Text Box 10"/>
          <p:cNvSpPr txBox="1">
            <a:spLocks noChangeArrowheads="1"/>
          </p:cNvSpPr>
          <p:nvPr/>
        </p:nvSpPr>
        <p:spPr bwMode="auto">
          <a:xfrm>
            <a:off x="4297363" y="1182688"/>
            <a:ext cx="46164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</a:rPr>
              <a:t>Áramlási irányra merőleges tengelyű henger</a:t>
            </a:r>
          </a:p>
        </p:txBody>
      </p:sp>
      <p:sp>
        <p:nvSpPr>
          <p:cNvPr id="204811" name="Line 11"/>
          <p:cNvSpPr>
            <a:spLocks noChangeShapeType="1"/>
          </p:cNvSpPr>
          <p:nvPr/>
        </p:nvSpPr>
        <p:spPr bwMode="auto">
          <a:xfrm flipH="1">
            <a:off x="1403350" y="3578225"/>
            <a:ext cx="1588" cy="1022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12" name="Line 12"/>
          <p:cNvSpPr>
            <a:spLocks noChangeShapeType="1"/>
          </p:cNvSpPr>
          <p:nvPr/>
        </p:nvSpPr>
        <p:spPr bwMode="auto">
          <a:xfrm flipH="1">
            <a:off x="2481263" y="3584575"/>
            <a:ext cx="0" cy="98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13" name="Line 13"/>
          <p:cNvSpPr>
            <a:spLocks noChangeShapeType="1"/>
          </p:cNvSpPr>
          <p:nvPr/>
        </p:nvSpPr>
        <p:spPr bwMode="auto">
          <a:xfrm>
            <a:off x="1403350" y="4484688"/>
            <a:ext cx="1071563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14" name="Line 14"/>
          <p:cNvSpPr>
            <a:spLocks noChangeShapeType="1"/>
          </p:cNvSpPr>
          <p:nvPr/>
        </p:nvSpPr>
        <p:spPr bwMode="auto">
          <a:xfrm>
            <a:off x="3201988" y="1357313"/>
            <a:ext cx="4762" cy="2225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15" name="Text Box 15"/>
          <p:cNvSpPr txBox="1">
            <a:spLocks noChangeArrowheads="1"/>
          </p:cNvSpPr>
          <p:nvPr/>
        </p:nvSpPr>
        <p:spPr bwMode="auto">
          <a:xfrm>
            <a:off x="1662113" y="3954463"/>
            <a:ext cx="6334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04816" name="Text Box 16"/>
          <p:cNvSpPr txBox="1">
            <a:spLocks noChangeArrowheads="1"/>
          </p:cNvSpPr>
          <p:nvPr/>
        </p:nvSpPr>
        <p:spPr bwMode="auto">
          <a:xfrm>
            <a:off x="2714625" y="2179638"/>
            <a:ext cx="4238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204817" name="Line 17"/>
          <p:cNvSpPr>
            <a:spLocks noChangeShapeType="1"/>
          </p:cNvSpPr>
          <p:nvPr/>
        </p:nvSpPr>
        <p:spPr bwMode="auto">
          <a:xfrm>
            <a:off x="3889375" y="2435225"/>
            <a:ext cx="491648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18" name="Line 18"/>
          <p:cNvSpPr>
            <a:spLocks noChangeShapeType="1"/>
          </p:cNvSpPr>
          <p:nvPr/>
        </p:nvSpPr>
        <p:spPr bwMode="auto">
          <a:xfrm flipV="1">
            <a:off x="3890963" y="5018088"/>
            <a:ext cx="3052762" cy="4762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19" name="Line 19"/>
          <p:cNvSpPr>
            <a:spLocks noChangeShapeType="1"/>
          </p:cNvSpPr>
          <p:nvPr/>
        </p:nvSpPr>
        <p:spPr bwMode="auto">
          <a:xfrm flipH="1">
            <a:off x="3890963" y="2435225"/>
            <a:ext cx="4762" cy="3630613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20" name="Line 20"/>
          <p:cNvSpPr>
            <a:spLocks noChangeShapeType="1"/>
          </p:cNvSpPr>
          <p:nvPr/>
        </p:nvSpPr>
        <p:spPr bwMode="auto">
          <a:xfrm>
            <a:off x="8805863" y="2435225"/>
            <a:ext cx="4762" cy="3640138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21" name="Line 21"/>
          <p:cNvSpPr>
            <a:spLocks noChangeShapeType="1"/>
          </p:cNvSpPr>
          <p:nvPr/>
        </p:nvSpPr>
        <p:spPr bwMode="auto">
          <a:xfrm>
            <a:off x="3933825" y="2936875"/>
            <a:ext cx="4872038" cy="15875"/>
          </a:xfrm>
          <a:prstGeom prst="line">
            <a:avLst/>
          </a:prstGeom>
          <a:noFill/>
          <a:ln w="69850" cap="rnd" cmpd="thinThick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22" name="Line 22"/>
          <p:cNvSpPr>
            <a:spLocks noChangeShapeType="1"/>
          </p:cNvSpPr>
          <p:nvPr/>
        </p:nvSpPr>
        <p:spPr bwMode="auto">
          <a:xfrm>
            <a:off x="5030788" y="2435225"/>
            <a:ext cx="0" cy="363537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23" name="Line 23"/>
          <p:cNvSpPr>
            <a:spLocks noChangeShapeType="1"/>
          </p:cNvSpPr>
          <p:nvPr/>
        </p:nvSpPr>
        <p:spPr bwMode="auto">
          <a:xfrm flipH="1">
            <a:off x="6945313" y="2435225"/>
            <a:ext cx="4762" cy="363537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24" name="Line 24"/>
          <p:cNvSpPr>
            <a:spLocks noChangeShapeType="1"/>
          </p:cNvSpPr>
          <p:nvPr/>
        </p:nvSpPr>
        <p:spPr bwMode="auto">
          <a:xfrm>
            <a:off x="3895725" y="3470275"/>
            <a:ext cx="3052763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25" name="Line 25"/>
          <p:cNvSpPr>
            <a:spLocks noChangeShapeType="1"/>
          </p:cNvSpPr>
          <p:nvPr/>
        </p:nvSpPr>
        <p:spPr bwMode="auto">
          <a:xfrm flipV="1">
            <a:off x="3889375" y="3978275"/>
            <a:ext cx="3059113" cy="95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26" name="Line 26"/>
          <p:cNvSpPr>
            <a:spLocks noChangeShapeType="1"/>
          </p:cNvSpPr>
          <p:nvPr/>
        </p:nvSpPr>
        <p:spPr bwMode="auto">
          <a:xfrm flipV="1">
            <a:off x="3886200" y="4486275"/>
            <a:ext cx="3043238" cy="14288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27" name="Text Box 27"/>
          <p:cNvSpPr txBox="1">
            <a:spLocks noChangeArrowheads="1"/>
          </p:cNvSpPr>
          <p:nvPr/>
        </p:nvSpPr>
        <p:spPr bwMode="auto">
          <a:xfrm>
            <a:off x="3978275" y="2482850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l/d</a:t>
            </a:r>
          </a:p>
        </p:txBody>
      </p:sp>
      <p:sp>
        <p:nvSpPr>
          <p:cNvPr id="204828" name="Text Box 28"/>
          <p:cNvSpPr txBox="1">
            <a:spLocks noChangeArrowheads="1"/>
          </p:cNvSpPr>
          <p:nvPr/>
        </p:nvSpPr>
        <p:spPr bwMode="auto">
          <a:xfrm>
            <a:off x="5241925" y="2489200"/>
            <a:ext cx="14668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Re</a:t>
            </a:r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≈</a:t>
            </a:r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  <a:r>
              <a:rPr lang="hu-HU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 - 10</a:t>
            </a:r>
            <a:r>
              <a:rPr lang="hu-HU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204829" name="Text Box 29"/>
          <p:cNvSpPr txBox="1">
            <a:spLocks noChangeArrowheads="1"/>
          </p:cNvSpPr>
          <p:nvPr/>
        </p:nvSpPr>
        <p:spPr bwMode="auto">
          <a:xfrm>
            <a:off x="7353300" y="2474913"/>
            <a:ext cx="9271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Re&gt;10</a:t>
            </a:r>
            <a:r>
              <a:rPr lang="hu-HU" b="1" i="1" baseline="30000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204830" name="Text Box 30"/>
          <p:cNvSpPr txBox="1">
            <a:spLocks noChangeArrowheads="1"/>
          </p:cNvSpPr>
          <p:nvPr/>
        </p:nvSpPr>
        <p:spPr bwMode="auto">
          <a:xfrm>
            <a:off x="4016375" y="3025775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204831" name="Text Box 31"/>
          <p:cNvSpPr txBox="1">
            <a:spLocks noChangeArrowheads="1"/>
          </p:cNvSpPr>
          <p:nvPr/>
        </p:nvSpPr>
        <p:spPr bwMode="auto">
          <a:xfrm>
            <a:off x="4008438" y="3535363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04832" name="Text Box 32"/>
          <p:cNvSpPr txBox="1">
            <a:spLocks noChangeArrowheads="1"/>
          </p:cNvSpPr>
          <p:nvPr/>
        </p:nvSpPr>
        <p:spPr bwMode="auto">
          <a:xfrm>
            <a:off x="4000500" y="4046538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204833" name="Text Box 33"/>
          <p:cNvSpPr txBox="1">
            <a:spLocks noChangeArrowheads="1"/>
          </p:cNvSpPr>
          <p:nvPr/>
        </p:nvSpPr>
        <p:spPr bwMode="auto">
          <a:xfrm>
            <a:off x="3992563" y="4570413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04837" name="Text Box 37"/>
          <p:cNvSpPr txBox="1">
            <a:spLocks noChangeArrowheads="1"/>
          </p:cNvSpPr>
          <p:nvPr/>
        </p:nvSpPr>
        <p:spPr bwMode="auto">
          <a:xfrm>
            <a:off x="7424738" y="4318000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0,35</a:t>
            </a:r>
          </a:p>
        </p:txBody>
      </p:sp>
      <p:sp>
        <p:nvSpPr>
          <p:cNvPr id="204838" name="Line 38"/>
          <p:cNvSpPr>
            <a:spLocks noChangeShapeType="1"/>
          </p:cNvSpPr>
          <p:nvPr/>
        </p:nvSpPr>
        <p:spPr bwMode="auto">
          <a:xfrm>
            <a:off x="3898900" y="5541963"/>
            <a:ext cx="30432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39" name="Text Box 39"/>
          <p:cNvSpPr txBox="1">
            <a:spLocks noChangeArrowheads="1"/>
          </p:cNvSpPr>
          <p:nvPr/>
        </p:nvSpPr>
        <p:spPr bwMode="auto">
          <a:xfrm>
            <a:off x="4003675" y="5076825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04842" name="Line 42"/>
          <p:cNvSpPr>
            <a:spLocks noChangeShapeType="1"/>
          </p:cNvSpPr>
          <p:nvPr/>
        </p:nvSpPr>
        <p:spPr bwMode="auto">
          <a:xfrm>
            <a:off x="3892550" y="6081713"/>
            <a:ext cx="49149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43" name="Text Box 43"/>
          <p:cNvSpPr txBox="1">
            <a:spLocks noChangeArrowheads="1"/>
          </p:cNvSpPr>
          <p:nvPr/>
        </p:nvSpPr>
        <p:spPr bwMode="auto">
          <a:xfrm>
            <a:off x="3981450" y="5616575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</a:t>
            </a:r>
          </a:p>
        </p:txBody>
      </p:sp>
      <p:sp>
        <p:nvSpPr>
          <p:cNvPr id="204844" name="Text Box 44"/>
          <p:cNvSpPr txBox="1">
            <a:spLocks noChangeArrowheads="1"/>
          </p:cNvSpPr>
          <p:nvPr/>
        </p:nvSpPr>
        <p:spPr bwMode="auto">
          <a:xfrm>
            <a:off x="5492750" y="3014663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0,63</a:t>
            </a:r>
          </a:p>
        </p:txBody>
      </p:sp>
      <p:sp>
        <p:nvSpPr>
          <p:cNvPr id="204845" name="Text Box 45"/>
          <p:cNvSpPr txBox="1">
            <a:spLocks noChangeArrowheads="1"/>
          </p:cNvSpPr>
          <p:nvPr/>
        </p:nvSpPr>
        <p:spPr bwMode="auto">
          <a:xfrm>
            <a:off x="5475288" y="3540125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0,68</a:t>
            </a:r>
          </a:p>
        </p:txBody>
      </p:sp>
      <p:sp>
        <p:nvSpPr>
          <p:cNvPr id="204846" name="Text Box 46"/>
          <p:cNvSpPr txBox="1">
            <a:spLocks noChangeArrowheads="1"/>
          </p:cNvSpPr>
          <p:nvPr/>
        </p:nvSpPr>
        <p:spPr bwMode="auto">
          <a:xfrm>
            <a:off x="5495925" y="4046538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0,74</a:t>
            </a:r>
          </a:p>
        </p:txBody>
      </p:sp>
      <p:sp>
        <p:nvSpPr>
          <p:cNvPr id="204847" name="Text Box 47"/>
          <p:cNvSpPr txBox="1">
            <a:spLocks noChangeArrowheads="1"/>
          </p:cNvSpPr>
          <p:nvPr/>
        </p:nvSpPr>
        <p:spPr bwMode="auto">
          <a:xfrm>
            <a:off x="5507038" y="4562475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0,82</a:t>
            </a:r>
          </a:p>
        </p:txBody>
      </p:sp>
      <p:sp>
        <p:nvSpPr>
          <p:cNvPr id="204848" name="Text Box 48"/>
          <p:cNvSpPr txBox="1">
            <a:spLocks noChangeArrowheads="1"/>
          </p:cNvSpPr>
          <p:nvPr/>
        </p:nvSpPr>
        <p:spPr bwMode="auto">
          <a:xfrm>
            <a:off x="5537200" y="5097463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0,98</a:t>
            </a:r>
          </a:p>
        </p:txBody>
      </p:sp>
      <p:sp>
        <p:nvSpPr>
          <p:cNvPr id="204849" name="Text Box 49"/>
          <p:cNvSpPr txBox="1">
            <a:spLocks noChangeArrowheads="1"/>
          </p:cNvSpPr>
          <p:nvPr/>
        </p:nvSpPr>
        <p:spPr bwMode="auto">
          <a:xfrm>
            <a:off x="5538788" y="5603875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1,2</a:t>
            </a:r>
          </a:p>
        </p:txBody>
      </p:sp>
      <p:sp>
        <p:nvSpPr>
          <p:cNvPr id="204851" name="Oval 51"/>
          <p:cNvSpPr>
            <a:spLocks noChangeArrowheads="1"/>
          </p:cNvSpPr>
          <p:nvPr/>
        </p:nvSpPr>
        <p:spPr bwMode="auto">
          <a:xfrm rot="-5400000">
            <a:off x="1404144" y="3040857"/>
            <a:ext cx="1079500" cy="1077912"/>
          </a:xfrm>
          <a:prstGeom prst="ellipse">
            <a:avLst/>
          </a:prstGeom>
          <a:solidFill>
            <a:srgbClr val="FF9623"/>
          </a:solidFill>
          <a:ln w="9525">
            <a:round/>
            <a:headEnd/>
            <a:tailEnd/>
          </a:ln>
          <a:effectLst/>
          <a:scene3d>
            <a:camera prst="legacyPerspectiveFront">
              <a:rot lat="4200000" lon="0" rev="0"/>
            </a:camera>
            <a:lightRig rig="legacyFlat4" dir="b"/>
          </a:scene3d>
          <a:sp3d extrusionH="2513000" prstMaterial="legacyMatte">
            <a:bevelT w="13500" h="13500" prst="angle"/>
            <a:bevelB w="13500" h="13500" prst="angle"/>
            <a:extrusionClr>
              <a:srgbClr val="FF9623"/>
            </a:extrusionClr>
            <a:contourClr>
              <a:srgbClr val="FF9623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  <a:flatTx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204808" name="Line 8"/>
          <p:cNvSpPr>
            <a:spLocks noChangeShapeType="1"/>
          </p:cNvSpPr>
          <p:nvPr/>
        </p:nvSpPr>
        <p:spPr bwMode="auto">
          <a:xfrm rot="10800000">
            <a:off x="1193800" y="3584575"/>
            <a:ext cx="1504950" cy="3175"/>
          </a:xfrm>
          <a:prstGeom prst="line">
            <a:avLst/>
          </a:prstGeom>
          <a:noFill/>
          <a:ln w="1905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4852" name="Line 52"/>
          <p:cNvSpPr>
            <a:spLocks noChangeShapeType="1"/>
          </p:cNvSpPr>
          <p:nvPr/>
        </p:nvSpPr>
        <p:spPr bwMode="auto">
          <a:xfrm rot="5400000">
            <a:off x="1613693" y="3593307"/>
            <a:ext cx="646113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4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48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4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4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4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4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4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0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4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4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4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4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04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04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04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04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0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0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0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04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04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0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0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04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04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0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0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04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04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0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0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04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04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20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20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20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20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20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20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4" dur="500"/>
                                        <p:tgtEl>
                                          <p:spTgt spid="204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20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204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20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204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2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20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20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 nodeType="withGroup">
                            <p:stCondLst>
                              <p:cond delay="5000"/>
                            </p:stCondLst>
                            <p:childTnLst>
                              <p:par>
                                <p:cTn id="2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2" dur="500"/>
                                        <p:tgtEl>
                                          <p:spTgt spid="204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20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0" dur="500"/>
                                        <p:tgtEl>
                                          <p:spTgt spid="20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 animBg="1"/>
      <p:bldP spid="204803" grpId="0" animBg="1"/>
      <p:bldP spid="204807" grpId="0"/>
      <p:bldP spid="204809" grpId="0" animBg="1"/>
      <p:bldP spid="204810" grpId="0"/>
      <p:bldP spid="204811" grpId="0" animBg="1"/>
      <p:bldP spid="204812" grpId="0" animBg="1"/>
      <p:bldP spid="204813" grpId="0" animBg="1"/>
      <p:bldP spid="204814" grpId="0" animBg="1"/>
      <p:bldP spid="204815" grpId="0"/>
      <p:bldP spid="204816" grpId="0"/>
      <p:bldP spid="204817" grpId="0" animBg="1"/>
      <p:bldP spid="204818" grpId="0" animBg="1"/>
      <p:bldP spid="204819" grpId="0" animBg="1"/>
      <p:bldP spid="204820" grpId="0" animBg="1"/>
      <p:bldP spid="204821" grpId="0" animBg="1"/>
      <p:bldP spid="204822" grpId="0" animBg="1"/>
      <p:bldP spid="204823" grpId="0" animBg="1"/>
      <p:bldP spid="204824" grpId="0" animBg="1"/>
      <p:bldP spid="204825" grpId="0" animBg="1"/>
      <p:bldP spid="204826" grpId="0" animBg="1"/>
      <p:bldP spid="204827" grpId="0"/>
      <p:bldP spid="204828" grpId="0"/>
      <p:bldP spid="204829" grpId="0"/>
      <p:bldP spid="204830" grpId="0"/>
      <p:bldP spid="204831" grpId="0"/>
      <p:bldP spid="204832" grpId="0"/>
      <p:bldP spid="204833" grpId="0"/>
      <p:bldP spid="204837" grpId="0"/>
      <p:bldP spid="204838" grpId="0" animBg="1"/>
      <p:bldP spid="204839" grpId="0"/>
      <p:bldP spid="204842" grpId="0" animBg="1"/>
      <p:bldP spid="204843" grpId="0"/>
      <p:bldP spid="204844" grpId="0"/>
      <p:bldP spid="204845" grpId="0"/>
      <p:bldP spid="204846" grpId="0"/>
      <p:bldP spid="204847" grpId="0"/>
      <p:bldP spid="204848" grpId="0"/>
      <p:bldP spid="204849" grpId="0"/>
      <p:bldP spid="204851" grpId="0" animBg="1"/>
      <p:bldP spid="204808" grpId="0" animBg="1"/>
      <p:bldP spid="2048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23887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Különböző testek ellenállás-tényezője</a:t>
            </a:r>
          </a:p>
        </p:txBody>
      </p:sp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5557838" y="1171575"/>
            <a:ext cx="3062287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Áramlási iránnyal párhuzamos tengelyű henger</a:t>
            </a:r>
          </a:p>
        </p:txBody>
      </p:sp>
      <p:sp>
        <p:nvSpPr>
          <p:cNvPr id="205837" name="Line 13"/>
          <p:cNvSpPr>
            <a:spLocks noChangeShapeType="1"/>
          </p:cNvSpPr>
          <p:nvPr/>
        </p:nvSpPr>
        <p:spPr bwMode="auto">
          <a:xfrm>
            <a:off x="3889375" y="2990850"/>
            <a:ext cx="491648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38" name="Line 14"/>
          <p:cNvSpPr>
            <a:spLocks noChangeShapeType="1"/>
          </p:cNvSpPr>
          <p:nvPr/>
        </p:nvSpPr>
        <p:spPr bwMode="auto">
          <a:xfrm flipV="1">
            <a:off x="3890963" y="5573713"/>
            <a:ext cx="491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39" name="Line 15"/>
          <p:cNvSpPr>
            <a:spLocks noChangeShapeType="1"/>
          </p:cNvSpPr>
          <p:nvPr/>
        </p:nvSpPr>
        <p:spPr bwMode="auto">
          <a:xfrm flipH="1">
            <a:off x="3890963" y="2990850"/>
            <a:ext cx="0" cy="3081338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40" name="Line 16"/>
          <p:cNvSpPr>
            <a:spLocks noChangeShapeType="1"/>
          </p:cNvSpPr>
          <p:nvPr/>
        </p:nvSpPr>
        <p:spPr bwMode="auto">
          <a:xfrm>
            <a:off x="8805863" y="2990850"/>
            <a:ext cx="0" cy="308160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41" name="Line 17"/>
          <p:cNvSpPr>
            <a:spLocks noChangeShapeType="1"/>
          </p:cNvSpPr>
          <p:nvPr/>
        </p:nvSpPr>
        <p:spPr bwMode="auto">
          <a:xfrm>
            <a:off x="3915895" y="3492500"/>
            <a:ext cx="4872038" cy="15875"/>
          </a:xfrm>
          <a:prstGeom prst="line">
            <a:avLst/>
          </a:prstGeom>
          <a:noFill/>
          <a:ln w="69850" cap="rnd" cmpd="thinThick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42" name="Line 18"/>
          <p:cNvSpPr>
            <a:spLocks noChangeShapeType="1"/>
          </p:cNvSpPr>
          <p:nvPr/>
        </p:nvSpPr>
        <p:spPr bwMode="auto">
          <a:xfrm>
            <a:off x="5030788" y="2990850"/>
            <a:ext cx="0" cy="3087688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43" name="Line 19"/>
          <p:cNvSpPr>
            <a:spLocks noChangeShapeType="1"/>
          </p:cNvSpPr>
          <p:nvPr/>
        </p:nvSpPr>
        <p:spPr bwMode="auto">
          <a:xfrm flipH="1">
            <a:off x="6943726" y="2990851"/>
            <a:ext cx="0" cy="496888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/>
          </a:p>
        </p:txBody>
      </p:sp>
      <p:sp>
        <p:nvSpPr>
          <p:cNvPr id="205844" name="Line 20"/>
          <p:cNvSpPr>
            <a:spLocks noChangeShapeType="1"/>
          </p:cNvSpPr>
          <p:nvPr/>
        </p:nvSpPr>
        <p:spPr bwMode="auto">
          <a:xfrm>
            <a:off x="3886759" y="4025900"/>
            <a:ext cx="491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45" name="Line 21"/>
          <p:cNvSpPr>
            <a:spLocks noChangeShapeType="1"/>
          </p:cNvSpPr>
          <p:nvPr/>
        </p:nvSpPr>
        <p:spPr bwMode="auto">
          <a:xfrm flipV="1">
            <a:off x="3889374" y="4533900"/>
            <a:ext cx="491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46" name="Line 22"/>
          <p:cNvSpPr>
            <a:spLocks noChangeShapeType="1"/>
          </p:cNvSpPr>
          <p:nvPr/>
        </p:nvSpPr>
        <p:spPr bwMode="auto">
          <a:xfrm flipV="1">
            <a:off x="3886200" y="5041900"/>
            <a:ext cx="491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47" name="Text Box 23"/>
          <p:cNvSpPr txBox="1">
            <a:spLocks noChangeArrowheads="1"/>
          </p:cNvSpPr>
          <p:nvPr/>
        </p:nvSpPr>
        <p:spPr bwMode="auto">
          <a:xfrm>
            <a:off x="3978275" y="3038475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</a:rPr>
              <a:t>l/d</a:t>
            </a:r>
          </a:p>
        </p:txBody>
      </p:sp>
      <p:sp>
        <p:nvSpPr>
          <p:cNvPr id="205848" name="Text Box 24"/>
          <p:cNvSpPr txBox="1">
            <a:spLocks noChangeArrowheads="1"/>
          </p:cNvSpPr>
          <p:nvPr/>
        </p:nvSpPr>
        <p:spPr bwMode="auto">
          <a:xfrm>
            <a:off x="5154613" y="3044825"/>
            <a:ext cx="16414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</a:rPr>
              <a:t>Re</a:t>
            </a:r>
            <a:r>
              <a:rPr lang="hu-HU" b="1" i="1">
                <a:solidFill>
                  <a:schemeClr val="tx1"/>
                </a:solidFill>
                <a:cs typeface="Arial" panose="020B0604020202020204" pitchFamily="34" charset="0"/>
              </a:rPr>
              <a:t>≈</a:t>
            </a:r>
            <a:r>
              <a:rPr lang="hu-HU" b="1" i="1">
                <a:solidFill>
                  <a:schemeClr val="tx1"/>
                </a:solidFill>
              </a:rPr>
              <a:t>10</a:t>
            </a:r>
            <a:r>
              <a:rPr lang="hu-HU" b="1" i="1" baseline="30000">
                <a:solidFill>
                  <a:schemeClr val="tx1"/>
                </a:solidFill>
              </a:rPr>
              <a:t>3</a:t>
            </a:r>
            <a:r>
              <a:rPr lang="hu-HU" b="1" i="1">
                <a:solidFill>
                  <a:schemeClr val="tx1"/>
                </a:solidFill>
              </a:rPr>
              <a:t> - 10</a:t>
            </a:r>
            <a:r>
              <a:rPr lang="hu-HU" b="1" i="1" baseline="30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5849" name="Text Box 25"/>
          <p:cNvSpPr txBox="1">
            <a:spLocks noChangeArrowheads="1"/>
          </p:cNvSpPr>
          <p:nvPr/>
        </p:nvSpPr>
        <p:spPr bwMode="auto">
          <a:xfrm>
            <a:off x="7296150" y="3030538"/>
            <a:ext cx="10414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</a:rPr>
              <a:t>Re&gt;10</a:t>
            </a:r>
            <a:r>
              <a:rPr lang="hu-HU" b="1" i="1" baseline="30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5850" name="Text Box 26"/>
          <p:cNvSpPr txBox="1">
            <a:spLocks noChangeArrowheads="1"/>
          </p:cNvSpPr>
          <p:nvPr/>
        </p:nvSpPr>
        <p:spPr bwMode="auto">
          <a:xfrm>
            <a:off x="4016375" y="3581400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5851" name="Text Box 27"/>
          <p:cNvSpPr txBox="1">
            <a:spLocks noChangeArrowheads="1"/>
          </p:cNvSpPr>
          <p:nvPr/>
        </p:nvSpPr>
        <p:spPr bwMode="auto">
          <a:xfrm>
            <a:off x="4008438" y="4090988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5852" name="Text Box 28"/>
          <p:cNvSpPr txBox="1">
            <a:spLocks noChangeArrowheads="1"/>
          </p:cNvSpPr>
          <p:nvPr/>
        </p:nvSpPr>
        <p:spPr bwMode="auto">
          <a:xfrm>
            <a:off x="4000500" y="4602163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5853" name="Text Box 29"/>
          <p:cNvSpPr txBox="1">
            <a:spLocks noChangeArrowheads="1"/>
          </p:cNvSpPr>
          <p:nvPr/>
        </p:nvSpPr>
        <p:spPr bwMode="auto">
          <a:xfrm>
            <a:off x="3992563" y="5126038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05855" name="Line 31"/>
          <p:cNvSpPr>
            <a:spLocks noChangeShapeType="1"/>
          </p:cNvSpPr>
          <p:nvPr/>
        </p:nvSpPr>
        <p:spPr bwMode="auto">
          <a:xfrm>
            <a:off x="3889935" y="6079658"/>
            <a:ext cx="491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56" name="Text Box 32"/>
          <p:cNvSpPr txBox="1">
            <a:spLocks noChangeArrowheads="1"/>
          </p:cNvSpPr>
          <p:nvPr/>
        </p:nvSpPr>
        <p:spPr bwMode="auto">
          <a:xfrm>
            <a:off x="4003675" y="5632450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05826" name="Line 2"/>
          <p:cNvSpPr>
            <a:spLocks noChangeShapeType="1"/>
          </p:cNvSpPr>
          <p:nvPr/>
        </p:nvSpPr>
        <p:spPr bwMode="auto">
          <a:xfrm rot="16200000" flipV="1">
            <a:off x="2736056" y="1610519"/>
            <a:ext cx="1222375" cy="20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27" name="Line 3"/>
          <p:cNvSpPr>
            <a:spLocks noChangeShapeType="1"/>
          </p:cNvSpPr>
          <p:nvPr/>
        </p:nvSpPr>
        <p:spPr bwMode="auto">
          <a:xfrm rot="5400000" flipH="1">
            <a:off x="673894" y="1947069"/>
            <a:ext cx="109220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31" name="Line 7"/>
          <p:cNvSpPr>
            <a:spLocks noChangeShapeType="1"/>
          </p:cNvSpPr>
          <p:nvPr/>
        </p:nvSpPr>
        <p:spPr bwMode="auto">
          <a:xfrm rot="-5400000">
            <a:off x="3833813" y="2070100"/>
            <a:ext cx="4762" cy="1068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32" name="Line 8"/>
          <p:cNvSpPr>
            <a:spLocks noChangeShapeType="1"/>
          </p:cNvSpPr>
          <p:nvPr/>
        </p:nvSpPr>
        <p:spPr bwMode="auto">
          <a:xfrm rot="16200000" flipH="1">
            <a:off x="3835401" y="1203325"/>
            <a:ext cx="0" cy="98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33" name="Line 9"/>
          <p:cNvSpPr>
            <a:spLocks noChangeShapeType="1"/>
          </p:cNvSpPr>
          <p:nvPr/>
        </p:nvSpPr>
        <p:spPr bwMode="auto">
          <a:xfrm rot="5400000" flipH="1" flipV="1">
            <a:off x="3790950" y="2152650"/>
            <a:ext cx="919163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34" name="Line 10"/>
          <p:cNvSpPr>
            <a:spLocks noChangeShapeType="1"/>
          </p:cNvSpPr>
          <p:nvPr/>
        </p:nvSpPr>
        <p:spPr bwMode="auto">
          <a:xfrm rot="5400000" flipH="1" flipV="1">
            <a:off x="2089150" y="295276"/>
            <a:ext cx="369887" cy="21066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35" name="Text Box 11"/>
          <p:cNvSpPr txBox="1">
            <a:spLocks noChangeArrowheads="1"/>
          </p:cNvSpPr>
          <p:nvPr/>
        </p:nvSpPr>
        <p:spPr bwMode="auto">
          <a:xfrm>
            <a:off x="3697288" y="1879600"/>
            <a:ext cx="6334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</a:p>
        </p:txBody>
      </p:sp>
      <p:sp>
        <p:nvSpPr>
          <p:cNvPr id="205836" name="Text Box 12"/>
          <p:cNvSpPr txBox="1">
            <a:spLocks noChangeArrowheads="1"/>
          </p:cNvSpPr>
          <p:nvPr/>
        </p:nvSpPr>
        <p:spPr bwMode="auto">
          <a:xfrm>
            <a:off x="2039938" y="846138"/>
            <a:ext cx="4238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</a:p>
        </p:txBody>
      </p:sp>
      <p:sp>
        <p:nvSpPr>
          <p:cNvPr id="205861" name="Text Box 37"/>
          <p:cNvSpPr txBox="1">
            <a:spLocks noChangeArrowheads="1"/>
          </p:cNvSpPr>
          <p:nvPr/>
        </p:nvSpPr>
        <p:spPr bwMode="auto">
          <a:xfrm>
            <a:off x="6469925" y="3570288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smtClean="0">
                <a:solidFill>
                  <a:schemeClr val="tx1"/>
                </a:solidFill>
              </a:rPr>
              <a:t>1,11</a:t>
            </a:r>
            <a:endParaRPr lang="hu-HU" b="1" dirty="0">
              <a:solidFill>
                <a:schemeClr val="tx1"/>
              </a:solidFill>
            </a:endParaRPr>
          </a:p>
        </p:txBody>
      </p:sp>
      <p:sp>
        <p:nvSpPr>
          <p:cNvPr id="205862" name="Text Box 38"/>
          <p:cNvSpPr txBox="1">
            <a:spLocks noChangeArrowheads="1"/>
          </p:cNvSpPr>
          <p:nvPr/>
        </p:nvSpPr>
        <p:spPr bwMode="auto">
          <a:xfrm>
            <a:off x="6452463" y="4095750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0,91</a:t>
            </a:r>
          </a:p>
        </p:txBody>
      </p:sp>
      <p:sp>
        <p:nvSpPr>
          <p:cNvPr id="205863" name="Text Box 39"/>
          <p:cNvSpPr txBox="1">
            <a:spLocks noChangeArrowheads="1"/>
          </p:cNvSpPr>
          <p:nvPr/>
        </p:nvSpPr>
        <p:spPr bwMode="auto">
          <a:xfrm>
            <a:off x="6473100" y="4602163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0,87</a:t>
            </a:r>
          </a:p>
        </p:txBody>
      </p:sp>
      <p:sp>
        <p:nvSpPr>
          <p:cNvPr id="205864" name="Text Box 40"/>
          <p:cNvSpPr txBox="1">
            <a:spLocks noChangeArrowheads="1"/>
          </p:cNvSpPr>
          <p:nvPr/>
        </p:nvSpPr>
        <p:spPr bwMode="auto">
          <a:xfrm>
            <a:off x="6484213" y="5118100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0,85</a:t>
            </a:r>
          </a:p>
        </p:txBody>
      </p:sp>
      <p:sp>
        <p:nvSpPr>
          <p:cNvPr id="205865" name="Text Box 41"/>
          <p:cNvSpPr txBox="1">
            <a:spLocks noChangeArrowheads="1"/>
          </p:cNvSpPr>
          <p:nvPr/>
        </p:nvSpPr>
        <p:spPr bwMode="auto">
          <a:xfrm>
            <a:off x="6514375" y="5653088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0,099</a:t>
            </a:r>
          </a:p>
        </p:txBody>
      </p:sp>
      <p:sp>
        <p:nvSpPr>
          <p:cNvPr id="205868" name="Oval 44"/>
          <p:cNvSpPr>
            <a:spLocks noChangeArrowheads="1"/>
          </p:cNvSpPr>
          <p:nvPr/>
        </p:nvSpPr>
        <p:spPr bwMode="auto">
          <a:xfrm>
            <a:off x="866775" y="2112963"/>
            <a:ext cx="763588" cy="10795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algn="ctr">
            <a:round/>
            <a:headEnd/>
            <a:tailEnd/>
          </a:ln>
          <a:effectLst/>
          <a:scene3d>
            <a:camera prst="legacyPerspectiveFront">
              <a:rot lat="1800000" lon="3900000" rev="0"/>
            </a:camera>
            <a:lightRig rig="legacyFlat2" dir="b"/>
          </a:scene3d>
          <a:sp3d extrusionH="2513000" prstMaterial="legacyMatte">
            <a:bevelT w="13500" h="13500" prst="angle"/>
            <a:bevelB w="13500" h="13500" prst="angle"/>
            <a:extrusionClr>
              <a:srgbClr val="FF9623"/>
            </a:extrusionClr>
            <a:contourClr>
              <a:srgbClr val="FF9623"/>
            </a:contourClr>
          </a:sp3d>
        </p:spPr>
        <p:txBody>
          <a:bodyPr anchor="ctr">
            <a:spAutoFit/>
            <a:flatTx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hu-HU"/>
          </a:p>
        </p:txBody>
      </p:sp>
      <p:sp>
        <p:nvSpPr>
          <p:cNvPr id="205873" name="Line 49"/>
          <p:cNvSpPr>
            <a:spLocks noChangeShapeType="1"/>
          </p:cNvSpPr>
          <p:nvPr/>
        </p:nvSpPr>
        <p:spPr bwMode="auto">
          <a:xfrm rot="10800000">
            <a:off x="925513" y="2330450"/>
            <a:ext cx="560387" cy="557213"/>
          </a:xfrm>
          <a:prstGeom prst="line">
            <a:avLst/>
          </a:prstGeom>
          <a:noFill/>
          <a:ln w="1905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74" name="Line 50"/>
          <p:cNvSpPr>
            <a:spLocks noChangeShapeType="1"/>
          </p:cNvSpPr>
          <p:nvPr/>
        </p:nvSpPr>
        <p:spPr bwMode="auto">
          <a:xfrm rot="10800000">
            <a:off x="1222375" y="1931988"/>
            <a:ext cx="31750" cy="1362075"/>
          </a:xfrm>
          <a:prstGeom prst="line">
            <a:avLst/>
          </a:prstGeom>
          <a:noFill/>
          <a:ln w="1905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75" name="Line 51"/>
          <p:cNvSpPr>
            <a:spLocks noChangeShapeType="1"/>
          </p:cNvSpPr>
          <p:nvPr/>
        </p:nvSpPr>
        <p:spPr bwMode="auto">
          <a:xfrm rot="5400000" flipH="1" flipV="1">
            <a:off x="958850" y="2463800"/>
            <a:ext cx="100013" cy="449263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5869" name="AutoShape 45"/>
          <p:cNvSpPr>
            <a:spLocks noChangeArrowheads="1"/>
          </p:cNvSpPr>
          <p:nvPr/>
        </p:nvSpPr>
        <p:spPr bwMode="auto">
          <a:xfrm>
            <a:off x="127000" y="2185988"/>
            <a:ext cx="850900" cy="1217612"/>
          </a:xfrm>
          <a:prstGeom prst="rightArrow">
            <a:avLst>
              <a:gd name="adj1" fmla="val 42722"/>
              <a:gd name="adj2" fmla="val 35819"/>
            </a:avLst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PerspectiveFront">
              <a:rot lat="1500000" lon="19799998" rev="0"/>
            </a:camera>
            <a:lightRig rig="legacyFlat4" dir="t"/>
          </a:scene3d>
          <a:sp3d extrusionH="36500" prstMaterial="legacyMatte">
            <a:bevelT w="13500" h="13500" prst="angle"/>
            <a:bevelB w="13500" h="13500" prst="angle"/>
            <a:extrusionClr>
              <a:srgbClr val="00506E"/>
            </a:extrusionClr>
            <a:contourClr>
              <a:schemeClr val="accent1"/>
            </a:contourClr>
          </a:sp3d>
        </p:spPr>
        <p:txBody>
          <a:bodyPr anchor="ctr">
            <a:spAutoFit/>
            <a:flatTx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v</a:t>
            </a:r>
            <a:r>
              <a:rPr lang="hu-HU" sz="2800" baseline="-2500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</a:t>
            </a:r>
          </a:p>
        </p:txBody>
      </p:sp>
      <p:sp>
        <p:nvSpPr>
          <p:cNvPr id="45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4" name="AutoShape 7"/>
          <p:cNvSpPr>
            <a:spLocks noChangeArrowheads="1"/>
          </p:cNvSpPr>
          <p:nvPr/>
        </p:nvSpPr>
        <p:spPr bwMode="auto">
          <a:xfrm>
            <a:off x="362745" y="4489689"/>
            <a:ext cx="912018" cy="396000"/>
          </a:xfrm>
          <a:prstGeom prst="wedgeRoundRectCallout">
            <a:avLst>
              <a:gd name="adj1" fmla="val 341679"/>
              <a:gd name="adj2" fmla="val -22805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Körlap</a:t>
            </a:r>
            <a:endParaRPr lang="hu-HU" i="1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0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0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0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0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0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0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0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0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0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0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0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20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20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20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20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205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20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20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20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20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1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20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20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2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20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500"/>
                                        <p:tgtEl>
                                          <p:spTgt spid="20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8" grpId="0"/>
      <p:bldP spid="205830" grpId="0"/>
      <p:bldP spid="205837" grpId="0" animBg="1"/>
      <p:bldP spid="205838" grpId="0" animBg="1"/>
      <p:bldP spid="205839" grpId="0" animBg="1"/>
      <p:bldP spid="205840" grpId="0" animBg="1"/>
      <p:bldP spid="205841" grpId="0" animBg="1"/>
      <p:bldP spid="205842" grpId="0" animBg="1"/>
      <p:bldP spid="205843" grpId="0" animBg="1"/>
      <p:bldP spid="205844" grpId="0" animBg="1"/>
      <p:bldP spid="205845" grpId="0" animBg="1"/>
      <p:bldP spid="205846" grpId="0" animBg="1"/>
      <p:bldP spid="205847" grpId="0"/>
      <p:bldP spid="205848" grpId="0"/>
      <p:bldP spid="205849" grpId="0"/>
      <p:bldP spid="205850" grpId="0"/>
      <p:bldP spid="205851" grpId="0"/>
      <p:bldP spid="205852" grpId="0"/>
      <p:bldP spid="205853" grpId="0"/>
      <p:bldP spid="205855" grpId="0" animBg="1"/>
      <p:bldP spid="205856" grpId="0"/>
      <p:bldP spid="205826" grpId="0" animBg="1"/>
      <p:bldP spid="205827" grpId="0" animBg="1"/>
      <p:bldP spid="205831" grpId="0" animBg="1"/>
      <p:bldP spid="205832" grpId="0" animBg="1"/>
      <p:bldP spid="205833" grpId="0" animBg="1"/>
      <p:bldP spid="205834" grpId="0" animBg="1"/>
      <p:bldP spid="205835" grpId="0"/>
      <p:bldP spid="205836" grpId="0"/>
      <p:bldP spid="205861" grpId="0"/>
      <p:bldP spid="205862" grpId="0"/>
      <p:bldP spid="205863" grpId="0"/>
      <p:bldP spid="205864" grpId="0"/>
      <p:bldP spid="205865" grpId="0"/>
      <p:bldP spid="205868" grpId="0" animBg="1"/>
      <p:bldP spid="205873" grpId="0" animBg="1"/>
      <p:bldP spid="205874" grpId="0" animBg="1"/>
      <p:bldP spid="205875" grpId="0" animBg="1"/>
      <p:bldP spid="205869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74" name="Line 26"/>
          <p:cNvSpPr>
            <a:spLocks noChangeShapeType="1"/>
          </p:cNvSpPr>
          <p:nvPr/>
        </p:nvSpPr>
        <p:spPr bwMode="auto">
          <a:xfrm rot="-5400000">
            <a:off x="2760663" y="3252788"/>
            <a:ext cx="1587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73" name="Line 25"/>
          <p:cNvSpPr>
            <a:spLocks noChangeShapeType="1"/>
          </p:cNvSpPr>
          <p:nvPr/>
        </p:nvSpPr>
        <p:spPr bwMode="auto">
          <a:xfrm rot="-5400000">
            <a:off x="1524000" y="1935163"/>
            <a:ext cx="727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72" name="Line 24"/>
          <p:cNvSpPr>
            <a:spLocks noChangeShapeType="1"/>
          </p:cNvSpPr>
          <p:nvPr/>
        </p:nvSpPr>
        <p:spPr bwMode="auto">
          <a:xfrm rot="5400000" flipH="1" flipV="1">
            <a:off x="1363102" y="1965325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75" name="Line 27"/>
          <p:cNvSpPr>
            <a:spLocks noChangeShapeType="1"/>
          </p:cNvSpPr>
          <p:nvPr/>
        </p:nvSpPr>
        <p:spPr bwMode="auto">
          <a:xfrm rot="5400000" flipH="1" flipV="1">
            <a:off x="2726532" y="2267744"/>
            <a:ext cx="0" cy="763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90" name="Rectangle 42"/>
          <p:cNvSpPr>
            <a:spLocks noChangeArrowheads="1"/>
          </p:cNvSpPr>
          <p:nvPr/>
        </p:nvSpPr>
        <p:spPr bwMode="auto">
          <a:xfrm>
            <a:off x="1447800" y="2443163"/>
            <a:ext cx="1041400" cy="111601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miter lim="800000"/>
            <a:headEnd/>
            <a:tailEnd/>
          </a:ln>
          <a:effectLst/>
          <a:scene3d>
            <a:camera prst="legacyPerspectiveFront">
              <a:rot lat="1500000" lon="3900000" rev="0"/>
            </a:camera>
            <a:lightRig rig="legacyFlat2" dir="b"/>
          </a:scene3d>
          <a:sp3d extrusionH="125400" prstMaterial="legacyMatte">
            <a:bevelT w="13500" h="13500" prst="angle"/>
            <a:bevelB w="13500" h="13500" prst="angle"/>
            <a:extrusionClr>
              <a:srgbClr val="FF9623"/>
            </a:extrusionClr>
            <a:contourClr>
              <a:srgbClr val="FF9623"/>
            </a:contourClr>
          </a:sp3d>
        </p:spPr>
        <p:txBody>
          <a:bodyPr anchor="ctr">
            <a:spAutoFit/>
            <a:flatTx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hu-HU"/>
          </a:p>
        </p:txBody>
      </p:sp>
      <p:sp>
        <p:nvSpPr>
          <p:cNvPr id="206888" name="Line 40"/>
          <p:cNvSpPr>
            <a:spLocks noChangeShapeType="1"/>
          </p:cNvSpPr>
          <p:nvPr/>
        </p:nvSpPr>
        <p:spPr bwMode="auto">
          <a:xfrm rot="5400000" flipH="1" flipV="1">
            <a:off x="1239838" y="2911475"/>
            <a:ext cx="1441450" cy="12700"/>
          </a:xfrm>
          <a:prstGeom prst="line">
            <a:avLst/>
          </a:prstGeom>
          <a:noFill/>
          <a:ln w="1905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81" name="Line 33"/>
          <p:cNvSpPr>
            <a:spLocks noChangeShapeType="1"/>
          </p:cNvSpPr>
          <p:nvPr/>
        </p:nvSpPr>
        <p:spPr bwMode="auto">
          <a:xfrm rot="9470615">
            <a:off x="1741488" y="2516188"/>
            <a:ext cx="476250" cy="904875"/>
          </a:xfrm>
          <a:prstGeom prst="line">
            <a:avLst/>
          </a:prstGeom>
          <a:noFill/>
          <a:ln w="1905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23887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Különböző testek ellenállás-tényezője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5557838" y="1171575"/>
            <a:ext cx="30622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Áramlási irányra merőleges lap</a:t>
            </a:r>
          </a:p>
        </p:txBody>
      </p:sp>
      <p:sp>
        <p:nvSpPr>
          <p:cNvPr id="206853" name="Line 5"/>
          <p:cNvSpPr>
            <a:spLocks noChangeShapeType="1"/>
          </p:cNvSpPr>
          <p:nvPr/>
        </p:nvSpPr>
        <p:spPr bwMode="auto">
          <a:xfrm>
            <a:off x="3889375" y="2990850"/>
            <a:ext cx="491648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54" name="Line 6"/>
          <p:cNvSpPr>
            <a:spLocks noChangeShapeType="1"/>
          </p:cNvSpPr>
          <p:nvPr/>
        </p:nvSpPr>
        <p:spPr bwMode="auto">
          <a:xfrm flipV="1">
            <a:off x="3890963" y="5573713"/>
            <a:ext cx="491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55" name="Line 7"/>
          <p:cNvSpPr>
            <a:spLocks noChangeShapeType="1"/>
          </p:cNvSpPr>
          <p:nvPr/>
        </p:nvSpPr>
        <p:spPr bwMode="auto">
          <a:xfrm flipH="1">
            <a:off x="3890963" y="2990850"/>
            <a:ext cx="4762" cy="3081338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56" name="Line 8"/>
          <p:cNvSpPr>
            <a:spLocks noChangeShapeType="1"/>
          </p:cNvSpPr>
          <p:nvPr/>
        </p:nvSpPr>
        <p:spPr bwMode="auto">
          <a:xfrm>
            <a:off x="8805863" y="2990850"/>
            <a:ext cx="4762" cy="31210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57" name="Line 9"/>
          <p:cNvSpPr>
            <a:spLocks noChangeShapeType="1"/>
          </p:cNvSpPr>
          <p:nvPr/>
        </p:nvSpPr>
        <p:spPr bwMode="auto">
          <a:xfrm>
            <a:off x="3933825" y="3492500"/>
            <a:ext cx="4872038" cy="15875"/>
          </a:xfrm>
          <a:prstGeom prst="line">
            <a:avLst/>
          </a:prstGeom>
          <a:noFill/>
          <a:ln w="69850" cap="rnd" cmpd="thinThick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58" name="Line 10"/>
          <p:cNvSpPr>
            <a:spLocks noChangeShapeType="1"/>
          </p:cNvSpPr>
          <p:nvPr/>
        </p:nvSpPr>
        <p:spPr bwMode="auto">
          <a:xfrm>
            <a:off x="5030788" y="2990850"/>
            <a:ext cx="0" cy="3087688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59" name="Line 11"/>
          <p:cNvSpPr>
            <a:spLocks noChangeShapeType="1"/>
          </p:cNvSpPr>
          <p:nvPr/>
        </p:nvSpPr>
        <p:spPr bwMode="auto">
          <a:xfrm>
            <a:off x="6950075" y="2990850"/>
            <a:ext cx="11113" cy="50400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60" name="Line 12"/>
          <p:cNvSpPr>
            <a:spLocks noChangeShapeType="1"/>
          </p:cNvSpPr>
          <p:nvPr/>
        </p:nvSpPr>
        <p:spPr bwMode="auto">
          <a:xfrm>
            <a:off x="3895724" y="4025900"/>
            <a:ext cx="491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61" name="Line 13"/>
          <p:cNvSpPr>
            <a:spLocks noChangeShapeType="1"/>
          </p:cNvSpPr>
          <p:nvPr/>
        </p:nvSpPr>
        <p:spPr bwMode="auto">
          <a:xfrm flipV="1">
            <a:off x="3889374" y="4533900"/>
            <a:ext cx="491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62" name="Line 14"/>
          <p:cNvSpPr>
            <a:spLocks noChangeShapeType="1"/>
          </p:cNvSpPr>
          <p:nvPr/>
        </p:nvSpPr>
        <p:spPr bwMode="auto">
          <a:xfrm flipV="1">
            <a:off x="3886200" y="5041900"/>
            <a:ext cx="4914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63" name="Text Box 15"/>
          <p:cNvSpPr txBox="1">
            <a:spLocks noChangeArrowheads="1"/>
          </p:cNvSpPr>
          <p:nvPr/>
        </p:nvSpPr>
        <p:spPr bwMode="auto">
          <a:xfrm>
            <a:off x="3978275" y="3038475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</a:rPr>
              <a:t>a/b</a:t>
            </a:r>
          </a:p>
        </p:txBody>
      </p:sp>
      <p:sp>
        <p:nvSpPr>
          <p:cNvPr id="206864" name="Text Box 16"/>
          <p:cNvSpPr txBox="1">
            <a:spLocks noChangeArrowheads="1"/>
          </p:cNvSpPr>
          <p:nvPr/>
        </p:nvSpPr>
        <p:spPr bwMode="auto">
          <a:xfrm>
            <a:off x="5154613" y="3044825"/>
            <a:ext cx="16414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</a:rPr>
              <a:t>Re</a:t>
            </a:r>
            <a:r>
              <a:rPr lang="hu-HU" b="1" i="1">
                <a:solidFill>
                  <a:schemeClr val="tx1"/>
                </a:solidFill>
                <a:cs typeface="Arial" panose="020B0604020202020204" pitchFamily="34" charset="0"/>
              </a:rPr>
              <a:t>≈</a:t>
            </a:r>
            <a:r>
              <a:rPr lang="hu-HU" b="1" i="1">
                <a:solidFill>
                  <a:schemeClr val="tx1"/>
                </a:solidFill>
              </a:rPr>
              <a:t>10</a:t>
            </a:r>
            <a:r>
              <a:rPr lang="hu-HU" b="1" i="1" baseline="30000">
                <a:solidFill>
                  <a:schemeClr val="tx1"/>
                </a:solidFill>
              </a:rPr>
              <a:t>3</a:t>
            </a:r>
            <a:r>
              <a:rPr lang="hu-HU" b="1" i="1">
                <a:solidFill>
                  <a:schemeClr val="tx1"/>
                </a:solidFill>
              </a:rPr>
              <a:t> - 10</a:t>
            </a:r>
            <a:r>
              <a:rPr lang="hu-HU" b="1" i="1" baseline="30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6865" name="Text Box 17"/>
          <p:cNvSpPr txBox="1">
            <a:spLocks noChangeArrowheads="1"/>
          </p:cNvSpPr>
          <p:nvPr/>
        </p:nvSpPr>
        <p:spPr bwMode="auto">
          <a:xfrm>
            <a:off x="7296150" y="3030538"/>
            <a:ext cx="10414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chemeClr val="tx1"/>
                </a:solidFill>
              </a:rPr>
              <a:t>Re&gt;10</a:t>
            </a:r>
            <a:r>
              <a:rPr lang="hu-HU" b="1" i="1" baseline="30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6866" name="Text Box 18"/>
          <p:cNvSpPr txBox="1">
            <a:spLocks noChangeArrowheads="1"/>
          </p:cNvSpPr>
          <p:nvPr/>
        </p:nvSpPr>
        <p:spPr bwMode="auto">
          <a:xfrm>
            <a:off x="4016375" y="3581400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6867" name="Text Box 19"/>
          <p:cNvSpPr txBox="1">
            <a:spLocks noChangeArrowheads="1"/>
          </p:cNvSpPr>
          <p:nvPr/>
        </p:nvSpPr>
        <p:spPr bwMode="auto">
          <a:xfrm>
            <a:off x="4008438" y="4090988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6868" name="Text Box 20"/>
          <p:cNvSpPr txBox="1">
            <a:spLocks noChangeArrowheads="1"/>
          </p:cNvSpPr>
          <p:nvPr/>
        </p:nvSpPr>
        <p:spPr bwMode="auto">
          <a:xfrm>
            <a:off x="4000500" y="4602163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6869" name="Text Box 21"/>
          <p:cNvSpPr txBox="1">
            <a:spLocks noChangeArrowheads="1"/>
          </p:cNvSpPr>
          <p:nvPr/>
        </p:nvSpPr>
        <p:spPr bwMode="auto">
          <a:xfrm>
            <a:off x="3992563" y="5126038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06870" name="Line 22"/>
          <p:cNvSpPr>
            <a:spLocks noChangeShapeType="1"/>
          </p:cNvSpPr>
          <p:nvPr/>
        </p:nvSpPr>
        <p:spPr bwMode="auto">
          <a:xfrm>
            <a:off x="3898900" y="6097588"/>
            <a:ext cx="48720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71" name="Text Box 23"/>
          <p:cNvSpPr txBox="1">
            <a:spLocks noChangeArrowheads="1"/>
          </p:cNvSpPr>
          <p:nvPr/>
        </p:nvSpPr>
        <p:spPr bwMode="auto">
          <a:xfrm>
            <a:off x="4003675" y="5632450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06876" name="Line 28"/>
          <p:cNvSpPr>
            <a:spLocks noChangeShapeType="1"/>
          </p:cNvSpPr>
          <p:nvPr/>
        </p:nvSpPr>
        <p:spPr bwMode="auto">
          <a:xfrm rot="5400000" flipH="1" flipV="1">
            <a:off x="2493169" y="3153569"/>
            <a:ext cx="1022350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6878" name="Text Box 30"/>
          <p:cNvSpPr txBox="1">
            <a:spLocks noChangeArrowheads="1"/>
          </p:cNvSpPr>
          <p:nvPr/>
        </p:nvSpPr>
        <p:spPr bwMode="auto">
          <a:xfrm>
            <a:off x="2406650" y="2851150"/>
            <a:ext cx="6334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  <a:latin typeface="Calibri" panose="020F0502020204030204" pitchFamily="34" charset="0"/>
              </a:rPr>
              <a:t>b</a:t>
            </a:r>
          </a:p>
        </p:txBody>
      </p:sp>
      <p:sp>
        <p:nvSpPr>
          <p:cNvPr id="206879" name="Text Box 31"/>
          <p:cNvSpPr txBox="1">
            <a:spLocks noChangeArrowheads="1"/>
          </p:cNvSpPr>
          <p:nvPr/>
        </p:nvSpPr>
        <p:spPr bwMode="auto">
          <a:xfrm>
            <a:off x="1963738" y="1209675"/>
            <a:ext cx="4238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206882" name="Text Box 34"/>
          <p:cNvSpPr txBox="1">
            <a:spLocks noChangeArrowheads="1"/>
          </p:cNvSpPr>
          <p:nvPr/>
        </p:nvSpPr>
        <p:spPr bwMode="auto">
          <a:xfrm>
            <a:off x="6476604" y="3570288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dirty="0">
                <a:solidFill>
                  <a:schemeClr val="tx1"/>
                </a:solidFill>
              </a:rPr>
              <a:t>1,11</a:t>
            </a:r>
          </a:p>
        </p:txBody>
      </p:sp>
      <p:sp>
        <p:nvSpPr>
          <p:cNvPr id="206883" name="Text Box 35"/>
          <p:cNvSpPr txBox="1">
            <a:spLocks noChangeArrowheads="1"/>
          </p:cNvSpPr>
          <p:nvPr/>
        </p:nvSpPr>
        <p:spPr bwMode="auto">
          <a:xfrm>
            <a:off x="6459142" y="4095750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0,91</a:t>
            </a:r>
          </a:p>
        </p:txBody>
      </p:sp>
      <p:sp>
        <p:nvSpPr>
          <p:cNvPr id="206884" name="Text Box 36"/>
          <p:cNvSpPr txBox="1">
            <a:spLocks noChangeArrowheads="1"/>
          </p:cNvSpPr>
          <p:nvPr/>
        </p:nvSpPr>
        <p:spPr bwMode="auto">
          <a:xfrm>
            <a:off x="6479779" y="4602163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0,87</a:t>
            </a:r>
          </a:p>
        </p:txBody>
      </p:sp>
      <p:sp>
        <p:nvSpPr>
          <p:cNvPr id="206885" name="Text Box 37"/>
          <p:cNvSpPr txBox="1">
            <a:spLocks noChangeArrowheads="1"/>
          </p:cNvSpPr>
          <p:nvPr/>
        </p:nvSpPr>
        <p:spPr bwMode="auto">
          <a:xfrm>
            <a:off x="6490892" y="5118100"/>
            <a:ext cx="960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0,85</a:t>
            </a:r>
          </a:p>
        </p:txBody>
      </p:sp>
      <p:sp>
        <p:nvSpPr>
          <p:cNvPr id="206886" name="Text Box 38"/>
          <p:cNvSpPr txBox="1">
            <a:spLocks noChangeArrowheads="1"/>
          </p:cNvSpPr>
          <p:nvPr/>
        </p:nvSpPr>
        <p:spPr bwMode="auto">
          <a:xfrm>
            <a:off x="6521054" y="5653088"/>
            <a:ext cx="960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</a:rPr>
              <a:t>0,099</a:t>
            </a:r>
          </a:p>
        </p:txBody>
      </p:sp>
      <p:sp>
        <p:nvSpPr>
          <p:cNvPr id="206851" name="AutoShape 3"/>
          <p:cNvSpPr>
            <a:spLocks noChangeArrowheads="1"/>
          </p:cNvSpPr>
          <p:nvPr/>
        </p:nvSpPr>
        <p:spPr bwMode="auto">
          <a:xfrm>
            <a:off x="539750" y="2584450"/>
            <a:ext cx="850900" cy="1169988"/>
          </a:xfrm>
          <a:prstGeom prst="rightArrow">
            <a:avLst>
              <a:gd name="adj1" fmla="val 44398"/>
              <a:gd name="adj2" fmla="val 35051"/>
            </a:avLst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8" rev="0"/>
            </a:camera>
            <a:lightRig rig="legacyFlat4" dir="t"/>
          </a:scene3d>
          <a:sp3d extrusionH="36500" prstMaterial="legacyMatte">
            <a:bevelT w="13500" h="13500" prst="angle"/>
            <a:bevelB w="13500" h="13500" prst="angle"/>
            <a:extrusionClr>
              <a:srgbClr val="00506E"/>
            </a:extrusionClr>
            <a:contourClr>
              <a:schemeClr val="accent1"/>
            </a:contourClr>
          </a:sp3d>
        </p:spPr>
        <p:txBody>
          <a:bodyPr anchor="ctr">
            <a:spAutoFit/>
            <a:flatTx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tx1"/>
                </a:solidFill>
                <a:latin typeface="Calibri" panose="020F0502020204030204" pitchFamily="34" charset="0"/>
              </a:rPr>
              <a:t>v</a:t>
            </a:r>
            <a:r>
              <a:rPr lang="hu-HU" sz="2800" baseline="-2500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</a:t>
            </a:r>
          </a:p>
        </p:txBody>
      </p:sp>
      <p:sp>
        <p:nvSpPr>
          <p:cNvPr id="206891" name="Line 43"/>
          <p:cNvSpPr>
            <a:spLocks noChangeShapeType="1"/>
          </p:cNvSpPr>
          <p:nvPr/>
        </p:nvSpPr>
        <p:spPr bwMode="auto">
          <a:xfrm flipV="1">
            <a:off x="1350963" y="2955925"/>
            <a:ext cx="604837" cy="142875"/>
          </a:xfrm>
          <a:prstGeom prst="line">
            <a:avLst/>
          </a:prstGeom>
          <a:noFill/>
          <a:ln w="19050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43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5" name="Line 28"/>
          <p:cNvSpPr>
            <a:spLocks noChangeShapeType="1"/>
          </p:cNvSpPr>
          <p:nvPr/>
        </p:nvSpPr>
        <p:spPr bwMode="auto">
          <a:xfrm flipH="1" flipV="1">
            <a:off x="1278477" y="1728788"/>
            <a:ext cx="46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46" name="Line 28"/>
          <p:cNvSpPr>
            <a:spLocks noChangeShapeType="1"/>
          </p:cNvSpPr>
          <p:nvPr/>
        </p:nvSpPr>
        <p:spPr bwMode="auto">
          <a:xfrm flipV="1">
            <a:off x="1891263" y="1728103"/>
            <a:ext cx="46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6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6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6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6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6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6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6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6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6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6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6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6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6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6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6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6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6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6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6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0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0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06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06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06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06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206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206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20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20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4" dur="500"/>
                                        <p:tgtEl>
                                          <p:spTgt spid="20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20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20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2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20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20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20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20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2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2" dur="500"/>
                                        <p:tgtEl>
                                          <p:spTgt spid="20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20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74" grpId="0" animBg="1"/>
      <p:bldP spid="206873" grpId="0" animBg="1"/>
      <p:bldP spid="206872" grpId="0" animBg="1"/>
      <p:bldP spid="206875" grpId="0" animBg="1"/>
      <p:bldP spid="206890" grpId="0" animBg="1"/>
      <p:bldP spid="206888" grpId="0" animBg="1"/>
      <p:bldP spid="206881" grpId="0" animBg="1"/>
      <p:bldP spid="206850" grpId="0"/>
      <p:bldP spid="206852" grpId="0"/>
      <p:bldP spid="206853" grpId="0" animBg="1"/>
      <p:bldP spid="206854" grpId="0" animBg="1"/>
      <p:bldP spid="206855" grpId="0" animBg="1"/>
      <p:bldP spid="206856" grpId="0" animBg="1"/>
      <p:bldP spid="206857" grpId="0" animBg="1"/>
      <p:bldP spid="206858" grpId="0" animBg="1"/>
      <p:bldP spid="206859" grpId="0" animBg="1"/>
      <p:bldP spid="206860" grpId="0" animBg="1"/>
      <p:bldP spid="206861" grpId="0" animBg="1"/>
      <p:bldP spid="206862" grpId="0" animBg="1"/>
      <p:bldP spid="206863" grpId="0"/>
      <p:bldP spid="206864" grpId="0"/>
      <p:bldP spid="206865" grpId="0"/>
      <p:bldP spid="206866" grpId="0"/>
      <p:bldP spid="206867" grpId="0"/>
      <p:bldP spid="206868" grpId="0"/>
      <p:bldP spid="206869" grpId="0"/>
      <p:bldP spid="206870" grpId="0" animBg="1"/>
      <p:bldP spid="206871" grpId="0"/>
      <p:bldP spid="206876" grpId="0" animBg="1"/>
      <p:bldP spid="206878" grpId="0"/>
      <p:bldP spid="206879" grpId="0"/>
      <p:bldP spid="206882" grpId="0"/>
      <p:bldP spid="206883" grpId="0"/>
      <p:bldP spid="206884" grpId="0"/>
      <p:bldP spid="206885" grpId="0"/>
      <p:bldP spid="206886" grpId="0"/>
      <p:bldP spid="206851" grpId="0" animBg="1"/>
      <p:bldP spid="206891" grpId="0" animBg="1"/>
      <p:bldP spid="45" grpId="0" animBg="1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Csoportba foglalás 6"/>
          <p:cNvGrpSpPr/>
          <p:nvPr/>
        </p:nvGrpSpPr>
        <p:grpSpPr>
          <a:xfrm>
            <a:off x="6508750" y="2409825"/>
            <a:ext cx="1439863" cy="1447800"/>
            <a:chOff x="6508750" y="2409825"/>
            <a:chExt cx="1439863" cy="1447800"/>
          </a:xfrm>
        </p:grpSpPr>
        <p:sp>
          <p:nvSpPr>
            <p:cNvPr id="31763" name="Oval 57"/>
            <p:cNvSpPr>
              <a:spLocks noChangeArrowheads="1"/>
            </p:cNvSpPr>
            <p:nvPr/>
          </p:nvSpPr>
          <p:spPr bwMode="auto">
            <a:xfrm flipH="1">
              <a:off x="6508750" y="2414588"/>
              <a:ext cx="1439863" cy="1439863"/>
            </a:xfrm>
            <a:prstGeom prst="ellipse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hu-HU"/>
            </a:p>
          </p:txBody>
        </p:sp>
        <p:sp>
          <p:nvSpPr>
            <p:cNvPr id="31764" name="Oval 58"/>
            <p:cNvSpPr>
              <a:spLocks noChangeArrowheads="1"/>
            </p:cNvSpPr>
            <p:nvPr/>
          </p:nvSpPr>
          <p:spPr bwMode="auto">
            <a:xfrm flipH="1">
              <a:off x="6620033" y="2501105"/>
              <a:ext cx="1258888" cy="125888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rgbClr val="FF9623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hu-HU"/>
            </a:p>
          </p:txBody>
        </p:sp>
        <p:sp>
          <p:nvSpPr>
            <p:cNvPr id="31765" name="Line 59"/>
            <p:cNvSpPr>
              <a:spLocks noChangeShapeType="1"/>
            </p:cNvSpPr>
            <p:nvPr/>
          </p:nvSpPr>
          <p:spPr bwMode="auto">
            <a:xfrm>
              <a:off x="7257686" y="2409825"/>
              <a:ext cx="0" cy="1447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grpSp>
        <p:nvGrpSpPr>
          <p:cNvPr id="6" name="Csoportba foglalás 5"/>
          <p:cNvGrpSpPr/>
          <p:nvPr/>
        </p:nvGrpSpPr>
        <p:grpSpPr>
          <a:xfrm>
            <a:off x="1861343" y="2401888"/>
            <a:ext cx="1439863" cy="1451768"/>
            <a:chOff x="1861343" y="2401888"/>
            <a:chExt cx="1439863" cy="1451768"/>
          </a:xfrm>
        </p:grpSpPr>
        <p:grpSp>
          <p:nvGrpSpPr>
            <p:cNvPr id="5" name="Csoportba foglalás 4"/>
            <p:cNvGrpSpPr/>
            <p:nvPr/>
          </p:nvGrpSpPr>
          <p:grpSpPr>
            <a:xfrm>
              <a:off x="1861343" y="2413794"/>
              <a:ext cx="1439863" cy="1439862"/>
              <a:chOff x="1876426" y="2451100"/>
              <a:chExt cx="1439863" cy="1439862"/>
            </a:xfrm>
          </p:grpSpPr>
          <p:sp>
            <p:nvSpPr>
              <p:cNvPr id="31767" name="Oval 43"/>
              <p:cNvSpPr>
                <a:spLocks noChangeArrowheads="1"/>
              </p:cNvSpPr>
              <p:nvPr/>
            </p:nvSpPr>
            <p:spPr bwMode="auto">
              <a:xfrm>
                <a:off x="1876426" y="2451100"/>
                <a:ext cx="1439863" cy="1439862"/>
              </a:xfrm>
              <a:prstGeom prst="ellipse">
                <a:avLst/>
              </a:prstGeom>
              <a:solidFill>
                <a:schemeClr val="accent1"/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algn="ctr">
                  <a:spcBef>
                    <a:spcPct val="50000"/>
                  </a:spcBef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1pPr>
                <a:lvl2pPr marL="742950" indent="-285750" algn="ctr">
                  <a:spcBef>
                    <a:spcPct val="50000"/>
                  </a:spcBef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2pPr>
                <a:lvl3pPr marL="1143000" indent="-228600" algn="ctr">
                  <a:spcBef>
                    <a:spcPct val="50000"/>
                  </a:spcBef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3pPr>
                <a:lvl4pPr marL="1600200" indent="-228600" algn="ctr">
                  <a:spcBef>
                    <a:spcPct val="50000"/>
                  </a:spcBef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4pPr>
                <a:lvl5pPr marL="2057400" indent="-228600" algn="ctr">
                  <a:spcBef>
                    <a:spcPct val="50000"/>
                  </a:spcBef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hu-HU"/>
              </a:p>
            </p:txBody>
          </p:sp>
          <p:sp>
            <p:nvSpPr>
              <p:cNvPr id="31768" name="Oval 47"/>
              <p:cNvSpPr>
                <a:spLocks noChangeArrowheads="1"/>
              </p:cNvSpPr>
              <p:nvPr/>
            </p:nvSpPr>
            <p:spPr bwMode="auto">
              <a:xfrm>
                <a:off x="1957388" y="2541588"/>
                <a:ext cx="1258888" cy="1258887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algn="ctr">
                  <a:spcBef>
                    <a:spcPct val="50000"/>
                  </a:spcBef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1pPr>
                <a:lvl2pPr marL="742950" indent="-285750" algn="ctr">
                  <a:spcBef>
                    <a:spcPct val="50000"/>
                  </a:spcBef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2pPr>
                <a:lvl3pPr marL="1143000" indent="-228600" algn="ctr">
                  <a:spcBef>
                    <a:spcPct val="50000"/>
                  </a:spcBef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3pPr>
                <a:lvl4pPr marL="1600200" indent="-228600" algn="ctr">
                  <a:spcBef>
                    <a:spcPct val="50000"/>
                  </a:spcBef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4pPr>
                <a:lvl5pPr marL="2057400" indent="-228600" algn="ctr">
                  <a:spcBef>
                    <a:spcPct val="50000"/>
                  </a:spcBef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rgbClr val="FF9623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hu-HU"/>
              </a:p>
            </p:txBody>
          </p:sp>
        </p:grpSp>
        <p:sp>
          <p:nvSpPr>
            <p:cNvPr id="31769" name="Line 45"/>
            <p:cNvSpPr>
              <a:spLocks noChangeShapeType="1"/>
            </p:cNvSpPr>
            <p:nvPr/>
          </p:nvSpPr>
          <p:spPr bwMode="auto">
            <a:xfrm flipH="1">
              <a:off x="2586038" y="2401888"/>
              <a:ext cx="0" cy="1447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 useBgFill="1">
        <p:nvSpPr>
          <p:cNvPr id="2" name="Téglalap 1"/>
          <p:cNvSpPr/>
          <p:nvPr/>
        </p:nvSpPr>
        <p:spPr bwMode="auto">
          <a:xfrm>
            <a:off x="7259003" y="1978819"/>
            <a:ext cx="1083056" cy="230981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0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 useBgFill="1">
        <p:nvSpPr>
          <p:cNvPr id="29" name="Téglalap 28"/>
          <p:cNvSpPr/>
          <p:nvPr/>
        </p:nvSpPr>
        <p:spPr bwMode="auto">
          <a:xfrm>
            <a:off x="1498219" y="1989932"/>
            <a:ext cx="1083056" cy="230981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0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881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23887"/>
          </a:xfrm>
        </p:spPr>
        <p:txBody>
          <a:bodyPr/>
          <a:lstStyle/>
          <a:p>
            <a:pPr eaLnBrk="1" hangingPunct="1"/>
            <a:r>
              <a:rPr lang="hu-HU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Különböző testek ellenállás-tényezője</a:t>
            </a:r>
            <a:br>
              <a:rPr lang="hu-HU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24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(forgókanalas </a:t>
            </a:r>
            <a:r>
              <a:rPr lang="hu-HU" sz="2400" i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anemométer</a:t>
            </a:r>
            <a:r>
              <a:rPr lang="hu-HU" sz="24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207922" name="Line 50"/>
          <p:cNvSpPr>
            <a:spLocks noChangeShapeType="1"/>
          </p:cNvSpPr>
          <p:nvPr/>
        </p:nvSpPr>
        <p:spPr bwMode="auto">
          <a:xfrm flipV="1">
            <a:off x="2481263" y="2752725"/>
            <a:ext cx="585787" cy="519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7933" name="AutoShape 61"/>
          <p:cNvSpPr>
            <a:spLocks noChangeArrowheads="1"/>
          </p:cNvSpPr>
          <p:nvPr/>
        </p:nvSpPr>
        <p:spPr bwMode="auto">
          <a:xfrm>
            <a:off x="5191125" y="2565400"/>
            <a:ext cx="850900" cy="1171575"/>
          </a:xfrm>
          <a:prstGeom prst="rightArrow">
            <a:avLst>
              <a:gd name="adj1" fmla="val 44398"/>
              <a:gd name="adj2" fmla="val 35051"/>
            </a:avLst>
          </a:prstGeom>
          <a:solidFill>
            <a:srgbClr val="00506E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bg1"/>
                </a:solidFill>
              </a:rPr>
              <a:t>v</a:t>
            </a:r>
            <a:r>
              <a:rPr lang="hu-HU" sz="2800" baseline="-25000">
                <a:solidFill>
                  <a:schemeClr val="bg1"/>
                </a:solidFill>
                <a:sym typeface="Symbol" panose="05050102010706020507" pitchFamily="18" charset="2"/>
              </a:rPr>
              <a:t></a:t>
            </a:r>
          </a:p>
        </p:txBody>
      </p:sp>
      <p:sp>
        <p:nvSpPr>
          <p:cNvPr id="207935" name="Line 63"/>
          <p:cNvSpPr>
            <a:spLocks noChangeShapeType="1"/>
          </p:cNvSpPr>
          <p:nvPr/>
        </p:nvSpPr>
        <p:spPr bwMode="auto">
          <a:xfrm flipH="1" flipV="1">
            <a:off x="6708775" y="2801938"/>
            <a:ext cx="6572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7938" name="Text Box 66"/>
          <p:cNvSpPr txBox="1">
            <a:spLocks noChangeArrowheads="1"/>
          </p:cNvSpPr>
          <p:nvPr/>
        </p:nvSpPr>
        <p:spPr bwMode="auto">
          <a:xfrm>
            <a:off x="1330799" y="4355255"/>
            <a:ext cx="25225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36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sz="3600" b="1" i="1" baseline="-25000" dirty="0" err="1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hu-HU" sz="3600" dirty="0">
                <a:solidFill>
                  <a:schemeClr val="tx1"/>
                </a:solidFill>
                <a:latin typeface="Calibri" panose="020F0502020204030204" pitchFamily="34" charset="0"/>
              </a:rPr>
              <a:t>=1,33</a:t>
            </a:r>
          </a:p>
        </p:txBody>
      </p:sp>
      <p:sp>
        <p:nvSpPr>
          <p:cNvPr id="207939" name="Text Box 67"/>
          <p:cNvSpPr txBox="1">
            <a:spLocks noChangeArrowheads="1"/>
          </p:cNvSpPr>
          <p:nvPr/>
        </p:nvSpPr>
        <p:spPr bwMode="auto">
          <a:xfrm>
            <a:off x="5977056" y="4356842"/>
            <a:ext cx="25225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36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sz="3600" b="1" i="1" baseline="-25000" dirty="0" err="1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hu-HU" sz="3600" dirty="0">
                <a:solidFill>
                  <a:schemeClr val="tx1"/>
                </a:solidFill>
                <a:latin typeface="Calibri" panose="020F0502020204030204" pitchFamily="34" charset="0"/>
              </a:rPr>
              <a:t>=0,34</a:t>
            </a:r>
          </a:p>
        </p:txBody>
      </p:sp>
      <p:sp>
        <p:nvSpPr>
          <p:cNvPr id="27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07936" name="AutoShape 64"/>
          <p:cNvSpPr>
            <a:spLocks noChangeArrowheads="1"/>
          </p:cNvSpPr>
          <p:nvPr/>
        </p:nvSpPr>
        <p:spPr bwMode="auto">
          <a:xfrm>
            <a:off x="7654925" y="1803400"/>
            <a:ext cx="590550" cy="538163"/>
          </a:xfrm>
          <a:prstGeom prst="wedgeRoundRectCallout">
            <a:avLst>
              <a:gd name="adj1" fmla="val -161023"/>
              <a:gd name="adj2" fmla="val 162179"/>
              <a:gd name="adj3" fmla="val 16667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207925" name="AutoShape 53"/>
          <p:cNvSpPr>
            <a:spLocks noChangeArrowheads="1"/>
          </p:cNvSpPr>
          <p:nvPr/>
        </p:nvSpPr>
        <p:spPr bwMode="auto">
          <a:xfrm>
            <a:off x="1524000" y="1490663"/>
            <a:ext cx="590550" cy="538162"/>
          </a:xfrm>
          <a:prstGeom prst="wedgeRoundRectCallout">
            <a:avLst>
              <a:gd name="adj1" fmla="val 163657"/>
              <a:gd name="adj2" fmla="val 219657"/>
              <a:gd name="adj3" fmla="val 16667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207911" name="AutoShape 39"/>
          <p:cNvSpPr>
            <a:spLocks noChangeArrowheads="1"/>
          </p:cNvSpPr>
          <p:nvPr/>
        </p:nvSpPr>
        <p:spPr bwMode="auto">
          <a:xfrm>
            <a:off x="986630" y="2592388"/>
            <a:ext cx="850900" cy="1171575"/>
          </a:xfrm>
          <a:prstGeom prst="rightArrow">
            <a:avLst>
              <a:gd name="adj1" fmla="val 44398"/>
              <a:gd name="adj2" fmla="val 35051"/>
            </a:avLst>
          </a:prstGeom>
          <a:solidFill>
            <a:srgbClr val="00506E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>
                <a:solidFill>
                  <a:schemeClr val="bg1"/>
                </a:solidFill>
              </a:rPr>
              <a:t>v</a:t>
            </a:r>
            <a:r>
              <a:rPr lang="hu-HU" sz="2800" baseline="-25000">
                <a:solidFill>
                  <a:schemeClr val="bg1"/>
                </a:solidFill>
                <a:sym typeface="Symbol" panose="05050102010706020507" pitchFamily="18" charset="2"/>
              </a:rPr>
              <a:t></a:t>
            </a:r>
          </a:p>
        </p:txBody>
      </p:sp>
      <p:sp>
        <p:nvSpPr>
          <p:cNvPr id="207921" name="Line 49"/>
          <p:cNvSpPr>
            <a:spLocks noChangeShapeType="1"/>
          </p:cNvSpPr>
          <p:nvPr/>
        </p:nvSpPr>
        <p:spPr bwMode="auto">
          <a:xfrm flipH="1">
            <a:off x="2138363" y="3171825"/>
            <a:ext cx="1489075" cy="1588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7934" name="Line 62"/>
          <p:cNvSpPr>
            <a:spLocks noChangeShapeType="1"/>
          </p:cNvSpPr>
          <p:nvPr/>
        </p:nvSpPr>
        <p:spPr bwMode="auto">
          <a:xfrm flipH="1">
            <a:off x="6046788" y="3144838"/>
            <a:ext cx="1489075" cy="1587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7927" name="Line 55"/>
          <p:cNvSpPr>
            <a:spLocks noChangeShapeType="1"/>
          </p:cNvSpPr>
          <p:nvPr/>
        </p:nvSpPr>
        <p:spPr bwMode="auto">
          <a:xfrm rot="5400000" flipH="1" flipV="1">
            <a:off x="6281559" y="3125787"/>
            <a:ext cx="19319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7879" name="Line 7"/>
          <p:cNvSpPr>
            <a:spLocks noChangeShapeType="1"/>
          </p:cNvSpPr>
          <p:nvPr/>
        </p:nvSpPr>
        <p:spPr bwMode="auto">
          <a:xfrm rot="5400000" flipH="1" flipV="1">
            <a:off x="1624806" y="3144838"/>
            <a:ext cx="1931988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pic>
        <p:nvPicPr>
          <p:cNvPr id="35842" name="Picture 2" descr="http://mindenkilapja.hu/users/szelkerek/uploads/kar_csony_0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278" y="3857625"/>
            <a:ext cx="1895412" cy="142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zövegdoboz 7"/>
          <p:cNvSpPr txBox="1"/>
          <p:nvPr/>
        </p:nvSpPr>
        <p:spPr>
          <a:xfrm>
            <a:off x="188259" y="5378818"/>
            <a:ext cx="8785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800" dirty="0" smtClean="0">
                <a:solidFill>
                  <a:schemeClr val="tx1"/>
                </a:solidFill>
              </a:rPr>
              <a:t>A két ellenállás tényező különbségének köszönhetően, </a:t>
            </a:r>
            <a:r>
              <a:rPr lang="hu-HU" sz="1800" dirty="0">
                <a:solidFill>
                  <a:schemeClr val="tx1"/>
                </a:solidFill>
              </a:rPr>
              <a:t>3-4 kanál </a:t>
            </a:r>
            <a:r>
              <a:rPr lang="hu-HU" sz="1800" dirty="0" smtClean="0">
                <a:solidFill>
                  <a:schemeClr val="tx1"/>
                </a:solidFill>
              </a:rPr>
              <a:t>segítségével, olyan forgó eszköz készíthető, mely függőleges helyzetben tartva, </a:t>
            </a:r>
            <a:r>
              <a:rPr lang="hu-HU" sz="1800" dirty="0">
                <a:solidFill>
                  <a:schemeClr val="tx1"/>
                </a:solidFill>
              </a:rPr>
              <a:t>a fordulatszámból </a:t>
            </a:r>
            <a:r>
              <a:rPr lang="hu-HU" sz="1800" dirty="0" smtClean="0">
                <a:solidFill>
                  <a:schemeClr val="tx1"/>
                </a:solidFill>
              </a:rPr>
              <a:t>kiindulva </a:t>
            </a:r>
            <a:r>
              <a:rPr lang="hu-HU" sz="1800" dirty="0">
                <a:solidFill>
                  <a:schemeClr val="tx1"/>
                </a:solidFill>
              </a:rPr>
              <a:t>képes mérni a </a:t>
            </a:r>
            <a:r>
              <a:rPr lang="hu-HU" sz="1800" dirty="0" smtClean="0">
                <a:solidFill>
                  <a:schemeClr val="tx1"/>
                </a:solidFill>
              </a:rPr>
              <a:t>szélsebességet és érzéketlen a szélirány változására.</a:t>
            </a:r>
            <a:endParaRPr lang="hu-H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7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7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7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7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7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7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7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7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7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7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7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7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7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7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7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7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7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7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7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7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07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7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7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7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7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8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7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7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7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7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0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0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animBg="1"/>
      <p:bldP spid="207922" grpId="0" animBg="1"/>
      <p:bldP spid="207933" grpId="0" animBg="1"/>
      <p:bldP spid="207935" grpId="0" animBg="1"/>
      <p:bldP spid="207938" grpId="0"/>
      <p:bldP spid="207939" grpId="0"/>
      <p:bldP spid="207936" grpId="0" animBg="1"/>
      <p:bldP spid="207925" grpId="0" animBg="1"/>
      <p:bldP spid="207911" grpId="0" animBg="1"/>
      <p:bldP spid="207921" grpId="0" animBg="1"/>
      <p:bldP spid="207934" grpId="0" animBg="1"/>
      <p:bldP spid="207927" grpId="0" animBg="1"/>
      <p:bldP spid="207879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00" name="Text Box 4"/>
          <p:cNvSpPr txBox="1">
            <a:spLocks noChangeArrowheads="1"/>
          </p:cNvSpPr>
          <p:nvPr/>
        </p:nvSpPr>
        <p:spPr bwMode="auto">
          <a:xfrm>
            <a:off x="377825" y="1057275"/>
            <a:ext cx="8450263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1325" indent="-441325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marL="0" indent="0" algn="just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áramvonalas testek ellenállás-tényezője a Re-számtól függ (a leválási pont vándorol, az áramlási nyom nagysága változik)</a:t>
            </a:r>
          </a:p>
          <a:p>
            <a:pPr marL="0" indent="0" algn="just" eaLnBrk="1" hangingPunct="1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nem áramvonalas testek ellenállás-tényezője a Re számtól független (a leválás helye közel változatlan, az áramlási nyom nagysága közel állandó)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8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8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8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8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8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8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20" name="Text Box 36"/>
          <p:cNvSpPr txBox="1">
            <a:spLocks noChangeArrowheads="1"/>
          </p:cNvSpPr>
          <p:nvPr/>
        </p:nvSpPr>
        <p:spPr bwMode="auto">
          <a:xfrm>
            <a:off x="381000" y="3711575"/>
            <a:ext cx="2163763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rgbClr val="000000"/>
                </a:solidFill>
                <a:latin typeface="Calibri" panose="020F0502020204030204" pitchFamily="34" charset="0"/>
              </a:rPr>
              <a:t>Áramkép kis Re-számnál</a:t>
            </a:r>
          </a:p>
        </p:txBody>
      </p:sp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/>
          <a:lstStyle/>
          <a:p>
            <a:pPr eaLnBrk="1" hangingPunct="1"/>
            <a:r>
              <a:rPr lang="hu-HU" sz="27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áramlásra merőleges hossztengelyű henger (ellenállás-tényezőjének változási jellege</a:t>
            </a:r>
          </a:p>
        </p:txBody>
      </p:sp>
      <p:sp>
        <p:nvSpPr>
          <p:cNvPr id="195588" name="Line 4"/>
          <p:cNvSpPr>
            <a:spLocks noChangeShapeType="1"/>
          </p:cNvSpPr>
          <p:nvPr/>
        </p:nvSpPr>
        <p:spPr bwMode="auto">
          <a:xfrm>
            <a:off x="1768475" y="5837238"/>
            <a:ext cx="44910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589" name="Line 5"/>
          <p:cNvSpPr>
            <a:spLocks noChangeShapeType="1"/>
          </p:cNvSpPr>
          <p:nvPr/>
        </p:nvSpPr>
        <p:spPr bwMode="auto">
          <a:xfrm flipV="1">
            <a:off x="1768475" y="1600200"/>
            <a:ext cx="0" cy="4237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592" name="Freeform 8"/>
          <p:cNvSpPr>
            <a:spLocks/>
          </p:cNvSpPr>
          <p:nvPr/>
        </p:nvSpPr>
        <p:spPr bwMode="auto">
          <a:xfrm>
            <a:off x="1782763" y="1992313"/>
            <a:ext cx="3965575" cy="3302000"/>
          </a:xfrm>
          <a:custGeom>
            <a:avLst/>
            <a:gdLst>
              <a:gd name="T0" fmla="*/ 0 w 2498"/>
              <a:gd name="T1" fmla="*/ 0 h 2003"/>
              <a:gd name="T2" fmla="*/ 460375 w 2498"/>
              <a:gd name="T3" fmla="*/ 1211667 h 2003"/>
              <a:gd name="T4" fmla="*/ 1077913 w 2498"/>
              <a:gd name="T5" fmla="*/ 2093630 h 2003"/>
              <a:gd name="T6" fmla="*/ 1828800 w 2498"/>
              <a:gd name="T7" fmla="*/ 2408498 h 2003"/>
              <a:gd name="T8" fmla="*/ 2486025 w 2498"/>
              <a:gd name="T9" fmla="*/ 2408498 h 2003"/>
              <a:gd name="T10" fmla="*/ 2671763 w 2498"/>
              <a:gd name="T11" fmla="*/ 2073847 h 2003"/>
              <a:gd name="T12" fmla="*/ 2836863 w 2498"/>
              <a:gd name="T13" fmla="*/ 1803489 h 2003"/>
              <a:gd name="T14" fmla="*/ 3117850 w 2498"/>
              <a:gd name="T15" fmla="*/ 1768870 h 2003"/>
              <a:gd name="T16" fmla="*/ 3384550 w 2498"/>
              <a:gd name="T17" fmla="*/ 1808434 h 2003"/>
              <a:gd name="T18" fmla="*/ 3489325 w 2498"/>
              <a:gd name="T19" fmla="*/ 2050768 h 2003"/>
              <a:gd name="T20" fmla="*/ 3617913 w 2498"/>
              <a:gd name="T21" fmla="*/ 3133850 h 2003"/>
              <a:gd name="T22" fmla="*/ 3965575 w 2498"/>
              <a:gd name="T23" fmla="*/ 3054721 h 200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498" h="2003">
                <a:moveTo>
                  <a:pt x="0" y="0"/>
                </a:moveTo>
                <a:cubicBezTo>
                  <a:pt x="48" y="123"/>
                  <a:pt x="177" y="524"/>
                  <a:pt x="290" y="735"/>
                </a:cubicBezTo>
                <a:cubicBezTo>
                  <a:pt x="403" y="947"/>
                  <a:pt x="536" y="1149"/>
                  <a:pt x="679" y="1270"/>
                </a:cubicBezTo>
                <a:cubicBezTo>
                  <a:pt x="823" y="1391"/>
                  <a:pt x="1005" y="1429"/>
                  <a:pt x="1152" y="1461"/>
                </a:cubicBezTo>
                <a:cubicBezTo>
                  <a:pt x="1300" y="1493"/>
                  <a:pt x="1478" y="1495"/>
                  <a:pt x="1566" y="1461"/>
                </a:cubicBezTo>
                <a:cubicBezTo>
                  <a:pt x="1655" y="1427"/>
                  <a:pt x="1646" y="1319"/>
                  <a:pt x="1683" y="1258"/>
                </a:cubicBezTo>
                <a:cubicBezTo>
                  <a:pt x="1720" y="1197"/>
                  <a:pt x="1740" y="1125"/>
                  <a:pt x="1787" y="1094"/>
                </a:cubicBezTo>
                <a:cubicBezTo>
                  <a:pt x="1834" y="1063"/>
                  <a:pt x="1907" y="1073"/>
                  <a:pt x="1964" y="1073"/>
                </a:cubicBezTo>
                <a:cubicBezTo>
                  <a:pt x="2021" y="1073"/>
                  <a:pt x="2093" y="1069"/>
                  <a:pt x="2132" y="1097"/>
                </a:cubicBezTo>
                <a:cubicBezTo>
                  <a:pt x="2171" y="1125"/>
                  <a:pt x="2174" y="1110"/>
                  <a:pt x="2198" y="1244"/>
                </a:cubicBezTo>
                <a:cubicBezTo>
                  <a:pt x="2222" y="1378"/>
                  <a:pt x="2229" y="1799"/>
                  <a:pt x="2279" y="1901"/>
                </a:cubicBezTo>
                <a:cubicBezTo>
                  <a:pt x="2329" y="2003"/>
                  <a:pt x="2453" y="1863"/>
                  <a:pt x="2498" y="1853"/>
                </a:cubicBezTo>
              </a:path>
            </a:pathLst>
          </a:custGeom>
          <a:noFill/>
          <a:ln w="5715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593" name="Text Box 9"/>
          <p:cNvSpPr txBox="1">
            <a:spLocks noChangeArrowheads="1"/>
          </p:cNvSpPr>
          <p:nvPr/>
        </p:nvSpPr>
        <p:spPr bwMode="auto">
          <a:xfrm>
            <a:off x="6340475" y="5576888"/>
            <a:ext cx="669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rgbClr val="000000"/>
                </a:solidFill>
                <a:latin typeface="Calibri" panose="020F0502020204030204" pitchFamily="34" charset="0"/>
              </a:rPr>
              <a:t>Re</a:t>
            </a:r>
          </a:p>
        </p:txBody>
      </p:sp>
      <p:sp>
        <p:nvSpPr>
          <p:cNvPr id="195594" name="Text Box 10"/>
          <p:cNvSpPr txBox="1">
            <a:spLocks noChangeArrowheads="1"/>
          </p:cNvSpPr>
          <p:nvPr/>
        </p:nvSpPr>
        <p:spPr bwMode="auto">
          <a:xfrm>
            <a:off x="1457325" y="1076325"/>
            <a:ext cx="669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800" b="1" i="1">
                <a:solidFill>
                  <a:srgbClr val="000000"/>
                </a:solidFill>
                <a:latin typeface="Calibri" panose="020F0502020204030204" pitchFamily="34" charset="0"/>
              </a:rPr>
              <a:t>c</a:t>
            </a:r>
            <a:r>
              <a:rPr lang="hu-HU" sz="2800" b="1" i="1" baseline="-25000">
                <a:solidFill>
                  <a:srgbClr val="000000"/>
                </a:solidFill>
                <a:latin typeface="Calibri" panose="020F0502020204030204" pitchFamily="34" charset="0"/>
              </a:rPr>
              <a:t>e</a:t>
            </a:r>
          </a:p>
        </p:txBody>
      </p:sp>
      <p:sp>
        <p:nvSpPr>
          <p:cNvPr id="195595" name="Text Box 11"/>
          <p:cNvSpPr txBox="1">
            <a:spLocks noChangeArrowheads="1"/>
          </p:cNvSpPr>
          <p:nvPr/>
        </p:nvSpPr>
        <p:spPr bwMode="auto">
          <a:xfrm>
            <a:off x="5400675" y="5829300"/>
            <a:ext cx="715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10</a:t>
            </a:r>
            <a:r>
              <a:rPr lang="hu-HU" b="1" i="1" baseline="30000">
                <a:solidFill>
                  <a:srgbClr val="00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95596" name="Line 12"/>
          <p:cNvSpPr>
            <a:spLocks noChangeShapeType="1"/>
          </p:cNvSpPr>
          <p:nvPr/>
        </p:nvSpPr>
        <p:spPr bwMode="auto">
          <a:xfrm>
            <a:off x="5748338" y="1998663"/>
            <a:ext cx="4762" cy="3849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597" name="Line 13"/>
          <p:cNvSpPr>
            <a:spLocks noChangeShapeType="1"/>
          </p:cNvSpPr>
          <p:nvPr/>
        </p:nvSpPr>
        <p:spPr bwMode="auto">
          <a:xfrm>
            <a:off x="5076825" y="2014538"/>
            <a:ext cx="15875" cy="3840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598" name="Line 14"/>
          <p:cNvSpPr>
            <a:spLocks noChangeShapeType="1"/>
          </p:cNvSpPr>
          <p:nvPr/>
        </p:nvSpPr>
        <p:spPr bwMode="auto">
          <a:xfrm flipH="1" flipV="1">
            <a:off x="1765300" y="4391025"/>
            <a:ext cx="39798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599" name="Line 15"/>
          <p:cNvSpPr>
            <a:spLocks noChangeShapeType="1"/>
          </p:cNvSpPr>
          <p:nvPr/>
        </p:nvSpPr>
        <p:spPr bwMode="auto">
          <a:xfrm flipH="1" flipV="1">
            <a:off x="1766888" y="5410200"/>
            <a:ext cx="3975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600" name="Text Box 16"/>
          <p:cNvSpPr txBox="1">
            <a:spLocks noChangeArrowheads="1"/>
          </p:cNvSpPr>
          <p:nvPr/>
        </p:nvSpPr>
        <p:spPr bwMode="auto">
          <a:xfrm>
            <a:off x="3989388" y="5853113"/>
            <a:ext cx="868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10</a:t>
            </a:r>
            <a:r>
              <a:rPr lang="hu-HU" b="1" i="1" baseline="3000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95601" name="Line 17"/>
          <p:cNvSpPr>
            <a:spLocks noChangeShapeType="1"/>
          </p:cNvSpPr>
          <p:nvPr/>
        </p:nvSpPr>
        <p:spPr bwMode="auto">
          <a:xfrm>
            <a:off x="4418013" y="1984375"/>
            <a:ext cx="19050" cy="3865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602" name="Line 18"/>
          <p:cNvSpPr>
            <a:spLocks noChangeShapeType="1"/>
          </p:cNvSpPr>
          <p:nvPr/>
        </p:nvSpPr>
        <p:spPr bwMode="auto">
          <a:xfrm>
            <a:off x="3078163" y="2000250"/>
            <a:ext cx="0" cy="3840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603" name="Line 19"/>
          <p:cNvSpPr>
            <a:spLocks noChangeShapeType="1"/>
          </p:cNvSpPr>
          <p:nvPr/>
        </p:nvSpPr>
        <p:spPr bwMode="auto">
          <a:xfrm>
            <a:off x="3765550" y="2014538"/>
            <a:ext cx="4763" cy="383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604" name="Line 20"/>
          <p:cNvSpPr>
            <a:spLocks noChangeShapeType="1"/>
          </p:cNvSpPr>
          <p:nvPr/>
        </p:nvSpPr>
        <p:spPr bwMode="auto">
          <a:xfrm>
            <a:off x="2395538" y="2001838"/>
            <a:ext cx="0" cy="3854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607" name="Text Box 23"/>
          <p:cNvSpPr txBox="1">
            <a:spLocks noChangeArrowheads="1"/>
          </p:cNvSpPr>
          <p:nvPr/>
        </p:nvSpPr>
        <p:spPr bwMode="auto">
          <a:xfrm>
            <a:off x="4664075" y="5843588"/>
            <a:ext cx="868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10</a:t>
            </a:r>
            <a:r>
              <a:rPr lang="hu-HU" b="1" i="1" baseline="30000">
                <a:solidFill>
                  <a:srgbClr val="00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95608" name="Text Box 24"/>
          <p:cNvSpPr txBox="1">
            <a:spLocks noChangeArrowheads="1"/>
          </p:cNvSpPr>
          <p:nvPr/>
        </p:nvSpPr>
        <p:spPr bwMode="auto">
          <a:xfrm>
            <a:off x="3349625" y="5851525"/>
            <a:ext cx="868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10</a:t>
            </a:r>
            <a:r>
              <a:rPr lang="hu-HU" b="1" i="1" baseline="3000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95609" name="Text Box 25"/>
          <p:cNvSpPr txBox="1">
            <a:spLocks noChangeArrowheads="1"/>
          </p:cNvSpPr>
          <p:nvPr/>
        </p:nvSpPr>
        <p:spPr bwMode="auto">
          <a:xfrm>
            <a:off x="2655888" y="5843588"/>
            <a:ext cx="868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10</a:t>
            </a:r>
            <a:r>
              <a:rPr lang="hu-HU" b="1" i="1" baseline="3000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95610" name="Text Box 26"/>
          <p:cNvSpPr txBox="1">
            <a:spLocks noChangeArrowheads="1"/>
          </p:cNvSpPr>
          <p:nvPr/>
        </p:nvSpPr>
        <p:spPr bwMode="auto">
          <a:xfrm>
            <a:off x="1931988" y="5835650"/>
            <a:ext cx="868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10</a:t>
            </a:r>
            <a:endParaRPr lang="hu-HU" b="1" i="1" baseline="30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5611" name="Line 27"/>
          <p:cNvSpPr>
            <a:spLocks noChangeShapeType="1"/>
          </p:cNvSpPr>
          <p:nvPr/>
        </p:nvSpPr>
        <p:spPr bwMode="auto">
          <a:xfrm flipH="1" flipV="1">
            <a:off x="1766888" y="2011363"/>
            <a:ext cx="3979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5612" name="Text Box 28"/>
          <p:cNvSpPr txBox="1">
            <a:spLocks noChangeArrowheads="1"/>
          </p:cNvSpPr>
          <p:nvPr/>
        </p:nvSpPr>
        <p:spPr bwMode="auto">
          <a:xfrm>
            <a:off x="1044575" y="1803400"/>
            <a:ext cx="868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10</a:t>
            </a:r>
            <a:endParaRPr lang="hu-HU" b="1" i="1" baseline="30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5613" name="Text Box 29"/>
          <p:cNvSpPr txBox="1">
            <a:spLocks noChangeArrowheads="1"/>
          </p:cNvSpPr>
          <p:nvPr/>
        </p:nvSpPr>
        <p:spPr bwMode="auto">
          <a:xfrm>
            <a:off x="1125538" y="4157663"/>
            <a:ext cx="868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</a:rPr>
              <a:t>1</a:t>
            </a:r>
            <a:endParaRPr lang="hu-HU" b="1" i="1" baseline="30000">
              <a:solidFill>
                <a:srgbClr val="000000"/>
              </a:solidFill>
            </a:endParaRPr>
          </a:p>
        </p:txBody>
      </p:sp>
      <p:sp>
        <p:nvSpPr>
          <p:cNvPr id="195614" name="Text Box 30"/>
          <p:cNvSpPr txBox="1">
            <a:spLocks noChangeArrowheads="1"/>
          </p:cNvSpPr>
          <p:nvPr/>
        </p:nvSpPr>
        <p:spPr bwMode="auto">
          <a:xfrm>
            <a:off x="1076325" y="5216525"/>
            <a:ext cx="868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0,2</a:t>
            </a:r>
            <a:endParaRPr lang="hu-HU" b="1" i="1" baseline="30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5615" name="Text Box 31"/>
          <p:cNvSpPr txBox="1">
            <a:spLocks noChangeArrowheads="1"/>
          </p:cNvSpPr>
          <p:nvPr/>
        </p:nvSpPr>
        <p:spPr bwMode="auto">
          <a:xfrm>
            <a:off x="1063625" y="5627688"/>
            <a:ext cx="868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0,1</a:t>
            </a:r>
            <a:endParaRPr lang="hu-HU" b="1" i="1" baseline="30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5616" name="Text Box 32"/>
          <p:cNvSpPr txBox="1">
            <a:spLocks noChangeArrowheads="1"/>
          </p:cNvSpPr>
          <p:nvPr/>
        </p:nvSpPr>
        <p:spPr bwMode="auto">
          <a:xfrm>
            <a:off x="1300163" y="5840413"/>
            <a:ext cx="868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1</a:t>
            </a:r>
            <a:endParaRPr lang="hu-HU" b="1" i="1" baseline="30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5617" name="Text Box 33"/>
          <p:cNvSpPr txBox="1">
            <a:spLocks noChangeArrowheads="1"/>
          </p:cNvSpPr>
          <p:nvPr/>
        </p:nvSpPr>
        <p:spPr bwMode="auto">
          <a:xfrm>
            <a:off x="5970588" y="1455738"/>
            <a:ext cx="2887662" cy="144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hu-HU" sz="2200">
                <a:solidFill>
                  <a:srgbClr val="000000"/>
                </a:solidFill>
                <a:latin typeface="Calibri" panose="020F0502020204030204" pitchFamily="34" charset="0"/>
              </a:rPr>
              <a:t>Az </a:t>
            </a:r>
            <a:r>
              <a:rPr lang="hu-HU">
                <a:solidFill>
                  <a:srgbClr val="000000"/>
                </a:solidFill>
                <a:latin typeface="Calibri" panose="020F0502020204030204" pitchFamily="34" charset="0"/>
              </a:rPr>
              <a:t>áramvonalas</a:t>
            </a:r>
            <a:r>
              <a:rPr lang="hu-HU" sz="2200">
                <a:solidFill>
                  <a:srgbClr val="000000"/>
                </a:solidFill>
                <a:latin typeface="Calibri" panose="020F0502020204030204" pitchFamily="34" charset="0"/>
              </a:rPr>
              <a:t> testek ellenállás-tényezője a Re-szám növekedésével csökken. </a:t>
            </a:r>
          </a:p>
        </p:txBody>
      </p:sp>
      <p:pic>
        <p:nvPicPr>
          <p:cNvPr id="195618" name="Picture 34" descr="Leválás gömb mögött (1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997075"/>
            <a:ext cx="2322513" cy="1622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5621" name="Picture 37" descr="Leválás gömb mögött (2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163" y="2006600"/>
            <a:ext cx="2303462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623" name="Text Box 39"/>
          <p:cNvSpPr txBox="1">
            <a:spLocks noChangeArrowheads="1"/>
          </p:cNvSpPr>
          <p:nvPr/>
        </p:nvSpPr>
        <p:spPr bwMode="auto">
          <a:xfrm>
            <a:off x="3098800" y="3684588"/>
            <a:ext cx="280352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rgbClr val="000000"/>
                </a:solidFill>
                <a:latin typeface="Calibri" panose="020F0502020204030204" pitchFamily="34" charset="0"/>
              </a:rPr>
              <a:t>Áramkép nagyobb Re-számnál</a:t>
            </a:r>
          </a:p>
        </p:txBody>
      </p:sp>
      <p:pic>
        <p:nvPicPr>
          <p:cNvPr id="195624" name="Picture 40" descr="Leválás gömb mögött (3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863" y="1955800"/>
            <a:ext cx="2327275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626" name="Text Box 42"/>
          <p:cNvSpPr txBox="1">
            <a:spLocks noChangeArrowheads="1"/>
          </p:cNvSpPr>
          <p:nvPr/>
        </p:nvSpPr>
        <p:spPr bwMode="auto">
          <a:xfrm>
            <a:off x="6081713" y="3671888"/>
            <a:ext cx="280352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rgbClr val="000000"/>
                </a:solidFill>
                <a:latin typeface="Calibri" panose="020F0502020204030204" pitchFamily="34" charset="0"/>
              </a:rPr>
              <a:t>Áramkép nagyon nagy Re-számnál</a:t>
            </a:r>
          </a:p>
        </p:txBody>
      </p:sp>
      <p:sp>
        <p:nvSpPr>
          <p:cNvPr id="37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5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3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428983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5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9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95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95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95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9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95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95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95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95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95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95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95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95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95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95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95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95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95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95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95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9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9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9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9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95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9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95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9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9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95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95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95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95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95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19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9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19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9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95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95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95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95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9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9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9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9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195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9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9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95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95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620" grpId="0"/>
      <p:bldP spid="195620" grpId="1"/>
      <p:bldP spid="195586" grpId="0"/>
      <p:bldP spid="195588" grpId="0" animBg="1"/>
      <p:bldP spid="195589" grpId="0" animBg="1"/>
      <p:bldP spid="195592" grpId="0" animBg="1"/>
      <p:bldP spid="195593" grpId="0"/>
      <p:bldP spid="195594" grpId="0"/>
      <p:bldP spid="195595" grpId="0"/>
      <p:bldP spid="195596" grpId="0" animBg="1"/>
      <p:bldP spid="195597" grpId="0" animBg="1"/>
      <p:bldP spid="195598" grpId="0" animBg="1"/>
      <p:bldP spid="195599" grpId="0" animBg="1"/>
      <p:bldP spid="195600" grpId="0"/>
      <p:bldP spid="195601" grpId="0" animBg="1"/>
      <p:bldP spid="195602" grpId="0" animBg="1"/>
      <p:bldP spid="195603" grpId="0" animBg="1"/>
      <p:bldP spid="195604" grpId="0" animBg="1"/>
      <p:bldP spid="195607" grpId="0"/>
      <p:bldP spid="195608" grpId="0"/>
      <p:bldP spid="195609" grpId="0"/>
      <p:bldP spid="195610" grpId="0"/>
      <p:bldP spid="195611" grpId="0" animBg="1"/>
      <p:bldP spid="195612" grpId="0"/>
      <p:bldP spid="195613" grpId="0"/>
      <p:bldP spid="195614" grpId="0"/>
      <p:bldP spid="195615" grpId="0"/>
      <p:bldP spid="195616" grpId="0"/>
      <p:bldP spid="195617" grpId="0"/>
      <p:bldP spid="195623" grpId="0"/>
      <p:bldP spid="195623" grpId="1"/>
      <p:bldP spid="195626" grpId="0"/>
      <p:bldP spid="19562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85800"/>
          </a:xfrm>
        </p:spPr>
        <p:txBody>
          <a:bodyPr/>
          <a:lstStyle/>
          <a:p>
            <a:pPr eaLnBrk="1" hangingPunct="1"/>
            <a:r>
              <a:rPr lang="hu-HU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Kármán-féle örvénysor</a:t>
            </a:r>
            <a:br>
              <a:rPr lang="hu-HU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20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Kármán Tódor (1881-1963)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2138" y="1323133"/>
            <a:ext cx="8156575" cy="2620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hu-HU" sz="2800" dirty="0" smtClean="0">
                <a:latin typeface="Calibri" panose="020F0502020204030204" pitchFamily="34" charset="0"/>
              </a:rPr>
              <a:t>A hosszú tompa testek (áramlási irányra merőleges tengelyű, hosszú henger és hasonló testek) mögött váltakozva jelentkeznek örvények, melyek a testre az áramlás irányára merőleges, periodikusan váltakozó irányú erőhatást fejtenek ki, ami gerjesztő </a:t>
            </a:r>
            <a:r>
              <a:rPr lang="hu-HU" sz="2800" dirty="0" smtClean="0">
                <a:latin typeface="Calibri" panose="020F0502020204030204" pitchFamily="34" charset="0"/>
              </a:rPr>
              <a:t>hatású és kedvezőtlen esetben rezonanciát eredményezhet.</a:t>
            </a:r>
            <a:endParaRPr lang="hu-HU" sz="2800" dirty="0" smtClean="0">
              <a:latin typeface="Calibri" panose="020F0502020204030204" pitchFamily="34" charset="0"/>
            </a:endParaRPr>
          </a:p>
        </p:txBody>
      </p:sp>
      <p:pic>
        <p:nvPicPr>
          <p:cNvPr id="214020" name="Picture 4" descr="Leválás gömb mögött (3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050" y="3916363"/>
            <a:ext cx="2836863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4021" name="Picture 5" descr="Periodikus örvénys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3956050"/>
            <a:ext cx="33528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5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265205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40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8" grpId="0"/>
      <p:bldP spid="214019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49" name="Picture 29" descr="Áramvonalak szárny körü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2365375"/>
            <a:ext cx="4302125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AutoShape 45"/>
          <p:cNvSpPr>
            <a:spLocks noChangeArrowheads="1"/>
          </p:cNvSpPr>
          <p:nvPr/>
        </p:nvSpPr>
        <p:spPr bwMode="auto">
          <a:xfrm>
            <a:off x="5262562" y="5624343"/>
            <a:ext cx="2967038" cy="457200"/>
          </a:xfrm>
          <a:prstGeom prst="wedgeRoundRectCallout">
            <a:avLst>
              <a:gd name="adj1" fmla="val -67273"/>
              <a:gd name="adj2" fmla="val -533170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 dirty="0" smtClean="0">
                <a:solidFill>
                  <a:schemeClr val="tx1"/>
                </a:solidFill>
              </a:rPr>
              <a:t>A szárny súlypontja</a:t>
            </a:r>
            <a:endParaRPr lang="hu-HU" sz="2400" dirty="0">
              <a:solidFill>
                <a:schemeClr val="tx1"/>
              </a:solidFill>
            </a:endParaRPr>
          </a:p>
        </p:txBody>
      </p:sp>
      <p:sp>
        <p:nvSpPr>
          <p:cNvPr id="209928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195263"/>
            <a:ext cx="8229600" cy="623887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Áramlás szárnyprofil körül</a:t>
            </a:r>
          </a:p>
        </p:txBody>
      </p:sp>
      <p:sp>
        <p:nvSpPr>
          <p:cNvPr id="209953" name="Line 33"/>
          <p:cNvSpPr>
            <a:spLocks noChangeShapeType="1"/>
          </p:cNvSpPr>
          <p:nvPr/>
        </p:nvSpPr>
        <p:spPr bwMode="auto">
          <a:xfrm>
            <a:off x="2143125" y="2387600"/>
            <a:ext cx="6480175" cy="2333625"/>
          </a:xfrm>
          <a:prstGeom prst="line">
            <a:avLst/>
          </a:prstGeom>
          <a:noFill/>
          <a:ln w="28575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9954" name="Line 34"/>
          <p:cNvSpPr>
            <a:spLocks noChangeShapeType="1"/>
          </p:cNvSpPr>
          <p:nvPr/>
        </p:nvSpPr>
        <p:spPr bwMode="auto">
          <a:xfrm flipV="1">
            <a:off x="646113" y="3073400"/>
            <a:ext cx="4060825" cy="922338"/>
          </a:xfrm>
          <a:prstGeom prst="line">
            <a:avLst/>
          </a:prstGeom>
          <a:noFill/>
          <a:ln w="28575">
            <a:solidFill>
              <a:srgbClr val="FF33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9952" name="AutoShape 32"/>
          <p:cNvSpPr>
            <a:spLocks noChangeArrowheads="1"/>
          </p:cNvSpPr>
          <p:nvPr/>
        </p:nvSpPr>
        <p:spPr bwMode="auto">
          <a:xfrm rot="-758472">
            <a:off x="360458" y="2873466"/>
            <a:ext cx="1574178" cy="200501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209957" name="Text Box 37"/>
          <p:cNvSpPr txBox="1">
            <a:spLocks noChangeArrowheads="1"/>
          </p:cNvSpPr>
          <p:nvPr/>
        </p:nvSpPr>
        <p:spPr bwMode="auto">
          <a:xfrm>
            <a:off x="1622425" y="2687638"/>
            <a:ext cx="11826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l-GR" sz="3600" b="1" i="1" dirty="0">
                <a:solidFill>
                  <a:schemeClr val="tx1"/>
                </a:solidFill>
                <a:cs typeface="Arial" panose="020B0604020202020204" pitchFamily="34" charset="0"/>
              </a:rPr>
              <a:t>α</a:t>
            </a:r>
          </a:p>
        </p:txBody>
      </p:sp>
      <p:sp>
        <p:nvSpPr>
          <p:cNvPr id="209958" name="Text Box 38"/>
          <p:cNvSpPr txBox="1">
            <a:spLocks noChangeArrowheads="1"/>
          </p:cNvSpPr>
          <p:nvPr/>
        </p:nvSpPr>
        <p:spPr bwMode="auto">
          <a:xfrm rot="-777407">
            <a:off x="232760" y="3537745"/>
            <a:ext cx="174720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megfúvás</a:t>
            </a:r>
            <a:r>
              <a:rPr lang="hu-HU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b="1" dirty="0">
                <a:solidFill>
                  <a:schemeClr val="tx1"/>
                </a:solidFill>
                <a:latin typeface="Calibri" panose="020F0502020204030204" pitchFamily="34" charset="0"/>
              </a:rPr>
              <a:t>iránya</a:t>
            </a:r>
          </a:p>
        </p:txBody>
      </p:sp>
      <p:sp>
        <p:nvSpPr>
          <p:cNvPr id="209962" name="Line 42"/>
          <p:cNvSpPr>
            <a:spLocks noChangeShapeType="1"/>
          </p:cNvSpPr>
          <p:nvPr/>
        </p:nvSpPr>
        <p:spPr bwMode="auto">
          <a:xfrm flipV="1">
            <a:off x="4683125" y="2992438"/>
            <a:ext cx="1158875" cy="292100"/>
          </a:xfrm>
          <a:prstGeom prst="line">
            <a:avLst/>
          </a:prstGeom>
          <a:noFill/>
          <a:ln w="1524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9965" name="AutoShape 45"/>
          <p:cNvSpPr>
            <a:spLocks noChangeArrowheads="1"/>
          </p:cNvSpPr>
          <p:nvPr/>
        </p:nvSpPr>
        <p:spPr bwMode="auto">
          <a:xfrm>
            <a:off x="6167438" y="5030788"/>
            <a:ext cx="2773362" cy="457200"/>
          </a:xfrm>
          <a:prstGeom prst="wedgeRoundRectCallout">
            <a:avLst>
              <a:gd name="adj1" fmla="val -72898"/>
              <a:gd name="adj2" fmla="val -485069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chemeClr val="tx1"/>
                </a:solidFill>
              </a:rPr>
              <a:t>Ellenállási erő</a:t>
            </a:r>
          </a:p>
        </p:txBody>
      </p:sp>
      <p:sp>
        <p:nvSpPr>
          <p:cNvPr id="209966" name="AutoShape 46"/>
          <p:cNvSpPr>
            <a:spLocks noChangeArrowheads="1"/>
          </p:cNvSpPr>
          <p:nvPr/>
        </p:nvSpPr>
        <p:spPr bwMode="auto">
          <a:xfrm>
            <a:off x="285750" y="5378450"/>
            <a:ext cx="4240213" cy="490538"/>
          </a:xfrm>
          <a:prstGeom prst="wedgeRoundRectCallout">
            <a:avLst>
              <a:gd name="adj1" fmla="val 55917"/>
              <a:gd name="adj2" fmla="val -355824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chemeClr val="tx1"/>
                </a:solidFill>
              </a:rPr>
              <a:t>A szárny nyomott oldala</a:t>
            </a:r>
          </a:p>
        </p:txBody>
      </p:sp>
      <p:sp>
        <p:nvSpPr>
          <p:cNvPr id="209967" name="AutoShape 47"/>
          <p:cNvSpPr>
            <a:spLocks noChangeArrowheads="1"/>
          </p:cNvSpPr>
          <p:nvPr/>
        </p:nvSpPr>
        <p:spPr bwMode="auto">
          <a:xfrm>
            <a:off x="5453063" y="1501775"/>
            <a:ext cx="3498850" cy="473075"/>
          </a:xfrm>
          <a:prstGeom prst="wedgeRoundRectCallout">
            <a:avLst>
              <a:gd name="adj1" fmla="val -65653"/>
              <a:gd name="adj2" fmla="val 249329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chemeClr val="tx1"/>
                </a:solidFill>
              </a:rPr>
              <a:t>A szárny szívott oldala</a:t>
            </a:r>
          </a:p>
        </p:txBody>
      </p:sp>
      <p:sp>
        <p:nvSpPr>
          <p:cNvPr id="209963" name="Line 43"/>
          <p:cNvSpPr>
            <a:spLocks noChangeShapeType="1"/>
          </p:cNvSpPr>
          <p:nvPr/>
        </p:nvSpPr>
        <p:spPr bwMode="auto">
          <a:xfrm rot="16200000" flipV="1">
            <a:off x="3692525" y="2316163"/>
            <a:ext cx="1608138" cy="379412"/>
          </a:xfrm>
          <a:prstGeom prst="line">
            <a:avLst/>
          </a:prstGeom>
          <a:noFill/>
          <a:ln w="1524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09964" name="AutoShape 44"/>
          <p:cNvSpPr>
            <a:spLocks noChangeArrowheads="1"/>
          </p:cNvSpPr>
          <p:nvPr/>
        </p:nvSpPr>
        <p:spPr bwMode="auto">
          <a:xfrm>
            <a:off x="1795463" y="992188"/>
            <a:ext cx="2427287" cy="455612"/>
          </a:xfrm>
          <a:prstGeom prst="wedgeRoundRectCallout">
            <a:avLst>
              <a:gd name="adj1" fmla="val 54514"/>
              <a:gd name="adj2" fmla="val 178222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chemeClr val="tx1"/>
                </a:solidFill>
              </a:rPr>
              <a:t>Felhajtóerő</a:t>
            </a:r>
          </a:p>
        </p:txBody>
      </p:sp>
      <p:sp>
        <p:nvSpPr>
          <p:cNvPr id="209959" name="Oval 39"/>
          <p:cNvSpPr>
            <a:spLocks noChangeArrowheads="1"/>
          </p:cNvSpPr>
          <p:nvPr/>
        </p:nvSpPr>
        <p:spPr bwMode="auto">
          <a:xfrm>
            <a:off x="4505325" y="3117850"/>
            <a:ext cx="360363" cy="360363"/>
          </a:xfrm>
          <a:prstGeom prst="ellipse">
            <a:avLst/>
          </a:prstGeom>
          <a:solidFill>
            <a:srgbClr val="FF3300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209968" name="AutoShape 48"/>
          <p:cNvSpPr>
            <a:spLocks noChangeArrowheads="1"/>
          </p:cNvSpPr>
          <p:nvPr/>
        </p:nvSpPr>
        <p:spPr bwMode="auto">
          <a:xfrm>
            <a:off x="252413" y="1751013"/>
            <a:ext cx="1828800" cy="471487"/>
          </a:xfrm>
          <a:prstGeom prst="wedgeRoundRectCallout">
            <a:avLst>
              <a:gd name="adj1" fmla="val 51736"/>
              <a:gd name="adj2" fmla="val 184343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>
                <a:solidFill>
                  <a:schemeClr val="tx1"/>
                </a:solidFill>
              </a:rPr>
              <a:t>Állásszög</a:t>
            </a:r>
          </a:p>
        </p:txBody>
      </p:sp>
      <p:sp>
        <p:nvSpPr>
          <p:cNvPr id="20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" name="Ív 1"/>
          <p:cNvSpPr/>
          <p:nvPr/>
        </p:nvSpPr>
        <p:spPr bwMode="auto">
          <a:xfrm>
            <a:off x="2500134" y="1369045"/>
            <a:ext cx="3600000" cy="3600000"/>
          </a:xfrm>
          <a:prstGeom prst="arc">
            <a:avLst>
              <a:gd name="adj1" fmla="val 10069171"/>
              <a:gd name="adj2" fmla="val 11998711"/>
            </a:avLst>
          </a:prstGeom>
          <a:solidFill>
            <a:srgbClr val="FF0000">
              <a:alpha val="4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99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0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0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9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9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9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9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9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9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0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9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9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9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9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09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9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9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9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9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9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9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9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9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9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9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9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9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9928" grpId="0"/>
      <p:bldP spid="209953" grpId="0" animBg="1"/>
      <p:bldP spid="209954" grpId="0" animBg="1"/>
      <p:bldP spid="209952" grpId="0" animBg="1"/>
      <p:bldP spid="209957" grpId="0"/>
      <p:bldP spid="209958" grpId="0"/>
      <p:bldP spid="209962" grpId="0" animBg="1"/>
      <p:bldP spid="209965" grpId="0" animBg="1"/>
      <p:bldP spid="209966" grpId="0" animBg="1"/>
      <p:bldP spid="209967" grpId="0" animBg="1"/>
      <p:bldP spid="209963" grpId="0" animBg="1"/>
      <p:bldP spid="209964" grpId="0" animBg="1"/>
      <p:bldP spid="209959" grpId="0" animBg="1"/>
      <p:bldP spid="209968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996" name="Object 4"/>
          <p:cNvGraphicFramePr>
            <a:graphicFrameLocks noChangeAspect="1"/>
          </p:cNvGraphicFramePr>
          <p:nvPr/>
        </p:nvGraphicFramePr>
        <p:xfrm>
          <a:off x="398463" y="1433513"/>
          <a:ext cx="34925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86" name="Egyenlet" r:id="rId3" imgW="1473200" imgH="419100" progId="Equation.3">
                  <p:embed/>
                </p:oleObj>
              </mc:Choice>
              <mc:Fallback>
                <p:oleObj name="Egyenlet" r:id="rId3" imgW="14732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63" y="1433513"/>
                        <a:ext cx="34925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7" name="Object 5"/>
          <p:cNvGraphicFramePr>
            <a:graphicFrameLocks noChangeAspect="1"/>
          </p:cNvGraphicFramePr>
          <p:nvPr/>
        </p:nvGraphicFramePr>
        <p:xfrm>
          <a:off x="5267325" y="1411288"/>
          <a:ext cx="3497263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87" name="Egyenlet" r:id="rId5" imgW="1447800" imgH="419100" progId="Equation.3">
                  <p:embed/>
                </p:oleObj>
              </mc:Choice>
              <mc:Fallback>
                <p:oleObj name="Egyenlet" r:id="rId5" imgW="14478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7325" y="1411288"/>
                        <a:ext cx="3497263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8" name="Object 6"/>
          <p:cNvGraphicFramePr>
            <a:graphicFrameLocks noChangeAspect="1"/>
          </p:cNvGraphicFramePr>
          <p:nvPr/>
        </p:nvGraphicFramePr>
        <p:xfrm>
          <a:off x="2868613" y="2651125"/>
          <a:ext cx="317658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88" name="Egyenlet" r:id="rId7" imgW="889000" imgH="228600" progId="Equation.3">
                  <p:embed/>
                </p:oleObj>
              </mc:Choice>
              <mc:Fallback>
                <p:oleObj name="Egyenlet" r:id="rId7" imgW="8890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613" y="2651125"/>
                        <a:ext cx="3176587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9" name="Object 7"/>
          <p:cNvGraphicFramePr>
            <a:graphicFrameLocks noChangeAspect="1"/>
          </p:cNvGraphicFramePr>
          <p:nvPr/>
        </p:nvGraphicFramePr>
        <p:xfrm>
          <a:off x="2241550" y="3519488"/>
          <a:ext cx="4710113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89" name="Egyenlet" r:id="rId9" imgW="1422400" imgH="419100" progId="Equation.3">
                  <p:embed/>
                </p:oleObj>
              </mc:Choice>
              <mc:Fallback>
                <p:oleObj name="Egyenlet" r:id="rId9" imgW="14224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50" y="3519488"/>
                        <a:ext cx="4710113" cy="138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0" name="Object 8"/>
          <p:cNvGraphicFramePr>
            <a:graphicFrameLocks noChangeAspect="1"/>
          </p:cNvGraphicFramePr>
          <p:nvPr/>
        </p:nvGraphicFramePr>
        <p:xfrm>
          <a:off x="3360738" y="4986338"/>
          <a:ext cx="2489200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90" name="Egyenlet" r:id="rId11" imgW="914400" imgH="292100" progId="Equation.3">
                  <p:embed/>
                </p:oleObj>
              </mc:Choice>
              <mc:Fallback>
                <p:oleObj name="Egyenlet" r:id="rId11" imgW="914400" imgH="292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0738" y="4986338"/>
                        <a:ext cx="2489200" cy="795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3001" name="Rectangle 9"/>
          <p:cNvSpPr>
            <a:spLocks noGrp="1" noChangeArrowheads="1"/>
          </p:cNvSpPr>
          <p:nvPr>
            <p:ph type="title"/>
          </p:nvPr>
        </p:nvSpPr>
        <p:spPr>
          <a:xfrm>
            <a:off x="363538" y="242888"/>
            <a:ext cx="8466137" cy="750887"/>
          </a:xfrm>
          <a:noFill/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  <a:latin typeface="Calibri" panose="020F0502020204030204" pitchFamily="34" charset="0"/>
              </a:rPr>
              <a:t>A szárnyra ható erők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30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0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413" y="100013"/>
            <a:ext cx="8939212" cy="781050"/>
          </a:xfrm>
        </p:spPr>
        <p:txBody>
          <a:bodyPr/>
          <a:lstStyle/>
          <a:p>
            <a:pPr eaLnBrk="1" hangingPunct="1"/>
            <a:r>
              <a:rPr lang="hu-HU" sz="2800" smtClean="0">
                <a:solidFill>
                  <a:schemeClr val="tx1"/>
                </a:solidFill>
                <a:latin typeface="Calibri" panose="020F0502020204030204" pitchFamily="34" charset="0"/>
              </a:rPr>
              <a:t>Az erőtényezők az állásszög függvényében</a:t>
            </a:r>
          </a:p>
        </p:txBody>
      </p:sp>
      <p:sp>
        <p:nvSpPr>
          <p:cNvPr id="211976" name="Line 8"/>
          <p:cNvSpPr>
            <a:spLocks noChangeShapeType="1"/>
          </p:cNvSpPr>
          <p:nvPr/>
        </p:nvSpPr>
        <p:spPr bwMode="auto">
          <a:xfrm flipV="1">
            <a:off x="1025898" y="6100763"/>
            <a:ext cx="5978525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1977" name="Line 9"/>
          <p:cNvSpPr>
            <a:spLocks noChangeShapeType="1"/>
          </p:cNvSpPr>
          <p:nvPr/>
        </p:nvSpPr>
        <p:spPr bwMode="auto">
          <a:xfrm flipH="1" flipV="1">
            <a:off x="2413373" y="1577975"/>
            <a:ext cx="3175" cy="4556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1978" name="Line 10"/>
          <p:cNvSpPr>
            <a:spLocks noChangeShapeType="1"/>
          </p:cNvSpPr>
          <p:nvPr/>
        </p:nvSpPr>
        <p:spPr bwMode="auto">
          <a:xfrm flipV="1">
            <a:off x="1033836" y="3797300"/>
            <a:ext cx="5978525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1979" name="Line 11"/>
          <p:cNvSpPr>
            <a:spLocks noChangeShapeType="1"/>
          </p:cNvSpPr>
          <p:nvPr/>
        </p:nvSpPr>
        <p:spPr bwMode="auto">
          <a:xfrm flipV="1">
            <a:off x="1021136" y="4983163"/>
            <a:ext cx="5978525" cy="206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1980" name="Line 12"/>
          <p:cNvSpPr>
            <a:spLocks noChangeShapeType="1"/>
          </p:cNvSpPr>
          <p:nvPr/>
        </p:nvSpPr>
        <p:spPr bwMode="auto">
          <a:xfrm flipV="1">
            <a:off x="1024311" y="2636838"/>
            <a:ext cx="5978525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1981" name="Line 13"/>
          <p:cNvSpPr>
            <a:spLocks noChangeShapeType="1"/>
          </p:cNvSpPr>
          <p:nvPr/>
        </p:nvSpPr>
        <p:spPr bwMode="auto">
          <a:xfrm flipV="1">
            <a:off x="1024311" y="1555750"/>
            <a:ext cx="5978525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1982" name="Line 14"/>
          <p:cNvSpPr>
            <a:spLocks noChangeShapeType="1"/>
          </p:cNvSpPr>
          <p:nvPr/>
        </p:nvSpPr>
        <p:spPr bwMode="auto">
          <a:xfrm flipH="1" flipV="1">
            <a:off x="3900861" y="1057275"/>
            <a:ext cx="3175" cy="50609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1983" name="Line 15"/>
          <p:cNvSpPr>
            <a:spLocks noChangeShapeType="1"/>
          </p:cNvSpPr>
          <p:nvPr/>
        </p:nvSpPr>
        <p:spPr bwMode="auto">
          <a:xfrm flipH="1" flipV="1">
            <a:off x="5464548" y="1552575"/>
            <a:ext cx="3175" cy="4556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1984" name="Line 16"/>
          <p:cNvSpPr>
            <a:spLocks noChangeShapeType="1"/>
          </p:cNvSpPr>
          <p:nvPr/>
        </p:nvSpPr>
        <p:spPr bwMode="auto">
          <a:xfrm flipH="1" flipV="1">
            <a:off x="6994898" y="1543050"/>
            <a:ext cx="3175" cy="4556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1985" name="Line 17"/>
          <p:cNvSpPr>
            <a:spLocks noChangeShapeType="1"/>
          </p:cNvSpPr>
          <p:nvPr/>
        </p:nvSpPr>
        <p:spPr bwMode="auto">
          <a:xfrm flipH="1" flipV="1">
            <a:off x="1035423" y="1565275"/>
            <a:ext cx="3175" cy="4556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1986" name="Text Box 18"/>
          <p:cNvSpPr txBox="1">
            <a:spLocks noChangeArrowheads="1"/>
          </p:cNvSpPr>
          <p:nvPr/>
        </p:nvSpPr>
        <p:spPr bwMode="auto">
          <a:xfrm>
            <a:off x="641847" y="5050963"/>
            <a:ext cx="7560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-20</a:t>
            </a:r>
          </a:p>
        </p:txBody>
      </p:sp>
      <p:sp>
        <p:nvSpPr>
          <p:cNvPr id="211987" name="Text Box 19"/>
          <p:cNvSpPr txBox="1">
            <a:spLocks noChangeArrowheads="1"/>
          </p:cNvSpPr>
          <p:nvPr/>
        </p:nvSpPr>
        <p:spPr bwMode="auto">
          <a:xfrm>
            <a:off x="2035211" y="5030988"/>
            <a:ext cx="7560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-10</a:t>
            </a:r>
          </a:p>
        </p:txBody>
      </p:sp>
      <p:sp>
        <p:nvSpPr>
          <p:cNvPr id="211988" name="Text Box 20"/>
          <p:cNvSpPr txBox="1">
            <a:spLocks noChangeArrowheads="1"/>
          </p:cNvSpPr>
          <p:nvPr/>
        </p:nvSpPr>
        <p:spPr bwMode="auto">
          <a:xfrm>
            <a:off x="3523823" y="5034163"/>
            <a:ext cx="7560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11989" name="Text Box 21"/>
          <p:cNvSpPr txBox="1">
            <a:spLocks noChangeArrowheads="1"/>
          </p:cNvSpPr>
          <p:nvPr/>
        </p:nvSpPr>
        <p:spPr bwMode="auto">
          <a:xfrm>
            <a:off x="5084798" y="5034163"/>
            <a:ext cx="7560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+10</a:t>
            </a:r>
          </a:p>
        </p:txBody>
      </p:sp>
      <p:sp>
        <p:nvSpPr>
          <p:cNvPr id="211990" name="Text Box 22"/>
          <p:cNvSpPr txBox="1">
            <a:spLocks noChangeArrowheads="1"/>
          </p:cNvSpPr>
          <p:nvPr/>
        </p:nvSpPr>
        <p:spPr bwMode="auto">
          <a:xfrm>
            <a:off x="6616736" y="5026025"/>
            <a:ext cx="7560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+20</a:t>
            </a:r>
          </a:p>
        </p:txBody>
      </p:sp>
      <p:sp>
        <p:nvSpPr>
          <p:cNvPr id="211994" name="Text Box 26"/>
          <p:cNvSpPr txBox="1">
            <a:spLocks noChangeArrowheads="1"/>
          </p:cNvSpPr>
          <p:nvPr/>
        </p:nvSpPr>
        <p:spPr bwMode="auto">
          <a:xfrm>
            <a:off x="3075361" y="1382713"/>
            <a:ext cx="7239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+1,5</a:t>
            </a:r>
          </a:p>
        </p:txBody>
      </p:sp>
      <p:sp>
        <p:nvSpPr>
          <p:cNvPr id="211995" name="Text Box 27"/>
          <p:cNvSpPr txBox="1">
            <a:spLocks noChangeArrowheads="1"/>
          </p:cNvSpPr>
          <p:nvPr/>
        </p:nvSpPr>
        <p:spPr bwMode="auto">
          <a:xfrm>
            <a:off x="3188073" y="2441575"/>
            <a:ext cx="644525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+1</a:t>
            </a:r>
          </a:p>
        </p:txBody>
      </p:sp>
      <p:sp>
        <p:nvSpPr>
          <p:cNvPr id="211996" name="Text Box 28"/>
          <p:cNvSpPr txBox="1">
            <a:spLocks noChangeArrowheads="1"/>
          </p:cNvSpPr>
          <p:nvPr/>
        </p:nvSpPr>
        <p:spPr bwMode="auto">
          <a:xfrm>
            <a:off x="3097586" y="3609975"/>
            <a:ext cx="738187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+0,5</a:t>
            </a:r>
          </a:p>
        </p:txBody>
      </p:sp>
      <p:sp>
        <p:nvSpPr>
          <p:cNvPr id="211997" name="Text Box 29"/>
          <p:cNvSpPr txBox="1">
            <a:spLocks noChangeArrowheads="1"/>
          </p:cNvSpPr>
          <p:nvPr/>
        </p:nvSpPr>
        <p:spPr bwMode="auto">
          <a:xfrm>
            <a:off x="3162673" y="5899150"/>
            <a:ext cx="676275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-0,5</a:t>
            </a:r>
          </a:p>
        </p:txBody>
      </p:sp>
      <p:sp>
        <p:nvSpPr>
          <p:cNvPr id="211998" name="Text Box 30"/>
          <p:cNvSpPr txBox="1">
            <a:spLocks noChangeArrowheads="1"/>
          </p:cNvSpPr>
          <p:nvPr/>
        </p:nvSpPr>
        <p:spPr bwMode="auto">
          <a:xfrm>
            <a:off x="3967536" y="3597275"/>
            <a:ext cx="738187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0,1</a:t>
            </a:r>
          </a:p>
        </p:txBody>
      </p:sp>
      <p:sp>
        <p:nvSpPr>
          <p:cNvPr id="211999" name="Text Box 31"/>
          <p:cNvSpPr txBox="1">
            <a:spLocks noChangeArrowheads="1"/>
          </p:cNvSpPr>
          <p:nvPr/>
        </p:nvSpPr>
        <p:spPr bwMode="auto">
          <a:xfrm>
            <a:off x="3954836" y="2447925"/>
            <a:ext cx="738187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0,2</a:t>
            </a:r>
          </a:p>
        </p:txBody>
      </p:sp>
      <p:sp>
        <p:nvSpPr>
          <p:cNvPr id="212000" name="Text Box 32"/>
          <p:cNvSpPr txBox="1">
            <a:spLocks noChangeArrowheads="1"/>
          </p:cNvSpPr>
          <p:nvPr/>
        </p:nvSpPr>
        <p:spPr bwMode="auto">
          <a:xfrm>
            <a:off x="3958011" y="1379538"/>
            <a:ext cx="738187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b="1">
                <a:solidFill>
                  <a:schemeClr val="tx1"/>
                </a:solidFill>
                <a:latin typeface="Calibri" panose="020F0502020204030204" pitchFamily="34" charset="0"/>
              </a:rPr>
              <a:t>0,3</a:t>
            </a:r>
          </a:p>
        </p:txBody>
      </p:sp>
      <p:sp>
        <p:nvSpPr>
          <p:cNvPr id="212001" name="Freeform 33"/>
          <p:cNvSpPr>
            <a:spLocks/>
          </p:cNvSpPr>
          <p:nvPr/>
        </p:nvSpPr>
        <p:spPr bwMode="auto">
          <a:xfrm>
            <a:off x="1284661" y="2317750"/>
            <a:ext cx="5675312" cy="2330450"/>
          </a:xfrm>
          <a:custGeom>
            <a:avLst/>
            <a:gdLst>
              <a:gd name="T0" fmla="*/ 0 w 3575"/>
              <a:gd name="T1" fmla="*/ 504825 h 1468"/>
              <a:gd name="T2" fmla="*/ 550862 w 3575"/>
              <a:gd name="T3" fmla="*/ 661988 h 1468"/>
              <a:gd name="T4" fmla="*/ 723900 w 3575"/>
              <a:gd name="T5" fmla="*/ 1008063 h 1468"/>
              <a:gd name="T6" fmla="*/ 1008062 w 3575"/>
              <a:gd name="T7" fmla="*/ 2001838 h 1468"/>
              <a:gd name="T8" fmla="*/ 1560512 w 3575"/>
              <a:gd name="T9" fmla="*/ 2301875 h 1468"/>
              <a:gd name="T10" fmla="*/ 3309937 w 3575"/>
              <a:gd name="T11" fmla="*/ 2174875 h 1468"/>
              <a:gd name="T12" fmla="*/ 4597400 w 3575"/>
              <a:gd name="T13" fmla="*/ 1730375 h 1468"/>
              <a:gd name="T14" fmla="*/ 4978400 w 3575"/>
              <a:gd name="T15" fmla="*/ 439738 h 1468"/>
              <a:gd name="T16" fmla="*/ 5183187 w 3575"/>
              <a:gd name="T17" fmla="*/ 153988 h 1468"/>
              <a:gd name="T18" fmla="*/ 5675312 w 3575"/>
              <a:gd name="T19" fmla="*/ 0 h 146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575" h="1468">
                <a:moveTo>
                  <a:pt x="0" y="318"/>
                </a:moveTo>
                <a:cubicBezTo>
                  <a:pt x="135" y="341"/>
                  <a:pt x="271" y="364"/>
                  <a:pt x="347" y="417"/>
                </a:cubicBezTo>
                <a:cubicBezTo>
                  <a:pt x="423" y="470"/>
                  <a:pt x="408" y="494"/>
                  <a:pt x="456" y="635"/>
                </a:cubicBezTo>
                <a:cubicBezTo>
                  <a:pt x="504" y="776"/>
                  <a:pt x="547" y="1125"/>
                  <a:pt x="635" y="1261"/>
                </a:cubicBezTo>
                <a:cubicBezTo>
                  <a:pt x="723" y="1397"/>
                  <a:pt x="741" y="1432"/>
                  <a:pt x="983" y="1450"/>
                </a:cubicBezTo>
                <a:cubicBezTo>
                  <a:pt x="1225" y="1468"/>
                  <a:pt x="1766" y="1430"/>
                  <a:pt x="2085" y="1370"/>
                </a:cubicBezTo>
                <a:cubicBezTo>
                  <a:pt x="2404" y="1310"/>
                  <a:pt x="2721" y="1272"/>
                  <a:pt x="2896" y="1090"/>
                </a:cubicBezTo>
                <a:cubicBezTo>
                  <a:pt x="3071" y="908"/>
                  <a:pt x="3075" y="442"/>
                  <a:pt x="3136" y="277"/>
                </a:cubicBezTo>
                <a:cubicBezTo>
                  <a:pt x="3197" y="112"/>
                  <a:pt x="3192" y="143"/>
                  <a:pt x="3265" y="97"/>
                </a:cubicBezTo>
                <a:cubicBezTo>
                  <a:pt x="3338" y="51"/>
                  <a:pt x="3511" y="20"/>
                  <a:pt x="3575" y="0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2002" name="AutoShape 34"/>
          <p:cNvSpPr>
            <a:spLocks noChangeArrowheads="1"/>
          </p:cNvSpPr>
          <p:nvPr/>
        </p:nvSpPr>
        <p:spPr bwMode="auto">
          <a:xfrm>
            <a:off x="646486" y="4129088"/>
            <a:ext cx="625475" cy="476250"/>
          </a:xfrm>
          <a:prstGeom prst="wedgeRoundRectCallout">
            <a:avLst>
              <a:gd name="adj1" fmla="val 162000"/>
              <a:gd name="adj2" fmla="val -198023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 b="1" i="1">
                <a:solidFill>
                  <a:schemeClr val="tx1"/>
                </a:solidFill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12003" name="Freeform 35"/>
          <p:cNvSpPr>
            <a:spLocks/>
          </p:cNvSpPr>
          <p:nvPr/>
        </p:nvSpPr>
        <p:spPr bwMode="auto">
          <a:xfrm>
            <a:off x="1252911" y="1657350"/>
            <a:ext cx="5738812" cy="4435475"/>
          </a:xfrm>
          <a:custGeom>
            <a:avLst/>
            <a:gdLst>
              <a:gd name="T0" fmla="*/ 0 w 3615"/>
              <a:gd name="T1" fmla="*/ 3795713 h 2794"/>
              <a:gd name="T2" fmla="*/ 671512 w 3615"/>
              <a:gd name="T3" fmla="*/ 3829050 h 2794"/>
              <a:gd name="T4" fmla="*/ 930275 w 3615"/>
              <a:gd name="T5" fmla="*/ 4392613 h 2794"/>
              <a:gd name="T6" fmla="*/ 1527175 w 3615"/>
              <a:gd name="T7" fmla="*/ 4083050 h 2794"/>
              <a:gd name="T8" fmla="*/ 2752725 w 3615"/>
              <a:gd name="T9" fmla="*/ 2638425 h 2794"/>
              <a:gd name="T10" fmla="*/ 4705350 w 3615"/>
              <a:gd name="T11" fmla="*/ 257175 h 2794"/>
              <a:gd name="T12" fmla="*/ 5200650 w 3615"/>
              <a:gd name="T13" fmla="*/ 1095375 h 2794"/>
              <a:gd name="T14" fmla="*/ 5738812 w 3615"/>
              <a:gd name="T15" fmla="*/ 1309688 h 279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15" h="2794">
                <a:moveTo>
                  <a:pt x="0" y="2391"/>
                </a:moveTo>
                <a:cubicBezTo>
                  <a:pt x="70" y="2394"/>
                  <a:pt x="325" y="2349"/>
                  <a:pt x="423" y="2412"/>
                </a:cubicBezTo>
                <a:cubicBezTo>
                  <a:pt x="521" y="2475"/>
                  <a:pt x="496" y="2740"/>
                  <a:pt x="586" y="2767"/>
                </a:cubicBezTo>
                <a:cubicBezTo>
                  <a:pt x="676" y="2794"/>
                  <a:pt x="771" y="2756"/>
                  <a:pt x="962" y="2572"/>
                </a:cubicBezTo>
                <a:cubicBezTo>
                  <a:pt x="1153" y="2388"/>
                  <a:pt x="1400" y="2064"/>
                  <a:pt x="1734" y="1662"/>
                </a:cubicBezTo>
                <a:cubicBezTo>
                  <a:pt x="2068" y="1260"/>
                  <a:pt x="2707" y="324"/>
                  <a:pt x="2964" y="162"/>
                </a:cubicBezTo>
                <a:cubicBezTo>
                  <a:pt x="3221" y="0"/>
                  <a:pt x="3167" y="580"/>
                  <a:pt x="3276" y="690"/>
                </a:cubicBezTo>
                <a:cubicBezTo>
                  <a:pt x="3385" y="800"/>
                  <a:pt x="3545" y="797"/>
                  <a:pt x="3615" y="825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2005" name="Rectangle 37"/>
          <p:cNvSpPr>
            <a:spLocks noChangeArrowheads="1"/>
          </p:cNvSpPr>
          <p:nvPr/>
        </p:nvSpPr>
        <p:spPr bwMode="auto">
          <a:xfrm>
            <a:off x="6107486" y="1560513"/>
            <a:ext cx="884237" cy="4537075"/>
          </a:xfrm>
          <a:prstGeom prst="rect">
            <a:avLst/>
          </a:prstGeom>
          <a:solidFill>
            <a:srgbClr val="FF9623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212007" name="Text Box 39"/>
          <p:cNvSpPr txBox="1">
            <a:spLocks noChangeArrowheads="1"/>
          </p:cNvSpPr>
          <p:nvPr/>
        </p:nvSpPr>
        <p:spPr bwMode="auto">
          <a:xfrm>
            <a:off x="3964361" y="866775"/>
            <a:ext cx="52070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  <a:latin typeface="Calibri" panose="020F0502020204030204" pitchFamily="34" charset="0"/>
              </a:rPr>
              <a:t>f</a:t>
            </a:r>
          </a:p>
        </p:txBody>
      </p:sp>
      <p:sp>
        <p:nvSpPr>
          <p:cNvPr id="212008" name="Text Box 40"/>
          <p:cNvSpPr txBox="1">
            <a:spLocks noChangeArrowheads="1"/>
          </p:cNvSpPr>
          <p:nvPr/>
        </p:nvSpPr>
        <p:spPr bwMode="auto">
          <a:xfrm>
            <a:off x="3319836" y="868363"/>
            <a:ext cx="52070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</a:p>
        </p:txBody>
      </p:sp>
      <p:sp>
        <p:nvSpPr>
          <p:cNvPr id="212010" name="AutoShape 42"/>
          <p:cNvSpPr>
            <a:spLocks noChangeArrowheads="1"/>
          </p:cNvSpPr>
          <p:nvPr/>
        </p:nvSpPr>
        <p:spPr bwMode="auto">
          <a:xfrm>
            <a:off x="4775573" y="781050"/>
            <a:ext cx="3697288" cy="615950"/>
          </a:xfrm>
          <a:prstGeom prst="wedgeRoundRectCallout">
            <a:avLst>
              <a:gd name="adj1" fmla="val -486"/>
              <a:gd name="adj2" fmla="val 137023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1600" b="1" i="1">
                <a:solidFill>
                  <a:schemeClr val="tx1"/>
                </a:solidFill>
                <a:latin typeface="Calibri" panose="020F0502020204030204" pitchFamily="34" charset="0"/>
              </a:rPr>
              <a:t>A leválások miatt drasztikusan csökken a felhajtóerő és nő az ellenállás</a:t>
            </a:r>
            <a:endParaRPr lang="hu-HU" sz="1600" b="1" i="1" baseline="-25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12004" name="AutoShape 36"/>
          <p:cNvSpPr>
            <a:spLocks noChangeArrowheads="1"/>
          </p:cNvSpPr>
          <p:nvPr/>
        </p:nvSpPr>
        <p:spPr bwMode="auto">
          <a:xfrm>
            <a:off x="5863011" y="4300538"/>
            <a:ext cx="488950" cy="503237"/>
          </a:xfrm>
          <a:prstGeom prst="wedgeRoundRectCallout">
            <a:avLst>
              <a:gd name="adj1" fmla="val -228315"/>
              <a:gd name="adj2" fmla="val -288449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400" b="1" i="1">
                <a:solidFill>
                  <a:schemeClr val="tx1"/>
                </a:solidFill>
              </a:rPr>
              <a:t>c</a:t>
            </a:r>
            <a:r>
              <a:rPr lang="hu-HU" sz="2400" b="1" i="1" baseline="-25000">
                <a:solidFill>
                  <a:schemeClr val="tx1"/>
                </a:solidFill>
              </a:rPr>
              <a:t>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1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1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1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1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1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12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1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1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1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1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11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11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11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11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11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11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11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11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2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12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1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1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2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12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12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12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2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2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12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12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12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12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12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12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1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1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12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12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0" grpId="0"/>
      <p:bldP spid="211976" grpId="0" animBg="1"/>
      <p:bldP spid="211977" grpId="0" animBg="1"/>
      <p:bldP spid="211978" grpId="0" animBg="1"/>
      <p:bldP spid="211979" grpId="0" animBg="1"/>
      <p:bldP spid="211980" grpId="0" animBg="1"/>
      <p:bldP spid="211981" grpId="0" animBg="1"/>
      <p:bldP spid="211982" grpId="0" animBg="1"/>
      <p:bldP spid="211983" grpId="0" animBg="1"/>
      <p:bldP spid="211984" grpId="0" animBg="1"/>
      <p:bldP spid="211985" grpId="0" animBg="1"/>
      <p:bldP spid="211986" grpId="0" animBg="1"/>
      <p:bldP spid="211987" grpId="0" animBg="1"/>
      <p:bldP spid="211988" grpId="0" animBg="1"/>
      <p:bldP spid="211989" grpId="0" animBg="1"/>
      <p:bldP spid="211990" grpId="0" animBg="1"/>
      <p:bldP spid="211994" grpId="0" animBg="1"/>
      <p:bldP spid="211995" grpId="0" animBg="1"/>
      <p:bldP spid="211996" grpId="0" animBg="1"/>
      <p:bldP spid="211997" grpId="0" animBg="1"/>
      <p:bldP spid="211998" grpId="0" animBg="1"/>
      <p:bldP spid="211999" grpId="0" animBg="1"/>
      <p:bldP spid="212000" grpId="0" animBg="1"/>
      <p:bldP spid="212001" grpId="0" animBg="1"/>
      <p:bldP spid="212002" grpId="0" animBg="1"/>
      <p:bldP spid="212003" grpId="0" animBg="1"/>
      <p:bldP spid="212005" grpId="0" animBg="1"/>
      <p:bldP spid="212007" grpId="0" animBg="1"/>
      <p:bldP spid="212008" grpId="0" animBg="1"/>
      <p:bldP spid="212010" grpId="0" animBg="1"/>
      <p:bldP spid="21200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5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3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37" name="Cím 1"/>
          <p:cNvSpPr>
            <a:spLocks noGrp="1"/>
          </p:cNvSpPr>
          <p:nvPr>
            <p:ph type="title"/>
          </p:nvPr>
        </p:nvSpPr>
        <p:spPr>
          <a:xfrm>
            <a:off x="457200" y="162500"/>
            <a:ext cx="8229600" cy="1143000"/>
          </a:xfrm>
        </p:spPr>
        <p:txBody>
          <a:bodyPr/>
          <a:lstStyle/>
          <a:p>
            <a:r>
              <a:rPr lang="hu-HU" sz="2800" b="1" dirty="0" smtClean="0"/>
              <a:t>Példa a szárnyprofilokon végzett mérések eredményeinek feldolgozására</a:t>
            </a:r>
            <a:endParaRPr lang="hu-HU" sz="2800" b="1" dirty="0"/>
          </a:p>
        </p:txBody>
      </p:sp>
      <p:pic>
        <p:nvPicPr>
          <p:cNvPr id="38" name="Kép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213" y="1417638"/>
            <a:ext cx="3503125" cy="5113432"/>
          </a:xfrm>
          <a:prstGeom prst="rect">
            <a:avLst/>
          </a:prstGeom>
        </p:spPr>
      </p:pic>
      <p:sp>
        <p:nvSpPr>
          <p:cNvPr id="39" name="AutoShape 42"/>
          <p:cNvSpPr>
            <a:spLocks noChangeArrowheads="1"/>
          </p:cNvSpPr>
          <p:nvPr/>
        </p:nvSpPr>
        <p:spPr bwMode="auto">
          <a:xfrm>
            <a:off x="978707" y="1708661"/>
            <a:ext cx="1326371" cy="615950"/>
          </a:xfrm>
          <a:prstGeom prst="wedgeRoundRectCallout">
            <a:avLst>
              <a:gd name="adj1" fmla="val 261250"/>
              <a:gd name="adj2" fmla="val 158031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1600" b="1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felhajtóerő tényező (CL)</a:t>
            </a:r>
            <a:endParaRPr lang="hu-HU" sz="1600" b="1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AutoShape 42"/>
          <p:cNvSpPr>
            <a:spLocks noChangeArrowheads="1"/>
          </p:cNvSpPr>
          <p:nvPr/>
        </p:nvSpPr>
        <p:spPr bwMode="auto">
          <a:xfrm>
            <a:off x="978707" y="2894974"/>
            <a:ext cx="1326373" cy="346464"/>
          </a:xfrm>
          <a:prstGeom prst="wedgeRoundRectCallout">
            <a:avLst>
              <a:gd name="adj1" fmla="val 211074"/>
              <a:gd name="adj2" fmla="val 344527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1600" b="1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CL/CD</a:t>
            </a:r>
            <a:endParaRPr lang="hu-HU" sz="1600" b="1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AutoShape 42"/>
          <p:cNvSpPr>
            <a:spLocks noChangeArrowheads="1"/>
          </p:cNvSpPr>
          <p:nvPr/>
        </p:nvSpPr>
        <p:spPr bwMode="auto">
          <a:xfrm>
            <a:off x="7592294" y="1439952"/>
            <a:ext cx="1449238" cy="593636"/>
          </a:xfrm>
          <a:prstGeom prst="wedgeRoundRectCallout">
            <a:avLst>
              <a:gd name="adj1" fmla="val -150529"/>
              <a:gd name="adj2" fmla="val 202363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1600" b="1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ellenállási erő tényező (CD)</a:t>
            </a:r>
            <a:endParaRPr lang="hu-HU" sz="1600" b="1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74623" y="4166558"/>
            <a:ext cx="3431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 smtClean="0">
                <a:solidFill>
                  <a:schemeClr val="tx1"/>
                </a:solidFill>
              </a:rPr>
              <a:t>A maximális felhajtóerő tényező kb. </a:t>
            </a:r>
            <a:r>
              <a:rPr lang="hu-HU" sz="1800" i="1" dirty="0" smtClean="0">
                <a:solidFill>
                  <a:schemeClr val="tx1"/>
                </a:solidFill>
              </a:rPr>
              <a:t>9</a:t>
            </a:r>
            <a:r>
              <a:rPr lang="hu-HU" sz="1800" i="1" baseline="30000" dirty="0" smtClean="0">
                <a:solidFill>
                  <a:schemeClr val="tx1"/>
                </a:solidFill>
              </a:rPr>
              <a:t>o</a:t>
            </a:r>
            <a:r>
              <a:rPr lang="hu-HU" sz="1800" dirty="0" smtClean="0">
                <a:solidFill>
                  <a:schemeClr val="tx1"/>
                </a:solidFill>
              </a:rPr>
              <a:t>-os állásszögnél van, de a </a:t>
            </a:r>
            <a:r>
              <a:rPr lang="hu-HU" sz="1800" i="1" dirty="0" smtClean="0">
                <a:solidFill>
                  <a:schemeClr val="tx1"/>
                </a:solidFill>
              </a:rPr>
              <a:t>CL</a:t>
            </a:r>
            <a:r>
              <a:rPr lang="hu-HU" sz="1800" dirty="0" smtClean="0">
                <a:solidFill>
                  <a:schemeClr val="tx1"/>
                </a:solidFill>
              </a:rPr>
              <a:t>/</a:t>
            </a:r>
            <a:r>
              <a:rPr lang="hu-HU" sz="1800" i="1" dirty="0" smtClean="0">
                <a:solidFill>
                  <a:schemeClr val="tx1"/>
                </a:solidFill>
              </a:rPr>
              <a:t>CD</a:t>
            </a:r>
            <a:r>
              <a:rPr lang="hu-HU" sz="1800" dirty="0" smtClean="0">
                <a:solidFill>
                  <a:schemeClr val="tx1"/>
                </a:solidFill>
              </a:rPr>
              <a:t> maximuma kb. </a:t>
            </a:r>
            <a:r>
              <a:rPr lang="hu-HU" sz="1800" i="1" dirty="0" smtClean="0">
                <a:solidFill>
                  <a:schemeClr val="tx1"/>
                </a:solidFill>
              </a:rPr>
              <a:t>3</a:t>
            </a:r>
            <a:r>
              <a:rPr lang="hu-HU" sz="1800" i="1" baseline="30000" dirty="0" smtClean="0">
                <a:solidFill>
                  <a:schemeClr val="tx1"/>
                </a:solidFill>
              </a:rPr>
              <a:t>o</a:t>
            </a:r>
            <a:r>
              <a:rPr lang="hu-HU" sz="1800" dirty="0" smtClean="0">
                <a:solidFill>
                  <a:schemeClr val="tx1"/>
                </a:solidFill>
              </a:rPr>
              <a:t>-nál.</a:t>
            </a:r>
            <a:endParaRPr lang="hu-H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0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23887"/>
          </a:xfrm>
        </p:spPr>
        <p:txBody>
          <a:bodyPr/>
          <a:lstStyle/>
          <a:p>
            <a:pPr eaLnBrk="1" hangingPunct="1"/>
            <a:r>
              <a:rPr lang="hu-HU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Szárnyprofil körüli áramlás</a:t>
            </a:r>
          </a:p>
        </p:txBody>
      </p:sp>
      <p:pic>
        <p:nvPicPr>
          <p:cNvPr id="210950" name="Picture 6" descr="Szárny-állásszög hatása az áramlás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1" y="2423797"/>
            <a:ext cx="5494338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52" name="Text Box 8"/>
          <p:cNvSpPr txBox="1">
            <a:spLocks noChangeArrowheads="1"/>
          </p:cNvSpPr>
          <p:nvPr/>
        </p:nvSpPr>
        <p:spPr bwMode="auto">
          <a:xfrm>
            <a:off x="457200" y="4387080"/>
            <a:ext cx="360036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Kis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állásszög (általában &lt; 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8-9</a:t>
            </a:r>
            <a:r>
              <a:rPr lang="hu-HU" i="1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),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leválás nincs,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áramlás rendezett, a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felhajtóerő nagy, az ellenállás kicsi</a:t>
            </a:r>
          </a:p>
        </p:txBody>
      </p:sp>
      <p:sp>
        <p:nvSpPr>
          <p:cNvPr id="210953" name="Text Box 9"/>
          <p:cNvSpPr txBox="1">
            <a:spLocks noChangeArrowheads="1"/>
          </p:cNvSpPr>
          <p:nvPr/>
        </p:nvSpPr>
        <p:spPr bwMode="auto">
          <a:xfrm>
            <a:off x="5228985" y="4358960"/>
            <a:ext cx="3500455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Nagy állásszög, leválás a szívott oldalon, a felhajtóerő visszaesik, az ellenállás megnő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pic>
        <p:nvPicPr>
          <p:cNvPr id="12" name="Picture 6" descr="Szárny-állásszög hatása az áramlás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102" y="2423797"/>
            <a:ext cx="5494338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2" name="Téglalap 1"/>
          <p:cNvSpPr/>
          <p:nvPr/>
        </p:nvSpPr>
        <p:spPr bwMode="auto">
          <a:xfrm>
            <a:off x="3113870" y="1718948"/>
            <a:ext cx="2849669" cy="2443163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0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AutoShape 42"/>
          <p:cNvSpPr>
            <a:spLocks noChangeArrowheads="1"/>
          </p:cNvSpPr>
          <p:nvPr/>
        </p:nvSpPr>
        <p:spPr bwMode="auto">
          <a:xfrm>
            <a:off x="4811670" y="1144046"/>
            <a:ext cx="2965754" cy="615950"/>
          </a:xfrm>
          <a:prstGeom prst="wedgeRoundRectCallout">
            <a:avLst>
              <a:gd name="adj1" fmla="val 52910"/>
              <a:gd name="adj2" fmla="val 264161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1600" b="1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 profil szívott oldala (rendezetlen, örvénylő áramlás)</a:t>
            </a:r>
            <a:endParaRPr lang="hu-HU" sz="1600" b="1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AutoShape 42"/>
          <p:cNvSpPr>
            <a:spLocks noChangeArrowheads="1"/>
          </p:cNvSpPr>
          <p:nvPr/>
        </p:nvSpPr>
        <p:spPr bwMode="auto">
          <a:xfrm>
            <a:off x="2372824" y="1144046"/>
            <a:ext cx="2103618" cy="615950"/>
          </a:xfrm>
          <a:prstGeom prst="wedgeRoundRectCallout">
            <a:avLst>
              <a:gd name="adj1" fmla="val -57769"/>
              <a:gd name="adj2" fmla="val 239906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1600" b="1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 profil szívott oldala (rendezett áramlás)</a:t>
            </a:r>
            <a:endParaRPr lang="hu-HU" sz="1600" b="1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Egyenes összekötő 3"/>
          <p:cNvCxnSpPr/>
          <p:nvPr/>
        </p:nvCxnSpPr>
        <p:spPr bwMode="auto">
          <a:xfrm>
            <a:off x="125166" y="3073760"/>
            <a:ext cx="3272118" cy="42134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Egyenes összekötő 5"/>
          <p:cNvCxnSpPr/>
          <p:nvPr/>
        </p:nvCxnSpPr>
        <p:spPr bwMode="auto">
          <a:xfrm>
            <a:off x="127322" y="3333509"/>
            <a:ext cx="357657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Ív 12"/>
          <p:cNvSpPr/>
          <p:nvPr/>
        </p:nvSpPr>
        <p:spPr bwMode="auto">
          <a:xfrm>
            <a:off x="358227" y="1537177"/>
            <a:ext cx="3600000" cy="3600000"/>
          </a:xfrm>
          <a:prstGeom prst="arc">
            <a:avLst>
              <a:gd name="adj1" fmla="val 10814513"/>
              <a:gd name="adj2" fmla="val 1123157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AutoShape 42"/>
          <p:cNvSpPr>
            <a:spLocks noChangeArrowheads="1"/>
          </p:cNvSpPr>
          <p:nvPr/>
        </p:nvSpPr>
        <p:spPr bwMode="auto">
          <a:xfrm>
            <a:off x="697897" y="1144046"/>
            <a:ext cx="1217713" cy="349360"/>
          </a:xfrm>
          <a:prstGeom prst="wedgeRoundRectCallout">
            <a:avLst>
              <a:gd name="adj1" fmla="val -57769"/>
              <a:gd name="adj2" fmla="val 538086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1600" b="1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Állásszög</a:t>
            </a:r>
            <a:endParaRPr lang="hu-HU" sz="1600" b="1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9" name="Egyenes összekötő 18"/>
          <p:cNvCxnSpPr/>
          <p:nvPr/>
        </p:nvCxnSpPr>
        <p:spPr bwMode="auto">
          <a:xfrm>
            <a:off x="5453616" y="2766349"/>
            <a:ext cx="3507226" cy="131942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Egyenes összekötő 19"/>
          <p:cNvCxnSpPr/>
          <p:nvPr/>
        </p:nvCxnSpPr>
        <p:spPr bwMode="auto">
          <a:xfrm>
            <a:off x="5453616" y="3497484"/>
            <a:ext cx="357657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Ív 20"/>
          <p:cNvSpPr/>
          <p:nvPr/>
        </p:nvSpPr>
        <p:spPr bwMode="auto">
          <a:xfrm>
            <a:off x="5626646" y="1701152"/>
            <a:ext cx="3600000" cy="3600000"/>
          </a:xfrm>
          <a:prstGeom prst="arc">
            <a:avLst>
              <a:gd name="adj1" fmla="val 10814513"/>
              <a:gd name="adj2" fmla="val 1202886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AutoShape 42"/>
          <p:cNvSpPr>
            <a:spLocks noChangeArrowheads="1"/>
          </p:cNvSpPr>
          <p:nvPr/>
        </p:nvSpPr>
        <p:spPr bwMode="auto">
          <a:xfrm>
            <a:off x="4848022" y="1873215"/>
            <a:ext cx="1217713" cy="349360"/>
          </a:xfrm>
          <a:prstGeom prst="wedgeRoundRectCallout">
            <a:avLst>
              <a:gd name="adj1" fmla="val 42987"/>
              <a:gd name="adj2" fmla="val 339299"/>
              <a:gd name="adj3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1600" b="1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Állásszög</a:t>
            </a:r>
            <a:endParaRPr lang="hu-HU" sz="1600" b="1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10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10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52" grpId="0"/>
      <p:bldP spid="210953" grpId="0"/>
      <p:bldP spid="2" grpId="0" animBg="1"/>
      <p:bldP spid="11" grpId="0" animBg="1"/>
      <p:bldP spid="8" grpId="0" animBg="1"/>
      <p:bldP spid="13" grpId="0" animBg="1"/>
      <p:bldP spid="18" grpId="0" animBg="1"/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596313" cy="623887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  <a:latin typeface="Calibri" panose="020F0502020204030204" pitchFamily="34" charset="0"/>
              </a:rPr>
              <a:t>A kavitáció, kialakulása és káros hatása</a:t>
            </a:r>
          </a:p>
        </p:txBody>
      </p:sp>
      <p:sp>
        <p:nvSpPr>
          <p:cNvPr id="219140" name="Text Box 4"/>
          <p:cNvSpPr txBox="1">
            <a:spLocks noChangeArrowheads="1"/>
          </p:cNvSpPr>
          <p:nvPr/>
        </p:nvSpPr>
        <p:spPr bwMode="auto">
          <a:xfrm>
            <a:off x="369888" y="1003300"/>
            <a:ext cx="8402637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800100" indent="-3429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257300" indent="-3429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714500" indent="-3429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171700" indent="-342900" algn="ctr">
              <a:spcBef>
                <a:spcPct val="50000"/>
              </a:spcBef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628900" indent="-3429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3086100" indent="-3429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543300" indent="-3429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4000500" indent="-3429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Tx/>
              <a:buAutoNum type="arabicPeriod"/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Folyadék által körüláramlott testek felszíne mentén kialakulhatnak olyan helyek, ahol az áramlás sebessége helyileg igen nagy.</a:t>
            </a:r>
          </a:p>
          <a:p>
            <a:pPr algn="just" eaLnBrk="1" hangingPunct="1">
              <a:buFontTx/>
              <a:buAutoNum type="arabicPeriod"/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Ennek következtében ugyanitt, helyileg igen alacsony nyomás alakul ki, mely kedvezőtlen esetben elérheti a folyadék hőmérsékletéhez tartozó telítési gőznyomást.</a:t>
            </a:r>
          </a:p>
          <a:p>
            <a:pPr algn="just" eaLnBrk="1" hangingPunct="1">
              <a:buFontTx/>
              <a:buAutoNum type="arabicPeriod"/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Ebben az esetben a folyadék ezen a ponton kigőzölög a folyadék gőzével kitöltött „űr” képződik.</a:t>
            </a:r>
          </a:p>
          <a:p>
            <a:pPr algn="just" eaLnBrk="1" hangingPunct="1">
              <a:buFontTx/>
              <a:buAutoNum type="arabicPeriod"/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tovasodródó gőzbuborék olyan helyre érkezve, ahol a nyomás ismét meghaladja hőmérséklethez tartozó telítési értéket lökésszerűen kondenzálódik.</a:t>
            </a:r>
          </a:p>
          <a:p>
            <a:pPr algn="just" eaLnBrk="1" hangingPunct="1">
              <a:buFontTx/>
              <a:buAutoNum type="arabicPeriod"/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lökésszerű kondenzáció, ha egy szilárd anyagú felület mentén történik, annak mechanikus roncsolódásához vezet. 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9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9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9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9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9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9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9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9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9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9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9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9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9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9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9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9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4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(1)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2413" y="1165225"/>
            <a:ext cx="8637587" cy="4910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 a forrása az áramló kontinuumba helyezett testre ható erőnek?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Hogyan lehet következtetni az áramló kontinuumba helyezett test közegellenállási tényezőjének nagyságára kísérletek esetén</a:t>
            </a:r>
            <a:r>
              <a:rPr lang="hu-HU" sz="2400" dirty="0" smtClean="0">
                <a:latin typeface="Calibri" panose="020F0502020204030204" pitchFamily="34" charset="0"/>
              </a:rPr>
              <a:t>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Mit értenek áramlási nyom vagy leválási buborék alatt áramlásba helyezett test esetében?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Mit értenek egy áramlásba helyezett test esetében ellenállási erőnek és felhajtóerőnek? Milyen viszonyban vannak ezek egymással?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 az oka, hogy egy áramló kontinuumba helyezett gömb esetében az áramlási nyom nagysága az áramlásra jellemző Reynolds-számtól függően változik? Milyen ez a változás?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Miért állandó a hossztengelyével párhuzamos áramlásba helyezett henger ellenállási tényezője?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70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7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7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7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7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7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7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0" grpId="0"/>
      <p:bldP spid="21709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(2)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2413" y="1203325"/>
            <a:ext cx="8637587" cy="4738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>
                <a:latin typeface="Calibri" panose="020F0502020204030204" pitchFamily="34" charset="0"/>
              </a:rPr>
              <a:t>Milyen két nagy csoportba sorolhatók az áramlásba helyezett testek az ellenállási tényezőjüket tekintve?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>
                <a:latin typeface="Calibri" panose="020F0502020204030204" pitchFamily="34" charset="0"/>
              </a:rPr>
              <a:t>Mit értenek megfúvási irány alatt egy szárnyprofil esetében?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>
                <a:latin typeface="Calibri" panose="020F0502020204030204" pitchFamily="34" charset="0"/>
              </a:rPr>
              <a:t>Rajzolja rá egy szárnyprofil vázlatára a szárnyprofilra ható ellenállási és felhajtóerő irányát, valamint az áramlás irányát!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>
                <a:latin typeface="Calibri" panose="020F0502020204030204" pitchFamily="34" charset="0"/>
              </a:rPr>
              <a:t>Mit értenek egy szárnyprofil esetében állásszög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>
                <a:latin typeface="Calibri" panose="020F0502020204030204" pitchFamily="34" charset="0"/>
              </a:rPr>
              <a:t>Hogyan változik egy szárnyprofil esetében az ellenállási és a felhajtóerő tényező kis állásszögek esetén?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>
                <a:latin typeface="Calibri" panose="020F0502020204030204" pitchFamily="34" charset="0"/>
              </a:rPr>
              <a:t>Mit értenek egy szárnyprofil esetében nyomott és szívott oldal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>
                <a:latin typeface="Calibri" panose="020F0502020204030204" pitchFamily="34" charset="0"/>
              </a:rPr>
              <a:t>A szárnyprofil nyomott vagy szívott oldalán keletkezhet leválás? Miért?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hu-HU" sz="2400" smtClean="0">
              <a:latin typeface="Calibri" panose="020F0502020204030204" pitchFamily="34" charset="0"/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8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8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8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8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8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8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8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4" grpId="0"/>
      <p:bldP spid="21811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(3)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2738" y="1416050"/>
            <a:ext cx="8637587" cy="246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FontTx/>
              <a:buAutoNum type="arabicPeriod" startAt="13"/>
            </a:pPr>
            <a:r>
              <a:rPr lang="hu-HU" sz="2400" smtClean="0">
                <a:latin typeface="Calibri" panose="020F0502020204030204" pitchFamily="34" charset="0"/>
              </a:rPr>
              <a:t>Mi a kavitáció?</a:t>
            </a:r>
          </a:p>
          <a:p>
            <a:pPr marL="609600" indent="-609600" eaLnBrk="1" hangingPunct="1">
              <a:buFontTx/>
              <a:buAutoNum type="arabicPeriod" startAt="13"/>
            </a:pPr>
            <a:r>
              <a:rPr lang="hu-HU" sz="2400" smtClean="0">
                <a:latin typeface="Calibri" panose="020F0502020204030204" pitchFamily="34" charset="0"/>
              </a:rPr>
              <a:t>Írja le az áramló folyadékban történő „űrképződés” folyamatát!</a:t>
            </a:r>
          </a:p>
          <a:p>
            <a:pPr marL="609600" indent="-609600" eaLnBrk="1" hangingPunct="1">
              <a:buFontTx/>
              <a:buAutoNum type="arabicPeriod" startAt="13"/>
            </a:pPr>
            <a:r>
              <a:rPr lang="hu-HU" sz="2400" smtClean="0">
                <a:latin typeface="Calibri" panose="020F0502020204030204" pitchFamily="34" charset="0"/>
              </a:rPr>
              <a:t>Milyen esetben és miért lehet veszélyes a kavitáció?</a:t>
            </a:r>
          </a:p>
          <a:p>
            <a:pPr marL="609600" indent="-609600" eaLnBrk="1" hangingPunct="1">
              <a:buFontTx/>
              <a:buNone/>
            </a:pPr>
            <a:endParaRPr lang="hu-HU" sz="2400" smtClean="0">
              <a:latin typeface="Calibri" panose="020F0502020204030204" pitchFamily="34" charset="0"/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algn="l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algn="r"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0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2" grpId="0"/>
      <p:bldP spid="220163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5146</TotalTime>
  <Words>1491</Words>
  <Application>Microsoft Office PowerPoint</Application>
  <PresentationFormat>Diavetítés a képernyőre (4:3 oldalarány)</PresentationFormat>
  <Paragraphs>354</Paragraphs>
  <Slides>26</Slides>
  <Notes>1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26</vt:i4>
      </vt:variant>
    </vt:vector>
  </HeadingPairs>
  <TitlesOfParts>
    <vt:vector size="32" baseType="lpstr">
      <vt:lpstr>Arial</vt:lpstr>
      <vt:lpstr>Calibri</vt:lpstr>
      <vt:lpstr>Symbol</vt:lpstr>
      <vt:lpstr>1_Alapértelmezett terv</vt:lpstr>
      <vt:lpstr>Egyenlet</vt:lpstr>
      <vt:lpstr>Equation</vt:lpstr>
      <vt:lpstr>Az áramlásba helyezett testekre ható erők</vt:lpstr>
      <vt:lpstr>Az áramlásba helyezett testre ható erő</vt:lpstr>
      <vt:lpstr>A nyomás változása áramló közegbe helyezett gömb felszínén</vt:lpstr>
      <vt:lpstr>A nyomás változása áramló közegbe helyezett gömb felszínén</vt:lpstr>
      <vt:lpstr>PowerPoint bemutató</vt:lpstr>
      <vt:lpstr>Az áramlásra jellemző sebességprofil változása körüláramlott test felszíne mentén – a leválás kialakulásának mechanizmusa</vt:lpstr>
      <vt:lpstr>PowerPoint bemutató</vt:lpstr>
      <vt:lpstr>A körüláramlott testre ható erő</vt:lpstr>
      <vt:lpstr>Különböző testek ellenállás-tényezője</vt:lpstr>
      <vt:lpstr>Különböző testek ellenállás-tényezője</vt:lpstr>
      <vt:lpstr>Különböző testek ellenállás-tényezője</vt:lpstr>
      <vt:lpstr>Különböző testek ellenállás-tényezője</vt:lpstr>
      <vt:lpstr>Különböző testek ellenállás-tényezője</vt:lpstr>
      <vt:lpstr>Különböző testek ellenállás-tényezője (forgókanalas anemométer)</vt:lpstr>
      <vt:lpstr>PowerPoint bemutató</vt:lpstr>
      <vt:lpstr>Az áramlásra merőleges hossztengelyű henger (ellenállás-tényezőjének változási jellege</vt:lpstr>
      <vt:lpstr>A Kármán-féle örvénysor Kármán Tódor (1881-1963)</vt:lpstr>
      <vt:lpstr>Áramlás szárnyprofil körül</vt:lpstr>
      <vt:lpstr>A szárnyra ható erők</vt:lpstr>
      <vt:lpstr>Az erőtényezők az állásszög függvényében</vt:lpstr>
      <vt:lpstr>Példa a szárnyprofilokon végzett mérések eredményeinek feldolgozására</vt:lpstr>
      <vt:lpstr>Szárnyprofil körüli áramlás</vt:lpstr>
      <vt:lpstr>A kavitáció, kialakulása és káros hatása</vt:lpstr>
      <vt:lpstr>Ellenőrző kérdések (1)</vt:lpstr>
      <vt:lpstr>Ellenőrző kérdések (2)</vt:lpstr>
      <vt:lpstr>Ellenőrző kérdések (3)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Iro</cp:lastModifiedBy>
  <cp:revision>713</cp:revision>
  <dcterms:created xsi:type="dcterms:W3CDTF">2003-08-29T10:04:05Z</dcterms:created>
  <dcterms:modified xsi:type="dcterms:W3CDTF">2015-04-14T11:10:36Z</dcterms:modified>
</cp:coreProperties>
</file>