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6"/>
  </p:notesMasterIdLst>
  <p:sldIdLst>
    <p:sldId id="256" r:id="rId2"/>
    <p:sldId id="264" r:id="rId3"/>
    <p:sldId id="267" r:id="rId4"/>
    <p:sldId id="272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65" r:id="rId15"/>
    <p:sldId id="270" r:id="rId16"/>
    <p:sldId id="271" r:id="rId17"/>
    <p:sldId id="266" r:id="rId18"/>
    <p:sldId id="273" r:id="rId19"/>
    <p:sldId id="283" r:id="rId20"/>
    <p:sldId id="285" r:id="rId21"/>
    <p:sldId id="269" r:id="rId22"/>
    <p:sldId id="287" r:id="rId23"/>
    <p:sldId id="288" r:id="rId24"/>
    <p:sldId id="28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81007-6D0F-40BE-B1D4-D30F153152EF}" type="datetimeFigureOut">
              <a:rPr lang="hu-HU" smtClean="0"/>
              <a:pPr/>
              <a:t>2014.02.05.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4A087-A408-4A9D-A8FE-6FCF63FF5EA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93249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E9BE8-4769-4ACB-A820-BD780E899498}" type="datetime1">
              <a:rPr lang="en-US" smtClean="0"/>
              <a:pPr/>
              <a:t>2/5/2014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Béla</a:t>
            </a:r>
          </a:p>
          <a:p>
            <a:r>
              <a:rPr lang="hu-HU" smtClean="0"/>
              <a:t>Hő- és Áramlástan Gépei (AG_011_1)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SZE_MTK_JÁI</a:t>
            </a:r>
          </a:p>
          <a:p>
            <a:r>
              <a:rPr lang="hu-HU" smtClean="0"/>
              <a:t>Mechatronika és Gépszerkezettan Tanszék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86F1-FE38-4C75-A4A8-1229FA32B209}" type="datetime1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995F9-1C44-448E-BEE5-82A575B680F4}" type="datetime1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3E8A1-1FE6-496E-8BC7-66AA02C7BD8D}" type="datetime1">
              <a:rPr lang="en-US" smtClean="0"/>
              <a:pPr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E5A6C-2A3C-467D-8889-61FD1C3D4DA4}" type="datetime1">
              <a:rPr lang="en-US" smtClean="0"/>
              <a:pPr/>
              <a:t>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578AE-0001-4081-B18E-A6FA136C7E85}" type="datetime1">
              <a:rPr lang="en-US" smtClean="0"/>
              <a:pPr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9A90-B866-401D-98B1-1B3DF9A06DBF}" type="datetime1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09DF8-C89B-4DAA-9C90-E5EAA3EBEE72}" type="datetime1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6EB0-FE26-4616-BBBA-2BA9D6D82C08}" type="datetime1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8FAB-4162-41FA-B5D3-02F4E7B60539}" type="datetime1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8" name="Dátum helye 7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828916" cy="365125"/>
          </a:xfrm>
        </p:spPr>
        <p:txBody>
          <a:bodyPr/>
          <a:lstStyle/>
          <a:p>
            <a:r>
              <a:rPr lang="hu-HU" dirty="0" smtClean="0"/>
              <a:t>Író Béla</a:t>
            </a:r>
          </a:p>
          <a:p>
            <a:r>
              <a:rPr lang="hu-HU" dirty="0" smtClean="0"/>
              <a:t>Hő- és Áramlástan Gépei (AG_011_1)</a:t>
            </a:r>
            <a:endParaRPr lang="en-US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2"/>
          </p:nvPr>
        </p:nvSpPr>
        <p:spPr>
          <a:xfrm>
            <a:off x="3719530" y="6356350"/>
            <a:ext cx="3352800" cy="365125"/>
          </a:xfrm>
        </p:spPr>
        <p:txBody>
          <a:bodyPr/>
          <a:lstStyle/>
          <a:p>
            <a:r>
              <a:rPr lang="hu-HU" dirty="0" smtClean="0"/>
              <a:t>SZE_MTK_JÁI</a:t>
            </a:r>
          </a:p>
          <a:p>
            <a:r>
              <a:rPr lang="hu-HU" dirty="0" smtClean="0"/>
              <a:t>Mechatronika és Gépszerkezettan Tanszék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Író Béla</a:t>
            </a:r>
          </a:p>
          <a:p>
            <a:r>
              <a:rPr lang="hu-HU" smtClean="0"/>
              <a:t>Hő- és Áramlástan Gépei (AG_011_1)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SZE-MTK-JÁI</a:t>
            </a:r>
          </a:p>
          <a:p>
            <a:r>
              <a:rPr lang="hu-HU" smtClean="0"/>
              <a:t>Mechatronikai és Gépszerkezettan Tanszék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62" r:id="rId12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3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1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9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11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Hő- és Áramlástan Gépei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>
                <a:latin typeface="+mj-lt"/>
              </a:rPr>
              <a:t>NGB_AG011_1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Csoportosítás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500042"/>
            <a:ext cx="7942512" cy="5500726"/>
          </a:xfrm>
          <a:prstGeom prst="rect">
            <a:avLst/>
          </a:prstGeom>
        </p:spPr>
      </p:pic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  <p:sp>
        <p:nvSpPr>
          <p:cNvPr id="12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Szivattyúüzemi fogalmak</a:t>
            </a:r>
            <a:endParaRPr lang="hu-H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57248"/>
          </a:xfrm>
        </p:spPr>
        <p:txBody>
          <a:bodyPr>
            <a:normAutofit/>
          </a:bodyPr>
          <a:lstStyle/>
          <a:p>
            <a:r>
              <a:rPr lang="hu-HU" sz="4000" dirty="0" smtClean="0"/>
              <a:t>Mi a szivattyú alkalmazásának célja?</a:t>
            </a:r>
            <a:endParaRPr lang="hu-HU" sz="4000" dirty="0"/>
          </a:p>
        </p:txBody>
      </p:sp>
      <p:sp>
        <p:nvSpPr>
          <p:cNvPr id="1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289806" y="2013808"/>
            <a:ext cx="85643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hu-HU" sz="2000" dirty="0" smtClean="0">
                <a:latin typeface="+mj-lt"/>
              </a:rPr>
              <a:t>Folyadék </a:t>
            </a:r>
            <a:r>
              <a:rPr lang="hu-HU" sz="2000" b="1" i="1" dirty="0" smtClean="0">
                <a:latin typeface="+mj-lt"/>
              </a:rPr>
              <a:t>szállítása</a:t>
            </a:r>
            <a:r>
              <a:rPr lang="hu-HU" sz="2000" dirty="0" smtClean="0">
                <a:latin typeface="+mj-lt"/>
              </a:rPr>
              <a:t> két olyan pont között, melyek közül az áramlás irányában később következőben a folyadék szükséges energiatartalma (munkavégző-képessége) nagyobb, mint a kiindulási pontban.</a:t>
            </a:r>
          </a:p>
          <a:p>
            <a:pPr marL="357188" lvl="1" algn="just"/>
            <a:r>
              <a:rPr lang="hu-HU" sz="2000" dirty="0" smtClean="0">
                <a:latin typeface="+mj-lt"/>
              </a:rPr>
              <a:t>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hu-HU" sz="2000" dirty="0" smtClean="0">
                <a:latin typeface="+mj-lt"/>
              </a:rPr>
              <a:t>Folyadék, mint hordozó közeg, </a:t>
            </a:r>
            <a:r>
              <a:rPr lang="hu-HU" sz="2000" b="1" i="1" dirty="0" smtClean="0">
                <a:latin typeface="+mj-lt"/>
              </a:rPr>
              <a:t>keringetése</a:t>
            </a:r>
            <a:r>
              <a:rPr lang="hu-HU" sz="2000" dirty="0" smtClean="0">
                <a:latin typeface="+mj-lt"/>
              </a:rPr>
              <a:t> egy zárt csővezeték rendszerben azzal a céllal, hogy a rendszer két vagy több pontja között a folyadék segítségével  valósítsák meg a hő vagy anyag szállítását.</a:t>
            </a:r>
            <a:endParaRPr lang="hu-HU" sz="2000" dirty="0">
              <a:latin typeface="+mj-lt"/>
            </a:endParaRPr>
          </a:p>
        </p:txBody>
      </p:sp>
      <p:sp>
        <p:nvSpPr>
          <p:cNvPr id="2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4006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67"/>
          <p:cNvGrpSpPr/>
          <p:nvPr/>
        </p:nvGrpSpPr>
        <p:grpSpPr>
          <a:xfrm>
            <a:off x="928662" y="3857628"/>
            <a:ext cx="1584000" cy="1214446"/>
            <a:chOff x="928662" y="3857628"/>
            <a:chExt cx="1584000" cy="1214446"/>
          </a:xfrm>
        </p:grpSpPr>
        <p:sp>
          <p:nvSpPr>
            <p:cNvPr id="7" name="Lekerekített téglalap 6"/>
            <p:cNvSpPr/>
            <p:nvPr/>
          </p:nvSpPr>
          <p:spPr>
            <a:xfrm>
              <a:off x="928662" y="3857628"/>
              <a:ext cx="1584000" cy="121444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0" name="Egy oldalon két sarkán kerekített téglalap 9"/>
            <p:cNvSpPr/>
            <p:nvPr/>
          </p:nvSpPr>
          <p:spPr>
            <a:xfrm rot="10800000">
              <a:off x="928662" y="4214818"/>
              <a:ext cx="1584000" cy="857256"/>
            </a:xfrm>
            <a:prstGeom prst="round2SameRect">
              <a:avLst>
                <a:gd name="adj1" fmla="val 24079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sp>
        <p:nvSpPr>
          <p:cNvPr id="3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6" name="Cím 2"/>
          <p:cNvSpPr>
            <a:spLocks noGrp="1"/>
          </p:cNvSpPr>
          <p:nvPr>
            <p:ph type="title"/>
          </p:nvPr>
        </p:nvSpPr>
        <p:spPr>
          <a:xfrm>
            <a:off x="107504" y="96022"/>
            <a:ext cx="2242592" cy="379412"/>
          </a:xfrm>
        </p:spPr>
        <p:txBody>
          <a:bodyPr>
            <a:normAutofit fontScale="90000"/>
          </a:bodyPr>
          <a:lstStyle/>
          <a:p>
            <a:r>
              <a:rPr lang="hu-HU" sz="2400" i="1" dirty="0" smtClean="0"/>
              <a:t>Folyadék szállítása </a:t>
            </a:r>
            <a:endParaRPr lang="hu-HU" sz="2400" i="1" dirty="0"/>
          </a:p>
        </p:txBody>
      </p:sp>
      <p:sp>
        <p:nvSpPr>
          <p:cNvPr id="4" name="Lekerekített téglalap feliratnak 3"/>
          <p:cNvSpPr/>
          <p:nvPr/>
        </p:nvSpPr>
        <p:spPr>
          <a:xfrm>
            <a:off x="4932040" y="2060848"/>
            <a:ext cx="2808312" cy="1440160"/>
          </a:xfrm>
          <a:prstGeom prst="wedgeRoundRectCallout">
            <a:avLst>
              <a:gd name="adj1" fmla="val -148796"/>
              <a:gd name="adj2" fmla="val 12521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latin typeface="+mj-lt"/>
              </a:rPr>
              <a:t>A hely, ahonnan a folyadékot el kell szállítani.</a:t>
            </a:r>
          </a:p>
          <a:p>
            <a:pPr algn="ctr"/>
            <a:r>
              <a:rPr lang="hu-HU" i="1" dirty="0" smtClean="0">
                <a:latin typeface="+mj-lt"/>
              </a:rPr>
              <a:t>(tartály, medence, stb.)</a:t>
            </a:r>
            <a:endParaRPr lang="hu-HU" i="1" dirty="0">
              <a:latin typeface="+mj-lt"/>
            </a:endParaRPr>
          </a:p>
        </p:txBody>
      </p:sp>
      <p:sp>
        <p:nvSpPr>
          <p:cNvPr id="3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5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089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67"/>
          <p:cNvGrpSpPr/>
          <p:nvPr/>
        </p:nvGrpSpPr>
        <p:grpSpPr>
          <a:xfrm>
            <a:off x="928662" y="3857628"/>
            <a:ext cx="1584000" cy="1214446"/>
            <a:chOff x="928662" y="3857628"/>
            <a:chExt cx="1584000" cy="1214446"/>
          </a:xfrm>
        </p:grpSpPr>
        <p:sp>
          <p:nvSpPr>
            <p:cNvPr id="7" name="Lekerekített téglalap 6"/>
            <p:cNvSpPr/>
            <p:nvPr/>
          </p:nvSpPr>
          <p:spPr>
            <a:xfrm>
              <a:off x="928662" y="3857628"/>
              <a:ext cx="1584000" cy="121444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0" name="Egy oldalon két sarkán kerekített téglalap 9"/>
            <p:cNvSpPr/>
            <p:nvPr/>
          </p:nvSpPr>
          <p:spPr>
            <a:xfrm rot="10800000">
              <a:off x="928662" y="4214818"/>
              <a:ext cx="1584000" cy="857256"/>
            </a:xfrm>
            <a:prstGeom prst="round2SameRect">
              <a:avLst>
                <a:gd name="adj1" fmla="val 24079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sp>
        <p:nvSpPr>
          <p:cNvPr id="3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6" name="Cím 2"/>
          <p:cNvSpPr>
            <a:spLocks noGrp="1"/>
          </p:cNvSpPr>
          <p:nvPr>
            <p:ph type="title"/>
          </p:nvPr>
        </p:nvSpPr>
        <p:spPr>
          <a:xfrm>
            <a:off x="107504" y="96022"/>
            <a:ext cx="2242592" cy="379412"/>
          </a:xfrm>
        </p:spPr>
        <p:txBody>
          <a:bodyPr>
            <a:normAutofit fontScale="90000"/>
          </a:bodyPr>
          <a:lstStyle/>
          <a:p>
            <a:r>
              <a:rPr lang="hu-HU" sz="2400" i="1" dirty="0" smtClean="0"/>
              <a:t>Folyadék szállítása </a:t>
            </a:r>
            <a:endParaRPr lang="hu-HU" sz="2400" i="1" dirty="0"/>
          </a:p>
        </p:txBody>
      </p:sp>
      <p:sp>
        <p:nvSpPr>
          <p:cNvPr id="4" name="Lekerekített téglalap feliratnak 3"/>
          <p:cNvSpPr/>
          <p:nvPr/>
        </p:nvSpPr>
        <p:spPr>
          <a:xfrm>
            <a:off x="4932040" y="2060848"/>
            <a:ext cx="2808312" cy="1440160"/>
          </a:xfrm>
          <a:prstGeom prst="wedgeRoundRectCallout">
            <a:avLst>
              <a:gd name="adj1" fmla="val -148796"/>
              <a:gd name="adj2" fmla="val 12521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prstClr val="white"/>
                </a:solidFill>
                <a:latin typeface="Calibri"/>
              </a:rPr>
              <a:t>A hely, ahonnan a folyadékot el kell szállítani.</a:t>
            </a:r>
          </a:p>
          <a:p>
            <a:pPr algn="ctr"/>
            <a:r>
              <a:rPr lang="hu-HU" i="1" dirty="0" smtClean="0">
                <a:solidFill>
                  <a:prstClr val="white"/>
                </a:solidFill>
                <a:latin typeface="Calibri"/>
              </a:rPr>
              <a:t>(tartály, medence, stb.)</a:t>
            </a:r>
            <a:endParaRPr lang="hu-HU" i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1" name="Csoportba foglalás 68"/>
          <p:cNvGrpSpPr/>
          <p:nvPr/>
        </p:nvGrpSpPr>
        <p:grpSpPr>
          <a:xfrm>
            <a:off x="4631074" y="285728"/>
            <a:ext cx="1584000" cy="1260000"/>
            <a:chOff x="4631074" y="357166"/>
            <a:chExt cx="1584000" cy="1260000"/>
          </a:xfrm>
        </p:grpSpPr>
        <p:sp>
          <p:nvSpPr>
            <p:cNvPr id="12" name="Lekerekített téglalap 11"/>
            <p:cNvSpPr/>
            <p:nvPr/>
          </p:nvSpPr>
          <p:spPr>
            <a:xfrm>
              <a:off x="4631074" y="357166"/>
              <a:ext cx="1584000" cy="1260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3" name="Egy oldalon két sarkán kerekített téglalap 12"/>
            <p:cNvSpPr/>
            <p:nvPr/>
          </p:nvSpPr>
          <p:spPr>
            <a:xfrm rot="10800000">
              <a:off x="4631074" y="1214422"/>
              <a:ext cx="1584000" cy="399934"/>
            </a:xfrm>
            <a:prstGeom prst="round2SameRect">
              <a:avLst>
                <a:gd name="adj1" fmla="val 48245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4" name="Lekerekített téglalap feliratnak 13"/>
          <p:cNvSpPr/>
          <p:nvPr/>
        </p:nvSpPr>
        <p:spPr>
          <a:xfrm>
            <a:off x="316506" y="2204864"/>
            <a:ext cx="2808312" cy="1440160"/>
          </a:xfrm>
          <a:prstGeom prst="wedgeRoundRectCallout">
            <a:avLst>
              <a:gd name="adj1" fmla="val 125915"/>
              <a:gd name="adj2" fmla="val -10247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prstClr val="white"/>
                </a:solidFill>
                <a:latin typeface="Calibri"/>
              </a:rPr>
              <a:t>A hely, ahová a folyadékot el kell szállítani.</a:t>
            </a:r>
          </a:p>
          <a:p>
            <a:pPr algn="ctr"/>
            <a:r>
              <a:rPr lang="hu-HU" i="1" dirty="0" smtClean="0">
                <a:solidFill>
                  <a:prstClr val="white"/>
                </a:solidFill>
                <a:latin typeface="Calibri"/>
              </a:rPr>
              <a:t>(tartály, medence, stb.)</a:t>
            </a:r>
            <a:endParaRPr lang="hu-HU" i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6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61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67"/>
          <p:cNvGrpSpPr/>
          <p:nvPr/>
        </p:nvGrpSpPr>
        <p:grpSpPr>
          <a:xfrm>
            <a:off x="928662" y="3857628"/>
            <a:ext cx="1584000" cy="1214446"/>
            <a:chOff x="928662" y="3857628"/>
            <a:chExt cx="1584000" cy="1214446"/>
          </a:xfrm>
        </p:grpSpPr>
        <p:sp>
          <p:nvSpPr>
            <p:cNvPr id="7" name="Lekerekített téglalap 6"/>
            <p:cNvSpPr/>
            <p:nvPr/>
          </p:nvSpPr>
          <p:spPr>
            <a:xfrm>
              <a:off x="928662" y="3857628"/>
              <a:ext cx="1584000" cy="121444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0" name="Egy oldalon két sarkán kerekített téglalap 9"/>
            <p:cNvSpPr/>
            <p:nvPr/>
          </p:nvSpPr>
          <p:spPr>
            <a:xfrm rot="10800000">
              <a:off x="928662" y="4214818"/>
              <a:ext cx="1584000" cy="857256"/>
            </a:xfrm>
            <a:prstGeom prst="round2SameRect">
              <a:avLst>
                <a:gd name="adj1" fmla="val 24079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sp>
        <p:nvSpPr>
          <p:cNvPr id="3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6" name="Cím 2"/>
          <p:cNvSpPr>
            <a:spLocks noGrp="1"/>
          </p:cNvSpPr>
          <p:nvPr>
            <p:ph type="title"/>
          </p:nvPr>
        </p:nvSpPr>
        <p:spPr>
          <a:xfrm>
            <a:off x="107504" y="96022"/>
            <a:ext cx="2242592" cy="379412"/>
          </a:xfrm>
        </p:spPr>
        <p:txBody>
          <a:bodyPr>
            <a:normAutofit fontScale="90000"/>
          </a:bodyPr>
          <a:lstStyle/>
          <a:p>
            <a:r>
              <a:rPr lang="hu-HU" sz="2400" i="1" dirty="0" smtClean="0"/>
              <a:t>Folyadék szállítása </a:t>
            </a:r>
            <a:endParaRPr lang="hu-HU" sz="2400" i="1" dirty="0"/>
          </a:p>
        </p:txBody>
      </p:sp>
      <p:grpSp>
        <p:nvGrpSpPr>
          <p:cNvPr id="11" name="Csoportba foglalás 68"/>
          <p:cNvGrpSpPr/>
          <p:nvPr/>
        </p:nvGrpSpPr>
        <p:grpSpPr>
          <a:xfrm>
            <a:off x="4631074" y="285728"/>
            <a:ext cx="1584000" cy="1260000"/>
            <a:chOff x="4631074" y="357166"/>
            <a:chExt cx="1584000" cy="1260000"/>
          </a:xfrm>
        </p:grpSpPr>
        <p:sp>
          <p:nvSpPr>
            <p:cNvPr id="12" name="Lekerekített téglalap 11"/>
            <p:cNvSpPr/>
            <p:nvPr/>
          </p:nvSpPr>
          <p:spPr>
            <a:xfrm>
              <a:off x="4631074" y="357166"/>
              <a:ext cx="1584000" cy="1260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3" name="Egy oldalon két sarkán kerekített téglalap 12"/>
            <p:cNvSpPr/>
            <p:nvPr/>
          </p:nvSpPr>
          <p:spPr>
            <a:xfrm rot="10800000">
              <a:off x="4631074" y="1214422"/>
              <a:ext cx="1584000" cy="399934"/>
            </a:xfrm>
            <a:prstGeom prst="round2SameRect">
              <a:avLst>
                <a:gd name="adj1" fmla="val 48245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sp>
        <p:nvSpPr>
          <p:cNvPr id="14" name="Lekerekített téglalap feliratnak 13"/>
          <p:cNvSpPr/>
          <p:nvPr/>
        </p:nvSpPr>
        <p:spPr>
          <a:xfrm>
            <a:off x="316506" y="2204864"/>
            <a:ext cx="2808312" cy="1440160"/>
          </a:xfrm>
          <a:prstGeom prst="wedgeRoundRectCallout">
            <a:avLst>
              <a:gd name="adj1" fmla="val 125915"/>
              <a:gd name="adj2" fmla="val -10247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prstClr val="white"/>
                </a:solidFill>
                <a:latin typeface="Calibri"/>
              </a:rPr>
              <a:t>A hely, ahová a folyadékot el kell szállítani.</a:t>
            </a:r>
          </a:p>
          <a:p>
            <a:pPr algn="ctr"/>
            <a:r>
              <a:rPr lang="hu-HU" i="1" dirty="0" smtClean="0">
                <a:solidFill>
                  <a:prstClr val="white"/>
                </a:solidFill>
                <a:latin typeface="Calibri"/>
              </a:rPr>
              <a:t>(tartály, medence, stb.)</a:t>
            </a:r>
            <a:endParaRPr lang="hu-HU" i="1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5" name="Szögletes összekötő 14"/>
          <p:cNvCxnSpPr/>
          <p:nvPr/>
        </p:nvCxnSpPr>
        <p:spPr>
          <a:xfrm rot="5400000" flipH="1" flipV="1">
            <a:off x="1097695" y="1538695"/>
            <a:ext cx="4156346" cy="2910412"/>
          </a:xfrm>
          <a:prstGeom prst="bentConnector4">
            <a:avLst>
              <a:gd name="adj1" fmla="val -29303"/>
              <a:gd name="adj2" fmla="val 63606"/>
            </a:avLst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ekerekített téglalap feliratnak 15"/>
          <p:cNvSpPr/>
          <p:nvPr/>
        </p:nvSpPr>
        <p:spPr>
          <a:xfrm>
            <a:off x="5508104" y="2417468"/>
            <a:ext cx="3307804" cy="1440160"/>
          </a:xfrm>
          <a:prstGeom prst="wedgeRoundRectCallout">
            <a:avLst>
              <a:gd name="adj1" fmla="val -109147"/>
              <a:gd name="adj2" fmla="val 83273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prstClr val="white"/>
                </a:solidFill>
                <a:latin typeface="Calibri"/>
              </a:rPr>
              <a:t>A csővezeték melyen át a folyadék szállítása történik</a:t>
            </a:r>
            <a:endParaRPr lang="hu-HU" i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7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896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67"/>
          <p:cNvGrpSpPr/>
          <p:nvPr/>
        </p:nvGrpSpPr>
        <p:grpSpPr>
          <a:xfrm>
            <a:off x="928662" y="3857628"/>
            <a:ext cx="1584000" cy="1214446"/>
            <a:chOff x="928662" y="3857628"/>
            <a:chExt cx="1584000" cy="1214446"/>
          </a:xfrm>
        </p:grpSpPr>
        <p:sp>
          <p:nvSpPr>
            <p:cNvPr id="7" name="Lekerekített téglalap 6"/>
            <p:cNvSpPr/>
            <p:nvPr/>
          </p:nvSpPr>
          <p:spPr>
            <a:xfrm>
              <a:off x="928662" y="3857628"/>
              <a:ext cx="1584000" cy="121444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0" name="Egy oldalon két sarkán kerekített téglalap 9"/>
            <p:cNvSpPr/>
            <p:nvPr/>
          </p:nvSpPr>
          <p:spPr>
            <a:xfrm rot="10800000">
              <a:off x="928662" y="4214818"/>
              <a:ext cx="1584000" cy="857256"/>
            </a:xfrm>
            <a:prstGeom prst="round2SameRect">
              <a:avLst>
                <a:gd name="adj1" fmla="val 24079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sp>
        <p:nvSpPr>
          <p:cNvPr id="3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6" name="Cím 2"/>
          <p:cNvSpPr>
            <a:spLocks noGrp="1"/>
          </p:cNvSpPr>
          <p:nvPr>
            <p:ph type="title"/>
          </p:nvPr>
        </p:nvSpPr>
        <p:spPr>
          <a:xfrm>
            <a:off x="107504" y="96022"/>
            <a:ext cx="2242592" cy="379412"/>
          </a:xfrm>
        </p:spPr>
        <p:txBody>
          <a:bodyPr>
            <a:normAutofit fontScale="90000"/>
          </a:bodyPr>
          <a:lstStyle/>
          <a:p>
            <a:r>
              <a:rPr lang="hu-HU" sz="2400" i="1" dirty="0" smtClean="0"/>
              <a:t>Folyadék szállítása </a:t>
            </a:r>
            <a:endParaRPr lang="hu-HU" sz="2400" i="1" dirty="0"/>
          </a:p>
        </p:txBody>
      </p:sp>
      <p:grpSp>
        <p:nvGrpSpPr>
          <p:cNvPr id="11" name="Csoportba foglalás 68"/>
          <p:cNvGrpSpPr/>
          <p:nvPr/>
        </p:nvGrpSpPr>
        <p:grpSpPr>
          <a:xfrm>
            <a:off x="4631074" y="285728"/>
            <a:ext cx="1584000" cy="1260000"/>
            <a:chOff x="4631074" y="357166"/>
            <a:chExt cx="1584000" cy="1260000"/>
          </a:xfrm>
        </p:grpSpPr>
        <p:sp>
          <p:nvSpPr>
            <p:cNvPr id="12" name="Lekerekített téglalap 11"/>
            <p:cNvSpPr/>
            <p:nvPr/>
          </p:nvSpPr>
          <p:spPr>
            <a:xfrm>
              <a:off x="4631074" y="357166"/>
              <a:ext cx="1584000" cy="1260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3" name="Egy oldalon két sarkán kerekített téglalap 12"/>
            <p:cNvSpPr/>
            <p:nvPr/>
          </p:nvSpPr>
          <p:spPr>
            <a:xfrm rot="10800000">
              <a:off x="4631074" y="1214422"/>
              <a:ext cx="1584000" cy="399934"/>
            </a:xfrm>
            <a:prstGeom prst="round2SameRect">
              <a:avLst>
                <a:gd name="adj1" fmla="val 48245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cxnSp>
        <p:nvCxnSpPr>
          <p:cNvPr id="15" name="Szögletes összekötő 14"/>
          <p:cNvCxnSpPr/>
          <p:nvPr/>
        </p:nvCxnSpPr>
        <p:spPr>
          <a:xfrm rot="5400000" flipH="1" flipV="1">
            <a:off x="1097695" y="1538695"/>
            <a:ext cx="4156346" cy="2910412"/>
          </a:xfrm>
          <a:prstGeom prst="bentConnector4">
            <a:avLst>
              <a:gd name="adj1" fmla="val -29303"/>
              <a:gd name="adj2" fmla="val 63606"/>
            </a:avLst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ekerekített téglalap feliratnak 15"/>
          <p:cNvSpPr/>
          <p:nvPr/>
        </p:nvSpPr>
        <p:spPr>
          <a:xfrm>
            <a:off x="5508104" y="2417468"/>
            <a:ext cx="3307804" cy="1440160"/>
          </a:xfrm>
          <a:prstGeom prst="wedgeRoundRectCallout">
            <a:avLst>
              <a:gd name="adj1" fmla="val -109147"/>
              <a:gd name="adj2" fmla="val 83273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prstClr val="white"/>
                </a:solidFill>
                <a:latin typeface="Calibri"/>
              </a:rPr>
              <a:t>A csővezeték melyen át a folyadék szállítása történik</a:t>
            </a:r>
            <a:endParaRPr lang="hu-HU" i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8" name="Csoportba foglalás 93"/>
          <p:cNvGrpSpPr/>
          <p:nvPr/>
        </p:nvGrpSpPr>
        <p:grpSpPr>
          <a:xfrm>
            <a:off x="3209548" y="2786058"/>
            <a:ext cx="714380" cy="576000"/>
            <a:chOff x="3209548" y="2928934"/>
            <a:chExt cx="714380" cy="576000"/>
          </a:xfrm>
        </p:grpSpPr>
        <p:grpSp>
          <p:nvGrpSpPr>
            <p:cNvPr id="19" name="Csoportba foglalás 59"/>
            <p:cNvGrpSpPr/>
            <p:nvPr/>
          </p:nvGrpSpPr>
          <p:grpSpPr>
            <a:xfrm>
              <a:off x="3281620" y="2928934"/>
              <a:ext cx="576000" cy="576000"/>
              <a:chOff x="3286116" y="3714752"/>
              <a:chExt cx="576000" cy="576000"/>
            </a:xfrm>
          </p:grpSpPr>
          <p:sp useBgFill="1">
            <p:nvSpPr>
              <p:cNvPr id="21" name="Ellipszis 20"/>
              <p:cNvSpPr/>
              <p:nvPr/>
            </p:nvSpPr>
            <p:spPr>
              <a:xfrm>
                <a:off x="3286116" y="3714752"/>
                <a:ext cx="576000" cy="57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22" name="Háromszög 21"/>
              <p:cNvSpPr/>
              <p:nvPr/>
            </p:nvSpPr>
            <p:spPr>
              <a:xfrm>
                <a:off x="3433488" y="3714752"/>
                <a:ext cx="285752" cy="21431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cxnSp>
          <p:nvCxnSpPr>
            <p:cNvPr id="20" name="Egyenes összekötő 19"/>
            <p:cNvCxnSpPr/>
            <p:nvPr/>
          </p:nvCxnSpPr>
          <p:spPr>
            <a:xfrm>
              <a:off x="3209548" y="3214686"/>
              <a:ext cx="714380" cy="158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Lekerekített téglalap feliratnak 22"/>
          <p:cNvSpPr/>
          <p:nvPr/>
        </p:nvSpPr>
        <p:spPr>
          <a:xfrm>
            <a:off x="4860032" y="4797152"/>
            <a:ext cx="3307804" cy="1224136"/>
          </a:xfrm>
          <a:prstGeom prst="wedgeRoundRectCallout">
            <a:avLst>
              <a:gd name="adj1" fmla="val -82886"/>
              <a:gd name="adj2" fmla="val -18224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prstClr val="white"/>
                </a:solidFill>
                <a:latin typeface="Calibri"/>
              </a:rPr>
              <a:t>A szivattyú, melynek segítségével a folyadék szállítása történik</a:t>
            </a:r>
            <a:endParaRPr lang="hu-HU" i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8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798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67"/>
          <p:cNvGrpSpPr/>
          <p:nvPr/>
        </p:nvGrpSpPr>
        <p:grpSpPr>
          <a:xfrm>
            <a:off x="928662" y="3857628"/>
            <a:ext cx="1584000" cy="1214446"/>
            <a:chOff x="928662" y="3857628"/>
            <a:chExt cx="1584000" cy="1214446"/>
          </a:xfrm>
        </p:grpSpPr>
        <p:sp>
          <p:nvSpPr>
            <p:cNvPr id="7" name="Lekerekített téglalap 6"/>
            <p:cNvSpPr/>
            <p:nvPr/>
          </p:nvSpPr>
          <p:spPr>
            <a:xfrm>
              <a:off x="928662" y="3857628"/>
              <a:ext cx="1584000" cy="121444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0" name="Egy oldalon két sarkán kerekített téglalap 9"/>
            <p:cNvSpPr/>
            <p:nvPr/>
          </p:nvSpPr>
          <p:spPr>
            <a:xfrm rot="10800000">
              <a:off x="928662" y="4214818"/>
              <a:ext cx="1584000" cy="857256"/>
            </a:xfrm>
            <a:prstGeom prst="round2SameRect">
              <a:avLst>
                <a:gd name="adj1" fmla="val 24079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sp>
        <p:nvSpPr>
          <p:cNvPr id="3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6" name="Cím 2"/>
          <p:cNvSpPr>
            <a:spLocks noGrp="1"/>
          </p:cNvSpPr>
          <p:nvPr>
            <p:ph type="title"/>
          </p:nvPr>
        </p:nvSpPr>
        <p:spPr>
          <a:xfrm>
            <a:off x="107504" y="96022"/>
            <a:ext cx="2242592" cy="379412"/>
          </a:xfrm>
        </p:spPr>
        <p:txBody>
          <a:bodyPr>
            <a:normAutofit fontScale="90000"/>
          </a:bodyPr>
          <a:lstStyle/>
          <a:p>
            <a:r>
              <a:rPr lang="hu-HU" sz="2400" i="1" dirty="0" smtClean="0"/>
              <a:t>Folyadék szállítása </a:t>
            </a:r>
            <a:endParaRPr lang="hu-HU" sz="2400" i="1" dirty="0"/>
          </a:p>
        </p:txBody>
      </p:sp>
      <p:grpSp>
        <p:nvGrpSpPr>
          <p:cNvPr id="11" name="Csoportba foglalás 68"/>
          <p:cNvGrpSpPr/>
          <p:nvPr/>
        </p:nvGrpSpPr>
        <p:grpSpPr>
          <a:xfrm>
            <a:off x="4631074" y="285728"/>
            <a:ext cx="1584000" cy="1260000"/>
            <a:chOff x="4631074" y="357166"/>
            <a:chExt cx="1584000" cy="1260000"/>
          </a:xfrm>
        </p:grpSpPr>
        <p:sp>
          <p:nvSpPr>
            <p:cNvPr id="12" name="Lekerekített téglalap 11"/>
            <p:cNvSpPr/>
            <p:nvPr/>
          </p:nvSpPr>
          <p:spPr>
            <a:xfrm>
              <a:off x="4631074" y="357166"/>
              <a:ext cx="1584000" cy="1260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3" name="Egy oldalon két sarkán kerekített téglalap 12"/>
            <p:cNvSpPr/>
            <p:nvPr/>
          </p:nvSpPr>
          <p:spPr>
            <a:xfrm rot="10800000">
              <a:off x="4631074" y="1214422"/>
              <a:ext cx="1584000" cy="399934"/>
            </a:xfrm>
            <a:prstGeom prst="round2SameRect">
              <a:avLst>
                <a:gd name="adj1" fmla="val 48245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cxnSp>
        <p:nvCxnSpPr>
          <p:cNvPr id="15" name="Szögletes összekötő 14"/>
          <p:cNvCxnSpPr/>
          <p:nvPr/>
        </p:nvCxnSpPr>
        <p:spPr>
          <a:xfrm rot="5400000" flipH="1" flipV="1">
            <a:off x="1097695" y="1538695"/>
            <a:ext cx="4156346" cy="2910412"/>
          </a:xfrm>
          <a:prstGeom prst="bentConnector4">
            <a:avLst>
              <a:gd name="adj1" fmla="val -29303"/>
              <a:gd name="adj2" fmla="val 63606"/>
            </a:avLst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Csoportba foglalás 93"/>
          <p:cNvGrpSpPr/>
          <p:nvPr/>
        </p:nvGrpSpPr>
        <p:grpSpPr>
          <a:xfrm>
            <a:off x="3209548" y="2786058"/>
            <a:ext cx="714380" cy="576000"/>
            <a:chOff x="3209548" y="2928934"/>
            <a:chExt cx="714380" cy="576000"/>
          </a:xfrm>
        </p:grpSpPr>
        <p:grpSp>
          <p:nvGrpSpPr>
            <p:cNvPr id="19" name="Csoportba foglalás 59"/>
            <p:cNvGrpSpPr/>
            <p:nvPr/>
          </p:nvGrpSpPr>
          <p:grpSpPr>
            <a:xfrm>
              <a:off x="3281620" y="2928934"/>
              <a:ext cx="576000" cy="576000"/>
              <a:chOff x="3286116" y="3714752"/>
              <a:chExt cx="576000" cy="576000"/>
            </a:xfrm>
          </p:grpSpPr>
          <p:sp useBgFill="1">
            <p:nvSpPr>
              <p:cNvPr id="21" name="Ellipszis 20"/>
              <p:cNvSpPr/>
              <p:nvPr/>
            </p:nvSpPr>
            <p:spPr>
              <a:xfrm>
                <a:off x="3286116" y="3714752"/>
                <a:ext cx="576000" cy="57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Háromszög 21"/>
              <p:cNvSpPr/>
              <p:nvPr/>
            </p:nvSpPr>
            <p:spPr>
              <a:xfrm>
                <a:off x="3433488" y="3714752"/>
                <a:ext cx="285752" cy="21431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20" name="Egyenes összekötő 19"/>
            <p:cNvCxnSpPr/>
            <p:nvPr/>
          </p:nvCxnSpPr>
          <p:spPr>
            <a:xfrm>
              <a:off x="3209548" y="3214686"/>
              <a:ext cx="714380" cy="158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Lekerekített téglalap feliratnak 22"/>
          <p:cNvSpPr/>
          <p:nvPr/>
        </p:nvSpPr>
        <p:spPr>
          <a:xfrm>
            <a:off x="4860032" y="4797152"/>
            <a:ext cx="3307804" cy="1224136"/>
          </a:xfrm>
          <a:prstGeom prst="wedgeRoundRectCallout">
            <a:avLst>
              <a:gd name="adj1" fmla="val -82886"/>
              <a:gd name="adj2" fmla="val -18224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prstClr val="white"/>
                </a:solidFill>
                <a:latin typeface="Calibri"/>
              </a:rPr>
              <a:t>A szivattyú, melynek segítségével a folyadék szállítása történik</a:t>
            </a:r>
            <a:endParaRPr lang="hu-HU" i="1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/>
        </p:nvGraphicFramePr>
        <p:xfrm>
          <a:off x="4886325" y="1743075"/>
          <a:ext cx="335756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3" name="Equation" r:id="rId3" imgW="1536033" imgH="444307" progId="Equation.3">
                  <p:embed/>
                </p:oleObj>
              </mc:Choice>
              <mc:Fallback>
                <p:oleObj name="Equation" r:id="rId3" imgW="1536033" imgH="44430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6325" y="1743075"/>
                        <a:ext cx="3357563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zövegdoboz 3"/>
          <p:cNvSpPr txBox="1"/>
          <p:nvPr/>
        </p:nvSpPr>
        <p:spPr>
          <a:xfrm>
            <a:off x="482588" y="2773377"/>
            <a:ext cx="817882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A Bernoulli-egyenlet szerint, stacionárius áramlás esetén a folyadék teljes energiatartalma (munkavégző-képessége) a súlyegységre eső helyzeti, mozgási és „nyomási” energia összege.</a:t>
            </a:r>
            <a:endParaRPr lang="hu-HU" sz="2000" dirty="0">
              <a:latin typeface="+mj-lt"/>
            </a:endParaRPr>
          </a:p>
        </p:txBody>
      </p:sp>
      <p:sp>
        <p:nvSpPr>
          <p:cNvPr id="2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9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706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67"/>
          <p:cNvGrpSpPr/>
          <p:nvPr/>
        </p:nvGrpSpPr>
        <p:grpSpPr>
          <a:xfrm>
            <a:off x="928662" y="3857628"/>
            <a:ext cx="1584000" cy="1214446"/>
            <a:chOff x="928662" y="3857628"/>
            <a:chExt cx="1584000" cy="1214446"/>
          </a:xfrm>
        </p:grpSpPr>
        <p:sp>
          <p:nvSpPr>
            <p:cNvPr id="7" name="Lekerekített téglalap 6"/>
            <p:cNvSpPr/>
            <p:nvPr/>
          </p:nvSpPr>
          <p:spPr>
            <a:xfrm>
              <a:off x="928662" y="3857628"/>
              <a:ext cx="1584000" cy="121444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0" name="Egy oldalon két sarkán kerekített téglalap 9"/>
            <p:cNvSpPr/>
            <p:nvPr/>
          </p:nvSpPr>
          <p:spPr>
            <a:xfrm rot="10800000">
              <a:off x="928662" y="4214818"/>
              <a:ext cx="1584000" cy="857256"/>
            </a:xfrm>
            <a:prstGeom prst="round2SameRect">
              <a:avLst>
                <a:gd name="adj1" fmla="val 24079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sp>
        <p:nvSpPr>
          <p:cNvPr id="3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6" name="Cím 2"/>
          <p:cNvSpPr>
            <a:spLocks noGrp="1"/>
          </p:cNvSpPr>
          <p:nvPr>
            <p:ph type="title"/>
          </p:nvPr>
        </p:nvSpPr>
        <p:spPr>
          <a:xfrm>
            <a:off x="107504" y="96022"/>
            <a:ext cx="2242592" cy="379412"/>
          </a:xfrm>
        </p:spPr>
        <p:txBody>
          <a:bodyPr>
            <a:normAutofit fontScale="90000"/>
          </a:bodyPr>
          <a:lstStyle/>
          <a:p>
            <a:r>
              <a:rPr lang="hu-HU" sz="2400" i="1" dirty="0" smtClean="0"/>
              <a:t>Folyadék szállítása </a:t>
            </a:r>
            <a:endParaRPr lang="hu-HU" sz="2400" i="1" dirty="0"/>
          </a:p>
        </p:txBody>
      </p:sp>
      <p:grpSp>
        <p:nvGrpSpPr>
          <p:cNvPr id="11" name="Csoportba foglalás 68"/>
          <p:cNvGrpSpPr/>
          <p:nvPr/>
        </p:nvGrpSpPr>
        <p:grpSpPr>
          <a:xfrm>
            <a:off x="4631074" y="285728"/>
            <a:ext cx="1584000" cy="1260000"/>
            <a:chOff x="4631074" y="357166"/>
            <a:chExt cx="1584000" cy="1260000"/>
          </a:xfrm>
        </p:grpSpPr>
        <p:sp>
          <p:nvSpPr>
            <p:cNvPr id="12" name="Lekerekített téglalap 11"/>
            <p:cNvSpPr/>
            <p:nvPr/>
          </p:nvSpPr>
          <p:spPr>
            <a:xfrm>
              <a:off x="4631074" y="357166"/>
              <a:ext cx="1584000" cy="1260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3" name="Egy oldalon két sarkán kerekített téglalap 12"/>
            <p:cNvSpPr/>
            <p:nvPr/>
          </p:nvSpPr>
          <p:spPr>
            <a:xfrm rot="10800000">
              <a:off x="4631074" y="1214422"/>
              <a:ext cx="1584000" cy="399934"/>
            </a:xfrm>
            <a:prstGeom prst="round2SameRect">
              <a:avLst>
                <a:gd name="adj1" fmla="val 48245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cxnSp>
        <p:nvCxnSpPr>
          <p:cNvPr id="15" name="Szögletes összekötő 14"/>
          <p:cNvCxnSpPr/>
          <p:nvPr/>
        </p:nvCxnSpPr>
        <p:spPr>
          <a:xfrm rot="5400000" flipH="1" flipV="1">
            <a:off x="1097695" y="1538695"/>
            <a:ext cx="4156346" cy="2910412"/>
          </a:xfrm>
          <a:prstGeom prst="bentConnector4">
            <a:avLst>
              <a:gd name="adj1" fmla="val -29303"/>
              <a:gd name="adj2" fmla="val 63606"/>
            </a:avLst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Csoportba foglalás 93"/>
          <p:cNvGrpSpPr/>
          <p:nvPr/>
        </p:nvGrpSpPr>
        <p:grpSpPr>
          <a:xfrm>
            <a:off x="3209548" y="2786058"/>
            <a:ext cx="714380" cy="576000"/>
            <a:chOff x="3209548" y="2928934"/>
            <a:chExt cx="714380" cy="576000"/>
          </a:xfrm>
        </p:grpSpPr>
        <p:grpSp>
          <p:nvGrpSpPr>
            <p:cNvPr id="19" name="Csoportba foglalás 59"/>
            <p:cNvGrpSpPr/>
            <p:nvPr/>
          </p:nvGrpSpPr>
          <p:grpSpPr>
            <a:xfrm>
              <a:off x="3281620" y="2928934"/>
              <a:ext cx="576000" cy="576000"/>
              <a:chOff x="3286116" y="3714752"/>
              <a:chExt cx="576000" cy="576000"/>
            </a:xfrm>
          </p:grpSpPr>
          <p:sp useBgFill="1">
            <p:nvSpPr>
              <p:cNvPr id="21" name="Ellipszis 20"/>
              <p:cNvSpPr/>
              <p:nvPr/>
            </p:nvSpPr>
            <p:spPr>
              <a:xfrm>
                <a:off x="3286116" y="3714752"/>
                <a:ext cx="576000" cy="57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Háromszög 21"/>
              <p:cNvSpPr/>
              <p:nvPr/>
            </p:nvSpPr>
            <p:spPr>
              <a:xfrm>
                <a:off x="3433488" y="3714752"/>
                <a:ext cx="285752" cy="21431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20" name="Egyenes összekötő 19"/>
            <p:cNvCxnSpPr/>
            <p:nvPr/>
          </p:nvCxnSpPr>
          <p:spPr>
            <a:xfrm>
              <a:off x="3209548" y="3214686"/>
              <a:ext cx="714380" cy="158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Objektum 2"/>
          <p:cNvGraphicFramePr>
            <a:graphicFrameLocks noChangeAspect="1"/>
          </p:cNvGraphicFramePr>
          <p:nvPr/>
        </p:nvGraphicFramePr>
        <p:xfrm>
          <a:off x="4886325" y="1743075"/>
          <a:ext cx="335756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1" name="Equation" r:id="rId3" imgW="1536033" imgH="444307" progId="Equation.3">
                  <p:embed/>
                </p:oleObj>
              </mc:Choice>
              <mc:Fallback>
                <p:oleObj name="Equation" r:id="rId3" imgW="1536033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6325" y="1743075"/>
                        <a:ext cx="3357563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zövegdoboz 3"/>
          <p:cNvSpPr txBox="1"/>
          <p:nvPr/>
        </p:nvSpPr>
        <p:spPr>
          <a:xfrm>
            <a:off x="482588" y="2773377"/>
            <a:ext cx="817882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 Bernoulli-egyenlet szerint, stacionárius áramlás esetén a folyadék teljes energiatartalma (munkavégző-képessége) a súlyegységre eső helyzeti, mozgási és „nyomási” energia összege.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4" name="Egyenes összekötő 23"/>
          <p:cNvCxnSpPr/>
          <p:nvPr/>
        </p:nvCxnSpPr>
        <p:spPr>
          <a:xfrm>
            <a:off x="2500298" y="4213230"/>
            <a:ext cx="781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/>
          <p:cNvCxnSpPr/>
          <p:nvPr/>
        </p:nvCxnSpPr>
        <p:spPr>
          <a:xfrm rot="10800000">
            <a:off x="2643174" y="928670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nyíllal 25"/>
          <p:cNvCxnSpPr/>
          <p:nvPr/>
        </p:nvCxnSpPr>
        <p:spPr>
          <a:xfrm rot="5400000" flipH="1" flipV="1">
            <a:off x="1286646" y="2571744"/>
            <a:ext cx="3285354" cy="794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zövegdoboz 26"/>
          <p:cNvSpPr txBox="1"/>
          <p:nvPr/>
        </p:nvSpPr>
        <p:spPr>
          <a:xfrm>
            <a:off x="2214546" y="2110079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sym typeface="Symbol"/>
              </a:rPr>
              <a:t> z</a:t>
            </a:r>
            <a:endParaRPr lang="hu-HU" sz="2400" i="1" dirty="0"/>
          </a:p>
        </p:txBody>
      </p:sp>
      <p:sp useBgFill="1">
        <p:nvSpPr>
          <p:cNvPr id="28" name="Lekerekített téglalap feliratnak 27"/>
          <p:cNvSpPr/>
          <p:nvPr/>
        </p:nvSpPr>
        <p:spPr>
          <a:xfrm>
            <a:off x="785786" y="3143248"/>
            <a:ext cx="642942" cy="500066"/>
          </a:xfrm>
          <a:prstGeom prst="wedgeRoundRectCallout">
            <a:avLst>
              <a:gd name="adj1" fmla="val 69596"/>
              <a:gd name="adj2" fmla="val 1310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schemeClr val="tx1"/>
                </a:solidFill>
              </a:rPr>
              <a:t>p</a:t>
            </a:r>
            <a:r>
              <a:rPr lang="hu-HU" sz="2400" i="1" baseline="-25000" dirty="0" smtClean="0">
                <a:solidFill>
                  <a:schemeClr val="tx1"/>
                </a:solidFill>
              </a:rPr>
              <a:t>1</a:t>
            </a:r>
            <a:endParaRPr lang="hu-HU" sz="2400" i="1" baseline="-25000" dirty="0">
              <a:solidFill>
                <a:schemeClr val="tx1"/>
              </a:solidFill>
            </a:endParaRPr>
          </a:p>
        </p:txBody>
      </p:sp>
      <p:sp useBgFill="1">
        <p:nvSpPr>
          <p:cNvPr id="29" name="Lekerekített téglalap feliratnak 28"/>
          <p:cNvSpPr/>
          <p:nvPr/>
        </p:nvSpPr>
        <p:spPr>
          <a:xfrm>
            <a:off x="6643702" y="214290"/>
            <a:ext cx="642942" cy="500066"/>
          </a:xfrm>
          <a:prstGeom prst="wedgeRoundRectCallout">
            <a:avLst>
              <a:gd name="adj1" fmla="val -161222"/>
              <a:gd name="adj2" fmla="val 531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schemeClr val="tx1"/>
                </a:solidFill>
              </a:rPr>
              <a:t>p</a:t>
            </a:r>
            <a:r>
              <a:rPr lang="hu-HU" sz="2400" i="1" baseline="-25000" dirty="0" smtClean="0">
                <a:solidFill>
                  <a:schemeClr val="tx1"/>
                </a:solidFill>
              </a:rPr>
              <a:t>2</a:t>
            </a:r>
            <a:endParaRPr lang="hu-HU" sz="2400" i="1" baseline="-25000" dirty="0">
              <a:solidFill>
                <a:schemeClr val="tx1"/>
              </a:solidFill>
            </a:endParaRPr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/>
        </p:nvGraphicFramePr>
        <p:xfrm>
          <a:off x="4859338" y="1700213"/>
          <a:ext cx="3665537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2" name="Equation" r:id="rId5" imgW="1384300" imgH="419100" progId="Equation.3">
                  <p:embed/>
                </p:oleObj>
              </mc:Choice>
              <mc:Fallback>
                <p:oleObj name="Equation" r:id="rId5" imgW="1384300" imgH="41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1700213"/>
                        <a:ext cx="3665537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Szövegdoboz 29"/>
          <p:cNvSpPr txBox="1"/>
          <p:nvPr/>
        </p:nvSpPr>
        <p:spPr>
          <a:xfrm>
            <a:off x="4576564" y="2825641"/>
            <a:ext cx="438792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A két tartályban a folyadék sebessége zérus, ezért a súlyegységre eső mozgási energiák értéke és különbsége egyaránt zérus! A két fajlagos energiamennyiség különbsége a </a:t>
            </a:r>
            <a:r>
              <a:rPr lang="hu-HU" sz="2000" b="1" i="1" dirty="0" smtClean="0">
                <a:latin typeface="+mj-lt"/>
              </a:rPr>
              <a:t>statikus szállítómagasság</a:t>
            </a:r>
            <a:r>
              <a:rPr lang="hu-HU" sz="2000" dirty="0" smtClean="0">
                <a:latin typeface="+mj-lt"/>
              </a:rPr>
              <a:t>.</a:t>
            </a:r>
            <a:endParaRPr lang="hu-HU" sz="2000" dirty="0">
              <a:latin typeface="+mj-lt"/>
            </a:endParaRPr>
          </a:p>
        </p:txBody>
      </p:sp>
      <p:sp>
        <p:nvSpPr>
          <p:cNvPr id="31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10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519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/>
      <p:bldP spid="28" grpId="0" animBg="1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0287094"/>
              </p:ext>
            </p:extLst>
          </p:nvPr>
        </p:nvGraphicFramePr>
        <p:xfrm>
          <a:off x="4859338" y="1700213"/>
          <a:ext cx="3665537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3" name="Equation" r:id="rId3" imgW="1384300" imgH="419100" progId="Equation.3">
                  <p:embed/>
                </p:oleObj>
              </mc:Choice>
              <mc:Fallback>
                <p:oleObj name="Equation" r:id="rId3" imgW="13843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1700213"/>
                        <a:ext cx="3665537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Csoportba foglalás 67"/>
          <p:cNvGrpSpPr/>
          <p:nvPr/>
        </p:nvGrpSpPr>
        <p:grpSpPr>
          <a:xfrm>
            <a:off x="928662" y="3857628"/>
            <a:ext cx="1584000" cy="1214446"/>
            <a:chOff x="928662" y="3857628"/>
            <a:chExt cx="1584000" cy="1214446"/>
          </a:xfrm>
        </p:grpSpPr>
        <p:sp>
          <p:nvSpPr>
            <p:cNvPr id="7" name="Lekerekített téglalap 6"/>
            <p:cNvSpPr/>
            <p:nvPr/>
          </p:nvSpPr>
          <p:spPr>
            <a:xfrm>
              <a:off x="928662" y="3857628"/>
              <a:ext cx="1584000" cy="121444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0" name="Egy oldalon két sarkán kerekített téglalap 9"/>
            <p:cNvSpPr/>
            <p:nvPr/>
          </p:nvSpPr>
          <p:spPr>
            <a:xfrm rot="10800000">
              <a:off x="928662" y="4214818"/>
              <a:ext cx="1584000" cy="857256"/>
            </a:xfrm>
            <a:prstGeom prst="round2SameRect">
              <a:avLst>
                <a:gd name="adj1" fmla="val 24079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sp>
        <p:nvSpPr>
          <p:cNvPr id="3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6" name="Cím 2"/>
          <p:cNvSpPr>
            <a:spLocks noGrp="1"/>
          </p:cNvSpPr>
          <p:nvPr>
            <p:ph type="title"/>
          </p:nvPr>
        </p:nvSpPr>
        <p:spPr>
          <a:xfrm>
            <a:off x="107504" y="96022"/>
            <a:ext cx="2242592" cy="379412"/>
          </a:xfrm>
        </p:spPr>
        <p:txBody>
          <a:bodyPr>
            <a:normAutofit fontScale="90000"/>
          </a:bodyPr>
          <a:lstStyle/>
          <a:p>
            <a:r>
              <a:rPr lang="hu-HU" sz="2400" i="1" dirty="0" smtClean="0"/>
              <a:t>Folyadék szállítása </a:t>
            </a:r>
            <a:endParaRPr lang="hu-HU" sz="2400" i="1" dirty="0"/>
          </a:p>
        </p:txBody>
      </p:sp>
      <p:grpSp>
        <p:nvGrpSpPr>
          <p:cNvPr id="11" name="Csoportba foglalás 68"/>
          <p:cNvGrpSpPr/>
          <p:nvPr/>
        </p:nvGrpSpPr>
        <p:grpSpPr>
          <a:xfrm>
            <a:off x="4631074" y="285728"/>
            <a:ext cx="1584000" cy="1260000"/>
            <a:chOff x="4631074" y="357166"/>
            <a:chExt cx="1584000" cy="1260000"/>
          </a:xfrm>
        </p:grpSpPr>
        <p:sp>
          <p:nvSpPr>
            <p:cNvPr id="12" name="Lekerekített téglalap 11"/>
            <p:cNvSpPr/>
            <p:nvPr/>
          </p:nvSpPr>
          <p:spPr>
            <a:xfrm>
              <a:off x="4631074" y="357166"/>
              <a:ext cx="1584000" cy="1260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3" name="Egy oldalon két sarkán kerekített téglalap 12"/>
            <p:cNvSpPr/>
            <p:nvPr/>
          </p:nvSpPr>
          <p:spPr>
            <a:xfrm rot="10800000">
              <a:off x="4631074" y="1214422"/>
              <a:ext cx="1584000" cy="399934"/>
            </a:xfrm>
            <a:prstGeom prst="round2SameRect">
              <a:avLst>
                <a:gd name="adj1" fmla="val 48245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cxnSp>
        <p:nvCxnSpPr>
          <p:cNvPr id="15" name="Szögletes összekötő 14"/>
          <p:cNvCxnSpPr/>
          <p:nvPr/>
        </p:nvCxnSpPr>
        <p:spPr>
          <a:xfrm rot="5400000" flipH="1" flipV="1">
            <a:off x="1097695" y="1538695"/>
            <a:ext cx="4156346" cy="2910412"/>
          </a:xfrm>
          <a:prstGeom prst="bentConnector4">
            <a:avLst>
              <a:gd name="adj1" fmla="val -29303"/>
              <a:gd name="adj2" fmla="val 63606"/>
            </a:avLst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Csoportba foglalás 93"/>
          <p:cNvGrpSpPr/>
          <p:nvPr/>
        </p:nvGrpSpPr>
        <p:grpSpPr>
          <a:xfrm>
            <a:off x="3209548" y="2786058"/>
            <a:ext cx="714380" cy="576000"/>
            <a:chOff x="3209548" y="2928934"/>
            <a:chExt cx="714380" cy="576000"/>
          </a:xfrm>
        </p:grpSpPr>
        <p:grpSp>
          <p:nvGrpSpPr>
            <p:cNvPr id="19" name="Csoportba foglalás 59"/>
            <p:cNvGrpSpPr/>
            <p:nvPr/>
          </p:nvGrpSpPr>
          <p:grpSpPr>
            <a:xfrm>
              <a:off x="3281620" y="2928934"/>
              <a:ext cx="576000" cy="576000"/>
              <a:chOff x="3286116" y="3714752"/>
              <a:chExt cx="576000" cy="576000"/>
            </a:xfrm>
          </p:grpSpPr>
          <p:sp useBgFill="1">
            <p:nvSpPr>
              <p:cNvPr id="21" name="Ellipszis 20"/>
              <p:cNvSpPr/>
              <p:nvPr/>
            </p:nvSpPr>
            <p:spPr>
              <a:xfrm>
                <a:off x="3286116" y="3714752"/>
                <a:ext cx="576000" cy="57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Háromszög 21"/>
              <p:cNvSpPr/>
              <p:nvPr/>
            </p:nvSpPr>
            <p:spPr>
              <a:xfrm>
                <a:off x="3433488" y="3714752"/>
                <a:ext cx="285752" cy="21431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20" name="Egyenes összekötő 19"/>
            <p:cNvCxnSpPr/>
            <p:nvPr/>
          </p:nvCxnSpPr>
          <p:spPr>
            <a:xfrm>
              <a:off x="3209548" y="3214686"/>
              <a:ext cx="714380" cy="158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Egyenes összekötő 23"/>
          <p:cNvCxnSpPr/>
          <p:nvPr/>
        </p:nvCxnSpPr>
        <p:spPr>
          <a:xfrm>
            <a:off x="2500298" y="4213230"/>
            <a:ext cx="781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/>
          <p:cNvCxnSpPr/>
          <p:nvPr/>
        </p:nvCxnSpPr>
        <p:spPr>
          <a:xfrm rot="10800000">
            <a:off x="2643174" y="928670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nyíllal 25"/>
          <p:cNvCxnSpPr/>
          <p:nvPr/>
        </p:nvCxnSpPr>
        <p:spPr>
          <a:xfrm rot="5400000" flipH="1" flipV="1">
            <a:off x="1286646" y="2571744"/>
            <a:ext cx="3285354" cy="794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zövegdoboz 26"/>
          <p:cNvSpPr txBox="1"/>
          <p:nvPr/>
        </p:nvSpPr>
        <p:spPr>
          <a:xfrm>
            <a:off x="2214546" y="2110079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solidFill>
                  <a:prstClr val="black"/>
                </a:solidFill>
                <a:sym typeface="Symbol"/>
              </a:rPr>
              <a:t> z</a:t>
            </a:r>
            <a:endParaRPr lang="hu-HU" sz="2400" i="1" dirty="0">
              <a:solidFill>
                <a:prstClr val="black"/>
              </a:solidFill>
            </a:endParaRPr>
          </a:p>
        </p:txBody>
      </p:sp>
      <p:sp useBgFill="1">
        <p:nvSpPr>
          <p:cNvPr id="28" name="Lekerekített téglalap feliratnak 27"/>
          <p:cNvSpPr/>
          <p:nvPr/>
        </p:nvSpPr>
        <p:spPr>
          <a:xfrm>
            <a:off x="785786" y="3143248"/>
            <a:ext cx="642942" cy="500066"/>
          </a:xfrm>
          <a:prstGeom prst="wedgeRoundRectCallout">
            <a:avLst>
              <a:gd name="adj1" fmla="val 69596"/>
              <a:gd name="adj2" fmla="val 1310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prstClr val="black"/>
                </a:solidFill>
              </a:rPr>
              <a:t>p</a:t>
            </a:r>
            <a:r>
              <a:rPr lang="hu-HU" sz="2400" i="1" baseline="-25000" dirty="0" smtClean="0">
                <a:solidFill>
                  <a:prstClr val="black"/>
                </a:solidFill>
              </a:rPr>
              <a:t>1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sp useBgFill="1">
        <p:nvSpPr>
          <p:cNvPr id="29" name="Lekerekített téglalap feliratnak 28"/>
          <p:cNvSpPr/>
          <p:nvPr/>
        </p:nvSpPr>
        <p:spPr>
          <a:xfrm>
            <a:off x="6643702" y="214290"/>
            <a:ext cx="642942" cy="500066"/>
          </a:xfrm>
          <a:prstGeom prst="wedgeRoundRectCallout">
            <a:avLst>
              <a:gd name="adj1" fmla="val -161222"/>
              <a:gd name="adj2" fmla="val 531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prstClr val="black"/>
                </a:solidFill>
              </a:rPr>
              <a:t>p</a:t>
            </a:r>
            <a:r>
              <a:rPr lang="hu-HU" sz="2400" i="1" baseline="-25000" dirty="0" smtClean="0">
                <a:solidFill>
                  <a:prstClr val="black"/>
                </a:solidFill>
              </a:rPr>
              <a:t>2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sp>
        <p:nvSpPr>
          <p:cNvPr id="30" name="Szövegdoboz 29"/>
          <p:cNvSpPr txBox="1"/>
          <p:nvPr/>
        </p:nvSpPr>
        <p:spPr>
          <a:xfrm>
            <a:off x="4576564" y="2825641"/>
            <a:ext cx="4387924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 két tartályban a folyadék sebessége zérus, ezért a súlyegységre eső mozgási energiák értéke és különbsége egyaránt zérus!</a:t>
            </a:r>
            <a:r>
              <a:rPr lang="hu-HU" sz="2000" dirty="0">
                <a:solidFill>
                  <a:prstClr val="black"/>
                </a:solidFill>
                <a:latin typeface="Calibri"/>
              </a:rPr>
              <a:t> A két fajlagos energiamennyiség különbsége a </a:t>
            </a:r>
            <a:r>
              <a:rPr lang="hu-HU" sz="2000" b="1" dirty="0">
                <a:solidFill>
                  <a:prstClr val="black"/>
                </a:solidFill>
                <a:latin typeface="Calibri"/>
              </a:rPr>
              <a:t>statikus szállítómagasság</a:t>
            </a:r>
            <a:r>
              <a:rPr lang="hu-HU" sz="2000" dirty="0">
                <a:solidFill>
                  <a:prstClr val="black"/>
                </a:solidFill>
                <a:latin typeface="Calibri"/>
              </a:rPr>
              <a:t>.</a:t>
            </a:r>
          </a:p>
          <a:p>
            <a:pPr algn="just"/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3593"/>
              </p:ext>
            </p:extLst>
          </p:nvPr>
        </p:nvGraphicFramePr>
        <p:xfrm>
          <a:off x="4932040" y="2792413"/>
          <a:ext cx="3605213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4" name="Equation" r:id="rId5" imgW="1320227" imgH="444307" progId="Equation.3">
                  <p:embed/>
                </p:oleObj>
              </mc:Choice>
              <mc:Fallback>
                <p:oleObj name="Equation" r:id="rId5" imgW="1320227" imgH="44430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2792413"/>
                        <a:ext cx="3605213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Szövegdoboz 30"/>
          <p:cNvSpPr txBox="1"/>
          <p:nvPr/>
        </p:nvSpPr>
        <p:spPr>
          <a:xfrm>
            <a:off x="3887708" y="4149080"/>
            <a:ext cx="5148788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A csővezetékben történő folyadékszállítás energiaszükséglete (</a:t>
            </a:r>
            <a:r>
              <a:rPr lang="hu-HU" sz="2000" b="1" i="1" dirty="0" smtClean="0">
                <a:latin typeface="+mj-lt"/>
              </a:rPr>
              <a:t>veszteségmagasság</a:t>
            </a:r>
            <a:r>
              <a:rPr lang="hu-HU" sz="2000" dirty="0" smtClean="0">
                <a:latin typeface="+mj-lt"/>
              </a:rPr>
              <a:t>) a folyadék súlyegységére vonatkoztatott energiaveszteség és a csővezetékből kilépő folyadék fajlagos mozgási energiájának (</a:t>
            </a:r>
            <a:r>
              <a:rPr lang="hu-HU" sz="2000" b="1" i="1" dirty="0" smtClean="0">
                <a:latin typeface="+mj-lt"/>
              </a:rPr>
              <a:t>kilépési veszteség</a:t>
            </a:r>
            <a:r>
              <a:rPr lang="hu-HU" sz="2000" dirty="0" smtClean="0">
                <a:latin typeface="+mj-lt"/>
              </a:rPr>
              <a:t>) összege.</a:t>
            </a:r>
            <a:endParaRPr lang="hu-HU" sz="2000" dirty="0">
              <a:latin typeface="+mj-lt"/>
            </a:endParaRPr>
          </a:p>
        </p:txBody>
      </p:sp>
      <p:sp>
        <p:nvSpPr>
          <p:cNvPr id="32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11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4969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856048"/>
              </p:ext>
            </p:extLst>
          </p:nvPr>
        </p:nvGraphicFramePr>
        <p:xfrm>
          <a:off x="4859338" y="1700213"/>
          <a:ext cx="3665537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9" name="Equation" r:id="rId3" imgW="1384300" imgH="419100" progId="Equation.3">
                  <p:embed/>
                </p:oleObj>
              </mc:Choice>
              <mc:Fallback>
                <p:oleObj name="Equation" r:id="rId3" imgW="13843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1700213"/>
                        <a:ext cx="3665537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Csoportba foglalás 67"/>
          <p:cNvGrpSpPr/>
          <p:nvPr/>
        </p:nvGrpSpPr>
        <p:grpSpPr>
          <a:xfrm>
            <a:off x="928662" y="3857628"/>
            <a:ext cx="1584000" cy="1214446"/>
            <a:chOff x="928662" y="3857628"/>
            <a:chExt cx="1584000" cy="1214446"/>
          </a:xfrm>
        </p:grpSpPr>
        <p:sp>
          <p:nvSpPr>
            <p:cNvPr id="7" name="Lekerekített téglalap 6"/>
            <p:cNvSpPr/>
            <p:nvPr/>
          </p:nvSpPr>
          <p:spPr>
            <a:xfrm>
              <a:off x="928662" y="3857628"/>
              <a:ext cx="1584000" cy="121444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0" name="Egy oldalon két sarkán kerekített téglalap 9"/>
            <p:cNvSpPr/>
            <p:nvPr/>
          </p:nvSpPr>
          <p:spPr>
            <a:xfrm rot="10800000">
              <a:off x="928662" y="4214818"/>
              <a:ext cx="1584000" cy="857256"/>
            </a:xfrm>
            <a:prstGeom prst="round2SameRect">
              <a:avLst>
                <a:gd name="adj1" fmla="val 24079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sp>
        <p:nvSpPr>
          <p:cNvPr id="3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6" name="Cím 2"/>
          <p:cNvSpPr>
            <a:spLocks noGrp="1"/>
          </p:cNvSpPr>
          <p:nvPr>
            <p:ph type="title"/>
          </p:nvPr>
        </p:nvSpPr>
        <p:spPr>
          <a:xfrm>
            <a:off x="107504" y="96022"/>
            <a:ext cx="2242592" cy="379412"/>
          </a:xfrm>
        </p:spPr>
        <p:txBody>
          <a:bodyPr>
            <a:normAutofit fontScale="90000"/>
          </a:bodyPr>
          <a:lstStyle/>
          <a:p>
            <a:r>
              <a:rPr lang="hu-HU" sz="2400" i="1" dirty="0" smtClean="0"/>
              <a:t>Folyadék szállítása </a:t>
            </a:r>
            <a:endParaRPr lang="hu-HU" sz="2400" i="1" dirty="0"/>
          </a:p>
        </p:txBody>
      </p:sp>
      <p:grpSp>
        <p:nvGrpSpPr>
          <p:cNvPr id="11" name="Csoportba foglalás 68"/>
          <p:cNvGrpSpPr/>
          <p:nvPr/>
        </p:nvGrpSpPr>
        <p:grpSpPr>
          <a:xfrm>
            <a:off x="4631074" y="285728"/>
            <a:ext cx="1584000" cy="1260000"/>
            <a:chOff x="4631074" y="357166"/>
            <a:chExt cx="1584000" cy="1260000"/>
          </a:xfrm>
        </p:grpSpPr>
        <p:sp>
          <p:nvSpPr>
            <p:cNvPr id="12" name="Lekerekített téglalap 11"/>
            <p:cNvSpPr/>
            <p:nvPr/>
          </p:nvSpPr>
          <p:spPr>
            <a:xfrm>
              <a:off x="4631074" y="357166"/>
              <a:ext cx="1584000" cy="1260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3" name="Egy oldalon két sarkán kerekített téglalap 12"/>
            <p:cNvSpPr/>
            <p:nvPr/>
          </p:nvSpPr>
          <p:spPr>
            <a:xfrm rot="10800000">
              <a:off x="4631074" y="1214422"/>
              <a:ext cx="1584000" cy="399934"/>
            </a:xfrm>
            <a:prstGeom prst="round2SameRect">
              <a:avLst>
                <a:gd name="adj1" fmla="val 48245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cxnSp>
        <p:nvCxnSpPr>
          <p:cNvPr id="15" name="Szögletes összekötő 14"/>
          <p:cNvCxnSpPr/>
          <p:nvPr/>
        </p:nvCxnSpPr>
        <p:spPr>
          <a:xfrm rot="5400000" flipH="1" flipV="1">
            <a:off x="1097695" y="1538695"/>
            <a:ext cx="4156346" cy="2910412"/>
          </a:xfrm>
          <a:prstGeom prst="bentConnector4">
            <a:avLst>
              <a:gd name="adj1" fmla="val -29303"/>
              <a:gd name="adj2" fmla="val 63606"/>
            </a:avLst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Csoportba foglalás 93"/>
          <p:cNvGrpSpPr/>
          <p:nvPr/>
        </p:nvGrpSpPr>
        <p:grpSpPr>
          <a:xfrm>
            <a:off x="3209548" y="2786058"/>
            <a:ext cx="714380" cy="576000"/>
            <a:chOff x="3209548" y="2928934"/>
            <a:chExt cx="714380" cy="576000"/>
          </a:xfrm>
        </p:grpSpPr>
        <p:grpSp>
          <p:nvGrpSpPr>
            <p:cNvPr id="19" name="Csoportba foglalás 59"/>
            <p:cNvGrpSpPr/>
            <p:nvPr/>
          </p:nvGrpSpPr>
          <p:grpSpPr>
            <a:xfrm>
              <a:off x="3281620" y="2928934"/>
              <a:ext cx="576000" cy="576000"/>
              <a:chOff x="3286116" y="3714752"/>
              <a:chExt cx="576000" cy="576000"/>
            </a:xfrm>
          </p:grpSpPr>
          <p:sp useBgFill="1">
            <p:nvSpPr>
              <p:cNvPr id="21" name="Ellipszis 20"/>
              <p:cNvSpPr/>
              <p:nvPr/>
            </p:nvSpPr>
            <p:spPr>
              <a:xfrm>
                <a:off x="3286116" y="3714752"/>
                <a:ext cx="576000" cy="57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Háromszög 21"/>
              <p:cNvSpPr/>
              <p:nvPr/>
            </p:nvSpPr>
            <p:spPr>
              <a:xfrm>
                <a:off x="3433488" y="3714752"/>
                <a:ext cx="285752" cy="21431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20" name="Egyenes összekötő 19"/>
            <p:cNvCxnSpPr/>
            <p:nvPr/>
          </p:nvCxnSpPr>
          <p:spPr>
            <a:xfrm>
              <a:off x="3209548" y="3214686"/>
              <a:ext cx="714380" cy="158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Egyenes összekötő 23"/>
          <p:cNvCxnSpPr/>
          <p:nvPr/>
        </p:nvCxnSpPr>
        <p:spPr>
          <a:xfrm>
            <a:off x="2500298" y="4213230"/>
            <a:ext cx="781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/>
          <p:cNvCxnSpPr/>
          <p:nvPr/>
        </p:nvCxnSpPr>
        <p:spPr>
          <a:xfrm rot="10800000">
            <a:off x="2643174" y="928670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nyíllal 25"/>
          <p:cNvCxnSpPr/>
          <p:nvPr/>
        </p:nvCxnSpPr>
        <p:spPr>
          <a:xfrm rot="5400000" flipH="1" flipV="1">
            <a:off x="1286646" y="2571744"/>
            <a:ext cx="3285354" cy="794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zövegdoboz 26"/>
          <p:cNvSpPr txBox="1"/>
          <p:nvPr/>
        </p:nvSpPr>
        <p:spPr>
          <a:xfrm>
            <a:off x="2214546" y="2110079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solidFill>
                  <a:prstClr val="black"/>
                </a:solidFill>
                <a:sym typeface="Symbol"/>
              </a:rPr>
              <a:t> z</a:t>
            </a:r>
            <a:endParaRPr lang="hu-HU" sz="2400" i="1" dirty="0">
              <a:solidFill>
                <a:prstClr val="black"/>
              </a:solidFill>
            </a:endParaRPr>
          </a:p>
        </p:txBody>
      </p:sp>
      <p:sp useBgFill="1">
        <p:nvSpPr>
          <p:cNvPr id="28" name="Lekerekített téglalap feliratnak 27"/>
          <p:cNvSpPr/>
          <p:nvPr/>
        </p:nvSpPr>
        <p:spPr>
          <a:xfrm>
            <a:off x="785786" y="3143248"/>
            <a:ext cx="642942" cy="500066"/>
          </a:xfrm>
          <a:prstGeom prst="wedgeRoundRectCallout">
            <a:avLst>
              <a:gd name="adj1" fmla="val 69596"/>
              <a:gd name="adj2" fmla="val 1310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prstClr val="black"/>
                </a:solidFill>
              </a:rPr>
              <a:t>p</a:t>
            </a:r>
            <a:r>
              <a:rPr lang="hu-HU" sz="2400" i="1" baseline="-25000" dirty="0" smtClean="0">
                <a:solidFill>
                  <a:prstClr val="black"/>
                </a:solidFill>
              </a:rPr>
              <a:t>1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sp useBgFill="1">
        <p:nvSpPr>
          <p:cNvPr id="29" name="Lekerekített téglalap feliratnak 28"/>
          <p:cNvSpPr/>
          <p:nvPr/>
        </p:nvSpPr>
        <p:spPr>
          <a:xfrm>
            <a:off x="6643702" y="214290"/>
            <a:ext cx="642942" cy="500066"/>
          </a:xfrm>
          <a:prstGeom prst="wedgeRoundRectCallout">
            <a:avLst>
              <a:gd name="adj1" fmla="val -161222"/>
              <a:gd name="adj2" fmla="val 531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prstClr val="black"/>
                </a:solidFill>
              </a:rPr>
              <a:t>p</a:t>
            </a:r>
            <a:r>
              <a:rPr lang="hu-HU" sz="2400" i="1" baseline="-25000" dirty="0" smtClean="0">
                <a:solidFill>
                  <a:prstClr val="black"/>
                </a:solidFill>
              </a:rPr>
              <a:t>2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6246857"/>
              </p:ext>
            </p:extLst>
          </p:nvPr>
        </p:nvGraphicFramePr>
        <p:xfrm>
          <a:off x="4932040" y="2792413"/>
          <a:ext cx="3605213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0" name="Equation" r:id="rId5" imgW="1320227" imgH="444307" progId="Equation.3">
                  <p:embed/>
                </p:oleObj>
              </mc:Choice>
              <mc:Fallback>
                <p:oleObj name="Equation" r:id="rId5" imgW="1320227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2792413"/>
                        <a:ext cx="3605213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Szövegdoboz 30"/>
          <p:cNvSpPr txBox="1"/>
          <p:nvPr/>
        </p:nvSpPr>
        <p:spPr>
          <a:xfrm>
            <a:off x="3887708" y="4149080"/>
            <a:ext cx="5148788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 csővezetékben történő folyadékszállítás energiaszükséglete (</a:t>
            </a:r>
            <a:r>
              <a:rPr lang="hu-HU" sz="2000" b="1" i="1" dirty="0" smtClean="0">
                <a:solidFill>
                  <a:prstClr val="black"/>
                </a:solidFill>
                <a:latin typeface="Calibri"/>
              </a:rPr>
              <a:t>veszteségmagasság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) a folyadék súlyegységére vonatkoztatott energiaveszteség és a csővezetékből kilépő folyadék fajlagos mozgási energiájának (</a:t>
            </a:r>
            <a:r>
              <a:rPr lang="hu-HU" sz="2000" b="1" i="1" dirty="0" smtClean="0">
                <a:solidFill>
                  <a:prstClr val="black"/>
                </a:solidFill>
                <a:latin typeface="Calibri"/>
              </a:rPr>
              <a:t>kilépési veszteség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) összege.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/>
        </p:nvGraphicFramePr>
        <p:xfrm>
          <a:off x="5160963" y="4064000"/>
          <a:ext cx="3011487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1" name="Equation" r:id="rId7" imgW="1040948" imgH="228501" progId="Equation.3">
                  <p:embed/>
                </p:oleObj>
              </mc:Choice>
              <mc:Fallback>
                <p:oleObj name="Equation" r:id="rId7" imgW="1040948" imgH="22850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963" y="4064000"/>
                        <a:ext cx="3011487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Szövegdoboz 31"/>
          <p:cNvSpPr txBox="1"/>
          <p:nvPr/>
        </p:nvSpPr>
        <p:spPr>
          <a:xfrm>
            <a:off x="4607788" y="4841865"/>
            <a:ext cx="4284692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A szivattyúzás teljes energiaszükséglete a statikus szállítómagasság és a veszteségmagasság összege. Ez a </a:t>
            </a:r>
            <a:r>
              <a:rPr lang="hu-HU" sz="2000" b="1" i="1" dirty="0" smtClean="0">
                <a:latin typeface="+mj-lt"/>
              </a:rPr>
              <a:t>szállítómagasság</a:t>
            </a:r>
            <a:r>
              <a:rPr lang="hu-HU" sz="2000" dirty="0" smtClean="0">
                <a:latin typeface="+mj-lt"/>
              </a:rPr>
              <a:t>.</a:t>
            </a:r>
            <a:endParaRPr lang="hu-HU" sz="2000" dirty="0">
              <a:latin typeface="+mj-lt"/>
            </a:endParaRPr>
          </a:p>
        </p:txBody>
      </p:sp>
      <p:sp>
        <p:nvSpPr>
          <p:cNvPr id="3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320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3511142"/>
              </p:ext>
            </p:extLst>
          </p:nvPr>
        </p:nvGraphicFramePr>
        <p:xfrm>
          <a:off x="4859338" y="1700213"/>
          <a:ext cx="3665537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9" name="Equation" r:id="rId3" imgW="1384300" imgH="419100" progId="Equation.3">
                  <p:embed/>
                </p:oleObj>
              </mc:Choice>
              <mc:Fallback>
                <p:oleObj name="Equation" r:id="rId3" imgW="13843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1700213"/>
                        <a:ext cx="3665537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Csoportba foglalás 67"/>
          <p:cNvGrpSpPr/>
          <p:nvPr/>
        </p:nvGrpSpPr>
        <p:grpSpPr>
          <a:xfrm>
            <a:off x="928662" y="3857628"/>
            <a:ext cx="1584000" cy="1214446"/>
            <a:chOff x="928662" y="3857628"/>
            <a:chExt cx="1584000" cy="1214446"/>
          </a:xfrm>
        </p:grpSpPr>
        <p:sp>
          <p:nvSpPr>
            <p:cNvPr id="7" name="Lekerekített téglalap 6"/>
            <p:cNvSpPr/>
            <p:nvPr/>
          </p:nvSpPr>
          <p:spPr>
            <a:xfrm>
              <a:off x="928662" y="3857628"/>
              <a:ext cx="1584000" cy="121444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0" name="Egy oldalon két sarkán kerekített téglalap 9"/>
            <p:cNvSpPr/>
            <p:nvPr/>
          </p:nvSpPr>
          <p:spPr>
            <a:xfrm rot="10800000">
              <a:off x="928662" y="4214818"/>
              <a:ext cx="1584000" cy="857256"/>
            </a:xfrm>
            <a:prstGeom prst="round2SameRect">
              <a:avLst>
                <a:gd name="adj1" fmla="val 24079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sp>
        <p:nvSpPr>
          <p:cNvPr id="3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6" name="Cím 2"/>
          <p:cNvSpPr>
            <a:spLocks noGrp="1"/>
          </p:cNvSpPr>
          <p:nvPr>
            <p:ph type="title"/>
          </p:nvPr>
        </p:nvSpPr>
        <p:spPr>
          <a:xfrm>
            <a:off x="107504" y="96022"/>
            <a:ext cx="2242592" cy="379412"/>
          </a:xfrm>
        </p:spPr>
        <p:txBody>
          <a:bodyPr>
            <a:normAutofit fontScale="90000"/>
          </a:bodyPr>
          <a:lstStyle/>
          <a:p>
            <a:r>
              <a:rPr lang="hu-HU" sz="2400" i="1" dirty="0" smtClean="0"/>
              <a:t>Folyadék szállítása </a:t>
            </a:r>
            <a:endParaRPr lang="hu-HU" sz="2400" i="1" dirty="0"/>
          </a:p>
        </p:txBody>
      </p:sp>
      <p:grpSp>
        <p:nvGrpSpPr>
          <p:cNvPr id="11" name="Csoportba foglalás 68"/>
          <p:cNvGrpSpPr/>
          <p:nvPr/>
        </p:nvGrpSpPr>
        <p:grpSpPr>
          <a:xfrm>
            <a:off x="4631074" y="285728"/>
            <a:ext cx="1584000" cy="1260000"/>
            <a:chOff x="4631074" y="357166"/>
            <a:chExt cx="1584000" cy="1260000"/>
          </a:xfrm>
        </p:grpSpPr>
        <p:sp>
          <p:nvSpPr>
            <p:cNvPr id="12" name="Lekerekített téglalap 11"/>
            <p:cNvSpPr/>
            <p:nvPr/>
          </p:nvSpPr>
          <p:spPr>
            <a:xfrm>
              <a:off x="4631074" y="357166"/>
              <a:ext cx="1584000" cy="1260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3" name="Egy oldalon két sarkán kerekített téglalap 12"/>
            <p:cNvSpPr/>
            <p:nvPr/>
          </p:nvSpPr>
          <p:spPr>
            <a:xfrm rot="10800000">
              <a:off x="4631074" y="1214422"/>
              <a:ext cx="1584000" cy="399934"/>
            </a:xfrm>
            <a:prstGeom prst="round2SameRect">
              <a:avLst>
                <a:gd name="adj1" fmla="val 48245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cxnSp>
        <p:nvCxnSpPr>
          <p:cNvPr id="15" name="Szögletes összekötő 14"/>
          <p:cNvCxnSpPr/>
          <p:nvPr/>
        </p:nvCxnSpPr>
        <p:spPr>
          <a:xfrm rot="5400000" flipH="1" flipV="1">
            <a:off x="1097695" y="1538695"/>
            <a:ext cx="4156346" cy="2910412"/>
          </a:xfrm>
          <a:prstGeom prst="bentConnector4">
            <a:avLst>
              <a:gd name="adj1" fmla="val -29303"/>
              <a:gd name="adj2" fmla="val 63606"/>
            </a:avLst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Csoportba foglalás 93"/>
          <p:cNvGrpSpPr/>
          <p:nvPr/>
        </p:nvGrpSpPr>
        <p:grpSpPr>
          <a:xfrm>
            <a:off x="3209548" y="2786058"/>
            <a:ext cx="714380" cy="576000"/>
            <a:chOff x="3209548" y="2928934"/>
            <a:chExt cx="714380" cy="576000"/>
          </a:xfrm>
        </p:grpSpPr>
        <p:grpSp>
          <p:nvGrpSpPr>
            <p:cNvPr id="19" name="Csoportba foglalás 59"/>
            <p:cNvGrpSpPr/>
            <p:nvPr/>
          </p:nvGrpSpPr>
          <p:grpSpPr>
            <a:xfrm>
              <a:off x="3281620" y="2928934"/>
              <a:ext cx="576000" cy="576000"/>
              <a:chOff x="3286116" y="3714752"/>
              <a:chExt cx="576000" cy="576000"/>
            </a:xfrm>
          </p:grpSpPr>
          <p:sp useBgFill="1">
            <p:nvSpPr>
              <p:cNvPr id="21" name="Ellipszis 20"/>
              <p:cNvSpPr/>
              <p:nvPr/>
            </p:nvSpPr>
            <p:spPr>
              <a:xfrm>
                <a:off x="3286116" y="3714752"/>
                <a:ext cx="576000" cy="57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Háromszög 21"/>
              <p:cNvSpPr/>
              <p:nvPr/>
            </p:nvSpPr>
            <p:spPr>
              <a:xfrm>
                <a:off x="3433488" y="3714752"/>
                <a:ext cx="285752" cy="21431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20" name="Egyenes összekötő 19"/>
            <p:cNvCxnSpPr/>
            <p:nvPr/>
          </p:nvCxnSpPr>
          <p:spPr>
            <a:xfrm>
              <a:off x="3209548" y="3214686"/>
              <a:ext cx="714380" cy="158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Egyenes összekötő 23"/>
          <p:cNvCxnSpPr/>
          <p:nvPr/>
        </p:nvCxnSpPr>
        <p:spPr>
          <a:xfrm>
            <a:off x="2500298" y="4213230"/>
            <a:ext cx="781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/>
          <p:cNvCxnSpPr/>
          <p:nvPr/>
        </p:nvCxnSpPr>
        <p:spPr>
          <a:xfrm rot="10800000">
            <a:off x="2643174" y="928670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nyíllal 25"/>
          <p:cNvCxnSpPr/>
          <p:nvPr/>
        </p:nvCxnSpPr>
        <p:spPr>
          <a:xfrm rot="5400000" flipH="1" flipV="1">
            <a:off x="1286646" y="2571744"/>
            <a:ext cx="3285354" cy="794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zövegdoboz 26"/>
          <p:cNvSpPr txBox="1"/>
          <p:nvPr/>
        </p:nvSpPr>
        <p:spPr>
          <a:xfrm>
            <a:off x="2214546" y="2110079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solidFill>
                  <a:prstClr val="black"/>
                </a:solidFill>
                <a:sym typeface="Symbol"/>
              </a:rPr>
              <a:t> z</a:t>
            </a:r>
            <a:endParaRPr lang="hu-HU" sz="2400" i="1" dirty="0">
              <a:solidFill>
                <a:prstClr val="black"/>
              </a:solidFill>
            </a:endParaRPr>
          </a:p>
        </p:txBody>
      </p:sp>
      <p:sp useBgFill="1">
        <p:nvSpPr>
          <p:cNvPr id="28" name="Lekerekített téglalap feliratnak 27"/>
          <p:cNvSpPr/>
          <p:nvPr/>
        </p:nvSpPr>
        <p:spPr>
          <a:xfrm>
            <a:off x="785786" y="3143248"/>
            <a:ext cx="642942" cy="500066"/>
          </a:xfrm>
          <a:prstGeom prst="wedgeRoundRectCallout">
            <a:avLst>
              <a:gd name="adj1" fmla="val 69596"/>
              <a:gd name="adj2" fmla="val 1310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prstClr val="black"/>
                </a:solidFill>
              </a:rPr>
              <a:t>p</a:t>
            </a:r>
            <a:r>
              <a:rPr lang="hu-HU" sz="2400" i="1" baseline="-25000" dirty="0" smtClean="0">
                <a:solidFill>
                  <a:prstClr val="black"/>
                </a:solidFill>
              </a:rPr>
              <a:t>1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sp useBgFill="1">
        <p:nvSpPr>
          <p:cNvPr id="29" name="Lekerekített téglalap feliratnak 28"/>
          <p:cNvSpPr/>
          <p:nvPr/>
        </p:nvSpPr>
        <p:spPr>
          <a:xfrm>
            <a:off x="6643702" y="214290"/>
            <a:ext cx="642942" cy="500066"/>
          </a:xfrm>
          <a:prstGeom prst="wedgeRoundRectCallout">
            <a:avLst>
              <a:gd name="adj1" fmla="val -161222"/>
              <a:gd name="adj2" fmla="val 531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prstClr val="black"/>
                </a:solidFill>
              </a:rPr>
              <a:t>p</a:t>
            </a:r>
            <a:r>
              <a:rPr lang="hu-HU" sz="2400" i="1" baseline="-25000" dirty="0" smtClean="0">
                <a:solidFill>
                  <a:prstClr val="black"/>
                </a:solidFill>
              </a:rPr>
              <a:t>2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0272797"/>
              </p:ext>
            </p:extLst>
          </p:nvPr>
        </p:nvGraphicFramePr>
        <p:xfrm>
          <a:off x="4932040" y="2792413"/>
          <a:ext cx="3605213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0" name="Equation" r:id="rId5" imgW="1320227" imgH="444307" progId="Equation.3">
                  <p:embed/>
                </p:oleObj>
              </mc:Choice>
              <mc:Fallback>
                <p:oleObj name="Equation" r:id="rId5" imgW="1320227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2792413"/>
                        <a:ext cx="3605213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um 2"/>
          <p:cNvGraphicFramePr>
            <a:graphicFrameLocks noChangeAspect="1"/>
          </p:cNvGraphicFramePr>
          <p:nvPr/>
        </p:nvGraphicFramePr>
        <p:xfrm>
          <a:off x="5160963" y="4064000"/>
          <a:ext cx="3011487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1" name="Equation" r:id="rId7" imgW="1040948" imgH="228501" progId="Equation.3">
                  <p:embed/>
                </p:oleObj>
              </mc:Choice>
              <mc:Fallback>
                <p:oleObj name="Equation" r:id="rId7" imgW="1040948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963" y="4064000"/>
                        <a:ext cx="3011487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Szövegdoboz 31"/>
          <p:cNvSpPr txBox="1"/>
          <p:nvPr/>
        </p:nvSpPr>
        <p:spPr>
          <a:xfrm>
            <a:off x="4607788" y="4841865"/>
            <a:ext cx="4284692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 szivattyúzás teljes energiaszükséglete a statikus szállítómagasság és a veszteségmagasság összege. Ez a </a:t>
            </a:r>
            <a:r>
              <a:rPr lang="hu-HU" sz="2000" b="1" i="1" dirty="0" smtClean="0">
                <a:solidFill>
                  <a:prstClr val="black"/>
                </a:solidFill>
                <a:latin typeface="Calibri"/>
              </a:rPr>
              <a:t>szállítómagasság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.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0" name="Egyenes összekötő 29"/>
          <p:cNvCxnSpPr/>
          <p:nvPr/>
        </p:nvCxnSpPr>
        <p:spPr>
          <a:xfrm>
            <a:off x="2500298" y="4213230"/>
            <a:ext cx="228601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gyenes összekötő 34"/>
          <p:cNvCxnSpPr/>
          <p:nvPr/>
        </p:nvCxnSpPr>
        <p:spPr>
          <a:xfrm flipV="1">
            <a:off x="3857620" y="3071810"/>
            <a:ext cx="928694" cy="2248"/>
          </a:xfrm>
          <a:prstGeom prst="line">
            <a:avLst/>
          </a:prstGeom>
          <a:ln w="1270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nyíllal 37"/>
          <p:cNvCxnSpPr/>
          <p:nvPr/>
        </p:nvCxnSpPr>
        <p:spPr>
          <a:xfrm rot="5400000">
            <a:off x="3713258" y="3643314"/>
            <a:ext cx="1143008" cy="1588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zövegdoboz 38"/>
          <p:cNvSpPr txBox="1"/>
          <p:nvPr/>
        </p:nvSpPr>
        <p:spPr>
          <a:xfrm>
            <a:off x="4283968" y="3395963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err="1" smtClean="0">
                <a:sym typeface="Symbol"/>
              </a:rPr>
              <a:t>H</a:t>
            </a:r>
            <a:r>
              <a:rPr lang="hu-HU" sz="2400" i="1" baseline="-25000" dirty="0" err="1" smtClean="0">
                <a:sym typeface="Symbol"/>
              </a:rPr>
              <a:t>sz</a:t>
            </a:r>
            <a:endParaRPr lang="hu-HU" sz="2400" i="1" baseline="-25000" dirty="0"/>
          </a:p>
        </p:txBody>
      </p:sp>
      <p:cxnSp>
        <p:nvCxnSpPr>
          <p:cNvPr id="40" name="Egyenes összekötő nyíllal 39"/>
          <p:cNvCxnSpPr/>
          <p:nvPr/>
        </p:nvCxnSpPr>
        <p:spPr>
          <a:xfrm rot="16200000" flipH="1">
            <a:off x="3203849" y="1988840"/>
            <a:ext cx="2160238" cy="1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zövegdoboz 40"/>
          <p:cNvSpPr txBox="1"/>
          <p:nvPr/>
        </p:nvSpPr>
        <p:spPr>
          <a:xfrm>
            <a:off x="4283968" y="1916832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err="1" smtClean="0">
                <a:sym typeface="Symbol"/>
              </a:rPr>
              <a:t>H</a:t>
            </a:r>
            <a:r>
              <a:rPr lang="hu-HU" sz="2400" i="1" baseline="-25000" dirty="0" err="1" smtClean="0">
                <a:sym typeface="Symbol"/>
              </a:rPr>
              <a:t>ny</a:t>
            </a:r>
            <a:endParaRPr lang="hu-HU" sz="2400" i="1" baseline="-25000" dirty="0"/>
          </a:p>
        </p:txBody>
      </p:sp>
      <p:sp>
        <p:nvSpPr>
          <p:cNvPr id="42" name="Szövegdoboz 41"/>
          <p:cNvSpPr txBox="1"/>
          <p:nvPr/>
        </p:nvSpPr>
        <p:spPr>
          <a:xfrm>
            <a:off x="4760188" y="4994265"/>
            <a:ext cx="428469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A teljes geodetikus szintkülönbség (</a:t>
            </a:r>
            <a:r>
              <a:rPr lang="el-GR" sz="2000" i="1" dirty="0" smtClean="0">
                <a:latin typeface="+mj-lt"/>
              </a:rPr>
              <a:t>Δ</a:t>
            </a:r>
            <a:r>
              <a:rPr lang="hu-HU" sz="2000" i="1" dirty="0" smtClean="0">
                <a:latin typeface="+mj-lt"/>
              </a:rPr>
              <a:t>z</a:t>
            </a:r>
            <a:r>
              <a:rPr lang="hu-HU" sz="2000" dirty="0" smtClean="0">
                <a:latin typeface="+mj-lt"/>
              </a:rPr>
              <a:t>) két részre osztható: </a:t>
            </a:r>
            <a:r>
              <a:rPr lang="hu-HU" sz="2000" b="1" i="1" dirty="0" smtClean="0">
                <a:latin typeface="+mj-lt"/>
              </a:rPr>
              <a:t>szívómagasság</a:t>
            </a:r>
            <a:r>
              <a:rPr lang="hu-HU" sz="2000" dirty="0" smtClean="0">
                <a:latin typeface="+mj-lt"/>
              </a:rPr>
              <a:t> (</a:t>
            </a:r>
            <a:r>
              <a:rPr lang="hu-HU" sz="2000" i="1" dirty="0" err="1" smtClean="0">
                <a:latin typeface="+mj-lt"/>
              </a:rPr>
              <a:t>H</a:t>
            </a:r>
            <a:r>
              <a:rPr lang="hu-HU" sz="2000" i="1" baseline="-25000" dirty="0" err="1" smtClean="0">
                <a:latin typeface="+mj-lt"/>
              </a:rPr>
              <a:t>sz</a:t>
            </a:r>
            <a:r>
              <a:rPr lang="hu-HU" sz="2000" dirty="0" smtClean="0">
                <a:latin typeface="+mj-lt"/>
              </a:rPr>
              <a:t>) és </a:t>
            </a:r>
            <a:r>
              <a:rPr lang="hu-HU" sz="2000" b="1" i="1" dirty="0" smtClean="0">
                <a:latin typeface="+mj-lt"/>
              </a:rPr>
              <a:t>nyomómagasság</a:t>
            </a:r>
            <a:r>
              <a:rPr lang="hu-HU" sz="2000" dirty="0" smtClean="0">
                <a:latin typeface="+mj-lt"/>
              </a:rPr>
              <a:t> (</a:t>
            </a:r>
            <a:r>
              <a:rPr lang="hu-HU" sz="2000" i="1" dirty="0" err="1" smtClean="0">
                <a:latin typeface="+mj-lt"/>
              </a:rPr>
              <a:t>H</a:t>
            </a:r>
            <a:r>
              <a:rPr lang="hu-HU" sz="2000" i="1" baseline="-25000" dirty="0" err="1" smtClean="0">
                <a:latin typeface="+mj-lt"/>
              </a:rPr>
              <a:t>ny</a:t>
            </a:r>
            <a:r>
              <a:rPr lang="hu-HU" sz="2000" dirty="0" smtClean="0">
                <a:latin typeface="+mj-lt"/>
              </a:rPr>
              <a:t>).</a:t>
            </a:r>
            <a:endParaRPr lang="hu-HU" sz="2000" dirty="0">
              <a:latin typeface="+mj-lt"/>
            </a:endParaRPr>
          </a:p>
        </p:txBody>
      </p:sp>
      <p:sp>
        <p:nvSpPr>
          <p:cNvPr id="4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13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45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9" grpId="0"/>
      <p:bldP spid="41" grpId="0"/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67"/>
          <p:cNvGrpSpPr/>
          <p:nvPr/>
        </p:nvGrpSpPr>
        <p:grpSpPr>
          <a:xfrm>
            <a:off x="928662" y="3857628"/>
            <a:ext cx="1584000" cy="1214446"/>
            <a:chOff x="928662" y="3857628"/>
            <a:chExt cx="1584000" cy="1214446"/>
          </a:xfrm>
        </p:grpSpPr>
        <p:sp>
          <p:nvSpPr>
            <p:cNvPr id="7" name="Lekerekített téglalap 6"/>
            <p:cNvSpPr/>
            <p:nvPr/>
          </p:nvSpPr>
          <p:spPr>
            <a:xfrm>
              <a:off x="928662" y="3857628"/>
              <a:ext cx="1584000" cy="121444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0" name="Egy oldalon két sarkán kerekített téglalap 9"/>
            <p:cNvSpPr/>
            <p:nvPr/>
          </p:nvSpPr>
          <p:spPr>
            <a:xfrm rot="10800000">
              <a:off x="928662" y="4214818"/>
              <a:ext cx="1584000" cy="857256"/>
            </a:xfrm>
            <a:prstGeom prst="round2SameRect">
              <a:avLst>
                <a:gd name="adj1" fmla="val 24079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pSp>
        <p:nvGrpSpPr>
          <p:cNvPr id="3" name="Csoportba foglalás 68"/>
          <p:cNvGrpSpPr/>
          <p:nvPr/>
        </p:nvGrpSpPr>
        <p:grpSpPr>
          <a:xfrm>
            <a:off x="4631074" y="285728"/>
            <a:ext cx="1584000" cy="1260000"/>
            <a:chOff x="4631074" y="357166"/>
            <a:chExt cx="1584000" cy="1260000"/>
          </a:xfrm>
        </p:grpSpPr>
        <p:sp>
          <p:nvSpPr>
            <p:cNvPr id="11" name="Lekerekített téglalap 10"/>
            <p:cNvSpPr/>
            <p:nvPr/>
          </p:nvSpPr>
          <p:spPr>
            <a:xfrm>
              <a:off x="4631074" y="357166"/>
              <a:ext cx="1584000" cy="1260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2" name="Egy oldalon két sarkán kerekített téglalap 11"/>
            <p:cNvSpPr/>
            <p:nvPr/>
          </p:nvSpPr>
          <p:spPr>
            <a:xfrm rot="10800000">
              <a:off x="4631074" y="1214422"/>
              <a:ext cx="1584000" cy="399934"/>
            </a:xfrm>
            <a:prstGeom prst="round2SameRect">
              <a:avLst>
                <a:gd name="adj1" fmla="val 48245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cxnSp>
        <p:nvCxnSpPr>
          <p:cNvPr id="25" name="Szögletes összekötő 24"/>
          <p:cNvCxnSpPr>
            <a:stCxn id="10" idx="3"/>
            <a:endCxn id="11" idx="1"/>
          </p:cNvCxnSpPr>
          <p:nvPr/>
        </p:nvCxnSpPr>
        <p:spPr>
          <a:xfrm rot="5400000" flipH="1" flipV="1">
            <a:off x="1097695" y="1538695"/>
            <a:ext cx="4156346" cy="2910412"/>
          </a:xfrm>
          <a:prstGeom prst="bentConnector4">
            <a:avLst>
              <a:gd name="adj1" fmla="val -29303"/>
              <a:gd name="adj2" fmla="val 63606"/>
            </a:avLst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gyenes összekötő 71"/>
          <p:cNvCxnSpPr/>
          <p:nvPr/>
        </p:nvCxnSpPr>
        <p:spPr>
          <a:xfrm>
            <a:off x="2500298" y="4213230"/>
            <a:ext cx="228601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gyenes összekötő 74"/>
          <p:cNvCxnSpPr/>
          <p:nvPr/>
        </p:nvCxnSpPr>
        <p:spPr>
          <a:xfrm rot="10800000">
            <a:off x="2643174" y="928670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Egyenes összekötő nyíllal 78"/>
          <p:cNvCxnSpPr/>
          <p:nvPr/>
        </p:nvCxnSpPr>
        <p:spPr>
          <a:xfrm rot="5400000" flipH="1" flipV="1">
            <a:off x="1286646" y="2571744"/>
            <a:ext cx="3285354" cy="794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Szövegdoboz 82"/>
          <p:cNvSpPr txBox="1"/>
          <p:nvPr/>
        </p:nvSpPr>
        <p:spPr>
          <a:xfrm>
            <a:off x="2214546" y="2110079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sym typeface="Symbol"/>
              </a:rPr>
              <a:t> z</a:t>
            </a:r>
            <a:endParaRPr lang="hu-HU" sz="2400" i="1" dirty="0"/>
          </a:p>
        </p:txBody>
      </p:sp>
      <p:sp useBgFill="1">
        <p:nvSpPr>
          <p:cNvPr id="84" name="Lekerekített téglalap feliratnak 83"/>
          <p:cNvSpPr/>
          <p:nvPr/>
        </p:nvSpPr>
        <p:spPr>
          <a:xfrm>
            <a:off x="785786" y="3143248"/>
            <a:ext cx="642942" cy="500066"/>
          </a:xfrm>
          <a:prstGeom prst="wedgeRoundRectCallout">
            <a:avLst>
              <a:gd name="adj1" fmla="val 69596"/>
              <a:gd name="adj2" fmla="val 1310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schemeClr val="tx1"/>
                </a:solidFill>
              </a:rPr>
              <a:t>p</a:t>
            </a:r>
            <a:r>
              <a:rPr lang="hu-HU" sz="2400" i="1" baseline="-25000" dirty="0" smtClean="0">
                <a:solidFill>
                  <a:schemeClr val="tx1"/>
                </a:solidFill>
              </a:rPr>
              <a:t>1</a:t>
            </a:r>
            <a:endParaRPr lang="hu-HU" sz="2400" i="1" baseline="-25000" dirty="0">
              <a:solidFill>
                <a:schemeClr val="tx1"/>
              </a:solidFill>
            </a:endParaRPr>
          </a:p>
        </p:txBody>
      </p:sp>
      <p:sp useBgFill="1">
        <p:nvSpPr>
          <p:cNvPr id="85" name="Lekerekített téglalap feliratnak 84"/>
          <p:cNvSpPr/>
          <p:nvPr/>
        </p:nvSpPr>
        <p:spPr>
          <a:xfrm>
            <a:off x="6643702" y="214290"/>
            <a:ext cx="642942" cy="500066"/>
          </a:xfrm>
          <a:prstGeom prst="wedgeRoundRectCallout">
            <a:avLst>
              <a:gd name="adj1" fmla="val -161222"/>
              <a:gd name="adj2" fmla="val 531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schemeClr val="tx1"/>
                </a:solidFill>
              </a:rPr>
              <a:t>p</a:t>
            </a:r>
            <a:r>
              <a:rPr lang="hu-HU" sz="2400" i="1" baseline="-25000" dirty="0" smtClean="0">
                <a:solidFill>
                  <a:schemeClr val="tx1"/>
                </a:solidFill>
              </a:rPr>
              <a:t>2</a:t>
            </a:r>
            <a:endParaRPr lang="hu-HU" sz="2400" i="1" baseline="-25000" dirty="0">
              <a:solidFill>
                <a:schemeClr val="tx1"/>
              </a:solidFill>
            </a:endParaRPr>
          </a:p>
        </p:txBody>
      </p:sp>
      <p:cxnSp>
        <p:nvCxnSpPr>
          <p:cNvPr id="87" name="Egyenes összekötő 86"/>
          <p:cNvCxnSpPr>
            <a:stCxn id="57" idx="6"/>
          </p:cNvCxnSpPr>
          <p:nvPr/>
        </p:nvCxnSpPr>
        <p:spPr>
          <a:xfrm flipV="1">
            <a:off x="3857620" y="3071810"/>
            <a:ext cx="928694" cy="2248"/>
          </a:xfrm>
          <a:prstGeom prst="line">
            <a:avLst/>
          </a:prstGeom>
          <a:ln w="1270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Csoportba foglalás 93"/>
          <p:cNvGrpSpPr/>
          <p:nvPr/>
        </p:nvGrpSpPr>
        <p:grpSpPr>
          <a:xfrm>
            <a:off x="3209548" y="2786058"/>
            <a:ext cx="714380" cy="576000"/>
            <a:chOff x="3209548" y="2928934"/>
            <a:chExt cx="714380" cy="576000"/>
          </a:xfrm>
        </p:grpSpPr>
        <p:grpSp>
          <p:nvGrpSpPr>
            <p:cNvPr id="9" name="Csoportba foglalás 59"/>
            <p:cNvGrpSpPr/>
            <p:nvPr/>
          </p:nvGrpSpPr>
          <p:grpSpPr>
            <a:xfrm>
              <a:off x="3281620" y="2928934"/>
              <a:ext cx="576000" cy="576000"/>
              <a:chOff x="3286116" y="3714752"/>
              <a:chExt cx="576000" cy="576000"/>
            </a:xfrm>
          </p:grpSpPr>
          <p:sp useBgFill="1">
            <p:nvSpPr>
              <p:cNvPr id="57" name="Ellipszis 56"/>
              <p:cNvSpPr/>
              <p:nvPr/>
            </p:nvSpPr>
            <p:spPr>
              <a:xfrm>
                <a:off x="3286116" y="3714752"/>
                <a:ext cx="576000" cy="57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8" name="Háromszög 57"/>
              <p:cNvSpPr/>
              <p:nvPr/>
            </p:nvSpPr>
            <p:spPr>
              <a:xfrm>
                <a:off x="3433488" y="3714752"/>
                <a:ext cx="285752" cy="21431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cxnSp>
          <p:nvCxnSpPr>
            <p:cNvPr id="90" name="Egyenes összekötő 89"/>
            <p:cNvCxnSpPr/>
            <p:nvPr/>
          </p:nvCxnSpPr>
          <p:spPr>
            <a:xfrm>
              <a:off x="3209548" y="3214686"/>
              <a:ext cx="714380" cy="158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8" name="Egyenes összekötő nyíllal 107"/>
          <p:cNvCxnSpPr/>
          <p:nvPr/>
        </p:nvCxnSpPr>
        <p:spPr>
          <a:xfrm rot="5400000">
            <a:off x="3713258" y="3643314"/>
            <a:ext cx="1143008" cy="1588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Szövegdoboz 108"/>
          <p:cNvSpPr txBox="1"/>
          <p:nvPr/>
        </p:nvSpPr>
        <p:spPr>
          <a:xfrm>
            <a:off x="4283968" y="3395963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err="1" smtClean="0">
                <a:sym typeface="Symbol"/>
              </a:rPr>
              <a:t>H</a:t>
            </a:r>
            <a:r>
              <a:rPr lang="hu-HU" sz="2400" i="1" baseline="-25000" dirty="0" err="1" smtClean="0">
                <a:sym typeface="Symbol"/>
              </a:rPr>
              <a:t>sz</a:t>
            </a:r>
            <a:endParaRPr lang="hu-HU" sz="2400" i="1" baseline="-25000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860032" y="1700808"/>
          <a:ext cx="3665538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2" name="Equation" r:id="rId3" imgW="1384200" imgH="419040" progId="Equation.3">
                  <p:embed/>
                </p:oleObj>
              </mc:Choice>
              <mc:Fallback>
                <p:oleObj name="Equation" r:id="rId3" imgW="138420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1700808"/>
                        <a:ext cx="3665538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160913" y="4064744"/>
          <a:ext cx="3011487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3" name="Equation" r:id="rId5" imgW="1041120" imgH="228600" progId="Equation.3">
                  <p:embed/>
                </p:oleObj>
              </mc:Choice>
              <mc:Fallback>
                <p:oleObj name="Equation" r:id="rId5" imgW="104112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913" y="4064744"/>
                        <a:ext cx="3011487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5004048" y="2792214"/>
          <a:ext cx="3605213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4" name="Equation" r:id="rId7" imgW="1320480" imgH="444240" progId="Equation.3">
                  <p:embed/>
                </p:oleObj>
              </mc:Choice>
              <mc:Fallback>
                <p:oleObj name="Equation" r:id="rId7" imgW="1320480" imgH="4442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2792214"/>
                        <a:ext cx="3605213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4886822" y="1743418"/>
          <a:ext cx="3357586" cy="971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5" name="Equation" r:id="rId9" imgW="1536480" imgH="444240" progId="Equation.3">
                  <p:embed/>
                </p:oleObj>
              </mc:Choice>
              <mc:Fallback>
                <p:oleObj name="Equation" r:id="rId9" imgW="1536480" imgH="4442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6822" y="1743418"/>
                        <a:ext cx="3357586" cy="9712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Egyenes összekötő nyíllal 30"/>
          <p:cNvCxnSpPr/>
          <p:nvPr/>
        </p:nvCxnSpPr>
        <p:spPr>
          <a:xfrm rot="16200000" flipH="1">
            <a:off x="3203849" y="1988840"/>
            <a:ext cx="2160238" cy="1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zövegdoboz 31"/>
          <p:cNvSpPr txBox="1"/>
          <p:nvPr/>
        </p:nvSpPr>
        <p:spPr>
          <a:xfrm>
            <a:off x="4283968" y="1916832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err="1" smtClean="0">
                <a:sym typeface="Symbol"/>
              </a:rPr>
              <a:t>H</a:t>
            </a:r>
            <a:r>
              <a:rPr lang="hu-HU" sz="2400" i="1" baseline="-25000" dirty="0" err="1" smtClean="0">
                <a:sym typeface="Symbol"/>
              </a:rPr>
              <a:t>ny</a:t>
            </a:r>
            <a:endParaRPr lang="hu-HU" sz="2400" i="1" baseline="-25000" dirty="0"/>
          </a:p>
        </p:txBody>
      </p:sp>
      <p:sp>
        <p:nvSpPr>
          <p:cNvPr id="3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36" name="Cím 2"/>
          <p:cNvSpPr>
            <a:spLocks noGrp="1"/>
          </p:cNvSpPr>
          <p:nvPr>
            <p:ph type="title"/>
          </p:nvPr>
        </p:nvSpPr>
        <p:spPr>
          <a:xfrm>
            <a:off x="107504" y="96022"/>
            <a:ext cx="2242592" cy="379412"/>
          </a:xfrm>
        </p:spPr>
        <p:txBody>
          <a:bodyPr>
            <a:normAutofit fontScale="90000"/>
          </a:bodyPr>
          <a:lstStyle/>
          <a:p>
            <a:r>
              <a:rPr lang="hu-HU" sz="2400" i="1" dirty="0" smtClean="0"/>
              <a:t>Folyadék szállítása </a:t>
            </a:r>
            <a:endParaRPr lang="hu-HU" sz="2400" i="1" dirty="0"/>
          </a:p>
        </p:txBody>
      </p:sp>
      <p:sp>
        <p:nvSpPr>
          <p:cNvPr id="41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 animBg="1"/>
      <p:bldP spid="85" grpId="0" animBg="1"/>
      <p:bldP spid="109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67"/>
          <p:cNvGrpSpPr/>
          <p:nvPr/>
        </p:nvGrpSpPr>
        <p:grpSpPr>
          <a:xfrm>
            <a:off x="928662" y="3857628"/>
            <a:ext cx="1584000" cy="1214446"/>
            <a:chOff x="928662" y="3857628"/>
            <a:chExt cx="1584000" cy="1214446"/>
          </a:xfrm>
        </p:grpSpPr>
        <p:sp>
          <p:nvSpPr>
            <p:cNvPr id="7" name="Lekerekített téglalap 6"/>
            <p:cNvSpPr/>
            <p:nvPr/>
          </p:nvSpPr>
          <p:spPr>
            <a:xfrm>
              <a:off x="928662" y="3857628"/>
              <a:ext cx="1584000" cy="121444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0" name="Egy oldalon két sarkán kerekített téglalap 9"/>
            <p:cNvSpPr/>
            <p:nvPr/>
          </p:nvSpPr>
          <p:spPr>
            <a:xfrm rot="10800000">
              <a:off x="928662" y="4214818"/>
              <a:ext cx="1584000" cy="857256"/>
            </a:xfrm>
            <a:prstGeom prst="round2SameRect">
              <a:avLst>
                <a:gd name="adj1" fmla="val 24079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Csoportba foglalás 68"/>
          <p:cNvGrpSpPr/>
          <p:nvPr/>
        </p:nvGrpSpPr>
        <p:grpSpPr>
          <a:xfrm>
            <a:off x="4631074" y="285728"/>
            <a:ext cx="1584000" cy="1260000"/>
            <a:chOff x="4631074" y="357166"/>
            <a:chExt cx="1584000" cy="1260000"/>
          </a:xfrm>
        </p:grpSpPr>
        <p:sp>
          <p:nvSpPr>
            <p:cNvPr id="11" name="Lekerekített téglalap 10"/>
            <p:cNvSpPr/>
            <p:nvPr/>
          </p:nvSpPr>
          <p:spPr>
            <a:xfrm>
              <a:off x="4631074" y="357166"/>
              <a:ext cx="1584000" cy="1260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2" name="Egy oldalon két sarkán kerekített téglalap 11"/>
            <p:cNvSpPr/>
            <p:nvPr/>
          </p:nvSpPr>
          <p:spPr>
            <a:xfrm rot="10800000">
              <a:off x="4631074" y="1214422"/>
              <a:ext cx="1584000" cy="399934"/>
            </a:xfrm>
            <a:prstGeom prst="round2SameRect">
              <a:avLst>
                <a:gd name="adj1" fmla="val 48245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cxnSp>
        <p:nvCxnSpPr>
          <p:cNvPr id="25" name="Szögletes összekötő 24"/>
          <p:cNvCxnSpPr>
            <a:stCxn id="10" idx="3"/>
            <a:endCxn id="11" idx="1"/>
          </p:cNvCxnSpPr>
          <p:nvPr/>
        </p:nvCxnSpPr>
        <p:spPr>
          <a:xfrm rot="5400000" flipH="1" flipV="1">
            <a:off x="1097695" y="1538695"/>
            <a:ext cx="4156346" cy="2910412"/>
          </a:xfrm>
          <a:prstGeom prst="bentConnector4">
            <a:avLst>
              <a:gd name="adj1" fmla="val -29303"/>
              <a:gd name="adj2" fmla="val 63606"/>
            </a:avLst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gyenes összekötő 71"/>
          <p:cNvCxnSpPr/>
          <p:nvPr/>
        </p:nvCxnSpPr>
        <p:spPr>
          <a:xfrm>
            <a:off x="2500298" y="4213230"/>
            <a:ext cx="228601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gyenes összekötő 74"/>
          <p:cNvCxnSpPr/>
          <p:nvPr/>
        </p:nvCxnSpPr>
        <p:spPr>
          <a:xfrm rot="10800000">
            <a:off x="2643174" y="928670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Egyenes összekötő nyíllal 78"/>
          <p:cNvCxnSpPr/>
          <p:nvPr/>
        </p:nvCxnSpPr>
        <p:spPr>
          <a:xfrm rot="5400000" flipH="1" flipV="1">
            <a:off x="1286646" y="2571744"/>
            <a:ext cx="3285354" cy="794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Szövegdoboz 82"/>
          <p:cNvSpPr txBox="1"/>
          <p:nvPr/>
        </p:nvSpPr>
        <p:spPr>
          <a:xfrm>
            <a:off x="2214546" y="2110079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solidFill>
                  <a:prstClr val="black"/>
                </a:solidFill>
                <a:sym typeface="Symbol"/>
              </a:rPr>
              <a:t> z</a:t>
            </a:r>
            <a:endParaRPr lang="hu-HU" sz="2400" i="1" dirty="0">
              <a:solidFill>
                <a:prstClr val="black"/>
              </a:solidFill>
            </a:endParaRPr>
          </a:p>
        </p:txBody>
      </p:sp>
      <p:sp useBgFill="1">
        <p:nvSpPr>
          <p:cNvPr id="84" name="Lekerekített téglalap feliratnak 83"/>
          <p:cNvSpPr/>
          <p:nvPr/>
        </p:nvSpPr>
        <p:spPr>
          <a:xfrm>
            <a:off x="785786" y="3143248"/>
            <a:ext cx="642942" cy="500066"/>
          </a:xfrm>
          <a:prstGeom prst="wedgeRoundRectCallout">
            <a:avLst>
              <a:gd name="adj1" fmla="val 69596"/>
              <a:gd name="adj2" fmla="val 1310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prstClr val="black"/>
                </a:solidFill>
              </a:rPr>
              <a:t>p</a:t>
            </a:r>
            <a:r>
              <a:rPr lang="hu-HU" sz="2400" i="1" baseline="-25000" dirty="0" smtClean="0">
                <a:solidFill>
                  <a:prstClr val="black"/>
                </a:solidFill>
              </a:rPr>
              <a:t>1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sp useBgFill="1">
        <p:nvSpPr>
          <p:cNvPr id="85" name="Lekerekített téglalap feliratnak 84"/>
          <p:cNvSpPr/>
          <p:nvPr/>
        </p:nvSpPr>
        <p:spPr>
          <a:xfrm>
            <a:off x="6643702" y="214290"/>
            <a:ext cx="642942" cy="500066"/>
          </a:xfrm>
          <a:prstGeom prst="wedgeRoundRectCallout">
            <a:avLst>
              <a:gd name="adj1" fmla="val -161222"/>
              <a:gd name="adj2" fmla="val 531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prstClr val="black"/>
                </a:solidFill>
              </a:rPr>
              <a:t>p</a:t>
            </a:r>
            <a:r>
              <a:rPr lang="hu-HU" sz="2400" i="1" baseline="-25000" dirty="0" smtClean="0">
                <a:solidFill>
                  <a:prstClr val="black"/>
                </a:solidFill>
              </a:rPr>
              <a:t>2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cxnSp>
        <p:nvCxnSpPr>
          <p:cNvPr id="87" name="Egyenes összekötő 86"/>
          <p:cNvCxnSpPr>
            <a:stCxn id="57" idx="6"/>
          </p:cNvCxnSpPr>
          <p:nvPr/>
        </p:nvCxnSpPr>
        <p:spPr>
          <a:xfrm flipV="1">
            <a:off x="3857620" y="3071810"/>
            <a:ext cx="928694" cy="2248"/>
          </a:xfrm>
          <a:prstGeom prst="line">
            <a:avLst/>
          </a:prstGeom>
          <a:ln w="1270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Csoportba foglalás 93"/>
          <p:cNvGrpSpPr/>
          <p:nvPr/>
        </p:nvGrpSpPr>
        <p:grpSpPr>
          <a:xfrm>
            <a:off x="3209548" y="2786058"/>
            <a:ext cx="714380" cy="576000"/>
            <a:chOff x="3209548" y="2928934"/>
            <a:chExt cx="714380" cy="576000"/>
          </a:xfrm>
        </p:grpSpPr>
        <p:grpSp>
          <p:nvGrpSpPr>
            <p:cNvPr id="9" name="Csoportba foglalás 59"/>
            <p:cNvGrpSpPr/>
            <p:nvPr/>
          </p:nvGrpSpPr>
          <p:grpSpPr>
            <a:xfrm>
              <a:off x="3281620" y="2928934"/>
              <a:ext cx="576000" cy="576000"/>
              <a:chOff x="3286116" y="3714752"/>
              <a:chExt cx="576000" cy="576000"/>
            </a:xfrm>
          </p:grpSpPr>
          <p:sp useBgFill="1">
            <p:nvSpPr>
              <p:cNvPr id="57" name="Ellipszis 56"/>
              <p:cNvSpPr/>
              <p:nvPr/>
            </p:nvSpPr>
            <p:spPr>
              <a:xfrm>
                <a:off x="3286116" y="3714752"/>
                <a:ext cx="576000" cy="57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Háromszög 57"/>
              <p:cNvSpPr/>
              <p:nvPr/>
            </p:nvSpPr>
            <p:spPr>
              <a:xfrm>
                <a:off x="3433488" y="3714752"/>
                <a:ext cx="285752" cy="21431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90" name="Egyenes összekötő 89"/>
            <p:cNvCxnSpPr/>
            <p:nvPr/>
          </p:nvCxnSpPr>
          <p:spPr>
            <a:xfrm>
              <a:off x="3209548" y="3214686"/>
              <a:ext cx="714380" cy="158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8" name="Egyenes összekötő nyíllal 107"/>
          <p:cNvCxnSpPr/>
          <p:nvPr/>
        </p:nvCxnSpPr>
        <p:spPr>
          <a:xfrm rot="5400000">
            <a:off x="3713258" y="3643314"/>
            <a:ext cx="1143008" cy="1588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Szövegdoboz 108"/>
          <p:cNvSpPr txBox="1"/>
          <p:nvPr/>
        </p:nvSpPr>
        <p:spPr>
          <a:xfrm>
            <a:off x="4283968" y="3395963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err="1" smtClean="0">
                <a:solidFill>
                  <a:prstClr val="black"/>
                </a:solidFill>
                <a:sym typeface="Symbol"/>
              </a:rPr>
              <a:t>H</a:t>
            </a:r>
            <a:r>
              <a:rPr lang="hu-HU" sz="2400" i="1" baseline="-25000" dirty="0" err="1" smtClean="0">
                <a:solidFill>
                  <a:prstClr val="black"/>
                </a:solidFill>
                <a:sym typeface="Symbol"/>
              </a:rPr>
              <a:t>sz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860032" y="1700808"/>
          <a:ext cx="3665538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0" name="Equation" r:id="rId3" imgW="1384200" imgH="419040" progId="Equation.3">
                  <p:embed/>
                </p:oleObj>
              </mc:Choice>
              <mc:Fallback>
                <p:oleObj name="Equation" r:id="rId3" imgW="13842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1700808"/>
                        <a:ext cx="3665538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160913" y="4064744"/>
          <a:ext cx="3011487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1" name="Equation" r:id="rId5" imgW="1041120" imgH="228600" progId="Equation.3">
                  <p:embed/>
                </p:oleObj>
              </mc:Choice>
              <mc:Fallback>
                <p:oleObj name="Equation" r:id="rId5" imgW="1041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913" y="4064744"/>
                        <a:ext cx="3011487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003989"/>
              </p:ext>
            </p:extLst>
          </p:nvPr>
        </p:nvGraphicFramePr>
        <p:xfrm>
          <a:off x="5004048" y="2792214"/>
          <a:ext cx="3605213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2" name="Equation" r:id="rId7" imgW="1320480" imgH="444240" progId="Equation.3">
                  <p:embed/>
                </p:oleObj>
              </mc:Choice>
              <mc:Fallback>
                <p:oleObj name="Equation" r:id="rId7" imgW="13204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2792214"/>
                        <a:ext cx="3605213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873015"/>
              </p:ext>
            </p:extLst>
          </p:nvPr>
        </p:nvGraphicFramePr>
        <p:xfrm>
          <a:off x="4903096" y="2604461"/>
          <a:ext cx="3324917" cy="896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3" name="Equation" r:id="rId9" imgW="1650960" imgH="444240" progId="Equation.3">
                  <p:embed/>
                </p:oleObj>
              </mc:Choice>
              <mc:Fallback>
                <p:oleObj name="Equation" r:id="rId9" imgW="16509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3096" y="2604461"/>
                        <a:ext cx="3324917" cy="8965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Egyenes összekötő nyíllal 30"/>
          <p:cNvCxnSpPr/>
          <p:nvPr/>
        </p:nvCxnSpPr>
        <p:spPr>
          <a:xfrm rot="16200000" flipH="1">
            <a:off x="3203849" y="1988840"/>
            <a:ext cx="2160238" cy="1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zövegdoboz 31"/>
          <p:cNvSpPr txBox="1"/>
          <p:nvPr/>
        </p:nvSpPr>
        <p:spPr>
          <a:xfrm>
            <a:off x="4283968" y="1916832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err="1" smtClean="0">
                <a:solidFill>
                  <a:prstClr val="black"/>
                </a:solidFill>
                <a:sym typeface="Symbol"/>
              </a:rPr>
              <a:t>H</a:t>
            </a:r>
            <a:r>
              <a:rPr lang="hu-HU" sz="2400" i="1" baseline="-25000" dirty="0" err="1" smtClean="0">
                <a:solidFill>
                  <a:prstClr val="black"/>
                </a:solidFill>
                <a:sym typeface="Symbol"/>
              </a:rPr>
              <a:t>ny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sp>
        <p:nvSpPr>
          <p:cNvPr id="3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36" name="Cím 2"/>
          <p:cNvSpPr>
            <a:spLocks noGrp="1"/>
          </p:cNvSpPr>
          <p:nvPr>
            <p:ph type="title"/>
          </p:nvPr>
        </p:nvSpPr>
        <p:spPr>
          <a:xfrm>
            <a:off x="107504" y="96022"/>
            <a:ext cx="2242592" cy="379412"/>
          </a:xfrm>
        </p:spPr>
        <p:txBody>
          <a:bodyPr>
            <a:normAutofit fontScale="90000"/>
          </a:bodyPr>
          <a:lstStyle/>
          <a:p>
            <a:r>
              <a:rPr lang="hu-HU" sz="2400" i="1" dirty="0" smtClean="0"/>
              <a:t>Folyadék szállítása </a:t>
            </a:r>
            <a:endParaRPr lang="hu-HU" sz="2400" i="1" dirty="0"/>
          </a:p>
        </p:txBody>
      </p:sp>
      <p:sp>
        <p:nvSpPr>
          <p:cNvPr id="38" name="Szövegdoboz 37"/>
          <p:cNvSpPr txBox="1"/>
          <p:nvPr/>
        </p:nvSpPr>
        <p:spPr>
          <a:xfrm>
            <a:off x="4760188" y="4994265"/>
            <a:ext cx="428469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A teljes geodetikus szintkülönbség (</a:t>
            </a:r>
            <a:r>
              <a:rPr lang="el-GR" sz="2000" i="1" dirty="0" smtClean="0">
                <a:latin typeface="+mj-lt"/>
              </a:rPr>
              <a:t>Δ</a:t>
            </a:r>
            <a:r>
              <a:rPr lang="hu-HU" sz="2000" i="1" dirty="0" smtClean="0">
                <a:latin typeface="+mj-lt"/>
              </a:rPr>
              <a:t>z</a:t>
            </a:r>
            <a:r>
              <a:rPr lang="hu-HU" sz="2000" dirty="0" smtClean="0">
                <a:latin typeface="+mj-lt"/>
              </a:rPr>
              <a:t>) két részre osztható: </a:t>
            </a:r>
            <a:r>
              <a:rPr lang="hu-HU" sz="2000" b="1" i="1" dirty="0" smtClean="0">
                <a:latin typeface="+mj-lt"/>
              </a:rPr>
              <a:t>szívómagasság</a:t>
            </a:r>
            <a:r>
              <a:rPr lang="hu-HU" sz="2000" dirty="0" smtClean="0">
                <a:latin typeface="+mj-lt"/>
              </a:rPr>
              <a:t> (</a:t>
            </a:r>
            <a:r>
              <a:rPr lang="hu-HU" sz="2000" i="1" dirty="0" err="1" smtClean="0">
                <a:latin typeface="+mj-lt"/>
              </a:rPr>
              <a:t>H</a:t>
            </a:r>
            <a:r>
              <a:rPr lang="hu-HU" sz="2000" i="1" baseline="-25000" dirty="0" err="1" smtClean="0">
                <a:latin typeface="+mj-lt"/>
              </a:rPr>
              <a:t>sz</a:t>
            </a:r>
            <a:r>
              <a:rPr lang="hu-HU" sz="2000" dirty="0" smtClean="0">
                <a:latin typeface="+mj-lt"/>
              </a:rPr>
              <a:t>) és </a:t>
            </a:r>
            <a:r>
              <a:rPr lang="hu-HU" sz="2000" b="1" i="1" dirty="0" smtClean="0">
                <a:latin typeface="+mj-lt"/>
              </a:rPr>
              <a:t>nyomómagasság</a:t>
            </a:r>
            <a:r>
              <a:rPr lang="hu-HU" sz="2000" dirty="0" smtClean="0">
                <a:latin typeface="+mj-lt"/>
              </a:rPr>
              <a:t> (</a:t>
            </a:r>
            <a:r>
              <a:rPr lang="hu-HU" sz="2000" i="1" dirty="0" err="1" smtClean="0">
                <a:latin typeface="+mj-lt"/>
              </a:rPr>
              <a:t>H</a:t>
            </a:r>
            <a:r>
              <a:rPr lang="hu-HU" sz="2000" i="1" baseline="-25000" dirty="0" err="1" smtClean="0">
                <a:latin typeface="+mj-lt"/>
              </a:rPr>
              <a:t>ny</a:t>
            </a:r>
            <a:r>
              <a:rPr lang="hu-HU" sz="2000" dirty="0" smtClean="0">
                <a:latin typeface="+mj-lt"/>
              </a:rPr>
              <a:t>).</a:t>
            </a:r>
            <a:endParaRPr lang="hu-HU" sz="2000" dirty="0">
              <a:latin typeface="+mj-lt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2771800" y="4298320"/>
            <a:ext cx="6035562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Valóságos folyadék esetében a szívómagasság értéke felülről korlátos. Ennek a korlátnak az elméleti értéke a szívótartályban a folyadék felszíne felett lévő nyomással egyenértékű magasság és a folyadék hőmérsékletéhez tartozó telítési gőznyomással (</a:t>
            </a:r>
            <a:r>
              <a:rPr lang="hu-HU" sz="2000" i="1" dirty="0" err="1" smtClean="0">
                <a:latin typeface="+mj-lt"/>
              </a:rPr>
              <a:t>p</a:t>
            </a:r>
            <a:r>
              <a:rPr lang="hu-HU" sz="2000" i="1" baseline="-25000" dirty="0" err="1" smtClean="0">
                <a:latin typeface="+mj-lt"/>
              </a:rPr>
              <a:t>g</a:t>
            </a:r>
            <a:r>
              <a:rPr lang="hu-HU" sz="2000" dirty="0" smtClean="0">
                <a:latin typeface="+mj-lt"/>
              </a:rPr>
              <a:t>) egyenértékű magasság különbsége.</a:t>
            </a:r>
            <a:endParaRPr lang="hu-HU" sz="2000" dirty="0">
              <a:latin typeface="+mj-lt"/>
            </a:endParaRPr>
          </a:p>
        </p:txBody>
      </p:sp>
      <p:sp>
        <p:nvSpPr>
          <p:cNvPr id="3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15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266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zövegdoboz 38"/>
          <p:cNvSpPr txBox="1"/>
          <p:nvPr/>
        </p:nvSpPr>
        <p:spPr>
          <a:xfrm>
            <a:off x="2771800" y="4298320"/>
            <a:ext cx="6035562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Valóságos folyadék esetében a szívómagasság értéke felülről korlátos. Ennek a korlátnak az elméleti értéke a szívótartályban a folyadék felszíne felett lévő nyomással egyenértékű magasság és a folyadék hőmérsékletéhez tartozó telítési gőznyomással (</a:t>
            </a:r>
            <a:r>
              <a:rPr lang="hu-HU" sz="2000" i="1" dirty="0" err="1" smtClean="0">
                <a:latin typeface="+mj-lt"/>
              </a:rPr>
              <a:t>p</a:t>
            </a:r>
            <a:r>
              <a:rPr lang="hu-HU" sz="2000" i="1" baseline="-25000" dirty="0" err="1" smtClean="0">
                <a:latin typeface="+mj-lt"/>
              </a:rPr>
              <a:t>g</a:t>
            </a:r>
            <a:r>
              <a:rPr lang="hu-HU" sz="2000" dirty="0" smtClean="0">
                <a:latin typeface="+mj-lt"/>
              </a:rPr>
              <a:t>) egyenértékű magasság különbsége.</a:t>
            </a:r>
            <a:endParaRPr lang="hu-HU" sz="2000" dirty="0">
              <a:latin typeface="+mj-lt"/>
            </a:endParaRPr>
          </a:p>
        </p:txBody>
      </p:sp>
      <p:grpSp>
        <p:nvGrpSpPr>
          <p:cNvPr id="2" name="Csoportba foglalás 67"/>
          <p:cNvGrpSpPr/>
          <p:nvPr/>
        </p:nvGrpSpPr>
        <p:grpSpPr>
          <a:xfrm>
            <a:off x="928662" y="3857628"/>
            <a:ext cx="1584000" cy="1214446"/>
            <a:chOff x="928662" y="3857628"/>
            <a:chExt cx="1584000" cy="1214446"/>
          </a:xfrm>
        </p:grpSpPr>
        <p:sp>
          <p:nvSpPr>
            <p:cNvPr id="7" name="Lekerekített téglalap 6"/>
            <p:cNvSpPr/>
            <p:nvPr/>
          </p:nvSpPr>
          <p:spPr>
            <a:xfrm>
              <a:off x="928662" y="3857628"/>
              <a:ext cx="1584000" cy="121444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0" name="Egy oldalon két sarkán kerekített téglalap 9"/>
            <p:cNvSpPr/>
            <p:nvPr/>
          </p:nvSpPr>
          <p:spPr>
            <a:xfrm rot="10800000">
              <a:off x="928662" y="4214818"/>
              <a:ext cx="1584000" cy="857256"/>
            </a:xfrm>
            <a:prstGeom prst="round2SameRect">
              <a:avLst>
                <a:gd name="adj1" fmla="val 24079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Csoportba foglalás 68"/>
          <p:cNvGrpSpPr/>
          <p:nvPr/>
        </p:nvGrpSpPr>
        <p:grpSpPr>
          <a:xfrm>
            <a:off x="4631074" y="285728"/>
            <a:ext cx="1584000" cy="1260000"/>
            <a:chOff x="4631074" y="357166"/>
            <a:chExt cx="1584000" cy="1260000"/>
          </a:xfrm>
        </p:grpSpPr>
        <p:sp>
          <p:nvSpPr>
            <p:cNvPr id="11" name="Lekerekített téglalap 10"/>
            <p:cNvSpPr/>
            <p:nvPr/>
          </p:nvSpPr>
          <p:spPr>
            <a:xfrm>
              <a:off x="4631074" y="357166"/>
              <a:ext cx="1584000" cy="1260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12" name="Egy oldalon két sarkán kerekített téglalap 11"/>
            <p:cNvSpPr/>
            <p:nvPr/>
          </p:nvSpPr>
          <p:spPr>
            <a:xfrm rot="10800000">
              <a:off x="4631074" y="1214422"/>
              <a:ext cx="1584000" cy="399934"/>
            </a:xfrm>
            <a:prstGeom prst="round2SameRect">
              <a:avLst>
                <a:gd name="adj1" fmla="val 48245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</a:endParaRPr>
            </a:p>
          </p:txBody>
        </p:sp>
      </p:grpSp>
      <p:cxnSp>
        <p:nvCxnSpPr>
          <p:cNvPr id="25" name="Szögletes összekötő 24"/>
          <p:cNvCxnSpPr>
            <a:stCxn id="10" idx="3"/>
            <a:endCxn id="11" idx="1"/>
          </p:cNvCxnSpPr>
          <p:nvPr/>
        </p:nvCxnSpPr>
        <p:spPr>
          <a:xfrm rot="5400000" flipH="1" flipV="1">
            <a:off x="1097695" y="1538695"/>
            <a:ext cx="4156346" cy="2910412"/>
          </a:xfrm>
          <a:prstGeom prst="bentConnector4">
            <a:avLst>
              <a:gd name="adj1" fmla="val -29303"/>
              <a:gd name="adj2" fmla="val 63606"/>
            </a:avLst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gyenes összekötő 71"/>
          <p:cNvCxnSpPr/>
          <p:nvPr/>
        </p:nvCxnSpPr>
        <p:spPr>
          <a:xfrm>
            <a:off x="2500298" y="4213230"/>
            <a:ext cx="228601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gyenes összekötő 74"/>
          <p:cNvCxnSpPr/>
          <p:nvPr/>
        </p:nvCxnSpPr>
        <p:spPr>
          <a:xfrm rot="10800000">
            <a:off x="2643174" y="928670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Egyenes összekötő nyíllal 78"/>
          <p:cNvCxnSpPr/>
          <p:nvPr/>
        </p:nvCxnSpPr>
        <p:spPr>
          <a:xfrm rot="5400000" flipH="1" flipV="1">
            <a:off x="1286646" y="2571744"/>
            <a:ext cx="3285354" cy="794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Szövegdoboz 82"/>
          <p:cNvSpPr txBox="1"/>
          <p:nvPr/>
        </p:nvSpPr>
        <p:spPr>
          <a:xfrm>
            <a:off x="2214546" y="2110079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solidFill>
                  <a:prstClr val="black"/>
                </a:solidFill>
                <a:sym typeface="Symbol"/>
              </a:rPr>
              <a:t> z</a:t>
            </a:r>
            <a:endParaRPr lang="hu-HU" sz="2400" i="1" dirty="0">
              <a:solidFill>
                <a:prstClr val="black"/>
              </a:solidFill>
            </a:endParaRPr>
          </a:p>
        </p:txBody>
      </p:sp>
      <p:sp useBgFill="1">
        <p:nvSpPr>
          <p:cNvPr id="84" name="Lekerekített téglalap feliratnak 83"/>
          <p:cNvSpPr/>
          <p:nvPr/>
        </p:nvSpPr>
        <p:spPr>
          <a:xfrm>
            <a:off x="785786" y="3143248"/>
            <a:ext cx="642942" cy="500066"/>
          </a:xfrm>
          <a:prstGeom prst="wedgeRoundRectCallout">
            <a:avLst>
              <a:gd name="adj1" fmla="val 69596"/>
              <a:gd name="adj2" fmla="val 1310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prstClr val="black"/>
                </a:solidFill>
              </a:rPr>
              <a:t>p</a:t>
            </a:r>
            <a:r>
              <a:rPr lang="hu-HU" sz="2400" i="1" baseline="-25000" dirty="0" smtClean="0">
                <a:solidFill>
                  <a:prstClr val="black"/>
                </a:solidFill>
              </a:rPr>
              <a:t>1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sp useBgFill="1">
        <p:nvSpPr>
          <p:cNvPr id="85" name="Lekerekített téglalap feliratnak 84"/>
          <p:cNvSpPr/>
          <p:nvPr/>
        </p:nvSpPr>
        <p:spPr>
          <a:xfrm>
            <a:off x="6643702" y="214290"/>
            <a:ext cx="642942" cy="500066"/>
          </a:xfrm>
          <a:prstGeom prst="wedgeRoundRectCallout">
            <a:avLst>
              <a:gd name="adj1" fmla="val -161222"/>
              <a:gd name="adj2" fmla="val 531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180000" rtlCol="0" anchor="ctr"/>
          <a:lstStyle/>
          <a:p>
            <a:pPr algn="ctr"/>
            <a:r>
              <a:rPr lang="hu-HU" sz="2400" i="1" dirty="0" smtClean="0">
                <a:solidFill>
                  <a:prstClr val="black"/>
                </a:solidFill>
              </a:rPr>
              <a:t>p</a:t>
            </a:r>
            <a:r>
              <a:rPr lang="hu-HU" sz="2400" i="1" baseline="-25000" dirty="0" smtClean="0">
                <a:solidFill>
                  <a:prstClr val="black"/>
                </a:solidFill>
              </a:rPr>
              <a:t>2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cxnSp>
        <p:nvCxnSpPr>
          <p:cNvPr id="87" name="Egyenes összekötő 86"/>
          <p:cNvCxnSpPr>
            <a:stCxn id="57" idx="6"/>
          </p:cNvCxnSpPr>
          <p:nvPr/>
        </p:nvCxnSpPr>
        <p:spPr>
          <a:xfrm flipV="1">
            <a:off x="3857620" y="3071810"/>
            <a:ext cx="928694" cy="2248"/>
          </a:xfrm>
          <a:prstGeom prst="line">
            <a:avLst/>
          </a:prstGeom>
          <a:ln w="1270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Csoportba foglalás 93"/>
          <p:cNvGrpSpPr/>
          <p:nvPr/>
        </p:nvGrpSpPr>
        <p:grpSpPr>
          <a:xfrm>
            <a:off x="3209548" y="2786058"/>
            <a:ext cx="714380" cy="576000"/>
            <a:chOff x="3209548" y="2928934"/>
            <a:chExt cx="714380" cy="576000"/>
          </a:xfrm>
        </p:grpSpPr>
        <p:grpSp>
          <p:nvGrpSpPr>
            <p:cNvPr id="9" name="Csoportba foglalás 59"/>
            <p:cNvGrpSpPr/>
            <p:nvPr/>
          </p:nvGrpSpPr>
          <p:grpSpPr>
            <a:xfrm>
              <a:off x="3281620" y="2928934"/>
              <a:ext cx="576000" cy="576000"/>
              <a:chOff x="3286116" y="3714752"/>
              <a:chExt cx="576000" cy="576000"/>
            </a:xfrm>
          </p:grpSpPr>
          <p:sp useBgFill="1">
            <p:nvSpPr>
              <p:cNvPr id="57" name="Ellipszis 56"/>
              <p:cNvSpPr/>
              <p:nvPr/>
            </p:nvSpPr>
            <p:spPr>
              <a:xfrm>
                <a:off x="3286116" y="3714752"/>
                <a:ext cx="576000" cy="57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Háromszög 57"/>
              <p:cNvSpPr/>
              <p:nvPr/>
            </p:nvSpPr>
            <p:spPr>
              <a:xfrm>
                <a:off x="3433488" y="3714752"/>
                <a:ext cx="285752" cy="21431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90" name="Egyenes összekötő 89"/>
            <p:cNvCxnSpPr/>
            <p:nvPr/>
          </p:nvCxnSpPr>
          <p:spPr>
            <a:xfrm>
              <a:off x="3209548" y="3214686"/>
              <a:ext cx="714380" cy="158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8" name="Egyenes összekötő nyíllal 107"/>
          <p:cNvCxnSpPr/>
          <p:nvPr/>
        </p:nvCxnSpPr>
        <p:spPr>
          <a:xfrm rot="5400000">
            <a:off x="3713258" y="3643314"/>
            <a:ext cx="1143008" cy="1588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Szövegdoboz 108"/>
          <p:cNvSpPr txBox="1"/>
          <p:nvPr/>
        </p:nvSpPr>
        <p:spPr>
          <a:xfrm>
            <a:off x="4283968" y="3395963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err="1" smtClean="0">
                <a:solidFill>
                  <a:prstClr val="black"/>
                </a:solidFill>
                <a:sym typeface="Symbol"/>
              </a:rPr>
              <a:t>H</a:t>
            </a:r>
            <a:r>
              <a:rPr lang="hu-HU" sz="2400" i="1" baseline="-25000" dirty="0" err="1" smtClean="0">
                <a:solidFill>
                  <a:prstClr val="black"/>
                </a:solidFill>
                <a:sym typeface="Symbol"/>
              </a:rPr>
              <a:t>sz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7677774"/>
              </p:ext>
            </p:extLst>
          </p:nvPr>
        </p:nvGraphicFramePr>
        <p:xfrm>
          <a:off x="4903096" y="2604461"/>
          <a:ext cx="3324917" cy="896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2" name="Equation" r:id="rId3" imgW="1650960" imgH="444240" progId="Equation.3">
                  <p:embed/>
                </p:oleObj>
              </mc:Choice>
              <mc:Fallback>
                <p:oleObj name="Equation" r:id="rId3" imgW="16509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3096" y="2604461"/>
                        <a:ext cx="3324917" cy="8965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Egyenes összekötő nyíllal 30"/>
          <p:cNvCxnSpPr/>
          <p:nvPr/>
        </p:nvCxnSpPr>
        <p:spPr>
          <a:xfrm rot="16200000" flipH="1">
            <a:off x="3203849" y="1988840"/>
            <a:ext cx="2160238" cy="1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zövegdoboz 31"/>
          <p:cNvSpPr txBox="1"/>
          <p:nvPr/>
        </p:nvSpPr>
        <p:spPr>
          <a:xfrm>
            <a:off x="4283968" y="1916832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err="1" smtClean="0">
                <a:solidFill>
                  <a:prstClr val="black"/>
                </a:solidFill>
                <a:sym typeface="Symbol"/>
              </a:rPr>
              <a:t>H</a:t>
            </a:r>
            <a:r>
              <a:rPr lang="hu-HU" sz="2400" i="1" baseline="-25000" dirty="0" err="1" smtClean="0">
                <a:solidFill>
                  <a:prstClr val="black"/>
                </a:solidFill>
                <a:sym typeface="Symbol"/>
              </a:rPr>
              <a:t>ny</a:t>
            </a:r>
            <a:endParaRPr lang="hu-HU" sz="2400" i="1" baseline="-25000" dirty="0">
              <a:solidFill>
                <a:prstClr val="black"/>
              </a:solidFill>
            </a:endParaRPr>
          </a:p>
        </p:txBody>
      </p:sp>
      <p:sp>
        <p:nvSpPr>
          <p:cNvPr id="33" name="Szövegdoboz 32"/>
          <p:cNvSpPr txBox="1"/>
          <p:nvPr/>
        </p:nvSpPr>
        <p:spPr>
          <a:xfrm>
            <a:off x="3059832" y="4437112"/>
            <a:ext cx="5532385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Valóságos körülmények között, a szívóvezeték jellemzőitől és a szivattyú sajátosságaitól függő tényezők következtében a szívómagasság értéke lényegesen kisebb, adott esetben zérus vagy negatív érték is lehet! Ha a szívómagasság pozitív akkor </a:t>
            </a:r>
            <a:r>
              <a:rPr lang="hu-HU" sz="2000" b="1" i="1" dirty="0" smtClean="0">
                <a:solidFill>
                  <a:prstClr val="black"/>
                </a:solidFill>
                <a:latin typeface="Calibri"/>
              </a:rPr>
              <a:t>felszívó üzemmódról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, ha negatív, akkor </a:t>
            </a:r>
            <a:r>
              <a:rPr lang="hu-HU" sz="2000" b="1" i="1" dirty="0" smtClean="0">
                <a:solidFill>
                  <a:prstClr val="black"/>
                </a:solidFill>
                <a:latin typeface="Calibri"/>
              </a:rPr>
              <a:t>hozzáfolyásról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 beszélünk.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" name="Objektum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531113"/>
              </p:ext>
            </p:extLst>
          </p:nvPr>
        </p:nvGraphicFramePr>
        <p:xfrm>
          <a:off x="4906963" y="2571750"/>
          <a:ext cx="386080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3" name="Equation" r:id="rId5" imgW="1917360" imgH="482400" progId="Equation.3">
                  <p:embed/>
                </p:oleObj>
              </mc:Choice>
              <mc:Fallback>
                <p:oleObj name="Equation" r:id="rId5" imgW="1917360" imgH="482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6963" y="2571750"/>
                        <a:ext cx="3860800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37" name="Cím 2"/>
          <p:cNvSpPr>
            <a:spLocks noGrp="1"/>
          </p:cNvSpPr>
          <p:nvPr>
            <p:ph type="title"/>
          </p:nvPr>
        </p:nvSpPr>
        <p:spPr>
          <a:xfrm>
            <a:off x="107504" y="96022"/>
            <a:ext cx="2242592" cy="379412"/>
          </a:xfrm>
        </p:spPr>
        <p:txBody>
          <a:bodyPr>
            <a:normAutofit fontScale="90000"/>
          </a:bodyPr>
          <a:lstStyle/>
          <a:p>
            <a:r>
              <a:rPr lang="hu-HU" sz="2400" i="1" dirty="0" smtClean="0"/>
              <a:t>Folyadék szállítása </a:t>
            </a:r>
            <a:endParaRPr lang="hu-HU" sz="2400" i="1" dirty="0"/>
          </a:p>
        </p:txBody>
      </p:sp>
      <p:sp>
        <p:nvSpPr>
          <p:cNvPr id="40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16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3791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57248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szivattyúzás energiaszükséglete</a:t>
            </a:r>
            <a:endParaRPr lang="hu-HU" dirty="0"/>
          </a:p>
        </p:txBody>
      </p:sp>
      <p:sp>
        <p:nvSpPr>
          <p:cNvPr id="1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7" name="Szabadkézi sokszög 6"/>
          <p:cNvSpPr/>
          <p:nvPr/>
        </p:nvSpPr>
        <p:spPr>
          <a:xfrm>
            <a:off x="974361" y="1738859"/>
            <a:ext cx="7026663" cy="3976157"/>
          </a:xfrm>
          <a:custGeom>
            <a:avLst/>
            <a:gdLst>
              <a:gd name="connsiteX0" fmla="*/ 0 w 7045377"/>
              <a:gd name="connsiteY0" fmla="*/ 0 h 4017364"/>
              <a:gd name="connsiteX1" fmla="*/ 14990 w 7045377"/>
              <a:gd name="connsiteY1" fmla="*/ 4002374 h 4017364"/>
              <a:gd name="connsiteX2" fmla="*/ 7045377 w 7045377"/>
              <a:gd name="connsiteY2" fmla="*/ 4017364 h 4017364"/>
              <a:gd name="connsiteX3" fmla="*/ 7045377 w 7045377"/>
              <a:gd name="connsiteY3" fmla="*/ 4017364 h 4017364"/>
              <a:gd name="connsiteX4" fmla="*/ 7045377 w 7045377"/>
              <a:gd name="connsiteY4" fmla="*/ 4017364 h 4017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5377" h="4017364">
                <a:moveTo>
                  <a:pt x="0" y="0"/>
                </a:moveTo>
                <a:cubicBezTo>
                  <a:pt x="4997" y="1334125"/>
                  <a:pt x="9993" y="2668249"/>
                  <a:pt x="14990" y="4002374"/>
                </a:cubicBezTo>
                <a:lnTo>
                  <a:pt x="7045377" y="4017364"/>
                </a:lnTo>
                <a:lnTo>
                  <a:pt x="7045377" y="4017364"/>
                </a:lnTo>
                <a:lnTo>
                  <a:pt x="7045377" y="4017364"/>
                </a:lnTo>
              </a:path>
            </a:pathLst>
          </a:cu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/>
          <p:cNvSpPr txBox="1"/>
          <p:nvPr/>
        </p:nvSpPr>
        <p:spPr>
          <a:xfrm>
            <a:off x="785786" y="1252823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/>
              <a:t>H</a:t>
            </a:r>
            <a:endParaRPr lang="hu-HU" sz="2400" i="1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075610" y="5399102"/>
          <a:ext cx="568356" cy="601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9" name="Equation" r:id="rId3" imgW="152280" imgH="203040" progId="Equation.3">
                  <p:embed/>
                </p:oleObj>
              </mc:Choice>
              <mc:Fallback>
                <p:oleObj name="Equation" r:id="rId3" imgW="15228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5610" y="5399102"/>
                        <a:ext cx="568356" cy="6016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églalap 9"/>
          <p:cNvSpPr/>
          <p:nvPr/>
        </p:nvSpPr>
        <p:spPr>
          <a:xfrm>
            <a:off x="1000100" y="4643446"/>
            <a:ext cx="6429420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Szabadkézi sokszög 18"/>
          <p:cNvSpPr/>
          <p:nvPr/>
        </p:nvSpPr>
        <p:spPr>
          <a:xfrm>
            <a:off x="989350" y="2000240"/>
            <a:ext cx="6440170" cy="2631721"/>
          </a:xfrm>
          <a:custGeom>
            <a:avLst/>
            <a:gdLst>
              <a:gd name="connsiteX0" fmla="*/ 0 w 5876144"/>
              <a:gd name="connsiteY0" fmla="*/ 2983043 h 2983043"/>
              <a:gd name="connsiteX1" fmla="*/ 1918741 w 5876144"/>
              <a:gd name="connsiteY1" fmla="*/ 2578308 h 2983043"/>
              <a:gd name="connsiteX2" fmla="*/ 4272197 w 5876144"/>
              <a:gd name="connsiteY2" fmla="*/ 1394085 h 2983043"/>
              <a:gd name="connsiteX3" fmla="*/ 5876144 w 5876144"/>
              <a:gd name="connsiteY3" fmla="*/ 0 h 2983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76144" h="2983043">
                <a:moveTo>
                  <a:pt x="0" y="2983043"/>
                </a:moveTo>
                <a:cubicBezTo>
                  <a:pt x="603354" y="2913088"/>
                  <a:pt x="1206708" y="2843134"/>
                  <a:pt x="1918741" y="2578308"/>
                </a:cubicBezTo>
                <a:cubicBezTo>
                  <a:pt x="2630774" y="2313482"/>
                  <a:pt x="3612630" y="1823803"/>
                  <a:pt x="4272197" y="1394085"/>
                </a:cubicBezTo>
                <a:cubicBezTo>
                  <a:pt x="4931764" y="964367"/>
                  <a:pt x="5403954" y="482183"/>
                  <a:pt x="5876144" y="0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1" name="Egyenes összekötő nyíllal 20"/>
          <p:cNvCxnSpPr/>
          <p:nvPr/>
        </p:nvCxnSpPr>
        <p:spPr>
          <a:xfrm rot="5400000">
            <a:off x="4607719" y="5179231"/>
            <a:ext cx="1071570" cy="1588"/>
          </a:xfrm>
          <a:prstGeom prst="straightConnector1">
            <a:avLst/>
          </a:prstGeom>
          <a:ln>
            <a:solidFill>
              <a:schemeClr val="bg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nyíllal 21"/>
          <p:cNvCxnSpPr/>
          <p:nvPr/>
        </p:nvCxnSpPr>
        <p:spPr>
          <a:xfrm rot="5400000">
            <a:off x="4572794" y="4071148"/>
            <a:ext cx="1143008" cy="158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5219708" y="3824294"/>
          <a:ext cx="4953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" name="Equation" r:id="rId5" imgW="164880" imgH="177480" progId="Equation.3">
                  <p:embed/>
                </p:oleObj>
              </mc:Choice>
              <mc:Fallback>
                <p:oleObj name="Equation" r:id="rId5" imgW="164880" imgH="177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8" y="3824294"/>
                        <a:ext cx="4953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Lekerekített téglalap feliratnak 25"/>
          <p:cNvSpPr/>
          <p:nvPr/>
        </p:nvSpPr>
        <p:spPr>
          <a:xfrm>
            <a:off x="571472" y="2708920"/>
            <a:ext cx="2272336" cy="864096"/>
          </a:xfrm>
          <a:prstGeom prst="wedgeRoundRectCallout">
            <a:avLst>
              <a:gd name="adj1" fmla="val 82235"/>
              <a:gd name="adj2" fmla="val 214077"/>
              <a:gd name="adj3" fmla="val 16667"/>
            </a:avLst>
          </a:prstGeom>
          <a:solidFill>
            <a:schemeClr val="accent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 smtClean="0">
                <a:solidFill>
                  <a:schemeClr val="bg1"/>
                </a:solidFill>
                <a:latin typeface="Calibri" pitchFamily="34" charset="0"/>
              </a:rPr>
              <a:t>Térfogatáramtól független</a:t>
            </a:r>
          </a:p>
          <a:p>
            <a:pPr algn="ctr"/>
            <a:r>
              <a:rPr lang="hu-HU" sz="1400" i="1" dirty="0" smtClean="0">
                <a:solidFill>
                  <a:schemeClr val="bg1"/>
                </a:solidFill>
                <a:latin typeface="Calibri" pitchFamily="34" charset="0"/>
              </a:rPr>
              <a:t>(statikus szállítómagasság)</a:t>
            </a:r>
            <a:endParaRPr lang="hu-HU" sz="2000" i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" name="Lekerekített téglalap feliratnak 26"/>
          <p:cNvSpPr/>
          <p:nvPr/>
        </p:nvSpPr>
        <p:spPr>
          <a:xfrm>
            <a:off x="2428861" y="1628800"/>
            <a:ext cx="1999123" cy="871506"/>
          </a:xfrm>
          <a:prstGeom prst="wedgeRoundRectCallout">
            <a:avLst>
              <a:gd name="adj1" fmla="val 85836"/>
              <a:gd name="adj2" fmla="val 237974"/>
              <a:gd name="adj3" fmla="val 16667"/>
            </a:avLst>
          </a:prstGeom>
          <a:solidFill>
            <a:schemeClr val="accent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 smtClean="0">
                <a:solidFill>
                  <a:schemeClr val="bg1"/>
                </a:solidFill>
                <a:latin typeface="Calibri" pitchFamily="34" charset="0"/>
              </a:rPr>
              <a:t>Térfogatáramtól függő</a:t>
            </a:r>
          </a:p>
          <a:p>
            <a:pPr algn="ctr"/>
            <a:r>
              <a:rPr lang="hu-HU" sz="1400" i="1" dirty="0" smtClean="0">
                <a:solidFill>
                  <a:schemeClr val="bg1"/>
                </a:solidFill>
                <a:latin typeface="Calibri" pitchFamily="34" charset="0"/>
              </a:rPr>
              <a:t>(veszteség magasság)</a:t>
            </a:r>
            <a:endParaRPr lang="hu-HU" sz="1400" i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5220072" y="486916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err="1" smtClean="0">
                <a:solidFill>
                  <a:schemeClr val="bg1"/>
                </a:solidFill>
              </a:rPr>
              <a:t>H</a:t>
            </a:r>
            <a:r>
              <a:rPr lang="hu-HU" sz="2400" i="1" baseline="-25000" dirty="0" err="1" smtClean="0">
                <a:solidFill>
                  <a:schemeClr val="bg1"/>
                </a:solidFill>
              </a:rPr>
              <a:t>st</a:t>
            </a:r>
            <a:endParaRPr lang="hu-HU" sz="2400" i="1" baseline="-25000" dirty="0">
              <a:solidFill>
                <a:schemeClr val="bg1"/>
              </a:solidFill>
            </a:endParaRPr>
          </a:p>
        </p:txBody>
      </p:sp>
      <p:sp>
        <p:nvSpPr>
          <p:cNvPr id="24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17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 animBg="1"/>
      <p:bldP spid="19" grpId="0" animBg="1"/>
      <p:bldP spid="26" grpId="0" animBg="1"/>
      <p:bldP spid="27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10" name="Cím 2"/>
          <p:cNvSpPr txBox="1">
            <a:spLocks/>
          </p:cNvSpPr>
          <p:nvPr/>
        </p:nvSpPr>
        <p:spPr>
          <a:xfrm>
            <a:off x="107504" y="96022"/>
            <a:ext cx="2242592" cy="379412"/>
          </a:xfrm>
          <a:prstGeom prst="rect">
            <a:avLst/>
          </a:prstGeom>
        </p:spPr>
        <p:txBody>
          <a:bodyPr vert="horz" lIns="0" rIns="0" bIns="0" anchor="b"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z="2400" i="1" dirty="0" smtClean="0"/>
              <a:t>Folyadék keringetés </a:t>
            </a:r>
            <a:endParaRPr lang="hu-HU" sz="2400" i="1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323528" y="1418000"/>
            <a:ext cx="849238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>
                <a:solidFill>
                  <a:prstClr val="black"/>
                </a:solidFill>
                <a:latin typeface="Calibri"/>
              </a:rPr>
              <a:t>Folyadék keringetése esetén a statikus szállító magasság zérus, hiszen a rendszer nyugalmi állapotban hidraulikailag egyensúlyban van (közlekedő edények törvénye!). </a:t>
            </a:r>
          </a:p>
          <a:p>
            <a:pPr algn="just"/>
            <a:endParaRPr lang="hu-HU" sz="2400" dirty="0">
              <a:solidFill>
                <a:prstClr val="black"/>
              </a:solidFill>
              <a:latin typeface="Calibri"/>
            </a:endParaRPr>
          </a:p>
          <a:p>
            <a:pPr algn="just"/>
            <a:r>
              <a:rPr lang="hu-HU" sz="2400" dirty="0" smtClean="0">
                <a:solidFill>
                  <a:prstClr val="black"/>
                </a:solidFill>
                <a:latin typeface="Calibri"/>
              </a:rPr>
              <a:t>Ebben az esetben a szivattyúnak csak a veszteségmagasság fedezéséhez szükséges energiát kell közölnie a folyadékkal.</a:t>
            </a:r>
            <a:endParaRPr lang="hu-HU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18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870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dirty="0" smtClean="0"/>
              <a:t>A  szivattyú teljesítményszükséglete</a:t>
            </a:r>
            <a:endParaRPr lang="hu-HU" sz="4000" dirty="0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499791"/>
              </p:ext>
            </p:extLst>
          </p:nvPr>
        </p:nvGraphicFramePr>
        <p:xfrm>
          <a:off x="2024063" y="2854325"/>
          <a:ext cx="5145087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0" name="Equation" r:id="rId3" imgW="1307880" imgH="241200" progId="Equation.3">
                  <p:embed/>
                </p:oleObj>
              </mc:Choice>
              <mc:Fallback>
                <p:oleObj name="Equation" r:id="rId3" imgW="1307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4063" y="2854325"/>
                        <a:ext cx="5145087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zövegdoboz 10"/>
          <p:cNvSpPr txBox="1"/>
          <p:nvPr/>
        </p:nvSpPr>
        <p:spPr>
          <a:xfrm>
            <a:off x="323528" y="4337809"/>
            <a:ext cx="849238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Ha a szivattyúzás súlyegységre eső munkaszükségletét (szállítómagasság) megszorozzuk az </a:t>
            </a:r>
            <a:r>
              <a:rPr lang="hu-HU" sz="2000" dirty="0">
                <a:solidFill>
                  <a:prstClr val="black"/>
                </a:solidFill>
                <a:latin typeface="Calibri"/>
              </a:rPr>
              <a:t>időegység alatt 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szállított </a:t>
            </a:r>
            <a:r>
              <a:rPr lang="hu-HU" sz="2000" dirty="0">
                <a:solidFill>
                  <a:prstClr val="black"/>
                </a:solidFill>
                <a:latin typeface="Calibri"/>
              </a:rPr>
              <a:t>folyadék 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súlyával (a térfogatáram, a folyadék sűrűsége és gravitációs gyorsulás szorzata), akkor megkapjuk a szivattyú hajtásához szükséges hasznos teljesítményt.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19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557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dirty="0" smtClean="0"/>
              <a:t>A  szivattyú teljesítményszükséglete</a:t>
            </a:r>
            <a:endParaRPr lang="hu-HU" sz="4000" dirty="0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5833573"/>
              </p:ext>
            </p:extLst>
          </p:nvPr>
        </p:nvGraphicFramePr>
        <p:xfrm>
          <a:off x="2024063" y="2854325"/>
          <a:ext cx="5145087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5" name="Equation" r:id="rId3" imgW="1307880" imgH="241200" progId="Equation.3">
                  <p:embed/>
                </p:oleObj>
              </mc:Choice>
              <mc:Fallback>
                <p:oleObj name="Equation" r:id="rId3" imgW="1307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4063" y="2854325"/>
                        <a:ext cx="5145087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zövegdoboz 10"/>
          <p:cNvSpPr txBox="1"/>
          <p:nvPr/>
        </p:nvSpPr>
        <p:spPr>
          <a:xfrm>
            <a:off x="323528" y="4337809"/>
            <a:ext cx="849238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Ha a szivattyúzás súlyegységre eső munkaszükségletét (szállítómagasság) megszorozzuk az </a:t>
            </a:r>
            <a:r>
              <a:rPr lang="hu-HU" sz="2000" dirty="0">
                <a:solidFill>
                  <a:prstClr val="black"/>
                </a:solidFill>
                <a:latin typeface="Calibri"/>
              </a:rPr>
              <a:t>időegység alatt 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szállított </a:t>
            </a:r>
            <a:r>
              <a:rPr lang="hu-HU" sz="2000" dirty="0">
                <a:solidFill>
                  <a:prstClr val="black"/>
                </a:solidFill>
                <a:latin typeface="Calibri"/>
              </a:rPr>
              <a:t>folyadék 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súlyával (a térfogatáram, a folyadék sűrűsége és gravitációs gyorsulás szorzata), akkor megkapjuk a szivattyú hajtásához szükséges hasznos teljesítményt.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323528" y="4365104"/>
            <a:ext cx="849238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 szivattyú hajtásához szükséges összes teljesítmény a hasznos teljesítmény és a szivattyú hatásfokának hányadosa.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147032"/>
              </p:ext>
            </p:extLst>
          </p:nvPr>
        </p:nvGraphicFramePr>
        <p:xfrm>
          <a:off x="1259632" y="2276872"/>
          <a:ext cx="6596062" cy="179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6" name="Equation" r:id="rId5" imgW="1676160" imgH="457200" progId="Equation.3">
                  <p:embed/>
                </p:oleObj>
              </mc:Choice>
              <mc:Fallback>
                <p:oleObj name="Equation" r:id="rId5" imgW="167616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2276872"/>
                        <a:ext cx="6596062" cy="179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20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040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r>
              <a:rPr lang="hu-HU" dirty="0" smtClean="0"/>
              <a:t>A szivattyúhatásfok</a:t>
            </a:r>
            <a:endParaRPr lang="hu-HU" dirty="0"/>
          </a:p>
        </p:txBody>
      </p:sp>
      <p:sp>
        <p:nvSpPr>
          <p:cNvPr id="7" name="Tartalom helye 6"/>
          <p:cNvSpPr>
            <a:spLocks noGrp="1"/>
          </p:cNvSpPr>
          <p:nvPr>
            <p:ph idx="1"/>
          </p:nvPr>
        </p:nvSpPr>
        <p:spPr>
          <a:xfrm>
            <a:off x="493068" y="2060848"/>
            <a:ext cx="8157864" cy="576064"/>
          </a:xfrm>
        </p:spPr>
        <p:txBody>
          <a:bodyPr>
            <a:normAutofit/>
          </a:bodyPr>
          <a:lstStyle/>
          <a:p>
            <a:r>
              <a:rPr lang="hu-HU" sz="2400" dirty="0" smtClean="0">
                <a:latin typeface="+mj-lt"/>
              </a:rPr>
              <a:t>Volumetrikus hatásfok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latin typeface="+mj-lt"/>
              </a:rPr>
              <a:t>Író Béla</a:t>
            </a:r>
          </a:p>
          <a:p>
            <a:r>
              <a:rPr lang="hu-HU" sz="1050" dirty="0" smtClean="0">
                <a:latin typeface="+mj-lt"/>
              </a:rPr>
              <a:t>Hő- és Áramlástan Gépei (AG_011_1)</a:t>
            </a:r>
            <a:endParaRPr lang="en-US" sz="1050" dirty="0">
              <a:latin typeface="+mj-lt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323528" y="4337809"/>
            <a:ext cx="849238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 </a:t>
            </a:r>
            <a:r>
              <a:rPr lang="hu-HU" sz="2000" b="1" i="1" dirty="0" smtClean="0">
                <a:solidFill>
                  <a:prstClr val="black"/>
                </a:solidFill>
                <a:latin typeface="Calibri"/>
              </a:rPr>
              <a:t>volumetrikus hatásfok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 a szivattyún belül, a nyomó oldal és a szívóoldal közötti nyomáskülönbség következtében a különböző réseken át visszaáramló, azaz a szivattyún belül keringő folyadék mozgatásához szükséges teljesítmény-többletet veszi figyelembe.  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21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zövegdoboz 9"/>
          <p:cNvSpPr txBox="1"/>
          <p:nvPr/>
        </p:nvSpPr>
        <p:spPr>
          <a:xfrm>
            <a:off x="323528" y="4365104"/>
            <a:ext cx="849238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 </a:t>
            </a:r>
            <a:r>
              <a:rPr lang="hu-HU" sz="2000" b="1" i="1" dirty="0" smtClean="0">
                <a:solidFill>
                  <a:prstClr val="black"/>
                </a:solidFill>
                <a:latin typeface="Calibri"/>
              </a:rPr>
              <a:t>mechanikai hatásfok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 a szivattyún belül az egymással érintkező és mozgó alkatrészek között fellépő súrlódás által felemésztett teljesítményt veszi figyelembe.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r>
              <a:rPr lang="hu-HU" dirty="0" smtClean="0"/>
              <a:t>A szivattyúhatásfok</a:t>
            </a:r>
            <a:endParaRPr lang="hu-HU" dirty="0"/>
          </a:p>
        </p:txBody>
      </p:sp>
      <p:sp>
        <p:nvSpPr>
          <p:cNvPr id="7" name="Tartalom helye 6"/>
          <p:cNvSpPr>
            <a:spLocks noGrp="1"/>
          </p:cNvSpPr>
          <p:nvPr>
            <p:ph idx="1"/>
          </p:nvPr>
        </p:nvSpPr>
        <p:spPr>
          <a:xfrm>
            <a:off x="493068" y="2060848"/>
            <a:ext cx="8157864" cy="1368152"/>
          </a:xfrm>
        </p:spPr>
        <p:txBody>
          <a:bodyPr>
            <a:normAutofit/>
          </a:bodyPr>
          <a:lstStyle/>
          <a:p>
            <a:r>
              <a:rPr lang="hu-HU" sz="2400" dirty="0" smtClean="0">
                <a:latin typeface="+mj-lt"/>
              </a:rPr>
              <a:t>Volumetrikus hatásfok</a:t>
            </a:r>
          </a:p>
          <a:p>
            <a:r>
              <a:rPr lang="hu-HU" sz="2400" dirty="0" smtClean="0">
                <a:latin typeface="+mj-lt"/>
              </a:rPr>
              <a:t>Mechanikai hatásfok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323528" y="4337809"/>
            <a:ext cx="849238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 </a:t>
            </a:r>
            <a:r>
              <a:rPr lang="hu-HU" sz="2000" b="1" i="1" dirty="0" smtClean="0">
                <a:solidFill>
                  <a:prstClr val="black"/>
                </a:solidFill>
                <a:latin typeface="Calibri"/>
              </a:rPr>
              <a:t>volumetrikus hatásfok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 a szivattyún belül, a nyomó oldal és a szívóoldal közötti nyomáskülönbség következtében a különböző réseken át visszaáramló, azaz a szivattyún belül keringő folyadék mozgatásához szükséges teljesítmény-többletet veszi figyelembe.  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9998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uiExpand="1" build="p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zövegdoboz 9"/>
          <p:cNvSpPr txBox="1"/>
          <p:nvPr/>
        </p:nvSpPr>
        <p:spPr>
          <a:xfrm>
            <a:off x="323528" y="4365104"/>
            <a:ext cx="849238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 </a:t>
            </a:r>
            <a:r>
              <a:rPr lang="hu-HU" sz="2000" b="1" i="1" dirty="0" smtClean="0">
                <a:solidFill>
                  <a:prstClr val="black"/>
                </a:solidFill>
                <a:latin typeface="Calibri"/>
              </a:rPr>
              <a:t>mechanikai hatásfok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 a szivattyún belül az egymással érintkező és mozgó alkatrészek között fellépő súrlódás által felemésztett teljesítményt veszi figyelembe.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323528" y="4357553"/>
            <a:ext cx="849238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Amennyiben a szivattyún belül folyamatos áramlás van, akkor az áramlás során keletkező hidraulikai veszteség által felemésztett teljesítményt a </a:t>
            </a:r>
            <a:r>
              <a:rPr lang="hu-HU" sz="2000" b="1" i="1" dirty="0" smtClean="0">
                <a:solidFill>
                  <a:prstClr val="black"/>
                </a:solidFill>
                <a:latin typeface="Calibri"/>
              </a:rPr>
              <a:t>hidraulikai hatásfok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kal veszik figyelembe.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r>
              <a:rPr lang="hu-HU" dirty="0" smtClean="0"/>
              <a:t>A szivattyúhatásfok</a:t>
            </a:r>
            <a:endParaRPr lang="hu-HU" dirty="0"/>
          </a:p>
        </p:txBody>
      </p:sp>
      <p:sp>
        <p:nvSpPr>
          <p:cNvPr id="7" name="Tartalom helye 6"/>
          <p:cNvSpPr>
            <a:spLocks noGrp="1"/>
          </p:cNvSpPr>
          <p:nvPr>
            <p:ph idx="1"/>
          </p:nvPr>
        </p:nvSpPr>
        <p:spPr>
          <a:xfrm>
            <a:off x="493068" y="2060848"/>
            <a:ext cx="8157864" cy="1368152"/>
          </a:xfrm>
        </p:spPr>
        <p:txBody>
          <a:bodyPr>
            <a:normAutofit/>
          </a:bodyPr>
          <a:lstStyle/>
          <a:p>
            <a:r>
              <a:rPr lang="hu-HU" sz="2400" dirty="0" smtClean="0">
                <a:latin typeface="+mj-lt"/>
              </a:rPr>
              <a:t>Volumetrikus hatásfok</a:t>
            </a:r>
          </a:p>
          <a:p>
            <a:r>
              <a:rPr lang="hu-HU" sz="2400" dirty="0" smtClean="0">
                <a:latin typeface="+mj-lt"/>
              </a:rPr>
              <a:t>Mechanikai hatásfok</a:t>
            </a:r>
          </a:p>
          <a:p>
            <a:r>
              <a:rPr lang="hu-HU" sz="2400" dirty="0" smtClean="0">
                <a:latin typeface="+mj-lt"/>
              </a:rPr>
              <a:t>Hidraulikai hatásfok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4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23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746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r>
              <a:rPr lang="hu-HU" dirty="0" smtClean="0"/>
              <a:t>A szivattyúhatásfok</a:t>
            </a:r>
            <a:endParaRPr lang="hu-HU" dirty="0"/>
          </a:p>
        </p:txBody>
      </p:sp>
      <p:sp>
        <p:nvSpPr>
          <p:cNvPr id="7" name="Tartalom helye 6"/>
          <p:cNvSpPr>
            <a:spLocks noGrp="1"/>
          </p:cNvSpPr>
          <p:nvPr>
            <p:ph idx="1"/>
          </p:nvPr>
        </p:nvSpPr>
        <p:spPr>
          <a:xfrm>
            <a:off x="493068" y="2060848"/>
            <a:ext cx="8157864" cy="3065156"/>
          </a:xfrm>
        </p:spPr>
        <p:txBody>
          <a:bodyPr>
            <a:normAutofit/>
          </a:bodyPr>
          <a:lstStyle/>
          <a:p>
            <a:r>
              <a:rPr lang="hu-HU" sz="2400" dirty="0" smtClean="0">
                <a:latin typeface="+mj-lt"/>
              </a:rPr>
              <a:t>Volumetrikus hatásfok</a:t>
            </a:r>
          </a:p>
          <a:p>
            <a:r>
              <a:rPr lang="hu-HU" sz="2400" dirty="0" smtClean="0">
                <a:latin typeface="+mj-lt"/>
              </a:rPr>
              <a:t>Mechanikai hatásfok</a:t>
            </a:r>
          </a:p>
          <a:p>
            <a:r>
              <a:rPr lang="hu-HU" sz="2400" dirty="0" smtClean="0">
                <a:latin typeface="+mj-lt"/>
              </a:rPr>
              <a:t>Hidraulikai hatásfok</a:t>
            </a:r>
          </a:p>
          <a:p>
            <a:pPr>
              <a:buNone/>
            </a:pPr>
            <a:endParaRPr lang="hu-HU" sz="2400" dirty="0" smtClean="0">
              <a:latin typeface="+mj-lt"/>
            </a:endParaRPr>
          </a:p>
          <a:p>
            <a:pPr>
              <a:buNone/>
            </a:pPr>
            <a:r>
              <a:rPr lang="hu-HU" sz="2400" dirty="0" smtClean="0">
                <a:latin typeface="+mj-lt"/>
              </a:rPr>
              <a:t>A szivattyúhatásfok a három részhatásfok szorzata!</a:t>
            </a:r>
          </a:p>
          <a:p>
            <a:endParaRPr lang="hu-HU" sz="2400" dirty="0">
              <a:latin typeface="+mj-lt"/>
            </a:endParaRPr>
          </a:p>
        </p:txBody>
      </p:sp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1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/24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323528" y="4357553"/>
            <a:ext cx="849238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Amennyiben a szivattyún belül folyamatos áramlás van, akkor az áramlás során keletkező hidraulikai veszteség által felemésztett teljesítményt a </a:t>
            </a:r>
            <a:r>
              <a:rPr lang="hu-HU" sz="2000" b="1" i="1" dirty="0" smtClean="0">
                <a:solidFill>
                  <a:prstClr val="black"/>
                </a:solidFill>
                <a:latin typeface="Calibri"/>
              </a:rPr>
              <a:t>hidraulikai hatásfok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kal veszik figyelembe.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latin typeface="+mj-lt"/>
              </a:rPr>
              <a:t>SZE_MTK</a:t>
            </a:r>
          </a:p>
          <a:p>
            <a:pPr algn="r"/>
            <a:r>
              <a:rPr lang="hu-HU" sz="1050" dirty="0" smtClean="0">
                <a:latin typeface="+mj-lt"/>
              </a:rPr>
              <a:t>Mechatronika és Gépszerkezettan Tanszék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1529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632</TotalTime>
  <Words>1295</Words>
  <Application>Microsoft Office PowerPoint</Application>
  <PresentationFormat>Diavetítés a képernyőre (4:3 oldalarány)</PresentationFormat>
  <Paragraphs>220</Paragraphs>
  <Slides>24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30" baseType="lpstr">
      <vt:lpstr>Calibri</vt:lpstr>
      <vt:lpstr>Constantia</vt:lpstr>
      <vt:lpstr>Symbol</vt:lpstr>
      <vt:lpstr>Wingdings 2</vt:lpstr>
      <vt:lpstr>Áramlás</vt:lpstr>
      <vt:lpstr>Equation</vt:lpstr>
      <vt:lpstr>Hő- és Áramlástan Gépei</vt:lpstr>
      <vt:lpstr>PowerPoint bemutató</vt:lpstr>
      <vt:lpstr>Szivattyúüzemi fogalmak</vt:lpstr>
      <vt:lpstr>Mi a szivattyú alkalmazásának célja?</vt:lpstr>
      <vt:lpstr>Folyadék szállítása </vt:lpstr>
      <vt:lpstr>Folyadék szállítása </vt:lpstr>
      <vt:lpstr>Folyadék szállítása </vt:lpstr>
      <vt:lpstr>Folyadék szállítása </vt:lpstr>
      <vt:lpstr>Folyadék szállítása </vt:lpstr>
      <vt:lpstr>Folyadék szállítása </vt:lpstr>
      <vt:lpstr>Folyadék szállítása </vt:lpstr>
      <vt:lpstr>Folyadék szállítása </vt:lpstr>
      <vt:lpstr>Folyadék szállítása </vt:lpstr>
      <vt:lpstr>Folyadék szállítása </vt:lpstr>
      <vt:lpstr>Folyadék szállítása </vt:lpstr>
      <vt:lpstr>Folyadék szállítása </vt:lpstr>
      <vt:lpstr>A szivattyúzás energiaszükséglete</vt:lpstr>
      <vt:lpstr>PowerPoint bemutató</vt:lpstr>
      <vt:lpstr>A  szivattyú teljesítményszükséglete</vt:lpstr>
      <vt:lpstr>A  szivattyú teljesítményszükséglete</vt:lpstr>
      <vt:lpstr>A szivattyúhatásfok</vt:lpstr>
      <vt:lpstr>A szivattyúhatásfok</vt:lpstr>
      <vt:lpstr>A szivattyúhatásfok</vt:lpstr>
      <vt:lpstr>A szivattyúhatásfok</vt:lpstr>
    </vt:vector>
  </TitlesOfParts>
  <Company>Széchenyi István Egyetem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Hő- és Áramlástan Gépei</dc:title>
  <dc:creator>iro</dc:creator>
  <cp:lastModifiedBy>Író Béla</cp:lastModifiedBy>
  <cp:revision>67</cp:revision>
  <dcterms:created xsi:type="dcterms:W3CDTF">2009-02-07T19:18:40Z</dcterms:created>
  <dcterms:modified xsi:type="dcterms:W3CDTF">2014-02-05T13:11:17Z</dcterms:modified>
  <cp:contentStatus/>
</cp:coreProperties>
</file>