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81" r:id="rId3"/>
    <p:sldId id="321" r:id="rId4"/>
    <p:sldId id="320" r:id="rId5"/>
    <p:sldId id="319" r:id="rId6"/>
    <p:sldId id="286" r:id="rId7"/>
    <p:sldId id="322" r:id="rId8"/>
    <p:sldId id="289" r:id="rId9"/>
    <p:sldId id="323" r:id="rId10"/>
    <p:sldId id="324" r:id="rId11"/>
    <p:sldId id="292" r:id="rId12"/>
    <p:sldId id="313" r:id="rId13"/>
    <p:sldId id="291" r:id="rId14"/>
    <p:sldId id="325" r:id="rId15"/>
    <p:sldId id="293" r:id="rId16"/>
    <p:sldId id="326" r:id="rId17"/>
    <p:sldId id="295" r:id="rId18"/>
    <p:sldId id="306" r:id="rId19"/>
    <p:sldId id="311" r:id="rId20"/>
    <p:sldId id="327" r:id="rId21"/>
    <p:sldId id="298" r:id="rId22"/>
    <p:sldId id="305" r:id="rId23"/>
    <p:sldId id="307" r:id="rId24"/>
    <p:sldId id="312" r:id="rId25"/>
    <p:sldId id="308" r:id="rId26"/>
    <p:sldId id="310" r:id="rId27"/>
    <p:sldId id="328" r:id="rId28"/>
    <p:sldId id="296" r:id="rId29"/>
    <p:sldId id="297" r:id="rId3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656" autoAdjust="0"/>
  </p:normalViewPr>
  <p:slideViewPr>
    <p:cSldViewPr snapToObjects="1" showGuides="1">
      <p:cViewPr varScale="1">
        <p:scale>
          <a:sx n="105" d="100"/>
          <a:sy n="105" d="100"/>
        </p:scale>
        <p:origin x="3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10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'korrigált szivattyú'!$A$8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szivattyú'!$B$8:$AD$8</c:f>
              <c:numCache>
                <c:formatCode>General</c:formatCode>
                <c:ptCount val="29"/>
                <c:pt idx="6" formatCode="0.00">
                  <c:v>12</c:v>
                </c:pt>
                <c:pt idx="7" formatCode="0.00">
                  <c:v>12.143750000000001</c:v>
                </c:pt>
                <c:pt idx="8" formatCode="0.00">
                  <c:v>12.574999999999999</c:v>
                </c:pt>
                <c:pt idx="9" formatCode="0.00">
                  <c:v>13.293749999999999</c:v>
                </c:pt>
                <c:pt idx="10" formatCode="0.00">
                  <c:v>14.3</c:v>
                </c:pt>
                <c:pt idx="11" formatCode="0.00">
                  <c:v>14.824363584416217</c:v>
                </c:pt>
                <c:pt idx="12" formatCode="0.00">
                  <c:v>16.034191486971761</c:v>
                </c:pt>
                <c:pt idx="13" formatCode="0.00">
                  <c:v>17.668378481068036</c:v>
                </c:pt>
                <c:pt idx="14" formatCode="0.00">
                  <c:v>19.999180782864709</c:v>
                </c:pt>
                <c:pt idx="15" formatCode="0.00">
                  <c:v>22.031789644395374</c:v>
                </c:pt>
                <c:pt idx="16" formatCode="0.00">
                  <c:v>22.912523467124718</c:v>
                </c:pt>
                <c:pt idx="17" formatCode="0.00">
                  <c:v>23.974230706658066</c:v>
                </c:pt>
                <c:pt idx="18" formatCode="0.00">
                  <c:v>26.375</c:v>
                </c:pt>
                <c:pt idx="19" formatCode="0.00">
                  <c:v>26.955750000000002</c:v>
                </c:pt>
                <c:pt idx="20" formatCode="0.00">
                  <c:v>27.548000000000002</c:v>
                </c:pt>
                <c:pt idx="21" formatCode="0.00">
                  <c:v>28.15175</c:v>
                </c:pt>
                <c:pt idx="22" formatCode="0.00">
                  <c:v>28.766999999999999</c:v>
                </c:pt>
                <c:pt idx="23" formatCode="0.00">
                  <c:v>29.141670000000001</c:v>
                </c:pt>
                <c:pt idx="24" formatCode="0.00">
                  <c:v>29.267479999999995</c:v>
                </c:pt>
                <c:pt idx="25" formatCode="0.00">
                  <c:v>29.393750000000001</c:v>
                </c:pt>
                <c:pt idx="26" formatCode="0.00">
                  <c:v>32.700000000000003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'korrigált szivattyú'!$A$9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szivattyú'!$B$9:$AD$9</c:f>
              <c:numCache>
                <c:formatCode>0.00</c:formatCode>
                <c:ptCount val="29"/>
                <c:pt idx="0">
                  <c:v>36.553000000000004</c:v>
                </c:pt>
                <c:pt idx="1">
                  <c:v>30.625</c:v>
                </c:pt>
                <c:pt idx="2">
                  <c:v>17.8</c:v>
                </c:pt>
                <c:pt idx="3">
                  <c:v>7.8250000000000011</c:v>
                </c:pt>
                <c:pt idx="4">
                  <c:v>0.70000000000000018</c:v>
                </c:pt>
                <c:pt idx="5">
                  <c:v>-3.5750000000000002</c:v>
                </c:pt>
                <c:pt idx="6">
                  <c:v>-5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'korrigált szivattyú'!$A$10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szivattyú'!$B$10:$AD$10</c:f>
              <c:numCache>
                <c:formatCode>General</c:formatCode>
                <c:ptCount val="29"/>
                <c:pt idx="19" formatCode="0.00">
                  <c:v>42.399999999999977</c:v>
                </c:pt>
                <c:pt idx="20" formatCode="0.00">
                  <c:v>32.099999999999966</c:v>
                </c:pt>
                <c:pt idx="21" formatCode="0.00">
                  <c:v>21.599999999999966</c:v>
                </c:pt>
                <c:pt idx="22" formatCode="0.00">
                  <c:v>10.899999999999977</c:v>
                </c:pt>
                <c:pt idx="23" formatCode="0.00">
                  <c:v>4.3839999999999577</c:v>
                </c:pt>
                <c:pt idx="24" formatCode="0.00">
                  <c:v>2.1960000000000264</c:v>
                </c:pt>
                <c:pt idx="25" formatCode="0.00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922192"/>
        <c:axId val="41914032"/>
      </c:scatterChart>
      <c:valAx>
        <c:axId val="41922192"/>
        <c:scaling>
          <c:orientation val="minMax"/>
          <c:max val="60"/>
          <c:min val="-30"/>
        </c:scaling>
        <c:delete val="0"/>
        <c:axPos val="b"/>
        <c:majorGridlines>
          <c:spPr>
            <a:ln w="9525">
              <a:solidFill>
                <a:schemeClr val="tx1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1914032"/>
        <c:crosses val="autoZero"/>
        <c:crossBetween val="midCat"/>
        <c:majorUnit val="10"/>
        <c:minorUnit val="2"/>
      </c:valAx>
      <c:valAx>
        <c:axId val="41914032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192219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'korrigált szivattyú'!$A$8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szivattyú'!$B$8:$AD$8</c:f>
              <c:numCache>
                <c:formatCode>General</c:formatCode>
                <c:ptCount val="29"/>
                <c:pt idx="6" formatCode="0.00">
                  <c:v>12</c:v>
                </c:pt>
                <c:pt idx="7" formatCode="0.00">
                  <c:v>12.143750000000001</c:v>
                </c:pt>
                <c:pt idx="8" formatCode="0.00">
                  <c:v>12.574999999999999</c:v>
                </c:pt>
                <c:pt idx="9" formatCode="0.00">
                  <c:v>13.293749999999999</c:v>
                </c:pt>
                <c:pt idx="10" formatCode="0.00">
                  <c:v>14.3</c:v>
                </c:pt>
                <c:pt idx="11" formatCode="0.00">
                  <c:v>14.824363584416217</c:v>
                </c:pt>
                <c:pt idx="12" formatCode="0.00">
                  <c:v>16.034191486971761</c:v>
                </c:pt>
                <c:pt idx="13" formatCode="0.00">
                  <c:v>17.668378481068036</c:v>
                </c:pt>
                <c:pt idx="14" formatCode="0.00">
                  <c:v>19.999180782864709</c:v>
                </c:pt>
                <c:pt idx="15" formatCode="0.00">
                  <c:v>22.031789644395374</c:v>
                </c:pt>
                <c:pt idx="16" formatCode="0.00">
                  <c:v>22.912523467124718</c:v>
                </c:pt>
                <c:pt idx="17" formatCode="0.00">
                  <c:v>23.974230706658066</c:v>
                </c:pt>
                <c:pt idx="18" formatCode="0.00">
                  <c:v>26.375</c:v>
                </c:pt>
                <c:pt idx="19" formatCode="0.00">
                  <c:v>26.955750000000002</c:v>
                </c:pt>
                <c:pt idx="20" formatCode="0.00">
                  <c:v>27.548000000000002</c:v>
                </c:pt>
                <c:pt idx="21" formatCode="0.00">
                  <c:v>28.15175</c:v>
                </c:pt>
                <c:pt idx="22" formatCode="0.00">
                  <c:v>28.766999999999999</c:v>
                </c:pt>
                <c:pt idx="23" formatCode="0.00">
                  <c:v>29.141670000000001</c:v>
                </c:pt>
                <c:pt idx="24" formatCode="0.00">
                  <c:v>29.267479999999995</c:v>
                </c:pt>
                <c:pt idx="25" formatCode="0.00">
                  <c:v>29.393750000000001</c:v>
                </c:pt>
                <c:pt idx="26" formatCode="0.00">
                  <c:v>32.700000000000003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'korrigált szivattyú'!$A$9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szivattyú'!$B$9:$AD$9</c:f>
              <c:numCache>
                <c:formatCode>0.00</c:formatCode>
                <c:ptCount val="29"/>
                <c:pt idx="0">
                  <c:v>36.553000000000004</c:v>
                </c:pt>
                <c:pt idx="1">
                  <c:v>30.625</c:v>
                </c:pt>
                <c:pt idx="2">
                  <c:v>17.8</c:v>
                </c:pt>
                <c:pt idx="3">
                  <c:v>7.8250000000000011</c:v>
                </c:pt>
                <c:pt idx="4">
                  <c:v>0.70000000000000018</c:v>
                </c:pt>
                <c:pt idx="5">
                  <c:v>-3.5750000000000002</c:v>
                </c:pt>
                <c:pt idx="6">
                  <c:v>-5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'korrigált szivattyú'!$A$10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szivattyú'!$B$10:$AD$10</c:f>
              <c:numCache>
                <c:formatCode>General</c:formatCode>
                <c:ptCount val="29"/>
                <c:pt idx="19" formatCode="0.00">
                  <c:v>42.399999999999977</c:v>
                </c:pt>
                <c:pt idx="20" formatCode="0.00">
                  <c:v>32.099999999999966</c:v>
                </c:pt>
                <c:pt idx="21" formatCode="0.00">
                  <c:v>21.599999999999966</c:v>
                </c:pt>
                <c:pt idx="22" formatCode="0.00">
                  <c:v>10.899999999999977</c:v>
                </c:pt>
                <c:pt idx="23" formatCode="0.00">
                  <c:v>4.3839999999999577</c:v>
                </c:pt>
                <c:pt idx="24" formatCode="0.00">
                  <c:v>2.1960000000000264</c:v>
                </c:pt>
                <c:pt idx="25" formatCode="0.00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12704"/>
        <c:axId val="42713248"/>
      </c:scatterChart>
      <c:valAx>
        <c:axId val="42712704"/>
        <c:scaling>
          <c:orientation val="minMax"/>
          <c:max val="60"/>
          <c:min val="-30"/>
        </c:scaling>
        <c:delete val="0"/>
        <c:axPos val="b"/>
        <c:majorGridlines>
          <c:spPr>
            <a:ln w="9525">
              <a:solidFill>
                <a:schemeClr val="tx1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13248"/>
        <c:crosses val="autoZero"/>
        <c:crossBetween val="midCat"/>
        <c:majorUnit val="10"/>
        <c:minorUnit val="2"/>
      </c:valAx>
      <c:valAx>
        <c:axId val="42713248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12704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'korrigált szivattyú'!$A$8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szivattyú'!$B$8:$AD$8</c:f>
              <c:numCache>
                <c:formatCode>General</c:formatCode>
                <c:ptCount val="29"/>
                <c:pt idx="6" formatCode="0.00">
                  <c:v>12</c:v>
                </c:pt>
                <c:pt idx="7" formatCode="0.00">
                  <c:v>12.143750000000001</c:v>
                </c:pt>
                <c:pt idx="8" formatCode="0.00">
                  <c:v>12.574999999999999</c:v>
                </c:pt>
                <c:pt idx="9" formatCode="0.00">
                  <c:v>13.293749999999999</c:v>
                </c:pt>
                <c:pt idx="10" formatCode="0.00">
                  <c:v>14.3</c:v>
                </c:pt>
                <c:pt idx="11" formatCode="0.00">
                  <c:v>14.824363584416217</c:v>
                </c:pt>
                <c:pt idx="12" formatCode="0.00">
                  <c:v>16.034191486971761</c:v>
                </c:pt>
                <c:pt idx="13" formatCode="0.00">
                  <c:v>17.668378481068036</c:v>
                </c:pt>
                <c:pt idx="14" formatCode="0.00">
                  <c:v>19.999180782864709</c:v>
                </c:pt>
                <c:pt idx="15" formatCode="0.00">
                  <c:v>22.031789644395374</c:v>
                </c:pt>
                <c:pt idx="16" formatCode="0.00">
                  <c:v>22.912523467124718</c:v>
                </c:pt>
                <c:pt idx="17" formatCode="0.00">
                  <c:v>23.974230706658066</c:v>
                </c:pt>
                <c:pt idx="18" formatCode="0.00">
                  <c:v>26.375</c:v>
                </c:pt>
                <c:pt idx="19" formatCode="0.00">
                  <c:v>26.955750000000002</c:v>
                </c:pt>
                <c:pt idx="20" formatCode="0.00">
                  <c:v>27.548000000000002</c:v>
                </c:pt>
                <c:pt idx="21" formatCode="0.00">
                  <c:v>28.15175</c:v>
                </c:pt>
                <c:pt idx="22" formatCode="0.00">
                  <c:v>28.766999999999999</c:v>
                </c:pt>
                <c:pt idx="23" formatCode="0.00">
                  <c:v>29.141670000000001</c:v>
                </c:pt>
                <c:pt idx="24" formatCode="0.00">
                  <c:v>29.267479999999995</c:v>
                </c:pt>
                <c:pt idx="25" formatCode="0.00">
                  <c:v>29.393750000000001</c:v>
                </c:pt>
                <c:pt idx="26" formatCode="0.00">
                  <c:v>32.700000000000003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'korrigált szivattyú'!$A$9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szivattyú'!$B$9:$AD$9</c:f>
              <c:numCache>
                <c:formatCode>0.00</c:formatCode>
                <c:ptCount val="29"/>
                <c:pt idx="0">
                  <c:v>36.553000000000004</c:v>
                </c:pt>
                <c:pt idx="1">
                  <c:v>30.625</c:v>
                </c:pt>
                <c:pt idx="2">
                  <c:v>17.8</c:v>
                </c:pt>
                <c:pt idx="3">
                  <c:v>7.8250000000000011</c:v>
                </c:pt>
                <c:pt idx="4">
                  <c:v>0.70000000000000018</c:v>
                </c:pt>
                <c:pt idx="5">
                  <c:v>-3.5750000000000002</c:v>
                </c:pt>
                <c:pt idx="6">
                  <c:v>-5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'korrigált szivattyú'!$A$10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szivattyú'!$B$10:$AD$10</c:f>
              <c:numCache>
                <c:formatCode>General</c:formatCode>
                <c:ptCount val="29"/>
                <c:pt idx="19" formatCode="0.00">
                  <c:v>42.399999999999977</c:v>
                </c:pt>
                <c:pt idx="20" formatCode="0.00">
                  <c:v>32.099999999999966</c:v>
                </c:pt>
                <c:pt idx="21" formatCode="0.00">
                  <c:v>21.599999999999966</c:v>
                </c:pt>
                <c:pt idx="22" formatCode="0.00">
                  <c:v>10.899999999999977</c:v>
                </c:pt>
                <c:pt idx="23" formatCode="0.00">
                  <c:v>4.3839999999999577</c:v>
                </c:pt>
                <c:pt idx="24" formatCode="0.00">
                  <c:v>2.1960000000000264</c:v>
                </c:pt>
                <c:pt idx="25" formatCode="0.00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13792"/>
        <c:axId val="42714336"/>
      </c:scatterChart>
      <c:valAx>
        <c:axId val="42713792"/>
        <c:scaling>
          <c:orientation val="minMax"/>
          <c:max val="60"/>
          <c:min val="-30"/>
        </c:scaling>
        <c:delete val="0"/>
        <c:axPos val="b"/>
        <c:majorGridlines>
          <c:spPr>
            <a:ln w="9525">
              <a:solidFill>
                <a:schemeClr val="tx1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14336"/>
        <c:crosses val="autoZero"/>
        <c:crossBetween val="midCat"/>
        <c:majorUnit val="10"/>
        <c:minorUnit val="2"/>
      </c:valAx>
      <c:valAx>
        <c:axId val="4271433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1379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'korrigált szivattyú'!$A$8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szivattyú'!$B$8:$AD$8</c:f>
              <c:numCache>
                <c:formatCode>General</c:formatCode>
                <c:ptCount val="29"/>
                <c:pt idx="6" formatCode="0.00">
                  <c:v>12</c:v>
                </c:pt>
                <c:pt idx="7" formatCode="0.00">
                  <c:v>12.143750000000001</c:v>
                </c:pt>
                <c:pt idx="8" formatCode="0.00">
                  <c:v>12.574999999999999</c:v>
                </c:pt>
                <c:pt idx="9" formatCode="0.00">
                  <c:v>13.293749999999999</c:v>
                </c:pt>
                <c:pt idx="10" formatCode="0.00">
                  <c:v>14.3</c:v>
                </c:pt>
                <c:pt idx="11" formatCode="0.00">
                  <c:v>14.824363584416217</c:v>
                </c:pt>
                <c:pt idx="12" formatCode="0.00">
                  <c:v>16.034191486971761</c:v>
                </c:pt>
                <c:pt idx="13" formatCode="0.00">
                  <c:v>17.668378481068036</c:v>
                </c:pt>
                <c:pt idx="14" formatCode="0.00">
                  <c:v>19.999180782864709</c:v>
                </c:pt>
                <c:pt idx="15" formatCode="0.00">
                  <c:v>22.031789644395374</c:v>
                </c:pt>
                <c:pt idx="16" formatCode="0.00">
                  <c:v>22.912523467124718</c:v>
                </c:pt>
                <c:pt idx="17" formatCode="0.00">
                  <c:v>23.974230706658066</c:v>
                </c:pt>
                <c:pt idx="18" formatCode="0.00">
                  <c:v>26.375</c:v>
                </c:pt>
                <c:pt idx="19" formatCode="0.00">
                  <c:v>26.955750000000002</c:v>
                </c:pt>
                <c:pt idx="20" formatCode="0.00">
                  <c:v>27.548000000000002</c:v>
                </c:pt>
                <c:pt idx="21" formatCode="0.00">
                  <c:v>28.15175</c:v>
                </c:pt>
                <c:pt idx="22" formatCode="0.00">
                  <c:v>28.766999999999999</c:v>
                </c:pt>
                <c:pt idx="23" formatCode="0.00">
                  <c:v>29.141670000000001</c:v>
                </c:pt>
                <c:pt idx="24" formatCode="0.00">
                  <c:v>29.267479999999995</c:v>
                </c:pt>
                <c:pt idx="25" formatCode="0.00">
                  <c:v>29.393750000000001</c:v>
                </c:pt>
                <c:pt idx="26" formatCode="0.00">
                  <c:v>32.700000000000003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'korrigált szivattyú'!$A$9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szivattyú'!$B$9:$AD$9</c:f>
              <c:numCache>
                <c:formatCode>0.00</c:formatCode>
                <c:ptCount val="29"/>
                <c:pt idx="0">
                  <c:v>36.553000000000004</c:v>
                </c:pt>
                <c:pt idx="1">
                  <c:v>30.625</c:v>
                </c:pt>
                <c:pt idx="2">
                  <c:v>17.8</c:v>
                </c:pt>
                <c:pt idx="3">
                  <c:v>7.8250000000000011</c:v>
                </c:pt>
                <c:pt idx="4">
                  <c:v>0.70000000000000018</c:v>
                </c:pt>
                <c:pt idx="5">
                  <c:v>-3.5750000000000002</c:v>
                </c:pt>
                <c:pt idx="6">
                  <c:v>-5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'korrigált szivattyú'!$A$10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szivattyú'!$B$10:$AD$10</c:f>
              <c:numCache>
                <c:formatCode>General</c:formatCode>
                <c:ptCount val="29"/>
                <c:pt idx="19" formatCode="0.00">
                  <c:v>42.399999999999977</c:v>
                </c:pt>
                <c:pt idx="20" formatCode="0.00">
                  <c:v>32.099999999999966</c:v>
                </c:pt>
                <c:pt idx="21" formatCode="0.00">
                  <c:v>21.599999999999966</c:v>
                </c:pt>
                <c:pt idx="22" formatCode="0.00">
                  <c:v>10.899999999999977</c:v>
                </c:pt>
                <c:pt idx="23" formatCode="0.00">
                  <c:v>4.3839999999999577</c:v>
                </c:pt>
                <c:pt idx="24" formatCode="0.00">
                  <c:v>2.1960000000000264</c:v>
                </c:pt>
                <c:pt idx="25" formatCode="0.00">
                  <c:v>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'korrigált szivattyú'!$A$11</c:f>
              <c:strCache>
                <c:ptCount val="1"/>
                <c:pt idx="0">
                  <c:v>Korrigált szivattyú jelleggörbe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szivattyú'!$B$11:$AD$11</c:f>
              <c:numCache>
                <c:formatCode>General</c:formatCode>
                <c:ptCount val="29"/>
                <c:pt idx="11" formatCode="0.00">
                  <c:v>42.4</c:v>
                </c:pt>
                <c:pt idx="12" formatCode="0.00">
                  <c:v>32.1</c:v>
                </c:pt>
                <c:pt idx="13" formatCode="0.00">
                  <c:v>21.6</c:v>
                </c:pt>
                <c:pt idx="14" formatCode="0.00">
                  <c:v>10.9</c:v>
                </c:pt>
                <c:pt idx="15" formatCode="0.00">
                  <c:v>4.3840000000000003</c:v>
                </c:pt>
                <c:pt idx="16" formatCode="0.00">
                  <c:v>2.1960000000000002</c:v>
                </c:pt>
                <c:pt idx="17" formatCode="0.00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08352"/>
        <c:axId val="42709440"/>
      </c:scatterChart>
      <c:valAx>
        <c:axId val="42708352"/>
        <c:scaling>
          <c:orientation val="minMax"/>
          <c:max val="60"/>
          <c:min val="-30"/>
        </c:scaling>
        <c:delete val="0"/>
        <c:axPos val="b"/>
        <c:majorGridlines>
          <c:spPr>
            <a:ln w="9525">
              <a:solidFill>
                <a:schemeClr val="tx1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09440"/>
        <c:crosses val="autoZero"/>
        <c:crossBetween val="midCat"/>
        <c:majorUnit val="10"/>
        <c:minorUnit val="2"/>
      </c:valAx>
      <c:valAx>
        <c:axId val="42709440"/>
        <c:scaling>
          <c:orientation val="minMax"/>
        </c:scaling>
        <c:delete val="0"/>
        <c:axPos val="l"/>
        <c:majorGridlines/>
        <c:minorGridlines/>
        <c:numFmt formatCode="0" sourceLinked="0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0835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'korrigált szivattyú'!$A$8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szivattyú'!$B$8:$AD$8</c:f>
              <c:numCache>
                <c:formatCode>General</c:formatCode>
                <c:ptCount val="29"/>
                <c:pt idx="6" formatCode="0.00">
                  <c:v>12</c:v>
                </c:pt>
                <c:pt idx="7" formatCode="0.00">
                  <c:v>12.143750000000001</c:v>
                </c:pt>
                <c:pt idx="8" formatCode="0.00">
                  <c:v>12.574999999999999</c:v>
                </c:pt>
                <c:pt idx="9" formatCode="0.00">
                  <c:v>13.293749999999999</c:v>
                </c:pt>
                <c:pt idx="10" formatCode="0.00">
                  <c:v>14.3</c:v>
                </c:pt>
                <c:pt idx="11" formatCode="0.00">
                  <c:v>14.824363584416217</c:v>
                </c:pt>
                <c:pt idx="12" formatCode="0.00">
                  <c:v>16.034191486971761</c:v>
                </c:pt>
                <c:pt idx="13" formatCode="0.00">
                  <c:v>17.668378481068036</c:v>
                </c:pt>
                <c:pt idx="14" formatCode="0.00">
                  <c:v>19.999180782864709</c:v>
                </c:pt>
                <c:pt idx="15" formatCode="0.00">
                  <c:v>22.031789644395374</c:v>
                </c:pt>
                <c:pt idx="16" formatCode="0.00">
                  <c:v>22.912523467124718</c:v>
                </c:pt>
                <c:pt idx="17" formatCode="0.00">
                  <c:v>23.974230706658066</c:v>
                </c:pt>
                <c:pt idx="18" formatCode="0.00">
                  <c:v>26.375</c:v>
                </c:pt>
                <c:pt idx="19" formatCode="0.00">
                  <c:v>26.955750000000002</c:v>
                </c:pt>
                <c:pt idx="20" formatCode="0.00">
                  <c:v>27.548000000000002</c:v>
                </c:pt>
                <c:pt idx="21" formatCode="0.00">
                  <c:v>28.15175</c:v>
                </c:pt>
                <c:pt idx="22" formatCode="0.00">
                  <c:v>28.766999999999999</c:v>
                </c:pt>
                <c:pt idx="23" formatCode="0.00">
                  <c:v>29.141670000000001</c:v>
                </c:pt>
                <c:pt idx="24" formatCode="0.00">
                  <c:v>29.267479999999995</c:v>
                </c:pt>
                <c:pt idx="25" formatCode="0.00">
                  <c:v>29.393750000000001</c:v>
                </c:pt>
                <c:pt idx="26" formatCode="0.00">
                  <c:v>32.700000000000003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'korrigált szivattyú'!$A$9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szivattyú'!$B$9:$AD$9</c:f>
              <c:numCache>
                <c:formatCode>0.00</c:formatCode>
                <c:ptCount val="29"/>
                <c:pt idx="0">
                  <c:v>36.553000000000004</c:v>
                </c:pt>
                <c:pt idx="1">
                  <c:v>30.625</c:v>
                </c:pt>
                <c:pt idx="2">
                  <c:v>17.8</c:v>
                </c:pt>
                <c:pt idx="3">
                  <c:v>7.8250000000000011</c:v>
                </c:pt>
                <c:pt idx="4">
                  <c:v>0.70000000000000018</c:v>
                </c:pt>
                <c:pt idx="5">
                  <c:v>-3.5750000000000002</c:v>
                </c:pt>
                <c:pt idx="6">
                  <c:v>-5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'korrigált szivattyú'!$A$10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szivattyú'!$B$10:$AD$10</c:f>
              <c:numCache>
                <c:formatCode>General</c:formatCode>
                <c:ptCount val="29"/>
                <c:pt idx="19" formatCode="0.00">
                  <c:v>42.399999999999977</c:v>
                </c:pt>
                <c:pt idx="20" formatCode="0.00">
                  <c:v>32.099999999999966</c:v>
                </c:pt>
                <c:pt idx="21" formatCode="0.00">
                  <c:v>21.599999999999966</c:v>
                </c:pt>
                <c:pt idx="22" formatCode="0.00">
                  <c:v>10.899999999999977</c:v>
                </c:pt>
                <c:pt idx="23" formatCode="0.00">
                  <c:v>4.3839999999999577</c:v>
                </c:pt>
                <c:pt idx="24" formatCode="0.00">
                  <c:v>2.1960000000000264</c:v>
                </c:pt>
                <c:pt idx="25" formatCode="0.00">
                  <c:v>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'korrigált szivattyú'!$A$11</c:f>
              <c:strCache>
                <c:ptCount val="1"/>
                <c:pt idx="0">
                  <c:v>Korrigált szivattyú jelleggörbe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'korrigált szivattyú'!$B$7:$AD$7</c:f>
              <c:numCache>
                <c:formatCode>0.00</c:formatCode>
                <c:ptCount val="29"/>
                <c:pt idx="0">
                  <c:v>-27</c:v>
                </c:pt>
                <c:pt idx="1">
                  <c:v>-25</c:v>
                </c:pt>
                <c:pt idx="2">
                  <c:v>-20</c:v>
                </c:pt>
                <c:pt idx="3">
                  <c:v>-15</c:v>
                </c:pt>
                <c:pt idx="4">
                  <c:v>-10</c:v>
                </c:pt>
                <c:pt idx="5">
                  <c:v>-5</c:v>
                </c:pt>
                <c:pt idx="6">
                  <c:v>0</c:v>
                </c:pt>
                <c:pt idx="7">
                  <c:v>5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22.162889406731114</c:v>
                </c:pt>
                <c:pt idx="12">
                  <c:v>26.487705062412445</c:v>
                </c:pt>
                <c:pt idx="13">
                  <c:v>31.397531005307147</c:v>
                </c:pt>
                <c:pt idx="14">
                  <c:v>37.298282470923766</c:v>
                </c:pt>
                <c:pt idx="15">
                  <c:v>41.76911620552319</c:v>
                </c:pt>
                <c:pt idx="16">
                  <c:v>43.564092647449954</c:v>
                </c:pt>
                <c:pt idx="17">
                  <c:v>45.634141884183059</c:v>
                </c:pt>
                <c:pt idx="18">
                  <c:v>50</c:v>
                </c:pt>
                <c:pt idx="19">
                  <c:v>51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54.6</c:v>
                </c:pt>
                <c:pt idx="24">
                  <c:v>54.8</c:v>
                </c:pt>
                <c:pt idx="25">
                  <c:v>55</c:v>
                </c:pt>
                <c:pt idx="26">
                  <c:v>60</c:v>
                </c:pt>
              </c:numCache>
            </c:numRef>
          </c:xVal>
          <c:yVal>
            <c:numRef>
              <c:f>'korrigált szivattyú'!$B$11:$AD$11</c:f>
              <c:numCache>
                <c:formatCode>General</c:formatCode>
                <c:ptCount val="29"/>
                <c:pt idx="11" formatCode="0.00">
                  <c:v>42.4</c:v>
                </c:pt>
                <c:pt idx="12" formatCode="0.00">
                  <c:v>32.1</c:v>
                </c:pt>
                <c:pt idx="13" formatCode="0.00">
                  <c:v>21.6</c:v>
                </c:pt>
                <c:pt idx="14" formatCode="0.00">
                  <c:v>10.9</c:v>
                </c:pt>
                <c:pt idx="15" formatCode="0.00">
                  <c:v>4.3840000000000003</c:v>
                </c:pt>
                <c:pt idx="16" formatCode="0.00">
                  <c:v>2.1960000000000002</c:v>
                </c:pt>
                <c:pt idx="17" formatCode="0.00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17600"/>
        <c:axId val="42718144"/>
      </c:scatterChart>
      <c:valAx>
        <c:axId val="42717600"/>
        <c:scaling>
          <c:orientation val="minMax"/>
          <c:max val="60"/>
          <c:min val="-30"/>
        </c:scaling>
        <c:delete val="0"/>
        <c:axPos val="b"/>
        <c:majorGridlines>
          <c:spPr>
            <a:ln w="9525">
              <a:solidFill>
                <a:schemeClr val="tx1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18144"/>
        <c:crosses val="autoZero"/>
        <c:crossBetween val="midCat"/>
        <c:majorUnit val="10"/>
        <c:minorUnit val="2"/>
      </c:valAx>
      <c:valAx>
        <c:axId val="42718144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crossAx val="42717600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901851851851854E-2"/>
          <c:y val="5.6806111111111113E-2"/>
          <c:w val="0.89248955026455024"/>
          <c:h val="0.921665555555555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'párhuzamos ág'!$A$8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ág'!$B$8:$BC$8</c:f>
              <c:numCache>
                <c:formatCode>0.00</c:formatCode>
                <c:ptCount val="54"/>
                <c:pt idx="0">
                  <c:v>12</c:v>
                </c:pt>
                <c:pt idx="1">
                  <c:v>12.143750000000001</c:v>
                </c:pt>
                <c:pt idx="2">
                  <c:v>12.574999999999999</c:v>
                </c:pt>
                <c:pt idx="3">
                  <c:v>13.714954175000001</c:v>
                </c:pt>
                <c:pt idx="4">
                  <c:v>14.655465574999999</c:v>
                </c:pt>
                <c:pt idx="5">
                  <c:v>14.898014374999999</c:v>
                </c:pt>
                <c:pt idx="6">
                  <c:v>15.0311792</c:v>
                </c:pt>
                <c:pt idx="7">
                  <c:v>15.113584175</c:v>
                </c:pt>
                <c:pt idx="8">
                  <c:v>15.4909952</c:v>
                </c:pt>
                <c:pt idx="9">
                  <c:v>15.830397574999999</c:v>
                </c:pt>
                <c:pt idx="10">
                  <c:v>16.145304375000002</c:v>
                </c:pt>
                <c:pt idx="11">
                  <c:v>16.264347264838833</c:v>
                </c:pt>
                <c:pt idx="12">
                  <c:v>16.381803867118347</c:v>
                </c:pt>
                <c:pt idx="13">
                  <c:v>16.440633575</c:v>
                </c:pt>
                <c:pt idx="14">
                  <c:v>16.993765175</c:v>
                </c:pt>
                <c:pt idx="15">
                  <c:v>17.511499199999999</c:v>
                </c:pt>
                <c:pt idx="16">
                  <c:v>18.006348799999998</c:v>
                </c:pt>
                <c:pt idx="17">
                  <c:v>18.242789375000001</c:v>
                </c:pt>
                <c:pt idx="18">
                  <c:v>18.479933174999999</c:v>
                </c:pt>
                <c:pt idx="19">
                  <c:v>18.713636175000001</c:v>
                </c:pt>
                <c:pt idx="20">
                  <c:v>18.943484375000001</c:v>
                </c:pt>
                <c:pt idx="21">
                  <c:v>19.390029375000001</c:v>
                </c:pt>
                <c:pt idx="22">
                  <c:v>19.833501575</c:v>
                </c:pt>
                <c:pt idx="23">
                  <c:v>20.263716574999997</c:v>
                </c:pt>
                <c:pt idx="24">
                  <c:v>20.692012800000001</c:v>
                </c:pt>
                <c:pt idx="25">
                  <c:v>20.903429375000002</c:v>
                </c:pt>
                <c:pt idx="26">
                  <c:v>21.112807575000001</c:v>
                </c:pt>
                <c:pt idx="27">
                  <c:v>21.524817500000001</c:v>
                </c:pt>
                <c:pt idx="28">
                  <c:v>21.936373175</c:v>
                </c:pt>
                <c:pt idx="29">
                  <c:v>22.346874300000003</c:v>
                </c:pt>
                <c:pt idx="30">
                  <c:v>22.745789174999999</c:v>
                </c:pt>
                <c:pt idx="31">
                  <c:v>22.950585199999999</c:v>
                </c:pt>
                <c:pt idx="32">
                  <c:v>23.147185175000001</c:v>
                </c:pt>
                <c:pt idx="33">
                  <c:v>23.545632574999999</c:v>
                </c:pt>
                <c:pt idx="34">
                  <c:v>23.940593175000004</c:v>
                </c:pt>
                <c:pt idx="35">
                  <c:v>24.331542575</c:v>
                </c:pt>
                <c:pt idx="36">
                  <c:v>24.723379199999997</c:v>
                </c:pt>
                <c:pt idx="37">
                  <c:v>24.918869999999998</c:v>
                </c:pt>
                <c:pt idx="38">
                  <c:v>25.110359375000002</c:v>
                </c:pt>
                <c:pt idx="39">
                  <c:v>25.497564375000003</c:v>
                </c:pt>
                <c:pt idx="40">
                  <c:v>25.879102175</c:v>
                </c:pt>
                <c:pt idx="41">
                  <c:v>26.265957575000002</c:v>
                </c:pt>
                <c:pt idx="42">
                  <c:v>26.645951510524824</c:v>
                </c:pt>
                <c:pt idx="43">
                  <c:v>27.026017266294591</c:v>
                </c:pt>
                <c:pt idx="44">
                  <c:v>27.404792947099864</c:v>
                </c:pt>
                <c:pt idx="45">
                  <c:v>27.782360810611564</c:v>
                </c:pt>
                <c:pt idx="46">
                  <c:v>28.158795715503871</c:v>
                </c:pt>
                <c:pt idx="47">
                  <c:v>28.534165983551958</c:v>
                </c:pt>
                <c:pt idx="48">
                  <c:v>28.908534138826827</c:v>
                </c:pt>
                <c:pt idx="49">
                  <c:v>29.28195754458908</c:v>
                </c:pt>
                <c:pt idx="50">
                  <c:v>29.393750000000001</c:v>
                </c:pt>
                <c:pt idx="51">
                  <c:v>29.654488954537317</c:v>
                </c:pt>
                <c:pt idx="52">
                  <c:v>30.026176991966931</c:v>
                </c:pt>
                <c:pt idx="53">
                  <c:v>30.39706656794014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'párhuzamos ág'!$A$9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rgbClr val="F79646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ág'!$B$9:$BC$9</c:f>
              <c:numCache>
                <c:formatCode>0.00</c:formatCode>
                <c:ptCount val="54"/>
                <c:pt idx="0">
                  <c:v>-5</c:v>
                </c:pt>
                <c:pt idx="1">
                  <c:v>-3.5750000000000002</c:v>
                </c:pt>
                <c:pt idx="2">
                  <c:v>0.70000000000000018</c:v>
                </c:pt>
                <c:pt idx="3">
                  <c:v>12.0004153</c:v>
                </c:pt>
                <c:pt idx="4">
                  <c:v>21.323745699999996</c:v>
                </c:pt>
                <c:pt idx="5">
                  <c:v>23.728142499999997</c:v>
                </c:pt>
                <c:pt idx="6">
                  <c:v>25.048211200000001</c:v>
                </c:pt>
                <c:pt idx="7">
                  <c:v>25.8650953</c:v>
                </c:pt>
                <c:pt idx="8">
                  <c:v>29.6063872</c:v>
                </c:pt>
                <c:pt idx="9">
                  <c:v>32.970897699999995</c:v>
                </c:pt>
                <c:pt idx="10">
                  <c:v>36.092582500000006</c:v>
                </c:pt>
                <c:pt idx="11">
                  <c:v>37.27265984275018</c:v>
                </c:pt>
                <c:pt idx="12">
                  <c:v>38.437012247955778</c:v>
                </c:pt>
                <c:pt idx="13">
                  <c:v>39.0201937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'párhuzamos ág'!$A$10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ág'!$B$10:$BC$10</c:f>
              <c:numCache>
                <c:formatCode>General</c:formatCode>
                <c:ptCount val="54"/>
                <c:pt idx="43" formatCode="0.00">
                  <c:v>41.177960586180973</c:v>
                </c:pt>
                <c:pt idx="44" formatCode="0.00">
                  <c:v>34.590557441741453</c:v>
                </c:pt>
                <c:pt idx="45" formatCode="0.00">
                  <c:v>28.024159815451071</c:v>
                </c:pt>
                <c:pt idx="46" formatCode="0.00">
                  <c:v>21.477465817324003</c:v>
                </c:pt>
                <c:pt idx="47" formatCode="0.00">
                  <c:v>14.949287242574655</c:v>
                </c:pt>
                <c:pt idx="48" formatCode="0.00">
                  <c:v>8.4385367160551823</c:v>
                </c:pt>
                <c:pt idx="49" formatCode="0.00">
                  <c:v>1.9442166158420946</c:v>
                </c:pt>
                <c:pt idx="50" formatCode="0.00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91536"/>
        <c:axId val="41288816"/>
      </c:scatterChart>
      <c:valAx>
        <c:axId val="41291536"/>
        <c:scaling>
          <c:orientation val="minMax"/>
          <c:max val="60"/>
        </c:scaling>
        <c:delete val="0"/>
        <c:axPos val="b"/>
        <c:majorGridlines>
          <c:spPr>
            <a:ln w="9525">
              <a:solidFill>
                <a:sysClr val="windowText" lastClr="000000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41288816"/>
        <c:crosses val="autoZero"/>
        <c:crossBetween val="midCat"/>
        <c:majorUnit val="10"/>
        <c:minorUnit val="2"/>
      </c:valAx>
      <c:valAx>
        <c:axId val="41288816"/>
        <c:scaling>
          <c:orientation val="minMax"/>
        </c:scaling>
        <c:delete val="0"/>
        <c:axPos val="l"/>
        <c:majorGridlines>
          <c:spPr>
            <a:ln w="19050"/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41291536"/>
        <c:crosses val="autoZero"/>
        <c:crossBetween val="midCat"/>
        <c:minorUnit val="2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901851851851854E-2"/>
          <c:y val="5.6806111111111113E-2"/>
          <c:w val="0.89248955026455024"/>
          <c:h val="0.921665555555555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'párhuzamos ág'!$A$8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ág'!$B$8:$BC$8</c:f>
              <c:numCache>
                <c:formatCode>0.00</c:formatCode>
                <c:ptCount val="54"/>
                <c:pt idx="0">
                  <c:v>12</c:v>
                </c:pt>
                <c:pt idx="1">
                  <c:v>12.143750000000001</c:v>
                </c:pt>
                <c:pt idx="2">
                  <c:v>12.574999999999999</c:v>
                </c:pt>
                <c:pt idx="3">
                  <c:v>13.714954175000001</c:v>
                </c:pt>
                <c:pt idx="4">
                  <c:v>14.655465574999999</c:v>
                </c:pt>
                <c:pt idx="5">
                  <c:v>14.898014374999999</c:v>
                </c:pt>
                <c:pt idx="6">
                  <c:v>15.0311792</c:v>
                </c:pt>
                <c:pt idx="7">
                  <c:v>15.113584175</c:v>
                </c:pt>
                <c:pt idx="8">
                  <c:v>15.4909952</c:v>
                </c:pt>
                <c:pt idx="9">
                  <c:v>15.830397574999999</c:v>
                </c:pt>
                <c:pt idx="10">
                  <c:v>16.145304375000002</c:v>
                </c:pt>
                <c:pt idx="11">
                  <c:v>16.264347264838833</c:v>
                </c:pt>
                <c:pt idx="12">
                  <c:v>16.381803867118347</c:v>
                </c:pt>
                <c:pt idx="13">
                  <c:v>16.440633575</c:v>
                </c:pt>
                <c:pt idx="14">
                  <c:v>16.993765175</c:v>
                </c:pt>
                <c:pt idx="15">
                  <c:v>17.511499199999999</c:v>
                </c:pt>
                <c:pt idx="16">
                  <c:v>18.006348799999998</c:v>
                </c:pt>
                <c:pt idx="17">
                  <c:v>18.242789375000001</c:v>
                </c:pt>
                <c:pt idx="18">
                  <c:v>18.479933174999999</c:v>
                </c:pt>
                <c:pt idx="19">
                  <c:v>18.713636175000001</c:v>
                </c:pt>
                <c:pt idx="20">
                  <c:v>18.943484375000001</c:v>
                </c:pt>
                <c:pt idx="21">
                  <c:v>19.390029375000001</c:v>
                </c:pt>
                <c:pt idx="22">
                  <c:v>19.833501575</c:v>
                </c:pt>
                <c:pt idx="23">
                  <c:v>20.263716574999997</c:v>
                </c:pt>
                <c:pt idx="24">
                  <c:v>20.692012800000001</c:v>
                </c:pt>
                <c:pt idx="25">
                  <c:v>20.903429375000002</c:v>
                </c:pt>
                <c:pt idx="26">
                  <c:v>21.112807575000001</c:v>
                </c:pt>
                <c:pt idx="27">
                  <c:v>21.524817500000001</c:v>
                </c:pt>
                <c:pt idx="28">
                  <c:v>21.936373175</c:v>
                </c:pt>
                <c:pt idx="29">
                  <c:v>22.346874300000003</c:v>
                </c:pt>
                <c:pt idx="30">
                  <c:v>22.745789174999999</c:v>
                </c:pt>
                <c:pt idx="31">
                  <c:v>22.950585199999999</c:v>
                </c:pt>
                <c:pt idx="32">
                  <c:v>23.147185175000001</c:v>
                </c:pt>
                <c:pt idx="33">
                  <c:v>23.545632574999999</c:v>
                </c:pt>
                <c:pt idx="34">
                  <c:v>23.940593175000004</c:v>
                </c:pt>
                <c:pt idx="35">
                  <c:v>24.331542575</c:v>
                </c:pt>
                <c:pt idx="36">
                  <c:v>24.723379199999997</c:v>
                </c:pt>
                <c:pt idx="37">
                  <c:v>24.918869999999998</c:v>
                </c:pt>
                <c:pt idx="38">
                  <c:v>25.110359375000002</c:v>
                </c:pt>
                <c:pt idx="39">
                  <c:v>25.497564375000003</c:v>
                </c:pt>
                <c:pt idx="40">
                  <c:v>25.879102175</c:v>
                </c:pt>
                <c:pt idx="41">
                  <c:v>26.265957575000002</c:v>
                </c:pt>
                <c:pt idx="42">
                  <c:v>26.645951510524824</c:v>
                </c:pt>
                <c:pt idx="43">
                  <c:v>27.026017266294591</c:v>
                </c:pt>
                <c:pt idx="44">
                  <c:v>27.404792947099864</c:v>
                </c:pt>
                <c:pt idx="45">
                  <c:v>27.782360810611564</c:v>
                </c:pt>
                <c:pt idx="46">
                  <c:v>28.158795715503871</c:v>
                </c:pt>
                <c:pt idx="47">
                  <c:v>28.534165983551958</c:v>
                </c:pt>
                <c:pt idx="48">
                  <c:v>28.908534138826827</c:v>
                </c:pt>
                <c:pt idx="49">
                  <c:v>29.28195754458908</c:v>
                </c:pt>
                <c:pt idx="50">
                  <c:v>29.393750000000001</c:v>
                </c:pt>
                <c:pt idx="51">
                  <c:v>29.654488954537317</c:v>
                </c:pt>
                <c:pt idx="52">
                  <c:v>30.026176991966931</c:v>
                </c:pt>
                <c:pt idx="53">
                  <c:v>30.39706656794014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'párhuzamos ág'!$A$9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rgbClr val="F79646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ág'!$B$9:$BC$9</c:f>
              <c:numCache>
                <c:formatCode>0.00</c:formatCode>
                <c:ptCount val="54"/>
                <c:pt idx="0">
                  <c:v>-5</c:v>
                </c:pt>
                <c:pt idx="1">
                  <c:v>-3.5750000000000002</c:v>
                </c:pt>
                <c:pt idx="2">
                  <c:v>0.70000000000000018</c:v>
                </c:pt>
                <c:pt idx="3">
                  <c:v>12.0004153</c:v>
                </c:pt>
                <c:pt idx="4">
                  <c:v>21.323745699999996</c:v>
                </c:pt>
                <c:pt idx="5">
                  <c:v>23.728142499999997</c:v>
                </c:pt>
                <c:pt idx="6">
                  <c:v>25.048211200000001</c:v>
                </c:pt>
                <c:pt idx="7">
                  <c:v>25.8650953</c:v>
                </c:pt>
                <c:pt idx="8">
                  <c:v>29.6063872</c:v>
                </c:pt>
                <c:pt idx="9">
                  <c:v>32.970897699999995</c:v>
                </c:pt>
                <c:pt idx="10">
                  <c:v>36.092582500000006</c:v>
                </c:pt>
                <c:pt idx="11">
                  <c:v>37.27265984275018</c:v>
                </c:pt>
                <c:pt idx="12">
                  <c:v>38.437012247955778</c:v>
                </c:pt>
                <c:pt idx="13">
                  <c:v>39.0201937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'párhuzamos ág'!$A$10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ág'!$B$10:$BC$10</c:f>
              <c:numCache>
                <c:formatCode>General</c:formatCode>
                <c:ptCount val="54"/>
                <c:pt idx="43" formatCode="0.00">
                  <c:v>41.177960586180973</c:v>
                </c:pt>
                <c:pt idx="44" formatCode="0.00">
                  <c:v>34.590557441741453</c:v>
                </c:pt>
                <c:pt idx="45" formatCode="0.00">
                  <c:v>28.024159815451071</c:v>
                </c:pt>
                <c:pt idx="46" formatCode="0.00">
                  <c:v>21.477465817324003</c:v>
                </c:pt>
                <c:pt idx="47" formatCode="0.00">
                  <c:v>14.949287242574655</c:v>
                </c:pt>
                <c:pt idx="48" formatCode="0.00">
                  <c:v>8.4385367160551823</c:v>
                </c:pt>
                <c:pt idx="49" formatCode="0.00">
                  <c:v>1.9442166158420946</c:v>
                </c:pt>
                <c:pt idx="50" formatCode="0.00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93168"/>
        <c:axId val="41282288"/>
      </c:scatterChart>
      <c:valAx>
        <c:axId val="41293168"/>
        <c:scaling>
          <c:orientation val="minMax"/>
          <c:max val="60"/>
        </c:scaling>
        <c:delete val="0"/>
        <c:axPos val="b"/>
        <c:majorGridlines>
          <c:spPr>
            <a:ln w="9525">
              <a:solidFill>
                <a:sysClr val="windowText" lastClr="000000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41282288"/>
        <c:crosses val="autoZero"/>
        <c:crossBetween val="midCat"/>
        <c:majorUnit val="10"/>
        <c:minorUnit val="2"/>
      </c:valAx>
      <c:valAx>
        <c:axId val="41282288"/>
        <c:scaling>
          <c:orientation val="minMax"/>
        </c:scaling>
        <c:delete val="0"/>
        <c:axPos val="l"/>
        <c:majorGridlines>
          <c:spPr>
            <a:ln w="19050"/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41293168"/>
        <c:crosses val="autoZero"/>
        <c:crossBetween val="midCat"/>
        <c:minorUnit val="2"/>
      </c:valAx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901851851851854E-2"/>
          <c:y val="5.6806111111111113E-2"/>
          <c:w val="0.89248955026455024"/>
          <c:h val="0.921665555555555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'párhuzamos ág'!$A$8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ág'!$B$8:$BC$8</c:f>
              <c:numCache>
                <c:formatCode>0.00</c:formatCode>
                <c:ptCount val="54"/>
                <c:pt idx="0">
                  <c:v>12</c:v>
                </c:pt>
                <c:pt idx="1">
                  <c:v>12.143750000000001</c:v>
                </c:pt>
                <c:pt idx="2">
                  <c:v>12.574999999999999</c:v>
                </c:pt>
                <c:pt idx="3">
                  <c:v>13.714954175000001</c:v>
                </c:pt>
                <c:pt idx="4">
                  <c:v>14.655465574999999</c:v>
                </c:pt>
                <c:pt idx="5">
                  <c:v>14.898014374999999</c:v>
                </c:pt>
                <c:pt idx="6">
                  <c:v>15.0311792</c:v>
                </c:pt>
                <c:pt idx="7">
                  <c:v>15.113584175</c:v>
                </c:pt>
                <c:pt idx="8">
                  <c:v>15.4909952</c:v>
                </c:pt>
                <c:pt idx="9">
                  <c:v>15.830397574999999</c:v>
                </c:pt>
                <c:pt idx="10">
                  <c:v>16.145304375000002</c:v>
                </c:pt>
                <c:pt idx="11">
                  <c:v>16.264347264838833</c:v>
                </c:pt>
                <c:pt idx="12">
                  <c:v>16.381803867118347</c:v>
                </c:pt>
                <c:pt idx="13">
                  <c:v>16.440633575</c:v>
                </c:pt>
                <c:pt idx="14">
                  <c:v>16.993765175</c:v>
                </c:pt>
                <c:pt idx="15">
                  <c:v>17.511499199999999</c:v>
                </c:pt>
                <c:pt idx="16">
                  <c:v>18.006348799999998</c:v>
                </c:pt>
                <c:pt idx="17">
                  <c:v>18.242789375000001</c:v>
                </c:pt>
                <c:pt idx="18">
                  <c:v>18.479933174999999</c:v>
                </c:pt>
                <c:pt idx="19">
                  <c:v>18.713636175000001</c:v>
                </c:pt>
                <c:pt idx="20">
                  <c:v>18.943484375000001</c:v>
                </c:pt>
                <c:pt idx="21">
                  <c:v>19.390029375000001</c:v>
                </c:pt>
                <c:pt idx="22">
                  <c:v>19.833501575</c:v>
                </c:pt>
                <c:pt idx="23">
                  <c:v>20.263716574999997</c:v>
                </c:pt>
                <c:pt idx="24">
                  <c:v>20.692012800000001</c:v>
                </c:pt>
                <c:pt idx="25">
                  <c:v>20.903429375000002</c:v>
                </c:pt>
                <c:pt idx="26">
                  <c:v>21.112807575000001</c:v>
                </c:pt>
                <c:pt idx="27">
                  <c:v>21.524817500000001</c:v>
                </c:pt>
                <c:pt idx="28">
                  <c:v>21.936373175</c:v>
                </c:pt>
                <c:pt idx="29">
                  <c:v>22.346874300000003</c:v>
                </c:pt>
                <c:pt idx="30">
                  <c:v>22.745789174999999</c:v>
                </c:pt>
                <c:pt idx="31">
                  <c:v>22.950585199999999</c:v>
                </c:pt>
                <c:pt idx="32">
                  <c:v>23.147185175000001</c:v>
                </c:pt>
                <c:pt idx="33">
                  <c:v>23.545632574999999</c:v>
                </c:pt>
                <c:pt idx="34">
                  <c:v>23.940593175000004</c:v>
                </c:pt>
                <c:pt idx="35">
                  <c:v>24.331542575</c:v>
                </c:pt>
                <c:pt idx="36">
                  <c:v>24.723379199999997</c:v>
                </c:pt>
                <c:pt idx="37">
                  <c:v>24.918869999999998</c:v>
                </c:pt>
                <c:pt idx="38">
                  <c:v>25.110359375000002</c:v>
                </c:pt>
                <c:pt idx="39">
                  <c:v>25.497564375000003</c:v>
                </c:pt>
                <c:pt idx="40">
                  <c:v>25.879102175</c:v>
                </c:pt>
                <c:pt idx="41">
                  <c:v>26.265957575000002</c:v>
                </c:pt>
                <c:pt idx="42">
                  <c:v>26.645951510524824</c:v>
                </c:pt>
                <c:pt idx="43">
                  <c:v>27.026017266294591</c:v>
                </c:pt>
                <c:pt idx="44">
                  <c:v>27.404792947099864</c:v>
                </c:pt>
                <c:pt idx="45">
                  <c:v>27.782360810611564</c:v>
                </c:pt>
                <c:pt idx="46">
                  <c:v>28.158795715503871</c:v>
                </c:pt>
                <c:pt idx="47">
                  <c:v>28.534165983551958</c:v>
                </c:pt>
                <c:pt idx="48">
                  <c:v>28.908534138826827</c:v>
                </c:pt>
                <c:pt idx="49">
                  <c:v>29.28195754458908</c:v>
                </c:pt>
                <c:pt idx="50">
                  <c:v>29.393750000000001</c:v>
                </c:pt>
                <c:pt idx="51">
                  <c:v>29.654488954537317</c:v>
                </c:pt>
                <c:pt idx="52">
                  <c:v>30.026176991966931</c:v>
                </c:pt>
                <c:pt idx="53">
                  <c:v>30.39706656794014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'párhuzamos ág'!$A$9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rgbClr val="F79646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ág'!$B$9:$BC$9</c:f>
              <c:numCache>
                <c:formatCode>0.00</c:formatCode>
                <c:ptCount val="54"/>
                <c:pt idx="0">
                  <c:v>-5</c:v>
                </c:pt>
                <c:pt idx="1">
                  <c:v>-3.5750000000000002</c:v>
                </c:pt>
                <c:pt idx="2">
                  <c:v>0.70000000000000018</c:v>
                </c:pt>
                <c:pt idx="3">
                  <c:v>12.0004153</c:v>
                </c:pt>
                <c:pt idx="4">
                  <c:v>21.323745699999996</c:v>
                </c:pt>
                <c:pt idx="5">
                  <c:v>23.728142499999997</c:v>
                </c:pt>
                <c:pt idx="6">
                  <c:v>25.048211200000001</c:v>
                </c:pt>
                <c:pt idx="7">
                  <c:v>25.8650953</c:v>
                </c:pt>
                <c:pt idx="8">
                  <c:v>29.6063872</c:v>
                </c:pt>
                <c:pt idx="9">
                  <c:v>32.970897699999995</c:v>
                </c:pt>
                <c:pt idx="10">
                  <c:v>36.092582500000006</c:v>
                </c:pt>
                <c:pt idx="11">
                  <c:v>37.27265984275018</c:v>
                </c:pt>
                <c:pt idx="12">
                  <c:v>38.437012247955778</c:v>
                </c:pt>
                <c:pt idx="13">
                  <c:v>39.0201937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'párhuzamos ág'!$A$10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ág'!$B$10:$BC$10</c:f>
              <c:numCache>
                <c:formatCode>General</c:formatCode>
                <c:ptCount val="54"/>
                <c:pt idx="43" formatCode="0.00">
                  <c:v>41.177960586180973</c:v>
                </c:pt>
                <c:pt idx="44" formatCode="0.00">
                  <c:v>34.590557441741453</c:v>
                </c:pt>
                <c:pt idx="45" formatCode="0.00">
                  <c:v>28.024159815451071</c:v>
                </c:pt>
                <c:pt idx="46" formatCode="0.00">
                  <c:v>21.477465817324003</c:v>
                </c:pt>
                <c:pt idx="47" formatCode="0.00">
                  <c:v>14.949287242574655</c:v>
                </c:pt>
                <c:pt idx="48" formatCode="0.00">
                  <c:v>8.4385367160551823</c:v>
                </c:pt>
                <c:pt idx="49" formatCode="0.00">
                  <c:v>1.9442166158420946</c:v>
                </c:pt>
                <c:pt idx="50" formatCode="0.00">
                  <c:v>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'párhuzamos ág'!$A$11</c:f>
              <c:strCache>
                <c:ptCount val="1"/>
                <c:pt idx="0">
                  <c:v>Eredő jelleggörbe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ág'!$B$11:$BC$11</c:f>
              <c:numCache>
                <c:formatCode>General</c:formatCode>
                <c:ptCount val="54"/>
                <c:pt idx="3" formatCode="0.00">
                  <c:v>12</c:v>
                </c:pt>
                <c:pt idx="4" formatCode="0.00">
                  <c:v>12.1</c:v>
                </c:pt>
                <c:pt idx="5" formatCode="0.00">
                  <c:v>12.15</c:v>
                </c:pt>
                <c:pt idx="6" formatCode="0.00">
                  <c:v>12.18</c:v>
                </c:pt>
                <c:pt idx="7" formatCode="0.00">
                  <c:v>12.2</c:v>
                </c:pt>
                <c:pt idx="8" formatCode="0.00">
                  <c:v>12.3</c:v>
                </c:pt>
                <c:pt idx="9" formatCode="0.00">
                  <c:v>12.4</c:v>
                </c:pt>
                <c:pt idx="10" formatCode="0.00">
                  <c:v>12.5</c:v>
                </c:pt>
                <c:pt idx="11" formatCode="0.00">
                  <c:v>12.54</c:v>
                </c:pt>
                <c:pt idx="12" formatCode="0.00">
                  <c:v>12.58</c:v>
                </c:pt>
                <c:pt idx="13" formatCode="0.00">
                  <c:v>12.6</c:v>
                </c:pt>
                <c:pt idx="14" formatCode="0.00">
                  <c:v>12.8</c:v>
                </c:pt>
                <c:pt idx="15" formatCode="0.00">
                  <c:v>13</c:v>
                </c:pt>
                <c:pt idx="16" formatCode="0.00">
                  <c:v>13.2</c:v>
                </c:pt>
                <c:pt idx="17" formatCode="0.00">
                  <c:v>13.3</c:v>
                </c:pt>
                <c:pt idx="18" formatCode="0.00">
                  <c:v>13.4</c:v>
                </c:pt>
                <c:pt idx="19" formatCode="0.00">
                  <c:v>13.5</c:v>
                </c:pt>
                <c:pt idx="20" formatCode="0.00">
                  <c:v>13.6</c:v>
                </c:pt>
                <c:pt idx="21" formatCode="0.00">
                  <c:v>13.8</c:v>
                </c:pt>
                <c:pt idx="22" formatCode="0.00">
                  <c:v>14</c:v>
                </c:pt>
                <c:pt idx="23" formatCode="0.00">
                  <c:v>14.2</c:v>
                </c:pt>
                <c:pt idx="24" formatCode="0.00">
                  <c:v>14.4</c:v>
                </c:pt>
                <c:pt idx="25" formatCode="0.00">
                  <c:v>14.5</c:v>
                </c:pt>
                <c:pt idx="26" formatCode="0.00">
                  <c:v>14.6</c:v>
                </c:pt>
                <c:pt idx="27" formatCode="0.00">
                  <c:v>14.8</c:v>
                </c:pt>
                <c:pt idx="28" formatCode="0.00">
                  <c:v>15</c:v>
                </c:pt>
                <c:pt idx="29" formatCode="0.00">
                  <c:v>15.2</c:v>
                </c:pt>
                <c:pt idx="30" formatCode="0.00">
                  <c:v>15.4</c:v>
                </c:pt>
                <c:pt idx="31" formatCode="0.00">
                  <c:v>15.5</c:v>
                </c:pt>
                <c:pt idx="32" formatCode="0.00">
                  <c:v>15.6</c:v>
                </c:pt>
                <c:pt idx="33" formatCode="0.00">
                  <c:v>15.8</c:v>
                </c:pt>
                <c:pt idx="34" formatCode="0.00">
                  <c:v>16</c:v>
                </c:pt>
                <c:pt idx="35" formatCode="0.00">
                  <c:v>16.2</c:v>
                </c:pt>
                <c:pt idx="36" formatCode="0.00">
                  <c:v>16.399999999999999</c:v>
                </c:pt>
                <c:pt idx="37" formatCode="0.00">
                  <c:v>16.5</c:v>
                </c:pt>
                <c:pt idx="38" formatCode="0.00">
                  <c:v>16.600000000000001</c:v>
                </c:pt>
                <c:pt idx="39" formatCode="0.00">
                  <c:v>16.8</c:v>
                </c:pt>
                <c:pt idx="40" formatCode="0.00">
                  <c:v>17</c:v>
                </c:pt>
                <c:pt idx="41" formatCode="0.00">
                  <c:v>17.2</c:v>
                </c:pt>
                <c:pt idx="42" formatCode="0.00">
                  <c:v>17.399999999999999</c:v>
                </c:pt>
                <c:pt idx="43" formatCode="0.00">
                  <c:v>17.599999999999998</c:v>
                </c:pt>
                <c:pt idx="44" formatCode="0.00">
                  <c:v>17.799999999999997</c:v>
                </c:pt>
                <c:pt idx="45" formatCode="0.00">
                  <c:v>17.999999999999996</c:v>
                </c:pt>
                <c:pt idx="46" formatCode="0.00">
                  <c:v>18.199999999999996</c:v>
                </c:pt>
                <c:pt idx="47" formatCode="0.00">
                  <c:v>18.399999999999995</c:v>
                </c:pt>
                <c:pt idx="48" formatCode="0.00">
                  <c:v>18.599999999999994</c:v>
                </c:pt>
                <c:pt idx="49" formatCode="0.00">
                  <c:v>18.799999999999994</c:v>
                </c:pt>
                <c:pt idx="50" formatCode="0.00">
                  <c:v>18.899999999999999</c:v>
                </c:pt>
                <c:pt idx="51" formatCode="0.00">
                  <c:v>18.999999999999993</c:v>
                </c:pt>
                <c:pt idx="52" formatCode="0.00">
                  <c:v>19.199999999999992</c:v>
                </c:pt>
                <c:pt idx="53" formatCode="0.00">
                  <c:v>19.399999999999991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94800"/>
        <c:axId val="1964506080"/>
      </c:scatterChart>
      <c:valAx>
        <c:axId val="41294800"/>
        <c:scaling>
          <c:orientation val="minMax"/>
          <c:max val="60"/>
        </c:scaling>
        <c:delete val="0"/>
        <c:axPos val="b"/>
        <c:majorGridlines>
          <c:spPr>
            <a:ln w="9525">
              <a:solidFill>
                <a:sysClr val="windowText" lastClr="000000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1964506080"/>
        <c:crosses val="autoZero"/>
        <c:crossBetween val="midCat"/>
        <c:majorUnit val="10"/>
        <c:minorUnit val="2"/>
      </c:valAx>
      <c:valAx>
        <c:axId val="1964506080"/>
        <c:scaling>
          <c:orientation val="minMax"/>
        </c:scaling>
        <c:delete val="0"/>
        <c:axPos val="l"/>
        <c:majorGridlines>
          <c:spPr>
            <a:ln w="19050"/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41294800"/>
        <c:crosses val="autoZero"/>
        <c:crossBetween val="midCat"/>
        <c:minorUnit val="2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901851851851854E-2"/>
          <c:y val="5.6806111111111113E-2"/>
          <c:w val="0.89248955026455024"/>
          <c:h val="0.921665555555555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'párhuzamos ág'!$A$8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ág'!$B$8:$BC$8</c:f>
              <c:numCache>
                <c:formatCode>0.00</c:formatCode>
                <c:ptCount val="54"/>
                <c:pt idx="0">
                  <c:v>12</c:v>
                </c:pt>
                <c:pt idx="1">
                  <c:v>12.143750000000001</c:v>
                </c:pt>
                <c:pt idx="2">
                  <c:v>12.574999999999999</c:v>
                </c:pt>
                <c:pt idx="3">
                  <c:v>13.714954175000001</c:v>
                </c:pt>
                <c:pt idx="4">
                  <c:v>14.655465574999999</c:v>
                </c:pt>
                <c:pt idx="5">
                  <c:v>14.898014374999999</c:v>
                </c:pt>
                <c:pt idx="6">
                  <c:v>15.0311792</c:v>
                </c:pt>
                <c:pt idx="7">
                  <c:v>15.113584175</c:v>
                </c:pt>
                <c:pt idx="8">
                  <c:v>15.4909952</c:v>
                </c:pt>
                <c:pt idx="9">
                  <c:v>15.830397574999999</c:v>
                </c:pt>
                <c:pt idx="10">
                  <c:v>16.145304375000002</c:v>
                </c:pt>
                <c:pt idx="11">
                  <c:v>16.264347264838833</c:v>
                </c:pt>
                <c:pt idx="12">
                  <c:v>16.381803867118347</c:v>
                </c:pt>
                <c:pt idx="13">
                  <c:v>16.440633575</c:v>
                </c:pt>
                <c:pt idx="14">
                  <c:v>16.993765175</c:v>
                </c:pt>
                <c:pt idx="15">
                  <c:v>17.511499199999999</c:v>
                </c:pt>
                <c:pt idx="16">
                  <c:v>18.006348799999998</c:v>
                </c:pt>
                <c:pt idx="17">
                  <c:v>18.242789375000001</c:v>
                </c:pt>
                <c:pt idx="18">
                  <c:v>18.479933174999999</c:v>
                </c:pt>
                <c:pt idx="19">
                  <c:v>18.713636175000001</c:v>
                </c:pt>
                <c:pt idx="20">
                  <c:v>18.943484375000001</c:v>
                </c:pt>
                <c:pt idx="21">
                  <c:v>19.390029375000001</c:v>
                </c:pt>
                <c:pt idx="22">
                  <c:v>19.833501575</c:v>
                </c:pt>
                <c:pt idx="23">
                  <c:v>20.263716574999997</c:v>
                </c:pt>
                <c:pt idx="24">
                  <c:v>20.692012800000001</c:v>
                </c:pt>
                <c:pt idx="25">
                  <c:v>20.903429375000002</c:v>
                </c:pt>
                <c:pt idx="26">
                  <c:v>21.112807575000001</c:v>
                </c:pt>
                <c:pt idx="27">
                  <c:v>21.524817500000001</c:v>
                </c:pt>
                <c:pt idx="28">
                  <c:v>21.936373175</c:v>
                </c:pt>
                <c:pt idx="29">
                  <c:v>22.346874300000003</c:v>
                </c:pt>
                <c:pt idx="30">
                  <c:v>22.745789174999999</c:v>
                </c:pt>
                <c:pt idx="31">
                  <c:v>22.950585199999999</c:v>
                </c:pt>
                <c:pt idx="32">
                  <c:v>23.147185175000001</c:v>
                </c:pt>
                <c:pt idx="33">
                  <c:v>23.545632574999999</c:v>
                </c:pt>
                <c:pt idx="34">
                  <c:v>23.940593175000004</c:v>
                </c:pt>
                <c:pt idx="35">
                  <c:v>24.331542575</c:v>
                </c:pt>
                <c:pt idx="36">
                  <c:v>24.723379199999997</c:v>
                </c:pt>
                <c:pt idx="37">
                  <c:v>24.918869999999998</c:v>
                </c:pt>
                <c:pt idx="38">
                  <c:v>25.110359375000002</c:v>
                </c:pt>
                <c:pt idx="39">
                  <c:v>25.497564375000003</c:v>
                </c:pt>
                <c:pt idx="40">
                  <c:v>25.879102175</c:v>
                </c:pt>
                <c:pt idx="41">
                  <c:v>26.265957575000002</c:v>
                </c:pt>
                <c:pt idx="42">
                  <c:v>26.645951510524824</c:v>
                </c:pt>
                <c:pt idx="43">
                  <c:v>27.026017266294591</c:v>
                </c:pt>
                <c:pt idx="44">
                  <c:v>27.404792947099864</c:v>
                </c:pt>
                <c:pt idx="45">
                  <c:v>27.782360810611564</c:v>
                </c:pt>
                <c:pt idx="46">
                  <c:v>28.158795715503871</c:v>
                </c:pt>
                <c:pt idx="47">
                  <c:v>28.534165983551958</c:v>
                </c:pt>
                <c:pt idx="48">
                  <c:v>28.908534138826827</c:v>
                </c:pt>
                <c:pt idx="49">
                  <c:v>29.28195754458908</c:v>
                </c:pt>
                <c:pt idx="50">
                  <c:v>29.393750000000001</c:v>
                </c:pt>
                <c:pt idx="51">
                  <c:v>29.654488954537317</c:v>
                </c:pt>
                <c:pt idx="52">
                  <c:v>30.026176991966931</c:v>
                </c:pt>
                <c:pt idx="53">
                  <c:v>30.39706656794014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'párhuzamos ág'!$A$9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rgbClr val="F79646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ág'!$B$9:$BC$9</c:f>
              <c:numCache>
                <c:formatCode>0.00</c:formatCode>
                <c:ptCount val="54"/>
                <c:pt idx="0">
                  <c:v>-5</c:v>
                </c:pt>
                <c:pt idx="1">
                  <c:v>-3.5750000000000002</c:v>
                </c:pt>
                <c:pt idx="2">
                  <c:v>0.70000000000000018</c:v>
                </c:pt>
                <c:pt idx="3">
                  <c:v>12.0004153</c:v>
                </c:pt>
                <c:pt idx="4">
                  <c:v>21.323745699999996</c:v>
                </c:pt>
                <c:pt idx="5">
                  <c:v>23.728142499999997</c:v>
                </c:pt>
                <c:pt idx="6">
                  <c:v>25.048211200000001</c:v>
                </c:pt>
                <c:pt idx="7">
                  <c:v>25.8650953</c:v>
                </c:pt>
                <c:pt idx="8">
                  <c:v>29.6063872</c:v>
                </c:pt>
                <c:pt idx="9">
                  <c:v>32.970897699999995</c:v>
                </c:pt>
                <c:pt idx="10">
                  <c:v>36.092582500000006</c:v>
                </c:pt>
                <c:pt idx="11">
                  <c:v>37.27265984275018</c:v>
                </c:pt>
                <c:pt idx="12">
                  <c:v>38.437012247955778</c:v>
                </c:pt>
                <c:pt idx="13">
                  <c:v>39.0201937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'párhuzamos ág'!$A$10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ág'!$B$10:$BC$10</c:f>
              <c:numCache>
                <c:formatCode>General</c:formatCode>
                <c:ptCount val="54"/>
                <c:pt idx="43" formatCode="0.00">
                  <c:v>41.177960586180973</c:v>
                </c:pt>
                <c:pt idx="44" formatCode="0.00">
                  <c:v>34.590557441741453</c:v>
                </c:pt>
                <c:pt idx="45" formatCode="0.00">
                  <c:v>28.024159815451071</c:v>
                </c:pt>
                <c:pt idx="46" formatCode="0.00">
                  <c:v>21.477465817324003</c:v>
                </c:pt>
                <c:pt idx="47" formatCode="0.00">
                  <c:v>14.949287242574655</c:v>
                </c:pt>
                <c:pt idx="48" formatCode="0.00">
                  <c:v>8.4385367160551823</c:v>
                </c:pt>
                <c:pt idx="49" formatCode="0.00">
                  <c:v>1.9442166158420946</c:v>
                </c:pt>
                <c:pt idx="50" formatCode="0.00">
                  <c:v>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'párhuzamos ág'!$A$11</c:f>
              <c:strCache>
                <c:ptCount val="1"/>
                <c:pt idx="0">
                  <c:v>Eredő jelleggörbe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ág'!$B$11:$BC$11</c:f>
              <c:numCache>
                <c:formatCode>General</c:formatCode>
                <c:ptCount val="54"/>
                <c:pt idx="3" formatCode="0.00">
                  <c:v>12</c:v>
                </c:pt>
                <c:pt idx="4" formatCode="0.00">
                  <c:v>12.1</c:v>
                </c:pt>
                <c:pt idx="5" formatCode="0.00">
                  <c:v>12.15</c:v>
                </c:pt>
                <c:pt idx="6" formatCode="0.00">
                  <c:v>12.18</c:v>
                </c:pt>
                <c:pt idx="7" formatCode="0.00">
                  <c:v>12.2</c:v>
                </c:pt>
                <c:pt idx="8" formatCode="0.00">
                  <c:v>12.3</c:v>
                </c:pt>
                <c:pt idx="9" formatCode="0.00">
                  <c:v>12.4</c:v>
                </c:pt>
                <c:pt idx="10" formatCode="0.00">
                  <c:v>12.5</c:v>
                </c:pt>
                <c:pt idx="11" formatCode="0.00">
                  <c:v>12.54</c:v>
                </c:pt>
                <c:pt idx="12" formatCode="0.00">
                  <c:v>12.58</c:v>
                </c:pt>
                <c:pt idx="13" formatCode="0.00">
                  <c:v>12.6</c:v>
                </c:pt>
                <c:pt idx="14" formatCode="0.00">
                  <c:v>12.8</c:v>
                </c:pt>
                <c:pt idx="15" formatCode="0.00">
                  <c:v>13</c:v>
                </c:pt>
                <c:pt idx="16" formatCode="0.00">
                  <c:v>13.2</c:v>
                </c:pt>
                <c:pt idx="17" formatCode="0.00">
                  <c:v>13.3</c:v>
                </c:pt>
                <c:pt idx="18" formatCode="0.00">
                  <c:v>13.4</c:v>
                </c:pt>
                <c:pt idx="19" formatCode="0.00">
                  <c:v>13.5</c:v>
                </c:pt>
                <c:pt idx="20" formatCode="0.00">
                  <c:v>13.6</c:v>
                </c:pt>
                <c:pt idx="21" formatCode="0.00">
                  <c:v>13.8</c:v>
                </c:pt>
                <c:pt idx="22" formatCode="0.00">
                  <c:v>14</c:v>
                </c:pt>
                <c:pt idx="23" formatCode="0.00">
                  <c:v>14.2</c:v>
                </c:pt>
                <c:pt idx="24" formatCode="0.00">
                  <c:v>14.4</c:v>
                </c:pt>
                <c:pt idx="25" formatCode="0.00">
                  <c:v>14.5</c:v>
                </c:pt>
                <c:pt idx="26" formatCode="0.00">
                  <c:v>14.6</c:v>
                </c:pt>
                <c:pt idx="27" formatCode="0.00">
                  <c:v>14.8</c:v>
                </c:pt>
                <c:pt idx="28" formatCode="0.00">
                  <c:v>15</c:v>
                </c:pt>
                <c:pt idx="29" formatCode="0.00">
                  <c:v>15.2</c:v>
                </c:pt>
                <c:pt idx="30" formatCode="0.00">
                  <c:v>15.4</c:v>
                </c:pt>
                <c:pt idx="31" formatCode="0.00">
                  <c:v>15.5</c:v>
                </c:pt>
                <c:pt idx="32" formatCode="0.00">
                  <c:v>15.6</c:v>
                </c:pt>
                <c:pt idx="33" formatCode="0.00">
                  <c:v>15.8</c:v>
                </c:pt>
                <c:pt idx="34" formatCode="0.00">
                  <c:v>16</c:v>
                </c:pt>
                <c:pt idx="35" formatCode="0.00">
                  <c:v>16.2</c:v>
                </c:pt>
                <c:pt idx="36" formatCode="0.00">
                  <c:v>16.399999999999999</c:v>
                </c:pt>
                <c:pt idx="37" formatCode="0.00">
                  <c:v>16.5</c:v>
                </c:pt>
                <c:pt idx="38" formatCode="0.00">
                  <c:v>16.600000000000001</c:v>
                </c:pt>
                <c:pt idx="39" formatCode="0.00">
                  <c:v>16.8</c:v>
                </c:pt>
                <c:pt idx="40" formatCode="0.00">
                  <c:v>17</c:v>
                </c:pt>
                <c:pt idx="41" formatCode="0.00">
                  <c:v>17.2</c:v>
                </c:pt>
                <c:pt idx="42" formatCode="0.00">
                  <c:v>17.399999999999999</c:v>
                </c:pt>
                <c:pt idx="43" formatCode="0.00">
                  <c:v>17.599999999999998</c:v>
                </c:pt>
                <c:pt idx="44" formatCode="0.00">
                  <c:v>17.799999999999997</c:v>
                </c:pt>
                <c:pt idx="45" formatCode="0.00">
                  <c:v>17.999999999999996</c:v>
                </c:pt>
                <c:pt idx="46" formatCode="0.00">
                  <c:v>18.199999999999996</c:v>
                </c:pt>
                <c:pt idx="47" formatCode="0.00">
                  <c:v>18.399999999999995</c:v>
                </c:pt>
                <c:pt idx="48" formatCode="0.00">
                  <c:v>18.599999999999994</c:v>
                </c:pt>
                <c:pt idx="49" formatCode="0.00">
                  <c:v>18.799999999999994</c:v>
                </c:pt>
                <c:pt idx="50" formatCode="0.00">
                  <c:v>18.899999999999999</c:v>
                </c:pt>
                <c:pt idx="51" formatCode="0.00">
                  <c:v>18.999999999999993</c:v>
                </c:pt>
                <c:pt idx="52" formatCode="0.00">
                  <c:v>19.199999999999992</c:v>
                </c:pt>
                <c:pt idx="53" formatCode="0.00">
                  <c:v>19.399999999999991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4499552"/>
        <c:axId val="1964500640"/>
      </c:scatterChart>
      <c:valAx>
        <c:axId val="1964499552"/>
        <c:scaling>
          <c:orientation val="minMax"/>
          <c:max val="60"/>
        </c:scaling>
        <c:delete val="0"/>
        <c:axPos val="b"/>
        <c:majorGridlines>
          <c:spPr>
            <a:ln w="9525">
              <a:solidFill>
                <a:sysClr val="windowText" lastClr="000000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1964500640"/>
        <c:crosses val="autoZero"/>
        <c:crossBetween val="midCat"/>
        <c:majorUnit val="10"/>
        <c:minorUnit val="2"/>
      </c:valAx>
      <c:valAx>
        <c:axId val="1964500640"/>
        <c:scaling>
          <c:orientation val="minMax"/>
        </c:scaling>
        <c:delete val="0"/>
        <c:axPos val="l"/>
        <c:majorGridlines>
          <c:spPr>
            <a:ln w="19050"/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1964499552"/>
        <c:crosses val="autoZero"/>
        <c:crossBetween val="midCat"/>
        <c:minorUnit val="2"/>
      </c:valAx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901851851851854E-2"/>
          <c:y val="5.6806111111111113E-2"/>
          <c:w val="0.89248955026455024"/>
          <c:h val="0.921665555555555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'párhuzamos ág'!$A$8</c:f>
              <c:strCache>
                <c:ptCount val="1"/>
                <c:pt idx="0">
                  <c:v>Főág jelleggörbéje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ág'!$B$8:$BC$8</c:f>
              <c:numCache>
                <c:formatCode>0.00</c:formatCode>
                <c:ptCount val="54"/>
                <c:pt idx="0">
                  <c:v>12</c:v>
                </c:pt>
                <c:pt idx="1">
                  <c:v>12.143750000000001</c:v>
                </c:pt>
                <c:pt idx="2">
                  <c:v>12.574999999999999</c:v>
                </c:pt>
                <c:pt idx="3">
                  <c:v>13.714954175000001</c:v>
                </c:pt>
                <c:pt idx="4">
                  <c:v>14.655465574999999</c:v>
                </c:pt>
                <c:pt idx="5">
                  <c:v>14.898014374999999</c:v>
                </c:pt>
                <c:pt idx="6">
                  <c:v>15.0311792</c:v>
                </c:pt>
                <c:pt idx="7">
                  <c:v>15.113584175</c:v>
                </c:pt>
                <c:pt idx="8">
                  <c:v>15.4909952</c:v>
                </c:pt>
                <c:pt idx="9">
                  <c:v>15.830397574999999</c:v>
                </c:pt>
                <c:pt idx="10">
                  <c:v>16.145304375000002</c:v>
                </c:pt>
                <c:pt idx="11">
                  <c:v>16.264347264838833</c:v>
                </c:pt>
                <c:pt idx="12">
                  <c:v>16.381803867118347</c:v>
                </c:pt>
                <c:pt idx="13">
                  <c:v>16.440633575</c:v>
                </c:pt>
                <c:pt idx="14">
                  <c:v>16.993765175</c:v>
                </c:pt>
                <c:pt idx="15">
                  <c:v>17.511499199999999</c:v>
                </c:pt>
                <c:pt idx="16">
                  <c:v>18.006348799999998</c:v>
                </c:pt>
                <c:pt idx="17">
                  <c:v>18.242789375000001</c:v>
                </c:pt>
                <c:pt idx="18">
                  <c:v>18.479933174999999</c:v>
                </c:pt>
                <c:pt idx="19">
                  <c:v>18.713636175000001</c:v>
                </c:pt>
                <c:pt idx="20">
                  <c:v>18.943484375000001</c:v>
                </c:pt>
                <c:pt idx="21">
                  <c:v>19.390029375000001</c:v>
                </c:pt>
                <c:pt idx="22">
                  <c:v>19.833501575</c:v>
                </c:pt>
                <c:pt idx="23">
                  <c:v>20.263716574999997</c:v>
                </c:pt>
                <c:pt idx="24">
                  <c:v>20.692012800000001</c:v>
                </c:pt>
                <c:pt idx="25">
                  <c:v>20.903429375000002</c:v>
                </c:pt>
                <c:pt idx="26">
                  <c:v>21.112807575000001</c:v>
                </c:pt>
                <c:pt idx="27">
                  <c:v>21.524817500000001</c:v>
                </c:pt>
                <c:pt idx="28">
                  <c:v>21.936373175</c:v>
                </c:pt>
                <c:pt idx="29">
                  <c:v>22.346874300000003</c:v>
                </c:pt>
                <c:pt idx="30">
                  <c:v>22.745789174999999</c:v>
                </c:pt>
                <c:pt idx="31">
                  <c:v>22.950585199999999</c:v>
                </c:pt>
                <c:pt idx="32">
                  <c:v>23.147185175000001</c:v>
                </c:pt>
                <c:pt idx="33">
                  <c:v>23.545632574999999</c:v>
                </c:pt>
                <c:pt idx="34">
                  <c:v>23.940593175000004</c:v>
                </c:pt>
                <c:pt idx="35">
                  <c:v>24.331542575</c:v>
                </c:pt>
                <c:pt idx="36">
                  <c:v>24.723379199999997</c:v>
                </c:pt>
                <c:pt idx="37">
                  <c:v>24.918869999999998</c:v>
                </c:pt>
                <c:pt idx="38">
                  <c:v>25.110359375000002</c:v>
                </c:pt>
                <c:pt idx="39">
                  <c:v>25.497564375000003</c:v>
                </c:pt>
                <c:pt idx="40">
                  <c:v>25.879102175</c:v>
                </c:pt>
                <c:pt idx="41">
                  <c:v>26.265957575000002</c:v>
                </c:pt>
                <c:pt idx="42">
                  <c:v>26.645951510524824</c:v>
                </c:pt>
                <c:pt idx="43">
                  <c:v>27.026017266294591</c:v>
                </c:pt>
                <c:pt idx="44">
                  <c:v>27.404792947099864</c:v>
                </c:pt>
                <c:pt idx="45">
                  <c:v>27.782360810611564</c:v>
                </c:pt>
                <c:pt idx="46">
                  <c:v>28.158795715503871</c:v>
                </c:pt>
                <c:pt idx="47">
                  <c:v>28.534165983551958</c:v>
                </c:pt>
                <c:pt idx="48">
                  <c:v>28.908534138826827</c:v>
                </c:pt>
                <c:pt idx="49">
                  <c:v>29.28195754458908</c:v>
                </c:pt>
                <c:pt idx="50">
                  <c:v>29.393750000000001</c:v>
                </c:pt>
                <c:pt idx="51">
                  <c:v>29.654488954537317</c:v>
                </c:pt>
                <c:pt idx="52">
                  <c:v>30.026176991966931</c:v>
                </c:pt>
                <c:pt idx="53">
                  <c:v>30.39706656794014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'párhuzamos ág'!$A$9</c:f>
              <c:strCache>
                <c:ptCount val="1"/>
                <c:pt idx="0">
                  <c:v>Megkerülő ág jelleggörbéje</c:v>
                </c:pt>
              </c:strCache>
            </c:strRef>
          </c:tx>
          <c:spPr>
            <a:ln>
              <a:solidFill>
                <a:srgbClr val="F79646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ág'!$B$9:$BC$9</c:f>
              <c:numCache>
                <c:formatCode>0.00</c:formatCode>
                <c:ptCount val="54"/>
                <c:pt idx="0">
                  <c:v>-5</c:v>
                </c:pt>
                <c:pt idx="1">
                  <c:v>-3.5750000000000002</c:v>
                </c:pt>
                <c:pt idx="2">
                  <c:v>0.70000000000000018</c:v>
                </c:pt>
                <c:pt idx="3">
                  <c:v>12.0004153</c:v>
                </c:pt>
                <c:pt idx="4">
                  <c:v>21.323745699999996</c:v>
                </c:pt>
                <c:pt idx="5">
                  <c:v>23.728142499999997</c:v>
                </c:pt>
                <c:pt idx="6">
                  <c:v>25.048211200000001</c:v>
                </c:pt>
                <c:pt idx="7">
                  <c:v>25.8650953</c:v>
                </c:pt>
                <c:pt idx="8">
                  <c:v>29.6063872</c:v>
                </c:pt>
                <c:pt idx="9">
                  <c:v>32.970897699999995</c:v>
                </c:pt>
                <c:pt idx="10">
                  <c:v>36.092582500000006</c:v>
                </c:pt>
                <c:pt idx="11">
                  <c:v>37.27265984275018</c:v>
                </c:pt>
                <c:pt idx="12">
                  <c:v>38.437012247955778</c:v>
                </c:pt>
                <c:pt idx="13">
                  <c:v>39.0201937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'párhuzamos ág'!$A$10</c:f>
              <c:strCache>
                <c:ptCount val="1"/>
                <c:pt idx="0">
                  <c:v>Szivattyú jelleggörbéje</c:v>
                </c:pt>
              </c:strCache>
            </c:strRef>
          </c:tx>
          <c:spPr>
            <a:ln>
              <a:solidFill>
                <a:srgbClr val="00FF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ág'!$B$10:$BC$10</c:f>
              <c:numCache>
                <c:formatCode>General</c:formatCode>
                <c:ptCount val="54"/>
                <c:pt idx="43" formatCode="0.00">
                  <c:v>41.177960586180973</c:v>
                </c:pt>
                <c:pt idx="44" formatCode="0.00">
                  <c:v>34.590557441741453</c:v>
                </c:pt>
                <c:pt idx="45" formatCode="0.00">
                  <c:v>28.024159815451071</c:v>
                </c:pt>
                <c:pt idx="46" formatCode="0.00">
                  <c:v>21.477465817324003</c:v>
                </c:pt>
                <c:pt idx="47" formatCode="0.00">
                  <c:v>14.949287242574655</c:v>
                </c:pt>
                <c:pt idx="48" formatCode="0.00">
                  <c:v>8.4385367160551823</c:v>
                </c:pt>
                <c:pt idx="49" formatCode="0.00">
                  <c:v>1.9442166158420946</c:v>
                </c:pt>
                <c:pt idx="50" formatCode="0.00">
                  <c:v>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'párhuzamos ág'!$A$11</c:f>
              <c:strCache>
                <c:ptCount val="1"/>
                <c:pt idx="0">
                  <c:v>Eredő jelleggörbe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'párhuzamos ág'!$B$7:$BC$7</c:f>
              <c:numCache>
                <c:formatCode>0.00</c:formatCode>
                <c:ptCount val="5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17.27</c:v>
                </c:pt>
                <c:pt idx="4">
                  <c:v>21.49</c:v>
                </c:pt>
                <c:pt idx="5">
                  <c:v>22.45</c:v>
                </c:pt>
                <c:pt idx="6">
                  <c:v>22.96</c:v>
                </c:pt>
                <c:pt idx="7">
                  <c:v>23.27</c:v>
                </c:pt>
                <c:pt idx="8">
                  <c:v>24.64</c:v>
                </c:pt>
                <c:pt idx="9">
                  <c:v>25.81</c:v>
                </c:pt>
                <c:pt idx="10">
                  <c:v>26.85</c:v>
                </c:pt>
                <c:pt idx="11">
                  <c:v>27.232803955456347</c:v>
                </c:pt>
                <c:pt idx="12">
                  <c:v>27.605304679632944</c:v>
                </c:pt>
                <c:pt idx="13">
                  <c:v>27.79</c:v>
                </c:pt>
                <c:pt idx="14">
                  <c:v>29.47</c:v>
                </c:pt>
                <c:pt idx="15">
                  <c:v>30.96</c:v>
                </c:pt>
                <c:pt idx="16">
                  <c:v>32.32</c:v>
                </c:pt>
                <c:pt idx="17">
                  <c:v>32.950000000000003</c:v>
                </c:pt>
                <c:pt idx="18">
                  <c:v>33.57</c:v>
                </c:pt>
                <c:pt idx="19">
                  <c:v>34.17</c:v>
                </c:pt>
                <c:pt idx="20">
                  <c:v>34.75</c:v>
                </c:pt>
                <c:pt idx="21">
                  <c:v>35.85</c:v>
                </c:pt>
                <c:pt idx="22">
                  <c:v>36.909999999999997</c:v>
                </c:pt>
                <c:pt idx="23">
                  <c:v>37.909999999999997</c:v>
                </c:pt>
                <c:pt idx="24">
                  <c:v>38.880000000000003</c:v>
                </c:pt>
                <c:pt idx="25">
                  <c:v>39.35</c:v>
                </c:pt>
                <c:pt idx="26">
                  <c:v>39.81</c:v>
                </c:pt>
                <c:pt idx="27">
                  <c:v>40.700000000000003</c:v>
                </c:pt>
                <c:pt idx="28">
                  <c:v>41.57</c:v>
                </c:pt>
                <c:pt idx="29">
                  <c:v>42.42</c:v>
                </c:pt>
                <c:pt idx="30">
                  <c:v>43.23</c:v>
                </c:pt>
                <c:pt idx="31">
                  <c:v>43.64</c:v>
                </c:pt>
                <c:pt idx="32">
                  <c:v>44.03</c:v>
                </c:pt>
                <c:pt idx="33">
                  <c:v>44.81</c:v>
                </c:pt>
                <c:pt idx="34">
                  <c:v>45.57</c:v>
                </c:pt>
                <c:pt idx="35">
                  <c:v>46.31</c:v>
                </c:pt>
                <c:pt idx="36">
                  <c:v>47.04</c:v>
                </c:pt>
                <c:pt idx="37">
                  <c:v>47.4</c:v>
                </c:pt>
                <c:pt idx="38">
                  <c:v>47.75</c:v>
                </c:pt>
                <c:pt idx="39">
                  <c:v>48.45</c:v>
                </c:pt>
                <c:pt idx="40">
                  <c:v>49.13</c:v>
                </c:pt>
                <c:pt idx="41">
                  <c:v>49.81</c:v>
                </c:pt>
                <c:pt idx="42">
                  <c:v>50.469020218649028</c:v>
                </c:pt>
                <c:pt idx="43">
                  <c:v>51.119667390723407</c:v>
                </c:pt>
                <c:pt idx="44">
                  <c:v>51.759969335216816</c:v>
                </c:pt>
                <c:pt idx="45">
                  <c:v>52.390441893970404</c:v>
                </c:pt>
                <c:pt idx="46">
                  <c:v>53.011558568172283</c:v>
                </c:pt>
                <c:pt idx="47">
                  <c:v>53.623755254311064</c:v>
                </c:pt>
                <c:pt idx="48">
                  <c:v>54.227434319165866</c:v>
                </c:pt>
                <c:pt idx="49">
                  <c:v>54.822968123238084</c:v>
                </c:pt>
                <c:pt idx="50">
                  <c:v>55</c:v>
                </c:pt>
                <c:pt idx="51">
                  <c:v>55.410702081248935</c:v>
                </c:pt>
                <c:pt idx="52">
                  <c:v>55.990957331972552</c:v>
                </c:pt>
                <c:pt idx="53">
                  <c:v>56.564033076705492</c:v>
                </c:pt>
              </c:numCache>
            </c:numRef>
          </c:xVal>
          <c:yVal>
            <c:numRef>
              <c:f>'párhuzamos ág'!$B$11:$BC$11</c:f>
              <c:numCache>
                <c:formatCode>General</c:formatCode>
                <c:ptCount val="54"/>
                <c:pt idx="3" formatCode="0.00">
                  <c:v>12</c:v>
                </c:pt>
                <c:pt idx="4" formatCode="0.00">
                  <c:v>12.1</c:v>
                </c:pt>
                <c:pt idx="5" formatCode="0.00">
                  <c:v>12.15</c:v>
                </c:pt>
                <c:pt idx="6" formatCode="0.00">
                  <c:v>12.18</c:v>
                </c:pt>
                <c:pt idx="7" formatCode="0.00">
                  <c:v>12.2</c:v>
                </c:pt>
                <c:pt idx="8" formatCode="0.00">
                  <c:v>12.3</c:v>
                </c:pt>
                <c:pt idx="9" formatCode="0.00">
                  <c:v>12.4</c:v>
                </c:pt>
                <c:pt idx="10" formatCode="0.00">
                  <c:v>12.5</c:v>
                </c:pt>
                <c:pt idx="11" formatCode="0.00">
                  <c:v>12.54</c:v>
                </c:pt>
                <c:pt idx="12" formatCode="0.00">
                  <c:v>12.58</c:v>
                </c:pt>
                <c:pt idx="13" formatCode="0.00">
                  <c:v>12.6</c:v>
                </c:pt>
                <c:pt idx="14" formatCode="0.00">
                  <c:v>12.8</c:v>
                </c:pt>
                <c:pt idx="15" formatCode="0.00">
                  <c:v>13</c:v>
                </c:pt>
                <c:pt idx="16" formatCode="0.00">
                  <c:v>13.2</c:v>
                </c:pt>
                <c:pt idx="17" formatCode="0.00">
                  <c:v>13.3</c:v>
                </c:pt>
                <c:pt idx="18" formatCode="0.00">
                  <c:v>13.4</c:v>
                </c:pt>
                <c:pt idx="19" formatCode="0.00">
                  <c:v>13.5</c:v>
                </c:pt>
                <c:pt idx="20" formatCode="0.00">
                  <c:v>13.6</c:v>
                </c:pt>
                <c:pt idx="21" formatCode="0.00">
                  <c:v>13.8</c:v>
                </c:pt>
                <c:pt idx="22" formatCode="0.00">
                  <c:v>14</c:v>
                </c:pt>
                <c:pt idx="23" formatCode="0.00">
                  <c:v>14.2</c:v>
                </c:pt>
                <c:pt idx="24" formatCode="0.00">
                  <c:v>14.4</c:v>
                </c:pt>
                <c:pt idx="25" formatCode="0.00">
                  <c:v>14.5</c:v>
                </c:pt>
                <c:pt idx="26" formatCode="0.00">
                  <c:v>14.6</c:v>
                </c:pt>
                <c:pt idx="27" formatCode="0.00">
                  <c:v>14.8</c:v>
                </c:pt>
                <c:pt idx="28" formatCode="0.00">
                  <c:v>15</c:v>
                </c:pt>
                <c:pt idx="29" formatCode="0.00">
                  <c:v>15.2</c:v>
                </c:pt>
                <c:pt idx="30" formatCode="0.00">
                  <c:v>15.4</c:v>
                </c:pt>
                <c:pt idx="31" formatCode="0.00">
                  <c:v>15.5</c:v>
                </c:pt>
                <c:pt idx="32" formatCode="0.00">
                  <c:v>15.6</c:v>
                </c:pt>
                <c:pt idx="33" formatCode="0.00">
                  <c:v>15.8</c:v>
                </c:pt>
                <c:pt idx="34" formatCode="0.00">
                  <c:v>16</c:v>
                </c:pt>
                <c:pt idx="35" formatCode="0.00">
                  <c:v>16.2</c:v>
                </c:pt>
                <c:pt idx="36" formatCode="0.00">
                  <c:v>16.399999999999999</c:v>
                </c:pt>
                <c:pt idx="37" formatCode="0.00">
                  <c:v>16.5</c:v>
                </c:pt>
                <c:pt idx="38" formatCode="0.00">
                  <c:v>16.600000000000001</c:v>
                </c:pt>
                <c:pt idx="39" formatCode="0.00">
                  <c:v>16.8</c:v>
                </c:pt>
                <c:pt idx="40" formatCode="0.00">
                  <c:v>17</c:v>
                </c:pt>
                <c:pt idx="41" formatCode="0.00">
                  <c:v>17.2</c:v>
                </c:pt>
                <c:pt idx="42" formatCode="0.00">
                  <c:v>17.399999999999999</c:v>
                </c:pt>
                <c:pt idx="43" formatCode="0.00">
                  <c:v>17.599999999999998</c:v>
                </c:pt>
                <c:pt idx="44" formatCode="0.00">
                  <c:v>17.799999999999997</c:v>
                </c:pt>
                <c:pt idx="45" formatCode="0.00">
                  <c:v>17.999999999999996</c:v>
                </c:pt>
                <c:pt idx="46" formatCode="0.00">
                  <c:v>18.199999999999996</c:v>
                </c:pt>
                <c:pt idx="47" formatCode="0.00">
                  <c:v>18.399999999999995</c:v>
                </c:pt>
                <c:pt idx="48" formatCode="0.00">
                  <c:v>18.599999999999994</c:v>
                </c:pt>
                <c:pt idx="49" formatCode="0.00">
                  <c:v>18.799999999999994</c:v>
                </c:pt>
                <c:pt idx="50" formatCode="0.00">
                  <c:v>18.899999999999999</c:v>
                </c:pt>
                <c:pt idx="51" formatCode="0.00">
                  <c:v>18.999999999999993</c:v>
                </c:pt>
                <c:pt idx="52" formatCode="0.00">
                  <c:v>19.199999999999992</c:v>
                </c:pt>
                <c:pt idx="53" formatCode="0.00">
                  <c:v>19.399999999999991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68688"/>
        <c:axId val="7769232"/>
      </c:scatterChart>
      <c:valAx>
        <c:axId val="7768688"/>
        <c:scaling>
          <c:orientation val="minMax"/>
          <c:max val="60"/>
        </c:scaling>
        <c:delete val="0"/>
        <c:axPos val="b"/>
        <c:majorGridlines>
          <c:spPr>
            <a:ln w="9525">
              <a:solidFill>
                <a:sysClr val="windowText" lastClr="000000"/>
              </a:solidFill>
            </a:ln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7769232"/>
        <c:crosses val="autoZero"/>
        <c:crossBetween val="midCat"/>
        <c:majorUnit val="10"/>
        <c:minorUnit val="2"/>
      </c:valAx>
      <c:valAx>
        <c:axId val="7769232"/>
        <c:scaling>
          <c:orientation val="minMax"/>
        </c:scaling>
        <c:delete val="0"/>
        <c:axPos val="l"/>
        <c:majorGridlines>
          <c:spPr>
            <a:ln w="19050"/>
          </c:spPr>
        </c:majorGridlines>
        <c:minorGridlines>
          <c:spPr>
            <a:ln w="3175"/>
          </c:spPr>
        </c:minorGridlines>
        <c:numFmt formatCode="0" sourceLinked="0"/>
        <c:majorTickMark val="out"/>
        <c:minorTickMark val="none"/>
        <c:tickLblPos val="nextTo"/>
        <c:spPr>
          <a:ln w="31750">
            <a:solidFill>
              <a:sysClr val="windowText" lastClr="000000"/>
            </a:solidFill>
          </a:ln>
        </c:spPr>
        <c:crossAx val="7768688"/>
        <c:crosses val="autoZero"/>
        <c:crossBetween val="midCat"/>
        <c:minorUnit val="2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E5048-0670-4D15-BAC2-DECF83B99833}" type="datetimeFigureOut">
              <a:rPr lang="hu-HU" smtClean="0"/>
              <a:pPr/>
              <a:t>2014.02.06.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0BC9-EBB4-4025-8E3A-F6E60A2F9CE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8397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8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 smtClean="0"/>
              <a:t>Volumetrikus</a:t>
            </a:r>
            <a:r>
              <a:rPr lang="hu-HU" dirty="0" smtClean="0"/>
              <a:t> szivattyúk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soportosítás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500042"/>
            <a:ext cx="7942512" cy="5500726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920700" y="2990844"/>
            <a:ext cx="1533546" cy="657234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>
          <a:xfrm>
            <a:off x="1990746" y="2662227"/>
            <a:ext cx="2581254" cy="1241442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953" y="1603350"/>
            <a:ext cx="8676956" cy="28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églalap 10"/>
          <p:cNvSpPr/>
          <p:nvPr/>
        </p:nvSpPr>
        <p:spPr>
          <a:xfrm>
            <a:off x="109539" y="3355974"/>
            <a:ext cx="2636811" cy="1168416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535367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Fő szerkezeti elemek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87558"/>
            <a:ext cx="8229600" cy="1637486"/>
          </a:xfrm>
        </p:spPr>
        <p:txBody>
          <a:bodyPr/>
          <a:lstStyle/>
          <a:p>
            <a:pPr marL="531813" indent="-531813"/>
            <a:r>
              <a:rPr lang="hu-HU" dirty="0" smtClean="0">
                <a:latin typeface="+mj-lt"/>
              </a:rPr>
              <a:t>Egy vagy több munkatér (pl. henger)</a:t>
            </a:r>
          </a:p>
          <a:p>
            <a:pPr marL="531813" indent="-531813"/>
            <a:r>
              <a:rPr lang="hu-HU" dirty="0" smtClean="0">
                <a:latin typeface="+mj-lt"/>
              </a:rPr>
              <a:t>Kiszorító elem(</a:t>
            </a:r>
            <a:r>
              <a:rPr lang="hu-HU" dirty="0" err="1" smtClean="0">
                <a:latin typeface="+mj-lt"/>
              </a:rPr>
              <a:t>ek</a:t>
            </a:r>
            <a:r>
              <a:rPr lang="hu-HU" dirty="0" smtClean="0">
                <a:latin typeface="+mj-lt"/>
              </a:rPr>
              <a:t>) (pl. dugattyú)</a:t>
            </a:r>
          </a:p>
          <a:p>
            <a:pPr marL="531813" indent="-531813"/>
            <a:r>
              <a:rPr lang="hu-HU" dirty="0" smtClean="0">
                <a:latin typeface="+mj-lt"/>
              </a:rPr>
              <a:t>Folyadékáramlást szabályozó elemek </a:t>
            </a:r>
            <a:endParaRPr lang="hu-HU" dirty="0">
              <a:latin typeface="+mj-lt"/>
            </a:endParaRP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29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működési elv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9522" y="1988840"/>
            <a:ext cx="8604956" cy="4212468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hu-HU" dirty="0" smtClean="0">
                <a:latin typeface="+mj-lt"/>
              </a:rPr>
              <a:t>A működés alapja a folyadék összenyomhatatlansága.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smtClean="0">
                <a:latin typeface="+mj-lt"/>
              </a:rPr>
              <a:t>A kiszorító </a:t>
            </a:r>
            <a:r>
              <a:rPr lang="hu-HU" dirty="0">
                <a:latin typeface="+mj-lt"/>
              </a:rPr>
              <a:t>elem </a:t>
            </a:r>
            <a:r>
              <a:rPr lang="hu-HU" dirty="0" smtClean="0">
                <a:latin typeface="+mj-lt"/>
              </a:rPr>
              <a:t>periodikus működése során</a:t>
            </a:r>
          </a:p>
          <a:p>
            <a:pPr lvl="1" algn="just">
              <a:buFont typeface="Arial" pitchFamily="34" charset="0"/>
              <a:buChar char="•"/>
            </a:pPr>
            <a:r>
              <a:rPr lang="hu-HU" sz="2600" dirty="0" smtClean="0">
                <a:latin typeface="+mj-lt"/>
              </a:rPr>
              <a:t>a munkatér térfogata csökken, a kiszorító elem, a folyadékot eltávolítja a munkatérből,</a:t>
            </a:r>
          </a:p>
          <a:p>
            <a:pPr lvl="1" algn="just">
              <a:buFont typeface="Arial" pitchFamily="34" charset="0"/>
              <a:buChar char="•"/>
            </a:pPr>
            <a:r>
              <a:rPr lang="hu-HU" sz="2600" dirty="0" smtClean="0">
                <a:latin typeface="+mj-lt"/>
              </a:rPr>
              <a:t>a munkatér térfogata nő, a térfogat növekedésnek köszönhetően a munkatérben depresszió keletkezik, aminek hatására a folyadék a munkatérbe áramlik.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smtClean="0">
                <a:latin typeface="+mj-lt"/>
              </a:rPr>
              <a:t>A folyadékáramlást irányító elemek biztosítják, hogy a munkatér térfogatának csökkenésekor a folyadék a nyomóoldal felé távozzon a munkatérből, a munkatér térfogatának növekedésekor a szívóoldal felől belépjen a munkatérbe.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29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térfogatáram</a:t>
            </a:r>
            <a:endParaRPr lang="hu-HU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308371" y="2516175"/>
          <a:ext cx="4490922" cy="1446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Equation" r:id="rId3" imgW="1498320" imgH="482400" progId="Equation.3">
                  <p:embed/>
                </p:oleObj>
              </mc:Choice>
              <mc:Fallback>
                <p:oleObj name="Equation" r:id="rId3" imgW="149832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371" y="2516175"/>
                        <a:ext cx="4490922" cy="14462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ekerekített téglalap feliratnak 6"/>
          <p:cNvSpPr/>
          <p:nvPr/>
        </p:nvSpPr>
        <p:spPr>
          <a:xfrm>
            <a:off x="701799" y="4473115"/>
            <a:ext cx="1606572" cy="671995"/>
          </a:xfrm>
          <a:prstGeom prst="wedgeRoundRectCallout">
            <a:avLst>
              <a:gd name="adj1" fmla="val 104774"/>
              <a:gd name="adj2" fmla="val -20386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Egy munkatér  térfogata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8" name="Lekerekített téglalap feliratnak 7"/>
          <p:cNvSpPr/>
          <p:nvPr/>
        </p:nvSpPr>
        <p:spPr>
          <a:xfrm>
            <a:off x="1505085" y="5409219"/>
            <a:ext cx="1606572" cy="685229"/>
          </a:xfrm>
          <a:prstGeom prst="wedgeRoundRectCallout">
            <a:avLst>
              <a:gd name="adj1" fmla="val 97127"/>
              <a:gd name="adj2" fmla="val -3399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A munkaterek  száma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6019800" y="704089"/>
            <a:ext cx="1905000" cy="924712"/>
          </a:xfrm>
          <a:prstGeom prst="wedgeRoundRectCallout">
            <a:avLst>
              <a:gd name="adj1" fmla="val -125730"/>
              <a:gd name="adj2" fmla="val 17303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A percenkénti munkaütemek   száma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10" name="Lekerekített téglalap feliratnak 9"/>
          <p:cNvSpPr/>
          <p:nvPr/>
        </p:nvSpPr>
        <p:spPr>
          <a:xfrm>
            <a:off x="6019800" y="5517231"/>
            <a:ext cx="1606572" cy="729617"/>
          </a:xfrm>
          <a:prstGeom prst="wedgeRoundRectCallout">
            <a:avLst>
              <a:gd name="adj1" fmla="val -101106"/>
              <a:gd name="adj2" fmla="val -31732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Volumetrikus hatásfok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A volumetrikus szivattyú jelleggörbéje</a:t>
            </a:r>
            <a:endParaRPr lang="hu-HU" sz="3600" dirty="0"/>
          </a:p>
        </p:txBody>
      </p:sp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0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1307777" y="2600908"/>
            <a:ext cx="6528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jelleggörbe ábrázolására szolgáló koordináta rendszer független változója a szivattyú által szállított folyadék térfogatárama, a függvényérték az egységnyi súlyú folyadék szállításához szükséges energiamennyiség. </a:t>
            </a:r>
            <a:endParaRPr lang="hu-HU" dirty="0">
              <a:latin typeface="+mj-lt"/>
            </a:endParaRPr>
          </a:p>
        </p:txBody>
      </p:sp>
      <p:sp>
        <p:nvSpPr>
          <p:cNvPr id="1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2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2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783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9" name="Egyenes összekötő 8"/>
          <p:cNvCxnSpPr/>
          <p:nvPr/>
        </p:nvCxnSpPr>
        <p:spPr>
          <a:xfrm rot="5400000" flipH="1" flipV="1">
            <a:off x="1291462" y="3751985"/>
            <a:ext cx="415121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Lekerekített téglalap feliratnak 9"/>
          <p:cNvSpPr/>
          <p:nvPr/>
        </p:nvSpPr>
        <p:spPr>
          <a:xfrm>
            <a:off x="5544108" y="4437112"/>
            <a:ext cx="3384376" cy="1152128"/>
          </a:xfrm>
          <a:prstGeom prst="wedgeRoundRectCallout">
            <a:avLst>
              <a:gd name="adj1" fmla="val -114775"/>
              <a:gd name="adj2" fmla="val -15407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Elméleti jelleggörbe egy adott fordulatszámhoz (</a:t>
            </a:r>
            <a:r>
              <a:rPr lang="hu-HU" i="1" dirty="0" smtClean="0">
                <a:latin typeface="Calibri" pitchFamily="34" charset="0"/>
              </a:rPr>
              <a:t>n</a:t>
            </a:r>
            <a:r>
              <a:rPr lang="hu-HU" dirty="0" smtClean="0">
                <a:latin typeface="Calibri" pitchFamily="34" charset="0"/>
              </a:rPr>
              <a:t>). </a:t>
            </a:r>
          </a:p>
          <a:p>
            <a:pPr algn="ctr"/>
            <a:r>
              <a:rPr lang="hu-HU" dirty="0" smtClean="0">
                <a:latin typeface="Calibri" pitchFamily="34" charset="0"/>
              </a:rPr>
              <a:t>A térfogatáram állandó és független a szállítómagasságtól!</a:t>
            </a:r>
            <a:endParaRPr lang="hu-HU" dirty="0">
              <a:latin typeface="Calibri" pitchFamily="34" charset="0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4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latin typeface="Calibri" pitchFamily="34" charset="0"/>
              </a:rPr>
              <a:t>H</a:t>
            </a:r>
            <a:endParaRPr lang="hu-HU" sz="3600" i="1" dirty="0">
              <a:latin typeface="Calibri" pitchFamily="34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1307777" y="2600908"/>
            <a:ext cx="6528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jelleggörbe ábrázolására szolgáló koordináta rendszer független változója a szivattyú által szállított folyadék térfogatárama, a függvényérték az egységnyi súlyú folyadék szállításához szükséges energiamennyiség. </a:t>
            </a:r>
            <a:endParaRPr lang="hu-HU" dirty="0">
              <a:latin typeface="+mj-lt"/>
            </a:endParaRPr>
          </a:p>
        </p:txBody>
      </p:sp>
      <p:sp>
        <p:nvSpPr>
          <p:cNvPr id="16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A volumetrikus szivattyú jelleggörbéje</a:t>
            </a:r>
            <a:endParaRPr lang="hu-HU" sz="36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3707904" y="1736812"/>
            <a:ext cx="5076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szivattyút hajtó gép többnyire váltóáramú aszinkron motor, melynek sajátossága, hogy teljes üzemi tartományában, a terheléstől függetlenül, közel állandó a fordulatszáma, fordulatszámtartó.</a:t>
            </a:r>
            <a:endParaRPr lang="hu-HU" dirty="0">
              <a:latin typeface="+mj-lt"/>
            </a:endParaRPr>
          </a:p>
        </p:txBody>
      </p:sp>
      <p:sp>
        <p:nvSpPr>
          <p:cNvPr id="2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2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2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cxnSp>
        <p:nvCxnSpPr>
          <p:cNvPr id="9" name="Egyenes összekötő 8"/>
          <p:cNvCxnSpPr/>
          <p:nvPr/>
        </p:nvCxnSpPr>
        <p:spPr>
          <a:xfrm rot="5400000" flipH="1" flipV="1">
            <a:off x="1291462" y="3751985"/>
            <a:ext cx="415121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Lekerekített téglalap feliratnak 9"/>
          <p:cNvSpPr/>
          <p:nvPr/>
        </p:nvSpPr>
        <p:spPr>
          <a:xfrm>
            <a:off x="5544108" y="4437112"/>
            <a:ext cx="3384376" cy="1152128"/>
          </a:xfrm>
          <a:prstGeom prst="wedgeRoundRectCallout">
            <a:avLst>
              <a:gd name="adj1" fmla="val -114775"/>
              <a:gd name="adj2" fmla="val -15407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Elméleti jelleggörbe egy adott fordulatszámhoz (</a:t>
            </a:r>
            <a:r>
              <a:rPr lang="hu-HU" i="1" dirty="0" smtClean="0">
                <a:solidFill>
                  <a:prstClr val="white"/>
                </a:solidFill>
                <a:latin typeface="Calibri" pitchFamily="34" charset="0"/>
              </a:rPr>
              <a:t>n</a:t>
            </a:r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). 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térfogatáram állandó és független a szállítómagasságtól!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5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Szabadkézi sokszög 12"/>
          <p:cNvSpPr/>
          <p:nvPr/>
        </p:nvSpPr>
        <p:spPr>
          <a:xfrm>
            <a:off x="2667000" y="1733266"/>
            <a:ext cx="703997" cy="4107976"/>
          </a:xfrm>
          <a:custGeom>
            <a:avLst/>
            <a:gdLst>
              <a:gd name="connsiteX0" fmla="*/ 436728 w 436728"/>
              <a:gd name="connsiteY0" fmla="*/ 4107976 h 4107976"/>
              <a:gd name="connsiteX1" fmla="*/ 313898 w 436728"/>
              <a:gd name="connsiteY1" fmla="*/ 1665027 h 4107976"/>
              <a:gd name="connsiteX2" fmla="*/ 0 w 436728"/>
              <a:gd name="connsiteY2" fmla="*/ 0 h 41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28" h="4107976">
                <a:moveTo>
                  <a:pt x="436728" y="4107976"/>
                </a:moveTo>
                <a:cubicBezTo>
                  <a:pt x="411707" y="3228833"/>
                  <a:pt x="386686" y="2349690"/>
                  <a:pt x="313898" y="1665027"/>
                </a:cubicBezTo>
                <a:cubicBezTo>
                  <a:pt x="241110" y="980364"/>
                  <a:pt x="120555" y="490182"/>
                  <a:pt x="0" y="0"/>
                </a:cubicBezTo>
              </a:path>
            </a:pathLst>
          </a:custGeom>
          <a:ln w="381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16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A volumetrikus szivattyú jelleggörbéje</a:t>
            </a:r>
            <a:endParaRPr lang="hu-HU" sz="3600" dirty="0"/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110560" y="4656121"/>
            <a:ext cx="2480240" cy="853643"/>
          </a:xfrm>
          <a:prstGeom prst="wedgeRoundRectCallout">
            <a:avLst>
              <a:gd name="adj1" fmla="val 64096"/>
              <a:gd name="adj2" fmla="val -2927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Valóságos jelleggörbe ugyanazon fordulatszámon (</a:t>
            </a:r>
            <a:r>
              <a:rPr lang="hu-HU" i="1" dirty="0" smtClean="0">
                <a:solidFill>
                  <a:prstClr val="white"/>
                </a:solidFill>
                <a:latin typeface="Calibri" pitchFamily="34" charset="0"/>
              </a:rPr>
              <a:t>n</a:t>
            </a:r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3707904" y="1736812"/>
            <a:ext cx="5076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szivattyút hajtó gép többnyire váltóáramú aszinkron motor, melynek sajátossága, hogy teljes üzemi tartományában, a terheléstől függetlenül, közel állandó a fordulatszáma, fordulatszámtartó.</a:t>
            </a:r>
            <a:endParaRPr lang="hu-HU" dirty="0">
              <a:latin typeface="+mj-lt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443005" y="1217655"/>
            <a:ext cx="56294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valóságos jelleggörbe kis mértékű elhajlásának oka, hogy a szállítómagasság (nyomás/terhelés) növekedésével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u-HU" dirty="0" smtClean="0">
                <a:solidFill>
                  <a:prstClr val="black"/>
                </a:solidFill>
                <a:latin typeface="Calibri"/>
              </a:rPr>
              <a:t>a szivattyú volumetrikus vesztesége nő,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u-HU" dirty="0" smtClean="0">
                <a:solidFill>
                  <a:prstClr val="black"/>
                </a:solidFill>
                <a:latin typeface="Calibri"/>
              </a:rPr>
              <a:t>a hajtó villamos motor fordulatszáma csökken,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u-HU" dirty="0" smtClean="0">
                <a:solidFill>
                  <a:prstClr val="black"/>
                </a:solidFill>
                <a:latin typeface="Calibri"/>
              </a:rPr>
              <a:t>a folyadék kis mértékben összenyomódik.</a:t>
            </a:r>
          </a:p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három ok közül az első a legjelentősebb a másik kettő csak nagyon nagy szállítómagasságnál játszik szerepet.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2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2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117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5395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Volumetrikus szivattyúk szabályozása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9522" y="1935480"/>
            <a:ext cx="8604956" cy="2213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400" dirty="0" smtClean="0">
                <a:latin typeface="+mj-lt"/>
              </a:rPr>
              <a:t>Adott geometriai méretek és fordulatszám esetén a volumetrikus szivattyú térfogatárama állandó. Az üzemeltetés megkívánhatja, hogy különböző térfogatáramok szállítása történjen. A szabályozás célja a névleges térfogatáram utólagos megváltoztatása.  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245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935480"/>
            <a:ext cx="8604956" cy="2645648"/>
          </a:xfrm>
        </p:spPr>
        <p:txBody>
          <a:bodyPr>
            <a:normAutofit/>
          </a:bodyPr>
          <a:lstStyle/>
          <a:p>
            <a:pPr marL="450850" indent="-450850"/>
            <a:r>
              <a:rPr lang="hu-HU" sz="2400" dirty="0" smtClean="0">
                <a:latin typeface="+mj-lt"/>
              </a:rPr>
              <a:t>Fojtással (</a:t>
            </a:r>
            <a:r>
              <a:rPr lang="hu-HU" sz="2400" i="1" dirty="0" smtClean="0">
                <a:latin typeface="+mj-lt"/>
              </a:rPr>
              <a:t>nem lehetséges, mivel a folyadék gyakorlatilag összenyomhatatlan!</a:t>
            </a:r>
            <a:r>
              <a:rPr lang="hu-HU" sz="2400" dirty="0" smtClean="0">
                <a:latin typeface="+mj-lt"/>
              </a:rPr>
              <a:t>)</a:t>
            </a:r>
          </a:p>
          <a:p>
            <a:pPr marL="450850" indent="-450850"/>
            <a:r>
              <a:rPr lang="hu-HU" sz="2400" dirty="0" smtClean="0">
                <a:latin typeface="+mj-lt"/>
              </a:rPr>
              <a:t>Fordulatszámmal (</a:t>
            </a:r>
            <a:r>
              <a:rPr lang="hu-HU" sz="2400" i="1" dirty="0" smtClean="0">
                <a:latin typeface="+mj-lt"/>
              </a:rPr>
              <a:t>elméletileg veszteségmentes</a:t>
            </a:r>
            <a:r>
              <a:rPr lang="hu-HU" sz="2400" dirty="0" smtClean="0">
                <a:latin typeface="+mj-lt"/>
              </a:rPr>
              <a:t>)</a:t>
            </a:r>
          </a:p>
          <a:p>
            <a:pPr marL="450850" indent="-450850"/>
            <a:r>
              <a:rPr lang="hu-HU" sz="2400" dirty="0" smtClean="0">
                <a:latin typeface="+mj-lt"/>
              </a:rPr>
              <a:t>Megkerülő vezetékkel (</a:t>
            </a:r>
            <a:r>
              <a:rPr lang="hu-HU" sz="2400" i="1" dirty="0" smtClean="0">
                <a:latin typeface="+mj-lt"/>
              </a:rPr>
              <a:t>veszteséges</a:t>
            </a:r>
            <a:r>
              <a:rPr lang="hu-HU" sz="2400" dirty="0" smtClean="0">
                <a:latin typeface="+mj-lt"/>
              </a:rPr>
              <a:t>)</a:t>
            </a:r>
          </a:p>
          <a:p>
            <a:pPr marL="450850" indent="-450850"/>
            <a:r>
              <a:rPr lang="hu-HU" sz="2400" dirty="0" smtClean="0">
                <a:latin typeface="+mj-lt"/>
              </a:rPr>
              <a:t>A munkatér változtatásával (</a:t>
            </a:r>
            <a:r>
              <a:rPr lang="hu-HU" sz="2400" i="1" dirty="0" smtClean="0">
                <a:latin typeface="+mj-lt"/>
              </a:rPr>
              <a:t>elméletileg veszteségmentes</a:t>
            </a:r>
            <a:r>
              <a:rPr lang="hu-HU" sz="2400" dirty="0" smtClean="0">
                <a:latin typeface="+mj-lt"/>
              </a:rPr>
              <a:t>)</a:t>
            </a:r>
          </a:p>
          <a:p>
            <a:endParaRPr lang="hu-HU" sz="2400" dirty="0">
              <a:latin typeface="+mj-lt"/>
            </a:endParaRPr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457200" y="325395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Volumetrikus szivattyúk szabályozása</a:t>
            </a:r>
            <a:endParaRPr lang="hu-HU" sz="4000" dirty="0"/>
          </a:p>
        </p:txBody>
      </p:sp>
      <p:sp>
        <p:nvSpPr>
          <p:cNvPr id="9" name="Tartalom helye 2"/>
          <p:cNvSpPr txBox="1">
            <a:spLocks/>
          </p:cNvSpPr>
          <p:nvPr/>
        </p:nvSpPr>
        <p:spPr>
          <a:xfrm>
            <a:off x="269522" y="1935480"/>
            <a:ext cx="8604956" cy="2213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/>
              <a:buNone/>
            </a:pPr>
            <a:r>
              <a:rPr lang="hu-HU" sz="2400" smtClean="0">
                <a:latin typeface="+mj-lt"/>
              </a:rPr>
              <a:t>Adott geometriai méretek és fordulatszám esetén a volumetrikus szivattyú térfogatárama állandó. Az üzemeltetés megkívánhatja, hogy különböző térfogatáramok szállítása történjen. A szabályozás célja a névleges térfogatáram utólagos megváltoztatása.  </a:t>
            </a:r>
            <a:endParaRPr lang="hu-HU" sz="2400" dirty="0" smtClean="0">
              <a:latin typeface="+mj-lt"/>
            </a:endParaRP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203557" y="4354068"/>
            <a:ext cx="87368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200" dirty="0" smtClean="0">
                <a:latin typeface="+mj-lt"/>
              </a:rPr>
              <a:t>Veszteséges a szabályozás, ha a szabályozott üzem során a szivattyú nagyobb szállítómagasság ellenében dolgozik, mint amekkora a szabályozott térfogatáramhoz a csővezetéki jelleggörbéről leolvasható szállítómagasság. A folyadék súlyegységére vonatkoztatott veszteség a két szállítómagasság különbségével arányos.</a:t>
            </a:r>
            <a:endParaRPr lang="hu-HU" sz="2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Fojtásos szabályozás</a:t>
            </a:r>
            <a:endParaRPr lang="hu-HU" dirty="0"/>
          </a:p>
        </p:txBody>
      </p:sp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8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660973" y="2921168"/>
            <a:ext cx="5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fojtásos szabályozás esetén a szivattyú jelleggörbéje változatlan. A szabályozás a csővezeték hidraulikai ellenállásának növelésével valósul meg!</a:t>
            </a:r>
            <a:endParaRPr lang="hu-HU" sz="2000" dirty="0">
              <a:latin typeface="+mj-lt"/>
            </a:endParaRP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31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Egyenes összekötő 23"/>
          <p:cNvCxnSpPr/>
          <p:nvPr/>
        </p:nvCxnSpPr>
        <p:spPr>
          <a:xfrm rot="5400000">
            <a:off x="1520804" y="4283106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rot="5400000">
            <a:off x="1411265" y="4289417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Fojtásos szabályozás</a:t>
            </a:r>
            <a:endParaRPr lang="hu-HU" dirty="0"/>
          </a:p>
        </p:txBody>
      </p:sp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0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latin typeface="Calibri" pitchFamily="34" charset="0"/>
              </a:rPr>
              <a:t>H</a:t>
            </a:r>
            <a:endParaRPr lang="hu-HU" sz="3600" i="1" dirty="0">
              <a:latin typeface="Calibri" pitchFamily="34" charset="0"/>
            </a:endParaRPr>
          </a:p>
        </p:txBody>
      </p:sp>
      <p:sp>
        <p:nvSpPr>
          <p:cNvPr id="13" name="Szabadkézi sokszög 12"/>
          <p:cNvSpPr/>
          <p:nvPr/>
        </p:nvSpPr>
        <p:spPr>
          <a:xfrm>
            <a:off x="2590800" y="1733266"/>
            <a:ext cx="780197" cy="4107976"/>
          </a:xfrm>
          <a:custGeom>
            <a:avLst/>
            <a:gdLst>
              <a:gd name="connsiteX0" fmla="*/ 436728 w 436728"/>
              <a:gd name="connsiteY0" fmla="*/ 4107976 h 4107976"/>
              <a:gd name="connsiteX1" fmla="*/ 313898 w 436728"/>
              <a:gd name="connsiteY1" fmla="*/ 1665027 h 4107976"/>
              <a:gd name="connsiteX2" fmla="*/ 0 w 436728"/>
              <a:gd name="connsiteY2" fmla="*/ 0 h 41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28" h="4107976">
                <a:moveTo>
                  <a:pt x="436728" y="4107976"/>
                </a:moveTo>
                <a:cubicBezTo>
                  <a:pt x="411707" y="3228833"/>
                  <a:pt x="386686" y="2349690"/>
                  <a:pt x="313898" y="1665027"/>
                </a:cubicBezTo>
                <a:cubicBezTo>
                  <a:pt x="241110" y="980364"/>
                  <a:pt x="120555" y="490182"/>
                  <a:pt x="0" y="0"/>
                </a:cubicBezTo>
              </a:path>
            </a:pathLst>
          </a:custGeom>
          <a:ln w="381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6232382" y="1139778"/>
            <a:ext cx="2624093" cy="877106"/>
          </a:xfrm>
          <a:prstGeom prst="wedgeRoundRectCallout">
            <a:avLst>
              <a:gd name="adj1" fmla="val -172761"/>
              <a:gd name="adj2" fmla="val 12745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Valóságos szivattyú jelleggörbéje egy adott fordulatszámhoz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16" name="Szabadkézi sokszög 15"/>
          <p:cNvSpPr/>
          <p:nvPr/>
        </p:nvSpPr>
        <p:spPr>
          <a:xfrm>
            <a:off x="968991" y="2808279"/>
            <a:ext cx="5050809" cy="2000625"/>
          </a:xfrm>
          <a:custGeom>
            <a:avLst/>
            <a:gdLst>
              <a:gd name="connsiteX0" fmla="*/ 0 w 6455391"/>
              <a:gd name="connsiteY0" fmla="*/ 1897039 h 1897039"/>
              <a:gd name="connsiteX1" fmla="*/ 2756848 w 6455391"/>
              <a:gd name="connsiteY1" fmla="*/ 1678675 h 1897039"/>
              <a:gd name="connsiteX2" fmla="*/ 4872251 w 6455391"/>
              <a:gd name="connsiteY2" fmla="*/ 982639 h 1897039"/>
              <a:gd name="connsiteX3" fmla="*/ 6455391 w 6455391"/>
              <a:gd name="connsiteY3" fmla="*/ 0 h 18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5391" h="1897039">
                <a:moveTo>
                  <a:pt x="0" y="1897039"/>
                </a:moveTo>
                <a:cubicBezTo>
                  <a:pt x="972403" y="1864057"/>
                  <a:pt x="1944806" y="1831075"/>
                  <a:pt x="2756848" y="1678675"/>
                </a:cubicBezTo>
                <a:cubicBezTo>
                  <a:pt x="3568890" y="1526275"/>
                  <a:pt x="4255827" y="1262418"/>
                  <a:pt x="4872251" y="982639"/>
                </a:cubicBezTo>
                <a:cubicBezTo>
                  <a:pt x="5488675" y="702860"/>
                  <a:pt x="6455391" y="0"/>
                  <a:pt x="6455391" y="0"/>
                </a:cubicBezTo>
              </a:path>
            </a:pathLst>
          </a:cu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Lekerekített téglalap feliratnak 16"/>
          <p:cNvSpPr/>
          <p:nvPr/>
        </p:nvSpPr>
        <p:spPr>
          <a:xfrm>
            <a:off x="7308304" y="4632658"/>
            <a:ext cx="1470736" cy="740558"/>
          </a:xfrm>
          <a:prstGeom prst="wedgeRoundRectCallout">
            <a:avLst>
              <a:gd name="adj1" fmla="val -221862"/>
              <a:gd name="adj2" fmla="val -15714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Csővezetéki jelleggörbe 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18" name="Szabadkézi sokszög 17"/>
          <p:cNvSpPr/>
          <p:nvPr/>
        </p:nvSpPr>
        <p:spPr>
          <a:xfrm>
            <a:off x="945199" y="1092168"/>
            <a:ext cx="3407723" cy="3724327"/>
          </a:xfrm>
          <a:custGeom>
            <a:avLst/>
            <a:gdLst>
              <a:gd name="connsiteX0" fmla="*/ 0 w 6455391"/>
              <a:gd name="connsiteY0" fmla="*/ 1897039 h 1897039"/>
              <a:gd name="connsiteX1" fmla="*/ 2756848 w 6455391"/>
              <a:gd name="connsiteY1" fmla="*/ 1678675 h 1897039"/>
              <a:gd name="connsiteX2" fmla="*/ 4872251 w 6455391"/>
              <a:gd name="connsiteY2" fmla="*/ 982639 h 1897039"/>
              <a:gd name="connsiteX3" fmla="*/ 6455391 w 6455391"/>
              <a:gd name="connsiteY3" fmla="*/ 0 h 18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5391" h="1897039">
                <a:moveTo>
                  <a:pt x="0" y="1897039"/>
                </a:moveTo>
                <a:cubicBezTo>
                  <a:pt x="972403" y="1864057"/>
                  <a:pt x="1944806" y="1831075"/>
                  <a:pt x="2756848" y="1678675"/>
                </a:cubicBezTo>
                <a:cubicBezTo>
                  <a:pt x="3568890" y="1526275"/>
                  <a:pt x="4255827" y="1262418"/>
                  <a:pt x="4872251" y="982639"/>
                </a:cubicBezTo>
                <a:cubicBezTo>
                  <a:pt x="5488675" y="702860"/>
                  <a:pt x="6455391" y="0"/>
                  <a:pt x="6455391" y="0"/>
                </a:cubicBezTo>
              </a:path>
            </a:pathLst>
          </a:custGeom>
          <a:ln w="38100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Lekerekített téglalap feliratnak 18"/>
          <p:cNvSpPr/>
          <p:nvPr/>
        </p:nvSpPr>
        <p:spPr>
          <a:xfrm>
            <a:off x="6232383" y="2610372"/>
            <a:ext cx="2454417" cy="877106"/>
          </a:xfrm>
          <a:prstGeom prst="wedgeRoundRectCallout">
            <a:avLst>
              <a:gd name="adj1" fmla="val -159477"/>
              <a:gd name="adj2" fmla="val -1218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Fojtással megnövelt ellenállású csővezetéki jelleggörbe 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3184506" y="4414851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/>
          <p:cNvSpPr/>
          <p:nvPr/>
        </p:nvSpPr>
        <p:spPr>
          <a:xfrm>
            <a:off x="3074967" y="3429000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6" name="Egyenes összekötő nyíllal 25"/>
          <p:cNvCxnSpPr/>
          <p:nvPr/>
        </p:nvCxnSpPr>
        <p:spPr>
          <a:xfrm rot="10800000">
            <a:off x="2600299" y="5509764"/>
            <a:ext cx="582619" cy="1588"/>
          </a:xfrm>
          <a:prstGeom prst="straightConnector1">
            <a:avLst/>
          </a:prstGeom>
          <a:ln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/>
          <p:cNvCxnSpPr/>
          <p:nvPr/>
        </p:nvCxnSpPr>
        <p:spPr>
          <a:xfrm rot="10800000">
            <a:off x="3295634" y="5510241"/>
            <a:ext cx="582619" cy="1588"/>
          </a:xfrm>
          <a:prstGeom prst="straightConnector1">
            <a:avLst/>
          </a:prstGeom>
          <a:ln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827783"/>
              </p:ext>
            </p:extLst>
          </p:nvPr>
        </p:nvGraphicFramePr>
        <p:xfrm>
          <a:off x="3449590" y="4966827"/>
          <a:ext cx="1230422" cy="57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" name="Equation" r:id="rId5" imgW="495000" imgH="203040" progId="Equation.3">
                  <p:embed/>
                </p:oleObj>
              </mc:Choice>
              <mc:Fallback>
                <p:oleObj name="Equation" r:id="rId5" imgW="49500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9590" y="4966827"/>
                        <a:ext cx="1230422" cy="579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Lekerekített téglalap feliratnak 2"/>
          <p:cNvSpPr/>
          <p:nvPr/>
        </p:nvSpPr>
        <p:spPr>
          <a:xfrm>
            <a:off x="248911" y="3438853"/>
            <a:ext cx="1334757" cy="696801"/>
          </a:xfrm>
          <a:prstGeom prst="wedgeRoundRectCallout">
            <a:avLst>
              <a:gd name="adj1" fmla="val 175591"/>
              <a:gd name="adj2" fmla="val 10226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Eredeti munkapont</a:t>
            </a:r>
            <a:endParaRPr lang="hu-HU" dirty="0">
              <a:latin typeface="+mj-lt"/>
            </a:endParaRPr>
          </a:p>
        </p:txBody>
      </p:sp>
      <p:sp>
        <p:nvSpPr>
          <p:cNvPr id="25" name="Lekerekített téglalap feliratnak 24"/>
          <p:cNvSpPr/>
          <p:nvPr/>
        </p:nvSpPr>
        <p:spPr>
          <a:xfrm>
            <a:off x="256927" y="1890400"/>
            <a:ext cx="1432144" cy="625775"/>
          </a:xfrm>
          <a:prstGeom prst="wedgeRoundRectCallout">
            <a:avLst>
              <a:gd name="adj1" fmla="val 152623"/>
              <a:gd name="adj2" fmla="val 21499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Szabályozott munkapont</a:t>
            </a:r>
            <a:endParaRPr lang="hu-HU" dirty="0">
              <a:latin typeface="+mj-lt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671900" y="5632784"/>
            <a:ext cx="42529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fojtással a névleges értékhez képest elérhető térfogatáram-csökkenés minimális és a szivattyú túlterhelése nagy!</a:t>
            </a:r>
            <a:endParaRPr lang="hu-HU" dirty="0">
              <a:latin typeface="+mj-lt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1660973" y="2921168"/>
            <a:ext cx="5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fojtásos szabályozás esetén a szivattyú jelleggörbéje változatlan. A szabályozás a csővezeték hidraulikai ellenállásának növelésével valósul meg!</a:t>
            </a:r>
            <a:endParaRPr lang="hu-HU" sz="2000" dirty="0">
              <a:latin typeface="+mj-lt"/>
            </a:endParaRPr>
          </a:p>
        </p:txBody>
      </p:sp>
      <p:sp>
        <p:nvSpPr>
          <p:cNvPr id="2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3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3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" grpId="0" animBg="1"/>
      <p:bldP spid="25" grpId="0" animBg="1"/>
      <p:bldP spid="8" grpId="0" animBg="1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Egyenes összekötő 23"/>
          <p:cNvCxnSpPr/>
          <p:nvPr/>
        </p:nvCxnSpPr>
        <p:spPr>
          <a:xfrm rot="5400000">
            <a:off x="1520804" y="4283106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rot="5400000">
            <a:off x="1411265" y="4289417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Fojtásos szabályozás</a:t>
            </a:r>
            <a:endParaRPr lang="hu-HU" dirty="0"/>
          </a:p>
        </p:txBody>
      </p:sp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4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Szabadkézi sokszög 12"/>
          <p:cNvSpPr/>
          <p:nvPr/>
        </p:nvSpPr>
        <p:spPr>
          <a:xfrm>
            <a:off x="2590800" y="1733266"/>
            <a:ext cx="780197" cy="4107976"/>
          </a:xfrm>
          <a:custGeom>
            <a:avLst/>
            <a:gdLst>
              <a:gd name="connsiteX0" fmla="*/ 436728 w 436728"/>
              <a:gd name="connsiteY0" fmla="*/ 4107976 h 4107976"/>
              <a:gd name="connsiteX1" fmla="*/ 313898 w 436728"/>
              <a:gd name="connsiteY1" fmla="*/ 1665027 h 4107976"/>
              <a:gd name="connsiteX2" fmla="*/ 0 w 436728"/>
              <a:gd name="connsiteY2" fmla="*/ 0 h 41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28" h="4107976">
                <a:moveTo>
                  <a:pt x="436728" y="4107976"/>
                </a:moveTo>
                <a:cubicBezTo>
                  <a:pt x="411707" y="3228833"/>
                  <a:pt x="386686" y="2349690"/>
                  <a:pt x="313898" y="1665027"/>
                </a:cubicBezTo>
                <a:cubicBezTo>
                  <a:pt x="241110" y="980364"/>
                  <a:pt x="120555" y="490182"/>
                  <a:pt x="0" y="0"/>
                </a:cubicBezTo>
              </a:path>
            </a:pathLst>
          </a:custGeom>
          <a:ln w="381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6232382" y="1139778"/>
            <a:ext cx="2624093" cy="877106"/>
          </a:xfrm>
          <a:prstGeom prst="wedgeRoundRectCallout">
            <a:avLst>
              <a:gd name="adj1" fmla="val -172761"/>
              <a:gd name="adj2" fmla="val 12745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Valóságos szivattyú jelleggörbéje egy adott fordulatszámhoz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6" name="Szabadkézi sokszög 15"/>
          <p:cNvSpPr/>
          <p:nvPr/>
        </p:nvSpPr>
        <p:spPr>
          <a:xfrm>
            <a:off x="968991" y="2808279"/>
            <a:ext cx="5050809" cy="2000625"/>
          </a:xfrm>
          <a:custGeom>
            <a:avLst/>
            <a:gdLst>
              <a:gd name="connsiteX0" fmla="*/ 0 w 6455391"/>
              <a:gd name="connsiteY0" fmla="*/ 1897039 h 1897039"/>
              <a:gd name="connsiteX1" fmla="*/ 2756848 w 6455391"/>
              <a:gd name="connsiteY1" fmla="*/ 1678675 h 1897039"/>
              <a:gd name="connsiteX2" fmla="*/ 4872251 w 6455391"/>
              <a:gd name="connsiteY2" fmla="*/ 982639 h 1897039"/>
              <a:gd name="connsiteX3" fmla="*/ 6455391 w 6455391"/>
              <a:gd name="connsiteY3" fmla="*/ 0 h 18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5391" h="1897039">
                <a:moveTo>
                  <a:pt x="0" y="1897039"/>
                </a:moveTo>
                <a:cubicBezTo>
                  <a:pt x="972403" y="1864057"/>
                  <a:pt x="1944806" y="1831075"/>
                  <a:pt x="2756848" y="1678675"/>
                </a:cubicBezTo>
                <a:cubicBezTo>
                  <a:pt x="3568890" y="1526275"/>
                  <a:pt x="4255827" y="1262418"/>
                  <a:pt x="4872251" y="982639"/>
                </a:cubicBezTo>
                <a:cubicBezTo>
                  <a:pt x="5488675" y="702860"/>
                  <a:pt x="6455391" y="0"/>
                  <a:pt x="6455391" y="0"/>
                </a:cubicBezTo>
              </a:path>
            </a:pathLst>
          </a:cu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17" name="Lekerekített téglalap feliratnak 16"/>
          <p:cNvSpPr/>
          <p:nvPr/>
        </p:nvSpPr>
        <p:spPr>
          <a:xfrm>
            <a:off x="7308304" y="4632658"/>
            <a:ext cx="1470736" cy="740558"/>
          </a:xfrm>
          <a:prstGeom prst="wedgeRoundRectCallout">
            <a:avLst>
              <a:gd name="adj1" fmla="val -221862"/>
              <a:gd name="adj2" fmla="val -15714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Csővezetéki jelleggörbe 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8" name="Szabadkézi sokszög 17"/>
          <p:cNvSpPr/>
          <p:nvPr/>
        </p:nvSpPr>
        <p:spPr>
          <a:xfrm>
            <a:off x="945199" y="1092168"/>
            <a:ext cx="3407723" cy="3724327"/>
          </a:xfrm>
          <a:custGeom>
            <a:avLst/>
            <a:gdLst>
              <a:gd name="connsiteX0" fmla="*/ 0 w 6455391"/>
              <a:gd name="connsiteY0" fmla="*/ 1897039 h 1897039"/>
              <a:gd name="connsiteX1" fmla="*/ 2756848 w 6455391"/>
              <a:gd name="connsiteY1" fmla="*/ 1678675 h 1897039"/>
              <a:gd name="connsiteX2" fmla="*/ 4872251 w 6455391"/>
              <a:gd name="connsiteY2" fmla="*/ 982639 h 1897039"/>
              <a:gd name="connsiteX3" fmla="*/ 6455391 w 6455391"/>
              <a:gd name="connsiteY3" fmla="*/ 0 h 18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5391" h="1897039">
                <a:moveTo>
                  <a:pt x="0" y="1897039"/>
                </a:moveTo>
                <a:cubicBezTo>
                  <a:pt x="972403" y="1864057"/>
                  <a:pt x="1944806" y="1831075"/>
                  <a:pt x="2756848" y="1678675"/>
                </a:cubicBezTo>
                <a:cubicBezTo>
                  <a:pt x="3568890" y="1526275"/>
                  <a:pt x="4255827" y="1262418"/>
                  <a:pt x="4872251" y="982639"/>
                </a:cubicBezTo>
                <a:cubicBezTo>
                  <a:pt x="5488675" y="702860"/>
                  <a:pt x="6455391" y="0"/>
                  <a:pt x="6455391" y="0"/>
                </a:cubicBezTo>
              </a:path>
            </a:pathLst>
          </a:custGeom>
          <a:ln w="38100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19" name="Lekerekített téglalap feliratnak 18"/>
          <p:cNvSpPr/>
          <p:nvPr/>
        </p:nvSpPr>
        <p:spPr>
          <a:xfrm>
            <a:off x="6232383" y="2610372"/>
            <a:ext cx="2454417" cy="877106"/>
          </a:xfrm>
          <a:prstGeom prst="wedgeRoundRectCallout">
            <a:avLst>
              <a:gd name="adj1" fmla="val -159477"/>
              <a:gd name="adj2" fmla="val -1218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Fojtással megnövelt ellenállású csővezetéki jelleggörbe 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3184506" y="4414851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21" name="Ellipszis 20"/>
          <p:cNvSpPr/>
          <p:nvPr/>
        </p:nvSpPr>
        <p:spPr>
          <a:xfrm>
            <a:off x="3074967" y="3429000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26" name="Egyenes összekötő nyíllal 25"/>
          <p:cNvCxnSpPr/>
          <p:nvPr/>
        </p:nvCxnSpPr>
        <p:spPr>
          <a:xfrm rot="10800000">
            <a:off x="2600299" y="5509764"/>
            <a:ext cx="582619" cy="1588"/>
          </a:xfrm>
          <a:prstGeom prst="straightConnector1">
            <a:avLst/>
          </a:prstGeom>
          <a:ln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/>
          <p:cNvCxnSpPr/>
          <p:nvPr/>
        </p:nvCxnSpPr>
        <p:spPr>
          <a:xfrm rot="10800000">
            <a:off x="3295634" y="5510241"/>
            <a:ext cx="582619" cy="1588"/>
          </a:xfrm>
          <a:prstGeom prst="straightConnector1">
            <a:avLst/>
          </a:prstGeom>
          <a:ln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802724"/>
              </p:ext>
            </p:extLst>
          </p:nvPr>
        </p:nvGraphicFramePr>
        <p:xfrm>
          <a:off x="3449590" y="4966827"/>
          <a:ext cx="1230422" cy="57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5" name="Equation" r:id="rId5" imgW="495000" imgH="203040" progId="Equation.3">
                  <p:embed/>
                </p:oleObj>
              </mc:Choice>
              <mc:Fallback>
                <p:oleObj name="Equation" r:id="rId5" imgW="495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9590" y="4966827"/>
                        <a:ext cx="1230422" cy="579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Lekerekített téglalap feliratnak 2"/>
          <p:cNvSpPr/>
          <p:nvPr/>
        </p:nvSpPr>
        <p:spPr>
          <a:xfrm>
            <a:off x="248911" y="3438853"/>
            <a:ext cx="1334757" cy="696801"/>
          </a:xfrm>
          <a:prstGeom prst="wedgeRoundRectCallout">
            <a:avLst>
              <a:gd name="adj1" fmla="val 175591"/>
              <a:gd name="adj2" fmla="val 10226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Eredeti munkapont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Lekerekített téglalap feliratnak 24"/>
          <p:cNvSpPr/>
          <p:nvPr/>
        </p:nvSpPr>
        <p:spPr>
          <a:xfrm>
            <a:off x="256927" y="1890400"/>
            <a:ext cx="1432144" cy="625775"/>
          </a:xfrm>
          <a:prstGeom prst="wedgeRoundRectCallout">
            <a:avLst>
              <a:gd name="adj1" fmla="val 152623"/>
              <a:gd name="adj2" fmla="val 21499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Szabályozott munkapont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671900" y="5632784"/>
            <a:ext cx="42529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fojtással a névleges értékhez képest elérhető térfogatáram-csökkenés minimális és a szivattyú túlterhelése nagy!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Cím 1"/>
          <p:cNvSpPr txBox="1">
            <a:spLocks/>
          </p:cNvSpPr>
          <p:nvPr/>
        </p:nvSpPr>
        <p:spPr>
          <a:xfrm>
            <a:off x="457200" y="-322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Fordulatszám szabályozás</a:t>
            </a:r>
            <a:endParaRPr lang="hu-HU" dirty="0"/>
          </a:p>
        </p:txBody>
      </p:sp>
      <p:sp>
        <p:nvSpPr>
          <p:cNvPr id="30" name="Szövegdoboz 29"/>
          <p:cNvSpPr txBox="1"/>
          <p:nvPr/>
        </p:nvSpPr>
        <p:spPr>
          <a:xfrm>
            <a:off x="1660973" y="2921168"/>
            <a:ext cx="5781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fordulatszám szabályozás esetén a szivattyú jelleggörbéjét változtatjuk meg, miközben a csővezeték hidraulikai ellenállását mutató jellegörbe változatlan marad!</a:t>
            </a:r>
            <a:endParaRPr lang="hu-HU" sz="2000" dirty="0">
              <a:latin typeface="+mj-lt"/>
            </a:endParaRPr>
          </a:p>
        </p:txBody>
      </p:sp>
      <p:sp>
        <p:nvSpPr>
          <p:cNvPr id="3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3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660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" grpId="0" animBg="1"/>
      <p:bldP spid="25" grpId="0" animBg="1"/>
      <p:bldP spid="8" grpId="0" animBg="1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zabadkézi sokszög 21"/>
          <p:cNvSpPr/>
          <p:nvPr/>
        </p:nvSpPr>
        <p:spPr>
          <a:xfrm>
            <a:off x="3951279" y="1694369"/>
            <a:ext cx="780197" cy="4107976"/>
          </a:xfrm>
          <a:custGeom>
            <a:avLst/>
            <a:gdLst>
              <a:gd name="connsiteX0" fmla="*/ 436728 w 436728"/>
              <a:gd name="connsiteY0" fmla="*/ 4107976 h 4107976"/>
              <a:gd name="connsiteX1" fmla="*/ 313898 w 436728"/>
              <a:gd name="connsiteY1" fmla="*/ 1665027 h 4107976"/>
              <a:gd name="connsiteX2" fmla="*/ 0 w 436728"/>
              <a:gd name="connsiteY2" fmla="*/ 0 h 41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28" h="4107976">
                <a:moveTo>
                  <a:pt x="436728" y="4107976"/>
                </a:moveTo>
                <a:cubicBezTo>
                  <a:pt x="411707" y="3228833"/>
                  <a:pt x="386686" y="2349690"/>
                  <a:pt x="313898" y="1665027"/>
                </a:cubicBezTo>
                <a:cubicBezTo>
                  <a:pt x="241110" y="980364"/>
                  <a:pt x="120555" y="490182"/>
                  <a:pt x="0" y="0"/>
                </a:cubicBezTo>
              </a:path>
            </a:pathLst>
          </a:custGeom>
          <a:ln w="38100">
            <a:solidFill>
              <a:srgbClr val="00CC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Egyenes összekötő 23"/>
          <p:cNvCxnSpPr/>
          <p:nvPr/>
        </p:nvCxnSpPr>
        <p:spPr>
          <a:xfrm rot="5400000">
            <a:off x="1520804" y="4283106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rot="5400000">
            <a:off x="2833683" y="4289417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Fordulatszám szabályozás</a:t>
            </a:r>
            <a:endParaRPr lang="hu-HU" dirty="0"/>
          </a:p>
        </p:txBody>
      </p:sp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5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latin typeface="Calibri" pitchFamily="34" charset="0"/>
              </a:rPr>
              <a:t>H</a:t>
            </a:r>
            <a:endParaRPr lang="hu-HU" sz="3600" i="1" dirty="0">
              <a:latin typeface="Calibri" pitchFamily="34" charset="0"/>
            </a:endParaRPr>
          </a:p>
        </p:txBody>
      </p:sp>
      <p:sp>
        <p:nvSpPr>
          <p:cNvPr id="13" name="Szabadkézi sokszög 12"/>
          <p:cNvSpPr/>
          <p:nvPr/>
        </p:nvSpPr>
        <p:spPr>
          <a:xfrm>
            <a:off x="2590800" y="1733266"/>
            <a:ext cx="780197" cy="4107976"/>
          </a:xfrm>
          <a:custGeom>
            <a:avLst/>
            <a:gdLst>
              <a:gd name="connsiteX0" fmla="*/ 436728 w 436728"/>
              <a:gd name="connsiteY0" fmla="*/ 4107976 h 4107976"/>
              <a:gd name="connsiteX1" fmla="*/ 313898 w 436728"/>
              <a:gd name="connsiteY1" fmla="*/ 1665027 h 4107976"/>
              <a:gd name="connsiteX2" fmla="*/ 0 w 436728"/>
              <a:gd name="connsiteY2" fmla="*/ 0 h 41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28" h="4107976">
                <a:moveTo>
                  <a:pt x="436728" y="4107976"/>
                </a:moveTo>
                <a:cubicBezTo>
                  <a:pt x="411707" y="3228833"/>
                  <a:pt x="386686" y="2349690"/>
                  <a:pt x="313898" y="1665027"/>
                </a:cubicBezTo>
                <a:cubicBezTo>
                  <a:pt x="241110" y="980364"/>
                  <a:pt x="120555" y="490182"/>
                  <a:pt x="0" y="0"/>
                </a:cubicBezTo>
              </a:path>
            </a:pathLst>
          </a:custGeom>
          <a:ln w="381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5328084" y="1139778"/>
            <a:ext cx="3015657" cy="750622"/>
          </a:xfrm>
          <a:prstGeom prst="wedgeRoundRectCallout">
            <a:avLst>
              <a:gd name="adj1" fmla="val -129597"/>
              <a:gd name="adj2" fmla="val 12361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A szivattyú  jelleggörbéje egy adott fordulatszámhoz (</a:t>
            </a:r>
            <a:r>
              <a:rPr lang="hu-HU" i="1" dirty="0" smtClean="0">
                <a:latin typeface="Calibri" pitchFamily="34" charset="0"/>
              </a:rPr>
              <a:t>n</a:t>
            </a:r>
            <a:r>
              <a:rPr lang="hu-HU" dirty="0" smtClean="0">
                <a:latin typeface="Calibri" pitchFamily="34" charset="0"/>
              </a:rPr>
              <a:t>)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16" name="Szabadkézi sokszög 15"/>
          <p:cNvSpPr/>
          <p:nvPr/>
        </p:nvSpPr>
        <p:spPr>
          <a:xfrm>
            <a:off x="968991" y="2808279"/>
            <a:ext cx="5050809" cy="2000625"/>
          </a:xfrm>
          <a:custGeom>
            <a:avLst/>
            <a:gdLst>
              <a:gd name="connsiteX0" fmla="*/ 0 w 6455391"/>
              <a:gd name="connsiteY0" fmla="*/ 1897039 h 1897039"/>
              <a:gd name="connsiteX1" fmla="*/ 2756848 w 6455391"/>
              <a:gd name="connsiteY1" fmla="*/ 1678675 h 1897039"/>
              <a:gd name="connsiteX2" fmla="*/ 4872251 w 6455391"/>
              <a:gd name="connsiteY2" fmla="*/ 982639 h 1897039"/>
              <a:gd name="connsiteX3" fmla="*/ 6455391 w 6455391"/>
              <a:gd name="connsiteY3" fmla="*/ 0 h 18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5391" h="1897039">
                <a:moveTo>
                  <a:pt x="0" y="1897039"/>
                </a:moveTo>
                <a:cubicBezTo>
                  <a:pt x="972403" y="1864057"/>
                  <a:pt x="1944806" y="1831075"/>
                  <a:pt x="2756848" y="1678675"/>
                </a:cubicBezTo>
                <a:cubicBezTo>
                  <a:pt x="3568890" y="1526275"/>
                  <a:pt x="4255827" y="1262418"/>
                  <a:pt x="4872251" y="982639"/>
                </a:cubicBezTo>
                <a:cubicBezTo>
                  <a:pt x="5488675" y="702860"/>
                  <a:pt x="6455391" y="0"/>
                  <a:pt x="6455391" y="0"/>
                </a:cubicBezTo>
              </a:path>
            </a:pathLst>
          </a:cu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Lekerekített téglalap feliratnak 16"/>
          <p:cNvSpPr/>
          <p:nvPr/>
        </p:nvSpPr>
        <p:spPr>
          <a:xfrm>
            <a:off x="7272300" y="4632658"/>
            <a:ext cx="1506740" cy="740558"/>
          </a:xfrm>
          <a:prstGeom prst="wedgeRoundRectCallout">
            <a:avLst>
              <a:gd name="adj1" fmla="val -201311"/>
              <a:gd name="adj2" fmla="val -17959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Csővezetéki jelleggörbe 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3184506" y="4414851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/>
          <p:cNvSpPr/>
          <p:nvPr/>
        </p:nvSpPr>
        <p:spPr>
          <a:xfrm>
            <a:off x="4502052" y="3867156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6" name="Egyenes összekötő nyíllal 25"/>
          <p:cNvCxnSpPr/>
          <p:nvPr/>
        </p:nvCxnSpPr>
        <p:spPr>
          <a:xfrm rot="10800000">
            <a:off x="2711426" y="5509764"/>
            <a:ext cx="582619" cy="1588"/>
          </a:xfrm>
          <a:prstGeom prst="straightConnector1">
            <a:avLst/>
          </a:prstGeom>
          <a:ln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/>
          <p:cNvCxnSpPr/>
          <p:nvPr/>
        </p:nvCxnSpPr>
        <p:spPr>
          <a:xfrm rot="10800000">
            <a:off x="4610102" y="5510241"/>
            <a:ext cx="582619" cy="1588"/>
          </a:xfrm>
          <a:prstGeom prst="straightConnector1">
            <a:avLst/>
          </a:prstGeom>
          <a:ln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Lekerekített téglalap feliratnak 24"/>
          <p:cNvSpPr/>
          <p:nvPr/>
        </p:nvSpPr>
        <p:spPr>
          <a:xfrm>
            <a:off x="6264188" y="2077622"/>
            <a:ext cx="2716291" cy="877106"/>
          </a:xfrm>
          <a:prstGeom prst="wedgeRoundRectCallout">
            <a:avLst>
              <a:gd name="adj1" fmla="val -113825"/>
              <a:gd name="adj2" fmla="val 9563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A szivattyú  jelleggörbéje egy megnövelt fordulatszámhoz (</a:t>
            </a:r>
            <a:r>
              <a:rPr lang="hu-HU" i="1" dirty="0" smtClean="0">
                <a:latin typeface="Calibri" pitchFamily="34" charset="0"/>
              </a:rPr>
              <a:t>n’&gt;</a:t>
            </a:r>
            <a:r>
              <a:rPr lang="hu-HU" i="1" dirty="0" err="1" smtClean="0">
                <a:latin typeface="Calibri" pitchFamily="34" charset="0"/>
              </a:rPr>
              <a:t>n</a:t>
            </a:r>
            <a:r>
              <a:rPr lang="hu-HU" dirty="0" smtClean="0">
                <a:latin typeface="Calibri" pitchFamily="34" charset="0"/>
              </a:rPr>
              <a:t>)</a:t>
            </a:r>
            <a:endParaRPr lang="hu-HU" dirty="0">
              <a:latin typeface="Calibri" pitchFamily="34" charset="0"/>
            </a:endParaRPr>
          </a:p>
        </p:txBody>
      </p:sp>
      <p:cxnSp>
        <p:nvCxnSpPr>
          <p:cNvPr id="29" name="Egyenes összekötő 28"/>
          <p:cNvCxnSpPr/>
          <p:nvPr/>
        </p:nvCxnSpPr>
        <p:spPr>
          <a:xfrm rot="10800000" flipV="1">
            <a:off x="3294046" y="5509763"/>
            <a:ext cx="1312879" cy="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695688" y="5066114"/>
          <a:ext cx="534993" cy="407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" name="Equation" r:id="rId5" imgW="266400" imgH="203040" progId="Equation.3">
                  <p:embed/>
                </p:oleObj>
              </mc:Choice>
              <mc:Fallback>
                <p:oleObj name="Equation" r:id="rId5" imgW="26640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688" y="5066114"/>
                        <a:ext cx="534993" cy="407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Lekerekített téglalap feliratnak 27"/>
          <p:cNvSpPr/>
          <p:nvPr/>
        </p:nvSpPr>
        <p:spPr>
          <a:xfrm>
            <a:off x="248911" y="3438853"/>
            <a:ext cx="1440160" cy="696801"/>
          </a:xfrm>
          <a:prstGeom prst="wedgeRoundRectCallout">
            <a:avLst>
              <a:gd name="adj1" fmla="val 153903"/>
              <a:gd name="adj2" fmla="val 9829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Eredeti munkapont</a:t>
            </a:r>
            <a:endParaRPr lang="hu-HU" dirty="0">
              <a:latin typeface="+mj-lt"/>
            </a:endParaRPr>
          </a:p>
        </p:txBody>
      </p:sp>
      <p:sp>
        <p:nvSpPr>
          <p:cNvPr id="30" name="Lekerekített téglalap feliratnak 29"/>
          <p:cNvSpPr/>
          <p:nvPr/>
        </p:nvSpPr>
        <p:spPr>
          <a:xfrm>
            <a:off x="256927" y="1890400"/>
            <a:ext cx="1440160" cy="696801"/>
          </a:xfrm>
          <a:prstGeom prst="wedgeRoundRectCallout">
            <a:avLst>
              <a:gd name="adj1" fmla="val 243690"/>
              <a:gd name="adj2" fmla="val 2414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Szabályozott munkapont</a:t>
            </a:r>
            <a:endParaRPr lang="hu-HU" dirty="0">
              <a:latin typeface="+mj-lt"/>
            </a:endParaRPr>
          </a:p>
        </p:txBody>
      </p:sp>
      <p:sp>
        <p:nvSpPr>
          <p:cNvPr id="31" name="Szövegdoboz 30"/>
          <p:cNvSpPr txBox="1"/>
          <p:nvPr/>
        </p:nvSpPr>
        <p:spPr>
          <a:xfrm>
            <a:off x="3671900" y="5632784"/>
            <a:ext cx="454822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fordulatszám változtatásával  a térfogatáram, a </a:t>
            </a:r>
            <a:r>
              <a:rPr lang="hu-HU" dirty="0">
                <a:latin typeface="+mj-lt"/>
              </a:rPr>
              <a:t>névleges értékhez </a:t>
            </a:r>
            <a:r>
              <a:rPr lang="hu-HU" dirty="0" smtClean="0">
                <a:latin typeface="+mj-lt"/>
              </a:rPr>
              <a:t>képest, </a:t>
            </a:r>
            <a:r>
              <a:rPr lang="hu-HU" dirty="0">
                <a:latin typeface="+mj-lt"/>
              </a:rPr>
              <a:t>növelhető </a:t>
            </a:r>
            <a:r>
              <a:rPr lang="hu-HU" dirty="0" smtClean="0">
                <a:latin typeface="+mj-lt"/>
              </a:rPr>
              <a:t>vagy csökkenthető!</a:t>
            </a:r>
            <a:endParaRPr lang="hu-HU" dirty="0">
              <a:latin typeface="+mj-lt"/>
            </a:endParaRPr>
          </a:p>
        </p:txBody>
      </p:sp>
      <p:sp>
        <p:nvSpPr>
          <p:cNvPr id="32" name="Szövegdoboz 31"/>
          <p:cNvSpPr txBox="1"/>
          <p:nvPr/>
        </p:nvSpPr>
        <p:spPr>
          <a:xfrm>
            <a:off x="1660973" y="2921168"/>
            <a:ext cx="5781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fordulatszám szabályozás esetén a szivattyú jelleggörbéjét változtatjuk meg, miközben a csővezeték hidraulikai ellenállását mutató jellegörbe változatlan marad!</a:t>
            </a:r>
            <a:endParaRPr lang="hu-HU" sz="2000" dirty="0">
              <a:latin typeface="+mj-lt"/>
            </a:endParaRPr>
          </a:p>
        </p:txBody>
      </p: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3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3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3" grpId="0" animBg="1"/>
      <p:bldP spid="14" grpId="0" animBg="1"/>
      <p:bldP spid="16" grpId="0" animBg="1"/>
      <p:bldP spid="17" grpId="0" animBg="1"/>
      <p:bldP spid="20" grpId="0" animBg="1"/>
      <p:bldP spid="21" grpId="0" animBg="1"/>
      <p:bldP spid="25" grpId="0" animBg="1"/>
      <p:bldP spid="28" grpId="0" animBg="1"/>
      <p:bldP spid="30" grpId="0" animBg="1"/>
      <p:bldP spid="31" grpId="0" animBg="1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zabadkézi sokszög 21"/>
          <p:cNvSpPr/>
          <p:nvPr/>
        </p:nvSpPr>
        <p:spPr>
          <a:xfrm>
            <a:off x="3951279" y="1694369"/>
            <a:ext cx="780197" cy="4107976"/>
          </a:xfrm>
          <a:custGeom>
            <a:avLst/>
            <a:gdLst>
              <a:gd name="connsiteX0" fmla="*/ 436728 w 436728"/>
              <a:gd name="connsiteY0" fmla="*/ 4107976 h 4107976"/>
              <a:gd name="connsiteX1" fmla="*/ 313898 w 436728"/>
              <a:gd name="connsiteY1" fmla="*/ 1665027 h 4107976"/>
              <a:gd name="connsiteX2" fmla="*/ 0 w 436728"/>
              <a:gd name="connsiteY2" fmla="*/ 0 h 41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28" h="4107976">
                <a:moveTo>
                  <a:pt x="436728" y="4107976"/>
                </a:moveTo>
                <a:cubicBezTo>
                  <a:pt x="411707" y="3228833"/>
                  <a:pt x="386686" y="2349690"/>
                  <a:pt x="313898" y="1665027"/>
                </a:cubicBezTo>
                <a:cubicBezTo>
                  <a:pt x="241110" y="980364"/>
                  <a:pt x="120555" y="490182"/>
                  <a:pt x="0" y="0"/>
                </a:cubicBezTo>
              </a:path>
            </a:pathLst>
          </a:custGeom>
          <a:ln w="38100">
            <a:solidFill>
              <a:srgbClr val="00CC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cxnSp>
        <p:nvCxnSpPr>
          <p:cNvPr id="24" name="Egyenes összekötő 23"/>
          <p:cNvCxnSpPr/>
          <p:nvPr/>
        </p:nvCxnSpPr>
        <p:spPr>
          <a:xfrm rot="5400000">
            <a:off x="1520804" y="4283106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rot="5400000">
            <a:off x="2833683" y="4289417"/>
            <a:ext cx="35480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Fordulatszám szabályozás</a:t>
            </a:r>
            <a:endParaRPr lang="hu-HU" dirty="0"/>
          </a:p>
        </p:txBody>
      </p:sp>
      <p:sp>
        <p:nvSpPr>
          <p:cNvPr id="7" name="Szabadkézi sokszög 6"/>
          <p:cNvSpPr/>
          <p:nvPr/>
        </p:nvSpPr>
        <p:spPr>
          <a:xfrm>
            <a:off x="955343" y="1255594"/>
            <a:ext cx="7192370" cy="4572000"/>
          </a:xfrm>
          <a:custGeom>
            <a:avLst/>
            <a:gdLst>
              <a:gd name="connsiteX0" fmla="*/ 0 w 7192370"/>
              <a:gd name="connsiteY0" fmla="*/ 0 h 4572000"/>
              <a:gd name="connsiteX1" fmla="*/ 0 w 7192370"/>
              <a:gd name="connsiteY1" fmla="*/ 4572000 h 4572000"/>
              <a:gd name="connsiteX2" fmla="*/ 7192370 w 7192370"/>
              <a:gd name="connsiteY2" fmla="*/ 4572000 h 4572000"/>
              <a:gd name="connsiteX3" fmla="*/ 7192370 w 719237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370" h="4572000">
                <a:moveTo>
                  <a:pt x="0" y="0"/>
                </a:moveTo>
                <a:lnTo>
                  <a:pt x="0" y="4572000"/>
                </a:lnTo>
                <a:lnTo>
                  <a:pt x="7192370" y="4572000"/>
                </a:lnTo>
                <a:lnTo>
                  <a:pt x="7192370" y="4572000"/>
                </a:lnTo>
              </a:path>
            </a:pathLst>
          </a:custGeom>
          <a:ln w="1905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220126" y="5509764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0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126" y="5509764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446031" y="1092168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Szabadkézi sokszög 12"/>
          <p:cNvSpPr/>
          <p:nvPr/>
        </p:nvSpPr>
        <p:spPr>
          <a:xfrm>
            <a:off x="2590800" y="1733266"/>
            <a:ext cx="780197" cy="4107976"/>
          </a:xfrm>
          <a:custGeom>
            <a:avLst/>
            <a:gdLst>
              <a:gd name="connsiteX0" fmla="*/ 436728 w 436728"/>
              <a:gd name="connsiteY0" fmla="*/ 4107976 h 4107976"/>
              <a:gd name="connsiteX1" fmla="*/ 313898 w 436728"/>
              <a:gd name="connsiteY1" fmla="*/ 1665027 h 4107976"/>
              <a:gd name="connsiteX2" fmla="*/ 0 w 436728"/>
              <a:gd name="connsiteY2" fmla="*/ 0 h 41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28" h="4107976">
                <a:moveTo>
                  <a:pt x="436728" y="4107976"/>
                </a:moveTo>
                <a:cubicBezTo>
                  <a:pt x="411707" y="3228833"/>
                  <a:pt x="386686" y="2349690"/>
                  <a:pt x="313898" y="1665027"/>
                </a:cubicBezTo>
                <a:cubicBezTo>
                  <a:pt x="241110" y="980364"/>
                  <a:pt x="120555" y="490182"/>
                  <a:pt x="0" y="0"/>
                </a:cubicBezTo>
              </a:path>
            </a:pathLst>
          </a:custGeom>
          <a:ln w="381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5328084" y="1139778"/>
            <a:ext cx="3015657" cy="750622"/>
          </a:xfrm>
          <a:prstGeom prst="wedgeRoundRectCallout">
            <a:avLst>
              <a:gd name="adj1" fmla="val -129597"/>
              <a:gd name="adj2" fmla="val 12361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  jelleggörbéje egy adott fordulatszámhoz (</a:t>
            </a:r>
            <a:r>
              <a:rPr lang="hu-HU" i="1" dirty="0" smtClean="0">
                <a:solidFill>
                  <a:prstClr val="white"/>
                </a:solidFill>
                <a:latin typeface="Calibri" pitchFamily="34" charset="0"/>
              </a:rPr>
              <a:t>n</a:t>
            </a:r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)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6" name="Szabadkézi sokszög 15"/>
          <p:cNvSpPr/>
          <p:nvPr/>
        </p:nvSpPr>
        <p:spPr>
          <a:xfrm>
            <a:off x="968991" y="2808279"/>
            <a:ext cx="5050809" cy="2000625"/>
          </a:xfrm>
          <a:custGeom>
            <a:avLst/>
            <a:gdLst>
              <a:gd name="connsiteX0" fmla="*/ 0 w 6455391"/>
              <a:gd name="connsiteY0" fmla="*/ 1897039 h 1897039"/>
              <a:gd name="connsiteX1" fmla="*/ 2756848 w 6455391"/>
              <a:gd name="connsiteY1" fmla="*/ 1678675 h 1897039"/>
              <a:gd name="connsiteX2" fmla="*/ 4872251 w 6455391"/>
              <a:gd name="connsiteY2" fmla="*/ 982639 h 1897039"/>
              <a:gd name="connsiteX3" fmla="*/ 6455391 w 6455391"/>
              <a:gd name="connsiteY3" fmla="*/ 0 h 18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5391" h="1897039">
                <a:moveTo>
                  <a:pt x="0" y="1897039"/>
                </a:moveTo>
                <a:cubicBezTo>
                  <a:pt x="972403" y="1864057"/>
                  <a:pt x="1944806" y="1831075"/>
                  <a:pt x="2756848" y="1678675"/>
                </a:cubicBezTo>
                <a:cubicBezTo>
                  <a:pt x="3568890" y="1526275"/>
                  <a:pt x="4255827" y="1262418"/>
                  <a:pt x="4872251" y="982639"/>
                </a:cubicBezTo>
                <a:cubicBezTo>
                  <a:pt x="5488675" y="702860"/>
                  <a:pt x="6455391" y="0"/>
                  <a:pt x="6455391" y="0"/>
                </a:cubicBezTo>
              </a:path>
            </a:pathLst>
          </a:cu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17" name="Lekerekített téglalap feliratnak 16"/>
          <p:cNvSpPr/>
          <p:nvPr/>
        </p:nvSpPr>
        <p:spPr>
          <a:xfrm>
            <a:off x="7272300" y="4632658"/>
            <a:ext cx="1506740" cy="740558"/>
          </a:xfrm>
          <a:prstGeom prst="wedgeRoundRectCallout">
            <a:avLst>
              <a:gd name="adj1" fmla="val -201311"/>
              <a:gd name="adj2" fmla="val -17959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Csővezetéki jelleggörbe 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3184506" y="4414851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21" name="Ellipszis 20"/>
          <p:cNvSpPr/>
          <p:nvPr/>
        </p:nvSpPr>
        <p:spPr>
          <a:xfrm>
            <a:off x="4502052" y="3867156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26" name="Egyenes összekötő nyíllal 25"/>
          <p:cNvCxnSpPr/>
          <p:nvPr/>
        </p:nvCxnSpPr>
        <p:spPr>
          <a:xfrm rot="10800000">
            <a:off x="2711426" y="5509764"/>
            <a:ext cx="582619" cy="1588"/>
          </a:xfrm>
          <a:prstGeom prst="straightConnector1">
            <a:avLst/>
          </a:prstGeom>
          <a:ln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/>
          <p:cNvCxnSpPr/>
          <p:nvPr/>
        </p:nvCxnSpPr>
        <p:spPr>
          <a:xfrm rot="10800000">
            <a:off x="4610102" y="5510241"/>
            <a:ext cx="582619" cy="1588"/>
          </a:xfrm>
          <a:prstGeom prst="straightConnector1">
            <a:avLst/>
          </a:prstGeom>
          <a:ln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Lekerekített téglalap feliratnak 24"/>
          <p:cNvSpPr/>
          <p:nvPr/>
        </p:nvSpPr>
        <p:spPr>
          <a:xfrm>
            <a:off x="6264188" y="2077622"/>
            <a:ext cx="2716291" cy="877106"/>
          </a:xfrm>
          <a:prstGeom prst="wedgeRoundRectCallout">
            <a:avLst>
              <a:gd name="adj1" fmla="val -113825"/>
              <a:gd name="adj2" fmla="val 9563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  jelleggörbéje egy megnövelt fordulatszámhoz (</a:t>
            </a:r>
            <a:r>
              <a:rPr lang="hu-HU" i="1" dirty="0" smtClean="0">
                <a:solidFill>
                  <a:prstClr val="white"/>
                </a:solidFill>
                <a:latin typeface="Calibri" pitchFamily="34" charset="0"/>
              </a:rPr>
              <a:t>n’&gt;</a:t>
            </a:r>
            <a:r>
              <a:rPr lang="hu-HU" i="1" dirty="0" err="1" smtClean="0">
                <a:solidFill>
                  <a:prstClr val="white"/>
                </a:solidFill>
                <a:latin typeface="Calibri" pitchFamily="34" charset="0"/>
              </a:rPr>
              <a:t>n</a:t>
            </a:r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)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cxnSp>
        <p:nvCxnSpPr>
          <p:cNvPr id="29" name="Egyenes összekötő 28"/>
          <p:cNvCxnSpPr/>
          <p:nvPr/>
        </p:nvCxnSpPr>
        <p:spPr>
          <a:xfrm rot="10800000" flipV="1">
            <a:off x="3294046" y="5509763"/>
            <a:ext cx="1312879" cy="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695688" y="5066114"/>
          <a:ext cx="534993" cy="407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1" name="Equation" r:id="rId5" imgW="266400" imgH="203040" progId="Equation.3">
                  <p:embed/>
                </p:oleObj>
              </mc:Choice>
              <mc:Fallback>
                <p:oleObj name="Equation" r:id="rId5" imgW="266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688" y="5066114"/>
                        <a:ext cx="534993" cy="407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Lekerekített téglalap feliratnak 27"/>
          <p:cNvSpPr/>
          <p:nvPr/>
        </p:nvSpPr>
        <p:spPr>
          <a:xfrm>
            <a:off x="248911" y="3438853"/>
            <a:ext cx="1440160" cy="696801"/>
          </a:xfrm>
          <a:prstGeom prst="wedgeRoundRectCallout">
            <a:avLst>
              <a:gd name="adj1" fmla="val 153903"/>
              <a:gd name="adj2" fmla="val 9829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Eredeti munkapont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Lekerekített téglalap feliratnak 29"/>
          <p:cNvSpPr/>
          <p:nvPr/>
        </p:nvSpPr>
        <p:spPr>
          <a:xfrm>
            <a:off x="256927" y="1890400"/>
            <a:ext cx="1440160" cy="696801"/>
          </a:xfrm>
          <a:prstGeom prst="wedgeRoundRectCallout">
            <a:avLst>
              <a:gd name="adj1" fmla="val 243690"/>
              <a:gd name="adj2" fmla="val 2414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Szabályozott munkapont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Szövegdoboz 30"/>
          <p:cNvSpPr txBox="1"/>
          <p:nvPr/>
        </p:nvSpPr>
        <p:spPr>
          <a:xfrm>
            <a:off x="3671900" y="5632784"/>
            <a:ext cx="454822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fordulatszám változtatásával  a térfogatáram, a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névleges értékhez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képest,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növelhető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vagy csökkenthető!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Cím 1"/>
          <p:cNvSpPr txBox="1">
            <a:spLocks/>
          </p:cNvSpPr>
          <p:nvPr/>
        </p:nvSpPr>
        <p:spPr>
          <a:xfrm>
            <a:off x="457200" y="-322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Megkerülő vezetékes  szabályozás</a:t>
            </a:r>
            <a:endParaRPr lang="hu-HU" dirty="0"/>
          </a:p>
        </p:txBody>
      </p:sp>
      <p:sp>
        <p:nvSpPr>
          <p:cNvPr id="34" name="Szövegdoboz 33"/>
          <p:cNvSpPr txBox="1"/>
          <p:nvPr/>
        </p:nvSpPr>
        <p:spPr>
          <a:xfrm>
            <a:off x="1660973" y="2613392"/>
            <a:ext cx="57811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megkerülő vezetékes szabályozás esetén a szivattyú által szállított folyadék mennyiségének egy részét visszavezetjük a szívó tartályba, amivel a fő ágban a térfogatáram a névleges értékhez képest csökkenthető.</a:t>
            </a:r>
            <a:endParaRPr lang="hu-HU" sz="2000" dirty="0">
              <a:latin typeface="+mj-lt"/>
            </a:endParaRPr>
          </a:p>
        </p:txBody>
      </p:sp>
      <p:sp>
        <p:nvSpPr>
          <p:cNvPr id="3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3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3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404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/>
      <p:bldP spid="13" grpId="0" animBg="1"/>
      <p:bldP spid="14" grpId="0" animBg="1"/>
      <p:bldP spid="16" grpId="0" animBg="1"/>
      <p:bldP spid="17" grpId="0" animBg="1"/>
      <p:bldP spid="20" grpId="0" animBg="1"/>
      <p:bldP spid="21" grpId="0" animBg="1"/>
      <p:bldP spid="25" grpId="0" animBg="1"/>
      <p:bldP spid="28" grpId="0" animBg="1"/>
      <p:bldP spid="30" grpId="0" animBg="1"/>
      <p:bldP spid="31" grpId="0" animBg="1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Megkerülő vezetékes  szabályozás</a:t>
            </a:r>
            <a:endParaRPr lang="hu-HU" dirty="0"/>
          </a:p>
        </p:txBody>
      </p:sp>
      <p:grpSp>
        <p:nvGrpSpPr>
          <p:cNvPr id="37" name="Csoportba foglalás 36"/>
          <p:cNvGrpSpPr/>
          <p:nvPr/>
        </p:nvGrpSpPr>
        <p:grpSpPr>
          <a:xfrm>
            <a:off x="2173311" y="3940182"/>
            <a:ext cx="3214800" cy="2008214"/>
            <a:chOff x="2173311" y="3940182"/>
            <a:chExt cx="3214800" cy="2008214"/>
          </a:xfrm>
        </p:grpSpPr>
        <p:sp>
          <p:nvSpPr>
            <p:cNvPr id="20" name="Lekerekített téglalap 19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1" name="Lekerekített téglalap 20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 useBgFill="1">
          <p:nvSpPr>
            <p:cNvPr id="22" name="Téglalap 21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cxnSp>
        <p:nvCxnSpPr>
          <p:cNvPr id="12" name="Szögletes összekötő 11"/>
          <p:cNvCxnSpPr/>
          <p:nvPr/>
        </p:nvCxnSpPr>
        <p:spPr>
          <a:xfrm rot="5400000" flipH="1" flipV="1">
            <a:off x="2872648" y="2745509"/>
            <a:ext cx="4381560" cy="1513035"/>
          </a:xfrm>
          <a:prstGeom prst="bentConnector3">
            <a:avLst>
              <a:gd name="adj1" fmla="val 3131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Csoportba foglalás 14"/>
          <p:cNvGrpSpPr/>
          <p:nvPr/>
        </p:nvGrpSpPr>
        <p:grpSpPr>
          <a:xfrm>
            <a:off x="5364088" y="2747097"/>
            <a:ext cx="900000" cy="900000"/>
            <a:chOff x="3672000" y="2747097"/>
            <a:chExt cx="900000" cy="900000"/>
          </a:xfrm>
        </p:grpSpPr>
        <p:sp useBgFill="1">
          <p:nvSpPr>
            <p:cNvPr id="8" name="Ellipszis 7"/>
            <p:cNvSpPr/>
            <p:nvPr/>
          </p:nvSpPr>
          <p:spPr>
            <a:xfrm>
              <a:off x="3672000" y="2747097"/>
              <a:ext cx="900000" cy="9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9" name="Háromszög 8"/>
            <p:cNvSpPr/>
            <p:nvPr/>
          </p:nvSpPr>
          <p:spPr>
            <a:xfrm>
              <a:off x="3921267" y="2747098"/>
              <a:ext cx="401643" cy="3651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sp>
        <p:nvSpPr>
          <p:cNvPr id="25" name="Szabadkézi sokszög 24"/>
          <p:cNvSpPr/>
          <p:nvPr/>
        </p:nvSpPr>
        <p:spPr>
          <a:xfrm>
            <a:off x="3162774" y="2224585"/>
            <a:ext cx="2661313" cy="3411940"/>
          </a:xfrm>
          <a:custGeom>
            <a:avLst/>
            <a:gdLst>
              <a:gd name="connsiteX0" fmla="*/ 2661313 w 2661313"/>
              <a:gd name="connsiteY0" fmla="*/ 0 h 3411940"/>
              <a:gd name="connsiteX1" fmla="*/ 0 w 2661313"/>
              <a:gd name="connsiteY1" fmla="*/ 0 h 3411940"/>
              <a:gd name="connsiteX2" fmla="*/ 27295 w 2661313"/>
              <a:gd name="connsiteY2" fmla="*/ 3411940 h 3411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1313" h="3411940">
                <a:moveTo>
                  <a:pt x="2661313" y="0"/>
                </a:moveTo>
                <a:lnTo>
                  <a:pt x="0" y="0"/>
                </a:lnTo>
                <a:lnTo>
                  <a:pt x="27295" y="3411940"/>
                </a:ln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33" name="Csoportba foglalás 32"/>
          <p:cNvGrpSpPr/>
          <p:nvPr/>
        </p:nvGrpSpPr>
        <p:grpSpPr>
          <a:xfrm>
            <a:off x="4806304" y="1664533"/>
            <a:ext cx="699807" cy="888155"/>
            <a:chOff x="3090193" y="1664533"/>
            <a:chExt cx="699807" cy="888155"/>
          </a:xfrm>
        </p:grpSpPr>
        <p:sp useBgFill="1">
          <p:nvSpPr>
            <p:cNvPr id="26" name="Háromszög 25"/>
            <p:cNvSpPr/>
            <p:nvPr/>
          </p:nvSpPr>
          <p:spPr>
            <a:xfrm rot="16200000">
              <a:off x="3298860" y="2061548"/>
              <a:ext cx="628541" cy="35373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 useBgFill="1">
          <p:nvSpPr>
            <p:cNvPr id="27" name="Háromszög 26"/>
            <p:cNvSpPr/>
            <p:nvPr/>
          </p:nvSpPr>
          <p:spPr>
            <a:xfrm rot="16200000" flipV="1">
              <a:off x="2952792" y="2061548"/>
              <a:ext cx="628541" cy="35373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9" name="Egyenes összekötő 28"/>
            <p:cNvCxnSpPr>
              <a:stCxn id="27" idx="0"/>
            </p:cNvCxnSpPr>
            <p:nvPr/>
          </p:nvCxnSpPr>
          <p:spPr>
            <a:xfrm flipH="1" flipV="1">
              <a:off x="3436261" y="1665337"/>
              <a:ext cx="7671" cy="57308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Egyenes összekötő 30"/>
            <p:cNvCxnSpPr/>
            <p:nvPr/>
          </p:nvCxnSpPr>
          <p:spPr>
            <a:xfrm>
              <a:off x="3139631" y="1664533"/>
              <a:ext cx="576211" cy="160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Lekerekített téglalap feliratnak 33"/>
          <p:cNvSpPr/>
          <p:nvPr/>
        </p:nvSpPr>
        <p:spPr>
          <a:xfrm>
            <a:off x="284133" y="2965413"/>
            <a:ext cx="1659575" cy="681683"/>
          </a:xfrm>
          <a:prstGeom prst="wedgeRoundRectCallout">
            <a:avLst>
              <a:gd name="adj1" fmla="val 227944"/>
              <a:gd name="adj2" fmla="val -1486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Calibri" pitchFamily="34" charset="0"/>
              </a:rPr>
              <a:t>Szabályozó szelep</a:t>
            </a:r>
            <a:endParaRPr lang="hu-HU" sz="2400" dirty="0">
              <a:latin typeface="Calibri" pitchFamily="34" charset="0"/>
            </a:endParaRPr>
          </a:p>
        </p:txBody>
      </p:sp>
      <p:sp>
        <p:nvSpPr>
          <p:cNvPr id="35" name="Lekerekített téglalap feliratnak 34"/>
          <p:cNvSpPr/>
          <p:nvPr/>
        </p:nvSpPr>
        <p:spPr>
          <a:xfrm>
            <a:off x="7639092" y="2387733"/>
            <a:ext cx="1047708" cy="541930"/>
          </a:xfrm>
          <a:prstGeom prst="wedgeRoundRectCallout">
            <a:avLst>
              <a:gd name="adj1" fmla="val -221941"/>
              <a:gd name="adj2" fmla="val -16475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Calibri" pitchFamily="34" charset="0"/>
              </a:rPr>
              <a:t>Fő ág</a:t>
            </a:r>
            <a:endParaRPr lang="hu-HU" sz="2400" dirty="0">
              <a:latin typeface="Calibri" pitchFamily="34" charset="0"/>
            </a:endParaRPr>
          </a:p>
        </p:txBody>
      </p:sp>
      <p:sp>
        <p:nvSpPr>
          <p:cNvPr id="36" name="Lekerekített téglalap feliratnak 35"/>
          <p:cNvSpPr/>
          <p:nvPr/>
        </p:nvSpPr>
        <p:spPr>
          <a:xfrm>
            <a:off x="7344308" y="4185083"/>
            <a:ext cx="1645764" cy="813975"/>
          </a:xfrm>
          <a:prstGeom prst="wedgeRoundRectCallout">
            <a:avLst>
              <a:gd name="adj1" fmla="val -306125"/>
              <a:gd name="adj2" fmla="val -12674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Calibri" pitchFamily="34" charset="0"/>
              </a:rPr>
              <a:t>Megkerülő ág</a:t>
            </a:r>
            <a:endParaRPr lang="hu-HU" sz="2400" dirty="0">
              <a:latin typeface="Calibri" pitchFamily="34" charset="0"/>
            </a:endParaRPr>
          </a:p>
        </p:txBody>
      </p:sp>
      <p:sp>
        <p:nvSpPr>
          <p:cNvPr id="2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2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28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4" grpId="0" animBg="1"/>
      <p:bldP spid="35" grpId="0" animBg="1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Diagram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979572"/>
              </p:ext>
            </p:extLst>
          </p:nvPr>
        </p:nvGraphicFramePr>
        <p:xfrm>
          <a:off x="834952" y="1375901"/>
          <a:ext cx="7782331" cy="510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1734"/>
              </p:ext>
            </p:extLst>
          </p:nvPr>
        </p:nvGraphicFramePr>
        <p:xfrm>
          <a:off x="8517065" y="5265204"/>
          <a:ext cx="447423" cy="468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6" name="Equation" r:id="rId4" imgW="152280" imgH="203040" progId="Equation.3">
                  <p:embed/>
                </p:oleObj>
              </mc:Choice>
              <mc:Fallback>
                <p:oleObj name="Equation" r:id="rId4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7065" y="5265204"/>
                        <a:ext cx="447423" cy="4680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269748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7" name="Lekerekített téglalap feliratnak 16"/>
          <p:cNvSpPr/>
          <p:nvPr/>
        </p:nvSpPr>
        <p:spPr>
          <a:xfrm>
            <a:off x="6120172" y="1016732"/>
            <a:ext cx="1614753" cy="714311"/>
          </a:xfrm>
          <a:prstGeom prst="wedgeRoundRectCallout">
            <a:avLst>
              <a:gd name="adj1" fmla="val 87528"/>
              <a:gd name="adj2" fmla="val 2256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200" i="1" dirty="0" smtClean="0"/>
              <a:t>(bemutatás a szivattyú jelleggörbe korrekciójával)</a:t>
            </a:r>
            <a:endParaRPr lang="hu-HU" sz="2200" i="1" dirty="0"/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1472602" y="1216172"/>
            <a:ext cx="1797146" cy="674324"/>
          </a:xfrm>
          <a:prstGeom prst="wedgeRoundRectCallout">
            <a:avLst>
              <a:gd name="adj1" fmla="val -49040"/>
              <a:gd name="adj2" fmla="val 23825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439361"/>
              </p:ext>
            </p:extLst>
          </p:nvPr>
        </p:nvGraphicFramePr>
        <p:xfrm>
          <a:off x="310017" y="5265204"/>
          <a:ext cx="661583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7" name="Equation" r:id="rId6" imgW="253800" imgH="203040" progId="Equation.3">
                  <p:embed/>
                </p:oleObj>
              </mc:Choice>
              <mc:Fallback>
                <p:oleObj name="Equation" r:id="rId6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017" y="5265204"/>
                        <a:ext cx="661583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Lekerekített téglalap feliratnak 46"/>
          <p:cNvSpPr/>
          <p:nvPr/>
        </p:nvSpPr>
        <p:spPr>
          <a:xfrm>
            <a:off x="3743909" y="1087303"/>
            <a:ext cx="1548172" cy="720214"/>
          </a:xfrm>
          <a:prstGeom prst="wedgeRoundRectCallout">
            <a:avLst>
              <a:gd name="adj1" fmla="val 210721"/>
              <a:gd name="adj2" fmla="val 20950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1660973" y="2613392"/>
            <a:ext cx="5781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főágon pozitív, a megkerülő ágon azonban negatív statikus szállítómagassággal kell számolni!</a:t>
            </a:r>
            <a:endParaRPr lang="hu-HU" sz="2000" dirty="0">
              <a:latin typeface="+mj-lt"/>
            </a:endParaRPr>
          </a:p>
        </p:txBody>
      </p:sp>
      <p:sp>
        <p:nvSpPr>
          <p:cNvPr id="2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4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521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8" grpId="0">
        <p:bldAsOne/>
      </p:bldGraphic>
      <p:bldP spid="12" grpId="0"/>
      <p:bldP spid="17" grpId="0" animBg="1"/>
      <p:bldP spid="14" grpId="0" animBg="1"/>
      <p:bldP spid="47" grpId="0" animBg="1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Diagram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260679"/>
              </p:ext>
            </p:extLst>
          </p:nvPr>
        </p:nvGraphicFramePr>
        <p:xfrm>
          <a:off x="834952" y="1375901"/>
          <a:ext cx="7782331" cy="510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269748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200" i="1" dirty="0" smtClean="0"/>
              <a:t>(</a:t>
            </a:r>
            <a:r>
              <a:rPr lang="hu-HU" sz="2200" i="1" dirty="0">
                <a:solidFill>
                  <a:srgbClr val="04617B"/>
                </a:solidFill>
              </a:rPr>
              <a:t>bemutatás a szivattyú jelleggörbe korrekciójával</a:t>
            </a:r>
            <a:r>
              <a:rPr lang="hu-HU" sz="2200" i="1" dirty="0" smtClean="0"/>
              <a:t>)</a:t>
            </a:r>
            <a:endParaRPr lang="hu-HU" sz="2200" i="1" dirty="0"/>
          </a:p>
        </p:txBody>
      </p:sp>
      <p:sp>
        <p:nvSpPr>
          <p:cNvPr id="2" name="Jobb oldali kapcsos zárójel 1"/>
          <p:cNvSpPr/>
          <p:nvPr/>
        </p:nvSpPr>
        <p:spPr>
          <a:xfrm rot="16200000">
            <a:off x="2732671" y="3972185"/>
            <a:ext cx="219220" cy="1293090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Jobb oldali kapcsos zárójel 28"/>
          <p:cNvSpPr/>
          <p:nvPr/>
        </p:nvSpPr>
        <p:spPr>
          <a:xfrm rot="16200000">
            <a:off x="7144686" y="3949458"/>
            <a:ext cx="219220" cy="1332152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Ellipszis 2"/>
          <p:cNvSpPr/>
          <p:nvPr/>
        </p:nvSpPr>
        <p:spPr>
          <a:xfrm>
            <a:off x="6552220" y="468914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Lekerekített téglalap feliratnak 42"/>
          <p:cNvSpPr/>
          <p:nvPr/>
        </p:nvSpPr>
        <p:spPr>
          <a:xfrm>
            <a:off x="3635896" y="2657948"/>
            <a:ext cx="2383904" cy="735047"/>
          </a:xfrm>
          <a:prstGeom prst="wedgeRoundRectCallout">
            <a:avLst>
              <a:gd name="adj1" fmla="val 73998"/>
              <a:gd name="adj2" fmla="val 22497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korrigált szivattyú- jelleggörbe egy pontja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439361"/>
              </p:ext>
            </p:extLst>
          </p:nvPr>
        </p:nvGraphicFramePr>
        <p:xfrm>
          <a:off x="309563" y="5265738"/>
          <a:ext cx="66198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70" name="Equation" r:id="rId4" imgW="253780" imgH="203024" progId="Equation.3">
                  <p:embed/>
                </p:oleObj>
              </mc:Choice>
              <mc:Fallback>
                <p:oleObj name="Equation" r:id="rId4" imgW="253780" imgH="20302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5265738"/>
                        <a:ext cx="66198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1734"/>
              </p:ext>
            </p:extLst>
          </p:nvPr>
        </p:nvGraphicFramePr>
        <p:xfrm>
          <a:off x="8516938" y="5265738"/>
          <a:ext cx="4476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71" name="Equation" r:id="rId6" imgW="152268" imgH="203024" progId="Equation.3">
                  <p:embed/>
                </p:oleObj>
              </mc:Choice>
              <mc:Fallback>
                <p:oleObj name="Equation" r:id="rId6" imgW="152268" imgH="20302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5265738"/>
                        <a:ext cx="4476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Lekerekített téglalap feliratnak 46"/>
          <p:cNvSpPr/>
          <p:nvPr/>
        </p:nvSpPr>
        <p:spPr>
          <a:xfrm>
            <a:off x="6120172" y="1016732"/>
            <a:ext cx="1614753" cy="714311"/>
          </a:xfrm>
          <a:prstGeom prst="wedgeRoundRectCallout">
            <a:avLst>
              <a:gd name="adj1" fmla="val 87528"/>
              <a:gd name="adj2" fmla="val 2256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0" name="Lekerekített téglalap feliratnak 49"/>
          <p:cNvSpPr/>
          <p:nvPr/>
        </p:nvSpPr>
        <p:spPr>
          <a:xfrm>
            <a:off x="1472602" y="1216172"/>
            <a:ext cx="1797146" cy="674324"/>
          </a:xfrm>
          <a:prstGeom prst="wedgeRoundRectCallout">
            <a:avLst>
              <a:gd name="adj1" fmla="val -49040"/>
              <a:gd name="adj2" fmla="val 23825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1" name="Lekerekített téglalap feliratnak 50"/>
          <p:cNvSpPr/>
          <p:nvPr/>
        </p:nvSpPr>
        <p:spPr>
          <a:xfrm>
            <a:off x="3743909" y="1087303"/>
            <a:ext cx="1548172" cy="720214"/>
          </a:xfrm>
          <a:prstGeom prst="wedgeRoundRectCallout">
            <a:avLst>
              <a:gd name="adj1" fmla="val 210721"/>
              <a:gd name="adj2" fmla="val 20950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2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5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5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040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3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Diagram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5058336"/>
              </p:ext>
            </p:extLst>
          </p:nvPr>
        </p:nvGraphicFramePr>
        <p:xfrm>
          <a:off x="834952" y="1375901"/>
          <a:ext cx="7782331" cy="510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269748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200" i="1" dirty="0" smtClean="0"/>
              <a:t>(</a:t>
            </a:r>
            <a:r>
              <a:rPr lang="hu-HU" sz="2200" i="1" dirty="0">
                <a:solidFill>
                  <a:srgbClr val="04617B"/>
                </a:solidFill>
              </a:rPr>
              <a:t>bemutatás a szivattyú jelleggörbe korrekciójával</a:t>
            </a:r>
            <a:r>
              <a:rPr lang="hu-HU" sz="2200" i="1" dirty="0" smtClean="0"/>
              <a:t>)</a:t>
            </a:r>
            <a:endParaRPr lang="hu-HU" sz="2200" i="1" dirty="0"/>
          </a:p>
        </p:txBody>
      </p:sp>
      <p:sp>
        <p:nvSpPr>
          <p:cNvPr id="2" name="Jobb oldali kapcsos zárójel 1"/>
          <p:cNvSpPr/>
          <p:nvPr/>
        </p:nvSpPr>
        <p:spPr>
          <a:xfrm rot="16200000">
            <a:off x="2732671" y="3972185"/>
            <a:ext cx="219220" cy="1293090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29" name="Jobb oldali kapcsos zárójel 28"/>
          <p:cNvSpPr/>
          <p:nvPr/>
        </p:nvSpPr>
        <p:spPr>
          <a:xfrm rot="16200000">
            <a:off x="7144686" y="3949458"/>
            <a:ext cx="219220" cy="1332152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3" name="Ellipszis 2"/>
          <p:cNvSpPr/>
          <p:nvPr/>
        </p:nvSpPr>
        <p:spPr>
          <a:xfrm>
            <a:off x="6552220" y="468914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43" name="Lekerekített téglalap feliratnak 42"/>
          <p:cNvSpPr/>
          <p:nvPr/>
        </p:nvSpPr>
        <p:spPr>
          <a:xfrm>
            <a:off x="3635896" y="2657948"/>
            <a:ext cx="2383904" cy="735047"/>
          </a:xfrm>
          <a:prstGeom prst="wedgeRoundRectCallout">
            <a:avLst>
              <a:gd name="adj1" fmla="val 73998"/>
              <a:gd name="adj2" fmla="val 22497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korrigált szivattyú- jelleggörbe egy pontja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741737"/>
              </p:ext>
            </p:extLst>
          </p:nvPr>
        </p:nvGraphicFramePr>
        <p:xfrm>
          <a:off x="309563" y="5265738"/>
          <a:ext cx="66198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2" name="Equation" r:id="rId4" imgW="253780" imgH="203024" progId="Equation.3">
                  <p:embed/>
                </p:oleObj>
              </mc:Choice>
              <mc:Fallback>
                <p:oleObj name="Equation" r:id="rId4" imgW="253780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5265738"/>
                        <a:ext cx="66198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21319"/>
              </p:ext>
            </p:extLst>
          </p:nvPr>
        </p:nvGraphicFramePr>
        <p:xfrm>
          <a:off x="8516938" y="5265738"/>
          <a:ext cx="4476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3" name="Equation" r:id="rId6" imgW="152268" imgH="203024" progId="Equation.3">
                  <p:embed/>
                </p:oleObj>
              </mc:Choice>
              <mc:Fallback>
                <p:oleObj name="Equation" r:id="rId6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5265738"/>
                        <a:ext cx="4476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Lekerekített téglalap feliratnak 46"/>
          <p:cNvSpPr/>
          <p:nvPr/>
        </p:nvSpPr>
        <p:spPr>
          <a:xfrm>
            <a:off x="6120172" y="1016732"/>
            <a:ext cx="1614753" cy="714311"/>
          </a:xfrm>
          <a:prstGeom prst="wedgeRoundRectCallout">
            <a:avLst>
              <a:gd name="adj1" fmla="val 87528"/>
              <a:gd name="adj2" fmla="val 2256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0" name="Lekerekített téglalap feliratnak 49"/>
          <p:cNvSpPr/>
          <p:nvPr/>
        </p:nvSpPr>
        <p:spPr>
          <a:xfrm>
            <a:off x="1472602" y="1216172"/>
            <a:ext cx="1797146" cy="674324"/>
          </a:xfrm>
          <a:prstGeom prst="wedgeRoundRectCallout">
            <a:avLst>
              <a:gd name="adj1" fmla="val -49040"/>
              <a:gd name="adj2" fmla="val 23825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1" name="Lekerekített téglalap feliratnak 50"/>
          <p:cNvSpPr/>
          <p:nvPr/>
        </p:nvSpPr>
        <p:spPr>
          <a:xfrm>
            <a:off x="3743909" y="1087303"/>
            <a:ext cx="1548172" cy="720214"/>
          </a:xfrm>
          <a:prstGeom prst="wedgeRoundRectCallout">
            <a:avLst>
              <a:gd name="adj1" fmla="val 210721"/>
              <a:gd name="adj2" fmla="val 20950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4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4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312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Diagram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6156415"/>
              </p:ext>
            </p:extLst>
          </p:nvPr>
        </p:nvGraphicFramePr>
        <p:xfrm>
          <a:off x="834952" y="1375901"/>
          <a:ext cx="7782331" cy="510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269748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200" i="1" dirty="0" smtClean="0"/>
              <a:t>(</a:t>
            </a:r>
            <a:r>
              <a:rPr lang="hu-HU" sz="2200" i="1" dirty="0">
                <a:solidFill>
                  <a:srgbClr val="04617B"/>
                </a:solidFill>
              </a:rPr>
              <a:t>bemutatás a szivattyú jelleggörbe korrekciójával</a:t>
            </a:r>
            <a:r>
              <a:rPr lang="hu-HU" sz="2200" i="1" dirty="0" smtClean="0"/>
              <a:t>)</a:t>
            </a:r>
            <a:endParaRPr lang="hu-HU" sz="2200" i="1" dirty="0"/>
          </a:p>
        </p:txBody>
      </p:sp>
      <p:sp>
        <p:nvSpPr>
          <p:cNvPr id="49" name="Lekerekített téglalap feliratnak 48"/>
          <p:cNvSpPr/>
          <p:nvPr/>
        </p:nvSpPr>
        <p:spPr>
          <a:xfrm>
            <a:off x="2144161" y="2636912"/>
            <a:ext cx="1548172" cy="909768"/>
          </a:xfrm>
          <a:prstGeom prst="wedgeRoundRectCallout">
            <a:avLst>
              <a:gd name="adj1" fmla="val 196315"/>
              <a:gd name="adj2" fmla="val 5132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Korrigált szivattyú-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439361"/>
              </p:ext>
            </p:extLst>
          </p:nvPr>
        </p:nvGraphicFramePr>
        <p:xfrm>
          <a:off x="309563" y="5265738"/>
          <a:ext cx="66198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97" name="Equation" r:id="rId4" imgW="253780" imgH="203024" progId="Equation.3">
                  <p:embed/>
                </p:oleObj>
              </mc:Choice>
              <mc:Fallback>
                <p:oleObj name="Equation" r:id="rId4" imgW="253780" imgH="20302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5265738"/>
                        <a:ext cx="66198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1734"/>
              </p:ext>
            </p:extLst>
          </p:nvPr>
        </p:nvGraphicFramePr>
        <p:xfrm>
          <a:off x="8516938" y="5265738"/>
          <a:ext cx="4476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98" name="Equation" r:id="rId6" imgW="152268" imgH="203024" progId="Equation.3">
                  <p:embed/>
                </p:oleObj>
              </mc:Choice>
              <mc:Fallback>
                <p:oleObj name="Equation" r:id="rId6" imgW="152268" imgH="20302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5265738"/>
                        <a:ext cx="4476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Lekerekített téglalap feliratnak 45"/>
          <p:cNvSpPr/>
          <p:nvPr/>
        </p:nvSpPr>
        <p:spPr>
          <a:xfrm>
            <a:off x="6120172" y="1016732"/>
            <a:ext cx="1614753" cy="714311"/>
          </a:xfrm>
          <a:prstGeom prst="wedgeRoundRectCallout">
            <a:avLst>
              <a:gd name="adj1" fmla="val 87528"/>
              <a:gd name="adj2" fmla="val 2256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7" name="Lekerekített téglalap feliratnak 46"/>
          <p:cNvSpPr/>
          <p:nvPr/>
        </p:nvSpPr>
        <p:spPr>
          <a:xfrm>
            <a:off x="1472602" y="1216172"/>
            <a:ext cx="1797146" cy="674324"/>
          </a:xfrm>
          <a:prstGeom prst="wedgeRoundRectCallout">
            <a:avLst>
              <a:gd name="adj1" fmla="val -49040"/>
              <a:gd name="adj2" fmla="val 23825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0" name="Lekerekített téglalap feliratnak 49"/>
          <p:cNvSpPr/>
          <p:nvPr/>
        </p:nvSpPr>
        <p:spPr>
          <a:xfrm>
            <a:off x="3743909" y="1087303"/>
            <a:ext cx="1548172" cy="720214"/>
          </a:xfrm>
          <a:prstGeom prst="wedgeRoundRectCallout">
            <a:avLst>
              <a:gd name="adj1" fmla="val 210721"/>
              <a:gd name="adj2" fmla="val 20950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1" name="Jobb oldali kapcsos zárójel 50"/>
          <p:cNvSpPr/>
          <p:nvPr/>
        </p:nvSpPr>
        <p:spPr>
          <a:xfrm rot="16200000">
            <a:off x="2732671" y="3972185"/>
            <a:ext cx="219220" cy="1293090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52" name="Jobb oldali kapcsos zárójel 51"/>
          <p:cNvSpPr/>
          <p:nvPr/>
        </p:nvSpPr>
        <p:spPr>
          <a:xfrm rot="16200000">
            <a:off x="7144686" y="3949458"/>
            <a:ext cx="219220" cy="1332152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53" name="Ellipszis 52"/>
          <p:cNvSpPr/>
          <p:nvPr/>
        </p:nvSpPr>
        <p:spPr>
          <a:xfrm>
            <a:off x="6552220" y="468914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5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5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5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452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Diagram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090540"/>
              </p:ext>
            </p:extLst>
          </p:nvPr>
        </p:nvGraphicFramePr>
        <p:xfrm>
          <a:off x="834952" y="1375901"/>
          <a:ext cx="7782331" cy="510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269748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200" i="1" dirty="0" smtClean="0"/>
              <a:t>(</a:t>
            </a:r>
            <a:r>
              <a:rPr lang="hu-HU" sz="2200" i="1" dirty="0">
                <a:solidFill>
                  <a:srgbClr val="04617B"/>
                </a:solidFill>
              </a:rPr>
              <a:t>bemutatás a szivattyú jelleggörbe korrekciójával</a:t>
            </a:r>
            <a:r>
              <a:rPr lang="hu-HU" sz="2200" i="1" dirty="0" smtClean="0"/>
              <a:t>)</a:t>
            </a:r>
            <a:endParaRPr lang="hu-HU" sz="2200" i="1" dirty="0"/>
          </a:p>
        </p:txBody>
      </p:sp>
      <p:cxnSp>
        <p:nvCxnSpPr>
          <p:cNvPr id="19" name="Egyenes összekötő 18"/>
          <p:cNvCxnSpPr/>
          <p:nvPr/>
        </p:nvCxnSpPr>
        <p:spPr>
          <a:xfrm>
            <a:off x="6228184" y="3789040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gyenes összekötő 52"/>
          <p:cNvCxnSpPr/>
          <p:nvPr/>
        </p:nvCxnSpPr>
        <p:spPr>
          <a:xfrm>
            <a:off x="1871700" y="3789040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42"/>
          <p:cNvCxnSpPr/>
          <p:nvPr/>
        </p:nvCxnSpPr>
        <p:spPr>
          <a:xfrm flipH="1">
            <a:off x="1475656" y="4077060"/>
            <a:ext cx="6821689" cy="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zis 19"/>
          <p:cNvSpPr/>
          <p:nvPr/>
        </p:nvSpPr>
        <p:spPr>
          <a:xfrm>
            <a:off x="6120196" y="3969060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1763688" y="3969060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6" name="Egyenes összekötő 45"/>
          <p:cNvCxnSpPr/>
          <p:nvPr/>
        </p:nvCxnSpPr>
        <p:spPr>
          <a:xfrm>
            <a:off x="7869665" y="3789040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Ellipszis 44"/>
          <p:cNvSpPr/>
          <p:nvPr/>
        </p:nvSpPr>
        <p:spPr>
          <a:xfrm>
            <a:off x="7761665" y="3969060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50" name="Lekerekített téglalap feliratnak 49"/>
          <p:cNvSpPr/>
          <p:nvPr/>
        </p:nvSpPr>
        <p:spPr>
          <a:xfrm>
            <a:off x="107504" y="6051879"/>
            <a:ext cx="1583413" cy="601444"/>
          </a:xfrm>
          <a:prstGeom prst="wedgeRoundRectCallout">
            <a:avLst>
              <a:gd name="adj1" fmla="val 61203"/>
              <a:gd name="adj2" fmla="val -13230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latin typeface="+mj-lt"/>
              </a:rPr>
              <a:t>Térfogatáram a megkerülő ágban</a:t>
            </a:r>
            <a:endParaRPr lang="hu-HU" sz="1400" dirty="0">
              <a:latin typeface="+mj-lt"/>
            </a:endParaRPr>
          </a:p>
        </p:txBody>
      </p:sp>
      <p:sp>
        <p:nvSpPr>
          <p:cNvPr id="51" name="Lekerekített téglalap feliratnak 50"/>
          <p:cNvSpPr/>
          <p:nvPr/>
        </p:nvSpPr>
        <p:spPr>
          <a:xfrm>
            <a:off x="5832140" y="6043743"/>
            <a:ext cx="1576537" cy="609580"/>
          </a:xfrm>
          <a:prstGeom prst="wedgeRoundRectCallout">
            <a:avLst>
              <a:gd name="adj1" fmla="val 79678"/>
              <a:gd name="adj2" fmla="val -13435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latin typeface="+mj-lt"/>
              </a:rPr>
              <a:t>A szivattyú teljes térfogatárama</a:t>
            </a:r>
            <a:endParaRPr lang="hu-HU" sz="1400" dirty="0">
              <a:latin typeface="+mj-lt"/>
            </a:endParaRPr>
          </a:p>
        </p:txBody>
      </p:sp>
      <p:sp>
        <p:nvSpPr>
          <p:cNvPr id="54" name="Lekerekített téglalap feliratnak 53"/>
          <p:cNvSpPr/>
          <p:nvPr/>
        </p:nvSpPr>
        <p:spPr>
          <a:xfrm>
            <a:off x="3700729" y="6021551"/>
            <a:ext cx="1476165" cy="575801"/>
          </a:xfrm>
          <a:prstGeom prst="wedgeRoundRectCallout">
            <a:avLst>
              <a:gd name="adj1" fmla="val 119934"/>
              <a:gd name="adj2" fmla="val -13432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latin typeface="+mj-lt"/>
              </a:rPr>
              <a:t>Térfogatáram a főágban</a:t>
            </a:r>
            <a:endParaRPr lang="hu-HU" sz="1400" dirty="0">
              <a:latin typeface="+mj-lt"/>
            </a:endParaRPr>
          </a:p>
        </p:txBody>
      </p:sp>
      <p:sp>
        <p:nvSpPr>
          <p:cNvPr id="58" name="Lekerekített téglalap feliratnak 57"/>
          <p:cNvSpPr/>
          <p:nvPr/>
        </p:nvSpPr>
        <p:spPr>
          <a:xfrm>
            <a:off x="2144161" y="2636912"/>
            <a:ext cx="1548172" cy="909768"/>
          </a:xfrm>
          <a:prstGeom prst="wedgeRoundRectCallout">
            <a:avLst>
              <a:gd name="adj1" fmla="val 196315"/>
              <a:gd name="adj2" fmla="val 5132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Korrigált szivattyú-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439361"/>
              </p:ext>
            </p:extLst>
          </p:nvPr>
        </p:nvGraphicFramePr>
        <p:xfrm>
          <a:off x="309563" y="5265738"/>
          <a:ext cx="66198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4" name="Equation" r:id="rId4" imgW="253780" imgH="203024" progId="Equation.3">
                  <p:embed/>
                </p:oleObj>
              </mc:Choice>
              <mc:Fallback>
                <p:oleObj name="Equation" r:id="rId4" imgW="253780" imgH="20302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5265738"/>
                        <a:ext cx="66198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1734"/>
              </p:ext>
            </p:extLst>
          </p:nvPr>
        </p:nvGraphicFramePr>
        <p:xfrm>
          <a:off x="8516938" y="5265738"/>
          <a:ext cx="4476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5" name="Equation" r:id="rId6" imgW="152268" imgH="203024" progId="Equation.3">
                  <p:embed/>
                </p:oleObj>
              </mc:Choice>
              <mc:Fallback>
                <p:oleObj name="Equation" r:id="rId6" imgW="152268" imgH="20302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5265738"/>
                        <a:ext cx="4476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Lekerekített téglalap feliratnak 46"/>
          <p:cNvSpPr/>
          <p:nvPr/>
        </p:nvSpPr>
        <p:spPr>
          <a:xfrm>
            <a:off x="6120172" y="1016732"/>
            <a:ext cx="1614753" cy="714311"/>
          </a:xfrm>
          <a:prstGeom prst="wedgeRoundRectCallout">
            <a:avLst>
              <a:gd name="adj1" fmla="val 87528"/>
              <a:gd name="adj2" fmla="val 2256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9" name="Lekerekített téglalap feliratnak 48"/>
          <p:cNvSpPr/>
          <p:nvPr/>
        </p:nvSpPr>
        <p:spPr>
          <a:xfrm>
            <a:off x="1472602" y="1216172"/>
            <a:ext cx="1797146" cy="674324"/>
          </a:xfrm>
          <a:prstGeom prst="wedgeRoundRectCallout">
            <a:avLst>
              <a:gd name="adj1" fmla="val -49040"/>
              <a:gd name="adj2" fmla="val 23825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9" name="Lekerekített téglalap feliratnak 58"/>
          <p:cNvSpPr/>
          <p:nvPr/>
        </p:nvSpPr>
        <p:spPr>
          <a:xfrm>
            <a:off x="3743909" y="1087303"/>
            <a:ext cx="1548172" cy="720214"/>
          </a:xfrm>
          <a:prstGeom prst="wedgeRoundRectCallout">
            <a:avLst>
              <a:gd name="adj1" fmla="val 210721"/>
              <a:gd name="adj2" fmla="val 20950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6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6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6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313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2" grpId="0" animBg="1"/>
      <p:bldP spid="45" grpId="0" animBg="1"/>
      <p:bldP spid="50" grpId="0" animBg="1"/>
      <p:bldP spid="51" grpId="0" animBg="1"/>
      <p:bldP spid="5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Diagram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844763"/>
              </p:ext>
            </p:extLst>
          </p:nvPr>
        </p:nvGraphicFramePr>
        <p:xfrm>
          <a:off x="647564" y="1239591"/>
          <a:ext cx="8061798" cy="5116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737704"/>
              </p:ext>
            </p:extLst>
          </p:nvPr>
        </p:nvGraphicFramePr>
        <p:xfrm>
          <a:off x="8477581" y="5157192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64" name="Equation" r:id="rId4" imgW="152280" imgH="203040" progId="Equation.3">
                  <p:embed/>
                </p:oleObj>
              </mc:Choice>
              <mc:Fallback>
                <p:oleObj name="Equation" r:id="rId4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581" y="5157192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935596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000" i="1" dirty="0" smtClean="0"/>
              <a:t>(bemutatás a fő- és a megkerülő ágat párhuzamos csővezetékeként kezelve)</a:t>
            </a:r>
            <a:endParaRPr lang="hu-HU" sz="2200" i="1" dirty="0"/>
          </a:p>
        </p:txBody>
      </p:sp>
      <p:sp>
        <p:nvSpPr>
          <p:cNvPr id="29" name="Lekerekített téglalap feliratnak 28"/>
          <p:cNvSpPr/>
          <p:nvPr/>
        </p:nvSpPr>
        <p:spPr>
          <a:xfrm>
            <a:off x="3821343" y="1124744"/>
            <a:ext cx="1614753" cy="762612"/>
          </a:xfrm>
          <a:prstGeom prst="wedgeRoundRectCallout">
            <a:avLst>
              <a:gd name="adj1" fmla="val 164927"/>
              <a:gd name="adj2" fmla="val 24369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3" name="Lekerekített téglalap feliratnak 42"/>
          <p:cNvSpPr/>
          <p:nvPr/>
        </p:nvSpPr>
        <p:spPr>
          <a:xfrm>
            <a:off x="180204" y="3176972"/>
            <a:ext cx="1691496" cy="605997"/>
          </a:xfrm>
          <a:prstGeom prst="wedgeRoundRectCallout">
            <a:avLst>
              <a:gd name="adj1" fmla="val 93395"/>
              <a:gd name="adj2" fmla="val 2832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5" name="Lekerekített téglalap feliratnak 44"/>
          <p:cNvSpPr/>
          <p:nvPr/>
        </p:nvSpPr>
        <p:spPr>
          <a:xfrm>
            <a:off x="5652120" y="1108969"/>
            <a:ext cx="1548172" cy="768788"/>
          </a:xfrm>
          <a:prstGeom prst="wedgeRoundRectCallout">
            <a:avLst>
              <a:gd name="adj1" fmla="val 60639"/>
              <a:gd name="adj2" fmla="val 1389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6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4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4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722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12" grpId="0"/>
      <p:bldP spid="29" grpId="0" animBg="1"/>
      <p:bldP spid="43" grpId="0" animBg="1"/>
      <p:bldP spid="4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Diagram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142909"/>
              </p:ext>
            </p:extLst>
          </p:nvPr>
        </p:nvGraphicFramePr>
        <p:xfrm>
          <a:off x="647564" y="1239591"/>
          <a:ext cx="8061798" cy="5116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680379"/>
              </p:ext>
            </p:extLst>
          </p:nvPr>
        </p:nvGraphicFramePr>
        <p:xfrm>
          <a:off x="8477581" y="5157192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2" name="Equation" r:id="rId4" imgW="152280" imgH="203040" progId="Equation.3">
                  <p:embed/>
                </p:oleObj>
              </mc:Choice>
              <mc:Fallback>
                <p:oleObj name="Equation" r:id="rId4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581" y="5157192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935596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000" i="1" dirty="0">
                <a:solidFill>
                  <a:srgbClr val="04617B"/>
                </a:solidFill>
              </a:rPr>
              <a:t>(bemutatás a fő- és a megkerülő ágat párhuzamos csővezetékeként kezelve)</a:t>
            </a:r>
            <a:endParaRPr lang="hu-HU" sz="2200" i="1" dirty="0"/>
          </a:p>
        </p:txBody>
      </p:sp>
      <p:sp>
        <p:nvSpPr>
          <p:cNvPr id="49" name="Lekerekített téglalap feliratnak 48"/>
          <p:cNvSpPr/>
          <p:nvPr/>
        </p:nvSpPr>
        <p:spPr>
          <a:xfrm>
            <a:off x="2666237" y="2392367"/>
            <a:ext cx="2445823" cy="735047"/>
          </a:xfrm>
          <a:prstGeom prst="wedgeRoundRectCallout">
            <a:avLst>
              <a:gd name="adj1" fmla="val 142252"/>
              <a:gd name="adj2" fmla="val 17267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Az eredő csővezetéki  jelleggörbe egy pontja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7" name="Jobb oldali kapcsos zárójel 46"/>
          <p:cNvSpPr/>
          <p:nvPr/>
        </p:nvSpPr>
        <p:spPr>
          <a:xfrm rot="-5400000">
            <a:off x="6154450" y="2794425"/>
            <a:ext cx="219220" cy="2304000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8" name="Ellipszis 47"/>
          <p:cNvSpPr/>
          <p:nvPr/>
        </p:nvSpPr>
        <p:spPr>
          <a:xfrm>
            <a:off x="7384060" y="40200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0" name="Lekerekített téglalap feliratnak 49"/>
          <p:cNvSpPr/>
          <p:nvPr/>
        </p:nvSpPr>
        <p:spPr>
          <a:xfrm>
            <a:off x="3821343" y="1124744"/>
            <a:ext cx="1614753" cy="762612"/>
          </a:xfrm>
          <a:prstGeom prst="wedgeRoundRectCallout">
            <a:avLst>
              <a:gd name="adj1" fmla="val 164927"/>
              <a:gd name="adj2" fmla="val 24369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1" name="Lekerekített téglalap feliratnak 50"/>
          <p:cNvSpPr/>
          <p:nvPr/>
        </p:nvSpPr>
        <p:spPr>
          <a:xfrm>
            <a:off x="180204" y="3176972"/>
            <a:ext cx="1691496" cy="605997"/>
          </a:xfrm>
          <a:prstGeom prst="wedgeRoundRectCallout">
            <a:avLst>
              <a:gd name="adj1" fmla="val 93395"/>
              <a:gd name="adj2" fmla="val 2832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2" name="Lekerekített téglalap feliratnak 51"/>
          <p:cNvSpPr/>
          <p:nvPr/>
        </p:nvSpPr>
        <p:spPr>
          <a:xfrm>
            <a:off x="5652120" y="1108969"/>
            <a:ext cx="1548172" cy="768788"/>
          </a:xfrm>
          <a:prstGeom prst="wedgeRoundRectCallout">
            <a:avLst>
              <a:gd name="adj1" fmla="val 60639"/>
              <a:gd name="adj2" fmla="val 1389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6" name="Jobb oldali kapcsos zárójel 45"/>
          <p:cNvSpPr/>
          <p:nvPr/>
        </p:nvSpPr>
        <p:spPr>
          <a:xfrm rot="-5400000">
            <a:off x="2266146" y="2902309"/>
            <a:ext cx="219220" cy="2304256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4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5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853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7" grpId="0" animBg="1"/>
      <p:bldP spid="48" grpId="0" animBg="1"/>
      <p:bldP spid="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Diagram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966403"/>
              </p:ext>
            </p:extLst>
          </p:nvPr>
        </p:nvGraphicFramePr>
        <p:xfrm>
          <a:off x="647564" y="1239591"/>
          <a:ext cx="8061798" cy="5116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050668"/>
              </p:ext>
            </p:extLst>
          </p:nvPr>
        </p:nvGraphicFramePr>
        <p:xfrm>
          <a:off x="8477581" y="5157192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8" name="Equation" r:id="rId4" imgW="152280" imgH="203040" progId="Equation.3">
                  <p:embed/>
                </p:oleObj>
              </mc:Choice>
              <mc:Fallback>
                <p:oleObj name="Equation" r:id="rId4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581" y="5157192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935596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000" i="1" dirty="0">
                <a:solidFill>
                  <a:srgbClr val="04617B"/>
                </a:solidFill>
              </a:rPr>
              <a:t>(bemutatás a fő- és a megkerülő ágat párhuzamos csővezetékeként kezelve)</a:t>
            </a:r>
            <a:endParaRPr lang="hu-HU" sz="2200" i="1" dirty="0"/>
          </a:p>
        </p:txBody>
      </p:sp>
      <p:sp>
        <p:nvSpPr>
          <p:cNvPr id="29" name="Lekerekített téglalap feliratnak 28"/>
          <p:cNvSpPr/>
          <p:nvPr/>
        </p:nvSpPr>
        <p:spPr>
          <a:xfrm>
            <a:off x="2666237" y="2392367"/>
            <a:ext cx="2445823" cy="735047"/>
          </a:xfrm>
          <a:prstGeom prst="wedgeRoundRectCallout">
            <a:avLst>
              <a:gd name="adj1" fmla="val 142252"/>
              <a:gd name="adj2" fmla="val 17267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Az eredő csővezetéki  jelleggörbe egy pontja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3" name="Ellipszis 42"/>
          <p:cNvSpPr/>
          <p:nvPr/>
        </p:nvSpPr>
        <p:spPr>
          <a:xfrm>
            <a:off x="7384060" y="40200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5" name="Lekerekített téglalap feliratnak 44"/>
          <p:cNvSpPr/>
          <p:nvPr/>
        </p:nvSpPr>
        <p:spPr>
          <a:xfrm>
            <a:off x="1373752" y="1890496"/>
            <a:ext cx="2478326" cy="674408"/>
          </a:xfrm>
          <a:prstGeom prst="wedgeRoundRectCallout">
            <a:avLst>
              <a:gd name="adj1" fmla="val 104781"/>
              <a:gd name="adj2" fmla="val 31979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Főág és a megkerülő ág 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eredő 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6" name="Lekerekített téglalap feliratnak 45"/>
          <p:cNvSpPr/>
          <p:nvPr/>
        </p:nvSpPr>
        <p:spPr>
          <a:xfrm>
            <a:off x="3821343" y="1124744"/>
            <a:ext cx="1614753" cy="762612"/>
          </a:xfrm>
          <a:prstGeom prst="wedgeRoundRectCallout">
            <a:avLst>
              <a:gd name="adj1" fmla="val 164927"/>
              <a:gd name="adj2" fmla="val 24369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8" name="Lekerekített téglalap feliratnak 47"/>
          <p:cNvSpPr/>
          <p:nvPr/>
        </p:nvSpPr>
        <p:spPr>
          <a:xfrm>
            <a:off x="180204" y="3176972"/>
            <a:ext cx="1691496" cy="605997"/>
          </a:xfrm>
          <a:prstGeom prst="wedgeRoundRectCallout">
            <a:avLst>
              <a:gd name="adj1" fmla="val 93395"/>
              <a:gd name="adj2" fmla="val 2832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9" name="Lekerekített téglalap feliratnak 48"/>
          <p:cNvSpPr/>
          <p:nvPr/>
        </p:nvSpPr>
        <p:spPr>
          <a:xfrm>
            <a:off x="5652120" y="1108969"/>
            <a:ext cx="1548172" cy="768788"/>
          </a:xfrm>
          <a:prstGeom prst="wedgeRoundRectCallout">
            <a:avLst>
              <a:gd name="adj1" fmla="val 60639"/>
              <a:gd name="adj2" fmla="val 1389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5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5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247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3" grpId="0" animBg="1"/>
      <p:bldP spid="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Diagram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966403"/>
              </p:ext>
            </p:extLst>
          </p:nvPr>
        </p:nvGraphicFramePr>
        <p:xfrm>
          <a:off x="647564" y="1239591"/>
          <a:ext cx="8061798" cy="5116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26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050668"/>
              </p:ext>
            </p:extLst>
          </p:nvPr>
        </p:nvGraphicFramePr>
        <p:xfrm>
          <a:off x="8477581" y="5157192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36" name="Equation" r:id="rId4" imgW="152280" imgH="203040" progId="Equation.3">
                  <p:embed/>
                </p:oleObj>
              </mc:Choice>
              <mc:Fallback>
                <p:oleObj name="Equation" r:id="rId4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581" y="5157192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935596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000" i="1" dirty="0">
                <a:solidFill>
                  <a:srgbClr val="04617B"/>
                </a:solidFill>
              </a:rPr>
              <a:t>(bemutatás a fő- és a megkerülő ágat párhuzamos csővezetékeként kezelve)</a:t>
            </a:r>
            <a:endParaRPr lang="hu-HU" sz="2200" i="1" dirty="0"/>
          </a:p>
        </p:txBody>
      </p:sp>
      <p:cxnSp>
        <p:nvCxnSpPr>
          <p:cNvPr id="29" name="Egyenes összekötő 28"/>
          <p:cNvCxnSpPr/>
          <p:nvPr/>
        </p:nvCxnSpPr>
        <p:spPr>
          <a:xfrm>
            <a:off x="5220072" y="3717032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42"/>
          <p:cNvCxnSpPr/>
          <p:nvPr/>
        </p:nvCxnSpPr>
        <p:spPr>
          <a:xfrm>
            <a:off x="3635896" y="3717032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gyenes összekötő 44"/>
          <p:cNvCxnSpPr/>
          <p:nvPr/>
        </p:nvCxnSpPr>
        <p:spPr>
          <a:xfrm flipH="1">
            <a:off x="1475656" y="4005064"/>
            <a:ext cx="6821689" cy="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zis 45"/>
          <p:cNvSpPr/>
          <p:nvPr/>
        </p:nvSpPr>
        <p:spPr>
          <a:xfrm>
            <a:off x="3527908" y="3897052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7596336" y="3717032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lipszis 48"/>
          <p:cNvSpPr/>
          <p:nvPr/>
        </p:nvSpPr>
        <p:spPr>
          <a:xfrm>
            <a:off x="7488324" y="3897052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50" name="Ellipszis 49"/>
          <p:cNvSpPr/>
          <p:nvPr/>
        </p:nvSpPr>
        <p:spPr>
          <a:xfrm>
            <a:off x="5112060" y="3897052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47" name="Lekerekített téglalap feliratnak 46"/>
          <p:cNvSpPr/>
          <p:nvPr/>
        </p:nvSpPr>
        <p:spPr>
          <a:xfrm>
            <a:off x="107504" y="6051879"/>
            <a:ext cx="1583413" cy="601444"/>
          </a:xfrm>
          <a:prstGeom prst="wedgeRoundRectCallout">
            <a:avLst>
              <a:gd name="adj1" fmla="val 174367"/>
              <a:gd name="adj2" fmla="val -1522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latin typeface="+mj-lt"/>
              </a:rPr>
              <a:t>Térfogatáram a megkerülő ágban</a:t>
            </a:r>
            <a:endParaRPr lang="hu-HU" sz="1400" dirty="0">
              <a:latin typeface="+mj-lt"/>
            </a:endParaRPr>
          </a:p>
        </p:txBody>
      </p:sp>
      <p:sp>
        <p:nvSpPr>
          <p:cNvPr id="51" name="Lekerekített téglalap feliratnak 50"/>
          <p:cNvSpPr/>
          <p:nvPr/>
        </p:nvSpPr>
        <p:spPr>
          <a:xfrm>
            <a:off x="5832140" y="6089192"/>
            <a:ext cx="1576537" cy="609580"/>
          </a:xfrm>
          <a:prstGeom prst="wedgeRoundRectCallout">
            <a:avLst>
              <a:gd name="adj1" fmla="val 60345"/>
              <a:gd name="adj2" fmla="val -1555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latin typeface="+mj-lt"/>
              </a:rPr>
              <a:t>A szivattyú teljes térfogatárama</a:t>
            </a:r>
            <a:endParaRPr lang="hu-HU" sz="1400" dirty="0">
              <a:latin typeface="+mj-lt"/>
            </a:endParaRPr>
          </a:p>
        </p:txBody>
      </p:sp>
      <p:sp>
        <p:nvSpPr>
          <p:cNvPr id="56" name="Lekerekített téglalap feliratnak 55"/>
          <p:cNvSpPr/>
          <p:nvPr/>
        </p:nvSpPr>
        <p:spPr>
          <a:xfrm>
            <a:off x="3700729" y="6021551"/>
            <a:ext cx="1476165" cy="575801"/>
          </a:xfrm>
          <a:prstGeom prst="wedgeRoundRectCallout">
            <a:avLst>
              <a:gd name="adj1" fmla="val 51732"/>
              <a:gd name="adj2" fmla="val -14875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latin typeface="+mj-lt"/>
              </a:rPr>
              <a:t>Térfogatáram a főágban</a:t>
            </a:r>
            <a:endParaRPr lang="hu-HU" sz="1400" dirty="0">
              <a:latin typeface="+mj-lt"/>
            </a:endParaRPr>
          </a:p>
        </p:txBody>
      </p:sp>
      <p:sp>
        <p:nvSpPr>
          <p:cNvPr id="57" name="Lekerekített téglalap feliratnak 56"/>
          <p:cNvSpPr/>
          <p:nvPr/>
        </p:nvSpPr>
        <p:spPr>
          <a:xfrm>
            <a:off x="1373752" y="1890496"/>
            <a:ext cx="2478326" cy="674408"/>
          </a:xfrm>
          <a:prstGeom prst="wedgeRoundRectCallout">
            <a:avLst>
              <a:gd name="adj1" fmla="val 104781"/>
              <a:gd name="adj2" fmla="val 31979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Főág és a megkerülő ág 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eredő 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8" name="Lekerekített téglalap feliratnak 57"/>
          <p:cNvSpPr/>
          <p:nvPr/>
        </p:nvSpPr>
        <p:spPr>
          <a:xfrm>
            <a:off x="3821343" y="1124744"/>
            <a:ext cx="1614753" cy="762612"/>
          </a:xfrm>
          <a:prstGeom prst="wedgeRoundRectCallout">
            <a:avLst>
              <a:gd name="adj1" fmla="val 164927"/>
              <a:gd name="adj2" fmla="val 24369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9" name="Lekerekített téglalap feliratnak 58"/>
          <p:cNvSpPr/>
          <p:nvPr/>
        </p:nvSpPr>
        <p:spPr>
          <a:xfrm>
            <a:off x="180204" y="3176972"/>
            <a:ext cx="1691496" cy="605997"/>
          </a:xfrm>
          <a:prstGeom prst="wedgeRoundRectCallout">
            <a:avLst>
              <a:gd name="adj1" fmla="val 93395"/>
              <a:gd name="adj2" fmla="val 2832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60" name="Lekerekített téglalap feliratnak 59"/>
          <p:cNvSpPr/>
          <p:nvPr/>
        </p:nvSpPr>
        <p:spPr>
          <a:xfrm>
            <a:off x="5652120" y="1108969"/>
            <a:ext cx="1548172" cy="768788"/>
          </a:xfrm>
          <a:prstGeom prst="wedgeRoundRectCallout">
            <a:avLst>
              <a:gd name="adj1" fmla="val 60639"/>
              <a:gd name="adj2" fmla="val 1389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47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0" grpId="0" animBg="1"/>
      <p:bldP spid="47" grpId="0" animBg="1"/>
      <p:bldP spid="51" grpId="0" animBg="1"/>
      <p:bldP spid="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ím 1"/>
          <p:cNvSpPr txBox="1">
            <a:spLocks/>
          </p:cNvSpPr>
          <p:nvPr/>
        </p:nvSpPr>
        <p:spPr>
          <a:xfrm>
            <a:off x="457200" y="209610"/>
            <a:ext cx="8229600" cy="80712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3233738" algn="l"/>
              </a:tabLst>
            </a:pPr>
            <a:r>
              <a:rPr lang="hu-HU" sz="2800" dirty="0" smtClean="0"/>
              <a:t>A munkatér nagyságának változtatásával történő   szabályozás</a:t>
            </a:r>
            <a:endParaRPr lang="hu-HU" sz="1100" i="1" dirty="0"/>
          </a:p>
        </p:txBody>
      </p:sp>
      <p:graphicFrame>
        <p:nvGraphicFramePr>
          <p:cNvPr id="27" name="Diagram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568134"/>
              </p:ext>
            </p:extLst>
          </p:nvPr>
        </p:nvGraphicFramePr>
        <p:xfrm>
          <a:off x="647564" y="1239591"/>
          <a:ext cx="8061798" cy="5116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27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3001448"/>
              </p:ext>
            </p:extLst>
          </p:nvPr>
        </p:nvGraphicFramePr>
        <p:xfrm>
          <a:off x="8477581" y="5157192"/>
          <a:ext cx="558915" cy="5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6" name="Equation" r:id="rId4" imgW="152280" imgH="203040" progId="Equation.3">
                  <p:embed/>
                </p:oleObj>
              </mc:Choice>
              <mc:Fallback>
                <p:oleObj name="Equation" r:id="rId4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581" y="5157192"/>
                        <a:ext cx="558915" cy="584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935596" y="944724"/>
            <a:ext cx="4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i="1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endParaRPr lang="hu-HU" sz="3600" i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2" name="Csoportba foglalás 41"/>
          <p:cNvGrpSpPr>
            <a:grpSpLocks noChangeAspect="1"/>
          </p:cNvGrpSpPr>
          <p:nvPr/>
        </p:nvGrpSpPr>
        <p:grpSpPr>
          <a:xfrm>
            <a:off x="7869665" y="656692"/>
            <a:ext cx="1094823" cy="1233804"/>
            <a:chOff x="2173311" y="1311247"/>
            <a:chExt cx="4114800" cy="4637149"/>
          </a:xfrm>
        </p:grpSpPr>
        <p:sp>
          <p:nvSpPr>
            <p:cNvPr id="28" name="Lekerekített téglalap 27"/>
            <p:cNvSpPr/>
            <p:nvPr/>
          </p:nvSpPr>
          <p:spPr>
            <a:xfrm>
              <a:off x="2563785" y="5437215"/>
              <a:ext cx="2592423" cy="5111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30" name="Lekerekített téglalap 29"/>
            <p:cNvSpPr/>
            <p:nvPr/>
          </p:nvSpPr>
          <p:spPr>
            <a:xfrm>
              <a:off x="2563785" y="4749815"/>
              <a:ext cx="2592423" cy="1198581"/>
            </a:xfrm>
            <a:prstGeom prst="roundRect">
              <a:avLst>
                <a:gd name="adj" fmla="val 70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 useBgFill="1">
          <p:nvSpPr>
            <p:cNvPr id="31" name="Téglalap 30"/>
            <p:cNvSpPr/>
            <p:nvPr/>
          </p:nvSpPr>
          <p:spPr>
            <a:xfrm>
              <a:off x="2173311" y="3940182"/>
              <a:ext cx="3214800" cy="10588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32" name="Szögletes összekötő 31"/>
            <p:cNvCxnSpPr/>
            <p:nvPr/>
          </p:nvCxnSpPr>
          <p:spPr>
            <a:xfrm rot="5400000" flipH="1" flipV="1">
              <a:off x="2872648" y="2745509"/>
              <a:ext cx="4381560" cy="1513035"/>
            </a:xfrm>
            <a:prstGeom prst="bentConnector3">
              <a:avLst>
                <a:gd name="adj1" fmla="val 3131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Csoportba foglalás 32"/>
            <p:cNvGrpSpPr/>
            <p:nvPr/>
          </p:nvGrpSpPr>
          <p:grpSpPr>
            <a:xfrm>
              <a:off x="5388111" y="2747097"/>
              <a:ext cx="900000" cy="900000"/>
              <a:chOff x="3672000" y="2747097"/>
              <a:chExt cx="900000" cy="900000"/>
            </a:xfrm>
          </p:grpSpPr>
          <p:sp useBgFill="1">
            <p:nvSpPr>
              <p:cNvPr id="34" name="Ellipszis 33"/>
              <p:cNvSpPr/>
              <p:nvPr/>
            </p:nvSpPr>
            <p:spPr>
              <a:xfrm>
                <a:off x="3672000" y="2747097"/>
                <a:ext cx="900000" cy="90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Háromszög 34"/>
              <p:cNvSpPr/>
              <p:nvPr/>
            </p:nvSpPr>
            <p:spPr>
              <a:xfrm>
                <a:off x="3921267" y="2747098"/>
                <a:ext cx="401643" cy="3651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162774" y="2224585"/>
              <a:ext cx="2661313" cy="3411940"/>
            </a:xfrm>
            <a:custGeom>
              <a:avLst/>
              <a:gdLst>
                <a:gd name="connsiteX0" fmla="*/ 2661313 w 2661313"/>
                <a:gd name="connsiteY0" fmla="*/ 0 h 3411940"/>
                <a:gd name="connsiteX1" fmla="*/ 0 w 2661313"/>
                <a:gd name="connsiteY1" fmla="*/ 0 h 3411940"/>
                <a:gd name="connsiteX2" fmla="*/ 27295 w 2661313"/>
                <a:gd name="connsiteY2" fmla="*/ 3411940 h 341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313" h="3411940">
                  <a:moveTo>
                    <a:pt x="2661313" y="0"/>
                  </a:moveTo>
                  <a:lnTo>
                    <a:pt x="0" y="0"/>
                  </a:lnTo>
                  <a:lnTo>
                    <a:pt x="27295" y="3411940"/>
                  </a:ln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black"/>
                </a:solidFill>
              </a:endParaRPr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4806304" y="1664533"/>
              <a:ext cx="699807" cy="888155"/>
              <a:chOff x="3090193" y="1664533"/>
              <a:chExt cx="699807" cy="888155"/>
            </a:xfrm>
          </p:grpSpPr>
          <p:sp useBgFill="1">
            <p:nvSpPr>
              <p:cNvPr id="38" name="Háromszög 37"/>
              <p:cNvSpPr/>
              <p:nvPr/>
            </p:nvSpPr>
            <p:spPr>
              <a:xfrm rot="16200000">
                <a:off x="3298860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 useBgFill="1">
            <p:nvSpPr>
              <p:cNvPr id="39" name="Háromszög 38"/>
              <p:cNvSpPr/>
              <p:nvPr/>
            </p:nvSpPr>
            <p:spPr>
              <a:xfrm rot="16200000" flipV="1">
                <a:off x="2952792" y="2061548"/>
                <a:ext cx="628541" cy="35373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0" name="Egyenes összekötő 39"/>
              <p:cNvCxnSpPr>
                <a:stCxn id="39" idx="0"/>
              </p:cNvCxnSpPr>
              <p:nvPr/>
            </p:nvCxnSpPr>
            <p:spPr>
              <a:xfrm flipH="1" flipV="1">
                <a:off x="3436261" y="1665337"/>
                <a:ext cx="7671" cy="573081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>
              <a:xfrm>
                <a:off x="3139631" y="1664533"/>
                <a:ext cx="576211" cy="1608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Cím 1"/>
          <p:cNvSpPr>
            <a:spLocks noGrp="1"/>
          </p:cNvSpPr>
          <p:nvPr>
            <p:ph type="title"/>
          </p:nvPr>
        </p:nvSpPr>
        <p:spPr>
          <a:xfrm>
            <a:off x="457200" y="209610"/>
            <a:ext cx="8229600" cy="807122"/>
          </a:xfrm>
        </p:spPr>
        <p:txBody>
          <a:bodyPr>
            <a:normAutofit fontScale="90000"/>
          </a:bodyPr>
          <a:lstStyle/>
          <a:p>
            <a:pPr algn="ctr">
              <a:tabLst>
                <a:tab pos="3233738" algn="l"/>
              </a:tabLst>
            </a:pPr>
            <a:r>
              <a:rPr lang="hu-HU" dirty="0" smtClean="0"/>
              <a:t>Megkerülő vezetékes  szabályozás</a:t>
            </a:r>
            <a:br>
              <a:rPr lang="hu-HU" dirty="0" smtClean="0"/>
            </a:br>
            <a:r>
              <a:rPr lang="hu-HU" sz="2000" i="1" dirty="0">
                <a:solidFill>
                  <a:srgbClr val="04617B"/>
                </a:solidFill>
              </a:rPr>
              <a:t>(bemutatás a fő- és a megkerülő ágat párhuzamos csővezetékeként kezelve)</a:t>
            </a:r>
            <a:endParaRPr lang="hu-HU" sz="2200" i="1" dirty="0"/>
          </a:p>
        </p:txBody>
      </p:sp>
      <p:cxnSp>
        <p:nvCxnSpPr>
          <p:cNvPr id="29" name="Egyenes összekötő 28"/>
          <p:cNvCxnSpPr/>
          <p:nvPr/>
        </p:nvCxnSpPr>
        <p:spPr>
          <a:xfrm>
            <a:off x="5220072" y="3717032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42"/>
          <p:cNvCxnSpPr/>
          <p:nvPr/>
        </p:nvCxnSpPr>
        <p:spPr>
          <a:xfrm>
            <a:off x="3635896" y="3717032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gyenes összekötő 44"/>
          <p:cNvCxnSpPr/>
          <p:nvPr/>
        </p:nvCxnSpPr>
        <p:spPr>
          <a:xfrm flipH="1">
            <a:off x="1475656" y="4005064"/>
            <a:ext cx="6821689" cy="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zis 45"/>
          <p:cNvSpPr/>
          <p:nvPr/>
        </p:nvSpPr>
        <p:spPr>
          <a:xfrm>
            <a:off x="3527908" y="3897052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7596336" y="3717032"/>
            <a:ext cx="0" cy="1728192"/>
          </a:xfrm>
          <a:prstGeom prst="line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lipszis 48"/>
          <p:cNvSpPr/>
          <p:nvPr/>
        </p:nvSpPr>
        <p:spPr>
          <a:xfrm>
            <a:off x="7488324" y="3897052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50" name="Ellipszis 49"/>
          <p:cNvSpPr/>
          <p:nvPr/>
        </p:nvSpPr>
        <p:spPr>
          <a:xfrm>
            <a:off x="5112060" y="3897052"/>
            <a:ext cx="216000" cy="216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47" name="Lekerekített téglalap feliratnak 46"/>
          <p:cNvSpPr/>
          <p:nvPr/>
        </p:nvSpPr>
        <p:spPr>
          <a:xfrm>
            <a:off x="107504" y="6051879"/>
            <a:ext cx="1583413" cy="601444"/>
          </a:xfrm>
          <a:prstGeom prst="wedgeRoundRectCallout">
            <a:avLst>
              <a:gd name="adj1" fmla="val 174367"/>
              <a:gd name="adj2" fmla="val -1522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solidFill>
                  <a:prstClr val="white"/>
                </a:solidFill>
                <a:latin typeface="Calibri"/>
              </a:rPr>
              <a:t>Térfogatáram a megkerülő ágban</a:t>
            </a:r>
            <a:endParaRPr lang="hu-HU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Lekerekített téglalap feliratnak 50"/>
          <p:cNvSpPr/>
          <p:nvPr/>
        </p:nvSpPr>
        <p:spPr>
          <a:xfrm>
            <a:off x="5832140" y="6089192"/>
            <a:ext cx="1576537" cy="609580"/>
          </a:xfrm>
          <a:prstGeom prst="wedgeRoundRectCallout">
            <a:avLst>
              <a:gd name="adj1" fmla="val 60345"/>
              <a:gd name="adj2" fmla="val -1555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solidFill>
                  <a:prstClr val="white"/>
                </a:solidFill>
                <a:latin typeface="Calibri"/>
              </a:rPr>
              <a:t>A szivattyú teljes térfogatárama</a:t>
            </a:r>
            <a:endParaRPr lang="hu-HU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Lekerekített téglalap feliratnak 55"/>
          <p:cNvSpPr/>
          <p:nvPr/>
        </p:nvSpPr>
        <p:spPr>
          <a:xfrm>
            <a:off x="3700729" y="6021551"/>
            <a:ext cx="1476165" cy="575801"/>
          </a:xfrm>
          <a:prstGeom prst="wedgeRoundRectCallout">
            <a:avLst>
              <a:gd name="adj1" fmla="val 51732"/>
              <a:gd name="adj2" fmla="val -14875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dirty="0" smtClean="0">
                <a:solidFill>
                  <a:prstClr val="white"/>
                </a:solidFill>
                <a:latin typeface="Calibri"/>
              </a:rPr>
              <a:t>Térfogatáram a főágban</a:t>
            </a:r>
            <a:endParaRPr lang="hu-HU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Lekerekített téglalap feliratnak 56"/>
          <p:cNvSpPr/>
          <p:nvPr/>
        </p:nvSpPr>
        <p:spPr>
          <a:xfrm>
            <a:off x="1373752" y="1890496"/>
            <a:ext cx="2478326" cy="674408"/>
          </a:xfrm>
          <a:prstGeom prst="wedgeRoundRectCallout">
            <a:avLst>
              <a:gd name="adj1" fmla="val 104781"/>
              <a:gd name="adj2" fmla="val 31979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Főág és a megkerülő ág 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eredő 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8" name="Lekerekített téglalap feliratnak 57"/>
          <p:cNvSpPr/>
          <p:nvPr/>
        </p:nvSpPr>
        <p:spPr>
          <a:xfrm>
            <a:off x="3821343" y="1124744"/>
            <a:ext cx="1614753" cy="762612"/>
          </a:xfrm>
          <a:prstGeom prst="wedgeRoundRectCallout">
            <a:avLst>
              <a:gd name="adj1" fmla="val 164927"/>
              <a:gd name="adj2" fmla="val 24369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főág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9" name="Lekerekített téglalap feliratnak 58"/>
          <p:cNvSpPr/>
          <p:nvPr/>
        </p:nvSpPr>
        <p:spPr>
          <a:xfrm>
            <a:off x="180204" y="3176972"/>
            <a:ext cx="1691496" cy="605997"/>
          </a:xfrm>
          <a:prstGeom prst="wedgeRoundRectCallout">
            <a:avLst>
              <a:gd name="adj1" fmla="val 93395"/>
              <a:gd name="adj2" fmla="val 2832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megkerülő ág jelleggörbe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60" name="Lekerekített téglalap feliratnak 59"/>
          <p:cNvSpPr/>
          <p:nvPr/>
        </p:nvSpPr>
        <p:spPr>
          <a:xfrm>
            <a:off x="5652120" y="1108969"/>
            <a:ext cx="1548172" cy="768788"/>
          </a:xfrm>
          <a:prstGeom prst="wedgeRoundRectCallout">
            <a:avLst>
              <a:gd name="adj1" fmla="val 60639"/>
              <a:gd name="adj2" fmla="val 1389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A szivattyú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 pitchFamily="34" charset="0"/>
              </a:rPr>
              <a:t> jelleggörbéje</a:t>
            </a:r>
            <a:endParaRPr lang="hu-HU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3" name="Szövegdoboz 52"/>
          <p:cNvSpPr txBox="1"/>
          <p:nvPr/>
        </p:nvSpPr>
        <p:spPr>
          <a:xfrm>
            <a:off x="305526" y="2113639"/>
            <a:ext cx="8532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+mj-lt"/>
              </a:rPr>
              <a:t>Ugyanúgy a volumetrikus szivattyú jelleggörbéjét módosítja, tolja el önmagával párhuzamosan, ahogy az a fordulatszám változtatással megvalósított szabályozásnál történt! </a:t>
            </a:r>
          </a:p>
        </p:txBody>
      </p:sp>
    </p:spTree>
    <p:extLst>
      <p:ext uri="{BB962C8B-B14F-4D97-AF65-F5344CB8AC3E}">
        <p14:creationId xmlns:p14="http://schemas.microsoft.com/office/powerpoint/2010/main" val="217423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Graphic spid="27" grpId="0">
        <p:bldAsOne/>
      </p:bldGraphic>
      <p:bldP spid="12" grpId="0"/>
      <p:bldP spid="44" grpId="0"/>
      <p:bldP spid="46" grpId="0" animBg="1"/>
      <p:bldP spid="49" grpId="0" animBg="1"/>
      <p:bldP spid="50" grpId="0" animBg="1"/>
      <p:bldP spid="47" grpId="0" animBg="1"/>
      <p:bldP spid="51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5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9804"/>
            <a:ext cx="8229600" cy="937485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Ellenőrző kérdések (1)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52459"/>
            <a:ext cx="8229600" cy="497684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 a működés alapelve a volumetrikus szivattyúk esetében?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Milyen általános összefüggés szerint fejezhető ki egy volumetrikus szivattyú folyadékszállítása?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Rajzolja fel egy volumetrikus szivattyú elméleti és valóságos jelleggörbéjének elvi alakját és magyarázza meg a két jelleggörbe közötti különbséget!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Milyen elvi szabályozási lehetőségeket ismer szivattyúkkal kapcsolatban általánosságban?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Milyen szabályozási módok  jöhetnek szóba volumetrikus szivattyúk esetében?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Miért nem lehetséges a fojtásos szabályozás volumetrikus szivattyúk esetében? 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Ábrázolja a fordulatszám  szabályozást volumetrikus szivattyú esetére! </a:t>
            </a:r>
          </a:p>
          <a:p>
            <a:pPr marL="514350" indent="-514350">
              <a:buClrTx/>
              <a:buFont typeface="+mj-lt"/>
              <a:buAutoNum type="arabicPeriod"/>
            </a:pPr>
            <a:endParaRPr lang="hu-HU" sz="2400" dirty="0" smtClean="0">
              <a:latin typeface="+mj-lt"/>
            </a:endParaRPr>
          </a:p>
          <a:p>
            <a:pPr marL="514350" indent="-514350">
              <a:buClrTx/>
              <a:buFont typeface="+mj-lt"/>
              <a:buAutoNum type="arabicPeriod"/>
            </a:pPr>
            <a:endParaRPr lang="hu-HU" sz="2400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hu-HU" sz="2400" dirty="0">
              <a:latin typeface="+mj-lt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9804"/>
            <a:ext cx="8229600" cy="937485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Ellenőrző kérdések (2)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80451"/>
            <a:ext cx="8229600" cy="4976841"/>
          </a:xfrm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 startAt="8"/>
            </a:pPr>
            <a:r>
              <a:rPr lang="hu-HU" sz="2400" dirty="0" smtClean="0">
                <a:latin typeface="+mj-lt"/>
              </a:rPr>
              <a:t>Mit kell érteni megkerülő vezetékes szabályozás alatt?</a:t>
            </a:r>
          </a:p>
          <a:p>
            <a:pPr marL="514350" indent="-514350">
              <a:buClrTx/>
              <a:buFont typeface="+mj-lt"/>
              <a:buAutoNum type="arabicPeriod" startAt="8"/>
            </a:pPr>
            <a:r>
              <a:rPr lang="hu-HU" sz="2400" dirty="0" smtClean="0">
                <a:latin typeface="+mj-lt"/>
              </a:rPr>
              <a:t>Mit kell érteni veszteség alatt a megkerülő vezetékes szabályozás esetében?</a:t>
            </a:r>
          </a:p>
          <a:p>
            <a:pPr marL="514350" indent="-514350">
              <a:buClrTx/>
              <a:buNone/>
            </a:pPr>
            <a:r>
              <a:rPr lang="hu-HU" sz="2400" dirty="0" smtClean="0">
                <a:latin typeface="+mj-lt"/>
              </a:rPr>
              <a:t> </a:t>
            </a:r>
          </a:p>
          <a:p>
            <a:pPr marL="514350" indent="-514350">
              <a:buClrTx/>
              <a:buFont typeface="+mj-lt"/>
              <a:buAutoNum type="arabicPeriod" startAt="8"/>
            </a:pPr>
            <a:endParaRPr lang="hu-HU" sz="2400" dirty="0" smtClean="0">
              <a:latin typeface="+mj-lt"/>
            </a:endParaRPr>
          </a:p>
          <a:p>
            <a:pPr marL="514350" indent="-514350">
              <a:buClrTx/>
              <a:buFont typeface="+mj-lt"/>
              <a:buAutoNum type="arabicPeriod" startAt="8"/>
            </a:pPr>
            <a:endParaRPr lang="hu-HU" sz="2400" dirty="0" smtClean="0">
              <a:latin typeface="+mj-lt"/>
            </a:endParaRPr>
          </a:p>
          <a:p>
            <a:pPr marL="514350" indent="-514350">
              <a:buFont typeface="+mj-lt"/>
              <a:buAutoNum type="arabicPeriod" startAt="8"/>
            </a:pPr>
            <a:endParaRPr lang="hu-HU" sz="2400" dirty="0">
              <a:latin typeface="+mj-lt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/29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2631</TotalTime>
  <Words>1579</Words>
  <Application>Microsoft Office PowerPoint</Application>
  <PresentationFormat>Diavetítés a képernyőre (4:3 oldalarány)</PresentationFormat>
  <Paragraphs>334</Paragraphs>
  <Slides>29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5" baseType="lpstr">
      <vt:lpstr>Arial</vt:lpstr>
      <vt:lpstr>Calibri</vt:lpstr>
      <vt:lpstr>Constantia</vt:lpstr>
      <vt:lpstr>Wingdings 2</vt:lpstr>
      <vt:lpstr>Áramlás</vt:lpstr>
      <vt:lpstr>Equation</vt:lpstr>
      <vt:lpstr>Volumetrikus szivattyúk </vt:lpstr>
      <vt:lpstr>PowerPoint bemutató</vt:lpstr>
      <vt:lpstr>PowerPoint bemutató</vt:lpstr>
      <vt:lpstr>Fő szerkezeti elemek</vt:lpstr>
      <vt:lpstr>A működési elv</vt:lpstr>
      <vt:lpstr>A térfogatáram</vt:lpstr>
      <vt:lpstr>A volumetrikus szivattyú jelleggörbéje</vt:lpstr>
      <vt:lpstr>A volumetrikus szivattyú jelleggörbéje</vt:lpstr>
      <vt:lpstr>A volumetrikus szivattyú jelleggörbéje</vt:lpstr>
      <vt:lpstr>Volumetrikus szivattyúk szabályozása</vt:lpstr>
      <vt:lpstr>Volumetrikus szivattyúk szabályozása</vt:lpstr>
      <vt:lpstr>Fojtásos szabályozás</vt:lpstr>
      <vt:lpstr>Fojtásos szabályozás</vt:lpstr>
      <vt:lpstr>Fojtásos szabályozás</vt:lpstr>
      <vt:lpstr>Fordulatszám szabályozás</vt:lpstr>
      <vt:lpstr>Fordulatszám szabályozás</vt:lpstr>
      <vt:lpstr>Megkerülő vezetékes  szabályozás</vt:lpstr>
      <vt:lpstr>Megkerülő vezetékes  szabályozás (bemutatás a szivattyú jelleggörbe korrekciójával)</vt:lpstr>
      <vt:lpstr>Megkerülő vezetékes  szabályozás (bemutatás a szivattyú jelleggörbe korrekciójával)</vt:lpstr>
      <vt:lpstr>Megkerülő vezetékes  szabályozás (bemutatás a szivattyú jelleggörbe korrekciójával)</vt:lpstr>
      <vt:lpstr>Megkerülő vezetékes  szabályozás (bemutatás a szivattyú jelleggörbe korrekciójával)</vt:lpstr>
      <vt:lpstr>Megkerülő vezetékes  szabályozás (bemutatás a szivattyú jelleggörbe korrekciójával)</vt:lpstr>
      <vt:lpstr>Megkerülő vezetékes  szabályozás (bemutatás a fő- és a megkerülő ágat párhuzamos csővezetékeként kezelve)</vt:lpstr>
      <vt:lpstr>Megkerülő vezetékes  szabályozás (bemutatás a fő- és a megkerülő ágat párhuzamos csővezetékeként kezelve)</vt:lpstr>
      <vt:lpstr>Megkerülő vezetékes  szabályozás (bemutatás a fő- és a megkerülő ágat párhuzamos csővezetékeként kezelve)</vt:lpstr>
      <vt:lpstr>Megkerülő vezetékes  szabályozás (bemutatás a fő- és a megkerülő ágat párhuzamos csővezetékeként kezelve)</vt:lpstr>
      <vt:lpstr>Megkerülő vezetékes  szabályozás (bemutatás a fő- és a megkerülő ágat párhuzamos csővezetékeként kezelve)</vt:lpstr>
      <vt:lpstr>Ellenőrző kérdések (1)</vt:lpstr>
      <vt:lpstr>Ellenőrző kérdések (2)</vt:lpstr>
    </vt:vector>
  </TitlesOfParts>
  <Company>Széchenyi István Egyetem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Volumetrikus szivattyúk </dc:title>
  <dc:creator>iro</dc:creator>
  <cp:lastModifiedBy>Író Béla</cp:lastModifiedBy>
  <cp:revision>158</cp:revision>
  <dcterms:created xsi:type="dcterms:W3CDTF">2009-01-18T14:36:54Z</dcterms:created>
  <dcterms:modified xsi:type="dcterms:W3CDTF">2014-02-06T12:05:59Z</dcterms:modified>
</cp:coreProperties>
</file>