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81" r:id="rId3"/>
    <p:sldId id="282" r:id="rId4"/>
    <p:sldId id="261" r:id="rId5"/>
    <p:sldId id="262" r:id="rId6"/>
    <p:sldId id="263" r:id="rId7"/>
    <p:sldId id="267" r:id="rId8"/>
    <p:sldId id="265" r:id="rId9"/>
    <p:sldId id="266" r:id="rId10"/>
    <p:sldId id="268" r:id="rId11"/>
    <p:sldId id="260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3" r:id="rId24"/>
    <p:sldId id="284" r:id="rId25"/>
    <p:sldId id="294" r:id="rId26"/>
    <p:sldId id="285" r:id="rId27"/>
    <p:sldId id="291" r:id="rId28"/>
    <p:sldId id="296" r:id="rId29"/>
    <p:sldId id="298" r:id="rId30"/>
    <p:sldId id="299" r:id="rId31"/>
    <p:sldId id="300" r:id="rId32"/>
    <p:sldId id="292" r:id="rId33"/>
    <p:sldId id="293" r:id="rId34"/>
    <p:sldId id="295" r:id="rId3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56" autoAdjust="0"/>
  </p:normalViewPr>
  <p:slideViewPr>
    <p:cSldViewPr snapToObjects="1" showGuides="1"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2014.02.26.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61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6.jpe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-munkalap1.xlsx"/><Relationship Id="rId3" Type="http://schemas.openxmlformats.org/officeDocument/2006/relationships/image" Target="../media/image21.jpe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Volumetrikus</a:t>
            </a:r>
            <a:r>
              <a:rPr lang="hu-HU" dirty="0" smtClean="0"/>
              <a:t> szivattyúk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Szelepvezérelt működésű szivattyúk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soportosítás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7942512" cy="5500726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920700" y="2990844"/>
            <a:ext cx="1533546" cy="657234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544" y="1019142"/>
            <a:ext cx="8142399" cy="369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églalap 8"/>
          <p:cNvSpPr/>
          <p:nvPr/>
        </p:nvSpPr>
        <p:spPr>
          <a:xfrm>
            <a:off x="373005" y="3721104"/>
            <a:ext cx="2581254" cy="1241442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cxnSp>
        <p:nvCxnSpPr>
          <p:cNvPr id="45" name="Egyenes összekötő 44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35" name="Lekerekített téglalap feliratnak 34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cxnSp>
        <p:nvCxnSpPr>
          <p:cNvPr id="47" name="Egyenes összekötő 46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11" name="Téglalap 10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elfelé nyíl 12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ekerekített téglalap feliratnak 16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cxnSp>
        <p:nvCxnSpPr>
          <p:cNvPr id="19" name="Egyenes összekötő 18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elfelé nyíl 12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Lekerekített téglalap feliratnak 19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cxnSp>
        <p:nvCxnSpPr>
          <p:cNvPr id="22" name="Egyenes összekötő 21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11" name="Téglalap 10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elfelé nyíl 12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églalap 15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rapezoid 16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6799293" y="3538539"/>
            <a:ext cx="1570059" cy="511182"/>
          </a:xfrm>
          <a:prstGeom prst="wedgeRoundRectCallout">
            <a:avLst>
              <a:gd name="adj1" fmla="val -186952"/>
              <a:gd name="adj2" fmla="val 257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szelep</a:t>
            </a:r>
            <a:endParaRPr lang="hu-HU" dirty="0">
              <a:latin typeface="+mj-lt"/>
            </a:endParaRPr>
          </a:p>
        </p:txBody>
      </p:sp>
      <p:sp>
        <p:nvSpPr>
          <p:cNvPr id="20" name="Lekerekített téglalap feliratnak 19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cxnSp>
        <p:nvCxnSpPr>
          <p:cNvPr id="22" name="Egyenes összekötő 21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Lekerekített téglalap feliratnak 32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11" name="Téglalap 10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elfelé nyíl 12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églalap 15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rapezoid 16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6799293" y="3538539"/>
            <a:ext cx="1570059" cy="511182"/>
          </a:xfrm>
          <a:prstGeom prst="wedgeRoundRectCallout">
            <a:avLst>
              <a:gd name="adj1" fmla="val -186952"/>
              <a:gd name="adj2" fmla="val 257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szelep</a:t>
            </a:r>
            <a:endParaRPr lang="hu-HU" dirty="0">
              <a:latin typeface="+mj-lt"/>
            </a:endParaRPr>
          </a:p>
        </p:txBody>
      </p:sp>
      <p:sp>
        <p:nvSpPr>
          <p:cNvPr id="24" name="Trapezoid 23"/>
          <p:cNvSpPr/>
          <p:nvPr/>
        </p:nvSpPr>
        <p:spPr>
          <a:xfrm rot="10800000">
            <a:off x="4404911" y="3427049"/>
            <a:ext cx="334175" cy="111490"/>
          </a:xfrm>
          <a:prstGeom prst="trapezoid">
            <a:avLst>
              <a:gd name="adj" fmla="val 68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Téglalap 24"/>
          <p:cNvSpPr/>
          <p:nvPr/>
        </p:nvSpPr>
        <p:spPr>
          <a:xfrm>
            <a:off x="4321967" y="3028950"/>
            <a:ext cx="500066" cy="39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/>
          <p:cNvSpPr/>
          <p:nvPr/>
        </p:nvSpPr>
        <p:spPr>
          <a:xfrm>
            <a:off x="4392000" y="314202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6543702" y="946115"/>
            <a:ext cx="1570059" cy="511182"/>
          </a:xfrm>
          <a:prstGeom prst="wedgeRoundRectCallout">
            <a:avLst>
              <a:gd name="adj1" fmla="val -173044"/>
              <a:gd name="adj2" fmla="val 3961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 szelep</a:t>
            </a:r>
            <a:endParaRPr lang="hu-HU" dirty="0">
              <a:latin typeface="+mj-lt"/>
            </a:endParaRPr>
          </a:p>
        </p:txBody>
      </p:sp>
      <p:cxnSp>
        <p:nvCxnSpPr>
          <p:cNvPr id="28" name="Egyenes összekötő 27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Lekerekített téglalap feliratnak 32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11" name="Téglalap 10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elfelé nyíl 12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églalap 15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rapezoid 16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Téglalap 24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Téglalap 2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9" name="Egyenes összekötő 28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ekerekített téglalap feliratnak 18"/>
          <p:cNvSpPr/>
          <p:nvPr/>
        </p:nvSpPr>
        <p:spPr>
          <a:xfrm>
            <a:off x="6799293" y="3538539"/>
            <a:ext cx="1570059" cy="511182"/>
          </a:xfrm>
          <a:prstGeom prst="wedgeRoundRectCallout">
            <a:avLst>
              <a:gd name="adj1" fmla="val -186952"/>
              <a:gd name="adj2" fmla="val 257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szelep</a:t>
            </a:r>
            <a:endParaRPr lang="hu-HU" dirty="0">
              <a:latin typeface="+mj-lt"/>
            </a:endParaRPr>
          </a:p>
        </p:txBody>
      </p:sp>
      <p:sp>
        <p:nvSpPr>
          <p:cNvPr id="30" name="Trapezoid 29"/>
          <p:cNvSpPr/>
          <p:nvPr/>
        </p:nvSpPr>
        <p:spPr>
          <a:xfrm rot="10800000">
            <a:off x="4404911" y="3427049"/>
            <a:ext cx="334175" cy="111490"/>
          </a:xfrm>
          <a:prstGeom prst="trapezoid">
            <a:avLst>
              <a:gd name="adj" fmla="val 68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>
          <a:xfrm>
            <a:off x="4321967" y="3028950"/>
            <a:ext cx="500066" cy="39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Ellipszis 31"/>
          <p:cNvSpPr/>
          <p:nvPr/>
        </p:nvSpPr>
        <p:spPr>
          <a:xfrm>
            <a:off x="4392000" y="314202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6543702" y="946115"/>
            <a:ext cx="1570059" cy="511182"/>
          </a:xfrm>
          <a:prstGeom prst="wedgeRoundRectCallout">
            <a:avLst>
              <a:gd name="adj1" fmla="val -173044"/>
              <a:gd name="adj2" fmla="val 3961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 szelep</a:t>
            </a:r>
            <a:endParaRPr lang="hu-HU" dirty="0">
              <a:latin typeface="+mj-lt"/>
            </a:endParaRPr>
          </a:p>
        </p:txBody>
      </p:sp>
      <p:cxnSp>
        <p:nvCxnSpPr>
          <p:cNvPr id="37" name="Egyenes összekötő 36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86" name="Csoportba foglalás 85"/>
          <p:cNvGrpSpPr/>
          <p:nvPr/>
        </p:nvGrpSpPr>
        <p:grpSpPr>
          <a:xfrm>
            <a:off x="4023518" y="768373"/>
            <a:ext cx="1095375" cy="2660627"/>
            <a:chOff x="4023518" y="909638"/>
            <a:chExt cx="1095375" cy="2660627"/>
          </a:xfrm>
        </p:grpSpPr>
        <p:sp>
          <p:nvSpPr>
            <p:cNvPr id="87" name="Szabadkézi sokszög 86"/>
            <p:cNvSpPr/>
            <p:nvPr/>
          </p:nvSpPr>
          <p:spPr>
            <a:xfrm>
              <a:off x="4023518" y="1822428"/>
              <a:ext cx="1095375" cy="1747837"/>
            </a:xfrm>
            <a:custGeom>
              <a:avLst/>
              <a:gdLst>
                <a:gd name="connsiteX0" fmla="*/ 152400 w 1095375"/>
                <a:gd name="connsiteY0" fmla="*/ 0 h 1747837"/>
                <a:gd name="connsiteX1" fmla="*/ 147637 w 1095375"/>
                <a:gd name="connsiteY1" fmla="*/ 1281112 h 1747837"/>
                <a:gd name="connsiteX2" fmla="*/ 0 w 1095375"/>
                <a:gd name="connsiteY2" fmla="*/ 1281112 h 1747837"/>
                <a:gd name="connsiteX3" fmla="*/ 0 w 1095375"/>
                <a:gd name="connsiteY3" fmla="*/ 1743075 h 1747837"/>
                <a:gd name="connsiteX4" fmla="*/ 1095375 w 1095375"/>
                <a:gd name="connsiteY4" fmla="*/ 1747837 h 1747837"/>
                <a:gd name="connsiteX5" fmla="*/ 1095375 w 1095375"/>
                <a:gd name="connsiteY5" fmla="*/ 1281112 h 1747837"/>
                <a:gd name="connsiteX6" fmla="*/ 947737 w 1095375"/>
                <a:gd name="connsiteY6" fmla="*/ 1281112 h 1747837"/>
                <a:gd name="connsiteX7" fmla="*/ 947737 w 1095375"/>
                <a:gd name="connsiteY7" fmla="*/ 4762 h 174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75" h="1747837">
                  <a:moveTo>
                    <a:pt x="152400" y="0"/>
                  </a:moveTo>
                  <a:cubicBezTo>
                    <a:pt x="150812" y="427037"/>
                    <a:pt x="149225" y="854075"/>
                    <a:pt x="147637" y="1281112"/>
                  </a:cubicBezTo>
                  <a:lnTo>
                    <a:pt x="0" y="1281112"/>
                  </a:lnTo>
                  <a:lnTo>
                    <a:pt x="0" y="1743075"/>
                  </a:lnTo>
                  <a:lnTo>
                    <a:pt x="1095375" y="1747837"/>
                  </a:lnTo>
                  <a:lnTo>
                    <a:pt x="1095375" y="1281112"/>
                  </a:lnTo>
                  <a:lnTo>
                    <a:pt x="947737" y="1281112"/>
                  </a:lnTo>
                  <a:lnTo>
                    <a:pt x="947737" y="4762"/>
                  </a:lnTo>
                </a:path>
              </a:pathLst>
            </a:custGeom>
            <a:solidFill>
              <a:srgbClr val="FFFF00"/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8" name="Szabadkézi sokszög 87"/>
            <p:cNvSpPr/>
            <p:nvPr/>
          </p:nvSpPr>
          <p:spPr>
            <a:xfrm>
              <a:off x="4176713" y="909638"/>
              <a:ext cx="794542" cy="923925"/>
            </a:xfrm>
            <a:custGeom>
              <a:avLst/>
              <a:gdLst>
                <a:gd name="connsiteX0" fmla="*/ 0 w 800100"/>
                <a:gd name="connsiteY0" fmla="*/ 919162 h 923925"/>
                <a:gd name="connsiteX1" fmla="*/ 4762 w 800100"/>
                <a:gd name="connsiteY1" fmla="*/ 0 h 923925"/>
                <a:gd name="connsiteX2" fmla="*/ 800100 w 800100"/>
                <a:gd name="connsiteY2" fmla="*/ 0 h 923925"/>
                <a:gd name="connsiteX3" fmla="*/ 800100 w 800100"/>
                <a:gd name="connsiteY3" fmla="*/ 923925 h 923925"/>
                <a:gd name="connsiteX4" fmla="*/ 800100 w 800100"/>
                <a:gd name="connsiteY4" fmla="*/ 923925 h 923925"/>
                <a:gd name="connsiteX5" fmla="*/ 800100 w 800100"/>
                <a:gd name="connsiteY5" fmla="*/ 923925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00" h="923925">
                  <a:moveTo>
                    <a:pt x="0" y="919162"/>
                  </a:moveTo>
                  <a:cubicBezTo>
                    <a:pt x="1587" y="612775"/>
                    <a:pt x="3175" y="306387"/>
                    <a:pt x="4762" y="0"/>
                  </a:cubicBezTo>
                  <a:lnTo>
                    <a:pt x="800100" y="0"/>
                  </a:lnTo>
                  <a:lnTo>
                    <a:pt x="800100" y="923925"/>
                  </a:lnTo>
                  <a:lnTo>
                    <a:pt x="800100" y="923925"/>
                  </a:lnTo>
                  <a:lnTo>
                    <a:pt x="800100" y="923925"/>
                  </a:lnTo>
                </a:path>
              </a:pathLst>
            </a:custGeom>
            <a:solidFill>
              <a:srgbClr val="FFFF00"/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>
          <a:xfrm>
            <a:off x="4023519" y="3136896"/>
            <a:ext cx="298448" cy="146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>
          <a:xfrm>
            <a:off x="4822033" y="3136896"/>
            <a:ext cx="296859" cy="146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Téglalap 28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Ellipszis 29"/>
          <p:cNvSpPr/>
          <p:nvPr/>
        </p:nvSpPr>
        <p:spPr>
          <a:xfrm>
            <a:off x="4496977" y="3136895"/>
            <a:ext cx="145282" cy="146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 rot="10800000">
            <a:off x="4404911" y="3427049"/>
            <a:ext cx="334175" cy="111490"/>
          </a:xfrm>
          <a:prstGeom prst="trapezoid">
            <a:avLst>
              <a:gd name="adj" fmla="val 68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5" name="Egyenes összekötő 54"/>
          <p:cNvCxnSpPr/>
          <p:nvPr/>
        </p:nvCxnSpPr>
        <p:spPr>
          <a:xfrm>
            <a:off x="3951279" y="3208333"/>
            <a:ext cx="1241442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églalap 12"/>
          <p:cNvSpPr/>
          <p:nvPr/>
        </p:nvSpPr>
        <p:spPr>
          <a:xfrm>
            <a:off x="4321967" y="3028950"/>
            <a:ext cx="500066" cy="39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/>
          <p:cNvSpPr/>
          <p:nvPr/>
        </p:nvSpPr>
        <p:spPr>
          <a:xfrm>
            <a:off x="4392000" y="314202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3" name="Lekerekített téglalap feliratnak 72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sp>
        <p:nvSpPr>
          <p:cNvPr id="74" name="Lekerekített téglalap feliratnak 7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7" name="Lekerekített téglalap feliratnak 76"/>
          <p:cNvSpPr/>
          <p:nvPr/>
        </p:nvSpPr>
        <p:spPr>
          <a:xfrm>
            <a:off x="6799293" y="3538539"/>
            <a:ext cx="1570059" cy="511182"/>
          </a:xfrm>
          <a:prstGeom prst="wedgeRoundRectCallout">
            <a:avLst>
              <a:gd name="adj1" fmla="val -186952"/>
              <a:gd name="adj2" fmla="val 257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szelep</a:t>
            </a:r>
            <a:endParaRPr lang="hu-HU" dirty="0">
              <a:latin typeface="+mj-lt"/>
            </a:endParaRPr>
          </a:p>
        </p:txBody>
      </p:sp>
      <p:sp>
        <p:nvSpPr>
          <p:cNvPr id="78" name="Lekerekített téglalap feliratnak 77"/>
          <p:cNvSpPr/>
          <p:nvPr/>
        </p:nvSpPr>
        <p:spPr>
          <a:xfrm>
            <a:off x="6543702" y="946115"/>
            <a:ext cx="1570059" cy="511182"/>
          </a:xfrm>
          <a:prstGeom prst="wedgeRoundRectCallout">
            <a:avLst>
              <a:gd name="adj1" fmla="val -173044"/>
              <a:gd name="adj2" fmla="val 3961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 szelep</a:t>
            </a:r>
            <a:endParaRPr lang="hu-HU" dirty="0">
              <a:latin typeface="+mj-lt"/>
            </a:endParaRPr>
          </a:p>
        </p:txBody>
      </p:sp>
      <p:cxnSp>
        <p:nvCxnSpPr>
          <p:cNvPr id="90" name="Egyenes összekötő 8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3" name="Csoportba foglalás 85"/>
          <p:cNvGrpSpPr/>
          <p:nvPr/>
        </p:nvGrpSpPr>
        <p:grpSpPr>
          <a:xfrm>
            <a:off x="4023518" y="768373"/>
            <a:ext cx="1095375" cy="2660627"/>
            <a:chOff x="4023518" y="909638"/>
            <a:chExt cx="1095375" cy="2660627"/>
          </a:xfrm>
        </p:grpSpPr>
        <p:sp>
          <p:nvSpPr>
            <p:cNvPr id="87" name="Szabadkézi sokszög 86"/>
            <p:cNvSpPr/>
            <p:nvPr/>
          </p:nvSpPr>
          <p:spPr>
            <a:xfrm>
              <a:off x="4023518" y="1822428"/>
              <a:ext cx="1095375" cy="1747837"/>
            </a:xfrm>
            <a:custGeom>
              <a:avLst/>
              <a:gdLst>
                <a:gd name="connsiteX0" fmla="*/ 152400 w 1095375"/>
                <a:gd name="connsiteY0" fmla="*/ 0 h 1747837"/>
                <a:gd name="connsiteX1" fmla="*/ 147637 w 1095375"/>
                <a:gd name="connsiteY1" fmla="*/ 1281112 h 1747837"/>
                <a:gd name="connsiteX2" fmla="*/ 0 w 1095375"/>
                <a:gd name="connsiteY2" fmla="*/ 1281112 h 1747837"/>
                <a:gd name="connsiteX3" fmla="*/ 0 w 1095375"/>
                <a:gd name="connsiteY3" fmla="*/ 1743075 h 1747837"/>
                <a:gd name="connsiteX4" fmla="*/ 1095375 w 1095375"/>
                <a:gd name="connsiteY4" fmla="*/ 1747837 h 1747837"/>
                <a:gd name="connsiteX5" fmla="*/ 1095375 w 1095375"/>
                <a:gd name="connsiteY5" fmla="*/ 1281112 h 1747837"/>
                <a:gd name="connsiteX6" fmla="*/ 947737 w 1095375"/>
                <a:gd name="connsiteY6" fmla="*/ 1281112 h 1747837"/>
                <a:gd name="connsiteX7" fmla="*/ 947737 w 1095375"/>
                <a:gd name="connsiteY7" fmla="*/ 4762 h 174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75" h="1747837">
                  <a:moveTo>
                    <a:pt x="152400" y="0"/>
                  </a:moveTo>
                  <a:cubicBezTo>
                    <a:pt x="150812" y="427037"/>
                    <a:pt x="149225" y="854075"/>
                    <a:pt x="147637" y="1281112"/>
                  </a:cubicBezTo>
                  <a:lnTo>
                    <a:pt x="0" y="1281112"/>
                  </a:lnTo>
                  <a:lnTo>
                    <a:pt x="0" y="1743075"/>
                  </a:lnTo>
                  <a:lnTo>
                    <a:pt x="1095375" y="1747837"/>
                  </a:lnTo>
                  <a:lnTo>
                    <a:pt x="1095375" y="1281112"/>
                  </a:lnTo>
                  <a:lnTo>
                    <a:pt x="947737" y="1281112"/>
                  </a:lnTo>
                  <a:lnTo>
                    <a:pt x="947737" y="4762"/>
                  </a:lnTo>
                </a:path>
              </a:pathLst>
            </a:custGeom>
            <a:solidFill>
              <a:srgbClr val="FFFF00"/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8" name="Szabadkézi sokszög 87"/>
            <p:cNvSpPr/>
            <p:nvPr/>
          </p:nvSpPr>
          <p:spPr>
            <a:xfrm>
              <a:off x="4176713" y="909638"/>
              <a:ext cx="794542" cy="923925"/>
            </a:xfrm>
            <a:custGeom>
              <a:avLst/>
              <a:gdLst>
                <a:gd name="connsiteX0" fmla="*/ 0 w 800100"/>
                <a:gd name="connsiteY0" fmla="*/ 919162 h 923925"/>
                <a:gd name="connsiteX1" fmla="*/ 4762 w 800100"/>
                <a:gd name="connsiteY1" fmla="*/ 0 h 923925"/>
                <a:gd name="connsiteX2" fmla="*/ 800100 w 800100"/>
                <a:gd name="connsiteY2" fmla="*/ 0 h 923925"/>
                <a:gd name="connsiteX3" fmla="*/ 800100 w 800100"/>
                <a:gd name="connsiteY3" fmla="*/ 923925 h 923925"/>
                <a:gd name="connsiteX4" fmla="*/ 800100 w 800100"/>
                <a:gd name="connsiteY4" fmla="*/ 923925 h 923925"/>
                <a:gd name="connsiteX5" fmla="*/ 800100 w 800100"/>
                <a:gd name="connsiteY5" fmla="*/ 923925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00" h="923925">
                  <a:moveTo>
                    <a:pt x="0" y="919162"/>
                  </a:moveTo>
                  <a:cubicBezTo>
                    <a:pt x="1587" y="612775"/>
                    <a:pt x="3175" y="306387"/>
                    <a:pt x="4762" y="0"/>
                  </a:cubicBezTo>
                  <a:lnTo>
                    <a:pt x="800100" y="0"/>
                  </a:lnTo>
                  <a:lnTo>
                    <a:pt x="800100" y="923925"/>
                  </a:lnTo>
                  <a:lnTo>
                    <a:pt x="800100" y="923925"/>
                  </a:lnTo>
                  <a:lnTo>
                    <a:pt x="800100" y="923925"/>
                  </a:lnTo>
                </a:path>
              </a:pathLst>
            </a:custGeom>
            <a:solidFill>
              <a:srgbClr val="FFFF00"/>
            </a:solidFill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36" name="Szabadkézi sokszög 35"/>
          <p:cNvSpPr/>
          <p:nvPr/>
        </p:nvSpPr>
        <p:spPr>
          <a:xfrm>
            <a:off x="3857625" y="3028950"/>
            <a:ext cx="1431131" cy="765180"/>
          </a:xfrm>
          <a:custGeom>
            <a:avLst/>
            <a:gdLst>
              <a:gd name="connsiteX0" fmla="*/ 388144 w 1431131"/>
              <a:gd name="connsiteY0" fmla="*/ 0 h 654844"/>
              <a:gd name="connsiteX1" fmla="*/ 385763 w 1431131"/>
              <a:gd name="connsiteY1" fmla="*/ 328613 h 654844"/>
              <a:gd name="connsiteX2" fmla="*/ 0 w 1431131"/>
              <a:gd name="connsiteY2" fmla="*/ 328613 h 654844"/>
              <a:gd name="connsiteX3" fmla="*/ 0 w 1431131"/>
              <a:gd name="connsiteY3" fmla="*/ 654844 h 654844"/>
              <a:gd name="connsiteX4" fmla="*/ 1431131 w 1431131"/>
              <a:gd name="connsiteY4" fmla="*/ 654844 h 654844"/>
              <a:gd name="connsiteX5" fmla="*/ 1431131 w 1431131"/>
              <a:gd name="connsiteY5" fmla="*/ 326231 h 654844"/>
              <a:gd name="connsiteX6" fmla="*/ 1042988 w 1431131"/>
              <a:gd name="connsiteY6" fmla="*/ 326231 h 654844"/>
              <a:gd name="connsiteX7" fmla="*/ 1045369 w 1431131"/>
              <a:gd name="connsiteY7" fmla="*/ 0 h 654844"/>
              <a:gd name="connsiteX8" fmla="*/ 388144 w 1431131"/>
              <a:gd name="connsiteY8" fmla="*/ 0 h 65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131" h="654844">
                <a:moveTo>
                  <a:pt x="388144" y="0"/>
                </a:moveTo>
                <a:cubicBezTo>
                  <a:pt x="387350" y="109538"/>
                  <a:pt x="386557" y="219075"/>
                  <a:pt x="385763" y="328613"/>
                </a:cubicBezTo>
                <a:lnTo>
                  <a:pt x="0" y="328613"/>
                </a:lnTo>
                <a:lnTo>
                  <a:pt x="0" y="654844"/>
                </a:lnTo>
                <a:lnTo>
                  <a:pt x="1431131" y="654844"/>
                </a:lnTo>
                <a:lnTo>
                  <a:pt x="1431131" y="326231"/>
                </a:lnTo>
                <a:lnTo>
                  <a:pt x="1042988" y="326231"/>
                </a:lnTo>
                <a:cubicBezTo>
                  <a:pt x="1043782" y="217487"/>
                  <a:pt x="1044575" y="108744"/>
                  <a:pt x="1045369" y="0"/>
                </a:cubicBezTo>
                <a:lnTo>
                  <a:pt x="388144" y="0"/>
                </a:ln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>
          <a:xfrm>
            <a:off x="4023519" y="3136896"/>
            <a:ext cx="298448" cy="146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>
          <a:xfrm>
            <a:off x="4822033" y="3136896"/>
            <a:ext cx="296859" cy="146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Téglalap 28"/>
          <p:cNvSpPr/>
          <p:nvPr/>
        </p:nvSpPr>
        <p:spPr>
          <a:xfrm>
            <a:off x="4480717" y="3028950"/>
            <a:ext cx="182565" cy="76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Ellipszis 29"/>
          <p:cNvSpPr/>
          <p:nvPr/>
        </p:nvSpPr>
        <p:spPr>
          <a:xfrm>
            <a:off x="4496977" y="3136895"/>
            <a:ext cx="145282" cy="146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 rot="10800000">
            <a:off x="4404911" y="3427049"/>
            <a:ext cx="334175" cy="111490"/>
          </a:xfrm>
          <a:prstGeom prst="trapezoid">
            <a:avLst>
              <a:gd name="adj" fmla="val 68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5" name="Egyenes összekötő 54"/>
          <p:cNvCxnSpPr/>
          <p:nvPr/>
        </p:nvCxnSpPr>
        <p:spPr>
          <a:xfrm>
            <a:off x="3951279" y="3208333"/>
            <a:ext cx="1241442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églalap 12"/>
          <p:cNvSpPr/>
          <p:nvPr/>
        </p:nvSpPr>
        <p:spPr>
          <a:xfrm>
            <a:off x="4321967" y="3028950"/>
            <a:ext cx="500066" cy="39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/>
          <p:cNvSpPr/>
          <p:nvPr/>
        </p:nvSpPr>
        <p:spPr>
          <a:xfrm>
            <a:off x="4392000" y="314202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3" name="Lekerekített téglalap feliratnak 72"/>
          <p:cNvSpPr/>
          <p:nvPr/>
        </p:nvSpPr>
        <p:spPr>
          <a:xfrm>
            <a:off x="537313" y="2698740"/>
            <a:ext cx="1570059" cy="511182"/>
          </a:xfrm>
          <a:prstGeom prst="wedgeRoundRectCallout">
            <a:avLst>
              <a:gd name="adj1" fmla="val 172918"/>
              <a:gd name="adj2" fmla="val 28396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munkatér</a:t>
            </a:r>
            <a:endParaRPr lang="hu-HU" dirty="0">
              <a:latin typeface="+mj-lt"/>
            </a:endParaRPr>
          </a:p>
        </p:txBody>
      </p:sp>
      <p:sp>
        <p:nvSpPr>
          <p:cNvPr id="74" name="Lekerekített téglalap feliratnak 73"/>
          <p:cNvSpPr/>
          <p:nvPr/>
        </p:nvSpPr>
        <p:spPr>
          <a:xfrm>
            <a:off x="537313" y="1457297"/>
            <a:ext cx="1880420" cy="511183"/>
          </a:xfrm>
          <a:prstGeom prst="wedgeRoundRectCallout">
            <a:avLst>
              <a:gd name="adj1" fmla="val 133972"/>
              <a:gd name="adj2" fmla="val 36101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kiszorító elem</a:t>
            </a:r>
            <a:endParaRPr lang="hu-HU" dirty="0">
              <a:latin typeface="+mj-lt"/>
            </a:endParaRPr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7" name="Lekerekített téglalap feliratnak 76"/>
          <p:cNvSpPr/>
          <p:nvPr/>
        </p:nvSpPr>
        <p:spPr>
          <a:xfrm>
            <a:off x="6799293" y="3538539"/>
            <a:ext cx="1570059" cy="511182"/>
          </a:xfrm>
          <a:prstGeom prst="wedgeRoundRectCallout">
            <a:avLst>
              <a:gd name="adj1" fmla="val -186952"/>
              <a:gd name="adj2" fmla="val 2572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szelep</a:t>
            </a:r>
            <a:endParaRPr lang="hu-HU" dirty="0">
              <a:latin typeface="+mj-lt"/>
            </a:endParaRPr>
          </a:p>
        </p:txBody>
      </p:sp>
      <p:sp>
        <p:nvSpPr>
          <p:cNvPr id="78" name="Lekerekített téglalap feliratnak 77"/>
          <p:cNvSpPr/>
          <p:nvPr/>
        </p:nvSpPr>
        <p:spPr>
          <a:xfrm>
            <a:off x="6543702" y="946115"/>
            <a:ext cx="1570059" cy="511182"/>
          </a:xfrm>
          <a:prstGeom prst="wedgeRoundRectCallout">
            <a:avLst>
              <a:gd name="adj1" fmla="val -173044"/>
              <a:gd name="adj2" fmla="val 3961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 szelep</a:t>
            </a:r>
            <a:endParaRPr lang="hu-HU" dirty="0">
              <a:latin typeface="+mj-lt"/>
            </a:endParaRPr>
          </a:p>
        </p:txBody>
      </p:sp>
      <p:sp>
        <p:nvSpPr>
          <p:cNvPr id="79" name="Lekerekített téglalap feliratnak 78"/>
          <p:cNvSpPr/>
          <p:nvPr/>
        </p:nvSpPr>
        <p:spPr>
          <a:xfrm>
            <a:off x="5758673" y="214290"/>
            <a:ext cx="1296212" cy="511182"/>
          </a:xfrm>
          <a:prstGeom prst="wedgeRoundRectCallout">
            <a:avLst>
              <a:gd name="adj1" fmla="val -106994"/>
              <a:gd name="adj2" fmla="val 40275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Tömítés</a:t>
            </a:r>
            <a:endParaRPr lang="hu-HU" dirty="0">
              <a:latin typeface="+mj-lt"/>
            </a:endParaRPr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3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/>
          <p:cNvSpPr txBox="1"/>
          <p:nvPr/>
        </p:nvSpPr>
        <p:spPr>
          <a:xfrm>
            <a:off x="5585687" y="1008637"/>
            <a:ext cx="355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dugattyú változó sebessége  kikényszeríti a folyadék változó sebességű mozgását a szívócsőben.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5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zövegdoboz 50"/>
          <p:cNvSpPr txBox="1"/>
          <p:nvPr/>
        </p:nvSpPr>
        <p:spPr>
          <a:xfrm>
            <a:off x="5585687" y="1008637"/>
            <a:ext cx="355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Ehhez többlet nyomáskülönbség szükséges.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4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3927" y="1311246"/>
          <a:ext cx="3448081" cy="1104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4" imgW="1346040" imgH="431640" progId="Equation.3">
                  <p:embed/>
                </p:oleObj>
              </mc:Choice>
              <mc:Fallback>
                <p:oleObj name="Equation" r:id="rId4" imgW="13460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27" y="1311246"/>
                        <a:ext cx="3448081" cy="11045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Szövegdoboz 48"/>
          <p:cNvSpPr txBox="1"/>
          <p:nvPr/>
        </p:nvSpPr>
        <p:spPr>
          <a:xfrm>
            <a:off x="5585687" y="1008637"/>
            <a:ext cx="355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többlet nyomáskülönbség súlyegységre eső része a gyorsító magasság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5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2"/>
          <p:cNvGraphicFramePr>
            <a:graphicFrameLocks noChangeAspect="1"/>
          </p:cNvGraphicFramePr>
          <p:nvPr/>
        </p:nvGraphicFramePr>
        <p:xfrm>
          <a:off x="153927" y="1311246"/>
          <a:ext cx="3448081" cy="1104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4" imgW="1346040" imgH="431640" progId="Equation.3">
                  <p:embed/>
                </p:oleObj>
              </mc:Choice>
              <mc:Fallback>
                <p:oleObj name="Equation" r:id="rId4" imgW="13460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27" y="1311246"/>
                        <a:ext cx="3448081" cy="11045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Szövegdoboz 51"/>
          <p:cNvSpPr txBox="1"/>
          <p:nvPr/>
        </p:nvSpPr>
        <p:spPr>
          <a:xfrm>
            <a:off x="5585687" y="1008637"/>
            <a:ext cx="355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többlet nyomáskülönbség súlyegységre eső része a gyorsító magasság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4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zövegdoboz 53"/>
          <p:cNvSpPr txBox="1"/>
          <p:nvPr/>
        </p:nvSpPr>
        <p:spPr>
          <a:xfrm>
            <a:off x="5585687" y="1008637"/>
            <a:ext cx="355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többlet nyomáskülönbség súlyegységre eső része a gyorsító magasság</a:t>
            </a:r>
            <a:endParaRPr lang="hu-HU" dirty="0">
              <a:latin typeface="Calibri" pitchFamily="34" charset="0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53988" y="1311275"/>
          <a:ext cx="34480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4" imgW="1346040" imgH="431640" progId="Equation.3">
                  <p:embed/>
                </p:oleObj>
              </mc:Choice>
              <mc:Fallback>
                <p:oleObj name="Equation" r:id="rId4" imgW="13460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1311275"/>
                        <a:ext cx="34480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53988" y="1311275"/>
          <a:ext cx="34480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quation" r:id="rId4" imgW="1346040" imgH="431640" progId="Equation.3">
                  <p:embed/>
                </p:oleObj>
              </mc:Choice>
              <mc:Fallback>
                <p:oleObj name="Equation" r:id="rId4" imgW="13460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1311275"/>
                        <a:ext cx="34480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Szövegdoboz 50"/>
          <p:cNvSpPr txBox="1"/>
          <p:nvPr/>
        </p:nvSpPr>
        <p:spPr>
          <a:xfrm>
            <a:off x="5585687" y="1008637"/>
            <a:ext cx="355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gyorsító magasság fedezetét a szívómagasságban kell biztosítani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4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2"/>
          <p:cNvGraphicFramePr>
            <a:graphicFrameLocks noChangeAspect="1"/>
          </p:cNvGraphicFramePr>
          <p:nvPr/>
        </p:nvGraphicFramePr>
        <p:xfrm>
          <a:off x="608013" y="1311275"/>
          <a:ext cx="253841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4" imgW="990360" imgH="431640" progId="Equation.3">
                  <p:embed/>
                </p:oleObj>
              </mc:Choice>
              <mc:Fallback>
                <p:oleObj name="Equation" r:id="rId4" imgW="9903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13" y="1311275"/>
                        <a:ext cx="2538412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Szövegdoboz 51"/>
          <p:cNvSpPr txBox="1"/>
          <p:nvPr/>
        </p:nvSpPr>
        <p:spPr>
          <a:xfrm>
            <a:off x="5585687" y="1008637"/>
            <a:ext cx="355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gyorsító magasság fedezetét a szívómagasságban kell biztosítani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4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2"/>
          <p:cNvGraphicFramePr>
            <a:graphicFrameLocks noChangeAspect="1"/>
          </p:cNvGraphicFramePr>
          <p:nvPr/>
        </p:nvGraphicFramePr>
        <p:xfrm>
          <a:off x="703262" y="1862931"/>
          <a:ext cx="1887538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Equation" r:id="rId4" imgW="736560" imgH="419040" progId="Equation.3">
                  <p:embed/>
                </p:oleObj>
              </mc:Choice>
              <mc:Fallback>
                <p:oleObj name="Equation" r:id="rId4" imgW="7365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2" y="1862931"/>
                        <a:ext cx="1887538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Szövegdoboz 50"/>
          <p:cNvSpPr txBox="1"/>
          <p:nvPr/>
        </p:nvSpPr>
        <p:spPr>
          <a:xfrm>
            <a:off x="5585687" y="1008637"/>
            <a:ext cx="355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gyorsító magasság fedezetét a szívómagasságban kell biztosítani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5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536149" y="2297097"/>
            <a:ext cx="2071702" cy="27464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4115586" y="2462205"/>
            <a:ext cx="912825" cy="10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536149" y="2571744"/>
            <a:ext cx="2071702" cy="264320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3857620" y="2571744"/>
            <a:ext cx="142876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hu-HU" dirty="0" smtClean="0"/>
              <a:t>Működési elv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3536149" y="5214949"/>
            <a:ext cx="2071702" cy="2952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H="1">
            <a:off x="4480716" y="5218138"/>
            <a:ext cx="182566" cy="292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4060816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4973643" y="2462205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288756" y="2735253"/>
            <a:ext cx="319095" cy="21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3857625" y="4743468"/>
            <a:ext cx="1428755" cy="474670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4337444" y="4889520"/>
            <a:ext cx="469112" cy="32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rapezoid 40"/>
          <p:cNvSpPr/>
          <p:nvPr/>
        </p:nvSpPr>
        <p:spPr>
          <a:xfrm rot="10800000">
            <a:off x="4404912" y="5218137"/>
            <a:ext cx="334175" cy="182565"/>
          </a:xfrm>
          <a:prstGeom prst="trapezoid">
            <a:avLst>
              <a:gd name="adj" fmla="val 40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4060816" y="5108598"/>
            <a:ext cx="1022365" cy="109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3" name="Egyenes összekötő 52"/>
          <p:cNvCxnSpPr/>
          <p:nvPr/>
        </p:nvCxnSpPr>
        <p:spPr>
          <a:xfrm>
            <a:off x="5192721" y="2844792"/>
            <a:ext cx="584208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églalap 57"/>
          <p:cNvSpPr/>
          <p:nvPr/>
        </p:nvSpPr>
        <p:spPr>
          <a:xfrm>
            <a:off x="4060816" y="4743468"/>
            <a:ext cx="146054" cy="365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/>
          <p:cNvSpPr/>
          <p:nvPr/>
        </p:nvSpPr>
        <p:spPr>
          <a:xfrm>
            <a:off x="4392000" y="496254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59"/>
          <p:cNvCxnSpPr/>
          <p:nvPr/>
        </p:nvCxnSpPr>
        <p:spPr>
          <a:xfrm rot="16200000" flipH="1">
            <a:off x="3877855" y="4925636"/>
            <a:ext cx="511182" cy="794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46"/>
          <p:cNvGrpSpPr/>
          <p:nvPr/>
        </p:nvGrpSpPr>
        <p:grpSpPr>
          <a:xfrm>
            <a:off x="3857625" y="1681198"/>
            <a:ext cx="1431131" cy="3025757"/>
            <a:chOff x="3857625" y="1681198"/>
            <a:chExt cx="1431131" cy="3025757"/>
          </a:xfrm>
        </p:grpSpPr>
        <p:grpSp>
          <p:nvGrpSpPr>
            <p:cNvPr id="4" name="Csoportba foglalás 85"/>
            <p:cNvGrpSpPr/>
            <p:nvPr/>
          </p:nvGrpSpPr>
          <p:grpSpPr>
            <a:xfrm>
              <a:off x="4023518" y="1681198"/>
              <a:ext cx="1095375" cy="2660627"/>
              <a:chOff x="4023518" y="909638"/>
              <a:chExt cx="1095375" cy="2660627"/>
            </a:xfrm>
          </p:grpSpPr>
          <p:sp>
            <p:nvSpPr>
              <p:cNvPr id="87" name="Szabadkézi sokszög 86"/>
              <p:cNvSpPr/>
              <p:nvPr/>
            </p:nvSpPr>
            <p:spPr>
              <a:xfrm>
                <a:off x="4023518" y="1822428"/>
                <a:ext cx="1095375" cy="1747837"/>
              </a:xfrm>
              <a:custGeom>
                <a:avLst/>
                <a:gdLst>
                  <a:gd name="connsiteX0" fmla="*/ 152400 w 1095375"/>
                  <a:gd name="connsiteY0" fmla="*/ 0 h 1747837"/>
                  <a:gd name="connsiteX1" fmla="*/ 147637 w 1095375"/>
                  <a:gd name="connsiteY1" fmla="*/ 1281112 h 1747837"/>
                  <a:gd name="connsiteX2" fmla="*/ 0 w 1095375"/>
                  <a:gd name="connsiteY2" fmla="*/ 1281112 h 1747837"/>
                  <a:gd name="connsiteX3" fmla="*/ 0 w 1095375"/>
                  <a:gd name="connsiteY3" fmla="*/ 1743075 h 1747837"/>
                  <a:gd name="connsiteX4" fmla="*/ 1095375 w 1095375"/>
                  <a:gd name="connsiteY4" fmla="*/ 1747837 h 1747837"/>
                  <a:gd name="connsiteX5" fmla="*/ 1095375 w 1095375"/>
                  <a:gd name="connsiteY5" fmla="*/ 1281112 h 1747837"/>
                  <a:gd name="connsiteX6" fmla="*/ 947737 w 1095375"/>
                  <a:gd name="connsiteY6" fmla="*/ 1281112 h 1747837"/>
                  <a:gd name="connsiteX7" fmla="*/ 947737 w 1095375"/>
                  <a:gd name="connsiteY7" fmla="*/ 4762 h 174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375" h="1747837">
                    <a:moveTo>
                      <a:pt x="152400" y="0"/>
                    </a:moveTo>
                    <a:cubicBezTo>
                      <a:pt x="150812" y="427037"/>
                      <a:pt x="149225" y="854075"/>
                      <a:pt x="147637" y="1281112"/>
                    </a:cubicBezTo>
                    <a:lnTo>
                      <a:pt x="0" y="1281112"/>
                    </a:lnTo>
                    <a:lnTo>
                      <a:pt x="0" y="1743075"/>
                    </a:lnTo>
                    <a:lnTo>
                      <a:pt x="1095375" y="1747837"/>
                    </a:lnTo>
                    <a:lnTo>
                      <a:pt x="1095375" y="1281112"/>
                    </a:lnTo>
                    <a:lnTo>
                      <a:pt x="947737" y="1281112"/>
                    </a:lnTo>
                    <a:lnTo>
                      <a:pt x="947737" y="4762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8" name="Szabadkézi sokszög 87"/>
              <p:cNvSpPr/>
              <p:nvPr/>
            </p:nvSpPr>
            <p:spPr>
              <a:xfrm>
                <a:off x="4176713" y="909638"/>
                <a:ext cx="794542" cy="923925"/>
              </a:xfrm>
              <a:custGeom>
                <a:avLst/>
                <a:gdLst>
                  <a:gd name="connsiteX0" fmla="*/ 0 w 800100"/>
                  <a:gd name="connsiteY0" fmla="*/ 919162 h 923925"/>
                  <a:gd name="connsiteX1" fmla="*/ 4762 w 800100"/>
                  <a:gd name="connsiteY1" fmla="*/ 0 h 923925"/>
                  <a:gd name="connsiteX2" fmla="*/ 800100 w 800100"/>
                  <a:gd name="connsiteY2" fmla="*/ 0 h 923925"/>
                  <a:gd name="connsiteX3" fmla="*/ 800100 w 800100"/>
                  <a:gd name="connsiteY3" fmla="*/ 923925 h 923925"/>
                  <a:gd name="connsiteX4" fmla="*/ 800100 w 800100"/>
                  <a:gd name="connsiteY4" fmla="*/ 923925 h 923925"/>
                  <a:gd name="connsiteX5" fmla="*/ 800100 w 800100"/>
                  <a:gd name="connsiteY5" fmla="*/ 923925 h 92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923925">
                    <a:moveTo>
                      <a:pt x="0" y="919162"/>
                    </a:moveTo>
                    <a:cubicBezTo>
                      <a:pt x="1587" y="612775"/>
                      <a:pt x="3175" y="306387"/>
                      <a:pt x="4762" y="0"/>
                    </a:cubicBezTo>
                    <a:lnTo>
                      <a:pt x="800100" y="0"/>
                    </a:lnTo>
                    <a:lnTo>
                      <a:pt x="800100" y="923925"/>
                    </a:lnTo>
                    <a:lnTo>
                      <a:pt x="800100" y="923925"/>
                    </a:lnTo>
                    <a:lnTo>
                      <a:pt x="800100" y="923925"/>
                    </a:lnTo>
                  </a:path>
                </a:pathLst>
              </a:custGeom>
              <a:solidFill>
                <a:srgbClr val="FFFF00"/>
              </a:solidFill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36" name="Szabadkézi sokszög 35"/>
            <p:cNvSpPr/>
            <p:nvPr/>
          </p:nvSpPr>
          <p:spPr>
            <a:xfrm>
              <a:off x="3857625" y="3941775"/>
              <a:ext cx="1431131" cy="765180"/>
            </a:xfrm>
            <a:custGeom>
              <a:avLst/>
              <a:gdLst>
                <a:gd name="connsiteX0" fmla="*/ 388144 w 1431131"/>
                <a:gd name="connsiteY0" fmla="*/ 0 h 654844"/>
                <a:gd name="connsiteX1" fmla="*/ 385763 w 1431131"/>
                <a:gd name="connsiteY1" fmla="*/ 328613 h 654844"/>
                <a:gd name="connsiteX2" fmla="*/ 0 w 1431131"/>
                <a:gd name="connsiteY2" fmla="*/ 328613 h 654844"/>
                <a:gd name="connsiteX3" fmla="*/ 0 w 1431131"/>
                <a:gd name="connsiteY3" fmla="*/ 654844 h 654844"/>
                <a:gd name="connsiteX4" fmla="*/ 1431131 w 1431131"/>
                <a:gd name="connsiteY4" fmla="*/ 654844 h 654844"/>
                <a:gd name="connsiteX5" fmla="*/ 1431131 w 1431131"/>
                <a:gd name="connsiteY5" fmla="*/ 326231 h 654844"/>
                <a:gd name="connsiteX6" fmla="*/ 1042988 w 1431131"/>
                <a:gd name="connsiteY6" fmla="*/ 326231 h 654844"/>
                <a:gd name="connsiteX7" fmla="*/ 1045369 w 1431131"/>
                <a:gd name="connsiteY7" fmla="*/ 0 h 654844"/>
                <a:gd name="connsiteX8" fmla="*/ 388144 w 1431131"/>
                <a:gd name="connsiteY8" fmla="*/ 0 h 65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131" h="654844">
                  <a:moveTo>
                    <a:pt x="388144" y="0"/>
                  </a:moveTo>
                  <a:cubicBezTo>
                    <a:pt x="387350" y="109538"/>
                    <a:pt x="386557" y="219075"/>
                    <a:pt x="385763" y="328613"/>
                  </a:cubicBezTo>
                  <a:lnTo>
                    <a:pt x="0" y="328613"/>
                  </a:lnTo>
                  <a:lnTo>
                    <a:pt x="0" y="654844"/>
                  </a:lnTo>
                  <a:lnTo>
                    <a:pt x="1431131" y="654844"/>
                  </a:lnTo>
                  <a:lnTo>
                    <a:pt x="1431131" y="326231"/>
                  </a:lnTo>
                  <a:lnTo>
                    <a:pt x="1042988" y="326231"/>
                  </a:lnTo>
                  <a:cubicBezTo>
                    <a:pt x="1043782" y="217487"/>
                    <a:pt x="1044575" y="108744"/>
                    <a:pt x="1045369" y="0"/>
                  </a:cubicBezTo>
                  <a:lnTo>
                    <a:pt x="38814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4023519" y="4049721"/>
              <a:ext cx="298448" cy="1460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>
              <a:off x="4822033" y="4049721"/>
              <a:ext cx="296859" cy="1460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>
              <a:off x="4480717" y="3941775"/>
              <a:ext cx="182565" cy="7651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0" name="Ellipszis 29"/>
            <p:cNvSpPr/>
            <p:nvPr/>
          </p:nvSpPr>
          <p:spPr>
            <a:xfrm>
              <a:off x="4496977" y="4049720"/>
              <a:ext cx="145282" cy="1460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6" name="Trapezoid 25"/>
            <p:cNvSpPr/>
            <p:nvPr/>
          </p:nvSpPr>
          <p:spPr>
            <a:xfrm rot="10800000">
              <a:off x="4404911" y="4339874"/>
              <a:ext cx="334175" cy="111490"/>
            </a:xfrm>
            <a:prstGeom prst="trapezoid">
              <a:avLst>
                <a:gd name="adj" fmla="val 684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55" name="Egyenes összekötő 54"/>
            <p:cNvCxnSpPr/>
            <p:nvPr/>
          </p:nvCxnSpPr>
          <p:spPr>
            <a:xfrm>
              <a:off x="3951279" y="4121158"/>
              <a:ext cx="1241442" cy="1588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églalap 12"/>
            <p:cNvSpPr/>
            <p:nvPr/>
          </p:nvSpPr>
          <p:spPr>
            <a:xfrm>
              <a:off x="4321967" y="3941775"/>
              <a:ext cx="500066" cy="398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4" name="Ellipszis 13"/>
          <p:cNvSpPr/>
          <p:nvPr/>
        </p:nvSpPr>
        <p:spPr>
          <a:xfrm>
            <a:off x="4392000" y="4054851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Felfelé nyíl 74"/>
          <p:cNvSpPr/>
          <p:nvPr/>
        </p:nvSpPr>
        <p:spPr>
          <a:xfrm>
            <a:off x="3950088" y="6130962"/>
            <a:ext cx="1239060" cy="547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Jobbra nyíl 75"/>
          <p:cNvSpPr/>
          <p:nvPr/>
        </p:nvSpPr>
        <p:spPr>
          <a:xfrm>
            <a:off x="6288111" y="2316941"/>
            <a:ext cx="511182" cy="1058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0" name="Egyenes összekötő 49"/>
          <p:cNvCxnSpPr/>
          <p:nvPr/>
        </p:nvCxnSpPr>
        <p:spPr>
          <a:xfrm rot="5400000">
            <a:off x="1849400" y="3301204"/>
            <a:ext cx="5440437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zövegdoboz 50"/>
          <p:cNvSpPr txBox="1"/>
          <p:nvPr/>
        </p:nvSpPr>
        <p:spPr>
          <a:xfrm>
            <a:off x="5585687" y="1008637"/>
            <a:ext cx="355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Calibri" pitchFamily="34" charset="0"/>
              </a:rPr>
              <a:t>A gyorsító magasság fedezetét a szívómagasságban kell biztosítani</a:t>
            </a:r>
            <a:endParaRPr lang="hu-HU" dirty="0">
              <a:latin typeface="Calibri" pitchFamily="34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703263" y="1862138"/>
          <a:ext cx="188753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Equation" r:id="rId4" imgW="736560" imgH="419040" progId="Equation.3">
                  <p:embed/>
                </p:oleObj>
              </mc:Choice>
              <mc:Fallback>
                <p:oleObj name="Equation" r:id="rId4" imgW="7365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862138"/>
                        <a:ext cx="1887537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1758E-7 L 0 -0.1808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1803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-0.0134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8102 L 0 0.00278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L 0 4.07407E-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0.18016 L 0 -9.25069E-9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14" grpId="0" animBg="1"/>
      <p:bldP spid="1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indikátordigram (elvi)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6320" y="729173"/>
            <a:ext cx="4941129" cy="57165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60371"/>
            <a:ext cx="8229600" cy="1143000"/>
          </a:xfrm>
        </p:spPr>
        <p:txBody>
          <a:bodyPr/>
          <a:lstStyle/>
          <a:p>
            <a:r>
              <a:rPr lang="hu-HU" dirty="0" smtClean="0"/>
              <a:t>Az indikátordiagram</a:t>
            </a:r>
            <a:endParaRPr lang="hu-HU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263705"/>
              </p:ext>
            </p:extLst>
          </p:nvPr>
        </p:nvGraphicFramePr>
        <p:xfrm>
          <a:off x="1999102" y="5786648"/>
          <a:ext cx="3340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Equation" r:id="rId4" imgW="3340080" imgH="774360" progId="Equation.3">
                  <p:embed/>
                </p:oleObj>
              </mc:Choice>
              <mc:Fallback>
                <p:oleObj name="Equation" r:id="rId4" imgW="3340080" imgH="774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99102" y="5786648"/>
                        <a:ext cx="3340100" cy="774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060759"/>
              </p:ext>
            </p:extLst>
          </p:nvPr>
        </p:nvGraphicFramePr>
        <p:xfrm>
          <a:off x="5487189" y="5787348"/>
          <a:ext cx="1677935" cy="77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Equation" r:id="rId6" imgW="1511280" imgH="723600" progId="Equation.3">
                  <p:embed/>
                </p:oleObj>
              </mc:Choice>
              <mc:Fallback>
                <p:oleObj name="Equation" r:id="rId6" imgW="1511280" imgH="72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87189" y="5787348"/>
                        <a:ext cx="1677935" cy="77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4319"/>
            <a:ext cx="8229600" cy="1143000"/>
          </a:xfrm>
        </p:spPr>
        <p:txBody>
          <a:bodyPr/>
          <a:lstStyle/>
          <a:p>
            <a:r>
              <a:rPr lang="hu-HU" dirty="0" smtClean="0"/>
              <a:t>A szívómagasság maximuma</a:t>
            </a:r>
            <a:endParaRPr lang="hu-HU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671831"/>
              </p:ext>
            </p:extLst>
          </p:nvPr>
        </p:nvGraphicFramePr>
        <p:xfrm>
          <a:off x="1631589" y="2883380"/>
          <a:ext cx="5861451" cy="1409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3" imgW="2006280" imgH="482400" progId="Equation.3">
                  <p:embed/>
                </p:oleObj>
              </mc:Choice>
              <mc:Fallback>
                <p:oleObj name="Equation" r:id="rId3" imgW="20062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589" y="2883380"/>
                        <a:ext cx="5861451" cy="14097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kerekített téglalap feliratnak 6"/>
          <p:cNvSpPr/>
          <p:nvPr/>
        </p:nvSpPr>
        <p:spPr>
          <a:xfrm>
            <a:off x="313528" y="1376772"/>
            <a:ext cx="1872208" cy="1112187"/>
          </a:xfrm>
          <a:prstGeom prst="wedgeRoundRectCallout">
            <a:avLst>
              <a:gd name="adj1" fmla="val 120236"/>
              <a:gd name="adj2" fmla="val 12547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Nyomás a szívótartályban a folyadék felszíne felett</a:t>
            </a:r>
            <a:endParaRPr lang="hu-HU" dirty="0">
              <a:latin typeface="+mj-lt"/>
            </a:endParaRPr>
          </a:p>
        </p:txBody>
      </p:sp>
      <p:sp>
        <p:nvSpPr>
          <p:cNvPr id="8" name="Lekerekített téglalap feliratnak 7"/>
          <p:cNvSpPr/>
          <p:nvPr/>
        </p:nvSpPr>
        <p:spPr>
          <a:xfrm>
            <a:off x="2411760" y="1376771"/>
            <a:ext cx="1980220" cy="1112187"/>
          </a:xfrm>
          <a:prstGeom prst="wedgeRoundRectCallout">
            <a:avLst>
              <a:gd name="adj1" fmla="val 78678"/>
              <a:gd name="adj2" fmla="val 11467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folyadék hőmérsékletéhez tartozó telítési gőznyomás</a:t>
            </a:r>
            <a:endParaRPr lang="hu-HU" dirty="0"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4824028" y="1376770"/>
            <a:ext cx="1476164" cy="1112187"/>
          </a:xfrm>
          <a:prstGeom prst="wedgeRoundRectCallout">
            <a:avLst>
              <a:gd name="adj1" fmla="val 34220"/>
              <a:gd name="adj2" fmla="val 1271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gyorsító magasság a szívócsőben</a:t>
            </a:r>
            <a:endParaRPr lang="hu-HU" dirty="0">
              <a:latin typeface="+mj-lt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6725531" y="1376769"/>
            <a:ext cx="2124236" cy="1112187"/>
          </a:xfrm>
          <a:prstGeom prst="wedgeRoundRectCallout">
            <a:avLst>
              <a:gd name="adj1" fmla="val -39376"/>
              <a:gd name="adj2" fmla="val 12381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Szelepellenállás </a:t>
            </a:r>
            <a:r>
              <a:rPr lang="hu-HU" sz="1600" dirty="0" smtClean="0">
                <a:latin typeface="+mj-lt"/>
              </a:rPr>
              <a:t>(szívószelep és esetleges lábszelep)</a:t>
            </a:r>
            <a:endParaRPr lang="hu-HU" sz="1600" dirty="0">
              <a:latin typeface="+mj-lt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13528" y="479715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Ha a szívócső nem egyenes és függőleges, akkor a szívómagasság lehetséges maximumát befolyásolja a szívócső vonalvezetése is! (</a:t>
            </a:r>
            <a:r>
              <a:rPr lang="hu-HU" sz="2000" i="1" dirty="0" smtClean="0">
                <a:latin typeface="+mj-lt"/>
              </a:rPr>
              <a:t>lásd 1. házi feladat!</a:t>
            </a:r>
            <a:r>
              <a:rPr lang="hu-HU" sz="2000" dirty="0" smtClean="0">
                <a:latin typeface="+mj-lt"/>
              </a:rPr>
              <a:t>)</a:t>
            </a:r>
            <a:endParaRPr lang="hu-HU" sz="2000" dirty="0">
              <a:latin typeface="+mj-lt"/>
            </a:endParaRP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7524" y="188640"/>
            <a:ext cx="8579296" cy="731922"/>
          </a:xfrm>
        </p:spPr>
        <p:txBody>
          <a:bodyPr>
            <a:noAutofit/>
          </a:bodyPr>
          <a:lstStyle/>
          <a:p>
            <a:r>
              <a:rPr lang="hu-HU" sz="3600" dirty="0" smtClean="0"/>
              <a:t>A folyadékoszlop elszakadása a nyomócsőben</a:t>
            </a:r>
            <a:endParaRPr lang="hu-HU" sz="3600" dirty="0"/>
          </a:p>
        </p:txBody>
      </p:sp>
      <p:pic>
        <p:nvPicPr>
          <p:cNvPr id="9" name="Kép 8" descr="Folyadékoszlop elszakadá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9019" y="1074330"/>
            <a:ext cx="6455664" cy="5056632"/>
          </a:xfrm>
          <a:prstGeom prst="rect">
            <a:avLst/>
          </a:prstGeom>
        </p:spPr>
      </p:pic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57213" y="3344863"/>
          <a:ext cx="653471" cy="376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0" name="Equation" r:id="rId4" imgW="419040" imgH="241200" progId="Equation.3">
                  <p:embed/>
                </p:oleObj>
              </mc:Choice>
              <mc:Fallback>
                <p:oleObj name="Equation" r:id="rId4" imgW="4190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13" y="3344863"/>
                        <a:ext cx="653471" cy="3762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Csoportba foglalás 11"/>
          <p:cNvGrpSpPr/>
          <p:nvPr/>
        </p:nvGrpSpPr>
        <p:grpSpPr>
          <a:xfrm>
            <a:off x="2928915" y="1139778"/>
            <a:ext cx="803286" cy="792189"/>
            <a:chOff x="2892402" y="1139778"/>
            <a:chExt cx="803286" cy="792189"/>
          </a:xfrm>
        </p:grpSpPr>
        <p:graphicFrame>
          <p:nvGraphicFramePr>
            <p:cNvPr id="41987" name="Object 3"/>
            <p:cNvGraphicFramePr>
              <a:graphicFrameLocks noChangeAspect="1"/>
            </p:cNvGraphicFramePr>
            <p:nvPr/>
          </p:nvGraphicFramePr>
          <p:xfrm>
            <a:off x="3038454" y="1165194"/>
            <a:ext cx="547695" cy="709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11" name="Equation" r:id="rId6" imgW="342720" imgH="444240" progId="Equation.3">
                    <p:embed/>
                  </p:oleObj>
                </mc:Choice>
                <mc:Fallback>
                  <p:oleObj name="Equation" r:id="rId6" imgW="342720" imgH="4442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8454" y="1165194"/>
                          <a:ext cx="547695" cy="709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Lekerekített téglalap feliratnak 10"/>
            <p:cNvSpPr/>
            <p:nvPr/>
          </p:nvSpPr>
          <p:spPr>
            <a:xfrm>
              <a:off x="2892402" y="1139778"/>
              <a:ext cx="803286" cy="792189"/>
            </a:xfrm>
            <a:prstGeom prst="wedgeRoundRectCallout">
              <a:avLst>
                <a:gd name="adj1" fmla="val 170824"/>
                <a:gd name="adj2" fmla="val 152015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5799160" y="4852988"/>
          <a:ext cx="41592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2" name="Equation" r:id="rId8" imgW="266400" imgH="241200" progId="Equation.3">
                  <p:embed/>
                </p:oleObj>
              </mc:Choice>
              <mc:Fallback>
                <p:oleObj name="Equation" r:id="rId8" imgW="26640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9160" y="4852988"/>
                        <a:ext cx="41592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5776929" y="3032125"/>
          <a:ext cx="54768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3" name="Equation" r:id="rId10" imgW="342720" imgH="419040" progId="Equation.3">
                  <p:embed/>
                </p:oleObj>
              </mc:Choice>
              <mc:Fallback>
                <p:oleObj name="Equation" r:id="rId10" imgW="3427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29" y="3032125"/>
                        <a:ext cx="547688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48518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változó sebesség kedvezőtlen hatásának kiküszöbölése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latin typeface="Calibri" pitchFamily="34" charset="0"/>
              </a:rPr>
              <a:t>A működési ütemszám (fordulatszám) korlátozása</a:t>
            </a:r>
          </a:p>
          <a:p>
            <a:r>
              <a:rPr lang="hu-HU" dirty="0" smtClean="0">
                <a:latin typeface="Calibri" pitchFamily="34" charset="0"/>
              </a:rPr>
              <a:t>A szívócső hosszának csökkentése</a:t>
            </a:r>
          </a:p>
          <a:p>
            <a:r>
              <a:rPr lang="hu-HU" dirty="0" smtClean="0">
                <a:latin typeface="Calibri" pitchFamily="34" charset="0"/>
              </a:rPr>
              <a:t>Légüst alkalmazása</a:t>
            </a:r>
          </a:p>
          <a:p>
            <a:r>
              <a:rPr lang="hu-HU" dirty="0" smtClean="0">
                <a:latin typeface="Calibri" pitchFamily="34" charset="0"/>
              </a:rPr>
              <a:t>Több munkatér alkalmazása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A légüst</a:t>
            </a:r>
            <a:endParaRPr lang="hu-HU" dirty="0"/>
          </a:p>
        </p:txBody>
      </p:sp>
      <p:pic>
        <p:nvPicPr>
          <p:cNvPr id="7" name="Kép 6" descr="Légü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58975"/>
            <a:ext cx="6019800" cy="6357569"/>
          </a:xfrm>
          <a:prstGeom prst="rect">
            <a:avLst/>
          </a:prstGeom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258735" y="3262003"/>
            <a:ext cx="1733497" cy="612068"/>
          </a:xfrm>
          <a:prstGeom prst="wedgeRoundRectCallout">
            <a:avLst>
              <a:gd name="adj1" fmla="val 260665"/>
              <a:gd name="adj2" fmla="val 198129"/>
              <a:gd name="adj3" fmla="val 16667"/>
            </a:avLst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Egyenlőtlenségi fok 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258735" y="1272138"/>
            <a:ext cx="1966797" cy="900100"/>
          </a:xfrm>
          <a:prstGeom prst="wedgeRoundRectCallout">
            <a:avLst>
              <a:gd name="adj1" fmla="val 232383"/>
              <a:gd name="adj2" fmla="val 109884"/>
              <a:gd name="adj3" fmla="val 16667"/>
            </a:avLst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A légüstben tárolandó folyadék térfogata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843808" y="5913276"/>
            <a:ext cx="3204356" cy="36004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05318"/>
              </p:ext>
            </p:extLst>
          </p:nvPr>
        </p:nvGraphicFramePr>
        <p:xfrm>
          <a:off x="3097560" y="5265204"/>
          <a:ext cx="2086508" cy="61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5" name="Equation" r:id="rId4" imgW="1193760" imgH="469800" progId="Equation.3">
                  <p:embed/>
                </p:oleObj>
              </mc:Choice>
              <mc:Fallback>
                <p:oleObj name="Equation" r:id="rId4" imgW="11937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97560" y="5265204"/>
                        <a:ext cx="2086508" cy="6120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ekerekített téglalap feliratnak 11"/>
          <p:cNvSpPr/>
          <p:nvPr/>
        </p:nvSpPr>
        <p:spPr>
          <a:xfrm>
            <a:off x="258735" y="4149080"/>
            <a:ext cx="1558172" cy="612068"/>
          </a:xfrm>
          <a:prstGeom prst="wedgeRoundRectCallout">
            <a:avLst>
              <a:gd name="adj1" fmla="val 128448"/>
              <a:gd name="adj2" fmla="val 167933"/>
              <a:gd name="adj3" fmla="val 16667"/>
            </a:avLst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Dinamikus légtérfogat 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954204"/>
              </p:ext>
            </p:extLst>
          </p:nvPr>
        </p:nvGraphicFramePr>
        <p:xfrm>
          <a:off x="5328084" y="5337212"/>
          <a:ext cx="3462300" cy="286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6" name="Equation" r:id="rId6" imgW="3466800" imgH="241200" progId="Equation.3">
                  <p:embed/>
                </p:oleObj>
              </mc:Choice>
              <mc:Fallback>
                <p:oleObj name="Equation" r:id="rId6" imgW="34668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28084" y="5337212"/>
                        <a:ext cx="3462300" cy="2869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um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185110"/>
              </p:ext>
            </p:extLst>
          </p:nvPr>
        </p:nvGraphicFramePr>
        <p:xfrm>
          <a:off x="5832475" y="3213100"/>
          <a:ext cx="2957513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7" name="Munkalap" r:id="rId8" imgW="3162300" imgH="1343059" progId="Excel.Sheet.12">
                  <p:embed/>
                </p:oleObj>
              </mc:Choice>
              <mc:Fallback>
                <p:oleObj name="Munkalap" r:id="rId8" imgW="3162300" imgH="13430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32475" y="3213100"/>
                        <a:ext cx="2957513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ekerekített téglalap feliratnak 10"/>
          <p:cNvSpPr/>
          <p:nvPr/>
        </p:nvSpPr>
        <p:spPr>
          <a:xfrm>
            <a:off x="258735" y="2348880"/>
            <a:ext cx="1558172" cy="612068"/>
          </a:xfrm>
          <a:prstGeom prst="wedgeRoundRectCallout">
            <a:avLst>
              <a:gd name="adj1" fmla="val 366588"/>
              <a:gd name="adj2" fmla="val 337358"/>
              <a:gd name="adj3" fmla="val 16667"/>
            </a:avLst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+mj-lt"/>
              </a:rPr>
              <a:t>Statikus légtérfogat </a:t>
            </a:r>
            <a:endParaRPr lang="hu-HU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1" name="Objektu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736638"/>
              </p:ext>
            </p:extLst>
          </p:nvPr>
        </p:nvGraphicFramePr>
        <p:xfrm>
          <a:off x="5872163" y="2495550"/>
          <a:ext cx="266223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8" name="Equation" r:id="rId10" imgW="3149280" imgH="495000" progId="Equation.3">
                  <p:embed/>
                </p:oleObj>
              </mc:Choice>
              <mc:Fallback>
                <p:oleObj name="Equation" r:id="rId10" imgW="314928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72163" y="2495550"/>
                        <a:ext cx="2662237" cy="495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2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Több henger alkalmazása</a:t>
            </a:r>
            <a:endParaRPr lang="hu-HU" dirty="0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577975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2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Több henger alkalmazása</a:t>
            </a:r>
            <a:endParaRPr lang="hu-HU" dirty="0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577975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2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23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Több henger alkalmazása</a:t>
            </a:r>
            <a:endParaRPr lang="hu-HU" dirty="0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577975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2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6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Több henger alkalmazása</a:t>
            </a:r>
            <a:endParaRPr lang="hu-HU" dirty="0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577975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2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2796"/>
            <a:ext cx="777875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zövegdoboz 10"/>
          <p:cNvSpPr txBox="1"/>
          <p:nvPr/>
        </p:nvSpPr>
        <p:spPr>
          <a:xfrm>
            <a:off x="323528" y="5373216"/>
            <a:ext cx="8492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Négy henger alkalmazása esetén a szívó- és a nyomócsőben a térfogatáram már csak kb. a 75% -100% tartományban ingadozik, hat henger esetén pedig az ingadozási sáv  szélessége 15% alá csökken!</a:t>
            </a:r>
            <a:endParaRPr lang="hu-HU" sz="2000" dirty="0">
              <a:latin typeface="+mj-lt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1079612" y="1736812"/>
            <a:ext cx="6192000" cy="504056"/>
          </a:xfrm>
          <a:prstGeom prst="rect">
            <a:avLst/>
          </a:prstGeom>
          <a:solidFill>
            <a:schemeClr val="bg1">
              <a:lumMod val="7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81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Szelepvezérelt volumetrikus szivattyúk előnyei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370122"/>
            <a:ext cx="8229600" cy="3954477"/>
          </a:xfrm>
        </p:spPr>
        <p:txBody>
          <a:bodyPr/>
          <a:lstStyle/>
          <a:p>
            <a:pPr marL="531813" indent="-531813"/>
            <a:r>
              <a:rPr lang="hu-HU" dirty="0" smtClean="0">
                <a:latin typeface="Calibri" pitchFamily="34" charset="0"/>
              </a:rPr>
              <a:t>Pontosan kalibrálható térfogatáram</a:t>
            </a:r>
          </a:p>
          <a:p>
            <a:pPr marL="531813" indent="-531813"/>
            <a:r>
              <a:rPr lang="hu-HU" dirty="0">
                <a:latin typeface="Calibri" pitchFamily="34" charset="0"/>
              </a:rPr>
              <a:t>Jó tömítettség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Szennyezett folyadékok és közegek szállítására is alkalmassá tehető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Szelepvezérelt volumetrikus szivattyúk hátrányai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370122"/>
            <a:ext cx="8229600" cy="3954477"/>
          </a:xfrm>
        </p:spPr>
        <p:txBody>
          <a:bodyPr/>
          <a:lstStyle/>
          <a:p>
            <a:pPr marL="531813" indent="-531813"/>
            <a:r>
              <a:rPr lang="hu-HU" dirty="0" smtClean="0">
                <a:latin typeface="Calibri" pitchFamily="34" charset="0"/>
              </a:rPr>
              <a:t>Mérsékelt munkasebesség (</a:t>
            </a:r>
            <a:r>
              <a:rPr lang="hu-HU" i="1" dirty="0" smtClean="0">
                <a:latin typeface="Calibri" pitchFamily="34" charset="0"/>
              </a:rPr>
              <a:t>kis térfogatáram</a:t>
            </a:r>
            <a:r>
              <a:rPr lang="hu-HU" dirty="0" smtClean="0">
                <a:latin typeface="Calibri" pitchFamily="34" charset="0"/>
              </a:rPr>
              <a:t>)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Viszonylag alacsony hatásfok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Szelepműködéssel kapcsolatos problémák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76248"/>
            <a:ext cx="8229600" cy="937485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Ellenőrző kérdések (1)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836577"/>
            <a:ext cx="8229600" cy="5884898"/>
          </a:xfrm>
        </p:spPr>
        <p:txBody>
          <a:bodyPr>
            <a:normAutofit fontScale="92500"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két nagy csoportba sorolhatók a volumetrikus szivattyúk?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szelepvezérelt volumetrikus szivattyú alatt?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 a hátránya a szelepek alkalmazásának?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Rajzolja fel egy volumetrikus szivattyú elméleti indikátordiagramját!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folyadékoszlop-elszakadás alatt egy volumetrikus szivattyúval kapcsolatban?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Mutassa meg a dugattyús szivattyú indikátordiagramján , hogy a működés mely pillanatában fordulhat elő folyadékoszlop-elszakadás 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Egyenes szívóvezetéket és felszívó üzemmódot feltételezve hol következik be a folyadékoszlop elszakadása?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gyorsító magasság alatt?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előnyös tulajdonságai vannak a volumetrikus szivattyúknak?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hu-HU" sz="2400" dirty="0">
              <a:latin typeface="+mj-lt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/34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1978</TotalTime>
  <Words>978</Words>
  <Application>Microsoft Office PowerPoint</Application>
  <PresentationFormat>Diavetítés a képernyőre (4:3 oldalarány)</PresentationFormat>
  <Paragraphs>264</Paragraphs>
  <Slides>34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34</vt:i4>
      </vt:variant>
    </vt:vector>
  </HeadingPairs>
  <TitlesOfParts>
    <vt:vector size="40" baseType="lpstr">
      <vt:lpstr>Calibri</vt:lpstr>
      <vt:lpstr>Constantia</vt:lpstr>
      <vt:lpstr>Wingdings 2</vt:lpstr>
      <vt:lpstr>Áramlás</vt:lpstr>
      <vt:lpstr>Equation</vt:lpstr>
      <vt:lpstr>Microsoft Excel-munkalap</vt:lpstr>
      <vt:lpstr>Volumetrikus szivattyúk </vt:lpstr>
      <vt:lpstr>PowerPoint bemutató</vt:lpstr>
      <vt:lpstr>PowerPoint bemutató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Működési elv</vt:lpstr>
      <vt:lpstr>Az indikátordiagram</vt:lpstr>
      <vt:lpstr>A szívómagasság maximuma</vt:lpstr>
      <vt:lpstr>A folyadékoszlop elszakadása a nyomócsőben</vt:lpstr>
      <vt:lpstr>A változó sebesség kedvezőtlen hatásának kiküszöbölése</vt:lpstr>
      <vt:lpstr>A légüst</vt:lpstr>
      <vt:lpstr>Több henger alkalmazása</vt:lpstr>
      <vt:lpstr>Több henger alkalmazása</vt:lpstr>
      <vt:lpstr>Több henger alkalmazása</vt:lpstr>
      <vt:lpstr>Több henger alkalmazása</vt:lpstr>
      <vt:lpstr>Szelepvezérelt volumetrikus szivattyúk előnyei</vt:lpstr>
      <vt:lpstr>Szelepvezérelt volumetrikus szivattyúk hátrányai</vt:lpstr>
      <vt:lpstr>Ellenőrző kérdések (1)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 </dc:title>
  <dc:creator>iro</dc:creator>
  <cp:lastModifiedBy>Író Béla</cp:lastModifiedBy>
  <cp:revision>112</cp:revision>
  <dcterms:created xsi:type="dcterms:W3CDTF">2009-01-18T14:36:54Z</dcterms:created>
  <dcterms:modified xsi:type="dcterms:W3CDTF">2014-02-26T11:18:11Z</dcterms:modified>
</cp:coreProperties>
</file>