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281" r:id="rId3"/>
    <p:sldId id="282" r:id="rId4"/>
    <p:sldId id="294" r:id="rId5"/>
    <p:sldId id="349" r:id="rId6"/>
    <p:sldId id="295" r:id="rId7"/>
    <p:sldId id="319" r:id="rId8"/>
    <p:sldId id="320" r:id="rId9"/>
    <p:sldId id="321" r:id="rId10"/>
    <p:sldId id="297" r:id="rId11"/>
    <p:sldId id="322" r:id="rId12"/>
    <p:sldId id="323" r:id="rId13"/>
    <p:sldId id="324" r:id="rId14"/>
    <p:sldId id="325" r:id="rId15"/>
    <p:sldId id="300" r:id="rId16"/>
    <p:sldId id="327" r:id="rId17"/>
    <p:sldId id="329" r:id="rId18"/>
    <p:sldId id="348" r:id="rId19"/>
    <p:sldId id="336" r:id="rId20"/>
    <p:sldId id="337" r:id="rId21"/>
    <p:sldId id="339" r:id="rId22"/>
    <p:sldId id="340" r:id="rId23"/>
    <p:sldId id="341" r:id="rId24"/>
    <p:sldId id="343" r:id="rId25"/>
    <p:sldId id="344" r:id="rId26"/>
    <p:sldId id="345" r:id="rId27"/>
    <p:sldId id="346" r:id="rId28"/>
    <p:sldId id="308" r:id="rId29"/>
    <p:sldId id="306" r:id="rId30"/>
    <p:sldId id="307" r:id="rId31"/>
    <p:sldId id="350" r:id="rId32"/>
    <p:sldId id="352" r:id="rId33"/>
    <p:sldId id="356" r:id="rId34"/>
    <p:sldId id="354" r:id="rId35"/>
    <p:sldId id="353" r:id="rId36"/>
    <p:sldId id="314" r:id="rId37"/>
    <p:sldId id="355" r:id="rId38"/>
    <p:sldId id="313" r:id="rId39"/>
    <p:sldId id="315" r:id="rId40"/>
    <p:sldId id="301" r:id="rId41"/>
    <p:sldId id="316" r:id="rId42"/>
    <p:sldId id="351" r:id="rId43"/>
    <p:sldId id="311" r:id="rId44"/>
    <p:sldId id="310" r:id="rId45"/>
    <p:sldId id="357" r:id="rId46"/>
    <p:sldId id="292" r:id="rId47"/>
    <p:sldId id="293" r:id="rId48"/>
    <p:sldId id="317" r:id="rId4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77" autoAdjust="0"/>
    <p:restoredTop sz="93656" autoAdjust="0"/>
  </p:normalViewPr>
  <p:slideViewPr>
    <p:cSldViewPr snapToObjects="1" showGuides="1">
      <p:cViewPr varScale="1">
        <p:scale>
          <a:sx n="110" d="100"/>
          <a:sy n="110" d="100"/>
        </p:scale>
        <p:origin x="528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E5048-0670-4D15-BAC2-DECF83B99833}" type="datetimeFigureOut">
              <a:rPr lang="hu-HU" smtClean="0"/>
              <a:pPr/>
              <a:t>2014.09.16.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0BC9-EBB4-4025-8E3A-F6E60A2F9CE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117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 dirty="0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9EC5F3-F2D6-4A25-98A7-8D09D6E45B63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0.jp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1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9.jpeg"/><Relationship Id="rId7" Type="http://schemas.openxmlformats.org/officeDocument/2006/relationships/image" Target="../media/image26.wmf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25.wmf"/><Relationship Id="rId10" Type="http://schemas.openxmlformats.org/officeDocument/2006/relationships/image" Target="../media/image27.wmf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9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1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átum helye 3"/>
          <p:cNvSpPr txBox="1">
            <a:spLocks/>
          </p:cNvSpPr>
          <p:nvPr/>
        </p:nvSpPr>
        <p:spPr>
          <a:xfrm>
            <a:off x="107504" y="6381328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hu-HU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050" dirty="0" smtClean="0">
                <a:solidFill>
                  <a:schemeClr val="tx1"/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chemeClr val="tx1"/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Volumetrikus szivattyúk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44652" y="3226616"/>
            <a:ext cx="7854696" cy="2722664"/>
          </a:xfrm>
        </p:spPr>
        <p:txBody>
          <a:bodyPr>
            <a:normAutofit/>
          </a:bodyPr>
          <a:lstStyle/>
          <a:p>
            <a:r>
              <a:rPr lang="hu-HU" dirty="0" smtClean="0">
                <a:latin typeface="+mj-lt"/>
              </a:rPr>
              <a:t>Résvezérelt működésű szivattyúk</a:t>
            </a:r>
          </a:p>
          <a:p>
            <a:endParaRPr lang="hu-HU" dirty="0">
              <a:latin typeface="+mj-lt"/>
            </a:endParaRPr>
          </a:p>
          <a:p>
            <a:endParaRPr lang="hu-HU" dirty="0" smtClean="0">
              <a:latin typeface="+mj-lt"/>
            </a:endParaRPr>
          </a:p>
          <a:p>
            <a:pPr algn="ctr"/>
            <a:endParaRPr lang="hu-HU" sz="1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hu-HU" sz="1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hu-HU" sz="1400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hu-HU" sz="1400" i="1" dirty="0" smtClean="0">
                <a:solidFill>
                  <a:srgbClr val="FF0000"/>
                </a:solidFill>
                <a:latin typeface="+mj-lt"/>
              </a:rPr>
              <a:t>A prezentációban felhasznált fotók az interneten szabadon hozzáférhetők</a:t>
            </a:r>
            <a:endParaRPr lang="hu-HU" sz="1400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Élőláb helye 4"/>
          <p:cNvSpPr txBox="1">
            <a:spLocks/>
          </p:cNvSpPr>
          <p:nvPr/>
        </p:nvSpPr>
        <p:spPr>
          <a:xfrm>
            <a:off x="5148064" y="6381328"/>
            <a:ext cx="3352800" cy="34014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hu-HU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u-HU" sz="1050" smtClean="0">
                <a:solidFill>
                  <a:schemeClr val="tx1"/>
                </a:solidFill>
                <a:latin typeface="Calibri"/>
              </a:rPr>
              <a:t>SZE_MTK</a:t>
            </a:r>
          </a:p>
          <a:p>
            <a:pPr algn="r"/>
            <a:r>
              <a:rPr lang="hu-HU" sz="1050" smtClean="0">
                <a:solidFill>
                  <a:schemeClr val="tx1"/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chemeClr val="tx1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soportosítás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00042"/>
            <a:ext cx="7942512" cy="5500726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920700" y="2990844"/>
            <a:ext cx="1533546" cy="657234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5233" y="1566837"/>
            <a:ext cx="7251554" cy="3292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églalap 8"/>
          <p:cNvSpPr/>
          <p:nvPr/>
        </p:nvSpPr>
        <p:spPr>
          <a:xfrm>
            <a:off x="3597318" y="3903669"/>
            <a:ext cx="2581254" cy="1241442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9735"/>
            <a:ext cx="8229600" cy="1143000"/>
          </a:xfrm>
        </p:spPr>
        <p:txBody>
          <a:bodyPr/>
          <a:lstStyle/>
          <a:p>
            <a:r>
              <a:rPr lang="hu-HU" dirty="0" smtClean="0"/>
              <a:t>Fő típusok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0785"/>
            <a:ext cx="8229600" cy="4389120"/>
          </a:xfrm>
        </p:spPr>
        <p:txBody>
          <a:bodyPr/>
          <a:lstStyle/>
          <a:p>
            <a:pPr marL="450850" indent="-450850"/>
            <a:r>
              <a:rPr lang="hu-HU" dirty="0" smtClean="0">
                <a:latin typeface="Calibri" pitchFamily="34" charset="0"/>
              </a:rPr>
              <a:t>Fogaskerék szivattyúk</a:t>
            </a:r>
          </a:p>
          <a:p>
            <a:pPr marL="450850" indent="-450850"/>
            <a:r>
              <a:rPr lang="hu-HU" dirty="0" smtClean="0">
                <a:latin typeface="Calibri" pitchFamily="34" charset="0"/>
              </a:rPr>
              <a:t>Axiál és a radiál dugattyús szivattyúk</a:t>
            </a:r>
          </a:p>
          <a:p>
            <a:pPr marL="450850" indent="-450850"/>
            <a:r>
              <a:rPr lang="hu-HU" dirty="0" smtClean="0">
                <a:latin typeface="Calibri" pitchFamily="34" charset="0"/>
              </a:rPr>
              <a:t>Csavarszivattyúk</a:t>
            </a:r>
          </a:p>
          <a:p>
            <a:pPr marL="450850" indent="-450850"/>
            <a:r>
              <a:rPr lang="hu-HU" dirty="0" smtClean="0">
                <a:latin typeface="Calibri" pitchFamily="34" charset="0"/>
              </a:rPr>
              <a:t>Lamellás (</a:t>
            </a:r>
            <a:r>
              <a:rPr lang="hu-HU" dirty="0" err="1" smtClean="0">
                <a:latin typeface="Calibri" pitchFamily="34" charset="0"/>
              </a:rPr>
              <a:t>csúszólapátos</a:t>
            </a:r>
            <a:r>
              <a:rPr lang="hu-HU" dirty="0" smtClean="0">
                <a:latin typeface="Calibri" pitchFamily="34" charset="0"/>
              </a:rPr>
              <a:t>) szivattyúk</a:t>
            </a:r>
            <a:endParaRPr lang="hu-HU" dirty="0">
              <a:latin typeface="Calibri" pitchFamily="34" charset="0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ím 1"/>
          <p:cNvSpPr>
            <a:spLocks noGrp="1"/>
          </p:cNvSpPr>
          <p:nvPr>
            <p:ph type="title"/>
          </p:nvPr>
        </p:nvSpPr>
        <p:spPr>
          <a:xfrm>
            <a:off x="446856" y="1454701"/>
            <a:ext cx="8229600" cy="1524010"/>
          </a:xfrm>
        </p:spPr>
        <p:txBody>
          <a:bodyPr>
            <a:noAutofit/>
          </a:bodyPr>
          <a:lstStyle/>
          <a:p>
            <a:r>
              <a:rPr lang="hu-HU" sz="4800" dirty="0" err="1" smtClean="0"/>
              <a:t>Fogaskerékszivattyúk</a:t>
            </a:r>
            <a:endParaRPr lang="hu-HU" sz="4800" i="1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485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Fogaskerék szivattyúk</a:t>
            </a:r>
            <a:endParaRPr lang="hu-HU" dirty="0"/>
          </a:p>
        </p:txBody>
      </p:sp>
      <p:pic>
        <p:nvPicPr>
          <p:cNvPr id="7" name="Kép 6" descr="Pumpa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7714" y="1046863"/>
            <a:ext cx="5148572" cy="5478481"/>
          </a:xfrm>
          <a:prstGeom prst="rect">
            <a:avLst/>
          </a:prstGeom>
        </p:spPr>
      </p:pic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Fogaskerék szivattyúk</a:t>
            </a:r>
            <a:endParaRPr lang="hu-HU" dirty="0"/>
          </a:p>
        </p:txBody>
      </p:sp>
      <p:pic>
        <p:nvPicPr>
          <p:cNvPr id="7" name="Kép 6" descr="Pumpa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7714" y="1046863"/>
            <a:ext cx="5148572" cy="5478481"/>
          </a:xfrm>
          <a:prstGeom prst="rect">
            <a:avLst/>
          </a:prstGeom>
        </p:spPr>
      </p:pic>
      <p:sp>
        <p:nvSpPr>
          <p:cNvPr id="8" name="Lekerekített téglalap feliratnak 7"/>
          <p:cNvSpPr/>
          <p:nvPr/>
        </p:nvSpPr>
        <p:spPr>
          <a:xfrm>
            <a:off x="323528" y="1340768"/>
            <a:ext cx="1188132" cy="612068"/>
          </a:xfrm>
          <a:prstGeom prst="wedgeRoundRectCallout">
            <a:avLst>
              <a:gd name="adj1" fmla="val 172243"/>
              <a:gd name="adj2" fmla="val 28131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latin typeface="+mj-lt"/>
              </a:rPr>
              <a:t>Utánfutó fogaskerék</a:t>
            </a:r>
            <a:endParaRPr lang="hu-HU" dirty="0">
              <a:latin typeface="+mj-lt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7560332" y="1340768"/>
            <a:ext cx="1188132" cy="612068"/>
          </a:xfrm>
          <a:prstGeom prst="wedgeRoundRectCallout">
            <a:avLst>
              <a:gd name="adj1" fmla="val -170583"/>
              <a:gd name="adj2" fmla="val 2707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latin typeface="+mj-lt"/>
              </a:rPr>
              <a:t>Hajtó fogaskerék</a:t>
            </a:r>
            <a:endParaRPr lang="hu-HU" dirty="0">
              <a:latin typeface="+mj-lt"/>
            </a:endParaRPr>
          </a:p>
        </p:txBody>
      </p:sp>
      <p:sp>
        <p:nvSpPr>
          <p:cNvPr id="1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503548" y="5398036"/>
            <a:ext cx="8136904" cy="132343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latin typeface="+mj-lt"/>
              </a:rPr>
              <a:t>A nyíl irányában forgó fogaskerekek fogai az összekapcsolódáskor, a fogárkokból kölcsönösen kiszorítják a folyadékot (folyadék távozik a nyomócsonkon át), a fogaknak a fogárkokból történő kilépésekor depresszió lép fel (a szívócsonkon át folyadék lép be a szivattyúba). </a:t>
            </a:r>
            <a:endParaRPr lang="hu-H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344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Pumpa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7714" y="1046863"/>
            <a:ext cx="5148572" cy="5478481"/>
          </a:xfrm>
          <a:prstGeom prst="rect">
            <a:avLst/>
          </a:prstGeom>
        </p:spPr>
      </p:pic>
      <p:sp>
        <p:nvSpPr>
          <p:cNvPr id="9" name="2. sz. felirat 8"/>
          <p:cNvSpPr/>
          <p:nvPr/>
        </p:nvSpPr>
        <p:spPr>
          <a:xfrm>
            <a:off x="2987824" y="5901664"/>
            <a:ext cx="6084676" cy="875708"/>
          </a:xfrm>
          <a:prstGeom prst="borderCallout2">
            <a:avLst>
              <a:gd name="adj1" fmla="val 49734"/>
              <a:gd name="adj2" fmla="val -389"/>
              <a:gd name="adj3" fmla="val -35707"/>
              <a:gd name="adj4" fmla="val -13459"/>
              <a:gd name="adj5" fmla="val -132392"/>
              <a:gd name="adj6" fmla="val -2806"/>
            </a:avLst>
          </a:prstGeom>
          <a:solidFill>
            <a:schemeClr val="accent1"/>
          </a:solidFill>
          <a:ln w="12700">
            <a:solidFill>
              <a:schemeClr val="tx2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hu-HU" dirty="0">
                <a:solidFill>
                  <a:prstClr val="white"/>
                </a:solidFill>
                <a:latin typeface="Calibri"/>
              </a:rPr>
              <a:t>A folyadék szállítása a házba nagy pontossággal illeszkedő fogaskerekek fogárkai és a ház által alkotott állandó térfogatú, a fogaskerekekkel 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együtt </a:t>
            </a:r>
            <a:r>
              <a:rPr lang="hu-HU" dirty="0">
                <a:solidFill>
                  <a:prstClr val="white"/>
                </a:solidFill>
                <a:latin typeface="Calibri"/>
              </a:rPr>
              <a:t>forgó munkaterekben történik.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Fogaskerék szivattyúk</a:t>
            </a:r>
            <a:endParaRPr lang="hu-HU" dirty="0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323528" y="1340768"/>
            <a:ext cx="1188132" cy="612068"/>
          </a:xfrm>
          <a:prstGeom prst="wedgeRoundRectCallout">
            <a:avLst>
              <a:gd name="adj1" fmla="val 172243"/>
              <a:gd name="adj2" fmla="val 28131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latin typeface="+mj-lt"/>
              </a:rPr>
              <a:t>Utánfutó fogaskerék</a:t>
            </a:r>
            <a:endParaRPr lang="hu-HU" dirty="0">
              <a:latin typeface="+mj-lt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7560332" y="1340768"/>
            <a:ext cx="1188132" cy="612068"/>
          </a:xfrm>
          <a:prstGeom prst="wedgeRoundRectCallout">
            <a:avLst>
              <a:gd name="adj1" fmla="val -170583"/>
              <a:gd name="adj2" fmla="val 2707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latin typeface="+mj-lt"/>
              </a:rPr>
              <a:t>Hajtó fogaskerék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1997714" y="1232756"/>
            <a:ext cx="1443837" cy="324036"/>
          </a:xfrm>
          <a:prstGeom prst="wedgeRoundRectCallout">
            <a:avLst>
              <a:gd name="adj1" fmla="val 121947"/>
              <a:gd name="adj2" fmla="val 23894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latin typeface="+mj-lt"/>
              </a:rPr>
              <a:t>Nyomó csonk</a:t>
            </a:r>
            <a:endParaRPr lang="hu-HU" dirty="0">
              <a:latin typeface="+mj-lt"/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306074" y="4495962"/>
            <a:ext cx="1188132" cy="360040"/>
          </a:xfrm>
          <a:prstGeom prst="wedgeRoundRectCallout">
            <a:avLst>
              <a:gd name="adj1" fmla="val 304399"/>
              <a:gd name="adj2" fmla="val 2040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latin typeface="+mj-lt"/>
              </a:rPr>
              <a:t>Szívó csonk</a:t>
            </a:r>
            <a:endParaRPr lang="hu-HU" dirty="0">
              <a:latin typeface="+mj-lt"/>
            </a:endParaRPr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2. sz. felirat 9"/>
          <p:cNvSpPr/>
          <p:nvPr/>
        </p:nvSpPr>
        <p:spPr>
          <a:xfrm>
            <a:off x="2987824" y="5901664"/>
            <a:ext cx="6084676" cy="875708"/>
          </a:xfrm>
          <a:prstGeom prst="borderCallout2">
            <a:avLst>
              <a:gd name="adj1" fmla="val 162"/>
              <a:gd name="adj2" fmla="val 50008"/>
              <a:gd name="adj3" fmla="val -76842"/>
              <a:gd name="adj4" fmla="val 77771"/>
              <a:gd name="adj5" fmla="val -169308"/>
              <a:gd name="adj6" fmla="val 58217"/>
            </a:avLst>
          </a:prstGeom>
          <a:solidFill>
            <a:schemeClr val="accent1"/>
          </a:solidFill>
          <a:ln w="12700">
            <a:solidFill>
              <a:schemeClr val="tx2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hu-HU" dirty="0">
                <a:solidFill>
                  <a:prstClr val="white"/>
                </a:solidFill>
                <a:latin typeface="Calibri"/>
              </a:rPr>
              <a:t>A folyadék szállítása a házba nagy pontossággal illeszkedő fogaskerekek fogárkai és a ház által alkotott állandó térfogatú, a fogaskerekekkel 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együtt </a:t>
            </a:r>
            <a:r>
              <a:rPr lang="hu-HU" dirty="0">
                <a:solidFill>
                  <a:prstClr val="white"/>
                </a:solidFill>
                <a:latin typeface="Calibri"/>
              </a:rPr>
              <a:t>forgó munkaterekben történik.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503548" y="5398036"/>
            <a:ext cx="8136904" cy="132343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nyíl irányában forgó fogaskerekek fogai az összekapcsolódáskor, a fogárkokból kölcsönösen kiszorítják a folyadékot (folyadék távozik a nyomócsonkon át), a fogaknak a fogárkokból történő kilépésekor depresszió lép fel (a szívócsonkon át folyadék lép be a szivattyúba). 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28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0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Pumpa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7714" y="1046863"/>
            <a:ext cx="5148572" cy="5478481"/>
          </a:xfrm>
          <a:prstGeom prst="rect">
            <a:avLst/>
          </a:prstGeom>
        </p:spPr>
      </p:pic>
      <p:sp>
        <p:nvSpPr>
          <p:cNvPr id="10" name="2. sz. felirat 9"/>
          <p:cNvSpPr/>
          <p:nvPr/>
        </p:nvSpPr>
        <p:spPr>
          <a:xfrm>
            <a:off x="2987824" y="5901664"/>
            <a:ext cx="6084676" cy="875708"/>
          </a:xfrm>
          <a:prstGeom prst="borderCallout2">
            <a:avLst>
              <a:gd name="adj1" fmla="val 162"/>
              <a:gd name="adj2" fmla="val 50008"/>
              <a:gd name="adj3" fmla="val -76842"/>
              <a:gd name="adj4" fmla="val 77771"/>
              <a:gd name="adj5" fmla="val -169308"/>
              <a:gd name="adj6" fmla="val 58217"/>
            </a:avLst>
          </a:prstGeom>
          <a:solidFill>
            <a:schemeClr val="accent1"/>
          </a:solidFill>
          <a:ln w="12700">
            <a:solidFill>
              <a:schemeClr val="tx2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>
                <a:solidFill>
                  <a:prstClr val="white"/>
                </a:solidFill>
                <a:latin typeface="Calibri"/>
              </a:rPr>
              <a:t>A folyadék szállítása a házba nagy pontossággal illeszkedő fogaskerekek fogárkai és a ház által alkotott állandó térfogatú, a fogaskerekekkel 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együtt </a:t>
            </a:r>
            <a:r>
              <a:rPr lang="hu-HU" dirty="0">
                <a:solidFill>
                  <a:prstClr val="white"/>
                </a:solidFill>
                <a:latin typeface="Calibri"/>
              </a:rPr>
              <a:t>forgó munkaterekben történik.</a:t>
            </a:r>
          </a:p>
        </p:txBody>
      </p:sp>
      <p:sp>
        <p:nvSpPr>
          <p:cNvPr id="9" name="2. sz. felirat 8"/>
          <p:cNvSpPr/>
          <p:nvPr/>
        </p:nvSpPr>
        <p:spPr>
          <a:xfrm>
            <a:off x="2987824" y="5901664"/>
            <a:ext cx="6084676" cy="875708"/>
          </a:xfrm>
          <a:prstGeom prst="borderCallout2">
            <a:avLst>
              <a:gd name="adj1" fmla="val 49734"/>
              <a:gd name="adj2" fmla="val -389"/>
              <a:gd name="adj3" fmla="val -35707"/>
              <a:gd name="adj4" fmla="val -13459"/>
              <a:gd name="adj5" fmla="val -132392"/>
              <a:gd name="adj6" fmla="val -2806"/>
            </a:avLst>
          </a:prstGeom>
          <a:solidFill>
            <a:schemeClr val="accent1"/>
          </a:solidFill>
          <a:ln w="12700">
            <a:solidFill>
              <a:schemeClr val="tx2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>
                <a:solidFill>
                  <a:prstClr val="white"/>
                </a:solidFill>
                <a:latin typeface="Calibri"/>
              </a:rPr>
              <a:t>A folyadék szállítása a házba nagy pontossággal illeszkedő fogaskerekek fogárkai és a ház által alkotott állandó térfogatú, a fogaskerekekkel </a:t>
            </a:r>
            <a:r>
              <a:rPr lang="hu-HU" dirty="0" smtClean="0">
                <a:solidFill>
                  <a:prstClr val="white"/>
                </a:solidFill>
                <a:latin typeface="Calibri"/>
              </a:rPr>
              <a:t>együtt </a:t>
            </a:r>
            <a:r>
              <a:rPr lang="hu-HU" dirty="0">
                <a:solidFill>
                  <a:prstClr val="white"/>
                </a:solidFill>
                <a:latin typeface="Calibri"/>
              </a:rPr>
              <a:t>forgó munkaterekben történik.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Fogaskerék szivattyúk</a:t>
            </a:r>
            <a:endParaRPr lang="hu-HU" dirty="0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323528" y="1340768"/>
            <a:ext cx="1188132" cy="612068"/>
          </a:xfrm>
          <a:prstGeom prst="wedgeRoundRectCallout">
            <a:avLst>
              <a:gd name="adj1" fmla="val 172243"/>
              <a:gd name="adj2" fmla="val 28131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Utánfutó fogaskerék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7560332" y="1340768"/>
            <a:ext cx="1188132" cy="612068"/>
          </a:xfrm>
          <a:prstGeom prst="wedgeRoundRectCallout">
            <a:avLst>
              <a:gd name="adj1" fmla="val -170583"/>
              <a:gd name="adj2" fmla="val 2707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Hajtó fogaskerék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1997714" y="1232756"/>
            <a:ext cx="1443837" cy="324036"/>
          </a:xfrm>
          <a:prstGeom prst="wedgeRoundRectCallout">
            <a:avLst>
              <a:gd name="adj1" fmla="val 121947"/>
              <a:gd name="adj2" fmla="val 23894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 csonk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306074" y="4495962"/>
            <a:ext cx="1188132" cy="360040"/>
          </a:xfrm>
          <a:prstGeom prst="wedgeRoundRectCallout">
            <a:avLst>
              <a:gd name="adj1" fmla="val 304399"/>
              <a:gd name="adj2" fmla="val 2040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 csonk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503548" y="5545685"/>
            <a:ext cx="8136904" cy="101566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folyadékszállítás periodikus, de a fordulatszám viszonylag magas értékének köszönhetően az időegységre jutó szívási és szállítási ütemek száma nagy, azaz a folyadékszállítás gyakorlatilag egyenletes! 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9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Fogaskerék szivattyú kialakítások</a:t>
            </a:r>
            <a:endParaRPr lang="hu-HU" dirty="0"/>
          </a:p>
        </p:txBody>
      </p:sp>
      <p:pic>
        <p:nvPicPr>
          <p:cNvPr id="7" name="Kép 6" descr="Fogaskerékszivattyú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1477" y="1139779"/>
            <a:ext cx="5684839" cy="5266290"/>
          </a:xfrm>
          <a:prstGeom prst="rect">
            <a:avLst/>
          </a:prstGeom>
        </p:spPr>
      </p:pic>
      <p:sp useBgFill="1">
        <p:nvSpPr>
          <p:cNvPr id="3" name="Téglalap 2"/>
          <p:cNvSpPr/>
          <p:nvPr/>
        </p:nvSpPr>
        <p:spPr>
          <a:xfrm>
            <a:off x="1367644" y="3537012"/>
            <a:ext cx="6840760" cy="2869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Lekerekített téglalap feliratnak 9"/>
          <p:cNvSpPr/>
          <p:nvPr/>
        </p:nvSpPr>
        <p:spPr>
          <a:xfrm>
            <a:off x="887074" y="5301208"/>
            <a:ext cx="3174688" cy="954106"/>
          </a:xfrm>
          <a:prstGeom prst="wedgeRoundRectCallout">
            <a:avLst>
              <a:gd name="adj1" fmla="val 122969"/>
              <a:gd name="adj2" fmla="val -25956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fogaskerekek fogazása sokszor eltér a hagyományostól és a fogak száma általában kicsi.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899592" y="5301208"/>
            <a:ext cx="3174688" cy="954106"/>
          </a:xfrm>
          <a:prstGeom prst="wedgeRoundRectCallout">
            <a:avLst>
              <a:gd name="adj1" fmla="val 484"/>
              <a:gd name="adj2" fmla="val -25375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fogaskerekek fogazása sokszor eltér a hagyományostól és a fogak száma általában kicsi.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Lekerekített téglalap feliratnak 7"/>
          <p:cNvSpPr/>
          <p:nvPr/>
        </p:nvSpPr>
        <p:spPr>
          <a:xfrm>
            <a:off x="899592" y="5301208"/>
            <a:ext cx="3174688" cy="954106"/>
          </a:xfrm>
          <a:prstGeom prst="wedgeRoundRectCallout">
            <a:avLst>
              <a:gd name="adj1" fmla="val 60999"/>
              <a:gd name="adj2" fmla="val -26149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fogaskerekek fogazása sokszor eltér a hagyományostól és a fogak száma általában kicsi.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rmAutofit/>
          </a:bodyPr>
          <a:lstStyle/>
          <a:p>
            <a:r>
              <a:rPr lang="hu-HU" sz="4400" dirty="0" smtClean="0"/>
              <a:t>Fogaskerék szivattyú szerkezeti rajza</a:t>
            </a:r>
            <a:endParaRPr lang="hu-HU" sz="4400" dirty="0"/>
          </a:p>
        </p:txBody>
      </p:sp>
      <p:pic>
        <p:nvPicPr>
          <p:cNvPr id="7" name="Kép 6" descr="Fogaskerékszivattyú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10" y="1304764"/>
            <a:ext cx="8576320" cy="4279930"/>
          </a:xfrm>
          <a:prstGeom prst="rect">
            <a:avLst/>
          </a:prstGeom>
        </p:spPr>
      </p:pic>
      <p:sp>
        <p:nvSpPr>
          <p:cNvPr id="3" name="AutoShape 2" descr="data:image/jpeg;base64,/9j/4AAQSkZJRgABAQAAAQABAAD/2wCEAAkGBhQSERUUExIWFRUVGR8ZFxgUGBYfFxwXHB4gHx8bGxwfICYeGRsjHR0aHy8gJScpLiwsHR4xNTAqNSYsLCoBCQoKDgwOGg8PGS8lHxwsLCwsKSkpKSksLCksKSkvKSwsKSwpLCkpKSkpKSwpLCwpKSkpKSkpLCksLCksKSwsKf/AABEIAHsAoAMBIgACEQEDEQH/xAAcAAACAwEBAQEAAAAAAAAAAAAFBwAEBgMCAQj/xAA/EAACAQIEAwYDBgYABAcAAAABAgMAEQQFEiEGMUETIlFhcYEHMpEUQlKhscEjYnKCstEkkvDxFjM0U2PC4f/EABoBAAIDAQEAAAAAAAAAAAAAAAACAQMEBQb/xAAjEQACAgICAgMAAwAAAAAAAAAAAQIRAyESMQRBEyJRBRQy/9oADAMBAAIRAxEAPwB2VKlSsZJKlSpQBKlSueIJ0NYXNjYXtc25X6VIHQGpesphMueJmYYaYsLnaYaSSD4m526m+9q+S5c7Ikf2aTSoNiZhfvb2O1iQbbHaimPxj+msvUqjk0ZWIAxtHa40u2o2vzv5/lVHjPPvsmFeQfOe6n9R6+wufaoehUrdI555xnBh27PeSX8CdCeQJ6Hy3Nd8pmxU3flVYU6IBeQ/1E/L6Wv6UpOEM9w8GJafFM7FRdAqliXPNj6DxPM0ezX43cxh8KfJpm/+qX/ypVFvbZoeCXSQzZsGD1JPmb1S+0FDbkR0pI5p8SsdPsZzGp6RAJ+Y735104L4taCa0jkxynvliTZuj7/Q+XpXN8/w7Xy4tSRdDxpcdjixvG2FgdUnkMRYXBZW0H0YAjbr7USy3OYcQpaGVJAOehgbevUVkM9ytMVEY39VYc1YcmH7jqKWuS5zPl2KZlA1LdHQ30MPDbzsQas8DzFnjUv9LsiHi/Inx7Xo/QtSl5k/xfidgs8Rhv8AfDakHrsCB571v4Z1dQykMpFwym4I8QRsRXRoy5MU8bqSo6VKlSgrJQ7iDMzh8O8qgErawN7bkDp60RrP8eNbAyWF91/yFTHvYGfw/wAQMRIbLFETufv8hv8AirpHxriiNXZwKp5FiQD6d7es1hMyjhiEsoC6Li46g9PPnVzA5hh8YimPTZLqA1gFJ8fAVGTLxf1josjBfoYh4yxjk6YobAX1G+n0B1bk+AqoPiPibA9nHY8jpf8ALvV6y/KrtqDEhQQH5avEID8kY6ufaqma5eGUP2gEUalbgd1pOixjmRcWLHwow54ylUkEoUMPJMaZsPHKwALrc25X8qvWoPwf/wCig/p/c0YNTLTKzEcV/Ef7FiDF2Guygkl9Ny29h3TyHU0veKuMJsdpLqqRrfSiXIuepJ3J+go18YcGftMbBT30G4B3Klr+pAtWGw7HcUjZ3PEw41FTrZ4NfNINfZTY18D0p14zi+z4cMDXiTBAVYVhVvDQpJa7EaR3rgADwsb7/lS2wksVbRvuEswMmEjJN2XuEn+Xl+VqzfHOWt9oV1X50F/C6m36Wqzwnm6RxSKoZx2pK6fCwsbmw/Ouua41piCU0gCwF7nnffb9K4mHFPF5MpJaOZgxyWdtdGMOEIO+3pVjDMVIUMwBPIMwH0BtfzorNF5VMryIzyWUkFbEAC9yTXW+U6uX44wcproc/C5Y4PDl2LMY1JJJJNxtcnc7WopXDA4YRxog5IoX6ACu9ajxktybJQDjsXwMvqv+Qo/Qbi9L4SQen+Qpo9oUSHFcZbDALc2YXHkAfrQ/gvUolaxCmw9Te/6frWxkUrYXUJ1uNyfAGqeYyADTYhbblBsrct7ef1pZyauFFyXsvyZ+FRdQCw8+zB3fzc8yPIbfpXfGcQtPGutQkVwUiFgWA8uen0rIwqL3ADN4sNVvMKNh73o3hMuNi7BmZj8z7/QdD6kmq8eJckNJ6GtwYf8AgofQ/wCRo1QfhBLYOIeR/wAjRmrpdmcrY/Ch42UgG4I38SLV+blFjX6ZtS6+JXC0CxdtHGqSs4BK7Ak33IG1I+jd4edYm0/YqJjvXkVexWQTL0VrfhI/Q2odKrJ8ysvqDRxZ2sefHLpnWuqJ/BlNuqiqiyA9a1eQYVHwrLIAQZDt12C+G9I9FspKjnwev8Fj/N+wopiFr3leUMAUw8bkE3PM78ufSjGC4RaRiJZApW2pUsXF/HoPXeqZQlN6RUs+PFuUjI4zEKnzMB6mj3wx4mwyTyrJKqM4VUL7KdzcBjtf5dja9L7ibByQTntFWzO4XSbtpB7uq217fvXCPDjwrRHD8e2Uzz/3IPHDR+pAalJ74ecftAy4adrwsdKOx3jJ5Ak80vtvy9NqcIp6OFlxSxS4yJQziVb4aT2/UUTqnnEeqFx4j96ldlQqsTpQO8r3jBB7wBC28Lczf3qsJ4sQmuFhYtdrCx1D8QPlVni3K2kw7xxi5BBAFhexuQOl/wDVB+A8vdFmZ0ZQxFg4INxe5sd+oFLNXbZcmGYMESAY+xnPWNwBJ/b4+1jXXLDExKnXA34HLGMnyJ3HodXqKHtHGxN+43Q6tj5avunyYUTyXCuXYsC/Qk7MD6Hb6G1Z8d8kPLoZHD6Ww0Y8v3NEKp5OloUHl+5qxicQsal3YKqi5J5AVqfZmPcjhQSSABuSeQApR/EPjlJuzjjRjGp1a7r3iLDZb3FgDzsd+VaHPfiXFpZIYTMSCDrIVbHb5fmI+lK2DJpJbsBpU9WJ5e++1RcYr7FkMbkEJeII7fNf0vVdc6Rtr/XaqmPwUaABH7RuoHKqv2IMNt6vhJTVoWUXF7DAhifmi+wsfytTG4O4bgGFV9GolyO8SdtXLwv060o8vV+0VF3vsLn9z0reYXi3EYfCIiRKgVyDK5BXVcnkPAg/i3HKhpErLOqs3GXYy02IGoCFAn4QqOQdQvyAtY26VncZxjDBNI5BkkYKqRwsrnStzqZgSq3J5bkDnasVi80fEkKA0x5hIk7OK5O50qAzEnr3a9vw1KE/4maPDRnfQtrn+xefveltvoVr9AHEObGWQu9lNyQinUwv0JHdH19qp4KazKrG+vcEi1HH7BCFw0LSP0eQXO3glv8AVDOLcJiNS4mdERpN0CC19NgTYEhbW8fHanrlGmXePmeLIpIsnCCnR8OM8OIwahzeSE9mxPM2AKn3Uj6GlHG4ZVbxAP1rf/CE2OJHT+G3v3x+1YoSd8Wd7+UxRlhWRDHqrmj2hc+X71ar4ygix3FWrs80LjNZ7bhbb+Bt67b1ls14iN5okbs3QKysSLNyJXlsbdOtOr7DH/7a/wDKK8nK4jzij/5F/wBU8nGTuhlJoRWAYzjUxCSddAI1eZFrE1rMXjVwuGVgxD/IDYsASDuRv4el7UyFyqIcokH9q/6rhmXD8M8TRvGAD1UAMD0IPQ0q4roHKxb5BxHjiGMWISYDfTJpYelxpdR69B57D+LOLcTKHWRlRABtHcrq8SPmaxsRv+lG8X8M5Y21RFZNJupIswPtzrGY4PqZZNQe5DavmB//ADb8qV2iAeIUva1iLbgnnfVYHna5P1NEcBCkoPbzMoTZkjA3bruxVU2tzvz5UGwkoYajdf8AXT9f1q/hpHfUxLC52tp6bWv94E338KJrWh4toO4SQAhMJhgW/EV7R7eJZl0qPSMDzoNjspbD6bujF9Q0qwZhbfS1r2NvlN97EdNz2WZvJiD2DAQw22CJYHwOld2vY2sOQvfehkmCZSrFXeIAjU6uF1Dl5X3HW3OqoScJDSqQGkwbhkZdSk95Tpa9geY962X2GMQB8SksoLXCC6983JJUEBVJv0PMUVxHEKywwIq2lCX7QhSNN9JC73BuAd+V6vZdi2VCVs0g+Uvyv5+Va4y5JNopegFgsRipl0YTDiCLqUGke8jW/KquIyzDREnE4gzv1SA7X/mkP7VZznFys5XGYoC1v4UXn/Lsq+5J8q9rFoUNBhtP/wA2Itf1GqyqPO1MQDMbjZdFoo48JCevJm9/nf2FZPO8LH2OpO0lkuQSVbswo3uLH5v6uXhWizCdS+p2OIkG+nfs9ujH5mX0AHnQLjHPXlRI5WCAd5Y4VXQB05bC1vEmpQHrKpbwR+lNP4R4c9lPJ0Z1Uf2i5/ypTwsFQKtyByvzt096fnBuTnDYOKNhZ7an/qbcj22HtWNR+zZ6Dz8teNHH7dBupUqU5wCVKlZ/inihMMpTUe2dToAF7XuAx8gd7eVSB84j4wTDd1Rrk8L7AeJP5evvQbLviQSR20QAPWMnb2PP2NYB5j6+vOvcctQSPHD4hZFDoQysLgjkRSj+JnD0iTyz2PZSWKlBc6iAGBHj1A6174czyWGZNLnQSQyEmx8LdBTOzjLFxWHaM8nXY+B5g01UQfn1wIzpA6bbdf2512yoWTTa2g2G99vGpm2Wy4aQxSxG6fLzva2xufmueRH/AG8YXuDcd5m1bbel/E2pZLQ6D3D0k8XySvEY/lsFIN7AizAhh5eFaH/xDPYs0cU/UvA5hl9x3kY+VxWNlzdipvyH0+nX3rNjHu0hkDMCdhpJG1LHHKd2DdB5uKJZMwKoNMYJDJojDFQOblRuwPW/676iDMrbFiL8yOdt7/lWTwWMJJJtewBYKoLEb3JAu1uQuaJQ5gAdWpRp8d9/IdbeJ5VqUUlRW3ZfjeMPrhhYsp2kmPI+I+7f1JPlUxeKLG8jl267mw9Sd/8AH1of9reUg95ieTNcL7W3b228qtx8OySfNsPMWHso/c+1Q2FAbH44G6gd3rpsF/uY7fW/rQCTVO6rzF+SA7+AH3mNaPirI0jjXtC+57ugcz4fhU261vvhxnGUqoTD2imPP7RbtifJ/lPop9qm9DwaTtk4C+HQULiMUh1g3SJttNjszeLddPTrvyY4qCpVA2TJLI7kyVKzmZ8f4TDzvDK0gMYUyMIpWjQOCV1uoIW4F9/2NHFzCMxdsJEMWnXr1DRotfVq5abb3qaZWd6WfxLwt8SpI5xj8i1aKL4m4Ikd+VY2IVZnhmXDsSbC0pXTa/U7UJ4+xKPiFjB78aKWFj8rltJB67qR5beNDTQGJGGrsuHrpicwii1lyf4YXVZWNtZso2HM87c7b18wecxu4QJMCTYF4JQt/XTt72pKYxZweEs6nzpv4M3jT+kfpSaw+fxPLGFk0rrKXkR1R2G2lHI0k6vMU5sMlkUHmFA+gp6fHYrKua5NHiEKyKDcEA2FxfqKUPFHAz4EAhjIjEgG1m5dRenZQ/O8kjxUeiTVYG4KmxB/PoSKE/QH56xODmmIihikkZuYRSx/Ll6mrGO4Dx0CF2wr6VXWxUq2kXtYgEnV5C9hvT2yDhqLCKyx371ixY7m3LlYWFec/wCJocH2YkEjNKWCJDE7udIBawUXsARvVkZVpID87YfBzM9tDoUtfUjAAncagRsPWts/D4mQTqHRkXc2Ghj/ACg7ELvvY9BTNHGeEODkxYlvDHftLK2pWBAKshswYEjYj8qU/FMk08zRxjGDD3/hh8NOsYB30sNF9jtc32typ07eyDScIYqKaM6QO1TZ+pPgb87V2zbiaCA6dXaSfgi7xv4EjYf9bVisk4RcXZpmUHYrHcMR4E9B9aMQSYSByhJQJYSuscjrHfl2rqDpv4E+wocVYFHNZsRjQUZRHHe+gAM5sdrk7Kfp6Vf4b+HjmRG0WVWUsOZYAglWY7WPIgWFM3KuGoEUMLPcXB+7bnceIqtmHxBwWHkaJpG/hkLK6Ru0UTHkJHUFUPkTt1peXpEmlqUKzziaDCIjSsSZDpjSNWeRza9kRbltt/D8q6ZHn8OLjLwsSFYqysrK6OOaurWZWFxsfGqqfYC8zfjBsvzLMXGDlxCsmG1MhARLRtbtDY2U3O9rbGvr4DRl2Fjkki+z4zHK0oga8CQyMziFW5GMuqqeneI2phYXK40xE8qrZ5RGJDdtwikLsTYWBPIC/WquE4VwqpPAIF7GZyzxm5Qlgt7KTZN97LbferLAqfEOZI8sxCsoPaRmGJAPmkkGlFUeOoggdLeVZ/jHJRGcDJM4VSn2PESHl3lDIxO2wkRhe/36NZDwbhY5u0EbM0P/AJRllmkCX27gkdgpt1AovxRlEWJwskM6a42AutyNwbjcEEbjoajrQCXzDAuMsacoQcTKkqauWgyIIxty7ir9T40ew6YsygucOE1d5UEzN7MxA5+IrY/EXBImTYhVUBYoQYwPumPSUt6WH0pPfDnjXGT5nho5ZtaPJZlKR77E/h8RU8bCwlk+emPCvhmwYIxUk0SYjEsFwgLSPfU1j3geQuDcbU8MlwLQ4eGJn7Ro41QufvFVA1e9r1WwWQQDDvB2SmF2csjXZSXclr6r8ySfLparGRYFIcPHFGCERQqgszEDwuxJPuaibsC9UqVKqAlYjjieZMflrQRLLIDiLI8nZg/w1v3rNaw35b1t6VvxzxbwpgpYneOQTMgdGZWCuneFwethTw7AF55ipBgs5XFp2OMmVJjEtjH2KssaMjgnX/MTY3I2pgYJc0MqmVsCsWrvqgxDOV6gEkKD7UDl4dgXJcXII7yT4Znld2d5HZUut3YlrA7gXsKWXBnxNzKXHYWKTFsyPKispWPdSQCD3b1a9kDazXiPTHiXGXTo0MUrrLLGgiLIpINwxJBIFtqGx4rEZblwaKDDmFYRNLPPO15ZZF1OdCoSzMxsLtvsKYbRBlKsAQwsQQLEEbgjqDWUyrgXBpPtCSITeJXlmeNCORWN3KLbpYbdKVO0SaLJsRJJh4nmQRysgZ0UkhWIuV3325et6ymaa8wM+CwiLDhg5TF4iwuzGxkjhUbM5vZpG2F+prcVg8bwlhxNKV7ZNTs5EeJxSrrY3J0rIACSSdhSxAtmILnkSkWVcAwgB5BhKA+nz0aPauvD5vm2ZFflC4ZWty7UI5b30lL+1EeIsghxEKmVCWi3jcPIsikgAkOrBxcbHffrVjh7JocNCEhTQrd9t2LM7c2ZmJZmNhuSeVS+gP/Z"/>
          <p:cNvSpPr>
            <a:spLocks noChangeAspect="1" noChangeArrowheads="1"/>
          </p:cNvSpPr>
          <p:nvPr/>
        </p:nvSpPr>
        <p:spPr bwMode="auto">
          <a:xfrm>
            <a:off x="63500" y="-573088"/>
            <a:ext cx="1524000" cy="117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>
              <a:solidFill>
                <a:prstClr val="black"/>
              </a:solidFill>
            </a:endParaRPr>
          </a:p>
        </p:txBody>
      </p:sp>
      <p:sp useBgFill="1">
        <p:nvSpPr>
          <p:cNvPr id="8" name="Téglalap 7"/>
          <p:cNvSpPr/>
          <p:nvPr/>
        </p:nvSpPr>
        <p:spPr>
          <a:xfrm>
            <a:off x="5832140" y="1139778"/>
            <a:ext cx="3204356" cy="49175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6120172" y="2420888"/>
            <a:ext cx="29163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hu-HU" sz="2200" b="1" dirty="0" smtClean="0">
                <a:latin typeface="+mj-lt"/>
              </a:rPr>
              <a:t>Hajtó fogaskerék</a:t>
            </a:r>
          </a:p>
          <a:p>
            <a:pPr marL="457200" indent="-457200">
              <a:buAutoNum type="arabicPeriod"/>
            </a:pPr>
            <a:r>
              <a:rPr lang="hu-HU" sz="2200" b="1" dirty="0" smtClean="0">
                <a:latin typeface="+mj-lt"/>
              </a:rPr>
              <a:t>Hajtott fogaskerék</a:t>
            </a:r>
          </a:p>
          <a:p>
            <a:pPr marL="457200" indent="-457200">
              <a:buAutoNum type="arabicPeriod"/>
            </a:pPr>
            <a:r>
              <a:rPr lang="hu-HU" sz="2200" b="1" dirty="0" smtClean="0">
                <a:latin typeface="+mj-lt"/>
              </a:rPr>
              <a:t>Csapágyperselyek (tömítés)</a:t>
            </a:r>
          </a:p>
          <a:p>
            <a:pPr marL="457200" indent="-457200">
              <a:buAutoNum type="arabicPeriod"/>
            </a:pPr>
            <a:r>
              <a:rPr lang="hu-HU" sz="2200" b="1" dirty="0" smtClean="0">
                <a:latin typeface="+mj-lt"/>
              </a:rPr>
              <a:t>Ház</a:t>
            </a:r>
          </a:p>
          <a:p>
            <a:pPr marL="457200" indent="-457200">
              <a:buAutoNum type="arabicPeriod"/>
            </a:pPr>
            <a:r>
              <a:rPr lang="hu-HU" sz="2200" b="1" dirty="0" smtClean="0">
                <a:latin typeface="+mj-lt"/>
              </a:rPr>
              <a:t>Karima (fedél)</a:t>
            </a:r>
          </a:p>
          <a:p>
            <a:pPr marL="457200" indent="-457200">
              <a:buAutoNum type="arabicPeriod"/>
            </a:pPr>
            <a:r>
              <a:rPr lang="hu-HU" sz="2200" b="1" dirty="0" smtClean="0">
                <a:latin typeface="+mj-lt"/>
              </a:rPr>
              <a:t>Fedél</a:t>
            </a:r>
          </a:p>
          <a:p>
            <a:pPr marL="457200" indent="-457200">
              <a:buAutoNum type="arabicPeriod"/>
            </a:pPr>
            <a:r>
              <a:rPr lang="hu-HU" sz="2200" b="1" dirty="0" smtClean="0">
                <a:latin typeface="+mj-lt"/>
              </a:rPr>
              <a:t>Tömítés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2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9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rmAutofit/>
          </a:bodyPr>
          <a:lstStyle/>
          <a:p>
            <a:r>
              <a:rPr lang="hu-HU" sz="4400" dirty="0" smtClean="0"/>
              <a:t>Fogaskerék szivattyú szerkezeti rajza</a:t>
            </a:r>
            <a:endParaRPr lang="hu-HU" sz="4400" dirty="0"/>
          </a:p>
        </p:txBody>
      </p:sp>
      <p:pic>
        <p:nvPicPr>
          <p:cNvPr id="7" name="Kép 6" descr="Fogaskerékszivattyú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10" y="1304764"/>
            <a:ext cx="8576320" cy="4279930"/>
          </a:xfrm>
          <a:prstGeom prst="rect">
            <a:avLst/>
          </a:prstGeom>
        </p:spPr>
      </p:pic>
      <p:sp>
        <p:nvSpPr>
          <p:cNvPr id="3" name="AutoShape 2" descr="data:image/jpeg;base64,/9j/4AAQSkZJRgABAQAAAQABAAD/2wCEAAkGBhQSERUUExIWFRUVGR8ZFxgUGBYfFxwXHB4gHx8bGxwfICYeGRsjHR0aHy8gJScpLiwsHR4xNTAqNSYsLCoBCQoKDgwOGg8PGS8lHxwsLCwsKSkpKSksLCksKSkvKSwsKSwpLCkpKSkpKSwpLCwpKSkpKSkpLCksLCksKSwsKf/AABEIAHsAoAMBIgACEQEDEQH/xAAcAAACAwEBAQEAAAAAAAAAAAAFBwAEBgMCAQj/xAA/EAACAQIEAwYDBgYABAcAAAABAgMAEQQFEiEGMUETIlFhcYEHMpEUQlKhscEjYnKCstEkkvDxFjM0U2PC4f/EABoBAAIDAQEAAAAAAAAAAAAAAAACAQMEBQb/xAAjEQACAgICAgMAAwAAAAAAAAAAAQIRAyESMQRBEyJRBRQy/9oADAMBAAIRAxEAPwB2VKlSsZJKlSpQBKlSueIJ0NYXNjYXtc25X6VIHQGpesphMueJmYYaYsLnaYaSSD4m526m+9q+S5c7Ikf2aTSoNiZhfvb2O1iQbbHaimPxj+msvUqjk0ZWIAxtHa40u2o2vzv5/lVHjPPvsmFeQfOe6n9R6+wufaoehUrdI555xnBh27PeSX8CdCeQJ6Hy3Nd8pmxU3flVYU6IBeQ/1E/L6Wv6UpOEM9w8GJafFM7FRdAqliXPNj6DxPM0ezX43cxh8KfJpm/+qX/ypVFvbZoeCXSQzZsGD1JPmb1S+0FDbkR0pI5p8SsdPsZzGp6RAJ+Y735104L4taCa0jkxynvliTZuj7/Q+XpXN8/w7Xy4tSRdDxpcdjixvG2FgdUnkMRYXBZW0H0YAjbr7USy3OYcQpaGVJAOehgbevUVkM9ytMVEY39VYc1YcmH7jqKWuS5zPl2KZlA1LdHQ30MPDbzsQas8DzFnjUv9LsiHi/Inx7Xo/QtSl5k/xfidgs8Rhv8AfDakHrsCB571v4Z1dQykMpFwym4I8QRsRXRoy5MU8bqSo6VKlSgrJQ7iDMzh8O8qgErawN7bkDp60RrP8eNbAyWF91/yFTHvYGfw/wAQMRIbLFETufv8hv8AirpHxriiNXZwKp5FiQD6d7es1hMyjhiEsoC6Li46g9PPnVzA5hh8YimPTZLqA1gFJ8fAVGTLxf1josjBfoYh4yxjk6YobAX1G+n0B1bk+AqoPiPibA9nHY8jpf8ALvV6y/KrtqDEhQQH5avEID8kY6ufaqma5eGUP2gEUalbgd1pOixjmRcWLHwow54ylUkEoUMPJMaZsPHKwALrc25X8qvWoPwf/wCig/p/c0YNTLTKzEcV/Ef7FiDF2Guygkl9Ny29h3TyHU0veKuMJsdpLqqRrfSiXIuepJ3J+go18YcGftMbBT30G4B3Klr+pAtWGw7HcUjZ3PEw41FTrZ4NfNINfZTY18D0p14zi+z4cMDXiTBAVYVhVvDQpJa7EaR3rgADwsb7/lS2wksVbRvuEswMmEjJN2XuEn+Xl+VqzfHOWt9oV1X50F/C6m36Wqzwnm6RxSKoZx2pK6fCwsbmw/Ouua41piCU0gCwF7nnffb9K4mHFPF5MpJaOZgxyWdtdGMOEIO+3pVjDMVIUMwBPIMwH0BtfzorNF5VMryIzyWUkFbEAC9yTXW+U6uX44wcproc/C5Y4PDl2LMY1JJJJNxtcnc7WopXDA4YRxog5IoX6ACu9ajxktybJQDjsXwMvqv+Qo/Qbi9L4SQen+Qpo9oUSHFcZbDALc2YXHkAfrQ/gvUolaxCmw9Te/6frWxkUrYXUJ1uNyfAGqeYyADTYhbblBsrct7ef1pZyauFFyXsvyZ+FRdQCw8+zB3fzc8yPIbfpXfGcQtPGutQkVwUiFgWA8uen0rIwqL3ADN4sNVvMKNh73o3hMuNi7BmZj8z7/QdD6kmq8eJckNJ6GtwYf8AgofQ/wCRo1QfhBLYOIeR/wAjRmrpdmcrY/Ch42UgG4I38SLV+blFjX6ZtS6+JXC0CxdtHGqSs4BK7Ak33IG1I+jd4edYm0/YqJjvXkVexWQTL0VrfhI/Q2odKrJ8ysvqDRxZ2sefHLpnWuqJ/BlNuqiqiyA9a1eQYVHwrLIAQZDt12C+G9I9FspKjnwev8Fj/N+wopiFr3leUMAUw8bkE3PM78ufSjGC4RaRiJZApW2pUsXF/HoPXeqZQlN6RUs+PFuUjI4zEKnzMB6mj3wx4mwyTyrJKqM4VUL7KdzcBjtf5dja9L7ibByQTntFWzO4XSbtpB7uq217fvXCPDjwrRHD8e2Uzz/3IPHDR+pAalJ74ecftAy4adrwsdKOx3jJ5Ak80vtvy9NqcIp6OFlxSxS4yJQziVb4aT2/UUTqnnEeqFx4j96ldlQqsTpQO8r3jBB7wBC28Lczf3qsJ4sQmuFhYtdrCx1D8QPlVni3K2kw7xxi5BBAFhexuQOl/wDVB+A8vdFmZ0ZQxFg4INxe5sd+oFLNXbZcmGYMESAY+xnPWNwBJ/b4+1jXXLDExKnXA34HLGMnyJ3HodXqKHtHGxN+43Q6tj5avunyYUTyXCuXYsC/Qk7MD6Hb6G1Z8d8kPLoZHD6Ww0Y8v3NEKp5OloUHl+5qxicQsal3YKqi5J5AVqfZmPcjhQSSABuSeQApR/EPjlJuzjjRjGp1a7r3iLDZb3FgDzsd+VaHPfiXFpZIYTMSCDrIVbHb5fmI+lK2DJpJbsBpU9WJ5e++1RcYr7FkMbkEJeII7fNf0vVdc6Rtr/XaqmPwUaABH7RuoHKqv2IMNt6vhJTVoWUXF7DAhifmi+wsfytTG4O4bgGFV9GolyO8SdtXLwv060o8vV+0VF3vsLn9z0reYXi3EYfCIiRKgVyDK5BXVcnkPAg/i3HKhpErLOqs3GXYy02IGoCFAn4QqOQdQvyAtY26VncZxjDBNI5BkkYKqRwsrnStzqZgSq3J5bkDnasVi80fEkKA0x5hIk7OK5O50qAzEnr3a9vw1KE/4maPDRnfQtrn+xefveltvoVr9AHEObGWQu9lNyQinUwv0JHdH19qp4KazKrG+vcEi1HH7BCFw0LSP0eQXO3glv8AVDOLcJiNS4mdERpN0CC19NgTYEhbW8fHanrlGmXePmeLIpIsnCCnR8OM8OIwahzeSE9mxPM2AKn3Uj6GlHG4ZVbxAP1rf/CE2OJHT+G3v3x+1YoSd8Wd7+UxRlhWRDHqrmj2hc+X71ar4ygix3FWrs80LjNZ7bhbb+Bt67b1ls14iN5okbs3QKysSLNyJXlsbdOtOr7DH/7a/wDKK8nK4jzij/5F/wBU8nGTuhlJoRWAYzjUxCSddAI1eZFrE1rMXjVwuGVgxD/IDYsASDuRv4el7UyFyqIcokH9q/6rhmXD8M8TRvGAD1UAMD0IPQ0q4roHKxb5BxHjiGMWISYDfTJpYelxpdR69B57D+LOLcTKHWRlRABtHcrq8SPmaxsRv+lG8X8M5Y21RFZNJupIswPtzrGY4PqZZNQe5DavmB//ADb8qV2iAeIUva1iLbgnnfVYHna5P1NEcBCkoPbzMoTZkjA3bruxVU2tzvz5UGwkoYajdf8AXT9f1q/hpHfUxLC52tp6bWv94E338KJrWh4toO4SQAhMJhgW/EV7R7eJZl0qPSMDzoNjspbD6bujF9Q0qwZhbfS1r2NvlN97EdNz2WZvJiD2DAQw22CJYHwOld2vY2sOQvfehkmCZSrFXeIAjU6uF1Dl5X3HW3OqoScJDSqQGkwbhkZdSk95Tpa9geY962X2GMQB8SksoLXCC6983JJUEBVJv0PMUVxHEKywwIq2lCX7QhSNN9JC73BuAd+V6vZdi2VCVs0g+Uvyv5+Va4y5JNopegFgsRipl0YTDiCLqUGke8jW/KquIyzDREnE4gzv1SA7X/mkP7VZznFys5XGYoC1v4UXn/Lsq+5J8q9rFoUNBhtP/wA2Itf1GqyqPO1MQDMbjZdFoo48JCevJm9/nf2FZPO8LH2OpO0lkuQSVbswo3uLH5v6uXhWizCdS+p2OIkG+nfs9ujH5mX0AHnQLjHPXlRI5WCAd5Y4VXQB05bC1vEmpQHrKpbwR+lNP4R4c9lPJ0Z1Uf2i5/ypTwsFQKtyByvzt096fnBuTnDYOKNhZ7an/qbcj22HtWNR+zZ6Dz8teNHH7dBupUqU5wCVKlZ/inihMMpTUe2dToAF7XuAx8gd7eVSB84j4wTDd1Rrk8L7AeJP5evvQbLviQSR20QAPWMnb2PP2NYB5j6+vOvcctQSPHD4hZFDoQysLgjkRSj+JnD0iTyz2PZSWKlBc6iAGBHj1A6174czyWGZNLnQSQyEmx8LdBTOzjLFxWHaM8nXY+B5g01UQfn1wIzpA6bbdf2512yoWTTa2g2G99vGpm2Wy4aQxSxG6fLzva2xufmueRH/AG8YXuDcd5m1bbel/E2pZLQ6D3D0k8XySvEY/lsFIN7AizAhh5eFaH/xDPYs0cU/UvA5hl9x3kY+VxWNlzdipvyH0+nX3rNjHu0hkDMCdhpJG1LHHKd2DdB5uKJZMwKoNMYJDJojDFQOblRuwPW/676iDMrbFiL8yOdt7/lWTwWMJJJtewBYKoLEb3JAu1uQuaJQ5gAdWpRp8d9/IdbeJ5VqUUlRW3ZfjeMPrhhYsp2kmPI+I+7f1JPlUxeKLG8jl267mw9Sd/8AH1of9reUg95ieTNcL7W3b228qtx8OySfNsPMWHso/c+1Q2FAbH44G6gd3rpsF/uY7fW/rQCTVO6rzF+SA7+AH3mNaPirI0jjXtC+57ugcz4fhU261vvhxnGUqoTD2imPP7RbtifJ/lPop9qm9DwaTtk4C+HQULiMUh1g3SJttNjszeLddPTrvyY4qCpVA2TJLI7kyVKzmZ8f4TDzvDK0gMYUyMIpWjQOCV1uoIW4F9/2NHFzCMxdsJEMWnXr1DRotfVq5abb3qaZWd6WfxLwt8SpI5xj8i1aKL4m4Ikd+VY2IVZnhmXDsSbC0pXTa/U7UJ4+xKPiFjB78aKWFj8rltJB67qR5beNDTQGJGGrsuHrpicwii1lyf4YXVZWNtZso2HM87c7b18wecxu4QJMCTYF4JQt/XTt72pKYxZweEs6nzpv4M3jT+kfpSaw+fxPLGFk0rrKXkR1R2G2lHI0k6vMU5sMlkUHmFA+gp6fHYrKua5NHiEKyKDcEA2FxfqKUPFHAz4EAhjIjEgG1m5dRenZQ/O8kjxUeiTVYG4KmxB/PoSKE/QH56xODmmIihikkZuYRSx/Ll6mrGO4Dx0CF2wr6VXWxUq2kXtYgEnV5C9hvT2yDhqLCKyx371ixY7m3LlYWFec/wCJocH2YkEjNKWCJDE7udIBawUXsARvVkZVpID87YfBzM9tDoUtfUjAAncagRsPWts/D4mQTqHRkXc2Ghj/ACg7ELvvY9BTNHGeEODkxYlvDHftLK2pWBAKshswYEjYj8qU/FMk08zRxjGDD3/hh8NOsYB30sNF9jtc32typ07eyDScIYqKaM6QO1TZ+pPgb87V2zbiaCA6dXaSfgi7xv4EjYf9bVisk4RcXZpmUHYrHcMR4E9B9aMQSYSByhJQJYSuscjrHfl2rqDpv4E+wocVYFHNZsRjQUZRHHe+gAM5sdrk7Kfp6Vf4b+HjmRG0WVWUsOZYAglWY7WPIgWFM3KuGoEUMLPcXB+7bnceIqtmHxBwWHkaJpG/hkLK6Ru0UTHkJHUFUPkTt1peXpEmlqUKzziaDCIjSsSZDpjSNWeRza9kRbltt/D8q6ZHn8OLjLwsSFYqysrK6OOaurWZWFxsfGqqfYC8zfjBsvzLMXGDlxCsmG1MhARLRtbtDY2U3O9rbGvr4DRl2Fjkki+z4zHK0oga8CQyMziFW5GMuqqeneI2phYXK40xE8qrZ5RGJDdtwikLsTYWBPIC/WquE4VwqpPAIF7GZyzxm5Qlgt7KTZN97LbferLAqfEOZI8sxCsoPaRmGJAPmkkGlFUeOoggdLeVZ/jHJRGcDJM4VSn2PESHl3lDIxO2wkRhe/36NZDwbhY5u0EbM0P/AJRllmkCX27gkdgpt1AovxRlEWJwskM6a42AutyNwbjcEEbjoajrQCXzDAuMsacoQcTKkqauWgyIIxty7ir9T40ew6YsygucOE1d5UEzN7MxA5+IrY/EXBImTYhVUBYoQYwPumPSUt6WH0pPfDnjXGT5nho5ZtaPJZlKR77E/h8RU8bCwlk+emPCvhmwYIxUk0SYjEsFwgLSPfU1j3geQuDcbU8MlwLQ4eGJn7Ro41QufvFVA1e9r1WwWQQDDvB2SmF2csjXZSXclr6r8ySfLparGRYFIcPHFGCERQqgszEDwuxJPuaibsC9UqVKqAlYjjieZMflrQRLLIDiLI8nZg/w1v3rNaw35b1t6VvxzxbwpgpYneOQTMgdGZWCuneFwethTw7AF55ipBgs5XFp2OMmVJjEtjH2KssaMjgnX/MTY3I2pgYJc0MqmVsCsWrvqgxDOV6gEkKD7UDl4dgXJcXII7yT4Znld2d5HZUut3YlrA7gXsKWXBnxNzKXHYWKTFsyPKispWPdSQCD3b1a9kDazXiPTHiXGXTo0MUrrLLGgiLIpINwxJBIFtqGx4rEZblwaKDDmFYRNLPPO15ZZF1OdCoSzMxsLtvsKYbRBlKsAQwsQQLEEbgjqDWUyrgXBpPtCSITeJXlmeNCORWN3KLbpYbdKVO0SaLJsRJJh4nmQRysgZ0UkhWIuV3325et6ymaa8wM+CwiLDhg5TF4iwuzGxkjhUbM5vZpG2F+prcVg8bwlhxNKV7ZNTs5EeJxSrrY3J0rIACSSdhSxAtmILnkSkWVcAwgB5BhKA+nz0aPauvD5vm2ZFflC4ZWty7UI5b30lL+1EeIsghxEKmVCWi3jcPIsikgAkOrBxcbHffrVjh7JocNCEhTQrd9t2LM7c2ZmJZmNhuSeVS+gP/Z"/>
          <p:cNvSpPr>
            <a:spLocks noChangeAspect="1" noChangeArrowheads="1"/>
          </p:cNvSpPr>
          <p:nvPr/>
        </p:nvSpPr>
        <p:spPr bwMode="auto">
          <a:xfrm>
            <a:off x="63500" y="-573088"/>
            <a:ext cx="1524000" cy="117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>
              <a:solidFill>
                <a:prstClr val="black"/>
              </a:solidFill>
            </a:endParaRPr>
          </a:p>
        </p:txBody>
      </p:sp>
      <p:sp useBgFill="1">
        <p:nvSpPr>
          <p:cNvPr id="8" name="Téglalap 7"/>
          <p:cNvSpPr/>
          <p:nvPr/>
        </p:nvSpPr>
        <p:spPr>
          <a:xfrm>
            <a:off x="5832140" y="1139778"/>
            <a:ext cx="3204356" cy="49175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6120172" y="2420888"/>
            <a:ext cx="30238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hu-HU" sz="2200" b="1" dirty="0" smtClean="0">
                <a:solidFill>
                  <a:prstClr val="black"/>
                </a:solidFill>
                <a:latin typeface="Calibri"/>
              </a:rPr>
              <a:t>Hajtó fogaskerék</a:t>
            </a:r>
          </a:p>
          <a:p>
            <a:pPr marL="457200" indent="-457200">
              <a:buFontTx/>
              <a:buAutoNum type="arabicPeriod"/>
            </a:pPr>
            <a:r>
              <a:rPr lang="hu-HU" sz="2200" b="1" dirty="0" smtClean="0">
                <a:solidFill>
                  <a:prstClr val="black"/>
                </a:solidFill>
                <a:latin typeface="Calibri"/>
              </a:rPr>
              <a:t>Hajtott fogaskerék</a:t>
            </a:r>
          </a:p>
          <a:p>
            <a:pPr marL="457200" indent="-457200">
              <a:buFontTx/>
              <a:buAutoNum type="arabicPeriod"/>
            </a:pPr>
            <a:r>
              <a:rPr lang="hu-HU" sz="2200" b="1" dirty="0" smtClean="0">
                <a:solidFill>
                  <a:prstClr val="black"/>
                </a:solidFill>
                <a:latin typeface="Calibri"/>
              </a:rPr>
              <a:t>Csapágyperselyek (tömítés)</a:t>
            </a:r>
          </a:p>
          <a:p>
            <a:pPr marL="457200" indent="-457200">
              <a:buFontTx/>
              <a:buAutoNum type="arabicPeriod"/>
            </a:pPr>
            <a:r>
              <a:rPr lang="hu-HU" sz="2200" b="1" dirty="0" smtClean="0">
                <a:solidFill>
                  <a:prstClr val="black"/>
                </a:solidFill>
                <a:latin typeface="Calibri"/>
              </a:rPr>
              <a:t>Ház</a:t>
            </a:r>
          </a:p>
          <a:p>
            <a:pPr marL="457200" indent="-457200">
              <a:buFontTx/>
              <a:buAutoNum type="arabicPeriod"/>
            </a:pPr>
            <a:r>
              <a:rPr lang="hu-HU" sz="2200" b="1" dirty="0" smtClean="0">
                <a:solidFill>
                  <a:prstClr val="black"/>
                </a:solidFill>
                <a:latin typeface="Calibri"/>
              </a:rPr>
              <a:t>Karima (fedél)</a:t>
            </a:r>
          </a:p>
          <a:p>
            <a:pPr marL="457200" indent="-457200">
              <a:buFontTx/>
              <a:buAutoNum type="arabicPeriod"/>
            </a:pPr>
            <a:r>
              <a:rPr lang="hu-HU" sz="2200" b="1" dirty="0" smtClean="0">
                <a:solidFill>
                  <a:prstClr val="black"/>
                </a:solidFill>
                <a:latin typeface="Calibri"/>
              </a:rPr>
              <a:t>Fedél</a:t>
            </a:r>
          </a:p>
          <a:p>
            <a:pPr marL="457200" indent="-457200">
              <a:buFontTx/>
              <a:buAutoNum type="arabicPeriod"/>
            </a:pPr>
            <a:r>
              <a:rPr lang="hu-HU" sz="2200" b="1" dirty="0" smtClean="0">
                <a:solidFill>
                  <a:prstClr val="black"/>
                </a:solidFill>
                <a:latin typeface="Calibri"/>
              </a:rPr>
              <a:t>Tömítés</a:t>
            </a:r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5832140" y="5898689"/>
            <a:ext cx="1404156" cy="612068"/>
          </a:xfrm>
          <a:prstGeom prst="wedgeRoundRectCallout">
            <a:avLst>
              <a:gd name="adj1" fmla="val -52853"/>
              <a:gd name="adj2" fmla="val -39631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Szívó/nyomó csonk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3436174" y="1125854"/>
            <a:ext cx="1351850" cy="612068"/>
          </a:xfrm>
          <a:prstGeom prst="wedgeRoundRectCallout">
            <a:avLst>
              <a:gd name="adj1" fmla="val -16476"/>
              <a:gd name="adj2" fmla="val 38386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Szívó/nyomó csonk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35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Fogaskerék szivattyú belső fogazással</a:t>
            </a:r>
            <a:endParaRPr lang="hu-HU" sz="4000" dirty="0"/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77" y="1272443"/>
            <a:ext cx="5214246" cy="5180893"/>
          </a:xfrm>
          <a:prstGeom prst="rect">
            <a:avLst/>
          </a:prstGeom>
        </p:spPr>
      </p:pic>
      <p:cxnSp>
        <p:nvCxnSpPr>
          <p:cNvPr id="15" name="Egyenes összekötő 14"/>
          <p:cNvCxnSpPr/>
          <p:nvPr/>
        </p:nvCxnSpPr>
        <p:spPr>
          <a:xfrm>
            <a:off x="3455876" y="4221088"/>
            <a:ext cx="2196244" cy="0"/>
          </a:xfrm>
          <a:prstGeom prst="line">
            <a:avLst/>
          </a:prstGeom>
          <a:ln w="190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/>
          <p:cNvCxnSpPr>
            <a:stCxn id="2" idx="2"/>
          </p:cNvCxnSpPr>
          <p:nvPr/>
        </p:nvCxnSpPr>
        <p:spPr>
          <a:xfrm>
            <a:off x="4572000" y="1139778"/>
            <a:ext cx="0" cy="5313558"/>
          </a:xfrm>
          <a:prstGeom prst="line">
            <a:avLst/>
          </a:prstGeom>
          <a:ln w="190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>
            <a:off x="1412032" y="3789040"/>
            <a:ext cx="6256312" cy="0"/>
          </a:xfrm>
          <a:prstGeom prst="line">
            <a:avLst/>
          </a:prstGeom>
          <a:ln w="190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ekerekített téglalap feliratnak 23"/>
          <p:cNvSpPr/>
          <p:nvPr/>
        </p:nvSpPr>
        <p:spPr>
          <a:xfrm>
            <a:off x="359531" y="1165312"/>
            <a:ext cx="1605345" cy="306034"/>
          </a:xfrm>
          <a:prstGeom prst="wedgeRoundRectCallout">
            <a:avLst>
              <a:gd name="adj1" fmla="val 133261"/>
              <a:gd name="adj2" fmla="val 31897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Fogas koszorú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Lekerekített téglalap feliratnak 24"/>
          <p:cNvSpPr/>
          <p:nvPr/>
        </p:nvSpPr>
        <p:spPr>
          <a:xfrm>
            <a:off x="6336196" y="1137914"/>
            <a:ext cx="2700300" cy="634902"/>
          </a:xfrm>
          <a:prstGeom prst="wedgeRoundRectCallout">
            <a:avLst>
              <a:gd name="adj1" fmla="val -98867"/>
              <a:gd name="adj2" fmla="val 18071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Félhold a szívó- és a nyomórés elválasztásához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Lekerekített téglalap feliratnak 25"/>
          <p:cNvSpPr/>
          <p:nvPr/>
        </p:nvSpPr>
        <p:spPr>
          <a:xfrm>
            <a:off x="153586" y="2124759"/>
            <a:ext cx="1512167" cy="335126"/>
          </a:xfrm>
          <a:prstGeom prst="wedgeRoundRectCallout">
            <a:avLst>
              <a:gd name="adj1" fmla="val 176213"/>
              <a:gd name="adj2" fmla="val 59547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Kis fogaskerék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Lekerekített téglalap feliratnak 26"/>
          <p:cNvSpPr/>
          <p:nvPr/>
        </p:nvSpPr>
        <p:spPr>
          <a:xfrm>
            <a:off x="153586" y="2852936"/>
            <a:ext cx="1008617" cy="306034"/>
          </a:xfrm>
          <a:prstGeom prst="wedgeRoundRectCallout">
            <a:avLst>
              <a:gd name="adj1" fmla="val 223929"/>
              <a:gd name="adj2" fmla="val 35519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 rés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Lekerekített téglalap feliratnak 27"/>
          <p:cNvSpPr/>
          <p:nvPr/>
        </p:nvSpPr>
        <p:spPr>
          <a:xfrm>
            <a:off x="7560332" y="2360960"/>
            <a:ext cx="1255649" cy="306034"/>
          </a:xfrm>
          <a:prstGeom prst="wedgeRoundRectCallout">
            <a:avLst>
              <a:gd name="adj1" fmla="val -144553"/>
              <a:gd name="adj2" fmla="val 49981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 rés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Lekerekített téglalap feliratnak 28"/>
          <p:cNvSpPr/>
          <p:nvPr/>
        </p:nvSpPr>
        <p:spPr>
          <a:xfrm>
            <a:off x="359531" y="5229200"/>
            <a:ext cx="1476166" cy="306034"/>
          </a:xfrm>
          <a:prstGeom prst="wedgeRoundRectCallout">
            <a:avLst>
              <a:gd name="adj1" fmla="val 235005"/>
              <a:gd name="adj2" fmla="val -38122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Hajtó tengely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Körbe nyíl 30"/>
          <p:cNvSpPr/>
          <p:nvPr/>
        </p:nvSpPr>
        <p:spPr>
          <a:xfrm>
            <a:off x="3852080" y="3537172"/>
            <a:ext cx="1440000" cy="1440000"/>
          </a:xfrm>
          <a:prstGeom prst="circularArrow">
            <a:avLst>
              <a:gd name="adj1" fmla="val 8447"/>
              <a:gd name="adj2" fmla="val 1142319"/>
              <a:gd name="adj3" fmla="val 20512825"/>
              <a:gd name="adj4" fmla="val 2614940"/>
              <a:gd name="adj5" fmla="val 12500"/>
            </a:avLst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2" name="Lekerekített téglalap feliratnak 31"/>
          <p:cNvSpPr/>
          <p:nvPr/>
        </p:nvSpPr>
        <p:spPr>
          <a:xfrm>
            <a:off x="6930261" y="5661248"/>
            <a:ext cx="1476166" cy="306034"/>
          </a:xfrm>
          <a:prstGeom prst="wedgeRoundRectCallout">
            <a:avLst>
              <a:gd name="adj1" fmla="val -194225"/>
              <a:gd name="adj2" fmla="val -35104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Forgásirány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34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Fogaskerék szivattyú belső fogazással</a:t>
            </a:r>
            <a:endParaRPr lang="hu-HU" sz="4000" dirty="0"/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77" y="1272443"/>
            <a:ext cx="5214246" cy="5180893"/>
          </a:xfrm>
          <a:prstGeom prst="rect">
            <a:avLst/>
          </a:prstGeom>
        </p:spPr>
      </p:pic>
      <p:cxnSp>
        <p:nvCxnSpPr>
          <p:cNvPr id="15" name="Egyenes összekötő 14"/>
          <p:cNvCxnSpPr/>
          <p:nvPr/>
        </p:nvCxnSpPr>
        <p:spPr>
          <a:xfrm>
            <a:off x="3455876" y="4221088"/>
            <a:ext cx="2196244" cy="0"/>
          </a:xfrm>
          <a:prstGeom prst="line">
            <a:avLst/>
          </a:prstGeom>
          <a:ln w="190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/>
          <p:cNvCxnSpPr>
            <a:stCxn id="2" idx="2"/>
          </p:cNvCxnSpPr>
          <p:nvPr/>
        </p:nvCxnSpPr>
        <p:spPr>
          <a:xfrm>
            <a:off x="4572000" y="1139778"/>
            <a:ext cx="0" cy="5313558"/>
          </a:xfrm>
          <a:prstGeom prst="line">
            <a:avLst/>
          </a:prstGeom>
          <a:ln w="190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>
            <a:off x="1412032" y="3789040"/>
            <a:ext cx="6256312" cy="0"/>
          </a:xfrm>
          <a:prstGeom prst="line">
            <a:avLst/>
          </a:prstGeom>
          <a:ln w="190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ekerekített téglalap feliratnak 23"/>
          <p:cNvSpPr/>
          <p:nvPr/>
        </p:nvSpPr>
        <p:spPr>
          <a:xfrm>
            <a:off x="359531" y="1165312"/>
            <a:ext cx="1605345" cy="306034"/>
          </a:xfrm>
          <a:prstGeom prst="wedgeRoundRectCallout">
            <a:avLst>
              <a:gd name="adj1" fmla="val 133261"/>
              <a:gd name="adj2" fmla="val 31897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Fogas koszorú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Lekerekített téglalap feliratnak 24"/>
          <p:cNvSpPr/>
          <p:nvPr/>
        </p:nvSpPr>
        <p:spPr>
          <a:xfrm>
            <a:off x="6336196" y="1137914"/>
            <a:ext cx="2700300" cy="634902"/>
          </a:xfrm>
          <a:prstGeom prst="wedgeRoundRectCallout">
            <a:avLst>
              <a:gd name="adj1" fmla="val -98867"/>
              <a:gd name="adj2" fmla="val 18071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Félhold a szívó- és a nyomórés elválasztásához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Lekerekített téglalap feliratnak 25"/>
          <p:cNvSpPr/>
          <p:nvPr/>
        </p:nvSpPr>
        <p:spPr>
          <a:xfrm>
            <a:off x="153586" y="2124759"/>
            <a:ext cx="1512167" cy="335126"/>
          </a:xfrm>
          <a:prstGeom prst="wedgeRoundRectCallout">
            <a:avLst>
              <a:gd name="adj1" fmla="val 176213"/>
              <a:gd name="adj2" fmla="val 59547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Kis fogaskerék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Lekerekített téglalap feliratnak 26"/>
          <p:cNvSpPr/>
          <p:nvPr/>
        </p:nvSpPr>
        <p:spPr>
          <a:xfrm>
            <a:off x="153586" y="2852936"/>
            <a:ext cx="1008617" cy="306034"/>
          </a:xfrm>
          <a:prstGeom prst="wedgeRoundRectCallout">
            <a:avLst>
              <a:gd name="adj1" fmla="val 223929"/>
              <a:gd name="adj2" fmla="val 35519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 rés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Lekerekített téglalap feliratnak 27"/>
          <p:cNvSpPr/>
          <p:nvPr/>
        </p:nvSpPr>
        <p:spPr>
          <a:xfrm>
            <a:off x="7560332" y="2360960"/>
            <a:ext cx="1255649" cy="306034"/>
          </a:xfrm>
          <a:prstGeom prst="wedgeRoundRectCallout">
            <a:avLst>
              <a:gd name="adj1" fmla="val -144553"/>
              <a:gd name="adj2" fmla="val 49981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 rés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Lekerekített téglalap feliratnak 28"/>
          <p:cNvSpPr/>
          <p:nvPr/>
        </p:nvSpPr>
        <p:spPr>
          <a:xfrm>
            <a:off x="359531" y="5229200"/>
            <a:ext cx="1476166" cy="306034"/>
          </a:xfrm>
          <a:prstGeom prst="wedgeRoundRectCallout">
            <a:avLst>
              <a:gd name="adj1" fmla="val 235005"/>
              <a:gd name="adj2" fmla="val -38122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Hajtó tengely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Körbe nyíl 30"/>
          <p:cNvSpPr/>
          <p:nvPr/>
        </p:nvSpPr>
        <p:spPr>
          <a:xfrm>
            <a:off x="3852080" y="3537172"/>
            <a:ext cx="1440000" cy="1440000"/>
          </a:xfrm>
          <a:prstGeom prst="circularArrow">
            <a:avLst>
              <a:gd name="adj1" fmla="val 8447"/>
              <a:gd name="adj2" fmla="val 1142319"/>
              <a:gd name="adj3" fmla="val 20512825"/>
              <a:gd name="adj4" fmla="val 2614940"/>
              <a:gd name="adj5" fmla="val 12500"/>
            </a:avLst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>
        <p:nvSpPr>
          <p:cNvPr id="32" name="Lekerekített téglalap feliratnak 31"/>
          <p:cNvSpPr/>
          <p:nvPr/>
        </p:nvSpPr>
        <p:spPr>
          <a:xfrm>
            <a:off x="6930261" y="5661248"/>
            <a:ext cx="1476166" cy="306034"/>
          </a:xfrm>
          <a:prstGeom prst="wedgeRoundRectCallout">
            <a:avLst>
              <a:gd name="adj1" fmla="val -194225"/>
              <a:gd name="adj2" fmla="val -35104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Forgásirány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9" name="Kép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1712760"/>
            <a:ext cx="6105175" cy="4596560"/>
          </a:xfrm>
          <a:prstGeom prst="rect">
            <a:avLst/>
          </a:prstGeom>
        </p:spPr>
      </p:pic>
      <p:sp>
        <p:nvSpPr>
          <p:cNvPr id="20" name="Lekerekített téglalap feliratnak 19"/>
          <p:cNvSpPr/>
          <p:nvPr/>
        </p:nvSpPr>
        <p:spPr>
          <a:xfrm>
            <a:off x="5796136" y="1137914"/>
            <a:ext cx="3240360" cy="855421"/>
          </a:xfrm>
          <a:prstGeom prst="wedgeRoundRectCallout">
            <a:avLst>
              <a:gd name="adj1" fmla="val -93403"/>
              <a:gd name="adj2" fmla="val 6484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szívó és a nyomó csonk rövidre zárása egy rugóterhelésű biztonsági szelepen át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090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Fogaskerék szivattyú fő jellemzőinek meghatározása</a:t>
            </a:r>
            <a:endParaRPr lang="hu-HU" sz="36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888" y="1289719"/>
            <a:ext cx="2918572" cy="3471429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87524" y="1304764"/>
            <a:ext cx="5506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latin typeface="+mj-lt"/>
              </a:rPr>
              <a:t>A térfogatáram és a geometriai méretek összefüggése</a:t>
            </a:r>
            <a:endParaRPr lang="hu-HU" sz="2400" dirty="0">
              <a:latin typeface="+mj-lt"/>
            </a:endParaRPr>
          </a:p>
        </p:txBody>
      </p:sp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65410"/>
              </p:ext>
            </p:extLst>
          </p:nvPr>
        </p:nvGraphicFramePr>
        <p:xfrm>
          <a:off x="695325" y="2193023"/>
          <a:ext cx="5033963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Equation" r:id="rId4" imgW="2463480" imgH="660240" progId="Equation.3">
                  <p:embed/>
                </p:oleObj>
              </mc:Choice>
              <mc:Fallback>
                <p:oleObj name="Equation" r:id="rId4" imgW="2463480" imgH="660240" progId="Equation.3">
                  <p:embed/>
                  <p:pic>
                    <p:nvPicPr>
                      <p:cNvPr id="0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193023"/>
                        <a:ext cx="5033963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95536" y="3738515"/>
            <a:ext cx="6084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988"/>
            <a:r>
              <a:rPr lang="hu-HU" sz="2000" i="1" dirty="0" smtClean="0">
                <a:latin typeface="+mj-lt"/>
              </a:rPr>
              <a:t>z</a:t>
            </a:r>
            <a:r>
              <a:rPr lang="hu-HU" sz="2000" dirty="0" smtClean="0">
                <a:latin typeface="+mj-lt"/>
              </a:rPr>
              <a:t>	a fogak száma a nagyobbik fogaskeréken</a:t>
            </a:r>
          </a:p>
          <a:p>
            <a:pPr defTabSz="534988"/>
            <a:r>
              <a:rPr lang="hu-HU" sz="2000" i="1" dirty="0" smtClean="0">
                <a:latin typeface="+mj-lt"/>
              </a:rPr>
              <a:t>m</a:t>
            </a:r>
            <a:r>
              <a:rPr lang="hu-HU" sz="2000" dirty="0" smtClean="0">
                <a:latin typeface="+mj-lt"/>
              </a:rPr>
              <a:t>	a fogazásra jellemző modul (</a:t>
            </a:r>
            <a:r>
              <a:rPr lang="hu-HU" sz="2000" i="1" dirty="0" smtClean="0">
                <a:latin typeface="+mj-lt"/>
              </a:rPr>
              <a:t>m</a:t>
            </a:r>
            <a:r>
              <a:rPr lang="hu-HU" sz="2000" dirty="0" smtClean="0">
                <a:latin typeface="+mj-lt"/>
              </a:rPr>
              <a:t>)</a:t>
            </a:r>
          </a:p>
          <a:p>
            <a:pPr defTabSz="534988"/>
            <a:r>
              <a:rPr lang="hu-HU" sz="2000" i="1" dirty="0" smtClean="0">
                <a:latin typeface="+mj-lt"/>
              </a:rPr>
              <a:t>i</a:t>
            </a:r>
            <a:r>
              <a:rPr lang="hu-HU" sz="2000" dirty="0" smtClean="0">
                <a:latin typeface="+mj-lt"/>
              </a:rPr>
              <a:t>	a nagyobb és a kisebb keréken lévő fogak számának</a:t>
            </a:r>
          </a:p>
          <a:p>
            <a:pPr lvl="1" defTabSz="534988"/>
            <a:r>
              <a:rPr lang="hu-HU" sz="2000" dirty="0" smtClean="0">
                <a:latin typeface="+mj-lt"/>
              </a:rPr>
              <a:t> hányadosa, azaz az áttétel</a:t>
            </a:r>
          </a:p>
          <a:p>
            <a:pPr defTabSz="534988"/>
            <a:r>
              <a:rPr lang="hu-HU" sz="2000" i="1" dirty="0" smtClean="0">
                <a:latin typeface="+mj-lt"/>
              </a:rPr>
              <a:t>n</a:t>
            </a:r>
            <a:r>
              <a:rPr lang="hu-HU" sz="2000" dirty="0" smtClean="0">
                <a:latin typeface="+mj-lt"/>
              </a:rPr>
              <a:t>	a hajtó kis fogaskerék fordulatszáma (</a:t>
            </a:r>
            <a:r>
              <a:rPr lang="hu-HU" sz="2000" i="1" dirty="0" err="1" smtClean="0">
                <a:latin typeface="+mj-lt"/>
              </a:rPr>
              <a:t>ford</a:t>
            </a:r>
            <a:r>
              <a:rPr lang="hu-HU" sz="2000" i="1" dirty="0" smtClean="0">
                <a:latin typeface="+mj-lt"/>
              </a:rPr>
              <a:t>/perc</a:t>
            </a:r>
            <a:r>
              <a:rPr lang="hu-HU" sz="2000" dirty="0" smtClean="0">
                <a:latin typeface="+mj-lt"/>
              </a:rPr>
              <a:t>)</a:t>
            </a:r>
          </a:p>
          <a:p>
            <a:pPr defTabSz="534988"/>
            <a:r>
              <a:rPr lang="el-GR" sz="2000" i="1" dirty="0" smtClean="0">
                <a:latin typeface="+mj-lt"/>
              </a:rPr>
              <a:t>η</a:t>
            </a:r>
            <a:r>
              <a:rPr lang="hu-HU" sz="2000" i="1" baseline="-25000" dirty="0" smtClean="0">
                <a:latin typeface="+mj-lt"/>
              </a:rPr>
              <a:t>v</a:t>
            </a:r>
            <a:r>
              <a:rPr lang="hu-HU" sz="2000" dirty="0" smtClean="0">
                <a:latin typeface="+mj-lt"/>
              </a:rPr>
              <a:t>	volumetrikus hatásfok</a:t>
            </a:r>
          </a:p>
          <a:p>
            <a:pPr defTabSz="534988"/>
            <a:r>
              <a:rPr lang="hu-HU" sz="2000" i="1" dirty="0" smtClean="0">
                <a:latin typeface="+mj-lt"/>
              </a:rPr>
              <a:t>k</a:t>
            </a:r>
            <a:r>
              <a:rPr lang="hu-HU" sz="2000" dirty="0" smtClean="0">
                <a:latin typeface="+mj-lt"/>
              </a:rPr>
              <a:t>	konstrukciós tényező az </a:t>
            </a:r>
            <a:r>
              <a:rPr lang="hu-HU" sz="2000" smtClean="0">
                <a:latin typeface="+mj-lt"/>
              </a:rPr>
              <a:t>ajánlott fogszélességhez</a:t>
            </a:r>
            <a:endParaRPr lang="hu-HU" sz="2000" dirty="0" smtClean="0">
              <a:latin typeface="+mj-lt"/>
            </a:endParaRPr>
          </a:p>
          <a:p>
            <a:pPr defTabSz="534988"/>
            <a:r>
              <a:rPr lang="el-GR" sz="2000" i="1" dirty="0" smtClean="0">
                <a:latin typeface="+mj-lt"/>
              </a:rPr>
              <a:t>β</a:t>
            </a:r>
            <a:r>
              <a:rPr lang="hu-HU" sz="2000" dirty="0" smtClean="0">
                <a:latin typeface="+mj-lt"/>
              </a:rPr>
              <a:t>	fogferdeségi szög (egyenes fogazás esetén </a:t>
            </a:r>
            <a:r>
              <a:rPr lang="hu-HU" sz="2000" i="1" dirty="0" smtClean="0">
                <a:latin typeface="+mj-lt"/>
              </a:rPr>
              <a:t>0</a:t>
            </a:r>
            <a:r>
              <a:rPr lang="hu-HU" sz="2000" i="1" baseline="30000" dirty="0" smtClean="0">
                <a:latin typeface="+mj-lt"/>
              </a:rPr>
              <a:t>o</a:t>
            </a:r>
            <a:r>
              <a:rPr lang="hu-HU" sz="2000" dirty="0" smtClean="0">
                <a:latin typeface="+mj-lt"/>
              </a:rPr>
              <a:t>)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rgbClr val="04617B"/>
                </a:solidFill>
              </a:rPr>
              <a:t>Fogaskerék szivattyú fő jellemzőinek meghatározása</a:t>
            </a:r>
            <a:endParaRPr lang="hu-HU" sz="36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888" y="1289719"/>
            <a:ext cx="2918572" cy="3471429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87524" y="1304764"/>
            <a:ext cx="5506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A térfogatáram és a geometriai méretek összefüggése</a:t>
            </a:r>
            <a:endParaRPr lang="hu-HU" sz="24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811045"/>
              </p:ext>
            </p:extLst>
          </p:nvPr>
        </p:nvGraphicFramePr>
        <p:xfrm>
          <a:off x="457200" y="4257092"/>
          <a:ext cx="5527747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315"/>
                <a:gridCol w="2088232"/>
                <a:gridCol w="18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+mj-lt"/>
                        </a:rPr>
                        <a:t>Mértékadó nyomás (bar)</a:t>
                      </a:r>
                      <a:endParaRPr lang="hu-HU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i="1" dirty="0" smtClean="0">
                          <a:latin typeface="+mj-lt"/>
                        </a:rPr>
                        <a:t>k</a:t>
                      </a:r>
                      <a:endParaRPr lang="hu-HU" sz="1600" i="0" dirty="0" smtClean="0">
                        <a:latin typeface="+mj-lt"/>
                      </a:endParaRPr>
                    </a:p>
                    <a:p>
                      <a:pPr algn="ctr"/>
                      <a:r>
                        <a:rPr lang="hu-HU" sz="1600" dirty="0" smtClean="0">
                          <a:latin typeface="+mj-lt"/>
                        </a:rPr>
                        <a:t>konstrukciós tényező</a:t>
                      </a:r>
                      <a:endParaRPr lang="hu-HU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i="1" dirty="0" smtClean="0">
                          <a:latin typeface="+mj-lt"/>
                        </a:rPr>
                        <a:t>η</a:t>
                      </a:r>
                      <a:r>
                        <a:rPr lang="hu-HU" sz="1600" i="1" baseline="-25000" dirty="0" smtClean="0">
                          <a:latin typeface="+mj-lt"/>
                        </a:rPr>
                        <a:t>v</a:t>
                      </a:r>
                      <a:r>
                        <a:rPr lang="hu-HU" sz="1600" dirty="0" smtClean="0">
                          <a:latin typeface="+mj-lt"/>
                        </a:rPr>
                        <a:t> volumetrikus</a:t>
                      </a:r>
                      <a:r>
                        <a:rPr lang="hu-HU" sz="1600" baseline="0" dirty="0" smtClean="0">
                          <a:latin typeface="+mj-lt"/>
                        </a:rPr>
                        <a:t> hatásfok</a:t>
                      </a:r>
                      <a:endParaRPr lang="hu-HU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1 – 5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(z+2)/z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0,90 – 0,96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5</a:t>
                      </a:r>
                      <a:r>
                        <a:rPr lang="hu-HU" baseline="0" dirty="0" smtClean="0">
                          <a:latin typeface="+mj-lt"/>
                        </a:rPr>
                        <a:t> - 10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0,65 - 1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0,89 – 0,93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10 - 20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0,5 – 0,55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0,85 – 0,89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20 - 50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0,25 – 0,3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0,78 – 0,83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467107" y="3462099"/>
            <a:ext cx="55063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200" dirty="0" smtClean="0">
                <a:solidFill>
                  <a:prstClr val="black"/>
                </a:solidFill>
                <a:latin typeface="Calibri"/>
              </a:rPr>
              <a:t>A </a:t>
            </a:r>
            <a:r>
              <a:rPr lang="hu-HU" sz="2200" i="1" dirty="0" smtClean="0">
                <a:solidFill>
                  <a:prstClr val="black"/>
                </a:solidFill>
                <a:latin typeface="Calibri"/>
              </a:rPr>
              <a:t>k</a:t>
            </a:r>
            <a:r>
              <a:rPr lang="hu-HU" sz="2200" dirty="0" smtClean="0">
                <a:solidFill>
                  <a:prstClr val="black"/>
                </a:solidFill>
                <a:latin typeface="Calibri"/>
              </a:rPr>
              <a:t> konstrukciós tényező és a volumetrikus hatásfok becsült, ill. felvehető értékei</a:t>
            </a:r>
            <a:endParaRPr lang="hu-HU" sz="22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65410"/>
              </p:ext>
            </p:extLst>
          </p:nvPr>
        </p:nvGraphicFramePr>
        <p:xfrm>
          <a:off x="695325" y="2192338"/>
          <a:ext cx="5033963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3" name="Equation" r:id="rId4" imgW="2463480" imgH="660240" progId="Equation.3">
                  <p:embed/>
                </p:oleObj>
              </mc:Choice>
              <mc:Fallback>
                <p:oleObj name="Equation" r:id="rId4" imgW="2463480" imgH="660240" progId="Equation.3">
                  <p:embed/>
                  <p:pic>
                    <p:nvPicPr>
                      <p:cNvPr id="0" name="Objektum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192338"/>
                        <a:ext cx="5033963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395536" y="3738515"/>
            <a:ext cx="6084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988"/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z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	a fogak száma a nagyobbik fogaskeréken</a:t>
            </a:r>
          </a:p>
          <a:p>
            <a:pPr defTabSz="534988"/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	a fogazásra jellemző modul (</a:t>
            </a:r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)</a:t>
            </a:r>
          </a:p>
          <a:p>
            <a:pPr defTabSz="534988"/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i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	a nagyobb és a kisebb keréken lévő fogak számának</a:t>
            </a:r>
          </a:p>
          <a:p>
            <a:pPr lvl="1" defTabSz="534988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 hányadosa, azaz az áttétel</a:t>
            </a:r>
          </a:p>
          <a:p>
            <a:pPr defTabSz="534988"/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n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	a hajtó kis fogaskerék fordulatszáma (</a:t>
            </a:r>
            <a:r>
              <a:rPr lang="hu-HU" sz="2000" i="1" dirty="0" err="1" smtClean="0">
                <a:solidFill>
                  <a:prstClr val="black"/>
                </a:solidFill>
                <a:latin typeface="Calibri"/>
              </a:rPr>
              <a:t>ford</a:t>
            </a:r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/perc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)</a:t>
            </a:r>
          </a:p>
          <a:p>
            <a:pPr defTabSz="534988"/>
            <a:r>
              <a:rPr lang="el-GR" sz="2000" i="1" dirty="0" smtClean="0">
                <a:solidFill>
                  <a:prstClr val="black"/>
                </a:solidFill>
                <a:latin typeface="Calibri"/>
              </a:rPr>
              <a:t>η</a:t>
            </a:r>
            <a:r>
              <a:rPr lang="hu-HU" sz="2000" i="1" baseline="-25000" dirty="0" smtClean="0">
                <a:solidFill>
                  <a:prstClr val="black"/>
                </a:solidFill>
                <a:latin typeface="Calibri"/>
              </a:rPr>
              <a:t>v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	volumetrikus hatásfok</a:t>
            </a:r>
          </a:p>
          <a:p>
            <a:pPr defTabSz="534988"/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k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	konstrukciós tényező</a:t>
            </a:r>
          </a:p>
          <a:p>
            <a:pPr defTabSz="534988"/>
            <a:r>
              <a:rPr lang="el-GR" sz="2000" dirty="0" smtClean="0">
                <a:solidFill>
                  <a:prstClr val="black"/>
                </a:solidFill>
                <a:latin typeface="Calibri"/>
              </a:rPr>
              <a:t>Β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	fogferdeségi szög (egyenes fogazás esetén </a:t>
            </a:r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0</a:t>
            </a:r>
            <a:r>
              <a:rPr lang="hu-HU" sz="2000" i="1" baseline="30000" dirty="0" smtClean="0">
                <a:solidFill>
                  <a:prstClr val="black"/>
                </a:solidFill>
                <a:latin typeface="Calibri"/>
              </a:rPr>
              <a:t>o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474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rgbClr val="04617B"/>
                </a:solidFill>
              </a:rPr>
              <a:t>Fogaskerék szivattyú fő jellemzőinek meghatározása</a:t>
            </a:r>
            <a:endParaRPr lang="hu-HU" sz="36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888" y="1289719"/>
            <a:ext cx="2918572" cy="3471429"/>
          </a:xfrm>
          <a:prstGeom prst="rect">
            <a:avLst/>
          </a:prstGeom>
        </p:spPr>
      </p:pic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785877"/>
              </p:ext>
            </p:extLst>
          </p:nvPr>
        </p:nvGraphicFramePr>
        <p:xfrm>
          <a:off x="457200" y="4257092"/>
          <a:ext cx="5527747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315"/>
                <a:gridCol w="2088232"/>
                <a:gridCol w="18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latin typeface="+mj-lt"/>
                        </a:rPr>
                        <a:t>Mértékadó nyomás (bar)</a:t>
                      </a:r>
                      <a:endParaRPr lang="hu-HU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i="1" dirty="0" smtClean="0">
                          <a:latin typeface="+mj-lt"/>
                        </a:rPr>
                        <a:t>k</a:t>
                      </a:r>
                      <a:endParaRPr lang="hu-HU" sz="1600" i="0" dirty="0" smtClean="0">
                        <a:latin typeface="+mj-lt"/>
                      </a:endParaRPr>
                    </a:p>
                    <a:p>
                      <a:pPr algn="ctr"/>
                      <a:r>
                        <a:rPr lang="hu-HU" sz="1600" dirty="0" smtClean="0">
                          <a:latin typeface="+mj-lt"/>
                        </a:rPr>
                        <a:t>konstrukciós tényező</a:t>
                      </a:r>
                      <a:endParaRPr lang="hu-HU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i="1" dirty="0" smtClean="0">
                          <a:latin typeface="+mj-lt"/>
                        </a:rPr>
                        <a:t>η</a:t>
                      </a:r>
                      <a:r>
                        <a:rPr lang="hu-HU" sz="1600" i="1" baseline="-25000" dirty="0" smtClean="0">
                          <a:latin typeface="+mj-lt"/>
                        </a:rPr>
                        <a:t>v</a:t>
                      </a:r>
                      <a:r>
                        <a:rPr lang="hu-HU" sz="1600" dirty="0" smtClean="0">
                          <a:latin typeface="+mj-lt"/>
                        </a:rPr>
                        <a:t> volumetrikus</a:t>
                      </a:r>
                      <a:r>
                        <a:rPr lang="hu-HU" sz="1600" baseline="0" dirty="0" smtClean="0">
                          <a:latin typeface="+mj-lt"/>
                        </a:rPr>
                        <a:t> hatásfok</a:t>
                      </a:r>
                      <a:endParaRPr lang="hu-HU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1 – 5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(z+2)/z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0,90 – 0,96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5</a:t>
                      </a:r>
                      <a:r>
                        <a:rPr lang="hu-HU" baseline="0" dirty="0" smtClean="0">
                          <a:latin typeface="+mj-lt"/>
                        </a:rPr>
                        <a:t> - 10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0,65 - 1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0,89 – 0,93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10 - 20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0,5 – 0,55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0,85 – 0,89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20 - 50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0,25 – 0,3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+mj-lt"/>
                        </a:rPr>
                        <a:t>0,78 – 0,83</a:t>
                      </a:r>
                      <a:endParaRPr lang="hu-HU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Szövegdoboz 12"/>
          <p:cNvSpPr txBox="1"/>
          <p:nvPr/>
        </p:nvSpPr>
        <p:spPr>
          <a:xfrm>
            <a:off x="467107" y="3462099"/>
            <a:ext cx="55063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200" dirty="0" smtClean="0">
                <a:solidFill>
                  <a:prstClr val="black"/>
                </a:solidFill>
                <a:latin typeface="Calibri"/>
              </a:rPr>
              <a:t>A </a:t>
            </a:r>
            <a:r>
              <a:rPr lang="hu-HU" sz="2200" i="1" dirty="0" smtClean="0">
                <a:solidFill>
                  <a:prstClr val="black"/>
                </a:solidFill>
                <a:latin typeface="Calibri"/>
              </a:rPr>
              <a:t>k</a:t>
            </a:r>
            <a:r>
              <a:rPr lang="hu-HU" sz="2200" dirty="0" smtClean="0">
                <a:solidFill>
                  <a:prstClr val="black"/>
                </a:solidFill>
                <a:latin typeface="Calibri"/>
              </a:rPr>
              <a:t> konstrukciós tényező és a volumetrikus hatásfok becsült, ill. felvehető értékei</a:t>
            </a:r>
            <a:endParaRPr lang="hu-HU" sz="2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107505" y="1565501"/>
            <a:ext cx="5865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A szivattyú fordulatszámának maximuma a kerék </a:t>
            </a:r>
            <a:r>
              <a:rPr lang="hu-HU" sz="2000" dirty="0" err="1" smtClean="0">
                <a:solidFill>
                  <a:prstClr val="black"/>
                </a:solidFill>
                <a:latin typeface="Calibri"/>
              </a:rPr>
              <a:t>fejkörátmérőjéből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 és a kerék kerületi sebességének (</a:t>
            </a:r>
            <a:r>
              <a:rPr lang="hu-HU" sz="2000" i="1" dirty="0" smtClean="0">
                <a:solidFill>
                  <a:prstClr val="black"/>
                </a:solidFill>
                <a:latin typeface="Calibri"/>
              </a:rPr>
              <a:t>u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) </a:t>
            </a:r>
            <a:r>
              <a:rPr lang="hu-HU" sz="2000" dirty="0">
                <a:solidFill>
                  <a:prstClr val="black"/>
                </a:solidFill>
                <a:latin typeface="Calibri"/>
              </a:rPr>
              <a:t>a szállított folyadék viszkozitásának </a:t>
            </a:r>
            <a:r>
              <a:rPr lang="hu-HU" sz="2000" dirty="0" smtClean="0">
                <a:solidFill>
                  <a:prstClr val="black"/>
                </a:solidFill>
                <a:latin typeface="Calibri"/>
              </a:rPr>
              <a:t>függvényében ajánlott tapasztalati értékéből számítható!</a:t>
            </a:r>
            <a:endParaRPr lang="hu-HU" sz="20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755347"/>
              </p:ext>
            </p:extLst>
          </p:nvPr>
        </p:nvGraphicFramePr>
        <p:xfrm>
          <a:off x="780799" y="3001452"/>
          <a:ext cx="4519813" cy="859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3" name="Equation" r:id="rId4" imgW="2070000" imgH="393480" progId="Equation.3">
                  <p:embed/>
                </p:oleObj>
              </mc:Choice>
              <mc:Fallback>
                <p:oleObj name="Equation" r:id="rId4" imgW="20700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0799" y="3001452"/>
                        <a:ext cx="4519813" cy="859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10" name="Szövegdoboz 9"/>
          <p:cNvSpPr txBox="1"/>
          <p:nvPr/>
        </p:nvSpPr>
        <p:spPr>
          <a:xfrm>
            <a:off x="251520" y="3905761"/>
            <a:ext cx="864096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>
                <a:latin typeface="+mj-lt"/>
              </a:rPr>
              <a:t>Itt </a:t>
            </a:r>
            <a:r>
              <a:rPr lang="hu-HU" sz="2000" i="1" dirty="0" err="1" smtClean="0">
                <a:latin typeface="+mj-lt"/>
              </a:rPr>
              <a:t>E</a:t>
            </a:r>
            <a:r>
              <a:rPr lang="hu-HU" sz="2000" i="1" baseline="30000" dirty="0" err="1" smtClean="0">
                <a:latin typeface="+mj-lt"/>
              </a:rPr>
              <a:t>o</a:t>
            </a:r>
            <a:r>
              <a:rPr lang="hu-HU" sz="2000" dirty="0" smtClean="0">
                <a:latin typeface="+mj-lt"/>
              </a:rPr>
              <a:t> (</a:t>
            </a:r>
            <a:r>
              <a:rPr lang="hu-HU" sz="2000" dirty="0" err="1" smtClean="0">
                <a:latin typeface="+mj-lt"/>
              </a:rPr>
              <a:t>Engler</a:t>
            </a:r>
            <a:r>
              <a:rPr lang="hu-HU" sz="2000" dirty="0" smtClean="0">
                <a:latin typeface="+mj-lt"/>
              </a:rPr>
              <a:t> fok) a viszkozitás régebbi mértékegysége, mely megmutatja, hogy az adott folyadék egy rögzített méretekkel bíró edényből hányszor hosszabb idő alatt folyik ki, mint a 20 </a:t>
            </a:r>
            <a:r>
              <a:rPr lang="hu-HU" sz="2000" i="1" baseline="30000" dirty="0" err="1" smtClean="0">
                <a:latin typeface="+mj-lt"/>
              </a:rPr>
              <a:t>o</a:t>
            </a:r>
            <a:r>
              <a:rPr lang="hu-HU" sz="2000" i="1" dirty="0" err="1" smtClean="0">
                <a:latin typeface="+mj-lt"/>
              </a:rPr>
              <a:t>C</a:t>
            </a:r>
            <a:r>
              <a:rPr lang="hu-HU" sz="2000" dirty="0" smtClean="0">
                <a:latin typeface="+mj-lt"/>
              </a:rPr>
              <a:t> hőmérsékletű desztillált víz. Az </a:t>
            </a:r>
            <a:r>
              <a:rPr lang="hu-HU" sz="2000" i="1" dirty="0" err="1" smtClean="0">
                <a:latin typeface="+mj-lt"/>
              </a:rPr>
              <a:t>E</a:t>
            </a:r>
            <a:r>
              <a:rPr lang="hu-HU" sz="2000" i="1" baseline="30000" dirty="0" err="1" smtClean="0">
                <a:latin typeface="+mj-lt"/>
              </a:rPr>
              <a:t>o</a:t>
            </a:r>
            <a:r>
              <a:rPr lang="hu-HU" sz="2000" dirty="0" smtClean="0">
                <a:latin typeface="+mj-lt"/>
              </a:rPr>
              <a:t> és a dinamikai viszkozitás SI mértékegysége (</a:t>
            </a:r>
            <a:r>
              <a:rPr lang="hu-HU" sz="2000" i="1" dirty="0" smtClean="0">
                <a:latin typeface="+mj-lt"/>
              </a:rPr>
              <a:t>m</a:t>
            </a:r>
            <a:r>
              <a:rPr lang="hu-HU" sz="2000" i="1" baseline="30000" dirty="0" smtClean="0">
                <a:latin typeface="+mj-lt"/>
              </a:rPr>
              <a:t>2</a:t>
            </a:r>
            <a:r>
              <a:rPr lang="hu-HU" sz="2000" i="1" dirty="0" smtClean="0">
                <a:latin typeface="+mj-lt"/>
              </a:rPr>
              <a:t>/s</a:t>
            </a:r>
            <a:r>
              <a:rPr lang="hu-HU" sz="2000" dirty="0" smtClean="0">
                <a:latin typeface="+mj-lt"/>
              </a:rPr>
              <a:t>) között az alábbi közelítő átszámítás lehetséges.</a:t>
            </a:r>
            <a:endParaRPr lang="hu-HU" sz="2000" dirty="0">
              <a:latin typeface="+mj-lt"/>
            </a:endParaRPr>
          </a:p>
        </p:txBody>
      </p:sp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238202"/>
              </p:ext>
            </p:extLst>
          </p:nvPr>
        </p:nvGraphicFramePr>
        <p:xfrm>
          <a:off x="4608004" y="5193195"/>
          <a:ext cx="4427026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4" name="Equation" r:id="rId6" imgW="2311200" imgH="469800" progId="Equation.3">
                  <p:embed/>
                </p:oleObj>
              </mc:Choice>
              <mc:Fallback>
                <p:oleObj name="Equation" r:id="rId6" imgW="23112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08004" y="5193195"/>
                        <a:ext cx="4427026" cy="9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um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52736"/>
              </p:ext>
            </p:extLst>
          </p:nvPr>
        </p:nvGraphicFramePr>
        <p:xfrm>
          <a:off x="107504" y="5230002"/>
          <a:ext cx="4188833" cy="899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5" name="Equation" r:id="rId8" imgW="2247840" imgH="482400" progId="Equation.3">
                  <p:embed/>
                </p:oleObj>
              </mc:Choice>
              <mc:Fallback>
                <p:oleObj name="Equation" r:id="rId8" imgW="224784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7504" y="5230002"/>
                        <a:ext cx="4188833" cy="8992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Szövegdoboz 16"/>
          <p:cNvSpPr txBox="1"/>
          <p:nvPr/>
        </p:nvSpPr>
        <p:spPr>
          <a:xfrm>
            <a:off x="287524" y="1304764"/>
            <a:ext cx="5506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solidFill>
                  <a:prstClr val="black"/>
                </a:solidFill>
                <a:latin typeface="Calibri"/>
              </a:rPr>
              <a:t>A térfogatáram és a geometriai méretek összefüggése</a:t>
            </a:r>
            <a:endParaRPr lang="hu-HU" sz="24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8" name="Objektum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099125"/>
              </p:ext>
            </p:extLst>
          </p:nvPr>
        </p:nvGraphicFramePr>
        <p:xfrm>
          <a:off x="695325" y="2192338"/>
          <a:ext cx="5033963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6" name="Equation" r:id="rId10" imgW="2463480" imgH="660240" progId="Equation.3">
                  <p:embed/>
                </p:oleObj>
              </mc:Choice>
              <mc:Fallback>
                <p:oleObj name="Equation" r:id="rId10" imgW="24634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192338"/>
                        <a:ext cx="5033963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1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240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0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ím 1"/>
          <p:cNvSpPr>
            <a:spLocks noGrp="1"/>
          </p:cNvSpPr>
          <p:nvPr>
            <p:ph type="title"/>
          </p:nvPr>
        </p:nvSpPr>
        <p:spPr>
          <a:xfrm>
            <a:off x="446856" y="1454701"/>
            <a:ext cx="8229600" cy="1524010"/>
          </a:xfrm>
        </p:spPr>
        <p:txBody>
          <a:bodyPr>
            <a:noAutofit/>
          </a:bodyPr>
          <a:lstStyle/>
          <a:p>
            <a:r>
              <a:rPr lang="hu-HU" sz="4800" dirty="0" smtClean="0"/>
              <a:t>Radiál és axiál dugattyús szivattyúk</a:t>
            </a:r>
            <a:endParaRPr lang="hu-HU" sz="4800" i="1" dirty="0"/>
          </a:p>
        </p:txBody>
      </p:sp>
      <p:sp>
        <p:nvSpPr>
          <p:cNvPr id="3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968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llipszis 33"/>
          <p:cNvSpPr/>
          <p:nvPr/>
        </p:nvSpPr>
        <p:spPr>
          <a:xfrm>
            <a:off x="3362400" y="2214000"/>
            <a:ext cx="2414282" cy="2414283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5" name="Téglalap 34"/>
          <p:cNvSpPr/>
          <p:nvPr/>
        </p:nvSpPr>
        <p:spPr>
          <a:xfrm>
            <a:off x="4169602" y="3385763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6" name="Lekerekített téglalap 35"/>
          <p:cNvSpPr/>
          <p:nvPr/>
        </p:nvSpPr>
        <p:spPr>
          <a:xfrm rot="5400000">
            <a:off x="3675577" y="2995843"/>
            <a:ext cx="213888" cy="84419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4820729" y="3387655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9" name="Lekerekített téglalap 38"/>
          <p:cNvSpPr/>
          <p:nvPr/>
        </p:nvSpPr>
        <p:spPr>
          <a:xfrm rot="16200000">
            <a:off x="5256549" y="3005781"/>
            <a:ext cx="213888" cy="82242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1" name="Téglalap 40"/>
          <p:cNvSpPr/>
          <p:nvPr/>
        </p:nvSpPr>
        <p:spPr>
          <a:xfrm rot="5400000">
            <a:off x="4466773" y="3073448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2" name="Téglalap 41"/>
          <p:cNvSpPr/>
          <p:nvPr/>
        </p:nvSpPr>
        <p:spPr>
          <a:xfrm rot="5400000">
            <a:off x="4466773" y="370943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3" name="Lekerekített téglalap 42"/>
          <p:cNvSpPr/>
          <p:nvPr/>
        </p:nvSpPr>
        <p:spPr>
          <a:xfrm rot="10800000">
            <a:off x="4459202" y="2219789"/>
            <a:ext cx="213888" cy="84135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5" name="Lekerekített téglalap 44"/>
          <p:cNvSpPr/>
          <p:nvPr/>
        </p:nvSpPr>
        <p:spPr>
          <a:xfrm rot="10800000">
            <a:off x="4460148" y="3800289"/>
            <a:ext cx="213888" cy="83378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6" name="Téglalap 55"/>
          <p:cNvSpPr/>
          <p:nvPr/>
        </p:nvSpPr>
        <p:spPr>
          <a:xfrm rot="2700000">
            <a:off x="4250046" y="317282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7" name="Lekerekített téglalap 56"/>
          <p:cNvSpPr/>
          <p:nvPr/>
        </p:nvSpPr>
        <p:spPr>
          <a:xfrm rot="8100000">
            <a:off x="3900374" y="2439911"/>
            <a:ext cx="213888" cy="842188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9" name="Téglalap 58"/>
          <p:cNvSpPr/>
          <p:nvPr/>
        </p:nvSpPr>
        <p:spPr>
          <a:xfrm rot="2700000">
            <a:off x="4709053" y="3634667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0" name="Lekerekített téglalap 59"/>
          <p:cNvSpPr/>
          <p:nvPr/>
        </p:nvSpPr>
        <p:spPr>
          <a:xfrm rot="18900000">
            <a:off x="5023978" y="3563659"/>
            <a:ext cx="213888" cy="83811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3" name="Téglalap 62"/>
          <p:cNvSpPr/>
          <p:nvPr/>
        </p:nvSpPr>
        <p:spPr>
          <a:xfrm rot="18900000">
            <a:off x="4243421" y="362047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4" name="Lekerekített téglalap 63"/>
          <p:cNvSpPr/>
          <p:nvPr/>
        </p:nvSpPr>
        <p:spPr>
          <a:xfrm rot="2700000">
            <a:off x="3893899" y="3576394"/>
            <a:ext cx="213888" cy="83641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6" name="Téglalap 65"/>
          <p:cNvSpPr/>
          <p:nvPr/>
        </p:nvSpPr>
        <p:spPr>
          <a:xfrm rot="18900000">
            <a:off x="4705267" y="316146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7" name="Lekerekített téglalap 66"/>
          <p:cNvSpPr/>
          <p:nvPr/>
        </p:nvSpPr>
        <p:spPr>
          <a:xfrm rot="13500000">
            <a:off x="5015609" y="2449053"/>
            <a:ext cx="213888" cy="843889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7" name="Ellipszis 46"/>
          <p:cNvSpPr/>
          <p:nvPr/>
        </p:nvSpPr>
        <p:spPr>
          <a:xfrm>
            <a:off x="4298400" y="3153600"/>
            <a:ext cx="535666" cy="535666"/>
          </a:xfrm>
          <a:prstGeom prst="ellipse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55" name="Egyenes összekötő 54"/>
          <p:cNvCxnSpPr/>
          <p:nvPr/>
        </p:nvCxnSpPr>
        <p:spPr>
          <a:xfrm rot="16200000" flipV="1">
            <a:off x="2554558" y="3184652"/>
            <a:ext cx="402317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 rot="18900000" flipV="1">
            <a:off x="2735796" y="3385763"/>
            <a:ext cx="3755341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0" name="Egyenes összekötő 49"/>
          <p:cNvCxnSpPr/>
          <p:nvPr/>
        </p:nvCxnSpPr>
        <p:spPr>
          <a:xfrm flipV="1">
            <a:off x="2772706" y="3420780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2" name="Egyenes összekötő 61"/>
          <p:cNvCxnSpPr/>
          <p:nvPr/>
        </p:nvCxnSpPr>
        <p:spPr>
          <a:xfrm rot="2700000" flipV="1">
            <a:off x="2740528" y="3475671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70" name="Lekerekített téglalap feliratnak 69"/>
          <p:cNvSpPr/>
          <p:nvPr/>
        </p:nvSpPr>
        <p:spPr>
          <a:xfrm>
            <a:off x="584383" y="1016732"/>
            <a:ext cx="1755369" cy="634902"/>
          </a:xfrm>
          <a:prstGeom prst="wedgeRoundRectCallout">
            <a:avLst>
              <a:gd name="adj1" fmla="val 131879"/>
              <a:gd name="adj2" fmla="val 27737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Forgó, hengeres dugattyútest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1" name="Lekerekített téglalap feliratnak 70"/>
          <p:cNvSpPr/>
          <p:nvPr/>
        </p:nvSpPr>
        <p:spPr>
          <a:xfrm>
            <a:off x="6912260" y="1016106"/>
            <a:ext cx="2052228" cy="864722"/>
          </a:xfrm>
          <a:prstGeom prst="wedgeRoundRectCallout">
            <a:avLst>
              <a:gd name="adj1" fmla="val -128313"/>
              <a:gd name="adj2" fmla="val 14757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Radiális irányú furatok a dugattyúk számára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2" name="Lekerekített téglalap feliratnak 71"/>
          <p:cNvSpPr/>
          <p:nvPr/>
        </p:nvSpPr>
        <p:spPr>
          <a:xfrm>
            <a:off x="359532" y="4473116"/>
            <a:ext cx="2717475" cy="900100"/>
          </a:xfrm>
          <a:prstGeom prst="wedgeRoundRectCallout">
            <a:avLst>
              <a:gd name="adj1" fmla="val 100047"/>
              <a:gd name="adj2" fmla="val -16039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Axiális furat a folyadék be- és elvezetéséhez szükséges tengely számára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22960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(forgó dugattyútest-excentrikus ház,munkatér a dugattyúk alatt)</a:t>
            </a:r>
            <a:endParaRPr lang="hu-HU" sz="2400" i="1" dirty="0"/>
          </a:p>
        </p:txBody>
      </p:sp>
      <p:sp>
        <p:nvSpPr>
          <p:cNvPr id="3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19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80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5" grpId="0" animBg="1"/>
      <p:bldP spid="56" grpId="0" animBg="1"/>
      <p:bldP spid="57" grpId="0" animBg="1"/>
      <p:bldP spid="59" grpId="0" animBg="1"/>
      <p:bldP spid="60" grpId="0" animBg="1"/>
      <p:bldP spid="63" grpId="0" animBg="1"/>
      <p:bldP spid="64" grpId="0" animBg="1"/>
      <p:bldP spid="66" grpId="0" animBg="1"/>
      <p:bldP spid="67" grpId="0" animBg="1"/>
      <p:bldP spid="47" grpId="0" animBg="1"/>
      <p:bldP spid="70" grpId="0" animBg="1"/>
      <p:bldP spid="71" grpId="0" animBg="1"/>
      <p:bldP spid="7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zis 24"/>
          <p:cNvSpPr/>
          <p:nvPr/>
        </p:nvSpPr>
        <p:spPr>
          <a:xfrm>
            <a:off x="3129501" y="1812835"/>
            <a:ext cx="3218728" cy="3218728"/>
          </a:xfrm>
          <a:prstGeom prst="ellipse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8" name="Ellipszis 27"/>
          <p:cNvSpPr/>
          <p:nvPr/>
        </p:nvSpPr>
        <p:spPr>
          <a:xfrm>
            <a:off x="3317836" y="2004956"/>
            <a:ext cx="2843004" cy="284300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4" name="Ellipszis 33"/>
          <p:cNvSpPr/>
          <p:nvPr/>
        </p:nvSpPr>
        <p:spPr>
          <a:xfrm>
            <a:off x="3362400" y="2214000"/>
            <a:ext cx="2414282" cy="2414283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5" name="Téglalap 34"/>
          <p:cNvSpPr/>
          <p:nvPr/>
        </p:nvSpPr>
        <p:spPr>
          <a:xfrm>
            <a:off x="4169602" y="3385763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6" name="Lekerekített téglalap 35"/>
          <p:cNvSpPr/>
          <p:nvPr/>
        </p:nvSpPr>
        <p:spPr>
          <a:xfrm rot="5400000">
            <a:off x="3675577" y="2995843"/>
            <a:ext cx="213888" cy="84419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7" name="Lekerekített téglalap 36"/>
          <p:cNvSpPr/>
          <p:nvPr/>
        </p:nvSpPr>
        <p:spPr>
          <a:xfrm rot="5400000">
            <a:off x="3552545" y="310089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4820729" y="3387655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9" name="Lekerekített téglalap 38"/>
          <p:cNvSpPr/>
          <p:nvPr/>
        </p:nvSpPr>
        <p:spPr>
          <a:xfrm rot="16200000">
            <a:off x="5256549" y="3005781"/>
            <a:ext cx="213888" cy="82242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0" name="Lekerekített téglalap 39"/>
          <p:cNvSpPr/>
          <p:nvPr/>
        </p:nvSpPr>
        <p:spPr>
          <a:xfrm rot="5400000">
            <a:off x="5703726" y="3095216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1" name="Téglalap 40"/>
          <p:cNvSpPr/>
          <p:nvPr/>
        </p:nvSpPr>
        <p:spPr>
          <a:xfrm rot="5400000">
            <a:off x="4466773" y="3073448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2" name="Téglalap 41"/>
          <p:cNvSpPr/>
          <p:nvPr/>
        </p:nvSpPr>
        <p:spPr>
          <a:xfrm rot="5400000">
            <a:off x="4466773" y="370943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3" name="Lekerekített téglalap 42"/>
          <p:cNvSpPr/>
          <p:nvPr/>
        </p:nvSpPr>
        <p:spPr>
          <a:xfrm rot="10800000">
            <a:off x="4459202" y="2219789"/>
            <a:ext cx="213888" cy="84135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4" name="Lekerekített téglalap 43"/>
          <p:cNvSpPr/>
          <p:nvPr/>
        </p:nvSpPr>
        <p:spPr>
          <a:xfrm rot="10800000">
            <a:off x="4458255" y="2046598"/>
            <a:ext cx="213888" cy="642610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5" name="Lekerekített téglalap 44"/>
          <p:cNvSpPr/>
          <p:nvPr/>
        </p:nvSpPr>
        <p:spPr>
          <a:xfrm rot="10800000">
            <a:off x="4460148" y="3800289"/>
            <a:ext cx="213888" cy="83378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6" name="Lekerekített téglalap 45"/>
          <p:cNvSpPr/>
          <p:nvPr/>
        </p:nvSpPr>
        <p:spPr>
          <a:xfrm rot="10800000">
            <a:off x="4458255" y="4170333"/>
            <a:ext cx="213888" cy="641664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6" name="Téglalap 55"/>
          <p:cNvSpPr/>
          <p:nvPr/>
        </p:nvSpPr>
        <p:spPr>
          <a:xfrm rot="2700000">
            <a:off x="4250046" y="317282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7" name="Lekerekített téglalap 56"/>
          <p:cNvSpPr/>
          <p:nvPr/>
        </p:nvSpPr>
        <p:spPr>
          <a:xfrm rot="8100000">
            <a:off x="3900374" y="2439911"/>
            <a:ext cx="213888" cy="842188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8" name="Lekerekített téglalap 57"/>
          <p:cNvSpPr/>
          <p:nvPr/>
        </p:nvSpPr>
        <p:spPr>
          <a:xfrm rot="8100000">
            <a:off x="3791985" y="243462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9" name="Téglalap 58"/>
          <p:cNvSpPr/>
          <p:nvPr/>
        </p:nvSpPr>
        <p:spPr>
          <a:xfrm rot="2700000">
            <a:off x="4709053" y="3634667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0" name="Lekerekített téglalap 59"/>
          <p:cNvSpPr/>
          <p:nvPr/>
        </p:nvSpPr>
        <p:spPr>
          <a:xfrm rot="18900000">
            <a:off x="5023978" y="3563659"/>
            <a:ext cx="213888" cy="83811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1" name="Lekerekített téglalap 60"/>
          <p:cNvSpPr/>
          <p:nvPr/>
        </p:nvSpPr>
        <p:spPr>
          <a:xfrm rot="8100000">
            <a:off x="5306235" y="3944142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3" name="Téglalap 62"/>
          <p:cNvSpPr/>
          <p:nvPr/>
        </p:nvSpPr>
        <p:spPr>
          <a:xfrm rot="18900000">
            <a:off x="4243421" y="362047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4" name="Lekerekített téglalap 63"/>
          <p:cNvSpPr/>
          <p:nvPr/>
        </p:nvSpPr>
        <p:spPr>
          <a:xfrm rot="2700000">
            <a:off x="3893899" y="3576394"/>
            <a:ext cx="213888" cy="83641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5" name="Lekerekített téglalap 64"/>
          <p:cNvSpPr/>
          <p:nvPr/>
        </p:nvSpPr>
        <p:spPr>
          <a:xfrm rot="2700000">
            <a:off x="3790584" y="3772587"/>
            <a:ext cx="213888" cy="658228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6" name="Téglalap 65"/>
          <p:cNvSpPr/>
          <p:nvPr/>
        </p:nvSpPr>
        <p:spPr>
          <a:xfrm rot="18900000">
            <a:off x="4705267" y="316146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7" name="Lekerekített téglalap 66"/>
          <p:cNvSpPr/>
          <p:nvPr/>
        </p:nvSpPr>
        <p:spPr>
          <a:xfrm rot="13500000">
            <a:off x="5015609" y="2449053"/>
            <a:ext cx="213888" cy="843889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8" name="Lekerekített téglalap 67"/>
          <p:cNvSpPr/>
          <p:nvPr/>
        </p:nvSpPr>
        <p:spPr>
          <a:xfrm rot="2700000">
            <a:off x="5298664" y="226616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7" name="Ellipszis 46"/>
          <p:cNvSpPr/>
          <p:nvPr/>
        </p:nvSpPr>
        <p:spPr>
          <a:xfrm>
            <a:off x="4298400" y="3153600"/>
            <a:ext cx="535666" cy="535666"/>
          </a:xfrm>
          <a:prstGeom prst="ellipse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4302000" y="3384816"/>
            <a:ext cx="535666" cy="69088"/>
          </a:xfrm>
          <a:prstGeom prst="roundRect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1" name="Ellipszis 50"/>
          <p:cNvSpPr/>
          <p:nvPr/>
        </p:nvSpPr>
        <p:spPr>
          <a:xfrm>
            <a:off x="4488540" y="319648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4486648" y="349933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cxnSp>
        <p:nvCxnSpPr>
          <p:cNvPr id="54" name="Egyenes összekötő 53"/>
          <p:cNvCxnSpPr/>
          <p:nvPr/>
        </p:nvCxnSpPr>
        <p:spPr>
          <a:xfrm>
            <a:off x="4198940" y="3578829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5" name="Egyenes összekötő 54"/>
          <p:cNvCxnSpPr/>
          <p:nvPr/>
        </p:nvCxnSpPr>
        <p:spPr>
          <a:xfrm rot="16200000" flipV="1">
            <a:off x="2554558" y="3184652"/>
            <a:ext cx="402317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 rot="18900000" flipV="1">
            <a:off x="2735796" y="3385763"/>
            <a:ext cx="3755341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0" name="Egyenes összekötő 49"/>
          <p:cNvCxnSpPr/>
          <p:nvPr/>
        </p:nvCxnSpPr>
        <p:spPr>
          <a:xfrm flipV="1">
            <a:off x="2772706" y="3420780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3" name="Egyenes összekötő 52"/>
          <p:cNvCxnSpPr/>
          <p:nvPr/>
        </p:nvCxnSpPr>
        <p:spPr>
          <a:xfrm>
            <a:off x="4197994" y="3273140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2" name="Egyenes összekötő 61"/>
          <p:cNvCxnSpPr/>
          <p:nvPr/>
        </p:nvCxnSpPr>
        <p:spPr>
          <a:xfrm rot="2700000" flipV="1">
            <a:off x="2740528" y="3475671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48" name="Egyenes összekötő 47"/>
          <p:cNvCxnSpPr/>
          <p:nvPr/>
        </p:nvCxnSpPr>
        <p:spPr>
          <a:xfrm rot="16200000" flipV="1">
            <a:off x="2593361" y="3227240"/>
            <a:ext cx="4291953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72" name="Lekerekített téglalap feliratnak 71"/>
          <p:cNvSpPr/>
          <p:nvPr/>
        </p:nvSpPr>
        <p:spPr>
          <a:xfrm>
            <a:off x="591814" y="2323016"/>
            <a:ext cx="1575349" cy="634902"/>
          </a:xfrm>
          <a:prstGeom prst="wedgeRoundRectCallout">
            <a:avLst>
              <a:gd name="adj1" fmla="val 137697"/>
              <a:gd name="adj2" fmla="val 12317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Dugattyúk a furatokban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3" name="Lekerekített téglalap feliratnak 72"/>
          <p:cNvSpPr/>
          <p:nvPr/>
        </p:nvSpPr>
        <p:spPr>
          <a:xfrm>
            <a:off x="584383" y="1016732"/>
            <a:ext cx="1755369" cy="634902"/>
          </a:xfrm>
          <a:prstGeom prst="wedgeRoundRectCallout">
            <a:avLst>
              <a:gd name="adj1" fmla="val 131879"/>
              <a:gd name="adj2" fmla="val 27737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Forgó, hengeres dugattyútest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Lekerekített téglalap feliratnak 73"/>
          <p:cNvSpPr/>
          <p:nvPr/>
        </p:nvSpPr>
        <p:spPr>
          <a:xfrm>
            <a:off x="6912260" y="1016106"/>
            <a:ext cx="2052228" cy="864722"/>
          </a:xfrm>
          <a:prstGeom prst="wedgeRoundRectCallout">
            <a:avLst>
              <a:gd name="adj1" fmla="val -128313"/>
              <a:gd name="adj2" fmla="val 14757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Radiális irányú furatok a dugattyúk számára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5" name="Lekerekített téglalap feliratnak 74"/>
          <p:cNvSpPr/>
          <p:nvPr/>
        </p:nvSpPr>
        <p:spPr>
          <a:xfrm>
            <a:off x="6898686" y="1005210"/>
            <a:ext cx="2052228" cy="864722"/>
          </a:xfrm>
          <a:prstGeom prst="wedgeRoundRectCallout">
            <a:avLst>
              <a:gd name="adj1" fmla="val -85107"/>
              <a:gd name="adj2" fmla="val 17641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dugattyútesthez képest excentrikus helyzetű, álló ház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7" name="Lekerekített téglalap feliratnak 76"/>
          <p:cNvSpPr/>
          <p:nvPr/>
        </p:nvSpPr>
        <p:spPr>
          <a:xfrm>
            <a:off x="300948" y="4941168"/>
            <a:ext cx="2828553" cy="972108"/>
          </a:xfrm>
          <a:prstGeom prst="wedgeRoundRectCallout">
            <a:avLst>
              <a:gd name="adj1" fmla="val 101008"/>
              <a:gd name="adj2" fmla="val -19342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be- és elvezetésére szolgáló axiális furatok a tengelyben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9" name="Lekerekített téglalap feliratnak 78"/>
          <p:cNvSpPr/>
          <p:nvPr/>
        </p:nvSpPr>
        <p:spPr>
          <a:xfrm>
            <a:off x="303287" y="4941168"/>
            <a:ext cx="2828553" cy="972108"/>
          </a:xfrm>
          <a:prstGeom prst="wedgeRoundRectCallout">
            <a:avLst>
              <a:gd name="adj1" fmla="val 102641"/>
              <a:gd name="adj2" fmla="val -22383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be- és elvezetésére szolgáló axiális furatok a tengelyben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0" name="Lekerekített téglalap feliratnak 79"/>
          <p:cNvSpPr/>
          <p:nvPr/>
        </p:nvSpPr>
        <p:spPr>
          <a:xfrm>
            <a:off x="5616116" y="5196239"/>
            <a:ext cx="3048830" cy="972108"/>
          </a:xfrm>
          <a:prstGeom prst="wedgeRoundRectCallout">
            <a:avLst>
              <a:gd name="adj1" fmla="val -81233"/>
              <a:gd name="adj2" fmla="val -23411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be- és elvezetésére szolgáló terek elválasztása az álló tengelyben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2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22960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(forgó dugattyútest-excentrikus ház,munkatér a dugattyúk alatt)</a:t>
            </a:r>
            <a:endParaRPr lang="hu-HU" sz="2400" i="1" dirty="0"/>
          </a:p>
        </p:txBody>
      </p:sp>
      <p:sp>
        <p:nvSpPr>
          <p:cNvPr id="7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712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7" grpId="0" animBg="1"/>
      <p:bldP spid="40" grpId="0" animBg="1"/>
      <p:bldP spid="44" grpId="0" animBg="1"/>
      <p:bldP spid="46" grpId="0" animBg="1"/>
      <p:bldP spid="58" grpId="0" animBg="1"/>
      <p:bldP spid="61" grpId="0" animBg="1"/>
      <p:bldP spid="65" grpId="0" animBg="1"/>
      <p:bldP spid="68" grpId="0" animBg="1"/>
      <p:bldP spid="49" grpId="0" animBg="1"/>
      <p:bldP spid="51" grpId="0" animBg="1"/>
      <p:bldP spid="52" grpId="0" animBg="1"/>
      <p:bldP spid="72" grpId="0" animBg="1"/>
      <p:bldP spid="74" grpId="0" animBg="1"/>
      <p:bldP spid="75" grpId="0" animBg="1"/>
      <p:bldP spid="77" grpId="0" animBg="1"/>
      <p:bldP spid="79" grpId="0" animBg="1"/>
      <p:bldP spid="8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zis 24"/>
          <p:cNvSpPr/>
          <p:nvPr/>
        </p:nvSpPr>
        <p:spPr>
          <a:xfrm>
            <a:off x="3129501" y="1812835"/>
            <a:ext cx="3218728" cy="3218728"/>
          </a:xfrm>
          <a:prstGeom prst="ellipse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8" name="Ellipszis 27"/>
          <p:cNvSpPr/>
          <p:nvPr/>
        </p:nvSpPr>
        <p:spPr>
          <a:xfrm>
            <a:off x="3317836" y="2004956"/>
            <a:ext cx="2843004" cy="284300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4" name="Ellipszis 33"/>
          <p:cNvSpPr/>
          <p:nvPr/>
        </p:nvSpPr>
        <p:spPr>
          <a:xfrm>
            <a:off x="3362400" y="2214000"/>
            <a:ext cx="2414282" cy="2414283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5" name="Téglalap 34"/>
          <p:cNvSpPr/>
          <p:nvPr/>
        </p:nvSpPr>
        <p:spPr>
          <a:xfrm>
            <a:off x="4169602" y="3385763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6" name="Lekerekített téglalap 35"/>
          <p:cNvSpPr/>
          <p:nvPr/>
        </p:nvSpPr>
        <p:spPr>
          <a:xfrm rot="5400000">
            <a:off x="3675577" y="2995843"/>
            <a:ext cx="213888" cy="84419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7" name="Lekerekített téglalap 36"/>
          <p:cNvSpPr/>
          <p:nvPr/>
        </p:nvSpPr>
        <p:spPr>
          <a:xfrm rot="5400000">
            <a:off x="3552545" y="310089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4820729" y="3387655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9" name="Lekerekített téglalap 38"/>
          <p:cNvSpPr/>
          <p:nvPr/>
        </p:nvSpPr>
        <p:spPr>
          <a:xfrm rot="16200000">
            <a:off x="5256549" y="3005781"/>
            <a:ext cx="213888" cy="82242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0" name="Lekerekített téglalap 39"/>
          <p:cNvSpPr/>
          <p:nvPr/>
        </p:nvSpPr>
        <p:spPr>
          <a:xfrm rot="5400000">
            <a:off x="5703726" y="3095216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1" name="Téglalap 40"/>
          <p:cNvSpPr/>
          <p:nvPr/>
        </p:nvSpPr>
        <p:spPr>
          <a:xfrm rot="5400000">
            <a:off x="4466773" y="3073448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2" name="Téglalap 41"/>
          <p:cNvSpPr/>
          <p:nvPr/>
        </p:nvSpPr>
        <p:spPr>
          <a:xfrm rot="5400000">
            <a:off x="4466773" y="370943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3" name="Lekerekített téglalap 42"/>
          <p:cNvSpPr/>
          <p:nvPr/>
        </p:nvSpPr>
        <p:spPr>
          <a:xfrm rot="10800000">
            <a:off x="4459202" y="2219789"/>
            <a:ext cx="213888" cy="84135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4" name="Lekerekített téglalap 43"/>
          <p:cNvSpPr/>
          <p:nvPr/>
        </p:nvSpPr>
        <p:spPr>
          <a:xfrm rot="10800000">
            <a:off x="4458255" y="2046598"/>
            <a:ext cx="213888" cy="642610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5" name="Lekerekített téglalap 44"/>
          <p:cNvSpPr/>
          <p:nvPr/>
        </p:nvSpPr>
        <p:spPr>
          <a:xfrm rot="10800000">
            <a:off x="4460148" y="3800289"/>
            <a:ext cx="213888" cy="83378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6" name="Lekerekített téglalap 45"/>
          <p:cNvSpPr/>
          <p:nvPr/>
        </p:nvSpPr>
        <p:spPr>
          <a:xfrm rot="10800000">
            <a:off x="4458255" y="4170333"/>
            <a:ext cx="213888" cy="641664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6" name="Téglalap 55"/>
          <p:cNvSpPr/>
          <p:nvPr/>
        </p:nvSpPr>
        <p:spPr>
          <a:xfrm rot="2700000">
            <a:off x="4250046" y="317282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7" name="Lekerekített téglalap 56"/>
          <p:cNvSpPr/>
          <p:nvPr/>
        </p:nvSpPr>
        <p:spPr>
          <a:xfrm rot="8100000">
            <a:off x="3900374" y="2439911"/>
            <a:ext cx="213888" cy="842188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8" name="Lekerekített téglalap 57"/>
          <p:cNvSpPr/>
          <p:nvPr/>
        </p:nvSpPr>
        <p:spPr>
          <a:xfrm rot="8100000">
            <a:off x="3791985" y="243462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9" name="Téglalap 58"/>
          <p:cNvSpPr/>
          <p:nvPr/>
        </p:nvSpPr>
        <p:spPr>
          <a:xfrm rot="2700000">
            <a:off x="4709053" y="3634667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0" name="Lekerekített téglalap 59"/>
          <p:cNvSpPr/>
          <p:nvPr/>
        </p:nvSpPr>
        <p:spPr>
          <a:xfrm rot="18900000">
            <a:off x="5023978" y="3563659"/>
            <a:ext cx="213888" cy="83811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1" name="Lekerekített téglalap 60"/>
          <p:cNvSpPr/>
          <p:nvPr/>
        </p:nvSpPr>
        <p:spPr>
          <a:xfrm rot="8100000">
            <a:off x="5306235" y="3944142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3" name="Téglalap 62"/>
          <p:cNvSpPr/>
          <p:nvPr/>
        </p:nvSpPr>
        <p:spPr>
          <a:xfrm rot="18900000">
            <a:off x="4243421" y="362047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4" name="Lekerekített téglalap 63"/>
          <p:cNvSpPr/>
          <p:nvPr/>
        </p:nvSpPr>
        <p:spPr>
          <a:xfrm rot="2700000">
            <a:off x="3893899" y="3576394"/>
            <a:ext cx="213888" cy="83641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5" name="Lekerekített téglalap 64"/>
          <p:cNvSpPr/>
          <p:nvPr/>
        </p:nvSpPr>
        <p:spPr>
          <a:xfrm rot="2700000">
            <a:off x="3790584" y="3772587"/>
            <a:ext cx="213888" cy="658228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6" name="Téglalap 65"/>
          <p:cNvSpPr/>
          <p:nvPr/>
        </p:nvSpPr>
        <p:spPr>
          <a:xfrm rot="18900000">
            <a:off x="4705267" y="316146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7" name="Lekerekített téglalap 66"/>
          <p:cNvSpPr/>
          <p:nvPr/>
        </p:nvSpPr>
        <p:spPr>
          <a:xfrm rot="13500000">
            <a:off x="5015609" y="2449053"/>
            <a:ext cx="213888" cy="843889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8" name="Lekerekített téglalap 67"/>
          <p:cNvSpPr/>
          <p:nvPr/>
        </p:nvSpPr>
        <p:spPr>
          <a:xfrm rot="2700000">
            <a:off x="5298664" y="226616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7" name="Ellipszis 46"/>
          <p:cNvSpPr/>
          <p:nvPr/>
        </p:nvSpPr>
        <p:spPr>
          <a:xfrm>
            <a:off x="4298400" y="3153600"/>
            <a:ext cx="535666" cy="535666"/>
          </a:xfrm>
          <a:prstGeom prst="ellipse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4302000" y="3384816"/>
            <a:ext cx="535666" cy="69088"/>
          </a:xfrm>
          <a:prstGeom prst="roundRect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1" name="Ellipszis 50"/>
          <p:cNvSpPr/>
          <p:nvPr/>
        </p:nvSpPr>
        <p:spPr>
          <a:xfrm>
            <a:off x="4488540" y="319648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4486648" y="349933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cxnSp>
        <p:nvCxnSpPr>
          <p:cNvPr id="54" name="Egyenes összekötő 53"/>
          <p:cNvCxnSpPr/>
          <p:nvPr/>
        </p:nvCxnSpPr>
        <p:spPr>
          <a:xfrm>
            <a:off x="4198940" y="3578829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5" name="Egyenes összekötő 54"/>
          <p:cNvCxnSpPr/>
          <p:nvPr/>
        </p:nvCxnSpPr>
        <p:spPr>
          <a:xfrm rot="16200000" flipV="1">
            <a:off x="2554558" y="3184652"/>
            <a:ext cx="402317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 rot="18900000" flipV="1">
            <a:off x="2735796" y="3385763"/>
            <a:ext cx="3755341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0" name="Egyenes összekötő 49"/>
          <p:cNvCxnSpPr/>
          <p:nvPr/>
        </p:nvCxnSpPr>
        <p:spPr>
          <a:xfrm flipV="1">
            <a:off x="2772706" y="3420780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3" name="Egyenes összekötő 52"/>
          <p:cNvCxnSpPr/>
          <p:nvPr/>
        </p:nvCxnSpPr>
        <p:spPr>
          <a:xfrm>
            <a:off x="4197994" y="3273140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2" name="Egyenes összekötő 61"/>
          <p:cNvCxnSpPr/>
          <p:nvPr/>
        </p:nvCxnSpPr>
        <p:spPr>
          <a:xfrm rot="2700000" flipV="1">
            <a:off x="2740528" y="3475671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48" name="Egyenes összekötő 47"/>
          <p:cNvCxnSpPr/>
          <p:nvPr/>
        </p:nvCxnSpPr>
        <p:spPr>
          <a:xfrm rot="16200000" flipV="1">
            <a:off x="2593361" y="3227240"/>
            <a:ext cx="4291953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72" name="Lekerekített téglalap feliratnak 71"/>
          <p:cNvSpPr/>
          <p:nvPr/>
        </p:nvSpPr>
        <p:spPr>
          <a:xfrm>
            <a:off x="591814" y="2323016"/>
            <a:ext cx="1575349" cy="634902"/>
          </a:xfrm>
          <a:prstGeom prst="wedgeRoundRectCallout">
            <a:avLst>
              <a:gd name="adj1" fmla="val 137697"/>
              <a:gd name="adj2" fmla="val 12317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Dugattyúk a furatokban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3" name="Lekerekített téglalap feliratnak 72"/>
          <p:cNvSpPr/>
          <p:nvPr/>
        </p:nvSpPr>
        <p:spPr>
          <a:xfrm>
            <a:off x="584383" y="1016732"/>
            <a:ext cx="1755369" cy="634902"/>
          </a:xfrm>
          <a:prstGeom prst="wedgeRoundRectCallout">
            <a:avLst>
              <a:gd name="adj1" fmla="val 131879"/>
              <a:gd name="adj2" fmla="val 27737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Forgó, hengeres dugattyútest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5" name="Lekerekített téglalap feliratnak 74"/>
          <p:cNvSpPr/>
          <p:nvPr/>
        </p:nvSpPr>
        <p:spPr>
          <a:xfrm>
            <a:off x="6898686" y="1005210"/>
            <a:ext cx="2052228" cy="864722"/>
          </a:xfrm>
          <a:prstGeom prst="wedgeRoundRectCallout">
            <a:avLst>
              <a:gd name="adj1" fmla="val -85107"/>
              <a:gd name="adj2" fmla="val 17641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dugattyútesthez képest excentrikus helyzetű ház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7" name="Lekerekített téglalap feliratnak 76"/>
          <p:cNvSpPr/>
          <p:nvPr/>
        </p:nvSpPr>
        <p:spPr>
          <a:xfrm>
            <a:off x="300948" y="4941168"/>
            <a:ext cx="2828553" cy="972108"/>
          </a:xfrm>
          <a:prstGeom prst="wedgeRoundRectCallout">
            <a:avLst>
              <a:gd name="adj1" fmla="val 101008"/>
              <a:gd name="adj2" fmla="val -19342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be- és elvezetésére szolgáló axiális furatok a tengelyben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9" name="Lekerekített téglalap feliratnak 78"/>
          <p:cNvSpPr/>
          <p:nvPr/>
        </p:nvSpPr>
        <p:spPr>
          <a:xfrm>
            <a:off x="303287" y="4941168"/>
            <a:ext cx="2828553" cy="972108"/>
          </a:xfrm>
          <a:prstGeom prst="wedgeRoundRectCallout">
            <a:avLst>
              <a:gd name="adj1" fmla="val 102641"/>
              <a:gd name="adj2" fmla="val -22383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be- és elvezetésére szolgáló axiális furatok a tengelyben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6" name="Ív 75"/>
          <p:cNvSpPr/>
          <p:nvPr/>
        </p:nvSpPr>
        <p:spPr>
          <a:xfrm>
            <a:off x="3575198" y="2420888"/>
            <a:ext cx="1980000" cy="1980000"/>
          </a:xfrm>
          <a:prstGeom prst="arc">
            <a:avLst>
              <a:gd name="adj1" fmla="val 3282975"/>
              <a:gd name="adj2" fmla="val 0"/>
            </a:avLst>
          </a:prstGeom>
          <a:ln w="698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8" name="Lekerekített téglalap feliratnak 77"/>
          <p:cNvSpPr/>
          <p:nvPr/>
        </p:nvSpPr>
        <p:spPr>
          <a:xfrm>
            <a:off x="5810670" y="5589239"/>
            <a:ext cx="1929682" cy="648699"/>
          </a:xfrm>
          <a:prstGeom prst="wedgeRoundRectCallout">
            <a:avLst>
              <a:gd name="adj1" fmla="val -96702"/>
              <a:gd name="adj2" fmla="val -24405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dugattyútest forgási iránya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1" name="Lekerekített téglalap feliratnak 80"/>
          <p:cNvSpPr/>
          <p:nvPr/>
        </p:nvSpPr>
        <p:spPr>
          <a:xfrm>
            <a:off x="400956" y="4354656"/>
            <a:ext cx="1261876" cy="387660"/>
          </a:xfrm>
          <a:prstGeom prst="wedgeRoundRectCallout">
            <a:avLst>
              <a:gd name="adj1" fmla="val 281970"/>
              <a:gd name="adj2" fmla="val -33343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 nyílás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2" name="Lekerekített téglalap feliratnak 81"/>
          <p:cNvSpPr/>
          <p:nvPr/>
        </p:nvSpPr>
        <p:spPr>
          <a:xfrm>
            <a:off x="400956" y="5020533"/>
            <a:ext cx="1470744" cy="387660"/>
          </a:xfrm>
          <a:prstGeom prst="wedgeRoundRectCallout">
            <a:avLst>
              <a:gd name="adj1" fmla="val 232778"/>
              <a:gd name="adj2" fmla="val -42873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 nyílás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4" name="Lekerekített téglalap feliratnak 83"/>
          <p:cNvSpPr/>
          <p:nvPr/>
        </p:nvSpPr>
        <p:spPr>
          <a:xfrm>
            <a:off x="5616116" y="5196239"/>
            <a:ext cx="3048830" cy="972108"/>
          </a:xfrm>
          <a:prstGeom prst="wedgeRoundRectCallout">
            <a:avLst>
              <a:gd name="adj1" fmla="val -81233"/>
              <a:gd name="adj2" fmla="val -23411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folyadék be- és elvezetésére szolgáló terek elválasztása az álló tengelyben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5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22960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(forgó dugattyútest-excentrikus ház,munkatér a dugattyúk alatt)</a:t>
            </a:r>
            <a:endParaRPr lang="hu-HU" sz="2400" i="1" dirty="0"/>
          </a:p>
        </p:txBody>
      </p:sp>
      <p:sp>
        <p:nvSpPr>
          <p:cNvPr id="7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59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7" grpId="0" animBg="1"/>
      <p:bldP spid="79" grpId="0" animBg="1"/>
      <p:bldP spid="76" grpId="0" animBg="1"/>
      <p:bldP spid="78" grpId="0" animBg="1"/>
      <p:bldP spid="81" grpId="0" animBg="1"/>
      <p:bldP spid="82" grpId="0" animBg="1"/>
      <p:bldP spid="8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zis 24"/>
          <p:cNvSpPr/>
          <p:nvPr/>
        </p:nvSpPr>
        <p:spPr>
          <a:xfrm>
            <a:off x="3129501" y="1812835"/>
            <a:ext cx="3218728" cy="3218728"/>
          </a:xfrm>
          <a:prstGeom prst="ellipse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8" name="Ellipszis 27"/>
          <p:cNvSpPr/>
          <p:nvPr/>
        </p:nvSpPr>
        <p:spPr>
          <a:xfrm>
            <a:off x="3317836" y="2004956"/>
            <a:ext cx="2843004" cy="284300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4" name="Ellipszis 33"/>
          <p:cNvSpPr/>
          <p:nvPr/>
        </p:nvSpPr>
        <p:spPr>
          <a:xfrm>
            <a:off x="3362400" y="2214000"/>
            <a:ext cx="2414282" cy="2414283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5" name="Téglalap 34"/>
          <p:cNvSpPr/>
          <p:nvPr/>
        </p:nvSpPr>
        <p:spPr>
          <a:xfrm>
            <a:off x="4169602" y="3385763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6" name="Lekerekített téglalap 35"/>
          <p:cNvSpPr/>
          <p:nvPr/>
        </p:nvSpPr>
        <p:spPr>
          <a:xfrm rot="5400000">
            <a:off x="3675577" y="2995843"/>
            <a:ext cx="213888" cy="84419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7" name="Lekerekített téglalap 36"/>
          <p:cNvSpPr/>
          <p:nvPr/>
        </p:nvSpPr>
        <p:spPr>
          <a:xfrm rot="5400000">
            <a:off x="3552545" y="310089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4820729" y="3387655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9" name="Lekerekített téglalap 38"/>
          <p:cNvSpPr/>
          <p:nvPr/>
        </p:nvSpPr>
        <p:spPr>
          <a:xfrm rot="16200000">
            <a:off x="5256549" y="3005781"/>
            <a:ext cx="213888" cy="82242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0" name="Lekerekített téglalap 39"/>
          <p:cNvSpPr/>
          <p:nvPr/>
        </p:nvSpPr>
        <p:spPr>
          <a:xfrm rot="5400000">
            <a:off x="5703726" y="3095216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1" name="Téglalap 40"/>
          <p:cNvSpPr/>
          <p:nvPr/>
        </p:nvSpPr>
        <p:spPr>
          <a:xfrm rot="5400000">
            <a:off x="4466773" y="3073448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2" name="Téglalap 41"/>
          <p:cNvSpPr/>
          <p:nvPr/>
        </p:nvSpPr>
        <p:spPr>
          <a:xfrm rot="5400000">
            <a:off x="4466773" y="370943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3" name="Lekerekített téglalap 42"/>
          <p:cNvSpPr/>
          <p:nvPr/>
        </p:nvSpPr>
        <p:spPr>
          <a:xfrm rot="10800000">
            <a:off x="4459202" y="2219789"/>
            <a:ext cx="213888" cy="84135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4" name="Lekerekített téglalap 43"/>
          <p:cNvSpPr/>
          <p:nvPr/>
        </p:nvSpPr>
        <p:spPr>
          <a:xfrm rot="10800000">
            <a:off x="4458255" y="2046598"/>
            <a:ext cx="213888" cy="642610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5" name="Lekerekített téglalap 44"/>
          <p:cNvSpPr/>
          <p:nvPr/>
        </p:nvSpPr>
        <p:spPr>
          <a:xfrm rot="10800000">
            <a:off x="4460148" y="3800289"/>
            <a:ext cx="213888" cy="83378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6" name="Lekerekített téglalap 45"/>
          <p:cNvSpPr/>
          <p:nvPr/>
        </p:nvSpPr>
        <p:spPr>
          <a:xfrm rot="10800000">
            <a:off x="4458255" y="4170333"/>
            <a:ext cx="213888" cy="641664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6" name="Téglalap 55"/>
          <p:cNvSpPr/>
          <p:nvPr/>
        </p:nvSpPr>
        <p:spPr>
          <a:xfrm rot="2700000">
            <a:off x="4250046" y="317282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7" name="Lekerekített téglalap 56"/>
          <p:cNvSpPr/>
          <p:nvPr/>
        </p:nvSpPr>
        <p:spPr>
          <a:xfrm rot="8100000">
            <a:off x="3900374" y="2439911"/>
            <a:ext cx="213888" cy="842188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8" name="Lekerekített téglalap 57"/>
          <p:cNvSpPr/>
          <p:nvPr/>
        </p:nvSpPr>
        <p:spPr>
          <a:xfrm rot="8100000">
            <a:off x="3791985" y="243462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9" name="Téglalap 58"/>
          <p:cNvSpPr/>
          <p:nvPr/>
        </p:nvSpPr>
        <p:spPr>
          <a:xfrm rot="2700000">
            <a:off x="4709053" y="3634667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0" name="Lekerekített téglalap 59"/>
          <p:cNvSpPr/>
          <p:nvPr/>
        </p:nvSpPr>
        <p:spPr>
          <a:xfrm rot="18900000">
            <a:off x="5023978" y="3563659"/>
            <a:ext cx="213888" cy="83811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1" name="Lekerekített téglalap 60"/>
          <p:cNvSpPr/>
          <p:nvPr/>
        </p:nvSpPr>
        <p:spPr>
          <a:xfrm rot="8100000">
            <a:off x="5306235" y="3944142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3" name="Téglalap 62"/>
          <p:cNvSpPr/>
          <p:nvPr/>
        </p:nvSpPr>
        <p:spPr>
          <a:xfrm rot="18900000">
            <a:off x="4243421" y="362047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4" name="Lekerekített téglalap 63"/>
          <p:cNvSpPr/>
          <p:nvPr/>
        </p:nvSpPr>
        <p:spPr>
          <a:xfrm rot="2700000">
            <a:off x="3893899" y="3576394"/>
            <a:ext cx="213888" cy="83641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5" name="Lekerekített téglalap 64"/>
          <p:cNvSpPr/>
          <p:nvPr/>
        </p:nvSpPr>
        <p:spPr>
          <a:xfrm rot="2700000">
            <a:off x="3790584" y="3772587"/>
            <a:ext cx="213888" cy="658228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6" name="Téglalap 65"/>
          <p:cNvSpPr/>
          <p:nvPr/>
        </p:nvSpPr>
        <p:spPr>
          <a:xfrm rot="18900000">
            <a:off x="4705267" y="316146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7" name="Lekerekített téglalap 66"/>
          <p:cNvSpPr/>
          <p:nvPr/>
        </p:nvSpPr>
        <p:spPr>
          <a:xfrm rot="13500000">
            <a:off x="5015609" y="2449053"/>
            <a:ext cx="213888" cy="843889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8" name="Lekerekített téglalap 67"/>
          <p:cNvSpPr/>
          <p:nvPr/>
        </p:nvSpPr>
        <p:spPr>
          <a:xfrm rot="2700000">
            <a:off x="5298664" y="226616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7" name="Ellipszis 46"/>
          <p:cNvSpPr/>
          <p:nvPr/>
        </p:nvSpPr>
        <p:spPr>
          <a:xfrm>
            <a:off x="4298400" y="3153600"/>
            <a:ext cx="535666" cy="535666"/>
          </a:xfrm>
          <a:prstGeom prst="ellipse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4302000" y="3384816"/>
            <a:ext cx="535666" cy="69088"/>
          </a:xfrm>
          <a:prstGeom prst="roundRect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1" name="Ellipszis 50"/>
          <p:cNvSpPr/>
          <p:nvPr/>
        </p:nvSpPr>
        <p:spPr>
          <a:xfrm>
            <a:off x="4488540" y="319648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4486648" y="349933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cxnSp>
        <p:nvCxnSpPr>
          <p:cNvPr id="54" name="Egyenes összekötő 53"/>
          <p:cNvCxnSpPr/>
          <p:nvPr/>
        </p:nvCxnSpPr>
        <p:spPr>
          <a:xfrm>
            <a:off x="4198940" y="3578829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5" name="Egyenes összekötő 54"/>
          <p:cNvCxnSpPr/>
          <p:nvPr/>
        </p:nvCxnSpPr>
        <p:spPr>
          <a:xfrm rot="16200000" flipV="1">
            <a:off x="2554558" y="3184652"/>
            <a:ext cx="402317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 rot="18900000" flipV="1">
            <a:off x="2735796" y="3385763"/>
            <a:ext cx="3755341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0" name="Egyenes összekötő 49"/>
          <p:cNvCxnSpPr/>
          <p:nvPr/>
        </p:nvCxnSpPr>
        <p:spPr>
          <a:xfrm flipV="1">
            <a:off x="2772706" y="3420780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3" name="Egyenes összekötő 52"/>
          <p:cNvCxnSpPr/>
          <p:nvPr/>
        </p:nvCxnSpPr>
        <p:spPr>
          <a:xfrm>
            <a:off x="4197994" y="3273140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2" name="Egyenes összekötő 61"/>
          <p:cNvCxnSpPr/>
          <p:nvPr/>
        </p:nvCxnSpPr>
        <p:spPr>
          <a:xfrm rot="2700000" flipV="1">
            <a:off x="2740528" y="3475671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48" name="Egyenes összekötő 47"/>
          <p:cNvCxnSpPr/>
          <p:nvPr/>
        </p:nvCxnSpPr>
        <p:spPr>
          <a:xfrm rot="16200000" flipV="1">
            <a:off x="2593361" y="3227240"/>
            <a:ext cx="4291953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73" name="Lekerekített téglalap feliratnak 72"/>
          <p:cNvSpPr/>
          <p:nvPr/>
        </p:nvSpPr>
        <p:spPr>
          <a:xfrm>
            <a:off x="584383" y="1016732"/>
            <a:ext cx="1755369" cy="634902"/>
          </a:xfrm>
          <a:prstGeom prst="wedgeRoundRectCallout">
            <a:avLst>
              <a:gd name="adj1" fmla="val 131879"/>
              <a:gd name="adj2" fmla="val 27737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Forgó, hengeres dugattyútest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5" name="Lekerekített téglalap feliratnak 74"/>
          <p:cNvSpPr/>
          <p:nvPr/>
        </p:nvSpPr>
        <p:spPr>
          <a:xfrm>
            <a:off x="6898686" y="1005210"/>
            <a:ext cx="2052228" cy="864722"/>
          </a:xfrm>
          <a:prstGeom prst="wedgeRoundRectCallout">
            <a:avLst>
              <a:gd name="adj1" fmla="val -85107"/>
              <a:gd name="adj2" fmla="val 17641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dugattyútesthez képest excentrikus helyzetű ház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6" name="Ív 75"/>
          <p:cNvSpPr/>
          <p:nvPr/>
        </p:nvSpPr>
        <p:spPr>
          <a:xfrm>
            <a:off x="3575198" y="2420888"/>
            <a:ext cx="1980000" cy="1980000"/>
          </a:xfrm>
          <a:prstGeom prst="arc">
            <a:avLst>
              <a:gd name="adj1" fmla="val 3282975"/>
              <a:gd name="adj2" fmla="val 0"/>
            </a:avLst>
          </a:prstGeom>
          <a:ln w="698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8" name="Lekerekített téglalap feliratnak 77"/>
          <p:cNvSpPr/>
          <p:nvPr/>
        </p:nvSpPr>
        <p:spPr>
          <a:xfrm>
            <a:off x="5810670" y="5589239"/>
            <a:ext cx="1929682" cy="648699"/>
          </a:xfrm>
          <a:prstGeom prst="wedgeRoundRectCallout">
            <a:avLst>
              <a:gd name="adj1" fmla="val -96702"/>
              <a:gd name="adj2" fmla="val -24405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dugattyútest forgási iránya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1" name="Lekerekített téglalap feliratnak 80"/>
          <p:cNvSpPr/>
          <p:nvPr/>
        </p:nvSpPr>
        <p:spPr>
          <a:xfrm>
            <a:off x="400956" y="4354656"/>
            <a:ext cx="1261876" cy="387660"/>
          </a:xfrm>
          <a:prstGeom prst="wedgeRoundRectCallout">
            <a:avLst>
              <a:gd name="adj1" fmla="val 281970"/>
              <a:gd name="adj2" fmla="val -33343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 nyílás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2" name="Lekerekített téglalap feliratnak 81"/>
          <p:cNvSpPr/>
          <p:nvPr/>
        </p:nvSpPr>
        <p:spPr>
          <a:xfrm>
            <a:off x="400956" y="5020533"/>
            <a:ext cx="1470744" cy="387660"/>
          </a:xfrm>
          <a:prstGeom prst="wedgeRoundRectCallout">
            <a:avLst>
              <a:gd name="adj1" fmla="val 232778"/>
              <a:gd name="adj2" fmla="val -42873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 nyílás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 useBgFill="1">
        <p:nvSpPr>
          <p:cNvPr id="2" name="Szövegdoboz 1"/>
          <p:cNvSpPr txBox="1"/>
          <p:nvPr/>
        </p:nvSpPr>
        <p:spPr>
          <a:xfrm>
            <a:off x="215516" y="5385990"/>
            <a:ext cx="8677614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forgó dugattyútestben keletkező centrifugális erő a dugattyúkat az excentrikus helyzetű ház belső felületéhez szorítják (kisebb fordulatszámok esetében a dugattyúk alatt rugókat alkalmaznak). Egy körülfordulás alatt minden dugattyú kétszer futja be a lökethosszt.</a:t>
            </a:r>
            <a:endParaRPr lang="hu-HU" dirty="0">
              <a:latin typeface="+mj-lt"/>
            </a:endParaRPr>
          </a:p>
        </p:txBody>
      </p:sp>
      <p:sp>
        <p:nvSpPr>
          <p:cNvPr id="70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22960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(forgó dugattyútest-excentrikus ház,munkatér a dugattyúk alatt)</a:t>
            </a:r>
            <a:endParaRPr lang="hu-HU" sz="2400" i="1" dirty="0"/>
          </a:p>
        </p:txBody>
      </p:sp>
      <p:sp>
        <p:nvSpPr>
          <p:cNvPr id="7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405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5" grpId="0" animBg="1"/>
      <p:bldP spid="78" grpId="0" animBg="1"/>
      <p:bldP spid="81" grpId="0" animBg="1"/>
      <p:bldP spid="82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zis 24"/>
          <p:cNvSpPr/>
          <p:nvPr/>
        </p:nvSpPr>
        <p:spPr>
          <a:xfrm>
            <a:off x="3129501" y="1812835"/>
            <a:ext cx="3218728" cy="3218728"/>
          </a:xfrm>
          <a:prstGeom prst="ellipse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8" name="Ellipszis 27"/>
          <p:cNvSpPr/>
          <p:nvPr/>
        </p:nvSpPr>
        <p:spPr>
          <a:xfrm>
            <a:off x="3317836" y="2004956"/>
            <a:ext cx="2843004" cy="284300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4" name="Ellipszis 33"/>
          <p:cNvSpPr/>
          <p:nvPr/>
        </p:nvSpPr>
        <p:spPr>
          <a:xfrm>
            <a:off x="3362400" y="2214000"/>
            <a:ext cx="2414282" cy="2414283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5" name="Téglalap 34"/>
          <p:cNvSpPr/>
          <p:nvPr/>
        </p:nvSpPr>
        <p:spPr>
          <a:xfrm>
            <a:off x="4169602" y="3385763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6" name="Lekerekített téglalap 35"/>
          <p:cNvSpPr/>
          <p:nvPr/>
        </p:nvSpPr>
        <p:spPr>
          <a:xfrm rot="5400000">
            <a:off x="3675577" y="2995843"/>
            <a:ext cx="213888" cy="84419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7" name="Lekerekített téglalap 36"/>
          <p:cNvSpPr/>
          <p:nvPr/>
        </p:nvSpPr>
        <p:spPr>
          <a:xfrm rot="5400000">
            <a:off x="3552545" y="310089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4820729" y="3387655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9" name="Lekerekített téglalap 38"/>
          <p:cNvSpPr/>
          <p:nvPr/>
        </p:nvSpPr>
        <p:spPr>
          <a:xfrm rot="16200000">
            <a:off x="5256549" y="3005781"/>
            <a:ext cx="213888" cy="82242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0" name="Lekerekített téglalap 39"/>
          <p:cNvSpPr/>
          <p:nvPr/>
        </p:nvSpPr>
        <p:spPr>
          <a:xfrm rot="5400000">
            <a:off x="5703726" y="3095216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1" name="Téglalap 40"/>
          <p:cNvSpPr/>
          <p:nvPr/>
        </p:nvSpPr>
        <p:spPr>
          <a:xfrm rot="5400000">
            <a:off x="4466773" y="3073448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2" name="Téglalap 41"/>
          <p:cNvSpPr/>
          <p:nvPr/>
        </p:nvSpPr>
        <p:spPr>
          <a:xfrm rot="5400000">
            <a:off x="4466773" y="370943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3" name="Lekerekített téglalap 42"/>
          <p:cNvSpPr/>
          <p:nvPr/>
        </p:nvSpPr>
        <p:spPr>
          <a:xfrm rot="10800000">
            <a:off x="4459202" y="2219789"/>
            <a:ext cx="213888" cy="841356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4" name="Lekerekített téglalap 43"/>
          <p:cNvSpPr/>
          <p:nvPr/>
        </p:nvSpPr>
        <p:spPr>
          <a:xfrm rot="10800000">
            <a:off x="4458255" y="2046598"/>
            <a:ext cx="213888" cy="642610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5" name="Lekerekített téglalap 44"/>
          <p:cNvSpPr/>
          <p:nvPr/>
        </p:nvSpPr>
        <p:spPr>
          <a:xfrm rot="10800000">
            <a:off x="4460148" y="3800289"/>
            <a:ext cx="213888" cy="83378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6" name="Lekerekített téglalap 45"/>
          <p:cNvSpPr/>
          <p:nvPr/>
        </p:nvSpPr>
        <p:spPr>
          <a:xfrm rot="10800000">
            <a:off x="4458255" y="4170333"/>
            <a:ext cx="213888" cy="641664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6" name="Téglalap 55"/>
          <p:cNvSpPr/>
          <p:nvPr/>
        </p:nvSpPr>
        <p:spPr>
          <a:xfrm rot="2700000">
            <a:off x="4250046" y="317282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7" name="Lekerekített téglalap 56"/>
          <p:cNvSpPr/>
          <p:nvPr/>
        </p:nvSpPr>
        <p:spPr>
          <a:xfrm rot="8100000">
            <a:off x="3900374" y="2439911"/>
            <a:ext cx="213888" cy="842188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8" name="Lekerekített téglalap 57"/>
          <p:cNvSpPr/>
          <p:nvPr/>
        </p:nvSpPr>
        <p:spPr>
          <a:xfrm rot="8100000">
            <a:off x="3791985" y="243462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59" name="Téglalap 58"/>
          <p:cNvSpPr/>
          <p:nvPr/>
        </p:nvSpPr>
        <p:spPr>
          <a:xfrm rot="2700000">
            <a:off x="4709053" y="3634667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0" name="Lekerekített téglalap 59"/>
          <p:cNvSpPr/>
          <p:nvPr/>
        </p:nvSpPr>
        <p:spPr>
          <a:xfrm rot="18900000">
            <a:off x="5023978" y="3563659"/>
            <a:ext cx="213888" cy="838115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1" name="Lekerekített téglalap 60"/>
          <p:cNvSpPr/>
          <p:nvPr/>
        </p:nvSpPr>
        <p:spPr>
          <a:xfrm rot="8100000">
            <a:off x="5306235" y="3944142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3" name="Téglalap 62"/>
          <p:cNvSpPr/>
          <p:nvPr/>
        </p:nvSpPr>
        <p:spPr>
          <a:xfrm rot="18900000">
            <a:off x="4243421" y="3620471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4" name="Lekerekített téglalap 63"/>
          <p:cNvSpPr/>
          <p:nvPr/>
        </p:nvSpPr>
        <p:spPr>
          <a:xfrm rot="2700000">
            <a:off x="3893899" y="3576394"/>
            <a:ext cx="213888" cy="836414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5" name="Lekerekített téglalap 64"/>
          <p:cNvSpPr/>
          <p:nvPr/>
        </p:nvSpPr>
        <p:spPr>
          <a:xfrm rot="2700000">
            <a:off x="3790584" y="3772587"/>
            <a:ext cx="213888" cy="658228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6" name="Téglalap 65"/>
          <p:cNvSpPr/>
          <p:nvPr/>
        </p:nvSpPr>
        <p:spPr>
          <a:xfrm rot="18900000">
            <a:off x="4705267" y="3161464"/>
            <a:ext cx="201585" cy="6719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7" name="Lekerekített téglalap 66"/>
          <p:cNvSpPr/>
          <p:nvPr/>
        </p:nvSpPr>
        <p:spPr>
          <a:xfrm rot="13500000">
            <a:off x="5015609" y="2449053"/>
            <a:ext cx="213888" cy="843889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68" name="Lekerekített téglalap 67"/>
          <p:cNvSpPr/>
          <p:nvPr/>
        </p:nvSpPr>
        <p:spPr>
          <a:xfrm rot="2700000">
            <a:off x="5298664" y="2266164"/>
            <a:ext cx="213888" cy="643556"/>
          </a:xfrm>
          <a:prstGeom prst="roundRect">
            <a:avLst/>
          </a:prstGeom>
          <a:gradFill flip="none"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7" name="Ellipszis 46"/>
          <p:cNvSpPr/>
          <p:nvPr/>
        </p:nvSpPr>
        <p:spPr>
          <a:xfrm>
            <a:off x="4298400" y="3153600"/>
            <a:ext cx="535666" cy="535666"/>
          </a:xfrm>
          <a:prstGeom prst="ellipse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4302000" y="3384816"/>
            <a:ext cx="535666" cy="69088"/>
          </a:xfrm>
          <a:prstGeom prst="roundRect">
            <a:avLst/>
          </a:prstGeom>
          <a:pattFill prst="wdDnDiag">
            <a:fgClr>
              <a:srgbClr val="4F81BD"/>
            </a:fgClr>
            <a:bgClr>
              <a:sysClr val="window" lastClr="FFFFFF"/>
            </a:bgClr>
          </a:patt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1" name="Ellipszis 50"/>
          <p:cNvSpPr/>
          <p:nvPr/>
        </p:nvSpPr>
        <p:spPr>
          <a:xfrm>
            <a:off x="4488540" y="319648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4486648" y="3499331"/>
            <a:ext cx="160889" cy="1608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cxnSp>
        <p:nvCxnSpPr>
          <p:cNvPr id="54" name="Egyenes összekötő 53"/>
          <p:cNvCxnSpPr/>
          <p:nvPr/>
        </p:nvCxnSpPr>
        <p:spPr>
          <a:xfrm>
            <a:off x="4198940" y="3578829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5" name="Egyenes összekötő 54"/>
          <p:cNvCxnSpPr/>
          <p:nvPr/>
        </p:nvCxnSpPr>
        <p:spPr>
          <a:xfrm rot="16200000" flipV="1">
            <a:off x="2554558" y="3184652"/>
            <a:ext cx="402317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9" name="Egyenes összekötő 68"/>
          <p:cNvCxnSpPr/>
          <p:nvPr/>
        </p:nvCxnSpPr>
        <p:spPr>
          <a:xfrm rot="18900000" flipV="1">
            <a:off x="2735796" y="3385763"/>
            <a:ext cx="3755341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0" name="Egyenes összekötő 49"/>
          <p:cNvCxnSpPr/>
          <p:nvPr/>
        </p:nvCxnSpPr>
        <p:spPr>
          <a:xfrm flipV="1">
            <a:off x="2772706" y="3420780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53" name="Egyenes összekötő 52"/>
          <p:cNvCxnSpPr/>
          <p:nvPr/>
        </p:nvCxnSpPr>
        <p:spPr>
          <a:xfrm>
            <a:off x="4197994" y="3273140"/>
            <a:ext cx="759018" cy="946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62" name="Egyenes összekötő 61"/>
          <p:cNvCxnSpPr/>
          <p:nvPr/>
        </p:nvCxnSpPr>
        <p:spPr>
          <a:xfrm rot="2700000" flipV="1">
            <a:off x="2740528" y="3475671"/>
            <a:ext cx="375534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48" name="Egyenes összekötő 47"/>
          <p:cNvCxnSpPr/>
          <p:nvPr/>
        </p:nvCxnSpPr>
        <p:spPr>
          <a:xfrm rot="16200000" flipV="1">
            <a:off x="2593361" y="3227240"/>
            <a:ext cx="4291953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76" name="Ív 75"/>
          <p:cNvSpPr/>
          <p:nvPr/>
        </p:nvSpPr>
        <p:spPr>
          <a:xfrm>
            <a:off x="3575198" y="2420888"/>
            <a:ext cx="1980000" cy="1980000"/>
          </a:xfrm>
          <a:prstGeom prst="arc">
            <a:avLst>
              <a:gd name="adj1" fmla="val 3282975"/>
              <a:gd name="adj2" fmla="val 0"/>
            </a:avLst>
          </a:prstGeom>
          <a:ln w="698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black"/>
              </a:solidFill>
            </a:endParaRPr>
          </a:p>
        </p:txBody>
      </p:sp>
      <p:sp useBgFill="1">
        <p:nvSpPr>
          <p:cNvPr id="2" name="Szövegdoboz 1"/>
          <p:cNvSpPr txBox="1"/>
          <p:nvPr/>
        </p:nvSpPr>
        <p:spPr>
          <a:xfrm>
            <a:off x="215516" y="5385990"/>
            <a:ext cx="8677614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forgó dugattyútestben keletkező centrifugális erő a dugattyúkat az excentrikus helyzetű ház belső felületéhez szorítják (kisebb fordulatszámok esetében a dugattyúk alatt rugókat alkalmaznak). Egy körülfordulás alatt minden dugattyú kétszer futja be a lökethosszt.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 useBgFill="1">
        <p:nvSpPr>
          <p:cNvPr id="70" name="Szövegdoboz 69"/>
          <p:cNvSpPr txBox="1"/>
          <p:nvPr/>
        </p:nvSpPr>
        <p:spPr>
          <a:xfrm>
            <a:off x="143508" y="5192032"/>
            <a:ext cx="8856984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ház a tengelyhez képest elmozdítható, ezzel a jelölt excentricitás </a:t>
            </a:r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-e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max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&lt;0&lt;+</a:t>
            </a:r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max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között változtatható, aminek köszönhetően a térfogatáram 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0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 és </a:t>
            </a:r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V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max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 között szabályozható, sőt a folyadékszállítás iránya meg is fordítható a szívó és a nyomó csonk felcserélődik. A szabályozás a lökethossznak, azaz a munkatér térfogatának változtatásával történik.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1" name="Csoportba foglalás 70"/>
          <p:cNvGrpSpPr/>
          <p:nvPr/>
        </p:nvGrpSpPr>
        <p:grpSpPr>
          <a:xfrm rot="5400000">
            <a:off x="4626006" y="494674"/>
            <a:ext cx="0" cy="1908212"/>
            <a:chOff x="6660232" y="2528900"/>
            <a:chExt cx="0" cy="1908212"/>
          </a:xfrm>
        </p:grpSpPr>
        <p:cxnSp>
          <p:nvCxnSpPr>
            <p:cNvPr id="72" name="Egyenes összekötő 71"/>
            <p:cNvCxnSpPr/>
            <p:nvPr/>
          </p:nvCxnSpPr>
          <p:spPr>
            <a:xfrm>
              <a:off x="6660232" y="2528900"/>
              <a:ext cx="0" cy="190821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Egyenes összekötő nyíllal 73"/>
            <p:cNvCxnSpPr/>
            <p:nvPr/>
          </p:nvCxnSpPr>
          <p:spPr>
            <a:xfrm>
              <a:off x="6660232" y="2672916"/>
              <a:ext cx="0" cy="72008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gyenes összekötő nyíllal 76"/>
            <p:cNvCxnSpPr/>
            <p:nvPr/>
          </p:nvCxnSpPr>
          <p:spPr>
            <a:xfrm>
              <a:off x="6660232" y="3537012"/>
              <a:ext cx="0" cy="72008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Lekerekített téglalap feliratnak 78"/>
          <p:cNvSpPr/>
          <p:nvPr/>
        </p:nvSpPr>
        <p:spPr>
          <a:xfrm>
            <a:off x="291716" y="3315728"/>
            <a:ext cx="2375284" cy="973339"/>
          </a:xfrm>
          <a:prstGeom prst="wedgeRoundRectCallout">
            <a:avLst>
              <a:gd name="adj1" fmla="val 134539"/>
              <a:gd name="adj2" fmla="val -24434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Excentricitás az álló ház és a forgó dugattyútest tengelye között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0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22960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(forgó dugattyútest-excentrikus ház,munkatér a dugattyúk alatt)</a:t>
            </a:r>
            <a:endParaRPr lang="hu-HU" sz="2400" i="1" dirty="0"/>
          </a:p>
        </p:txBody>
      </p:sp>
      <p:sp>
        <p:nvSpPr>
          <p:cNvPr id="7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8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45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0" grpId="0" animBg="1"/>
      <p:bldP spid="7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43593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(álló dugattyútest-excentrikus tengely,munkatér a dugattyúk felett)</a:t>
            </a:r>
            <a:endParaRPr lang="hu-HU" sz="2400" i="1" dirty="0"/>
          </a:p>
        </p:txBody>
      </p:sp>
      <p:sp>
        <p:nvSpPr>
          <p:cNvPr id="78" name="Ellipszis 77"/>
          <p:cNvSpPr/>
          <p:nvPr/>
        </p:nvSpPr>
        <p:spPr>
          <a:xfrm>
            <a:off x="3097898" y="1956452"/>
            <a:ext cx="2903115" cy="2903115"/>
          </a:xfrm>
          <a:prstGeom prst="ellipse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80" name="Lekerekített téglalap 79"/>
          <p:cNvSpPr/>
          <p:nvPr/>
        </p:nvSpPr>
        <p:spPr>
          <a:xfrm rot="5400000">
            <a:off x="3422624" y="2983458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1" name="Lekerekített téglalap 80"/>
          <p:cNvSpPr/>
          <p:nvPr/>
        </p:nvSpPr>
        <p:spPr>
          <a:xfrm rot="5400000">
            <a:off x="5469387" y="297973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2" name="Lekerekített téglalap 81"/>
          <p:cNvSpPr/>
          <p:nvPr/>
        </p:nvSpPr>
        <p:spPr>
          <a:xfrm rot="10800000">
            <a:off x="4444243" y="1952836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4" name="Lekerekített téglalap 83"/>
          <p:cNvSpPr/>
          <p:nvPr/>
        </p:nvSpPr>
        <p:spPr>
          <a:xfrm rot="10800000">
            <a:off x="4444243" y="3998360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5" name="Lekerekített téglalap 84"/>
          <p:cNvSpPr/>
          <p:nvPr/>
        </p:nvSpPr>
        <p:spPr>
          <a:xfrm rot="8100000">
            <a:off x="3716137" y="2263709"/>
            <a:ext cx="210425" cy="862182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6" name="Lekerekített téglalap 85"/>
          <p:cNvSpPr/>
          <p:nvPr/>
        </p:nvSpPr>
        <p:spPr>
          <a:xfrm rot="8100000">
            <a:off x="5166737" y="370408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7" name="Lekerekített téglalap 86"/>
          <p:cNvSpPr/>
          <p:nvPr/>
        </p:nvSpPr>
        <p:spPr>
          <a:xfrm rot="2700000">
            <a:off x="3737592" y="370360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8" name="Lekerekített téglalap 87"/>
          <p:cNvSpPr/>
          <p:nvPr/>
        </p:nvSpPr>
        <p:spPr>
          <a:xfrm rot="2700000">
            <a:off x="5182542" y="225400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32" name="Lekerekített téglalap feliratnak 31"/>
          <p:cNvSpPr/>
          <p:nvPr/>
        </p:nvSpPr>
        <p:spPr>
          <a:xfrm>
            <a:off x="584383" y="1016732"/>
            <a:ext cx="1755369" cy="634902"/>
          </a:xfrm>
          <a:prstGeom prst="wedgeRoundRectCallout">
            <a:avLst>
              <a:gd name="adj1" fmla="val 131879"/>
              <a:gd name="adj2" fmla="val 27737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Álló, hengeres dugattyútest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Lekerekített téglalap feliratnak 32"/>
          <p:cNvSpPr/>
          <p:nvPr/>
        </p:nvSpPr>
        <p:spPr>
          <a:xfrm>
            <a:off x="6912260" y="1016106"/>
            <a:ext cx="2052228" cy="864722"/>
          </a:xfrm>
          <a:prstGeom prst="wedgeRoundRectCallout">
            <a:avLst>
              <a:gd name="adj1" fmla="val -128313"/>
              <a:gd name="adj2" fmla="val 14757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Radiális irányú furatok a dugattyúk számára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 useBgFill="1">
        <p:nvSpPr>
          <p:cNvPr id="2" name="Ellipszis 1"/>
          <p:cNvSpPr>
            <a:spLocks noChangeAspect="1"/>
          </p:cNvSpPr>
          <p:nvPr/>
        </p:nvSpPr>
        <p:spPr>
          <a:xfrm>
            <a:off x="3959932" y="2816932"/>
            <a:ext cx="1188000" cy="11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99" name="Egyenes összekötő 98"/>
          <p:cNvCxnSpPr/>
          <p:nvPr/>
        </p:nvCxnSpPr>
        <p:spPr>
          <a:xfrm rot="16200000" flipV="1">
            <a:off x="2571370" y="3184085"/>
            <a:ext cx="3958032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0" name="Egyenes összekötő 99"/>
          <p:cNvCxnSpPr/>
          <p:nvPr/>
        </p:nvCxnSpPr>
        <p:spPr>
          <a:xfrm flipV="1">
            <a:off x="2704981" y="341638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2" name="Egyenes összekötő 101"/>
          <p:cNvCxnSpPr/>
          <p:nvPr/>
        </p:nvCxnSpPr>
        <p:spPr>
          <a:xfrm rot="18900000" flipV="1">
            <a:off x="2749673" y="338193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3" name="Egyenes összekötő 102"/>
          <p:cNvCxnSpPr/>
          <p:nvPr/>
        </p:nvCxnSpPr>
        <p:spPr>
          <a:xfrm rot="2700000" flipV="1">
            <a:off x="2754328" y="3470392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35" name="Lekerekített téglalap feliratnak 34"/>
          <p:cNvSpPr/>
          <p:nvPr/>
        </p:nvSpPr>
        <p:spPr>
          <a:xfrm>
            <a:off x="584383" y="5085184"/>
            <a:ext cx="1755369" cy="634902"/>
          </a:xfrm>
          <a:prstGeom prst="wedgeRoundRectCallout">
            <a:avLst>
              <a:gd name="adj1" fmla="val 166279"/>
              <a:gd name="adj2" fmla="val -3000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Furat a tengely számára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772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0" grpId="0" animBg="1"/>
      <p:bldP spid="81" grpId="0" animBg="1"/>
      <p:bldP spid="82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32" grpId="0" animBg="1"/>
      <p:bldP spid="33" grpId="0" animBg="1"/>
      <p:bldP spid="2" grpId="0" animBg="1"/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llipszis 36"/>
          <p:cNvSpPr/>
          <p:nvPr/>
        </p:nvSpPr>
        <p:spPr>
          <a:xfrm>
            <a:off x="2941476" y="1804685"/>
            <a:ext cx="3219683" cy="3219683"/>
          </a:xfrm>
          <a:prstGeom prst="ellipse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rPr>
              <a:t> </a:t>
            </a:r>
            <a:endParaRPr kumimoji="0" lang="hu-HU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sp>
        <p:nvSpPr>
          <p:cNvPr id="83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43593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(álló dugattyútest-excentrikus tengely,munkatér a dugattyúk felett)</a:t>
            </a:r>
            <a:endParaRPr lang="hu-HU" sz="2400" i="1" dirty="0"/>
          </a:p>
        </p:txBody>
      </p:sp>
      <p:sp>
        <p:nvSpPr>
          <p:cNvPr id="75" name="Ellipszis 74"/>
          <p:cNvSpPr/>
          <p:nvPr/>
        </p:nvSpPr>
        <p:spPr>
          <a:xfrm>
            <a:off x="4321340" y="3254381"/>
            <a:ext cx="316568" cy="316568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78" name="Ellipszis 77"/>
          <p:cNvSpPr/>
          <p:nvPr/>
        </p:nvSpPr>
        <p:spPr>
          <a:xfrm>
            <a:off x="3097898" y="1956452"/>
            <a:ext cx="2903115" cy="2903115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80" name="Lekerekített téglalap 79"/>
          <p:cNvSpPr/>
          <p:nvPr/>
        </p:nvSpPr>
        <p:spPr>
          <a:xfrm rot="5400000">
            <a:off x="3422624" y="2983458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1" name="Lekerekített téglalap 80"/>
          <p:cNvSpPr/>
          <p:nvPr/>
        </p:nvSpPr>
        <p:spPr>
          <a:xfrm rot="5400000">
            <a:off x="5469387" y="297973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2" name="Lekerekített téglalap 81"/>
          <p:cNvSpPr/>
          <p:nvPr/>
        </p:nvSpPr>
        <p:spPr>
          <a:xfrm rot="10800000">
            <a:off x="4444243" y="1952836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4" name="Lekerekített téglalap 83"/>
          <p:cNvSpPr/>
          <p:nvPr/>
        </p:nvSpPr>
        <p:spPr>
          <a:xfrm rot="10800000">
            <a:off x="4444243" y="3998360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5" name="Lekerekített téglalap 84"/>
          <p:cNvSpPr/>
          <p:nvPr/>
        </p:nvSpPr>
        <p:spPr>
          <a:xfrm rot="8100000">
            <a:off x="3716137" y="2263709"/>
            <a:ext cx="210425" cy="862182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6" name="Lekerekített téglalap 85"/>
          <p:cNvSpPr/>
          <p:nvPr/>
        </p:nvSpPr>
        <p:spPr>
          <a:xfrm rot="8100000">
            <a:off x="5166737" y="370408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7" name="Lekerekített téglalap 86"/>
          <p:cNvSpPr/>
          <p:nvPr/>
        </p:nvSpPr>
        <p:spPr>
          <a:xfrm rot="2700000">
            <a:off x="3737592" y="370360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8" name="Lekerekített téglalap 87"/>
          <p:cNvSpPr/>
          <p:nvPr/>
        </p:nvSpPr>
        <p:spPr>
          <a:xfrm rot="2700000">
            <a:off x="5182542" y="225400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32" name="Lekerekített téglalap feliratnak 31"/>
          <p:cNvSpPr/>
          <p:nvPr/>
        </p:nvSpPr>
        <p:spPr>
          <a:xfrm>
            <a:off x="584383" y="1016732"/>
            <a:ext cx="1755369" cy="634902"/>
          </a:xfrm>
          <a:prstGeom prst="wedgeRoundRectCallout">
            <a:avLst>
              <a:gd name="adj1" fmla="val 131879"/>
              <a:gd name="adj2" fmla="val 277378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Álló, hengeres dugattyútest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Lekerekített téglalap feliratnak 32"/>
          <p:cNvSpPr/>
          <p:nvPr/>
        </p:nvSpPr>
        <p:spPr>
          <a:xfrm>
            <a:off x="6912260" y="1016106"/>
            <a:ext cx="2052228" cy="864722"/>
          </a:xfrm>
          <a:prstGeom prst="wedgeRoundRectCallout">
            <a:avLst>
              <a:gd name="adj1" fmla="val -128313"/>
              <a:gd name="adj2" fmla="val 14757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Radiális irányú furatok a dugattyúk számára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 useBgFill="1">
        <p:nvSpPr>
          <p:cNvPr id="2" name="Ellipszis 1"/>
          <p:cNvSpPr>
            <a:spLocks noChangeAspect="1"/>
          </p:cNvSpPr>
          <p:nvPr/>
        </p:nvSpPr>
        <p:spPr>
          <a:xfrm>
            <a:off x="3959932" y="2816932"/>
            <a:ext cx="1188000" cy="11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89" name="Ellipszis 88"/>
          <p:cNvSpPr/>
          <p:nvPr/>
        </p:nvSpPr>
        <p:spPr>
          <a:xfrm>
            <a:off x="4300856" y="3019748"/>
            <a:ext cx="791420" cy="791420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8" name="Ellipszis 97"/>
          <p:cNvSpPr/>
          <p:nvPr/>
        </p:nvSpPr>
        <p:spPr>
          <a:xfrm>
            <a:off x="4300856" y="3165928"/>
            <a:ext cx="526993" cy="526993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94" name="Lekerekített téglalap 93"/>
          <p:cNvSpPr/>
          <p:nvPr/>
        </p:nvSpPr>
        <p:spPr>
          <a:xfrm rot="16200000">
            <a:off x="5408380" y="299041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0" name="Lekerekített téglalap 89"/>
          <p:cNvSpPr/>
          <p:nvPr/>
        </p:nvSpPr>
        <p:spPr>
          <a:xfrm rot="5400000">
            <a:off x="3767812" y="2991349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91" name="Lekerekített téglalap 90"/>
          <p:cNvSpPr/>
          <p:nvPr/>
        </p:nvSpPr>
        <p:spPr>
          <a:xfrm rot="2700000">
            <a:off x="3946580" y="3508100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2" name="Lekerekített téglalap 91"/>
          <p:cNvSpPr/>
          <p:nvPr/>
        </p:nvSpPr>
        <p:spPr>
          <a:xfrm rot="10800000">
            <a:off x="4446105" y="381954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3" name="Lekerekített téglalap 92"/>
          <p:cNvSpPr/>
          <p:nvPr/>
        </p:nvSpPr>
        <p:spPr>
          <a:xfrm rot="18900000">
            <a:off x="5101587" y="3652884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95" name="Lekerekített téglalap 94"/>
          <p:cNvSpPr/>
          <p:nvPr/>
        </p:nvSpPr>
        <p:spPr>
          <a:xfrm rot="13500000">
            <a:off x="5108400" y="2340000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96" name="Lekerekített téglalap 95"/>
          <p:cNvSpPr/>
          <p:nvPr/>
        </p:nvSpPr>
        <p:spPr>
          <a:xfrm rot="10800000">
            <a:off x="4445174" y="2175256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7" name="Lekerekített téglalap 96"/>
          <p:cNvSpPr/>
          <p:nvPr/>
        </p:nvSpPr>
        <p:spPr>
          <a:xfrm rot="8100000">
            <a:off x="3939657" y="248976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cxnSp>
        <p:nvCxnSpPr>
          <p:cNvPr id="99" name="Egyenes összekötő 98"/>
          <p:cNvCxnSpPr/>
          <p:nvPr/>
        </p:nvCxnSpPr>
        <p:spPr>
          <a:xfrm rot="16200000" flipV="1">
            <a:off x="2571370" y="3184085"/>
            <a:ext cx="3958032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0" name="Egyenes összekötő 99"/>
          <p:cNvCxnSpPr/>
          <p:nvPr/>
        </p:nvCxnSpPr>
        <p:spPr>
          <a:xfrm flipV="1">
            <a:off x="2704981" y="341638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2" name="Egyenes összekötő 101"/>
          <p:cNvCxnSpPr/>
          <p:nvPr/>
        </p:nvCxnSpPr>
        <p:spPr>
          <a:xfrm rot="18900000" flipV="1">
            <a:off x="2749673" y="338193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3" name="Egyenes összekötő 102"/>
          <p:cNvCxnSpPr/>
          <p:nvPr/>
        </p:nvCxnSpPr>
        <p:spPr>
          <a:xfrm rot="2700000" flipV="1">
            <a:off x="2754328" y="3470392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34" name="Lekerekített téglalap feliratnak 33"/>
          <p:cNvSpPr/>
          <p:nvPr/>
        </p:nvSpPr>
        <p:spPr>
          <a:xfrm>
            <a:off x="591814" y="2323016"/>
            <a:ext cx="1575349" cy="634902"/>
          </a:xfrm>
          <a:prstGeom prst="wedgeRoundRectCallout">
            <a:avLst>
              <a:gd name="adj1" fmla="val 137697"/>
              <a:gd name="adj2" fmla="val 12317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Dugattyúk a furatokban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Lekerekített téglalap feliratnak 34"/>
          <p:cNvSpPr/>
          <p:nvPr/>
        </p:nvSpPr>
        <p:spPr>
          <a:xfrm>
            <a:off x="593488" y="5049180"/>
            <a:ext cx="1573675" cy="396044"/>
          </a:xfrm>
          <a:prstGeom prst="wedgeRoundRectCallout">
            <a:avLst>
              <a:gd name="adj1" fmla="val 199033"/>
              <a:gd name="adj2" fmla="val -46527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Forgó tengely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Lekerekített téglalap feliratnak 35"/>
          <p:cNvSpPr/>
          <p:nvPr/>
        </p:nvSpPr>
        <p:spPr>
          <a:xfrm>
            <a:off x="266802" y="5753322"/>
            <a:ext cx="2072950" cy="612068"/>
          </a:xfrm>
          <a:prstGeom prst="wedgeRoundRectCallout">
            <a:avLst>
              <a:gd name="adj1" fmla="val 174612"/>
              <a:gd name="adj2" fmla="val -40915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tengely excentrikus szakasza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Lekerekített téglalap feliratnak 37"/>
          <p:cNvSpPr/>
          <p:nvPr/>
        </p:nvSpPr>
        <p:spPr>
          <a:xfrm>
            <a:off x="7003827" y="991832"/>
            <a:ext cx="1841945" cy="684702"/>
          </a:xfrm>
          <a:prstGeom prst="wedgeRoundRectCallout">
            <a:avLst>
              <a:gd name="adj1" fmla="val -104957"/>
              <a:gd name="adj2" fmla="val 2300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dugattyútestet körül fogó ház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Lekerekített téglalap feliratnak 38"/>
          <p:cNvSpPr/>
          <p:nvPr/>
        </p:nvSpPr>
        <p:spPr>
          <a:xfrm>
            <a:off x="584383" y="5085184"/>
            <a:ext cx="1755369" cy="634902"/>
          </a:xfrm>
          <a:prstGeom prst="wedgeRoundRectCallout">
            <a:avLst>
              <a:gd name="adj1" fmla="val 166279"/>
              <a:gd name="adj2" fmla="val -30007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Furat a tengely számára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 useBgFill="1">
        <p:nvSpPr>
          <p:cNvPr id="40" name="Szövegdoboz 39"/>
          <p:cNvSpPr txBox="1"/>
          <p:nvPr/>
        </p:nvSpPr>
        <p:spPr>
          <a:xfrm>
            <a:off x="2941476" y="5180999"/>
            <a:ext cx="6022504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tengely excentrikus szakasza kikényszeríti a dugattyúk mozgását a felettük elhelyezett rugók ellenében. A rúgók nincsenek feltüntetve a rajzon! A tengely egy körülfordulása alatt a dugattyúk kétszer futják be a lökethosszt.</a:t>
            </a:r>
            <a:endParaRPr lang="hu-HU" dirty="0">
              <a:latin typeface="+mj-lt"/>
            </a:endParaRPr>
          </a:p>
        </p:txBody>
      </p:sp>
      <p:sp>
        <p:nvSpPr>
          <p:cNvPr id="4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22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2" grpId="0" animBg="1"/>
      <p:bldP spid="33" grpId="0" animBg="1"/>
      <p:bldP spid="89" grpId="0" animBg="1"/>
      <p:bldP spid="98" grpId="0" animBg="1"/>
      <p:bldP spid="94" grpId="0" animBg="1"/>
      <p:bldP spid="90" grpId="0" animBg="1"/>
      <p:bldP spid="91" grpId="0" animBg="1"/>
      <p:bldP spid="92" grpId="0" animBg="1"/>
      <p:bldP spid="93" grpId="0" animBg="1"/>
      <p:bldP spid="95" grpId="0" animBg="1"/>
      <p:bldP spid="96" grpId="0" animBg="1"/>
      <p:bldP spid="97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llipszis 36"/>
          <p:cNvSpPr/>
          <p:nvPr/>
        </p:nvSpPr>
        <p:spPr>
          <a:xfrm>
            <a:off x="2941476" y="1804685"/>
            <a:ext cx="3219683" cy="3219683"/>
          </a:xfrm>
          <a:prstGeom prst="ellipse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3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43593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(álló dugattyútest-excentrikus tengely,munkatér a dugattyúk felett)</a:t>
            </a:r>
            <a:endParaRPr lang="hu-HU" sz="2400" i="1" dirty="0"/>
          </a:p>
        </p:txBody>
      </p:sp>
      <p:sp>
        <p:nvSpPr>
          <p:cNvPr id="75" name="Ellipszis 74"/>
          <p:cNvSpPr/>
          <p:nvPr/>
        </p:nvSpPr>
        <p:spPr>
          <a:xfrm>
            <a:off x="4321340" y="3254381"/>
            <a:ext cx="316568" cy="316568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78" name="Ellipszis 77"/>
          <p:cNvSpPr/>
          <p:nvPr/>
        </p:nvSpPr>
        <p:spPr>
          <a:xfrm>
            <a:off x="3097898" y="1956452"/>
            <a:ext cx="2903115" cy="2903115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80" name="Lekerekített téglalap 79"/>
          <p:cNvSpPr/>
          <p:nvPr/>
        </p:nvSpPr>
        <p:spPr>
          <a:xfrm rot="5400000">
            <a:off x="3422624" y="2983458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1" name="Lekerekített téglalap 80"/>
          <p:cNvSpPr/>
          <p:nvPr/>
        </p:nvSpPr>
        <p:spPr>
          <a:xfrm rot="5400000">
            <a:off x="5469387" y="297973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2" name="Lekerekített téglalap 81"/>
          <p:cNvSpPr/>
          <p:nvPr/>
        </p:nvSpPr>
        <p:spPr>
          <a:xfrm rot="10800000">
            <a:off x="4444243" y="1952836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4" name="Lekerekített téglalap 83"/>
          <p:cNvSpPr/>
          <p:nvPr/>
        </p:nvSpPr>
        <p:spPr>
          <a:xfrm rot="10800000">
            <a:off x="4444243" y="3998360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5" name="Lekerekített téglalap 84"/>
          <p:cNvSpPr/>
          <p:nvPr/>
        </p:nvSpPr>
        <p:spPr>
          <a:xfrm rot="8100000">
            <a:off x="3716137" y="2263709"/>
            <a:ext cx="210425" cy="862182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6" name="Lekerekített téglalap 85"/>
          <p:cNvSpPr/>
          <p:nvPr/>
        </p:nvSpPr>
        <p:spPr>
          <a:xfrm rot="8100000">
            <a:off x="5166737" y="370408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7" name="Lekerekített téglalap 86"/>
          <p:cNvSpPr/>
          <p:nvPr/>
        </p:nvSpPr>
        <p:spPr>
          <a:xfrm rot="2700000">
            <a:off x="3737592" y="370360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8" name="Lekerekített téglalap 87"/>
          <p:cNvSpPr/>
          <p:nvPr/>
        </p:nvSpPr>
        <p:spPr>
          <a:xfrm rot="2700000">
            <a:off x="5182542" y="225400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 useBgFill="1">
        <p:nvSpPr>
          <p:cNvPr id="2" name="Ellipszis 1"/>
          <p:cNvSpPr>
            <a:spLocks noChangeAspect="1"/>
          </p:cNvSpPr>
          <p:nvPr/>
        </p:nvSpPr>
        <p:spPr>
          <a:xfrm>
            <a:off x="3959932" y="2816932"/>
            <a:ext cx="1188000" cy="11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89" name="Ellipszis 88"/>
          <p:cNvSpPr/>
          <p:nvPr/>
        </p:nvSpPr>
        <p:spPr>
          <a:xfrm>
            <a:off x="4300856" y="3019748"/>
            <a:ext cx="791420" cy="791420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8" name="Ellipszis 97"/>
          <p:cNvSpPr/>
          <p:nvPr/>
        </p:nvSpPr>
        <p:spPr>
          <a:xfrm>
            <a:off x="4300856" y="3165928"/>
            <a:ext cx="526993" cy="526993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94" name="Lekerekített téglalap 93"/>
          <p:cNvSpPr/>
          <p:nvPr/>
        </p:nvSpPr>
        <p:spPr>
          <a:xfrm rot="16200000">
            <a:off x="5408380" y="299041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0" name="Lekerekített téglalap 89"/>
          <p:cNvSpPr/>
          <p:nvPr/>
        </p:nvSpPr>
        <p:spPr>
          <a:xfrm rot="5400000">
            <a:off x="3767812" y="2991349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91" name="Lekerekített téglalap 90"/>
          <p:cNvSpPr/>
          <p:nvPr/>
        </p:nvSpPr>
        <p:spPr>
          <a:xfrm rot="2700000">
            <a:off x="3946580" y="3508100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2" name="Lekerekített téglalap 91"/>
          <p:cNvSpPr/>
          <p:nvPr/>
        </p:nvSpPr>
        <p:spPr>
          <a:xfrm rot="10800000">
            <a:off x="4446105" y="381954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3" name="Lekerekített téglalap 92"/>
          <p:cNvSpPr/>
          <p:nvPr/>
        </p:nvSpPr>
        <p:spPr>
          <a:xfrm rot="18900000">
            <a:off x="5101587" y="3652884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95" name="Lekerekített téglalap 94"/>
          <p:cNvSpPr/>
          <p:nvPr/>
        </p:nvSpPr>
        <p:spPr>
          <a:xfrm rot="13500000">
            <a:off x="5108400" y="2340000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96" name="Lekerekített téglalap 95"/>
          <p:cNvSpPr/>
          <p:nvPr/>
        </p:nvSpPr>
        <p:spPr>
          <a:xfrm rot="10800000">
            <a:off x="4445174" y="2175256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7" name="Lekerekített téglalap 96"/>
          <p:cNvSpPr/>
          <p:nvPr/>
        </p:nvSpPr>
        <p:spPr>
          <a:xfrm rot="8100000">
            <a:off x="3939657" y="248976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cxnSp>
        <p:nvCxnSpPr>
          <p:cNvPr id="99" name="Egyenes összekötő 98"/>
          <p:cNvCxnSpPr/>
          <p:nvPr/>
        </p:nvCxnSpPr>
        <p:spPr>
          <a:xfrm rot="16200000" flipV="1">
            <a:off x="2571370" y="3184085"/>
            <a:ext cx="3958032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0" name="Egyenes összekötő 99"/>
          <p:cNvCxnSpPr/>
          <p:nvPr/>
        </p:nvCxnSpPr>
        <p:spPr>
          <a:xfrm flipV="1">
            <a:off x="2704981" y="341638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2" name="Egyenes összekötő 101"/>
          <p:cNvCxnSpPr/>
          <p:nvPr/>
        </p:nvCxnSpPr>
        <p:spPr>
          <a:xfrm rot="18900000" flipV="1">
            <a:off x="2749673" y="338193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3" name="Egyenes összekötő 102"/>
          <p:cNvCxnSpPr/>
          <p:nvPr/>
        </p:nvCxnSpPr>
        <p:spPr>
          <a:xfrm rot="2700000" flipV="1">
            <a:off x="2754328" y="3470392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34" name="Lekerekített téglalap feliratnak 33"/>
          <p:cNvSpPr/>
          <p:nvPr/>
        </p:nvSpPr>
        <p:spPr>
          <a:xfrm>
            <a:off x="591814" y="2323016"/>
            <a:ext cx="1575349" cy="634902"/>
          </a:xfrm>
          <a:prstGeom prst="wedgeRoundRectCallout">
            <a:avLst>
              <a:gd name="adj1" fmla="val 137697"/>
              <a:gd name="adj2" fmla="val 12317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Dugattyúk a furatokban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Lekerekített téglalap feliratnak 34"/>
          <p:cNvSpPr/>
          <p:nvPr/>
        </p:nvSpPr>
        <p:spPr>
          <a:xfrm>
            <a:off x="593488" y="5049180"/>
            <a:ext cx="1573675" cy="396044"/>
          </a:xfrm>
          <a:prstGeom prst="wedgeRoundRectCallout">
            <a:avLst>
              <a:gd name="adj1" fmla="val 199033"/>
              <a:gd name="adj2" fmla="val -46527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Forgó tengely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Lekerekített téglalap feliratnak 35"/>
          <p:cNvSpPr/>
          <p:nvPr/>
        </p:nvSpPr>
        <p:spPr>
          <a:xfrm>
            <a:off x="266802" y="5753322"/>
            <a:ext cx="2072950" cy="612068"/>
          </a:xfrm>
          <a:prstGeom prst="wedgeRoundRectCallout">
            <a:avLst>
              <a:gd name="adj1" fmla="val 174612"/>
              <a:gd name="adj2" fmla="val -40915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tengely excentrikus szakasza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Lekerekített téglalap feliratnak 37"/>
          <p:cNvSpPr/>
          <p:nvPr/>
        </p:nvSpPr>
        <p:spPr>
          <a:xfrm>
            <a:off x="7003827" y="991832"/>
            <a:ext cx="1841945" cy="684702"/>
          </a:xfrm>
          <a:prstGeom prst="wedgeRoundRectCallout">
            <a:avLst>
              <a:gd name="adj1" fmla="val -104957"/>
              <a:gd name="adj2" fmla="val 23003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A dugattyútestet körül fogó ház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 useBgFill="1">
        <p:nvSpPr>
          <p:cNvPr id="40" name="Szövegdoboz 39"/>
          <p:cNvSpPr txBox="1"/>
          <p:nvPr/>
        </p:nvSpPr>
        <p:spPr>
          <a:xfrm>
            <a:off x="2941476" y="5180999"/>
            <a:ext cx="6022504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tengely excentrikus szakasza kikényszeríti a dugattyúk mozgását a felettük elhelyezett rugók ellenében. A rúgók nincsenek feltüntetve a rajzon! A tengely egy körülfordulása alatt a dugattyúk kétszer futják be a lökethosszt.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 useBgFill="1">
        <p:nvSpPr>
          <p:cNvPr id="41" name="Szövegdoboz 40"/>
          <p:cNvSpPr txBox="1"/>
          <p:nvPr/>
        </p:nvSpPr>
        <p:spPr>
          <a:xfrm>
            <a:off x="220962" y="5217003"/>
            <a:ext cx="8707522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folyadék be- és elvezetésére szolgáló réseket vagy a dugattyútestet körül fogó házban, vagy a dugattyútest tengelyének végéhez illeszkedő fedélben kell kiképezni. Az első esetben a dugattyútestet körül fogó háznak a másik esetben a dugattyútest végéhez illeszkedő fedélnek együtt kell forognia a tengellyel!</a:t>
            </a:r>
            <a:endParaRPr lang="hu-HU" dirty="0">
              <a:latin typeface="+mj-lt"/>
            </a:endParaRPr>
          </a:p>
        </p:txBody>
      </p:sp>
      <p:sp>
        <p:nvSpPr>
          <p:cNvPr id="39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799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40" grpId="0" animBg="1"/>
      <p:bldP spid="4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Szövegdoboz 47"/>
          <p:cNvSpPr txBox="1"/>
          <p:nvPr/>
        </p:nvSpPr>
        <p:spPr>
          <a:xfrm>
            <a:off x="220962" y="5217003"/>
            <a:ext cx="8707522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 folyadék be- és elvezetésére szolgáló réseket vagy a dugattyútestet körül fogó házban, vagy a dugattyútest tengelyének végéhez illeszkedő fedélben kell kiképezni. Az első esetben a dugattyútestet körül fogó háznak a másik esetben a dugattyútest végéhez illeszkedő fedélnek együtt kell forognia a tengellyel!</a:t>
            </a:r>
            <a:endParaRPr lang="hu-HU" dirty="0">
              <a:latin typeface="+mj-lt"/>
            </a:endParaRPr>
          </a:p>
        </p:txBody>
      </p:sp>
      <p:sp useBgFill="1">
        <p:nvSpPr>
          <p:cNvPr id="39" name="Szövegdoboz 38"/>
          <p:cNvSpPr txBox="1"/>
          <p:nvPr/>
        </p:nvSpPr>
        <p:spPr>
          <a:xfrm>
            <a:off x="143508" y="5192032"/>
            <a:ext cx="8856984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dugattyútest a tengelyhez képest elmozdítható, ezzel a jelölt excentricitás </a:t>
            </a:r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-e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max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&lt;0&lt;+</a:t>
            </a:r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max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között változtatható, aminek köszönhetően a térfogatáram 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0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 és </a:t>
            </a:r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V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max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 között szabályozható, sőt a folyadékszállítás iránya meg is fordítható a szívó és a nyomó csonk felcserélődik. A szabályozás a lökethossznak, azaz a munkatér térfogatának változtatásával történik.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Ellipszis 36"/>
          <p:cNvSpPr/>
          <p:nvPr/>
        </p:nvSpPr>
        <p:spPr>
          <a:xfrm>
            <a:off x="2941476" y="1804685"/>
            <a:ext cx="3219683" cy="3219683"/>
          </a:xfrm>
          <a:prstGeom prst="ellipse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3" name="Cím 1"/>
          <p:cNvSpPr>
            <a:spLocks noGrp="1"/>
          </p:cNvSpPr>
          <p:nvPr>
            <p:ph type="title"/>
          </p:nvPr>
        </p:nvSpPr>
        <p:spPr>
          <a:xfrm>
            <a:off x="457200" y="104790"/>
            <a:ext cx="8435930" cy="767926"/>
          </a:xfrm>
        </p:spPr>
        <p:txBody>
          <a:bodyPr>
            <a:noAutofit/>
          </a:bodyPr>
          <a:lstStyle/>
          <a:p>
            <a:r>
              <a:rPr lang="hu-HU" sz="3600" dirty="0" smtClean="0"/>
              <a:t>Radiál dugattyús szivattyúk működési elve</a:t>
            </a:r>
            <a:br>
              <a:rPr lang="hu-HU" sz="3600" dirty="0" smtClean="0"/>
            </a:br>
            <a:r>
              <a:rPr lang="hu-HU" sz="2400" i="1" dirty="0" smtClean="0"/>
              <a:t>(álló dugattyútest-excentrikus tengely,munkatér a dugattyúk felett)</a:t>
            </a:r>
            <a:endParaRPr lang="hu-HU" sz="2400" i="1" dirty="0"/>
          </a:p>
        </p:txBody>
      </p:sp>
      <p:sp>
        <p:nvSpPr>
          <p:cNvPr id="75" name="Ellipszis 74"/>
          <p:cNvSpPr/>
          <p:nvPr/>
        </p:nvSpPr>
        <p:spPr>
          <a:xfrm>
            <a:off x="4321340" y="3254381"/>
            <a:ext cx="316568" cy="316568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78" name="Ellipszis 77"/>
          <p:cNvSpPr/>
          <p:nvPr/>
        </p:nvSpPr>
        <p:spPr>
          <a:xfrm>
            <a:off x="3097898" y="1956452"/>
            <a:ext cx="2903115" cy="2903115"/>
          </a:xfrm>
          <a:prstGeom prst="ellipse">
            <a:avLst/>
          </a:prstGeom>
          <a:pattFill prst="wdUpDiag">
            <a:fgClr>
              <a:sysClr val="windowText" lastClr="00000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80" name="Lekerekített téglalap 79"/>
          <p:cNvSpPr/>
          <p:nvPr/>
        </p:nvSpPr>
        <p:spPr>
          <a:xfrm rot="5400000">
            <a:off x="3422624" y="2983458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1" name="Lekerekített téglalap 80"/>
          <p:cNvSpPr/>
          <p:nvPr/>
        </p:nvSpPr>
        <p:spPr>
          <a:xfrm rot="5400000">
            <a:off x="5469387" y="297973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2" name="Lekerekített téglalap 81"/>
          <p:cNvSpPr/>
          <p:nvPr/>
        </p:nvSpPr>
        <p:spPr>
          <a:xfrm rot="10800000">
            <a:off x="4444243" y="1952836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4" name="Lekerekített téglalap 83"/>
          <p:cNvSpPr/>
          <p:nvPr/>
        </p:nvSpPr>
        <p:spPr>
          <a:xfrm rot="10800000">
            <a:off x="4444243" y="3998360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5" name="Lekerekített téglalap 84"/>
          <p:cNvSpPr/>
          <p:nvPr/>
        </p:nvSpPr>
        <p:spPr>
          <a:xfrm rot="8100000">
            <a:off x="3716137" y="2263709"/>
            <a:ext cx="210425" cy="862182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6" name="Lekerekített téglalap 85"/>
          <p:cNvSpPr/>
          <p:nvPr/>
        </p:nvSpPr>
        <p:spPr>
          <a:xfrm rot="8100000">
            <a:off x="5166737" y="370408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7" name="Lekerekített téglalap 86"/>
          <p:cNvSpPr/>
          <p:nvPr/>
        </p:nvSpPr>
        <p:spPr>
          <a:xfrm rot="2700000">
            <a:off x="3737592" y="3703609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88" name="Lekerekített téglalap 87"/>
          <p:cNvSpPr/>
          <p:nvPr/>
        </p:nvSpPr>
        <p:spPr>
          <a:xfrm rot="2700000">
            <a:off x="5182542" y="2254004"/>
            <a:ext cx="210425" cy="864000"/>
          </a:xfrm>
          <a:prstGeom prst="round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 useBgFill="1">
        <p:nvSpPr>
          <p:cNvPr id="2" name="Ellipszis 1"/>
          <p:cNvSpPr>
            <a:spLocks noChangeAspect="1"/>
          </p:cNvSpPr>
          <p:nvPr/>
        </p:nvSpPr>
        <p:spPr>
          <a:xfrm>
            <a:off x="3959932" y="2816932"/>
            <a:ext cx="1188000" cy="11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89" name="Ellipszis 88"/>
          <p:cNvSpPr/>
          <p:nvPr/>
        </p:nvSpPr>
        <p:spPr>
          <a:xfrm>
            <a:off x="4300856" y="3019748"/>
            <a:ext cx="791420" cy="791420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8" name="Ellipszis 97"/>
          <p:cNvSpPr/>
          <p:nvPr/>
        </p:nvSpPr>
        <p:spPr>
          <a:xfrm>
            <a:off x="4300856" y="3165928"/>
            <a:ext cx="526993" cy="526993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94" name="Lekerekített téglalap 93"/>
          <p:cNvSpPr/>
          <p:nvPr/>
        </p:nvSpPr>
        <p:spPr>
          <a:xfrm rot="16200000">
            <a:off x="5408380" y="299041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0" name="Lekerekített téglalap 89"/>
          <p:cNvSpPr/>
          <p:nvPr/>
        </p:nvSpPr>
        <p:spPr>
          <a:xfrm rot="5400000">
            <a:off x="3767812" y="2991349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91" name="Lekerekített téglalap 90"/>
          <p:cNvSpPr/>
          <p:nvPr/>
        </p:nvSpPr>
        <p:spPr>
          <a:xfrm rot="2700000">
            <a:off x="3946580" y="3508100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2" name="Lekerekített téglalap 91"/>
          <p:cNvSpPr/>
          <p:nvPr/>
        </p:nvSpPr>
        <p:spPr>
          <a:xfrm rot="10800000">
            <a:off x="4446105" y="381954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3" name="Lekerekített téglalap 92"/>
          <p:cNvSpPr/>
          <p:nvPr/>
        </p:nvSpPr>
        <p:spPr>
          <a:xfrm rot="18900000">
            <a:off x="5101587" y="3652884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95" name="Lekerekített téglalap 94"/>
          <p:cNvSpPr/>
          <p:nvPr/>
        </p:nvSpPr>
        <p:spPr>
          <a:xfrm rot="13500000">
            <a:off x="5108400" y="2340000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Times New Roman"/>
                <a:ea typeface="Times New Roman"/>
              </a:rPr>
              <a:t> </a:t>
            </a:r>
            <a:endParaRPr lang="hu-HU" sz="1200" kern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96" name="Lekerekített téglalap 95"/>
          <p:cNvSpPr/>
          <p:nvPr/>
        </p:nvSpPr>
        <p:spPr>
          <a:xfrm rot="10800000">
            <a:off x="4445174" y="2175256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b="1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7" name="Lekerekített téglalap 96"/>
          <p:cNvSpPr/>
          <p:nvPr/>
        </p:nvSpPr>
        <p:spPr>
          <a:xfrm rot="8100000">
            <a:off x="3939657" y="2489768"/>
            <a:ext cx="210425" cy="844492"/>
          </a:xfrm>
          <a:prstGeom prst="round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108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1100" kern="0">
                <a:solidFill>
                  <a:sysClr val="window" lastClr="FFFFFF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hu-HU" sz="1100" kern="0">
              <a:solidFill>
                <a:sysClr val="window" lastClr="FFFFFF"/>
              </a:solidFill>
              <a:latin typeface="Calibri"/>
              <a:ea typeface="Calibri"/>
              <a:cs typeface="Times New Roman"/>
            </a:endParaRPr>
          </a:p>
        </p:txBody>
      </p:sp>
      <p:cxnSp>
        <p:nvCxnSpPr>
          <p:cNvPr id="99" name="Egyenes összekötő 98"/>
          <p:cNvCxnSpPr/>
          <p:nvPr/>
        </p:nvCxnSpPr>
        <p:spPr>
          <a:xfrm rot="16200000" flipV="1">
            <a:off x="2571370" y="3184085"/>
            <a:ext cx="3958032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0" name="Egyenes összekötő 99"/>
          <p:cNvCxnSpPr/>
          <p:nvPr/>
        </p:nvCxnSpPr>
        <p:spPr>
          <a:xfrm flipV="1">
            <a:off x="2704981" y="341638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2" name="Egyenes összekötő 101"/>
          <p:cNvCxnSpPr/>
          <p:nvPr/>
        </p:nvCxnSpPr>
        <p:spPr>
          <a:xfrm rot="18900000" flipV="1">
            <a:off x="2749673" y="3381939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cxnSp>
        <p:nvCxnSpPr>
          <p:cNvPr id="103" name="Egyenes összekötő 102"/>
          <p:cNvCxnSpPr/>
          <p:nvPr/>
        </p:nvCxnSpPr>
        <p:spPr>
          <a:xfrm rot="2700000" flipV="1">
            <a:off x="2754328" y="3470392"/>
            <a:ext cx="3694535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grpSp>
        <p:nvGrpSpPr>
          <p:cNvPr id="42" name="Csoportba foglalás 41"/>
          <p:cNvGrpSpPr/>
          <p:nvPr/>
        </p:nvGrpSpPr>
        <p:grpSpPr>
          <a:xfrm rot="5400000">
            <a:off x="4590002" y="458670"/>
            <a:ext cx="0" cy="1908212"/>
            <a:chOff x="6660232" y="2528900"/>
            <a:chExt cx="0" cy="1908212"/>
          </a:xfrm>
        </p:grpSpPr>
        <p:cxnSp>
          <p:nvCxnSpPr>
            <p:cNvPr id="43" name="Egyenes összekötő 42"/>
            <p:cNvCxnSpPr/>
            <p:nvPr/>
          </p:nvCxnSpPr>
          <p:spPr>
            <a:xfrm>
              <a:off x="6660232" y="2528900"/>
              <a:ext cx="0" cy="190821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gyenes összekötő nyíllal 43"/>
            <p:cNvCxnSpPr/>
            <p:nvPr/>
          </p:nvCxnSpPr>
          <p:spPr>
            <a:xfrm>
              <a:off x="6660232" y="2672916"/>
              <a:ext cx="0" cy="72008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Egyenes összekötő nyíllal 44"/>
            <p:cNvCxnSpPr/>
            <p:nvPr/>
          </p:nvCxnSpPr>
          <p:spPr>
            <a:xfrm>
              <a:off x="6660232" y="3537012"/>
              <a:ext cx="0" cy="72008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Lekerekített téglalap feliratnak 45"/>
          <p:cNvSpPr/>
          <p:nvPr/>
        </p:nvSpPr>
        <p:spPr>
          <a:xfrm>
            <a:off x="208380" y="1804444"/>
            <a:ext cx="2720514" cy="1183256"/>
          </a:xfrm>
          <a:prstGeom prst="wedgeRoundRectCallout">
            <a:avLst>
              <a:gd name="adj1" fmla="val 112791"/>
              <a:gd name="adj2" fmla="val -8265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Excentricitás az álló dugattyútest és a tengely excentrikus szakaszának középvonala között között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47" name="Egyenes összekötő 46"/>
          <p:cNvCxnSpPr/>
          <p:nvPr/>
        </p:nvCxnSpPr>
        <p:spPr>
          <a:xfrm rot="16200000" flipV="1">
            <a:off x="2587198" y="3225983"/>
            <a:ext cx="4222459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Dot"/>
          </a:ln>
          <a:effectLst/>
        </p:spPr>
      </p:cxnSp>
      <p:sp>
        <p:nvSpPr>
          <p:cNvPr id="40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736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39" grpId="0" animBg="1"/>
      <p:bldP spid="4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3726"/>
          </a:xfrm>
        </p:spPr>
        <p:txBody>
          <a:bodyPr>
            <a:noAutofit/>
          </a:bodyPr>
          <a:lstStyle/>
          <a:p>
            <a:r>
              <a:rPr lang="hu-HU" sz="3600" dirty="0" smtClean="0"/>
              <a:t>Axiál dugattyús szivattyúk működési elve</a:t>
            </a:r>
            <a:endParaRPr lang="hu-HU" sz="3600" dirty="0"/>
          </a:p>
        </p:txBody>
      </p:sp>
      <p:pic>
        <p:nvPicPr>
          <p:cNvPr id="7" name="Kép 6" descr="Axiális szivattyú működési elv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8305" y="1511001"/>
            <a:ext cx="6234237" cy="2927629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827584" y="4424915"/>
            <a:ext cx="3395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dirty="0" smtClean="0">
                <a:latin typeface="+mj-lt"/>
              </a:rPr>
              <a:t>Forgó dugattyútest</a:t>
            </a:r>
          </a:p>
          <a:p>
            <a:pPr marL="342900" indent="-342900">
              <a:buAutoNum type="arabicPeriod"/>
            </a:pPr>
            <a:r>
              <a:rPr lang="hu-HU" dirty="0" smtClean="0">
                <a:latin typeface="+mj-lt"/>
              </a:rPr>
              <a:t>Ház</a:t>
            </a:r>
          </a:p>
          <a:p>
            <a:pPr marL="342900" indent="-342900">
              <a:buAutoNum type="arabicPeriod"/>
            </a:pPr>
            <a:r>
              <a:rPr lang="hu-HU" dirty="0" smtClean="0">
                <a:latin typeface="+mj-lt"/>
              </a:rPr>
              <a:t>Dugattyúk </a:t>
            </a:r>
          </a:p>
          <a:p>
            <a:pPr marL="342900" indent="-342900">
              <a:buAutoNum type="arabicPeriod"/>
            </a:pPr>
            <a:r>
              <a:rPr lang="hu-HU" dirty="0" smtClean="0">
                <a:latin typeface="+mj-lt"/>
              </a:rPr>
              <a:t>Tengely</a:t>
            </a:r>
            <a:endParaRPr lang="hu-HU" dirty="0">
              <a:latin typeface="+mj-lt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4697962" y="4424915"/>
            <a:ext cx="3395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hu-HU" dirty="0" smtClean="0">
                <a:latin typeface="+mj-lt"/>
              </a:rPr>
              <a:t>Mozgató lap</a:t>
            </a:r>
          </a:p>
          <a:p>
            <a:pPr marL="342900" indent="-342900">
              <a:buAutoNum type="arabicPeriod" startAt="5"/>
            </a:pPr>
            <a:r>
              <a:rPr lang="hu-HU" dirty="0" smtClean="0">
                <a:latin typeface="+mj-lt"/>
              </a:rPr>
              <a:t>Vezérlőcsatorna test</a:t>
            </a:r>
          </a:p>
          <a:p>
            <a:pPr marL="342900" indent="-342900">
              <a:buAutoNum type="arabicPeriod" startAt="5"/>
            </a:pPr>
            <a:r>
              <a:rPr lang="hu-HU" dirty="0" smtClean="0">
                <a:latin typeface="+mj-lt"/>
              </a:rPr>
              <a:t>Nyomócsonk</a:t>
            </a:r>
          </a:p>
          <a:p>
            <a:pPr marL="342900" indent="-342900">
              <a:buAutoNum type="arabicPeriod" startAt="5"/>
            </a:pPr>
            <a:r>
              <a:rPr lang="hu-HU" dirty="0" smtClean="0">
                <a:latin typeface="+mj-lt"/>
              </a:rPr>
              <a:t>Szívócsonk </a:t>
            </a:r>
            <a:endParaRPr lang="hu-HU" dirty="0">
              <a:latin typeface="+mj-lt"/>
            </a:endParaRPr>
          </a:p>
        </p:txBody>
      </p:sp>
      <p:sp>
        <p:nvSpPr>
          <p:cNvPr id="11" name="Szalagnyíl lefelé 10"/>
          <p:cNvSpPr/>
          <p:nvPr/>
        </p:nvSpPr>
        <p:spPr>
          <a:xfrm>
            <a:off x="1209885" y="2715930"/>
            <a:ext cx="985851" cy="766773"/>
          </a:xfrm>
          <a:prstGeom prst="curvedDownArrow">
            <a:avLst>
              <a:gd name="adj1" fmla="val 12772"/>
              <a:gd name="adj2" fmla="val 64286"/>
              <a:gd name="adj3" fmla="val 25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7462733" y="1868631"/>
            <a:ext cx="1261876" cy="387660"/>
          </a:xfrm>
          <a:prstGeom prst="wedgeRoundRectCallout">
            <a:avLst>
              <a:gd name="adj1" fmla="val -116579"/>
              <a:gd name="adj2" fmla="val 15835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 nyílás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7358299" y="4230800"/>
            <a:ext cx="1470744" cy="387660"/>
          </a:xfrm>
          <a:prstGeom prst="wedgeRoundRectCallout">
            <a:avLst>
              <a:gd name="adj1" fmla="val -73979"/>
              <a:gd name="adj2" fmla="val -246263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 nyílás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uiExpand="1" build="p"/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xiális hidromotor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6407" y="1824968"/>
            <a:ext cx="5989320" cy="3188208"/>
          </a:xfrm>
          <a:prstGeom prst="rect">
            <a:avLst/>
          </a:prstGeom>
        </p:spPr>
      </p:pic>
      <p:sp>
        <p:nvSpPr>
          <p:cNvPr id="8" name="Lekerekített téglalap feliratnak 7"/>
          <p:cNvSpPr/>
          <p:nvPr/>
        </p:nvSpPr>
        <p:spPr>
          <a:xfrm>
            <a:off x="7565727" y="1069772"/>
            <a:ext cx="1021176" cy="426075"/>
          </a:xfrm>
          <a:prstGeom prst="wedgeRoundRectCallout">
            <a:avLst>
              <a:gd name="adj1" fmla="val -132599"/>
              <a:gd name="adj2" fmla="val 512284"/>
              <a:gd name="adj3" fmla="val 16667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tengely</a:t>
            </a:r>
            <a:endParaRPr lang="hu-HU" dirty="0">
              <a:latin typeface="+mj-lt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2648958" y="1069772"/>
            <a:ext cx="1167228" cy="426075"/>
          </a:xfrm>
          <a:prstGeom prst="wedgeRoundRectCallout">
            <a:avLst>
              <a:gd name="adj1" fmla="val 102735"/>
              <a:gd name="adj2" fmla="val 415817"/>
              <a:gd name="adj3" fmla="val 16667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dugattyú</a:t>
            </a:r>
            <a:endParaRPr lang="hu-HU" dirty="0">
              <a:latin typeface="+mj-lt"/>
            </a:endParaRPr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1043608" y="1069772"/>
            <a:ext cx="1424007" cy="426075"/>
          </a:xfrm>
          <a:prstGeom prst="wedgeRoundRectCallout">
            <a:avLst>
              <a:gd name="adj1" fmla="val 118579"/>
              <a:gd name="adj2" fmla="val 460593"/>
              <a:gd name="adj3" fmla="val 16667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mozgató lap</a:t>
            </a:r>
            <a:endParaRPr lang="hu-HU" dirty="0">
              <a:latin typeface="+mj-lt"/>
            </a:endParaRPr>
          </a:p>
        </p:txBody>
      </p:sp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3726"/>
          </a:xfrm>
        </p:spPr>
        <p:txBody>
          <a:bodyPr>
            <a:noAutofit/>
          </a:bodyPr>
          <a:lstStyle/>
          <a:p>
            <a:r>
              <a:rPr lang="hu-HU" sz="3600" dirty="0" smtClean="0"/>
              <a:t>Axiál dugattyús szivattyú konstrukciós rajza</a:t>
            </a:r>
            <a:endParaRPr lang="hu-HU" sz="3600" dirty="0"/>
          </a:p>
        </p:txBody>
      </p:sp>
      <p:sp useBgFill="1">
        <p:nvSpPr>
          <p:cNvPr id="14" name="Szövegdoboz 13"/>
          <p:cNvSpPr txBox="1"/>
          <p:nvPr/>
        </p:nvSpPr>
        <p:spPr>
          <a:xfrm>
            <a:off x="143508" y="5192032"/>
            <a:ext cx="8856984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mozgatólapnak a tengellyel bezárt szöge pl. 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-25</a:t>
            </a:r>
            <a:r>
              <a:rPr lang="hu-HU" i="1" baseline="30000" dirty="0" smtClean="0">
                <a:solidFill>
                  <a:prstClr val="black"/>
                </a:solidFill>
                <a:latin typeface="Calibri"/>
              </a:rPr>
              <a:t>o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&lt;0&lt;+25</a:t>
            </a:r>
            <a:r>
              <a:rPr lang="hu-HU" i="1" baseline="30000" dirty="0" smtClean="0">
                <a:solidFill>
                  <a:prstClr val="black"/>
                </a:solidFill>
                <a:latin typeface="Calibri"/>
              </a:rPr>
              <a:t>o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között változtatható, aminek köszönhetően a térfogatáram </a:t>
            </a:r>
            <a:r>
              <a:rPr lang="hu-HU" i="1" dirty="0" smtClean="0">
                <a:solidFill>
                  <a:prstClr val="black"/>
                </a:solidFill>
                <a:latin typeface="Calibri"/>
              </a:rPr>
              <a:t>0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 és </a:t>
            </a:r>
            <a:r>
              <a:rPr lang="hu-HU" i="1" dirty="0" err="1" smtClean="0">
                <a:solidFill>
                  <a:prstClr val="black"/>
                </a:solidFill>
                <a:latin typeface="Calibri"/>
              </a:rPr>
              <a:t>V</a:t>
            </a:r>
            <a:r>
              <a:rPr lang="hu-HU" i="1" baseline="-25000" dirty="0" err="1" smtClean="0">
                <a:solidFill>
                  <a:prstClr val="black"/>
                </a:solidFill>
                <a:latin typeface="Calibri"/>
              </a:rPr>
              <a:t>max</a:t>
            </a:r>
            <a:r>
              <a:rPr lang="hu-HU" dirty="0" smtClean="0">
                <a:solidFill>
                  <a:prstClr val="black"/>
                </a:solidFill>
                <a:latin typeface="Calibri"/>
              </a:rPr>
              <a:t> között szabályozható, sőt a folyadékszállítás iránya meg is fordítható a szívó és a nyomó csonk felcserélődik. A szabályozás a lökethossznak, azaz a munkatér térfogatának változtatásával történik.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29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rmAutofit/>
          </a:bodyPr>
          <a:lstStyle/>
          <a:p>
            <a:r>
              <a:rPr lang="hu-HU" sz="4400" dirty="0" smtClean="0"/>
              <a:t>Axiál dugattyús szivattyú alkatrészei</a:t>
            </a:r>
            <a:endParaRPr lang="hu-HU" sz="4400" dirty="0"/>
          </a:p>
        </p:txBody>
      </p:sp>
      <p:pic>
        <p:nvPicPr>
          <p:cNvPr id="7" name="Kép 6" descr="Axiáldugattyús hidromotor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84215" y="1566837"/>
            <a:ext cx="5199285" cy="3906891"/>
          </a:xfrm>
          <a:prstGeom prst="rect">
            <a:avLst/>
          </a:prstGeom>
        </p:spPr>
      </p:pic>
      <p:sp>
        <p:nvSpPr>
          <p:cNvPr id="8" name="Lekerekített téglalap feliratnak 7"/>
          <p:cNvSpPr/>
          <p:nvPr/>
        </p:nvSpPr>
        <p:spPr>
          <a:xfrm>
            <a:off x="457200" y="5656293"/>
            <a:ext cx="1167228" cy="364995"/>
          </a:xfrm>
          <a:prstGeom prst="wedgeRoundRectCallout">
            <a:avLst>
              <a:gd name="adj1" fmla="val 155208"/>
              <a:gd name="adj2" fmla="val -23813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dugattyúk</a:t>
            </a:r>
            <a:endParaRPr lang="hu-HU" dirty="0">
              <a:latin typeface="+mj-lt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226953" y="4013208"/>
            <a:ext cx="1716111" cy="603924"/>
          </a:xfrm>
          <a:prstGeom prst="wedgeRoundRectCallout">
            <a:avLst>
              <a:gd name="adj1" fmla="val 109044"/>
              <a:gd name="adj2" fmla="val -23122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vezérlőcsatorna test</a:t>
            </a:r>
            <a:endParaRPr lang="hu-HU" dirty="0">
              <a:latin typeface="+mj-lt"/>
            </a:endParaRPr>
          </a:p>
        </p:txBody>
      </p:sp>
      <p:sp>
        <p:nvSpPr>
          <p:cNvPr id="10" name="Lekerekített téglalap feliratnak 9"/>
          <p:cNvSpPr/>
          <p:nvPr/>
        </p:nvSpPr>
        <p:spPr>
          <a:xfrm>
            <a:off x="3403585" y="5656294"/>
            <a:ext cx="1456447" cy="364994"/>
          </a:xfrm>
          <a:prstGeom prst="wedgeRoundRectCallout">
            <a:avLst>
              <a:gd name="adj1" fmla="val 146249"/>
              <a:gd name="adj2" fmla="val -27553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dugattyútest</a:t>
            </a:r>
            <a:endParaRPr lang="hu-HU" dirty="0">
              <a:latin typeface="+mj-lt"/>
            </a:endParaRPr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1040814" y="1207430"/>
            <a:ext cx="802432" cy="364995"/>
          </a:xfrm>
          <a:prstGeom prst="wedgeRoundRectCallout">
            <a:avLst>
              <a:gd name="adj1" fmla="val 364700"/>
              <a:gd name="adj2" fmla="val 239277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rugó</a:t>
            </a:r>
            <a:endParaRPr lang="hu-HU" dirty="0">
              <a:latin typeface="+mj-lt"/>
            </a:endParaRPr>
          </a:p>
        </p:txBody>
      </p:sp>
      <p:sp>
        <p:nvSpPr>
          <p:cNvPr id="12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4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ím 1"/>
          <p:cNvSpPr>
            <a:spLocks noGrp="1"/>
          </p:cNvSpPr>
          <p:nvPr>
            <p:ph type="title"/>
          </p:nvPr>
        </p:nvSpPr>
        <p:spPr>
          <a:xfrm>
            <a:off x="446856" y="1454701"/>
            <a:ext cx="8229600" cy="1524010"/>
          </a:xfrm>
        </p:spPr>
        <p:txBody>
          <a:bodyPr>
            <a:noAutofit/>
          </a:bodyPr>
          <a:lstStyle/>
          <a:p>
            <a:r>
              <a:rPr lang="hu-HU" sz="4800" dirty="0" smtClean="0"/>
              <a:t>Csavarszivattyúk</a:t>
            </a:r>
            <a:endParaRPr lang="hu-HU" sz="4800" i="1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31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ím 1"/>
          <p:cNvSpPr>
            <a:spLocks noGrp="1"/>
          </p:cNvSpPr>
          <p:nvPr>
            <p:ph type="title"/>
          </p:nvPr>
        </p:nvSpPr>
        <p:spPr>
          <a:xfrm>
            <a:off x="446856" y="368660"/>
            <a:ext cx="8229600" cy="839934"/>
          </a:xfrm>
        </p:spPr>
        <p:txBody>
          <a:bodyPr>
            <a:noAutofit/>
          </a:bodyPr>
          <a:lstStyle/>
          <a:p>
            <a:r>
              <a:rPr lang="hu-HU" sz="4800" dirty="0" smtClean="0"/>
              <a:t>Csavarszivattyúk működési elve</a:t>
            </a:r>
            <a:endParaRPr lang="hu-HU" sz="4800" i="1" dirty="0"/>
          </a:p>
        </p:txBody>
      </p:sp>
      <p:sp>
        <p:nvSpPr>
          <p:cNvPr id="2" name="Szövegdoboz 1"/>
          <p:cNvSpPr txBox="1"/>
          <p:nvPr/>
        </p:nvSpPr>
        <p:spPr>
          <a:xfrm>
            <a:off x="410852" y="1304764"/>
            <a:ext cx="83016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latin typeface="+mj-lt"/>
              </a:rPr>
              <a:t>Egy házba szorosan illeszkedő, megfelelő profilú csavarmenettel készített, egymáson legördülő  egy jobb és egy balmenetű csavarorsó </a:t>
            </a:r>
            <a:r>
              <a:rPr lang="hu-HU" sz="2400" dirty="0">
                <a:latin typeface="+mj-lt"/>
              </a:rPr>
              <a:t>menetenként egy alkalommal kölcsönösen </a:t>
            </a:r>
            <a:r>
              <a:rPr lang="hu-HU" sz="2400" dirty="0" smtClean="0">
                <a:latin typeface="+mj-lt"/>
              </a:rPr>
              <a:t>lezárja az egymás menethornyai és a ház között képződő tereket. </a:t>
            </a:r>
          </a:p>
          <a:p>
            <a:pPr algn="just"/>
            <a:endParaRPr lang="hu-HU" sz="2400" dirty="0">
              <a:latin typeface="+mj-lt"/>
            </a:endParaRPr>
          </a:p>
          <a:p>
            <a:pPr algn="just"/>
            <a:r>
              <a:rPr lang="hu-HU" sz="2400" dirty="0" smtClean="0">
                <a:latin typeface="+mj-lt"/>
              </a:rPr>
              <a:t>Az egymással ellentétes irányban forgó orsók forgása közben a menethornyok és a ház között keletkező terekbe záródó folyadék  tengelyirányban </a:t>
            </a:r>
            <a:r>
              <a:rPr lang="hu-HU" sz="2400" dirty="0">
                <a:latin typeface="+mj-lt"/>
              </a:rPr>
              <a:t>egyenletes sebességgel mozog</a:t>
            </a:r>
            <a:r>
              <a:rPr lang="hu-HU" sz="2400" dirty="0" smtClean="0">
                <a:latin typeface="+mj-lt"/>
              </a:rPr>
              <a:t>, </a:t>
            </a:r>
            <a:r>
              <a:rPr lang="hu-HU" sz="2400" dirty="0">
                <a:latin typeface="+mj-lt"/>
              </a:rPr>
              <a:t>azaz megvalósul a folyadék szállítása</a:t>
            </a:r>
            <a:r>
              <a:rPr lang="hu-HU" sz="2400" dirty="0" smtClean="0">
                <a:latin typeface="+mj-lt"/>
              </a:rPr>
              <a:t>.</a:t>
            </a:r>
          </a:p>
          <a:p>
            <a:pPr algn="just"/>
            <a:endParaRPr lang="hu-HU" sz="2400" dirty="0">
              <a:latin typeface="+mj-lt"/>
            </a:endParaRPr>
          </a:p>
          <a:p>
            <a:pPr algn="just"/>
            <a:r>
              <a:rPr lang="hu-HU" sz="2400" dirty="0" smtClean="0">
                <a:latin typeface="+mj-lt"/>
              </a:rPr>
              <a:t>A folyadék az egyik orsó esetében az egyik, a másik orsó esetében a másik irányban haladna, ezért mindkét orsón kialakítanak egy jobb és egy balmenetű szakaszt. 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53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689" y="1376772"/>
            <a:ext cx="3667125" cy="4800600"/>
          </a:xfrm>
          <a:prstGeom prst="rect">
            <a:avLst/>
          </a:prstGeom>
        </p:spPr>
      </p:pic>
      <p:sp useBgFill="1">
        <p:nvSpPr>
          <p:cNvPr id="17" name="Lekerekített téglalapbuborék 16"/>
          <p:cNvSpPr/>
          <p:nvPr/>
        </p:nvSpPr>
        <p:spPr>
          <a:xfrm>
            <a:off x="1907704" y="4817496"/>
            <a:ext cx="1008112" cy="657633"/>
          </a:xfrm>
          <a:prstGeom prst="wedgeRoundRectCallout">
            <a:avLst>
              <a:gd name="adj1" fmla="val 344724"/>
              <a:gd name="adj2" fmla="val -9635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C5F3-F2D6-4A25-98A7-8D09D6E45B63}" type="slidenum">
              <a:rPr lang="hu-HU" smtClean="0"/>
              <a:pPr/>
              <a:t>33</a:t>
            </a:fld>
            <a:endParaRPr lang="hu-HU"/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457200" y="250416"/>
            <a:ext cx="8229600" cy="839934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z="4800" dirty="0" smtClean="0"/>
              <a:t>Csavarszivattyúk működési elve</a:t>
            </a:r>
            <a:endParaRPr lang="hu-HU" sz="4800" i="1" dirty="0"/>
          </a:p>
        </p:txBody>
      </p:sp>
      <p:sp>
        <p:nvSpPr>
          <p:cNvPr id="9" name="Balra nyíl 8"/>
          <p:cNvSpPr/>
          <p:nvPr/>
        </p:nvSpPr>
        <p:spPr>
          <a:xfrm rot="1525637">
            <a:off x="7467034" y="3502154"/>
            <a:ext cx="1179896" cy="5714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hu-HU" dirty="0" smtClean="0"/>
              <a:t>Szívás</a:t>
            </a:r>
            <a:endParaRPr lang="hu-HU" dirty="0"/>
          </a:p>
        </p:txBody>
      </p:sp>
      <p:sp>
        <p:nvSpPr>
          <p:cNvPr id="12" name="Jobbra nyíl 11"/>
          <p:cNvSpPr/>
          <p:nvPr/>
        </p:nvSpPr>
        <p:spPr>
          <a:xfrm rot="1679676">
            <a:off x="6083870" y="5722776"/>
            <a:ext cx="1374771" cy="588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Szállítás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285711" y="1658914"/>
            <a:ext cx="4572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latin typeface="+mj-lt"/>
              </a:rPr>
              <a:t>A szállítás a szivattyúban a hajtott orsó és a ház, valamint a két tömítő orsó és a ház között is megvalósul!</a:t>
            </a:r>
            <a:endParaRPr lang="hu-HU" sz="2400" dirty="0">
              <a:latin typeface="+mj-lt"/>
            </a:endParaRPr>
          </a:p>
        </p:txBody>
      </p:sp>
      <p:sp useBgFill="1">
        <p:nvSpPr>
          <p:cNvPr id="14" name="Lekerekített téglalapbuborék 13"/>
          <p:cNvSpPr/>
          <p:nvPr/>
        </p:nvSpPr>
        <p:spPr>
          <a:xfrm>
            <a:off x="1295636" y="3851487"/>
            <a:ext cx="1008112" cy="657633"/>
          </a:xfrm>
          <a:prstGeom prst="wedgeRoundRectCallout">
            <a:avLst>
              <a:gd name="adj1" fmla="val 402036"/>
              <a:gd name="adj2" fmla="val -90832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Hajtott orsó</a:t>
            </a:r>
            <a:endParaRPr lang="hu-HU" dirty="0">
              <a:solidFill>
                <a:schemeClr val="tx1"/>
              </a:solidFill>
            </a:endParaRPr>
          </a:p>
        </p:txBody>
      </p:sp>
      <p:sp useBgFill="1">
        <p:nvSpPr>
          <p:cNvPr id="16" name="Lekerekített téglalapbuborék 15"/>
          <p:cNvSpPr/>
          <p:nvPr/>
        </p:nvSpPr>
        <p:spPr>
          <a:xfrm>
            <a:off x="1907704" y="4817496"/>
            <a:ext cx="1008112" cy="657633"/>
          </a:xfrm>
          <a:prstGeom prst="wedgeRoundRectCallout">
            <a:avLst>
              <a:gd name="adj1" fmla="val 258190"/>
              <a:gd name="adj2" fmla="val -16508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Tömítő orsók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1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  <p:bldP spid="12" grpId="0" animBg="1"/>
      <p:bldP spid="13" grpId="0"/>
      <p:bldP spid="14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611925" y="2348880"/>
            <a:ext cx="5912403" cy="211098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Kétorsós csavarszivattyú</a:t>
            </a:r>
            <a:endParaRPr lang="hu-HU" dirty="0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577662" y="4848547"/>
            <a:ext cx="1232520" cy="388683"/>
          </a:xfrm>
          <a:prstGeom prst="wedgeRoundRectCallout">
            <a:avLst>
              <a:gd name="adj1" fmla="val 117673"/>
              <a:gd name="adj2" fmla="val -516625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Hajtó orsó</a:t>
            </a: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4284064" y="1204734"/>
            <a:ext cx="1656376" cy="620721"/>
          </a:xfrm>
          <a:prstGeom prst="wedgeRoundRectCallout">
            <a:avLst>
              <a:gd name="adj1" fmla="val -76980"/>
              <a:gd name="adj2" fmla="val 217016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Egy bekezdésű balmenet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6840252" y="4761148"/>
            <a:ext cx="1952535" cy="785691"/>
          </a:xfrm>
          <a:prstGeom prst="wedgeRoundRectCallout">
            <a:avLst>
              <a:gd name="adj1" fmla="val -117901"/>
              <a:gd name="adj2" fmla="val -161722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Tömítő orsó</a:t>
            </a:r>
          </a:p>
          <a:p>
            <a:pPr algn="ctr"/>
            <a:r>
              <a:rPr lang="hu-HU" sz="1200" dirty="0" smtClean="0">
                <a:solidFill>
                  <a:prstClr val="white"/>
                </a:solidFill>
                <a:latin typeface="Calibri"/>
              </a:rPr>
              <a:t>(a hajtó orsóval ellentétes irányban forog)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87428" y="5662989"/>
            <a:ext cx="8569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Mindkét orsón van egy jobb- és egy balmenetű szakasz. Ennek célja, hogy az orsók egymáson történő legördülése közben keletkező axiális irányú erőket kiegyensúlyozzák.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Lekerekített téglalap feliratnak 16"/>
          <p:cNvSpPr/>
          <p:nvPr/>
        </p:nvSpPr>
        <p:spPr>
          <a:xfrm>
            <a:off x="6444208" y="1204733"/>
            <a:ext cx="1656376" cy="620721"/>
          </a:xfrm>
          <a:prstGeom prst="wedgeRoundRectCallout">
            <a:avLst>
              <a:gd name="adj1" fmla="val -91357"/>
              <a:gd name="adj2" fmla="val 229291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Egy bekezdésű jobbmenet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zalagnyíl felfelé 9"/>
          <p:cNvSpPr/>
          <p:nvPr/>
        </p:nvSpPr>
        <p:spPr>
          <a:xfrm>
            <a:off x="1447399" y="2636912"/>
            <a:ext cx="748337" cy="864773"/>
          </a:xfrm>
          <a:prstGeom prst="curvedUpArrow">
            <a:avLst>
              <a:gd name="adj1" fmla="val 14937"/>
              <a:gd name="adj2" fmla="val 50000"/>
              <a:gd name="adj3" fmla="val 25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22" name="Lekerekített téglalap feliratnak 21"/>
          <p:cNvSpPr/>
          <p:nvPr/>
        </p:nvSpPr>
        <p:spPr>
          <a:xfrm>
            <a:off x="425386" y="1204734"/>
            <a:ext cx="1329244" cy="351582"/>
          </a:xfrm>
          <a:prstGeom prst="wedgeRoundRectCallout">
            <a:avLst>
              <a:gd name="adj1" fmla="val 70217"/>
              <a:gd name="adj2" fmla="val 39218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Forgásirány</a:t>
            </a:r>
          </a:p>
        </p:txBody>
      </p:sp>
      <p:sp>
        <p:nvSpPr>
          <p:cNvPr id="2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022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7" grpId="0"/>
      <p:bldP spid="17" grpId="0" animBg="1"/>
      <p:bldP spid="10" grpId="0" animBg="1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Kép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611925" y="2348880"/>
            <a:ext cx="5912403" cy="211098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5" y="1962150"/>
            <a:ext cx="6762750" cy="29337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Kétorsós csavarszivattyú</a:t>
            </a:r>
            <a:endParaRPr lang="hu-HU" dirty="0"/>
          </a:p>
        </p:txBody>
      </p:sp>
      <p:sp>
        <p:nvSpPr>
          <p:cNvPr id="19" name="Lekerekített téglalap feliratnak 18"/>
          <p:cNvSpPr/>
          <p:nvPr/>
        </p:nvSpPr>
        <p:spPr>
          <a:xfrm>
            <a:off x="6750958" y="1212456"/>
            <a:ext cx="1044212" cy="563518"/>
          </a:xfrm>
          <a:prstGeom prst="wedgeRoundRectCallout">
            <a:avLst>
              <a:gd name="adj1" fmla="val -178737"/>
              <a:gd name="adj2" fmla="val 12837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 csonk</a:t>
            </a:r>
          </a:p>
        </p:txBody>
      </p:sp>
      <p:sp>
        <p:nvSpPr>
          <p:cNvPr id="20" name="Lekerekített téglalap feliratnak 19"/>
          <p:cNvSpPr/>
          <p:nvPr/>
        </p:nvSpPr>
        <p:spPr>
          <a:xfrm>
            <a:off x="2598179" y="1202906"/>
            <a:ext cx="1044212" cy="563518"/>
          </a:xfrm>
          <a:prstGeom prst="wedgeRoundRectCallout">
            <a:avLst>
              <a:gd name="adj1" fmla="val 167889"/>
              <a:gd name="adj2" fmla="val 119924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 csonk</a:t>
            </a:r>
          </a:p>
        </p:txBody>
      </p:sp>
      <p:sp>
        <p:nvSpPr>
          <p:cNvPr id="24" name="Szalagnyíl felfelé 23"/>
          <p:cNvSpPr/>
          <p:nvPr/>
        </p:nvSpPr>
        <p:spPr>
          <a:xfrm>
            <a:off x="1051355" y="2708243"/>
            <a:ext cx="748337" cy="864773"/>
          </a:xfrm>
          <a:prstGeom prst="curvedUpArrow">
            <a:avLst>
              <a:gd name="adj1" fmla="val 14937"/>
              <a:gd name="adj2" fmla="val 50000"/>
              <a:gd name="adj3" fmla="val 25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26" name="Lekerekített téglalap feliratnak 25"/>
          <p:cNvSpPr/>
          <p:nvPr/>
        </p:nvSpPr>
        <p:spPr>
          <a:xfrm>
            <a:off x="577662" y="4848547"/>
            <a:ext cx="1232520" cy="388683"/>
          </a:xfrm>
          <a:prstGeom prst="wedgeRoundRectCallout">
            <a:avLst>
              <a:gd name="adj1" fmla="val 117673"/>
              <a:gd name="adj2" fmla="val -516625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Hajtó orsó</a:t>
            </a:r>
          </a:p>
        </p:txBody>
      </p:sp>
      <p:sp>
        <p:nvSpPr>
          <p:cNvPr id="27" name="Lekerekített téglalap feliratnak 26"/>
          <p:cNvSpPr/>
          <p:nvPr/>
        </p:nvSpPr>
        <p:spPr>
          <a:xfrm>
            <a:off x="4284064" y="1204734"/>
            <a:ext cx="1656376" cy="620721"/>
          </a:xfrm>
          <a:prstGeom prst="wedgeRoundRectCallout">
            <a:avLst>
              <a:gd name="adj1" fmla="val -76980"/>
              <a:gd name="adj2" fmla="val 217016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Egy bekezdésű balmenet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Lekerekített téglalap feliratnak 27"/>
          <p:cNvSpPr/>
          <p:nvPr/>
        </p:nvSpPr>
        <p:spPr>
          <a:xfrm>
            <a:off x="6840252" y="4761148"/>
            <a:ext cx="1952535" cy="785691"/>
          </a:xfrm>
          <a:prstGeom prst="wedgeRoundRectCallout">
            <a:avLst>
              <a:gd name="adj1" fmla="val -117901"/>
              <a:gd name="adj2" fmla="val -161722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Tömítő orsó</a:t>
            </a:r>
          </a:p>
          <a:p>
            <a:pPr algn="ctr"/>
            <a:r>
              <a:rPr lang="hu-HU" sz="1200" dirty="0" smtClean="0">
                <a:solidFill>
                  <a:prstClr val="white"/>
                </a:solidFill>
                <a:latin typeface="Calibri"/>
              </a:rPr>
              <a:t>(a hajtó orsóval ellentétes irányban forog)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Szövegdoboz 28"/>
          <p:cNvSpPr txBox="1"/>
          <p:nvPr/>
        </p:nvSpPr>
        <p:spPr>
          <a:xfrm>
            <a:off x="287428" y="5662989"/>
            <a:ext cx="8569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Calibri"/>
              </a:rPr>
              <a:t>Mindkét orsón van egy jobb- és egy balmenetű szakasz. Ennek célja, hogy az orsók egymáson történő legördülése közben keletkező axiális irányú erőket kiegyensúlyozzák.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Lekerekített téglalap feliratnak 29"/>
          <p:cNvSpPr/>
          <p:nvPr/>
        </p:nvSpPr>
        <p:spPr>
          <a:xfrm>
            <a:off x="6444208" y="1204733"/>
            <a:ext cx="1656376" cy="620721"/>
          </a:xfrm>
          <a:prstGeom prst="wedgeRoundRectCallout">
            <a:avLst>
              <a:gd name="adj1" fmla="val -91357"/>
              <a:gd name="adj2" fmla="val 229291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Egy bekezdésű jobbmenet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Szalagnyíl felfelé 30"/>
          <p:cNvSpPr/>
          <p:nvPr/>
        </p:nvSpPr>
        <p:spPr>
          <a:xfrm>
            <a:off x="1447399" y="2636912"/>
            <a:ext cx="748337" cy="864773"/>
          </a:xfrm>
          <a:prstGeom prst="curvedUpArrow">
            <a:avLst>
              <a:gd name="adj1" fmla="val 14937"/>
              <a:gd name="adj2" fmla="val 50000"/>
              <a:gd name="adj3" fmla="val 25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2" name="Lekerekített téglalap feliratnak 31"/>
          <p:cNvSpPr/>
          <p:nvPr/>
        </p:nvSpPr>
        <p:spPr>
          <a:xfrm>
            <a:off x="425386" y="1204734"/>
            <a:ext cx="1329244" cy="351582"/>
          </a:xfrm>
          <a:prstGeom prst="wedgeRoundRectCallout">
            <a:avLst>
              <a:gd name="adj1" fmla="val 70217"/>
              <a:gd name="adj2" fmla="val 39218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Forgásirány</a:t>
            </a:r>
          </a:p>
        </p:txBody>
      </p:sp>
      <p:sp>
        <p:nvSpPr>
          <p:cNvPr id="3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5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725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 descr="csavarszivattyú_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577" y="1316463"/>
            <a:ext cx="4850143" cy="4157265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7778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Kétorsós csavarszivattyú</a:t>
            </a:r>
            <a:endParaRPr lang="hu-HU" dirty="0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829300" y="1316463"/>
            <a:ext cx="1277955" cy="474669"/>
          </a:xfrm>
          <a:prstGeom prst="wedgeRoundRectCallout">
            <a:avLst>
              <a:gd name="adj1" fmla="val 161265"/>
              <a:gd name="adj2" fmla="val 377015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Hajtó orsó</a:t>
            </a:r>
            <a:endParaRPr lang="hu-HU" dirty="0">
              <a:latin typeface="+mj-lt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1349358" y="4560902"/>
            <a:ext cx="1241442" cy="474670"/>
          </a:xfrm>
          <a:prstGeom prst="wedgeRoundRectCallout">
            <a:avLst>
              <a:gd name="adj1" fmla="val 156598"/>
              <a:gd name="adj2" fmla="val -222065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Nyomótér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6829720" y="4679570"/>
            <a:ext cx="1664503" cy="712004"/>
          </a:xfrm>
          <a:prstGeom prst="wedgeRoundRectCallout">
            <a:avLst>
              <a:gd name="adj1" fmla="val -113895"/>
              <a:gd name="adj2" fmla="val -18175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Hajtott orsó</a:t>
            </a:r>
          </a:p>
          <a:p>
            <a:pPr algn="ctr"/>
            <a:r>
              <a:rPr lang="hu-HU" dirty="0" smtClean="0">
                <a:latin typeface="+mj-lt"/>
              </a:rPr>
              <a:t>fogaskereke</a:t>
            </a:r>
            <a:endParaRPr lang="hu-HU" dirty="0">
              <a:latin typeface="+mj-lt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719572" y="5517232"/>
            <a:ext cx="7664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+mj-lt"/>
              </a:rPr>
              <a:t>Az orsókon kialakított, egymással szemben futó menetemelkedésű szakaszoknak köszönhetően a tengelyirányú erők egymást közömbösítik. A képen a tömítő orsó nem látható!</a:t>
            </a:r>
            <a:endParaRPr lang="hu-HU" dirty="0">
              <a:latin typeface="+mj-lt"/>
            </a:endParaRPr>
          </a:p>
        </p:txBody>
      </p:sp>
      <p:sp>
        <p:nvSpPr>
          <p:cNvPr id="21" name="Lekerekített téglalap feliratnak 20"/>
          <p:cNvSpPr/>
          <p:nvPr/>
        </p:nvSpPr>
        <p:spPr>
          <a:xfrm>
            <a:off x="7237449" y="3282948"/>
            <a:ext cx="1664503" cy="474669"/>
          </a:xfrm>
          <a:prstGeom prst="wedgeRoundRectCallout">
            <a:avLst>
              <a:gd name="adj1" fmla="val -135757"/>
              <a:gd name="adj2" fmla="val -33012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Fogaskerék</a:t>
            </a:r>
            <a:endParaRPr lang="hu-HU" dirty="0">
              <a:latin typeface="+mj-lt"/>
            </a:endParaRPr>
          </a:p>
        </p:txBody>
      </p:sp>
      <p:sp>
        <p:nvSpPr>
          <p:cNvPr id="23" name="Lekerekített téglalap feliratnak 22"/>
          <p:cNvSpPr/>
          <p:nvPr/>
        </p:nvSpPr>
        <p:spPr>
          <a:xfrm>
            <a:off x="457200" y="2443148"/>
            <a:ext cx="1241442" cy="474670"/>
          </a:xfrm>
          <a:prstGeom prst="wedgeRoundRectCallout">
            <a:avLst>
              <a:gd name="adj1" fmla="val 138560"/>
              <a:gd name="adj2" fmla="val 9637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Szívótér</a:t>
            </a:r>
            <a:endParaRPr lang="hu-HU" dirty="0">
              <a:latin typeface="+mj-lt"/>
            </a:endParaRPr>
          </a:p>
        </p:txBody>
      </p:sp>
      <p:sp>
        <p:nvSpPr>
          <p:cNvPr id="24" name="Lekerekített téglalap feliratnak 23"/>
          <p:cNvSpPr/>
          <p:nvPr/>
        </p:nvSpPr>
        <p:spPr>
          <a:xfrm>
            <a:off x="6465139" y="2205813"/>
            <a:ext cx="1241442" cy="474670"/>
          </a:xfrm>
          <a:prstGeom prst="wedgeRoundRectCallout">
            <a:avLst>
              <a:gd name="adj1" fmla="val -157705"/>
              <a:gd name="adj2" fmla="val 14230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Szívótér</a:t>
            </a:r>
            <a:endParaRPr lang="hu-HU" dirty="0">
              <a:latin typeface="+mj-lt"/>
            </a:endParaRPr>
          </a:p>
        </p:txBody>
      </p:sp>
      <p:sp>
        <p:nvSpPr>
          <p:cNvPr id="15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8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0" grpId="0"/>
      <p:bldP spid="21" grpId="0" animBg="1"/>
      <p:bldP spid="23" grpId="0" animBg="1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 descr="csavarszivattyú_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577" y="1316463"/>
            <a:ext cx="4850143" cy="4157265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6317"/>
            <a:ext cx="8229600" cy="7778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Kétorsós csavarszivattyú</a:t>
            </a:r>
            <a:endParaRPr lang="hu-HU" dirty="0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829300" y="1316463"/>
            <a:ext cx="1277955" cy="474669"/>
          </a:xfrm>
          <a:prstGeom prst="wedgeRoundRectCallout">
            <a:avLst>
              <a:gd name="adj1" fmla="val 161265"/>
              <a:gd name="adj2" fmla="val 377015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Hajtó orsó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1349358" y="4560902"/>
            <a:ext cx="1241442" cy="474670"/>
          </a:xfrm>
          <a:prstGeom prst="wedgeRoundRectCallout">
            <a:avLst>
              <a:gd name="adj1" fmla="val 156598"/>
              <a:gd name="adj2" fmla="val -222065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Nyomótér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6829720" y="4679570"/>
            <a:ext cx="1664503" cy="712004"/>
          </a:xfrm>
          <a:prstGeom prst="wedgeRoundRectCallout">
            <a:avLst>
              <a:gd name="adj1" fmla="val -113895"/>
              <a:gd name="adj2" fmla="val -181750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Hajtott orsó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fogaskereke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719572" y="5517232"/>
            <a:ext cx="7664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Az orsókon kialakított, egymással szemben futó menetemelkedésű szakaszoknak köszönhetően a tengelyirányú erők egymást közömbösítik. A képen a tömítő orsó nem látható!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Lekerekített téglalap feliratnak 20"/>
          <p:cNvSpPr/>
          <p:nvPr/>
        </p:nvSpPr>
        <p:spPr>
          <a:xfrm>
            <a:off x="7237449" y="3282948"/>
            <a:ext cx="1664503" cy="474669"/>
          </a:xfrm>
          <a:prstGeom prst="wedgeRoundRectCallout">
            <a:avLst>
              <a:gd name="adj1" fmla="val -135757"/>
              <a:gd name="adj2" fmla="val -33012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Fogaskerék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Lekerekített téglalap feliratnak 21"/>
          <p:cNvSpPr/>
          <p:nvPr/>
        </p:nvSpPr>
        <p:spPr>
          <a:xfrm>
            <a:off x="5630877" y="1160641"/>
            <a:ext cx="2075704" cy="807839"/>
          </a:xfrm>
          <a:prstGeom prst="wedgeRoundRectCallout">
            <a:avLst>
              <a:gd name="adj1" fmla="val -138485"/>
              <a:gd name="adj2" fmla="val 43208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Rugó terhelésű biztonsági szelep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Lekerekített téglalap feliratnak 22"/>
          <p:cNvSpPr/>
          <p:nvPr/>
        </p:nvSpPr>
        <p:spPr>
          <a:xfrm>
            <a:off x="457200" y="2443148"/>
            <a:ext cx="1241442" cy="474670"/>
          </a:xfrm>
          <a:prstGeom prst="wedgeRoundRectCallout">
            <a:avLst>
              <a:gd name="adj1" fmla="val 138560"/>
              <a:gd name="adj2" fmla="val 96379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Szívótér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Lekerekített téglalap feliratnak 23"/>
          <p:cNvSpPr/>
          <p:nvPr/>
        </p:nvSpPr>
        <p:spPr>
          <a:xfrm>
            <a:off x="6465139" y="2205813"/>
            <a:ext cx="1241442" cy="474670"/>
          </a:xfrm>
          <a:prstGeom prst="wedgeRoundRectCallout">
            <a:avLst>
              <a:gd name="adj1" fmla="val -157705"/>
              <a:gd name="adj2" fmla="val 142305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Calibri"/>
              </a:rPr>
              <a:t>Szívótér</a:t>
            </a:r>
            <a:endParaRPr lang="hu-H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719572" y="5602014"/>
            <a:ext cx="7664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prstClr val="black"/>
                </a:solidFill>
                <a:latin typeface="Calibri"/>
              </a:rPr>
              <a:t>A biztonsági szelep szerepe, hogy megakadályozza, hogy a szivattyúban, ill. a nyomó vezetékben töréshez vezetően nagy nyomás alakuljon ki.</a:t>
            </a:r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021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 descr="csavarszivattyú_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7663" y="1684933"/>
            <a:ext cx="5696645" cy="426434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Három orsós csavarszivattyú</a:t>
            </a:r>
            <a:endParaRPr lang="hu-HU" dirty="0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6927088" y="4305832"/>
            <a:ext cx="1277955" cy="474669"/>
          </a:xfrm>
          <a:prstGeom prst="wedgeRoundRectCallout">
            <a:avLst>
              <a:gd name="adj1" fmla="val -53329"/>
              <a:gd name="adj2" fmla="val -17305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Hajtó orsó</a:t>
            </a:r>
            <a:endParaRPr lang="hu-HU" dirty="0">
              <a:latin typeface="+mj-lt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7127910" y="2717516"/>
            <a:ext cx="1241442" cy="474670"/>
          </a:xfrm>
          <a:prstGeom prst="wedgeRoundRectCallout">
            <a:avLst>
              <a:gd name="adj1" fmla="val -269415"/>
              <a:gd name="adj2" fmla="val -9040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Nyomótér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563117" y="4543167"/>
            <a:ext cx="1664503" cy="474669"/>
          </a:xfrm>
          <a:prstGeom prst="wedgeRoundRectCallout">
            <a:avLst>
              <a:gd name="adj1" fmla="val 116835"/>
              <a:gd name="adj2" fmla="val -275612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Tömítő orsó</a:t>
            </a:r>
            <a:endParaRPr lang="hu-HU" dirty="0">
              <a:latin typeface="+mj-lt"/>
            </a:endParaRPr>
          </a:p>
        </p:txBody>
      </p:sp>
      <p:sp>
        <p:nvSpPr>
          <p:cNvPr id="22" name="Lekerekített téglalap feliratnak 21"/>
          <p:cNvSpPr/>
          <p:nvPr/>
        </p:nvSpPr>
        <p:spPr>
          <a:xfrm>
            <a:off x="272328" y="1948467"/>
            <a:ext cx="1241442" cy="474670"/>
          </a:xfrm>
          <a:prstGeom prst="wedgeRoundRectCallout">
            <a:avLst>
              <a:gd name="adj1" fmla="val 200441"/>
              <a:gd name="adj2" fmla="val 167146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Szívótér</a:t>
            </a:r>
            <a:endParaRPr lang="hu-HU" dirty="0">
              <a:latin typeface="+mj-lt"/>
            </a:endParaRPr>
          </a:p>
        </p:txBody>
      </p:sp>
      <p:sp>
        <p:nvSpPr>
          <p:cNvPr id="23" name="Lekerekített téglalap feliratnak 22"/>
          <p:cNvSpPr/>
          <p:nvPr/>
        </p:nvSpPr>
        <p:spPr>
          <a:xfrm>
            <a:off x="570665" y="4543167"/>
            <a:ext cx="1664503" cy="474669"/>
          </a:xfrm>
          <a:prstGeom prst="wedgeRoundRectCallout">
            <a:avLst>
              <a:gd name="adj1" fmla="val 119404"/>
              <a:gd name="adj2" fmla="val -170160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Tömítő orsók</a:t>
            </a:r>
            <a:endParaRPr lang="hu-HU" dirty="0">
              <a:latin typeface="+mj-lt"/>
            </a:endParaRPr>
          </a:p>
        </p:txBody>
      </p:sp>
      <p:sp>
        <p:nvSpPr>
          <p:cNvPr id="24" name="Lekerekített téglalap feliratnak 23"/>
          <p:cNvSpPr/>
          <p:nvPr/>
        </p:nvSpPr>
        <p:spPr>
          <a:xfrm>
            <a:off x="6220198" y="1138555"/>
            <a:ext cx="2075704" cy="807839"/>
          </a:xfrm>
          <a:prstGeom prst="wedgeRoundRectCallout">
            <a:avLst>
              <a:gd name="adj1" fmla="val -169014"/>
              <a:gd name="adj2" fmla="val 103052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Rugó terhelésű biztonsági szelep</a:t>
            </a:r>
            <a:endParaRPr lang="hu-HU" dirty="0">
              <a:latin typeface="+mj-lt"/>
            </a:endParaRP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2" grpId="0" animBg="1"/>
      <p:bldP spid="23" grpId="0" animBg="1"/>
      <p:bldP spid="2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Három orsós csavarszivattyú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563411"/>
            <a:ext cx="2545112" cy="4241853"/>
          </a:xfrm>
          <a:prstGeom prst="rect">
            <a:avLst/>
          </a:prstGeom>
        </p:spPr>
      </p:pic>
      <p:sp>
        <p:nvSpPr>
          <p:cNvPr id="11" name="Lekerekített téglalap feliratnak 10"/>
          <p:cNvSpPr/>
          <p:nvPr/>
        </p:nvSpPr>
        <p:spPr>
          <a:xfrm>
            <a:off x="6799293" y="1588521"/>
            <a:ext cx="1277955" cy="474669"/>
          </a:xfrm>
          <a:prstGeom prst="wedgeRoundRectCallout">
            <a:avLst>
              <a:gd name="adj1" fmla="val -239434"/>
              <a:gd name="adj2" fmla="val 83264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Hajtó orsó</a:t>
            </a:r>
            <a:endParaRPr lang="hu-HU" dirty="0">
              <a:latin typeface="+mj-lt"/>
            </a:endParaRPr>
          </a:p>
        </p:txBody>
      </p:sp>
      <p:sp>
        <p:nvSpPr>
          <p:cNvPr id="23" name="Lekerekített téglalap feliratnak 22"/>
          <p:cNvSpPr/>
          <p:nvPr/>
        </p:nvSpPr>
        <p:spPr>
          <a:xfrm>
            <a:off x="382386" y="1866419"/>
            <a:ext cx="1664503" cy="474669"/>
          </a:xfrm>
          <a:prstGeom prst="wedgeRoundRectCallout">
            <a:avLst>
              <a:gd name="adj1" fmla="val 180506"/>
              <a:gd name="adj2" fmla="val 343710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Tömítő orsók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6799293" y="5373216"/>
            <a:ext cx="1664503" cy="474669"/>
          </a:xfrm>
          <a:prstGeom prst="wedgeRoundRectCallout">
            <a:avLst>
              <a:gd name="adj1" fmla="val -177134"/>
              <a:gd name="adj2" fmla="val -227658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Tömítő orsó</a:t>
            </a:r>
            <a:endParaRPr lang="hu-HU" dirty="0">
              <a:latin typeface="+mj-lt"/>
            </a:endParaRPr>
          </a:p>
        </p:txBody>
      </p:sp>
      <p:sp>
        <p:nvSpPr>
          <p:cNvPr id="15" name="Jobbra nyíl 14"/>
          <p:cNvSpPr/>
          <p:nvPr/>
        </p:nvSpPr>
        <p:spPr>
          <a:xfrm>
            <a:off x="2519772" y="4941168"/>
            <a:ext cx="547695" cy="547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Jobbra nyíl 16"/>
          <p:cNvSpPr/>
          <p:nvPr/>
        </p:nvSpPr>
        <p:spPr>
          <a:xfrm>
            <a:off x="5472105" y="3248980"/>
            <a:ext cx="547695" cy="547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Lekerekített téglalap feliratnak 15"/>
          <p:cNvSpPr/>
          <p:nvPr/>
        </p:nvSpPr>
        <p:spPr>
          <a:xfrm>
            <a:off x="176785" y="5182215"/>
            <a:ext cx="2075704" cy="807839"/>
          </a:xfrm>
          <a:prstGeom prst="wedgeRoundRectCallout">
            <a:avLst>
              <a:gd name="adj1" fmla="val 104741"/>
              <a:gd name="adj2" fmla="val -158364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Rugó terhelésű biztonsági szelep</a:t>
            </a:r>
            <a:endParaRPr lang="hu-HU" dirty="0">
              <a:latin typeface="+mj-lt"/>
            </a:endParaRP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39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3" grpId="0" animBg="1"/>
      <p:bldP spid="13" grpId="0" animBg="1"/>
      <p:bldP spid="15" grpId="0" animBg="1"/>
      <p:bldP spid="17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80" y="1666159"/>
            <a:ext cx="4907352" cy="367105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Egyorsós csavarszivattyú</a:t>
            </a:r>
            <a:br>
              <a:rPr lang="hu-HU" dirty="0" smtClean="0"/>
            </a:br>
            <a:r>
              <a:rPr lang="hu-HU" sz="2200" i="1" dirty="0" smtClean="0"/>
              <a:t>(excentrikus csigaszivattyú)</a:t>
            </a:r>
            <a:endParaRPr lang="hu-HU" i="1" dirty="0"/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583381" y="1831479"/>
            <a:ext cx="2379668" cy="620721"/>
          </a:xfrm>
          <a:prstGeom prst="wedgeRoundRectCallout">
            <a:avLst>
              <a:gd name="adj1" fmla="val 80357"/>
              <a:gd name="adj2" fmla="val 236871"/>
              <a:gd name="adj3" fmla="val 16667"/>
            </a:avLst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Elasztikus anyagú ház </a:t>
            </a:r>
            <a:r>
              <a:rPr lang="hu-HU" sz="1100" dirty="0" smtClean="0">
                <a:latin typeface="+mj-lt"/>
              </a:rPr>
              <a:t>(két bekezdésű anyamenet) </a:t>
            </a:r>
            <a:endParaRPr lang="hu-HU" dirty="0">
              <a:latin typeface="+mj-lt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680848" y="5363424"/>
            <a:ext cx="2525720" cy="620721"/>
          </a:xfrm>
          <a:prstGeom prst="wedgeRoundRectCallout">
            <a:avLst>
              <a:gd name="adj1" fmla="val 72878"/>
              <a:gd name="adj2" fmla="val -283233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Excentrikusan forgó orsó </a:t>
            </a:r>
            <a:r>
              <a:rPr lang="hu-HU" sz="1100" dirty="0" smtClean="0">
                <a:latin typeface="+mj-lt"/>
              </a:rPr>
              <a:t>(egy bekezdésű  orsó) 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6768244" y="5455471"/>
            <a:ext cx="1664503" cy="474669"/>
          </a:xfrm>
          <a:prstGeom prst="wedgeRoundRectCallout">
            <a:avLst>
              <a:gd name="adj1" fmla="val -135010"/>
              <a:gd name="adj2" fmla="val -485125"/>
              <a:gd name="adj3" fmla="val 1666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Kardán csukló</a:t>
            </a:r>
            <a:endParaRPr lang="hu-HU" dirty="0">
              <a:latin typeface="+mj-lt"/>
            </a:endParaRPr>
          </a:p>
        </p:txBody>
      </p:sp>
      <p:sp>
        <p:nvSpPr>
          <p:cNvPr id="15" name="Lefelé nyíl 14"/>
          <p:cNvSpPr/>
          <p:nvPr/>
        </p:nvSpPr>
        <p:spPr>
          <a:xfrm>
            <a:off x="5319431" y="1512810"/>
            <a:ext cx="620721" cy="656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Balra nyíl 15"/>
          <p:cNvSpPr/>
          <p:nvPr/>
        </p:nvSpPr>
        <p:spPr>
          <a:xfrm rot="20444812">
            <a:off x="1439266" y="4190659"/>
            <a:ext cx="667899" cy="5476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/>
          <p:cNvSpPr txBox="1"/>
          <p:nvPr/>
        </p:nvSpPr>
        <p:spPr>
          <a:xfrm>
            <a:off x="775420" y="6000886"/>
            <a:ext cx="7740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+mj-lt"/>
              </a:rPr>
              <a:t>Élelmiszeripari alkalmazás jellemzően </a:t>
            </a:r>
            <a:r>
              <a:rPr lang="hu-HU" dirty="0">
                <a:latin typeface="+mj-lt"/>
              </a:rPr>
              <a:t>nem </a:t>
            </a:r>
            <a:r>
              <a:rPr lang="hu-HU" dirty="0" smtClean="0">
                <a:latin typeface="+mj-lt"/>
              </a:rPr>
              <a:t>folyadékok szállítására</a:t>
            </a:r>
            <a:endParaRPr lang="hu-HU" dirty="0">
              <a:latin typeface="+mj-lt"/>
            </a:endParaRP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8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40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 animBg="1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18373"/>
            <a:ext cx="8229600" cy="814383"/>
          </a:xfrm>
        </p:spPr>
        <p:txBody>
          <a:bodyPr>
            <a:noAutofit/>
          </a:bodyPr>
          <a:lstStyle/>
          <a:p>
            <a:r>
              <a:rPr lang="hu-HU" sz="4000" dirty="0" smtClean="0"/>
              <a:t>Háromorsós csavarszivattyúk folyadékszállítása</a:t>
            </a:r>
            <a:endParaRPr lang="hu-HU" sz="4000" dirty="0"/>
          </a:p>
        </p:txBody>
      </p:sp>
      <p:pic>
        <p:nvPicPr>
          <p:cNvPr id="8" name="Kép 7" descr="Csavarszivattyú_4_2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713" y="1748615"/>
            <a:ext cx="3128949" cy="1949181"/>
          </a:xfrm>
          <a:prstGeom prst="rect">
            <a:avLst/>
          </a:prstGeom>
        </p:spPr>
      </p:pic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527720"/>
              </p:ext>
            </p:extLst>
          </p:nvPr>
        </p:nvGraphicFramePr>
        <p:xfrm>
          <a:off x="1758920" y="1520788"/>
          <a:ext cx="6223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" name="Equation" r:id="rId4" imgW="622080" imgH="304560" progId="Equation.3">
                  <p:embed/>
                </p:oleObj>
              </mc:Choice>
              <mc:Fallback>
                <p:oleObj name="Equation" r:id="rId4" imgW="622080" imgH="304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20" y="1520788"/>
                        <a:ext cx="6223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750682"/>
              </p:ext>
            </p:extLst>
          </p:nvPr>
        </p:nvGraphicFramePr>
        <p:xfrm>
          <a:off x="800056" y="1520788"/>
          <a:ext cx="558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" name="Equation" r:id="rId6" imgW="558720" imgH="304560" progId="Equation.3">
                  <p:embed/>
                </p:oleObj>
              </mc:Choice>
              <mc:Fallback>
                <p:oleObj name="Equation" r:id="rId6" imgW="558720" imgH="304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056" y="1520788"/>
                        <a:ext cx="5588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Kép 11" descr="Csavarszivattyú_4_2_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5910" y="1028074"/>
            <a:ext cx="3616929" cy="2145335"/>
          </a:xfrm>
          <a:prstGeom prst="rect">
            <a:avLst/>
          </a:prstGeom>
        </p:spPr>
      </p:pic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4425948" y="3168661"/>
          <a:ext cx="4424363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" name="Equation" r:id="rId9" imgW="2044440" imgH="507960" progId="Equation.3">
                  <p:embed/>
                </p:oleObj>
              </mc:Choice>
              <mc:Fallback>
                <p:oleObj name="Equation" r:id="rId9" imgW="204444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948" y="3168661"/>
                        <a:ext cx="4424363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346364" y="4268798"/>
          <a:ext cx="5525955" cy="985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5" name="Equation" r:id="rId11" imgW="2705040" imgH="482400" progId="Equation.3">
                  <p:embed/>
                </p:oleObj>
              </mc:Choice>
              <mc:Fallback>
                <p:oleObj name="Equation" r:id="rId11" imgW="270504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364" y="4268798"/>
                        <a:ext cx="5525955" cy="9858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zövegdoboz 13"/>
          <p:cNvSpPr txBox="1"/>
          <p:nvPr/>
        </p:nvSpPr>
        <p:spPr>
          <a:xfrm>
            <a:off x="493713" y="5291163"/>
            <a:ext cx="8193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A menetemelkedés szokásos értéke: </a:t>
            </a:r>
            <a:r>
              <a:rPr lang="hu-HU" i="1" dirty="0" smtClean="0">
                <a:latin typeface="+mj-lt"/>
              </a:rPr>
              <a:t>h=10/3∙d</a:t>
            </a:r>
          </a:p>
          <a:p>
            <a:r>
              <a:rPr lang="hu-HU" dirty="0" smtClean="0">
                <a:latin typeface="+mj-lt"/>
              </a:rPr>
              <a:t>A volumetrikus hatásfok a nyomáskülönbség növekedésével csökken:  </a:t>
            </a:r>
            <a:r>
              <a:rPr lang="hu-HU" i="1" dirty="0" smtClean="0">
                <a:latin typeface="+mj-lt"/>
              </a:rPr>
              <a:t>0,93 …….. 0,73</a:t>
            </a:r>
          </a:p>
          <a:p>
            <a:r>
              <a:rPr lang="hu-HU" dirty="0" smtClean="0">
                <a:latin typeface="+mj-lt"/>
              </a:rPr>
              <a:t>Az összhatásfok a nyomáskülönbség növekedésével csökken:  </a:t>
            </a:r>
            <a:r>
              <a:rPr lang="hu-HU" i="1" dirty="0" smtClean="0">
                <a:latin typeface="+mj-lt"/>
              </a:rPr>
              <a:t>0,8 …….. 0,62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41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ím 1"/>
          <p:cNvSpPr>
            <a:spLocks noGrp="1"/>
          </p:cNvSpPr>
          <p:nvPr>
            <p:ph type="title"/>
          </p:nvPr>
        </p:nvSpPr>
        <p:spPr>
          <a:xfrm>
            <a:off x="446856" y="1454701"/>
            <a:ext cx="8229600" cy="1524010"/>
          </a:xfrm>
        </p:spPr>
        <p:txBody>
          <a:bodyPr>
            <a:noAutofit/>
          </a:bodyPr>
          <a:lstStyle/>
          <a:p>
            <a:r>
              <a:rPr lang="hu-HU" sz="4800" dirty="0" smtClean="0"/>
              <a:t>Lamellás szivattyúk</a:t>
            </a:r>
            <a:endParaRPr lang="hu-HU" sz="4800" i="1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42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067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Lamellás szivatty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9901" y="1418173"/>
            <a:ext cx="3590391" cy="291092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/>
          <a:lstStyle/>
          <a:p>
            <a:r>
              <a:rPr lang="hu-HU" dirty="0" smtClean="0"/>
              <a:t>Lamellás szivattyúk</a:t>
            </a:r>
            <a:endParaRPr lang="hu-H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935198" y="4295803"/>
          <a:ext cx="5229225" cy="114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Equation" r:id="rId4" imgW="2209680" imgH="482400" progId="Equation.3">
                  <p:embed/>
                </p:oleObj>
              </mc:Choice>
              <mc:Fallback>
                <p:oleObj name="Equation" r:id="rId4" imgW="22096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98" y="4295803"/>
                        <a:ext cx="5229225" cy="1141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701623" y="5692806"/>
            <a:ext cx="7740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+mj-lt"/>
              </a:rPr>
              <a:t>ahol </a:t>
            </a:r>
            <a:r>
              <a:rPr lang="hu-HU" i="1" dirty="0" smtClean="0">
                <a:latin typeface="+mj-lt"/>
              </a:rPr>
              <a:t>D</a:t>
            </a:r>
            <a:r>
              <a:rPr lang="hu-HU" i="1" baseline="-25000" dirty="0" smtClean="0">
                <a:latin typeface="+mj-lt"/>
              </a:rPr>
              <a:t>k</a:t>
            </a:r>
            <a:r>
              <a:rPr lang="hu-HU" dirty="0" smtClean="0">
                <a:latin typeface="+mj-lt"/>
              </a:rPr>
              <a:t> a házfurat és a forgórész átmérőjének számtani átlaga</a:t>
            </a:r>
            <a:endParaRPr lang="hu-HU" dirty="0">
              <a:latin typeface="+mj-lt"/>
            </a:endParaRPr>
          </a:p>
        </p:txBody>
      </p:sp>
      <p:sp>
        <p:nvSpPr>
          <p:cNvPr id="3" name="Körbe nyíl 2"/>
          <p:cNvSpPr>
            <a:spLocks noChangeAspect="1"/>
          </p:cNvSpPr>
          <p:nvPr/>
        </p:nvSpPr>
        <p:spPr>
          <a:xfrm>
            <a:off x="5006504" y="2094240"/>
            <a:ext cx="1404156" cy="1404156"/>
          </a:xfrm>
          <a:prstGeom prst="circularArrow">
            <a:avLst>
              <a:gd name="adj1" fmla="val 7025"/>
              <a:gd name="adj2" fmla="val 1044861"/>
              <a:gd name="adj3" fmla="val 19881647"/>
              <a:gd name="adj4" fmla="val 10278813"/>
              <a:gd name="adj5" fmla="val 14378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0" name="Lekerekített téglalap feliratnak 9"/>
          <p:cNvSpPr/>
          <p:nvPr/>
        </p:nvSpPr>
        <p:spPr>
          <a:xfrm>
            <a:off x="143508" y="1988840"/>
            <a:ext cx="2916324" cy="597034"/>
          </a:xfrm>
          <a:prstGeom prst="wedgeRoundRectCallout">
            <a:avLst>
              <a:gd name="adj1" fmla="val 69524"/>
              <a:gd name="adj2" fmla="val 11448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ház excentricitása állítható a forgórészhez képest</a:t>
            </a:r>
            <a:endParaRPr lang="hu-HU" dirty="0">
              <a:latin typeface="+mj-lt"/>
            </a:endParaRPr>
          </a:p>
        </p:txBody>
      </p:sp>
      <p:sp>
        <p:nvSpPr>
          <p:cNvPr id="11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3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43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32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Lamellás szivattyú</a:t>
            </a:r>
            <a:br>
              <a:rPr lang="hu-HU" dirty="0" smtClean="0"/>
            </a:br>
            <a:r>
              <a:rPr lang="hu-HU" sz="2700" i="1" dirty="0" smtClean="0"/>
              <a:t>(konstrukciós kialakítás)</a:t>
            </a:r>
            <a:endParaRPr lang="hu-HU" i="1" dirty="0"/>
          </a:p>
        </p:txBody>
      </p:sp>
      <p:pic>
        <p:nvPicPr>
          <p:cNvPr id="8" name="Kép 7" descr="Lamellás szivattyú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018" y="1749402"/>
            <a:ext cx="7734360" cy="3521849"/>
          </a:xfrm>
          <a:prstGeom prst="rect">
            <a:avLst/>
          </a:prstGeom>
        </p:spPr>
      </p:pic>
      <p:sp>
        <p:nvSpPr>
          <p:cNvPr id="7" name="Lekerekített téglalap feliratnak 6"/>
          <p:cNvSpPr/>
          <p:nvPr/>
        </p:nvSpPr>
        <p:spPr>
          <a:xfrm>
            <a:off x="359532" y="5589240"/>
            <a:ext cx="1224136" cy="417014"/>
          </a:xfrm>
          <a:prstGeom prst="wedgeRoundRectCallout">
            <a:avLst>
              <a:gd name="adj1" fmla="val 138152"/>
              <a:gd name="adj2" fmla="val -525841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Nyomórés</a:t>
            </a:r>
            <a:endParaRPr lang="hu-HU" dirty="0">
              <a:latin typeface="+mj-lt"/>
            </a:endParaRPr>
          </a:p>
        </p:txBody>
      </p:sp>
      <p:sp>
        <p:nvSpPr>
          <p:cNvPr id="9" name="Lekerekített téglalap feliratnak 8"/>
          <p:cNvSpPr/>
          <p:nvPr/>
        </p:nvSpPr>
        <p:spPr>
          <a:xfrm>
            <a:off x="221964" y="1748296"/>
            <a:ext cx="1109676" cy="298517"/>
          </a:xfrm>
          <a:prstGeom prst="wedgeRoundRectCallout">
            <a:avLst>
              <a:gd name="adj1" fmla="val 169994"/>
              <a:gd name="adj2" fmla="val 476897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Szívó rés</a:t>
            </a:r>
            <a:endParaRPr lang="hu-HU" dirty="0">
              <a:latin typeface="+mj-lt"/>
            </a:endParaRPr>
          </a:p>
        </p:txBody>
      </p:sp>
      <p:sp>
        <p:nvSpPr>
          <p:cNvPr id="10" name="Lekerekített téglalap feliratnak 9"/>
          <p:cNvSpPr/>
          <p:nvPr/>
        </p:nvSpPr>
        <p:spPr>
          <a:xfrm>
            <a:off x="5868144" y="863711"/>
            <a:ext cx="3132348" cy="597034"/>
          </a:xfrm>
          <a:prstGeom prst="wedgeRoundRectCallout">
            <a:avLst>
              <a:gd name="adj1" fmla="val -130793"/>
              <a:gd name="adj2" fmla="val 320138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folyadékot a szívó-, ill. a nyomócsonkhoz vezető furatok</a:t>
            </a:r>
            <a:endParaRPr lang="hu-HU" dirty="0">
              <a:latin typeface="+mj-lt"/>
            </a:endParaRPr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3563888" y="863711"/>
            <a:ext cx="2124236" cy="597034"/>
          </a:xfrm>
          <a:prstGeom prst="wedgeRoundRectCallout">
            <a:avLst>
              <a:gd name="adj1" fmla="val -79629"/>
              <a:gd name="adj2" fmla="val 274437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lamellákat befogadó, forgórész</a:t>
            </a:r>
            <a:endParaRPr lang="hu-HU" dirty="0">
              <a:latin typeface="+mj-lt"/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3210635" y="5915519"/>
            <a:ext cx="2722730" cy="623094"/>
          </a:xfrm>
          <a:prstGeom prst="wedgeRoundRectCallout">
            <a:avLst>
              <a:gd name="adj1" fmla="val -61850"/>
              <a:gd name="adj2" fmla="val -449882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A szívó- és a nyomórésnek helyt adó, álló tengelyt</a:t>
            </a:r>
            <a:endParaRPr lang="hu-HU" dirty="0">
              <a:latin typeface="+mj-lt"/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6804248" y="5486200"/>
            <a:ext cx="1980220" cy="870150"/>
          </a:xfrm>
          <a:prstGeom prst="wedgeRoundRectCallout">
            <a:avLst>
              <a:gd name="adj1" fmla="val -124009"/>
              <a:gd name="adj2" fmla="val -287356"/>
              <a:gd name="adj3" fmla="val 16667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+mj-lt"/>
              </a:rPr>
              <a:t>Csavarorsó a ház excentricitásának állításához</a:t>
            </a:r>
            <a:endParaRPr lang="hu-HU" dirty="0">
              <a:latin typeface="+mj-lt"/>
            </a:endParaRPr>
          </a:p>
        </p:txBody>
      </p:sp>
      <p:sp>
        <p:nvSpPr>
          <p:cNvPr id="14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6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44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46888"/>
          </a:xfrm>
        </p:spPr>
        <p:txBody>
          <a:bodyPr>
            <a:noAutofit/>
          </a:bodyPr>
          <a:lstStyle/>
          <a:p>
            <a:pPr algn="ctr"/>
            <a:r>
              <a:rPr lang="hu-HU" sz="4000" dirty="0" smtClean="0"/>
              <a:t>Csúszó </a:t>
            </a:r>
            <a:r>
              <a:rPr lang="hu-HU" sz="4000" dirty="0" smtClean="0"/>
              <a:t>lapátos </a:t>
            </a:r>
            <a:r>
              <a:rPr lang="hu-HU" sz="4000" dirty="0" smtClean="0"/>
              <a:t>olajszivattyú</a:t>
            </a:r>
            <a:endParaRPr lang="hu-HU" sz="40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02" y="929936"/>
            <a:ext cx="7164796" cy="5437029"/>
          </a:xfrm>
          <a:prstGeom prst="rect">
            <a:avLst/>
          </a:prstGeom>
        </p:spPr>
      </p:pic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45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065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Résvezérelt volumetrikus szivattyúk előnyei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2370123"/>
            <a:ext cx="8471284" cy="2427030"/>
          </a:xfrm>
        </p:spPr>
        <p:txBody>
          <a:bodyPr>
            <a:normAutofit fontScale="92500" lnSpcReduction="10000"/>
          </a:bodyPr>
          <a:lstStyle/>
          <a:p>
            <a:pPr marL="531813" indent="-531813"/>
            <a:r>
              <a:rPr lang="hu-HU" dirty="0" smtClean="0">
                <a:latin typeface="Calibri" pitchFamily="34" charset="0"/>
              </a:rPr>
              <a:t>Nagyobb munkasebesség</a:t>
            </a:r>
          </a:p>
          <a:p>
            <a:pPr marL="531813" indent="-531813"/>
            <a:r>
              <a:rPr lang="hu-HU" dirty="0" smtClean="0">
                <a:latin typeface="Calibri" pitchFamily="34" charset="0"/>
              </a:rPr>
              <a:t>Rezgésmentes működés</a:t>
            </a:r>
          </a:p>
          <a:p>
            <a:pPr marL="531813" indent="-531813"/>
            <a:r>
              <a:rPr lang="hu-HU" dirty="0" smtClean="0">
                <a:latin typeface="Calibri" pitchFamily="34" charset="0"/>
              </a:rPr>
              <a:t>Egyenletes folyadékszállítás</a:t>
            </a:r>
          </a:p>
          <a:p>
            <a:pPr marL="531813" indent="-531813"/>
            <a:r>
              <a:rPr lang="hu-HU" dirty="0" smtClean="0">
                <a:latin typeface="Calibri" pitchFamily="34" charset="0"/>
              </a:rPr>
              <a:t>Egyes típusoknál fokozatmentes térfogatáram-szabályozás</a:t>
            </a:r>
          </a:p>
          <a:p>
            <a:pPr marL="531813" indent="-531813"/>
            <a:r>
              <a:rPr lang="hu-HU" dirty="0" smtClean="0">
                <a:latin typeface="Calibri" pitchFamily="34" charset="0"/>
              </a:rPr>
              <a:t>Egyes típusok nagy viszkozitású </a:t>
            </a:r>
            <a:r>
              <a:rPr lang="hu-HU" dirty="0" err="1" smtClean="0">
                <a:latin typeface="Calibri" pitchFamily="34" charset="0"/>
              </a:rPr>
              <a:t>kontínuumok</a:t>
            </a:r>
            <a:r>
              <a:rPr lang="hu-HU" dirty="0" smtClean="0">
                <a:latin typeface="Calibri" pitchFamily="34" charset="0"/>
              </a:rPr>
              <a:t> szállítására alkalmasak</a:t>
            </a:r>
          </a:p>
          <a:p>
            <a:pPr marL="531813" indent="-531813"/>
            <a:endParaRPr lang="hu-HU" dirty="0" smtClean="0">
              <a:latin typeface="Calibri" pitchFamily="34" charset="0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46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Résvezérelt volumetrikus szivattyúk hátrányai</a:t>
            </a:r>
            <a:endParaRPr lang="hu-HU" dirty="0"/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457200" y="2370123"/>
            <a:ext cx="8229600" cy="1778958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531813" marR="0" lvl="0" indent="-5318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Tömítési problémák</a:t>
            </a:r>
          </a:p>
          <a:p>
            <a:pPr marL="531813" marR="0" lvl="0" indent="-5318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hu-HU" sz="2600" dirty="0" smtClean="0">
                <a:latin typeface="Calibri" pitchFamily="34" charset="0"/>
              </a:rPr>
              <a:t>Viszonylag alacsony hatásfok</a:t>
            </a:r>
          </a:p>
          <a:p>
            <a:pPr marL="531813" marR="0" lvl="0" indent="-5318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hu-H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Melegedés</a:t>
            </a:r>
          </a:p>
          <a:p>
            <a:pPr marL="531813" marR="0" lvl="0" indent="-5318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hu-HU" sz="2600" smtClean="0">
                <a:latin typeface="Calibri" pitchFamily="34" charset="0"/>
              </a:rPr>
              <a:t>Többnyire </a:t>
            </a:r>
            <a:r>
              <a:rPr lang="hu-HU" sz="2600" dirty="0" smtClean="0">
                <a:latin typeface="Calibri" pitchFamily="34" charset="0"/>
              </a:rPr>
              <a:t>tiszta és jó kenőképességű folyadék szállítására</a:t>
            </a:r>
            <a:endParaRPr kumimoji="0" lang="hu-H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531813" marR="0" lvl="0" indent="-5318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hu-H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0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47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76248"/>
            <a:ext cx="8229600" cy="937485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Ellenőrző kérdések (1)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836577"/>
            <a:ext cx="8229600" cy="5884898"/>
          </a:xfrm>
        </p:spPr>
        <p:txBody>
          <a:bodyPr>
            <a:normAutofit fontScale="92500"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Milyen két nagy csoportba sorolhatók a volumetrikus szivattyúk?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Mit kell érteni szelepvezérelt volumetrikus szivattyú alatt?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 a hátránya a szelepek alkalmazásának?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Rajzolja fel egy volumetrikus szivattyú elméleti indikátordiagramját!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Mit kell érteni folyadékoszlop-elszakadás alatt egy volumetrikus szivattyúval kapcsolatban?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Mutassa meg a dugattyús szivattyú indikátordiagramján , hogy a működés mely pillanatában fordulhat elő folyadékoszlop-elszakadás 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Egyenes szívóvezetéket és felszívó üzemmódot feltételezve hol következik be a folyadékoszlop elszakadása?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Mit kell érteni gyorsító magasság alatt?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hu-HU" sz="2400" dirty="0" smtClean="0">
                <a:latin typeface="+mj-lt"/>
              </a:rPr>
              <a:t>Milyen előnyös tulajdonságai vannak a volumetrikus szivattyúknak?</a:t>
            </a:r>
          </a:p>
          <a:p>
            <a:pPr marL="514350" indent="-514350">
              <a:buClrTx/>
              <a:buFont typeface="+mj-lt"/>
              <a:buAutoNum type="arabicPeriod"/>
            </a:pPr>
            <a:endParaRPr lang="hu-HU" sz="2400" dirty="0" smtClean="0">
              <a:latin typeface="+mj-lt"/>
            </a:endParaRPr>
          </a:p>
          <a:p>
            <a:pPr marL="514350" indent="-514350">
              <a:buClrTx/>
              <a:buFont typeface="+mj-lt"/>
              <a:buAutoNum type="arabicPeriod"/>
            </a:pPr>
            <a:endParaRPr lang="hu-HU" sz="2400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hu-HU" sz="2400" dirty="0">
              <a:latin typeface="+mj-lt"/>
            </a:endParaRP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>
          <a:xfrm>
            <a:off x="107504" y="6381328"/>
            <a:ext cx="2133600" cy="365125"/>
          </a:xfrm>
        </p:spPr>
        <p:txBody>
          <a:bodyPr/>
          <a:lstStyle/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Író Béla</a:t>
            </a:r>
          </a:p>
          <a:p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Hő- és Áramlástan Gépei (AG_011_1)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148064" y="6381328"/>
            <a:ext cx="3352800" cy="340147"/>
          </a:xfrm>
        </p:spPr>
        <p:txBody>
          <a:bodyPr/>
          <a:lstStyle/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SZE_MTK</a:t>
            </a:r>
          </a:p>
          <a:p>
            <a:pPr algn="r"/>
            <a:r>
              <a:rPr lang="hu-HU" sz="105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Mechatronika és Gépszerkezettan Tanszék</a:t>
            </a:r>
            <a:endParaRPr lang="en-US" sz="105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Dia számának helye 5"/>
          <p:cNvSpPr txBox="1">
            <a:spLocks/>
          </p:cNvSpPr>
          <p:nvPr/>
        </p:nvSpPr>
        <p:spPr>
          <a:xfrm>
            <a:off x="8625408" y="6407576"/>
            <a:ext cx="381000" cy="293117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42AED99-7FB4-404E-8A97-64753DCE42EC}" type="slidenum">
              <a:rPr lang="en-US" sz="100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algn="ctr"/>
              <a:t>48</a:t>
            </a:fld>
            <a:r>
              <a:rPr lang="hu-HU" sz="1000" dirty="0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t>/46</a:t>
            </a:r>
            <a:endParaRPr lang="en-US" sz="1000" dirty="0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2407</TotalTime>
  <Words>2716</Words>
  <Application>Microsoft Office PowerPoint</Application>
  <PresentationFormat>Diavetítés a képernyőre (4:3 oldalarány)</PresentationFormat>
  <Paragraphs>723</Paragraphs>
  <Slides>48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48</vt:i4>
      </vt:variant>
    </vt:vector>
  </HeadingPairs>
  <TitlesOfParts>
    <vt:vector size="54" baseType="lpstr">
      <vt:lpstr>Calibri</vt:lpstr>
      <vt:lpstr>Constantia</vt:lpstr>
      <vt:lpstr>Times New Roman</vt:lpstr>
      <vt:lpstr>Wingdings 2</vt:lpstr>
      <vt:lpstr>Áramlás</vt:lpstr>
      <vt:lpstr>Equation</vt:lpstr>
      <vt:lpstr>Volumetrikus szivattyúk </vt:lpstr>
      <vt:lpstr>PowerPoint bemutató</vt:lpstr>
      <vt:lpstr>PowerPoint bemutató</vt:lpstr>
      <vt:lpstr>Fő típusok</vt:lpstr>
      <vt:lpstr>Fogaskerékszivattyúk</vt:lpstr>
      <vt:lpstr>Fogaskerék szivattyúk</vt:lpstr>
      <vt:lpstr>Fogaskerék szivattyúk</vt:lpstr>
      <vt:lpstr>Fogaskerék szivattyúk</vt:lpstr>
      <vt:lpstr>Fogaskerék szivattyúk</vt:lpstr>
      <vt:lpstr>Fogaskerék szivattyú kialakítások</vt:lpstr>
      <vt:lpstr>Fogaskerék szivattyú szerkezeti rajza</vt:lpstr>
      <vt:lpstr>Fogaskerék szivattyú szerkezeti rajza</vt:lpstr>
      <vt:lpstr>Fogaskerék szivattyú belső fogazással</vt:lpstr>
      <vt:lpstr>Fogaskerék szivattyú belső fogazással</vt:lpstr>
      <vt:lpstr>Fogaskerék szivattyú fő jellemzőinek meghatározása</vt:lpstr>
      <vt:lpstr>Fogaskerék szivattyú fő jellemzőinek meghatározása</vt:lpstr>
      <vt:lpstr>Fogaskerék szivattyú fő jellemzőinek meghatározása</vt:lpstr>
      <vt:lpstr>Radiál és axiál dugattyús szivattyúk</vt:lpstr>
      <vt:lpstr>Radiál dugattyús szivattyúk működési elve (forgó dugattyútest-excentrikus ház,munkatér a dugattyúk alatt)</vt:lpstr>
      <vt:lpstr>Radiál dugattyús szivattyúk működési elve (forgó dugattyútest-excentrikus ház,munkatér a dugattyúk alatt)</vt:lpstr>
      <vt:lpstr>Radiál dugattyús szivattyúk működési elve (forgó dugattyútest-excentrikus ház,munkatér a dugattyúk alatt)</vt:lpstr>
      <vt:lpstr>Radiál dugattyús szivattyúk működési elve (forgó dugattyútest-excentrikus ház,munkatér a dugattyúk alatt)</vt:lpstr>
      <vt:lpstr>Radiál dugattyús szivattyúk működési elve (forgó dugattyútest-excentrikus ház,munkatér a dugattyúk alatt)</vt:lpstr>
      <vt:lpstr>Radiál dugattyús szivattyúk működési elve (álló dugattyútest-excentrikus tengely,munkatér a dugattyúk felett)</vt:lpstr>
      <vt:lpstr>Radiál dugattyús szivattyúk működési elve (álló dugattyútest-excentrikus tengely,munkatér a dugattyúk felett)</vt:lpstr>
      <vt:lpstr>Radiál dugattyús szivattyúk működési elve (álló dugattyútest-excentrikus tengely,munkatér a dugattyúk felett)</vt:lpstr>
      <vt:lpstr>Radiál dugattyús szivattyúk működési elve (álló dugattyútest-excentrikus tengely,munkatér a dugattyúk felett)</vt:lpstr>
      <vt:lpstr>Axiál dugattyús szivattyúk működési elve</vt:lpstr>
      <vt:lpstr>Axiál dugattyús szivattyú konstrukciós rajza</vt:lpstr>
      <vt:lpstr>Axiál dugattyús szivattyú alkatrészei</vt:lpstr>
      <vt:lpstr>Csavarszivattyúk</vt:lpstr>
      <vt:lpstr>Csavarszivattyúk működési elve</vt:lpstr>
      <vt:lpstr>PowerPoint bemutató</vt:lpstr>
      <vt:lpstr>Kétorsós csavarszivattyú</vt:lpstr>
      <vt:lpstr>Kétorsós csavarszivattyú</vt:lpstr>
      <vt:lpstr>Kétorsós csavarszivattyú</vt:lpstr>
      <vt:lpstr>Kétorsós csavarszivattyú</vt:lpstr>
      <vt:lpstr>Három orsós csavarszivattyú</vt:lpstr>
      <vt:lpstr>Három orsós csavarszivattyú</vt:lpstr>
      <vt:lpstr>Egyorsós csavarszivattyú (excentrikus csigaszivattyú)</vt:lpstr>
      <vt:lpstr>Háromorsós csavarszivattyúk folyadékszállítása</vt:lpstr>
      <vt:lpstr>Lamellás szivattyúk</vt:lpstr>
      <vt:lpstr>Lamellás szivattyúk</vt:lpstr>
      <vt:lpstr>Lamellás szivattyú (konstrukciós kialakítás)</vt:lpstr>
      <vt:lpstr>Csúszó lapátos olajszivattyú</vt:lpstr>
      <vt:lpstr>Résvezérelt volumetrikus szivattyúk előnyei</vt:lpstr>
      <vt:lpstr>Résvezérelt volumetrikus szivattyúk hátrányai</vt:lpstr>
      <vt:lpstr>Ellenőrző kérdések (1)</vt:lpstr>
    </vt:vector>
  </TitlesOfParts>
  <Company>Széchenyi István Egyetem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Volumetrikus szivattyúk </dc:title>
  <dc:creator>iro</dc:creator>
  <cp:lastModifiedBy>Író Béla</cp:lastModifiedBy>
  <cp:revision>239</cp:revision>
  <dcterms:created xsi:type="dcterms:W3CDTF">2009-01-18T14:36:54Z</dcterms:created>
  <dcterms:modified xsi:type="dcterms:W3CDTF">2014-09-16T13:52:46Z</dcterms:modified>
</cp:coreProperties>
</file>