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7"/>
  </p:notesMasterIdLst>
  <p:sldIdLst>
    <p:sldId id="256" r:id="rId2"/>
    <p:sldId id="281" r:id="rId3"/>
    <p:sldId id="282" r:id="rId4"/>
    <p:sldId id="329" r:id="rId5"/>
    <p:sldId id="305" r:id="rId6"/>
    <p:sldId id="306" r:id="rId7"/>
    <p:sldId id="296" r:id="rId8"/>
    <p:sldId id="327" r:id="rId9"/>
    <p:sldId id="286" r:id="rId10"/>
    <p:sldId id="297" r:id="rId11"/>
    <p:sldId id="298" r:id="rId12"/>
    <p:sldId id="299" r:id="rId13"/>
    <p:sldId id="300" r:id="rId14"/>
    <p:sldId id="301" r:id="rId15"/>
    <p:sldId id="308" r:id="rId16"/>
    <p:sldId id="310" r:id="rId17"/>
    <p:sldId id="318" r:id="rId18"/>
    <p:sldId id="319" r:id="rId19"/>
    <p:sldId id="320" r:id="rId20"/>
    <p:sldId id="321" r:id="rId21"/>
    <p:sldId id="322" r:id="rId22"/>
    <p:sldId id="323" r:id="rId23"/>
    <p:sldId id="340" r:id="rId24"/>
    <p:sldId id="341" r:id="rId25"/>
    <p:sldId id="342" r:id="rId26"/>
    <p:sldId id="343" r:id="rId27"/>
    <p:sldId id="344" r:id="rId28"/>
    <p:sldId id="345" r:id="rId29"/>
    <p:sldId id="346" r:id="rId30"/>
    <p:sldId id="347" r:id="rId31"/>
    <p:sldId id="348" r:id="rId32"/>
    <p:sldId id="302" r:id="rId33"/>
    <p:sldId id="328" r:id="rId34"/>
    <p:sldId id="303" r:id="rId35"/>
    <p:sldId id="304" r:id="rId36"/>
    <p:sldId id="307" r:id="rId37"/>
    <p:sldId id="312" r:id="rId38"/>
    <p:sldId id="313" r:id="rId39"/>
    <p:sldId id="311" r:id="rId40"/>
    <p:sldId id="314" r:id="rId41"/>
    <p:sldId id="315" r:id="rId42"/>
    <p:sldId id="324" r:id="rId43"/>
    <p:sldId id="325" r:id="rId44"/>
    <p:sldId id="316" r:id="rId45"/>
    <p:sldId id="317" r:id="rId46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CC3399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3" autoAdjust="0"/>
    <p:restoredTop sz="93823" autoAdjust="0"/>
  </p:normalViewPr>
  <p:slideViewPr>
    <p:cSldViewPr snapToObjects="1" showGuides="1">
      <p:cViewPr>
        <p:scale>
          <a:sx n="400" d="100"/>
          <a:sy n="400" d="100"/>
        </p:scale>
        <p:origin x="-8694" y="-50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4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4" Type="http://schemas.openxmlformats.org/officeDocument/2006/relationships/image" Target="../media/image19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17.wmf"/><Relationship Id="rId4" Type="http://schemas.openxmlformats.org/officeDocument/2006/relationships/image" Target="../media/image2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Relationship Id="rId5" Type="http://schemas.openxmlformats.org/officeDocument/2006/relationships/image" Target="../media/image35.wmf"/><Relationship Id="rId4" Type="http://schemas.openxmlformats.org/officeDocument/2006/relationships/image" Target="../media/image34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image" Target="../media/image36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Relationship Id="rId4" Type="http://schemas.openxmlformats.org/officeDocument/2006/relationships/image" Target="../media/image52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image" Target="../media/image53.wmf"/><Relationship Id="rId1" Type="http://schemas.openxmlformats.org/officeDocument/2006/relationships/image" Target="../media/image52.wmf"/><Relationship Id="rId6" Type="http://schemas.openxmlformats.org/officeDocument/2006/relationships/image" Target="../media/image56.wmf"/><Relationship Id="rId5" Type="http://schemas.openxmlformats.org/officeDocument/2006/relationships/image" Target="../media/image55.wmf"/><Relationship Id="rId4" Type="http://schemas.openxmlformats.org/officeDocument/2006/relationships/image" Target="../media/image50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57.wmf"/><Relationship Id="rId1" Type="http://schemas.openxmlformats.org/officeDocument/2006/relationships/image" Target="../media/image52.wmf"/><Relationship Id="rId6" Type="http://schemas.openxmlformats.org/officeDocument/2006/relationships/image" Target="../media/image61.wmf"/><Relationship Id="rId5" Type="http://schemas.openxmlformats.org/officeDocument/2006/relationships/image" Target="../media/image60.wmf"/><Relationship Id="rId4" Type="http://schemas.openxmlformats.org/officeDocument/2006/relationships/image" Target="../media/image59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image" Target="../media/image63.wmf"/><Relationship Id="rId1" Type="http://schemas.openxmlformats.org/officeDocument/2006/relationships/image" Target="../media/image62.wmf"/><Relationship Id="rId4" Type="http://schemas.openxmlformats.org/officeDocument/2006/relationships/image" Target="../media/image65.w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68.wmf"/><Relationship Id="rId1" Type="http://schemas.openxmlformats.org/officeDocument/2006/relationships/image" Target="../media/image67.w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68.wmf"/><Relationship Id="rId1" Type="http://schemas.openxmlformats.org/officeDocument/2006/relationships/image" Target="../media/image69.wmf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68.wmf"/><Relationship Id="rId1" Type="http://schemas.openxmlformats.org/officeDocument/2006/relationships/image" Target="../media/image70.w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71.wmf"/><Relationship Id="rId2" Type="http://schemas.openxmlformats.org/officeDocument/2006/relationships/image" Target="../media/image57.wmf"/><Relationship Id="rId1" Type="http://schemas.openxmlformats.org/officeDocument/2006/relationships/image" Target="../media/image52.wmf"/><Relationship Id="rId4" Type="http://schemas.openxmlformats.org/officeDocument/2006/relationships/image" Target="../media/image72.wmf"/></Relationships>
</file>

<file path=ppt/drawings/_rels/vmlDrawing29.vml.rels><?xml version="1.0" encoding="UTF-8" standalone="yes"?>
<Relationships xmlns="http://schemas.openxmlformats.org/package/2006/relationships"><Relationship Id="rId2" Type="http://schemas.openxmlformats.org/officeDocument/2006/relationships/image" Target="../media/image74.wmf"/><Relationship Id="rId1" Type="http://schemas.openxmlformats.org/officeDocument/2006/relationships/image" Target="../media/image73.wmf"/></Relationships>
</file>

<file path=ppt/drawings/_rels/vmlDrawing30.vml.rels><?xml version="1.0" encoding="UTF-8" standalone="yes"?>
<Relationships xmlns="http://schemas.openxmlformats.org/package/2006/relationships"><Relationship Id="rId8" Type="http://schemas.openxmlformats.org/officeDocument/2006/relationships/image" Target="../media/image82.wmf"/><Relationship Id="rId3" Type="http://schemas.openxmlformats.org/officeDocument/2006/relationships/image" Target="../media/image77.wmf"/><Relationship Id="rId7" Type="http://schemas.openxmlformats.org/officeDocument/2006/relationships/image" Target="../media/image81.wmf"/><Relationship Id="rId2" Type="http://schemas.openxmlformats.org/officeDocument/2006/relationships/image" Target="../media/image74.wmf"/><Relationship Id="rId1" Type="http://schemas.openxmlformats.org/officeDocument/2006/relationships/image" Target="../media/image73.wmf"/><Relationship Id="rId6" Type="http://schemas.openxmlformats.org/officeDocument/2006/relationships/image" Target="../media/image80.wmf"/><Relationship Id="rId5" Type="http://schemas.openxmlformats.org/officeDocument/2006/relationships/image" Target="../media/image79.wmf"/><Relationship Id="rId10" Type="http://schemas.openxmlformats.org/officeDocument/2006/relationships/image" Target="../media/image84.wmf"/><Relationship Id="rId4" Type="http://schemas.openxmlformats.org/officeDocument/2006/relationships/image" Target="../media/image78.wmf"/><Relationship Id="rId9" Type="http://schemas.openxmlformats.org/officeDocument/2006/relationships/image" Target="../media/image8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DE5048-0670-4D15-BAC2-DECF83B99833}" type="datetimeFigureOut">
              <a:rPr lang="hu-HU" smtClean="0"/>
              <a:pPr/>
              <a:t>2014.10.06.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BA0BC9-EBB4-4025-8E3A-F6E60A2F9CE8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97134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BA0BC9-EBB4-4025-8E3A-F6E60A2F9CE8}" type="slidenum">
              <a:rPr lang="hu-HU" smtClean="0"/>
              <a:pPr/>
              <a:t>36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378654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30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 dirty="0"/>
          </a:p>
        </p:txBody>
      </p:sp>
      <p:sp>
        <p:nvSpPr>
          <p:cNvPr id="19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27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gy sarkán kerekítve levágott téglalap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erékszögű háromszög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  <p:sp>
        <p:nvSpPr>
          <p:cNvPr id="10" name="Szabadkézi sokszög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Szabadkézi sokszög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Cím hely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0" name="Szöveg hely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  <p:grpSp>
        <p:nvGrpSpPr>
          <p:cNvPr id="2" name="Csoportba foglalás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6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9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9.bin"/><Relationship Id="rId10" Type="http://schemas.openxmlformats.org/officeDocument/2006/relationships/image" Target="../media/image15.wmf"/><Relationship Id="rId4" Type="http://schemas.openxmlformats.org/officeDocument/2006/relationships/image" Target="../media/image12.wmf"/><Relationship Id="rId9" Type="http://schemas.openxmlformats.org/officeDocument/2006/relationships/oleObject" Target="../embeddings/oleObject11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13.bin"/><Relationship Id="rId10" Type="http://schemas.openxmlformats.org/officeDocument/2006/relationships/image" Target="../media/image19.wmf"/><Relationship Id="rId4" Type="http://schemas.openxmlformats.org/officeDocument/2006/relationships/image" Target="../media/image16.wmf"/><Relationship Id="rId9" Type="http://schemas.openxmlformats.org/officeDocument/2006/relationships/oleObject" Target="../embeddings/oleObject15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23.wmf"/><Relationship Id="rId4" Type="http://schemas.openxmlformats.org/officeDocument/2006/relationships/image" Target="../media/image17.wmf"/><Relationship Id="rId9" Type="http://schemas.openxmlformats.org/officeDocument/2006/relationships/oleObject" Target="../embeddings/oleObject19.bin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4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25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28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30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29.bin"/><Relationship Id="rId12" Type="http://schemas.openxmlformats.org/officeDocument/2006/relationships/image" Target="../media/image3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2.wmf"/><Relationship Id="rId11" Type="http://schemas.openxmlformats.org/officeDocument/2006/relationships/oleObject" Target="../embeddings/oleObject31.bin"/><Relationship Id="rId5" Type="http://schemas.openxmlformats.org/officeDocument/2006/relationships/oleObject" Target="../embeddings/oleObject28.bin"/><Relationship Id="rId10" Type="http://schemas.openxmlformats.org/officeDocument/2006/relationships/image" Target="../media/image34.wmf"/><Relationship Id="rId4" Type="http://schemas.openxmlformats.org/officeDocument/2006/relationships/image" Target="../media/image31.wmf"/><Relationship Id="rId9" Type="http://schemas.openxmlformats.org/officeDocument/2006/relationships/oleObject" Target="../embeddings/oleObject30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36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6.wmf"/><Relationship Id="rId5" Type="http://schemas.openxmlformats.org/officeDocument/2006/relationships/oleObject" Target="../embeddings/oleObject33.bin"/><Relationship Id="rId4" Type="http://schemas.openxmlformats.org/officeDocument/2006/relationships/image" Target="../media/image38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7" Type="http://schemas.openxmlformats.org/officeDocument/2006/relationships/image" Target="../media/image39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6.wmf"/><Relationship Id="rId5" Type="http://schemas.openxmlformats.org/officeDocument/2006/relationships/oleObject" Target="../embeddings/oleObject34.bin"/><Relationship Id="rId4" Type="http://schemas.openxmlformats.org/officeDocument/2006/relationships/image" Target="../media/image38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3" Type="http://schemas.openxmlformats.org/officeDocument/2006/relationships/image" Target="../media/image37.emf"/><Relationship Id="rId7" Type="http://schemas.openxmlformats.org/officeDocument/2006/relationships/image" Target="../media/image39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6.w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38.e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3" Type="http://schemas.openxmlformats.org/officeDocument/2006/relationships/image" Target="../media/image37.emf"/><Relationship Id="rId7" Type="http://schemas.openxmlformats.org/officeDocument/2006/relationships/image" Target="../media/image39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36.wmf"/><Relationship Id="rId5" Type="http://schemas.openxmlformats.org/officeDocument/2006/relationships/oleObject" Target="../embeddings/oleObject36.bin"/><Relationship Id="rId4" Type="http://schemas.openxmlformats.org/officeDocument/2006/relationships/image" Target="../media/image38.emf"/><Relationship Id="rId9" Type="http://schemas.openxmlformats.org/officeDocument/2006/relationships/image" Target="../media/image41.e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3" Type="http://schemas.openxmlformats.org/officeDocument/2006/relationships/image" Target="../media/image37.emf"/><Relationship Id="rId7" Type="http://schemas.openxmlformats.org/officeDocument/2006/relationships/image" Target="../media/image39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36.wmf"/><Relationship Id="rId5" Type="http://schemas.openxmlformats.org/officeDocument/2006/relationships/oleObject" Target="../embeddings/oleObject37.bin"/><Relationship Id="rId10" Type="http://schemas.openxmlformats.org/officeDocument/2006/relationships/image" Target="../media/image42.emf"/><Relationship Id="rId4" Type="http://schemas.openxmlformats.org/officeDocument/2006/relationships/image" Target="../media/image38.emf"/><Relationship Id="rId9" Type="http://schemas.openxmlformats.org/officeDocument/2006/relationships/image" Target="../media/image41.e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3" Type="http://schemas.openxmlformats.org/officeDocument/2006/relationships/image" Target="../media/image37.emf"/><Relationship Id="rId7" Type="http://schemas.openxmlformats.org/officeDocument/2006/relationships/image" Target="../media/image39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36.wmf"/><Relationship Id="rId11" Type="http://schemas.openxmlformats.org/officeDocument/2006/relationships/image" Target="../media/image43.emf"/><Relationship Id="rId5" Type="http://schemas.openxmlformats.org/officeDocument/2006/relationships/oleObject" Target="../embeddings/oleObject38.bin"/><Relationship Id="rId10" Type="http://schemas.openxmlformats.org/officeDocument/2006/relationships/image" Target="../media/image42.emf"/><Relationship Id="rId4" Type="http://schemas.openxmlformats.org/officeDocument/2006/relationships/image" Target="../media/image38.emf"/><Relationship Id="rId9" Type="http://schemas.openxmlformats.org/officeDocument/2006/relationships/image" Target="../media/image41.e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13" Type="http://schemas.openxmlformats.org/officeDocument/2006/relationships/image" Target="../media/image45.emf"/><Relationship Id="rId3" Type="http://schemas.openxmlformats.org/officeDocument/2006/relationships/image" Target="../media/image37.emf"/><Relationship Id="rId7" Type="http://schemas.openxmlformats.org/officeDocument/2006/relationships/image" Target="../media/image39.emf"/><Relationship Id="rId12" Type="http://schemas.openxmlformats.org/officeDocument/2006/relationships/image" Target="../media/image44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36.wmf"/><Relationship Id="rId11" Type="http://schemas.openxmlformats.org/officeDocument/2006/relationships/image" Target="../media/image43.emf"/><Relationship Id="rId5" Type="http://schemas.openxmlformats.org/officeDocument/2006/relationships/oleObject" Target="../embeddings/oleObject39.bin"/><Relationship Id="rId10" Type="http://schemas.openxmlformats.org/officeDocument/2006/relationships/image" Target="../media/image42.emf"/><Relationship Id="rId4" Type="http://schemas.openxmlformats.org/officeDocument/2006/relationships/image" Target="../media/image38.emf"/><Relationship Id="rId9" Type="http://schemas.openxmlformats.org/officeDocument/2006/relationships/image" Target="../media/image41.emf"/><Relationship Id="rId14" Type="http://schemas.openxmlformats.org/officeDocument/2006/relationships/image" Target="../media/image46.e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13" Type="http://schemas.openxmlformats.org/officeDocument/2006/relationships/image" Target="../media/image45.emf"/><Relationship Id="rId18" Type="http://schemas.openxmlformats.org/officeDocument/2006/relationships/image" Target="../media/image48.wmf"/><Relationship Id="rId3" Type="http://schemas.openxmlformats.org/officeDocument/2006/relationships/image" Target="../media/image37.emf"/><Relationship Id="rId7" Type="http://schemas.openxmlformats.org/officeDocument/2006/relationships/image" Target="../media/image39.emf"/><Relationship Id="rId12" Type="http://schemas.openxmlformats.org/officeDocument/2006/relationships/image" Target="../media/image44.emf"/><Relationship Id="rId17" Type="http://schemas.openxmlformats.org/officeDocument/2006/relationships/oleObject" Target="../embeddings/oleObject42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7.wmf"/><Relationship Id="rId1" Type="http://schemas.openxmlformats.org/officeDocument/2006/relationships/vmlDrawing" Target="../drawings/vmlDrawing20.vml"/><Relationship Id="rId6" Type="http://schemas.openxmlformats.org/officeDocument/2006/relationships/image" Target="../media/image36.wmf"/><Relationship Id="rId11" Type="http://schemas.openxmlformats.org/officeDocument/2006/relationships/image" Target="../media/image43.emf"/><Relationship Id="rId5" Type="http://schemas.openxmlformats.org/officeDocument/2006/relationships/oleObject" Target="../embeddings/oleObject40.bin"/><Relationship Id="rId15" Type="http://schemas.openxmlformats.org/officeDocument/2006/relationships/oleObject" Target="../embeddings/oleObject41.bin"/><Relationship Id="rId10" Type="http://schemas.openxmlformats.org/officeDocument/2006/relationships/image" Target="../media/image42.emf"/><Relationship Id="rId4" Type="http://schemas.openxmlformats.org/officeDocument/2006/relationships/image" Target="../media/image38.emf"/><Relationship Id="rId9" Type="http://schemas.openxmlformats.org/officeDocument/2006/relationships/image" Target="../media/image41.emf"/><Relationship Id="rId14" Type="http://schemas.openxmlformats.org/officeDocument/2006/relationships/image" Target="../media/image46.e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wmf"/><Relationship Id="rId3" Type="http://schemas.openxmlformats.org/officeDocument/2006/relationships/oleObject" Target="../embeddings/oleObject43.bin"/><Relationship Id="rId7" Type="http://schemas.openxmlformats.org/officeDocument/2006/relationships/oleObject" Target="../embeddings/oleObject4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50.wmf"/><Relationship Id="rId5" Type="http://schemas.openxmlformats.org/officeDocument/2006/relationships/oleObject" Target="../embeddings/oleObject44.bin"/><Relationship Id="rId10" Type="http://schemas.openxmlformats.org/officeDocument/2006/relationships/image" Target="../media/image52.wmf"/><Relationship Id="rId4" Type="http://schemas.openxmlformats.org/officeDocument/2006/relationships/image" Target="../media/image49.wmf"/><Relationship Id="rId9" Type="http://schemas.openxmlformats.org/officeDocument/2006/relationships/oleObject" Target="../embeddings/oleObject46.bin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wmf"/><Relationship Id="rId13" Type="http://schemas.openxmlformats.org/officeDocument/2006/relationships/oleObject" Target="../embeddings/oleObject52.bin"/><Relationship Id="rId3" Type="http://schemas.openxmlformats.org/officeDocument/2006/relationships/oleObject" Target="../embeddings/oleObject47.bin"/><Relationship Id="rId7" Type="http://schemas.openxmlformats.org/officeDocument/2006/relationships/oleObject" Target="../embeddings/oleObject49.bin"/><Relationship Id="rId12" Type="http://schemas.openxmlformats.org/officeDocument/2006/relationships/image" Target="../media/image5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53.wmf"/><Relationship Id="rId11" Type="http://schemas.openxmlformats.org/officeDocument/2006/relationships/oleObject" Target="../embeddings/oleObject51.bin"/><Relationship Id="rId5" Type="http://schemas.openxmlformats.org/officeDocument/2006/relationships/oleObject" Target="../embeddings/oleObject48.bin"/><Relationship Id="rId10" Type="http://schemas.openxmlformats.org/officeDocument/2006/relationships/image" Target="../media/image50.wmf"/><Relationship Id="rId4" Type="http://schemas.openxmlformats.org/officeDocument/2006/relationships/image" Target="../media/image52.wmf"/><Relationship Id="rId9" Type="http://schemas.openxmlformats.org/officeDocument/2006/relationships/oleObject" Target="../embeddings/oleObject50.bin"/><Relationship Id="rId14" Type="http://schemas.openxmlformats.org/officeDocument/2006/relationships/image" Target="../media/image56.w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wmf"/><Relationship Id="rId13" Type="http://schemas.openxmlformats.org/officeDocument/2006/relationships/oleObject" Target="../embeddings/oleObject58.bin"/><Relationship Id="rId3" Type="http://schemas.openxmlformats.org/officeDocument/2006/relationships/oleObject" Target="../embeddings/oleObject53.bin"/><Relationship Id="rId7" Type="http://schemas.openxmlformats.org/officeDocument/2006/relationships/oleObject" Target="../embeddings/oleObject55.bin"/><Relationship Id="rId12" Type="http://schemas.openxmlformats.org/officeDocument/2006/relationships/image" Target="../media/image6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57.wmf"/><Relationship Id="rId11" Type="http://schemas.openxmlformats.org/officeDocument/2006/relationships/oleObject" Target="../embeddings/oleObject57.bin"/><Relationship Id="rId5" Type="http://schemas.openxmlformats.org/officeDocument/2006/relationships/oleObject" Target="../embeddings/oleObject54.bin"/><Relationship Id="rId10" Type="http://schemas.openxmlformats.org/officeDocument/2006/relationships/image" Target="../media/image59.wmf"/><Relationship Id="rId4" Type="http://schemas.openxmlformats.org/officeDocument/2006/relationships/image" Target="../media/image52.wmf"/><Relationship Id="rId9" Type="http://schemas.openxmlformats.org/officeDocument/2006/relationships/oleObject" Target="../embeddings/oleObject56.bin"/><Relationship Id="rId14" Type="http://schemas.openxmlformats.org/officeDocument/2006/relationships/image" Target="../media/image61.w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1.bin"/><Relationship Id="rId3" Type="http://schemas.openxmlformats.org/officeDocument/2006/relationships/image" Target="../media/image66.jpeg"/><Relationship Id="rId7" Type="http://schemas.openxmlformats.org/officeDocument/2006/relationships/image" Target="../media/image6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60.bin"/><Relationship Id="rId11" Type="http://schemas.openxmlformats.org/officeDocument/2006/relationships/image" Target="../media/image65.wmf"/><Relationship Id="rId5" Type="http://schemas.openxmlformats.org/officeDocument/2006/relationships/image" Target="../media/image62.wmf"/><Relationship Id="rId10" Type="http://schemas.openxmlformats.org/officeDocument/2006/relationships/oleObject" Target="../embeddings/oleObject62.bin"/><Relationship Id="rId4" Type="http://schemas.openxmlformats.org/officeDocument/2006/relationships/oleObject" Target="../embeddings/oleObject59.bin"/><Relationship Id="rId9" Type="http://schemas.openxmlformats.org/officeDocument/2006/relationships/image" Target="../media/image64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6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64.bin"/><Relationship Id="rId5" Type="http://schemas.openxmlformats.org/officeDocument/2006/relationships/image" Target="../media/image67.wmf"/><Relationship Id="rId4" Type="http://schemas.openxmlformats.org/officeDocument/2006/relationships/oleObject" Target="../embeddings/oleObject63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68.wmf"/><Relationship Id="rId5" Type="http://schemas.openxmlformats.org/officeDocument/2006/relationships/oleObject" Target="../embeddings/oleObject66.bin"/><Relationship Id="rId4" Type="http://schemas.openxmlformats.org/officeDocument/2006/relationships/image" Target="../media/image69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68.wmf"/><Relationship Id="rId5" Type="http://schemas.openxmlformats.org/officeDocument/2006/relationships/oleObject" Target="../embeddings/oleObject68.bin"/><Relationship Id="rId4" Type="http://schemas.openxmlformats.org/officeDocument/2006/relationships/image" Target="../media/image70.wmf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wmf"/><Relationship Id="rId3" Type="http://schemas.openxmlformats.org/officeDocument/2006/relationships/oleObject" Target="../embeddings/oleObject69.bin"/><Relationship Id="rId7" Type="http://schemas.openxmlformats.org/officeDocument/2006/relationships/oleObject" Target="../embeddings/oleObject7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57.wmf"/><Relationship Id="rId5" Type="http://schemas.openxmlformats.org/officeDocument/2006/relationships/oleObject" Target="../embeddings/oleObject70.bin"/><Relationship Id="rId10" Type="http://schemas.openxmlformats.org/officeDocument/2006/relationships/image" Target="../media/image72.wmf"/><Relationship Id="rId4" Type="http://schemas.openxmlformats.org/officeDocument/2006/relationships/image" Target="../media/image52.wmf"/><Relationship Id="rId9" Type="http://schemas.openxmlformats.org/officeDocument/2006/relationships/oleObject" Target="../embeddings/oleObject72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74.wmf"/><Relationship Id="rId5" Type="http://schemas.openxmlformats.org/officeDocument/2006/relationships/oleObject" Target="../embeddings/oleObject74.bin"/><Relationship Id="rId4" Type="http://schemas.openxmlformats.org/officeDocument/2006/relationships/image" Target="../media/image73.w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wmf"/><Relationship Id="rId13" Type="http://schemas.openxmlformats.org/officeDocument/2006/relationships/oleObject" Target="../embeddings/oleObject80.bin"/><Relationship Id="rId18" Type="http://schemas.openxmlformats.org/officeDocument/2006/relationships/image" Target="../media/image82.wmf"/><Relationship Id="rId3" Type="http://schemas.openxmlformats.org/officeDocument/2006/relationships/oleObject" Target="../embeddings/oleObject75.bin"/><Relationship Id="rId21" Type="http://schemas.openxmlformats.org/officeDocument/2006/relationships/oleObject" Target="../embeddings/oleObject84.bin"/><Relationship Id="rId7" Type="http://schemas.openxmlformats.org/officeDocument/2006/relationships/oleObject" Target="../embeddings/oleObject77.bin"/><Relationship Id="rId12" Type="http://schemas.openxmlformats.org/officeDocument/2006/relationships/image" Target="../media/image79.wmf"/><Relationship Id="rId17" Type="http://schemas.openxmlformats.org/officeDocument/2006/relationships/oleObject" Target="../embeddings/oleObject82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81.wmf"/><Relationship Id="rId20" Type="http://schemas.openxmlformats.org/officeDocument/2006/relationships/image" Target="../media/image83.wmf"/><Relationship Id="rId1" Type="http://schemas.openxmlformats.org/officeDocument/2006/relationships/vmlDrawing" Target="../drawings/vmlDrawing30.vml"/><Relationship Id="rId6" Type="http://schemas.openxmlformats.org/officeDocument/2006/relationships/image" Target="../media/image74.wmf"/><Relationship Id="rId11" Type="http://schemas.openxmlformats.org/officeDocument/2006/relationships/oleObject" Target="../embeddings/oleObject79.bin"/><Relationship Id="rId5" Type="http://schemas.openxmlformats.org/officeDocument/2006/relationships/oleObject" Target="../embeddings/oleObject76.bin"/><Relationship Id="rId15" Type="http://schemas.openxmlformats.org/officeDocument/2006/relationships/oleObject" Target="../embeddings/oleObject81.bin"/><Relationship Id="rId10" Type="http://schemas.openxmlformats.org/officeDocument/2006/relationships/image" Target="../media/image78.wmf"/><Relationship Id="rId19" Type="http://schemas.openxmlformats.org/officeDocument/2006/relationships/oleObject" Target="../embeddings/oleObject83.bin"/><Relationship Id="rId4" Type="http://schemas.openxmlformats.org/officeDocument/2006/relationships/image" Target="../media/image73.wmf"/><Relationship Id="rId9" Type="http://schemas.openxmlformats.org/officeDocument/2006/relationships/oleObject" Target="../embeddings/oleObject78.bin"/><Relationship Id="rId14" Type="http://schemas.openxmlformats.org/officeDocument/2006/relationships/image" Target="../media/image80.wmf"/><Relationship Id="rId22" Type="http://schemas.openxmlformats.org/officeDocument/2006/relationships/image" Target="../media/image84.wmf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Áramlástani szivattyúk 1. </a:t>
            </a:r>
            <a:endParaRPr lang="hu-HU" dirty="0"/>
          </a:p>
        </p:txBody>
      </p:sp>
      <p:sp>
        <p:nvSpPr>
          <p:cNvPr id="7" name="Alcím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smtClean="0">
                <a:latin typeface="+mj-lt"/>
              </a:rPr>
              <a:t>Működési elv és általános jellemzők</a:t>
            </a:r>
            <a:endParaRPr lang="hu-HU" dirty="0">
              <a:latin typeface="+mj-lt"/>
            </a:endParaRP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1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 descr="Csoportosítás.t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500042"/>
            <a:ext cx="7942512" cy="5500726"/>
          </a:xfrm>
          <a:prstGeom prst="rect">
            <a:avLst/>
          </a:prstGeom>
        </p:spPr>
      </p:pic>
      <p:sp>
        <p:nvSpPr>
          <p:cNvPr id="8" name="Téglalap 7"/>
          <p:cNvSpPr/>
          <p:nvPr/>
        </p:nvSpPr>
        <p:spPr>
          <a:xfrm>
            <a:off x="920700" y="2990844"/>
            <a:ext cx="1533546" cy="657234"/>
          </a:xfrm>
          <a:prstGeom prst="rect">
            <a:avLst/>
          </a:prstGeom>
          <a:solidFill>
            <a:schemeClr val="accent1">
              <a:alpha val="3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Dátum helye 8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hu-HU" dirty="0" smtClean="0"/>
              <a:t>Író  Béla</a:t>
            </a:r>
            <a:endParaRPr lang="hu-HU" dirty="0"/>
          </a:p>
        </p:txBody>
      </p:sp>
      <p:sp>
        <p:nvSpPr>
          <p:cNvPr id="10" name="Dia számának helye 9"/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762000" cy="365125"/>
          </a:xfrm>
        </p:spPr>
        <p:txBody>
          <a:bodyPr/>
          <a:lstStyle/>
          <a:p>
            <a:fld id="{D49EC5F3-F2D6-4A25-98A7-8D09D6E45B63}" type="slidenum">
              <a:rPr lang="hu-HU" smtClean="0"/>
              <a:pPr/>
              <a:t>2</a:t>
            </a:fld>
            <a:endParaRPr lang="hu-HU"/>
          </a:p>
        </p:txBody>
      </p:sp>
      <p:sp>
        <p:nvSpPr>
          <p:cNvPr id="11" name="Élőláb helye 10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3352800" cy="365125"/>
          </a:xfrm>
        </p:spPr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églalap 8"/>
          <p:cNvSpPr/>
          <p:nvPr/>
        </p:nvSpPr>
        <p:spPr>
          <a:xfrm>
            <a:off x="1990746" y="2662227"/>
            <a:ext cx="2581254" cy="1241442"/>
          </a:xfrm>
          <a:prstGeom prst="rect">
            <a:avLst/>
          </a:prstGeom>
          <a:solidFill>
            <a:schemeClr val="accent1">
              <a:alpha val="3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Dátum helye 8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hu-HU" dirty="0" smtClean="0"/>
              <a:t>Író  Béla</a:t>
            </a:r>
            <a:endParaRPr lang="hu-HU" dirty="0"/>
          </a:p>
        </p:txBody>
      </p:sp>
      <p:sp>
        <p:nvSpPr>
          <p:cNvPr id="8" name="Dia számának helye 9"/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762000" cy="365125"/>
          </a:xfrm>
        </p:spPr>
        <p:txBody>
          <a:bodyPr/>
          <a:lstStyle/>
          <a:p>
            <a:fld id="{D49EC5F3-F2D6-4A25-98A7-8D09D6E45B63}" type="slidenum">
              <a:rPr lang="hu-HU" smtClean="0"/>
              <a:pPr/>
              <a:t>3</a:t>
            </a:fld>
            <a:endParaRPr lang="hu-HU"/>
          </a:p>
        </p:txBody>
      </p:sp>
      <p:sp>
        <p:nvSpPr>
          <p:cNvPr id="10" name="Élőláb helye 10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3352800" cy="365125"/>
          </a:xfrm>
        </p:spPr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6953" y="1603350"/>
            <a:ext cx="8676956" cy="2812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églalap 10"/>
          <p:cNvSpPr/>
          <p:nvPr/>
        </p:nvSpPr>
        <p:spPr>
          <a:xfrm>
            <a:off x="3253594" y="3355974"/>
            <a:ext cx="2636811" cy="1168416"/>
          </a:xfrm>
          <a:prstGeom prst="rect">
            <a:avLst/>
          </a:prstGeom>
          <a:solidFill>
            <a:schemeClr val="accent1">
              <a:alpha val="3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működési elv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187558"/>
            <a:ext cx="8229600" cy="4168792"/>
          </a:xfrm>
        </p:spPr>
        <p:txBody>
          <a:bodyPr>
            <a:normAutofit/>
          </a:bodyPr>
          <a:lstStyle/>
          <a:p>
            <a:pPr marL="531813" indent="-531813"/>
            <a:r>
              <a:rPr lang="hu-HU" dirty="0" smtClean="0">
                <a:latin typeface="+mj-lt"/>
              </a:rPr>
              <a:t>Járókerék</a:t>
            </a:r>
          </a:p>
          <a:p>
            <a:pPr marL="531813" indent="-531813"/>
            <a:r>
              <a:rPr lang="hu-HU" dirty="0" smtClean="0">
                <a:latin typeface="+mj-lt"/>
              </a:rPr>
              <a:t>Lapátok</a:t>
            </a:r>
          </a:p>
          <a:p>
            <a:pPr marL="531813" indent="-531813"/>
            <a:r>
              <a:rPr lang="hu-HU" dirty="0" smtClean="0">
                <a:latin typeface="+mj-lt"/>
              </a:rPr>
              <a:t>Ház</a:t>
            </a:r>
          </a:p>
          <a:p>
            <a:pPr marL="531813" indent="-531813"/>
            <a:endParaRPr lang="hu-HU" dirty="0" smtClean="0">
              <a:latin typeface="+mj-lt"/>
            </a:endParaRPr>
          </a:p>
          <a:p>
            <a:pPr marL="0" indent="0" algn="just">
              <a:buNone/>
            </a:pPr>
            <a:r>
              <a:rPr lang="hu-HU" sz="2400" dirty="0" smtClean="0">
                <a:latin typeface="+mj-lt"/>
              </a:rPr>
              <a:t>A forgó járókerék speciális kialakítású lapátjainak köszönhetően a járókerékre érkező folyadék mozgási energiája megnő, amely mozgási energia növekmény a járókerék és/vagy a járókereket befoglaló ház alkalmas kialakításának köszönhetően nyomásnövekedést eredményez.</a:t>
            </a:r>
            <a:r>
              <a:rPr lang="hu-HU" dirty="0" smtClean="0">
                <a:latin typeface="+mj-lt"/>
              </a:rPr>
              <a:t> 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43464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97768"/>
            <a:ext cx="8229600" cy="1143000"/>
          </a:xfrm>
        </p:spPr>
        <p:txBody>
          <a:bodyPr>
            <a:noAutofit/>
          </a:bodyPr>
          <a:lstStyle/>
          <a:p>
            <a:r>
              <a:rPr lang="hu-HU" sz="4000" dirty="0" smtClean="0"/>
              <a:t>A radiális kiömlésű szivattyú jellemző szerkezeti felépítése</a:t>
            </a:r>
            <a:endParaRPr lang="hu-HU" sz="4000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5</a:t>
            </a:fld>
            <a:endParaRPr lang="hu-HU"/>
          </a:p>
        </p:txBody>
      </p:sp>
      <p:pic>
        <p:nvPicPr>
          <p:cNvPr id="10" name="Kép 9" descr="Szerkezeti felépíté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0038" y="1547605"/>
            <a:ext cx="4527612" cy="4665860"/>
          </a:xfrm>
          <a:prstGeom prst="rect">
            <a:avLst/>
          </a:prstGeom>
        </p:spPr>
      </p:pic>
      <p:sp>
        <p:nvSpPr>
          <p:cNvPr id="11" name="Lekerekített téglalap feliratnak 10"/>
          <p:cNvSpPr/>
          <p:nvPr/>
        </p:nvSpPr>
        <p:spPr>
          <a:xfrm>
            <a:off x="7127910" y="2333611"/>
            <a:ext cx="1558890" cy="584208"/>
          </a:xfrm>
          <a:prstGeom prst="wedgeRoundRectCallout">
            <a:avLst>
              <a:gd name="adj1" fmla="val -237681"/>
              <a:gd name="adj2" fmla="val 35883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Járókerék</a:t>
            </a:r>
            <a:endParaRPr lang="hu-HU" dirty="0">
              <a:latin typeface="+mj-lt"/>
            </a:endParaRPr>
          </a:p>
        </p:txBody>
      </p:sp>
      <p:sp>
        <p:nvSpPr>
          <p:cNvPr id="12" name="Lekerekített téglalap feliratnak 11"/>
          <p:cNvSpPr/>
          <p:nvPr/>
        </p:nvSpPr>
        <p:spPr>
          <a:xfrm>
            <a:off x="6348465" y="1420785"/>
            <a:ext cx="1558890" cy="584208"/>
          </a:xfrm>
          <a:prstGeom prst="wedgeRoundRectCallout">
            <a:avLst>
              <a:gd name="adj1" fmla="val -199374"/>
              <a:gd name="adj2" fmla="val 45306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Lapát</a:t>
            </a:r>
            <a:endParaRPr lang="hu-HU" dirty="0">
              <a:latin typeface="+mj-lt"/>
            </a:endParaRPr>
          </a:p>
        </p:txBody>
      </p:sp>
      <p:sp>
        <p:nvSpPr>
          <p:cNvPr id="13" name="Lekerekített téglalap feliratnak 12"/>
          <p:cNvSpPr/>
          <p:nvPr/>
        </p:nvSpPr>
        <p:spPr>
          <a:xfrm>
            <a:off x="1031910" y="1547605"/>
            <a:ext cx="1558890" cy="584208"/>
          </a:xfrm>
          <a:prstGeom prst="wedgeRoundRectCallout">
            <a:avLst>
              <a:gd name="adj1" fmla="val 102653"/>
              <a:gd name="adj2" fmla="val 15503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Ház</a:t>
            </a:r>
            <a:endParaRPr lang="hu-HU" dirty="0">
              <a:latin typeface="+mj-lt"/>
            </a:endParaRPr>
          </a:p>
        </p:txBody>
      </p:sp>
      <p:sp>
        <p:nvSpPr>
          <p:cNvPr id="15" name="Jobbra nyíl 14"/>
          <p:cNvSpPr/>
          <p:nvPr/>
        </p:nvSpPr>
        <p:spPr>
          <a:xfrm>
            <a:off x="1431882" y="4341825"/>
            <a:ext cx="1314468" cy="7302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Szívás</a:t>
            </a:r>
            <a:endParaRPr lang="hu-HU" dirty="0">
              <a:latin typeface="+mj-lt"/>
            </a:endParaRPr>
          </a:p>
        </p:txBody>
      </p:sp>
      <p:sp>
        <p:nvSpPr>
          <p:cNvPr id="16" name="Lekerekített téglalap feliratnak 15"/>
          <p:cNvSpPr/>
          <p:nvPr/>
        </p:nvSpPr>
        <p:spPr>
          <a:xfrm>
            <a:off x="1031910" y="2917819"/>
            <a:ext cx="1558890" cy="584208"/>
          </a:xfrm>
          <a:prstGeom prst="wedgeRoundRectCallout">
            <a:avLst>
              <a:gd name="adj1" fmla="val 137356"/>
              <a:gd name="adj2" fmla="val 7451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Szállítás</a:t>
            </a:r>
            <a:endParaRPr lang="hu-HU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5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6</a:t>
            </a:fld>
            <a:endParaRPr lang="hu-HU"/>
          </a:p>
        </p:txBody>
      </p:sp>
      <p:pic>
        <p:nvPicPr>
          <p:cNvPr id="10" name="Kép 9" descr="Szerkezeti felépíté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01" y="1547605"/>
            <a:ext cx="4527612" cy="4665860"/>
          </a:xfrm>
          <a:prstGeom prst="rect">
            <a:avLst/>
          </a:prstGeom>
        </p:spPr>
      </p:pic>
      <p:sp>
        <p:nvSpPr>
          <p:cNvPr id="14" name="Szövegdoboz 13"/>
          <p:cNvSpPr txBox="1"/>
          <p:nvPr/>
        </p:nvSpPr>
        <p:spPr>
          <a:xfrm>
            <a:off x="3111480" y="1749402"/>
            <a:ext cx="584207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7675" indent="-447675">
              <a:buFont typeface="Arial" pitchFamily="34" charset="0"/>
              <a:buChar char="•"/>
            </a:pPr>
            <a:r>
              <a:rPr lang="hu-HU" sz="2400" dirty="0" smtClean="0">
                <a:latin typeface="+mj-lt"/>
              </a:rPr>
              <a:t>Jó mechanikai hatásfok</a:t>
            </a:r>
          </a:p>
          <a:p>
            <a:pPr marL="447675" indent="-447675">
              <a:buFont typeface="Arial" pitchFamily="34" charset="0"/>
              <a:buChar char="•"/>
            </a:pPr>
            <a:r>
              <a:rPr lang="hu-HU" sz="2400" dirty="0" smtClean="0">
                <a:latin typeface="+mj-lt"/>
              </a:rPr>
              <a:t>Csekélyebb és változó volumetrikus hatásfok</a:t>
            </a:r>
          </a:p>
          <a:p>
            <a:pPr marL="447675" indent="-447675">
              <a:buFont typeface="Arial" pitchFamily="34" charset="0"/>
              <a:buChar char="•"/>
            </a:pPr>
            <a:r>
              <a:rPr lang="hu-HU" sz="2400" dirty="0" smtClean="0">
                <a:latin typeface="+mj-lt"/>
              </a:rPr>
              <a:t>Széles tartományban változó hidraulikai hatásfok</a:t>
            </a:r>
            <a:endParaRPr lang="hu-HU" sz="2400" dirty="0">
              <a:latin typeface="+mj-lt"/>
            </a:endParaRPr>
          </a:p>
        </p:txBody>
      </p:sp>
      <p:sp>
        <p:nvSpPr>
          <p:cNvPr id="9" name="Cím 1"/>
          <p:cNvSpPr>
            <a:spLocks noGrp="1"/>
          </p:cNvSpPr>
          <p:nvPr>
            <p:ph type="title"/>
          </p:nvPr>
        </p:nvSpPr>
        <p:spPr>
          <a:xfrm>
            <a:off x="457200" y="197768"/>
            <a:ext cx="8229600" cy="1143000"/>
          </a:xfrm>
        </p:spPr>
        <p:txBody>
          <a:bodyPr>
            <a:noAutofit/>
          </a:bodyPr>
          <a:lstStyle/>
          <a:p>
            <a:r>
              <a:rPr lang="hu-HU" sz="4000" dirty="0" smtClean="0"/>
              <a:t>A radiális kiömlésű szivattyú jellemző szerkezeti felépítése</a:t>
            </a:r>
            <a:endParaRPr lang="hu-H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97768"/>
            <a:ext cx="8229600" cy="1143000"/>
          </a:xfrm>
        </p:spPr>
        <p:txBody>
          <a:bodyPr>
            <a:noAutofit/>
          </a:bodyPr>
          <a:lstStyle/>
          <a:p>
            <a:r>
              <a:rPr lang="hu-HU" sz="4000" dirty="0" smtClean="0"/>
              <a:t>A folyadék mozgása a radiális átömlésű járókerékben</a:t>
            </a:r>
            <a:endParaRPr lang="hu-HU" sz="4000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7</a:t>
            </a:fld>
            <a:endParaRPr lang="hu-HU"/>
          </a:p>
        </p:txBody>
      </p:sp>
      <p:sp>
        <p:nvSpPr>
          <p:cNvPr id="8" name="Ív 7"/>
          <p:cNvSpPr/>
          <p:nvPr/>
        </p:nvSpPr>
        <p:spPr>
          <a:xfrm>
            <a:off x="2531195" y="2848716"/>
            <a:ext cx="5400000" cy="5400000"/>
          </a:xfrm>
          <a:prstGeom prst="arc">
            <a:avLst>
              <a:gd name="adj1" fmla="val 10843548"/>
              <a:gd name="adj2" fmla="val 1797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Ív 8"/>
          <p:cNvSpPr/>
          <p:nvPr/>
        </p:nvSpPr>
        <p:spPr>
          <a:xfrm>
            <a:off x="4164623" y="4486066"/>
            <a:ext cx="2160000" cy="2160000"/>
          </a:xfrm>
          <a:prstGeom prst="arc">
            <a:avLst>
              <a:gd name="adj1" fmla="val 10843548"/>
              <a:gd name="adj2" fmla="val 1797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11" name="Egyenes összekötő 10"/>
          <p:cNvCxnSpPr/>
          <p:nvPr/>
        </p:nvCxnSpPr>
        <p:spPr>
          <a:xfrm rot="16200000" flipH="1">
            <a:off x="3080512" y="4533860"/>
            <a:ext cx="4297440" cy="1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Egyenes összekötő 12"/>
          <p:cNvCxnSpPr/>
          <p:nvPr/>
        </p:nvCxnSpPr>
        <p:spPr>
          <a:xfrm rot="10800000" flipV="1">
            <a:off x="1943064" y="5550674"/>
            <a:ext cx="6754905" cy="1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Ív 16"/>
          <p:cNvSpPr/>
          <p:nvPr/>
        </p:nvSpPr>
        <p:spPr>
          <a:xfrm>
            <a:off x="1943063" y="3432922"/>
            <a:ext cx="4060842" cy="2484459"/>
          </a:xfrm>
          <a:prstGeom prst="arc">
            <a:avLst>
              <a:gd name="adj1" fmla="val 15028119"/>
              <a:gd name="adj2" fmla="val 209116"/>
            </a:avLst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19" name="Egyenes összekötő nyíllal 18"/>
          <p:cNvCxnSpPr>
            <a:stCxn id="17" idx="0"/>
          </p:cNvCxnSpPr>
          <p:nvPr/>
        </p:nvCxnSpPr>
        <p:spPr>
          <a:xfrm rot="10800000" flipH="1">
            <a:off x="3542846" y="2374045"/>
            <a:ext cx="1211718" cy="1087138"/>
          </a:xfrm>
          <a:prstGeom prst="straightConnector1">
            <a:avLst/>
          </a:prstGeom>
          <a:ln w="25400">
            <a:solidFill>
              <a:schemeClr val="accent5">
                <a:lumMod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gyenes összekötő nyíllal 21"/>
          <p:cNvCxnSpPr>
            <a:stCxn id="17" idx="0"/>
          </p:cNvCxnSpPr>
          <p:nvPr/>
        </p:nvCxnSpPr>
        <p:spPr>
          <a:xfrm rot="10800000" flipV="1">
            <a:off x="1943064" y="3461183"/>
            <a:ext cx="1599783" cy="227330"/>
          </a:xfrm>
          <a:prstGeom prst="straightConnector1">
            <a:avLst/>
          </a:prstGeom>
          <a:ln w="25400">
            <a:solidFill>
              <a:schemeClr val="accent5">
                <a:lumMod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Egyenes összekötő nyíllal 22"/>
          <p:cNvCxnSpPr/>
          <p:nvPr/>
        </p:nvCxnSpPr>
        <p:spPr>
          <a:xfrm flipV="1">
            <a:off x="1972787" y="2612471"/>
            <a:ext cx="1175205" cy="1076042"/>
          </a:xfrm>
          <a:prstGeom prst="straightConnector1">
            <a:avLst/>
          </a:prstGeom>
          <a:ln w="3175"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gyenes összekötő nyíllal 24"/>
          <p:cNvCxnSpPr>
            <a:stCxn id="17" idx="0"/>
          </p:cNvCxnSpPr>
          <p:nvPr/>
        </p:nvCxnSpPr>
        <p:spPr>
          <a:xfrm rot="10800000">
            <a:off x="3147992" y="2612471"/>
            <a:ext cx="394854" cy="848712"/>
          </a:xfrm>
          <a:prstGeom prst="straightConnector1">
            <a:avLst/>
          </a:prstGeom>
          <a:ln w="25400">
            <a:solidFill>
              <a:schemeClr val="accent5">
                <a:lumMod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Egyenes összekötő nyíllal 25"/>
          <p:cNvCxnSpPr/>
          <p:nvPr/>
        </p:nvCxnSpPr>
        <p:spPr>
          <a:xfrm rot="10800000" flipV="1">
            <a:off x="3147992" y="2374044"/>
            <a:ext cx="1606572" cy="238425"/>
          </a:xfrm>
          <a:prstGeom prst="straightConnector1">
            <a:avLst/>
          </a:prstGeom>
          <a:ln w="25400">
            <a:solidFill>
              <a:schemeClr val="accent5">
                <a:lumMod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Egyenes összekötő nyíllal 27"/>
          <p:cNvCxnSpPr>
            <a:stCxn id="17" idx="2"/>
          </p:cNvCxnSpPr>
          <p:nvPr/>
        </p:nvCxnSpPr>
        <p:spPr>
          <a:xfrm rot="16200000" flipH="1">
            <a:off x="6002114" y="4790010"/>
            <a:ext cx="387343" cy="403732"/>
          </a:xfrm>
          <a:prstGeom prst="straightConnector1">
            <a:avLst/>
          </a:prstGeom>
          <a:ln w="25400">
            <a:solidFill>
              <a:schemeClr val="accent5">
                <a:lumMod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Egyenes összekötő nyíllal 29"/>
          <p:cNvCxnSpPr>
            <a:stCxn id="17" idx="2"/>
          </p:cNvCxnSpPr>
          <p:nvPr/>
        </p:nvCxnSpPr>
        <p:spPr>
          <a:xfrm rot="5400000" flipH="1" flipV="1">
            <a:off x="5713964" y="4443136"/>
            <a:ext cx="635023" cy="75115"/>
          </a:xfrm>
          <a:prstGeom prst="straightConnector1">
            <a:avLst/>
          </a:prstGeom>
          <a:ln w="25400">
            <a:solidFill>
              <a:schemeClr val="accent5">
                <a:lumMod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gyenes összekötő nyíllal 30"/>
          <p:cNvCxnSpPr/>
          <p:nvPr/>
        </p:nvCxnSpPr>
        <p:spPr>
          <a:xfrm>
            <a:off x="6069033" y="4163183"/>
            <a:ext cx="403733" cy="387341"/>
          </a:xfrm>
          <a:prstGeom prst="straightConnector1">
            <a:avLst/>
          </a:prstGeom>
          <a:ln w="3175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Egyenes összekötő nyíllal 33"/>
          <p:cNvCxnSpPr>
            <a:stCxn id="17" idx="2"/>
          </p:cNvCxnSpPr>
          <p:nvPr/>
        </p:nvCxnSpPr>
        <p:spPr>
          <a:xfrm rot="5400000" flipH="1" flipV="1">
            <a:off x="6109500" y="4434941"/>
            <a:ext cx="247682" cy="478845"/>
          </a:xfrm>
          <a:prstGeom prst="straightConnector1">
            <a:avLst/>
          </a:prstGeom>
          <a:ln w="25400">
            <a:solidFill>
              <a:schemeClr val="accent5">
                <a:lumMod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Egyenes összekötő nyíllal 36"/>
          <p:cNvCxnSpPr/>
          <p:nvPr/>
        </p:nvCxnSpPr>
        <p:spPr>
          <a:xfrm rot="5400000" flipH="1" flipV="1">
            <a:off x="6117695" y="4830477"/>
            <a:ext cx="635023" cy="75115"/>
          </a:xfrm>
          <a:prstGeom prst="straightConnector1">
            <a:avLst/>
          </a:prstGeom>
          <a:ln w="25400">
            <a:solidFill>
              <a:schemeClr val="accent5">
                <a:lumMod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Lekerekített téglalap feliratnak 43"/>
          <p:cNvSpPr/>
          <p:nvPr/>
        </p:nvSpPr>
        <p:spPr>
          <a:xfrm>
            <a:off x="5873123" y="1905527"/>
            <a:ext cx="562083" cy="479613"/>
          </a:xfrm>
          <a:prstGeom prst="wedgeRoundRectCallout">
            <a:avLst>
              <a:gd name="adj1" fmla="val -362861"/>
              <a:gd name="adj2" fmla="val 160368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hu-HU" sz="2400" i="1" dirty="0" smtClean="0">
                <a:latin typeface="+mj-lt"/>
              </a:rPr>
              <a:t>u</a:t>
            </a:r>
            <a:r>
              <a:rPr lang="hu-HU" sz="2400" i="1" baseline="-25000" dirty="0" smtClean="0">
                <a:latin typeface="+mj-lt"/>
              </a:rPr>
              <a:t>2</a:t>
            </a:r>
            <a:endParaRPr lang="hu-HU" sz="2400" i="1" baseline="-25000" dirty="0">
              <a:latin typeface="+mj-lt"/>
            </a:endParaRPr>
          </a:p>
        </p:txBody>
      </p:sp>
      <p:sp>
        <p:nvSpPr>
          <p:cNvPr id="45" name="Lekerekített téglalap feliratnak 44"/>
          <p:cNvSpPr/>
          <p:nvPr/>
        </p:nvSpPr>
        <p:spPr>
          <a:xfrm>
            <a:off x="409517" y="2132856"/>
            <a:ext cx="562083" cy="479613"/>
          </a:xfrm>
          <a:prstGeom prst="wedgeRoundRectCallout">
            <a:avLst>
              <a:gd name="adj1" fmla="val 306222"/>
              <a:gd name="adj2" fmla="val 265146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hu-HU" sz="2400" i="1" dirty="0" smtClean="0">
                <a:latin typeface="+mj-lt"/>
              </a:rPr>
              <a:t>w</a:t>
            </a:r>
            <a:r>
              <a:rPr lang="hu-HU" sz="2400" i="1" baseline="-25000" dirty="0" smtClean="0">
                <a:latin typeface="+mj-lt"/>
              </a:rPr>
              <a:t>2</a:t>
            </a:r>
            <a:endParaRPr lang="hu-HU" sz="2400" i="1" baseline="-25000" dirty="0">
              <a:latin typeface="+mj-lt"/>
            </a:endParaRPr>
          </a:p>
        </p:txBody>
      </p:sp>
      <p:sp>
        <p:nvSpPr>
          <p:cNvPr id="46" name="Lekerekített téglalap feliratnak 45"/>
          <p:cNvSpPr/>
          <p:nvPr/>
        </p:nvSpPr>
        <p:spPr>
          <a:xfrm>
            <a:off x="1380980" y="1469197"/>
            <a:ext cx="562083" cy="479613"/>
          </a:xfrm>
          <a:prstGeom prst="wedgeRoundRectCallout">
            <a:avLst>
              <a:gd name="adj1" fmla="val 306273"/>
              <a:gd name="adj2" fmla="val 282433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hu-HU" sz="2400" i="1" dirty="0" smtClean="0">
                <a:latin typeface="+mj-lt"/>
              </a:rPr>
              <a:t>c</a:t>
            </a:r>
            <a:r>
              <a:rPr lang="hu-HU" sz="2400" i="1" baseline="-25000" dirty="0" smtClean="0">
                <a:latin typeface="+mj-lt"/>
              </a:rPr>
              <a:t>2</a:t>
            </a:r>
            <a:endParaRPr lang="hu-HU" sz="2400" i="1" baseline="-25000" dirty="0">
              <a:latin typeface="+mj-lt"/>
            </a:endParaRPr>
          </a:p>
        </p:txBody>
      </p:sp>
      <p:sp>
        <p:nvSpPr>
          <p:cNvPr id="47" name="Ív 46"/>
          <p:cNvSpPr/>
          <p:nvPr/>
        </p:nvSpPr>
        <p:spPr>
          <a:xfrm rot="19080000">
            <a:off x="4182196" y="1825979"/>
            <a:ext cx="1080000" cy="1080000"/>
          </a:xfrm>
          <a:prstGeom prst="arc">
            <a:avLst>
              <a:gd name="adj1" fmla="val 10497993"/>
              <a:gd name="adj2" fmla="val 12667379"/>
            </a:avLst>
          </a:prstGeom>
          <a:ln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8" name="Lekerekített téglalap feliratnak 47"/>
          <p:cNvSpPr/>
          <p:nvPr/>
        </p:nvSpPr>
        <p:spPr>
          <a:xfrm>
            <a:off x="4572000" y="1298055"/>
            <a:ext cx="562083" cy="479613"/>
          </a:xfrm>
          <a:prstGeom prst="wedgeRoundRectCallout">
            <a:avLst>
              <a:gd name="adj1" fmla="val -89753"/>
              <a:gd name="adj2" fmla="val 215783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l-GR" sz="2400" dirty="0" smtClean="0">
                <a:latin typeface="+mj-lt"/>
              </a:rPr>
              <a:t>β</a:t>
            </a:r>
            <a:r>
              <a:rPr lang="hu-HU" sz="2400" i="1" baseline="-25000" dirty="0" smtClean="0">
                <a:latin typeface="+mj-lt"/>
              </a:rPr>
              <a:t>2</a:t>
            </a:r>
            <a:endParaRPr lang="hu-HU" sz="2400" i="1" baseline="-25000" dirty="0">
              <a:latin typeface="+mj-lt"/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539552" y="3658376"/>
            <a:ext cx="8244916" cy="30469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625475"/>
            <a:r>
              <a:rPr lang="hu-HU" sz="2400" i="1" dirty="0" smtClean="0">
                <a:latin typeface="+mj-lt"/>
              </a:rPr>
              <a:t>u</a:t>
            </a:r>
            <a:r>
              <a:rPr lang="hu-HU" sz="2400" dirty="0">
                <a:latin typeface="+mj-lt"/>
              </a:rPr>
              <a:t>	</a:t>
            </a:r>
            <a:r>
              <a:rPr lang="hu-HU" sz="2400" dirty="0" smtClean="0">
                <a:latin typeface="+mj-lt"/>
              </a:rPr>
              <a:t>a járókerék kerületi sebessége (</a:t>
            </a:r>
            <a:r>
              <a:rPr lang="hu-HU" sz="2400" b="1" dirty="0" smtClean="0">
                <a:latin typeface="+mj-lt"/>
              </a:rPr>
              <a:t>szállító sebesség</a:t>
            </a:r>
            <a:r>
              <a:rPr lang="hu-HU" sz="2400" dirty="0" smtClean="0">
                <a:latin typeface="+mj-lt"/>
              </a:rPr>
              <a:t>)</a:t>
            </a:r>
          </a:p>
          <a:p>
            <a:pPr defTabSz="625475"/>
            <a:r>
              <a:rPr lang="hu-HU" sz="2400" i="1" dirty="0" smtClean="0">
                <a:latin typeface="+mj-lt"/>
              </a:rPr>
              <a:t>w</a:t>
            </a:r>
            <a:r>
              <a:rPr lang="hu-HU" sz="2400" dirty="0" smtClean="0">
                <a:latin typeface="+mj-lt"/>
              </a:rPr>
              <a:t>	a járókeréken átáramló folyadék sebessége a járókerékkel</a:t>
            </a:r>
          </a:p>
          <a:p>
            <a:pPr marL="625475" lvl="2"/>
            <a:r>
              <a:rPr lang="hu-HU" sz="2400" dirty="0" smtClean="0">
                <a:latin typeface="+mj-lt"/>
              </a:rPr>
              <a:t>együtt mozgó megfigyelő szempontjából (</a:t>
            </a:r>
            <a:r>
              <a:rPr lang="hu-HU" sz="2400" b="1" dirty="0" smtClean="0">
                <a:latin typeface="+mj-lt"/>
              </a:rPr>
              <a:t>relatív sebesség</a:t>
            </a:r>
            <a:r>
              <a:rPr lang="hu-HU" sz="2400" dirty="0" smtClean="0">
                <a:latin typeface="+mj-lt"/>
              </a:rPr>
              <a:t>)</a:t>
            </a:r>
          </a:p>
          <a:p>
            <a:pPr lvl="0" defTabSz="625475"/>
            <a:r>
              <a:rPr lang="hu-HU" sz="2400" i="1" dirty="0" smtClean="0">
                <a:latin typeface="+mj-lt"/>
              </a:rPr>
              <a:t>c</a:t>
            </a:r>
            <a:r>
              <a:rPr lang="hu-HU" sz="2400" dirty="0" smtClean="0">
                <a:latin typeface="+mj-lt"/>
              </a:rPr>
              <a:t>	</a:t>
            </a:r>
            <a:r>
              <a:rPr lang="hu-HU" sz="2400" dirty="0">
                <a:solidFill>
                  <a:prstClr val="black"/>
                </a:solidFill>
                <a:latin typeface="Calibri"/>
              </a:rPr>
              <a:t>a járókeréken átáramló folyadék sebessége a </a:t>
            </a:r>
            <a:r>
              <a:rPr lang="hu-HU" sz="2400" dirty="0" smtClean="0">
                <a:solidFill>
                  <a:prstClr val="black"/>
                </a:solidFill>
                <a:latin typeface="Calibri"/>
              </a:rPr>
              <a:t>nyugvó</a:t>
            </a:r>
          </a:p>
          <a:p>
            <a:pPr lvl="0" defTabSz="625475"/>
            <a:r>
              <a:rPr lang="hu-HU" sz="2400" dirty="0" smtClean="0">
                <a:solidFill>
                  <a:prstClr val="black"/>
                </a:solidFill>
                <a:latin typeface="Calibri"/>
              </a:rPr>
              <a:t>	koordináta rendszerben lévő megfigyelő szempontjából </a:t>
            </a:r>
          </a:p>
          <a:p>
            <a:pPr lvl="0" defTabSz="625475"/>
            <a:r>
              <a:rPr lang="hu-HU" sz="2400" dirty="0">
                <a:solidFill>
                  <a:prstClr val="black"/>
                </a:solidFill>
                <a:latin typeface="Calibri"/>
              </a:rPr>
              <a:t>	</a:t>
            </a:r>
            <a:r>
              <a:rPr lang="hu-HU" sz="2400" dirty="0" smtClean="0">
                <a:solidFill>
                  <a:prstClr val="black"/>
                </a:solidFill>
                <a:latin typeface="Calibri"/>
              </a:rPr>
              <a:t>(</a:t>
            </a:r>
            <a:r>
              <a:rPr lang="hu-HU" sz="2400" b="1" dirty="0" smtClean="0">
                <a:solidFill>
                  <a:prstClr val="black"/>
                </a:solidFill>
                <a:latin typeface="Calibri"/>
              </a:rPr>
              <a:t>abszolút sebesség</a:t>
            </a:r>
            <a:r>
              <a:rPr lang="hu-HU" sz="2400" dirty="0" smtClean="0">
                <a:solidFill>
                  <a:prstClr val="black"/>
                </a:solidFill>
                <a:latin typeface="Calibri"/>
              </a:rPr>
              <a:t>), ami az előző kettő vektoriális összege</a:t>
            </a:r>
          </a:p>
          <a:p>
            <a:pPr lvl="0" defTabSz="625475"/>
            <a:r>
              <a:rPr lang="el-GR" sz="2400" i="1" dirty="0" smtClean="0">
                <a:solidFill>
                  <a:prstClr val="black"/>
                </a:solidFill>
                <a:latin typeface="Calibri"/>
              </a:rPr>
              <a:t>β</a:t>
            </a:r>
            <a:r>
              <a:rPr lang="hu-HU" sz="2400" dirty="0" smtClean="0">
                <a:solidFill>
                  <a:prstClr val="black"/>
                </a:solidFill>
                <a:latin typeface="Calibri"/>
              </a:rPr>
              <a:t>	a lapát érintője és a kerületi sebesség által bezárt szög</a:t>
            </a:r>
          </a:p>
          <a:p>
            <a:pPr marL="625475" lvl="2"/>
            <a:r>
              <a:rPr lang="hu-HU" sz="2400" dirty="0" smtClean="0">
                <a:solidFill>
                  <a:prstClr val="black"/>
                </a:solidFill>
                <a:latin typeface="Calibri"/>
              </a:rPr>
              <a:t>(</a:t>
            </a:r>
            <a:r>
              <a:rPr lang="hu-HU" sz="2400" b="1" dirty="0" smtClean="0">
                <a:solidFill>
                  <a:prstClr val="black"/>
                </a:solidFill>
                <a:latin typeface="Calibri"/>
              </a:rPr>
              <a:t>lapátszög</a:t>
            </a:r>
            <a:r>
              <a:rPr lang="hu-HU" sz="2400" dirty="0" smtClean="0">
                <a:solidFill>
                  <a:prstClr val="black"/>
                </a:solidFill>
                <a:latin typeface="Calibri"/>
              </a:rPr>
              <a:t>)</a:t>
            </a:r>
            <a:endParaRPr lang="hu-HU" sz="2400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500"/>
                            </p:stCondLst>
                            <p:childTnLst>
                              <p:par>
                                <p:cTn id="7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7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33291"/>
            <a:ext cx="8229600" cy="1143000"/>
          </a:xfrm>
        </p:spPr>
        <p:txBody>
          <a:bodyPr/>
          <a:lstStyle/>
          <a:p>
            <a:r>
              <a:rPr lang="hu-HU" dirty="0" smtClean="0"/>
              <a:t>A szállítómagasság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>
                <a:solidFill>
                  <a:srgbClr val="04617B">
                    <a:shade val="90000"/>
                  </a:srgbClr>
                </a:solidFill>
              </a:rPr>
              <a:t>Író  Béla</a:t>
            </a: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>
                <a:solidFill>
                  <a:srgbClr val="04617B">
                    <a:shade val="90000"/>
                  </a:srgbClr>
                </a:solidFill>
              </a:rPr>
              <a:t>Hő- és Áramlástan Gépei (AG_011_1)</a:t>
            </a: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>
                <a:solidFill>
                  <a:srgbClr val="04617B">
                    <a:shade val="90000"/>
                  </a:srgbClr>
                </a:solidFill>
              </a:rPr>
              <a:pPr/>
              <a:t>8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Szövegdoboz 10"/>
          <p:cNvSpPr txBox="1"/>
          <p:nvPr/>
        </p:nvSpPr>
        <p:spPr>
          <a:xfrm>
            <a:off x="755576" y="2228671"/>
            <a:ext cx="763284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25475"/>
            <a:r>
              <a:rPr lang="hu-HU" sz="2800" dirty="0" smtClean="0">
                <a:solidFill>
                  <a:prstClr val="black"/>
                </a:solidFill>
                <a:latin typeface="Calibri"/>
              </a:rPr>
              <a:t>A járókerék által a folyadéknak átadott energia mennyisége, a járókeréken átáramló folyadék súlyegységére vonatkoztatva, ami megegyezik a járókerék hajtásához szükséges teljesítmény és a szállított folyadék tömegáramának hányadosával</a:t>
            </a:r>
          </a:p>
          <a:p>
            <a:pPr algn="just" defTabSz="625475"/>
            <a:endParaRPr lang="hu-HU" sz="2800" dirty="0">
              <a:solidFill>
                <a:prstClr val="black"/>
              </a:solidFill>
              <a:latin typeface="Calibri"/>
            </a:endParaRPr>
          </a:p>
          <a:p>
            <a:pPr algn="ctr" defTabSz="625475"/>
            <a:r>
              <a:rPr lang="hu-HU" sz="2800" dirty="0" smtClean="0">
                <a:solidFill>
                  <a:prstClr val="black"/>
                </a:solidFill>
                <a:latin typeface="Calibri"/>
              </a:rPr>
              <a:t>(</a:t>
            </a:r>
            <a:r>
              <a:rPr lang="hu-HU" sz="2800" i="1" dirty="0" smtClean="0">
                <a:solidFill>
                  <a:prstClr val="black"/>
                </a:solidFill>
                <a:latin typeface="Calibri"/>
              </a:rPr>
              <a:t>J/N</a:t>
            </a:r>
            <a:r>
              <a:rPr lang="hu-HU" sz="2800" dirty="0" smtClean="0">
                <a:solidFill>
                  <a:prstClr val="black"/>
                </a:solidFill>
                <a:latin typeface="Calibri"/>
              </a:rPr>
              <a:t>=</a:t>
            </a:r>
            <a:r>
              <a:rPr lang="hu-HU" sz="2800" i="1" dirty="0" smtClean="0">
                <a:solidFill>
                  <a:prstClr val="black"/>
                </a:solidFill>
                <a:latin typeface="Calibri"/>
              </a:rPr>
              <a:t>W/(kg/s)</a:t>
            </a:r>
            <a:r>
              <a:rPr lang="hu-HU" sz="2800" dirty="0" smtClean="0">
                <a:solidFill>
                  <a:prstClr val="black"/>
                </a:solidFill>
                <a:latin typeface="Calibri"/>
              </a:rPr>
              <a:t>=</a:t>
            </a:r>
            <a:r>
              <a:rPr lang="hu-HU" sz="2800" i="1" dirty="0" smtClean="0">
                <a:solidFill>
                  <a:prstClr val="black"/>
                </a:solidFill>
                <a:latin typeface="Calibri"/>
              </a:rPr>
              <a:t>m</a:t>
            </a:r>
            <a:r>
              <a:rPr lang="hu-HU" sz="2800" dirty="0" smtClean="0">
                <a:solidFill>
                  <a:prstClr val="black"/>
                </a:solidFill>
                <a:latin typeface="Calibri"/>
              </a:rPr>
              <a:t>)</a:t>
            </a:r>
            <a:endParaRPr lang="hu-HU" sz="28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66973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zövegdoboz 12"/>
          <p:cNvSpPr txBox="1"/>
          <p:nvPr/>
        </p:nvSpPr>
        <p:spPr>
          <a:xfrm>
            <a:off x="755576" y="2228671"/>
            <a:ext cx="763284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25475"/>
            <a:r>
              <a:rPr lang="hu-HU" sz="2800" dirty="0" smtClean="0">
                <a:solidFill>
                  <a:prstClr val="black"/>
                </a:solidFill>
                <a:latin typeface="Calibri"/>
              </a:rPr>
              <a:t>A járókerék által a folyadéknak átadott energia mennyisége, a járókeréken átáramló folyadék súlyegységére vonatkoztatva, ami megegyezik a járókerék hajtásához szükséges teljesítmény és a szállított folyadék tömegáramának hányadosával</a:t>
            </a:r>
          </a:p>
          <a:p>
            <a:pPr algn="just" defTabSz="625475"/>
            <a:endParaRPr lang="hu-HU" sz="2800" dirty="0">
              <a:solidFill>
                <a:prstClr val="black"/>
              </a:solidFill>
              <a:latin typeface="Calibri"/>
            </a:endParaRPr>
          </a:p>
          <a:p>
            <a:pPr algn="ctr" defTabSz="625475"/>
            <a:r>
              <a:rPr lang="hu-HU" sz="2800" dirty="0" smtClean="0">
                <a:solidFill>
                  <a:prstClr val="black"/>
                </a:solidFill>
                <a:latin typeface="Calibri"/>
              </a:rPr>
              <a:t>(</a:t>
            </a:r>
            <a:r>
              <a:rPr lang="hu-HU" sz="2800" i="1" dirty="0" smtClean="0">
                <a:solidFill>
                  <a:prstClr val="black"/>
                </a:solidFill>
                <a:latin typeface="Calibri"/>
              </a:rPr>
              <a:t>J/N</a:t>
            </a:r>
            <a:r>
              <a:rPr lang="hu-HU" sz="2800" dirty="0" smtClean="0">
                <a:solidFill>
                  <a:prstClr val="black"/>
                </a:solidFill>
                <a:latin typeface="Calibri"/>
              </a:rPr>
              <a:t>=</a:t>
            </a:r>
            <a:r>
              <a:rPr lang="hu-HU" sz="2800" i="1" dirty="0" smtClean="0">
                <a:solidFill>
                  <a:prstClr val="black"/>
                </a:solidFill>
                <a:latin typeface="Calibri"/>
              </a:rPr>
              <a:t>W/(kg/s)</a:t>
            </a:r>
            <a:r>
              <a:rPr lang="hu-HU" sz="2800" dirty="0" smtClean="0">
                <a:solidFill>
                  <a:prstClr val="black"/>
                </a:solidFill>
                <a:latin typeface="Calibri"/>
              </a:rPr>
              <a:t>=</a:t>
            </a:r>
            <a:r>
              <a:rPr lang="hu-HU" sz="2800" i="1" dirty="0" smtClean="0">
                <a:solidFill>
                  <a:prstClr val="black"/>
                </a:solidFill>
                <a:latin typeface="Calibri"/>
              </a:rPr>
              <a:t>m</a:t>
            </a:r>
            <a:r>
              <a:rPr lang="hu-HU" sz="2800" dirty="0" smtClean="0">
                <a:solidFill>
                  <a:prstClr val="black"/>
                </a:solidFill>
                <a:latin typeface="Calibri"/>
              </a:rPr>
              <a:t>)</a:t>
            </a:r>
            <a:endParaRPr lang="hu-HU" sz="2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33291"/>
            <a:ext cx="8229600" cy="1143000"/>
          </a:xfrm>
        </p:spPr>
        <p:txBody>
          <a:bodyPr/>
          <a:lstStyle/>
          <a:p>
            <a:r>
              <a:rPr lang="hu-HU" dirty="0" smtClean="0"/>
              <a:t>A szállítómagasság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9</a:t>
            </a:fld>
            <a:endParaRPr lang="hu-HU"/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1492250" y="3011488"/>
          <a:ext cx="6126163" cy="1257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6" name="Equation" r:id="rId3" imgW="2044440" imgH="419040" progId="Equation.3">
                  <p:embed/>
                </p:oleObj>
              </mc:Choice>
              <mc:Fallback>
                <p:oleObj name="Equation" r:id="rId3" imgW="2044440" imgH="419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2250" y="3011488"/>
                        <a:ext cx="6126163" cy="1257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Lekerekített téglalap feliratnak 7"/>
          <p:cNvSpPr/>
          <p:nvPr/>
        </p:nvSpPr>
        <p:spPr>
          <a:xfrm>
            <a:off x="1066753" y="4889520"/>
            <a:ext cx="2101092" cy="1095390"/>
          </a:xfrm>
          <a:prstGeom prst="wedgeRoundRectCallout">
            <a:avLst>
              <a:gd name="adj1" fmla="val 106047"/>
              <a:gd name="adj2" fmla="val -117156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Calibri" pitchFamily="34" charset="0"/>
              </a:rPr>
              <a:t>Az időegység alatt átáramló folyadék súlya</a:t>
            </a:r>
            <a:endParaRPr lang="hu-HU" dirty="0">
              <a:latin typeface="Calibri" pitchFamily="34" charset="0"/>
            </a:endParaRPr>
          </a:p>
        </p:txBody>
      </p:sp>
      <p:sp>
        <p:nvSpPr>
          <p:cNvPr id="9" name="Lekerekített téglalap feliratnak 8"/>
          <p:cNvSpPr/>
          <p:nvPr/>
        </p:nvSpPr>
        <p:spPr>
          <a:xfrm>
            <a:off x="741256" y="1306314"/>
            <a:ext cx="3024336" cy="1150578"/>
          </a:xfrm>
          <a:prstGeom prst="wedgeRoundRectCallout">
            <a:avLst>
              <a:gd name="adj1" fmla="val 66167"/>
              <a:gd name="adj2" fmla="val 108046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Calibri" pitchFamily="34" charset="0"/>
              </a:rPr>
              <a:t>A járókerékből kilépő és az oda belépő folyadék impulzusnyomatékának különbsége</a:t>
            </a:r>
            <a:endParaRPr lang="hu-HU" dirty="0">
              <a:latin typeface="Calibri" pitchFamily="34" charset="0"/>
            </a:endParaRPr>
          </a:p>
        </p:txBody>
      </p:sp>
      <p:sp>
        <p:nvSpPr>
          <p:cNvPr id="10" name="Lekerekített téglalap feliratnak 9"/>
          <p:cNvSpPr/>
          <p:nvPr/>
        </p:nvSpPr>
        <p:spPr>
          <a:xfrm>
            <a:off x="6804247" y="1306314"/>
            <a:ext cx="1584177" cy="586674"/>
          </a:xfrm>
          <a:prstGeom prst="wedgeRoundRectCallout">
            <a:avLst>
              <a:gd name="adj1" fmla="val -64774"/>
              <a:gd name="adj2" fmla="val 265291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Calibri" pitchFamily="34" charset="0"/>
              </a:rPr>
              <a:t>szögsebesség</a:t>
            </a:r>
            <a:endParaRPr lang="hu-HU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33291"/>
            <a:ext cx="8229600" cy="1143000"/>
          </a:xfrm>
        </p:spPr>
        <p:txBody>
          <a:bodyPr/>
          <a:lstStyle/>
          <a:p>
            <a:r>
              <a:rPr lang="hu-HU" dirty="0" smtClean="0"/>
              <a:t>A szállítómagasság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10</a:t>
            </a:fld>
            <a:endParaRPr lang="hu-HU"/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2469459"/>
              </p:ext>
            </p:extLst>
          </p:nvPr>
        </p:nvGraphicFramePr>
        <p:xfrm>
          <a:off x="1708745" y="1520788"/>
          <a:ext cx="5743575" cy="1257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60" name="Equation" r:id="rId3" imgW="1917360" imgH="419040" progId="Equation.3">
                  <p:embed/>
                </p:oleObj>
              </mc:Choice>
              <mc:Fallback>
                <p:oleObj name="Equation" r:id="rId3" imgW="1917360" imgH="419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8745" y="1520788"/>
                        <a:ext cx="5743575" cy="1257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3647303"/>
              </p:ext>
            </p:extLst>
          </p:nvPr>
        </p:nvGraphicFramePr>
        <p:xfrm>
          <a:off x="2111213" y="1520788"/>
          <a:ext cx="4945063" cy="1257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61" name="Equation" r:id="rId5" imgW="1650960" imgH="419040" progId="Equation.3">
                  <p:embed/>
                </p:oleObj>
              </mc:Choice>
              <mc:Fallback>
                <p:oleObj name="Equation" r:id="rId5" imgW="1650960" imgH="419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1213" y="1520788"/>
                        <a:ext cx="4945063" cy="1257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6288273"/>
              </p:ext>
            </p:extLst>
          </p:nvPr>
        </p:nvGraphicFramePr>
        <p:xfrm>
          <a:off x="2837855" y="1523628"/>
          <a:ext cx="3462337" cy="1257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62" name="Equation" r:id="rId7" imgW="1155600" imgH="419040" progId="Equation.3">
                  <p:embed/>
                </p:oleObj>
              </mc:Choice>
              <mc:Fallback>
                <p:oleObj name="Equation" r:id="rId7" imgW="1155600" imgH="4190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37855" y="1523628"/>
                        <a:ext cx="3462337" cy="1257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Szövegdoboz 12"/>
          <p:cNvSpPr txBox="1"/>
          <p:nvPr/>
        </p:nvSpPr>
        <p:spPr>
          <a:xfrm>
            <a:off x="1398288" y="3248980"/>
            <a:ext cx="63420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dirty="0" smtClean="0">
                <a:latin typeface="+mj-lt"/>
              </a:rPr>
              <a:t>A szállítómagasság a folyadék perdület mentes (</a:t>
            </a:r>
            <a:r>
              <a:rPr lang="hu-HU" sz="2400" i="1" dirty="0" smtClean="0">
                <a:latin typeface="+mj-lt"/>
              </a:rPr>
              <a:t>c</a:t>
            </a:r>
            <a:r>
              <a:rPr lang="hu-HU" sz="2400" i="1" baseline="-25000" dirty="0" smtClean="0">
                <a:latin typeface="+mj-lt"/>
              </a:rPr>
              <a:t>1u</a:t>
            </a:r>
            <a:r>
              <a:rPr lang="hu-HU" sz="2400" dirty="0" smtClean="0">
                <a:latin typeface="+mj-lt"/>
              </a:rPr>
              <a:t>=0) belépése esetén a legnagyobb! </a:t>
            </a:r>
            <a:endParaRPr lang="hu-HU" sz="24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8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48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8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157" name="Object 5"/>
          <p:cNvGraphicFramePr>
            <a:graphicFrameLocks noChangeAspect="1"/>
          </p:cNvGraphicFramePr>
          <p:nvPr/>
        </p:nvGraphicFramePr>
        <p:xfrm>
          <a:off x="1395369" y="1457298"/>
          <a:ext cx="6616700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87" name="Equation" r:id="rId3" imgW="2209680" imgH="482400" progId="Equation.3">
                  <p:embed/>
                </p:oleObj>
              </mc:Choice>
              <mc:Fallback>
                <p:oleObj name="Equation" r:id="rId3" imgW="2209680" imgH="4824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5369" y="1457298"/>
                        <a:ext cx="6616700" cy="144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33291"/>
            <a:ext cx="8229600" cy="1143000"/>
          </a:xfrm>
        </p:spPr>
        <p:txBody>
          <a:bodyPr/>
          <a:lstStyle/>
          <a:p>
            <a:r>
              <a:rPr lang="hu-HU" dirty="0" smtClean="0"/>
              <a:t>A térfogatáram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11</a:t>
            </a:fld>
            <a:endParaRPr lang="hu-HU"/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2235200" y="1468438"/>
          <a:ext cx="4640263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88" name="Equation" r:id="rId5" imgW="1549080" imgH="482400" progId="Equation.3">
                  <p:embed/>
                </p:oleObj>
              </mc:Choice>
              <mc:Fallback>
                <p:oleObj name="Equation" r:id="rId5" imgW="1549080" imgH="482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5200" y="1468438"/>
                        <a:ext cx="4640263" cy="144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56" name="Object 4"/>
          <p:cNvGraphicFramePr>
            <a:graphicFrameLocks noChangeAspect="1"/>
          </p:cNvGraphicFramePr>
          <p:nvPr/>
        </p:nvGraphicFramePr>
        <p:xfrm>
          <a:off x="5439673" y="3867156"/>
          <a:ext cx="2757279" cy="12668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89" name="Equation" r:id="rId7" imgW="939600" imgH="431640" progId="Equation.3">
                  <p:embed/>
                </p:oleObj>
              </mc:Choice>
              <mc:Fallback>
                <p:oleObj name="Equation" r:id="rId7" imgW="939600" imgH="4316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9673" y="3867156"/>
                        <a:ext cx="2757279" cy="126685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Egyenes összekötő nyíllal 9"/>
          <p:cNvCxnSpPr/>
          <p:nvPr/>
        </p:nvCxnSpPr>
        <p:spPr>
          <a:xfrm>
            <a:off x="2344707" y="4706955"/>
            <a:ext cx="2227293" cy="158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Egyenes összekötő nyíllal 12"/>
          <p:cNvCxnSpPr/>
          <p:nvPr/>
        </p:nvCxnSpPr>
        <p:spPr>
          <a:xfrm rot="16200000" flipV="1">
            <a:off x="1358062" y="3721898"/>
            <a:ext cx="1096978" cy="876312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gyenes összekötő nyíllal 13"/>
          <p:cNvCxnSpPr/>
          <p:nvPr/>
        </p:nvCxnSpPr>
        <p:spPr>
          <a:xfrm>
            <a:off x="1504908" y="3609977"/>
            <a:ext cx="2227293" cy="1588"/>
          </a:xfrm>
          <a:prstGeom prst="straightConnector1">
            <a:avLst/>
          </a:prstGeom>
          <a:ln w="3175">
            <a:solidFill>
              <a:schemeClr val="accent1">
                <a:lumMod val="75000"/>
              </a:schemeClr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gyenes összekötő nyíllal 15"/>
          <p:cNvCxnSpPr/>
          <p:nvPr/>
        </p:nvCxnSpPr>
        <p:spPr>
          <a:xfrm flipV="1">
            <a:off x="2344708" y="3609977"/>
            <a:ext cx="1387493" cy="1098566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gyenes összekötő 17"/>
          <p:cNvCxnSpPr/>
          <p:nvPr/>
        </p:nvCxnSpPr>
        <p:spPr>
          <a:xfrm rot="16200000" flipV="1">
            <a:off x="3603612" y="3740154"/>
            <a:ext cx="1096978" cy="8397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zövegdoboz 18"/>
          <p:cNvSpPr txBox="1"/>
          <p:nvPr/>
        </p:nvSpPr>
        <p:spPr>
          <a:xfrm>
            <a:off x="2855095" y="4683446"/>
            <a:ext cx="658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i="1" dirty="0" smtClean="0">
                <a:latin typeface="+mj-lt"/>
              </a:rPr>
              <a:t>c</a:t>
            </a:r>
            <a:r>
              <a:rPr lang="hu-HU" sz="2400" i="1" baseline="-25000" dirty="0" smtClean="0">
                <a:latin typeface="+mj-lt"/>
              </a:rPr>
              <a:t>2u</a:t>
            </a:r>
            <a:endParaRPr lang="hu-HU" sz="2400" i="1" baseline="-25000" dirty="0">
              <a:latin typeface="+mj-lt"/>
            </a:endParaRPr>
          </a:p>
        </p:txBody>
      </p:sp>
      <p:cxnSp>
        <p:nvCxnSpPr>
          <p:cNvPr id="21" name="Egyenes összekötő nyíllal 20"/>
          <p:cNvCxnSpPr/>
          <p:nvPr/>
        </p:nvCxnSpPr>
        <p:spPr>
          <a:xfrm rot="5400000" flipH="1" flipV="1">
            <a:off x="3183712" y="4160054"/>
            <a:ext cx="1096978" cy="1588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Szövegdoboz 21"/>
          <p:cNvSpPr txBox="1"/>
          <p:nvPr/>
        </p:nvSpPr>
        <p:spPr>
          <a:xfrm>
            <a:off x="2782863" y="3648078"/>
            <a:ext cx="474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i="1" dirty="0" smtClean="0">
                <a:latin typeface="+mj-lt"/>
              </a:rPr>
              <a:t>c</a:t>
            </a:r>
            <a:r>
              <a:rPr lang="hu-HU" sz="2400" i="1" baseline="-25000" dirty="0" smtClean="0">
                <a:latin typeface="+mj-lt"/>
              </a:rPr>
              <a:t>2</a:t>
            </a:r>
            <a:endParaRPr lang="hu-HU" sz="2400" i="1" baseline="-25000" dirty="0">
              <a:latin typeface="+mj-lt"/>
            </a:endParaRPr>
          </a:p>
        </p:txBody>
      </p:sp>
      <p:sp>
        <p:nvSpPr>
          <p:cNvPr id="23" name="Szövegdoboz 22"/>
          <p:cNvSpPr txBox="1"/>
          <p:nvPr/>
        </p:nvSpPr>
        <p:spPr>
          <a:xfrm>
            <a:off x="1327897" y="3916673"/>
            <a:ext cx="68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i="1" dirty="0" smtClean="0">
                <a:latin typeface="+mj-lt"/>
              </a:rPr>
              <a:t>w</a:t>
            </a:r>
            <a:r>
              <a:rPr lang="hu-HU" sz="2400" i="1" baseline="-25000" dirty="0" smtClean="0">
                <a:latin typeface="+mj-lt"/>
              </a:rPr>
              <a:t>2</a:t>
            </a:r>
            <a:endParaRPr lang="hu-HU" sz="2400" i="1" baseline="-25000" dirty="0">
              <a:latin typeface="+mj-lt"/>
            </a:endParaRPr>
          </a:p>
        </p:txBody>
      </p:sp>
      <p:sp>
        <p:nvSpPr>
          <p:cNvPr id="24" name="Szövegdoboz 23"/>
          <p:cNvSpPr txBox="1"/>
          <p:nvPr/>
        </p:nvSpPr>
        <p:spPr>
          <a:xfrm>
            <a:off x="3183712" y="3940182"/>
            <a:ext cx="658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i="1" dirty="0" smtClean="0">
                <a:solidFill>
                  <a:srgbClr val="FF0000"/>
                </a:solidFill>
                <a:latin typeface="+mj-lt"/>
              </a:rPr>
              <a:t>c</a:t>
            </a:r>
            <a:r>
              <a:rPr lang="hu-HU" sz="2400" i="1" baseline="-25000" dirty="0" smtClean="0">
                <a:solidFill>
                  <a:srgbClr val="FF0000"/>
                </a:solidFill>
                <a:latin typeface="+mj-lt"/>
              </a:rPr>
              <a:t>2m</a:t>
            </a:r>
            <a:endParaRPr lang="hu-HU" sz="2400" i="1" baseline="-25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5" name="Ív 24"/>
          <p:cNvSpPr/>
          <p:nvPr/>
        </p:nvSpPr>
        <p:spPr>
          <a:xfrm flipH="1">
            <a:off x="3932721" y="4086234"/>
            <a:ext cx="1260000" cy="1260000"/>
          </a:xfrm>
          <a:prstGeom prst="arc">
            <a:avLst>
              <a:gd name="adj1" fmla="val 18409058"/>
              <a:gd name="adj2" fmla="val 0"/>
            </a:avLst>
          </a:prstGeom>
          <a:ln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6" name="Szövegdoboz 25"/>
          <p:cNvSpPr txBox="1"/>
          <p:nvPr/>
        </p:nvSpPr>
        <p:spPr>
          <a:xfrm>
            <a:off x="3987792" y="4268799"/>
            <a:ext cx="474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 smtClean="0">
                <a:latin typeface="+mj-lt"/>
              </a:rPr>
              <a:t>β</a:t>
            </a:r>
            <a:r>
              <a:rPr lang="hu-HU" sz="2400" i="1" baseline="-25000" dirty="0" smtClean="0">
                <a:latin typeface="+mj-lt"/>
              </a:rPr>
              <a:t>2</a:t>
            </a:r>
            <a:endParaRPr lang="hu-HU" sz="2400" i="1" baseline="-25000" dirty="0">
              <a:latin typeface="+mj-lt"/>
            </a:endParaRPr>
          </a:p>
        </p:txBody>
      </p:sp>
      <p:sp>
        <p:nvSpPr>
          <p:cNvPr id="27" name="Szövegdoboz 26"/>
          <p:cNvSpPr txBox="1"/>
          <p:nvPr/>
        </p:nvSpPr>
        <p:spPr>
          <a:xfrm>
            <a:off x="4334665" y="4719959"/>
            <a:ext cx="474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i="1" dirty="0" smtClean="0">
                <a:latin typeface="+mj-lt"/>
              </a:rPr>
              <a:t>u</a:t>
            </a:r>
            <a:r>
              <a:rPr lang="hu-HU" sz="2400" i="1" baseline="-25000" dirty="0" smtClean="0">
                <a:latin typeface="+mj-lt"/>
              </a:rPr>
              <a:t>2</a:t>
            </a:r>
            <a:endParaRPr lang="hu-HU" sz="2400" i="1" baseline="-25000" dirty="0">
              <a:latin typeface="+mj-lt"/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754233" y="5445224"/>
            <a:ext cx="5408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i="1" dirty="0" smtClean="0">
                <a:latin typeface="+mj-lt"/>
              </a:rPr>
              <a:t>d</a:t>
            </a:r>
            <a:r>
              <a:rPr lang="hu-HU" sz="2400" i="1" baseline="-25000" dirty="0" smtClean="0">
                <a:latin typeface="+mj-lt"/>
              </a:rPr>
              <a:t>2</a:t>
            </a:r>
            <a:r>
              <a:rPr lang="hu-HU" sz="2400" dirty="0" smtClean="0">
                <a:latin typeface="+mj-lt"/>
              </a:rPr>
              <a:t> 	a járókerék külső átmérője</a:t>
            </a:r>
          </a:p>
          <a:p>
            <a:r>
              <a:rPr lang="hu-HU" sz="2400" i="1" dirty="0" smtClean="0">
                <a:latin typeface="+mj-lt"/>
              </a:rPr>
              <a:t>b</a:t>
            </a:r>
            <a:r>
              <a:rPr lang="hu-HU" sz="2400" i="1" baseline="-25000" dirty="0" smtClean="0">
                <a:latin typeface="+mj-lt"/>
              </a:rPr>
              <a:t>2</a:t>
            </a:r>
            <a:r>
              <a:rPr lang="hu-HU" sz="2400" dirty="0" smtClean="0">
                <a:latin typeface="+mj-lt"/>
              </a:rPr>
              <a:t> 	a járókerék szélessége a kilépésnél</a:t>
            </a:r>
            <a:endParaRPr lang="hu-HU" sz="24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8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49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2" grpId="0"/>
      <p:bldP spid="23" grpId="0"/>
      <p:bldP spid="24" grpId="0"/>
      <p:bldP spid="25" grpId="0" animBg="1"/>
      <p:bldP spid="26" grpId="0"/>
      <p:bldP spid="27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>
            <a:noAutofit/>
          </a:bodyPr>
          <a:lstStyle/>
          <a:p>
            <a:r>
              <a:rPr lang="hu-HU" sz="4000" dirty="0" smtClean="0"/>
              <a:t>Az elméleti jelleggörbe</a:t>
            </a:r>
            <a:br>
              <a:rPr lang="hu-HU" sz="4000" dirty="0" smtClean="0"/>
            </a:br>
            <a:r>
              <a:rPr lang="hu-HU" sz="2800" i="1" dirty="0" smtClean="0"/>
              <a:t>összefüggés a térfogatáram és a szállítómagasság között</a:t>
            </a:r>
            <a:endParaRPr lang="hu-HU" sz="4000" i="1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12</a:t>
            </a:fld>
            <a:endParaRPr lang="hu-HU"/>
          </a:p>
        </p:txBody>
      </p:sp>
      <p:graphicFrame>
        <p:nvGraphicFramePr>
          <p:cNvPr id="49157" name="Object 5"/>
          <p:cNvGraphicFramePr>
            <a:graphicFrameLocks noChangeAspect="1"/>
          </p:cNvGraphicFramePr>
          <p:nvPr/>
        </p:nvGraphicFramePr>
        <p:xfrm>
          <a:off x="1101725" y="1457325"/>
          <a:ext cx="6618288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352" name="Equation" r:id="rId3" imgW="2209680" imgH="482400" progId="Equation.3">
                  <p:embed/>
                </p:oleObj>
              </mc:Choice>
              <mc:Fallback>
                <p:oleObj name="Equation" r:id="rId3" imgW="2209680" imgH="4824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1725" y="1457325"/>
                        <a:ext cx="6618288" cy="144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1" name="Object 5"/>
          <p:cNvGraphicFramePr>
            <a:graphicFrameLocks noChangeAspect="1"/>
          </p:cNvGraphicFramePr>
          <p:nvPr/>
        </p:nvGraphicFramePr>
        <p:xfrm>
          <a:off x="2425718" y="2974986"/>
          <a:ext cx="3460750" cy="1257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353" name="Equation" r:id="rId5" imgW="1155600" imgH="419040" progId="Equation.3">
                  <p:embed/>
                </p:oleObj>
              </mc:Choice>
              <mc:Fallback>
                <p:oleObj name="Equation" r:id="rId5" imgW="1155600" imgH="4190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5718" y="2974986"/>
                        <a:ext cx="3460750" cy="1257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2" name="Object 6"/>
          <p:cNvGraphicFramePr>
            <a:graphicFrameLocks noChangeAspect="1"/>
          </p:cNvGraphicFramePr>
          <p:nvPr/>
        </p:nvGraphicFramePr>
        <p:xfrm>
          <a:off x="1681163" y="1457298"/>
          <a:ext cx="5818187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354" name="Equation" r:id="rId7" imgW="1942920" imgH="482400" progId="Equation.3">
                  <p:embed/>
                </p:oleObj>
              </mc:Choice>
              <mc:Fallback>
                <p:oleObj name="Equation" r:id="rId7" imgW="1942920" imgH="4824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1163" y="1457298"/>
                        <a:ext cx="5818187" cy="144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3" name="Object 7"/>
          <p:cNvGraphicFramePr>
            <a:graphicFrameLocks noChangeAspect="1"/>
          </p:cNvGraphicFramePr>
          <p:nvPr/>
        </p:nvGraphicFramePr>
        <p:xfrm>
          <a:off x="1030288" y="4379913"/>
          <a:ext cx="6843712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355" name="Equation" r:id="rId9" imgW="2286000" imgH="457200" progId="Equation.3">
                  <p:embed/>
                </p:oleObj>
              </mc:Choice>
              <mc:Fallback>
                <p:oleObj name="Equation" r:id="rId9" imgW="2286000" imgH="4572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0288" y="4379913"/>
                        <a:ext cx="6843712" cy="137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9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0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49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0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50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33291"/>
            <a:ext cx="8229600" cy="1143000"/>
          </a:xfrm>
        </p:spPr>
        <p:txBody>
          <a:bodyPr/>
          <a:lstStyle/>
          <a:p>
            <a:r>
              <a:rPr lang="hu-HU" dirty="0" smtClean="0"/>
              <a:t>Az elméleti jelleggörbe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13</a:t>
            </a:fld>
            <a:endParaRPr lang="hu-HU"/>
          </a:p>
        </p:txBody>
      </p:sp>
      <p:graphicFrame>
        <p:nvGraphicFramePr>
          <p:cNvPr id="50183" name="Object 7"/>
          <p:cNvGraphicFramePr>
            <a:graphicFrameLocks noChangeAspect="1"/>
          </p:cNvGraphicFramePr>
          <p:nvPr/>
        </p:nvGraphicFramePr>
        <p:xfrm>
          <a:off x="1579563" y="1214438"/>
          <a:ext cx="5997575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77" name="Equation" r:id="rId3" imgW="2286000" imgH="457200" progId="Equation.3">
                  <p:embed/>
                </p:oleObj>
              </mc:Choice>
              <mc:Fallback>
                <p:oleObj name="Equation" r:id="rId3" imgW="2286000" imgH="4572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9563" y="1214438"/>
                        <a:ext cx="5997575" cy="1089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Egyenes összekötő nyíllal 11"/>
          <p:cNvCxnSpPr/>
          <p:nvPr/>
        </p:nvCxnSpPr>
        <p:spPr>
          <a:xfrm>
            <a:off x="1322343" y="6019041"/>
            <a:ext cx="6602457" cy="1588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gyenes összekötő nyíllal 14"/>
          <p:cNvCxnSpPr/>
          <p:nvPr/>
        </p:nvCxnSpPr>
        <p:spPr>
          <a:xfrm rot="5400000" flipH="1" flipV="1">
            <a:off x="-467588" y="4230698"/>
            <a:ext cx="3579862" cy="1588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gyenes összekötő 17"/>
          <p:cNvCxnSpPr/>
          <p:nvPr/>
        </p:nvCxnSpPr>
        <p:spPr>
          <a:xfrm>
            <a:off x="1323137" y="4047339"/>
            <a:ext cx="5622208" cy="1974084"/>
          </a:xfrm>
          <a:prstGeom prst="line">
            <a:avLst/>
          </a:prstGeom>
          <a:ln w="254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gyenes összekötő 19"/>
          <p:cNvCxnSpPr/>
          <p:nvPr/>
        </p:nvCxnSpPr>
        <p:spPr>
          <a:xfrm>
            <a:off x="1322343" y="4047339"/>
            <a:ext cx="5622208" cy="1588"/>
          </a:xfrm>
          <a:prstGeom prst="line">
            <a:avLst/>
          </a:prstGeom>
          <a:ln w="254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gyenes összekötő 21"/>
          <p:cNvCxnSpPr/>
          <p:nvPr/>
        </p:nvCxnSpPr>
        <p:spPr>
          <a:xfrm flipV="1">
            <a:off x="1321549" y="2662227"/>
            <a:ext cx="5222153" cy="1386700"/>
          </a:xfrm>
          <a:prstGeom prst="line">
            <a:avLst/>
          </a:prstGeom>
          <a:ln w="254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120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6807555"/>
              </p:ext>
            </p:extLst>
          </p:nvPr>
        </p:nvGraphicFramePr>
        <p:xfrm>
          <a:off x="716374" y="3622213"/>
          <a:ext cx="412283" cy="8509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78" name="Equation" r:id="rId5" imgW="215640" imgH="444240" progId="Equation.3">
                  <p:embed/>
                </p:oleObj>
              </mc:Choice>
              <mc:Fallback>
                <p:oleObj name="Equation" r:id="rId5" imgW="215640" imgH="4442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374" y="3622213"/>
                        <a:ext cx="412283" cy="85090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Lekerekített téglalap feliratnak 27"/>
          <p:cNvSpPr/>
          <p:nvPr/>
        </p:nvSpPr>
        <p:spPr>
          <a:xfrm>
            <a:off x="7053675" y="4560903"/>
            <a:ext cx="1742249" cy="913222"/>
          </a:xfrm>
          <a:prstGeom prst="wedgeRoundRectCallout">
            <a:avLst>
              <a:gd name="adj1" fmla="val -147735"/>
              <a:gd name="adj2" fmla="val 49572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Hátrahajló lapátozás (</a:t>
            </a:r>
            <a:r>
              <a:rPr lang="el-GR" i="1" dirty="0" smtClean="0">
                <a:latin typeface="+mj-lt"/>
              </a:rPr>
              <a:t>β</a:t>
            </a:r>
            <a:r>
              <a:rPr lang="hu-HU" i="1" baseline="-25000" dirty="0" smtClean="0">
                <a:latin typeface="+mj-lt"/>
              </a:rPr>
              <a:t>2</a:t>
            </a:r>
            <a:r>
              <a:rPr lang="hu-HU" i="1" dirty="0" smtClean="0">
                <a:latin typeface="+mj-lt"/>
              </a:rPr>
              <a:t>&lt;90</a:t>
            </a:r>
            <a:r>
              <a:rPr lang="hu-HU" i="1" baseline="30000" dirty="0" smtClean="0">
                <a:latin typeface="+mj-lt"/>
              </a:rPr>
              <a:t>o</a:t>
            </a:r>
            <a:r>
              <a:rPr lang="hu-HU" dirty="0" smtClean="0">
                <a:latin typeface="+mj-lt"/>
              </a:rPr>
              <a:t>)</a:t>
            </a:r>
            <a:endParaRPr lang="hu-HU" dirty="0">
              <a:latin typeface="+mj-lt"/>
            </a:endParaRPr>
          </a:p>
        </p:txBody>
      </p:sp>
      <p:sp>
        <p:nvSpPr>
          <p:cNvPr id="29" name="Lekerekített téglalap feliratnak 28"/>
          <p:cNvSpPr/>
          <p:nvPr/>
        </p:nvSpPr>
        <p:spPr>
          <a:xfrm>
            <a:off x="2667000" y="4714089"/>
            <a:ext cx="1742249" cy="913222"/>
          </a:xfrm>
          <a:prstGeom prst="wedgeRoundRectCallout">
            <a:avLst>
              <a:gd name="adj1" fmla="val 76300"/>
              <a:gd name="adj2" fmla="val -119303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Radiális lapátozás (</a:t>
            </a:r>
            <a:r>
              <a:rPr lang="el-GR" i="1" dirty="0" smtClean="0">
                <a:latin typeface="+mj-lt"/>
              </a:rPr>
              <a:t>β</a:t>
            </a:r>
            <a:r>
              <a:rPr lang="hu-HU" i="1" baseline="-25000" dirty="0" smtClean="0">
                <a:latin typeface="+mj-lt"/>
              </a:rPr>
              <a:t>2</a:t>
            </a:r>
            <a:r>
              <a:rPr lang="hu-HU" i="1" dirty="0" smtClean="0">
                <a:latin typeface="+mj-lt"/>
              </a:rPr>
              <a:t>=90</a:t>
            </a:r>
            <a:r>
              <a:rPr lang="hu-HU" i="1" baseline="30000" dirty="0" smtClean="0">
                <a:latin typeface="+mj-lt"/>
              </a:rPr>
              <a:t>o</a:t>
            </a:r>
            <a:r>
              <a:rPr lang="hu-HU" dirty="0" smtClean="0">
                <a:latin typeface="+mj-lt"/>
              </a:rPr>
              <a:t>)</a:t>
            </a:r>
            <a:endParaRPr lang="hu-HU" dirty="0">
              <a:latin typeface="+mj-lt"/>
            </a:endParaRPr>
          </a:p>
        </p:txBody>
      </p:sp>
      <p:sp>
        <p:nvSpPr>
          <p:cNvPr id="30" name="Lekerekített téglalap feliratnak 29"/>
          <p:cNvSpPr/>
          <p:nvPr/>
        </p:nvSpPr>
        <p:spPr>
          <a:xfrm>
            <a:off x="7053675" y="3134117"/>
            <a:ext cx="1742249" cy="913222"/>
          </a:xfrm>
          <a:prstGeom prst="wedgeRoundRectCallout">
            <a:avLst>
              <a:gd name="adj1" fmla="val -136768"/>
              <a:gd name="adj2" fmla="val -72974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Előre hajló lapátozás (</a:t>
            </a:r>
            <a:r>
              <a:rPr lang="el-GR" i="1" dirty="0" smtClean="0">
                <a:latin typeface="+mj-lt"/>
              </a:rPr>
              <a:t>β</a:t>
            </a:r>
            <a:r>
              <a:rPr lang="hu-HU" i="1" baseline="-25000" dirty="0" smtClean="0">
                <a:latin typeface="+mj-lt"/>
              </a:rPr>
              <a:t>2</a:t>
            </a:r>
            <a:r>
              <a:rPr lang="hu-HU" i="1" dirty="0" smtClean="0">
                <a:latin typeface="+mj-lt"/>
              </a:rPr>
              <a:t>&gt;90</a:t>
            </a:r>
            <a:r>
              <a:rPr lang="hu-HU" i="1" baseline="30000" dirty="0" smtClean="0">
                <a:latin typeface="+mj-lt"/>
              </a:rPr>
              <a:t>o</a:t>
            </a:r>
            <a:r>
              <a:rPr lang="hu-HU" dirty="0" smtClean="0">
                <a:latin typeface="+mj-lt"/>
              </a:rPr>
              <a:t>)</a:t>
            </a:r>
            <a:endParaRPr lang="hu-HU" dirty="0">
              <a:latin typeface="+mj-lt"/>
            </a:endParaRPr>
          </a:p>
        </p:txBody>
      </p:sp>
      <p:graphicFrame>
        <p:nvGraphicFramePr>
          <p:cNvPr id="5120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0040012"/>
              </p:ext>
            </p:extLst>
          </p:nvPr>
        </p:nvGraphicFramePr>
        <p:xfrm>
          <a:off x="8028384" y="5742906"/>
          <a:ext cx="386304" cy="5664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79" name="Equation" r:id="rId7" imgW="164880" imgH="241200" progId="Equation.3">
                  <p:embed/>
                </p:oleObj>
              </mc:Choice>
              <mc:Fallback>
                <p:oleObj name="Equation" r:id="rId7" imgW="164880" imgH="2412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28384" y="5742906"/>
                        <a:ext cx="386304" cy="56641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3" name="Egyenes összekötő 32"/>
          <p:cNvCxnSpPr/>
          <p:nvPr/>
        </p:nvCxnSpPr>
        <p:spPr>
          <a:xfrm rot="10800000">
            <a:off x="1249317" y="4048927"/>
            <a:ext cx="72232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120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10984"/>
              </p:ext>
            </p:extLst>
          </p:nvPr>
        </p:nvGraphicFramePr>
        <p:xfrm>
          <a:off x="5904148" y="6202039"/>
          <a:ext cx="2176663" cy="3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80" name="Equation" r:id="rId9" imgW="1079280" imgH="215640" progId="Equation.3">
                  <p:embed/>
                </p:oleObj>
              </mc:Choice>
              <mc:Fallback>
                <p:oleObj name="Equation" r:id="rId9" imgW="1079280" imgH="21564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04148" y="6202039"/>
                        <a:ext cx="2176663" cy="395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9" name="Egyenes összekötő 18"/>
          <p:cNvCxnSpPr/>
          <p:nvPr/>
        </p:nvCxnSpPr>
        <p:spPr>
          <a:xfrm rot="5400000">
            <a:off x="6910023" y="6060316"/>
            <a:ext cx="72232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0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1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5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51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500"/>
                            </p:stCondLst>
                            <p:childTnLst>
                              <p:par>
                                <p:cTn id="6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-185787"/>
            <a:ext cx="8229600" cy="1143000"/>
          </a:xfrm>
        </p:spPr>
        <p:txBody>
          <a:bodyPr>
            <a:normAutofit/>
          </a:bodyPr>
          <a:lstStyle/>
          <a:p>
            <a:r>
              <a:rPr lang="hu-HU" dirty="0" smtClean="0"/>
              <a:t>Alapvető lapátalakok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14</a:t>
            </a:fld>
            <a:endParaRPr lang="hu-HU"/>
          </a:p>
        </p:txBody>
      </p:sp>
      <p:pic>
        <p:nvPicPr>
          <p:cNvPr id="21" name="Kép 20" descr="Lapáttípuso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012" y="878369"/>
            <a:ext cx="5148333" cy="55329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485010"/>
            <a:ext cx="8229600" cy="716697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Valóságos jelleggörbe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712889"/>
            <a:ext cx="8229600" cy="1789137"/>
          </a:xfrm>
        </p:spPr>
        <p:txBody>
          <a:bodyPr>
            <a:normAutofit lnSpcReduction="10000"/>
          </a:bodyPr>
          <a:lstStyle/>
          <a:p>
            <a:r>
              <a:rPr lang="hu-HU" dirty="0" smtClean="0">
                <a:latin typeface="+mj-lt"/>
              </a:rPr>
              <a:t>Véges lapátszám</a:t>
            </a:r>
          </a:p>
          <a:p>
            <a:r>
              <a:rPr lang="hu-HU" dirty="0" smtClean="0">
                <a:latin typeface="+mj-lt"/>
              </a:rPr>
              <a:t>Súrlódási veszteség a lapátcsatornában</a:t>
            </a:r>
          </a:p>
          <a:p>
            <a:r>
              <a:rPr lang="hu-HU" dirty="0" smtClean="0">
                <a:latin typeface="+mj-lt"/>
              </a:rPr>
              <a:t>Örvénylési veszteség a lapátcsatornában</a:t>
            </a:r>
          </a:p>
          <a:p>
            <a:r>
              <a:rPr lang="hu-HU" dirty="0" smtClean="0">
                <a:latin typeface="+mj-lt"/>
              </a:rPr>
              <a:t>Ütközési veszteség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15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16</a:t>
            </a:fld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33291"/>
            <a:ext cx="8229600" cy="716697"/>
          </a:xfrm>
        </p:spPr>
        <p:txBody>
          <a:bodyPr>
            <a:noAutofit/>
          </a:bodyPr>
          <a:lstStyle/>
          <a:p>
            <a:r>
              <a:rPr lang="hu-HU" sz="3600" dirty="0" smtClean="0"/>
              <a:t>Valóságos jelleggörbe közelítő szerkesztése</a:t>
            </a:r>
            <a:endParaRPr lang="hu-HU" sz="3600" dirty="0"/>
          </a:p>
        </p:txBody>
      </p:sp>
      <p:graphicFrame>
        <p:nvGraphicFramePr>
          <p:cNvPr id="57346" name="Object 2"/>
          <p:cNvGraphicFramePr>
            <a:graphicFrameLocks noChangeAspect="1"/>
          </p:cNvGraphicFramePr>
          <p:nvPr/>
        </p:nvGraphicFramePr>
        <p:xfrm>
          <a:off x="1103265" y="1968480"/>
          <a:ext cx="283063" cy="5842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542" name="Equation" r:id="rId3" imgW="215640" imgH="444240" progId="Equation.3">
                  <p:embed/>
                </p:oleObj>
              </mc:Choice>
              <mc:Fallback>
                <p:oleObj name="Equation" r:id="rId3" imgW="215640" imgH="4442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3265" y="1968480"/>
                        <a:ext cx="283063" cy="5842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0" name="Egyenes összekötő nyíllal 19"/>
          <p:cNvCxnSpPr/>
          <p:nvPr/>
        </p:nvCxnSpPr>
        <p:spPr>
          <a:xfrm rot="5400000" flipH="1" flipV="1">
            <a:off x="-996232" y="3374232"/>
            <a:ext cx="4892741" cy="36513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gyenes összekötő nyíllal 21"/>
          <p:cNvCxnSpPr/>
          <p:nvPr/>
        </p:nvCxnSpPr>
        <p:spPr>
          <a:xfrm>
            <a:off x="1431882" y="5838859"/>
            <a:ext cx="7254918" cy="1588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8371" name="Object 3"/>
          <p:cNvGraphicFramePr>
            <a:graphicFrameLocks noChangeAspect="1"/>
          </p:cNvGraphicFramePr>
          <p:nvPr/>
        </p:nvGraphicFramePr>
        <p:xfrm>
          <a:off x="1025718" y="793546"/>
          <a:ext cx="328617" cy="3051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543" name="Equation" r:id="rId5" imgW="177480" imgH="164880" progId="Equation.3">
                  <p:embed/>
                </p:oleObj>
              </mc:Choice>
              <mc:Fallback>
                <p:oleObj name="Equation" r:id="rId5" imgW="177480" imgH="1648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5718" y="793546"/>
                        <a:ext cx="328617" cy="3051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72" name="Object 4"/>
          <p:cNvGraphicFramePr>
            <a:graphicFrameLocks noChangeAspect="1"/>
          </p:cNvGraphicFramePr>
          <p:nvPr/>
        </p:nvGraphicFramePr>
        <p:xfrm>
          <a:off x="8552853" y="5999159"/>
          <a:ext cx="267893" cy="357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544" name="Equation" r:id="rId7" imgW="152280" imgH="203040" progId="Equation.3">
                  <p:embed/>
                </p:oleObj>
              </mc:Choice>
              <mc:Fallback>
                <p:oleObj name="Equation" r:id="rId7" imgW="152280" imgH="2030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52853" y="5999159"/>
                        <a:ext cx="267893" cy="3571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5" name="Egyenes összekötő 24"/>
          <p:cNvCxnSpPr/>
          <p:nvPr/>
        </p:nvCxnSpPr>
        <p:spPr>
          <a:xfrm>
            <a:off x="1468396" y="2260584"/>
            <a:ext cx="6456404" cy="357827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Egyenes összekötő 29"/>
          <p:cNvCxnSpPr>
            <a:stCxn id="38" idx="0"/>
          </p:cNvCxnSpPr>
          <p:nvPr/>
        </p:nvCxnSpPr>
        <p:spPr>
          <a:xfrm>
            <a:off x="1446245" y="2976465"/>
            <a:ext cx="6478555" cy="2863982"/>
          </a:xfrm>
          <a:prstGeom prst="line">
            <a:avLst/>
          </a:prstGeom>
          <a:ln w="254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Szabadkézi sokszög 31"/>
          <p:cNvSpPr/>
          <p:nvPr/>
        </p:nvSpPr>
        <p:spPr>
          <a:xfrm>
            <a:off x="1418253" y="3872204"/>
            <a:ext cx="6506547" cy="1968759"/>
          </a:xfrm>
          <a:custGeom>
            <a:avLst/>
            <a:gdLst>
              <a:gd name="connsiteX0" fmla="*/ 0 w 6354147"/>
              <a:gd name="connsiteY0" fmla="*/ 1968759 h 1968759"/>
              <a:gd name="connsiteX1" fmla="*/ 1763486 w 6354147"/>
              <a:gd name="connsiteY1" fmla="*/ 1828800 h 1968759"/>
              <a:gd name="connsiteX2" fmla="*/ 4049486 w 6354147"/>
              <a:gd name="connsiteY2" fmla="*/ 1222310 h 1968759"/>
              <a:gd name="connsiteX3" fmla="*/ 6354147 w 6354147"/>
              <a:gd name="connsiteY3" fmla="*/ 0 h 1968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54147" h="1968759">
                <a:moveTo>
                  <a:pt x="0" y="1968759"/>
                </a:moveTo>
                <a:cubicBezTo>
                  <a:pt x="544286" y="1960983"/>
                  <a:pt x="1088572" y="1953208"/>
                  <a:pt x="1763486" y="1828800"/>
                </a:cubicBezTo>
                <a:cubicBezTo>
                  <a:pt x="2438400" y="1704392"/>
                  <a:pt x="3284376" y="1527110"/>
                  <a:pt x="4049486" y="1222310"/>
                </a:cubicBezTo>
                <a:cubicBezTo>
                  <a:pt x="4814596" y="917510"/>
                  <a:pt x="5584371" y="458755"/>
                  <a:pt x="6354147" y="0"/>
                </a:cubicBezTo>
              </a:path>
            </a:pathLst>
          </a:cu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35" name="Egyenes összekötő 34"/>
          <p:cNvCxnSpPr/>
          <p:nvPr/>
        </p:nvCxnSpPr>
        <p:spPr>
          <a:xfrm rot="5400000">
            <a:off x="4856980" y="4969670"/>
            <a:ext cx="2058977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Szabadkézi sokszög 37"/>
          <p:cNvSpPr/>
          <p:nvPr/>
        </p:nvSpPr>
        <p:spPr>
          <a:xfrm>
            <a:off x="1446245" y="2976465"/>
            <a:ext cx="4441371" cy="2864498"/>
          </a:xfrm>
          <a:custGeom>
            <a:avLst/>
            <a:gdLst>
              <a:gd name="connsiteX0" fmla="*/ 0 w 4441371"/>
              <a:gd name="connsiteY0" fmla="*/ 0 h 2864498"/>
              <a:gd name="connsiteX1" fmla="*/ 1660849 w 4441371"/>
              <a:gd name="connsiteY1" fmla="*/ 923731 h 2864498"/>
              <a:gd name="connsiteX2" fmla="*/ 3135086 w 4441371"/>
              <a:gd name="connsiteY2" fmla="*/ 1847462 h 2864498"/>
              <a:gd name="connsiteX3" fmla="*/ 4441371 w 4441371"/>
              <a:gd name="connsiteY3" fmla="*/ 2864498 h 2864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41371" h="2864498">
                <a:moveTo>
                  <a:pt x="0" y="0"/>
                </a:moveTo>
                <a:cubicBezTo>
                  <a:pt x="569167" y="307910"/>
                  <a:pt x="1138335" y="615821"/>
                  <a:pt x="1660849" y="923731"/>
                </a:cubicBezTo>
                <a:cubicBezTo>
                  <a:pt x="2183363" y="1231641"/>
                  <a:pt x="2671666" y="1524001"/>
                  <a:pt x="3135086" y="1847462"/>
                </a:cubicBezTo>
                <a:cubicBezTo>
                  <a:pt x="3598506" y="2170923"/>
                  <a:pt x="4019938" y="2517710"/>
                  <a:pt x="4441371" y="2864498"/>
                </a:cubicBezTo>
              </a:path>
            </a:pathLst>
          </a:custGeom>
          <a:ln w="25400">
            <a:solidFill>
              <a:srgbClr val="CC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40" name="Egyenes összekötő 39"/>
          <p:cNvCxnSpPr/>
          <p:nvPr/>
        </p:nvCxnSpPr>
        <p:spPr>
          <a:xfrm rot="5400000">
            <a:off x="2557454" y="4900899"/>
            <a:ext cx="2058977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Egyenes összekötő 45"/>
          <p:cNvCxnSpPr/>
          <p:nvPr/>
        </p:nvCxnSpPr>
        <p:spPr>
          <a:xfrm rot="5400000">
            <a:off x="4054488" y="5053299"/>
            <a:ext cx="2058977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Csoportba foglalás 50"/>
          <p:cNvGrpSpPr/>
          <p:nvPr/>
        </p:nvGrpSpPr>
        <p:grpSpPr>
          <a:xfrm>
            <a:off x="1436914" y="4487877"/>
            <a:ext cx="4295276" cy="1352939"/>
            <a:chOff x="1436914" y="4487877"/>
            <a:chExt cx="4295276" cy="1352939"/>
          </a:xfrm>
        </p:grpSpPr>
        <p:sp>
          <p:nvSpPr>
            <p:cNvPr id="49" name="Szabadkézi sokszög 48"/>
            <p:cNvSpPr/>
            <p:nvPr/>
          </p:nvSpPr>
          <p:spPr>
            <a:xfrm>
              <a:off x="1436914" y="4487877"/>
              <a:ext cx="2146041" cy="1352939"/>
            </a:xfrm>
            <a:custGeom>
              <a:avLst/>
              <a:gdLst>
                <a:gd name="connsiteX0" fmla="*/ 0 w 2146041"/>
                <a:gd name="connsiteY0" fmla="*/ 0 h 1352939"/>
                <a:gd name="connsiteX1" fmla="*/ 513184 w 2146041"/>
                <a:gd name="connsiteY1" fmla="*/ 606490 h 1352939"/>
                <a:gd name="connsiteX2" fmla="*/ 942392 w 2146041"/>
                <a:gd name="connsiteY2" fmla="*/ 951723 h 1352939"/>
                <a:gd name="connsiteX3" fmla="*/ 1492898 w 2146041"/>
                <a:gd name="connsiteY3" fmla="*/ 1231641 h 1352939"/>
                <a:gd name="connsiteX4" fmla="*/ 1959429 w 2146041"/>
                <a:gd name="connsiteY4" fmla="*/ 1334278 h 1352939"/>
                <a:gd name="connsiteX5" fmla="*/ 2146041 w 2146041"/>
                <a:gd name="connsiteY5" fmla="*/ 1343609 h 135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46041" h="1352939">
                  <a:moveTo>
                    <a:pt x="0" y="0"/>
                  </a:moveTo>
                  <a:cubicBezTo>
                    <a:pt x="178059" y="223935"/>
                    <a:pt x="356119" y="447870"/>
                    <a:pt x="513184" y="606490"/>
                  </a:cubicBezTo>
                  <a:cubicBezTo>
                    <a:pt x="670249" y="765110"/>
                    <a:pt x="779106" y="847531"/>
                    <a:pt x="942392" y="951723"/>
                  </a:cubicBezTo>
                  <a:cubicBezTo>
                    <a:pt x="1105678" y="1055915"/>
                    <a:pt x="1323392" y="1167882"/>
                    <a:pt x="1492898" y="1231641"/>
                  </a:cubicBezTo>
                  <a:cubicBezTo>
                    <a:pt x="1662404" y="1295400"/>
                    <a:pt x="1850572" y="1315617"/>
                    <a:pt x="1959429" y="1334278"/>
                  </a:cubicBezTo>
                  <a:cubicBezTo>
                    <a:pt x="2068286" y="1352939"/>
                    <a:pt x="2107163" y="1348274"/>
                    <a:pt x="2146041" y="1343609"/>
                  </a:cubicBezTo>
                </a:path>
              </a:pathLst>
            </a:cu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50" name="Szabadkézi sokszög 49"/>
            <p:cNvSpPr/>
            <p:nvPr/>
          </p:nvSpPr>
          <p:spPr>
            <a:xfrm flipH="1">
              <a:off x="3586149" y="4487877"/>
              <a:ext cx="2146041" cy="1352939"/>
            </a:xfrm>
            <a:custGeom>
              <a:avLst/>
              <a:gdLst>
                <a:gd name="connsiteX0" fmla="*/ 0 w 2146041"/>
                <a:gd name="connsiteY0" fmla="*/ 0 h 1352939"/>
                <a:gd name="connsiteX1" fmla="*/ 513184 w 2146041"/>
                <a:gd name="connsiteY1" fmla="*/ 606490 h 1352939"/>
                <a:gd name="connsiteX2" fmla="*/ 942392 w 2146041"/>
                <a:gd name="connsiteY2" fmla="*/ 951723 h 1352939"/>
                <a:gd name="connsiteX3" fmla="*/ 1492898 w 2146041"/>
                <a:gd name="connsiteY3" fmla="*/ 1231641 h 1352939"/>
                <a:gd name="connsiteX4" fmla="*/ 1959429 w 2146041"/>
                <a:gd name="connsiteY4" fmla="*/ 1334278 h 1352939"/>
                <a:gd name="connsiteX5" fmla="*/ 2146041 w 2146041"/>
                <a:gd name="connsiteY5" fmla="*/ 1343609 h 135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46041" h="1352939">
                  <a:moveTo>
                    <a:pt x="0" y="0"/>
                  </a:moveTo>
                  <a:cubicBezTo>
                    <a:pt x="178059" y="223935"/>
                    <a:pt x="356119" y="447870"/>
                    <a:pt x="513184" y="606490"/>
                  </a:cubicBezTo>
                  <a:cubicBezTo>
                    <a:pt x="670249" y="765110"/>
                    <a:pt x="779106" y="847531"/>
                    <a:pt x="942392" y="951723"/>
                  </a:cubicBezTo>
                  <a:cubicBezTo>
                    <a:pt x="1105678" y="1055915"/>
                    <a:pt x="1323392" y="1167882"/>
                    <a:pt x="1492898" y="1231641"/>
                  </a:cubicBezTo>
                  <a:cubicBezTo>
                    <a:pt x="1662404" y="1295400"/>
                    <a:pt x="1850572" y="1315617"/>
                    <a:pt x="1959429" y="1334278"/>
                  </a:cubicBezTo>
                  <a:cubicBezTo>
                    <a:pt x="2068286" y="1352939"/>
                    <a:pt x="2107163" y="1348274"/>
                    <a:pt x="2146041" y="1343609"/>
                  </a:cubicBezTo>
                </a:path>
              </a:pathLst>
            </a:cu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  <p:sp>
        <p:nvSpPr>
          <p:cNvPr id="57" name="Szabadkézi sokszög 56"/>
          <p:cNvSpPr/>
          <p:nvPr/>
        </p:nvSpPr>
        <p:spPr>
          <a:xfrm>
            <a:off x="1436914" y="3912369"/>
            <a:ext cx="3648270" cy="1919263"/>
          </a:xfrm>
          <a:custGeom>
            <a:avLst/>
            <a:gdLst>
              <a:gd name="connsiteX0" fmla="*/ 0 w 3648270"/>
              <a:gd name="connsiteY0" fmla="*/ 444759 h 1918996"/>
              <a:gd name="connsiteX1" fmla="*/ 587829 w 3648270"/>
              <a:gd name="connsiteY1" fmla="*/ 118187 h 1918996"/>
              <a:gd name="connsiteX2" fmla="*/ 1231641 w 3648270"/>
              <a:gd name="connsiteY2" fmla="*/ 6220 h 1918996"/>
              <a:gd name="connsiteX3" fmla="*/ 1866123 w 3648270"/>
              <a:gd name="connsiteY3" fmla="*/ 155510 h 1918996"/>
              <a:gd name="connsiteX4" fmla="*/ 2136710 w 3648270"/>
              <a:gd name="connsiteY4" fmla="*/ 276808 h 1918996"/>
              <a:gd name="connsiteX5" fmla="*/ 2509935 w 3648270"/>
              <a:gd name="connsiteY5" fmla="*/ 547396 h 1918996"/>
              <a:gd name="connsiteX6" fmla="*/ 3153747 w 3648270"/>
              <a:gd name="connsiteY6" fmla="*/ 1153885 h 1918996"/>
              <a:gd name="connsiteX7" fmla="*/ 3648270 w 3648270"/>
              <a:gd name="connsiteY7" fmla="*/ 1918996 h 1918996"/>
              <a:gd name="connsiteX0" fmla="*/ 0 w 3648270"/>
              <a:gd name="connsiteY0" fmla="*/ 444759 h 1918996"/>
              <a:gd name="connsiteX1" fmla="*/ 587829 w 3648270"/>
              <a:gd name="connsiteY1" fmla="*/ 118187 h 1918996"/>
              <a:gd name="connsiteX2" fmla="*/ 1231641 w 3648270"/>
              <a:gd name="connsiteY2" fmla="*/ 6220 h 1918996"/>
              <a:gd name="connsiteX3" fmla="*/ 1691433 w 3648270"/>
              <a:gd name="connsiteY3" fmla="*/ 155510 h 1918996"/>
              <a:gd name="connsiteX4" fmla="*/ 2136710 w 3648270"/>
              <a:gd name="connsiteY4" fmla="*/ 276808 h 1918996"/>
              <a:gd name="connsiteX5" fmla="*/ 2509935 w 3648270"/>
              <a:gd name="connsiteY5" fmla="*/ 547396 h 1918996"/>
              <a:gd name="connsiteX6" fmla="*/ 3153747 w 3648270"/>
              <a:gd name="connsiteY6" fmla="*/ 1153885 h 1918996"/>
              <a:gd name="connsiteX7" fmla="*/ 3648270 w 3648270"/>
              <a:gd name="connsiteY7" fmla="*/ 1918996 h 1918996"/>
              <a:gd name="connsiteX0" fmla="*/ 0 w 3648270"/>
              <a:gd name="connsiteY0" fmla="*/ 445026 h 1919263"/>
              <a:gd name="connsiteX1" fmla="*/ 587829 w 3648270"/>
              <a:gd name="connsiteY1" fmla="*/ 118454 h 1919263"/>
              <a:gd name="connsiteX2" fmla="*/ 1231641 w 3648270"/>
              <a:gd name="connsiteY2" fmla="*/ 6487 h 1919263"/>
              <a:gd name="connsiteX3" fmla="*/ 1735821 w 3648270"/>
              <a:gd name="connsiteY3" fmla="*/ 79529 h 1919263"/>
              <a:gd name="connsiteX4" fmla="*/ 2136710 w 3648270"/>
              <a:gd name="connsiteY4" fmla="*/ 277075 h 1919263"/>
              <a:gd name="connsiteX5" fmla="*/ 2509935 w 3648270"/>
              <a:gd name="connsiteY5" fmla="*/ 547663 h 1919263"/>
              <a:gd name="connsiteX6" fmla="*/ 3153747 w 3648270"/>
              <a:gd name="connsiteY6" fmla="*/ 1154152 h 1919263"/>
              <a:gd name="connsiteX7" fmla="*/ 3648270 w 3648270"/>
              <a:gd name="connsiteY7" fmla="*/ 1919263 h 1919263"/>
              <a:gd name="connsiteX0" fmla="*/ 0 w 3648270"/>
              <a:gd name="connsiteY0" fmla="*/ 445026 h 1919263"/>
              <a:gd name="connsiteX1" fmla="*/ 587829 w 3648270"/>
              <a:gd name="connsiteY1" fmla="*/ 118454 h 1919263"/>
              <a:gd name="connsiteX2" fmla="*/ 1231641 w 3648270"/>
              <a:gd name="connsiteY2" fmla="*/ 6487 h 1919263"/>
              <a:gd name="connsiteX3" fmla="*/ 1735821 w 3648270"/>
              <a:gd name="connsiteY3" fmla="*/ 79529 h 1919263"/>
              <a:gd name="connsiteX4" fmla="*/ 2136710 w 3648270"/>
              <a:gd name="connsiteY4" fmla="*/ 277075 h 1919263"/>
              <a:gd name="connsiteX5" fmla="*/ 2509935 w 3648270"/>
              <a:gd name="connsiteY5" fmla="*/ 547663 h 1919263"/>
              <a:gd name="connsiteX6" fmla="*/ 3153747 w 3648270"/>
              <a:gd name="connsiteY6" fmla="*/ 1154152 h 1919263"/>
              <a:gd name="connsiteX7" fmla="*/ 3648270 w 3648270"/>
              <a:gd name="connsiteY7" fmla="*/ 1919263 h 1919263"/>
              <a:gd name="connsiteX0" fmla="*/ 0 w 3648270"/>
              <a:gd name="connsiteY0" fmla="*/ 445026 h 1919263"/>
              <a:gd name="connsiteX1" fmla="*/ 587829 w 3648270"/>
              <a:gd name="connsiteY1" fmla="*/ 118454 h 1919263"/>
              <a:gd name="connsiteX2" fmla="*/ 1231641 w 3648270"/>
              <a:gd name="connsiteY2" fmla="*/ 6487 h 1919263"/>
              <a:gd name="connsiteX3" fmla="*/ 1735821 w 3648270"/>
              <a:gd name="connsiteY3" fmla="*/ 79529 h 1919263"/>
              <a:gd name="connsiteX4" fmla="*/ 2136710 w 3648270"/>
              <a:gd name="connsiteY4" fmla="*/ 277075 h 1919263"/>
              <a:gd name="connsiteX5" fmla="*/ 2509935 w 3648270"/>
              <a:gd name="connsiteY5" fmla="*/ 547663 h 1919263"/>
              <a:gd name="connsiteX6" fmla="*/ 3153747 w 3648270"/>
              <a:gd name="connsiteY6" fmla="*/ 1154152 h 1919263"/>
              <a:gd name="connsiteX7" fmla="*/ 3648270 w 3648270"/>
              <a:gd name="connsiteY7" fmla="*/ 1919263 h 1919263"/>
              <a:gd name="connsiteX0" fmla="*/ 0 w 3648270"/>
              <a:gd name="connsiteY0" fmla="*/ 445026 h 1919263"/>
              <a:gd name="connsiteX1" fmla="*/ 587829 w 3648270"/>
              <a:gd name="connsiteY1" fmla="*/ 118454 h 1919263"/>
              <a:gd name="connsiteX2" fmla="*/ 1231641 w 3648270"/>
              <a:gd name="connsiteY2" fmla="*/ 6487 h 1919263"/>
              <a:gd name="connsiteX3" fmla="*/ 1735821 w 3648270"/>
              <a:gd name="connsiteY3" fmla="*/ 79529 h 1919263"/>
              <a:gd name="connsiteX4" fmla="*/ 2136710 w 3648270"/>
              <a:gd name="connsiteY4" fmla="*/ 277075 h 1919263"/>
              <a:gd name="connsiteX5" fmla="*/ 2509935 w 3648270"/>
              <a:gd name="connsiteY5" fmla="*/ 547663 h 1919263"/>
              <a:gd name="connsiteX6" fmla="*/ 3153747 w 3648270"/>
              <a:gd name="connsiteY6" fmla="*/ 1154152 h 1919263"/>
              <a:gd name="connsiteX7" fmla="*/ 3648270 w 3648270"/>
              <a:gd name="connsiteY7" fmla="*/ 1919263 h 1919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48270" h="1919263">
                <a:moveTo>
                  <a:pt x="0" y="445026"/>
                </a:moveTo>
                <a:cubicBezTo>
                  <a:pt x="191278" y="318285"/>
                  <a:pt x="382556" y="191544"/>
                  <a:pt x="587829" y="118454"/>
                </a:cubicBezTo>
                <a:cubicBezTo>
                  <a:pt x="793102" y="45364"/>
                  <a:pt x="1040309" y="12974"/>
                  <a:pt x="1231641" y="6487"/>
                </a:cubicBezTo>
                <a:cubicBezTo>
                  <a:pt x="1422973" y="0"/>
                  <a:pt x="1584976" y="34431"/>
                  <a:pt x="1735821" y="79529"/>
                </a:cubicBezTo>
                <a:cubicBezTo>
                  <a:pt x="1899383" y="141004"/>
                  <a:pt x="2007691" y="199053"/>
                  <a:pt x="2136710" y="277075"/>
                </a:cubicBezTo>
                <a:cubicBezTo>
                  <a:pt x="2265729" y="355097"/>
                  <a:pt x="2340429" y="401484"/>
                  <a:pt x="2509935" y="547663"/>
                </a:cubicBezTo>
                <a:cubicBezTo>
                  <a:pt x="2679441" y="693842"/>
                  <a:pt x="2964025" y="925552"/>
                  <a:pt x="3153747" y="1154152"/>
                </a:cubicBezTo>
                <a:cubicBezTo>
                  <a:pt x="3343469" y="1382752"/>
                  <a:pt x="3495869" y="1651007"/>
                  <a:pt x="3648270" y="1919263"/>
                </a:cubicBezTo>
              </a:path>
            </a:pathLst>
          </a:cu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1" name="Lekerekített téglalap feliratnak 60"/>
          <p:cNvSpPr/>
          <p:nvPr/>
        </p:nvSpPr>
        <p:spPr>
          <a:xfrm>
            <a:off x="3805227" y="946118"/>
            <a:ext cx="803286" cy="511180"/>
          </a:xfrm>
          <a:prstGeom prst="wedgeRoundRectCallout">
            <a:avLst>
              <a:gd name="adj1" fmla="val -249659"/>
              <a:gd name="adj2" fmla="val 285188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dirty="0" smtClean="0">
                <a:latin typeface="+mj-lt"/>
              </a:rPr>
              <a:t>H</a:t>
            </a:r>
            <a:r>
              <a:rPr lang="hu-HU" sz="2400" baseline="-25000" dirty="0" smtClean="0">
                <a:latin typeface="+mj-lt"/>
              </a:rPr>
              <a:t>e∞</a:t>
            </a:r>
            <a:endParaRPr lang="hu-HU" sz="2400" baseline="-25000" dirty="0">
              <a:latin typeface="+mj-lt"/>
            </a:endParaRPr>
          </a:p>
        </p:txBody>
      </p:sp>
      <p:sp>
        <p:nvSpPr>
          <p:cNvPr id="62" name="Lekerekített téglalap feliratnak 61"/>
          <p:cNvSpPr/>
          <p:nvPr/>
        </p:nvSpPr>
        <p:spPr>
          <a:xfrm>
            <a:off x="4760912" y="946118"/>
            <a:ext cx="1709763" cy="511180"/>
          </a:xfrm>
          <a:prstGeom prst="wedgeRoundRectCallout">
            <a:avLst>
              <a:gd name="adj1" fmla="val -185677"/>
              <a:gd name="adj2" fmla="val 427563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dirty="0" smtClean="0">
                <a:latin typeface="+mj-lt"/>
              </a:rPr>
              <a:t>H</a:t>
            </a:r>
            <a:r>
              <a:rPr lang="hu-HU" sz="2400" baseline="-25000" dirty="0" smtClean="0">
                <a:latin typeface="+mj-lt"/>
              </a:rPr>
              <a:t>e</a:t>
            </a:r>
            <a:r>
              <a:rPr lang="hu-HU" sz="2400" dirty="0" smtClean="0">
                <a:latin typeface="+mj-lt"/>
              </a:rPr>
              <a:t>=</a:t>
            </a:r>
            <a:r>
              <a:rPr lang="el-GR" sz="2400" dirty="0" smtClean="0">
                <a:latin typeface="+mj-lt"/>
              </a:rPr>
              <a:t>λ∙</a:t>
            </a:r>
            <a:r>
              <a:rPr lang="hu-HU" sz="2400" dirty="0" smtClean="0">
                <a:latin typeface="+mj-lt"/>
              </a:rPr>
              <a:t>H</a:t>
            </a:r>
            <a:r>
              <a:rPr lang="hu-HU" sz="2400" baseline="-25000" dirty="0" smtClean="0">
                <a:latin typeface="+mj-lt"/>
              </a:rPr>
              <a:t>e∞</a:t>
            </a:r>
            <a:endParaRPr lang="hu-HU" sz="2400" baseline="-25000" dirty="0">
              <a:latin typeface="+mj-lt"/>
            </a:endParaRPr>
          </a:p>
        </p:txBody>
      </p:sp>
      <p:sp>
        <p:nvSpPr>
          <p:cNvPr id="63" name="Lekerekített téglalap feliratnak 62"/>
          <p:cNvSpPr/>
          <p:nvPr/>
        </p:nvSpPr>
        <p:spPr>
          <a:xfrm>
            <a:off x="6019800" y="2443149"/>
            <a:ext cx="1254162" cy="365130"/>
          </a:xfrm>
          <a:prstGeom prst="wedgeRoundRectCallout">
            <a:avLst>
              <a:gd name="adj1" fmla="val 65468"/>
              <a:gd name="adj2" fmla="val 404927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Súrlódás</a:t>
            </a:r>
            <a:endParaRPr lang="hu-HU" dirty="0">
              <a:latin typeface="+mj-lt"/>
            </a:endParaRPr>
          </a:p>
        </p:txBody>
      </p:sp>
      <p:sp>
        <p:nvSpPr>
          <p:cNvPr id="64" name="Lekerekített téglalap feliratnak 63"/>
          <p:cNvSpPr/>
          <p:nvPr/>
        </p:nvSpPr>
        <p:spPr>
          <a:xfrm>
            <a:off x="5594364" y="1603350"/>
            <a:ext cx="2190780" cy="365130"/>
          </a:xfrm>
          <a:prstGeom prst="wedgeRoundRectCallout">
            <a:avLst>
              <a:gd name="adj1" fmla="val -167377"/>
              <a:gd name="adj2" fmla="val 561354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A súrlódás hatása</a:t>
            </a:r>
            <a:endParaRPr lang="hu-HU" dirty="0">
              <a:latin typeface="+mj-lt"/>
            </a:endParaRPr>
          </a:p>
        </p:txBody>
      </p:sp>
      <p:sp>
        <p:nvSpPr>
          <p:cNvPr id="65" name="Lekerekített téglalap feliratnak 64"/>
          <p:cNvSpPr/>
          <p:nvPr/>
        </p:nvSpPr>
        <p:spPr>
          <a:xfrm>
            <a:off x="7201872" y="3476909"/>
            <a:ext cx="1350981" cy="547695"/>
          </a:xfrm>
          <a:prstGeom prst="wedgeRoundRectCallout">
            <a:avLst>
              <a:gd name="adj1" fmla="val -190193"/>
              <a:gd name="adj2" fmla="val 226221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Iránytörés</a:t>
            </a:r>
            <a:endParaRPr lang="hu-HU" dirty="0">
              <a:latin typeface="+mj-lt"/>
            </a:endParaRPr>
          </a:p>
        </p:txBody>
      </p:sp>
      <p:sp>
        <p:nvSpPr>
          <p:cNvPr id="66" name="Lekerekített téglalap feliratnak 65"/>
          <p:cNvSpPr/>
          <p:nvPr/>
        </p:nvSpPr>
        <p:spPr>
          <a:xfrm>
            <a:off x="6470675" y="2187558"/>
            <a:ext cx="2190780" cy="365130"/>
          </a:xfrm>
          <a:prstGeom prst="wedgeRoundRectCallout">
            <a:avLst>
              <a:gd name="adj1" fmla="val -136440"/>
              <a:gd name="adj2" fmla="val 727723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Az iránytörés hatása</a:t>
            </a:r>
            <a:endParaRPr lang="hu-HU" dirty="0">
              <a:latin typeface="+mj-lt"/>
            </a:endParaRPr>
          </a:p>
        </p:txBody>
      </p:sp>
      <p:graphicFrame>
        <p:nvGraphicFramePr>
          <p:cNvPr id="58373" name="Object 5"/>
          <p:cNvGraphicFramePr>
            <a:graphicFrameLocks noChangeAspect="1"/>
          </p:cNvGraphicFramePr>
          <p:nvPr/>
        </p:nvGraphicFramePr>
        <p:xfrm>
          <a:off x="3427413" y="5897563"/>
          <a:ext cx="311150" cy="423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545" name="Equation" r:id="rId9" imgW="177480" imgH="241200" progId="Equation.3">
                  <p:embed/>
                </p:oleObj>
              </mc:Choice>
              <mc:Fallback>
                <p:oleObj name="Equation" r:id="rId9" imgW="177480" imgH="2412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7413" y="5897563"/>
                        <a:ext cx="311150" cy="423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58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8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7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58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0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500"/>
                            </p:stCondLst>
                            <p:childTnLst>
                              <p:par>
                                <p:cTn id="10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000"/>
                            </p:stCondLst>
                            <p:childTnLst>
                              <p:par>
                                <p:cTn id="124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500"/>
                            </p:stCondLst>
                            <p:childTnLst>
                              <p:par>
                                <p:cTn id="128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2" grpId="1" animBg="1"/>
      <p:bldP spid="38" grpId="0" animBg="1"/>
      <p:bldP spid="57" grpId="0" animBg="1"/>
      <p:bldP spid="61" grpId="0" animBg="1"/>
      <p:bldP spid="62" grpId="0" animBg="1"/>
      <p:bldP spid="63" grpId="0" animBg="1"/>
      <p:bldP spid="63" grpId="1" animBg="1"/>
      <p:bldP spid="64" grpId="0" animBg="1"/>
      <p:bldP spid="65" grpId="0" animBg="1"/>
      <p:bldP spid="65" grpId="1" animBg="1"/>
      <p:bldP spid="6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15856"/>
            <a:ext cx="8229600" cy="608868"/>
          </a:xfrm>
        </p:spPr>
        <p:txBody>
          <a:bodyPr>
            <a:noAutofit/>
          </a:bodyPr>
          <a:lstStyle/>
          <a:p>
            <a:r>
              <a:rPr lang="hu-HU" sz="4000" dirty="0" smtClean="0"/>
              <a:t>Az áramlástani szivattyúk veszteségei</a:t>
            </a:r>
            <a:endParaRPr lang="hu-HU" sz="4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64804"/>
            <a:ext cx="8229600" cy="3735898"/>
          </a:xfrm>
        </p:spPr>
        <p:txBody>
          <a:bodyPr/>
          <a:lstStyle/>
          <a:p>
            <a:r>
              <a:rPr lang="hu-HU" dirty="0" smtClean="0">
                <a:latin typeface="+mj-lt"/>
              </a:rPr>
              <a:t>mechanikai veszteségek</a:t>
            </a:r>
          </a:p>
          <a:p>
            <a:r>
              <a:rPr lang="hu-HU" dirty="0" smtClean="0">
                <a:latin typeface="+mj-lt"/>
              </a:rPr>
              <a:t>volumetrikus veszteségek</a:t>
            </a:r>
          </a:p>
          <a:p>
            <a:r>
              <a:rPr lang="hu-HU" dirty="0" smtClean="0">
                <a:latin typeface="+mj-lt"/>
              </a:rPr>
              <a:t>áramlási veszteségek</a:t>
            </a:r>
            <a:endParaRPr lang="hu-HU" dirty="0">
              <a:latin typeface="+mj-lt"/>
            </a:endParaRP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17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15856"/>
            <a:ext cx="8229600" cy="608868"/>
          </a:xfrm>
        </p:spPr>
        <p:txBody>
          <a:bodyPr>
            <a:noAutofit/>
          </a:bodyPr>
          <a:lstStyle/>
          <a:p>
            <a:r>
              <a:rPr lang="hu-HU" sz="4000" dirty="0" smtClean="0"/>
              <a:t>Mechanikai veszteségek</a:t>
            </a:r>
            <a:endParaRPr lang="hu-HU" sz="4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011582"/>
            <a:ext cx="8229600" cy="212531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u-HU" dirty="0" smtClean="0">
                <a:latin typeface="+mj-lt"/>
              </a:rPr>
              <a:t>A tengely és a ház között szükséges tömítésnél valamint a tengely csapágyazásánál keletkezik.</a:t>
            </a:r>
          </a:p>
          <a:p>
            <a:pPr marL="0" indent="0" algn="just">
              <a:buNone/>
            </a:pPr>
            <a:endParaRPr lang="hu-HU" dirty="0" smtClean="0">
              <a:latin typeface="+mj-lt"/>
            </a:endParaRPr>
          </a:p>
          <a:p>
            <a:pPr marL="0" indent="0" algn="just">
              <a:buNone/>
            </a:pPr>
            <a:r>
              <a:rPr lang="hu-HU" dirty="0" smtClean="0">
                <a:latin typeface="+mj-lt"/>
              </a:rPr>
              <a:t>Figyelembevétele a mechanikai hatásfokkal történik, mely</a:t>
            </a:r>
            <a:endParaRPr lang="hu-HU" dirty="0">
              <a:latin typeface="+mj-lt"/>
            </a:endParaRP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18</a:t>
            </a:fld>
            <a:endParaRPr lang="hu-HU"/>
          </a:p>
        </p:txBody>
      </p:sp>
      <p:graphicFrame>
        <p:nvGraphicFramePr>
          <p:cNvPr id="68610" name="Object 2"/>
          <p:cNvGraphicFramePr>
            <a:graphicFrameLocks noChangeAspect="1"/>
          </p:cNvGraphicFramePr>
          <p:nvPr/>
        </p:nvGraphicFramePr>
        <p:xfrm>
          <a:off x="3800470" y="3100383"/>
          <a:ext cx="1501790" cy="7978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52" name="Equation" r:id="rId3" imgW="812520" imgH="431640" progId="Equation.3">
                  <p:embed/>
                </p:oleObj>
              </mc:Choice>
              <mc:Fallback>
                <p:oleObj name="Equation" r:id="rId3" imgW="812520" imgH="431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00470" y="3100383"/>
                        <a:ext cx="1501790" cy="79782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artalom helye 2"/>
          <p:cNvSpPr txBox="1">
            <a:spLocks/>
          </p:cNvSpPr>
          <p:nvPr/>
        </p:nvSpPr>
        <p:spPr>
          <a:xfrm>
            <a:off x="446031" y="3969135"/>
            <a:ext cx="8229600" cy="2125314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hu-H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Az összefüggésben </a:t>
            </a:r>
            <a:r>
              <a:rPr kumimoji="0" lang="hu-HU" sz="26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</a:t>
            </a:r>
            <a:r>
              <a:rPr kumimoji="0" lang="hu-HU" sz="2600" b="0" i="1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ö</a:t>
            </a:r>
            <a:r>
              <a:rPr kumimoji="0" lang="hu-H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a szivattyú tengelyének hajtására fordított összes teljesítmény, </a:t>
            </a:r>
            <a:r>
              <a:rPr kumimoji="0" lang="hu-HU" sz="26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</a:t>
            </a:r>
            <a:r>
              <a:rPr kumimoji="0" lang="hu-HU" sz="2600" b="0" i="1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</a:t>
            </a:r>
            <a:r>
              <a:rPr kumimoji="0" lang="hu-H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pedig a mechanikai súrlódás által felemésztett teljesítmény.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hu-HU" sz="2600" dirty="0" smtClean="0">
                <a:latin typeface="+mj-lt"/>
              </a:rPr>
              <a:t>A </a:t>
            </a:r>
            <a:r>
              <a:rPr lang="hu-HU" sz="2600" i="1" dirty="0" err="1" smtClean="0">
                <a:latin typeface="+mj-lt"/>
              </a:rPr>
              <a:t>P</a:t>
            </a:r>
            <a:r>
              <a:rPr lang="hu-HU" sz="2600" i="1" baseline="-25000" dirty="0" err="1" smtClean="0">
                <a:latin typeface="+mj-lt"/>
              </a:rPr>
              <a:t>ö</a:t>
            </a:r>
            <a:r>
              <a:rPr lang="hu-HU" sz="2600" i="1" dirty="0" err="1" smtClean="0">
                <a:latin typeface="+mj-lt"/>
              </a:rPr>
              <a:t>-P</a:t>
            </a:r>
            <a:r>
              <a:rPr lang="hu-HU" sz="2600" i="1" baseline="-25000" dirty="0" err="1" smtClean="0">
                <a:latin typeface="+mj-lt"/>
              </a:rPr>
              <a:t>m</a:t>
            </a:r>
            <a:r>
              <a:rPr lang="hu-HU" sz="2600" dirty="0" smtClean="0">
                <a:latin typeface="+mj-lt"/>
              </a:rPr>
              <a:t> különbséget belső teljesítménynek (</a:t>
            </a:r>
            <a:r>
              <a:rPr lang="hu-HU" sz="2600" i="1" dirty="0" smtClean="0">
                <a:latin typeface="+mj-lt"/>
              </a:rPr>
              <a:t>P</a:t>
            </a:r>
            <a:r>
              <a:rPr lang="hu-HU" sz="2600" i="1" baseline="-25000" dirty="0" smtClean="0">
                <a:latin typeface="+mj-lt"/>
              </a:rPr>
              <a:t>b</a:t>
            </a:r>
            <a:r>
              <a:rPr lang="hu-HU" sz="2600" dirty="0" smtClean="0">
                <a:latin typeface="+mj-lt"/>
              </a:rPr>
              <a:t>) is hívják a szakirodalomban.</a:t>
            </a:r>
            <a:endParaRPr kumimoji="0" lang="hu-HU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15856"/>
            <a:ext cx="8229600" cy="608868"/>
          </a:xfrm>
        </p:spPr>
        <p:txBody>
          <a:bodyPr>
            <a:noAutofit/>
          </a:bodyPr>
          <a:lstStyle/>
          <a:p>
            <a:r>
              <a:rPr lang="hu-HU" sz="4000" dirty="0" smtClean="0"/>
              <a:t>Volumetrikus veszteségek</a:t>
            </a:r>
            <a:endParaRPr lang="hu-HU" sz="4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011582"/>
            <a:ext cx="8229600" cy="212531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u-HU" dirty="0" smtClean="0">
                <a:latin typeface="+mj-lt"/>
              </a:rPr>
              <a:t>A járókerék és a ház között elkerülhetetlen visszaáramlás történik a nyomóoldalról a szívóoldalra.</a:t>
            </a:r>
          </a:p>
          <a:p>
            <a:pPr marL="0" indent="0" algn="just">
              <a:buNone/>
            </a:pPr>
            <a:endParaRPr lang="hu-HU" dirty="0" smtClean="0">
              <a:latin typeface="+mj-lt"/>
            </a:endParaRPr>
          </a:p>
          <a:p>
            <a:pPr marL="0" indent="0" algn="just">
              <a:buNone/>
            </a:pPr>
            <a:r>
              <a:rPr lang="hu-HU" dirty="0" smtClean="0">
                <a:latin typeface="+mj-lt"/>
              </a:rPr>
              <a:t>Figyelembevétele a volumetrikus hatásfokkal történik, mely</a:t>
            </a:r>
            <a:endParaRPr lang="hu-HU" dirty="0">
              <a:latin typeface="+mj-lt"/>
            </a:endParaRP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19</a:t>
            </a:fld>
            <a:endParaRPr lang="hu-HU"/>
          </a:p>
        </p:txBody>
      </p:sp>
      <p:graphicFrame>
        <p:nvGraphicFramePr>
          <p:cNvPr id="68610" name="Object 2"/>
          <p:cNvGraphicFramePr>
            <a:graphicFrameLocks noChangeAspect="1"/>
          </p:cNvGraphicFramePr>
          <p:nvPr/>
        </p:nvGraphicFramePr>
        <p:xfrm>
          <a:off x="3868738" y="3078163"/>
          <a:ext cx="1362075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60" name="Equation" r:id="rId3" imgW="736560" imgH="457200" progId="Equation.3">
                  <p:embed/>
                </p:oleObj>
              </mc:Choice>
              <mc:Fallback>
                <p:oleObj name="Equation" r:id="rId3" imgW="736560" imgH="457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8738" y="3078163"/>
                        <a:ext cx="1362075" cy="844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artalom helye 2"/>
          <p:cNvSpPr txBox="1">
            <a:spLocks/>
          </p:cNvSpPr>
          <p:nvPr/>
        </p:nvSpPr>
        <p:spPr>
          <a:xfrm>
            <a:off x="446031" y="3969135"/>
            <a:ext cx="8229600" cy="1212489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hu-H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Az összefüggésben  a szivattyú térfogatárama,    pedig a réseken visszaáramló</a:t>
            </a:r>
            <a:r>
              <a:rPr kumimoji="0" lang="hu-HU" sz="2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térfogatáram, a résveszteség.</a:t>
            </a:r>
            <a:endParaRPr kumimoji="0" lang="hu-HU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graphicFrame>
        <p:nvGraphicFramePr>
          <p:cNvPr id="69635" name="Object 3"/>
          <p:cNvGraphicFramePr>
            <a:graphicFrameLocks noChangeAspect="1"/>
          </p:cNvGraphicFramePr>
          <p:nvPr/>
        </p:nvGraphicFramePr>
        <p:xfrm>
          <a:off x="3257532" y="4013208"/>
          <a:ext cx="282575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61" name="Equation" r:id="rId5" imgW="152280" imgH="203040" progId="Equation.3">
                  <p:embed/>
                </p:oleObj>
              </mc:Choice>
              <mc:Fallback>
                <p:oleObj name="Equation" r:id="rId5" imgW="152280" imgH="203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7532" y="4013208"/>
                        <a:ext cx="282575" cy="3746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36" name="Object 4"/>
          <p:cNvGraphicFramePr>
            <a:graphicFrameLocks noChangeAspect="1"/>
          </p:cNvGraphicFramePr>
          <p:nvPr/>
        </p:nvGraphicFramePr>
        <p:xfrm>
          <a:off x="7150140" y="3976695"/>
          <a:ext cx="306387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62" name="Equation" r:id="rId7" imgW="164880" imgH="228600" progId="Equation.3">
                  <p:embed/>
                </p:oleObj>
              </mc:Choice>
              <mc:Fallback>
                <p:oleObj name="Equation" r:id="rId7" imgW="164880" imgH="2286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0140" y="3976695"/>
                        <a:ext cx="306387" cy="4222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15856"/>
            <a:ext cx="8229600" cy="608868"/>
          </a:xfrm>
        </p:spPr>
        <p:txBody>
          <a:bodyPr>
            <a:noAutofit/>
          </a:bodyPr>
          <a:lstStyle/>
          <a:p>
            <a:r>
              <a:rPr lang="hu-HU" sz="4000" dirty="0" smtClean="0"/>
              <a:t>Hidraulikus veszteségek 1.</a:t>
            </a:r>
            <a:endParaRPr lang="hu-HU" sz="4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011582"/>
            <a:ext cx="8229600" cy="212531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u-HU" dirty="0" smtClean="0">
                <a:latin typeface="+mj-lt"/>
              </a:rPr>
              <a:t>A járókeréken történő átáramlás során keletkező hidraulikai súrlódási veszteség.</a:t>
            </a:r>
          </a:p>
          <a:p>
            <a:pPr marL="0" indent="0" algn="just">
              <a:buNone/>
            </a:pPr>
            <a:endParaRPr lang="hu-HU" dirty="0" smtClean="0">
              <a:latin typeface="+mj-lt"/>
            </a:endParaRPr>
          </a:p>
          <a:p>
            <a:pPr marL="0" indent="0" algn="just">
              <a:buNone/>
            </a:pPr>
            <a:r>
              <a:rPr lang="hu-HU" dirty="0" smtClean="0">
                <a:latin typeface="+mj-lt"/>
              </a:rPr>
              <a:t>Figyelembevétele a hidraulikai hatásfokkal történik, mely</a:t>
            </a:r>
            <a:endParaRPr lang="hu-HU" dirty="0">
              <a:latin typeface="+mj-lt"/>
            </a:endParaRP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20</a:t>
            </a:fld>
            <a:endParaRPr lang="hu-HU"/>
          </a:p>
        </p:txBody>
      </p:sp>
      <p:graphicFrame>
        <p:nvGraphicFramePr>
          <p:cNvPr id="68610" name="Object 2"/>
          <p:cNvGraphicFramePr>
            <a:graphicFrameLocks noChangeAspect="1"/>
          </p:cNvGraphicFramePr>
          <p:nvPr/>
        </p:nvGraphicFramePr>
        <p:xfrm>
          <a:off x="3459163" y="3089275"/>
          <a:ext cx="2182812" cy="820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42" name="Equation" r:id="rId3" imgW="1180800" imgH="444240" progId="Equation.3">
                  <p:embed/>
                </p:oleObj>
              </mc:Choice>
              <mc:Fallback>
                <p:oleObj name="Equation" r:id="rId3" imgW="1180800" imgH="4442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9163" y="3089275"/>
                        <a:ext cx="2182812" cy="820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artalom helye 2"/>
          <p:cNvSpPr txBox="1">
            <a:spLocks/>
          </p:cNvSpPr>
          <p:nvPr/>
        </p:nvSpPr>
        <p:spPr>
          <a:xfrm>
            <a:off x="446031" y="3969135"/>
            <a:ext cx="8229600" cy="1212489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hu-H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Az összefüggésben  a </a:t>
            </a:r>
            <a:r>
              <a:rPr kumimoji="0" lang="hu-HU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</a:t>
            </a:r>
            <a:r>
              <a:rPr kumimoji="0" lang="hu-H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járókeréken</a:t>
            </a:r>
            <a:r>
              <a:rPr kumimoji="0" lang="hu-HU" sz="2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lang="hu-HU" sz="2600" dirty="0" smtClean="0">
                <a:latin typeface="+mj-lt"/>
              </a:rPr>
              <a:t>történő átáramlás során keletkező veszteségmagasság</a:t>
            </a:r>
            <a:r>
              <a:rPr kumimoji="0" lang="hu-HU" sz="2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.</a:t>
            </a:r>
            <a:endParaRPr kumimoji="0" lang="hu-HU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graphicFrame>
        <p:nvGraphicFramePr>
          <p:cNvPr id="69635" name="Object 3"/>
          <p:cNvGraphicFramePr>
            <a:graphicFrameLocks noChangeAspect="1"/>
          </p:cNvGraphicFramePr>
          <p:nvPr/>
        </p:nvGraphicFramePr>
        <p:xfrm>
          <a:off x="3198813" y="4006864"/>
          <a:ext cx="40005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43" name="Equation" r:id="rId5" imgW="215640" imgH="241200" progId="Equation.3">
                  <p:embed/>
                </p:oleObj>
              </mc:Choice>
              <mc:Fallback>
                <p:oleObj name="Equation" r:id="rId5" imgW="215640" imgH="241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8813" y="4006864"/>
                        <a:ext cx="400050" cy="4445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15856"/>
            <a:ext cx="8229600" cy="608868"/>
          </a:xfrm>
        </p:spPr>
        <p:txBody>
          <a:bodyPr>
            <a:noAutofit/>
          </a:bodyPr>
          <a:lstStyle/>
          <a:p>
            <a:r>
              <a:rPr lang="hu-HU" sz="4000" dirty="0" smtClean="0"/>
              <a:t>Hidraulikus veszteségek 2.</a:t>
            </a:r>
            <a:endParaRPr lang="hu-HU" sz="4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011582"/>
            <a:ext cx="8229600" cy="2125314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hu-HU" dirty="0" smtClean="0">
                <a:latin typeface="+mj-lt"/>
              </a:rPr>
              <a:t>A járókerék és a ház közötti teret folyadék tölti ki a forgás során itt is keletkezik hidraulikai súrlódási veszteség.</a:t>
            </a:r>
          </a:p>
          <a:p>
            <a:pPr marL="0" indent="0" algn="just">
              <a:buNone/>
            </a:pPr>
            <a:endParaRPr lang="hu-HU" dirty="0" smtClean="0">
              <a:latin typeface="+mj-lt"/>
            </a:endParaRPr>
          </a:p>
          <a:p>
            <a:pPr marL="0" indent="0" algn="just">
              <a:buNone/>
            </a:pPr>
            <a:r>
              <a:rPr lang="hu-HU" dirty="0" smtClean="0">
                <a:latin typeface="+mj-lt"/>
              </a:rPr>
              <a:t>Figyelembevétele a tárcsasúrlódási veszteség tényezőjével  történik, mely</a:t>
            </a:r>
            <a:endParaRPr lang="hu-HU" dirty="0">
              <a:latin typeface="+mj-lt"/>
            </a:endParaRP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21</a:t>
            </a:fld>
            <a:endParaRPr lang="hu-HU"/>
          </a:p>
        </p:txBody>
      </p:sp>
      <p:graphicFrame>
        <p:nvGraphicFramePr>
          <p:cNvPr id="68610" name="Object 2"/>
          <p:cNvGraphicFramePr>
            <a:graphicFrameLocks noChangeAspect="1"/>
          </p:cNvGraphicFramePr>
          <p:nvPr/>
        </p:nvGraphicFramePr>
        <p:xfrm>
          <a:off x="3505200" y="3100388"/>
          <a:ext cx="2089150" cy="79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5" name="Equation" r:id="rId3" imgW="1130040" imgH="431640" progId="Equation.3">
                  <p:embed/>
                </p:oleObj>
              </mc:Choice>
              <mc:Fallback>
                <p:oleObj name="Equation" r:id="rId3" imgW="1130040" imgH="431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3100388"/>
                        <a:ext cx="2089150" cy="798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artalom helye 2"/>
          <p:cNvSpPr txBox="1">
            <a:spLocks/>
          </p:cNvSpPr>
          <p:nvPr/>
        </p:nvSpPr>
        <p:spPr>
          <a:xfrm>
            <a:off x="446031" y="4077147"/>
            <a:ext cx="8229600" cy="1944141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Az összefüggésben  </a:t>
            </a:r>
            <a:r>
              <a:rPr kumimoji="0" lang="hu-HU" sz="2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</a:t>
            </a:r>
            <a:r>
              <a:rPr kumimoji="0" lang="hu-HU" sz="2400" b="0" i="1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</a:t>
            </a:r>
            <a:r>
              <a:rPr kumimoji="0" lang="hu-H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az ún. tárcsasúrlódás során felemésztett</a:t>
            </a:r>
            <a:r>
              <a:rPr kumimoji="0" lang="hu-HU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teljesítmény. Ez rendszerint csekély és így a tárcsasúrlódásra jellemző tényező is kis érték. Sokszor el is hanyagolják a tárcsasúrlódási veszteséget, ill. hatását beleértik a hidraulikai hatásfokba.   </a:t>
            </a:r>
            <a:endParaRPr kumimoji="0" lang="hu-H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361908"/>
            <a:ext cx="8229600" cy="718407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Az összhatásfok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22</a:t>
            </a:fld>
            <a:endParaRPr lang="hu-HU"/>
          </a:p>
        </p:txBody>
      </p:sp>
      <p:graphicFrame>
        <p:nvGraphicFramePr>
          <p:cNvPr id="72706" name="Object 2"/>
          <p:cNvGraphicFramePr>
            <a:graphicFrameLocks noChangeAspect="1"/>
          </p:cNvGraphicFramePr>
          <p:nvPr/>
        </p:nvGraphicFramePr>
        <p:xfrm>
          <a:off x="2016090" y="2114532"/>
          <a:ext cx="5092603" cy="91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916" name="Equation" r:id="rId3" imgW="2692080" imgH="482400" progId="Equation.3">
                  <p:embed/>
                </p:oleObj>
              </mc:Choice>
              <mc:Fallback>
                <p:oleObj name="Equation" r:id="rId3" imgW="2692080" imgH="482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6090" y="2114532"/>
                        <a:ext cx="5092603" cy="912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07" name="Object 3"/>
          <p:cNvGraphicFramePr>
            <a:graphicFrameLocks noChangeAspect="1"/>
          </p:cNvGraphicFramePr>
          <p:nvPr/>
        </p:nvGraphicFramePr>
        <p:xfrm>
          <a:off x="2519363" y="3148021"/>
          <a:ext cx="4084637" cy="865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917" name="Equation" r:id="rId5" imgW="2158920" imgH="457200" progId="Equation.3">
                  <p:embed/>
                </p:oleObj>
              </mc:Choice>
              <mc:Fallback>
                <p:oleObj name="Equation" r:id="rId5" imgW="2158920" imgH="457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9363" y="3148021"/>
                        <a:ext cx="4084637" cy="865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08" name="Object 4"/>
          <p:cNvGraphicFramePr>
            <a:graphicFrameLocks noChangeAspect="1"/>
          </p:cNvGraphicFramePr>
          <p:nvPr/>
        </p:nvGraphicFramePr>
        <p:xfrm>
          <a:off x="2803525" y="4170385"/>
          <a:ext cx="3532188" cy="865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918" name="Equation" r:id="rId7" imgW="1866600" imgH="457200" progId="Equation.3">
                  <p:embed/>
                </p:oleObj>
              </mc:Choice>
              <mc:Fallback>
                <p:oleObj name="Equation" r:id="rId7" imgW="1866600" imgH="4572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3525" y="4170385"/>
                        <a:ext cx="3532188" cy="865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09" name="Object 5"/>
          <p:cNvGraphicFramePr>
            <a:graphicFrameLocks noChangeAspect="1"/>
          </p:cNvGraphicFramePr>
          <p:nvPr/>
        </p:nvGraphicFramePr>
        <p:xfrm>
          <a:off x="4054475" y="5130835"/>
          <a:ext cx="1008063" cy="817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919" name="Equation" r:id="rId9" imgW="533160" imgH="431640" progId="Equation.3">
                  <p:embed/>
                </p:oleObj>
              </mc:Choice>
              <mc:Fallback>
                <p:oleObj name="Equation" r:id="rId9" imgW="533160" imgH="4316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54475" y="5130835"/>
                        <a:ext cx="1008063" cy="817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10" name="Object 6"/>
          <p:cNvGraphicFramePr>
            <a:graphicFrameLocks noChangeAspect="1"/>
          </p:cNvGraphicFramePr>
          <p:nvPr/>
        </p:nvGraphicFramePr>
        <p:xfrm>
          <a:off x="3192463" y="1384272"/>
          <a:ext cx="2738437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920" name="Equation" r:id="rId11" imgW="1447560" imgH="228600" progId="Equation.3">
                  <p:embed/>
                </p:oleObj>
              </mc:Choice>
              <mc:Fallback>
                <p:oleObj name="Equation" r:id="rId11" imgW="1447560" imgH="2286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2463" y="1384272"/>
                        <a:ext cx="2738437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0" name="Csoportba foglalás 269"/>
          <p:cNvGrpSpPr/>
          <p:nvPr/>
        </p:nvGrpSpPr>
        <p:grpSpPr>
          <a:xfrm>
            <a:off x="1156963" y="2028125"/>
            <a:ext cx="2047467" cy="4147691"/>
            <a:chOff x="1156963" y="2028125"/>
            <a:chExt cx="2047467" cy="4147691"/>
          </a:xfrm>
        </p:grpSpPr>
        <p:sp>
          <p:nvSpPr>
            <p:cNvPr id="199" name="Lekerekített téglalap 198"/>
            <p:cNvSpPr/>
            <p:nvPr/>
          </p:nvSpPr>
          <p:spPr>
            <a:xfrm>
              <a:off x="1156963" y="4602945"/>
              <a:ext cx="1680499" cy="1568466"/>
            </a:xfrm>
            <a:prstGeom prst="roundRect">
              <a:avLst>
                <a:gd name="adj" fmla="val 5093"/>
              </a:avLst>
            </a:prstGeom>
            <a:pattFill prst="dashHorz">
              <a:fgClr>
                <a:schemeClr val="accent1">
                  <a:lumMod val="60000"/>
                  <a:lumOff val="40000"/>
                </a:schemeClr>
              </a:fgClr>
              <a:bgClr>
                <a:schemeClr val="bg1"/>
              </a:bgClr>
            </a:pattFill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200" name="Lekerekített téglalap 199"/>
            <p:cNvSpPr/>
            <p:nvPr/>
          </p:nvSpPr>
          <p:spPr>
            <a:xfrm>
              <a:off x="1156963" y="4215234"/>
              <a:ext cx="1680499" cy="1960582"/>
            </a:xfrm>
            <a:prstGeom prst="roundRect">
              <a:avLst>
                <a:gd name="adj" fmla="val 5027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201" name="Téglalap 200"/>
            <p:cNvSpPr/>
            <p:nvPr/>
          </p:nvSpPr>
          <p:spPr>
            <a:xfrm>
              <a:off x="2455948" y="3177220"/>
              <a:ext cx="94290" cy="2232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208" name="Ellipszis 207"/>
            <p:cNvSpPr/>
            <p:nvPr/>
          </p:nvSpPr>
          <p:spPr>
            <a:xfrm>
              <a:off x="2141590" y="2471442"/>
              <a:ext cx="720000" cy="720000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209" name="Háromszög 208"/>
            <p:cNvSpPr>
              <a:spLocks noChangeAspect="1"/>
            </p:cNvSpPr>
            <p:nvPr/>
          </p:nvSpPr>
          <p:spPr>
            <a:xfrm>
              <a:off x="2376343" y="2466866"/>
              <a:ext cx="255476" cy="219811"/>
            </a:xfrm>
            <a:prstGeom prst="triangl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cxnSp>
          <p:nvCxnSpPr>
            <p:cNvPr id="210" name="Egyenes összekötő 209"/>
            <p:cNvCxnSpPr/>
            <p:nvPr/>
          </p:nvCxnSpPr>
          <p:spPr>
            <a:xfrm>
              <a:off x="1804014" y="2839171"/>
              <a:ext cx="1400416" cy="0"/>
            </a:xfrm>
            <a:prstGeom prst="line">
              <a:avLst/>
            </a:prstGeom>
            <a:ln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2" name="Háromszög 211"/>
            <p:cNvSpPr/>
            <p:nvPr/>
          </p:nvSpPr>
          <p:spPr>
            <a:xfrm flipV="1">
              <a:off x="2173451" y="4479916"/>
              <a:ext cx="140799" cy="118569"/>
            </a:xfrm>
            <a:prstGeom prst="triangl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cxnSp>
          <p:nvCxnSpPr>
            <p:cNvPr id="213" name="Egyenes összekötő 212"/>
            <p:cNvCxnSpPr/>
            <p:nvPr/>
          </p:nvCxnSpPr>
          <p:spPr>
            <a:xfrm rot="16200000">
              <a:off x="655533" y="3876674"/>
              <a:ext cx="3697098" cy="0"/>
            </a:xfrm>
            <a:prstGeom prst="line">
              <a:avLst/>
            </a:prstGeom>
            <a:ln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4" name="Téglalap 213"/>
            <p:cNvSpPr/>
            <p:nvPr/>
          </p:nvSpPr>
          <p:spPr>
            <a:xfrm>
              <a:off x="2413927" y="3284984"/>
              <a:ext cx="177853" cy="9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cxnSp>
          <p:nvCxnSpPr>
            <p:cNvPr id="215" name="Egyenes összekötő 214"/>
            <p:cNvCxnSpPr/>
            <p:nvPr/>
          </p:nvCxnSpPr>
          <p:spPr>
            <a:xfrm>
              <a:off x="2408768" y="3329376"/>
              <a:ext cx="180000" cy="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Lekerekített téglalap 220"/>
            <p:cNvSpPr/>
            <p:nvPr/>
          </p:nvSpPr>
          <p:spPr>
            <a:xfrm>
              <a:off x="2390888" y="5392626"/>
              <a:ext cx="224066" cy="224067"/>
            </a:xfrm>
            <a:prstGeom prst="roundRect">
              <a:avLst/>
            </a:prstGeom>
            <a:pattFill prst="plaid">
              <a:fgClr>
                <a:schemeClr val="accent1"/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</p:grpSp>
      <p:sp useBgFill="1">
        <p:nvSpPr>
          <p:cNvPr id="216" name="Téglalap 215"/>
          <p:cNvSpPr/>
          <p:nvPr/>
        </p:nvSpPr>
        <p:spPr>
          <a:xfrm>
            <a:off x="1004565" y="3875762"/>
            <a:ext cx="881394" cy="24716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>
              <a:solidFill>
                <a:prstClr val="white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543292" cy="716697"/>
          </a:xfrm>
        </p:spPr>
        <p:txBody>
          <a:bodyPr>
            <a:noAutofit/>
          </a:bodyPr>
          <a:lstStyle/>
          <a:p>
            <a:r>
              <a:rPr lang="hu-HU" sz="4000" dirty="0" smtClean="0"/>
              <a:t>Az áramlástani szivattyú szívó magassága</a:t>
            </a:r>
            <a:endParaRPr lang="hu-HU" sz="4000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>
                <a:solidFill>
                  <a:srgbClr val="04617B">
                    <a:shade val="90000"/>
                  </a:srgbClr>
                </a:solidFill>
              </a:rPr>
              <a:t>Író  Béla</a:t>
            </a: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>
                <a:solidFill>
                  <a:srgbClr val="04617B">
                    <a:shade val="90000"/>
                  </a:srgbClr>
                </a:solidFill>
              </a:rPr>
              <a:t>Hő- és Áramlástan Gépei (AG_011_1)</a:t>
            </a: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>
                <a:solidFill>
                  <a:srgbClr val="04617B">
                    <a:shade val="90000"/>
                  </a:srgbClr>
                </a:solidFill>
              </a:rPr>
              <a:pPr/>
              <a:t>23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98" name="Téglalap 197"/>
          <p:cNvSpPr/>
          <p:nvPr/>
        </p:nvSpPr>
        <p:spPr>
          <a:xfrm>
            <a:off x="683568" y="1235202"/>
            <a:ext cx="7632848" cy="5167612"/>
          </a:xfrm>
          <a:prstGeom prst="rect">
            <a:avLst/>
          </a:prstGeom>
          <a:ln>
            <a:noFill/>
          </a:ln>
        </p:spPr>
      </p:sp>
      <p:sp>
        <p:nvSpPr>
          <p:cNvPr id="271" name="Lekerekített téglalapbuborék 270"/>
          <p:cNvSpPr/>
          <p:nvPr/>
        </p:nvSpPr>
        <p:spPr>
          <a:xfrm>
            <a:off x="4283968" y="2204864"/>
            <a:ext cx="1260140" cy="396044"/>
          </a:xfrm>
          <a:prstGeom prst="wedgeRoundRectCallout">
            <a:avLst>
              <a:gd name="adj1" fmla="val -172079"/>
              <a:gd name="adj2" fmla="val 86603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Szivattyú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72" name="Lekerekített téglalapbuborék 271"/>
          <p:cNvSpPr/>
          <p:nvPr/>
        </p:nvSpPr>
        <p:spPr>
          <a:xfrm>
            <a:off x="4283968" y="2859327"/>
            <a:ext cx="1404156" cy="396044"/>
          </a:xfrm>
          <a:prstGeom prst="wedgeRoundRectCallout">
            <a:avLst>
              <a:gd name="adj1" fmla="val -173796"/>
              <a:gd name="adj2" fmla="val 264205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err="1" smtClean="0">
                <a:solidFill>
                  <a:prstClr val="white"/>
                </a:solidFill>
                <a:latin typeface="Calibri"/>
              </a:rPr>
              <a:t>Szivóvezeték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73" name="Lekerekített téglalapbuborék 272"/>
          <p:cNvSpPr/>
          <p:nvPr/>
        </p:nvSpPr>
        <p:spPr>
          <a:xfrm>
            <a:off x="4283968" y="3857045"/>
            <a:ext cx="1260140" cy="396044"/>
          </a:xfrm>
          <a:prstGeom prst="wedgeRoundRectCallout">
            <a:avLst>
              <a:gd name="adj1" fmla="val -185041"/>
              <a:gd name="adj2" fmla="val 375840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Lábszelep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274" name="Objektum 273"/>
          <p:cNvGraphicFramePr>
            <a:graphicFrameLocks noChangeAspect="1"/>
          </p:cNvGraphicFramePr>
          <p:nvPr/>
        </p:nvGraphicFramePr>
        <p:xfrm>
          <a:off x="1943945" y="4200725"/>
          <a:ext cx="240000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47" name="Equation" r:id="rId3" imgW="190440" imgH="228600" progId="Equation.3">
                  <p:embed/>
                </p:oleObj>
              </mc:Choice>
              <mc:Fallback>
                <p:oleObj name="Equation" r:id="rId3" imgW="19044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43945" y="4200725"/>
                        <a:ext cx="240000" cy="28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5" name="Lekerekített téglalapbuborék 274"/>
          <p:cNvSpPr/>
          <p:nvPr/>
        </p:nvSpPr>
        <p:spPr>
          <a:xfrm>
            <a:off x="4278078" y="4869122"/>
            <a:ext cx="2850206" cy="396044"/>
          </a:xfrm>
          <a:prstGeom prst="wedgeRoundRectCallout">
            <a:avLst>
              <a:gd name="adj1" fmla="val -115497"/>
              <a:gd name="adj2" fmla="val 213460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Atmoszférikus szívó tartály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04054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0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6" grpId="0" animBg="1"/>
      <p:bldP spid="271" grpId="0" animBg="1"/>
      <p:bldP spid="272" grpId="0" animBg="1"/>
      <p:bldP spid="273" grpId="0" animBg="1"/>
      <p:bldP spid="27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Egyenes összekötő 37"/>
          <p:cNvCxnSpPr/>
          <p:nvPr/>
        </p:nvCxnSpPr>
        <p:spPr>
          <a:xfrm>
            <a:off x="3296334" y="2841043"/>
            <a:ext cx="476141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0" name="Csoportba foglalás 269"/>
          <p:cNvGrpSpPr/>
          <p:nvPr/>
        </p:nvGrpSpPr>
        <p:grpSpPr>
          <a:xfrm>
            <a:off x="1156963" y="2028125"/>
            <a:ext cx="2047467" cy="4147691"/>
            <a:chOff x="1156963" y="2028125"/>
            <a:chExt cx="2047467" cy="4147691"/>
          </a:xfrm>
        </p:grpSpPr>
        <p:sp>
          <p:nvSpPr>
            <p:cNvPr id="199" name="Lekerekített téglalap 198"/>
            <p:cNvSpPr/>
            <p:nvPr/>
          </p:nvSpPr>
          <p:spPr>
            <a:xfrm>
              <a:off x="1156963" y="4602945"/>
              <a:ext cx="1680499" cy="1568466"/>
            </a:xfrm>
            <a:prstGeom prst="roundRect">
              <a:avLst>
                <a:gd name="adj" fmla="val 5093"/>
              </a:avLst>
            </a:prstGeom>
            <a:pattFill prst="dashHorz">
              <a:fgClr>
                <a:schemeClr val="accent1">
                  <a:lumMod val="60000"/>
                  <a:lumOff val="40000"/>
                </a:schemeClr>
              </a:fgClr>
              <a:bgClr>
                <a:schemeClr val="bg1"/>
              </a:bgClr>
            </a:pattFill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200" name="Lekerekített téglalap 199"/>
            <p:cNvSpPr/>
            <p:nvPr/>
          </p:nvSpPr>
          <p:spPr>
            <a:xfrm>
              <a:off x="1156963" y="4215234"/>
              <a:ext cx="1680499" cy="1960582"/>
            </a:xfrm>
            <a:prstGeom prst="roundRect">
              <a:avLst>
                <a:gd name="adj" fmla="val 5027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201" name="Téglalap 200"/>
            <p:cNvSpPr/>
            <p:nvPr/>
          </p:nvSpPr>
          <p:spPr>
            <a:xfrm>
              <a:off x="2455948" y="3177220"/>
              <a:ext cx="94290" cy="2232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208" name="Ellipszis 207"/>
            <p:cNvSpPr/>
            <p:nvPr/>
          </p:nvSpPr>
          <p:spPr>
            <a:xfrm>
              <a:off x="2141590" y="2471442"/>
              <a:ext cx="720000" cy="720000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209" name="Háromszög 208"/>
            <p:cNvSpPr>
              <a:spLocks noChangeAspect="1"/>
            </p:cNvSpPr>
            <p:nvPr/>
          </p:nvSpPr>
          <p:spPr>
            <a:xfrm>
              <a:off x="2376343" y="2466866"/>
              <a:ext cx="255476" cy="219811"/>
            </a:xfrm>
            <a:prstGeom prst="triangl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cxnSp>
          <p:nvCxnSpPr>
            <p:cNvPr id="210" name="Egyenes összekötő 209"/>
            <p:cNvCxnSpPr/>
            <p:nvPr/>
          </p:nvCxnSpPr>
          <p:spPr>
            <a:xfrm>
              <a:off x="1804014" y="2839171"/>
              <a:ext cx="1400416" cy="0"/>
            </a:xfrm>
            <a:prstGeom prst="line">
              <a:avLst/>
            </a:prstGeom>
            <a:ln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2" name="Háromszög 211"/>
            <p:cNvSpPr/>
            <p:nvPr/>
          </p:nvSpPr>
          <p:spPr>
            <a:xfrm flipV="1">
              <a:off x="2173451" y="4479916"/>
              <a:ext cx="140799" cy="118569"/>
            </a:xfrm>
            <a:prstGeom prst="triangl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cxnSp>
          <p:nvCxnSpPr>
            <p:cNvPr id="213" name="Egyenes összekötő 212"/>
            <p:cNvCxnSpPr/>
            <p:nvPr/>
          </p:nvCxnSpPr>
          <p:spPr>
            <a:xfrm rot="16200000">
              <a:off x="655533" y="3876674"/>
              <a:ext cx="3697098" cy="0"/>
            </a:xfrm>
            <a:prstGeom prst="line">
              <a:avLst/>
            </a:prstGeom>
            <a:ln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4" name="Téglalap 213"/>
            <p:cNvSpPr/>
            <p:nvPr/>
          </p:nvSpPr>
          <p:spPr>
            <a:xfrm>
              <a:off x="2413927" y="3284984"/>
              <a:ext cx="177853" cy="9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cxnSp>
          <p:nvCxnSpPr>
            <p:cNvPr id="215" name="Egyenes összekötő 214"/>
            <p:cNvCxnSpPr/>
            <p:nvPr/>
          </p:nvCxnSpPr>
          <p:spPr>
            <a:xfrm>
              <a:off x="2408768" y="3329376"/>
              <a:ext cx="180000" cy="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Lekerekített téglalap 220"/>
            <p:cNvSpPr/>
            <p:nvPr/>
          </p:nvSpPr>
          <p:spPr>
            <a:xfrm>
              <a:off x="2390888" y="5392626"/>
              <a:ext cx="224066" cy="224067"/>
            </a:xfrm>
            <a:prstGeom prst="roundRect">
              <a:avLst/>
            </a:prstGeom>
            <a:pattFill prst="plaid">
              <a:fgClr>
                <a:schemeClr val="accent1"/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</p:grpSp>
      <p:sp useBgFill="1">
        <p:nvSpPr>
          <p:cNvPr id="216" name="Téglalap 215"/>
          <p:cNvSpPr/>
          <p:nvPr/>
        </p:nvSpPr>
        <p:spPr>
          <a:xfrm>
            <a:off x="1004565" y="3875762"/>
            <a:ext cx="881394" cy="24716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>
              <a:solidFill>
                <a:prstClr val="white"/>
              </a:solidFill>
            </a:endParaRP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>
                <a:solidFill>
                  <a:srgbClr val="04617B">
                    <a:shade val="90000"/>
                  </a:srgbClr>
                </a:solidFill>
              </a:rPr>
              <a:t>Író  Béla</a:t>
            </a: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>
                <a:solidFill>
                  <a:srgbClr val="04617B">
                    <a:shade val="90000"/>
                  </a:srgbClr>
                </a:solidFill>
              </a:rPr>
              <a:t>Hő- és Áramlástan Gépei (AG_011_1)</a:t>
            </a: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>
                <a:solidFill>
                  <a:srgbClr val="04617B">
                    <a:shade val="90000"/>
                  </a:srgbClr>
                </a:solidFill>
              </a:rPr>
              <a:pPr/>
              <a:t>24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98" name="Téglalap 197"/>
          <p:cNvSpPr/>
          <p:nvPr/>
        </p:nvSpPr>
        <p:spPr>
          <a:xfrm>
            <a:off x="683568" y="1235202"/>
            <a:ext cx="7632848" cy="5167612"/>
          </a:xfrm>
          <a:prstGeom prst="rect">
            <a:avLst/>
          </a:prstGeom>
          <a:ln>
            <a:noFill/>
          </a:ln>
        </p:spPr>
      </p:sp>
      <p:sp>
        <p:nvSpPr>
          <p:cNvPr id="271" name="Lekerekített téglalapbuborék 270"/>
          <p:cNvSpPr/>
          <p:nvPr/>
        </p:nvSpPr>
        <p:spPr>
          <a:xfrm>
            <a:off x="4283968" y="2204864"/>
            <a:ext cx="1260140" cy="396044"/>
          </a:xfrm>
          <a:prstGeom prst="wedgeRoundRectCallout">
            <a:avLst>
              <a:gd name="adj1" fmla="val -172079"/>
              <a:gd name="adj2" fmla="val 86603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Szivattyú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72" name="Lekerekített téglalapbuborék 271"/>
          <p:cNvSpPr/>
          <p:nvPr/>
        </p:nvSpPr>
        <p:spPr>
          <a:xfrm>
            <a:off x="4283968" y="2859327"/>
            <a:ext cx="1404156" cy="396044"/>
          </a:xfrm>
          <a:prstGeom prst="wedgeRoundRectCallout">
            <a:avLst>
              <a:gd name="adj1" fmla="val -173796"/>
              <a:gd name="adj2" fmla="val 264205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err="1" smtClean="0">
                <a:solidFill>
                  <a:prstClr val="white"/>
                </a:solidFill>
                <a:latin typeface="Calibri"/>
              </a:rPr>
              <a:t>Szivóvezeték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73" name="Lekerekített téglalapbuborék 272"/>
          <p:cNvSpPr/>
          <p:nvPr/>
        </p:nvSpPr>
        <p:spPr>
          <a:xfrm>
            <a:off x="4283968" y="3857045"/>
            <a:ext cx="1260140" cy="396044"/>
          </a:xfrm>
          <a:prstGeom prst="wedgeRoundRectCallout">
            <a:avLst>
              <a:gd name="adj1" fmla="val -185041"/>
              <a:gd name="adj2" fmla="val 375840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Lábszelep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23" name="Egyenes összekötő 22"/>
          <p:cNvCxnSpPr/>
          <p:nvPr/>
        </p:nvCxnSpPr>
        <p:spPr>
          <a:xfrm>
            <a:off x="3096527" y="4602945"/>
            <a:ext cx="50414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gyenes összekötő 23"/>
          <p:cNvCxnSpPr/>
          <p:nvPr/>
        </p:nvCxnSpPr>
        <p:spPr>
          <a:xfrm>
            <a:off x="3092280" y="5387951"/>
            <a:ext cx="50414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gyenes összekötő nyíllal 24"/>
          <p:cNvCxnSpPr/>
          <p:nvPr/>
        </p:nvCxnSpPr>
        <p:spPr>
          <a:xfrm flipH="1">
            <a:off x="3220442" y="4602945"/>
            <a:ext cx="0" cy="7842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Kép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5852" y="4854585"/>
            <a:ext cx="324000" cy="288000"/>
          </a:xfrm>
          <a:prstGeom prst="rect">
            <a:avLst/>
          </a:prstGeom>
        </p:spPr>
      </p:pic>
      <p:cxnSp>
        <p:nvCxnSpPr>
          <p:cNvPr id="28" name="Egyenes összekötő 27"/>
          <p:cNvCxnSpPr/>
          <p:nvPr/>
        </p:nvCxnSpPr>
        <p:spPr>
          <a:xfrm>
            <a:off x="3389999" y="1624816"/>
            <a:ext cx="0" cy="43692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Egyenes összekötő nyíllal 28"/>
          <p:cNvCxnSpPr/>
          <p:nvPr/>
        </p:nvCxnSpPr>
        <p:spPr>
          <a:xfrm flipV="1">
            <a:off x="3393097" y="5867700"/>
            <a:ext cx="3697097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Egyenes összekötő 29"/>
          <p:cNvCxnSpPr/>
          <p:nvPr/>
        </p:nvCxnSpPr>
        <p:spPr>
          <a:xfrm>
            <a:off x="7088210" y="1692265"/>
            <a:ext cx="0" cy="43132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gyenes összekötő 30"/>
          <p:cNvCxnSpPr/>
          <p:nvPr/>
        </p:nvCxnSpPr>
        <p:spPr>
          <a:xfrm>
            <a:off x="7871756" y="5291500"/>
            <a:ext cx="0" cy="672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Egyenes összekötő nyíllal 31"/>
          <p:cNvCxnSpPr/>
          <p:nvPr/>
        </p:nvCxnSpPr>
        <p:spPr>
          <a:xfrm flipV="1">
            <a:off x="7096629" y="5867700"/>
            <a:ext cx="784233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Kép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2040" y="5373272"/>
            <a:ext cx="439310" cy="504000"/>
          </a:xfrm>
          <a:prstGeom prst="rect">
            <a:avLst/>
          </a:prstGeom>
        </p:spPr>
      </p:pic>
      <p:pic>
        <p:nvPicPr>
          <p:cNvPr id="34" name="Kép 33"/>
          <p:cNvPicPr/>
          <p:nvPr/>
        </p:nvPicPr>
        <p:blipFill>
          <a:blip r:embed="rId3"/>
          <a:stretch>
            <a:fillRect/>
          </a:stretch>
        </p:blipFill>
        <p:spPr>
          <a:xfrm>
            <a:off x="7380312" y="5553268"/>
            <a:ext cx="265791" cy="288000"/>
          </a:xfrm>
          <a:prstGeom prst="rect">
            <a:avLst/>
          </a:prstGeom>
        </p:spPr>
      </p:pic>
      <p:graphicFrame>
        <p:nvGraphicFramePr>
          <p:cNvPr id="35" name="Objektum 34"/>
          <p:cNvGraphicFramePr>
            <a:graphicFrameLocks noChangeAspect="1"/>
          </p:cNvGraphicFramePr>
          <p:nvPr/>
        </p:nvGraphicFramePr>
        <p:xfrm>
          <a:off x="1943945" y="4200725"/>
          <a:ext cx="240000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71" name="Equation" r:id="rId5" imgW="190440" imgH="228600" progId="Equation.3">
                  <p:embed/>
                </p:oleObj>
              </mc:Choice>
              <mc:Fallback>
                <p:oleObj name="Equation" r:id="rId5" imgW="19044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43945" y="4200725"/>
                        <a:ext cx="240000" cy="28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Lekerekített téglalapbuborék 35"/>
          <p:cNvSpPr/>
          <p:nvPr/>
        </p:nvSpPr>
        <p:spPr>
          <a:xfrm>
            <a:off x="4278078" y="4869122"/>
            <a:ext cx="2850206" cy="396044"/>
          </a:xfrm>
          <a:prstGeom prst="wedgeRoundRectCallout">
            <a:avLst>
              <a:gd name="adj1" fmla="val -115497"/>
              <a:gd name="adj2" fmla="val 213460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Atmoszférikus szívó tartály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7" name="Szabadkézi sokszög 26"/>
          <p:cNvSpPr/>
          <p:nvPr/>
        </p:nvSpPr>
        <p:spPr>
          <a:xfrm>
            <a:off x="3388411" y="2839696"/>
            <a:ext cx="4483373" cy="2548757"/>
          </a:xfrm>
          <a:custGeom>
            <a:avLst/>
            <a:gdLst>
              <a:gd name="connsiteX0" fmla="*/ 0 w 2881313"/>
              <a:gd name="connsiteY0" fmla="*/ 0 h 1640682"/>
              <a:gd name="connsiteX1" fmla="*/ 1250156 w 2881313"/>
              <a:gd name="connsiteY1" fmla="*/ 0 h 1640682"/>
              <a:gd name="connsiteX2" fmla="*/ 2881313 w 2881313"/>
              <a:gd name="connsiteY2" fmla="*/ 1640682 h 1640682"/>
              <a:gd name="connsiteX3" fmla="*/ 4763 w 2881313"/>
              <a:gd name="connsiteY3" fmla="*/ 1640682 h 1640682"/>
              <a:gd name="connsiteX4" fmla="*/ 0 w 2881313"/>
              <a:gd name="connsiteY4" fmla="*/ 0 h 1640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1313" h="1640682">
                <a:moveTo>
                  <a:pt x="0" y="0"/>
                </a:moveTo>
                <a:lnTo>
                  <a:pt x="1250156" y="0"/>
                </a:lnTo>
                <a:lnTo>
                  <a:pt x="2881313" y="1640682"/>
                </a:lnTo>
                <a:lnTo>
                  <a:pt x="4763" y="1640682"/>
                </a:lnTo>
                <a:cubicBezTo>
                  <a:pt x="3175" y="1093788"/>
                  <a:pt x="1588" y="546894"/>
                  <a:pt x="0" y="0"/>
                </a:cubicBezTo>
                <a:close/>
              </a:path>
            </a:pathLst>
          </a:custGeom>
          <a:pattFill prst="ltHorz">
            <a:fgClr>
              <a:schemeClr val="accent1"/>
            </a:fgClr>
            <a:bgClr>
              <a:schemeClr val="bg1"/>
            </a:bgClr>
          </a:pattFill>
          <a:ln w="6350">
            <a:solidFill>
              <a:schemeClr val="tx1">
                <a:alpha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>
              <a:solidFill>
                <a:prstClr val="white"/>
              </a:solidFill>
            </a:endParaRPr>
          </a:p>
        </p:txBody>
      </p:sp>
      <p:sp>
        <p:nvSpPr>
          <p:cNvPr id="37" name="Lekerekített téglalapbuborék 36"/>
          <p:cNvSpPr/>
          <p:nvPr/>
        </p:nvSpPr>
        <p:spPr>
          <a:xfrm>
            <a:off x="6141709" y="1473878"/>
            <a:ext cx="1996314" cy="922864"/>
          </a:xfrm>
          <a:prstGeom prst="wedgeRoundRectCallout">
            <a:avLst>
              <a:gd name="adj1" fmla="val -78852"/>
              <a:gd name="adj2" fmla="val 213270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A hidrosztatikai nyomás változása a szívócsőben (</a:t>
            </a:r>
            <a:r>
              <a:rPr lang="hu-HU" i="1" dirty="0" smtClean="0">
                <a:solidFill>
                  <a:prstClr val="white"/>
                </a:solidFill>
                <a:latin typeface="Calibri"/>
              </a:rPr>
              <a:t>m</a:t>
            </a:r>
            <a:r>
              <a:rPr lang="hu-HU" dirty="0" smtClean="0">
                <a:solidFill>
                  <a:prstClr val="white"/>
                </a:solidFill>
                <a:latin typeface="Calibri"/>
              </a:rPr>
              <a:t>)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0" name="Cím 1"/>
          <p:cNvSpPr txBox="1">
            <a:spLocks/>
          </p:cNvSpPr>
          <p:nvPr/>
        </p:nvSpPr>
        <p:spPr>
          <a:xfrm>
            <a:off x="457200" y="116632"/>
            <a:ext cx="8543292" cy="716697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z="4000" smtClean="0">
                <a:solidFill>
                  <a:srgbClr val="04617B"/>
                </a:solidFill>
              </a:rPr>
              <a:t>Az áramlástani szivattyú szívó magassága</a:t>
            </a:r>
            <a:endParaRPr lang="hu-HU" sz="4000" dirty="0">
              <a:solidFill>
                <a:srgbClr val="0461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97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500"/>
                            </p:stCondLst>
                            <p:childTnLst>
                              <p:par>
                                <p:cTn id="4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500"/>
                            </p:stCondLst>
                            <p:childTnLst>
                              <p:par>
                                <p:cTn id="5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500"/>
                            </p:stCondLst>
                            <p:childTnLst>
                              <p:par>
                                <p:cTn id="56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9500"/>
                            </p:stCondLst>
                            <p:childTnLst>
                              <p:par>
                                <p:cTn id="60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500"/>
                            </p:stCondLst>
                            <p:childTnLst>
                              <p:par>
                                <p:cTn id="6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2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1" grpId="0" animBg="1"/>
      <p:bldP spid="272" grpId="0" animBg="1"/>
      <p:bldP spid="273" grpId="0" animBg="1"/>
      <p:bldP spid="36" grpId="0" animBg="1"/>
      <p:bldP spid="27" grpId="0" animBg="1"/>
      <p:bldP spid="3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Egyenes összekötő 47"/>
          <p:cNvCxnSpPr/>
          <p:nvPr/>
        </p:nvCxnSpPr>
        <p:spPr>
          <a:xfrm>
            <a:off x="3296334" y="2841043"/>
            <a:ext cx="476141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0" name="Csoportba foglalás 269"/>
          <p:cNvGrpSpPr/>
          <p:nvPr/>
        </p:nvGrpSpPr>
        <p:grpSpPr>
          <a:xfrm>
            <a:off x="1156963" y="2028125"/>
            <a:ext cx="2047467" cy="4147691"/>
            <a:chOff x="1156963" y="2028125"/>
            <a:chExt cx="2047467" cy="4147691"/>
          </a:xfrm>
        </p:grpSpPr>
        <p:sp>
          <p:nvSpPr>
            <p:cNvPr id="199" name="Lekerekített téglalap 198"/>
            <p:cNvSpPr/>
            <p:nvPr/>
          </p:nvSpPr>
          <p:spPr>
            <a:xfrm>
              <a:off x="1156963" y="4602945"/>
              <a:ext cx="1680499" cy="1568466"/>
            </a:xfrm>
            <a:prstGeom prst="roundRect">
              <a:avLst>
                <a:gd name="adj" fmla="val 5093"/>
              </a:avLst>
            </a:prstGeom>
            <a:pattFill prst="dashHorz">
              <a:fgClr>
                <a:schemeClr val="accent1">
                  <a:lumMod val="60000"/>
                  <a:lumOff val="40000"/>
                </a:schemeClr>
              </a:fgClr>
              <a:bgClr>
                <a:schemeClr val="bg1"/>
              </a:bgClr>
            </a:pattFill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200" name="Lekerekített téglalap 199"/>
            <p:cNvSpPr/>
            <p:nvPr/>
          </p:nvSpPr>
          <p:spPr>
            <a:xfrm>
              <a:off x="1156963" y="4215234"/>
              <a:ext cx="1680499" cy="1960582"/>
            </a:xfrm>
            <a:prstGeom prst="roundRect">
              <a:avLst>
                <a:gd name="adj" fmla="val 5027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201" name="Téglalap 200"/>
            <p:cNvSpPr/>
            <p:nvPr/>
          </p:nvSpPr>
          <p:spPr>
            <a:xfrm>
              <a:off x="2455948" y="3177220"/>
              <a:ext cx="94290" cy="2232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208" name="Ellipszis 207"/>
            <p:cNvSpPr/>
            <p:nvPr/>
          </p:nvSpPr>
          <p:spPr>
            <a:xfrm>
              <a:off x="2141590" y="2471442"/>
              <a:ext cx="720000" cy="720000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209" name="Háromszög 208"/>
            <p:cNvSpPr>
              <a:spLocks noChangeAspect="1"/>
            </p:cNvSpPr>
            <p:nvPr/>
          </p:nvSpPr>
          <p:spPr>
            <a:xfrm>
              <a:off x="2376343" y="2466866"/>
              <a:ext cx="255476" cy="219811"/>
            </a:xfrm>
            <a:prstGeom prst="triangl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cxnSp>
          <p:nvCxnSpPr>
            <p:cNvPr id="210" name="Egyenes összekötő 209"/>
            <p:cNvCxnSpPr/>
            <p:nvPr/>
          </p:nvCxnSpPr>
          <p:spPr>
            <a:xfrm>
              <a:off x="1804014" y="2839171"/>
              <a:ext cx="1400416" cy="0"/>
            </a:xfrm>
            <a:prstGeom prst="line">
              <a:avLst/>
            </a:prstGeom>
            <a:ln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2" name="Háromszög 211"/>
            <p:cNvSpPr/>
            <p:nvPr/>
          </p:nvSpPr>
          <p:spPr>
            <a:xfrm flipV="1">
              <a:off x="2173451" y="4479916"/>
              <a:ext cx="140799" cy="118569"/>
            </a:xfrm>
            <a:prstGeom prst="triangl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cxnSp>
          <p:nvCxnSpPr>
            <p:cNvPr id="213" name="Egyenes összekötő 212"/>
            <p:cNvCxnSpPr/>
            <p:nvPr/>
          </p:nvCxnSpPr>
          <p:spPr>
            <a:xfrm rot="16200000">
              <a:off x="655533" y="3876674"/>
              <a:ext cx="3697098" cy="0"/>
            </a:xfrm>
            <a:prstGeom prst="line">
              <a:avLst/>
            </a:prstGeom>
            <a:ln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4" name="Téglalap 213"/>
            <p:cNvSpPr/>
            <p:nvPr/>
          </p:nvSpPr>
          <p:spPr>
            <a:xfrm>
              <a:off x="2413927" y="3284984"/>
              <a:ext cx="177853" cy="9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cxnSp>
          <p:nvCxnSpPr>
            <p:cNvPr id="215" name="Egyenes összekötő 214"/>
            <p:cNvCxnSpPr/>
            <p:nvPr/>
          </p:nvCxnSpPr>
          <p:spPr>
            <a:xfrm>
              <a:off x="2408768" y="3329376"/>
              <a:ext cx="180000" cy="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Lekerekített téglalap 220"/>
            <p:cNvSpPr/>
            <p:nvPr/>
          </p:nvSpPr>
          <p:spPr>
            <a:xfrm>
              <a:off x="2390888" y="5392626"/>
              <a:ext cx="224066" cy="224067"/>
            </a:xfrm>
            <a:prstGeom prst="roundRect">
              <a:avLst/>
            </a:prstGeom>
            <a:pattFill prst="plaid">
              <a:fgClr>
                <a:schemeClr val="accent1"/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</p:grpSp>
      <p:sp useBgFill="1">
        <p:nvSpPr>
          <p:cNvPr id="216" name="Téglalap 215"/>
          <p:cNvSpPr/>
          <p:nvPr/>
        </p:nvSpPr>
        <p:spPr>
          <a:xfrm>
            <a:off x="1004565" y="3875762"/>
            <a:ext cx="881394" cy="24716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>
              <a:solidFill>
                <a:prstClr val="white"/>
              </a:solidFill>
            </a:endParaRP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>
                <a:solidFill>
                  <a:srgbClr val="04617B">
                    <a:shade val="90000"/>
                  </a:srgbClr>
                </a:solidFill>
              </a:rPr>
              <a:t>Író  Béla</a:t>
            </a: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>
                <a:solidFill>
                  <a:srgbClr val="04617B">
                    <a:shade val="90000"/>
                  </a:srgbClr>
                </a:solidFill>
              </a:rPr>
              <a:t>Hő- és Áramlástan Gépei (AG_011_1)</a:t>
            </a: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>
                <a:solidFill>
                  <a:srgbClr val="04617B">
                    <a:shade val="90000"/>
                  </a:srgbClr>
                </a:solidFill>
              </a:rPr>
              <a:pPr/>
              <a:t>25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98" name="Téglalap 197"/>
          <p:cNvSpPr/>
          <p:nvPr/>
        </p:nvSpPr>
        <p:spPr>
          <a:xfrm>
            <a:off x="683568" y="1235202"/>
            <a:ext cx="7632848" cy="5167612"/>
          </a:xfrm>
          <a:prstGeom prst="rect">
            <a:avLst/>
          </a:prstGeom>
          <a:ln>
            <a:noFill/>
          </a:ln>
        </p:spPr>
      </p:sp>
      <p:cxnSp>
        <p:nvCxnSpPr>
          <p:cNvPr id="23" name="Egyenes összekötő 22"/>
          <p:cNvCxnSpPr/>
          <p:nvPr/>
        </p:nvCxnSpPr>
        <p:spPr>
          <a:xfrm>
            <a:off x="3096527" y="4602945"/>
            <a:ext cx="50414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gyenes összekötő 23"/>
          <p:cNvCxnSpPr/>
          <p:nvPr/>
        </p:nvCxnSpPr>
        <p:spPr>
          <a:xfrm>
            <a:off x="3092280" y="5387951"/>
            <a:ext cx="50414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gyenes összekötő nyíllal 24"/>
          <p:cNvCxnSpPr/>
          <p:nvPr/>
        </p:nvCxnSpPr>
        <p:spPr>
          <a:xfrm flipH="1">
            <a:off x="3220442" y="4602945"/>
            <a:ext cx="0" cy="7842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Kép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5852" y="4854585"/>
            <a:ext cx="324000" cy="288000"/>
          </a:xfrm>
          <a:prstGeom prst="rect">
            <a:avLst/>
          </a:prstGeom>
        </p:spPr>
      </p:pic>
      <p:cxnSp>
        <p:nvCxnSpPr>
          <p:cNvPr id="28" name="Egyenes összekötő 27"/>
          <p:cNvCxnSpPr/>
          <p:nvPr/>
        </p:nvCxnSpPr>
        <p:spPr>
          <a:xfrm>
            <a:off x="3389999" y="1624816"/>
            <a:ext cx="0" cy="43692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Egyenes összekötő nyíllal 28"/>
          <p:cNvCxnSpPr/>
          <p:nvPr/>
        </p:nvCxnSpPr>
        <p:spPr>
          <a:xfrm flipV="1">
            <a:off x="3393097" y="5867700"/>
            <a:ext cx="3697097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Egyenes összekötő 29"/>
          <p:cNvCxnSpPr/>
          <p:nvPr/>
        </p:nvCxnSpPr>
        <p:spPr>
          <a:xfrm>
            <a:off x="7088210" y="1692265"/>
            <a:ext cx="0" cy="43132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gyenes összekötő 30"/>
          <p:cNvCxnSpPr/>
          <p:nvPr/>
        </p:nvCxnSpPr>
        <p:spPr>
          <a:xfrm>
            <a:off x="7871756" y="5291500"/>
            <a:ext cx="0" cy="672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Egyenes összekötő nyíllal 31"/>
          <p:cNvCxnSpPr/>
          <p:nvPr/>
        </p:nvCxnSpPr>
        <p:spPr>
          <a:xfrm flipV="1">
            <a:off x="7096629" y="5867700"/>
            <a:ext cx="784233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Kép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2040" y="5373272"/>
            <a:ext cx="439310" cy="504000"/>
          </a:xfrm>
          <a:prstGeom prst="rect">
            <a:avLst/>
          </a:prstGeom>
        </p:spPr>
      </p:pic>
      <p:pic>
        <p:nvPicPr>
          <p:cNvPr id="34" name="Kép 33"/>
          <p:cNvPicPr/>
          <p:nvPr/>
        </p:nvPicPr>
        <p:blipFill>
          <a:blip r:embed="rId3"/>
          <a:stretch>
            <a:fillRect/>
          </a:stretch>
        </p:blipFill>
        <p:spPr>
          <a:xfrm>
            <a:off x="7380312" y="5553268"/>
            <a:ext cx="265791" cy="288000"/>
          </a:xfrm>
          <a:prstGeom prst="rect">
            <a:avLst/>
          </a:prstGeom>
        </p:spPr>
      </p:pic>
      <p:graphicFrame>
        <p:nvGraphicFramePr>
          <p:cNvPr id="35" name="Objektum 34"/>
          <p:cNvGraphicFramePr>
            <a:graphicFrameLocks noChangeAspect="1"/>
          </p:cNvGraphicFramePr>
          <p:nvPr/>
        </p:nvGraphicFramePr>
        <p:xfrm>
          <a:off x="1943945" y="4200725"/>
          <a:ext cx="240000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095" name="Equation" r:id="rId5" imgW="190440" imgH="228600" progId="Equation.3">
                  <p:embed/>
                </p:oleObj>
              </mc:Choice>
              <mc:Fallback>
                <p:oleObj name="Equation" r:id="rId5" imgW="19044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43945" y="4200725"/>
                        <a:ext cx="240000" cy="28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Szabadkézi sokszög 26"/>
          <p:cNvSpPr/>
          <p:nvPr/>
        </p:nvSpPr>
        <p:spPr>
          <a:xfrm>
            <a:off x="3388411" y="2839696"/>
            <a:ext cx="4483373" cy="2548757"/>
          </a:xfrm>
          <a:custGeom>
            <a:avLst/>
            <a:gdLst>
              <a:gd name="connsiteX0" fmla="*/ 0 w 2881313"/>
              <a:gd name="connsiteY0" fmla="*/ 0 h 1640682"/>
              <a:gd name="connsiteX1" fmla="*/ 1250156 w 2881313"/>
              <a:gd name="connsiteY1" fmla="*/ 0 h 1640682"/>
              <a:gd name="connsiteX2" fmla="*/ 2881313 w 2881313"/>
              <a:gd name="connsiteY2" fmla="*/ 1640682 h 1640682"/>
              <a:gd name="connsiteX3" fmla="*/ 4763 w 2881313"/>
              <a:gd name="connsiteY3" fmla="*/ 1640682 h 1640682"/>
              <a:gd name="connsiteX4" fmla="*/ 0 w 2881313"/>
              <a:gd name="connsiteY4" fmla="*/ 0 h 1640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1313" h="1640682">
                <a:moveTo>
                  <a:pt x="0" y="0"/>
                </a:moveTo>
                <a:lnTo>
                  <a:pt x="1250156" y="0"/>
                </a:lnTo>
                <a:lnTo>
                  <a:pt x="2881313" y="1640682"/>
                </a:lnTo>
                <a:lnTo>
                  <a:pt x="4763" y="1640682"/>
                </a:lnTo>
                <a:cubicBezTo>
                  <a:pt x="3175" y="1093788"/>
                  <a:pt x="1588" y="546894"/>
                  <a:pt x="0" y="0"/>
                </a:cubicBezTo>
                <a:close/>
              </a:path>
            </a:pathLst>
          </a:custGeom>
          <a:pattFill prst="ltHorz">
            <a:fgClr>
              <a:schemeClr val="accent1"/>
            </a:fgClr>
            <a:bgClr>
              <a:schemeClr val="bg1"/>
            </a:bgClr>
          </a:pattFill>
          <a:ln w="6350">
            <a:solidFill>
              <a:schemeClr val="tx1">
                <a:alpha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>
              <a:solidFill>
                <a:prstClr val="white"/>
              </a:solidFill>
            </a:endParaRPr>
          </a:p>
        </p:txBody>
      </p:sp>
      <p:cxnSp>
        <p:nvCxnSpPr>
          <p:cNvPr id="38" name="Egyenes összekötő 37"/>
          <p:cNvCxnSpPr/>
          <p:nvPr/>
        </p:nvCxnSpPr>
        <p:spPr>
          <a:xfrm>
            <a:off x="3389999" y="1624816"/>
            <a:ext cx="0" cy="43692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églalap 38"/>
          <p:cNvSpPr/>
          <p:nvPr/>
        </p:nvSpPr>
        <p:spPr>
          <a:xfrm>
            <a:off x="3392119" y="2839171"/>
            <a:ext cx="56017" cy="2549749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>
              <a:solidFill>
                <a:prstClr val="white"/>
              </a:solidFill>
            </a:endParaRPr>
          </a:p>
        </p:txBody>
      </p:sp>
      <p:cxnSp>
        <p:nvCxnSpPr>
          <p:cNvPr id="40" name="Egyenes összekötő 39"/>
          <p:cNvCxnSpPr/>
          <p:nvPr/>
        </p:nvCxnSpPr>
        <p:spPr>
          <a:xfrm>
            <a:off x="3447657" y="1622342"/>
            <a:ext cx="0" cy="12323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Csoportba foglalás 40"/>
          <p:cNvGrpSpPr/>
          <p:nvPr/>
        </p:nvGrpSpPr>
        <p:grpSpPr>
          <a:xfrm>
            <a:off x="3053328" y="1711816"/>
            <a:ext cx="604083" cy="95228"/>
            <a:chOff x="1519155" y="2177893"/>
            <a:chExt cx="388224" cy="61200"/>
          </a:xfrm>
        </p:grpSpPr>
        <p:cxnSp>
          <p:nvCxnSpPr>
            <p:cNvPr id="42" name="Egyenes összekötő 41"/>
            <p:cNvCxnSpPr/>
            <p:nvPr/>
          </p:nvCxnSpPr>
          <p:spPr>
            <a:xfrm flipV="1">
              <a:off x="1519155" y="2208825"/>
              <a:ext cx="38822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Háromszög 42"/>
            <p:cNvSpPr/>
            <p:nvPr/>
          </p:nvSpPr>
          <p:spPr>
            <a:xfrm rot="5400000">
              <a:off x="1666635" y="2177893"/>
              <a:ext cx="61200" cy="61200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44" name="Háromszög 43"/>
            <p:cNvSpPr/>
            <p:nvPr/>
          </p:nvSpPr>
          <p:spPr>
            <a:xfrm rot="16200000" flipH="1">
              <a:off x="1783549" y="2177893"/>
              <a:ext cx="60960" cy="60960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</p:grpSp>
      <p:pic>
        <p:nvPicPr>
          <p:cNvPr id="45" name="Kép 44"/>
          <p:cNvPicPr preferRelativeResize="0"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06724" y="1250109"/>
            <a:ext cx="380913" cy="503804"/>
          </a:xfrm>
          <a:prstGeom prst="rect">
            <a:avLst/>
          </a:prstGeom>
        </p:spPr>
      </p:pic>
      <p:sp>
        <p:nvSpPr>
          <p:cNvPr id="47" name="Lekerekített téglalapbuborék 46"/>
          <p:cNvSpPr/>
          <p:nvPr/>
        </p:nvSpPr>
        <p:spPr>
          <a:xfrm>
            <a:off x="6141709" y="1473878"/>
            <a:ext cx="1996314" cy="922864"/>
          </a:xfrm>
          <a:prstGeom prst="wedgeRoundRectCallout">
            <a:avLst>
              <a:gd name="adj1" fmla="val -78852"/>
              <a:gd name="adj2" fmla="val 213270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A hidrosztatikai nyomás változása a szívócsőben (</a:t>
            </a:r>
            <a:r>
              <a:rPr lang="hu-HU" i="1" dirty="0" smtClean="0">
                <a:solidFill>
                  <a:prstClr val="white"/>
                </a:solidFill>
                <a:latin typeface="Calibri"/>
              </a:rPr>
              <a:t>m</a:t>
            </a:r>
            <a:r>
              <a:rPr lang="hu-HU" dirty="0" smtClean="0">
                <a:solidFill>
                  <a:prstClr val="white"/>
                </a:solidFill>
                <a:latin typeface="Calibri"/>
              </a:rPr>
              <a:t>)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6" name="Lekerekített téglalapbuborék 45"/>
          <p:cNvSpPr/>
          <p:nvPr/>
        </p:nvSpPr>
        <p:spPr>
          <a:xfrm>
            <a:off x="5669810" y="1480944"/>
            <a:ext cx="2201945" cy="547181"/>
          </a:xfrm>
          <a:prstGeom prst="wedgeRoundRectCallout">
            <a:avLst>
              <a:gd name="adj1" fmla="val -153096"/>
              <a:gd name="adj2" fmla="val 251948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A dinamikus nyomás a szívócsőben (</a:t>
            </a:r>
            <a:r>
              <a:rPr lang="hu-HU" i="1" dirty="0" smtClean="0">
                <a:solidFill>
                  <a:prstClr val="white"/>
                </a:solidFill>
                <a:latin typeface="Calibri"/>
              </a:rPr>
              <a:t>m</a:t>
            </a:r>
            <a:r>
              <a:rPr lang="hu-HU" dirty="0" smtClean="0">
                <a:solidFill>
                  <a:prstClr val="white"/>
                </a:solidFill>
                <a:latin typeface="Calibri"/>
              </a:rPr>
              <a:t>)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0" name="Cím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543292" cy="716697"/>
          </a:xfrm>
        </p:spPr>
        <p:txBody>
          <a:bodyPr>
            <a:noAutofit/>
          </a:bodyPr>
          <a:lstStyle/>
          <a:p>
            <a:r>
              <a:rPr lang="hu-HU" sz="4000" dirty="0" smtClean="0"/>
              <a:t>Az áramlástani szivattyú szívó magassága</a:t>
            </a:r>
            <a:endParaRPr lang="hu-HU" sz="4000" dirty="0"/>
          </a:p>
        </p:txBody>
      </p:sp>
    </p:spTree>
    <p:extLst>
      <p:ext uri="{BB962C8B-B14F-4D97-AF65-F5344CB8AC3E}">
        <p14:creationId xmlns:p14="http://schemas.microsoft.com/office/powerpoint/2010/main" val="561311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7" grpId="0" animBg="1"/>
      <p:bldP spid="4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Egyenes összekötő 55"/>
          <p:cNvCxnSpPr/>
          <p:nvPr/>
        </p:nvCxnSpPr>
        <p:spPr>
          <a:xfrm>
            <a:off x="3296334" y="2841043"/>
            <a:ext cx="476141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0" name="Csoportba foglalás 269"/>
          <p:cNvGrpSpPr/>
          <p:nvPr/>
        </p:nvGrpSpPr>
        <p:grpSpPr>
          <a:xfrm>
            <a:off x="1156963" y="2028125"/>
            <a:ext cx="2047467" cy="4147691"/>
            <a:chOff x="1156963" y="2028125"/>
            <a:chExt cx="2047467" cy="4147691"/>
          </a:xfrm>
        </p:grpSpPr>
        <p:sp>
          <p:nvSpPr>
            <p:cNvPr id="199" name="Lekerekített téglalap 198"/>
            <p:cNvSpPr/>
            <p:nvPr/>
          </p:nvSpPr>
          <p:spPr>
            <a:xfrm>
              <a:off x="1156963" y="4602945"/>
              <a:ext cx="1680499" cy="1568466"/>
            </a:xfrm>
            <a:prstGeom prst="roundRect">
              <a:avLst>
                <a:gd name="adj" fmla="val 5093"/>
              </a:avLst>
            </a:prstGeom>
            <a:pattFill prst="dashHorz">
              <a:fgClr>
                <a:schemeClr val="accent1">
                  <a:lumMod val="60000"/>
                  <a:lumOff val="40000"/>
                </a:schemeClr>
              </a:fgClr>
              <a:bgClr>
                <a:schemeClr val="bg1"/>
              </a:bgClr>
            </a:pattFill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200" name="Lekerekített téglalap 199"/>
            <p:cNvSpPr/>
            <p:nvPr/>
          </p:nvSpPr>
          <p:spPr>
            <a:xfrm>
              <a:off x="1156963" y="4215234"/>
              <a:ext cx="1680499" cy="1960582"/>
            </a:xfrm>
            <a:prstGeom prst="roundRect">
              <a:avLst>
                <a:gd name="adj" fmla="val 5027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201" name="Téglalap 200"/>
            <p:cNvSpPr/>
            <p:nvPr/>
          </p:nvSpPr>
          <p:spPr>
            <a:xfrm>
              <a:off x="2455948" y="3177220"/>
              <a:ext cx="94290" cy="2232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208" name="Ellipszis 207"/>
            <p:cNvSpPr/>
            <p:nvPr/>
          </p:nvSpPr>
          <p:spPr>
            <a:xfrm>
              <a:off x="2141590" y="2471442"/>
              <a:ext cx="720000" cy="720000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209" name="Háromszög 208"/>
            <p:cNvSpPr>
              <a:spLocks noChangeAspect="1"/>
            </p:cNvSpPr>
            <p:nvPr/>
          </p:nvSpPr>
          <p:spPr>
            <a:xfrm>
              <a:off x="2376343" y="2466866"/>
              <a:ext cx="255476" cy="219811"/>
            </a:xfrm>
            <a:prstGeom prst="triangl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cxnSp>
          <p:nvCxnSpPr>
            <p:cNvPr id="210" name="Egyenes összekötő 209"/>
            <p:cNvCxnSpPr/>
            <p:nvPr/>
          </p:nvCxnSpPr>
          <p:spPr>
            <a:xfrm>
              <a:off x="1804014" y="2839171"/>
              <a:ext cx="1400416" cy="0"/>
            </a:xfrm>
            <a:prstGeom prst="line">
              <a:avLst/>
            </a:prstGeom>
            <a:ln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2" name="Háromszög 211"/>
            <p:cNvSpPr/>
            <p:nvPr/>
          </p:nvSpPr>
          <p:spPr>
            <a:xfrm flipV="1">
              <a:off x="2173451" y="4479916"/>
              <a:ext cx="140799" cy="118569"/>
            </a:xfrm>
            <a:prstGeom prst="triangl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cxnSp>
          <p:nvCxnSpPr>
            <p:cNvPr id="213" name="Egyenes összekötő 212"/>
            <p:cNvCxnSpPr/>
            <p:nvPr/>
          </p:nvCxnSpPr>
          <p:spPr>
            <a:xfrm rot="16200000">
              <a:off x="655533" y="3876674"/>
              <a:ext cx="3697098" cy="0"/>
            </a:xfrm>
            <a:prstGeom prst="line">
              <a:avLst/>
            </a:prstGeom>
            <a:ln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4" name="Téglalap 213"/>
            <p:cNvSpPr/>
            <p:nvPr/>
          </p:nvSpPr>
          <p:spPr>
            <a:xfrm>
              <a:off x="2413927" y="3284984"/>
              <a:ext cx="177853" cy="9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cxnSp>
          <p:nvCxnSpPr>
            <p:cNvPr id="215" name="Egyenes összekötő 214"/>
            <p:cNvCxnSpPr/>
            <p:nvPr/>
          </p:nvCxnSpPr>
          <p:spPr>
            <a:xfrm>
              <a:off x="2408768" y="3329376"/>
              <a:ext cx="180000" cy="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Lekerekített téglalap 220"/>
            <p:cNvSpPr/>
            <p:nvPr/>
          </p:nvSpPr>
          <p:spPr>
            <a:xfrm>
              <a:off x="2390888" y="5392626"/>
              <a:ext cx="224066" cy="224067"/>
            </a:xfrm>
            <a:prstGeom prst="roundRect">
              <a:avLst/>
            </a:prstGeom>
            <a:pattFill prst="plaid">
              <a:fgClr>
                <a:schemeClr val="accent1"/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</p:grpSp>
      <p:sp useBgFill="1">
        <p:nvSpPr>
          <p:cNvPr id="216" name="Téglalap 215"/>
          <p:cNvSpPr/>
          <p:nvPr/>
        </p:nvSpPr>
        <p:spPr>
          <a:xfrm>
            <a:off x="1004565" y="3875762"/>
            <a:ext cx="881394" cy="24716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>
              <a:solidFill>
                <a:prstClr val="white"/>
              </a:solidFill>
            </a:endParaRP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>
                <a:solidFill>
                  <a:srgbClr val="04617B">
                    <a:shade val="90000"/>
                  </a:srgbClr>
                </a:solidFill>
              </a:rPr>
              <a:t>Író  Béla</a:t>
            </a: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>
                <a:solidFill>
                  <a:srgbClr val="04617B">
                    <a:shade val="90000"/>
                  </a:srgbClr>
                </a:solidFill>
              </a:rPr>
              <a:t>Hő- és Áramlástan Gépei (AG_011_1)</a:t>
            </a: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>
                <a:solidFill>
                  <a:srgbClr val="04617B">
                    <a:shade val="90000"/>
                  </a:srgbClr>
                </a:solidFill>
              </a:rPr>
              <a:pPr/>
              <a:t>26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98" name="Téglalap 197"/>
          <p:cNvSpPr/>
          <p:nvPr/>
        </p:nvSpPr>
        <p:spPr>
          <a:xfrm>
            <a:off x="683568" y="1235202"/>
            <a:ext cx="7632848" cy="5167612"/>
          </a:xfrm>
          <a:prstGeom prst="rect">
            <a:avLst/>
          </a:prstGeom>
          <a:ln>
            <a:noFill/>
          </a:ln>
        </p:spPr>
      </p:sp>
      <p:cxnSp>
        <p:nvCxnSpPr>
          <p:cNvPr id="23" name="Egyenes összekötő 22"/>
          <p:cNvCxnSpPr/>
          <p:nvPr/>
        </p:nvCxnSpPr>
        <p:spPr>
          <a:xfrm>
            <a:off x="3096527" y="4602945"/>
            <a:ext cx="50414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gyenes összekötő 23"/>
          <p:cNvCxnSpPr/>
          <p:nvPr/>
        </p:nvCxnSpPr>
        <p:spPr>
          <a:xfrm>
            <a:off x="3092280" y="5387951"/>
            <a:ext cx="50414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gyenes összekötő nyíllal 24"/>
          <p:cNvCxnSpPr/>
          <p:nvPr/>
        </p:nvCxnSpPr>
        <p:spPr>
          <a:xfrm flipH="1">
            <a:off x="3220442" y="4602945"/>
            <a:ext cx="0" cy="7842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Kép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5852" y="4854585"/>
            <a:ext cx="324000" cy="288000"/>
          </a:xfrm>
          <a:prstGeom prst="rect">
            <a:avLst/>
          </a:prstGeom>
        </p:spPr>
      </p:pic>
      <p:cxnSp>
        <p:nvCxnSpPr>
          <p:cNvPr id="28" name="Egyenes összekötő 27"/>
          <p:cNvCxnSpPr/>
          <p:nvPr/>
        </p:nvCxnSpPr>
        <p:spPr>
          <a:xfrm>
            <a:off x="3389999" y="1624816"/>
            <a:ext cx="0" cy="43692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Egyenes összekötő nyíllal 28"/>
          <p:cNvCxnSpPr/>
          <p:nvPr/>
        </p:nvCxnSpPr>
        <p:spPr>
          <a:xfrm flipV="1">
            <a:off x="3393097" y="5867700"/>
            <a:ext cx="3697097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Egyenes összekötő 29"/>
          <p:cNvCxnSpPr/>
          <p:nvPr/>
        </p:nvCxnSpPr>
        <p:spPr>
          <a:xfrm>
            <a:off x="7088210" y="1692265"/>
            <a:ext cx="0" cy="43132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gyenes összekötő 30"/>
          <p:cNvCxnSpPr/>
          <p:nvPr/>
        </p:nvCxnSpPr>
        <p:spPr>
          <a:xfrm>
            <a:off x="7871756" y="5291500"/>
            <a:ext cx="0" cy="672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Egyenes összekötő nyíllal 31"/>
          <p:cNvCxnSpPr/>
          <p:nvPr/>
        </p:nvCxnSpPr>
        <p:spPr>
          <a:xfrm flipV="1">
            <a:off x="7096629" y="5867700"/>
            <a:ext cx="784233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Kép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2040" y="5373272"/>
            <a:ext cx="439310" cy="504000"/>
          </a:xfrm>
          <a:prstGeom prst="rect">
            <a:avLst/>
          </a:prstGeom>
        </p:spPr>
      </p:pic>
      <p:pic>
        <p:nvPicPr>
          <p:cNvPr id="34" name="Kép 33"/>
          <p:cNvPicPr/>
          <p:nvPr/>
        </p:nvPicPr>
        <p:blipFill>
          <a:blip r:embed="rId3"/>
          <a:stretch>
            <a:fillRect/>
          </a:stretch>
        </p:blipFill>
        <p:spPr>
          <a:xfrm>
            <a:off x="7380312" y="5553268"/>
            <a:ext cx="265791" cy="288000"/>
          </a:xfrm>
          <a:prstGeom prst="rect">
            <a:avLst/>
          </a:prstGeom>
        </p:spPr>
      </p:pic>
      <p:graphicFrame>
        <p:nvGraphicFramePr>
          <p:cNvPr id="35" name="Objektum 34"/>
          <p:cNvGraphicFramePr>
            <a:graphicFrameLocks noChangeAspect="1"/>
          </p:cNvGraphicFramePr>
          <p:nvPr/>
        </p:nvGraphicFramePr>
        <p:xfrm>
          <a:off x="1943945" y="4200725"/>
          <a:ext cx="240000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19" name="Equation" r:id="rId5" imgW="190440" imgH="228600" progId="Equation.3">
                  <p:embed/>
                </p:oleObj>
              </mc:Choice>
              <mc:Fallback>
                <p:oleObj name="Equation" r:id="rId5" imgW="19044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43945" y="4200725"/>
                        <a:ext cx="240000" cy="28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Szabadkézi sokszög 26"/>
          <p:cNvSpPr/>
          <p:nvPr/>
        </p:nvSpPr>
        <p:spPr>
          <a:xfrm>
            <a:off x="3388411" y="2839696"/>
            <a:ext cx="4483373" cy="2548757"/>
          </a:xfrm>
          <a:custGeom>
            <a:avLst/>
            <a:gdLst>
              <a:gd name="connsiteX0" fmla="*/ 0 w 2881313"/>
              <a:gd name="connsiteY0" fmla="*/ 0 h 1640682"/>
              <a:gd name="connsiteX1" fmla="*/ 1250156 w 2881313"/>
              <a:gd name="connsiteY1" fmla="*/ 0 h 1640682"/>
              <a:gd name="connsiteX2" fmla="*/ 2881313 w 2881313"/>
              <a:gd name="connsiteY2" fmla="*/ 1640682 h 1640682"/>
              <a:gd name="connsiteX3" fmla="*/ 4763 w 2881313"/>
              <a:gd name="connsiteY3" fmla="*/ 1640682 h 1640682"/>
              <a:gd name="connsiteX4" fmla="*/ 0 w 2881313"/>
              <a:gd name="connsiteY4" fmla="*/ 0 h 1640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1313" h="1640682">
                <a:moveTo>
                  <a:pt x="0" y="0"/>
                </a:moveTo>
                <a:lnTo>
                  <a:pt x="1250156" y="0"/>
                </a:lnTo>
                <a:lnTo>
                  <a:pt x="2881313" y="1640682"/>
                </a:lnTo>
                <a:lnTo>
                  <a:pt x="4763" y="1640682"/>
                </a:lnTo>
                <a:cubicBezTo>
                  <a:pt x="3175" y="1093788"/>
                  <a:pt x="1588" y="546894"/>
                  <a:pt x="0" y="0"/>
                </a:cubicBezTo>
                <a:close/>
              </a:path>
            </a:pathLst>
          </a:custGeom>
          <a:pattFill prst="ltHorz">
            <a:fgClr>
              <a:schemeClr val="accent1"/>
            </a:fgClr>
            <a:bgClr>
              <a:schemeClr val="bg1"/>
            </a:bgClr>
          </a:pattFill>
          <a:ln w="6350">
            <a:solidFill>
              <a:schemeClr val="tx1">
                <a:alpha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>
              <a:solidFill>
                <a:prstClr val="white"/>
              </a:solidFill>
            </a:endParaRPr>
          </a:p>
        </p:txBody>
      </p:sp>
      <p:cxnSp>
        <p:nvCxnSpPr>
          <p:cNvPr id="38" name="Egyenes összekötő 37"/>
          <p:cNvCxnSpPr/>
          <p:nvPr/>
        </p:nvCxnSpPr>
        <p:spPr>
          <a:xfrm>
            <a:off x="3389999" y="1624816"/>
            <a:ext cx="0" cy="43692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églalap 38"/>
          <p:cNvSpPr/>
          <p:nvPr/>
        </p:nvSpPr>
        <p:spPr>
          <a:xfrm>
            <a:off x="3392119" y="2839171"/>
            <a:ext cx="56017" cy="2549749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>
              <a:solidFill>
                <a:prstClr val="white"/>
              </a:solidFill>
            </a:endParaRPr>
          </a:p>
        </p:txBody>
      </p:sp>
      <p:cxnSp>
        <p:nvCxnSpPr>
          <p:cNvPr id="40" name="Egyenes összekötő 39"/>
          <p:cNvCxnSpPr/>
          <p:nvPr/>
        </p:nvCxnSpPr>
        <p:spPr>
          <a:xfrm>
            <a:off x="3447657" y="1622342"/>
            <a:ext cx="0" cy="12323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Csoportba foglalás 40"/>
          <p:cNvGrpSpPr/>
          <p:nvPr/>
        </p:nvGrpSpPr>
        <p:grpSpPr>
          <a:xfrm>
            <a:off x="3053328" y="1711816"/>
            <a:ext cx="604083" cy="95228"/>
            <a:chOff x="1519155" y="2177893"/>
            <a:chExt cx="388224" cy="61200"/>
          </a:xfrm>
        </p:grpSpPr>
        <p:cxnSp>
          <p:nvCxnSpPr>
            <p:cNvPr id="42" name="Egyenes összekötő 41"/>
            <p:cNvCxnSpPr/>
            <p:nvPr/>
          </p:nvCxnSpPr>
          <p:spPr>
            <a:xfrm flipV="1">
              <a:off x="1519155" y="2208825"/>
              <a:ext cx="38822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Háromszög 42"/>
            <p:cNvSpPr/>
            <p:nvPr/>
          </p:nvSpPr>
          <p:spPr>
            <a:xfrm rot="5400000">
              <a:off x="1666635" y="2177893"/>
              <a:ext cx="61200" cy="61200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44" name="Háromszög 43"/>
            <p:cNvSpPr/>
            <p:nvPr/>
          </p:nvSpPr>
          <p:spPr>
            <a:xfrm rot="16200000" flipH="1">
              <a:off x="1783549" y="2177893"/>
              <a:ext cx="60960" cy="60960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</p:grpSp>
      <p:pic>
        <p:nvPicPr>
          <p:cNvPr id="45" name="Kép 44"/>
          <p:cNvPicPr preferRelativeResize="0"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06724" y="1250109"/>
            <a:ext cx="380913" cy="503804"/>
          </a:xfrm>
          <a:prstGeom prst="rect">
            <a:avLst/>
          </a:prstGeom>
        </p:spPr>
      </p:pic>
      <p:sp>
        <p:nvSpPr>
          <p:cNvPr id="47" name="Téglalap 46"/>
          <p:cNvSpPr/>
          <p:nvPr/>
        </p:nvSpPr>
        <p:spPr>
          <a:xfrm>
            <a:off x="3446177" y="2841166"/>
            <a:ext cx="111652" cy="2549224"/>
          </a:xfrm>
          <a:prstGeom prst="rect">
            <a:avLst/>
          </a:prstGeom>
          <a:solidFill>
            <a:schemeClr val="accent5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>
              <a:solidFill>
                <a:prstClr val="white"/>
              </a:solidFill>
            </a:endParaRPr>
          </a:p>
        </p:txBody>
      </p:sp>
      <p:cxnSp>
        <p:nvCxnSpPr>
          <p:cNvPr id="48" name="Egyenes összekötő 47"/>
          <p:cNvCxnSpPr/>
          <p:nvPr/>
        </p:nvCxnSpPr>
        <p:spPr>
          <a:xfrm>
            <a:off x="3558792" y="1880240"/>
            <a:ext cx="0" cy="10643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Csoportba foglalás 48"/>
          <p:cNvGrpSpPr/>
          <p:nvPr/>
        </p:nvGrpSpPr>
        <p:grpSpPr>
          <a:xfrm>
            <a:off x="3160766" y="2305362"/>
            <a:ext cx="603711" cy="96831"/>
            <a:chOff x="1593917" y="2340270"/>
            <a:chExt cx="387985" cy="62230"/>
          </a:xfrm>
        </p:grpSpPr>
        <p:cxnSp>
          <p:nvCxnSpPr>
            <p:cNvPr id="50" name="Egyenes összekötő 49"/>
            <p:cNvCxnSpPr/>
            <p:nvPr/>
          </p:nvCxnSpPr>
          <p:spPr>
            <a:xfrm flipV="1">
              <a:off x="1593917" y="2371385"/>
              <a:ext cx="38798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Háromszög 50"/>
            <p:cNvSpPr/>
            <p:nvPr/>
          </p:nvSpPr>
          <p:spPr>
            <a:xfrm rot="5400000">
              <a:off x="1713141" y="2340270"/>
              <a:ext cx="60960" cy="60960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52" name="Háromszög 51"/>
            <p:cNvSpPr/>
            <p:nvPr/>
          </p:nvSpPr>
          <p:spPr>
            <a:xfrm rot="16200000" flipH="1">
              <a:off x="1858394" y="2341858"/>
              <a:ext cx="60325" cy="60960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</p:grpSp>
      <p:pic>
        <p:nvPicPr>
          <p:cNvPr id="53" name="Kép 52"/>
          <p:cNvPicPr preferRelativeResize="0"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9221" y="2072705"/>
            <a:ext cx="280083" cy="280131"/>
          </a:xfrm>
          <a:prstGeom prst="rect">
            <a:avLst/>
          </a:prstGeom>
        </p:spPr>
      </p:pic>
      <p:sp>
        <p:nvSpPr>
          <p:cNvPr id="54" name="Lekerekített téglalapbuborék 53"/>
          <p:cNvSpPr/>
          <p:nvPr/>
        </p:nvSpPr>
        <p:spPr>
          <a:xfrm>
            <a:off x="5822210" y="1824834"/>
            <a:ext cx="2604862" cy="355691"/>
          </a:xfrm>
          <a:prstGeom prst="wedgeRoundRectCallout">
            <a:avLst>
              <a:gd name="adj1" fmla="val -138964"/>
              <a:gd name="adj2" fmla="val 500549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A lábszelep-ellenállás (</a:t>
            </a:r>
            <a:r>
              <a:rPr lang="hu-HU" i="1" dirty="0" smtClean="0">
                <a:solidFill>
                  <a:prstClr val="white"/>
                </a:solidFill>
                <a:latin typeface="Calibri"/>
              </a:rPr>
              <a:t>m</a:t>
            </a:r>
            <a:r>
              <a:rPr lang="hu-HU" dirty="0" smtClean="0">
                <a:solidFill>
                  <a:prstClr val="white"/>
                </a:solidFill>
                <a:latin typeface="Calibri"/>
              </a:rPr>
              <a:t>)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6" name="Lekerekített téglalapbuborék 45"/>
          <p:cNvSpPr/>
          <p:nvPr/>
        </p:nvSpPr>
        <p:spPr>
          <a:xfrm>
            <a:off x="5669810" y="1480944"/>
            <a:ext cx="2201945" cy="547181"/>
          </a:xfrm>
          <a:prstGeom prst="wedgeRoundRectCallout">
            <a:avLst>
              <a:gd name="adj1" fmla="val -153096"/>
              <a:gd name="adj2" fmla="val 251948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A dinamikus nyomás a szívócsőben (</a:t>
            </a:r>
            <a:r>
              <a:rPr lang="hu-HU" i="1" dirty="0" smtClean="0">
                <a:solidFill>
                  <a:prstClr val="white"/>
                </a:solidFill>
                <a:latin typeface="Calibri"/>
              </a:rPr>
              <a:t>m</a:t>
            </a:r>
            <a:r>
              <a:rPr lang="hu-HU" dirty="0" smtClean="0">
                <a:solidFill>
                  <a:prstClr val="white"/>
                </a:solidFill>
                <a:latin typeface="Calibri"/>
              </a:rPr>
              <a:t>)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7" name="Cím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543292" cy="716697"/>
          </a:xfrm>
        </p:spPr>
        <p:txBody>
          <a:bodyPr>
            <a:noAutofit/>
          </a:bodyPr>
          <a:lstStyle/>
          <a:p>
            <a:r>
              <a:rPr lang="hu-HU" sz="4000" dirty="0" smtClean="0"/>
              <a:t>Az áramlástani szivattyú szívó magassága</a:t>
            </a:r>
            <a:endParaRPr lang="hu-HU" sz="4000" dirty="0"/>
          </a:p>
        </p:txBody>
      </p:sp>
    </p:spTree>
    <p:extLst>
      <p:ext uri="{BB962C8B-B14F-4D97-AF65-F5344CB8AC3E}">
        <p14:creationId xmlns:p14="http://schemas.microsoft.com/office/powerpoint/2010/main" val="2243712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54" grpId="0" animBg="1"/>
      <p:bldP spid="4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Egyenes összekötő 60"/>
          <p:cNvCxnSpPr/>
          <p:nvPr/>
        </p:nvCxnSpPr>
        <p:spPr>
          <a:xfrm>
            <a:off x="3296334" y="2841043"/>
            <a:ext cx="476141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0" name="Csoportba foglalás 269"/>
          <p:cNvGrpSpPr/>
          <p:nvPr/>
        </p:nvGrpSpPr>
        <p:grpSpPr>
          <a:xfrm>
            <a:off x="1156963" y="2028125"/>
            <a:ext cx="2047467" cy="4147691"/>
            <a:chOff x="1156963" y="2028125"/>
            <a:chExt cx="2047467" cy="4147691"/>
          </a:xfrm>
        </p:grpSpPr>
        <p:sp>
          <p:nvSpPr>
            <p:cNvPr id="199" name="Lekerekített téglalap 198"/>
            <p:cNvSpPr/>
            <p:nvPr/>
          </p:nvSpPr>
          <p:spPr>
            <a:xfrm>
              <a:off x="1156963" y="4602945"/>
              <a:ext cx="1680499" cy="1568466"/>
            </a:xfrm>
            <a:prstGeom prst="roundRect">
              <a:avLst>
                <a:gd name="adj" fmla="val 5093"/>
              </a:avLst>
            </a:prstGeom>
            <a:pattFill prst="dashHorz">
              <a:fgClr>
                <a:schemeClr val="accent1">
                  <a:lumMod val="60000"/>
                  <a:lumOff val="40000"/>
                </a:schemeClr>
              </a:fgClr>
              <a:bgClr>
                <a:schemeClr val="bg1"/>
              </a:bgClr>
            </a:pattFill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200" name="Lekerekített téglalap 199"/>
            <p:cNvSpPr/>
            <p:nvPr/>
          </p:nvSpPr>
          <p:spPr>
            <a:xfrm>
              <a:off x="1156963" y="4215234"/>
              <a:ext cx="1680499" cy="1960582"/>
            </a:xfrm>
            <a:prstGeom prst="roundRect">
              <a:avLst>
                <a:gd name="adj" fmla="val 5027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201" name="Téglalap 200"/>
            <p:cNvSpPr/>
            <p:nvPr/>
          </p:nvSpPr>
          <p:spPr>
            <a:xfrm>
              <a:off x="2455948" y="3177220"/>
              <a:ext cx="94290" cy="2232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208" name="Ellipszis 207"/>
            <p:cNvSpPr/>
            <p:nvPr/>
          </p:nvSpPr>
          <p:spPr>
            <a:xfrm>
              <a:off x="2141590" y="2471442"/>
              <a:ext cx="720000" cy="720000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209" name="Háromszög 208"/>
            <p:cNvSpPr>
              <a:spLocks noChangeAspect="1"/>
            </p:cNvSpPr>
            <p:nvPr/>
          </p:nvSpPr>
          <p:spPr>
            <a:xfrm>
              <a:off x="2376343" y="2466866"/>
              <a:ext cx="255476" cy="219811"/>
            </a:xfrm>
            <a:prstGeom prst="triangl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cxnSp>
          <p:nvCxnSpPr>
            <p:cNvPr id="210" name="Egyenes összekötő 209"/>
            <p:cNvCxnSpPr/>
            <p:nvPr/>
          </p:nvCxnSpPr>
          <p:spPr>
            <a:xfrm>
              <a:off x="1804014" y="2839171"/>
              <a:ext cx="1400416" cy="0"/>
            </a:xfrm>
            <a:prstGeom prst="line">
              <a:avLst/>
            </a:prstGeom>
            <a:ln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2" name="Háromszög 211"/>
            <p:cNvSpPr/>
            <p:nvPr/>
          </p:nvSpPr>
          <p:spPr>
            <a:xfrm flipV="1">
              <a:off x="2173451" y="4479916"/>
              <a:ext cx="140799" cy="118569"/>
            </a:xfrm>
            <a:prstGeom prst="triangl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cxnSp>
          <p:nvCxnSpPr>
            <p:cNvPr id="213" name="Egyenes összekötő 212"/>
            <p:cNvCxnSpPr/>
            <p:nvPr/>
          </p:nvCxnSpPr>
          <p:spPr>
            <a:xfrm rot="16200000">
              <a:off x="655533" y="3876674"/>
              <a:ext cx="3697098" cy="0"/>
            </a:xfrm>
            <a:prstGeom prst="line">
              <a:avLst/>
            </a:prstGeom>
            <a:ln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4" name="Téglalap 213"/>
            <p:cNvSpPr/>
            <p:nvPr/>
          </p:nvSpPr>
          <p:spPr>
            <a:xfrm>
              <a:off x="2413927" y="3284984"/>
              <a:ext cx="177853" cy="9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cxnSp>
          <p:nvCxnSpPr>
            <p:cNvPr id="215" name="Egyenes összekötő 214"/>
            <p:cNvCxnSpPr/>
            <p:nvPr/>
          </p:nvCxnSpPr>
          <p:spPr>
            <a:xfrm>
              <a:off x="2408768" y="3329376"/>
              <a:ext cx="180000" cy="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Lekerekített téglalap 220"/>
            <p:cNvSpPr/>
            <p:nvPr/>
          </p:nvSpPr>
          <p:spPr>
            <a:xfrm>
              <a:off x="2390888" y="5392626"/>
              <a:ext cx="224066" cy="224067"/>
            </a:xfrm>
            <a:prstGeom prst="roundRect">
              <a:avLst/>
            </a:prstGeom>
            <a:pattFill prst="plaid">
              <a:fgClr>
                <a:schemeClr val="accent1"/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</p:grpSp>
      <p:sp useBgFill="1">
        <p:nvSpPr>
          <p:cNvPr id="216" name="Téglalap 215"/>
          <p:cNvSpPr/>
          <p:nvPr/>
        </p:nvSpPr>
        <p:spPr>
          <a:xfrm>
            <a:off x="1004565" y="3875762"/>
            <a:ext cx="881394" cy="24716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>
              <a:solidFill>
                <a:prstClr val="white"/>
              </a:solidFill>
            </a:endParaRP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>
                <a:solidFill>
                  <a:srgbClr val="04617B">
                    <a:shade val="90000"/>
                  </a:srgbClr>
                </a:solidFill>
              </a:rPr>
              <a:t>Író  Béla</a:t>
            </a: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>
                <a:solidFill>
                  <a:srgbClr val="04617B">
                    <a:shade val="90000"/>
                  </a:srgbClr>
                </a:solidFill>
              </a:rPr>
              <a:t>Hő- és Áramlástan Gépei (AG_011_1)</a:t>
            </a: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>
                <a:solidFill>
                  <a:srgbClr val="04617B">
                    <a:shade val="90000"/>
                  </a:srgbClr>
                </a:solidFill>
              </a:rPr>
              <a:pPr/>
              <a:t>27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98" name="Téglalap 197"/>
          <p:cNvSpPr/>
          <p:nvPr/>
        </p:nvSpPr>
        <p:spPr>
          <a:xfrm>
            <a:off x="683568" y="1235202"/>
            <a:ext cx="7632848" cy="5167612"/>
          </a:xfrm>
          <a:prstGeom prst="rect">
            <a:avLst/>
          </a:prstGeom>
          <a:ln>
            <a:noFill/>
          </a:ln>
        </p:spPr>
      </p:sp>
      <p:cxnSp>
        <p:nvCxnSpPr>
          <p:cNvPr id="23" name="Egyenes összekötő 22"/>
          <p:cNvCxnSpPr/>
          <p:nvPr/>
        </p:nvCxnSpPr>
        <p:spPr>
          <a:xfrm>
            <a:off x="3096527" y="4602945"/>
            <a:ext cx="50414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gyenes összekötő 23"/>
          <p:cNvCxnSpPr/>
          <p:nvPr/>
        </p:nvCxnSpPr>
        <p:spPr>
          <a:xfrm>
            <a:off x="3092280" y="5387951"/>
            <a:ext cx="50414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gyenes összekötő nyíllal 24"/>
          <p:cNvCxnSpPr/>
          <p:nvPr/>
        </p:nvCxnSpPr>
        <p:spPr>
          <a:xfrm flipH="1">
            <a:off x="3220442" y="4602945"/>
            <a:ext cx="0" cy="7842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Kép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5852" y="4854585"/>
            <a:ext cx="324000" cy="288000"/>
          </a:xfrm>
          <a:prstGeom prst="rect">
            <a:avLst/>
          </a:prstGeom>
        </p:spPr>
      </p:pic>
      <p:cxnSp>
        <p:nvCxnSpPr>
          <p:cNvPr id="28" name="Egyenes összekötő 27"/>
          <p:cNvCxnSpPr/>
          <p:nvPr/>
        </p:nvCxnSpPr>
        <p:spPr>
          <a:xfrm>
            <a:off x="3389999" y="1624816"/>
            <a:ext cx="0" cy="43692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Egyenes összekötő nyíllal 28"/>
          <p:cNvCxnSpPr/>
          <p:nvPr/>
        </p:nvCxnSpPr>
        <p:spPr>
          <a:xfrm flipV="1">
            <a:off x="3393097" y="5867700"/>
            <a:ext cx="3697097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Egyenes összekötő 29"/>
          <p:cNvCxnSpPr/>
          <p:nvPr/>
        </p:nvCxnSpPr>
        <p:spPr>
          <a:xfrm>
            <a:off x="7088210" y="1692265"/>
            <a:ext cx="0" cy="43132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gyenes összekötő 30"/>
          <p:cNvCxnSpPr/>
          <p:nvPr/>
        </p:nvCxnSpPr>
        <p:spPr>
          <a:xfrm>
            <a:off x="7871756" y="5291500"/>
            <a:ext cx="0" cy="672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Egyenes összekötő nyíllal 31"/>
          <p:cNvCxnSpPr/>
          <p:nvPr/>
        </p:nvCxnSpPr>
        <p:spPr>
          <a:xfrm flipV="1">
            <a:off x="7096629" y="5867700"/>
            <a:ext cx="784233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Kép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2040" y="5373272"/>
            <a:ext cx="439310" cy="504000"/>
          </a:xfrm>
          <a:prstGeom prst="rect">
            <a:avLst/>
          </a:prstGeom>
        </p:spPr>
      </p:pic>
      <p:pic>
        <p:nvPicPr>
          <p:cNvPr id="34" name="Kép 33"/>
          <p:cNvPicPr/>
          <p:nvPr/>
        </p:nvPicPr>
        <p:blipFill>
          <a:blip r:embed="rId3"/>
          <a:stretch>
            <a:fillRect/>
          </a:stretch>
        </p:blipFill>
        <p:spPr>
          <a:xfrm>
            <a:off x="7380312" y="5553268"/>
            <a:ext cx="265791" cy="288000"/>
          </a:xfrm>
          <a:prstGeom prst="rect">
            <a:avLst/>
          </a:prstGeom>
        </p:spPr>
      </p:pic>
      <p:graphicFrame>
        <p:nvGraphicFramePr>
          <p:cNvPr id="35" name="Objektum 34"/>
          <p:cNvGraphicFramePr>
            <a:graphicFrameLocks noChangeAspect="1"/>
          </p:cNvGraphicFramePr>
          <p:nvPr/>
        </p:nvGraphicFramePr>
        <p:xfrm>
          <a:off x="1943945" y="4200725"/>
          <a:ext cx="240000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43" name="Equation" r:id="rId5" imgW="190440" imgH="228600" progId="Equation.3">
                  <p:embed/>
                </p:oleObj>
              </mc:Choice>
              <mc:Fallback>
                <p:oleObj name="Equation" r:id="rId5" imgW="19044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43945" y="4200725"/>
                        <a:ext cx="240000" cy="28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Szabadkézi sokszög 26"/>
          <p:cNvSpPr/>
          <p:nvPr/>
        </p:nvSpPr>
        <p:spPr>
          <a:xfrm>
            <a:off x="3388411" y="2839696"/>
            <a:ext cx="4483373" cy="2548757"/>
          </a:xfrm>
          <a:custGeom>
            <a:avLst/>
            <a:gdLst>
              <a:gd name="connsiteX0" fmla="*/ 0 w 2881313"/>
              <a:gd name="connsiteY0" fmla="*/ 0 h 1640682"/>
              <a:gd name="connsiteX1" fmla="*/ 1250156 w 2881313"/>
              <a:gd name="connsiteY1" fmla="*/ 0 h 1640682"/>
              <a:gd name="connsiteX2" fmla="*/ 2881313 w 2881313"/>
              <a:gd name="connsiteY2" fmla="*/ 1640682 h 1640682"/>
              <a:gd name="connsiteX3" fmla="*/ 4763 w 2881313"/>
              <a:gd name="connsiteY3" fmla="*/ 1640682 h 1640682"/>
              <a:gd name="connsiteX4" fmla="*/ 0 w 2881313"/>
              <a:gd name="connsiteY4" fmla="*/ 0 h 1640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1313" h="1640682">
                <a:moveTo>
                  <a:pt x="0" y="0"/>
                </a:moveTo>
                <a:lnTo>
                  <a:pt x="1250156" y="0"/>
                </a:lnTo>
                <a:lnTo>
                  <a:pt x="2881313" y="1640682"/>
                </a:lnTo>
                <a:lnTo>
                  <a:pt x="4763" y="1640682"/>
                </a:lnTo>
                <a:cubicBezTo>
                  <a:pt x="3175" y="1093788"/>
                  <a:pt x="1588" y="546894"/>
                  <a:pt x="0" y="0"/>
                </a:cubicBezTo>
                <a:close/>
              </a:path>
            </a:pathLst>
          </a:custGeom>
          <a:pattFill prst="ltHorz">
            <a:fgClr>
              <a:schemeClr val="accent1"/>
            </a:fgClr>
            <a:bgClr>
              <a:schemeClr val="bg1"/>
            </a:bgClr>
          </a:pattFill>
          <a:ln w="6350">
            <a:solidFill>
              <a:schemeClr val="tx1">
                <a:alpha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>
              <a:solidFill>
                <a:prstClr val="white"/>
              </a:solidFill>
            </a:endParaRPr>
          </a:p>
        </p:txBody>
      </p:sp>
      <p:cxnSp>
        <p:nvCxnSpPr>
          <p:cNvPr id="38" name="Egyenes összekötő 37"/>
          <p:cNvCxnSpPr/>
          <p:nvPr/>
        </p:nvCxnSpPr>
        <p:spPr>
          <a:xfrm>
            <a:off x="3389999" y="1624816"/>
            <a:ext cx="0" cy="43692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églalap 38"/>
          <p:cNvSpPr/>
          <p:nvPr/>
        </p:nvSpPr>
        <p:spPr>
          <a:xfrm>
            <a:off x="3392119" y="2839171"/>
            <a:ext cx="56017" cy="2549749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>
              <a:solidFill>
                <a:prstClr val="white"/>
              </a:solidFill>
            </a:endParaRPr>
          </a:p>
        </p:txBody>
      </p:sp>
      <p:cxnSp>
        <p:nvCxnSpPr>
          <p:cNvPr id="40" name="Egyenes összekötő 39"/>
          <p:cNvCxnSpPr/>
          <p:nvPr/>
        </p:nvCxnSpPr>
        <p:spPr>
          <a:xfrm>
            <a:off x="3447657" y="1622342"/>
            <a:ext cx="0" cy="12323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Csoportba foglalás 40"/>
          <p:cNvGrpSpPr/>
          <p:nvPr/>
        </p:nvGrpSpPr>
        <p:grpSpPr>
          <a:xfrm>
            <a:off x="3053328" y="1711816"/>
            <a:ext cx="604083" cy="95228"/>
            <a:chOff x="1519155" y="2177893"/>
            <a:chExt cx="388224" cy="61200"/>
          </a:xfrm>
        </p:grpSpPr>
        <p:cxnSp>
          <p:nvCxnSpPr>
            <p:cNvPr id="42" name="Egyenes összekötő 41"/>
            <p:cNvCxnSpPr/>
            <p:nvPr/>
          </p:nvCxnSpPr>
          <p:spPr>
            <a:xfrm flipV="1">
              <a:off x="1519155" y="2208825"/>
              <a:ext cx="38822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Háromszög 42"/>
            <p:cNvSpPr/>
            <p:nvPr/>
          </p:nvSpPr>
          <p:spPr>
            <a:xfrm rot="5400000">
              <a:off x="1666635" y="2177893"/>
              <a:ext cx="61200" cy="61200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44" name="Háromszög 43"/>
            <p:cNvSpPr/>
            <p:nvPr/>
          </p:nvSpPr>
          <p:spPr>
            <a:xfrm rot="16200000" flipH="1">
              <a:off x="1783549" y="2177893"/>
              <a:ext cx="60960" cy="60960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</p:grpSp>
      <p:pic>
        <p:nvPicPr>
          <p:cNvPr id="45" name="Kép 44"/>
          <p:cNvPicPr preferRelativeResize="0"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06724" y="1250109"/>
            <a:ext cx="380913" cy="503804"/>
          </a:xfrm>
          <a:prstGeom prst="rect">
            <a:avLst/>
          </a:prstGeom>
        </p:spPr>
      </p:pic>
      <p:sp>
        <p:nvSpPr>
          <p:cNvPr id="47" name="Téglalap 46"/>
          <p:cNvSpPr/>
          <p:nvPr/>
        </p:nvSpPr>
        <p:spPr>
          <a:xfrm>
            <a:off x="3446177" y="2841166"/>
            <a:ext cx="111652" cy="2549224"/>
          </a:xfrm>
          <a:prstGeom prst="rect">
            <a:avLst/>
          </a:prstGeom>
          <a:solidFill>
            <a:schemeClr val="accent5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>
              <a:solidFill>
                <a:prstClr val="white"/>
              </a:solidFill>
            </a:endParaRPr>
          </a:p>
        </p:txBody>
      </p:sp>
      <p:cxnSp>
        <p:nvCxnSpPr>
          <p:cNvPr id="48" name="Egyenes összekötő 47"/>
          <p:cNvCxnSpPr/>
          <p:nvPr/>
        </p:nvCxnSpPr>
        <p:spPr>
          <a:xfrm>
            <a:off x="3558792" y="1880240"/>
            <a:ext cx="0" cy="10643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Csoportba foglalás 48"/>
          <p:cNvGrpSpPr/>
          <p:nvPr/>
        </p:nvGrpSpPr>
        <p:grpSpPr>
          <a:xfrm>
            <a:off x="3160766" y="2305362"/>
            <a:ext cx="603711" cy="96831"/>
            <a:chOff x="1593917" y="2340270"/>
            <a:chExt cx="387985" cy="62230"/>
          </a:xfrm>
        </p:grpSpPr>
        <p:cxnSp>
          <p:nvCxnSpPr>
            <p:cNvPr id="50" name="Egyenes összekötő 49"/>
            <p:cNvCxnSpPr/>
            <p:nvPr/>
          </p:nvCxnSpPr>
          <p:spPr>
            <a:xfrm flipV="1">
              <a:off x="1593917" y="2371385"/>
              <a:ext cx="38798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Háromszög 50"/>
            <p:cNvSpPr/>
            <p:nvPr/>
          </p:nvSpPr>
          <p:spPr>
            <a:xfrm rot="5400000">
              <a:off x="1713141" y="2340270"/>
              <a:ext cx="60960" cy="60960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52" name="Háromszög 51"/>
            <p:cNvSpPr/>
            <p:nvPr/>
          </p:nvSpPr>
          <p:spPr>
            <a:xfrm rot="16200000" flipH="1">
              <a:off x="1858394" y="2341858"/>
              <a:ext cx="60325" cy="60960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</p:grpSp>
      <p:pic>
        <p:nvPicPr>
          <p:cNvPr id="53" name="Kép 52"/>
          <p:cNvPicPr preferRelativeResize="0"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9221" y="2072705"/>
            <a:ext cx="280083" cy="280131"/>
          </a:xfrm>
          <a:prstGeom prst="rect">
            <a:avLst/>
          </a:prstGeom>
        </p:spPr>
      </p:pic>
      <p:sp>
        <p:nvSpPr>
          <p:cNvPr id="55" name="Téglalap 54"/>
          <p:cNvSpPr/>
          <p:nvPr/>
        </p:nvSpPr>
        <p:spPr>
          <a:xfrm>
            <a:off x="3558879" y="2839695"/>
            <a:ext cx="392116" cy="2550695"/>
          </a:xfrm>
          <a:prstGeom prst="rect">
            <a:avLst/>
          </a:prstGeom>
          <a:solidFill>
            <a:srgbClr val="FF66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>
              <a:solidFill>
                <a:prstClr val="white"/>
              </a:solidFill>
            </a:endParaRPr>
          </a:p>
        </p:txBody>
      </p:sp>
      <p:cxnSp>
        <p:nvCxnSpPr>
          <p:cNvPr id="56" name="Egyenes összekötő 55"/>
          <p:cNvCxnSpPr/>
          <p:nvPr/>
        </p:nvCxnSpPr>
        <p:spPr>
          <a:xfrm>
            <a:off x="3951578" y="1626053"/>
            <a:ext cx="0" cy="12874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Egyenes összekötő nyíllal 56"/>
          <p:cNvCxnSpPr/>
          <p:nvPr/>
        </p:nvCxnSpPr>
        <p:spPr>
          <a:xfrm flipH="1">
            <a:off x="3561559" y="2066778"/>
            <a:ext cx="392619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" name="Kép 57"/>
          <p:cNvPicPr preferRelativeResize="0"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67098" y="1505926"/>
            <a:ext cx="418004" cy="504150"/>
          </a:xfrm>
          <a:prstGeom prst="rect">
            <a:avLst/>
          </a:prstGeom>
          <a:noFill/>
        </p:spPr>
      </p:pic>
      <p:sp>
        <p:nvSpPr>
          <p:cNvPr id="60" name="Lekerekített téglalapbuborék 59"/>
          <p:cNvSpPr/>
          <p:nvPr/>
        </p:nvSpPr>
        <p:spPr>
          <a:xfrm>
            <a:off x="5822210" y="1824834"/>
            <a:ext cx="2604862" cy="355691"/>
          </a:xfrm>
          <a:prstGeom prst="wedgeRoundRectCallout">
            <a:avLst>
              <a:gd name="adj1" fmla="val -138964"/>
              <a:gd name="adj2" fmla="val 500549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A lábszelep-ellenállás (</a:t>
            </a:r>
            <a:r>
              <a:rPr lang="hu-HU" i="1" dirty="0" smtClean="0">
                <a:solidFill>
                  <a:prstClr val="white"/>
                </a:solidFill>
                <a:latin typeface="Calibri"/>
              </a:rPr>
              <a:t>m</a:t>
            </a:r>
            <a:r>
              <a:rPr lang="hu-HU" dirty="0" smtClean="0">
                <a:solidFill>
                  <a:prstClr val="white"/>
                </a:solidFill>
                <a:latin typeface="Calibri"/>
              </a:rPr>
              <a:t>)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9" name="Lekerekített téglalapbuborék 58"/>
          <p:cNvSpPr/>
          <p:nvPr/>
        </p:nvSpPr>
        <p:spPr>
          <a:xfrm>
            <a:off x="6115260" y="1624816"/>
            <a:ext cx="2736088" cy="949637"/>
          </a:xfrm>
          <a:prstGeom prst="wedgeRoundRectCallout">
            <a:avLst>
              <a:gd name="adj1" fmla="val -138833"/>
              <a:gd name="adj2" fmla="val 187623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A folyadék hőmérsékletéhez tartozó telítési gőznyomás (</a:t>
            </a:r>
            <a:r>
              <a:rPr lang="hu-HU" i="1" dirty="0" smtClean="0">
                <a:solidFill>
                  <a:prstClr val="white"/>
                </a:solidFill>
                <a:latin typeface="Calibri"/>
              </a:rPr>
              <a:t>m</a:t>
            </a:r>
            <a:r>
              <a:rPr lang="hu-HU" dirty="0" smtClean="0">
                <a:solidFill>
                  <a:prstClr val="white"/>
                </a:solidFill>
                <a:latin typeface="Calibri"/>
              </a:rPr>
              <a:t>)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2" name="Cím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543292" cy="716697"/>
          </a:xfrm>
        </p:spPr>
        <p:txBody>
          <a:bodyPr>
            <a:noAutofit/>
          </a:bodyPr>
          <a:lstStyle/>
          <a:p>
            <a:r>
              <a:rPr lang="hu-HU" sz="4000" dirty="0" smtClean="0"/>
              <a:t>Az áramlástani szivattyú szívó magassága</a:t>
            </a:r>
            <a:endParaRPr lang="hu-HU" sz="4000" dirty="0"/>
          </a:p>
        </p:txBody>
      </p:sp>
    </p:spTree>
    <p:extLst>
      <p:ext uri="{BB962C8B-B14F-4D97-AF65-F5344CB8AC3E}">
        <p14:creationId xmlns:p14="http://schemas.microsoft.com/office/powerpoint/2010/main" val="3220270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3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60" grpId="0" animBg="1"/>
      <p:bldP spid="5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Egyenes összekötő 64"/>
          <p:cNvCxnSpPr/>
          <p:nvPr/>
        </p:nvCxnSpPr>
        <p:spPr>
          <a:xfrm>
            <a:off x="3296334" y="2841043"/>
            <a:ext cx="476141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0" name="Csoportba foglalás 269"/>
          <p:cNvGrpSpPr/>
          <p:nvPr/>
        </p:nvGrpSpPr>
        <p:grpSpPr>
          <a:xfrm>
            <a:off x="1156963" y="2028125"/>
            <a:ext cx="2047467" cy="4147691"/>
            <a:chOff x="1156963" y="2028125"/>
            <a:chExt cx="2047467" cy="4147691"/>
          </a:xfrm>
        </p:grpSpPr>
        <p:sp>
          <p:nvSpPr>
            <p:cNvPr id="199" name="Lekerekített téglalap 198"/>
            <p:cNvSpPr/>
            <p:nvPr/>
          </p:nvSpPr>
          <p:spPr>
            <a:xfrm>
              <a:off x="1156963" y="4602945"/>
              <a:ext cx="1680499" cy="1568466"/>
            </a:xfrm>
            <a:prstGeom prst="roundRect">
              <a:avLst>
                <a:gd name="adj" fmla="val 5093"/>
              </a:avLst>
            </a:prstGeom>
            <a:pattFill prst="dashHorz">
              <a:fgClr>
                <a:schemeClr val="accent1">
                  <a:lumMod val="60000"/>
                  <a:lumOff val="40000"/>
                </a:schemeClr>
              </a:fgClr>
              <a:bgClr>
                <a:schemeClr val="bg1"/>
              </a:bgClr>
            </a:pattFill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200" name="Lekerekített téglalap 199"/>
            <p:cNvSpPr/>
            <p:nvPr/>
          </p:nvSpPr>
          <p:spPr>
            <a:xfrm>
              <a:off x="1156963" y="4215234"/>
              <a:ext cx="1680499" cy="1960582"/>
            </a:xfrm>
            <a:prstGeom prst="roundRect">
              <a:avLst>
                <a:gd name="adj" fmla="val 5027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201" name="Téglalap 200"/>
            <p:cNvSpPr/>
            <p:nvPr/>
          </p:nvSpPr>
          <p:spPr>
            <a:xfrm>
              <a:off x="2455948" y="3177220"/>
              <a:ext cx="94290" cy="2232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208" name="Ellipszis 207"/>
            <p:cNvSpPr/>
            <p:nvPr/>
          </p:nvSpPr>
          <p:spPr>
            <a:xfrm>
              <a:off x="2141590" y="2471442"/>
              <a:ext cx="720000" cy="720000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209" name="Háromszög 208"/>
            <p:cNvSpPr>
              <a:spLocks noChangeAspect="1"/>
            </p:cNvSpPr>
            <p:nvPr/>
          </p:nvSpPr>
          <p:spPr>
            <a:xfrm>
              <a:off x="2376343" y="2466866"/>
              <a:ext cx="255476" cy="219811"/>
            </a:xfrm>
            <a:prstGeom prst="triangl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cxnSp>
          <p:nvCxnSpPr>
            <p:cNvPr id="210" name="Egyenes összekötő 209"/>
            <p:cNvCxnSpPr/>
            <p:nvPr/>
          </p:nvCxnSpPr>
          <p:spPr>
            <a:xfrm>
              <a:off x="1804014" y="2839171"/>
              <a:ext cx="1400416" cy="0"/>
            </a:xfrm>
            <a:prstGeom prst="line">
              <a:avLst/>
            </a:prstGeom>
            <a:ln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2" name="Háromszög 211"/>
            <p:cNvSpPr/>
            <p:nvPr/>
          </p:nvSpPr>
          <p:spPr>
            <a:xfrm flipV="1">
              <a:off x="2173451" y="4479916"/>
              <a:ext cx="140799" cy="118569"/>
            </a:xfrm>
            <a:prstGeom prst="triangl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cxnSp>
          <p:nvCxnSpPr>
            <p:cNvPr id="213" name="Egyenes összekötő 212"/>
            <p:cNvCxnSpPr/>
            <p:nvPr/>
          </p:nvCxnSpPr>
          <p:spPr>
            <a:xfrm rot="16200000">
              <a:off x="655533" y="3876674"/>
              <a:ext cx="3697098" cy="0"/>
            </a:xfrm>
            <a:prstGeom prst="line">
              <a:avLst/>
            </a:prstGeom>
            <a:ln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4" name="Téglalap 213"/>
            <p:cNvSpPr/>
            <p:nvPr/>
          </p:nvSpPr>
          <p:spPr>
            <a:xfrm>
              <a:off x="2413927" y="3284984"/>
              <a:ext cx="177853" cy="9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cxnSp>
          <p:nvCxnSpPr>
            <p:cNvPr id="215" name="Egyenes összekötő 214"/>
            <p:cNvCxnSpPr/>
            <p:nvPr/>
          </p:nvCxnSpPr>
          <p:spPr>
            <a:xfrm>
              <a:off x="2408768" y="3329376"/>
              <a:ext cx="180000" cy="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Lekerekített téglalap 220"/>
            <p:cNvSpPr/>
            <p:nvPr/>
          </p:nvSpPr>
          <p:spPr>
            <a:xfrm>
              <a:off x="2390888" y="5392626"/>
              <a:ext cx="224066" cy="224067"/>
            </a:xfrm>
            <a:prstGeom prst="roundRect">
              <a:avLst/>
            </a:prstGeom>
            <a:pattFill prst="plaid">
              <a:fgClr>
                <a:schemeClr val="accent1"/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</p:grpSp>
      <p:sp useBgFill="1">
        <p:nvSpPr>
          <p:cNvPr id="216" name="Téglalap 215"/>
          <p:cNvSpPr/>
          <p:nvPr/>
        </p:nvSpPr>
        <p:spPr>
          <a:xfrm>
            <a:off x="1004565" y="3875762"/>
            <a:ext cx="881394" cy="24716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>
              <a:solidFill>
                <a:prstClr val="white"/>
              </a:solidFill>
            </a:endParaRP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>
                <a:solidFill>
                  <a:srgbClr val="04617B">
                    <a:shade val="90000"/>
                  </a:srgbClr>
                </a:solidFill>
              </a:rPr>
              <a:t>Író  Béla</a:t>
            </a: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>
                <a:solidFill>
                  <a:srgbClr val="04617B">
                    <a:shade val="90000"/>
                  </a:srgbClr>
                </a:solidFill>
              </a:rPr>
              <a:t>Hő- és Áramlástan Gépei (AG_011_1)</a:t>
            </a: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>
                <a:solidFill>
                  <a:srgbClr val="04617B">
                    <a:shade val="90000"/>
                  </a:srgbClr>
                </a:solidFill>
              </a:rPr>
              <a:pPr/>
              <a:t>28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98" name="Téglalap 197"/>
          <p:cNvSpPr/>
          <p:nvPr/>
        </p:nvSpPr>
        <p:spPr>
          <a:xfrm>
            <a:off x="683568" y="1235202"/>
            <a:ext cx="7632848" cy="5167612"/>
          </a:xfrm>
          <a:prstGeom prst="rect">
            <a:avLst/>
          </a:prstGeom>
          <a:ln>
            <a:noFill/>
          </a:ln>
        </p:spPr>
      </p:sp>
      <p:cxnSp>
        <p:nvCxnSpPr>
          <p:cNvPr id="23" name="Egyenes összekötő 22"/>
          <p:cNvCxnSpPr/>
          <p:nvPr/>
        </p:nvCxnSpPr>
        <p:spPr>
          <a:xfrm>
            <a:off x="3096527" y="4602945"/>
            <a:ext cx="50414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gyenes összekötő 23"/>
          <p:cNvCxnSpPr/>
          <p:nvPr/>
        </p:nvCxnSpPr>
        <p:spPr>
          <a:xfrm>
            <a:off x="3092280" y="5387951"/>
            <a:ext cx="50414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gyenes összekötő nyíllal 24"/>
          <p:cNvCxnSpPr/>
          <p:nvPr/>
        </p:nvCxnSpPr>
        <p:spPr>
          <a:xfrm flipH="1">
            <a:off x="3220442" y="4602945"/>
            <a:ext cx="0" cy="7842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Kép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5852" y="4854585"/>
            <a:ext cx="324000" cy="288000"/>
          </a:xfrm>
          <a:prstGeom prst="rect">
            <a:avLst/>
          </a:prstGeom>
        </p:spPr>
      </p:pic>
      <p:cxnSp>
        <p:nvCxnSpPr>
          <p:cNvPr id="28" name="Egyenes összekötő 27"/>
          <p:cNvCxnSpPr/>
          <p:nvPr/>
        </p:nvCxnSpPr>
        <p:spPr>
          <a:xfrm>
            <a:off x="3389999" y="1624816"/>
            <a:ext cx="0" cy="43692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Egyenes összekötő nyíllal 28"/>
          <p:cNvCxnSpPr/>
          <p:nvPr/>
        </p:nvCxnSpPr>
        <p:spPr>
          <a:xfrm flipV="1">
            <a:off x="3393097" y="5867700"/>
            <a:ext cx="3697097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Egyenes összekötő 29"/>
          <p:cNvCxnSpPr/>
          <p:nvPr/>
        </p:nvCxnSpPr>
        <p:spPr>
          <a:xfrm>
            <a:off x="7088210" y="1692265"/>
            <a:ext cx="0" cy="43132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gyenes összekötő 30"/>
          <p:cNvCxnSpPr/>
          <p:nvPr/>
        </p:nvCxnSpPr>
        <p:spPr>
          <a:xfrm>
            <a:off x="7871756" y="5291500"/>
            <a:ext cx="0" cy="672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Egyenes összekötő nyíllal 31"/>
          <p:cNvCxnSpPr/>
          <p:nvPr/>
        </p:nvCxnSpPr>
        <p:spPr>
          <a:xfrm flipV="1">
            <a:off x="7096629" y="5867700"/>
            <a:ext cx="784233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Kép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2040" y="5373272"/>
            <a:ext cx="439310" cy="504000"/>
          </a:xfrm>
          <a:prstGeom prst="rect">
            <a:avLst/>
          </a:prstGeom>
        </p:spPr>
      </p:pic>
      <p:pic>
        <p:nvPicPr>
          <p:cNvPr id="34" name="Kép 33"/>
          <p:cNvPicPr/>
          <p:nvPr/>
        </p:nvPicPr>
        <p:blipFill>
          <a:blip r:embed="rId3"/>
          <a:stretch>
            <a:fillRect/>
          </a:stretch>
        </p:blipFill>
        <p:spPr>
          <a:xfrm>
            <a:off x="7380312" y="5553268"/>
            <a:ext cx="265791" cy="288000"/>
          </a:xfrm>
          <a:prstGeom prst="rect">
            <a:avLst/>
          </a:prstGeom>
        </p:spPr>
      </p:pic>
      <p:graphicFrame>
        <p:nvGraphicFramePr>
          <p:cNvPr id="35" name="Objektum 34"/>
          <p:cNvGraphicFramePr>
            <a:graphicFrameLocks noChangeAspect="1"/>
          </p:cNvGraphicFramePr>
          <p:nvPr/>
        </p:nvGraphicFramePr>
        <p:xfrm>
          <a:off x="1943945" y="4200725"/>
          <a:ext cx="240000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67" name="Equation" r:id="rId5" imgW="190440" imgH="228600" progId="Equation.3">
                  <p:embed/>
                </p:oleObj>
              </mc:Choice>
              <mc:Fallback>
                <p:oleObj name="Equation" r:id="rId5" imgW="19044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43945" y="4200725"/>
                        <a:ext cx="240000" cy="28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Szabadkézi sokszög 26"/>
          <p:cNvSpPr/>
          <p:nvPr/>
        </p:nvSpPr>
        <p:spPr>
          <a:xfrm>
            <a:off x="3388411" y="2839696"/>
            <a:ext cx="4483373" cy="2548757"/>
          </a:xfrm>
          <a:custGeom>
            <a:avLst/>
            <a:gdLst>
              <a:gd name="connsiteX0" fmla="*/ 0 w 2881313"/>
              <a:gd name="connsiteY0" fmla="*/ 0 h 1640682"/>
              <a:gd name="connsiteX1" fmla="*/ 1250156 w 2881313"/>
              <a:gd name="connsiteY1" fmla="*/ 0 h 1640682"/>
              <a:gd name="connsiteX2" fmla="*/ 2881313 w 2881313"/>
              <a:gd name="connsiteY2" fmla="*/ 1640682 h 1640682"/>
              <a:gd name="connsiteX3" fmla="*/ 4763 w 2881313"/>
              <a:gd name="connsiteY3" fmla="*/ 1640682 h 1640682"/>
              <a:gd name="connsiteX4" fmla="*/ 0 w 2881313"/>
              <a:gd name="connsiteY4" fmla="*/ 0 h 1640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1313" h="1640682">
                <a:moveTo>
                  <a:pt x="0" y="0"/>
                </a:moveTo>
                <a:lnTo>
                  <a:pt x="1250156" y="0"/>
                </a:lnTo>
                <a:lnTo>
                  <a:pt x="2881313" y="1640682"/>
                </a:lnTo>
                <a:lnTo>
                  <a:pt x="4763" y="1640682"/>
                </a:lnTo>
                <a:cubicBezTo>
                  <a:pt x="3175" y="1093788"/>
                  <a:pt x="1588" y="546894"/>
                  <a:pt x="0" y="0"/>
                </a:cubicBezTo>
                <a:close/>
              </a:path>
            </a:pathLst>
          </a:custGeom>
          <a:pattFill prst="ltHorz">
            <a:fgClr>
              <a:schemeClr val="accent1"/>
            </a:fgClr>
            <a:bgClr>
              <a:schemeClr val="bg1"/>
            </a:bgClr>
          </a:pattFill>
          <a:ln w="6350">
            <a:solidFill>
              <a:schemeClr val="tx1">
                <a:alpha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>
              <a:solidFill>
                <a:prstClr val="white"/>
              </a:solidFill>
            </a:endParaRPr>
          </a:p>
        </p:txBody>
      </p:sp>
      <p:cxnSp>
        <p:nvCxnSpPr>
          <p:cNvPr id="38" name="Egyenes összekötő 37"/>
          <p:cNvCxnSpPr/>
          <p:nvPr/>
        </p:nvCxnSpPr>
        <p:spPr>
          <a:xfrm>
            <a:off x="3389999" y="1624816"/>
            <a:ext cx="0" cy="43692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églalap 38"/>
          <p:cNvSpPr/>
          <p:nvPr/>
        </p:nvSpPr>
        <p:spPr>
          <a:xfrm>
            <a:off x="3392119" y="2839171"/>
            <a:ext cx="56017" cy="2549749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>
              <a:solidFill>
                <a:prstClr val="white"/>
              </a:solidFill>
            </a:endParaRPr>
          </a:p>
        </p:txBody>
      </p:sp>
      <p:cxnSp>
        <p:nvCxnSpPr>
          <p:cNvPr id="40" name="Egyenes összekötő 39"/>
          <p:cNvCxnSpPr/>
          <p:nvPr/>
        </p:nvCxnSpPr>
        <p:spPr>
          <a:xfrm>
            <a:off x="3447657" y="1622342"/>
            <a:ext cx="0" cy="12323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Csoportba foglalás 40"/>
          <p:cNvGrpSpPr/>
          <p:nvPr/>
        </p:nvGrpSpPr>
        <p:grpSpPr>
          <a:xfrm>
            <a:off x="3053328" y="1711816"/>
            <a:ext cx="604083" cy="95228"/>
            <a:chOff x="1519155" y="2177893"/>
            <a:chExt cx="388224" cy="61200"/>
          </a:xfrm>
        </p:grpSpPr>
        <p:cxnSp>
          <p:nvCxnSpPr>
            <p:cNvPr id="42" name="Egyenes összekötő 41"/>
            <p:cNvCxnSpPr/>
            <p:nvPr/>
          </p:nvCxnSpPr>
          <p:spPr>
            <a:xfrm flipV="1">
              <a:off x="1519155" y="2208825"/>
              <a:ext cx="38822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Háromszög 42"/>
            <p:cNvSpPr/>
            <p:nvPr/>
          </p:nvSpPr>
          <p:spPr>
            <a:xfrm rot="5400000">
              <a:off x="1666635" y="2177893"/>
              <a:ext cx="61200" cy="61200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44" name="Háromszög 43"/>
            <p:cNvSpPr/>
            <p:nvPr/>
          </p:nvSpPr>
          <p:spPr>
            <a:xfrm rot="16200000" flipH="1">
              <a:off x="1783549" y="2177893"/>
              <a:ext cx="60960" cy="60960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</p:grpSp>
      <p:pic>
        <p:nvPicPr>
          <p:cNvPr id="45" name="Kép 44"/>
          <p:cNvPicPr preferRelativeResize="0"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06724" y="1250109"/>
            <a:ext cx="380913" cy="503804"/>
          </a:xfrm>
          <a:prstGeom prst="rect">
            <a:avLst/>
          </a:prstGeom>
        </p:spPr>
      </p:pic>
      <p:sp>
        <p:nvSpPr>
          <p:cNvPr id="47" name="Téglalap 46"/>
          <p:cNvSpPr/>
          <p:nvPr/>
        </p:nvSpPr>
        <p:spPr>
          <a:xfrm>
            <a:off x="3446177" y="2841166"/>
            <a:ext cx="111652" cy="2549224"/>
          </a:xfrm>
          <a:prstGeom prst="rect">
            <a:avLst/>
          </a:prstGeom>
          <a:solidFill>
            <a:schemeClr val="accent5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>
              <a:solidFill>
                <a:prstClr val="white"/>
              </a:solidFill>
            </a:endParaRPr>
          </a:p>
        </p:txBody>
      </p:sp>
      <p:cxnSp>
        <p:nvCxnSpPr>
          <p:cNvPr id="48" name="Egyenes összekötő 47"/>
          <p:cNvCxnSpPr/>
          <p:nvPr/>
        </p:nvCxnSpPr>
        <p:spPr>
          <a:xfrm>
            <a:off x="3558792" y="1880240"/>
            <a:ext cx="0" cy="10643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Csoportba foglalás 48"/>
          <p:cNvGrpSpPr/>
          <p:nvPr/>
        </p:nvGrpSpPr>
        <p:grpSpPr>
          <a:xfrm>
            <a:off x="3160766" y="2305362"/>
            <a:ext cx="603711" cy="96831"/>
            <a:chOff x="1593917" y="2340270"/>
            <a:chExt cx="387985" cy="62230"/>
          </a:xfrm>
        </p:grpSpPr>
        <p:cxnSp>
          <p:nvCxnSpPr>
            <p:cNvPr id="50" name="Egyenes összekötő 49"/>
            <p:cNvCxnSpPr/>
            <p:nvPr/>
          </p:nvCxnSpPr>
          <p:spPr>
            <a:xfrm flipV="1">
              <a:off x="1593917" y="2371385"/>
              <a:ext cx="38798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Háromszög 50"/>
            <p:cNvSpPr/>
            <p:nvPr/>
          </p:nvSpPr>
          <p:spPr>
            <a:xfrm rot="5400000">
              <a:off x="1713141" y="2340270"/>
              <a:ext cx="60960" cy="60960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52" name="Háromszög 51"/>
            <p:cNvSpPr/>
            <p:nvPr/>
          </p:nvSpPr>
          <p:spPr>
            <a:xfrm rot="16200000" flipH="1">
              <a:off x="1858394" y="2341858"/>
              <a:ext cx="60325" cy="60960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</p:grpSp>
      <p:pic>
        <p:nvPicPr>
          <p:cNvPr id="53" name="Kép 52"/>
          <p:cNvPicPr preferRelativeResize="0"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9221" y="2072705"/>
            <a:ext cx="280083" cy="280131"/>
          </a:xfrm>
          <a:prstGeom prst="rect">
            <a:avLst/>
          </a:prstGeom>
        </p:spPr>
      </p:pic>
      <p:sp>
        <p:nvSpPr>
          <p:cNvPr id="55" name="Téglalap 54"/>
          <p:cNvSpPr/>
          <p:nvPr/>
        </p:nvSpPr>
        <p:spPr>
          <a:xfrm>
            <a:off x="3558879" y="2839695"/>
            <a:ext cx="392116" cy="2550695"/>
          </a:xfrm>
          <a:prstGeom prst="rect">
            <a:avLst/>
          </a:prstGeom>
          <a:solidFill>
            <a:srgbClr val="FF66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>
              <a:solidFill>
                <a:prstClr val="white"/>
              </a:solidFill>
            </a:endParaRPr>
          </a:p>
        </p:txBody>
      </p:sp>
      <p:cxnSp>
        <p:nvCxnSpPr>
          <p:cNvPr id="56" name="Egyenes összekötő 55"/>
          <p:cNvCxnSpPr/>
          <p:nvPr/>
        </p:nvCxnSpPr>
        <p:spPr>
          <a:xfrm>
            <a:off x="3951578" y="1626053"/>
            <a:ext cx="0" cy="12874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Egyenes összekötő nyíllal 56"/>
          <p:cNvCxnSpPr/>
          <p:nvPr/>
        </p:nvCxnSpPr>
        <p:spPr>
          <a:xfrm flipH="1">
            <a:off x="3561559" y="2066778"/>
            <a:ext cx="392619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" name="Kép 57"/>
          <p:cNvPicPr preferRelativeResize="0"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67098" y="1505926"/>
            <a:ext cx="418004" cy="504150"/>
          </a:xfrm>
          <a:prstGeom prst="rect">
            <a:avLst/>
          </a:prstGeom>
          <a:noFill/>
        </p:spPr>
      </p:pic>
      <p:sp>
        <p:nvSpPr>
          <p:cNvPr id="59" name="Lekerekített téglalapbuborék 58"/>
          <p:cNvSpPr/>
          <p:nvPr/>
        </p:nvSpPr>
        <p:spPr>
          <a:xfrm>
            <a:off x="6115260" y="1624816"/>
            <a:ext cx="2736088" cy="949637"/>
          </a:xfrm>
          <a:prstGeom prst="wedgeRoundRectCallout">
            <a:avLst>
              <a:gd name="adj1" fmla="val -138833"/>
              <a:gd name="adj2" fmla="val 187623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A folyadék hőmérsékletéhez tartozó telítési gőznyomás (</a:t>
            </a:r>
            <a:r>
              <a:rPr lang="hu-HU" i="1" dirty="0" smtClean="0">
                <a:solidFill>
                  <a:prstClr val="white"/>
                </a:solidFill>
                <a:latin typeface="Calibri"/>
              </a:rPr>
              <a:t>m</a:t>
            </a:r>
            <a:r>
              <a:rPr lang="hu-HU" dirty="0" smtClean="0">
                <a:solidFill>
                  <a:prstClr val="white"/>
                </a:solidFill>
                <a:latin typeface="Calibri"/>
              </a:rPr>
              <a:t>)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4" name="Téglalap 53"/>
          <p:cNvSpPr/>
          <p:nvPr/>
        </p:nvSpPr>
        <p:spPr>
          <a:xfrm>
            <a:off x="3950095" y="2840919"/>
            <a:ext cx="560166" cy="254922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>
              <a:solidFill>
                <a:prstClr val="white"/>
              </a:solidFill>
            </a:endParaRPr>
          </a:p>
        </p:txBody>
      </p:sp>
      <p:cxnSp>
        <p:nvCxnSpPr>
          <p:cNvPr id="61" name="Egyenes összekötő 60"/>
          <p:cNvCxnSpPr/>
          <p:nvPr/>
        </p:nvCxnSpPr>
        <p:spPr>
          <a:xfrm>
            <a:off x="4509845" y="1626558"/>
            <a:ext cx="0" cy="12874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Egyenes összekötő nyíllal 61"/>
          <p:cNvCxnSpPr/>
          <p:nvPr/>
        </p:nvCxnSpPr>
        <p:spPr>
          <a:xfrm flipH="1">
            <a:off x="3949451" y="1755536"/>
            <a:ext cx="560166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3" name="Kép 62"/>
          <p:cNvPicPr preferRelativeResize="0"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88528" y="1235266"/>
            <a:ext cx="739419" cy="279352"/>
          </a:xfrm>
          <a:prstGeom prst="rect">
            <a:avLst/>
          </a:prstGeom>
        </p:spPr>
      </p:pic>
      <p:sp>
        <p:nvSpPr>
          <p:cNvPr id="64" name="Lekerekített téglalapbuborék 63"/>
          <p:cNvSpPr/>
          <p:nvPr/>
        </p:nvSpPr>
        <p:spPr>
          <a:xfrm>
            <a:off x="4816357" y="1015457"/>
            <a:ext cx="4177779" cy="1776013"/>
          </a:xfrm>
          <a:prstGeom prst="wedgeRoundRectCallout">
            <a:avLst>
              <a:gd name="adj1" fmla="val -63849"/>
              <a:gd name="adj2" fmla="val 131783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A szivattyú szívócsonkja és a járókerék belépő éle között minimálisan szükséges, típustól és üzemállapottól függő nyomáskülönbség, a nettó pozitív szívómagasság, </a:t>
            </a:r>
          </a:p>
          <a:p>
            <a:pPr algn="ctr"/>
            <a:r>
              <a:rPr lang="hu-HU" b="1" dirty="0" smtClean="0">
                <a:solidFill>
                  <a:prstClr val="white"/>
                </a:solidFill>
                <a:latin typeface="Calibri"/>
              </a:rPr>
              <a:t>N</a:t>
            </a:r>
            <a:r>
              <a:rPr lang="hu-HU" dirty="0" smtClean="0">
                <a:solidFill>
                  <a:prstClr val="white"/>
                </a:solidFill>
                <a:latin typeface="Calibri"/>
              </a:rPr>
              <a:t>et </a:t>
            </a:r>
            <a:r>
              <a:rPr lang="hu-HU" b="1" dirty="0" err="1" smtClean="0">
                <a:solidFill>
                  <a:prstClr val="white"/>
                </a:solidFill>
                <a:latin typeface="Calibri"/>
              </a:rPr>
              <a:t>P</a:t>
            </a:r>
            <a:r>
              <a:rPr lang="hu-HU" dirty="0" err="1" smtClean="0">
                <a:solidFill>
                  <a:prstClr val="white"/>
                </a:solidFill>
                <a:latin typeface="Calibri"/>
              </a:rPr>
              <a:t>ositive</a:t>
            </a:r>
            <a:r>
              <a:rPr lang="hu-HU" dirty="0" smtClean="0">
                <a:solidFill>
                  <a:prstClr val="white"/>
                </a:solidFill>
                <a:latin typeface="Calibri"/>
              </a:rPr>
              <a:t> </a:t>
            </a:r>
            <a:r>
              <a:rPr lang="hu-HU" b="1" dirty="0" err="1" smtClean="0">
                <a:solidFill>
                  <a:prstClr val="white"/>
                </a:solidFill>
                <a:latin typeface="Calibri"/>
              </a:rPr>
              <a:t>S</a:t>
            </a:r>
            <a:r>
              <a:rPr lang="hu-HU" dirty="0" err="1" smtClean="0">
                <a:solidFill>
                  <a:prstClr val="white"/>
                </a:solidFill>
                <a:latin typeface="Calibri"/>
              </a:rPr>
              <a:t>uction</a:t>
            </a:r>
            <a:r>
              <a:rPr lang="hu-HU" dirty="0" smtClean="0">
                <a:solidFill>
                  <a:prstClr val="white"/>
                </a:solidFill>
                <a:latin typeface="Calibri"/>
              </a:rPr>
              <a:t> </a:t>
            </a:r>
            <a:r>
              <a:rPr lang="hu-HU" b="1" dirty="0" smtClean="0">
                <a:solidFill>
                  <a:prstClr val="white"/>
                </a:solidFill>
                <a:latin typeface="Calibri"/>
              </a:rPr>
              <a:t>H</a:t>
            </a:r>
            <a:r>
              <a:rPr lang="hu-HU" dirty="0" smtClean="0">
                <a:solidFill>
                  <a:prstClr val="white"/>
                </a:solidFill>
                <a:latin typeface="Calibri"/>
              </a:rPr>
              <a:t>ead (</a:t>
            </a:r>
            <a:r>
              <a:rPr lang="hu-HU" i="1" dirty="0" smtClean="0">
                <a:solidFill>
                  <a:prstClr val="white"/>
                </a:solidFill>
                <a:latin typeface="Calibri"/>
              </a:rPr>
              <a:t>m</a:t>
            </a:r>
            <a:r>
              <a:rPr lang="hu-HU" dirty="0" smtClean="0">
                <a:solidFill>
                  <a:prstClr val="white"/>
                </a:solidFill>
                <a:latin typeface="Calibri"/>
              </a:rPr>
              <a:t>)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6" name="Cím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543292" cy="716697"/>
          </a:xfrm>
        </p:spPr>
        <p:txBody>
          <a:bodyPr>
            <a:noAutofit/>
          </a:bodyPr>
          <a:lstStyle/>
          <a:p>
            <a:r>
              <a:rPr lang="hu-HU" sz="4000" dirty="0" smtClean="0"/>
              <a:t>Az áramlástani szivattyú szívó magassága</a:t>
            </a:r>
            <a:endParaRPr lang="hu-HU" sz="4000" dirty="0"/>
          </a:p>
        </p:txBody>
      </p:sp>
    </p:spTree>
    <p:extLst>
      <p:ext uri="{BB962C8B-B14F-4D97-AF65-F5344CB8AC3E}">
        <p14:creationId xmlns:p14="http://schemas.microsoft.com/office/powerpoint/2010/main" val="308602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54" grpId="0" animBg="1"/>
      <p:bldP spid="6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9" name="Egyenes összekötő 68"/>
          <p:cNvCxnSpPr/>
          <p:nvPr/>
        </p:nvCxnSpPr>
        <p:spPr>
          <a:xfrm>
            <a:off x="3296334" y="2841043"/>
            <a:ext cx="476141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0" name="Csoportba foglalás 269"/>
          <p:cNvGrpSpPr/>
          <p:nvPr/>
        </p:nvGrpSpPr>
        <p:grpSpPr>
          <a:xfrm>
            <a:off x="1156963" y="2028125"/>
            <a:ext cx="2047467" cy="4147691"/>
            <a:chOff x="1156963" y="2028125"/>
            <a:chExt cx="2047467" cy="4147691"/>
          </a:xfrm>
        </p:grpSpPr>
        <p:sp>
          <p:nvSpPr>
            <p:cNvPr id="199" name="Lekerekített téglalap 198"/>
            <p:cNvSpPr/>
            <p:nvPr/>
          </p:nvSpPr>
          <p:spPr>
            <a:xfrm>
              <a:off x="1156963" y="4602945"/>
              <a:ext cx="1680499" cy="1568466"/>
            </a:xfrm>
            <a:prstGeom prst="roundRect">
              <a:avLst>
                <a:gd name="adj" fmla="val 5093"/>
              </a:avLst>
            </a:prstGeom>
            <a:pattFill prst="dashHorz">
              <a:fgClr>
                <a:schemeClr val="accent1">
                  <a:lumMod val="60000"/>
                  <a:lumOff val="40000"/>
                </a:schemeClr>
              </a:fgClr>
              <a:bgClr>
                <a:schemeClr val="bg1"/>
              </a:bgClr>
            </a:pattFill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200" name="Lekerekített téglalap 199"/>
            <p:cNvSpPr/>
            <p:nvPr/>
          </p:nvSpPr>
          <p:spPr>
            <a:xfrm>
              <a:off x="1156963" y="4215234"/>
              <a:ext cx="1680499" cy="1960582"/>
            </a:xfrm>
            <a:prstGeom prst="roundRect">
              <a:avLst>
                <a:gd name="adj" fmla="val 5027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201" name="Téglalap 200"/>
            <p:cNvSpPr/>
            <p:nvPr/>
          </p:nvSpPr>
          <p:spPr>
            <a:xfrm>
              <a:off x="2455948" y="3177220"/>
              <a:ext cx="94290" cy="2232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208" name="Ellipszis 207"/>
            <p:cNvSpPr/>
            <p:nvPr/>
          </p:nvSpPr>
          <p:spPr>
            <a:xfrm>
              <a:off x="2141590" y="2471442"/>
              <a:ext cx="720000" cy="720000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209" name="Háromszög 208"/>
            <p:cNvSpPr>
              <a:spLocks noChangeAspect="1"/>
            </p:cNvSpPr>
            <p:nvPr/>
          </p:nvSpPr>
          <p:spPr>
            <a:xfrm>
              <a:off x="2376343" y="2466866"/>
              <a:ext cx="255476" cy="219811"/>
            </a:xfrm>
            <a:prstGeom prst="triangl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cxnSp>
          <p:nvCxnSpPr>
            <p:cNvPr id="210" name="Egyenes összekötő 209"/>
            <p:cNvCxnSpPr/>
            <p:nvPr/>
          </p:nvCxnSpPr>
          <p:spPr>
            <a:xfrm>
              <a:off x="1804014" y="2839171"/>
              <a:ext cx="1400416" cy="0"/>
            </a:xfrm>
            <a:prstGeom prst="line">
              <a:avLst/>
            </a:prstGeom>
            <a:ln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2" name="Háromszög 211"/>
            <p:cNvSpPr/>
            <p:nvPr/>
          </p:nvSpPr>
          <p:spPr>
            <a:xfrm flipV="1">
              <a:off x="2173451" y="4479916"/>
              <a:ext cx="140799" cy="118569"/>
            </a:xfrm>
            <a:prstGeom prst="triangl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cxnSp>
          <p:nvCxnSpPr>
            <p:cNvPr id="213" name="Egyenes összekötő 212"/>
            <p:cNvCxnSpPr/>
            <p:nvPr/>
          </p:nvCxnSpPr>
          <p:spPr>
            <a:xfrm rot="16200000">
              <a:off x="655533" y="3876674"/>
              <a:ext cx="3697098" cy="0"/>
            </a:xfrm>
            <a:prstGeom prst="line">
              <a:avLst/>
            </a:prstGeom>
            <a:ln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4" name="Téglalap 213"/>
            <p:cNvSpPr/>
            <p:nvPr/>
          </p:nvSpPr>
          <p:spPr>
            <a:xfrm>
              <a:off x="2413927" y="3284984"/>
              <a:ext cx="177853" cy="9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cxnSp>
          <p:nvCxnSpPr>
            <p:cNvPr id="215" name="Egyenes összekötő 214"/>
            <p:cNvCxnSpPr/>
            <p:nvPr/>
          </p:nvCxnSpPr>
          <p:spPr>
            <a:xfrm>
              <a:off x="2408768" y="3329376"/>
              <a:ext cx="180000" cy="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Lekerekített téglalap 220"/>
            <p:cNvSpPr/>
            <p:nvPr/>
          </p:nvSpPr>
          <p:spPr>
            <a:xfrm>
              <a:off x="2390888" y="5392626"/>
              <a:ext cx="224066" cy="224067"/>
            </a:xfrm>
            <a:prstGeom prst="roundRect">
              <a:avLst/>
            </a:prstGeom>
            <a:pattFill prst="plaid">
              <a:fgClr>
                <a:schemeClr val="accent1"/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</p:grpSp>
      <p:sp useBgFill="1">
        <p:nvSpPr>
          <p:cNvPr id="216" name="Téglalap 215"/>
          <p:cNvSpPr/>
          <p:nvPr/>
        </p:nvSpPr>
        <p:spPr>
          <a:xfrm>
            <a:off x="1004565" y="3875762"/>
            <a:ext cx="881394" cy="24716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>
              <a:solidFill>
                <a:prstClr val="white"/>
              </a:solidFill>
            </a:endParaRP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>
                <a:solidFill>
                  <a:srgbClr val="04617B">
                    <a:shade val="90000"/>
                  </a:srgbClr>
                </a:solidFill>
              </a:rPr>
              <a:t>Író  Béla</a:t>
            </a: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>
                <a:solidFill>
                  <a:srgbClr val="04617B">
                    <a:shade val="90000"/>
                  </a:srgbClr>
                </a:solidFill>
              </a:rPr>
              <a:t>Hő- és Áramlástan Gépei (AG_011_1)</a:t>
            </a: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>
                <a:solidFill>
                  <a:srgbClr val="04617B">
                    <a:shade val="90000"/>
                  </a:srgbClr>
                </a:solidFill>
              </a:rPr>
              <a:pPr/>
              <a:t>29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98" name="Téglalap 197"/>
          <p:cNvSpPr/>
          <p:nvPr/>
        </p:nvSpPr>
        <p:spPr>
          <a:xfrm>
            <a:off x="683568" y="1235202"/>
            <a:ext cx="7632848" cy="5167612"/>
          </a:xfrm>
          <a:prstGeom prst="rect">
            <a:avLst/>
          </a:prstGeom>
          <a:ln>
            <a:noFill/>
          </a:ln>
        </p:spPr>
      </p:sp>
      <p:cxnSp>
        <p:nvCxnSpPr>
          <p:cNvPr id="23" name="Egyenes összekötő 22"/>
          <p:cNvCxnSpPr/>
          <p:nvPr/>
        </p:nvCxnSpPr>
        <p:spPr>
          <a:xfrm>
            <a:off x="3096527" y="4602945"/>
            <a:ext cx="50414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gyenes összekötő 23"/>
          <p:cNvCxnSpPr/>
          <p:nvPr/>
        </p:nvCxnSpPr>
        <p:spPr>
          <a:xfrm>
            <a:off x="3092280" y="5387951"/>
            <a:ext cx="50414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gyenes összekötő nyíllal 24"/>
          <p:cNvCxnSpPr/>
          <p:nvPr/>
        </p:nvCxnSpPr>
        <p:spPr>
          <a:xfrm flipH="1">
            <a:off x="3220442" y="4602945"/>
            <a:ext cx="0" cy="7842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Kép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5852" y="4854585"/>
            <a:ext cx="324000" cy="288000"/>
          </a:xfrm>
          <a:prstGeom prst="rect">
            <a:avLst/>
          </a:prstGeom>
        </p:spPr>
      </p:pic>
      <p:cxnSp>
        <p:nvCxnSpPr>
          <p:cNvPr id="28" name="Egyenes összekötő 27"/>
          <p:cNvCxnSpPr/>
          <p:nvPr/>
        </p:nvCxnSpPr>
        <p:spPr>
          <a:xfrm>
            <a:off x="3389999" y="1624816"/>
            <a:ext cx="0" cy="43692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Egyenes összekötő nyíllal 28"/>
          <p:cNvCxnSpPr/>
          <p:nvPr/>
        </p:nvCxnSpPr>
        <p:spPr>
          <a:xfrm flipV="1">
            <a:off x="3393097" y="5867700"/>
            <a:ext cx="3697097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Egyenes összekötő 29"/>
          <p:cNvCxnSpPr/>
          <p:nvPr/>
        </p:nvCxnSpPr>
        <p:spPr>
          <a:xfrm>
            <a:off x="7088210" y="1692265"/>
            <a:ext cx="0" cy="43132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gyenes összekötő 30"/>
          <p:cNvCxnSpPr/>
          <p:nvPr/>
        </p:nvCxnSpPr>
        <p:spPr>
          <a:xfrm>
            <a:off x="7871756" y="5291500"/>
            <a:ext cx="0" cy="672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Egyenes összekötő nyíllal 31"/>
          <p:cNvCxnSpPr/>
          <p:nvPr/>
        </p:nvCxnSpPr>
        <p:spPr>
          <a:xfrm flipV="1">
            <a:off x="7096629" y="5867700"/>
            <a:ext cx="784233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Kép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2040" y="5373272"/>
            <a:ext cx="439310" cy="504000"/>
          </a:xfrm>
          <a:prstGeom prst="rect">
            <a:avLst/>
          </a:prstGeom>
        </p:spPr>
      </p:pic>
      <p:pic>
        <p:nvPicPr>
          <p:cNvPr id="34" name="Kép 33"/>
          <p:cNvPicPr/>
          <p:nvPr/>
        </p:nvPicPr>
        <p:blipFill>
          <a:blip r:embed="rId3"/>
          <a:stretch>
            <a:fillRect/>
          </a:stretch>
        </p:blipFill>
        <p:spPr>
          <a:xfrm>
            <a:off x="7380312" y="5553268"/>
            <a:ext cx="265791" cy="288000"/>
          </a:xfrm>
          <a:prstGeom prst="rect">
            <a:avLst/>
          </a:prstGeom>
        </p:spPr>
      </p:pic>
      <p:graphicFrame>
        <p:nvGraphicFramePr>
          <p:cNvPr id="35" name="Objektum 34"/>
          <p:cNvGraphicFramePr>
            <a:graphicFrameLocks noChangeAspect="1"/>
          </p:cNvGraphicFramePr>
          <p:nvPr/>
        </p:nvGraphicFramePr>
        <p:xfrm>
          <a:off x="1943945" y="4200725"/>
          <a:ext cx="240000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91" name="Equation" r:id="rId5" imgW="190440" imgH="228600" progId="Equation.3">
                  <p:embed/>
                </p:oleObj>
              </mc:Choice>
              <mc:Fallback>
                <p:oleObj name="Equation" r:id="rId5" imgW="19044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43945" y="4200725"/>
                        <a:ext cx="240000" cy="28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Szabadkézi sokszög 26"/>
          <p:cNvSpPr/>
          <p:nvPr/>
        </p:nvSpPr>
        <p:spPr>
          <a:xfrm>
            <a:off x="3388411" y="2839696"/>
            <a:ext cx="4483373" cy="2548757"/>
          </a:xfrm>
          <a:custGeom>
            <a:avLst/>
            <a:gdLst>
              <a:gd name="connsiteX0" fmla="*/ 0 w 2881313"/>
              <a:gd name="connsiteY0" fmla="*/ 0 h 1640682"/>
              <a:gd name="connsiteX1" fmla="*/ 1250156 w 2881313"/>
              <a:gd name="connsiteY1" fmla="*/ 0 h 1640682"/>
              <a:gd name="connsiteX2" fmla="*/ 2881313 w 2881313"/>
              <a:gd name="connsiteY2" fmla="*/ 1640682 h 1640682"/>
              <a:gd name="connsiteX3" fmla="*/ 4763 w 2881313"/>
              <a:gd name="connsiteY3" fmla="*/ 1640682 h 1640682"/>
              <a:gd name="connsiteX4" fmla="*/ 0 w 2881313"/>
              <a:gd name="connsiteY4" fmla="*/ 0 h 1640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1313" h="1640682">
                <a:moveTo>
                  <a:pt x="0" y="0"/>
                </a:moveTo>
                <a:lnTo>
                  <a:pt x="1250156" y="0"/>
                </a:lnTo>
                <a:lnTo>
                  <a:pt x="2881313" y="1640682"/>
                </a:lnTo>
                <a:lnTo>
                  <a:pt x="4763" y="1640682"/>
                </a:lnTo>
                <a:cubicBezTo>
                  <a:pt x="3175" y="1093788"/>
                  <a:pt x="1588" y="546894"/>
                  <a:pt x="0" y="0"/>
                </a:cubicBezTo>
                <a:close/>
              </a:path>
            </a:pathLst>
          </a:custGeom>
          <a:pattFill prst="ltHorz">
            <a:fgClr>
              <a:schemeClr val="accent1"/>
            </a:fgClr>
            <a:bgClr>
              <a:schemeClr val="bg1"/>
            </a:bgClr>
          </a:pattFill>
          <a:ln w="6350">
            <a:solidFill>
              <a:schemeClr val="tx1">
                <a:alpha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>
              <a:solidFill>
                <a:prstClr val="white"/>
              </a:solidFill>
            </a:endParaRPr>
          </a:p>
        </p:txBody>
      </p:sp>
      <p:cxnSp>
        <p:nvCxnSpPr>
          <p:cNvPr id="38" name="Egyenes összekötő 37"/>
          <p:cNvCxnSpPr/>
          <p:nvPr/>
        </p:nvCxnSpPr>
        <p:spPr>
          <a:xfrm>
            <a:off x="3389999" y="1624816"/>
            <a:ext cx="0" cy="43692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églalap 38"/>
          <p:cNvSpPr/>
          <p:nvPr/>
        </p:nvSpPr>
        <p:spPr>
          <a:xfrm>
            <a:off x="3392119" y="2839171"/>
            <a:ext cx="56017" cy="2549749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>
              <a:solidFill>
                <a:prstClr val="white"/>
              </a:solidFill>
            </a:endParaRPr>
          </a:p>
        </p:txBody>
      </p:sp>
      <p:cxnSp>
        <p:nvCxnSpPr>
          <p:cNvPr id="40" name="Egyenes összekötő 39"/>
          <p:cNvCxnSpPr/>
          <p:nvPr/>
        </p:nvCxnSpPr>
        <p:spPr>
          <a:xfrm>
            <a:off x="3447657" y="1622342"/>
            <a:ext cx="0" cy="12323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Csoportba foglalás 40"/>
          <p:cNvGrpSpPr/>
          <p:nvPr/>
        </p:nvGrpSpPr>
        <p:grpSpPr>
          <a:xfrm>
            <a:off x="3053328" y="1711816"/>
            <a:ext cx="604083" cy="95228"/>
            <a:chOff x="1519155" y="2177893"/>
            <a:chExt cx="388224" cy="61200"/>
          </a:xfrm>
        </p:grpSpPr>
        <p:cxnSp>
          <p:nvCxnSpPr>
            <p:cNvPr id="42" name="Egyenes összekötő 41"/>
            <p:cNvCxnSpPr/>
            <p:nvPr/>
          </p:nvCxnSpPr>
          <p:spPr>
            <a:xfrm flipV="1">
              <a:off x="1519155" y="2208825"/>
              <a:ext cx="38822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Háromszög 42"/>
            <p:cNvSpPr/>
            <p:nvPr/>
          </p:nvSpPr>
          <p:spPr>
            <a:xfrm rot="5400000">
              <a:off x="1666635" y="2177893"/>
              <a:ext cx="61200" cy="61200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44" name="Háromszög 43"/>
            <p:cNvSpPr/>
            <p:nvPr/>
          </p:nvSpPr>
          <p:spPr>
            <a:xfrm rot="16200000" flipH="1">
              <a:off x="1783549" y="2177893"/>
              <a:ext cx="60960" cy="60960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</p:grpSp>
      <p:pic>
        <p:nvPicPr>
          <p:cNvPr id="45" name="Kép 44"/>
          <p:cNvPicPr preferRelativeResize="0"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06724" y="1250109"/>
            <a:ext cx="380913" cy="503804"/>
          </a:xfrm>
          <a:prstGeom prst="rect">
            <a:avLst/>
          </a:prstGeom>
        </p:spPr>
      </p:pic>
      <p:sp>
        <p:nvSpPr>
          <p:cNvPr id="47" name="Téglalap 46"/>
          <p:cNvSpPr/>
          <p:nvPr/>
        </p:nvSpPr>
        <p:spPr>
          <a:xfrm>
            <a:off x="3446177" y="2841166"/>
            <a:ext cx="111652" cy="2549224"/>
          </a:xfrm>
          <a:prstGeom prst="rect">
            <a:avLst/>
          </a:prstGeom>
          <a:solidFill>
            <a:schemeClr val="accent5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>
              <a:solidFill>
                <a:prstClr val="white"/>
              </a:solidFill>
            </a:endParaRPr>
          </a:p>
        </p:txBody>
      </p:sp>
      <p:cxnSp>
        <p:nvCxnSpPr>
          <p:cNvPr id="48" name="Egyenes összekötő 47"/>
          <p:cNvCxnSpPr/>
          <p:nvPr/>
        </p:nvCxnSpPr>
        <p:spPr>
          <a:xfrm>
            <a:off x="3558792" y="1880240"/>
            <a:ext cx="0" cy="10643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Csoportba foglalás 48"/>
          <p:cNvGrpSpPr/>
          <p:nvPr/>
        </p:nvGrpSpPr>
        <p:grpSpPr>
          <a:xfrm>
            <a:off x="3160766" y="2305362"/>
            <a:ext cx="603711" cy="96831"/>
            <a:chOff x="1593917" y="2340270"/>
            <a:chExt cx="387985" cy="62230"/>
          </a:xfrm>
        </p:grpSpPr>
        <p:cxnSp>
          <p:nvCxnSpPr>
            <p:cNvPr id="50" name="Egyenes összekötő 49"/>
            <p:cNvCxnSpPr/>
            <p:nvPr/>
          </p:nvCxnSpPr>
          <p:spPr>
            <a:xfrm flipV="1">
              <a:off x="1593917" y="2371385"/>
              <a:ext cx="38798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Háromszög 50"/>
            <p:cNvSpPr/>
            <p:nvPr/>
          </p:nvSpPr>
          <p:spPr>
            <a:xfrm rot="5400000">
              <a:off x="1713141" y="2340270"/>
              <a:ext cx="60960" cy="60960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52" name="Háromszög 51"/>
            <p:cNvSpPr/>
            <p:nvPr/>
          </p:nvSpPr>
          <p:spPr>
            <a:xfrm rot="16200000" flipH="1">
              <a:off x="1858394" y="2341858"/>
              <a:ext cx="60325" cy="60960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</p:grpSp>
      <p:pic>
        <p:nvPicPr>
          <p:cNvPr id="53" name="Kép 52"/>
          <p:cNvPicPr preferRelativeResize="0"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9221" y="2072705"/>
            <a:ext cx="280083" cy="280131"/>
          </a:xfrm>
          <a:prstGeom prst="rect">
            <a:avLst/>
          </a:prstGeom>
        </p:spPr>
      </p:pic>
      <p:sp>
        <p:nvSpPr>
          <p:cNvPr id="55" name="Téglalap 54"/>
          <p:cNvSpPr/>
          <p:nvPr/>
        </p:nvSpPr>
        <p:spPr>
          <a:xfrm>
            <a:off x="3558879" y="2839695"/>
            <a:ext cx="392116" cy="2550695"/>
          </a:xfrm>
          <a:prstGeom prst="rect">
            <a:avLst/>
          </a:prstGeom>
          <a:solidFill>
            <a:srgbClr val="FF66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>
              <a:solidFill>
                <a:prstClr val="white"/>
              </a:solidFill>
            </a:endParaRPr>
          </a:p>
        </p:txBody>
      </p:sp>
      <p:cxnSp>
        <p:nvCxnSpPr>
          <p:cNvPr id="56" name="Egyenes összekötő 55"/>
          <p:cNvCxnSpPr/>
          <p:nvPr/>
        </p:nvCxnSpPr>
        <p:spPr>
          <a:xfrm>
            <a:off x="3951578" y="1626053"/>
            <a:ext cx="0" cy="12874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Egyenes összekötő nyíllal 56"/>
          <p:cNvCxnSpPr/>
          <p:nvPr/>
        </p:nvCxnSpPr>
        <p:spPr>
          <a:xfrm flipH="1">
            <a:off x="3561559" y="2066778"/>
            <a:ext cx="392619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" name="Kép 57"/>
          <p:cNvPicPr preferRelativeResize="0"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67098" y="1505926"/>
            <a:ext cx="418004" cy="504150"/>
          </a:xfrm>
          <a:prstGeom prst="rect">
            <a:avLst/>
          </a:prstGeom>
          <a:noFill/>
        </p:spPr>
      </p:pic>
      <p:sp>
        <p:nvSpPr>
          <p:cNvPr id="54" name="Téglalap 53"/>
          <p:cNvSpPr/>
          <p:nvPr/>
        </p:nvSpPr>
        <p:spPr>
          <a:xfrm>
            <a:off x="3950095" y="2840919"/>
            <a:ext cx="560166" cy="254922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>
              <a:solidFill>
                <a:prstClr val="white"/>
              </a:solidFill>
            </a:endParaRPr>
          </a:p>
        </p:txBody>
      </p:sp>
      <p:cxnSp>
        <p:nvCxnSpPr>
          <p:cNvPr id="61" name="Egyenes összekötő 60"/>
          <p:cNvCxnSpPr/>
          <p:nvPr/>
        </p:nvCxnSpPr>
        <p:spPr>
          <a:xfrm>
            <a:off x="4509845" y="1626558"/>
            <a:ext cx="0" cy="12874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Egyenes összekötő nyíllal 61"/>
          <p:cNvCxnSpPr/>
          <p:nvPr/>
        </p:nvCxnSpPr>
        <p:spPr>
          <a:xfrm flipH="1">
            <a:off x="3949451" y="1755536"/>
            <a:ext cx="560166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3" name="Kép 62"/>
          <p:cNvPicPr preferRelativeResize="0"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88528" y="1235266"/>
            <a:ext cx="739419" cy="279352"/>
          </a:xfrm>
          <a:prstGeom prst="rect">
            <a:avLst/>
          </a:prstGeom>
        </p:spPr>
      </p:pic>
      <p:sp>
        <p:nvSpPr>
          <p:cNvPr id="64" name="Lekerekített téglalapbuborék 63"/>
          <p:cNvSpPr/>
          <p:nvPr/>
        </p:nvSpPr>
        <p:spPr>
          <a:xfrm>
            <a:off x="4816357" y="1015457"/>
            <a:ext cx="4177779" cy="1776013"/>
          </a:xfrm>
          <a:prstGeom prst="wedgeRoundRectCallout">
            <a:avLst>
              <a:gd name="adj1" fmla="val -63849"/>
              <a:gd name="adj2" fmla="val 131783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A szivattyú szívócsonkja és a járókerék belépő éle között minimálisan szükséges, típustól és üzemállapottól függő nyomáskülönbség, a nettó pozitív szívómagasság, </a:t>
            </a:r>
          </a:p>
          <a:p>
            <a:pPr algn="ctr"/>
            <a:r>
              <a:rPr lang="hu-HU" b="1" dirty="0" smtClean="0">
                <a:solidFill>
                  <a:prstClr val="white"/>
                </a:solidFill>
                <a:latin typeface="Calibri"/>
              </a:rPr>
              <a:t>N</a:t>
            </a:r>
            <a:r>
              <a:rPr lang="hu-HU" dirty="0" smtClean="0">
                <a:solidFill>
                  <a:prstClr val="white"/>
                </a:solidFill>
                <a:latin typeface="Calibri"/>
              </a:rPr>
              <a:t>et </a:t>
            </a:r>
            <a:r>
              <a:rPr lang="hu-HU" b="1" dirty="0" err="1" smtClean="0">
                <a:solidFill>
                  <a:prstClr val="white"/>
                </a:solidFill>
                <a:latin typeface="Calibri"/>
              </a:rPr>
              <a:t>P</a:t>
            </a:r>
            <a:r>
              <a:rPr lang="hu-HU" dirty="0" err="1" smtClean="0">
                <a:solidFill>
                  <a:prstClr val="white"/>
                </a:solidFill>
                <a:latin typeface="Calibri"/>
              </a:rPr>
              <a:t>ositive</a:t>
            </a:r>
            <a:r>
              <a:rPr lang="hu-HU" dirty="0" smtClean="0">
                <a:solidFill>
                  <a:prstClr val="white"/>
                </a:solidFill>
                <a:latin typeface="Calibri"/>
              </a:rPr>
              <a:t> </a:t>
            </a:r>
            <a:r>
              <a:rPr lang="hu-HU" b="1" dirty="0" err="1" smtClean="0">
                <a:solidFill>
                  <a:prstClr val="white"/>
                </a:solidFill>
                <a:latin typeface="Calibri"/>
              </a:rPr>
              <a:t>S</a:t>
            </a:r>
            <a:r>
              <a:rPr lang="hu-HU" dirty="0" err="1" smtClean="0">
                <a:solidFill>
                  <a:prstClr val="white"/>
                </a:solidFill>
                <a:latin typeface="Calibri"/>
              </a:rPr>
              <a:t>uction</a:t>
            </a:r>
            <a:r>
              <a:rPr lang="hu-HU" dirty="0" smtClean="0">
                <a:solidFill>
                  <a:prstClr val="white"/>
                </a:solidFill>
                <a:latin typeface="Calibri"/>
              </a:rPr>
              <a:t> </a:t>
            </a:r>
            <a:r>
              <a:rPr lang="hu-HU" b="1" dirty="0" smtClean="0">
                <a:solidFill>
                  <a:prstClr val="white"/>
                </a:solidFill>
                <a:latin typeface="Calibri"/>
              </a:rPr>
              <a:t>H</a:t>
            </a:r>
            <a:r>
              <a:rPr lang="hu-HU" dirty="0" smtClean="0">
                <a:solidFill>
                  <a:prstClr val="white"/>
                </a:solidFill>
                <a:latin typeface="Calibri"/>
              </a:rPr>
              <a:t>ead (</a:t>
            </a:r>
            <a:r>
              <a:rPr lang="hu-HU" i="1" dirty="0" smtClean="0">
                <a:solidFill>
                  <a:prstClr val="white"/>
                </a:solidFill>
                <a:latin typeface="Calibri"/>
              </a:rPr>
              <a:t>m</a:t>
            </a:r>
            <a:r>
              <a:rPr lang="hu-HU" dirty="0" smtClean="0">
                <a:solidFill>
                  <a:prstClr val="white"/>
                </a:solidFill>
                <a:latin typeface="Calibri"/>
              </a:rPr>
              <a:t>)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65" name="Egyenes összekötő 64"/>
          <p:cNvCxnSpPr/>
          <p:nvPr/>
        </p:nvCxnSpPr>
        <p:spPr>
          <a:xfrm>
            <a:off x="4949028" y="1625566"/>
            <a:ext cx="0" cy="12874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Egyenes összekötő nyíllal 65"/>
          <p:cNvCxnSpPr/>
          <p:nvPr/>
        </p:nvCxnSpPr>
        <p:spPr>
          <a:xfrm flipH="1">
            <a:off x="4509617" y="1755536"/>
            <a:ext cx="43693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Kép 66"/>
          <p:cNvPicPr preferRelativeResize="0"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27947" y="1381212"/>
            <a:ext cx="241875" cy="280083"/>
          </a:xfrm>
          <a:prstGeom prst="rect">
            <a:avLst/>
          </a:prstGeom>
        </p:spPr>
      </p:pic>
      <p:sp>
        <p:nvSpPr>
          <p:cNvPr id="70" name="Cím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543292" cy="716697"/>
          </a:xfrm>
        </p:spPr>
        <p:txBody>
          <a:bodyPr>
            <a:noAutofit/>
          </a:bodyPr>
          <a:lstStyle/>
          <a:p>
            <a:r>
              <a:rPr lang="hu-HU" sz="4000" dirty="0" smtClean="0"/>
              <a:t>Az áramlástani szivattyú szívó magassága</a:t>
            </a:r>
            <a:endParaRPr lang="hu-HU" sz="4000" dirty="0"/>
          </a:p>
        </p:txBody>
      </p:sp>
      <p:sp>
        <p:nvSpPr>
          <p:cNvPr id="3" name="Szabadkézi sokszög 2"/>
          <p:cNvSpPr/>
          <p:nvPr/>
        </p:nvSpPr>
        <p:spPr>
          <a:xfrm>
            <a:off x="4498709" y="2840922"/>
            <a:ext cx="450219" cy="2551246"/>
          </a:xfrm>
          <a:custGeom>
            <a:avLst/>
            <a:gdLst>
              <a:gd name="connsiteX0" fmla="*/ 3490 w 443239"/>
              <a:gd name="connsiteY0" fmla="*/ 0 h 2551246"/>
              <a:gd name="connsiteX1" fmla="*/ 443239 w 443239"/>
              <a:gd name="connsiteY1" fmla="*/ 0 h 2551246"/>
              <a:gd name="connsiteX2" fmla="*/ 338537 w 443239"/>
              <a:gd name="connsiteY2" fmla="*/ 425789 h 2551246"/>
              <a:gd name="connsiteX3" fmla="*/ 244305 w 443239"/>
              <a:gd name="connsiteY3" fmla="*/ 893460 h 2551246"/>
              <a:gd name="connsiteX4" fmla="*/ 132622 w 443239"/>
              <a:gd name="connsiteY4" fmla="*/ 1615905 h 2551246"/>
              <a:gd name="connsiteX5" fmla="*/ 45371 w 443239"/>
              <a:gd name="connsiteY5" fmla="*/ 2219689 h 2551246"/>
              <a:gd name="connsiteX6" fmla="*/ 0 w 443239"/>
              <a:gd name="connsiteY6" fmla="*/ 2551246 h 2551246"/>
              <a:gd name="connsiteX7" fmla="*/ 3490 w 443239"/>
              <a:gd name="connsiteY7" fmla="*/ 0 h 2551246"/>
              <a:gd name="connsiteX0" fmla="*/ 10470 w 450219"/>
              <a:gd name="connsiteY0" fmla="*/ 0 h 2551246"/>
              <a:gd name="connsiteX1" fmla="*/ 450219 w 450219"/>
              <a:gd name="connsiteY1" fmla="*/ 0 h 2551246"/>
              <a:gd name="connsiteX2" fmla="*/ 345517 w 450219"/>
              <a:gd name="connsiteY2" fmla="*/ 425789 h 2551246"/>
              <a:gd name="connsiteX3" fmla="*/ 251285 w 450219"/>
              <a:gd name="connsiteY3" fmla="*/ 893460 h 2551246"/>
              <a:gd name="connsiteX4" fmla="*/ 139602 w 450219"/>
              <a:gd name="connsiteY4" fmla="*/ 1615905 h 2551246"/>
              <a:gd name="connsiteX5" fmla="*/ 52351 w 450219"/>
              <a:gd name="connsiteY5" fmla="*/ 2219689 h 2551246"/>
              <a:gd name="connsiteX6" fmla="*/ 0 w 450219"/>
              <a:gd name="connsiteY6" fmla="*/ 2551246 h 2551246"/>
              <a:gd name="connsiteX7" fmla="*/ 10470 w 450219"/>
              <a:gd name="connsiteY7" fmla="*/ 0 h 2551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0219" h="2551246">
                <a:moveTo>
                  <a:pt x="10470" y="0"/>
                </a:moveTo>
                <a:lnTo>
                  <a:pt x="450219" y="0"/>
                </a:lnTo>
                <a:lnTo>
                  <a:pt x="345517" y="425789"/>
                </a:lnTo>
                <a:lnTo>
                  <a:pt x="251285" y="893460"/>
                </a:lnTo>
                <a:lnTo>
                  <a:pt x="139602" y="1615905"/>
                </a:lnTo>
                <a:lnTo>
                  <a:pt x="52351" y="2219689"/>
                </a:lnTo>
                <a:lnTo>
                  <a:pt x="0" y="2551246"/>
                </a:lnTo>
                <a:cubicBezTo>
                  <a:pt x="1163" y="1700831"/>
                  <a:pt x="9307" y="850415"/>
                  <a:pt x="10470" y="0"/>
                </a:cubicBezTo>
                <a:close/>
              </a:path>
            </a:pathLst>
          </a:custGeom>
          <a:solidFill>
            <a:srgbClr val="FFC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8" name="Lekerekített téglalapbuborék 67"/>
          <p:cNvSpPr/>
          <p:nvPr/>
        </p:nvSpPr>
        <p:spPr>
          <a:xfrm>
            <a:off x="6344981" y="1565221"/>
            <a:ext cx="2470931" cy="743105"/>
          </a:xfrm>
          <a:prstGeom prst="wedgeRoundRectCallout">
            <a:avLst>
              <a:gd name="adj1" fmla="val -117817"/>
              <a:gd name="adj2" fmla="val 223345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A hidraulikai ellenállás a szívócsőben (</a:t>
            </a:r>
            <a:r>
              <a:rPr lang="hu-HU" i="1" dirty="0" smtClean="0">
                <a:solidFill>
                  <a:prstClr val="white"/>
                </a:solidFill>
                <a:latin typeface="Calibri"/>
              </a:rPr>
              <a:t>m</a:t>
            </a:r>
            <a:r>
              <a:rPr lang="hu-HU" dirty="0" smtClean="0">
                <a:solidFill>
                  <a:prstClr val="white"/>
                </a:solidFill>
                <a:latin typeface="Calibri"/>
              </a:rPr>
              <a:t>)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14067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3" grpId="0" animBg="1"/>
      <p:bldP spid="6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9" name="Egyenes összekötő 68"/>
          <p:cNvCxnSpPr/>
          <p:nvPr/>
        </p:nvCxnSpPr>
        <p:spPr>
          <a:xfrm>
            <a:off x="3296334" y="2841043"/>
            <a:ext cx="476141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0" name="Csoportba foglalás 269"/>
          <p:cNvGrpSpPr/>
          <p:nvPr/>
        </p:nvGrpSpPr>
        <p:grpSpPr>
          <a:xfrm>
            <a:off x="1156963" y="2028125"/>
            <a:ext cx="2047467" cy="4147691"/>
            <a:chOff x="1156963" y="2028125"/>
            <a:chExt cx="2047467" cy="4147691"/>
          </a:xfrm>
        </p:grpSpPr>
        <p:sp>
          <p:nvSpPr>
            <p:cNvPr id="199" name="Lekerekített téglalap 198"/>
            <p:cNvSpPr/>
            <p:nvPr/>
          </p:nvSpPr>
          <p:spPr>
            <a:xfrm>
              <a:off x="1156963" y="4602945"/>
              <a:ext cx="1680499" cy="1568466"/>
            </a:xfrm>
            <a:prstGeom prst="roundRect">
              <a:avLst>
                <a:gd name="adj" fmla="val 5093"/>
              </a:avLst>
            </a:prstGeom>
            <a:pattFill prst="dashHorz">
              <a:fgClr>
                <a:schemeClr val="accent1">
                  <a:lumMod val="60000"/>
                  <a:lumOff val="40000"/>
                </a:schemeClr>
              </a:fgClr>
              <a:bgClr>
                <a:schemeClr val="bg1"/>
              </a:bgClr>
            </a:pattFill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200" name="Lekerekített téglalap 199"/>
            <p:cNvSpPr/>
            <p:nvPr/>
          </p:nvSpPr>
          <p:spPr>
            <a:xfrm>
              <a:off x="1156963" y="4215234"/>
              <a:ext cx="1680499" cy="1960582"/>
            </a:xfrm>
            <a:prstGeom prst="roundRect">
              <a:avLst>
                <a:gd name="adj" fmla="val 5027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201" name="Téglalap 200"/>
            <p:cNvSpPr/>
            <p:nvPr/>
          </p:nvSpPr>
          <p:spPr>
            <a:xfrm>
              <a:off x="2455948" y="3177220"/>
              <a:ext cx="94290" cy="2232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208" name="Ellipszis 207"/>
            <p:cNvSpPr/>
            <p:nvPr/>
          </p:nvSpPr>
          <p:spPr>
            <a:xfrm>
              <a:off x="2141590" y="2471442"/>
              <a:ext cx="720000" cy="720000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209" name="Háromszög 208"/>
            <p:cNvSpPr>
              <a:spLocks noChangeAspect="1"/>
            </p:cNvSpPr>
            <p:nvPr/>
          </p:nvSpPr>
          <p:spPr>
            <a:xfrm>
              <a:off x="2376343" y="2466866"/>
              <a:ext cx="255476" cy="219811"/>
            </a:xfrm>
            <a:prstGeom prst="triangl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cxnSp>
          <p:nvCxnSpPr>
            <p:cNvPr id="210" name="Egyenes összekötő 209"/>
            <p:cNvCxnSpPr/>
            <p:nvPr/>
          </p:nvCxnSpPr>
          <p:spPr>
            <a:xfrm>
              <a:off x="1804014" y="2839171"/>
              <a:ext cx="1400416" cy="0"/>
            </a:xfrm>
            <a:prstGeom prst="line">
              <a:avLst/>
            </a:prstGeom>
            <a:ln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2" name="Háromszög 211"/>
            <p:cNvSpPr/>
            <p:nvPr/>
          </p:nvSpPr>
          <p:spPr>
            <a:xfrm flipV="1">
              <a:off x="2173451" y="4479916"/>
              <a:ext cx="140799" cy="118569"/>
            </a:xfrm>
            <a:prstGeom prst="triangl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cxnSp>
          <p:nvCxnSpPr>
            <p:cNvPr id="213" name="Egyenes összekötő 212"/>
            <p:cNvCxnSpPr/>
            <p:nvPr/>
          </p:nvCxnSpPr>
          <p:spPr>
            <a:xfrm rot="16200000">
              <a:off x="655533" y="3876674"/>
              <a:ext cx="3697098" cy="0"/>
            </a:xfrm>
            <a:prstGeom prst="line">
              <a:avLst/>
            </a:prstGeom>
            <a:ln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4" name="Téglalap 213"/>
            <p:cNvSpPr/>
            <p:nvPr/>
          </p:nvSpPr>
          <p:spPr>
            <a:xfrm>
              <a:off x="2413927" y="3284984"/>
              <a:ext cx="177853" cy="9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cxnSp>
          <p:nvCxnSpPr>
            <p:cNvPr id="215" name="Egyenes összekötő 214"/>
            <p:cNvCxnSpPr/>
            <p:nvPr/>
          </p:nvCxnSpPr>
          <p:spPr>
            <a:xfrm>
              <a:off x="2408768" y="3329376"/>
              <a:ext cx="180000" cy="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Lekerekített téglalap 220"/>
            <p:cNvSpPr/>
            <p:nvPr/>
          </p:nvSpPr>
          <p:spPr>
            <a:xfrm>
              <a:off x="2390888" y="5392626"/>
              <a:ext cx="224066" cy="224067"/>
            </a:xfrm>
            <a:prstGeom prst="roundRect">
              <a:avLst/>
            </a:prstGeom>
            <a:pattFill prst="plaid">
              <a:fgClr>
                <a:schemeClr val="accent1"/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</p:grpSp>
      <p:sp useBgFill="1">
        <p:nvSpPr>
          <p:cNvPr id="216" name="Téglalap 215"/>
          <p:cNvSpPr/>
          <p:nvPr/>
        </p:nvSpPr>
        <p:spPr>
          <a:xfrm>
            <a:off x="1004565" y="3875762"/>
            <a:ext cx="881394" cy="24716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>
              <a:solidFill>
                <a:prstClr val="white"/>
              </a:solidFill>
            </a:endParaRP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>
                <a:solidFill>
                  <a:srgbClr val="04617B">
                    <a:shade val="90000"/>
                  </a:srgbClr>
                </a:solidFill>
              </a:rPr>
              <a:t>Író  Béla</a:t>
            </a: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>
                <a:solidFill>
                  <a:srgbClr val="04617B">
                    <a:shade val="90000"/>
                  </a:srgbClr>
                </a:solidFill>
              </a:rPr>
              <a:t>Hő- és Áramlástan Gépei (AG_011_1)</a:t>
            </a: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>
                <a:solidFill>
                  <a:srgbClr val="04617B">
                    <a:shade val="90000"/>
                  </a:srgbClr>
                </a:solidFill>
              </a:rPr>
              <a:pPr/>
              <a:t>30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98" name="Téglalap 197"/>
          <p:cNvSpPr/>
          <p:nvPr/>
        </p:nvSpPr>
        <p:spPr>
          <a:xfrm>
            <a:off x="683568" y="1235202"/>
            <a:ext cx="7632848" cy="5167612"/>
          </a:xfrm>
          <a:prstGeom prst="rect">
            <a:avLst/>
          </a:prstGeom>
          <a:ln>
            <a:noFill/>
          </a:ln>
        </p:spPr>
      </p:sp>
      <p:cxnSp>
        <p:nvCxnSpPr>
          <p:cNvPr id="23" name="Egyenes összekötő 22"/>
          <p:cNvCxnSpPr/>
          <p:nvPr/>
        </p:nvCxnSpPr>
        <p:spPr>
          <a:xfrm>
            <a:off x="3096527" y="4602945"/>
            <a:ext cx="50414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gyenes összekötő 23"/>
          <p:cNvCxnSpPr/>
          <p:nvPr/>
        </p:nvCxnSpPr>
        <p:spPr>
          <a:xfrm>
            <a:off x="3092280" y="5387951"/>
            <a:ext cx="50414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gyenes összekötő nyíllal 24"/>
          <p:cNvCxnSpPr/>
          <p:nvPr/>
        </p:nvCxnSpPr>
        <p:spPr>
          <a:xfrm flipH="1">
            <a:off x="3220442" y="4602945"/>
            <a:ext cx="0" cy="7842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Kép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5852" y="4854585"/>
            <a:ext cx="324000" cy="288000"/>
          </a:xfrm>
          <a:prstGeom prst="rect">
            <a:avLst/>
          </a:prstGeom>
        </p:spPr>
      </p:pic>
      <p:cxnSp>
        <p:nvCxnSpPr>
          <p:cNvPr id="28" name="Egyenes összekötő 27"/>
          <p:cNvCxnSpPr/>
          <p:nvPr/>
        </p:nvCxnSpPr>
        <p:spPr>
          <a:xfrm>
            <a:off x="3389999" y="1624816"/>
            <a:ext cx="0" cy="43692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Egyenes összekötő nyíllal 28"/>
          <p:cNvCxnSpPr/>
          <p:nvPr/>
        </p:nvCxnSpPr>
        <p:spPr>
          <a:xfrm flipV="1">
            <a:off x="3393097" y="5867700"/>
            <a:ext cx="3697097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Egyenes összekötő 29"/>
          <p:cNvCxnSpPr/>
          <p:nvPr/>
        </p:nvCxnSpPr>
        <p:spPr>
          <a:xfrm>
            <a:off x="7088210" y="1692265"/>
            <a:ext cx="0" cy="43132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gyenes összekötő 30"/>
          <p:cNvCxnSpPr/>
          <p:nvPr/>
        </p:nvCxnSpPr>
        <p:spPr>
          <a:xfrm>
            <a:off x="7871756" y="5291500"/>
            <a:ext cx="0" cy="672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Egyenes összekötő nyíllal 31"/>
          <p:cNvCxnSpPr/>
          <p:nvPr/>
        </p:nvCxnSpPr>
        <p:spPr>
          <a:xfrm flipV="1">
            <a:off x="7096629" y="5867700"/>
            <a:ext cx="784233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Kép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2040" y="5373272"/>
            <a:ext cx="439310" cy="504000"/>
          </a:xfrm>
          <a:prstGeom prst="rect">
            <a:avLst/>
          </a:prstGeom>
        </p:spPr>
      </p:pic>
      <p:pic>
        <p:nvPicPr>
          <p:cNvPr id="34" name="Kép 33"/>
          <p:cNvPicPr/>
          <p:nvPr/>
        </p:nvPicPr>
        <p:blipFill>
          <a:blip r:embed="rId3"/>
          <a:stretch>
            <a:fillRect/>
          </a:stretch>
        </p:blipFill>
        <p:spPr>
          <a:xfrm>
            <a:off x="7380312" y="5553268"/>
            <a:ext cx="265791" cy="288000"/>
          </a:xfrm>
          <a:prstGeom prst="rect">
            <a:avLst/>
          </a:prstGeom>
        </p:spPr>
      </p:pic>
      <p:graphicFrame>
        <p:nvGraphicFramePr>
          <p:cNvPr id="35" name="Objektum 34"/>
          <p:cNvGraphicFramePr>
            <a:graphicFrameLocks noChangeAspect="1"/>
          </p:cNvGraphicFramePr>
          <p:nvPr/>
        </p:nvGraphicFramePr>
        <p:xfrm>
          <a:off x="1943945" y="4200725"/>
          <a:ext cx="240000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15" name="Equation" r:id="rId5" imgW="190440" imgH="228600" progId="Equation.3">
                  <p:embed/>
                </p:oleObj>
              </mc:Choice>
              <mc:Fallback>
                <p:oleObj name="Equation" r:id="rId5" imgW="19044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43945" y="4200725"/>
                        <a:ext cx="240000" cy="28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Szabadkézi sokszög 26"/>
          <p:cNvSpPr/>
          <p:nvPr/>
        </p:nvSpPr>
        <p:spPr>
          <a:xfrm>
            <a:off x="3388411" y="2839696"/>
            <a:ext cx="4483373" cy="2548757"/>
          </a:xfrm>
          <a:custGeom>
            <a:avLst/>
            <a:gdLst>
              <a:gd name="connsiteX0" fmla="*/ 0 w 2881313"/>
              <a:gd name="connsiteY0" fmla="*/ 0 h 1640682"/>
              <a:gd name="connsiteX1" fmla="*/ 1250156 w 2881313"/>
              <a:gd name="connsiteY1" fmla="*/ 0 h 1640682"/>
              <a:gd name="connsiteX2" fmla="*/ 2881313 w 2881313"/>
              <a:gd name="connsiteY2" fmla="*/ 1640682 h 1640682"/>
              <a:gd name="connsiteX3" fmla="*/ 4763 w 2881313"/>
              <a:gd name="connsiteY3" fmla="*/ 1640682 h 1640682"/>
              <a:gd name="connsiteX4" fmla="*/ 0 w 2881313"/>
              <a:gd name="connsiteY4" fmla="*/ 0 h 1640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1313" h="1640682">
                <a:moveTo>
                  <a:pt x="0" y="0"/>
                </a:moveTo>
                <a:lnTo>
                  <a:pt x="1250156" y="0"/>
                </a:lnTo>
                <a:lnTo>
                  <a:pt x="2881313" y="1640682"/>
                </a:lnTo>
                <a:lnTo>
                  <a:pt x="4763" y="1640682"/>
                </a:lnTo>
                <a:cubicBezTo>
                  <a:pt x="3175" y="1093788"/>
                  <a:pt x="1588" y="546894"/>
                  <a:pt x="0" y="0"/>
                </a:cubicBezTo>
                <a:close/>
              </a:path>
            </a:pathLst>
          </a:custGeom>
          <a:pattFill prst="ltHorz">
            <a:fgClr>
              <a:schemeClr val="accent1"/>
            </a:fgClr>
            <a:bgClr>
              <a:schemeClr val="bg1"/>
            </a:bgClr>
          </a:pattFill>
          <a:ln w="6350">
            <a:solidFill>
              <a:schemeClr val="tx1">
                <a:alpha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>
              <a:solidFill>
                <a:prstClr val="white"/>
              </a:solidFill>
            </a:endParaRPr>
          </a:p>
        </p:txBody>
      </p:sp>
      <p:cxnSp>
        <p:nvCxnSpPr>
          <p:cNvPr id="38" name="Egyenes összekötő 37"/>
          <p:cNvCxnSpPr/>
          <p:nvPr/>
        </p:nvCxnSpPr>
        <p:spPr>
          <a:xfrm>
            <a:off x="3389999" y="1624816"/>
            <a:ext cx="0" cy="43692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églalap 38"/>
          <p:cNvSpPr/>
          <p:nvPr/>
        </p:nvSpPr>
        <p:spPr>
          <a:xfrm>
            <a:off x="3392119" y="2839171"/>
            <a:ext cx="56017" cy="2549749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>
              <a:solidFill>
                <a:prstClr val="white"/>
              </a:solidFill>
            </a:endParaRPr>
          </a:p>
        </p:txBody>
      </p:sp>
      <p:cxnSp>
        <p:nvCxnSpPr>
          <p:cNvPr id="40" name="Egyenes összekötő 39"/>
          <p:cNvCxnSpPr/>
          <p:nvPr/>
        </p:nvCxnSpPr>
        <p:spPr>
          <a:xfrm>
            <a:off x="3447657" y="1622342"/>
            <a:ext cx="0" cy="12323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Csoportba foglalás 40"/>
          <p:cNvGrpSpPr/>
          <p:nvPr/>
        </p:nvGrpSpPr>
        <p:grpSpPr>
          <a:xfrm>
            <a:off x="3053328" y="1711816"/>
            <a:ext cx="604083" cy="95228"/>
            <a:chOff x="1519155" y="2177893"/>
            <a:chExt cx="388224" cy="61200"/>
          </a:xfrm>
        </p:grpSpPr>
        <p:cxnSp>
          <p:nvCxnSpPr>
            <p:cNvPr id="42" name="Egyenes összekötő 41"/>
            <p:cNvCxnSpPr/>
            <p:nvPr/>
          </p:nvCxnSpPr>
          <p:spPr>
            <a:xfrm flipV="1">
              <a:off x="1519155" y="2208825"/>
              <a:ext cx="38822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Háromszög 42"/>
            <p:cNvSpPr/>
            <p:nvPr/>
          </p:nvSpPr>
          <p:spPr>
            <a:xfrm rot="5400000">
              <a:off x="1666635" y="2177893"/>
              <a:ext cx="61200" cy="61200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44" name="Háromszög 43"/>
            <p:cNvSpPr/>
            <p:nvPr/>
          </p:nvSpPr>
          <p:spPr>
            <a:xfrm rot="16200000" flipH="1">
              <a:off x="1783549" y="2177893"/>
              <a:ext cx="60960" cy="60960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</p:grpSp>
      <p:pic>
        <p:nvPicPr>
          <p:cNvPr id="45" name="Kép 44"/>
          <p:cNvPicPr preferRelativeResize="0"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06724" y="1250109"/>
            <a:ext cx="380913" cy="503804"/>
          </a:xfrm>
          <a:prstGeom prst="rect">
            <a:avLst/>
          </a:prstGeom>
        </p:spPr>
      </p:pic>
      <p:sp>
        <p:nvSpPr>
          <p:cNvPr id="47" name="Téglalap 46"/>
          <p:cNvSpPr/>
          <p:nvPr/>
        </p:nvSpPr>
        <p:spPr>
          <a:xfrm>
            <a:off x="3446177" y="2841166"/>
            <a:ext cx="111652" cy="2549224"/>
          </a:xfrm>
          <a:prstGeom prst="rect">
            <a:avLst/>
          </a:prstGeom>
          <a:solidFill>
            <a:schemeClr val="accent5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>
              <a:solidFill>
                <a:prstClr val="white"/>
              </a:solidFill>
            </a:endParaRPr>
          </a:p>
        </p:txBody>
      </p:sp>
      <p:cxnSp>
        <p:nvCxnSpPr>
          <p:cNvPr id="48" name="Egyenes összekötő 47"/>
          <p:cNvCxnSpPr/>
          <p:nvPr/>
        </p:nvCxnSpPr>
        <p:spPr>
          <a:xfrm>
            <a:off x="3558792" y="1880240"/>
            <a:ext cx="0" cy="10643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Csoportba foglalás 48"/>
          <p:cNvGrpSpPr/>
          <p:nvPr/>
        </p:nvGrpSpPr>
        <p:grpSpPr>
          <a:xfrm>
            <a:off x="3160766" y="2305362"/>
            <a:ext cx="603711" cy="96831"/>
            <a:chOff x="1593917" y="2340270"/>
            <a:chExt cx="387985" cy="62230"/>
          </a:xfrm>
        </p:grpSpPr>
        <p:cxnSp>
          <p:nvCxnSpPr>
            <p:cNvPr id="50" name="Egyenes összekötő 49"/>
            <p:cNvCxnSpPr/>
            <p:nvPr/>
          </p:nvCxnSpPr>
          <p:spPr>
            <a:xfrm flipV="1">
              <a:off x="1593917" y="2371385"/>
              <a:ext cx="38798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Háromszög 50"/>
            <p:cNvSpPr/>
            <p:nvPr/>
          </p:nvSpPr>
          <p:spPr>
            <a:xfrm rot="5400000">
              <a:off x="1713141" y="2340270"/>
              <a:ext cx="60960" cy="60960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52" name="Háromszög 51"/>
            <p:cNvSpPr/>
            <p:nvPr/>
          </p:nvSpPr>
          <p:spPr>
            <a:xfrm rot="16200000" flipH="1">
              <a:off x="1858394" y="2341858"/>
              <a:ext cx="60325" cy="60960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</p:grpSp>
      <p:pic>
        <p:nvPicPr>
          <p:cNvPr id="53" name="Kép 52"/>
          <p:cNvPicPr preferRelativeResize="0"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9221" y="2072705"/>
            <a:ext cx="280083" cy="280131"/>
          </a:xfrm>
          <a:prstGeom prst="rect">
            <a:avLst/>
          </a:prstGeom>
        </p:spPr>
      </p:pic>
      <p:sp>
        <p:nvSpPr>
          <p:cNvPr id="55" name="Téglalap 54"/>
          <p:cNvSpPr/>
          <p:nvPr/>
        </p:nvSpPr>
        <p:spPr>
          <a:xfrm>
            <a:off x="3558879" y="2839695"/>
            <a:ext cx="392116" cy="2550695"/>
          </a:xfrm>
          <a:prstGeom prst="rect">
            <a:avLst/>
          </a:prstGeom>
          <a:solidFill>
            <a:srgbClr val="FF66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>
              <a:solidFill>
                <a:prstClr val="white"/>
              </a:solidFill>
            </a:endParaRPr>
          </a:p>
        </p:txBody>
      </p:sp>
      <p:cxnSp>
        <p:nvCxnSpPr>
          <p:cNvPr id="56" name="Egyenes összekötő 55"/>
          <p:cNvCxnSpPr/>
          <p:nvPr/>
        </p:nvCxnSpPr>
        <p:spPr>
          <a:xfrm>
            <a:off x="3951578" y="1626053"/>
            <a:ext cx="0" cy="12874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Egyenes összekötő nyíllal 56"/>
          <p:cNvCxnSpPr/>
          <p:nvPr/>
        </p:nvCxnSpPr>
        <p:spPr>
          <a:xfrm flipH="1">
            <a:off x="3561559" y="2066778"/>
            <a:ext cx="392619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" name="Kép 57"/>
          <p:cNvPicPr preferRelativeResize="0"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67098" y="1505926"/>
            <a:ext cx="418004" cy="504150"/>
          </a:xfrm>
          <a:prstGeom prst="rect">
            <a:avLst/>
          </a:prstGeom>
          <a:noFill/>
        </p:spPr>
      </p:pic>
      <p:sp>
        <p:nvSpPr>
          <p:cNvPr id="54" name="Téglalap 53"/>
          <p:cNvSpPr/>
          <p:nvPr/>
        </p:nvSpPr>
        <p:spPr>
          <a:xfrm>
            <a:off x="3950095" y="2840919"/>
            <a:ext cx="560166" cy="254922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>
              <a:solidFill>
                <a:prstClr val="white"/>
              </a:solidFill>
            </a:endParaRPr>
          </a:p>
        </p:txBody>
      </p:sp>
      <p:cxnSp>
        <p:nvCxnSpPr>
          <p:cNvPr id="61" name="Egyenes összekötő 60"/>
          <p:cNvCxnSpPr/>
          <p:nvPr/>
        </p:nvCxnSpPr>
        <p:spPr>
          <a:xfrm>
            <a:off x="4509845" y="1626558"/>
            <a:ext cx="0" cy="12874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Egyenes összekötő nyíllal 61"/>
          <p:cNvCxnSpPr/>
          <p:nvPr/>
        </p:nvCxnSpPr>
        <p:spPr>
          <a:xfrm flipH="1">
            <a:off x="3949451" y="1755536"/>
            <a:ext cx="560166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3" name="Kép 62"/>
          <p:cNvPicPr preferRelativeResize="0"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88528" y="1235266"/>
            <a:ext cx="739419" cy="279352"/>
          </a:xfrm>
          <a:prstGeom prst="rect">
            <a:avLst/>
          </a:prstGeom>
        </p:spPr>
      </p:pic>
      <p:cxnSp>
        <p:nvCxnSpPr>
          <p:cNvPr id="65" name="Egyenes összekötő 64"/>
          <p:cNvCxnSpPr/>
          <p:nvPr/>
        </p:nvCxnSpPr>
        <p:spPr>
          <a:xfrm>
            <a:off x="4949028" y="1625566"/>
            <a:ext cx="0" cy="12874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Egyenes összekötő nyíllal 65"/>
          <p:cNvCxnSpPr/>
          <p:nvPr/>
        </p:nvCxnSpPr>
        <p:spPr>
          <a:xfrm flipH="1">
            <a:off x="4509617" y="1755536"/>
            <a:ext cx="43693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Kép 66"/>
          <p:cNvPicPr preferRelativeResize="0"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27947" y="1381212"/>
            <a:ext cx="241875" cy="280083"/>
          </a:xfrm>
          <a:prstGeom prst="rect">
            <a:avLst/>
          </a:prstGeom>
        </p:spPr>
      </p:pic>
      <p:sp>
        <p:nvSpPr>
          <p:cNvPr id="68" name="Lekerekített téglalapbuborék 67"/>
          <p:cNvSpPr/>
          <p:nvPr/>
        </p:nvSpPr>
        <p:spPr>
          <a:xfrm>
            <a:off x="6344981" y="1565221"/>
            <a:ext cx="2470931" cy="743105"/>
          </a:xfrm>
          <a:prstGeom prst="wedgeRoundRectCallout">
            <a:avLst>
              <a:gd name="adj1" fmla="val -117817"/>
              <a:gd name="adj2" fmla="val 223345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A hidraulikai ellenállás a szívócsőben (</a:t>
            </a:r>
            <a:r>
              <a:rPr lang="hu-HU" i="1" dirty="0" smtClean="0">
                <a:solidFill>
                  <a:prstClr val="white"/>
                </a:solidFill>
                <a:latin typeface="Calibri"/>
              </a:rPr>
              <a:t>m</a:t>
            </a:r>
            <a:r>
              <a:rPr lang="hu-HU" dirty="0" smtClean="0">
                <a:solidFill>
                  <a:prstClr val="white"/>
                </a:solidFill>
                <a:latin typeface="Calibri"/>
              </a:rPr>
              <a:t>)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70" name="Egyenes összekötő nyíllal 69"/>
          <p:cNvCxnSpPr/>
          <p:nvPr/>
        </p:nvCxnSpPr>
        <p:spPr>
          <a:xfrm>
            <a:off x="5341593" y="1759947"/>
            <a:ext cx="1747719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Egyenes összekötő 70"/>
          <p:cNvCxnSpPr/>
          <p:nvPr/>
        </p:nvCxnSpPr>
        <p:spPr>
          <a:xfrm>
            <a:off x="5344263" y="1630525"/>
            <a:ext cx="0" cy="12883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Egyenes összekötő nyíllal 71"/>
          <p:cNvCxnSpPr/>
          <p:nvPr/>
        </p:nvCxnSpPr>
        <p:spPr>
          <a:xfrm flipH="1">
            <a:off x="4939670" y="1755536"/>
            <a:ext cx="40332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3" name="Kép 72"/>
          <p:cNvPicPr preferRelativeResize="0"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77654" y="1381213"/>
            <a:ext cx="327273" cy="288000"/>
          </a:xfrm>
          <a:prstGeom prst="rect">
            <a:avLst/>
          </a:prstGeom>
        </p:spPr>
      </p:pic>
      <p:pic>
        <p:nvPicPr>
          <p:cNvPr id="74" name="Kép 73"/>
          <p:cNvPicPr preferRelativeResize="0"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77429" y="1381622"/>
            <a:ext cx="331007" cy="280083"/>
          </a:xfrm>
          <a:prstGeom prst="rect">
            <a:avLst/>
          </a:prstGeom>
        </p:spPr>
      </p:pic>
      <p:cxnSp>
        <p:nvCxnSpPr>
          <p:cNvPr id="75" name="Egyenes összekötő 74"/>
          <p:cNvCxnSpPr/>
          <p:nvPr/>
        </p:nvCxnSpPr>
        <p:spPr>
          <a:xfrm flipH="1">
            <a:off x="955028" y="2836730"/>
            <a:ext cx="73949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6" name="Kép 7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86446" y="3576184"/>
            <a:ext cx="327274" cy="288000"/>
          </a:xfrm>
          <a:prstGeom prst="rect">
            <a:avLst/>
          </a:prstGeom>
        </p:spPr>
      </p:pic>
      <p:cxnSp>
        <p:nvCxnSpPr>
          <p:cNvPr id="77" name="Egyenes összekötő nyíllal 76"/>
          <p:cNvCxnSpPr/>
          <p:nvPr/>
        </p:nvCxnSpPr>
        <p:spPr>
          <a:xfrm rot="16200000">
            <a:off x="295195" y="3725077"/>
            <a:ext cx="174691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Egyenes összekötő 77"/>
          <p:cNvCxnSpPr/>
          <p:nvPr/>
        </p:nvCxnSpPr>
        <p:spPr>
          <a:xfrm flipH="1">
            <a:off x="1037809" y="4617132"/>
            <a:ext cx="73907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Lekerekített téglalapbuborék 78"/>
          <p:cNvSpPr/>
          <p:nvPr/>
        </p:nvSpPr>
        <p:spPr>
          <a:xfrm>
            <a:off x="6277741" y="4598485"/>
            <a:ext cx="2470931" cy="364509"/>
          </a:xfrm>
          <a:prstGeom prst="wedgeRoundRectCallout">
            <a:avLst>
              <a:gd name="adj1" fmla="val -95857"/>
              <a:gd name="adj2" fmla="val -806811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Biztonsági tartalék (</a:t>
            </a:r>
            <a:r>
              <a:rPr lang="hu-HU" i="1" dirty="0" smtClean="0">
                <a:solidFill>
                  <a:prstClr val="white"/>
                </a:solidFill>
                <a:latin typeface="Calibri"/>
              </a:rPr>
              <a:t>m</a:t>
            </a:r>
            <a:r>
              <a:rPr lang="hu-HU" dirty="0" smtClean="0">
                <a:solidFill>
                  <a:prstClr val="white"/>
                </a:solidFill>
                <a:latin typeface="Calibri"/>
              </a:rPr>
              <a:t>)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0" name="Lekerekített téglalapbuborék 79"/>
          <p:cNvSpPr/>
          <p:nvPr/>
        </p:nvSpPr>
        <p:spPr>
          <a:xfrm>
            <a:off x="6882105" y="3738312"/>
            <a:ext cx="2030494" cy="530193"/>
          </a:xfrm>
          <a:prstGeom prst="wedgeRoundRectCallout">
            <a:avLst>
              <a:gd name="adj1" fmla="val -88124"/>
              <a:gd name="adj2" fmla="val -404441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A tervezett szívómagasság (</a:t>
            </a:r>
            <a:r>
              <a:rPr lang="hu-HU" i="1" dirty="0" smtClean="0">
                <a:solidFill>
                  <a:prstClr val="white"/>
                </a:solidFill>
                <a:latin typeface="Calibri"/>
              </a:rPr>
              <a:t>m</a:t>
            </a:r>
            <a:r>
              <a:rPr lang="hu-HU" dirty="0" smtClean="0">
                <a:solidFill>
                  <a:prstClr val="white"/>
                </a:solidFill>
                <a:latin typeface="Calibri"/>
              </a:rPr>
              <a:t>)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1" name="Cím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543292" cy="716697"/>
          </a:xfrm>
        </p:spPr>
        <p:txBody>
          <a:bodyPr>
            <a:noAutofit/>
          </a:bodyPr>
          <a:lstStyle/>
          <a:p>
            <a:r>
              <a:rPr lang="hu-HU" sz="4000" dirty="0" smtClean="0"/>
              <a:t>Az áramlástani szivattyú szívó magassága</a:t>
            </a:r>
            <a:endParaRPr lang="hu-HU" sz="4000" dirty="0"/>
          </a:p>
        </p:txBody>
      </p:sp>
      <p:sp>
        <p:nvSpPr>
          <p:cNvPr id="82" name="Szabadkézi sokszög 81"/>
          <p:cNvSpPr/>
          <p:nvPr/>
        </p:nvSpPr>
        <p:spPr>
          <a:xfrm>
            <a:off x="4498709" y="2840922"/>
            <a:ext cx="450219" cy="2551246"/>
          </a:xfrm>
          <a:custGeom>
            <a:avLst/>
            <a:gdLst>
              <a:gd name="connsiteX0" fmla="*/ 3490 w 443239"/>
              <a:gd name="connsiteY0" fmla="*/ 0 h 2551246"/>
              <a:gd name="connsiteX1" fmla="*/ 443239 w 443239"/>
              <a:gd name="connsiteY1" fmla="*/ 0 h 2551246"/>
              <a:gd name="connsiteX2" fmla="*/ 338537 w 443239"/>
              <a:gd name="connsiteY2" fmla="*/ 425789 h 2551246"/>
              <a:gd name="connsiteX3" fmla="*/ 244305 w 443239"/>
              <a:gd name="connsiteY3" fmla="*/ 893460 h 2551246"/>
              <a:gd name="connsiteX4" fmla="*/ 132622 w 443239"/>
              <a:gd name="connsiteY4" fmla="*/ 1615905 h 2551246"/>
              <a:gd name="connsiteX5" fmla="*/ 45371 w 443239"/>
              <a:gd name="connsiteY5" fmla="*/ 2219689 h 2551246"/>
              <a:gd name="connsiteX6" fmla="*/ 0 w 443239"/>
              <a:gd name="connsiteY6" fmla="*/ 2551246 h 2551246"/>
              <a:gd name="connsiteX7" fmla="*/ 3490 w 443239"/>
              <a:gd name="connsiteY7" fmla="*/ 0 h 2551246"/>
              <a:gd name="connsiteX0" fmla="*/ 10470 w 450219"/>
              <a:gd name="connsiteY0" fmla="*/ 0 h 2551246"/>
              <a:gd name="connsiteX1" fmla="*/ 450219 w 450219"/>
              <a:gd name="connsiteY1" fmla="*/ 0 h 2551246"/>
              <a:gd name="connsiteX2" fmla="*/ 345517 w 450219"/>
              <a:gd name="connsiteY2" fmla="*/ 425789 h 2551246"/>
              <a:gd name="connsiteX3" fmla="*/ 251285 w 450219"/>
              <a:gd name="connsiteY3" fmla="*/ 893460 h 2551246"/>
              <a:gd name="connsiteX4" fmla="*/ 139602 w 450219"/>
              <a:gd name="connsiteY4" fmla="*/ 1615905 h 2551246"/>
              <a:gd name="connsiteX5" fmla="*/ 52351 w 450219"/>
              <a:gd name="connsiteY5" fmla="*/ 2219689 h 2551246"/>
              <a:gd name="connsiteX6" fmla="*/ 0 w 450219"/>
              <a:gd name="connsiteY6" fmla="*/ 2551246 h 2551246"/>
              <a:gd name="connsiteX7" fmla="*/ 10470 w 450219"/>
              <a:gd name="connsiteY7" fmla="*/ 0 h 2551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0219" h="2551246">
                <a:moveTo>
                  <a:pt x="10470" y="0"/>
                </a:moveTo>
                <a:lnTo>
                  <a:pt x="450219" y="0"/>
                </a:lnTo>
                <a:lnTo>
                  <a:pt x="345517" y="425789"/>
                </a:lnTo>
                <a:lnTo>
                  <a:pt x="251285" y="893460"/>
                </a:lnTo>
                <a:lnTo>
                  <a:pt x="139602" y="1615905"/>
                </a:lnTo>
                <a:lnTo>
                  <a:pt x="52351" y="2219689"/>
                </a:lnTo>
                <a:lnTo>
                  <a:pt x="0" y="2551246"/>
                </a:lnTo>
                <a:cubicBezTo>
                  <a:pt x="1163" y="1700831"/>
                  <a:pt x="9307" y="850415"/>
                  <a:pt x="10470" y="0"/>
                </a:cubicBezTo>
                <a:close/>
              </a:path>
            </a:pathLst>
          </a:custGeom>
          <a:solidFill>
            <a:srgbClr val="FFC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24213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500"/>
                            </p:stCondLst>
                            <p:childTnLst>
                              <p:par>
                                <p:cTn id="36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5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85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95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79" grpId="0" animBg="1"/>
      <p:bldP spid="8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9" name="Egyenes összekötő 68"/>
          <p:cNvCxnSpPr/>
          <p:nvPr/>
        </p:nvCxnSpPr>
        <p:spPr>
          <a:xfrm>
            <a:off x="3296334" y="2841043"/>
            <a:ext cx="476141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0" name="Csoportba foglalás 269"/>
          <p:cNvGrpSpPr/>
          <p:nvPr/>
        </p:nvGrpSpPr>
        <p:grpSpPr>
          <a:xfrm>
            <a:off x="1156963" y="2028125"/>
            <a:ext cx="2047467" cy="4147691"/>
            <a:chOff x="1156963" y="2028125"/>
            <a:chExt cx="2047467" cy="4147691"/>
          </a:xfrm>
        </p:grpSpPr>
        <p:sp>
          <p:nvSpPr>
            <p:cNvPr id="199" name="Lekerekített téglalap 198"/>
            <p:cNvSpPr/>
            <p:nvPr/>
          </p:nvSpPr>
          <p:spPr>
            <a:xfrm>
              <a:off x="1156963" y="4602945"/>
              <a:ext cx="1680499" cy="1568466"/>
            </a:xfrm>
            <a:prstGeom prst="roundRect">
              <a:avLst>
                <a:gd name="adj" fmla="val 5093"/>
              </a:avLst>
            </a:prstGeom>
            <a:pattFill prst="dashHorz">
              <a:fgClr>
                <a:schemeClr val="accent1">
                  <a:lumMod val="60000"/>
                  <a:lumOff val="40000"/>
                </a:schemeClr>
              </a:fgClr>
              <a:bgClr>
                <a:schemeClr val="bg1"/>
              </a:bgClr>
            </a:pattFill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200" name="Lekerekített téglalap 199"/>
            <p:cNvSpPr/>
            <p:nvPr/>
          </p:nvSpPr>
          <p:spPr>
            <a:xfrm>
              <a:off x="1156963" y="4215234"/>
              <a:ext cx="1680499" cy="1960582"/>
            </a:xfrm>
            <a:prstGeom prst="roundRect">
              <a:avLst>
                <a:gd name="adj" fmla="val 5027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201" name="Téglalap 200"/>
            <p:cNvSpPr/>
            <p:nvPr/>
          </p:nvSpPr>
          <p:spPr>
            <a:xfrm>
              <a:off x="2455948" y="3177220"/>
              <a:ext cx="94290" cy="2232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208" name="Ellipszis 207"/>
            <p:cNvSpPr/>
            <p:nvPr/>
          </p:nvSpPr>
          <p:spPr>
            <a:xfrm>
              <a:off x="2141590" y="2471442"/>
              <a:ext cx="720000" cy="720000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209" name="Háromszög 208"/>
            <p:cNvSpPr>
              <a:spLocks noChangeAspect="1"/>
            </p:cNvSpPr>
            <p:nvPr/>
          </p:nvSpPr>
          <p:spPr>
            <a:xfrm>
              <a:off x="2376343" y="2466866"/>
              <a:ext cx="255476" cy="219811"/>
            </a:xfrm>
            <a:prstGeom prst="triangl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cxnSp>
          <p:nvCxnSpPr>
            <p:cNvPr id="210" name="Egyenes összekötő 209"/>
            <p:cNvCxnSpPr/>
            <p:nvPr/>
          </p:nvCxnSpPr>
          <p:spPr>
            <a:xfrm>
              <a:off x="1804014" y="2839171"/>
              <a:ext cx="1400416" cy="0"/>
            </a:xfrm>
            <a:prstGeom prst="line">
              <a:avLst/>
            </a:prstGeom>
            <a:ln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2" name="Háromszög 211"/>
            <p:cNvSpPr/>
            <p:nvPr/>
          </p:nvSpPr>
          <p:spPr>
            <a:xfrm flipV="1">
              <a:off x="2173451" y="4479916"/>
              <a:ext cx="140799" cy="118569"/>
            </a:xfrm>
            <a:prstGeom prst="triangl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cxnSp>
          <p:nvCxnSpPr>
            <p:cNvPr id="213" name="Egyenes összekötő 212"/>
            <p:cNvCxnSpPr/>
            <p:nvPr/>
          </p:nvCxnSpPr>
          <p:spPr>
            <a:xfrm rot="16200000">
              <a:off x="655533" y="3876674"/>
              <a:ext cx="3697098" cy="0"/>
            </a:xfrm>
            <a:prstGeom prst="line">
              <a:avLst/>
            </a:prstGeom>
            <a:ln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4" name="Téglalap 213"/>
            <p:cNvSpPr/>
            <p:nvPr/>
          </p:nvSpPr>
          <p:spPr>
            <a:xfrm>
              <a:off x="2413927" y="3284984"/>
              <a:ext cx="177853" cy="9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cxnSp>
          <p:nvCxnSpPr>
            <p:cNvPr id="215" name="Egyenes összekötő 214"/>
            <p:cNvCxnSpPr/>
            <p:nvPr/>
          </p:nvCxnSpPr>
          <p:spPr>
            <a:xfrm>
              <a:off x="2408768" y="3329376"/>
              <a:ext cx="180000" cy="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Lekerekített téglalap 220"/>
            <p:cNvSpPr/>
            <p:nvPr/>
          </p:nvSpPr>
          <p:spPr>
            <a:xfrm>
              <a:off x="2390888" y="5392626"/>
              <a:ext cx="224066" cy="224067"/>
            </a:xfrm>
            <a:prstGeom prst="roundRect">
              <a:avLst/>
            </a:prstGeom>
            <a:pattFill prst="plaid">
              <a:fgClr>
                <a:schemeClr val="accent1"/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</p:grpSp>
      <p:sp useBgFill="1">
        <p:nvSpPr>
          <p:cNvPr id="216" name="Téglalap 215"/>
          <p:cNvSpPr/>
          <p:nvPr/>
        </p:nvSpPr>
        <p:spPr>
          <a:xfrm>
            <a:off x="1004565" y="3875762"/>
            <a:ext cx="881394" cy="24716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>
              <a:solidFill>
                <a:prstClr val="white"/>
              </a:solidFill>
            </a:endParaRP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>
                <a:solidFill>
                  <a:srgbClr val="04617B">
                    <a:shade val="90000"/>
                  </a:srgbClr>
                </a:solidFill>
              </a:rPr>
              <a:t>Író  Béla</a:t>
            </a: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>
                <a:solidFill>
                  <a:srgbClr val="04617B">
                    <a:shade val="90000"/>
                  </a:srgbClr>
                </a:solidFill>
              </a:rPr>
              <a:t>Hő- és Áramlástan Gépei (AG_011_1)</a:t>
            </a: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>
                <a:solidFill>
                  <a:srgbClr val="04617B">
                    <a:shade val="90000"/>
                  </a:srgbClr>
                </a:solidFill>
              </a:rPr>
              <a:pPr/>
              <a:t>31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98" name="Téglalap 197"/>
          <p:cNvSpPr/>
          <p:nvPr/>
        </p:nvSpPr>
        <p:spPr>
          <a:xfrm>
            <a:off x="683568" y="1235202"/>
            <a:ext cx="7632848" cy="5167612"/>
          </a:xfrm>
          <a:prstGeom prst="rect">
            <a:avLst/>
          </a:prstGeom>
          <a:ln>
            <a:noFill/>
          </a:ln>
        </p:spPr>
      </p:sp>
      <p:cxnSp>
        <p:nvCxnSpPr>
          <p:cNvPr id="23" name="Egyenes összekötő 22"/>
          <p:cNvCxnSpPr/>
          <p:nvPr/>
        </p:nvCxnSpPr>
        <p:spPr>
          <a:xfrm>
            <a:off x="3096527" y="4602945"/>
            <a:ext cx="50414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gyenes összekötő 23"/>
          <p:cNvCxnSpPr/>
          <p:nvPr/>
        </p:nvCxnSpPr>
        <p:spPr>
          <a:xfrm>
            <a:off x="3092280" y="5387951"/>
            <a:ext cx="50414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gyenes összekötő nyíllal 24"/>
          <p:cNvCxnSpPr/>
          <p:nvPr/>
        </p:nvCxnSpPr>
        <p:spPr>
          <a:xfrm flipH="1">
            <a:off x="3220442" y="4602945"/>
            <a:ext cx="0" cy="7842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Kép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5852" y="4854585"/>
            <a:ext cx="324000" cy="288000"/>
          </a:xfrm>
          <a:prstGeom prst="rect">
            <a:avLst/>
          </a:prstGeom>
        </p:spPr>
      </p:pic>
      <p:cxnSp>
        <p:nvCxnSpPr>
          <p:cNvPr id="28" name="Egyenes összekötő 27"/>
          <p:cNvCxnSpPr/>
          <p:nvPr/>
        </p:nvCxnSpPr>
        <p:spPr>
          <a:xfrm>
            <a:off x="3389999" y="1624816"/>
            <a:ext cx="0" cy="43692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Egyenes összekötő nyíllal 28"/>
          <p:cNvCxnSpPr/>
          <p:nvPr/>
        </p:nvCxnSpPr>
        <p:spPr>
          <a:xfrm flipV="1">
            <a:off x="3393097" y="5867700"/>
            <a:ext cx="3697097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Egyenes összekötő 29"/>
          <p:cNvCxnSpPr/>
          <p:nvPr/>
        </p:nvCxnSpPr>
        <p:spPr>
          <a:xfrm>
            <a:off x="7088210" y="1692265"/>
            <a:ext cx="0" cy="43132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gyenes összekötő 30"/>
          <p:cNvCxnSpPr/>
          <p:nvPr/>
        </p:nvCxnSpPr>
        <p:spPr>
          <a:xfrm>
            <a:off x="7871756" y="5291500"/>
            <a:ext cx="0" cy="672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Egyenes összekötő nyíllal 31"/>
          <p:cNvCxnSpPr/>
          <p:nvPr/>
        </p:nvCxnSpPr>
        <p:spPr>
          <a:xfrm flipV="1">
            <a:off x="7096629" y="5867700"/>
            <a:ext cx="784233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Kép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2040" y="5373272"/>
            <a:ext cx="439310" cy="504000"/>
          </a:xfrm>
          <a:prstGeom prst="rect">
            <a:avLst/>
          </a:prstGeom>
        </p:spPr>
      </p:pic>
      <p:pic>
        <p:nvPicPr>
          <p:cNvPr id="34" name="Kép 33"/>
          <p:cNvPicPr/>
          <p:nvPr/>
        </p:nvPicPr>
        <p:blipFill>
          <a:blip r:embed="rId3"/>
          <a:stretch>
            <a:fillRect/>
          </a:stretch>
        </p:blipFill>
        <p:spPr>
          <a:xfrm>
            <a:off x="7380312" y="5553268"/>
            <a:ext cx="265791" cy="288000"/>
          </a:xfrm>
          <a:prstGeom prst="rect">
            <a:avLst/>
          </a:prstGeom>
        </p:spPr>
      </p:pic>
      <p:graphicFrame>
        <p:nvGraphicFramePr>
          <p:cNvPr id="35" name="Objektum 34"/>
          <p:cNvGraphicFramePr>
            <a:graphicFrameLocks noChangeAspect="1"/>
          </p:cNvGraphicFramePr>
          <p:nvPr/>
        </p:nvGraphicFramePr>
        <p:xfrm>
          <a:off x="1943945" y="4200725"/>
          <a:ext cx="240000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44" name="Equation" r:id="rId5" imgW="190440" imgH="228600" progId="Equation.3">
                  <p:embed/>
                </p:oleObj>
              </mc:Choice>
              <mc:Fallback>
                <p:oleObj name="Equation" r:id="rId5" imgW="19044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43945" y="4200725"/>
                        <a:ext cx="240000" cy="28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Szabadkézi sokszög 26"/>
          <p:cNvSpPr/>
          <p:nvPr/>
        </p:nvSpPr>
        <p:spPr>
          <a:xfrm>
            <a:off x="3388411" y="2839696"/>
            <a:ext cx="4483373" cy="2548757"/>
          </a:xfrm>
          <a:custGeom>
            <a:avLst/>
            <a:gdLst>
              <a:gd name="connsiteX0" fmla="*/ 0 w 2881313"/>
              <a:gd name="connsiteY0" fmla="*/ 0 h 1640682"/>
              <a:gd name="connsiteX1" fmla="*/ 1250156 w 2881313"/>
              <a:gd name="connsiteY1" fmla="*/ 0 h 1640682"/>
              <a:gd name="connsiteX2" fmla="*/ 2881313 w 2881313"/>
              <a:gd name="connsiteY2" fmla="*/ 1640682 h 1640682"/>
              <a:gd name="connsiteX3" fmla="*/ 4763 w 2881313"/>
              <a:gd name="connsiteY3" fmla="*/ 1640682 h 1640682"/>
              <a:gd name="connsiteX4" fmla="*/ 0 w 2881313"/>
              <a:gd name="connsiteY4" fmla="*/ 0 h 1640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1313" h="1640682">
                <a:moveTo>
                  <a:pt x="0" y="0"/>
                </a:moveTo>
                <a:lnTo>
                  <a:pt x="1250156" y="0"/>
                </a:lnTo>
                <a:lnTo>
                  <a:pt x="2881313" y="1640682"/>
                </a:lnTo>
                <a:lnTo>
                  <a:pt x="4763" y="1640682"/>
                </a:lnTo>
                <a:cubicBezTo>
                  <a:pt x="3175" y="1093788"/>
                  <a:pt x="1588" y="546894"/>
                  <a:pt x="0" y="0"/>
                </a:cubicBezTo>
                <a:close/>
              </a:path>
            </a:pathLst>
          </a:custGeom>
          <a:pattFill prst="ltHorz">
            <a:fgClr>
              <a:schemeClr val="accent1"/>
            </a:fgClr>
            <a:bgClr>
              <a:schemeClr val="bg1"/>
            </a:bgClr>
          </a:pattFill>
          <a:ln w="6350">
            <a:solidFill>
              <a:schemeClr val="tx1">
                <a:alpha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>
              <a:solidFill>
                <a:prstClr val="white"/>
              </a:solidFill>
            </a:endParaRPr>
          </a:p>
        </p:txBody>
      </p:sp>
      <p:cxnSp>
        <p:nvCxnSpPr>
          <p:cNvPr id="38" name="Egyenes összekötő 37"/>
          <p:cNvCxnSpPr/>
          <p:nvPr/>
        </p:nvCxnSpPr>
        <p:spPr>
          <a:xfrm>
            <a:off x="3389999" y="1624816"/>
            <a:ext cx="0" cy="43692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églalap 38"/>
          <p:cNvSpPr/>
          <p:nvPr/>
        </p:nvSpPr>
        <p:spPr>
          <a:xfrm>
            <a:off x="3392119" y="2839171"/>
            <a:ext cx="56017" cy="2549749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>
              <a:solidFill>
                <a:prstClr val="white"/>
              </a:solidFill>
            </a:endParaRPr>
          </a:p>
        </p:txBody>
      </p:sp>
      <p:cxnSp>
        <p:nvCxnSpPr>
          <p:cNvPr id="40" name="Egyenes összekötő 39"/>
          <p:cNvCxnSpPr/>
          <p:nvPr/>
        </p:nvCxnSpPr>
        <p:spPr>
          <a:xfrm>
            <a:off x="3447657" y="1622342"/>
            <a:ext cx="0" cy="12323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Csoportba foglalás 40"/>
          <p:cNvGrpSpPr/>
          <p:nvPr/>
        </p:nvGrpSpPr>
        <p:grpSpPr>
          <a:xfrm>
            <a:off x="3053328" y="1711816"/>
            <a:ext cx="604083" cy="95228"/>
            <a:chOff x="1519155" y="2177893"/>
            <a:chExt cx="388224" cy="61200"/>
          </a:xfrm>
        </p:grpSpPr>
        <p:cxnSp>
          <p:nvCxnSpPr>
            <p:cNvPr id="42" name="Egyenes összekötő 41"/>
            <p:cNvCxnSpPr/>
            <p:nvPr/>
          </p:nvCxnSpPr>
          <p:spPr>
            <a:xfrm flipV="1">
              <a:off x="1519155" y="2208825"/>
              <a:ext cx="38822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Háromszög 42"/>
            <p:cNvSpPr/>
            <p:nvPr/>
          </p:nvSpPr>
          <p:spPr>
            <a:xfrm rot="5400000">
              <a:off x="1666635" y="2177893"/>
              <a:ext cx="61200" cy="61200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44" name="Háromszög 43"/>
            <p:cNvSpPr/>
            <p:nvPr/>
          </p:nvSpPr>
          <p:spPr>
            <a:xfrm rot="16200000" flipH="1">
              <a:off x="1783549" y="2177893"/>
              <a:ext cx="60960" cy="60960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</p:grpSp>
      <p:pic>
        <p:nvPicPr>
          <p:cNvPr id="45" name="Kép 44"/>
          <p:cNvPicPr preferRelativeResize="0"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06724" y="1250109"/>
            <a:ext cx="380913" cy="503804"/>
          </a:xfrm>
          <a:prstGeom prst="rect">
            <a:avLst/>
          </a:prstGeom>
        </p:spPr>
      </p:pic>
      <p:sp>
        <p:nvSpPr>
          <p:cNvPr id="47" name="Téglalap 46"/>
          <p:cNvSpPr/>
          <p:nvPr/>
        </p:nvSpPr>
        <p:spPr>
          <a:xfrm>
            <a:off x="3446177" y="2841166"/>
            <a:ext cx="111652" cy="2549224"/>
          </a:xfrm>
          <a:prstGeom prst="rect">
            <a:avLst/>
          </a:prstGeom>
          <a:solidFill>
            <a:schemeClr val="accent5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>
              <a:solidFill>
                <a:prstClr val="white"/>
              </a:solidFill>
            </a:endParaRPr>
          </a:p>
        </p:txBody>
      </p:sp>
      <p:cxnSp>
        <p:nvCxnSpPr>
          <p:cNvPr id="48" name="Egyenes összekötő 47"/>
          <p:cNvCxnSpPr/>
          <p:nvPr/>
        </p:nvCxnSpPr>
        <p:spPr>
          <a:xfrm>
            <a:off x="3558792" y="1880240"/>
            <a:ext cx="0" cy="10643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Csoportba foglalás 48"/>
          <p:cNvGrpSpPr/>
          <p:nvPr/>
        </p:nvGrpSpPr>
        <p:grpSpPr>
          <a:xfrm>
            <a:off x="3160766" y="2305362"/>
            <a:ext cx="603711" cy="96831"/>
            <a:chOff x="1593917" y="2340270"/>
            <a:chExt cx="387985" cy="62230"/>
          </a:xfrm>
        </p:grpSpPr>
        <p:cxnSp>
          <p:nvCxnSpPr>
            <p:cNvPr id="50" name="Egyenes összekötő 49"/>
            <p:cNvCxnSpPr/>
            <p:nvPr/>
          </p:nvCxnSpPr>
          <p:spPr>
            <a:xfrm flipV="1">
              <a:off x="1593917" y="2371385"/>
              <a:ext cx="38798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Háromszög 50"/>
            <p:cNvSpPr/>
            <p:nvPr/>
          </p:nvSpPr>
          <p:spPr>
            <a:xfrm rot="5400000">
              <a:off x="1713141" y="2340270"/>
              <a:ext cx="60960" cy="60960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  <p:sp>
          <p:nvSpPr>
            <p:cNvPr id="52" name="Háromszög 51"/>
            <p:cNvSpPr/>
            <p:nvPr/>
          </p:nvSpPr>
          <p:spPr>
            <a:xfrm rot="16200000" flipH="1">
              <a:off x="1858394" y="2341858"/>
              <a:ext cx="60325" cy="60960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u-HU">
                <a:solidFill>
                  <a:prstClr val="white"/>
                </a:solidFill>
              </a:endParaRPr>
            </a:p>
          </p:txBody>
        </p:sp>
      </p:grpSp>
      <p:pic>
        <p:nvPicPr>
          <p:cNvPr id="53" name="Kép 52"/>
          <p:cNvPicPr preferRelativeResize="0"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9221" y="2072705"/>
            <a:ext cx="280083" cy="280131"/>
          </a:xfrm>
          <a:prstGeom prst="rect">
            <a:avLst/>
          </a:prstGeom>
        </p:spPr>
      </p:pic>
      <p:sp>
        <p:nvSpPr>
          <p:cNvPr id="55" name="Téglalap 54"/>
          <p:cNvSpPr/>
          <p:nvPr/>
        </p:nvSpPr>
        <p:spPr>
          <a:xfrm>
            <a:off x="3558879" y="2839695"/>
            <a:ext cx="392116" cy="2550695"/>
          </a:xfrm>
          <a:prstGeom prst="rect">
            <a:avLst/>
          </a:prstGeom>
          <a:solidFill>
            <a:srgbClr val="FF66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>
              <a:solidFill>
                <a:prstClr val="white"/>
              </a:solidFill>
            </a:endParaRPr>
          </a:p>
        </p:txBody>
      </p:sp>
      <p:cxnSp>
        <p:nvCxnSpPr>
          <p:cNvPr id="56" name="Egyenes összekötő 55"/>
          <p:cNvCxnSpPr/>
          <p:nvPr/>
        </p:nvCxnSpPr>
        <p:spPr>
          <a:xfrm>
            <a:off x="3951578" y="1626053"/>
            <a:ext cx="0" cy="12874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Egyenes összekötő nyíllal 56"/>
          <p:cNvCxnSpPr/>
          <p:nvPr/>
        </p:nvCxnSpPr>
        <p:spPr>
          <a:xfrm flipH="1">
            <a:off x="3561559" y="2066778"/>
            <a:ext cx="392619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" name="Kép 57"/>
          <p:cNvPicPr preferRelativeResize="0"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67098" y="1505926"/>
            <a:ext cx="418004" cy="504150"/>
          </a:xfrm>
          <a:prstGeom prst="rect">
            <a:avLst/>
          </a:prstGeom>
          <a:noFill/>
        </p:spPr>
      </p:pic>
      <p:sp>
        <p:nvSpPr>
          <p:cNvPr id="54" name="Téglalap 53"/>
          <p:cNvSpPr/>
          <p:nvPr/>
        </p:nvSpPr>
        <p:spPr>
          <a:xfrm>
            <a:off x="3950095" y="2840919"/>
            <a:ext cx="560166" cy="254922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>
              <a:solidFill>
                <a:prstClr val="white"/>
              </a:solidFill>
            </a:endParaRPr>
          </a:p>
        </p:txBody>
      </p:sp>
      <p:cxnSp>
        <p:nvCxnSpPr>
          <p:cNvPr id="61" name="Egyenes összekötő 60"/>
          <p:cNvCxnSpPr/>
          <p:nvPr/>
        </p:nvCxnSpPr>
        <p:spPr>
          <a:xfrm>
            <a:off x="4509845" y="1626558"/>
            <a:ext cx="0" cy="12874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Egyenes összekötő nyíllal 61"/>
          <p:cNvCxnSpPr/>
          <p:nvPr/>
        </p:nvCxnSpPr>
        <p:spPr>
          <a:xfrm flipH="1">
            <a:off x="3949451" y="1755536"/>
            <a:ext cx="560166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3" name="Kép 62"/>
          <p:cNvPicPr preferRelativeResize="0"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88528" y="1235266"/>
            <a:ext cx="739419" cy="279352"/>
          </a:xfrm>
          <a:prstGeom prst="rect">
            <a:avLst/>
          </a:prstGeom>
        </p:spPr>
      </p:pic>
      <p:cxnSp>
        <p:nvCxnSpPr>
          <p:cNvPr id="65" name="Egyenes összekötő 64"/>
          <p:cNvCxnSpPr/>
          <p:nvPr/>
        </p:nvCxnSpPr>
        <p:spPr>
          <a:xfrm>
            <a:off x="4949028" y="1625566"/>
            <a:ext cx="0" cy="12874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Egyenes összekötő nyíllal 65"/>
          <p:cNvCxnSpPr/>
          <p:nvPr/>
        </p:nvCxnSpPr>
        <p:spPr>
          <a:xfrm flipH="1">
            <a:off x="4509617" y="1755536"/>
            <a:ext cx="43693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Kép 66"/>
          <p:cNvPicPr preferRelativeResize="0"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27947" y="1381212"/>
            <a:ext cx="241875" cy="280083"/>
          </a:xfrm>
          <a:prstGeom prst="rect">
            <a:avLst/>
          </a:prstGeom>
        </p:spPr>
      </p:pic>
      <p:cxnSp>
        <p:nvCxnSpPr>
          <p:cNvPr id="70" name="Egyenes összekötő nyíllal 69"/>
          <p:cNvCxnSpPr/>
          <p:nvPr/>
        </p:nvCxnSpPr>
        <p:spPr>
          <a:xfrm>
            <a:off x="5341593" y="1759947"/>
            <a:ext cx="1747719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Egyenes összekötő 70"/>
          <p:cNvCxnSpPr/>
          <p:nvPr/>
        </p:nvCxnSpPr>
        <p:spPr>
          <a:xfrm>
            <a:off x="5344263" y="1630525"/>
            <a:ext cx="0" cy="12883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Egyenes összekötő nyíllal 71"/>
          <p:cNvCxnSpPr/>
          <p:nvPr/>
        </p:nvCxnSpPr>
        <p:spPr>
          <a:xfrm flipH="1">
            <a:off x="4939670" y="1755536"/>
            <a:ext cx="40332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3" name="Kép 72"/>
          <p:cNvPicPr preferRelativeResize="0"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77654" y="1381213"/>
            <a:ext cx="327273" cy="288000"/>
          </a:xfrm>
          <a:prstGeom prst="rect">
            <a:avLst/>
          </a:prstGeom>
        </p:spPr>
      </p:pic>
      <p:pic>
        <p:nvPicPr>
          <p:cNvPr id="74" name="Kép 73"/>
          <p:cNvPicPr preferRelativeResize="0"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77429" y="1381622"/>
            <a:ext cx="331007" cy="280083"/>
          </a:xfrm>
          <a:prstGeom prst="rect">
            <a:avLst/>
          </a:prstGeom>
        </p:spPr>
      </p:pic>
      <p:cxnSp>
        <p:nvCxnSpPr>
          <p:cNvPr id="75" name="Egyenes összekötő 74"/>
          <p:cNvCxnSpPr/>
          <p:nvPr/>
        </p:nvCxnSpPr>
        <p:spPr>
          <a:xfrm flipH="1">
            <a:off x="955028" y="2836730"/>
            <a:ext cx="73949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6" name="Kép 7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86446" y="3576184"/>
            <a:ext cx="327274" cy="288000"/>
          </a:xfrm>
          <a:prstGeom prst="rect">
            <a:avLst/>
          </a:prstGeom>
        </p:spPr>
      </p:pic>
      <p:cxnSp>
        <p:nvCxnSpPr>
          <p:cNvPr id="77" name="Egyenes összekötő nyíllal 76"/>
          <p:cNvCxnSpPr/>
          <p:nvPr/>
        </p:nvCxnSpPr>
        <p:spPr>
          <a:xfrm rot="16200000">
            <a:off x="295195" y="3725077"/>
            <a:ext cx="174691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Egyenes összekötő 77"/>
          <p:cNvCxnSpPr/>
          <p:nvPr/>
        </p:nvCxnSpPr>
        <p:spPr>
          <a:xfrm flipH="1">
            <a:off x="1037809" y="4617132"/>
            <a:ext cx="73907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Lekerekített téglalapbuborék 78"/>
          <p:cNvSpPr/>
          <p:nvPr/>
        </p:nvSpPr>
        <p:spPr>
          <a:xfrm>
            <a:off x="6277741" y="4598485"/>
            <a:ext cx="2470931" cy="364509"/>
          </a:xfrm>
          <a:prstGeom prst="wedgeRoundRectCallout">
            <a:avLst>
              <a:gd name="adj1" fmla="val -95857"/>
              <a:gd name="adj2" fmla="val -806811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Biztonsági tartalék (</a:t>
            </a:r>
            <a:r>
              <a:rPr lang="hu-HU" i="1" dirty="0" smtClean="0">
                <a:solidFill>
                  <a:prstClr val="white"/>
                </a:solidFill>
                <a:latin typeface="Calibri"/>
              </a:rPr>
              <a:t>m</a:t>
            </a:r>
            <a:r>
              <a:rPr lang="hu-HU" dirty="0" smtClean="0">
                <a:solidFill>
                  <a:prstClr val="white"/>
                </a:solidFill>
                <a:latin typeface="Calibri"/>
              </a:rPr>
              <a:t>)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0" name="Lekerekített téglalapbuborék 79"/>
          <p:cNvSpPr/>
          <p:nvPr/>
        </p:nvSpPr>
        <p:spPr>
          <a:xfrm>
            <a:off x="6882105" y="3738312"/>
            <a:ext cx="2030494" cy="530193"/>
          </a:xfrm>
          <a:prstGeom prst="wedgeRoundRectCallout">
            <a:avLst>
              <a:gd name="adj1" fmla="val -88124"/>
              <a:gd name="adj2" fmla="val -404441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A tervezett szívómagasság (</a:t>
            </a:r>
            <a:r>
              <a:rPr lang="hu-HU" i="1" dirty="0" smtClean="0">
                <a:solidFill>
                  <a:prstClr val="white"/>
                </a:solidFill>
                <a:latin typeface="Calibri"/>
              </a:rPr>
              <a:t>m</a:t>
            </a:r>
            <a:r>
              <a:rPr lang="hu-HU" dirty="0" smtClean="0">
                <a:solidFill>
                  <a:prstClr val="white"/>
                </a:solidFill>
                <a:latin typeface="Calibri"/>
              </a:rPr>
              <a:t>)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1" name="Szabadkézi sokszög 80"/>
          <p:cNvSpPr/>
          <p:nvPr/>
        </p:nvSpPr>
        <p:spPr>
          <a:xfrm>
            <a:off x="4947370" y="1926519"/>
            <a:ext cx="416718" cy="914400"/>
          </a:xfrm>
          <a:custGeom>
            <a:avLst/>
            <a:gdLst>
              <a:gd name="connsiteX0" fmla="*/ 0 w 685800"/>
              <a:gd name="connsiteY0" fmla="*/ 914400 h 914400"/>
              <a:gd name="connsiteX1" fmla="*/ 66675 w 685800"/>
              <a:gd name="connsiteY1" fmla="*/ 671512 h 914400"/>
              <a:gd name="connsiteX2" fmla="*/ 190500 w 685800"/>
              <a:gd name="connsiteY2" fmla="*/ 381000 h 914400"/>
              <a:gd name="connsiteX3" fmla="*/ 319088 w 685800"/>
              <a:gd name="connsiteY3" fmla="*/ 123825 h 914400"/>
              <a:gd name="connsiteX4" fmla="*/ 400050 w 685800"/>
              <a:gd name="connsiteY4" fmla="*/ 0 h 914400"/>
              <a:gd name="connsiteX5" fmla="*/ 400050 w 685800"/>
              <a:gd name="connsiteY5" fmla="*/ 0 h 914400"/>
              <a:gd name="connsiteX6" fmla="*/ 685800 w 685800"/>
              <a:gd name="connsiteY6" fmla="*/ 514350 h 914400"/>
              <a:gd name="connsiteX0" fmla="*/ 0 w 400050"/>
              <a:gd name="connsiteY0" fmla="*/ 914400 h 914400"/>
              <a:gd name="connsiteX1" fmla="*/ 66675 w 400050"/>
              <a:gd name="connsiteY1" fmla="*/ 671512 h 914400"/>
              <a:gd name="connsiteX2" fmla="*/ 190500 w 400050"/>
              <a:gd name="connsiteY2" fmla="*/ 381000 h 914400"/>
              <a:gd name="connsiteX3" fmla="*/ 319088 w 400050"/>
              <a:gd name="connsiteY3" fmla="*/ 123825 h 914400"/>
              <a:gd name="connsiteX4" fmla="*/ 400050 w 400050"/>
              <a:gd name="connsiteY4" fmla="*/ 0 h 914400"/>
              <a:gd name="connsiteX5" fmla="*/ 400050 w 400050"/>
              <a:gd name="connsiteY5" fmla="*/ 0 h 914400"/>
              <a:gd name="connsiteX0" fmla="*/ 0 w 416718"/>
              <a:gd name="connsiteY0" fmla="*/ 914400 h 914400"/>
              <a:gd name="connsiteX1" fmla="*/ 83343 w 416718"/>
              <a:gd name="connsiteY1" fmla="*/ 671512 h 914400"/>
              <a:gd name="connsiteX2" fmla="*/ 207168 w 416718"/>
              <a:gd name="connsiteY2" fmla="*/ 381000 h 914400"/>
              <a:gd name="connsiteX3" fmla="*/ 335756 w 416718"/>
              <a:gd name="connsiteY3" fmla="*/ 123825 h 914400"/>
              <a:gd name="connsiteX4" fmla="*/ 416718 w 416718"/>
              <a:gd name="connsiteY4" fmla="*/ 0 h 914400"/>
              <a:gd name="connsiteX5" fmla="*/ 416718 w 416718"/>
              <a:gd name="connsiteY5" fmla="*/ 0 h 914400"/>
              <a:gd name="connsiteX0" fmla="*/ 0 w 416718"/>
              <a:gd name="connsiteY0" fmla="*/ 914400 h 914400"/>
              <a:gd name="connsiteX1" fmla="*/ 90487 w 416718"/>
              <a:gd name="connsiteY1" fmla="*/ 628650 h 914400"/>
              <a:gd name="connsiteX2" fmla="*/ 207168 w 416718"/>
              <a:gd name="connsiteY2" fmla="*/ 381000 h 914400"/>
              <a:gd name="connsiteX3" fmla="*/ 335756 w 416718"/>
              <a:gd name="connsiteY3" fmla="*/ 123825 h 914400"/>
              <a:gd name="connsiteX4" fmla="*/ 416718 w 416718"/>
              <a:gd name="connsiteY4" fmla="*/ 0 h 914400"/>
              <a:gd name="connsiteX5" fmla="*/ 416718 w 416718"/>
              <a:gd name="connsiteY5" fmla="*/ 0 h 914400"/>
              <a:gd name="connsiteX0" fmla="*/ 0 w 416718"/>
              <a:gd name="connsiteY0" fmla="*/ 914400 h 914400"/>
              <a:gd name="connsiteX1" fmla="*/ 97631 w 416718"/>
              <a:gd name="connsiteY1" fmla="*/ 616743 h 914400"/>
              <a:gd name="connsiteX2" fmla="*/ 207168 w 416718"/>
              <a:gd name="connsiteY2" fmla="*/ 381000 h 914400"/>
              <a:gd name="connsiteX3" fmla="*/ 335756 w 416718"/>
              <a:gd name="connsiteY3" fmla="*/ 123825 h 914400"/>
              <a:gd name="connsiteX4" fmla="*/ 416718 w 416718"/>
              <a:gd name="connsiteY4" fmla="*/ 0 h 914400"/>
              <a:gd name="connsiteX5" fmla="*/ 416718 w 416718"/>
              <a:gd name="connsiteY5" fmla="*/ 0 h 914400"/>
              <a:gd name="connsiteX0" fmla="*/ 0 w 416718"/>
              <a:gd name="connsiteY0" fmla="*/ 914400 h 914400"/>
              <a:gd name="connsiteX1" fmla="*/ 97631 w 416718"/>
              <a:gd name="connsiteY1" fmla="*/ 616743 h 914400"/>
              <a:gd name="connsiteX2" fmla="*/ 204787 w 416718"/>
              <a:gd name="connsiteY2" fmla="*/ 376237 h 914400"/>
              <a:gd name="connsiteX3" fmla="*/ 335756 w 416718"/>
              <a:gd name="connsiteY3" fmla="*/ 123825 h 914400"/>
              <a:gd name="connsiteX4" fmla="*/ 416718 w 416718"/>
              <a:gd name="connsiteY4" fmla="*/ 0 h 914400"/>
              <a:gd name="connsiteX5" fmla="*/ 416718 w 416718"/>
              <a:gd name="connsiteY5" fmla="*/ 0 h 914400"/>
              <a:gd name="connsiteX0" fmla="*/ 0 w 416718"/>
              <a:gd name="connsiteY0" fmla="*/ 914400 h 914400"/>
              <a:gd name="connsiteX1" fmla="*/ 88106 w 416718"/>
              <a:gd name="connsiteY1" fmla="*/ 616743 h 914400"/>
              <a:gd name="connsiteX2" fmla="*/ 204787 w 416718"/>
              <a:gd name="connsiteY2" fmla="*/ 376237 h 914400"/>
              <a:gd name="connsiteX3" fmla="*/ 335756 w 416718"/>
              <a:gd name="connsiteY3" fmla="*/ 123825 h 914400"/>
              <a:gd name="connsiteX4" fmla="*/ 416718 w 416718"/>
              <a:gd name="connsiteY4" fmla="*/ 0 h 914400"/>
              <a:gd name="connsiteX5" fmla="*/ 416718 w 416718"/>
              <a:gd name="connsiteY5" fmla="*/ 0 h 914400"/>
              <a:gd name="connsiteX0" fmla="*/ 0 w 416718"/>
              <a:gd name="connsiteY0" fmla="*/ 914400 h 914400"/>
              <a:gd name="connsiteX1" fmla="*/ 88106 w 416718"/>
              <a:gd name="connsiteY1" fmla="*/ 616743 h 914400"/>
              <a:gd name="connsiteX2" fmla="*/ 197643 w 416718"/>
              <a:gd name="connsiteY2" fmla="*/ 369093 h 914400"/>
              <a:gd name="connsiteX3" fmla="*/ 335756 w 416718"/>
              <a:gd name="connsiteY3" fmla="*/ 123825 h 914400"/>
              <a:gd name="connsiteX4" fmla="*/ 416718 w 416718"/>
              <a:gd name="connsiteY4" fmla="*/ 0 h 914400"/>
              <a:gd name="connsiteX5" fmla="*/ 416718 w 416718"/>
              <a:gd name="connsiteY5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6718" h="914400">
                <a:moveTo>
                  <a:pt x="0" y="914400"/>
                </a:moveTo>
                <a:cubicBezTo>
                  <a:pt x="17462" y="837406"/>
                  <a:pt x="55166" y="707627"/>
                  <a:pt x="88106" y="616743"/>
                </a:cubicBezTo>
                <a:cubicBezTo>
                  <a:pt x="121046" y="525859"/>
                  <a:pt x="156368" y="451246"/>
                  <a:pt x="197643" y="369093"/>
                </a:cubicBezTo>
                <a:cubicBezTo>
                  <a:pt x="238918" y="286940"/>
                  <a:pt x="299244" y="185340"/>
                  <a:pt x="335756" y="123825"/>
                </a:cubicBezTo>
                <a:cubicBezTo>
                  <a:pt x="372268" y="62310"/>
                  <a:pt x="416718" y="0"/>
                  <a:pt x="416718" y="0"/>
                </a:cubicBezTo>
                <a:lnTo>
                  <a:pt x="416718" y="0"/>
                </a:lnTo>
              </a:path>
            </a:pathLst>
          </a:custGeom>
          <a:noFill/>
          <a:ln w="1270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prstClr val="white"/>
              </a:solidFill>
            </a:endParaRPr>
          </a:p>
        </p:txBody>
      </p:sp>
      <p:cxnSp>
        <p:nvCxnSpPr>
          <p:cNvPr id="82" name="Egyenes összekötő 81"/>
          <p:cNvCxnSpPr/>
          <p:nvPr/>
        </p:nvCxnSpPr>
        <p:spPr>
          <a:xfrm>
            <a:off x="4737720" y="2240868"/>
            <a:ext cx="595955" cy="598828"/>
          </a:xfrm>
          <a:prstGeom prst="line">
            <a:avLst/>
          </a:prstGeom>
          <a:ln w="1270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Egyenes összekötő 82"/>
          <p:cNvCxnSpPr/>
          <p:nvPr/>
        </p:nvCxnSpPr>
        <p:spPr>
          <a:xfrm>
            <a:off x="5037431" y="1958657"/>
            <a:ext cx="0" cy="9602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Egyenes összekötő nyíllal 83"/>
          <p:cNvCxnSpPr/>
          <p:nvPr/>
        </p:nvCxnSpPr>
        <p:spPr>
          <a:xfrm>
            <a:off x="5037431" y="2220031"/>
            <a:ext cx="2050779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5" name="Objektum 84"/>
          <p:cNvGraphicFramePr>
            <a:graphicFrameLocks noChangeAspect="1"/>
          </p:cNvGraphicFramePr>
          <p:nvPr/>
        </p:nvGraphicFramePr>
        <p:xfrm>
          <a:off x="5698497" y="1925328"/>
          <a:ext cx="544000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45" name="Equation" r:id="rId15" imgW="431640" imgH="228600" progId="Equation.3">
                  <p:embed/>
                </p:oleObj>
              </mc:Choice>
              <mc:Fallback>
                <p:oleObj name="Equation" r:id="rId15" imgW="43164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698497" y="1925328"/>
                        <a:ext cx="544000" cy="28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6" name="Lekerekített téglalapbuborék 85"/>
          <p:cNvSpPr/>
          <p:nvPr/>
        </p:nvSpPr>
        <p:spPr>
          <a:xfrm>
            <a:off x="7082485" y="2825094"/>
            <a:ext cx="1866133" cy="825318"/>
          </a:xfrm>
          <a:prstGeom prst="wedgeRoundRectCallout">
            <a:avLst>
              <a:gd name="adj1" fmla="val -105355"/>
              <a:gd name="adj2" fmla="val -117108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A szívómagasság lehetséges maximuma (</a:t>
            </a:r>
            <a:r>
              <a:rPr lang="hu-HU" i="1" dirty="0" smtClean="0">
                <a:solidFill>
                  <a:prstClr val="white"/>
                </a:solidFill>
                <a:latin typeface="Calibri"/>
              </a:rPr>
              <a:t>m</a:t>
            </a:r>
            <a:r>
              <a:rPr lang="hu-HU" dirty="0" smtClean="0">
                <a:solidFill>
                  <a:prstClr val="white"/>
                </a:solidFill>
                <a:latin typeface="Calibri"/>
              </a:rPr>
              <a:t>)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7" name="Cím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543292" cy="716697"/>
          </a:xfrm>
        </p:spPr>
        <p:txBody>
          <a:bodyPr>
            <a:noAutofit/>
          </a:bodyPr>
          <a:lstStyle/>
          <a:p>
            <a:r>
              <a:rPr lang="hu-HU" sz="4000" dirty="0" smtClean="0"/>
              <a:t>Az áramlástani szivattyú szívó magassága</a:t>
            </a:r>
            <a:endParaRPr lang="hu-HU" sz="4000" dirty="0"/>
          </a:p>
        </p:txBody>
      </p:sp>
      <p:sp>
        <p:nvSpPr>
          <p:cNvPr id="88" name="Szabadkézi sokszög 87"/>
          <p:cNvSpPr/>
          <p:nvPr/>
        </p:nvSpPr>
        <p:spPr>
          <a:xfrm>
            <a:off x="4498709" y="2840922"/>
            <a:ext cx="450219" cy="2551246"/>
          </a:xfrm>
          <a:custGeom>
            <a:avLst/>
            <a:gdLst>
              <a:gd name="connsiteX0" fmla="*/ 3490 w 443239"/>
              <a:gd name="connsiteY0" fmla="*/ 0 h 2551246"/>
              <a:gd name="connsiteX1" fmla="*/ 443239 w 443239"/>
              <a:gd name="connsiteY1" fmla="*/ 0 h 2551246"/>
              <a:gd name="connsiteX2" fmla="*/ 338537 w 443239"/>
              <a:gd name="connsiteY2" fmla="*/ 425789 h 2551246"/>
              <a:gd name="connsiteX3" fmla="*/ 244305 w 443239"/>
              <a:gd name="connsiteY3" fmla="*/ 893460 h 2551246"/>
              <a:gd name="connsiteX4" fmla="*/ 132622 w 443239"/>
              <a:gd name="connsiteY4" fmla="*/ 1615905 h 2551246"/>
              <a:gd name="connsiteX5" fmla="*/ 45371 w 443239"/>
              <a:gd name="connsiteY5" fmla="*/ 2219689 h 2551246"/>
              <a:gd name="connsiteX6" fmla="*/ 0 w 443239"/>
              <a:gd name="connsiteY6" fmla="*/ 2551246 h 2551246"/>
              <a:gd name="connsiteX7" fmla="*/ 3490 w 443239"/>
              <a:gd name="connsiteY7" fmla="*/ 0 h 2551246"/>
              <a:gd name="connsiteX0" fmla="*/ 10470 w 450219"/>
              <a:gd name="connsiteY0" fmla="*/ 0 h 2551246"/>
              <a:gd name="connsiteX1" fmla="*/ 450219 w 450219"/>
              <a:gd name="connsiteY1" fmla="*/ 0 h 2551246"/>
              <a:gd name="connsiteX2" fmla="*/ 345517 w 450219"/>
              <a:gd name="connsiteY2" fmla="*/ 425789 h 2551246"/>
              <a:gd name="connsiteX3" fmla="*/ 251285 w 450219"/>
              <a:gd name="connsiteY3" fmla="*/ 893460 h 2551246"/>
              <a:gd name="connsiteX4" fmla="*/ 139602 w 450219"/>
              <a:gd name="connsiteY4" fmla="*/ 1615905 h 2551246"/>
              <a:gd name="connsiteX5" fmla="*/ 52351 w 450219"/>
              <a:gd name="connsiteY5" fmla="*/ 2219689 h 2551246"/>
              <a:gd name="connsiteX6" fmla="*/ 0 w 450219"/>
              <a:gd name="connsiteY6" fmla="*/ 2551246 h 2551246"/>
              <a:gd name="connsiteX7" fmla="*/ 10470 w 450219"/>
              <a:gd name="connsiteY7" fmla="*/ 0 h 2551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0219" h="2551246">
                <a:moveTo>
                  <a:pt x="10470" y="0"/>
                </a:moveTo>
                <a:lnTo>
                  <a:pt x="450219" y="0"/>
                </a:lnTo>
                <a:lnTo>
                  <a:pt x="345517" y="425789"/>
                </a:lnTo>
                <a:lnTo>
                  <a:pt x="251285" y="893460"/>
                </a:lnTo>
                <a:lnTo>
                  <a:pt x="139602" y="1615905"/>
                </a:lnTo>
                <a:lnTo>
                  <a:pt x="52351" y="2219689"/>
                </a:lnTo>
                <a:lnTo>
                  <a:pt x="0" y="2551246"/>
                </a:lnTo>
                <a:cubicBezTo>
                  <a:pt x="1163" y="1700831"/>
                  <a:pt x="9307" y="850415"/>
                  <a:pt x="10470" y="0"/>
                </a:cubicBezTo>
                <a:close/>
              </a:path>
            </a:pathLst>
          </a:custGeom>
          <a:solidFill>
            <a:srgbClr val="FFC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aphicFrame>
        <p:nvGraphicFramePr>
          <p:cNvPr id="2" name="Objektum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8970168"/>
              </p:ext>
            </p:extLst>
          </p:nvPr>
        </p:nvGraphicFramePr>
        <p:xfrm>
          <a:off x="3666657" y="4075369"/>
          <a:ext cx="5090694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46" name="Equation" r:id="rId17" imgW="3022560" imgH="482400" progId="Equation.3">
                  <p:embed/>
                </p:oleObj>
              </mc:Choice>
              <mc:Fallback>
                <p:oleObj name="Equation" r:id="rId17" imgW="302256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3666657" y="4075369"/>
                        <a:ext cx="5090694" cy="81280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77832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000"/>
                            </p:stCondLst>
                            <p:childTnLst>
                              <p:par>
                                <p:cTn id="3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 animBg="1"/>
      <p:bldP spid="80" grpId="0" animBg="1"/>
      <p:bldP spid="81" grpId="0" animBg="1"/>
      <p:bldP spid="8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A jellemző fordulatszám</a:t>
            </a:r>
            <a:br>
              <a:rPr lang="hu-HU" dirty="0" smtClean="0"/>
            </a:br>
            <a:r>
              <a:rPr lang="hu-HU" sz="3100" dirty="0" smtClean="0"/>
              <a:t>a különböző járókerekek összehasonlításának eszköze</a:t>
            </a:r>
            <a:endParaRPr lang="hu-HU" sz="3100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32</a:t>
            </a:fld>
            <a:endParaRPr lang="hu-HU"/>
          </a:p>
        </p:txBody>
      </p:sp>
      <p:graphicFrame>
        <p:nvGraphicFramePr>
          <p:cNvPr id="53250" name="Object 2"/>
          <p:cNvGraphicFramePr>
            <a:graphicFrameLocks noChangeAspect="1"/>
          </p:cNvGraphicFramePr>
          <p:nvPr/>
        </p:nvGraphicFramePr>
        <p:xfrm>
          <a:off x="3184506" y="1139778"/>
          <a:ext cx="2006673" cy="11223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492" name="Equation" r:id="rId3" imgW="749160" imgH="419040" progId="Equation.3">
                  <p:embed/>
                </p:oleObj>
              </mc:Choice>
              <mc:Fallback>
                <p:oleObj name="Equation" r:id="rId3" imgW="749160" imgH="419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4506" y="1139778"/>
                        <a:ext cx="2006673" cy="11223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1" name="Object 3"/>
          <p:cNvGraphicFramePr>
            <a:graphicFrameLocks noChangeAspect="1"/>
          </p:cNvGraphicFramePr>
          <p:nvPr/>
        </p:nvGraphicFramePr>
        <p:xfrm>
          <a:off x="774648" y="2224071"/>
          <a:ext cx="2138476" cy="7270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493" name="Equation" r:id="rId5" imgW="634680" imgH="215640" progId="Equation.3">
                  <p:embed/>
                </p:oleObj>
              </mc:Choice>
              <mc:Fallback>
                <p:oleObj name="Equation" r:id="rId5" imgW="634680" imgH="215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4648" y="2224071"/>
                        <a:ext cx="2138476" cy="72708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2" name="Object 4"/>
          <p:cNvGraphicFramePr>
            <a:graphicFrameLocks noChangeAspect="1"/>
          </p:cNvGraphicFramePr>
          <p:nvPr/>
        </p:nvGraphicFramePr>
        <p:xfrm>
          <a:off x="6504723" y="2260584"/>
          <a:ext cx="1572525" cy="7076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494" name="Equation" r:id="rId7" imgW="507960" imgH="228600" progId="Equation.3">
                  <p:embed/>
                </p:oleObj>
              </mc:Choice>
              <mc:Fallback>
                <p:oleObj name="Equation" r:id="rId7" imgW="507960" imgH="2286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04723" y="2260584"/>
                        <a:ext cx="1572525" cy="70763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3" name="Object 5"/>
          <p:cNvGraphicFramePr>
            <a:graphicFrameLocks noChangeAspect="1"/>
          </p:cNvGraphicFramePr>
          <p:nvPr/>
        </p:nvGraphicFramePr>
        <p:xfrm>
          <a:off x="3184506" y="1092168"/>
          <a:ext cx="2006600" cy="1190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495" name="Equation" r:id="rId9" imgW="749160" imgH="444240" progId="Equation.3">
                  <p:embed/>
                </p:oleObj>
              </mc:Choice>
              <mc:Fallback>
                <p:oleObj name="Equation" r:id="rId9" imgW="749160" imgH="4442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4506" y="1092168"/>
                        <a:ext cx="2006600" cy="1190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artalom helye 2"/>
          <p:cNvSpPr txBox="1">
            <a:spLocks/>
          </p:cNvSpPr>
          <p:nvPr/>
        </p:nvSpPr>
        <p:spPr>
          <a:xfrm>
            <a:off x="446031" y="4077147"/>
            <a:ext cx="8229600" cy="1944141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 kerületi sebesség arányos a járókerék </a:t>
            </a:r>
            <a:r>
              <a:rPr lang="hu-HU" sz="2400" dirty="0" smtClean="0">
                <a:latin typeface="+mj-lt"/>
              </a:rPr>
              <a:t>külső átmérőjének és a fordulatszámnak a szorzatával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</a:t>
            </a:r>
            <a:r>
              <a:rPr kumimoji="0" lang="hu-HU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hu-HU" sz="24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</a:t>
            </a:r>
            <a:r>
              <a:rPr kumimoji="0" lang="hu-HU" sz="2400" b="0" i="1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2u</a:t>
            </a:r>
            <a:r>
              <a:rPr kumimoji="0" lang="hu-HU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sebesség arányos a kerületi sebességgel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3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3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532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53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53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25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3926544"/>
              </p:ext>
            </p:extLst>
          </p:nvPr>
        </p:nvGraphicFramePr>
        <p:xfrm>
          <a:off x="3184506" y="1092168"/>
          <a:ext cx="2006600" cy="1190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06" name="Equation" r:id="rId3" imgW="749160" imgH="444240" progId="Equation.3">
                  <p:embed/>
                </p:oleObj>
              </mc:Choice>
              <mc:Fallback>
                <p:oleObj name="Equation" r:id="rId3" imgW="74916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4506" y="1092168"/>
                        <a:ext cx="2006600" cy="1190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A jellemző fordulatszám</a:t>
            </a:r>
            <a:br>
              <a:rPr lang="hu-HU" dirty="0" smtClean="0"/>
            </a:br>
            <a:r>
              <a:rPr lang="hu-HU" sz="3100" dirty="0" smtClean="0"/>
              <a:t>a különböző járókerekek összehasonlításának eszköze</a:t>
            </a:r>
            <a:endParaRPr lang="hu-HU" sz="3100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>
                <a:solidFill>
                  <a:srgbClr val="04617B">
                    <a:shade val="90000"/>
                  </a:srgbClr>
                </a:solidFill>
              </a:rPr>
              <a:t>Író  Béla</a:t>
            </a: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>
                <a:solidFill>
                  <a:srgbClr val="04617B">
                    <a:shade val="90000"/>
                  </a:srgbClr>
                </a:solidFill>
              </a:rPr>
              <a:t>Hő- és Áramlástan Gépei (AG_011_1)</a:t>
            </a:r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>
                <a:solidFill>
                  <a:srgbClr val="04617B">
                    <a:shade val="90000"/>
                  </a:srgbClr>
                </a:solidFill>
              </a:rPr>
              <a:pPr/>
              <a:t>33</a:t>
            </a:fld>
            <a:endParaRPr lang="hu-HU">
              <a:solidFill>
                <a:srgbClr val="04617B">
                  <a:shade val="90000"/>
                </a:srgbClr>
              </a:solidFill>
            </a:endParaRPr>
          </a:p>
        </p:txBody>
      </p:sp>
      <p:graphicFrame>
        <p:nvGraphicFramePr>
          <p:cNvPr id="53254" name="Object 6"/>
          <p:cNvGraphicFramePr>
            <a:graphicFrameLocks noChangeAspect="1"/>
          </p:cNvGraphicFramePr>
          <p:nvPr/>
        </p:nvGraphicFramePr>
        <p:xfrm>
          <a:off x="2957513" y="3024188"/>
          <a:ext cx="319405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07" name="Equation" r:id="rId5" imgW="1066680" imgH="241200" progId="Equation.3">
                  <p:embed/>
                </p:oleObj>
              </mc:Choice>
              <mc:Fallback>
                <p:oleObj name="Equation" r:id="rId5" imgW="106668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7513" y="3024188"/>
                        <a:ext cx="3194050" cy="723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5" name="Object 7"/>
          <p:cNvGraphicFramePr>
            <a:graphicFrameLocks noChangeAspect="1"/>
          </p:cNvGraphicFramePr>
          <p:nvPr/>
        </p:nvGraphicFramePr>
        <p:xfrm>
          <a:off x="6664325" y="4305300"/>
          <a:ext cx="1612900" cy="70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08" name="Equation" r:id="rId7" imgW="520560" imgH="228600" progId="Equation.3">
                  <p:embed/>
                </p:oleObj>
              </mc:Choice>
              <mc:Fallback>
                <p:oleObj name="Equation" r:id="rId7" imgW="5205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4325" y="4305300"/>
                        <a:ext cx="1612900" cy="708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6" name="Object 8"/>
          <p:cNvGraphicFramePr>
            <a:graphicFrameLocks noChangeAspect="1"/>
          </p:cNvGraphicFramePr>
          <p:nvPr/>
        </p:nvGraphicFramePr>
        <p:xfrm>
          <a:off x="592083" y="4271984"/>
          <a:ext cx="2138362" cy="72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09" name="Equation" r:id="rId9" imgW="634680" imgH="215640" progId="Equation.3">
                  <p:embed/>
                </p:oleObj>
              </mc:Choice>
              <mc:Fallback>
                <p:oleObj name="Equation" r:id="rId9" imgW="6346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083" y="4271984"/>
                        <a:ext cx="2138362" cy="727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7" name="Object 9"/>
          <p:cNvGraphicFramePr>
            <a:graphicFrameLocks noChangeAspect="1"/>
          </p:cNvGraphicFramePr>
          <p:nvPr/>
        </p:nvGraphicFramePr>
        <p:xfrm>
          <a:off x="3608388" y="4268788"/>
          <a:ext cx="1539875" cy="72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10" name="Equation" r:id="rId11" imgW="457200" imgH="215640" progId="Equation.3">
                  <p:embed/>
                </p:oleObj>
              </mc:Choice>
              <mc:Fallback>
                <p:oleObj name="Equation" r:id="rId11" imgW="45720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8388" y="4268788"/>
                        <a:ext cx="1539875" cy="727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8" name="Object 10"/>
          <p:cNvGraphicFramePr>
            <a:graphicFrameLocks noChangeAspect="1"/>
          </p:cNvGraphicFramePr>
          <p:nvPr/>
        </p:nvGraphicFramePr>
        <p:xfrm>
          <a:off x="3429000" y="3043238"/>
          <a:ext cx="1825625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11" name="Equation" r:id="rId13" imgW="609480" imgH="228600" progId="Equation.3">
                  <p:embed/>
                </p:oleObj>
              </mc:Choice>
              <mc:Fallback>
                <p:oleObj name="Equation" r:id="rId13" imgW="6094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3043238"/>
                        <a:ext cx="1825625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artalom helye 2"/>
          <p:cNvSpPr txBox="1">
            <a:spLocks/>
          </p:cNvSpPr>
          <p:nvPr/>
        </p:nvSpPr>
        <p:spPr>
          <a:xfrm>
            <a:off x="446031" y="4077147"/>
            <a:ext cx="8229600" cy="1944141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 kerületi sebesség arányos a járókerék </a:t>
            </a:r>
            <a:r>
              <a:rPr lang="hu-HU" sz="2400" dirty="0" smtClean="0">
                <a:latin typeface="+mj-lt"/>
              </a:rPr>
              <a:t>külső átmérőjének és a fordulatszámnak a szorzatával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</a:t>
            </a:r>
            <a:r>
              <a:rPr kumimoji="0" lang="hu-HU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hu-HU" sz="24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</a:t>
            </a:r>
            <a:r>
              <a:rPr kumimoji="0" lang="hu-HU" sz="2400" b="0" i="1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2u</a:t>
            </a:r>
            <a:r>
              <a:rPr kumimoji="0" lang="hu-HU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sebesség arányos a kerületi sebességgel</a:t>
            </a:r>
          </a:p>
        </p:txBody>
      </p:sp>
    </p:spTree>
    <p:extLst>
      <p:ext uri="{BB962C8B-B14F-4D97-AF65-F5344CB8AC3E}">
        <p14:creationId xmlns:p14="http://schemas.microsoft.com/office/powerpoint/2010/main" val="591362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3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3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3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3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532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500"/>
                                        <p:tgtEl>
                                          <p:spTgt spid="532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532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" dur="500"/>
                                        <p:tgtEl>
                                          <p:spTgt spid="532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3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253" name="Object 5"/>
          <p:cNvGraphicFramePr>
            <a:graphicFrameLocks noChangeAspect="1"/>
          </p:cNvGraphicFramePr>
          <p:nvPr/>
        </p:nvGraphicFramePr>
        <p:xfrm>
          <a:off x="584200" y="1249315"/>
          <a:ext cx="2381228" cy="1412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516" name="Equation" r:id="rId3" imgW="749160" imgH="444240" progId="Equation.3">
                  <p:embed/>
                </p:oleObj>
              </mc:Choice>
              <mc:Fallback>
                <p:oleObj name="Equation" r:id="rId3" imgW="749160" imgH="4442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200" y="1249315"/>
                        <a:ext cx="2381228" cy="1412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34</a:t>
            </a:fld>
            <a:endParaRPr lang="hu-HU"/>
          </a:p>
        </p:txBody>
      </p:sp>
      <p:graphicFrame>
        <p:nvGraphicFramePr>
          <p:cNvPr id="53258" name="Object 10"/>
          <p:cNvGraphicFramePr>
            <a:graphicFrameLocks noChangeAspect="1"/>
          </p:cNvGraphicFramePr>
          <p:nvPr/>
        </p:nvGraphicFramePr>
        <p:xfrm>
          <a:off x="5745163" y="1619250"/>
          <a:ext cx="1939925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517" name="Equation" r:id="rId5" imgW="647640" imgH="228600" progId="Equation.3">
                  <p:embed/>
                </p:oleObj>
              </mc:Choice>
              <mc:Fallback>
                <p:oleObj name="Equation" r:id="rId5" imgW="647640" imgH="22860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5163" y="1619250"/>
                        <a:ext cx="1939925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83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2172602"/>
              </p:ext>
            </p:extLst>
          </p:nvPr>
        </p:nvGraphicFramePr>
        <p:xfrm>
          <a:off x="503238" y="2881305"/>
          <a:ext cx="2543175" cy="1373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518" name="Equation" r:id="rId7" imgW="799920" imgH="431640" progId="Equation.3">
                  <p:embed/>
                </p:oleObj>
              </mc:Choice>
              <mc:Fallback>
                <p:oleObj name="Equation" r:id="rId7" imgW="799920" imgH="43164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238" y="2881305"/>
                        <a:ext cx="2543175" cy="1373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84" name="Object 12"/>
          <p:cNvGraphicFramePr>
            <a:graphicFrameLocks noChangeAspect="1"/>
          </p:cNvGraphicFramePr>
          <p:nvPr/>
        </p:nvGraphicFramePr>
        <p:xfrm>
          <a:off x="5843588" y="2928938"/>
          <a:ext cx="1901825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519" name="Equation" r:id="rId9" imgW="634680" imgH="457200" progId="Equation.3">
                  <p:embed/>
                </p:oleObj>
              </mc:Choice>
              <mc:Fallback>
                <p:oleObj name="Equation" r:id="rId9" imgW="634680" imgH="457200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3588" y="2928938"/>
                        <a:ext cx="1901825" cy="137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85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4124739"/>
              </p:ext>
            </p:extLst>
          </p:nvPr>
        </p:nvGraphicFramePr>
        <p:xfrm>
          <a:off x="1620123" y="1790343"/>
          <a:ext cx="5446554" cy="19304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520" name="Equation" r:id="rId11" imgW="1002960" imgH="355320" progId="Equation.3">
                  <p:embed/>
                </p:oleObj>
              </mc:Choice>
              <mc:Fallback>
                <p:oleObj name="Equation" r:id="rId11" imgW="1002960" imgH="355320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0123" y="1790343"/>
                        <a:ext cx="5446554" cy="19304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Szövegdoboz 10"/>
          <p:cNvSpPr txBox="1"/>
          <p:nvPr/>
        </p:nvSpPr>
        <p:spPr>
          <a:xfrm>
            <a:off x="384175" y="4670442"/>
            <a:ext cx="835030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dirty="0" smtClean="0">
                <a:latin typeface="+mj-lt"/>
              </a:rPr>
              <a:t>Nem dimenziótlan jellemző hiszen a gravitációs gyorsulást mellőztük az összefüggésből és a fordulatszámot percenkénti értékkel vettük figyelembe. </a:t>
            </a:r>
          </a:p>
          <a:p>
            <a:pPr algn="ctr"/>
            <a:r>
              <a:rPr lang="hu-HU" sz="2000" dirty="0" smtClean="0">
                <a:latin typeface="+mj-lt"/>
              </a:rPr>
              <a:t>A szállítómagasság méterben a térfogatáram </a:t>
            </a:r>
            <a:r>
              <a:rPr lang="hu-HU" sz="2000" i="1" dirty="0" smtClean="0">
                <a:latin typeface="+mj-lt"/>
              </a:rPr>
              <a:t>m</a:t>
            </a:r>
            <a:r>
              <a:rPr lang="hu-HU" sz="2000" i="1" baseline="30000" dirty="0" smtClean="0">
                <a:latin typeface="+mj-lt"/>
              </a:rPr>
              <a:t>3</a:t>
            </a:r>
            <a:r>
              <a:rPr lang="hu-HU" sz="2000" i="1" dirty="0" smtClean="0">
                <a:latin typeface="+mj-lt"/>
              </a:rPr>
              <a:t>/s</a:t>
            </a:r>
            <a:r>
              <a:rPr lang="hu-HU" sz="2000" dirty="0" smtClean="0">
                <a:latin typeface="+mj-lt"/>
              </a:rPr>
              <a:t> mértékegységben helyettesítendő!</a:t>
            </a:r>
            <a:endParaRPr lang="hu-HU" sz="2000" dirty="0">
              <a:latin typeface="+mj-lt"/>
            </a:endParaRPr>
          </a:p>
        </p:txBody>
      </p:sp>
      <p:sp>
        <p:nvSpPr>
          <p:cNvPr id="13" name="Cím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A jellemző fordulatszám</a:t>
            </a:r>
            <a:br>
              <a:rPr lang="hu-HU" dirty="0" smtClean="0"/>
            </a:br>
            <a:r>
              <a:rPr lang="hu-HU" sz="3100" dirty="0" smtClean="0"/>
              <a:t>a különböző járókerekek összehasonlításának eszköze</a:t>
            </a:r>
            <a:endParaRPr lang="hu-HU" sz="3100" dirty="0"/>
          </a:p>
        </p:txBody>
      </p:sp>
      <p:graphicFrame>
        <p:nvGraphicFramePr>
          <p:cNvPr id="14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7787363"/>
              </p:ext>
            </p:extLst>
          </p:nvPr>
        </p:nvGraphicFramePr>
        <p:xfrm>
          <a:off x="595665" y="4320309"/>
          <a:ext cx="7952669" cy="18278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521" name="Equation" r:id="rId13" imgW="3759120" imgH="863280" progId="Equation.3">
                  <p:embed/>
                </p:oleObj>
              </mc:Choice>
              <mc:Fallback>
                <p:oleObj name="Equation" r:id="rId13" imgW="3759120" imgH="863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665" y="4320309"/>
                        <a:ext cx="7952669" cy="18278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3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3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4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4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532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542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532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542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2000"/>
                                        <p:tgtEl>
                                          <p:spTgt spid="54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 descr="Járókereke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0106" y="980761"/>
            <a:ext cx="6095499" cy="5040241"/>
          </a:xfrm>
          <a:prstGeom prst="rect">
            <a:avLst/>
          </a:prstGeom>
        </p:spPr>
      </p:pic>
      <p:sp>
        <p:nvSpPr>
          <p:cNvPr id="13" name="Téglalap 12"/>
          <p:cNvSpPr/>
          <p:nvPr/>
        </p:nvSpPr>
        <p:spPr>
          <a:xfrm>
            <a:off x="226953" y="3429000"/>
            <a:ext cx="8690094" cy="2774988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-2223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A jellegzetes járókerék kialakítások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35</a:t>
            </a:fld>
            <a:endParaRPr lang="hu-HU"/>
          </a:p>
        </p:txBody>
      </p:sp>
      <p:graphicFrame>
        <p:nvGraphicFramePr>
          <p:cNvPr id="55298" name="Object 2"/>
          <p:cNvGraphicFramePr>
            <a:graphicFrameLocks noChangeAspect="1"/>
          </p:cNvGraphicFramePr>
          <p:nvPr/>
        </p:nvGraphicFramePr>
        <p:xfrm>
          <a:off x="1992853" y="1355755"/>
          <a:ext cx="1374217" cy="4662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66" name="Equation" r:id="rId4" imgW="711000" imgH="241200" progId="Equation.3">
                  <p:embed/>
                </p:oleObj>
              </mc:Choice>
              <mc:Fallback>
                <p:oleObj name="Equation" r:id="rId4" imgW="711000" imgH="241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2853" y="1355755"/>
                        <a:ext cx="1374217" cy="46625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299" name="Object 3"/>
          <p:cNvGraphicFramePr>
            <a:graphicFrameLocks noChangeAspect="1"/>
          </p:cNvGraphicFramePr>
          <p:nvPr/>
        </p:nvGraphicFramePr>
        <p:xfrm>
          <a:off x="7237449" y="909603"/>
          <a:ext cx="1533546" cy="5107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67" name="Equation" r:id="rId6" imgW="723600" imgH="241200" progId="Equation.3">
                  <p:embed/>
                </p:oleObj>
              </mc:Choice>
              <mc:Fallback>
                <p:oleObj name="Equation" r:id="rId6" imgW="723600" imgH="241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7449" y="909603"/>
                        <a:ext cx="1533546" cy="5107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0" name="Object 4"/>
          <p:cNvGraphicFramePr>
            <a:graphicFrameLocks noChangeAspect="1"/>
          </p:cNvGraphicFramePr>
          <p:nvPr/>
        </p:nvGraphicFramePr>
        <p:xfrm>
          <a:off x="226953" y="3355553"/>
          <a:ext cx="1535654" cy="4704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68" name="Equation" r:id="rId8" imgW="787320" imgH="241200" progId="Equation.3">
                  <p:embed/>
                </p:oleObj>
              </mc:Choice>
              <mc:Fallback>
                <p:oleObj name="Equation" r:id="rId8" imgW="787320" imgH="2412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953" y="3355553"/>
                        <a:ext cx="1535654" cy="47045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1" name="Object 5"/>
          <p:cNvGraphicFramePr>
            <a:graphicFrameLocks noChangeAspect="1"/>
          </p:cNvGraphicFramePr>
          <p:nvPr/>
        </p:nvGraphicFramePr>
        <p:xfrm>
          <a:off x="6821541" y="3947705"/>
          <a:ext cx="1693863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69" name="Equation" r:id="rId10" imgW="876240" imgH="241200" progId="Equation.3">
                  <p:embed/>
                </p:oleObj>
              </mc:Choice>
              <mc:Fallback>
                <p:oleObj name="Equation" r:id="rId10" imgW="876240" imgH="2412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21541" y="3947705"/>
                        <a:ext cx="1693863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églalap 11"/>
          <p:cNvSpPr/>
          <p:nvPr/>
        </p:nvSpPr>
        <p:spPr>
          <a:xfrm>
            <a:off x="4352922" y="909604"/>
            <a:ext cx="4564125" cy="2519396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Lekerekített téglalap feliratnak 10"/>
          <p:cNvSpPr/>
          <p:nvPr/>
        </p:nvSpPr>
        <p:spPr>
          <a:xfrm>
            <a:off x="5265747" y="3947705"/>
            <a:ext cx="3421053" cy="722737"/>
          </a:xfrm>
          <a:prstGeom prst="wedgeRoundRectCallout">
            <a:avLst>
              <a:gd name="adj1" fmla="val -96364"/>
              <a:gd name="adj2" fmla="val -170676"/>
              <a:gd name="adj3" fmla="val 16667"/>
            </a:avLst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Radiális belépés – radiális kilépés</a:t>
            </a:r>
            <a:endParaRPr lang="hu-HU" dirty="0">
              <a:latin typeface="+mj-lt"/>
            </a:endParaRPr>
          </a:p>
        </p:txBody>
      </p:sp>
      <p:sp>
        <p:nvSpPr>
          <p:cNvPr id="14" name="Téglalap 13"/>
          <p:cNvSpPr/>
          <p:nvPr/>
        </p:nvSpPr>
        <p:spPr>
          <a:xfrm>
            <a:off x="226953" y="910024"/>
            <a:ext cx="4125969" cy="2518976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5" name="Lekerekített téglalap feliratnak 14"/>
          <p:cNvSpPr/>
          <p:nvPr/>
        </p:nvSpPr>
        <p:spPr>
          <a:xfrm>
            <a:off x="1150947" y="3691693"/>
            <a:ext cx="3421053" cy="722737"/>
          </a:xfrm>
          <a:prstGeom prst="wedgeRoundRectCallout">
            <a:avLst>
              <a:gd name="adj1" fmla="val 56007"/>
              <a:gd name="adj2" fmla="val -135765"/>
              <a:gd name="adj3" fmla="val 16667"/>
            </a:avLst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err="1" smtClean="0">
                <a:latin typeface="+mj-lt"/>
              </a:rPr>
              <a:t>Félaxiális</a:t>
            </a:r>
            <a:r>
              <a:rPr lang="hu-HU" dirty="0" smtClean="0">
                <a:latin typeface="+mj-lt"/>
              </a:rPr>
              <a:t> belépés – radiális kilépés</a:t>
            </a:r>
            <a:endParaRPr lang="hu-HU" dirty="0">
              <a:latin typeface="+mj-lt"/>
            </a:endParaRPr>
          </a:p>
        </p:txBody>
      </p:sp>
      <p:sp>
        <p:nvSpPr>
          <p:cNvPr id="16" name="Téglalap 15"/>
          <p:cNvSpPr/>
          <p:nvPr/>
        </p:nvSpPr>
        <p:spPr>
          <a:xfrm>
            <a:off x="4572000" y="3429000"/>
            <a:ext cx="4345047" cy="2774988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7" name="Lekerekített téglalap feliratnak 16"/>
          <p:cNvSpPr/>
          <p:nvPr/>
        </p:nvSpPr>
        <p:spPr>
          <a:xfrm>
            <a:off x="4572000" y="1822007"/>
            <a:ext cx="3421053" cy="722737"/>
          </a:xfrm>
          <a:prstGeom prst="wedgeRoundRectCallout">
            <a:avLst>
              <a:gd name="adj1" fmla="val -64272"/>
              <a:gd name="adj2" fmla="val 194734"/>
              <a:gd name="adj3" fmla="val 16667"/>
            </a:avLst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err="1" smtClean="0">
                <a:latin typeface="+mj-lt"/>
              </a:rPr>
              <a:t>Félaxiális</a:t>
            </a:r>
            <a:r>
              <a:rPr lang="hu-HU" dirty="0" smtClean="0">
                <a:latin typeface="+mj-lt"/>
              </a:rPr>
              <a:t> belépés – </a:t>
            </a:r>
            <a:r>
              <a:rPr lang="hu-HU" dirty="0" err="1" smtClean="0">
                <a:latin typeface="+mj-lt"/>
              </a:rPr>
              <a:t>félaxiális</a:t>
            </a:r>
            <a:r>
              <a:rPr lang="hu-HU" dirty="0" smtClean="0">
                <a:latin typeface="+mj-lt"/>
              </a:rPr>
              <a:t> kilépés</a:t>
            </a:r>
            <a:endParaRPr lang="hu-HU" dirty="0">
              <a:latin typeface="+mj-lt"/>
            </a:endParaRPr>
          </a:p>
        </p:txBody>
      </p:sp>
      <p:sp>
        <p:nvSpPr>
          <p:cNvPr id="18" name="Téglalap 17"/>
          <p:cNvSpPr/>
          <p:nvPr/>
        </p:nvSpPr>
        <p:spPr>
          <a:xfrm>
            <a:off x="226953" y="3429000"/>
            <a:ext cx="4345047" cy="2774988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9" name="Lekerekített téglalap feliratnak 18"/>
          <p:cNvSpPr/>
          <p:nvPr/>
        </p:nvSpPr>
        <p:spPr>
          <a:xfrm>
            <a:off x="1303347" y="1613038"/>
            <a:ext cx="3421053" cy="722737"/>
          </a:xfrm>
          <a:prstGeom prst="wedgeRoundRectCallout">
            <a:avLst>
              <a:gd name="adj1" fmla="val 56552"/>
              <a:gd name="adj2" fmla="val 230882"/>
              <a:gd name="adj3" fmla="val 16667"/>
            </a:avLst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Axiális belépés – Axiális kilépés</a:t>
            </a:r>
            <a:endParaRPr lang="hu-HU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7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2" grpId="0" animBg="1"/>
      <p:bldP spid="12" grpId="1" animBg="1"/>
      <p:bldP spid="12" grpId="2" animBg="1"/>
      <p:bldP spid="11" grpId="0" animBg="1"/>
      <p:bldP spid="11" grpId="1" animBg="1"/>
      <p:bldP spid="14" grpId="0" animBg="1"/>
      <p:bldP spid="15" grpId="0" animBg="1"/>
      <p:bldP spid="15" grpId="1" animBg="1"/>
      <p:bldP spid="16" grpId="0" animBg="1"/>
      <p:bldP spid="16" grpId="1" animBg="1"/>
      <p:bldP spid="16" grpId="2" animBg="1"/>
      <p:bldP spid="17" grpId="0" animBg="1"/>
      <p:bldP spid="17" grpId="1" animBg="1"/>
      <p:bldP spid="18" grpId="0" animBg="1"/>
      <p:bldP spid="1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Egyenes összekötő 20"/>
          <p:cNvCxnSpPr/>
          <p:nvPr/>
        </p:nvCxnSpPr>
        <p:spPr>
          <a:xfrm>
            <a:off x="993726" y="3867156"/>
            <a:ext cx="6141211" cy="213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Egyenes összekötő 29"/>
          <p:cNvCxnSpPr/>
          <p:nvPr/>
        </p:nvCxnSpPr>
        <p:spPr>
          <a:xfrm rot="5400000">
            <a:off x="3354516" y="3885515"/>
            <a:ext cx="4121483" cy="213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gyenes összekötő nyíllal 14"/>
          <p:cNvCxnSpPr/>
          <p:nvPr/>
        </p:nvCxnSpPr>
        <p:spPr>
          <a:xfrm>
            <a:off x="993726" y="5948397"/>
            <a:ext cx="6731182" cy="1588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gyenes összekötő nyíllal 17"/>
          <p:cNvCxnSpPr/>
          <p:nvPr/>
        </p:nvCxnSpPr>
        <p:spPr>
          <a:xfrm rot="5400000" flipH="1" flipV="1">
            <a:off x="-1490138" y="3464533"/>
            <a:ext cx="4967728" cy="0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gyenes összekötő 23"/>
          <p:cNvCxnSpPr/>
          <p:nvPr/>
        </p:nvCxnSpPr>
        <p:spPr>
          <a:xfrm rot="5400000" flipH="1" flipV="1">
            <a:off x="4680882" y="3884448"/>
            <a:ext cx="4123621" cy="2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Egyenes összekötő 26"/>
          <p:cNvCxnSpPr/>
          <p:nvPr/>
        </p:nvCxnSpPr>
        <p:spPr>
          <a:xfrm flipV="1">
            <a:off x="993726" y="1818598"/>
            <a:ext cx="6141211" cy="72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Egyenes összekötő 35"/>
          <p:cNvCxnSpPr/>
          <p:nvPr/>
        </p:nvCxnSpPr>
        <p:spPr>
          <a:xfrm>
            <a:off x="993726" y="4276811"/>
            <a:ext cx="6141211" cy="2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Egyenes összekötő 36"/>
          <p:cNvCxnSpPr/>
          <p:nvPr/>
        </p:nvCxnSpPr>
        <p:spPr>
          <a:xfrm>
            <a:off x="993726" y="4670125"/>
            <a:ext cx="6141211" cy="2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Egyenes összekötő 37"/>
          <p:cNvCxnSpPr/>
          <p:nvPr/>
        </p:nvCxnSpPr>
        <p:spPr>
          <a:xfrm>
            <a:off x="993726" y="5063439"/>
            <a:ext cx="6141211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Egyenes összekötő 38"/>
          <p:cNvCxnSpPr/>
          <p:nvPr/>
        </p:nvCxnSpPr>
        <p:spPr>
          <a:xfrm>
            <a:off x="993726" y="5503779"/>
            <a:ext cx="6141211" cy="2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Egyenes összekötő 39"/>
          <p:cNvCxnSpPr/>
          <p:nvPr/>
        </p:nvCxnSpPr>
        <p:spPr>
          <a:xfrm>
            <a:off x="993726" y="3490183"/>
            <a:ext cx="6141211" cy="2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Egyenes összekötő 40"/>
          <p:cNvCxnSpPr/>
          <p:nvPr/>
        </p:nvCxnSpPr>
        <p:spPr>
          <a:xfrm>
            <a:off x="993726" y="3045567"/>
            <a:ext cx="6141211" cy="2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gyenes összekötő 41"/>
          <p:cNvCxnSpPr/>
          <p:nvPr/>
        </p:nvCxnSpPr>
        <p:spPr>
          <a:xfrm>
            <a:off x="993726" y="2654391"/>
            <a:ext cx="6141211" cy="2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gyenes összekötő 42"/>
          <p:cNvCxnSpPr/>
          <p:nvPr/>
        </p:nvCxnSpPr>
        <p:spPr>
          <a:xfrm>
            <a:off x="993726" y="2264803"/>
            <a:ext cx="6141211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gyenes összekötő 43"/>
          <p:cNvCxnSpPr/>
          <p:nvPr/>
        </p:nvCxnSpPr>
        <p:spPr>
          <a:xfrm rot="5400000">
            <a:off x="3796995" y="3876133"/>
            <a:ext cx="4121483" cy="2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Egyenes összekötő 44"/>
          <p:cNvCxnSpPr/>
          <p:nvPr/>
        </p:nvCxnSpPr>
        <p:spPr>
          <a:xfrm rot="5400000">
            <a:off x="2909899" y="3876133"/>
            <a:ext cx="4121483" cy="2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Egyenes összekötő 45"/>
          <p:cNvCxnSpPr/>
          <p:nvPr/>
        </p:nvCxnSpPr>
        <p:spPr>
          <a:xfrm rot="5400000">
            <a:off x="4239473" y="3876133"/>
            <a:ext cx="4121483" cy="2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Egyenes összekötő 46"/>
          <p:cNvCxnSpPr/>
          <p:nvPr/>
        </p:nvCxnSpPr>
        <p:spPr>
          <a:xfrm rot="5400000">
            <a:off x="5075264" y="3918614"/>
            <a:ext cx="4121483" cy="2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Egyenes összekötő 47"/>
          <p:cNvCxnSpPr/>
          <p:nvPr/>
        </p:nvCxnSpPr>
        <p:spPr>
          <a:xfrm rot="5400000">
            <a:off x="2469560" y="3876133"/>
            <a:ext cx="4121483" cy="2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Egyenes összekötő 48"/>
          <p:cNvCxnSpPr/>
          <p:nvPr/>
        </p:nvCxnSpPr>
        <p:spPr>
          <a:xfrm rot="5400000">
            <a:off x="2027082" y="3876133"/>
            <a:ext cx="4121483" cy="2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Egyenes összekötő 49"/>
          <p:cNvCxnSpPr/>
          <p:nvPr/>
        </p:nvCxnSpPr>
        <p:spPr>
          <a:xfrm rot="5400000">
            <a:off x="1584603" y="3876133"/>
            <a:ext cx="4121483" cy="2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Egyenes összekötő 50"/>
          <p:cNvCxnSpPr/>
          <p:nvPr/>
        </p:nvCxnSpPr>
        <p:spPr>
          <a:xfrm rot="5400000">
            <a:off x="1142125" y="3876133"/>
            <a:ext cx="4121483" cy="2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Egyenes összekötő 51"/>
          <p:cNvCxnSpPr/>
          <p:nvPr/>
        </p:nvCxnSpPr>
        <p:spPr>
          <a:xfrm rot="5400000">
            <a:off x="699647" y="3876133"/>
            <a:ext cx="4121483" cy="2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Egyenes összekötő 52"/>
          <p:cNvCxnSpPr/>
          <p:nvPr/>
        </p:nvCxnSpPr>
        <p:spPr>
          <a:xfrm rot="5400000">
            <a:off x="257168" y="3876133"/>
            <a:ext cx="4121483" cy="2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Egyenes összekötő 53"/>
          <p:cNvCxnSpPr/>
          <p:nvPr/>
        </p:nvCxnSpPr>
        <p:spPr>
          <a:xfrm rot="5400000">
            <a:off x="-185310" y="3876133"/>
            <a:ext cx="4121483" cy="2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Egyenes összekötő 54"/>
          <p:cNvCxnSpPr/>
          <p:nvPr/>
        </p:nvCxnSpPr>
        <p:spPr>
          <a:xfrm rot="5400000">
            <a:off x="-629929" y="3876133"/>
            <a:ext cx="4121483" cy="2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06317"/>
            <a:ext cx="8229600" cy="75321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Jelleggörbék összehasonlítása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36</a:t>
            </a:fld>
            <a:endParaRPr lang="hu-HU"/>
          </a:p>
        </p:txBody>
      </p:sp>
      <p:sp>
        <p:nvSpPr>
          <p:cNvPr id="9" name="Szabadkézi sokszög 8"/>
          <p:cNvSpPr/>
          <p:nvPr/>
        </p:nvSpPr>
        <p:spPr>
          <a:xfrm>
            <a:off x="1861145" y="1858941"/>
            <a:ext cx="4865122" cy="3063678"/>
          </a:xfrm>
          <a:custGeom>
            <a:avLst/>
            <a:gdLst>
              <a:gd name="connsiteX0" fmla="*/ 0 w 3384645"/>
              <a:gd name="connsiteY0" fmla="*/ 0 h 2374711"/>
              <a:gd name="connsiteX1" fmla="*/ 272955 w 3384645"/>
              <a:gd name="connsiteY1" fmla="*/ 368490 h 2374711"/>
              <a:gd name="connsiteX2" fmla="*/ 736979 w 3384645"/>
              <a:gd name="connsiteY2" fmla="*/ 709684 h 2374711"/>
              <a:gd name="connsiteX3" fmla="*/ 1514902 w 3384645"/>
              <a:gd name="connsiteY3" fmla="*/ 1037230 h 2374711"/>
              <a:gd name="connsiteX4" fmla="*/ 2019869 w 3384645"/>
              <a:gd name="connsiteY4" fmla="*/ 1255594 h 2374711"/>
              <a:gd name="connsiteX5" fmla="*/ 2470245 w 3384645"/>
              <a:gd name="connsiteY5" fmla="*/ 1542197 h 2374711"/>
              <a:gd name="connsiteX6" fmla="*/ 2961564 w 3384645"/>
              <a:gd name="connsiteY6" fmla="*/ 1951630 h 2374711"/>
              <a:gd name="connsiteX7" fmla="*/ 3384645 w 3384645"/>
              <a:gd name="connsiteY7" fmla="*/ 2374711 h 2374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84645" h="2374711">
                <a:moveTo>
                  <a:pt x="0" y="0"/>
                </a:moveTo>
                <a:cubicBezTo>
                  <a:pt x="75062" y="125104"/>
                  <a:pt x="150125" y="250209"/>
                  <a:pt x="272955" y="368490"/>
                </a:cubicBezTo>
                <a:cubicBezTo>
                  <a:pt x="395785" y="486771"/>
                  <a:pt x="529988" y="598227"/>
                  <a:pt x="736979" y="709684"/>
                </a:cubicBezTo>
                <a:cubicBezTo>
                  <a:pt x="943970" y="821141"/>
                  <a:pt x="1514902" y="1037230"/>
                  <a:pt x="1514902" y="1037230"/>
                </a:cubicBezTo>
                <a:cubicBezTo>
                  <a:pt x="1728717" y="1128215"/>
                  <a:pt x="1860645" y="1171433"/>
                  <a:pt x="2019869" y="1255594"/>
                </a:cubicBezTo>
                <a:cubicBezTo>
                  <a:pt x="2179093" y="1339755"/>
                  <a:pt x="2313296" y="1426191"/>
                  <a:pt x="2470245" y="1542197"/>
                </a:cubicBezTo>
                <a:cubicBezTo>
                  <a:pt x="2627194" y="1658203"/>
                  <a:pt x="2809164" y="1812878"/>
                  <a:pt x="2961564" y="1951630"/>
                </a:cubicBezTo>
                <a:cubicBezTo>
                  <a:pt x="3113964" y="2090382"/>
                  <a:pt x="3249304" y="2232546"/>
                  <a:pt x="3384645" y="2374711"/>
                </a:cubicBezTo>
              </a:path>
            </a:pathLst>
          </a:custGeom>
          <a:ln w="254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aphicFrame>
        <p:nvGraphicFramePr>
          <p:cNvPr id="61442" name="Object 2"/>
          <p:cNvGraphicFramePr>
            <a:graphicFrameLocks noChangeAspect="1"/>
          </p:cNvGraphicFramePr>
          <p:nvPr/>
        </p:nvGraphicFramePr>
        <p:xfrm>
          <a:off x="446031" y="836577"/>
          <a:ext cx="425454" cy="6888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6" name="Equation" r:id="rId4" imgW="266400" imgH="431640" progId="Equation.3">
                  <p:embed/>
                </p:oleObj>
              </mc:Choice>
              <mc:Fallback>
                <p:oleObj name="Equation" r:id="rId4" imgW="266400" imgH="431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6031" y="836577"/>
                        <a:ext cx="425454" cy="68883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43" name="Object 3"/>
          <p:cNvGraphicFramePr>
            <a:graphicFrameLocks noChangeAspect="1"/>
          </p:cNvGraphicFramePr>
          <p:nvPr/>
        </p:nvGraphicFramePr>
        <p:xfrm>
          <a:off x="7964488" y="5572125"/>
          <a:ext cx="344487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7" name="Equation" r:id="rId6" imgW="215640" imgH="457200" progId="Equation.3">
                  <p:embed/>
                </p:oleObj>
              </mc:Choice>
              <mc:Fallback>
                <p:oleObj name="Equation" r:id="rId6" imgW="215640" imgH="457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64488" y="5572125"/>
                        <a:ext cx="344487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" name="Szövegdoboz 79"/>
          <p:cNvSpPr txBox="1"/>
          <p:nvPr/>
        </p:nvSpPr>
        <p:spPr>
          <a:xfrm>
            <a:off x="5245623" y="5947326"/>
            <a:ext cx="3414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>
                <a:latin typeface="+mj-lt"/>
              </a:rPr>
              <a:t>1</a:t>
            </a:r>
            <a:endParaRPr lang="hu-HU" sz="2800" dirty="0">
              <a:latin typeface="+mj-lt"/>
            </a:endParaRPr>
          </a:p>
        </p:txBody>
      </p:sp>
      <p:sp>
        <p:nvSpPr>
          <p:cNvPr id="81" name="Szövegdoboz 80"/>
          <p:cNvSpPr txBox="1"/>
          <p:nvPr/>
        </p:nvSpPr>
        <p:spPr>
          <a:xfrm>
            <a:off x="592083" y="3614524"/>
            <a:ext cx="3414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>
                <a:latin typeface="+mj-lt"/>
              </a:rPr>
              <a:t>1</a:t>
            </a:r>
            <a:endParaRPr lang="hu-HU" sz="2800" dirty="0">
              <a:latin typeface="+mj-lt"/>
            </a:endParaRPr>
          </a:p>
        </p:txBody>
      </p:sp>
      <p:sp>
        <p:nvSpPr>
          <p:cNvPr id="98" name="Szabadkézi sokszög 97"/>
          <p:cNvSpPr/>
          <p:nvPr/>
        </p:nvSpPr>
        <p:spPr>
          <a:xfrm>
            <a:off x="982639" y="2593075"/>
            <a:ext cx="5773003" cy="2074459"/>
          </a:xfrm>
          <a:custGeom>
            <a:avLst/>
            <a:gdLst>
              <a:gd name="connsiteX0" fmla="*/ 0 w 5773003"/>
              <a:gd name="connsiteY0" fmla="*/ 0 h 2074459"/>
              <a:gd name="connsiteX1" fmla="*/ 1651379 w 5773003"/>
              <a:gd name="connsiteY1" fmla="*/ 245659 h 2074459"/>
              <a:gd name="connsiteX2" fmla="*/ 3289110 w 5773003"/>
              <a:gd name="connsiteY2" fmla="*/ 777922 h 2074459"/>
              <a:gd name="connsiteX3" fmla="*/ 4449170 w 5773003"/>
              <a:gd name="connsiteY3" fmla="*/ 1282889 h 2074459"/>
              <a:gd name="connsiteX4" fmla="*/ 5773003 w 5773003"/>
              <a:gd name="connsiteY4" fmla="*/ 2074459 h 2074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73003" h="2074459">
                <a:moveTo>
                  <a:pt x="0" y="0"/>
                </a:moveTo>
                <a:cubicBezTo>
                  <a:pt x="551597" y="58002"/>
                  <a:pt x="1103194" y="116005"/>
                  <a:pt x="1651379" y="245659"/>
                </a:cubicBezTo>
                <a:cubicBezTo>
                  <a:pt x="2199564" y="375313"/>
                  <a:pt x="2822812" y="605050"/>
                  <a:pt x="3289110" y="777922"/>
                </a:cubicBezTo>
                <a:cubicBezTo>
                  <a:pt x="3755408" y="950794"/>
                  <a:pt x="4035188" y="1066800"/>
                  <a:pt x="4449170" y="1282889"/>
                </a:cubicBezTo>
                <a:cubicBezTo>
                  <a:pt x="4863152" y="1498979"/>
                  <a:pt x="5318077" y="1786719"/>
                  <a:pt x="5773003" y="2074459"/>
                </a:cubicBezTo>
              </a:path>
            </a:pathLst>
          </a:custGeom>
          <a:ln w="254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0" name="Szabadkézi sokszög 99"/>
          <p:cNvSpPr/>
          <p:nvPr/>
        </p:nvSpPr>
        <p:spPr>
          <a:xfrm>
            <a:off x="1009934" y="3343701"/>
            <a:ext cx="5759356" cy="1119117"/>
          </a:xfrm>
          <a:custGeom>
            <a:avLst/>
            <a:gdLst>
              <a:gd name="connsiteX0" fmla="*/ 0 w 5759356"/>
              <a:gd name="connsiteY0" fmla="*/ 150126 h 1119117"/>
              <a:gd name="connsiteX1" fmla="*/ 1528550 w 5759356"/>
              <a:gd name="connsiteY1" fmla="*/ 13648 h 1119117"/>
              <a:gd name="connsiteX2" fmla="*/ 2811439 w 5759356"/>
              <a:gd name="connsiteY2" fmla="*/ 68239 h 1119117"/>
              <a:gd name="connsiteX3" fmla="*/ 4053385 w 5759356"/>
              <a:gd name="connsiteY3" fmla="*/ 368490 h 1119117"/>
              <a:gd name="connsiteX4" fmla="*/ 4421875 w 5759356"/>
              <a:gd name="connsiteY4" fmla="*/ 504968 h 1119117"/>
              <a:gd name="connsiteX5" fmla="*/ 5759356 w 5759356"/>
              <a:gd name="connsiteY5" fmla="*/ 1119117 h 1119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59356" h="1119117">
                <a:moveTo>
                  <a:pt x="0" y="150126"/>
                </a:moveTo>
                <a:cubicBezTo>
                  <a:pt x="529988" y="88711"/>
                  <a:pt x="1059977" y="27296"/>
                  <a:pt x="1528550" y="13648"/>
                </a:cubicBezTo>
                <a:cubicBezTo>
                  <a:pt x="1997123" y="0"/>
                  <a:pt x="2390633" y="9099"/>
                  <a:pt x="2811439" y="68239"/>
                </a:cubicBezTo>
                <a:cubicBezTo>
                  <a:pt x="3232245" y="127379"/>
                  <a:pt x="3784979" y="295702"/>
                  <a:pt x="4053385" y="368490"/>
                </a:cubicBezTo>
                <a:cubicBezTo>
                  <a:pt x="4321791" y="441278"/>
                  <a:pt x="4137547" y="379864"/>
                  <a:pt x="4421875" y="504968"/>
                </a:cubicBezTo>
                <a:cubicBezTo>
                  <a:pt x="4706204" y="630073"/>
                  <a:pt x="5232780" y="874595"/>
                  <a:pt x="5759356" y="1119117"/>
                </a:cubicBezTo>
              </a:path>
            </a:pathLst>
          </a:custGeom>
          <a:ln w="254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2" name="Szabadkézi sokszög 101"/>
          <p:cNvSpPr/>
          <p:nvPr/>
        </p:nvSpPr>
        <p:spPr>
          <a:xfrm>
            <a:off x="1009934" y="3487003"/>
            <a:ext cx="5773003" cy="798394"/>
          </a:xfrm>
          <a:custGeom>
            <a:avLst/>
            <a:gdLst>
              <a:gd name="connsiteX0" fmla="*/ 0 w 5773003"/>
              <a:gd name="connsiteY0" fmla="*/ 307075 h 798394"/>
              <a:gd name="connsiteX1" fmla="*/ 1569493 w 5773003"/>
              <a:gd name="connsiteY1" fmla="*/ 34119 h 798394"/>
              <a:gd name="connsiteX2" fmla="*/ 3220872 w 5773003"/>
              <a:gd name="connsiteY2" fmla="*/ 102358 h 798394"/>
              <a:gd name="connsiteX3" fmla="*/ 4449170 w 5773003"/>
              <a:gd name="connsiteY3" fmla="*/ 361666 h 798394"/>
              <a:gd name="connsiteX4" fmla="*/ 5773003 w 5773003"/>
              <a:gd name="connsiteY4" fmla="*/ 798394 h 798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73003" h="798394">
                <a:moveTo>
                  <a:pt x="0" y="307075"/>
                </a:moveTo>
                <a:cubicBezTo>
                  <a:pt x="516340" y="187656"/>
                  <a:pt x="1032681" y="68238"/>
                  <a:pt x="1569493" y="34119"/>
                </a:cubicBezTo>
                <a:cubicBezTo>
                  <a:pt x="2106305" y="0"/>
                  <a:pt x="2740926" y="47767"/>
                  <a:pt x="3220872" y="102358"/>
                </a:cubicBezTo>
                <a:cubicBezTo>
                  <a:pt x="3700818" y="156949"/>
                  <a:pt x="4023815" y="245660"/>
                  <a:pt x="4449170" y="361666"/>
                </a:cubicBezTo>
                <a:cubicBezTo>
                  <a:pt x="4874525" y="477672"/>
                  <a:pt x="5323764" y="638033"/>
                  <a:pt x="5773003" y="798394"/>
                </a:cubicBezTo>
              </a:path>
            </a:pathLst>
          </a:custGeom>
          <a:ln w="254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3" name="Szabadkézi sokszög 102"/>
          <p:cNvSpPr/>
          <p:nvPr/>
        </p:nvSpPr>
        <p:spPr>
          <a:xfrm>
            <a:off x="1009934" y="3648501"/>
            <a:ext cx="5745708" cy="500418"/>
          </a:xfrm>
          <a:custGeom>
            <a:avLst/>
            <a:gdLst>
              <a:gd name="connsiteX0" fmla="*/ 0 w 5745708"/>
              <a:gd name="connsiteY0" fmla="*/ 145577 h 500418"/>
              <a:gd name="connsiteX1" fmla="*/ 2033517 w 5745708"/>
              <a:gd name="connsiteY1" fmla="*/ 9099 h 500418"/>
              <a:gd name="connsiteX2" fmla="*/ 3684896 w 5745708"/>
              <a:gd name="connsiteY2" fmla="*/ 90986 h 500418"/>
              <a:gd name="connsiteX3" fmla="*/ 4408227 w 5745708"/>
              <a:gd name="connsiteY3" fmla="*/ 213815 h 500418"/>
              <a:gd name="connsiteX4" fmla="*/ 5745708 w 5745708"/>
              <a:gd name="connsiteY4" fmla="*/ 500418 h 500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45708" h="500418">
                <a:moveTo>
                  <a:pt x="0" y="145577"/>
                </a:moveTo>
                <a:cubicBezTo>
                  <a:pt x="709684" y="81887"/>
                  <a:pt x="1419368" y="18198"/>
                  <a:pt x="2033517" y="9099"/>
                </a:cubicBezTo>
                <a:cubicBezTo>
                  <a:pt x="2647666" y="0"/>
                  <a:pt x="3289111" y="56867"/>
                  <a:pt x="3684896" y="90986"/>
                </a:cubicBezTo>
                <a:cubicBezTo>
                  <a:pt x="4080681" y="125105"/>
                  <a:pt x="4064758" y="145576"/>
                  <a:pt x="4408227" y="213815"/>
                </a:cubicBezTo>
                <a:cubicBezTo>
                  <a:pt x="4751696" y="282054"/>
                  <a:pt x="5248702" y="391236"/>
                  <a:pt x="5745708" y="500418"/>
                </a:cubicBezTo>
              </a:path>
            </a:pathLst>
          </a:custGeom>
          <a:ln w="254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5" name="Lekerekített téglalap feliratnak 104"/>
          <p:cNvSpPr/>
          <p:nvPr/>
        </p:nvSpPr>
        <p:spPr>
          <a:xfrm>
            <a:off x="2873077" y="980669"/>
            <a:ext cx="1440000" cy="612000"/>
          </a:xfrm>
          <a:prstGeom prst="wedgeRoundRectCallout">
            <a:avLst>
              <a:gd name="adj1" fmla="val -80712"/>
              <a:gd name="adj2" fmla="val 189363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800" i="1" dirty="0" err="1" smtClean="0">
                <a:latin typeface="Arial" pitchFamily="34" charset="0"/>
                <a:cs typeface="Arial" pitchFamily="34" charset="0"/>
              </a:rPr>
              <a:t>n</a:t>
            </a:r>
            <a:r>
              <a:rPr lang="hu-HU" sz="2800" i="1" baseline="-25000" dirty="0" err="1" smtClean="0">
                <a:latin typeface="Arial" pitchFamily="34" charset="0"/>
                <a:cs typeface="Arial" pitchFamily="34" charset="0"/>
              </a:rPr>
              <a:t>q</a:t>
            </a:r>
            <a:r>
              <a:rPr lang="hu-HU" sz="2800" i="1" dirty="0" smtClean="0">
                <a:latin typeface="Arial" pitchFamily="34" charset="0"/>
                <a:cs typeface="Arial" pitchFamily="34" charset="0"/>
              </a:rPr>
              <a:t>~200</a:t>
            </a:r>
            <a:endParaRPr lang="hu-HU" sz="28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6" name="Lekerekített téglalap feliratnak 105"/>
          <p:cNvSpPr/>
          <p:nvPr/>
        </p:nvSpPr>
        <p:spPr>
          <a:xfrm>
            <a:off x="2481797" y="5505917"/>
            <a:ext cx="1440000" cy="612000"/>
          </a:xfrm>
          <a:prstGeom prst="wedgeRoundRectCallout">
            <a:avLst>
              <a:gd name="adj1" fmla="val -81157"/>
              <a:gd name="adj2" fmla="val -341641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800" i="1" dirty="0" err="1" smtClean="0">
                <a:latin typeface="Arial" pitchFamily="34" charset="0"/>
                <a:cs typeface="Arial" pitchFamily="34" charset="0"/>
              </a:rPr>
              <a:t>n</a:t>
            </a:r>
            <a:r>
              <a:rPr lang="hu-HU" sz="2800" i="1" baseline="-25000" dirty="0" err="1" smtClean="0">
                <a:latin typeface="Arial" pitchFamily="34" charset="0"/>
                <a:cs typeface="Arial" pitchFamily="34" charset="0"/>
              </a:rPr>
              <a:t>q</a:t>
            </a:r>
            <a:r>
              <a:rPr lang="hu-HU" sz="2800" i="1" dirty="0" smtClean="0">
                <a:latin typeface="Arial" pitchFamily="34" charset="0"/>
                <a:cs typeface="Arial" pitchFamily="34" charset="0"/>
              </a:rPr>
              <a:t>~20</a:t>
            </a:r>
            <a:endParaRPr lang="hu-HU" sz="28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7" name="Lekerekített téglalap feliratnak 106"/>
          <p:cNvSpPr/>
          <p:nvPr/>
        </p:nvSpPr>
        <p:spPr>
          <a:xfrm>
            <a:off x="4645129" y="1547305"/>
            <a:ext cx="1440000" cy="613044"/>
          </a:xfrm>
          <a:prstGeom prst="wedgeRoundRectCallout">
            <a:avLst>
              <a:gd name="adj1" fmla="val -153017"/>
              <a:gd name="adj2" fmla="val 180683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800" i="1" dirty="0" err="1" smtClean="0">
                <a:latin typeface="Arial" pitchFamily="34" charset="0"/>
                <a:cs typeface="Arial" pitchFamily="34" charset="0"/>
              </a:rPr>
              <a:t>n</a:t>
            </a:r>
            <a:r>
              <a:rPr lang="hu-HU" sz="2800" i="1" baseline="-25000" dirty="0" err="1" smtClean="0">
                <a:latin typeface="Arial" pitchFamily="34" charset="0"/>
                <a:cs typeface="Arial" pitchFamily="34" charset="0"/>
              </a:rPr>
              <a:t>q</a:t>
            </a:r>
            <a:r>
              <a:rPr lang="hu-HU" sz="2800" i="1" dirty="0" smtClean="0">
                <a:latin typeface="Arial" pitchFamily="34" charset="0"/>
                <a:cs typeface="Arial" pitchFamily="34" charset="0"/>
              </a:rPr>
              <a:t>~100</a:t>
            </a:r>
            <a:endParaRPr lang="hu-HU" sz="28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8" name="Lekerekített téglalap feliratnak 107"/>
          <p:cNvSpPr/>
          <p:nvPr/>
        </p:nvSpPr>
        <p:spPr>
          <a:xfrm>
            <a:off x="3644275" y="4721138"/>
            <a:ext cx="1440000" cy="612000"/>
          </a:xfrm>
          <a:prstGeom prst="wedgeRoundRectCallout">
            <a:avLst>
              <a:gd name="adj1" fmla="val -88931"/>
              <a:gd name="adj2" fmla="val -246412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800" i="1" dirty="0" err="1" smtClean="0">
                <a:latin typeface="Arial" pitchFamily="34" charset="0"/>
                <a:cs typeface="Arial" pitchFamily="34" charset="0"/>
              </a:rPr>
              <a:t>n</a:t>
            </a:r>
            <a:r>
              <a:rPr lang="hu-HU" sz="2800" i="1" baseline="-25000" dirty="0" err="1" smtClean="0">
                <a:latin typeface="Arial" pitchFamily="34" charset="0"/>
                <a:cs typeface="Arial" pitchFamily="34" charset="0"/>
              </a:rPr>
              <a:t>q</a:t>
            </a:r>
            <a:r>
              <a:rPr lang="hu-HU" sz="2800" i="1" dirty="0" smtClean="0">
                <a:latin typeface="Arial" pitchFamily="34" charset="0"/>
                <a:cs typeface="Arial" pitchFamily="34" charset="0"/>
              </a:rPr>
              <a:t>~35</a:t>
            </a:r>
            <a:endParaRPr lang="hu-HU" sz="28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9" name="Lekerekített téglalap feliratnak 108"/>
          <p:cNvSpPr/>
          <p:nvPr/>
        </p:nvSpPr>
        <p:spPr>
          <a:xfrm>
            <a:off x="5955069" y="2359927"/>
            <a:ext cx="1440000" cy="612000"/>
          </a:xfrm>
          <a:prstGeom prst="wedgeRoundRectCallout">
            <a:avLst>
              <a:gd name="adj1" fmla="val -188785"/>
              <a:gd name="adj2" fmla="val 121652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800" i="1" dirty="0" err="1" smtClean="0">
                <a:latin typeface="Arial" pitchFamily="34" charset="0"/>
                <a:cs typeface="Arial" pitchFamily="34" charset="0"/>
              </a:rPr>
              <a:t>n</a:t>
            </a:r>
            <a:r>
              <a:rPr lang="hu-HU" sz="2800" i="1" baseline="-25000" dirty="0" err="1" smtClean="0">
                <a:latin typeface="Arial" pitchFamily="34" charset="0"/>
                <a:cs typeface="Arial" pitchFamily="34" charset="0"/>
              </a:rPr>
              <a:t>q</a:t>
            </a:r>
            <a:r>
              <a:rPr lang="hu-HU" sz="2800" i="1" dirty="0" smtClean="0">
                <a:latin typeface="Arial" pitchFamily="34" charset="0"/>
                <a:cs typeface="Arial" pitchFamily="34" charset="0"/>
              </a:rPr>
              <a:t>~70</a:t>
            </a:r>
            <a:endParaRPr lang="hu-HU" sz="2800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61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1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1000"/>
                            </p:stCondLst>
                            <p:childTnLst>
                              <p:par>
                                <p:cTn id="20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1500"/>
                            </p:stCondLst>
                            <p:childTnLst>
                              <p:par>
                                <p:cTn id="20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2000"/>
                            </p:stCondLst>
                            <p:childTnLst>
                              <p:par>
                                <p:cTn id="20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2500"/>
                            </p:stCondLst>
                            <p:childTnLst>
                              <p:par>
                                <p:cTn id="2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3000"/>
                            </p:stCondLst>
                            <p:childTnLst>
                              <p:par>
                                <p:cTn id="2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0" grpId="0"/>
      <p:bldP spid="81" grpId="0"/>
      <p:bldP spid="98" grpId="0" animBg="1"/>
      <p:bldP spid="100" grpId="0" animBg="1"/>
      <p:bldP spid="102" grpId="0" animBg="1"/>
      <p:bldP spid="103" grpId="0" animBg="1"/>
      <p:bldP spid="105" grpId="0" animBg="1"/>
      <p:bldP spid="106" grpId="0" animBg="1"/>
      <p:bldP spid="107" grpId="0" animBg="1"/>
      <p:bldP spid="108" grpId="0" animBg="1"/>
      <p:bldP spid="10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Egyenes összekötő 20"/>
          <p:cNvCxnSpPr/>
          <p:nvPr/>
        </p:nvCxnSpPr>
        <p:spPr>
          <a:xfrm>
            <a:off x="993726" y="3867156"/>
            <a:ext cx="6141211" cy="213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Egyenes összekötő 29"/>
          <p:cNvCxnSpPr/>
          <p:nvPr/>
        </p:nvCxnSpPr>
        <p:spPr>
          <a:xfrm rot="5400000">
            <a:off x="3354516" y="3885515"/>
            <a:ext cx="4121483" cy="213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gyenes összekötő nyíllal 14"/>
          <p:cNvCxnSpPr/>
          <p:nvPr/>
        </p:nvCxnSpPr>
        <p:spPr>
          <a:xfrm>
            <a:off x="993726" y="5948397"/>
            <a:ext cx="6731182" cy="1588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gyenes összekötő nyíllal 17"/>
          <p:cNvCxnSpPr/>
          <p:nvPr/>
        </p:nvCxnSpPr>
        <p:spPr>
          <a:xfrm rot="5400000" flipH="1" flipV="1">
            <a:off x="-1490138" y="3464533"/>
            <a:ext cx="4967728" cy="0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gyenes összekötő 23"/>
          <p:cNvCxnSpPr/>
          <p:nvPr/>
        </p:nvCxnSpPr>
        <p:spPr>
          <a:xfrm rot="5400000" flipH="1" flipV="1">
            <a:off x="4680882" y="3884448"/>
            <a:ext cx="4123621" cy="2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Egyenes összekötő 26"/>
          <p:cNvCxnSpPr/>
          <p:nvPr/>
        </p:nvCxnSpPr>
        <p:spPr>
          <a:xfrm flipV="1">
            <a:off x="993726" y="1818598"/>
            <a:ext cx="6141211" cy="72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Egyenes összekötő 35"/>
          <p:cNvCxnSpPr/>
          <p:nvPr/>
        </p:nvCxnSpPr>
        <p:spPr>
          <a:xfrm>
            <a:off x="993726" y="4276811"/>
            <a:ext cx="6141211" cy="2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Egyenes összekötő 36"/>
          <p:cNvCxnSpPr/>
          <p:nvPr/>
        </p:nvCxnSpPr>
        <p:spPr>
          <a:xfrm>
            <a:off x="993726" y="4670125"/>
            <a:ext cx="6141211" cy="2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Egyenes összekötő 37"/>
          <p:cNvCxnSpPr/>
          <p:nvPr/>
        </p:nvCxnSpPr>
        <p:spPr>
          <a:xfrm>
            <a:off x="993726" y="5063439"/>
            <a:ext cx="6141211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Egyenes összekötő 38"/>
          <p:cNvCxnSpPr/>
          <p:nvPr/>
        </p:nvCxnSpPr>
        <p:spPr>
          <a:xfrm>
            <a:off x="993726" y="5503779"/>
            <a:ext cx="6141211" cy="2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Egyenes összekötő 39"/>
          <p:cNvCxnSpPr/>
          <p:nvPr/>
        </p:nvCxnSpPr>
        <p:spPr>
          <a:xfrm>
            <a:off x="993726" y="3490183"/>
            <a:ext cx="6141211" cy="2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Egyenes összekötő 40"/>
          <p:cNvCxnSpPr/>
          <p:nvPr/>
        </p:nvCxnSpPr>
        <p:spPr>
          <a:xfrm>
            <a:off x="993726" y="3045567"/>
            <a:ext cx="6141211" cy="2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gyenes összekötő 41"/>
          <p:cNvCxnSpPr/>
          <p:nvPr/>
        </p:nvCxnSpPr>
        <p:spPr>
          <a:xfrm>
            <a:off x="993726" y="2654391"/>
            <a:ext cx="6141211" cy="2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gyenes összekötő 42"/>
          <p:cNvCxnSpPr/>
          <p:nvPr/>
        </p:nvCxnSpPr>
        <p:spPr>
          <a:xfrm>
            <a:off x="993726" y="2264803"/>
            <a:ext cx="6141211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gyenes összekötő 43"/>
          <p:cNvCxnSpPr/>
          <p:nvPr/>
        </p:nvCxnSpPr>
        <p:spPr>
          <a:xfrm rot="5400000">
            <a:off x="3796995" y="3876133"/>
            <a:ext cx="4121483" cy="2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Egyenes összekötő 44"/>
          <p:cNvCxnSpPr/>
          <p:nvPr/>
        </p:nvCxnSpPr>
        <p:spPr>
          <a:xfrm rot="5400000">
            <a:off x="2909899" y="3876133"/>
            <a:ext cx="4121483" cy="2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Egyenes összekötő 45"/>
          <p:cNvCxnSpPr/>
          <p:nvPr/>
        </p:nvCxnSpPr>
        <p:spPr>
          <a:xfrm rot="5400000">
            <a:off x="4239473" y="3876133"/>
            <a:ext cx="4121483" cy="2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Egyenes összekötő 46"/>
          <p:cNvCxnSpPr/>
          <p:nvPr/>
        </p:nvCxnSpPr>
        <p:spPr>
          <a:xfrm rot="5400000">
            <a:off x="5075264" y="3918614"/>
            <a:ext cx="4121483" cy="2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Egyenes összekötő 47"/>
          <p:cNvCxnSpPr/>
          <p:nvPr/>
        </p:nvCxnSpPr>
        <p:spPr>
          <a:xfrm rot="5400000">
            <a:off x="2469560" y="3876133"/>
            <a:ext cx="4121483" cy="2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Egyenes összekötő 48"/>
          <p:cNvCxnSpPr/>
          <p:nvPr/>
        </p:nvCxnSpPr>
        <p:spPr>
          <a:xfrm rot="5400000">
            <a:off x="2027082" y="3876133"/>
            <a:ext cx="4121483" cy="2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Egyenes összekötő 49"/>
          <p:cNvCxnSpPr/>
          <p:nvPr/>
        </p:nvCxnSpPr>
        <p:spPr>
          <a:xfrm rot="5400000">
            <a:off x="1584603" y="3876133"/>
            <a:ext cx="4121483" cy="2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Egyenes összekötő 50"/>
          <p:cNvCxnSpPr/>
          <p:nvPr/>
        </p:nvCxnSpPr>
        <p:spPr>
          <a:xfrm rot="5400000">
            <a:off x="1142125" y="3876133"/>
            <a:ext cx="4121483" cy="2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Egyenes összekötő 51"/>
          <p:cNvCxnSpPr/>
          <p:nvPr/>
        </p:nvCxnSpPr>
        <p:spPr>
          <a:xfrm rot="5400000">
            <a:off x="699647" y="3876133"/>
            <a:ext cx="4121483" cy="2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Egyenes összekötő 52"/>
          <p:cNvCxnSpPr/>
          <p:nvPr/>
        </p:nvCxnSpPr>
        <p:spPr>
          <a:xfrm rot="5400000">
            <a:off x="257168" y="3876133"/>
            <a:ext cx="4121483" cy="2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Egyenes összekötő 53"/>
          <p:cNvCxnSpPr/>
          <p:nvPr/>
        </p:nvCxnSpPr>
        <p:spPr>
          <a:xfrm rot="5400000">
            <a:off x="-185310" y="3876133"/>
            <a:ext cx="4121483" cy="2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Egyenes összekötő 54"/>
          <p:cNvCxnSpPr/>
          <p:nvPr/>
        </p:nvCxnSpPr>
        <p:spPr>
          <a:xfrm rot="5400000">
            <a:off x="-629929" y="3876133"/>
            <a:ext cx="4121483" cy="2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06317"/>
            <a:ext cx="8229600" cy="75321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Jelleggörbék összehasonlítása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37</a:t>
            </a:fld>
            <a:endParaRPr lang="hu-HU"/>
          </a:p>
        </p:txBody>
      </p:sp>
      <p:graphicFrame>
        <p:nvGraphicFramePr>
          <p:cNvPr id="61442" name="Object 2"/>
          <p:cNvGraphicFramePr>
            <a:graphicFrameLocks noChangeAspect="1"/>
          </p:cNvGraphicFramePr>
          <p:nvPr/>
        </p:nvGraphicFramePr>
        <p:xfrm>
          <a:off x="485775" y="836613"/>
          <a:ext cx="344488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50" name="Equation" r:id="rId3" imgW="215640" imgH="431640" progId="Equation.3">
                  <p:embed/>
                </p:oleObj>
              </mc:Choice>
              <mc:Fallback>
                <p:oleObj name="Equation" r:id="rId3" imgW="215640" imgH="431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775" y="836613"/>
                        <a:ext cx="344488" cy="688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43" name="Object 3"/>
          <p:cNvGraphicFramePr>
            <a:graphicFrameLocks noChangeAspect="1"/>
          </p:cNvGraphicFramePr>
          <p:nvPr/>
        </p:nvGraphicFramePr>
        <p:xfrm>
          <a:off x="7964488" y="5572125"/>
          <a:ext cx="344487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51" name="Equation" r:id="rId5" imgW="215640" imgH="457200" progId="Equation.3">
                  <p:embed/>
                </p:oleObj>
              </mc:Choice>
              <mc:Fallback>
                <p:oleObj name="Equation" r:id="rId5" imgW="215640" imgH="457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64488" y="5572125"/>
                        <a:ext cx="344487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" name="Szövegdoboz 79"/>
          <p:cNvSpPr txBox="1"/>
          <p:nvPr/>
        </p:nvSpPr>
        <p:spPr>
          <a:xfrm>
            <a:off x="5245623" y="5947326"/>
            <a:ext cx="3414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>
                <a:latin typeface="+mj-lt"/>
              </a:rPr>
              <a:t>1</a:t>
            </a:r>
            <a:endParaRPr lang="hu-HU" sz="2800" dirty="0">
              <a:latin typeface="+mj-lt"/>
            </a:endParaRPr>
          </a:p>
        </p:txBody>
      </p:sp>
      <p:sp>
        <p:nvSpPr>
          <p:cNvPr id="81" name="Szövegdoboz 80"/>
          <p:cNvSpPr txBox="1"/>
          <p:nvPr/>
        </p:nvSpPr>
        <p:spPr>
          <a:xfrm>
            <a:off x="592083" y="3614524"/>
            <a:ext cx="3414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>
                <a:latin typeface="+mj-lt"/>
              </a:rPr>
              <a:t>1</a:t>
            </a:r>
            <a:endParaRPr lang="hu-HU" sz="2800" dirty="0">
              <a:latin typeface="+mj-lt"/>
            </a:endParaRPr>
          </a:p>
        </p:txBody>
      </p:sp>
      <p:sp>
        <p:nvSpPr>
          <p:cNvPr id="57" name="Szabadkézi sokszög 56"/>
          <p:cNvSpPr/>
          <p:nvPr/>
        </p:nvSpPr>
        <p:spPr>
          <a:xfrm>
            <a:off x="993726" y="1992573"/>
            <a:ext cx="5884746" cy="2415654"/>
          </a:xfrm>
          <a:custGeom>
            <a:avLst/>
            <a:gdLst>
              <a:gd name="connsiteX0" fmla="*/ 0 w 5868538"/>
              <a:gd name="connsiteY0" fmla="*/ 0 h 2415654"/>
              <a:gd name="connsiteX1" fmla="*/ 627797 w 5868538"/>
              <a:gd name="connsiteY1" fmla="*/ 641445 h 2415654"/>
              <a:gd name="connsiteX2" fmla="*/ 1337481 w 5868538"/>
              <a:gd name="connsiteY2" fmla="*/ 1187355 h 2415654"/>
              <a:gd name="connsiteX3" fmla="*/ 2101756 w 5868538"/>
              <a:gd name="connsiteY3" fmla="*/ 1460311 h 2415654"/>
              <a:gd name="connsiteX4" fmla="*/ 3125338 w 5868538"/>
              <a:gd name="connsiteY4" fmla="*/ 1705970 h 2415654"/>
              <a:gd name="connsiteX5" fmla="*/ 4408227 w 5868538"/>
              <a:gd name="connsiteY5" fmla="*/ 1883391 h 2415654"/>
              <a:gd name="connsiteX6" fmla="*/ 5445457 w 5868538"/>
              <a:gd name="connsiteY6" fmla="*/ 2197290 h 2415654"/>
              <a:gd name="connsiteX7" fmla="*/ 5868538 w 5868538"/>
              <a:gd name="connsiteY7" fmla="*/ 2415654 h 2415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68538" h="2415654">
                <a:moveTo>
                  <a:pt x="0" y="0"/>
                </a:moveTo>
                <a:cubicBezTo>
                  <a:pt x="202442" y="221776"/>
                  <a:pt x="404884" y="443553"/>
                  <a:pt x="627797" y="641445"/>
                </a:cubicBezTo>
                <a:cubicBezTo>
                  <a:pt x="850711" y="839338"/>
                  <a:pt x="1091821" y="1050877"/>
                  <a:pt x="1337481" y="1187355"/>
                </a:cubicBezTo>
                <a:cubicBezTo>
                  <a:pt x="1583141" y="1323833"/>
                  <a:pt x="1803780" y="1373875"/>
                  <a:pt x="2101756" y="1460311"/>
                </a:cubicBezTo>
                <a:cubicBezTo>
                  <a:pt x="2399732" y="1546747"/>
                  <a:pt x="2740926" y="1635457"/>
                  <a:pt x="3125338" y="1705970"/>
                </a:cubicBezTo>
                <a:cubicBezTo>
                  <a:pt x="3509750" y="1776483"/>
                  <a:pt x="4021541" y="1801504"/>
                  <a:pt x="4408227" y="1883391"/>
                </a:cubicBezTo>
                <a:cubicBezTo>
                  <a:pt x="4794913" y="1965278"/>
                  <a:pt x="5202072" y="2108580"/>
                  <a:pt x="5445457" y="2197290"/>
                </a:cubicBezTo>
                <a:cubicBezTo>
                  <a:pt x="5688842" y="2286000"/>
                  <a:pt x="5778690" y="2350827"/>
                  <a:pt x="5868538" y="2415654"/>
                </a:cubicBezTo>
              </a:path>
            </a:pathLst>
          </a:custGeom>
          <a:ln w="254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8" name="Szabadkézi sokszög 57"/>
          <p:cNvSpPr/>
          <p:nvPr/>
        </p:nvSpPr>
        <p:spPr>
          <a:xfrm>
            <a:off x="993725" y="3111690"/>
            <a:ext cx="5802859" cy="968991"/>
          </a:xfrm>
          <a:custGeom>
            <a:avLst/>
            <a:gdLst>
              <a:gd name="connsiteX0" fmla="*/ 0 w 5813946"/>
              <a:gd name="connsiteY0" fmla="*/ 0 h 968991"/>
              <a:gd name="connsiteX1" fmla="*/ 313898 w 5813946"/>
              <a:gd name="connsiteY1" fmla="*/ 382137 h 968991"/>
              <a:gd name="connsiteX2" fmla="*/ 764274 w 5813946"/>
              <a:gd name="connsiteY2" fmla="*/ 464023 h 968991"/>
              <a:gd name="connsiteX3" fmla="*/ 1924334 w 5813946"/>
              <a:gd name="connsiteY3" fmla="*/ 586853 h 968991"/>
              <a:gd name="connsiteX4" fmla="*/ 4449170 w 5813946"/>
              <a:gd name="connsiteY4" fmla="*/ 750626 h 968991"/>
              <a:gd name="connsiteX5" fmla="*/ 5213445 w 5813946"/>
              <a:gd name="connsiteY5" fmla="*/ 791570 h 968991"/>
              <a:gd name="connsiteX6" fmla="*/ 5813946 w 5813946"/>
              <a:gd name="connsiteY6" fmla="*/ 968991 h 968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13946" h="968991">
                <a:moveTo>
                  <a:pt x="0" y="0"/>
                </a:moveTo>
                <a:cubicBezTo>
                  <a:pt x="93259" y="152400"/>
                  <a:pt x="186519" y="304800"/>
                  <a:pt x="313898" y="382137"/>
                </a:cubicBezTo>
                <a:cubicBezTo>
                  <a:pt x="441277" y="459474"/>
                  <a:pt x="495868" y="429904"/>
                  <a:pt x="764274" y="464023"/>
                </a:cubicBezTo>
                <a:cubicBezTo>
                  <a:pt x="1032680" y="498142"/>
                  <a:pt x="1310185" y="539086"/>
                  <a:pt x="1924334" y="586853"/>
                </a:cubicBezTo>
                <a:cubicBezTo>
                  <a:pt x="2538483" y="634620"/>
                  <a:pt x="4449170" y="750626"/>
                  <a:pt x="4449170" y="750626"/>
                </a:cubicBezTo>
                <a:cubicBezTo>
                  <a:pt x="4997355" y="784745"/>
                  <a:pt x="4985982" y="755176"/>
                  <a:pt x="5213445" y="791570"/>
                </a:cubicBezTo>
                <a:cubicBezTo>
                  <a:pt x="5440908" y="827964"/>
                  <a:pt x="5813946" y="968991"/>
                  <a:pt x="5813946" y="968991"/>
                </a:cubicBezTo>
              </a:path>
            </a:pathLst>
          </a:custGeom>
          <a:ln w="254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9" name="Szabadkézi sokszög 58"/>
          <p:cNvSpPr/>
          <p:nvPr/>
        </p:nvSpPr>
        <p:spPr>
          <a:xfrm>
            <a:off x="993725" y="3846394"/>
            <a:ext cx="5830155" cy="725606"/>
          </a:xfrm>
          <a:custGeom>
            <a:avLst/>
            <a:gdLst>
              <a:gd name="connsiteX0" fmla="*/ 0 w 5854890"/>
              <a:gd name="connsiteY0" fmla="*/ 725606 h 725606"/>
              <a:gd name="connsiteX1" fmla="*/ 1569493 w 5854890"/>
              <a:gd name="connsiteY1" fmla="*/ 343469 h 725606"/>
              <a:gd name="connsiteX2" fmla="*/ 3562066 w 5854890"/>
              <a:gd name="connsiteY2" fmla="*/ 56866 h 725606"/>
              <a:gd name="connsiteX3" fmla="*/ 4517409 w 5854890"/>
              <a:gd name="connsiteY3" fmla="*/ 2275 h 725606"/>
              <a:gd name="connsiteX4" fmla="*/ 5854890 w 5854890"/>
              <a:gd name="connsiteY4" fmla="*/ 29570 h 725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54890" h="725606">
                <a:moveTo>
                  <a:pt x="0" y="725606"/>
                </a:moveTo>
                <a:cubicBezTo>
                  <a:pt x="487907" y="590266"/>
                  <a:pt x="975815" y="454926"/>
                  <a:pt x="1569493" y="343469"/>
                </a:cubicBezTo>
                <a:cubicBezTo>
                  <a:pt x="2163171" y="232012"/>
                  <a:pt x="3070747" y="113732"/>
                  <a:pt x="3562066" y="56866"/>
                </a:cubicBezTo>
                <a:cubicBezTo>
                  <a:pt x="4053385" y="0"/>
                  <a:pt x="4517409" y="2275"/>
                  <a:pt x="4517409" y="2275"/>
                </a:cubicBezTo>
                <a:lnTo>
                  <a:pt x="5854890" y="29570"/>
                </a:lnTo>
              </a:path>
            </a:pathLst>
          </a:custGeom>
          <a:ln w="254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0" name="Szabadkézi sokszög 59"/>
          <p:cNvSpPr/>
          <p:nvPr/>
        </p:nvSpPr>
        <p:spPr>
          <a:xfrm>
            <a:off x="982639" y="3698543"/>
            <a:ext cx="5868537" cy="1187356"/>
          </a:xfrm>
          <a:custGeom>
            <a:avLst/>
            <a:gdLst>
              <a:gd name="connsiteX0" fmla="*/ 0 w 5868537"/>
              <a:gd name="connsiteY0" fmla="*/ 1187356 h 1187356"/>
              <a:gd name="connsiteX1" fmla="*/ 1897039 w 5868537"/>
              <a:gd name="connsiteY1" fmla="*/ 696036 h 1187356"/>
              <a:gd name="connsiteX2" fmla="*/ 3330054 w 5868537"/>
              <a:gd name="connsiteY2" fmla="*/ 313899 h 1187356"/>
              <a:gd name="connsiteX3" fmla="*/ 4435522 w 5868537"/>
              <a:gd name="connsiteY3" fmla="*/ 150126 h 1187356"/>
              <a:gd name="connsiteX4" fmla="*/ 5868537 w 5868537"/>
              <a:gd name="connsiteY4" fmla="*/ 0 h 1187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68537" h="1187356">
                <a:moveTo>
                  <a:pt x="0" y="1187356"/>
                </a:moveTo>
                <a:lnTo>
                  <a:pt x="1897039" y="696036"/>
                </a:lnTo>
                <a:cubicBezTo>
                  <a:pt x="2452048" y="550460"/>
                  <a:pt x="2906974" y="404884"/>
                  <a:pt x="3330054" y="313899"/>
                </a:cubicBezTo>
                <a:cubicBezTo>
                  <a:pt x="3753135" y="222914"/>
                  <a:pt x="4012442" y="202442"/>
                  <a:pt x="4435522" y="150126"/>
                </a:cubicBezTo>
                <a:cubicBezTo>
                  <a:pt x="4858602" y="97810"/>
                  <a:pt x="5363569" y="48905"/>
                  <a:pt x="5868537" y="0"/>
                </a:cubicBezTo>
              </a:path>
            </a:pathLst>
          </a:custGeom>
          <a:ln w="254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1" name="Szabadkézi sokszög 60"/>
          <p:cNvSpPr/>
          <p:nvPr/>
        </p:nvSpPr>
        <p:spPr>
          <a:xfrm>
            <a:off x="993726" y="3548418"/>
            <a:ext cx="5857450" cy="1651379"/>
          </a:xfrm>
          <a:custGeom>
            <a:avLst/>
            <a:gdLst>
              <a:gd name="connsiteX0" fmla="*/ 0 w 6482687"/>
              <a:gd name="connsiteY0" fmla="*/ 1760561 h 1760561"/>
              <a:gd name="connsiteX1" fmla="*/ 3316406 w 6482687"/>
              <a:gd name="connsiteY1" fmla="*/ 736979 h 1760561"/>
              <a:gd name="connsiteX2" fmla="*/ 4476466 w 6482687"/>
              <a:gd name="connsiteY2" fmla="*/ 395785 h 1760561"/>
              <a:gd name="connsiteX3" fmla="*/ 5882185 w 6482687"/>
              <a:gd name="connsiteY3" fmla="*/ 109182 h 1760561"/>
              <a:gd name="connsiteX4" fmla="*/ 6482687 w 6482687"/>
              <a:gd name="connsiteY4" fmla="*/ 0 h 1760561"/>
              <a:gd name="connsiteX0" fmla="*/ 0 w 5882185"/>
              <a:gd name="connsiteY0" fmla="*/ 1651379 h 1651379"/>
              <a:gd name="connsiteX1" fmla="*/ 3316406 w 5882185"/>
              <a:gd name="connsiteY1" fmla="*/ 627797 h 1651379"/>
              <a:gd name="connsiteX2" fmla="*/ 4476466 w 5882185"/>
              <a:gd name="connsiteY2" fmla="*/ 286603 h 1651379"/>
              <a:gd name="connsiteX3" fmla="*/ 5882185 w 5882185"/>
              <a:gd name="connsiteY3" fmla="*/ 0 h 1651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2185" h="1651379">
                <a:moveTo>
                  <a:pt x="0" y="1651379"/>
                </a:moveTo>
                <a:lnTo>
                  <a:pt x="3316406" y="627797"/>
                </a:lnTo>
                <a:cubicBezTo>
                  <a:pt x="4062484" y="400334"/>
                  <a:pt x="4048836" y="391236"/>
                  <a:pt x="4476466" y="286603"/>
                </a:cubicBezTo>
                <a:cubicBezTo>
                  <a:pt x="4904096" y="181970"/>
                  <a:pt x="5547815" y="65964"/>
                  <a:pt x="5882185" y="0"/>
                </a:cubicBezTo>
              </a:path>
            </a:pathLst>
          </a:custGeom>
          <a:ln w="254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2" name="Szabadkézi sokszög 61"/>
          <p:cNvSpPr/>
          <p:nvPr/>
        </p:nvSpPr>
        <p:spPr>
          <a:xfrm>
            <a:off x="982639" y="3193576"/>
            <a:ext cx="5622877" cy="2347415"/>
          </a:xfrm>
          <a:custGeom>
            <a:avLst/>
            <a:gdLst>
              <a:gd name="connsiteX0" fmla="*/ 0 w 5622877"/>
              <a:gd name="connsiteY0" fmla="*/ 2347415 h 2347415"/>
              <a:gd name="connsiteX1" fmla="*/ 2279176 w 5622877"/>
              <a:gd name="connsiteY1" fmla="*/ 1596788 h 2347415"/>
              <a:gd name="connsiteX2" fmla="*/ 3725839 w 5622877"/>
              <a:gd name="connsiteY2" fmla="*/ 996287 h 2347415"/>
              <a:gd name="connsiteX3" fmla="*/ 4421874 w 5622877"/>
              <a:gd name="connsiteY3" fmla="*/ 655093 h 2347415"/>
              <a:gd name="connsiteX4" fmla="*/ 5622877 w 5622877"/>
              <a:gd name="connsiteY4" fmla="*/ 0 h 2347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22877" h="2347415">
                <a:moveTo>
                  <a:pt x="0" y="2347415"/>
                </a:moveTo>
                <a:cubicBezTo>
                  <a:pt x="829101" y="2084695"/>
                  <a:pt x="1658203" y="1821976"/>
                  <a:pt x="2279176" y="1596788"/>
                </a:cubicBezTo>
                <a:cubicBezTo>
                  <a:pt x="2900149" y="1371600"/>
                  <a:pt x="3368723" y="1153236"/>
                  <a:pt x="3725839" y="996287"/>
                </a:cubicBezTo>
                <a:cubicBezTo>
                  <a:pt x="4082955" y="839338"/>
                  <a:pt x="4105701" y="821141"/>
                  <a:pt x="4421874" y="655093"/>
                </a:cubicBezTo>
                <a:cubicBezTo>
                  <a:pt x="4738047" y="489045"/>
                  <a:pt x="5622877" y="0"/>
                  <a:pt x="5622877" y="0"/>
                </a:cubicBezTo>
              </a:path>
            </a:pathLst>
          </a:cu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6" name="Lekerekített téglalap feliratnak 105"/>
          <p:cNvSpPr/>
          <p:nvPr/>
        </p:nvSpPr>
        <p:spPr>
          <a:xfrm>
            <a:off x="3091371" y="5266125"/>
            <a:ext cx="1440000" cy="612000"/>
          </a:xfrm>
          <a:prstGeom prst="wedgeRoundRectCallout">
            <a:avLst>
              <a:gd name="adj1" fmla="val -67889"/>
              <a:gd name="adj2" fmla="val -152089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800" i="1" dirty="0" err="1" smtClean="0">
                <a:latin typeface="Arial" pitchFamily="34" charset="0"/>
                <a:cs typeface="Arial" pitchFamily="34" charset="0"/>
              </a:rPr>
              <a:t>n</a:t>
            </a:r>
            <a:r>
              <a:rPr lang="hu-HU" sz="2800" i="1" baseline="-25000" dirty="0" err="1" smtClean="0">
                <a:latin typeface="Arial" pitchFamily="34" charset="0"/>
                <a:cs typeface="Arial" pitchFamily="34" charset="0"/>
              </a:rPr>
              <a:t>q</a:t>
            </a:r>
            <a:r>
              <a:rPr lang="hu-HU" sz="2800" i="1" dirty="0" smtClean="0">
                <a:latin typeface="Arial" pitchFamily="34" charset="0"/>
                <a:cs typeface="Arial" pitchFamily="34" charset="0"/>
              </a:rPr>
              <a:t>~20</a:t>
            </a:r>
            <a:endParaRPr lang="hu-HU" sz="28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8" name="Lekerekített téglalap feliratnak 107"/>
          <p:cNvSpPr/>
          <p:nvPr/>
        </p:nvSpPr>
        <p:spPr>
          <a:xfrm>
            <a:off x="4694188" y="4670125"/>
            <a:ext cx="1440000" cy="612000"/>
          </a:xfrm>
          <a:prstGeom prst="wedgeRoundRectCallout">
            <a:avLst>
              <a:gd name="adj1" fmla="val -118311"/>
              <a:gd name="adj2" fmla="val -130451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800" i="1" dirty="0" err="1" smtClean="0">
                <a:latin typeface="Arial" pitchFamily="34" charset="0"/>
                <a:cs typeface="Arial" pitchFamily="34" charset="0"/>
              </a:rPr>
              <a:t>n</a:t>
            </a:r>
            <a:r>
              <a:rPr lang="hu-HU" sz="2800" i="1" baseline="-25000" dirty="0" err="1" smtClean="0">
                <a:latin typeface="Arial" pitchFamily="34" charset="0"/>
                <a:cs typeface="Arial" pitchFamily="34" charset="0"/>
              </a:rPr>
              <a:t>q</a:t>
            </a:r>
            <a:r>
              <a:rPr lang="hu-HU" sz="2800" i="1" dirty="0" smtClean="0">
                <a:latin typeface="Arial" pitchFamily="34" charset="0"/>
                <a:cs typeface="Arial" pitchFamily="34" charset="0"/>
              </a:rPr>
              <a:t>~35</a:t>
            </a:r>
            <a:endParaRPr lang="hu-HU" sz="28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9" name="Lekerekített téglalap feliratnak 108"/>
          <p:cNvSpPr/>
          <p:nvPr/>
        </p:nvSpPr>
        <p:spPr>
          <a:xfrm>
            <a:off x="5955069" y="2359927"/>
            <a:ext cx="1440000" cy="612000"/>
          </a:xfrm>
          <a:prstGeom prst="wedgeRoundRectCallout">
            <a:avLst>
              <a:gd name="adj1" fmla="val -229539"/>
              <a:gd name="adj2" fmla="val 226463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800" i="1" dirty="0" err="1" smtClean="0">
                <a:latin typeface="Arial" pitchFamily="34" charset="0"/>
                <a:cs typeface="Arial" pitchFamily="34" charset="0"/>
              </a:rPr>
              <a:t>n</a:t>
            </a:r>
            <a:r>
              <a:rPr lang="hu-HU" sz="2800" i="1" baseline="-25000" dirty="0" err="1" smtClean="0">
                <a:latin typeface="Arial" pitchFamily="34" charset="0"/>
                <a:cs typeface="Arial" pitchFamily="34" charset="0"/>
              </a:rPr>
              <a:t>q</a:t>
            </a:r>
            <a:r>
              <a:rPr lang="hu-HU" sz="2800" i="1" dirty="0" smtClean="0">
                <a:latin typeface="Arial" pitchFamily="34" charset="0"/>
                <a:cs typeface="Arial" pitchFamily="34" charset="0"/>
              </a:rPr>
              <a:t>~70</a:t>
            </a:r>
            <a:endParaRPr lang="hu-HU" sz="28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7" name="Lekerekített téglalap feliratnak 106"/>
          <p:cNvSpPr/>
          <p:nvPr/>
        </p:nvSpPr>
        <p:spPr>
          <a:xfrm>
            <a:off x="4645129" y="1547305"/>
            <a:ext cx="1440000" cy="613044"/>
          </a:xfrm>
          <a:prstGeom prst="wedgeRoundRectCallout">
            <a:avLst>
              <a:gd name="adj1" fmla="val -202542"/>
              <a:gd name="adj2" fmla="val 293728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800" i="1" dirty="0" err="1" smtClean="0">
                <a:latin typeface="Arial" pitchFamily="34" charset="0"/>
                <a:cs typeface="Arial" pitchFamily="34" charset="0"/>
              </a:rPr>
              <a:t>n</a:t>
            </a:r>
            <a:r>
              <a:rPr lang="hu-HU" sz="2800" i="1" baseline="-25000" dirty="0" err="1" smtClean="0">
                <a:latin typeface="Arial" pitchFamily="34" charset="0"/>
                <a:cs typeface="Arial" pitchFamily="34" charset="0"/>
              </a:rPr>
              <a:t>q</a:t>
            </a:r>
            <a:r>
              <a:rPr lang="hu-HU" sz="2800" i="1" dirty="0" smtClean="0">
                <a:latin typeface="Arial" pitchFamily="34" charset="0"/>
                <a:cs typeface="Arial" pitchFamily="34" charset="0"/>
              </a:rPr>
              <a:t>~100</a:t>
            </a:r>
            <a:endParaRPr lang="hu-HU" sz="28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5" name="Lekerekített téglalap feliratnak 104"/>
          <p:cNvSpPr/>
          <p:nvPr/>
        </p:nvSpPr>
        <p:spPr>
          <a:xfrm>
            <a:off x="2873077" y="980669"/>
            <a:ext cx="1440000" cy="612000"/>
          </a:xfrm>
          <a:prstGeom prst="wedgeRoundRectCallout">
            <a:avLst>
              <a:gd name="adj1" fmla="val -145159"/>
              <a:gd name="adj2" fmla="val 202744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800" i="1" dirty="0" err="1" smtClean="0">
                <a:latin typeface="Arial" pitchFamily="34" charset="0"/>
                <a:cs typeface="Arial" pitchFamily="34" charset="0"/>
              </a:rPr>
              <a:t>n</a:t>
            </a:r>
            <a:r>
              <a:rPr lang="hu-HU" sz="2800" i="1" baseline="-25000" dirty="0" err="1" smtClean="0">
                <a:latin typeface="Arial" pitchFamily="34" charset="0"/>
                <a:cs typeface="Arial" pitchFamily="34" charset="0"/>
              </a:rPr>
              <a:t>q</a:t>
            </a:r>
            <a:r>
              <a:rPr lang="hu-HU" sz="2800" i="1" dirty="0" smtClean="0">
                <a:latin typeface="Arial" pitchFamily="34" charset="0"/>
                <a:cs typeface="Arial" pitchFamily="34" charset="0"/>
              </a:rPr>
              <a:t>~200</a:t>
            </a:r>
            <a:endParaRPr lang="hu-HU" sz="28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3" name="Lekerekített téglalap feliratnak 62"/>
          <p:cNvSpPr/>
          <p:nvPr/>
        </p:nvSpPr>
        <p:spPr>
          <a:xfrm>
            <a:off x="6605516" y="4757439"/>
            <a:ext cx="2275018" cy="612000"/>
          </a:xfrm>
          <a:prstGeom prst="wedgeRoundRectCallout">
            <a:avLst>
              <a:gd name="adj1" fmla="val -117817"/>
              <a:gd name="adj2" fmla="val -169046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600" i="1" dirty="0" smtClean="0">
                <a:latin typeface="Arial" pitchFamily="34" charset="0"/>
                <a:cs typeface="Arial" pitchFamily="34" charset="0"/>
              </a:rPr>
              <a:t>Állítható lapátozású propeller szivattyú</a:t>
            </a:r>
            <a:endParaRPr lang="hu-HU" sz="1600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61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1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4500"/>
                            </p:stCondLst>
                            <p:childTnLst>
                              <p:par>
                                <p:cTn id="104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500"/>
                            </p:stCondLst>
                            <p:childTnLst>
                              <p:par>
                                <p:cTn id="20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1000"/>
                            </p:stCondLst>
                            <p:childTnLst>
                              <p:par>
                                <p:cTn id="20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1500"/>
                            </p:stCondLst>
                            <p:childTnLst>
                              <p:par>
                                <p:cTn id="20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2000"/>
                            </p:stCondLst>
                            <p:childTnLst>
                              <p:par>
                                <p:cTn id="2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2500"/>
                            </p:stCondLst>
                            <p:childTnLst>
                              <p:par>
                                <p:cTn id="2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500"/>
                            </p:stCondLst>
                            <p:childTnLst>
                              <p:par>
                                <p:cTn id="2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1" grpId="0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106" grpId="0" animBg="1"/>
      <p:bldP spid="108" grpId="0" animBg="1"/>
      <p:bldP spid="109" grpId="0" animBg="1"/>
      <p:bldP spid="107" grpId="0" animBg="1"/>
      <p:bldP spid="105" grpId="0" animBg="1"/>
      <p:bldP spid="6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Egyenes összekötő 20"/>
          <p:cNvCxnSpPr/>
          <p:nvPr/>
        </p:nvCxnSpPr>
        <p:spPr>
          <a:xfrm>
            <a:off x="993726" y="3867156"/>
            <a:ext cx="6141211" cy="213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Egyenes összekötő 29"/>
          <p:cNvCxnSpPr/>
          <p:nvPr/>
        </p:nvCxnSpPr>
        <p:spPr>
          <a:xfrm rot="5400000">
            <a:off x="3354516" y="3885515"/>
            <a:ext cx="4121483" cy="213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gyenes összekötő nyíllal 14"/>
          <p:cNvCxnSpPr/>
          <p:nvPr/>
        </p:nvCxnSpPr>
        <p:spPr>
          <a:xfrm>
            <a:off x="993726" y="5948397"/>
            <a:ext cx="6731182" cy="1588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gyenes összekötő nyíllal 17"/>
          <p:cNvCxnSpPr/>
          <p:nvPr/>
        </p:nvCxnSpPr>
        <p:spPr>
          <a:xfrm rot="5400000" flipH="1" flipV="1">
            <a:off x="-1490138" y="3464533"/>
            <a:ext cx="4967728" cy="0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gyenes összekötő 23"/>
          <p:cNvCxnSpPr/>
          <p:nvPr/>
        </p:nvCxnSpPr>
        <p:spPr>
          <a:xfrm rot="5400000" flipH="1" flipV="1">
            <a:off x="4680882" y="3884448"/>
            <a:ext cx="4123621" cy="2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Egyenes összekötő 26"/>
          <p:cNvCxnSpPr/>
          <p:nvPr/>
        </p:nvCxnSpPr>
        <p:spPr>
          <a:xfrm flipV="1">
            <a:off x="993726" y="1818598"/>
            <a:ext cx="6141211" cy="72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Egyenes összekötő 35"/>
          <p:cNvCxnSpPr/>
          <p:nvPr/>
        </p:nvCxnSpPr>
        <p:spPr>
          <a:xfrm>
            <a:off x="993726" y="4276811"/>
            <a:ext cx="6141211" cy="2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Egyenes összekötő 36"/>
          <p:cNvCxnSpPr/>
          <p:nvPr/>
        </p:nvCxnSpPr>
        <p:spPr>
          <a:xfrm>
            <a:off x="993726" y="4670125"/>
            <a:ext cx="6141211" cy="2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Egyenes összekötő 37"/>
          <p:cNvCxnSpPr/>
          <p:nvPr/>
        </p:nvCxnSpPr>
        <p:spPr>
          <a:xfrm>
            <a:off x="993726" y="5063439"/>
            <a:ext cx="6141211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Egyenes összekötő 38"/>
          <p:cNvCxnSpPr/>
          <p:nvPr/>
        </p:nvCxnSpPr>
        <p:spPr>
          <a:xfrm>
            <a:off x="993726" y="5503779"/>
            <a:ext cx="6141211" cy="2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Egyenes összekötő 39"/>
          <p:cNvCxnSpPr/>
          <p:nvPr/>
        </p:nvCxnSpPr>
        <p:spPr>
          <a:xfrm>
            <a:off x="993726" y="3490183"/>
            <a:ext cx="6141211" cy="2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Egyenes összekötő 40"/>
          <p:cNvCxnSpPr/>
          <p:nvPr/>
        </p:nvCxnSpPr>
        <p:spPr>
          <a:xfrm>
            <a:off x="993726" y="3045567"/>
            <a:ext cx="6141211" cy="2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gyenes összekötő 41"/>
          <p:cNvCxnSpPr/>
          <p:nvPr/>
        </p:nvCxnSpPr>
        <p:spPr>
          <a:xfrm>
            <a:off x="993726" y="2654391"/>
            <a:ext cx="6141211" cy="2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gyenes összekötő 42"/>
          <p:cNvCxnSpPr/>
          <p:nvPr/>
        </p:nvCxnSpPr>
        <p:spPr>
          <a:xfrm>
            <a:off x="993726" y="2264803"/>
            <a:ext cx="6141211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gyenes összekötő 43"/>
          <p:cNvCxnSpPr/>
          <p:nvPr/>
        </p:nvCxnSpPr>
        <p:spPr>
          <a:xfrm rot="5400000">
            <a:off x="3796995" y="3876133"/>
            <a:ext cx="4121483" cy="2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Egyenes összekötő 44"/>
          <p:cNvCxnSpPr/>
          <p:nvPr/>
        </p:nvCxnSpPr>
        <p:spPr>
          <a:xfrm rot="5400000">
            <a:off x="2909899" y="3876133"/>
            <a:ext cx="4121483" cy="2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Egyenes összekötő 45"/>
          <p:cNvCxnSpPr/>
          <p:nvPr/>
        </p:nvCxnSpPr>
        <p:spPr>
          <a:xfrm rot="5400000">
            <a:off x="4239473" y="3876133"/>
            <a:ext cx="4121483" cy="2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Egyenes összekötő 46"/>
          <p:cNvCxnSpPr/>
          <p:nvPr/>
        </p:nvCxnSpPr>
        <p:spPr>
          <a:xfrm rot="5400000">
            <a:off x="5075264" y="3918614"/>
            <a:ext cx="4121483" cy="2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Egyenes összekötő 47"/>
          <p:cNvCxnSpPr/>
          <p:nvPr/>
        </p:nvCxnSpPr>
        <p:spPr>
          <a:xfrm rot="5400000">
            <a:off x="2469560" y="3876133"/>
            <a:ext cx="4121483" cy="2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Egyenes összekötő 48"/>
          <p:cNvCxnSpPr/>
          <p:nvPr/>
        </p:nvCxnSpPr>
        <p:spPr>
          <a:xfrm rot="5400000">
            <a:off x="2027082" y="3876133"/>
            <a:ext cx="4121483" cy="2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Egyenes összekötő 49"/>
          <p:cNvCxnSpPr/>
          <p:nvPr/>
        </p:nvCxnSpPr>
        <p:spPr>
          <a:xfrm rot="5400000">
            <a:off x="1584603" y="3876133"/>
            <a:ext cx="4121483" cy="2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Egyenes összekötő 50"/>
          <p:cNvCxnSpPr/>
          <p:nvPr/>
        </p:nvCxnSpPr>
        <p:spPr>
          <a:xfrm rot="5400000">
            <a:off x="1142125" y="3876133"/>
            <a:ext cx="4121483" cy="2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Egyenes összekötő 51"/>
          <p:cNvCxnSpPr/>
          <p:nvPr/>
        </p:nvCxnSpPr>
        <p:spPr>
          <a:xfrm rot="5400000">
            <a:off x="699647" y="3876133"/>
            <a:ext cx="4121483" cy="2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Egyenes összekötő 52"/>
          <p:cNvCxnSpPr/>
          <p:nvPr/>
        </p:nvCxnSpPr>
        <p:spPr>
          <a:xfrm rot="5400000">
            <a:off x="257168" y="3876133"/>
            <a:ext cx="4121483" cy="2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Egyenes összekötő 53"/>
          <p:cNvCxnSpPr/>
          <p:nvPr/>
        </p:nvCxnSpPr>
        <p:spPr>
          <a:xfrm rot="5400000">
            <a:off x="-185310" y="3876133"/>
            <a:ext cx="4121483" cy="2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Egyenes összekötő 54"/>
          <p:cNvCxnSpPr/>
          <p:nvPr/>
        </p:nvCxnSpPr>
        <p:spPr>
          <a:xfrm rot="5400000">
            <a:off x="-629929" y="3876133"/>
            <a:ext cx="4121483" cy="2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06317"/>
            <a:ext cx="8229600" cy="75321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Jelleggörbék összehasonlítása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38</a:t>
            </a:fld>
            <a:endParaRPr lang="hu-HU"/>
          </a:p>
        </p:txBody>
      </p:sp>
      <p:graphicFrame>
        <p:nvGraphicFramePr>
          <p:cNvPr id="61442" name="Object 2"/>
          <p:cNvGraphicFramePr>
            <a:graphicFrameLocks noChangeAspect="1"/>
          </p:cNvGraphicFramePr>
          <p:nvPr/>
        </p:nvGraphicFramePr>
        <p:xfrm>
          <a:off x="485775" y="836613"/>
          <a:ext cx="344488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74" name="Equation" r:id="rId3" imgW="215640" imgH="431640" progId="Equation.3">
                  <p:embed/>
                </p:oleObj>
              </mc:Choice>
              <mc:Fallback>
                <p:oleObj name="Equation" r:id="rId3" imgW="215640" imgH="431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775" y="836613"/>
                        <a:ext cx="344488" cy="688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43" name="Object 3"/>
          <p:cNvGraphicFramePr>
            <a:graphicFrameLocks noChangeAspect="1"/>
          </p:cNvGraphicFramePr>
          <p:nvPr/>
        </p:nvGraphicFramePr>
        <p:xfrm>
          <a:off x="7964488" y="5572125"/>
          <a:ext cx="344487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75" name="Equation" r:id="rId5" imgW="215640" imgH="457200" progId="Equation.3">
                  <p:embed/>
                </p:oleObj>
              </mc:Choice>
              <mc:Fallback>
                <p:oleObj name="Equation" r:id="rId5" imgW="215640" imgH="457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64488" y="5572125"/>
                        <a:ext cx="344487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" name="Szövegdoboz 79"/>
          <p:cNvSpPr txBox="1"/>
          <p:nvPr/>
        </p:nvSpPr>
        <p:spPr>
          <a:xfrm>
            <a:off x="5245623" y="5947326"/>
            <a:ext cx="3414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>
                <a:latin typeface="+mj-lt"/>
              </a:rPr>
              <a:t>1</a:t>
            </a:r>
            <a:endParaRPr lang="hu-HU" sz="2800" dirty="0">
              <a:latin typeface="+mj-lt"/>
            </a:endParaRPr>
          </a:p>
        </p:txBody>
      </p:sp>
      <p:sp>
        <p:nvSpPr>
          <p:cNvPr id="81" name="Szövegdoboz 80"/>
          <p:cNvSpPr txBox="1"/>
          <p:nvPr/>
        </p:nvSpPr>
        <p:spPr>
          <a:xfrm>
            <a:off x="488856" y="1547305"/>
            <a:ext cx="3414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>
                <a:latin typeface="+mj-lt"/>
              </a:rPr>
              <a:t>1</a:t>
            </a:r>
            <a:endParaRPr lang="hu-HU" sz="2800" dirty="0">
              <a:latin typeface="+mj-lt"/>
            </a:endParaRPr>
          </a:p>
        </p:txBody>
      </p:sp>
      <p:sp>
        <p:nvSpPr>
          <p:cNvPr id="64" name="Szabadkézi sokszög 63"/>
          <p:cNvSpPr/>
          <p:nvPr/>
        </p:nvSpPr>
        <p:spPr>
          <a:xfrm>
            <a:off x="1009934" y="1785949"/>
            <a:ext cx="5773003" cy="4151995"/>
          </a:xfrm>
          <a:custGeom>
            <a:avLst/>
            <a:gdLst>
              <a:gd name="connsiteX0" fmla="*/ 0 w 5773003"/>
              <a:gd name="connsiteY0" fmla="*/ 4198961 h 4198961"/>
              <a:gd name="connsiteX1" fmla="*/ 586854 w 5773003"/>
              <a:gd name="connsiteY1" fmla="*/ 2342865 h 4198961"/>
              <a:gd name="connsiteX2" fmla="*/ 1351129 w 5773003"/>
              <a:gd name="connsiteY2" fmla="*/ 1237396 h 4198961"/>
              <a:gd name="connsiteX3" fmla="*/ 2565779 w 5773003"/>
              <a:gd name="connsiteY3" fmla="*/ 363940 h 4198961"/>
              <a:gd name="connsiteX4" fmla="*/ 4080681 w 5773003"/>
              <a:gd name="connsiteY4" fmla="*/ 22746 h 4198961"/>
              <a:gd name="connsiteX5" fmla="*/ 5773003 w 5773003"/>
              <a:gd name="connsiteY5" fmla="*/ 227462 h 4198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73003" h="4198961">
                <a:moveTo>
                  <a:pt x="0" y="4198961"/>
                </a:moveTo>
                <a:cubicBezTo>
                  <a:pt x="180833" y="3517710"/>
                  <a:pt x="361666" y="2836459"/>
                  <a:pt x="586854" y="2342865"/>
                </a:cubicBezTo>
                <a:cubicBezTo>
                  <a:pt x="812042" y="1849271"/>
                  <a:pt x="1021308" y="1567217"/>
                  <a:pt x="1351129" y="1237396"/>
                </a:cubicBezTo>
                <a:cubicBezTo>
                  <a:pt x="1680950" y="907575"/>
                  <a:pt x="2110854" y="566382"/>
                  <a:pt x="2565779" y="363940"/>
                </a:cubicBezTo>
                <a:cubicBezTo>
                  <a:pt x="3020704" y="161498"/>
                  <a:pt x="3546144" y="45492"/>
                  <a:pt x="4080681" y="22746"/>
                </a:cubicBezTo>
                <a:cubicBezTo>
                  <a:pt x="4615218" y="0"/>
                  <a:pt x="5194110" y="113731"/>
                  <a:pt x="5773003" y="227462"/>
                </a:cubicBezTo>
              </a:path>
            </a:pathLst>
          </a:cu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0" name="Szabadkézi sokszög 69"/>
          <p:cNvSpPr/>
          <p:nvPr/>
        </p:nvSpPr>
        <p:spPr>
          <a:xfrm>
            <a:off x="996287" y="1803779"/>
            <a:ext cx="5759355" cy="4146645"/>
          </a:xfrm>
          <a:custGeom>
            <a:avLst/>
            <a:gdLst>
              <a:gd name="connsiteX0" fmla="*/ 0 w 5759355"/>
              <a:gd name="connsiteY0" fmla="*/ 4146645 h 4146645"/>
              <a:gd name="connsiteX1" fmla="*/ 2961564 w 5759355"/>
              <a:gd name="connsiteY1" fmla="*/ 802943 h 4146645"/>
              <a:gd name="connsiteX2" fmla="*/ 4435522 w 5759355"/>
              <a:gd name="connsiteY2" fmla="*/ 25021 h 4146645"/>
              <a:gd name="connsiteX3" fmla="*/ 5759355 w 5759355"/>
              <a:gd name="connsiteY3" fmla="*/ 953069 h 4146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59355" h="4146645">
                <a:moveTo>
                  <a:pt x="0" y="4146645"/>
                </a:moveTo>
                <a:cubicBezTo>
                  <a:pt x="1111155" y="2818262"/>
                  <a:pt x="2222310" y="1489880"/>
                  <a:pt x="2961564" y="802943"/>
                </a:cubicBezTo>
                <a:cubicBezTo>
                  <a:pt x="3700818" y="116006"/>
                  <a:pt x="3969223" y="0"/>
                  <a:pt x="4435522" y="25021"/>
                </a:cubicBezTo>
                <a:cubicBezTo>
                  <a:pt x="4901821" y="50042"/>
                  <a:pt x="5330588" y="501555"/>
                  <a:pt x="5759355" y="953069"/>
                </a:cubicBezTo>
              </a:path>
            </a:pathLst>
          </a:custGeom>
          <a:ln w="254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5" name="Szabadkézi sokszög 74"/>
          <p:cNvSpPr/>
          <p:nvPr/>
        </p:nvSpPr>
        <p:spPr>
          <a:xfrm>
            <a:off x="1000664" y="1811548"/>
            <a:ext cx="5736566" cy="4140678"/>
          </a:xfrm>
          <a:custGeom>
            <a:avLst/>
            <a:gdLst>
              <a:gd name="connsiteX0" fmla="*/ 0 w 5736566"/>
              <a:gd name="connsiteY0" fmla="*/ 4140678 h 4140678"/>
              <a:gd name="connsiteX1" fmla="*/ 1078302 w 5736566"/>
              <a:gd name="connsiteY1" fmla="*/ 2769078 h 4140678"/>
              <a:gd name="connsiteX2" fmla="*/ 1794294 w 5736566"/>
              <a:gd name="connsiteY2" fmla="*/ 1880558 h 4140678"/>
              <a:gd name="connsiteX3" fmla="*/ 2346385 w 5736566"/>
              <a:gd name="connsiteY3" fmla="*/ 1268082 h 4140678"/>
              <a:gd name="connsiteX4" fmla="*/ 2950234 w 5736566"/>
              <a:gd name="connsiteY4" fmla="*/ 690112 h 4140678"/>
              <a:gd name="connsiteX5" fmla="*/ 3407434 w 5736566"/>
              <a:gd name="connsiteY5" fmla="*/ 310550 h 4140678"/>
              <a:gd name="connsiteX6" fmla="*/ 3942272 w 5736566"/>
              <a:gd name="connsiteY6" fmla="*/ 60384 h 4140678"/>
              <a:gd name="connsiteX7" fmla="*/ 4425351 w 5736566"/>
              <a:gd name="connsiteY7" fmla="*/ 8626 h 4140678"/>
              <a:gd name="connsiteX8" fmla="*/ 4891178 w 5736566"/>
              <a:gd name="connsiteY8" fmla="*/ 112143 h 4140678"/>
              <a:gd name="connsiteX9" fmla="*/ 5331125 w 5736566"/>
              <a:gd name="connsiteY9" fmla="*/ 362309 h 4140678"/>
              <a:gd name="connsiteX10" fmla="*/ 5736566 w 5736566"/>
              <a:gd name="connsiteY10" fmla="*/ 690112 h 4140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736566" h="4140678">
                <a:moveTo>
                  <a:pt x="0" y="4140678"/>
                </a:moveTo>
                <a:lnTo>
                  <a:pt x="1078302" y="2769078"/>
                </a:lnTo>
                <a:cubicBezTo>
                  <a:pt x="1377351" y="2392391"/>
                  <a:pt x="1582947" y="2130724"/>
                  <a:pt x="1794294" y="1880558"/>
                </a:cubicBezTo>
                <a:cubicBezTo>
                  <a:pt x="2005641" y="1630392"/>
                  <a:pt x="2153728" y="1466490"/>
                  <a:pt x="2346385" y="1268082"/>
                </a:cubicBezTo>
                <a:cubicBezTo>
                  <a:pt x="2539042" y="1069674"/>
                  <a:pt x="2773393" y="849701"/>
                  <a:pt x="2950234" y="690112"/>
                </a:cubicBezTo>
                <a:cubicBezTo>
                  <a:pt x="3127076" y="530523"/>
                  <a:pt x="3242094" y="415505"/>
                  <a:pt x="3407434" y="310550"/>
                </a:cubicBezTo>
                <a:cubicBezTo>
                  <a:pt x="3572774" y="205595"/>
                  <a:pt x="3772619" y="110705"/>
                  <a:pt x="3942272" y="60384"/>
                </a:cubicBezTo>
                <a:cubicBezTo>
                  <a:pt x="4111925" y="10063"/>
                  <a:pt x="4267200" y="0"/>
                  <a:pt x="4425351" y="8626"/>
                </a:cubicBezTo>
                <a:cubicBezTo>
                  <a:pt x="4583502" y="17252"/>
                  <a:pt x="4740216" y="53196"/>
                  <a:pt x="4891178" y="112143"/>
                </a:cubicBezTo>
                <a:cubicBezTo>
                  <a:pt x="5042140" y="171090"/>
                  <a:pt x="5190227" y="265981"/>
                  <a:pt x="5331125" y="362309"/>
                </a:cubicBezTo>
                <a:cubicBezTo>
                  <a:pt x="5472023" y="458637"/>
                  <a:pt x="5604294" y="574374"/>
                  <a:pt x="5736566" y="690112"/>
                </a:cubicBezTo>
              </a:path>
            </a:pathLst>
          </a:custGeom>
          <a:ln w="254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8" name="Szabadkézi sokszög 77"/>
          <p:cNvSpPr/>
          <p:nvPr/>
        </p:nvSpPr>
        <p:spPr>
          <a:xfrm>
            <a:off x="983411" y="1833113"/>
            <a:ext cx="5788325" cy="4119113"/>
          </a:xfrm>
          <a:custGeom>
            <a:avLst/>
            <a:gdLst>
              <a:gd name="connsiteX0" fmla="*/ 0 w 5788325"/>
              <a:gd name="connsiteY0" fmla="*/ 4119113 h 4119113"/>
              <a:gd name="connsiteX1" fmla="*/ 1276710 w 5788325"/>
              <a:gd name="connsiteY1" fmla="*/ 2247181 h 4119113"/>
              <a:gd name="connsiteX2" fmla="*/ 1923691 w 5788325"/>
              <a:gd name="connsiteY2" fmla="*/ 1427672 h 4119113"/>
              <a:gd name="connsiteX3" fmla="*/ 2493034 w 5788325"/>
              <a:gd name="connsiteY3" fmla="*/ 841076 h 4119113"/>
              <a:gd name="connsiteX4" fmla="*/ 3200400 w 5788325"/>
              <a:gd name="connsiteY4" fmla="*/ 349370 h 4119113"/>
              <a:gd name="connsiteX5" fmla="*/ 3985404 w 5788325"/>
              <a:gd name="connsiteY5" fmla="*/ 56072 h 4119113"/>
              <a:gd name="connsiteX6" fmla="*/ 4442604 w 5788325"/>
              <a:gd name="connsiteY6" fmla="*/ 12940 h 4119113"/>
              <a:gd name="connsiteX7" fmla="*/ 4882551 w 5788325"/>
              <a:gd name="connsiteY7" fmla="*/ 90578 h 4119113"/>
              <a:gd name="connsiteX8" fmla="*/ 5555412 w 5788325"/>
              <a:gd name="connsiteY8" fmla="*/ 392502 h 4119113"/>
              <a:gd name="connsiteX9" fmla="*/ 5788325 w 5788325"/>
              <a:gd name="connsiteY9" fmla="*/ 521898 h 4119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788325" h="4119113">
                <a:moveTo>
                  <a:pt x="0" y="4119113"/>
                </a:moveTo>
                <a:cubicBezTo>
                  <a:pt x="478047" y="3407433"/>
                  <a:pt x="956095" y="2695754"/>
                  <a:pt x="1276710" y="2247181"/>
                </a:cubicBezTo>
                <a:cubicBezTo>
                  <a:pt x="1597325" y="1798608"/>
                  <a:pt x="1720970" y="1662023"/>
                  <a:pt x="1923691" y="1427672"/>
                </a:cubicBezTo>
                <a:cubicBezTo>
                  <a:pt x="2126412" y="1193321"/>
                  <a:pt x="2280249" y="1020793"/>
                  <a:pt x="2493034" y="841076"/>
                </a:cubicBezTo>
                <a:cubicBezTo>
                  <a:pt x="2705819" y="661359"/>
                  <a:pt x="2951672" y="480204"/>
                  <a:pt x="3200400" y="349370"/>
                </a:cubicBezTo>
                <a:cubicBezTo>
                  <a:pt x="3449128" y="218536"/>
                  <a:pt x="3778370" y="112144"/>
                  <a:pt x="3985404" y="56072"/>
                </a:cubicBezTo>
                <a:cubicBezTo>
                  <a:pt x="4192438" y="0"/>
                  <a:pt x="4293080" y="7189"/>
                  <a:pt x="4442604" y="12940"/>
                </a:cubicBezTo>
                <a:cubicBezTo>
                  <a:pt x="4592128" y="18691"/>
                  <a:pt x="4697083" y="27318"/>
                  <a:pt x="4882551" y="90578"/>
                </a:cubicBezTo>
                <a:cubicBezTo>
                  <a:pt x="5068019" y="153838"/>
                  <a:pt x="5404450" y="320615"/>
                  <a:pt x="5555412" y="392502"/>
                </a:cubicBezTo>
                <a:cubicBezTo>
                  <a:pt x="5706374" y="464389"/>
                  <a:pt x="5747349" y="493143"/>
                  <a:pt x="5788325" y="521898"/>
                </a:cubicBezTo>
              </a:path>
            </a:pathLst>
          </a:custGeom>
          <a:ln w="254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9" name="Szabadkézi sokszög 78"/>
          <p:cNvSpPr/>
          <p:nvPr/>
        </p:nvSpPr>
        <p:spPr>
          <a:xfrm>
            <a:off x="992038" y="1804359"/>
            <a:ext cx="5776822" cy="4147867"/>
          </a:xfrm>
          <a:custGeom>
            <a:avLst/>
            <a:gdLst>
              <a:gd name="connsiteX0" fmla="*/ 0 w 5776822"/>
              <a:gd name="connsiteY0" fmla="*/ 4147867 h 4147867"/>
              <a:gd name="connsiteX1" fmla="*/ 759124 w 5776822"/>
              <a:gd name="connsiteY1" fmla="*/ 2698630 h 4147867"/>
              <a:gd name="connsiteX2" fmla="*/ 1518249 w 5776822"/>
              <a:gd name="connsiteY2" fmla="*/ 1559943 h 4147867"/>
              <a:gd name="connsiteX3" fmla="*/ 2191109 w 5776822"/>
              <a:gd name="connsiteY3" fmla="*/ 861203 h 4147867"/>
              <a:gd name="connsiteX4" fmla="*/ 3148641 w 5776822"/>
              <a:gd name="connsiteY4" fmla="*/ 334992 h 4147867"/>
              <a:gd name="connsiteX5" fmla="*/ 4011283 w 5776822"/>
              <a:gd name="connsiteY5" fmla="*/ 50320 h 4147867"/>
              <a:gd name="connsiteX6" fmla="*/ 4692770 w 5776822"/>
              <a:gd name="connsiteY6" fmla="*/ 41694 h 4147867"/>
              <a:gd name="connsiteX7" fmla="*/ 5598543 w 5776822"/>
              <a:gd name="connsiteY7" fmla="*/ 300486 h 4147867"/>
              <a:gd name="connsiteX8" fmla="*/ 5762445 w 5776822"/>
              <a:gd name="connsiteY8" fmla="*/ 352245 h 4147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76822" h="4147867">
                <a:moveTo>
                  <a:pt x="0" y="4147867"/>
                </a:moveTo>
                <a:cubicBezTo>
                  <a:pt x="253041" y="3638909"/>
                  <a:pt x="506083" y="3129951"/>
                  <a:pt x="759124" y="2698630"/>
                </a:cubicBezTo>
                <a:cubicBezTo>
                  <a:pt x="1012165" y="2267309"/>
                  <a:pt x="1279585" y="1866181"/>
                  <a:pt x="1518249" y="1559943"/>
                </a:cubicBezTo>
                <a:cubicBezTo>
                  <a:pt x="1756913" y="1253705"/>
                  <a:pt x="1919377" y="1065361"/>
                  <a:pt x="2191109" y="861203"/>
                </a:cubicBezTo>
                <a:cubicBezTo>
                  <a:pt x="2462841" y="657045"/>
                  <a:pt x="2845279" y="470139"/>
                  <a:pt x="3148641" y="334992"/>
                </a:cubicBezTo>
                <a:cubicBezTo>
                  <a:pt x="3452003" y="199845"/>
                  <a:pt x="3753928" y="99203"/>
                  <a:pt x="4011283" y="50320"/>
                </a:cubicBezTo>
                <a:cubicBezTo>
                  <a:pt x="4268638" y="1437"/>
                  <a:pt x="4428227" y="0"/>
                  <a:pt x="4692770" y="41694"/>
                </a:cubicBezTo>
                <a:cubicBezTo>
                  <a:pt x="4957313" y="83388"/>
                  <a:pt x="5420264" y="248728"/>
                  <a:pt x="5598543" y="300486"/>
                </a:cubicBezTo>
                <a:cubicBezTo>
                  <a:pt x="5776822" y="352244"/>
                  <a:pt x="5769633" y="352244"/>
                  <a:pt x="5762445" y="352245"/>
                </a:cubicBezTo>
              </a:path>
            </a:pathLst>
          </a:custGeom>
          <a:ln w="254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2" name="Szabadkézi sokszög 81"/>
          <p:cNvSpPr/>
          <p:nvPr/>
        </p:nvSpPr>
        <p:spPr>
          <a:xfrm>
            <a:off x="992038" y="1825925"/>
            <a:ext cx="5762445" cy="4126301"/>
          </a:xfrm>
          <a:custGeom>
            <a:avLst/>
            <a:gdLst>
              <a:gd name="connsiteX0" fmla="*/ 0 w 5762445"/>
              <a:gd name="connsiteY0" fmla="*/ 4126301 h 4126301"/>
              <a:gd name="connsiteX1" fmla="*/ 1017917 w 5762445"/>
              <a:gd name="connsiteY1" fmla="*/ 2728822 h 4126301"/>
              <a:gd name="connsiteX2" fmla="*/ 1768415 w 5762445"/>
              <a:gd name="connsiteY2" fmla="*/ 1771290 h 4126301"/>
              <a:gd name="connsiteX3" fmla="*/ 2570671 w 5762445"/>
              <a:gd name="connsiteY3" fmla="*/ 874143 h 4126301"/>
              <a:gd name="connsiteX4" fmla="*/ 3312543 w 5762445"/>
              <a:gd name="connsiteY4" fmla="*/ 330679 h 4126301"/>
              <a:gd name="connsiteX5" fmla="*/ 3916392 w 5762445"/>
              <a:gd name="connsiteY5" fmla="*/ 63260 h 4126301"/>
              <a:gd name="connsiteX6" fmla="*/ 4433977 w 5762445"/>
              <a:gd name="connsiteY6" fmla="*/ 2875 h 4126301"/>
              <a:gd name="connsiteX7" fmla="*/ 4744528 w 5762445"/>
              <a:gd name="connsiteY7" fmla="*/ 46007 h 4126301"/>
              <a:gd name="connsiteX8" fmla="*/ 5037826 w 5762445"/>
              <a:gd name="connsiteY8" fmla="*/ 149524 h 4126301"/>
              <a:gd name="connsiteX9" fmla="*/ 5287992 w 5762445"/>
              <a:gd name="connsiteY9" fmla="*/ 270294 h 4126301"/>
              <a:gd name="connsiteX10" fmla="*/ 5762445 w 5762445"/>
              <a:gd name="connsiteY10" fmla="*/ 598098 h 4126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762445" h="4126301">
                <a:moveTo>
                  <a:pt x="0" y="4126301"/>
                </a:moveTo>
                <a:cubicBezTo>
                  <a:pt x="361590" y="3623812"/>
                  <a:pt x="723181" y="3121324"/>
                  <a:pt x="1017917" y="2728822"/>
                </a:cubicBezTo>
                <a:cubicBezTo>
                  <a:pt x="1312653" y="2336320"/>
                  <a:pt x="1509623" y="2080403"/>
                  <a:pt x="1768415" y="1771290"/>
                </a:cubicBezTo>
                <a:cubicBezTo>
                  <a:pt x="2027207" y="1462177"/>
                  <a:pt x="2313316" y="1114245"/>
                  <a:pt x="2570671" y="874143"/>
                </a:cubicBezTo>
                <a:cubicBezTo>
                  <a:pt x="2828026" y="634041"/>
                  <a:pt x="3088256" y="465826"/>
                  <a:pt x="3312543" y="330679"/>
                </a:cubicBezTo>
                <a:cubicBezTo>
                  <a:pt x="3536830" y="195532"/>
                  <a:pt x="3729486" y="117894"/>
                  <a:pt x="3916392" y="63260"/>
                </a:cubicBezTo>
                <a:cubicBezTo>
                  <a:pt x="4103298" y="8626"/>
                  <a:pt x="4295954" y="5750"/>
                  <a:pt x="4433977" y="2875"/>
                </a:cubicBezTo>
                <a:cubicBezTo>
                  <a:pt x="4572000" y="0"/>
                  <a:pt x="4643887" y="21566"/>
                  <a:pt x="4744528" y="46007"/>
                </a:cubicBezTo>
                <a:cubicBezTo>
                  <a:pt x="4845169" y="70448"/>
                  <a:pt x="4947249" y="112143"/>
                  <a:pt x="5037826" y="149524"/>
                </a:cubicBezTo>
                <a:cubicBezTo>
                  <a:pt x="5128403" y="186905"/>
                  <a:pt x="5167222" y="195532"/>
                  <a:pt x="5287992" y="270294"/>
                </a:cubicBezTo>
                <a:cubicBezTo>
                  <a:pt x="5408762" y="345056"/>
                  <a:pt x="5585603" y="471577"/>
                  <a:pt x="5762445" y="598098"/>
                </a:cubicBezTo>
              </a:path>
            </a:pathLst>
          </a:custGeom>
          <a:ln w="254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6" name="Lekerekített téglalap feliratnak 105"/>
          <p:cNvSpPr/>
          <p:nvPr/>
        </p:nvSpPr>
        <p:spPr>
          <a:xfrm>
            <a:off x="1876501" y="5325944"/>
            <a:ext cx="1440000" cy="612000"/>
          </a:xfrm>
          <a:prstGeom prst="wedgeRoundRectCallout">
            <a:avLst>
              <a:gd name="adj1" fmla="val -62597"/>
              <a:gd name="adj2" fmla="val -166096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800" i="1" dirty="0" err="1" smtClean="0">
                <a:latin typeface="Arial" pitchFamily="34" charset="0"/>
                <a:cs typeface="Arial" pitchFamily="34" charset="0"/>
              </a:rPr>
              <a:t>n</a:t>
            </a:r>
            <a:r>
              <a:rPr lang="hu-HU" sz="2800" i="1" baseline="-25000" dirty="0" err="1" smtClean="0">
                <a:latin typeface="Arial" pitchFamily="34" charset="0"/>
                <a:cs typeface="Arial" pitchFamily="34" charset="0"/>
              </a:rPr>
              <a:t>q</a:t>
            </a:r>
            <a:r>
              <a:rPr lang="hu-HU" sz="2800" i="1" dirty="0" smtClean="0">
                <a:latin typeface="Arial" pitchFamily="34" charset="0"/>
                <a:cs typeface="Arial" pitchFamily="34" charset="0"/>
              </a:rPr>
              <a:t>~20</a:t>
            </a:r>
            <a:endParaRPr lang="hu-HU" sz="28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8" name="Lekerekített téglalap feliratnak 107"/>
          <p:cNvSpPr/>
          <p:nvPr/>
        </p:nvSpPr>
        <p:spPr>
          <a:xfrm>
            <a:off x="3646414" y="5266125"/>
            <a:ext cx="1440000" cy="612000"/>
          </a:xfrm>
          <a:prstGeom prst="wedgeRoundRectCallout">
            <a:avLst>
              <a:gd name="adj1" fmla="val -150446"/>
              <a:gd name="adj2" fmla="val -227794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800" i="1" dirty="0" err="1" smtClean="0">
                <a:latin typeface="Arial" pitchFamily="34" charset="0"/>
                <a:cs typeface="Arial" pitchFamily="34" charset="0"/>
              </a:rPr>
              <a:t>n</a:t>
            </a:r>
            <a:r>
              <a:rPr lang="hu-HU" sz="2800" i="1" baseline="-25000" dirty="0" err="1" smtClean="0">
                <a:latin typeface="Arial" pitchFamily="34" charset="0"/>
                <a:cs typeface="Arial" pitchFamily="34" charset="0"/>
              </a:rPr>
              <a:t>q</a:t>
            </a:r>
            <a:r>
              <a:rPr lang="hu-HU" sz="2800" i="1" dirty="0" smtClean="0">
                <a:latin typeface="Arial" pitchFamily="34" charset="0"/>
                <a:cs typeface="Arial" pitchFamily="34" charset="0"/>
              </a:rPr>
              <a:t>~35</a:t>
            </a:r>
            <a:endParaRPr lang="hu-HU" sz="28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9" name="Lekerekített téglalap feliratnak 108"/>
          <p:cNvSpPr/>
          <p:nvPr/>
        </p:nvSpPr>
        <p:spPr>
          <a:xfrm>
            <a:off x="5342937" y="5266125"/>
            <a:ext cx="1440000" cy="612000"/>
          </a:xfrm>
          <a:prstGeom prst="wedgeRoundRectCallout">
            <a:avLst>
              <a:gd name="adj1" fmla="val -236129"/>
              <a:gd name="adj2" fmla="val -302053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800" i="1" dirty="0" err="1" smtClean="0">
                <a:latin typeface="Arial" pitchFamily="34" charset="0"/>
                <a:cs typeface="Arial" pitchFamily="34" charset="0"/>
              </a:rPr>
              <a:t>n</a:t>
            </a:r>
            <a:r>
              <a:rPr lang="hu-HU" sz="2800" i="1" baseline="-25000" dirty="0" err="1" smtClean="0">
                <a:latin typeface="Arial" pitchFamily="34" charset="0"/>
                <a:cs typeface="Arial" pitchFamily="34" charset="0"/>
              </a:rPr>
              <a:t>q</a:t>
            </a:r>
            <a:r>
              <a:rPr lang="hu-HU" sz="2800" i="1" dirty="0" smtClean="0">
                <a:latin typeface="Arial" pitchFamily="34" charset="0"/>
                <a:cs typeface="Arial" pitchFamily="34" charset="0"/>
              </a:rPr>
              <a:t>~70</a:t>
            </a:r>
            <a:endParaRPr lang="hu-HU" sz="28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7" name="Lekerekített téglalap feliratnak 106"/>
          <p:cNvSpPr/>
          <p:nvPr/>
        </p:nvSpPr>
        <p:spPr>
          <a:xfrm>
            <a:off x="5416327" y="3867156"/>
            <a:ext cx="1440000" cy="613044"/>
          </a:xfrm>
          <a:prstGeom prst="wedgeRoundRectCallout">
            <a:avLst>
              <a:gd name="adj1" fmla="val -197847"/>
              <a:gd name="adj2" fmla="val -167878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800" i="1" dirty="0" err="1" smtClean="0">
                <a:latin typeface="Arial" pitchFamily="34" charset="0"/>
                <a:cs typeface="Arial" pitchFamily="34" charset="0"/>
              </a:rPr>
              <a:t>n</a:t>
            </a:r>
            <a:r>
              <a:rPr lang="hu-HU" sz="2800" i="1" baseline="-25000" dirty="0" err="1" smtClean="0">
                <a:latin typeface="Arial" pitchFamily="34" charset="0"/>
                <a:cs typeface="Arial" pitchFamily="34" charset="0"/>
              </a:rPr>
              <a:t>q</a:t>
            </a:r>
            <a:r>
              <a:rPr lang="hu-HU" sz="2800" i="1" dirty="0" smtClean="0">
                <a:latin typeface="Arial" pitchFamily="34" charset="0"/>
                <a:cs typeface="Arial" pitchFamily="34" charset="0"/>
              </a:rPr>
              <a:t>~100</a:t>
            </a:r>
            <a:endParaRPr lang="hu-HU" sz="28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5" name="Lekerekített téglalap feliratnak 104"/>
          <p:cNvSpPr/>
          <p:nvPr/>
        </p:nvSpPr>
        <p:spPr>
          <a:xfrm>
            <a:off x="7004908" y="3869294"/>
            <a:ext cx="1440000" cy="612000"/>
          </a:xfrm>
          <a:prstGeom prst="wedgeRoundRectCallout">
            <a:avLst>
              <a:gd name="adj1" fmla="val -243440"/>
              <a:gd name="adj2" fmla="val -293954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800" i="1" dirty="0" err="1" smtClean="0">
                <a:latin typeface="Arial" pitchFamily="34" charset="0"/>
                <a:cs typeface="Arial" pitchFamily="34" charset="0"/>
              </a:rPr>
              <a:t>n</a:t>
            </a:r>
            <a:r>
              <a:rPr lang="hu-HU" sz="2800" i="1" baseline="-25000" dirty="0" err="1" smtClean="0">
                <a:latin typeface="Arial" pitchFamily="34" charset="0"/>
                <a:cs typeface="Arial" pitchFamily="34" charset="0"/>
              </a:rPr>
              <a:t>q</a:t>
            </a:r>
            <a:r>
              <a:rPr lang="hu-HU" sz="2800" i="1" dirty="0" smtClean="0">
                <a:latin typeface="Arial" pitchFamily="34" charset="0"/>
                <a:cs typeface="Arial" pitchFamily="34" charset="0"/>
              </a:rPr>
              <a:t>~200</a:t>
            </a:r>
            <a:endParaRPr lang="hu-HU" sz="28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3" name="Lekerekített téglalap feliratnak 62"/>
          <p:cNvSpPr/>
          <p:nvPr/>
        </p:nvSpPr>
        <p:spPr>
          <a:xfrm>
            <a:off x="1453291" y="980669"/>
            <a:ext cx="2275018" cy="612000"/>
          </a:xfrm>
          <a:prstGeom prst="wedgeRoundRectCallout">
            <a:avLst>
              <a:gd name="adj1" fmla="val 60352"/>
              <a:gd name="adj2" fmla="val 116397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600" i="1" dirty="0" smtClean="0">
                <a:latin typeface="Arial" pitchFamily="34" charset="0"/>
                <a:cs typeface="Arial" pitchFamily="34" charset="0"/>
              </a:rPr>
              <a:t>Állítható lapátozású propeller szivattyú</a:t>
            </a:r>
            <a:endParaRPr lang="hu-HU" sz="1600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61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1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000"/>
                            </p:stCondLst>
                            <p:childTnLst>
                              <p:par>
                                <p:cTn id="103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4500"/>
                            </p:stCondLst>
                            <p:childTnLst>
                              <p:par>
                                <p:cTn id="18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5000"/>
                            </p:stCondLst>
                            <p:childTnLst>
                              <p:par>
                                <p:cTn id="19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5500"/>
                            </p:stCondLst>
                            <p:childTnLst>
                              <p:par>
                                <p:cTn id="20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6000"/>
                            </p:stCondLst>
                            <p:childTnLst>
                              <p:par>
                                <p:cTn id="20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6500"/>
                            </p:stCondLst>
                            <p:childTnLst>
                              <p:par>
                                <p:cTn id="21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7000"/>
                            </p:stCondLst>
                            <p:childTnLst>
                              <p:par>
                                <p:cTn id="2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500"/>
                            </p:stCondLst>
                            <p:childTnLst>
                              <p:par>
                                <p:cTn id="2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1" grpId="0"/>
      <p:bldP spid="64" grpId="0" animBg="1"/>
      <p:bldP spid="70" grpId="0" animBg="1"/>
      <p:bldP spid="75" grpId="0" animBg="1"/>
      <p:bldP spid="78" grpId="0" animBg="1"/>
      <p:bldP spid="79" grpId="0" animBg="1"/>
      <p:bldP spid="82" grpId="0" animBg="1"/>
      <p:bldP spid="106" grpId="0" animBg="1"/>
      <p:bldP spid="108" grpId="0" animBg="1"/>
      <p:bldP spid="109" grpId="0" animBg="1"/>
      <p:bldP spid="107" grpId="0" animBg="1"/>
      <p:bldP spid="105" grpId="0" animBg="1"/>
      <p:bldP spid="6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79343"/>
            <a:ext cx="8229600" cy="827946"/>
          </a:xfrm>
        </p:spPr>
        <p:txBody>
          <a:bodyPr>
            <a:normAutofit/>
          </a:bodyPr>
          <a:lstStyle/>
          <a:p>
            <a:r>
              <a:rPr lang="hu-HU" dirty="0" smtClean="0"/>
              <a:t>A jelleggörbe és a fordulatszám</a:t>
            </a:r>
            <a:endParaRPr lang="hu-HU" dirty="0"/>
          </a:p>
        </p:txBody>
      </p:sp>
      <p:sp>
        <p:nvSpPr>
          <p:cNvPr id="14" name="Tartalom helye 13"/>
          <p:cNvSpPr>
            <a:spLocks noGrp="1"/>
          </p:cNvSpPr>
          <p:nvPr>
            <p:ph idx="1"/>
          </p:nvPr>
        </p:nvSpPr>
        <p:spPr>
          <a:xfrm>
            <a:off x="457200" y="2395504"/>
            <a:ext cx="8229600" cy="1581191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hu-HU" dirty="0" smtClean="0">
                <a:latin typeface="+mj-lt"/>
              </a:rPr>
              <a:t>A különböző fordulatszámokhoz tartozó jelleggörbék egymásnak megfelelő pontjai ugyanazon a centrális másodfokú parabolán helyezkednek el. Azaz a szállítómagasság a fordulatszám négyzetével arányos, a térfogatáram pedig a fordulatszámmal egyenesen arányos.   Ez az affinitás (hasonlóság) törvénye.</a:t>
            </a:r>
            <a:endParaRPr lang="hu-HU" dirty="0">
              <a:latin typeface="+mj-lt"/>
            </a:endParaRP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39</a:t>
            </a:fld>
            <a:endParaRPr lang="hu-HU"/>
          </a:p>
        </p:txBody>
      </p:sp>
      <p:graphicFrame>
        <p:nvGraphicFramePr>
          <p:cNvPr id="64514" name="Object 2"/>
          <p:cNvGraphicFramePr>
            <a:graphicFrameLocks noChangeAspect="1"/>
          </p:cNvGraphicFramePr>
          <p:nvPr/>
        </p:nvGraphicFramePr>
        <p:xfrm>
          <a:off x="1387464" y="982629"/>
          <a:ext cx="2381250" cy="1412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82" name="Equation" r:id="rId3" imgW="749160" imgH="444240" progId="Equation.3">
                  <p:embed/>
                </p:oleObj>
              </mc:Choice>
              <mc:Fallback>
                <p:oleObj name="Equation" r:id="rId3" imgW="749160" imgH="4442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7464" y="982629"/>
                        <a:ext cx="2381250" cy="1412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15" name="Object 3"/>
          <p:cNvGraphicFramePr>
            <a:graphicFrameLocks noChangeAspect="1"/>
          </p:cNvGraphicFramePr>
          <p:nvPr/>
        </p:nvGraphicFramePr>
        <p:xfrm>
          <a:off x="5338773" y="1316014"/>
          <a:ext cx="1939925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83" name="Equation" r:id="rId5" imgW="647640" imgH="228600" progId="Equation.3">
                  <p:embed/>
                </p:oleObj>
              </mc:Choice>
              <mc:Fallback>
                <p:oleObj name="Equation" r:id="rId5" imgW="647640" imgH="2286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8773" y="1316014"/>
                        <a:ext cx="1939925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16" name="Object 4"/>
          <p:cNvGraphicFramePr>
            <a:graphicFrameLocks noChangeAspect="1"/>
          </p:cNvGraphicFramePr>
          <p:nvPr/>
        </p:nvGraphicFramePr>
        <p:xfrm>
          <a:off x="1920081" y="1355702"/>
          <a:ext cx="1493837" cy="646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84" name="Equation" r:id="rId7" imgW="469800" imgH="203040" progId="Equation.3">
                  <p:embed/>
                </p:oleObj>
              </mc:Choice>
              <mc:Fallback>
                <p:oleObj name="Equation" r:id="rId7" imgW="469800" imgH="2030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0081" y="1355702"/>
                        <a:ext cx="1493837" cy="646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17" name="Object 5"/>
          <p:cNvGraphicFramePr>
            <a:graphicFrameLocks noChangeAspect="1"/>
          </p:cNvGraphicFramePr>
          <p:nvPr/>
        </p:nvGraphicFramePr>
        <p:xfrm>
          <a:off x="5680075" y="1392214"/>
          <a:ext cx="1255713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85" name="Equation" r:id="rId9" imgW="419040" imgH="203040" progId="Equation.3">
                  <p:embed/>
                </p:oleObj>
              </mc:Choice>
              <mc:Fallback>
                <p:oleObj name="Equation" r:id="rId9" imgW="419040" imgH="2030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0075" y="1392214"/>
                        <a:ext cx="1255713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4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4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645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645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4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4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Ellipszis 33"/>
          <p:cNvSpPr/>
          <p:nvPr/>
        </p:nvSpPr>
        <p:spPr>
          <a:xfrm>
            <a:off x="2417733" y="2773305"/>
            <a:ext cx="216000" cy="216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5" name="Ellipszis 34"/>
          <p:cNvSpPr/>
          <p:nvPr/>
        </p:nvSpPr>
        <p:spPr>
          <a:xfrm>
            <a:off x="4282974" y="3066948"/>
            <a:ext cx="216000" cy="216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6" name="Ellipszis 35"/>
          <p:cNvSpPr/>
          <p:nvPr/>
        </p:nvSpPr>
        <p:spPr>
          <a:xfrm>
            <a:off x="5889546" y="4125825"/>
            <a:ext cx="216000" cy="216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7" name="Ellipszis 36"/>
          <p:cNvSpPr/>
          <p:nvPr/>
        </p:nvSpPr>
        <p:spPr>
          <a:xfrm>
            <a:off x="1617525" y="5002137"/>
            <a:ext cx="216000" cy="2160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8" name="Ellipszis 37"/>
          <p:cNvSpPr/>
          <p:nvPr/>
        </p:nvSpPr>
        <p:spPr>
          <a:xfrm>
            <a:off x="2603376" y="5038650"/>
            <a:ext cx="216000" cy="2160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9" name="Ellipszis 38"/>
          <p:cNvSpPr/>
          <p:nvPr/>
        </p:nvSpPr>
        <p:spPr>
          <a:xfrm>
            <a:off x="3368610" y="5359350"/>
            <a:ext cx="216000" cy="2160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79343"/>
            <a:ext cx="8229600" cy="827946"/>
          </a:xfrm>
        </p:spPr>
        <p:txBody>
          <a:bodyPr>
            <a:normAutofit/>
          </a:bodyPr>
          <a:lstStyle/>
          <a:p>
            <a:r>
              <a:rPr lang="hu-HU" dirty="0" smtClean="0"/>
              <a:t>A jelleggörbe és a fordulatszám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40</a:t>
            </a:fld>
            <a:endParaRPr lang="hu-HU"/>
          </a:p>
        </p:txBody>
      </p:sp>
      <p:cxnSp>
        <p:nvCxnSpPr>
          <p:cNvPr id="12" name="Egyenes összekötő nyíllal 11"/>
          <p:cNvCxnSpPr/>
          <p:nvPr/>
        </p:nvCxnSpPr>
        <p:spPr>
          <a:xfrm>
            <a:off x="993726" y="5948397"/>
            <a:ext cx="6731182" cy="1588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Egyenes összekötő nyíllal 12"/>
          <p:cNvCxnSpPr/>
          <p:nvPr/>
        </p:nvCxnSpPr>
        <p:spPr>
          <a:xfrm rot="5400000" flipH="1" flipV="1">
            <a:off x="-1490138" y="3464533"/>
            <a:ext cx="4967728" cy="0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Object 2"/>
          <p:cNvGraphicFramePr>
            <a:graphicFrameLocks noChangeAspect="1"/>
          </p:cNvGraphicFramePr>
          <p:nvPr/>
        </p:nvGraphicFramePr>
        <p:xfrm>
          <a:off x="515938" y="1049338"/>
          <a:ext cx="284162" cy="261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626" name="Equation" r:id="rId3" imgW="177480" imgH="164880" progId="Equation.3">
                  <p:embed/>
                </p:oleObj>
              </mc:Choice>
              <mc:Fallback>
                <p:oleObj name="Equation" r:id="rId3" imgW="177480" imgH="16488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938" y="1049338"/>
                        <a:ext cx="284162" cy="261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3"/>
          <p:cNvGraphicFramePr>
            <a:graphicFrameLocks noChangeAspect="1"/>
          </p:cNvGraphicFramePr>
          <p:nvPr/>
        </p:nvGraphicFramePr>
        <p:xfrm>
          <a:off x="8013700" y="5775325"/>
          <a:ext cx="2444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627" name="Equation" r:id="rId5" imgW="152280" imgH="203040" progId="Equation.3">
                  <p:embed/>
                </p:oleObj>
              </mc:Choice>
              <mc:Fallback>
                <p:oleObj name="Equation" r:id="rId5" imgW="152280" imgH="20304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13700" y="5775325"/>
                        <a:ext cx="2444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Szabadkézi sokszög 16"/>
          <p:cNvSpPr/>
          <p:nvPr/>
        </p:nvSpPr>
        <p:spPr>
          <a:xfrm>
            <a:off x="2524110" y="2881305"/>
            <a:ext cx="3495690" cy="1350981"/>
          </a:xfrm>
          <a:custGeom>
            <a:avLst/>
            <a:gdLst>
              <a:gd name="connsiteX0" fmla="*/ 0 w 3562066"/>
              <a:gd name="connsiteY0" fmla="*/ 0 h 2483892"/>
              <a:gd name="connsiteX1" fmla="*/ 1569493 w 3562066"/>
              <a:gd name="connsiteY1" fmla="*/ 395785 h 2483892"/>
              <a:gd name="connsiteX2" fmla="*/ 2729553 w 3562066"/>
              <a:gd name="connsiteY2" fmla="*/ 1201003 h 2483892"/>
              <a:gd name="connsiteX3" fmla="*/ 3562066 w 3562066"/>
              <a:gd name="connsiteY3" fmla="*/ 2483892 h 248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62066" h="2483892">
                <a:moveTo>
                  <a:pt x="0" y="0"/>
                </a:moveTo>
                <a:cubicBezTo>
                  <a:pt x="557284" y="97809"/>
                  <a:pt x="1114568" y="195618"/>
                  <a:pt x="1569493" y="395785"/>
                </a:cubicBezTo>
                <a:cubicBezTo>
                  <a:pt x="2024419" y="595952"/>
                  <a:pt x="2397458" y="852985"/>
                  <a:pt x="2729553" y="1201003"/>
                </a:cubicBezTo>
                <a:cubicBezTo>
                  <a:pt x="3061648" y="1549021"/>
                  <a:pt x="3311857" y="2016456"/>
                  <a:pt x="3562066" y="2483892"/>
                </a:cubicBezTo>
              </a:path>
            </a:pathLst>
          </a:custGeom>
          <a:ln w="254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4" name="Szabadkézi sokszög 23"/>
          <p:cNvSpPr/>
          <p:nvPr/>
        </p:nvSpPr>
        <p:spPr>
          <a:xfrm>
            <a:off x="996287" y="3152633"/>
            <a:ext cx="6277970" cy="2811439"/>
          </a:xfrm>
          <a:custGeom>
            <a:avLst/>
            <a:gdLst>
              <a:gd name="connsiteX0" fmla="*/ 0 w 6277970"/>
              <a:gd name="connsiteY0" fmla="*/ 2811439 h 2811439"/>
              <a:gd name="connsiteX1" fmla="*/ 1719617 w 6277970"/>
              <a:gd name="connsiteY1" fmla="*/ 2511188 h 2811439"/>
              <a:gd name="connsiteX2" fmla="*/ 3575713 w 6277970"/>
              <a:gd name="connsiteY2" fmla="*/ 1937982 h 2811439"/>
              <a:gd name="connsiteX3" fmla="*/ 4844955 w 6277970"/>
              <a:gd name="connsiteY3" fmla="*/ 1201003 h 2811439"/>
              <a:gd name="connsiteX4" fmla="*/ 6277970 w 6277970"/>
              <a:gd name="connsiteY4" fmla="*/ 0 h 2811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77970" h="2811439">
                <a:moveTo>
                  <a:pt x="0" y="2811439"/>
                </a:moveTo>
                <a:cubicBezTo>
                  <a:pt x="561832" y="2734101"/>
                  <a:pt x="1123665" y="2656764"/>
                  <a:pt x="1719617" y="2511188"/>
                </a:cubicBezTo>
                <a:cubicBezTo>
                  <a:pt x="2315569" y="2365612"/>
                  <a:pt x="3054823" y="2156346"/>
                  <a:pt x="3575713" y="1937982"/>
                </a:cubicBezTo>
                <a:cubicBezTo>
                  <a:pt x="4096603" y="1719618"/>
                  <a:pt x="4394579" y="1524000"/>
                  <a:pt x="4844955" y="1201003"/>
                </a:cubicBezTo>
                <a:cubicBezTo>
                  <a:pt x="5295331" y="878006"/>
                  <a:pt x="5786650" y="439003"/>
                  <a:pt x="6277970" y="0"/>
                </a:cubicBezTo>
              </a:path>
            </a:pathLst>
          </a:cu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5" name="Szabadkézi sokszög 24"/>
          <p:cNvSpPr/>
          <p:nvPr/>
        </p:nvSpPr>
        <p:spPr>
          <a:xfrm>
            <a:off x="995992" y="1049338"/>
            <a:ext cx="1896410" cy="4898997"/>
          </a:xfrm>
          <a:custGeom>
            <a:avLst/>
            <a:gdLst>
              <a:gd name="connsiteX0" fmla="*/ 0 w 6277970"/>
              <a:gd name="connsiteY0" fmla="*/ 2811439 h 2811439"/>
              <a:gd name="connsiteX1" fmla="*/ 1719617 w 6277970"/>
              <a:gd name="connsiteY1" fmla="*/ 2511188 h 2811439"/>
              <a:gd name="connsiteX2" fmla="*/ 3575713 w 6277970"/>
              <a:gd name="connsiteY2" fmla="*/ 1937982 h 2811439"/>
              <a:gd name="connsiteX3" fmla="*/ 4844955 w 6277970"/>
              <a:gd name="connsiteY3" fmla="*/ 1201003 h 2811439"/>
              <a:gd name="connsiteX4" fmla="*/ 6277970 w 6277970"/>
              <a:gd name="connsiteY4" fmla="*/ 0 h 2811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77970" h="2811439">
                <a:moveTo>
                  <a:pt x="0" y="2811439"/>
                </a:moveTo>
                <a:cubicBezTo>
                  <a:pt x="561832" y="2734101"/>
                  <a:pt x="1123665" y="2656764"/>
                  <a:pt x="1719617" y="2511188"/>
                </a:cubicBezTo>
                <a:cubicBezTo>
                  <a:pt x="2315569" y="2365612"/>
                  <a:pt x="3054823" y="2156346"/>
                  <a:pt x="3575713" y="1937982"/>
                </a:cubicBezTo>
                <a:cubicBezTo>
                  <a:pt x="4096603" y="1719618"/>
                  <a:pt x="4394579" y="1524000"/>
                  <a:pt x="4844955" y="1201003"/>
                </a:cubicBezTo>
                <a:cubicBezTo>
                  <a:pt x="5295331" y="878006"/>
                  <a:pt x="5786650" y="439003"/>
                  <a:pt x="6277970" y="0"/>
                </a:cubicBezTo>
              </a:path>
            </a:pathLst>
          </a:cu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6" name="Szabadkézi sokszög 25"/>
          <p:cNvSpPr/>
          <p:nvPr/>
        </p:nvSpPr>
        <p:spPr>
          <a:xfrm>
            <a:off x="995992" y="1311276"/>
            <a:ext cx="4342781" cy="4637122"/>
          </a:xfrm>
          <a:custGeom>
            <a:avLst/>
            <a:gdLst>
              <a:gd name="connsiteX0" fmla="*/ 0 w 6277970"/>
              <a:gd name="connsiteY0" fmla="*/ 2811439 h 2811439"/>
              <a:gd name="connsiteX1" fmla="*/ 1719617 w 6277970"/>
              <a:gd name="connsiteY1" fmla="*/ 2511188 h 2811439"/>
              <a:gd name="connsiteX2" fmla="*/ 3575713 w 6277970"/>
              <a:gd name="connsiteY2" fmla="*/ 1937982 h 2811439"/>
              <a:gd name="connsiteX3" fmla="*/ 4844955 w 6277970"/>
              <a:gd name="connsiteY3" fmla="*/ 1201003 h 2811439"/>
              <a:gd name="connsiteX4" fmla="*/ 6277970 w 6277970"/>
              <a:gd name="connsiteY4" fmla="*/ 0 h 2811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77970" h="2811439">
                <a:moveTo>
                  <a:pt x="0" y="2811439"/>
                </a:moveTo>
                <a:cubicBezTo>
                  <a:pt x="561832" y="2734101"/>
                  <a:pt x="1123665" y="2656764"/>
                  <a:pt x="1719617" y="2511188"/>
                </a:cubicBezTo>
                <a:cubicBezTo>
                  <a:pt x="2315569" y="2365612"/>
                  <a:pt x="3054823" y="2156346"/>
                  <a:pt x="3575713" y="1937982"/>
                </a:cubicBezTo>
                <a:cubicBezTo>
                  <a:pt x="4096603" y="1719618"/>
                  <a:pt x="4394579" y="1524000"/>
                  <a:pt x="4844955" y="1201003"/>
                </a:cubicBezTo>
                <a:cubicBezTo>
                  <a:pt x="5295331" y="878006"/>
                  <a:pt x="5786650" y="439003"/>
                  <a:pt x="6277970" y="0"/>
                </a:cubicBezTo>
              </a:path>
            </a:pathLst>
          </a:cu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28" name="Egyenes összekötő 27"/>
          <p:cNvCxnSpPr/>
          <p:nvPr/>
        </p:nvCxnSpPr>
        <p:spPr>
          <a:xfrm rot="5400000">
            <a:off x="403993" y="3979058"/>
            <a:ext cx="424023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Egyenes összekötő 28"/>
          <p:cNvCxnSpPr/>
          <p:nvPr/>
        </p:nvCxnSpPr>
        <p:spPr>
          <a:xfrm rot="5400000">
            <a:off x="-395337" y="3978265"/>
            <a:ext cx="4240234" cy="1588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Egyenes összekötő 29"/>
          <p:cNvCxnSpPr/>
          <p:nvPr/>
        </p:nvCxnSpPr>
        <p:spPr>
          <a:xfrm rot="5400000">
            <a:off x="2268524" y="3978265"/>
            <a:ext cx="424023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gyenes összekötő 30"/>
          <p:cNvCxnSpPr/>
          <p:nvPr/>
        </p:nvCxnSpPr>
        <p:spPr>
          <a:xfrm rot="5400000">
            <a:off x="3876684" y="3973538"/>
            <a:ext cx="4240234" cy="1588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Egyenes összekötő 31"/>
          <p:cNvCxnSpPr/>
          <p:nvPr/>
        </p:nvCxnSpPr>
        <p:spPr>
          <a:xfrm rot="5400000">
            <a:off x="590514" y="3978264"/>
            <a:ext cx="4240234" cy="1588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gyenes összekötő 32"/>
          <p:cNvCxnSpPr/>
          <p:nvPr/>
        </p:nvCxnSpPr>
        <p:spPr>
          <a:xfrm rot="5400000">
            <a:off x="1357287" y="3978264"/>
            <a:ext cx="4240234" cy="1588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Szabadkézi sokszög 39"/>
          <p:cNvSpPr/>
          <p:nvPr/>
        </p:nvSpPr>
        <p:spPr>
          <a:xfrm>
            <a:off x="1724025" y="5074444"/>
            <a:ext cx="1757363" cy="392906"/>
          </a:xfrm>
          <a:custGeom>
            <a:avLst/>
            <a:gdLst>
              <a:gd name="connsiteX0" fmla="*/ 0 w 1757363"/>
              <a:gd name="connsiteY0" fmla="*/ 35719 h 392906"/>
              <a:gd name="connsiteX1" fmla="*/ 985838 w 1757363"/>
              <a:gd name="connsiteY1" fmla="*/ 59531 h 392906"/>
              <a:gd name="connsiteX2" fmla="*/ 1757363 w 1757363"/>
              <a:gd name="connsiteY2" fmla="*/ 392906 h 392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57363" h="392906">
                <a:moveTo>
                  <a:pt x="0" y="35719"/>
                </a:moveTo>
                <a:cubicBezTo>
                  <a:pt x="346472" y="17859"/>
                  <a:pt x="692944" y="0"/>
                  <a:pt x="985838" y="59531"/>
                </a:cubicBezTo>
                <a:cubicBezTo>
                  <a:pt x="1278732" y="119062"/>
                  <a:pt x="1757363" y="392906"/>
                  <a:pt x="1757363" y="392906"/>
                </a:cubicBezTo>
              </a:path>
            </a:pathLst>
          </a:custGeom>
          <a:ln w="25400">
            <a:solidFill>
              <a:schemeClr val="accent5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1" name="Lekerekített téglalap feliratnak 40"/>
          <p:cNvSpPr/>
          <p:nvPr/>
        </p:nvSpPr>
        <p:spPr>
          <a:xfrm>
            <a:off x="6762780" y="1311275"/>
            <a:ext cx="1162020" cy="839770"/>
          </a:xfrm>
          <a:prstGeom prst="wedgeRoundRectCallout">
            <a:avLst>
              <a:gd name="adj1" fmla="val -218147"/>
              <a:gd name="adj2" fmla="val 19088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4000" i="1" dirty="0" smtClean="0">
                <a:latin typeface="+mj-lt"/>
              </a:rPr>
              <a:t>n</a:t>
            </a:r>
            <a:r>
              <a:rPr lang="hu-HU" sz="4000" i="1" baseline="-25000" dirty="0" smtClean="0">
                <a:latin typeface="+mj-lt"/>
              </a:rPr>
              <a:t>1</a:t>
            </a:r>
            <a:endParaRPr lang="hu-HU" sz="4000" i="1" baseline="-25000" dirty="0">
              <a:latin typeface="+mj-lt"/>
            </a:endParaRPr>
          </a:p>
        </p:txBody>
      </p:sp>
      <p:sp>
        <p:nvSpPr>
          <p:cNvPr id="42" name="Lekerekített téglalap feliratnak 41"/>
          <p:cNvSpPr/>
          <p:nvPr/>
        </p:nvSpPr>
        <p:spPr>
          <a:xfrm>
            <a:off x="6596055" y="4125825"/>
            <a:ext cx="2257705" cy="839770"/>
          </a:xfrm>
          <a:prstGeom prst="wedgeRoundRectCallout">
            <a:avLst>
              <a:gd name="adj1" fmla="val -203639"/>
              <a:gd name="adj2" fmla="val 8687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4000" i="1" dirty="0" smtClean="0">
                <a:latin typeface="+mj-lt"/>
              </a:rPr>
              <a:t>n</a:t>
            </a:r>
            <a:r>
              <a:rPr lang="hu-HU" sz="4000" i="1" baseline="-25000" dirty="0" smtClean="0">
                <a:latin typeface="+mj-lt"/>
              </a:rPr>
              <a:t>2</a:t>
            </a:r>
            <a:r>
              <a:rPr lang="hu-HU" sz="4000" i="1" dirty="0" smtClean="0">
                <a:latin typeface="+mj-lt"/>
              </a:rPr>
              <a:t>=n</a:t>
            </a:r>
            <a:r>
              <a:rPr lang="hu-HU" sz="4000" i="1" baseline="-25000" dirty="0" smtClean="0">
                <a:latin typeface="+mj-lt"/>
              </a:rPr>
              <a:t>1</a:t>
            </a:r>
            <a:r>
              <a:rPr lang="hu-HU" sz="4000" i="1" dirty="0" smtClean="0">
                <a:latin typeface="+mj-lt"/>
              </a:rPr>
              <a:t>/2</a:t>
            </a:r>
            <a:endParaRPr lang="hu-HU" sz="4000" i="1" baseline="-25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00"/>
                            </p:stCondLst>
                            <p:childTnLst>
                              <p:par>
                                <p:cTn id="1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17" grpId="0" animBg="1"/>
      <p:bldP spid="24" grpId="0" animBg="1"/>
      <p:bldP spid="25" grpId="0" animBg="1"/>
      <p:bldP spid="26" grpId="0" animBg="1"/>
      <p:bldP spid="40" grpId="0" animBg="1"/>
      <p:bldP spid="41" grpId="0" animBg="1"/>
      <p:bldP spid="4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15856"/>
            <a:ext cx="8229600" cy="864459"/>
          </a:xfrm>
        </p:spPr>
        <p:txBody>
          <a:bodyPr/>
          <a:lstStyle/>
          <a:p>
            <a:r>
              <a:rPr lang="hu-HU" dirty="0" smtClean="0"/>
              <a:t>Az affinitás korlátai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76376"/>
            <a:ext cx="8229600" cy="2154267"/>
          </a:xfrm>
        </p:spPr>
        <p:txBody>
          <a:bodyPr/>
          <a:lstStyle/>
          <a:p>
            <a:pPr marL="531813" indent="-531813" algn="just"/>
            <a:r>
              <a:rPr lang="hu-HU" dirty="0" smtClean="0">
                <a:latin typeface="+mj-lt"/>
              </a:rPr>
              <a:t>A fordulatszám csökkenésével megnő a hidraulikai ellenállás súlya és ezáltal a hatásfok nagyon lecsökken.</a:t>
            </a:r>
          </a:p>
          <a:p>
            <a:pPr marL="531813" indent="-531813" algn="just"/>
            <a:r>
              <a:rPr lang="hu-HU" dirty="0" smtClean="0">
                <a:latin typeface="+mj-lt"/>
              </a:rPr>
              <a:t>A fordulatszám növelése egyfelől szilárdsági problémákat okozhat másrész kavitáció léphet fel.</a:t>
            </a:r>
            <a:endParaRPr lang="hu-HU" dirty="0">
              <a:latin typeface="+mj-lt"/>
            </a:endParaRP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41</a:t>
            </a:fld>
            <a:endParaRPr lang="hu-HU"/>
          </a:p>
        </p:txBody>
      </p:sp>
      <p:sp>
        <p:nvSpPr>
          <p:cNvPr id="7" name="Tartalom helye 2"/>
          <p:cNvSpPr txBox="1">
            <a:spLocks/>
          </p:cNvSpPr>
          <p:nvPr/>
        </p:nvSpPr>
        <p:spPr>
          <a:xfrm>
            <a:off x="251520" y="3645024"/>
            <a:ext cx="8604956" cy="2520280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hu-HU" dirty="0" smtClean="0">
                <a:latin typeface="+mj-lt"/>
              </a:rPr>
              <a:t>A kavitáció (űrképződés) az áramló folyadékban történő gőzbuborék képződés, aminek oka, hogy helyileg a nyomás annyira lecsökkenhet, hogy eléri a hőmérséklethez tartozó telítési gőznyomás értékét. A tovább sodródó gőzbuborékok a nagyobb nyomású helyre érkezve lökésszerűen kondenzálódnak, ami nagy mértékű helyi nyomásnövekedést eredményez. Ha ez a kondenzáció a szilárd test felülete mellett történik, akkor az a </a:t>
            </a:r>
            <a:r>
              <a:rPr lang="hu-HU" dirty="0" err="1" smtClean="0">
                <a:latin typeface="+mj-lt"/>
              </a:rPr>
              <a:t>sziárd</a:t>
            </a:r>
            <a:r>
              <a:rPr lang="hu-HU" dirty="0" smtClean="0">
                <a:latin typeface="+mj-lt"/>
              </a:rPr>
              <a:t> test fizikai roncsolódásához vezet!</a:t>
            </a:r>
            <a:endParaRPr lang="hu-HU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hu-HU" dirty="0" smtClean="0"/>
              <a:t>A kavitáció és a következménye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42</a:t>
            </a:fld>
            <a:endParaRPr lang="hu-HU"/>
          </a:p>
        </p:txBody>
      </p:sp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580" y="1448780"/>
            <a:ext cx="7547992" cy="4192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Szövegdoboz 7"/>
          <p:cNvSpPr txBox="1"/>
          <p:nvPr/>
        </p:nvSpPr>
        <p:spPr>
          <a:xfrm>
            <a:off x="215516" y="5769260"/>
            <a:ext cx="8640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200" dirty="0" smtClean="0">
                <a:latin typeface="+mj-lt"/>
              </a:rPr>
              <a:t>Kavitáció keletkezése hajócsavar működése közben</a:t>
            </a:r>
            <a:endParaRPr lang="hu-HU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63365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73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hu-HU" dirty="0" smtClean="0"/>
              <a:t>A kavitáció és a következménye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43</a:t>
            </a:fld>
            <a:endParaRPr lang="hu-HU"/>
          </a:p>
        </p:txBody>
      </p:sp>
      <p:pic>
        <p:nvPicPr>
          <p:cNvPr id="7373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759" y="1340768"/>
            <a:ext cx="5936569" cy="4452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Szövegdoboz 7"/>
          <p:cNvSpPr txBox="1"/>
          <p:nvPr/>
        </p:nvSpPr>
        <p:spPr>
          <a:xfrm>
            <a:off x="144016" y="5769260"/>
            <a:ext cx="8892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200" dirty="0" smtClean="0">
                <a:latin typeface="+mj-lt"/>
              </a:rPr>
              <a:t>Kavitáció keletkezése hajócsavar működése közben.</a:t>
            </a:r>
            <a:endParaRPr lang="hu-HU" sz="3200" dirty="0">
              <a:latin typeface="+mj-lt"/>
            </a:endParaRPr>
          </a:p>
        </p:txBody>
      </p:sp>
      <p:sp>
        <p:nvSpPr>
          <p:cNvPr id="9" name="Szövegdoboz 8"/>
          <p:cNvSpPr txBox="1"/>
          <p:nvPr/>
        </p:nvSpPr>
        <p:spPr>
          <a:xfrm>
            <a:off x="251520" y="5841268"/>
            <a:ext cx="8640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200" dirty="0" smtClean="0">
                <a:latin typeface="+mj-lt"/>
              </a:rPr>
              <a:t>A kavitáció miatti </a:t>
            </a:r>
            <a:r>
              <a:rPr lang="hu-HU" sz="3200" dirty="0" err="1" smtClean="0">
                <a:latin typeface="+mj-lt"/>
              </a:rPr>
              <a:t>errozió</a:t>
            </a:r>
            <a:r>
              <a:rPr lang="hu-HU" sz="3200" dirty="0" smtClean="0">
                <a:latin typeface="+mj-lt"/>
              </a:rPr>
              <a:t> egy hajócsavar felületén.</a:t>
            </a:r>
            <a:endParaRPr lang="hu-HU" sz="3200" dirty="0">
              <a:latin typeface="+mj-lt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580" y="1448780"/>
            <a:ext cx="7547992" cy="4192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9689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2000"/>
                                        <p:tgtEl>
                                          <p:spTgt spid="73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-3222"/>
            <a:ext cx="8229600" cy="827946"/>
          </a:xfrm>
        </p:spPr>
        <p:txBody>
          <a:bodyPr>
            <a:normAutofit/>
          </a:bodyPr>
          <a:lstStyle/>
          <a:p>
            <a:r>
              <a:rPr lang="hu-HU" sz="4000" dirty="0" smtClean="0"/>
              <a:t>A valóságos jelleggörbe</a:t>
            </a:r>
            <a:endParaRPr lang="hu-HU" sz="4000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44</a:t>
            </a:fld>
            <a:endParaRPr lang="hu-HU"/>
          </a:p>
        </p:txBody>
      </p:sp>
      <p:cxnSp>
        <p:nvCxnSpPr>
          <p:cNvPr id="12" name="Egyenes összekötő nyíllal 11"/>
          <p:cNvCxnSpPr/>
          <p:nvPr/>
        </p:nvCxnSpPr>
        <p:spPr>
          <a:xfrm>
            <a:off x="993726" y="5948397"/>
            <a:ext cx="6731182" cy="1588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Egyenes összekötő nyíllal 12"/>
          <p:cNvCxnSpPr/>
          <p:nvPr/>
        </p:nvCxnSpPr>
        <p:spPr>
          <a:xfrm rot="5400000" flipH="1" flipV="1">
            <a:off x="-1490138" y="3464533"/>
            <a:ext cx="4967728" cy="0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Object 2"/>
          <p:cNvGraphicFramePr>
            <a:graphicFrameLocks noChangeAspect="1"/>
          </p:cNvGraphicFramePr>
          <p:nvPr/>
        </p:nvGraphicFramePr>
        <p:xfrm>
          <a:off x="515938" y="1049338"/>
          <a:ext cx="284162" cy="261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982" name="Equation" r:id="rId3" imgW="177480" imgH="164880" progId="Equation.3">
                  <p:embed/>
                </p:oleObj>
              </mc:Choice>
              <mc:Fallback>
                <p:oleObj name="Equation" r:id="rId3" imgW="177480" imgH="1648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938" y="1049338"/>
                        <a:ext cx="284162" cy="261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3"/>
          <p:cNvGraphicFramePr>
            <a:graphicFrameLocks noChangeAspect="1"/>
          </p:cNvGraphicFramePr>
          <p:nvPr/>
        </p:nvGraphicFramePr>
        <p:xfrm>
          <a:off x="8013700" y="5775325"/>
          <a:ext cx="2444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983" name="Equation" r:id="rId5" imgW="152280" imgH="203040" progId="Equation.3">
                  <p:embed/>
                </p:oleObj>
              </mc:Choice>
              <mc:Fallback>
                <p:oleObj name="Equation" r:id="rId5" imgW="152280" imgH="203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13700" y="5775325"/>
                        <a:ext cx="2444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Szabadkézi sokszög 9"/>
          <p:cNvSpPr/>
          <p:nvPr/>
        </p:nvSpPr>
        <p:spPr>
          <a:xfrm>
            <a:off x="1968759" y="2333610"/>
            <a:ext cx="3331912" cy="1460520"/>
          </a:xfrm>
          <a:custGeom>
            <a:avLst/>
            <a:gdLst>
              <a:gd name="connsiteX0" fmla="*/ 0 w 2808514"/>
              <a:gd name="connsiteY0" fmla="*/ 0 h 1931436"/>
              <a:gd name="connsiteX1" fmla="*/ 1306286 w 2808514"/>
              <a:gd name="connsiteY1" fmla="*/ 223934 h 1931436"/>
              <a:gd name="connsiteX2" fmla="*/ 2202025 w 2808514"/>
              <a:gd name="connsiteY2" fmla="*/ 849085 h 1931436"/>
              <a:gd name="connsiteX3" fmla="*/ 2808514 w 2808514"/>
              <a:gd name="connsiteY3" fmla="*/ 1931436 h 1931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8514" h="1931436">
                <a:moveTo>
                  <a:pt x="0" y="0"/>
                </a:moveTo>
                <a:cubicBezTo>
                  <a:pt x="469641" y="41210"/>
                  <a:pt x="939282" y="82420"/>
                  <a:pt x="1306286" y="223934"/>
                </a:cubicBezTo>
                <a:cubicBezTo>
                  <a:pt x="1673290" y="365448"/>
                  <a:pt x="1951654" y="564501"/>
                  <a:pt x="2202025" y="849085"/>
                </a:cubicBezTo>
                <a:cubicBezTo>
                  <a:pt x="2452396" y="1133669"/>
                  <a:pt x="2630455" y="1532552"/>
                  <a:pt x="2808514" y="1931436"/>
                </a:cubicBezTo>
              </a:path>
            </a:pathLst>
          </a:custGeom>
          <a:ln w="254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18" name="Egyenes összekötő 17"/>
          <p:cNvCxnSpPr/>
          <p:nvPr/>
        </p:nvCxnSpPr>
        <p:spPr>
          <a:xfrm rot="5400000">
            <a:off x="-206128" y="3924288"/>
            <a:ext cx="434977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gyenes összekötő 18"/>
          <p:cNvCxnSpPr/>
          <p:nvPr/>
        </p:nvCxnSpPr>
        <p:spPr>
          <a:xfrm rot="5400000">
            <a:off x="3126578" y="3924287"/>
            <a:ext cx="434977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Szabadkézi sokszög 22"/>
          <p:cNvSpPr/>
          <p:nvPr/>
        </p:nvSpPr>
        <p:spPr>
          <a:xfrm>
            <a:off x="1978090" y="3575052"/>
            <a:ext cx="3321698" cy="1314468"/>
          </a:xfrm>
          <a:custGeom>
            <a:avLst/>
            <a:gdLst>
              <a:gd name="connsiteX0" fmla="*/ 0 w 3321698"/>
              <a:gd name="connsiteY0" fmla="*/ 1494454 h 1737050"/>
              <a:gd name="connsiteX1" fmla="*/ 690465 w 3321698"/>
              <a:gd name="connsiteY1" fmla="*/ 384111 h 1737050"/>
              <a:gd name="connsiteX2" fmla="*/ 1595534 w 3321698"/>
              <a:gd name="connsiteY2" fmla="*/ 225490 h 1737050"/>
              <a:gd name="connsiteX3" fmla="*/ 3321698 w 3321698"/>
              <a:gd name="connsiteY3" fmla="*/ 1737050 h 1737050"/>
              <a:gd name="connsiteX0" fmla="*/ 0 w 3321698"/>
              <a:gd name="connsiteY0" fmla="*/ 1494454 h 1737050"/>
              <a:gd name="connsiteX1" fmla="*/ 690465 w 3321698"/>
              <a:gd name="connsiteY1" fmla="*/ 384111 h 1737050"/>
              <a:gd name="connsiteX2" fmla="*/ 1595534 w 3321698"/>
              <a:gd name="connsiteY2" fmla="*/ 225490 h 1737050"/>
              <a:gd name="connsiteX3" fmla="*/ 3321698 w 3321698"/>
              <a:gd name="connsiteY3" fmla="*/ 1737050 h 1737050"/>
              <a:gd name="connsiteX0" fmla="*/ 0 w 3321698"/>
              <a:gd name="connsiteY0" fmla="*/ 1494454 h 1737050"/>
              <a:gd name="connsiteX1" fmla="*/ 690465 w 3321698"/>
              <a:gd name="connsiteY1" fmla="*/ 384111 h 1737050"/>
              <a:gd name="connsiteX2" fmla="*/ 1595534 w 3321698"/>
              <a:gd name="connsiteY2" fmla="*/ 225490 h 1737050"/>
              <a:gd name="connsiteX3" fmla="*/ 3321698 w 3321698"/>
              <a:gd name="connsiteY3" fmla="*/ 1737050 h 1737050"/>
              <a:gd name="connsiteX0" fmla="*/ 0 w 3321698"/>
              <a:gd name="connsiteY0" fmla="*/ 1494454 h 1737050"/>
              <a:gd name="connsiteX1" fmla="*/ 690465 w 3321698"/>
              <a:gd name="connsiteY1" fmla="*/ 384111 h 1737050"/>
              <a:gd name="connsiteX2" fmla="*/ 1595534 w 3321698"/>
              <a:gd name="connsiteY2" fmla="*/ 225490 h 1737050"/>
              <a:gd name="connsiteX3" fmla="*/ 3321698 w 3321698"/>
              <a:gd name="connsiteY3" fmla="*/ 1737050 h 173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21698" h="1737050">
                <a:moveTo>
                  <a:pt x="0" y="1494454"/>
                </a:moveTo>
                <a:cubicBezTo>
                  <a:pt x="230155" y="1124340"/>
                  <a:pt x="469282" y="658638"/>
                  <a:pt x="690465" y="384111"/>
                </a:cubicBezTo>
                <a:cubicBezTo>
                  <a:pt x="985276" y="68126"/>
                  <a:pt x="1156995" y="0"/>
                  <a:pt x="1595534" y="225490"/>
                </a:cubicBezTo>
                <a:cubicBezTo>
                  <a:pt x="2034073" y="450980"/>
                  <a:pt x="3321698" y="1737050"/>
                  <a:pt x="3321698" y="1737050"/>
                </a:cubicBezTo>
              </a:path>
            </a:pathLst>
          </a:cu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pSp>
        <p:nvGrpSpPr>
          <p:cNvPr id="14" name="Csoportba foglalás 13"/>
          <p:cNvGrpSpPr/>
          <p:nvPr/>
        </p:nvGrpSpPr>
        <p:grpSpPr>
          <a:xfrm>
            <a:off x="6689754" y="1603379"/>
            <a:ext cx="1970064" cy="766744"/>
            <a:chOff x="6288112" y="1311276"/>
            <a:chExt cx="1970064" cy="766744"/>
          </a:xfrm>
        </p:grpSpPr>
        <p:sp>
          <p:nvSpPr>
            <p:cNvPr id="11" name="Lekerekített téglalap feliratnak 10"/>
            <p:cNvSpPr/>
            <p:nvPr/>
          </p:nvSpPr>
          <p:spPr>
            <a:xfrm>
              <a:off x="6288112" y="1311276"/>
              <a:ext cx="1970064" cy="766744"/>
            </a:xfrm>
            <a:prstGeom prst="wedgeRoundRectCallout">
              <a:avLst>
                <a:gd name="adj1" fmla="val -143975"/>
                <a:gd name="adj2" fmla="val 158636"/>
                <a:gd name="adj3" fmla="val 16667"/>
              </a:avLst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  <p:graphicFrame>
          <p:nvGraphicFramePr>
            <p:cNvPr id="66564" name="Object 4"/>
            <p:cNvGraphicFramePr>
              <a:graphicFrameLocks noChangeAspect="1"/>
            </p:cNvGraphicFramePr>
            <p:nvPr/>
          </p:nvGraphicFramePr>
          <p:xfrm>
            <a:off x="6486904" y="1384272"/>
            <a:ext cx="1590344" cy="5842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6984" name="Equation" r:id="rId7" imgW="622080" imgH="228600" progId="Equation.3">
                    <p:embed/>
                  </p:oleObj>
                </mc:Choice>
                <mc:Fallback>
                  <p:oleObj name="Equation" r:id="rId7" imgW="622080" imgH="228600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86904" y="1384272"/>
                          <a:ext cx="1590344" cy="5842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4" name="Csoportba foglalás 23"/>
          <p:cNvGrpSpPr/>
          <p:nvPr/>
        </p:nvGrpSpPr>
        <p:grpSpPr>
          <a:xfrm>
            <a:off x="6691392" y="3319490"/>
            <a:ext cx="1970064" cy="766744"/>
            <a:chOff x="6249961" y="1311276"/>
            <a:chExt cx="1970064" cy="766744"/>
          </a:xfrm>
        </p:grpSpPr>
        <p:sp>
          <p:nvSpPr>
            <p:cNvPr id="25" name="Lekerekített téglalap feliratnak 24"/>
            <p:cNvSpPr/>
            <p:nvPr/>
          </p:nvSpPr>
          <p:spPr>
            <a:xfrm>
              <a:off x="6249961" y="1311276"/>
              <a:ext cx="1970064" cy="766744"/>
            </a:xfrm>
            <a:prstGeom prst="wedgeRoundRectCallout">
              <a:avLst>
                <a:gd name="adj1" fmla="val -140660"/>
                <a:gd name="adj2" fmla="val 116044"/>
                <a:gd name="adj3" fmla="val 16667"/>
              </a:avLst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  <p:graphicFrame>
          <p:nvGraphicFramePr>
            <p:cNvPr id="26" name="Object 4"/>
            <p:cNvGraphicFramePr>
              <a:graphicFrameLocks noChangeAspect="1"/>
            </p:cNvGraphicFramePr>
            <p:nvPr/>
          </p:nvGraphicFramePr>
          <p:xfrm>
            <a:off x="6551570" y="1384311"/>
            <a:ext cx="1460500" cy="584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6985" name="Equation" r:id="rId9" imgW="571320" imgH="228600" progId="Equation.3">
                    <p:embed/>
                  </p:oleObj>
                </mc:Choice>
                <mc:Fallback>
                  <p:oleObj name="Equation" r:id="rId9" imgW="571320" imgH="228600" progId="Equation.3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51570" y="1384311"/>
                          <a:ext cx="1460500" cy="584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66566" name="Object 6"/>
          <p:cNvGraphicFramePr>
            <a:graphicFrameLocks noChangeAspect="1"/>
          </p:cNvGraphicFramePr>
          <p:nvPr/>
        </p:nvGraphicFramePr>
        <p:xfrm>
          <a:off x="560388" y="1450975"/>
          <a:ext cx="201612" cy="261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986" name="Equation" r:id="rId11" imgW="126720" imgH="164880" progId="Equation.3">
                  <p:embed/>
                </p:oleObj>
              </mc:Choice>
              <mc:Fallback>
                <p:oleObj name="Equation" r:id="rId11" imgW="126720" imgH="16488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0388" y="1450975"/>
                        <a:ext cx="201612" cy="261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Szabadkézi sokszög 27"/>
          <p:cNvSpPr/>
          <p:nvPr/>
        </p:nvSpPr>
        <p:spPr>
          <a:xfrm>
            <a:off x="1968759" y="5143109"/>
            <a:ext cx="3321698" cy="513184"/>
          </a:xfrm>
          <a:custGeom>
            <a:avLst/>
            <a:gdLst>
              <a:gd name="connsiteX0" fmla="*/ 0 w 3321698"/>
              <a:gd name="connsiteY0" fmla="*/ 513184 h 513184"/>
              <a:gd name="connsiteX1" fmla="*/ 737119 w 3321698"/>
              <a:gd name="connsiteY1" fmla="*/ 457200 h 513184"/>
              <a:gd name="connsiteX2" fmla="*/ 2444621 w 3321698"/>
              <a:gd name="connsiteY2" fmla="*/ 205274 h 513184"/>
              <a:gd name="connsiteX3" fmla="*/ 3321698 w 3321698"/>
              <a:gd name="connsiteY3" fmla="*/ 0 h 513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21698" h="513184">
                <a:moveTo>
                  <a:pt x="0" y="513184"/>
                </a:moveTo>
                <a:cubicBezTo>
                  <a:pt x="164841" y="510851"/>
                  <a:pt x="329682" y="508518"/>
                  <a:pt x="737119" y="457200"/>
                </a:cubicBezTo>
                <a:cubicBezTo>
                  <a:pt x="1144556" y="405882"/>
                  <a:pt x="2013858" y="281474"/>
                  <a:pt x="2444621" y="205274"/>
                </a:cubicBezTo>
                <a:cubicBezTo>
                  <a:pt x="2875384" y="129074"/>
                  <a:pt x="3098541" y="64537"/>
                  <a:pt x="3321698" y="0"/>
                </a:cubicBezTo>
              </a:path>
            </a:pathLst>
          </a:custGeom>
          <a:ln w="254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pSp>
        <p:nvGrpSpPr>
          <p:cNvPr id="29" name="Csoportba foglalás 28"/>
          <p:cNvGrpSpPr/>
          <p:nvPr/>
        </p:nvGrpSpPr>
        <p:grpSpPr>
          <a:xfrm>
            <a:off x="226953" y="3100383"/>
            <a:ext cx="1970064" cy="766744"/>
            <a:chOff x="799917" y="526261"/>
            <a:chExt cx="1970064" cy="766744"/>
          </a:xfrm>
        </p:grpSpPr>
        <p:sp>
          <p:nvSpPr>
            <p:cNvPr id="30" name="Lekerekített téglalap feliratnak 29"/>
            <p:cNvSpPr/>
            <p:nvPr/>
          </p:nvSpPr>
          <p:spPr>
            <a:xfrm>
              <a:off x="799917" y="526261"/>
              <a:ext cx="1970064" cy="766744"/>
            </a:xfrm>
            <a:prstGeom prst="wedgeRoundRectCallout">
              <a:avLst>
                <a:gd name="adj1" fmla="val 102781"/>
                <a:gd name="adj2" fmla="val 268159"/>
                <a:gd name="adj3" fmla="val 16667"/>
              </a:avLst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  <p:graphicFrame>
          <p:nvGraphicFramePr>
            <p:cNvPr id="31" name="Object 4"/>
            <p:cNvGraphicFramePr>
              <a:graphicFrameLocks noChangeAspect="1"/>
            </p:cNvGraphicFramePr>
            <p:nvPr/>
          </p:nvGraphicFramePr>
          <p:xfrm>
            <a:off x="841116" y="687706"/>
            <a:ext cx="1882821" cy="4775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6987" name="Equation" r:id="rId13" imgW="901440" imgH="228600" progId="Equation.3">
                    <p:embed/>
                  </p:oleObj>
                </mc:Choice>
                <mc:Fallback>
                  <p:oleObj name="Equation" r:id="rId13" imgW="901440" imgH="228600" progId="Equation.3">
                    <p:embed/>
                    <p:pic>
                      <p:nvPicPr>
                        <p:cNvPr id="0" name="Picture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41116" y="687706"/>
                          <a:ext cx="1882821" cy="4775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66568" name="Object 8"/>
          <p:cNvGraphicFramePr>
            <a:graphicFrameLocks noChangeAspect="1"/>
          </p:cNvGraphicFramePr>
          <p:nvPr/>
        </p:nvGraphicFramePr>
        <p:xfrm>
          <a:off x="263466" y="1776413"/>
          <a:ext cx="725487" cy="280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988" name="Equation" r:id="rId15" imgW="457200" imgH="177480" progId="Equation.3">
                  <p:embed/>
                </p:oleObj>
              </mc:Choice>
              <mc:Fallback>
                <p:oleObj name="Equation" r:id="rId15" imgW="457200" imgH="17748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466" y="1776413"/>
                        <a:ext cx="725487" cy="280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69" name="Object 9"/>
          <p:cNvGraphicFramePr>
            <a:graphicFrameLocks noChangeAspect="1"/>
          </p:cNvGraphicFramePr>
          <p:nvPr/>
        </p:nvGraphicFramePr>
        <p:xfrm>
          <a:off x="1979577" y="946116"/>
          <a:ext cx="3987454" cy="7691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989" name="Equation" r:id="rId17" imgW="2501640" imgH="482400" progId="Equation.3">
                  <p:embed/>
                </p:oleObj>
              </mc:Choice>
              <mc:Fallback>
                <p:oleObj name="Equation" r:id="rId17" imgW="2501640" imgH="48240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577" y="946116"/>
                        <a:ext cx="3987454" cy="76915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2" name="Egyenes összekötő 31"/>
          <p:cNvCxnSpPr/>
          <p:nvPr/>
        </p:nvCxnSpPr>
        <p:spPr>
          <a:xfrm rot="5400000">
            <a:off x="972312" y="3918768"/>
            <a:ext cx="434977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Egyenes összekötő 33"/>
          <p:cNvCxnSpPr/>
          <p:nvPr/>
        </p:nvCxnSpPr>
        <p:spPr>
          <a:xfrm>
            <a:off x="884187" y="3648078"/>
            <a:ext cx="2998839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6570" name="Object 10"/>
          <p:cNvGraphicFramePr>
            <a:graphicFrameLocks noChangeAspect="1"/>
          </p:cNvGraphicFramePr>
          <p:nvPr/>
        </p:nvGraphicFramePr>
        <p:xfrm>
          <a:off x="3176588" y="5959475"/>
          <a:ext cx="284162" cy="38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990" name="Equation" r:id="rId19" imgW="177480" imgH="241200" progId="Equation.3">
                  <p:embed/>
                </p:oleObj>
              </mc:Choice>
              <mc:Fallback>
                <p:oleObj name="Equation" r:id="rId19" imgW="177480" imgH="24120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6588" y="5959475"/>
                        <a:ext cx="284162" cy="385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71" name="Object 11"/>
          <p:cNvGraphicFramePr>
            <a:graphicFrameLocks noChangeAspect="1"/>
          </p:cNvGraphicFramePr>
          <p:nvPr/>
        </p:nvGraphicFramePr>
        <p:xfrm>
          <a:off x="373005" y="3432180"/>
          <a:ext cx="366712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991" name="Equation" r:id="rId21" imgW="228600" imgH="228600" progId="Equation.3">
                  <p:embed/>
                </p:oleObj>
              </mc:Choice>
              <mc:Fallback>
                <p:oleObj name="Equation" r:id="rId21" imgW="228600" imgH="22860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005" y="3432180"/>
                        <a:ext cx="366712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66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66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66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"/>
                            </p:stCondLst>
                            <p:childTnLst>
                              <p:par>
                                <p:cTn id="10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66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500"/>
                            </p:stCondLst>
                            <p:childTnLst>
                              <p:par>
                                <p:cTn id="10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0" dur="500"/>
                                        <p:tgtEl>
                                          <p:spTgt spid="66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3" grpId="0" animBg="1"/>
      <p:bldP spid="28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45</a:t>
            </a:fld>
            <a:endParaRPr lang="hu-HU"/>
          </a:p>
        </p:txBody>
      </p:sp>
      <p:pic>
        <p:nvPicPr>
          <p:cNvPr id="35" name="Kép 34" descr="KAGYLO.T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4707" y="791784"/>
            <a:ext cx="4162482" cy="5734302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-3222"/>
            <a:ext cx="8229600" cy="827946"/>
          </a:xfrm>
        </p:spPr>
        <p:txBody>
          <a:bodyPr>
            <a:normAutofit/>
          </a:bodyPr>
          <a:lstStyle/>
          <a:p>
            <a:r>
              <a:rPr lang="hu-HU" sz="4000" dirty="0" smtClean="0"/>
              <a:t>A kagyló diagram</a:t>
            </a:r>
            <a:endParaRPr lang="hu-HU" sz="4000" dirty="0"/>
          </a:p>
        </p:txBody>
      </p:sp>
      <p:sp>
        <p:nvSpPr>
          <p:cNvPr id="36" name="Szövegdoboz 35"/>
          <p:cNvSpPr txBox="1"/>
          <p:nvPr/>
        </p:nvSpPr>
        <p:spPr>
          <a:xfrm>
            <a:off x="446031" y="1858941"/>
            <a:ext cx="825193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400" dirty="0" smtClean="0">
                <a:latin typeface="+mj-lt"/>
              </a:rPr>
              <a:t>Különböző fordulatszámhoz tartozó  jelleggörbéken az azonos hatásfokot biztosító pontokat összekötő görbék alkotják a kagylódiagramot.</a:t>
            </a:r>
          </a:p>
          <a:p>
            <a:pPr algn="just"/>
            <a:endParaRPr lang="hu-HU" sz="2400" dirty="0" smtClean="0">
              <a:latin typeface="+mj-lt"/>
            </a:endParaRPr>
          </a:p>
          <a:p>
            <a:pPr algn="just"/>
            <a:r>
              <a:rPr lang="hu-HU" sz="2400" dirty="0" smtClean="0">
                <a:latin typeface="+mj-lt"/>
              </a:rPr>
              <a:t>A kagylódiagram középpontjában található az adott szivattyú esetében egyáltalán elérhető </a:t>
            </a:r>
            <a:r>
              <a:rPr lang="hu-HU" sz="2400" dirty="0" err="1" smtClean="0">
                <a:latin typeface="+mj-lt"/>
              </a:rPr>
              <a:t>elérhető</a:t>
            </a:r>
            <a:r>
              <a:rPr lang="hu-HU" sz="2400" dirty="0" smtClean="0">
                <a:latin typeface="+mj-lt"/>
              </a:rPr>
              <a:t> legjobb hatásfokot biztosító üzemi állapot. Ez a normál pont.</a:t>
            </a:r>
            <a:endParaRPr lang="hu-HU" sz="24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build="p"/>
      <p:bldP spid="36" grpId="1" build="allAtOnce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4560</TotalTime>
  <Words>1515</Words>
  <Application>Microsoft Office PowerPoint</Application>
  <PresentationFormat>Diavetítés a képernyőre (4:3 oldalarány)</PresentationFormat>
  <Paragraphs>328</Paragraphs>
  <Slides>45</Slides>
  <Notes>1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2</vt:i4>
      </vt:variant>
      <vt:variant>
        <vt:lpstr>Diacímek</vt:lpstr>
      </vt:variant>
      <vt:variant>
        <vt:i4>45</vt:i4>
      </vt:variant>
    </vt:vector>
  </HeadingPairs>
  <TitlesOfParts>
    <vt:vector size="52" baseType="lpstr">
      <vt:lpstr>Arial</vt:lpstr>
      <vt:lpstr>Calibri</vt:lpstr>
      <vt:lpstr>Constantia</vt:lpstr>
      <vt:lpstr>Wingdings 2</vt:lpstr>
      <vt:lpstr>Áramlás</vt:lpstr>
      <vt:lpstr>Equation</vt:lpstr>
      <vt:lpstr>Microsoft Equation 3.0</vt:lpstr>
      <vt:lpstr>Áramlástani szivattyúk 1. </vt:lpstr>
      <vt:lpstr>PowerPoint bemutató</vt:lpstr>
      <vt:lpstr>PowerPoint bemutató</vt:lpstr>
      <vt:lpstr>A működési elv</vt:lpstr>
      <vt:lpstr>A radiális kiömlésű szivattyú jellemző szerkezeti felépítése</vt:lpstr>
      <vt:lpstr>A radiális kiömlésű szivattyú jellemző szerkezeti felépítése</vt:lpstr>
      <vt:lpstr>A folyadék mozgása a radiális átömlésű járókerékben</vt:lpstr>
      <vt:lpstr>A szállítómagasság</vt:lpstr>
      <vt:lpstr>A szállítómagasság</vt:lpstr>
      <vt:lpstr>A szállítómagasság</vt:lpstr>
      <vt:lpstr>A térfogatáram</vt:lpstr>
      <vt:lpstr>Az elméleti jelleggörbe összefüggés a térfogatáram és a szállítómagasság között</vt:lpstr>
      <vt:lpstr>Az elméleti jelleggörbe</vt:lpstr>
      <vt:lpstr>Alapvető lapátalakok</vt:lpstr>
      <vt:lpstr>Valóságos jelleggörbe</vt:lpstr>
      <vt:lpstr>Valóságos jelleggörbe közelítő szerkesztése</vt:lpstr>
      <vt:lpstr>Az áramlástani szivattyúk veszteségei</vt:lpstr>
      <vt:lpstr>Mechanikai veszteségek</vt:lpstr>
      <vt:lpstr>Volumetrikus veszteségek</vt:lpstr>
      <vt:lpstr>Hidraulikus veszteségek 1.</vt:lpstr>
      <vt:lpstr>Hidraulikus veszteségek 2.</vt:lpstr>
      <vt:lpstr>Az összhatásfok</vt:lpstr>
      <vt:lpstr>Az áramlástani szivattyú szívó magassága</vt:lpstr>
      <vt:lpstr>PowerPoint bemutató</vt:lpstr>
      <vt:lpstr>Az áramlástani szivattyú szívó magassága</vt:lpstr>
      <vt:lpstr>Az áramlástani szivattyú szívó magassága</vt:lpstr>
      <vt:lpstr>Az áramlástani szivattyú szívó magassága</vt:lpstr>
      <vt:lpstr>Az áramlástani szivattyú szívó magassága</vt:lpstr>
      <vt:lpstr>Az áramlástani szivattyú szívó magassága</vt:lpstr>
      <vt:lpstr>Az áramlástani szivattyú szívó magassága</vt:lpstr>
      <vt:lpstr>Az áramlástani szivattyú szívó magassága</vt:lpstr>
      <vt:lpstr>A jellemző fordulatszám a különböző járókerekek összehasonlításának eszköze</vt:lpstr>
      <vt:lpstr>A jellemző fordulatszám a különböző járókerekek összehasonlításának eszköze</vt:lpstr>
      <vt:lpstr>A jellemző fordulatszám a különböző járókerekek összehasonlításának eszköze</vt:lpstr>
      <vt:lpstr>A jellegzetes járókerék kialakítások</vt:lpstr>
      <vt:lpstr>Jelleggörbék összehasonlítása</vt:lpstr>
      <vt:lpstr>Jelleggörbék összehasonlítása</vt:lpstr>
      <vt:lpstr>Jelleggörbék összehasonlítása</vt:lpstr>
      <vt:lpstr>A jelleggörbe és a fordulatszám</vt:lpstr>
      <vt:lpstr>A jelleggörbe és a fordulatszám</vt:lpstr>
      <vt:lpstr>Az affinitás korlátai</vt:lpstr>
      <vt:lpstr>A kavitáció és a következménye</vt:lpstr>
      <vt:lpstr>A kavitáció és a következménye</vt:lpstr>
      <vt:lpstr>A valóságos jelleggörbe</vt:lpstr>
      <vt:lpstr>A kagyló diagram</vt:lpstr>
    </vt:vector>
  </TitlesOfParts>
  <Company>Széchenyi István Egyetem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Volumetrikus szivattyúk</dc:title>
  <dc:creator>iro</dc:creator>
  <cp:lastModifiedBy>ÍRÓ BÉLA</cp:lastModifiedBy>
  <cp:revision>307</cp:revision>
  <dcterms:created xsi:type="dcterms:W3CDTF">2009-01-18T14:36:54Z</dcterms:created>
  <dcterms:modified xsi:type="dcterms:W3CDTF">2014-10-06T08:52:44Z</dcterms:modified>
</cp:coreProperties>
</file>