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90" r:id="rId3"/>
    <p:sldId id="293" r:id="rId4"/>
    <p:sldId id="291" r:id="rId5"/>
    <p:sldId id="292" r:id="rId6"/>
    <p:sldId id="301" r:id="rId7"/>
    <p:sldId id="302" r:id="rId8"/>
    <p:sldId id="303" r:id="rId9"/>
    <p:sldId id="297" r:id="rId10"/>
    <p:sldId id="300" r:id="rId11"/>
    <p:sldId id="298" r:id="rId12"/>
    <p:sldId id="299" r:id="rId13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FF00"/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3" autoAdjust="0"/>
    <p:restoredTop sz="93823" autoAdjust="0"/>
  </p:normalViewPr>
  <p:slideViewPr>
    <p:cSldViewPr snapToObjects="1" showGuides="1">
      <p:cViewPr varScale="1">
        <p:scale>
          <a:sx n="45" d="100"/>
          <a:sy n="45" d="100"/>
        </p:scale>
        <p:origin x="-11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12" Type="http://schemas.openxmlformats.org/officeDocument/2006/relationships/image" Target="../media/image21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16.wmf"/><Relationship Id="rId11" Type="http://schemas.openxmlformats.org/officeDocument/2006/relationships/image" Target="../media/image20.wmf"/><Relationship Id="rId5" Type="http://schemas.openxmlformats.org/officeDocument/2006/relationships/image" Target="../media/image15.wmf"/><Relationship Id="rId10" Type="http://schemas.openxmlformats.org/officeDocument/2006/relationships/image" Target="../media/image19.wmf"/><Relationship Id="rId4" Type="http://schemas.openxmlformats.org/officeDocument/2006/relationships/image" Target="../media/image14.wmf"/><Relationship Id="rId9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DE5048-0670-4D15-BAC2-DECF83B99833}" type="datetimeFigureOut">
              <a:rPr lang="hu-HU" smtClean="0"/>
              <a:pPr/>
              <a:t>2012.02.21.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BA0BC9-EBB4-4025-8E3A-F6E60A2F9CE8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33217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 dirty="0"/>
          </a:p>
        </p:txBody>
      </p:sp>
      <p:sp>
        <p:nvSpPr>
          <p:cNvPr id="19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27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gy sarkán kerekítve levágott téglalap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erékszögű háromszög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10" name="Szabadkézi sokszög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Szabadkézi sokszög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Cím hely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Szöveg hely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  <p:grpSp>
        <p:nvGrpSpPr>
          <p:cNvPr id="2" name="Csoportba foglalás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13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10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image" Target="../media/image12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wmf"/><Relationship Id="rId11" Type="http://schemas.openxmlformats.org/officeDocument/2006/relationships/image" Target="../media/image11.wmf"/><Relationship Id="rId5" Type="http://schemas.openxmlformats.org/officeDocument/2006/relationships/oleObject" Target="../embeddings/oleObject14.bin"/><Relationship Id="rId10" Type="http://schemas.openxmlformats.org/officeDocument/2006/relationships/oleObject" Target="../embeddings/oleObject17.bin"/><Relationship Id="rId4" Type="http://schemas.openxmlformats.org/officeDocument/2006/relationships/image" Target="../media/image4.wmf"/><Relationship Id="rId9" Type="http://schemas.openxmlformats.org/officeDocument/2006/relationships/oleObject" Target="../embeddings/oleObject16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13" Type="http://schemas.openxmlformats.org/officeDocument/2006/relationships/oleObject" Target="../embeddings/oleObject24.bin"/><Relationship Id="rId18" Type="http://schemas.openxmlformats.org/officeDocument/2006/relationships/image" Target="../media/image18.wmf"/><Relationship Id="rId26" Type="http://schemas.openxmlformats.org/officeDocument/2006/relationships/oleObject" Target="../embeddings/oleObject31.bin"/><Relationship Id="rId3" Type="http://schemas.openxmlformats.org/officeDocument/2006/relationships/oleObject" Target="../embeddings/oleObject19.bin"/><Relationship Id="rId21" Type="http://schemas.openxmlformats.org/officeDocument/2006/relationships/image" Target="../media/image7.wmf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15.wmf"/><Relationship Id="rId17" Type="http://schemas.openxmlformats.org/officeDocument/2006/relationships/oleObject" Target="../embeddings/oleObject26.bin"/><Relationship Id="rId25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7.wmf"/><Relationship Id="rId20" Type="http://schemas.openxmlformats.org/officeDocument/2006/relationships/oleObject" Target="../embeddings/oleObject28.bin"/><Relationship Id="rId29" Type="http://schemas.openxmlformats.org/officeDocument/2006/relationships/image" Target="../media/image21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23.bin"/><Relationship Id="rId24" Type="http://schemas.openxmlformats.org/officeDocument/2006/relationships/oleObject" Target="../embeddings/oleObject30.bin"/><Relationship Id="rId5" Type="http://schemas.openxmlformats.org/officeDocument/2006/relationships/oleObject" Target="../embeddings/oleObject20.bin"/><Relationship Id="rId15" Type="http://schemas.openxmlformats.org/officeDocument/2006/relationships/oleObject" Target="../embeddings/oleObject25.bin"/><Relationship Id="rId23" Type="http://schemas.openxmlformats.org/officeDocument/2006/relationships/image" Target="../media/image19.wmf"/><Relationship Id="rId28" Type="http://schemas.openxmlformats.org/officeDocument/2006/relationships/oleObject" Target="../embeddings/oleObject33.bin"/><Relationship Id="rId10" Type="http://schemas.openxmlformats.org/officeDocument/2006/relationships/image" Target="../media/image14.wmf"/><Relationship Id="rId19" Type="http://schemas.openxmlformats.org/officeDocument/2006/relationships/oleObject" Target="../embeddings/oleObject27.bin"/><Relationship Id="rId4" Type="http://schemas.openxmlformats.org/officeDocument/2006/relationships/image" Target="../media/image4.wmf"/><Relationship Id="rId9" Type="http://schemas.openxmlformats.org/officeDocument/2006/relationships/oleObject" Target="../embeddings/oleObject22.bin"/><Relationship Id="rId14" Type="http://schemas.openxmlformats.org/officeDocument/2006/relationships/image" Target="../media/image16.wmf"/><Relationship Id="rId22" Type="http://schemas.openxmlformats.org/officeDocument/2006/relationships/oleObject" Target="../embeddings/oleObject29.bin"/><Relationship Id="rId27" Type="http://schemas.openxmlformats.org/officeDocument/2006/relationships/oleObject" Target="../embeddings/oleObject32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34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Áramlástani szivattyúk 2. </a:t>
            </a:r>
            <a:endParaRPr lang="hu-HU" dirty="0"/>
          </a:p>
        </p:txBody>
      </p:sp>
      <p:sp>
        <p:nvSpPr>
          <p:cNvPr id="7" name="Alcím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>
                <a:latin typeface="+mj-lt"/>
              </a:rPr>
              <a:t>Kiválasztás és üzemeltetés</a:t>
            </a:r>
            <a:endParaRPr lang="hu-HU" dirty="0">
              <a:latin typeface="+mj-lt"/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1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52369"/>
            <a:ext cx="8229600" cy="1143000"/>
          </a:xfrm>
        </p:spPr>
        <p:txBody>
          <a:bodyPr/>
          <a:lstStyle/>
          <a:p>
            <a:r>
              <a:rPr lang="hu-HU" dirty="0" smtClean="0"/>
              <a:t>A kiválasztás fő lépései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93811"/>
            <a:ext cx="8229600" cy="4168792"/>
          </a:xfrm>
        </p:spPr>
        <p:txBody>
          <a:bodyPr>
            <a:normAutofit/>
          </a:bodyPr>
          <a:lstStyle/>
          <a:p>
            <a:pPr marL="531813" indent="-531813"/>
            <a:r>
              <a:rPr lang="hu-HU" dirty="0" smtClean="0">
                <a:latin typeface="+mj-lt"/>
              </a:rPr>
              <a:t>A kívánatos munkapont(ok)hoz tartozó térfogatáram(ok) meghatározása</a:t>
            </a:r>
          </a:p>
          <a:p>
            <a:pPr marL="531813" indent="-531813"/>
            <a:r>
              <a:rPr lang="hu-HU" dirty="0" smtClean="0">
                <a:latin typeface="+mj-lt"/>
              </a:rPr>
              <a:t>A szállítandó folyadék jellemző tulajdonságai</a:t>
            </a:r>
          </a:p>
          <a:p>
            <a:pPr marL="531813" indent="-531813"/>
            <a:r>
              <a:rPr lang="hu-HU" dirty="0" smtClean="0">
                <a:latin typeface="+mj-lt"/>
              </a:rPr>
              <a:t>A csővezeték méretezése</a:t>
            </a:r>
          </a:p>
          <a:p>
            <a:pPr marL="531813" indent="-531813"/>
            <a:r>
              <a:rPr lang="hu-HU" dirty="0" smtClean="0">
                <a:latin typeface="+mj-lt"/>
              </a:rPr>
              <a:t>A műszakilag alkalmas típusok megkeresése és rangsorolása</a:t>
            </a:r>
          </a:p>
          <a:p>
            <a:pPr marL="531813" indent="-531813"/>
            <a:r>
              <a:rPr lang="hu-HU" dirty="0" smtClean="0">
                <a:latin typeface="+mj-lt"/>
              </a:rPr>
              <a:t>A leggazdaságosabb megoldás kiválasztása</a:t>
            </a:r>
          </a:p>
          <a:p>
            <a:pPr marL="531813" indent="-531813"/>
            <a:endParaRPr lang="hu-HU" dirty="0" smtClean="0">
              <a:latin typeface="+mj-lt"/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2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88882"/>
            <a:ext cx="8229600" cy="1143000"/>
          </a:xfrm>
        </p:spPr>
        <p:txBody>
          <a:bodyPr>
            <a:noAutofit/>
          </a:bodyPr>
          <a:lstStyle/>
          <a:p>
            <a:r>
              <a:rPr lang="hu-HU" sz="3600" dirty="0" smtClean="0"/>
              <a:t>A kívánatos munkapont(ok)hoz tartozó térfogatáram(ok) meghatározása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76376"/>
            <a:ext cx="8229600" cy="4389120"/>
          </a:xfrm>
        </p:spPr>
        <p:txBody>
          <a:bodyPr/>
          <a:lstStyle/>
          <a:p>
            <a:pPr algn="just"/>
            <a:r>
              <a:rPr lang="hu-HU" dirty="0" smtClean="0">
                <a:latin typeface="+mj-lt"/>
              </a:rPr>
              <a:t>Egyetlen térfogatáram esetén egy szivattyú (esetleg tartalék)</a:t>
            </a:r>
          </a:p>
          <a:p>
            <a:pPr algn="just"/>
            <a:r>
              <a:rPr lang="hu-HU" dirty="0" smtClean="0">
                <a:latin typeface="+mj-lt"/>
              </a:rPr>
              <a:t>Több térfogatáram esetén több szivattyú, melyek egyenként vagy együtt képesek megvalósítani a kívánatos térfogatáramokat.</a:t>
            </a:r>
            <a:endParaRPr lang="hu-HU" dirty="0">
              <a:latin typeface="+mj-lt"/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3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/>
          <a:lstStyle/>
          <a:p>
            <a:r>
              <a:rPr lang="hu-HU" dirty="0" smtClean="0"/>
              <a:t>Szivattyúkatalógusok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4</a:t>
            </a:fld>
            <a:endParaRPr lang="hu-HU"/>
          </a:p>
        </p:txBody>
      </p:sp>
      <p:pic>
        <p:nvPicPr>
          <p:cNvPr id="7" name="Kép 6" descr="Jellegmező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82" y="1116509"/>
            <a:ext cx="7923322" cy="5282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5</a:t>
            </a:fld>
            <a:endParaRPr lang="hu-HU"/>
          </a:p>
        </p:txBody>
      </p:sp>
      <p:pic>
        <p:nvPicPr>
          <p:cNvPr id="8" name="Kép 7" descr="Jelleggörb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681" y="856417"/>
            <a:ext cx="3870378" cy="5741934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149274"/>
            <a:ext cx="8229600" cy="1143000"/>
          </a:xfrm>
        </p:spPr>
        <p:txBody>
          <a:bodyPr/>
          <a:lstStyle/>
          <a:p>
            <a:r>
              <a:rPr lang="hu-HU" dirty="0" smtClean="0"/>
              <a:t>Szivattyúkatalógusok</a:t>
            </a:r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Egyenes összekötő 26"/>
          <p:cNvCxnSpPr/>
          <p:nvPr/>
        </p:nvCxnSpPr>
        <p:spPr>
          <a:xfrm rot="10800000">
            <a:off x="1504909" y="4487877"/>
            <a:ext cx="206176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gyenes összekötő 25"/>
          <p:cNvCxnSpPr/>
          <p:nvPr/>
        </p:nvCxnSpPr>
        <p:spPr>
          <a:xfrm rot="10800000">
            <a:off x="1487876" y="4159260"/>
            <a:ext cx="206176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24"/>
          <p:cNvCxnSpPr/>
          <p:nvPr/>
        </p:nvCxnSpPr>
        <p:spPr>
          <a:xfrm rot="10800000">
            <a:off x="1487876" y="2589201"/>
            <a:ext cx="206176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6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112761"/>
            <a:ext cx="8229600" cy="993726"/>
          </a:xfrm>
        </p:spPr>
        <p:txBody>
          <a:bodyPr>
            <a:normAutofit/>
          </a:bodyPr>
          <a:lstStyle/>
          <a:p>
            <a:r>
              <a:rPr lang="hu-HU" dirty="0" smtClean="0"/>
              <a:t>Szivattyúk soros üzeme 1.</a:t>
            </a:r>
            <a:endParaRPr lang="hu-HU" dirty="0"/>
          </a:p>
        </p:txBody>
      </p:sp>
      <p:sp>
        <p:nvSpPr>
          <p:cNvPr id="7" name="Szabadkézi sokszög 6"/>
          <p:cNvSpPr/>
          <p:nvPr/>
        </p:nvSpPr>
        <p:spPr>
          <a:xfrm>
            <a:off x="1650085" y="3392774"/>
            <a:ext cx="2593298" cy="2693233"/>
          </a:xfrm>
          <a:custGeom>
            <a:avLst/>
            <a:gdLst>
              <a:gd name="connsiteX0" fmla="*/ 0 w 2593298"/>
              <a:gd name="connsiteY0" fmla="*/ 9993 h 2693233"/>
              <a:gd name="connsiteX1" fmla="*/ 329783 w 2593298"/>
              <a:gd name="connsiteY1" fmla="*/ 39974 h 2693233"/>
              <a:gd name="connsiteX2" fmla="*/ 794479 w 2593298"/>
              <a:gd name="connsiteY2" fmla="*/ 249836 h 2693233"/>
              <a:gd name="connsiteX3" fmla="*/ 1349115 w 2593298"/>
              <a:gd name="connsiteY3" fmla="*/ 714531 h 2693233"/>
              <a:gd name="connsiteX4" fmla="*/ 1873770 w 2593298"/>
              <a:gd name="connsiteY4" fmla="*/ 1404078 h 2693233"/>
              <a:gd name="connsiteX5" fmla="*/ 2368446 w 2593298"/>
              <a:gd name="connsiteY5" fmla="*/ 2213547 h 2693233"/>
              <a:gd name="connsiteX6" fmla="*/ 2593298 w 2593298"/>
              <a:gd name="connsiteY6" fmla="*/ 2693233 h 2693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93298" h="2693233">
                <a:moveTo>
                  <a:pt x="0" y="9993"/>
                </a:moveTo>
                <a:cubicBezTo>
                  <a:pt x="98685" y="4996"/>
                  <a:pt x="197370" y="0"/>
                  <a:pt x="329783" y="39974"/>
                </a:cubicBezTo>
                <a:cubicBezTo>
                  <a:pt x="462196" y="79948"/>
                  <a:pt x="624590" y="137410"/>
                  <a:pt x="794479" y="249836"/>
                </a:cubicBezTo>
                <a:cubicBezTo>
                  <a:pt x="964368" y="362262"/>
                  <a:pt x="1169233" y="522157"/>
                  <a:pt x="1349115" y="714531"/>
                </a:cubicBezTo>
                <a:cubicBezTo>
                  <a:pt x="1528997" y="906905"/>
                  <a:pt x="1703881" y="1154242"/>
                  <a:pt x="1873770" y="1404078"/>
                </a:cubicBezTo>
                <a:cubicBezTo>
                  <a:pt x="2043659" y="1653914"/>
                  <a:pt x="2248525" y="1998688"/>
                  <a:pt x="2368446" y="2213547"/>
                </a:cubicBezTo>
                <a:cubicBezTo>
                  <a:pt x="2488367" y="2428406"/>
                  <a:pt x="2540832" y="2560819"/>
                  <a:pt x="2593298" y="2693233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Szabadkézi sokszög 7"/>
          <p:cNvSpPr/>
          <p:nvPr/>
        </p:nvSpPr>
        <p:spPr>
          <a:xfrm>
            <a:off x="1650085" y="3874958"/>
            <a:ext cx="3013023" cy="2211049"/>
          </a:xfrm>
          <a:custGeom>
            <a:avLst/>
            <a:gdLst>
              <a:gd name="connsiteX0" fmla="*/ 0 w 3013023"/>
              <a:gd name="connsiteY0" fmla="*/ 7495 h 2211049"/>
              <a:gd name="connsiteX1" fmla="*/ 314793 w 3013023"/>
              <a:gd name="connsiteY1" fmla="*/ 37475 h 2211049"/>
              <a:gd name="connsiteX2" fmla="*/ 854439 w 3013023"/>
              <a:gd name="connsiteY2" fmla="*/ 232347 h 2211049"/>
              <a:gd name="connsiteX3" fmla="*/ 1543987 w 3013023"/>
              <a:gd name="connsiteY3" fmla="*/ 697042 h 2211049"/>
              <a:gd name="connsiteX4" fmla="*/ 2428406 w 3013023"/>
              <a:gd name="connsiteY4" fmla="*/ 1536491 h 2211049"/>
              <a:gd name="connsiteX5" fmla="*/ 3013023 w 3013023"/>
              <a:gd name="connsiteY5" fmla="*/ 2211049 h 2211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13023" h="2211049">
                <a:moveTo>
                  <a:pt x="0" y="7495"/>
                </a:moveTo>
                <a:cubicBezTo>
                  <a:pt x="86193" y="3747"/>
                  <a:pt x="172387" y="0"/>
                  <a:pt x="314793" y="37475"/>
                </a:cubicBezTo>
                <a:cubicBezTo>
                  <a:pt x="457199" y="74950"/>
                  <a:pt x="649573" y="122419"/>
                  <a:pt x="854439" y="232347"/>
                </a:cubicBezTo>
                <a:cubicBezTo>
                  <a:pt x="1059305" y="342275"/>
                  <a:pt x="1281659" y="479685"/>
                  <a:pt x="1543987" y="697042"/>
                </a:cubicBezTo>
                <a:cubicBezTo>
                  <a:pt x="1806315" y="914399"/>
                  <a:pt x="2183567" y="1284157"/>
                  <a:pt x="2428406" y="1536491"/>
                </a:cubicBezTo>
                <a:cubicBezTo>
                  <a:pt x="2673245" y="1788825"/>
                  <a:pt x="2843134" y="1999937"/>
                  <a:pt x="3013023" y="2211049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Szabadkézi sokszög 9"/>
          <p:cNvSpPr/>
          <p:nvPr/>
        </p:nvSpPr>
        <p:spPr>
          <a:xfrm>
            <a:off x="1648918" y="1226695"/>
            <a:ext cx="2593298" cy="4356572"/>
          </a:xfrm>
          <a:custGeom>
            <a:avLst/>
            <a:gdLst>
              <a:gd name="connsiteX0" fmla="*/ 0 w 2593298"/>
              <a:gd name="connsiteY0" fmla="*/ 2498 h 4394616"/>
              <a:gd name="connsiteX1" fmla="*/ 179882 w 2593298"/>
              <a:gd name="connsiteY1" fmla="*/ 32479 h 4394616"/>
              <a:gd name="connsiteX2" fmla="*/ 494675 w 2593298"/>
              <a:gd name="connsiteY2" fmla="*/ 197371 h 4394616"/>
              <a:gd name="connsiteX3" fmla="*/ 989351 w 2593298"/>
              <a:gd name="connsiteY3" fmla="*/ 707036 h 4394616"/>
              <a:gd name="connsiteX4" fmla="*/ 1738859 w 2593298"/>
              <a:gd name="connsiteY4" fmla="*/ 2026171 h 4394616"/>
              <a:gd name="connsiteX5" fmla="*/ 2248525 w 2593298"/>
              <a:gd name="connsiteY5" fmla="*/ 3330315 h 4394616"/>
              <a:gd name="connsiteX6" fmla="*/ 2593298 w 2593298"/>
              <a:gd name="connsiteY6" fmla="*/ 4394616 h 4394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93298" h="4394616">
                <a:moveTo>
                  <a:pt x="0" y="2498"/>
                </a:moveTo>
                <a:cubicBezTo>
                  <a:pt x="48718" y="1249"/>
                  <a:pt x="97436" y="0"/>
                  <a:pt x="179882" y="32479"/>
                </a:cubicBezTo>
                <a:cubicBezTo>
                  <a:pt x="262328" y="64958"/>
                  <a:pt x="359764" y="84945"/>
                  <a:pt x="494675" y="197371"/>
                </a:cubicBezTo>
                <a:cubicBezTo>
                  <a:pt x="629587" y="309797"/>
                  <a:pt x="781987" y="402236"/>
                  <a:pt x="989351" y="707036"/>
                </a:cubicBezTo>
                <a:cubicBezTo>
                  <a:pt x="1196715" y="1011836"/>
                  <a:pt x="1528997" y="1588958"/>
                  <a:pt x="1738859" y="2026171"/>
                </a:cubicBezTo>
                <a:cubicBezTo>
                  <a:pt x="1948721" y="2463384"/>
                  <a:pt x="2106119" y="2935574"/>
                  <a:pt x="2248525" y="3330315"/>
                </a:cubicBezTo>
                <a:cubicBezTo>
                  <a:pt x="2390931" y="3725056"/>
                  <a:pt x="2492114" y="4059836"/>
                  <a:pt x="2593298" y="4394616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Szabadkézi sokszög 10"/>
          <p:cNvSpPr/>
          <p:nvPr/>
        </p:nvSpPr>
        <p:spPr>
          <a:xfrm>
            <a:off x="1650085" y="2218544"/>
            <a:ext cx="2428406" cy="662066"/>
          </a:xfrm>
          <a:custGeom>
            <a:avLst/>
            <a:gdLst>
              <a:gd name="connsiteX0" fmla="*/ 0 w 2428406"/>
              <a:gd name="connsiteY0" fmla="*/ 644577 h 662066"/>
              <a:gd name="connsiteX1" fmla="*/ 389744 w 2428406"/>
              <a:gd name="connsiteY1" fmla="*/ 629587 h 662066"/>
              <a:gd name="connsiteX2" fmla="*/ 1154242 w 2428406"/>
              <a:gd name="connsiteY2" fmla="*/ 449705 h 662066"/>
              <a:gd name="connsiteX3" fmla="*/ 2173574 w 2428406"/>
              <a:gd name="connsiteY3" fmla="*/ 104931 h 662066"/>
              <a:gd name="connsiteX4" fmla="*/ 2428406 w 2428406"/>
              <a:gd name="connsiteY4" fmla="*/ 0 h 662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8406" h="662066">
                <a:moveTo>
                  <a:pt x="0" y="644577"/>
                </a:moveTo>
                <a:cubicBezTo>
                  <a:pt x="98685" y="653321"/>
                  <a:pt x="197370" y="662066"/>
                  <a:pt x="389744" y="629587"/>
                </a:cubicBezTo>
                <a:cubicBezTo>
                  <a:pt x="582118" y="597108"/>
                  <a:pt x="856937" y="537148"/>
                  <a:pt x="1154242" y="449705"/>
                </a:cubicBezTo>
                <a:cubicBezTo>
                  <a:pt x="1451547" y="362262"/>
                  <a:pt x="1961213" y="179882"/>
                  <a:pt x="2173574" y="104931"/>
                </a:cubicBezTo>
                <a:cubicBezTo>
                  <a:pt x="2385935" y="29980"/>
                  <a:pt x="2407170" y="14990"/>
                  <a:pt x="2428406" y="0"/>
                </a:cubicBezTo>
              </a:path>
            </a:pathLst>
          </a:custGeom>
          <a:ln w="254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13" name="Egyenes összekötő nyíllal 12"/>
          <p:cNvCxnSpPr/>
          <p:nvPr/>
        </p:nvCxnSpPr>
        <p:spPr>
          <a:xfrm rot="5400000" flipH="1" flipV="1">
            <a:off x="-1022204" y="3414884"/>
            <a:ext cx="5342246" cy="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gyenes összekötő nyíllal 15"/>
          <p:cNvCxnSpPr/>
          <p:nvPr/>
        </p:nvCxnSpPr>
        <p:spPr>
          <a:xfrm flipV="1">
            <a:off x="1650085" y="6086007"/>
            <a:ext cx="3668332" cy="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gyenes összekötő 18"/>
          <p:cNvCxnSpPr/>
          <p:nvPr/>
        </p:nvCxnSpPr>
        <p:spPr>
          <a:xfrm rot="16200000" flipH="1">
            <a:off x="717122" y="3882654"/>
            <a:ext cx="4642667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lipszis 20"/>
          <p:cNvSpPr/>
          <p:nvPr/>
        </p:nvSpPr>
        <p:spPr>
          <a:xfrm>
            <a:off x="2928915" y="2482740"/>
            <a:ext cx="216000" cy="216000"/>
          </a:xfrm>
          <a:prstGeom prst="ellipse">
            <a:avLst/>
          </a:prstGeom>
          <a:solidFill>
            <a:srgbClr val="FFFF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2" name="Ellipszis 21"/>
          <p:cNvSpPr/>
          <p:nvPr/>
        </p:nvSpPr>
        <p:spPr>
          <a:xfrm>
            <a:off x="2928915" y="4049721"/>
            <a:ext cx="216000" cy="216000"/>
          </a:xfrm>
          <a:prstGeom prst="ellipse">
            <a:avLst/>
          </a:prstGeom>
          <a:solidFill>
            <a:srgbClr val="FFFF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3" name="Ellipszis 22"/>
          <p:cNvSpPr/>
          <p:nvPr/>
        </p:nvSpPr>
        <p:spPr>
          <a:xfrm>
            <a:off x="2930457" y="4381416"/>
            <a:ext cx="216000" cy="216000"/>
          </a:xfrm>
          <a:prstGeom prst="ellipse">
            <a:avLst/>
          </a:prstGeom>
          <a:solidFill>
            <a:srgbClr val="FFFF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1293772" y="830231"/>
          <a:ext cx="284162" cy="26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name="Equation" r:id="rId3" imgW="177480" imgH="164880" progId="Equation.3">
                  <p:embed/>
                </p:oleObj>
              </mc:Choice>
              <mc:Fallback>
                <p:oleObj name="Equation" r:id="rId3" imgW="177480" imgH="1648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3772" y="830231"/>
                        <a:ext cx="284162" cy="261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3"/>
          <p:cNvGraphicFramePr>
            <a:graphicFrameLocks noChangeAspect="1"/>
          </p:cNvGraphicFramePr>
          <p:nvPr/>
        </p:nvGraphicFramePr>
        <p:xfrm>
          <a:off x="5532454" y="5880138"/>
          <a:ext cx="2444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Equation" r:id="rId5" imgW="152280" imgH="203040" progId="Equation.3">
                  <p:embed/>
                </p:oleObj>
              </mc:Choice>
              <mc:Fallback>
                <p:oleObj name="Equation" r:id="rId5" imgW="152280" imgH="203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2454" y="5880138"/>
                        <a:ext cx="2444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Ellipszis 28"/>
          <p:cNvSpPr/>
          <p:nvPr/>
        </p:nvSpPr>
        <p:spPr>
          <a:xfrm>
            <a:off x="1768194" y="4049721"/>
            <a:ext cx="360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1</a:t>
            </a:r>
            <a:endParaRPr lang="hu-HU" dirty="0">
              <a:latin typeface="+mj-lt"/>
            </a:endParaRPr>
          </a:p>
        </p:txBody>
      </p:sp>
      <p:sp>
        <p:nvSpPr>
          <p:cNvPr id="30" name="Ellipszis 29"/>
          <p:cNvSpPr/>
          <p:nvPr/>
        </p:nvSpPr>
        <p:spPr>
          <a:xfrm>
            <a:off x="2206350" y="2998539"/>
            <a:ext cx="360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2</a:t>
            </a:r>
            <a:endParaRPr lang="hu-HU" dirty="0">
              <a:latin typeface="+mj-lt"/>
            </a:endParaRPr>
          </a:p>
        </p:txBody>
      </p:sp>
      <p:sp>
        <p:nvSpPr>
          <p:cNvPr id="31" name="Ellipszis 30"/>
          <p:cNvSpPr/>
          <p:nvPr/>
        </p:nvSpPr>
        <p:spPr>
          <a:xfrm>
            <a:off x="2388914" y="1055655"/>
            <a:ext cx="756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1+2</a:t>
            </a:r>
            <a:endParaRPr lang="hu-HU" dirty="0">
              <a:latin typeface="+mj-lt"/>
            </a:endParaRPr>
          </a:p>
        </p:txBody>
      </p:sp>
      <p:sp>
        <p:nvSpPr>
          <p:cNvPr id="32" name="Ellipszis 31"/>
          <p:cNvSpPr/>
          <p:nvPr/>
        </p:nvSpPr>
        <p:spPr>
          <a:xfrm>
            <a:off x="4214564" y="1931967"/>
            <a:ext cx="576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dirty="0" err="1" smtClean="0">
                <a:latin typeface="+mj-lt"/>
              </a:rPr>
              <a:t>cs</a:t>
            </a:r>
            <a:endParaRPr lang="hu-HU" sz="2000" dirty="0">
              <a:latin typeface="+mj-lt"/>
            </a:endParaRPr>
          </a:p>
        </p:txBody>
      </p:sp>
      <p:graphicFrame>
        <p:nvGraphicFramePr>
          <p:cNvPr id="33" name="Object 2"/>
          <p:cNvGraphicFramePr>
            <a:graphicFrameLocks noChangeAspect="1"/>
          </p:cNvGraphicFramePr>
          <p:nvPr/>
        </p:nvGraphicFramePr>
        <p:xfrm>
          <a:off x="957213" y="2428866"/>
          <a:ext cx="487362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Equation" r:id="rId7" imgW="304560" imgH="215640" progId="Equation.3">
                  <p:embed/>
                </p:oleObj>
              </mc:Choice>
              <mc:Fallback>
                <p:oleObj name="Equation" r:id="rId7" imgW="30456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7213" y="2428866"/>
                        <a:ext cx="487362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2"/>
          <p:cNvGraphicFramePr>
            <a:graphicFrameLocks noChangeAspect="1"/>
          </p:cNvGraphicFramePr>
          <p:nvPr/>
        </p:nvGraphicFramePr>
        <p:xfrm>
          <a:off x="1017588" y="3976695"/>
          <a:ext cx="366712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Equation" r:id="rId9" imgW="228600" imgH="215640" progId="Equation.3">
                  <p:embed/>
                </p:oleObj>
              </mc:Choice>
              <mc:Fallback>
                <p:oleObj name="Equation" r:id="rId9" imgW="228600" imgH="215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7588" y="3976695"/>
                        <a:ext cx="366712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2"/>
          <p:cNvGraphicFramePr>
            <a:graphicFrameLocks noChangeAspect="1"/>
          </p:cNvGraphicFramePr>
          <p:nvPr/>
        </p:nvGraphicFramePr>
        <p:xfrm>
          <a:off x="1030239" y="4291029"/>
          <a:ext cx="32385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Equation" r:id="rId11" imgW="203040" imgH="215640" progId="Equation.3">
                  <p:embed/>
                </p:oleObj>
              </mc:Choice>
              <mc:Fallback>
                <p:oleObj name="Equation" r:id="rId11" imgW="203040" imgH="215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0239" y="4291029"/>
                        <a:ext cx="32385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"/>
          <p:cNvGraphicFramePr>
            <a:graphicFrameLocks noChangeAspect="1"/>
          </p:cNvGraphicFramePr>
          <p:nvPr/>
        </p:nvGraphicFramePr>
        <p:xfrm>
          <a:off x="2928915" y="6208755"/>
          <a:ext cx="2444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name="Equation" r:id="rId13" imgW="152280" imgH="203040" progId="Equation.3">
                  <p:embed/>
                </p:oleObj>
              </mc:Choice>
              <mc:Fallback>
                <p:oleObj name="Equation" r:id="rId13" imgW="152280" imgH="2030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8915" y="6208755"/>
                        <a:ext cx="2444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5" name="Csoportba foglalás 54"/>
          <p:cNvGrpSpPr>
            <a:grpSpLocks noChangeAspect="1"/>
          </p:cNvGrpSpPr>
          <p:nvPr/>
        </p:nvGrpSpPr>
        <p:grpSpPr>
          <a:xfrm>
            <a:off x="6842086" y="982629"/>
            <a:ext cx="1563779" cy="432000"/>
            <a:chOff x="5667390" y="1248480"/>
            <a:chExt cx="2738471" cy="756513"/>
          </a:xfrm>
        </p:grpSpPr>
        <p:cxnSp>
          <p:nvCxnSpPr>
            <p:cNvPr id="49" name="Egyenes összekötő 48"/>
            <p:cNvCxnSpPr/>
            <p:nvPr/>
          </p:nvCxnSpPr>
          <p:spPr>
            <a:xfrm flipV="1">
              <a:off x="5667390" y="1627364"/>
              <a:ext cx="2738471" cy="2276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Csoportba foglalás 46"/>
            <p:cNvGrpSpPr/>
            <p:nvPr/>
          </p:nvGrpSpPr>
          <p:grpSpPr>
            <a:xfrm rot="5400000">
              <a:off x="6033827" y="1248993"/>
              <a:ext cx="756000" cy="756000"/>
              <a:chOff x="5776929" y="3658338"/>
              <a:chExt cx="756000" cy="756000"/>
            </a:xfrm>
          </p:grpSpPr>
          <p:sp>
            <p:nvSpPr>
              <p:cNvPr id="37" name="Ellipszis 36"/>
              <p:cNvSpPr/>
              <p:nvPr/>
            </p:nvSpPr>
            <p:spPr>
              <a:xfrm>
                <a:off x="5776929" y="3658338"/>
                <a:ext cx="756000" cy="7560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8" name="Háromszög 37"/>
              <p:cNvSpPr/>
              <p:nvPr/>
            </p:nvSpPr>
            <p:spPr>
              <a:xfrm>
                <a:off x="5996007" y="3684590"/>
                <a:ext cx="252000" cy="25200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grpSp>
          <p:nvGrpSpPr>
            <p:cNvPr id="46" name="Csoportba foglalás 45"/>
            <p:cNvGrpSpPr/>
            <p:nvPr/>
          </p:nvGrpSpPr>
          <p:grpSpPr>
            <a:xfrm rot="5400000">
              <a:off x="7175990" y="1248480"/>
              <a:ext cx="756000" cy="756000"/>
              <a:chOff x="5776929" y="2516175"/>
              <a:chExt cx="720000" cy="720000"/>
            </a:xfrm>
          </p:grpSpPr>
          <p:sp>
            <p:nvSpPr>
              <p:cNvPr id="41" name="Ellipszis 40"/>
              <p:cNvSpPr/>
              <p:nvPr/>
            </p:nvSpPr>
            <p:spPr>
              <a:xfrm>
                <a:off x="5776929" y="2516175"/>
                <a:ext cx="720000" cy="7200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42" name="Háromszög 41"/>
              <p:cNvSpPr/>
              <p:nvPr/>
            </p:nvSpPr>
            <p:spPr>
              <a:xfrm>
                <a:off x="6011769" y="2516931"/>
                <a:ext cx="252000" cy="25200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</p:grpSp>
      <p:sp>
        <p:nvSpPr>
          <p:cNvPr id="53" name="Szövegdoboz 52"/>
          <p:cNvSpPr txBox="1"/>
          <p:nvPr/>
        </p:nvSpPr>
        <p:spPr>
          <a:xfrm>
            <a:off x="4078491" y="2791471"/>
            <a:ext cx="47290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latin typeface="+mj-lt"/>
              </a:rPr>
              <a:t>Mindkét szivattyú ugyanazon térfogatárammal működik, tehát az egyazon térfogatáramhoz tartozó szállító magasságok összeadásával kapjuk meg az eredő jelleggörbét.  </a:t>
            </a:r>
            <a:endParaRPr lang="hu-H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000"/>
                            </p:stCondLst>
                            <p:childTnLst>
                              <p:par>
                                <p:cTn id="9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00"/>
                            </p:stCondLst>
                            <p:childTnLst>
                              <p:par>
                                <p:cTn id="1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21" grpId="0" animBg="1"/>
      <p:bldP spid="22" grpId="0" animBg="1"/>
      <p:bldP spid="23" grpId="0" animBg="1"/>
      <p:bldP spid="29" grpId="0" animBg="1"/>
      <p:bldP spid="30" grpId="0" animBg="1"/>
      <p:bldP spid="31" grpId="0" animBg="1"/>
      <p:bldP spid="32" grpId="0" animBg="1"/>
      <p:bldP spid="5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Egyenes összekötő 26"/>
          <p:cNvCxnSpPr/>
          <p:nvPr/>
        </p:nvCxnSpPr>
        <p:spPr>
          <a:xfrm rot="16200000" flipH="1">
            <a:off x="22975" y="4253698"/>
            <a:ext cx="42053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gyenes összekötő 38"/>
          <p:cNvCxnSpPr/>
          <p:nvPr/>
        </p:nvCxnSpPr>
        <p:spPr>
          <a:xfrm rot="10800000">
            <a:off x="1687473" y="4559315"/>
            <a:ext cx="65723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gyenes összekötő 37"/>
          <p:cNvCxnSpPr/>
          <p:nvPr/>
        </p:nvCxnSpPr>
        <p:spPr>
          <a:xfrm rot="10800000">
            <a:off x="884187" y="5033984"/>
            <a:ext cx="157282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gyenes összekötő 36"/>
          <p:cNvCxnSpPr/>
          <p:nvPr/>
        </p:nvCxnSpPr>
        <p:spPr>
          <a:xfrm rot="10800000">
            <a:off x="884187" y="4338649"/>
            <a:ext cx="157282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7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79342"/>
            <a:ext cx="8229600" cy="814383"/>
          </a:xfrm>
        </p:spPr>
        <p:txBody>
          <a:bodyPr>
            <a:normAutofit/>
          </a:bodyPr>
          <a:lstStyle/>
          <a:p>
            <a:r>
              <a:rPr lang="hu-HU" dirty="0" smtClean="0"/>
              <a:t>Szivattyúk soros üzeme 2.</a:t>
            </a:r>
            <a:endParaRPr lang="hu-HU" dirty="0"/>
          </a:p>
        </p:txBody>
      </p:sp>
      <p:cxnSp>
        <p:nvCxnSpPr>
          <p:cNvPr id="9" name="Egyenes összekötő nyíllal 8"/>
          <p:cNvCxnSpPr/>
          <p:nvPr/>
        </p:nvCxnSpPr>
        <p:spPr>
          <a:xfrm rot="5400000" flipH="1" flipV="1">
            <a:off x="-1520123" y="3617116"/>
            <a:ext cx="5246778" cy="1587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gyenes összekötő nyíllal 10"/>
          <p:cNvCxnSpPr/>
          <p:nvPr/>
        </p:nvCxnSpPr>
        <p:spPr>
          <a:xfrm>
            <a:off x="1102471" y="6240501"/>
            <a:ext cx="4187069" cy="795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zabadkézi sokszög 11"/>
          <p:cNvSpPr/>
          <p:nvPr/>
        </p:nvSpPr>
        <p:spPr>
          <a:xfrm>
            <a:off x="1104060" y="3770351"/>
            <a:ext cx="2807530" cy="2470150"/>
          </a:xfrm>
          <a:custGeom>
            <a:avLst/>
            <a:gdLst>
              <a:gd name="connsiteX0" fmla="*/ 0 w 2800350"/>
              <a:gd name="connsiteY0" fmla="*/ 0 h 2470150"/>
              <a:gd name="connsiteX1" fmla="*/ 546100 w 2800350"/>
              <a:gd name="connsiteY1" fmla="*/ 241300 h 2470150"/>
              <a:gd name="connsiteX2" fmla="*/ 1212850 w 2800350"/>
              <a:gd name="connsiteY2" fmla="*/ 711200 h 2470150"/>
              <a:gd name="connsiteX3" fmla="*/ 2152650 w 2800350"/>
              <a:gd name="connsiteY3" fmla="*/ 1619250 h 2470150"/>
              <a:gd name="connsiteX4" fmla="*/ 2571750 w 2800350"/>
              <a:gd name="connsiteY4" fmla="*/ 2127250 h 2470150"/>
              <a:gd name="connsiteX5" fmla="*/ 2800350 w 2800350"/>
              <a:gd name="connsiteY5" fmla="*/ 2470150 h 247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00350" h="2470150">
                <a:moveTo>
                  <a:pt x="0" y="0"/>
                </a:moveTo>
                <a:cubicBezTo>
                  <a:pt x="171979" y="61383"/>
                  <a:pt x="343958" y="122767"/>
                  <a:pt x="546100" y="241300"/>
                </a:cubicBezTo>
                <a:cubicBezTo>
                  <a:pt x="748242" y="359833"/>
                  <a:pt x="945092" y="481542"/>
                  <a:pt x="1212850" y="711200"/>
                </a:cubicBezTo>
                <a:cubicBezTo>
                  <a:pt x="1480608" y="940858"/>
                  <a:pt x="1926167" y="1383242"/>
                  <a:pt x="2152650" y="1619250"/>
                </a:cubicBezTo>
                <a:cubicBezTo>
                  <a:pt x="2379133" y="1855258"/>
                  <a:pt x="2463800" y="1985433"/>
                  <a:pt x="2571750" y="2127250"/>
                </a:cubicBezTo>
                <a:cubicBezTo>
                  <a:pt x="2679700" y="2269067"/>
                  <a:pt x="2740025" y="2369608"/>
                  <a:pt x="2800350" y="2470150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Szabadkézi sokszög 12"/>
          <p:cNvSpPr/>
          <p:nvPr/>
        </p:nvSpPr>
        <p:spPr>
          <a:xfrm>
            <a:off x="1104890" y="3784600"/>
            <a:ext cx="3403600" cy="1095375"/>
          </a:xfrm>
          <a:custGeom>
            <a:avLst/>
            <a:gdLst>
              <a:gd name="connsiteX0" fmla="*/ 0 w 3403600"/>
              <a:gd name="connsiteY0" fmla="*/ 1085850 h 1095375"/>
              <a:gd name="connsiteX1" fmla="*/ 298450 w 3403600"/>
              <a:gd name="connsiteY1" fmla="*/ 1085850 h 1095375"/>
              <a:gd name="connsiteX2" fmla="*/ 793750 w 3403600"/>
              <a:gd name="connsiteY2" fmla="*/ 1028700 h 1095375"/>
              <a:gd name="connsiteX3" fmla="*/ 1460500 w 3403600"/>
              <a:gd name="connsiteY3" fmla="*/ 844550 h 1095375"/>
              <a:gd name="connsiteX4" fmla="*/ 2171700 w 3403600"/>
              <a:gd name="connsiteY4" fmla="*/ 590550 h 1095375"/>
              <a:gd name="connsiteX5" fmla="*/ 3403600 w 3403600"/>
              <a:gd name="connsiteY5" fmla="*/ 0 h 1095375"/>
              <a:gd name="connsiteX0" fmla="*/ 0 w 3403600"/>
              <a:gd name="connsiteY0" fmla="*/ 1085850 h 1095375"/>
              <a:gd name="connsiteX1" fmla="*/ 298450 w 3403600"/>
              <a:gd name="connsiteY1" fmla="*/ 1085850 h 1095375"/>
              <a:gd name="connsiteX2" fmla="*/ 793750 w 3403600"/>
              <a:gd name="connsiteY2" fmla="*/ 1028700 h 1095375"/>
              <a:gd name="connsiteX3" fmla="*/ 1460500 w 3403600"/>
              <a:gd name="connsiteY3" fmla="*/ 844550 h 1095375"/>
              <a:gd name="connsiteX4" fmla="*/ 2171700 w 3403600"/>
              <a:gd name="connsiteY4" fmla="*/ 590550 h 1095375"/>
              <a:gd name="connsiteX5" fmla="*/ 3403600 w 3403600"/>
              <a:gd name="connsiteY5" fmla="*/ 0 h 1095375"/>
              <a:gd name="connsiteX0" fmla="*/ 0 w 3403600"/>
              <a:gd name="connsiteY0" fmla="*/ 1085850 h 1095375"/>
              <a:gd name="connsiteX1" fmla="*/ 298450 w 3403600"/>
              <a:gd name="connsiteY1" fmla="*/ 1085850 h 1095375"/>
              <a:gd name="connsiteX2" fmla="*/ 793750 w 3403600"/>
              <a:gd name="connsiteY2" fmla="*/ 1028700 h 1095375"/>
              <a:gd name="connsiteX3" fmla="*/ 1460500 w 3403600"/>
              <a:gd name="connsiteY3" fmla="*/ 844550 h 1095375"/>
              <a:gd name="connsiteX4" fmla="*/ 2171700 w 3403600"/>
              <a:gd name="connsiteY4" fmla="*/ 590550 h 1095375"/>
              <a:gd name="connsiteX5" fmla="*/ 3403600 w 3403600"/>
              <a:gd name="connsiteY5" fmla="*/ 0 h 1095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03600" h="1095375">
                <a:moveTo>
                  <a:pt x="0" y="1085850"/>
                </a:moveTo>
                <a:cubicBezTo>
                  <a:pt x="83079" y="1090612"/>
                  <a:pt x="166158" y="1095375"/>
                  <a:pt x="298450" y="1085850"/>
                </a:cubicBezTo>
                <a:cubicBezTo>
                  <a:pt x="430742" y="1076325"/>
                  <a:pt x="600075" y="1068917"/>
                  <a:pt x="793750" y="1028700"/>
                </a:cubicBezTo>
                <a:cubicBezTo>
                  <a:pt x="987425" y="988483"/>
                  <a:pt x="1230842" y="917575"/>
                  <a:pt x="1460500" y="844550"/>
                </a:cubicBezTo>
                <a:cubicBezTo>
                  <a:pt x="1690158" y="771525"/>
                  <a:pt x="1847850" y="731308"/>
                  <a:pt x="2171700" y="590550"/>
                </a:cubicBezTo>
                <a:cubicBezTo>
                  <a:pt x="2495550" y="449792"/>
                  <a:pt x="2949575" y="224896"/>
                  <a:pt x="3403600" y="0"/>
                </a:cubicBezTo>
              </a:path>
            </a:pathLst>
          </a:cu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Szabadkézi sokszög 13"/>
          <p:cNvSpPr/>
          <p:nvPr/>
        </p:nvSpPr>
        <p:spPr>
          <a:xfrm>
            <a:off x="1103265" y="3302000"/>
            <a:ext cx="3403600" cy="1416050"/>
          </a:xfrm>
          <a:custGeom>
            <a:avLst/>
            <a:gdLst>
              <a:gd name="connsiteX0" fmla="*/ 0 w 3403600"/>
              <a:gd name="connsiteY0" fmla="*/ 1416050 h 1416050"/>
              <a:gd name="connsiteX1" fmla="*/ 292100 w 3403600"/>
              <a:gd name="connsiteY1" fmla="*/ 1397000 h 1416050"/>
              <a:gd name="connsiteX2" fmla="*/ 711200 w 3403600"/>
              <a:gd name="connsiteY2" fmla="*/ 1333500 h 1416050"/>
              <a:gd name="connsiteX3" fmla="*/ 1263650 w 3403600"/>
              <a:gd name="connsiteY3" fmla="*/ 1174750 h 1416050"/>
              <a:gd name="connsiteX4" fmla="*/ 2044700 w 3403600"/>
              <a:gd name="connsiteY4" fmla="*/ 825500 h 1416050"/>
              <a:gd name="connsiteX5" fmla="*/ 2743200 w 3403600"/>
              <a:gd name="connsiteY5" fmla="*/ 431800 h 1416050"/>
              <a:gd name="connsiteX6" fmla="*/ 3403600 w 3403600"/>
              <a:gd name="connsiteY6" fmla="*/ 0 h 141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03600" h="1416050">
                <a:moveTo>
                  <a:pt x="0" y="1416050"/>
                </a:moveTo>
                <a:cubicBezTo>
                  <a:pt x="86783" y="1413404"/>
                  <a:pt x="173567" y="1410758"/>
                  <a:pt x="292100" y="1397000"/>
                </a:cubicBezTo>
                <a:cubicBezTo>
                  <a:pt x="410633" y="1383242"/>
                  <a:pt x="549275" y="1370542"/>
                  <a:pt x="711200" y="1333500"/>
                </a:cubicBezTo>
                <a:cubicBezTo>
                  <a:pt x="873125" y="1296458"/>
                  <a:pt x="1041400" y="1259417"/>
                  <a:pt x="1263650" y="1174750"/>
                </a:cubicBezTo>
                <a:cubicBezTo>
                  <a:pt x="1485900" y="1090083"/>
                  <a:pt x="1798108" y="949325"/>
                  <a:pt x="2044700" y="825500"/>
                </a:cubicBezTo>
                <a:cubicBezTo>
                  <a:pt x="2291292" y="701675"/>
                  <a:pt x="2516717" y="569383"/>
                  <a:pt x="2743200" y="431800"/>
                </a:cubicBezTo>
                <a:cubicBezTo>
                  <a:pt x="2969683" y="294217"/>
                  <a:pt x="3186641" y="147108"/>
                  <a:pt x="3403600" y="0"/>
                </a:cubicBezTo>
              </a:path>
            </a:pathLst>
          </a:cu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Szabadkézi sokszög 14"/>
          <p:cNvSpPr/>
          <p:nvPr/>
        </p:nvSpPr>
        <p:spPr>
          <a:xfrm>
            <a:off x="1104890" y="5156200"/>
            <a:ext cx="1371600" cy="1085099"/>
          </a:xfrm>
          <a:custGeom>
            <a:avLst/>
            <a:gdLst>
              <a:gd name="connsiteX0" fmla="*/ 0 w 1371600"/>
              <a:gd name="connsiteY0" fmla="*/ 0 h 1098550"/>
              <a:gd name="connsiteX1" fmla="*/ 546100 w 1371600"/>
              <a:gd name="connsiteY1" fmla="*/ 311150 h 1098550"/>
              <a:gd name="connsiteX2" fmla="*/ 920750 w 1371600"/>
              <a:gd name="connsiteY2" fmla="*/ 565150 h 1098550"/>
              <a:gd name="connsiteX3" fmla="*/ 1231900 w 1371600"/>
              <a:gd name="connsiteY3" fmla="*/ 882650 h 1098550"/>
              <a:gd name="connsiteX4" fmla="*/ 1371600 w 1371600"/>
              <a:gd name="connsiteY4" fmla="*/ 1098550 h 1098550"/>
              <a:gd name="connsiteX0" fmla="*/ 0 w 1371600"/>
              <a:gd name="connsiteY0" fmla="*/ 0 h 1098550"/>
              <a:gd name="connsiteX1" fmla="*/ 371410 w 1371600"/>
              <a:gd name="connsiteY1" fmla="*/ 198389 h 1098550"/>
              <a:gd name="connsiteX2" fmla="*/ 920750 w 1371600"/>
              <a:gd name="connsiteY2" fmla="*/ 565150 h 1098550"/>
              <a:gd name="connsiteX3" fmla="*/ 1231900 w 1371600"/>
              <a:gd name="connsiteY3" fmla="*/ 882650 h 1098550"/>
              <a:gd name="connsiteX4" fmla="*/ 1371600 w 1371600"/>
              <a:gd name="connsiteY4" fmla="*/ 1098550 h 109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098550">
                <a:moveTo>
                  <a:pt x="0" y="0"/>
                </a:moveTo>
                <a:cubicBezTo>
                  <a:pt x="196321" y="108479"/>
                  <a:pt x="217952" y="104197"/>
                  <a:pt x="371410" y="198389"/>
                </a:cubicBezTo>
                <a:cubicBezTo>
                  <a:pt x="524868" y="292581"/>
                  <a:pt x="777335" y="451107"/>
                  <a:pt x="920750" y="565150"/>
                </a:cubicBezTo>
                <a:cubicBezTo>
                  <a:pt x="1064165" y="679193"/>
                  <a:pt x="1156758" y="793750"/>
                  <a:pt x="1231900" y="882650"/>
                </a:cubicBezTo>
                <a:cubicBezTo>
                  <a:pt x="1307042" y="971550"/>
                  <a:pt x="1339321" y="1035050"/>
                  <a:pt x="1371600" y="1098550"/>
                </a:cubicBezTo>
              </a:path>
            </a:pathLst>
          </a:custGeom>
          <a:ln w="38100">
            <a:solidFill>
              <a:srgbClr val="00CC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Szabadkézi sokszög 15"/>
          <p:cNvSpPr/>
          <p:nvPr/>
        </p:nvSpPr>
        <p:spPr>
          <a:xfrm>
            <a:off x="1104890" y="3092450"/>
            <a:ext cx="1385868" cy="2746408"/>
          </a:xfrm>
          <a:custGeom>
            <a:avLst/>
            <a:gdLst>
              <a:gd name="connsiteX0" fmla="*/ 0 w 1390650"/>
              <a:gd name="connsiteY0" fmla="*/ 0 h 2673350"/>
              <a:gd name="connsiteX1" fmla="*/ 184150 w 1390650"/>
              <a:gd name="connsiteY1" fmla="*/ 107950 h 2673350"/>
              <a:gd name="connsiteX2" fmla="*/ 457200 w 1390650"/>
              <a:gd name="connsiteY2" fmla="*/ 431800 h 2673350"/>
              <a:gd name="connsiteX3" fmla="*/ 812800 w 1390650"/>
              <a:gd name="connsiteY3" fmla="*/ 1054100 h 2673350"/>
              <a:gd name="connsiteX4" fmla="*/ 1219200 w 1390650"/>
              <a:gd name="connsiteY4" fmla="*/ 2057400 h 2673350"/>
              <a:gd name="connsiteX5" fmla="*/ 1390650 w 1390650"/>
              <a:gd name="connsiteY5" fmla="*/ 2673350 h 2673350"/>
              <a:gd name="connsiteX0" fmla="*/ 0 w 1390650"/>
              <a:gd name="connsiteY0" fmla="*/ 0 h 2673350"/>
              <a:gd name="connsiteX1" fmla="*/ 184150 w 1390650"/>
              <a:gd name="connsiteY1" fmla="*/ 107950 h 2673350"/>
              <a:gd name="connsiteX2" fmla="*/ 457200 w 1390650"/>
              <a:gd name="connsiteY2" fmla="*/ 431800 h 2673350"/>
              <a:gd name="connsiteX3" fmla="*/ 857341 w 1390650"/>
              <a:gd name="connsiteY3" fmla="*/ 1054100 h 2673350"/>
              <a:gd name="connsiteX4" fmla="*/ 1219200 w 1390650"/>
              <a:gd name="connsiteY4" fmla="*/ 2057400 h 2673350"/>
              <a:gd name="connsiteX5" fmla="*/ 1390650 w 1390650"/>
              <a:gd name="connsiteY5" fmla="*/ 2673350 h 2673350"/>
              <a:gd name="connsiteX0" fmla="*/ 0 w 1390650"/>
              <a:gd name="connsiteY0" fmla="*/ 0 h 2673350"/>
              <a:gd name="connsiteX1" fmla="*/ 184150 w 1390650"/>
              <a:gd name="connsiteY1" fmla="*/ 107950 h 2673350"/>
              <a:gd name="connsiteX2" fmla="*/ 457200 w 1390650"/>
              <a:gd name="connsiteY2" fmla="*/ 431800 h 2673350"/>
              <a:gd name="connsiteX3" fmla="*/ 857341 w 1390650"/>
              <a:gd name="connsiteY3" fmla="*/ 1054100 h 2673350"/>
              <a:gd name="connsiteX4" fmla="*/ 1263742 w 1390650"/>
              <a:gd name="connsiteY4" fmla="*/ 2057400 h 2673350"/>
              <a:gd name="connsiteX5" fmla="*/ 1390650 w 1390650"/>
              <a:gd name="connsiteY5" fmla="*/ 2673350 h 2673350"/>
              <a:gd name="connsiteX0" fmla="*/ 0 w 1390650"/>
              <a:gd name="connsiteY0" fmla="*/ 0 h 2673350"/>
              <a:gd name="connsiteX1" fmla="*/ 184150 w 1390650"/>
              <a:gd name="connsiteY1" fmla="*/ 107950 h 2673350"/>
              <a:gd name="connsiteX2" fmla="*/ 457200 w 1390650"/>
              <a:gd name="connsiteY2" fmla="*/ 393122 h 2673350"/>
              <a:gd name="connsiteX3" fmla="*/ 857341 w 1390650"/>
              <a:gd name="connsiteY3" fmla="*/ 1054100 h 2673350"/>
              <a:gd name="connsiteX4" fmla="*/ 1263742 w 1390650"/>
              <a:gd name="connsiteY4" fmla="*/ 2057400 h 2673350"/>
              <a:gd name="connsiteX5" fmla="*/ 1390650 w 1390650"/>
              <a:gd name="connsiteY5" fmla="*/ 2673350 h 2673350"/>
              <a:gd name="connsiteX0" fmla="*/ 0 w 1390650"/>
              <a:gd name="connsiteY0" fmla="*/ 0 h 2673350"/>
              <a:gd name="connsiteX1" fmla="*/ 184150 w 1390650"/>
              <a:gd name="connsiteY1" fmla="*/ 107950 h 2673350"/>
              <a:gd name="connsiteX2" fmla="*/ 457200 w 1390650"/>
              <a:gd name="connsiteY2" fmla="*/ 393122 h 2673350"/>
              <a:gd name="connsiteX3" fmla="*/ 857341 w 1390650"/>
              <a:gd name="connsiteY3" fmla="*/ 1054100 h 2673350"/>
              <a:gd name="connsiteX4" fmla="*/ 1161728 w 1390650"/>
              <a:gd name="connsiteY4" fmla="*/ 1805472 h 2673350"/>
              <a:gd name="connsiteX5" fmla="*/ 1390650 w 1390650"/>
              <a:gd name="connsiteY5" fmla="*/ 2673350 h 2673350"/>
              <a:gd name="connsiteX0" fmla="*/ 0 w 1390650"/>
              <a:gd name="connsiteY0" fmla="*/ 0 h 2673350"/>
              <a:gd name="connsiteX1" fmla="*/ 184150 w 1390650"/>
              <a:gd name="connsiteY1" fmla="*/ 107950 h 2673350"/>
              <a:gd name="connsiteX2" fmla="*/ 457200 w 1390650"/>
              <a:gd name="connsiteY2" fmla="*/ 393122 h 2673350"/>
              <a:gd name="connsiteX3" fmla="*/ 857341 w 1390650"/>
              <a:gd name="connsiteY3" fmla="*/ 1054100 h 2673350"/>
              <a:gd name="connsiteX4" fmla="*/ 1161728 w 1390650"/>
              <a:gd name="connsiteY4" fmla="*/ 1805472 h 2673350"/>
              <a:gd name="connsiteX5" fmla="*/ 1390650 w 1390650"/>
              <a:gd name="connsiteY5" fmla="*/ 2673350 h 267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0650" h="2673350">
                <a:moveTo>
                  <a:pt x="0" y="0"/>
                </a:moveTo>
                <a:cubicBezTo>
                  <a:pt x="53975" y="17991"/>
                  <a:pt x="107950" y="42430"/>
                  <a:pt x="184150" y="107950"/>
                </a:cubicBezTo>
                <a:cubicBezTo>
                  <a:pt x="260350" y="173470"/>
                  <a:pt x="345002" y="235430"/>
                  <a:pt x="457200" y="393122"/>
                </a:cubicBezTo>
                <a:cubicBezTo>
                  <a:pt x="569398" y="550814"/>
                  <a:pt x="739920" y="818708"/>
                  <a:pt x="857341" y="1054100"/>
                </a:cubicBezTo>
                <a:cubicBezTo>
                  <a:pt x="974762" y="1289492"/>
                  <a:pt x="1072843" y="1535597"/>
                  <a:pt x="1161728" y="1805472"/>
                </a:cubicBezTo>
                <a:cubicBezTo>
                  <a:pt x="1256220" y="2123227"/>
                  <a:pt x="1353079" y="2500312"/>
                  <a:pt x="1390650" y="2673350"/>
                </a:cubicBezTo>
              </a:path>
            </a:pathLst>
          </a:custGeom>
          <a:ln w="38100">
            <a:solidFill>
              <a:srgbClr val="00CC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Szabadkézi sokszög 16"/>
          <p:cNvSpPr/>
          <p:nvPr/>
        </p:nvSpPr>
        <p:spPr>
          <a:xfrm>
            <a:off x="1103265" y="1708149"/>
            <a:ext cx="1611297" cy="3144857"/>
          </a:xfrm>
          <a:custGeom>
            <a:avLst/>
            <a:gdLst>
              <a:gd name="connsiteX0" fmla="*/ 0 w 1562100"/>
              <a:gd name="connsiteY0" fmla="*/ 0 h 3105150"/>
              <a:gd name="connsiteX1" fmla="*/ 247650 w 1562100"/>
              <a:gd name="connsiteY1" fmla="*/ 133350 h 3105150"/>
              <a:gd name="connsiteX2" fmla="*/ 520700 w 1562100"/>
              <a:gd name="connsiteY2" fmla="*/ 457200 h 3105150"/>
              <a:gd name="connsiteX3" fmla="*/ 933450 w 1562100"/>
              <a:gd name="connsiteY3" fmla="*/ 1206500 h 3105150"/>
              <a:gd name="connsiteX4" fmla="*/ 1289050 w 1562100"/>
              <a:gd name="connsiteY4" fmla="*/ 2146300 h 3105150"/>
              <a:gd name="connsiteX5" fmla="*/ 1562100 w 1562100"/>
              <a:gd name="connsiteY5" fmla="*/ 3105150 h 3105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2100" h="3105150">
                <a:moveTo>
                  <a:pt x="0" y="0"/>
                </a:moveTo>
                <a:cubicBezTo>
                  <a:pt x="80433" y="28575"/>
                  <a:pt x="160867" y="57150"/>
                  <a:pt x="247650" y="133350"/>
                </a:cubicBezTo>
                <a:cubicBezTo>
                  <a:pt x="334433" y="209550"/>
                  <a:pt x="406400" y="278342"/>
                  <a:pt x="520700" y="457200"/>
                </a:cubicBezTo>
                <a:cubicBezTo>
                  <a:pt x="635000" y="636058"/>
                  <a:pt x="805392" y="924983"/>
                  <a:pt x="933450" y="1206500"/>
                </a:cubicBezTo>
                <a:cubicBezTo>
                  <a:pt x="1061508" y="1488017"/>
                  <a:pt x="1184275" y="1829858"/>
                  <a:pt x="1289050" y="2146300"/>
                </a:cubicBezTo>
                <a:cubicBezTo>
                  <a:pt x="1393825" y="2462742"/>
                  <a:pt x="1477962" y="2783946"/>
                  <a:pt x="1562100" y="3105150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Szabadkézi sokszög 18"/>
          <p:cNvSpPr/>
          <p:nvPr/>
        </p:nvSpPr>
        <p:spPr>
          <a:xfrm>
            <a:off x="1104890" y="1238250"/>
            <a:ext cx="3060700" cy="2120900"/>
          </a:xfrm>
          <a:custGeom>
            <a:avLst/>
            <a:gdLst>
              <a:gd name="connsiteX0" fmla="*/ 0 w 3060700"/>
              <a:gd name="connsiteY0" fmla="*/ 2120900 h 2120900"/>
              <a:gd name="connsiteX1" fmla="*/ 508000 w 3060700"/>
              <a:gd name="connsiteY1" fmla="*/ 2006600 h 2120900"/>
              <a:gd name="connsiteX2" fmla="*/ 1066800 w 3060700"/>
              <a:gd name="connsiteY2" fmla="*/ 1790700 h 2120900"/>
              <a:gd name="connsiteX3" fmla="*/ 1758950 w 3060700"/>
              <a:gd name="connsiteY3" fmla="*/ 1333500 h 2120900"/>
              <a:gd name="connsiteX4" fmla="*/ 2533650 w 3060700"/>
              <a:gd name="connsiteY4" fmla="*/ 603250 h 2120900"/>
              <a:gd name="connsiteX5" fmla="*/ 3060700 w 3060700"/>
              <a:gd name="connsiteY5" fmla="*/ 0 h 2120900"/>
              <a:gd name="connsiteX6" fmla="*/ 3060700 w 3060700"/>
              <a:gd name="connsiteY6" fmla="*/ 0 h 2120900"/>
              <a:gd name="connsiteX7" fmla="*/ 3022600 w 3060700"/>
              <a:gd name="connsiteY7" fmla="*/ 596900 h 2120900"/>
              <a:gd name="connsiteX0" fmla="*/ 0 w 3060700"/>
              <a:gd name="connsiteY0" fmla="*/ 2120900 h 2120900"/>
              <a:gd name="connsiteX1" fmla="*/ 508000 w 3060700"/>
              <a:gd name="connsiteY1" fmla="*/ 2006600 h 2120900"/>
              <a:gd name="connsiteX2" fmla="*/ 1066800 w 3060700"/>
              <a:gd name="connsiteY2" fmla="*/ 1790700 h 2120900"/>
              <a:gd name="connsiteX3" fmla="*/ 1758950 w 3060700"/>
              <a:gd name="connsiteY3" fmla="*/ 1333500 h 2120900"/>
              <a:gd name="connsiteX4" fmla="*/ 2533650 w 3060700"/>
              <a:gd name="connsiteY4" fmla="*/ 603250 h 2120900"/>
              <a:gd name="connsiteX5" fmla="*/ 3060700 w 3060700"/>
              <a:gd name="connsiteY5" fmla="*/ 0 h 2120900"/>
              <a:gd name="connsiteX6" fmla="*/ 3060700 w 3060700"/>
              <a:gd name="connsiteY6" fmla="*/ 0 h 212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0700" h="2120900">
                <a:moveTo>
                  <a:pt x="0" y="2120900"/>
                </a:moveTo>
                <a:cubicBezTo>
                  <a:pt x="165100" y="2091266"/>
                  <a:pt x="330200" y="2061633"/>
                  <a:pt x="508000" y="2006600"/>
                </a:cubicBezTo>
                <a:cubicBezTo>
                  <a:pt x="685800" y="1951567"/>
                  <a:pt x="858308" y="1902883"/>
                  <a:pt x="1066800" y="1790700"/>
                </a:cubicBezTo>
                <a:cubicBezTo>
                  <a:pt x="1275292" y="1678517"/>
                  <a:pt x="1514475" y="1531408"/>
                  <a:pt x="1758950" y="1333500"/>
                </a:cubicBezTo>
                <a:cubicBezTo>
                  <a:pt x="2003425" y="1135592"/>
                  <a:pt x="2316692" y="825500"/>
                  <a:pt x="2533650" y="603250"/>
                </a:cubicBezTo>
                <a:cubicBezTo>
                  <a:pt x="2750608" y="381000"/>
                  <a:pt x="3060700" y="0"/>
                  <a:pt x="3060700" y="0"/>
                </a:cubicBezTo>
                <a:lnTo>
                  <a:pt x="3060700" y="0"/>
                </a:lnTo>
              </a:path>
            </a:pathLst>
          </a:custGeom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1" name="Ellipszis 20"/>
          <p:cNvSpPr/>
          <p:nvPr/>
        </p:nvSpPr>
        <p:spPr>
          <a:xfrm>
            <a:off x="2636811" y="5807475"/>
            <a:ext cx="360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2</a:t>
            </a:r>
            <a:endParaRPr lang="hu-HU" dirty="0">
              <a:latin typeface="+mj-lt"/>
            </a:endParaRPr>
          </a:p>
        </p:txBody>
      </p:sp>
      <p:sp>
        <p:nvSpPr>
          <p:cNvPr id="22" name="Ellipszis 21"/>
          <p:cNvSpPr/>
          <p:nvPr/>
        </p:nvSpPr>
        <p:spPr>
          <a:xfrm>
            <a:off x="1358856" y="1355454"/>
            <a:ext cx="756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1+2</a:t>
            </a:r>
            <a:endParaRPr lang="hu-HU" dirty="0">
              <a:latin typeface="+mj-lt"/>
            </a:endParaRPr>
          </a:p>
        </p:txBody>
      </p:sp>
      <p:sp>
        <p:nvSpPr>
          <p:cNvPr id="23" name="Ellipszis 22"/>
          <p:cNvSpPr/>
          <p:nvPr/>
        </p:nvSpPr>
        <p:spPr>
          <a:xfrm>
            <a:off x="4535487" y="3619260"/>
            <a:ext cx="648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cs</a:t>
            </a:r>
            <a:r>
              <a:rPr lang="hu-HU" baseline="-25000" dirty="0" smtClean="0">
                <a:latin typeface="+mj-lt"/>
              </a:rPr>
              <a:t>1</a:t>
            </a:r>
            <a:endParaRPr lang="hu-HU" baseline="-25000" dirty="0">
              <a:latin typeface="+mj-lt"/>
            </a:endParaRPr>
          </a:p>
        </p:txBody>
      </p:sp>
      <p:sp>
        <p:nvSpPr>
          <p:cNvPr id="24" name="Ellipszis 23"/>
          <p:cNvSpPr/>
          <p:nvPr/>
        </p:nvSpPr>
        <p:spPr>
          <a:xfrm>
            <a:off x="4543181" y="2808279"/>
            <a:ext cx="612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 smtClean="0">
                <a:latin typeface="+mj-lt"/>
              </a:rPr>
              <a:t>cs</a:t>
            </a:r>
            <a:r>
              <a:rPr lang="hu-HU" sz="1600" baseline="-25000" dirty="0" smtClean="0">
                <a:latin typeface="+mj-lt"/>
              </a:rPr>
              <a:t>2</a:t>
            </a:r>
            <a:endParaRPr lang="hu-HU" sz="1600" baseline="-25000" dirty="0">
              <a:latin typeface="+mj-lt"/>
            </a:endParaRPr>
          </a:p>
        </p:txBody>
      </p:sp>
      <p:sp>
        <p:nvSpPr>
          <p:cNvPr id="25" name="Ellipszis 24"/>
          <p:cNvSpPr/>
          <p:nvPr/>
        </p:nvSpPr>
        <p:spPr>
          <a:xfrm>
            <a:off x="4243383" y="1063350"/>
            <a:ext cx="1188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cs</a:t>
            </a:r>
            <a:r>
              <a:rPr lang="hu-HU" baseline="-25000" dirty="0" smtClean="0">
                <a:latin typeface="+mj-lt"/>
              </a:rPr>
              <a:t>1</a:t>
            </a:r>
            <a:r>
              <a:rPr lang="hu-HU" dirty="0" smtClean="0">
                <a:latin typeface="+mj-lt"/>
              </a:rPr>
              <a:t>+cs</a:t>
            </a:r>
            <a:r>
              <a:rPr lang="hu-HU" baseline="-25000" dirty="0" smtClean="0">
                <a:latin typeface="+mj-lt"/>
              </a:rPr>
              <a:t>2</a:t>
            </a:r>
            <a:endParaRPr lang="hu-HU" baseline="-25000" dirty="0">
              <a:latin typeface="+mj-lt"/>
            </a:endParaRPr>
          </a:p>
        </p:txBody>
      </p:sp>
      <p:cxnSp>
        <p:nvCxnSpPr>
          <p:cNvPr id="28" name="Egyenes összekötő 27"/>
          <p:cNvCxnSpPr/>
          <p:nvPr/>
        </p:nvCxnSpPr>
        <p:spPr>
          <a:xfrm rot="10800000">
            <a:off x="903668" y="3062281"/>
            <a:ext cx="157282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llipszis 29"/>
          <p:cNvSpPr/>
          <p:nvPr/>
        </p:nvSpPr>
        <p:spPr>
          <a:xfrm>
            <a:off x="2019168" y="2957409"/>
            <a:ext cx="216000" cy="216000"/>
          </a:xfrm>
          <a:prstGeom prst="ellipse">
            <a:avLst/>
          </a:prstGeom>
          <a:solidFill>
            <a:srgbClr val="FFFF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2" name="Ellipszis 31"/>
          <p:cNvSpPr/>
          <p:nvPr/>
        </p:nvSpPr>
        <p:spPr>
          <a:xfrm>
            <a:off x="2019168" y="4232286"/>
            <a:ext cx="216000" cy="216000"/>
          </a:xfrm>
          <a:prstGeom prst="ellipse">
            <a:avLst/>
          </a:prstGeom>
          <a:solidFill>
            <a:srgbClr val="FFFF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5" name="Szabadkézi sokszög 34"/>
          <p:cNvSpPr/>
          <p:nvPr/>
        </p:nvSpPr>
        <p:spPr>
          <a:xfrm>
            <a:off x="1104900" y="4122777"/>
            <a:ext cx="1531914" cy="2117724"/>
          </a:xfrm>
          <a:custGeom>
            <a:avLst/>
            <a:gdLst>
              <a:gd name="connsiteX0" fmla="*/ 0 w 1557338"/>
              <a:gd name="connsiteY0" fmla="*/ 31749 h 2117724"/>
              <a:gd name="connsiteX1" fmla="*/ 190500 w 1557338"/>
              <a:gd name="connsiteY1" fmla="*/ 17462 h 2117724"/>
              <a:gd name="connsiteX2" fmla="*/ 428625 w 1557338"/>
              <a:gd name="connsiteY2" fmla="*/ 136524 h 2117724"/>
              <a:gd name="connsiteX3" fmla="*/ 871538 w 1557338"/>
              <a:gd name="connsiteY3" fmla="*/ 636587 h 2117724"/>
              <a:gd name="connsiteX4" fmla="*/ 1243013 w 1557338"/>
              <a:gd name="connsiteY4" fmla="*/ 1365249 h 2117724"/>
              <a:gd name="connsiteX5" fmla="*/ 1557338 w 1557338"/>
              <a:gd name="connsiteY5" fmla="*/ 2117724 h 2117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57338" h="2117724">
                <a:moveTo>
                  <a:pt x="0" y="31749"/>
                </a:moveTo>
                <a:cubicBezTo>
                  <a:pt x="59531" y="15874"/>
                  <a:pt x="119063" y="0"/>
                  <a:pt x="190500" y="17462"/>
                </a:cubicBezTo>
                <a:cubicBezTo>
                  <a:pt x="261937" y="34924"/>
                  <a:pt x="315119" y="33336"/>
                  <a:pt x="428625" y="136524"/>
                </a:cubicBezTo>
                <a:cubicBezTo>
                  <a:pt x="542131" y="239712"/>
                  <a:pt x="735807" y="431800"/>
                  <a:pt x="871538" y="636587"/>
                </a:cubicBezTo>
                <a:cubicBezTo>
                  <a:pt x="1007269" y="841374"/>
                  <a:pt x="1128713" y="1118393"/>
                  <a:pt x="1243013" y="1365249"/>
                </a:cubicBezTo>
                <a:cubicBezTo>
                  <a:pt x="1357313" y="1612105"/>
                  <a:pt x="1457325" y="1864914"/>
                  <a:pt x="1557338" y="2117724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3" name="Ellipszis 32"/>
          <p:cNvSpPr/>
          <p:nvPr/>
        </p:nvSpPr>
        <p:spPr>
          <a:xfrm>
            <a:off x="2016090" y="4929111"/>
            <a:ext cx="216000" cy="216000"/>
          </a:xfrm>
          <a:prstGeom prst="ellipse">
            <a:avLst/>
          </a:prstGeom>
          <a:solidFill>
            <a:srgbClr val="FFFF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Ellipszis 19"/>
          <p:cNvSpPr/>
          <p:nvPr/>
        </p:nvSpPr>
        <p:spPr>
          <a:xfrm>
            <a:off x="3883383" y="5807475"/>
            <a:ext cx="360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1</a:t>
            </a:r>
            <a:endParaRPr lang="hu-HU" dirty="0">
              <a:latin typeface="+mj-lt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738135" y="939770"/>
          <a:ext cx="284162" cy="26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" name="Equation" r:id="rId3" imgW="177480" imgH="164880" progId="Equation.3">
                  <p:embed/>
                </p:oleObj>
              </mc:Choice>
              <mc:Fallback>
                <p:oleObj name="Equation" r:id="rId3" imgW="177480" imgH="1648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135" y="939770"/>
                        <a:ext cx="284162" cy="261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5338773" y="6057936"/>
          <a:ext cx="2444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name="Equation" r:id="rId5" imgW="152280" imgH="203040" progId="Equation.3">
                  <p:embed/>
                </p:oleObj>
              </mc:Choice>
              <mc:Fallback>
                <p:oleObj name="Equation" r:id="rId5" imgW="152280" imgH="203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8773" y="6057936"/>
                        <a:ext cx="2444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4"/>
          <p:cNvGraphicFramePr>
            <a:graphicFrameLocks noChangeAspect="1"/>
          </p:cNvGraphicFramePr>
          <p:nvPr/>
        </p:nvGraphicFramePr>
        <p:xfrm>
          <a:off x="506364" y="2917818"/>
          <a:ext cx="487362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name="Equation" r:id="rId7" imgW="304560" imgH="215640" progId="Equation.3">
                  <p:embed/>
                </p:oleObj>
              </mc:Choice>
              <mc:Fallback>
                <p:oleObj name="Equation" r:id="rId7" imgW="30456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364" y="2917818"/>
                        <a:ext cx="487362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5"/>
          <p:cNvGraphicFramePr>
            <a:graphicFrameLocks noChangeAspect="1"/>
          </p:cNvGraphicFramePr>
          <p:nvPr/>
        </p:nvGraphicFramePr>
        <p:xfrm>
          <a:off x="592083" y="4875237"/>
          <a:ext cx="366712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3" name="Equation" r:id="rId9" imgW="228600" imgH="215640" progId="Equation.3">
                  <p:embed/>
                </p:oleObj>
              </mc:Choice>
              <mc:Fallback>
                <p:oleObj name="Equation" r:id="rId9" imgW="228600" imgH="215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083" y="4875237"/>
                        <a:ext cx="366712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6"/>
          <p:cNvGraphicFramePr>
            <a:graphicFrameLocks noChangeAspect="1"/>
          </p:cNvGraphicFramePr>
          <p:nvPr/>
        </p:nvGraphicFramePr>
        <p:xfrm>
          <a:off x="592083" y="4181490"/>
          <a:ext cx="32385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name="Equation" r:id="rId11" imgW="203040" imgH="215640" progId="Equation.3">
                  <p:embed/>
                </p:oleObj>
              </mc:Choice>
              <mc:Fallback>
                <p:oleObj name="Equation" r:id="rId11" imgW="203040" imgH="215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083" y="4181490"/>
                        <a:ext cx="32385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Ellipszis 44"/>
          <p:cNvSpPr/>
          <p:nvPr/>
        </p:nvSpPr>
        <p:spPr>
          <a:xfrm>
            <a:off x="788499" y="5588397"/>
            <a:ext cx="972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1+cs</a:t>
            </a:r>
            <a:r>
              <a:rPr lang="hu-HU" baseline="-25000" dirty="0" smtClean="0">
                <a:latin typeface="+mj-lt"/>
              </a:rPr>
              <a:t>1</a:t>
            </a:r>
            <a:endParaRPr lang="hu-HU" baseline="-25000" dirty="0">
              <a:latin typeface="+mj-lt"/>
            </a:endParaRPr>
          </a:p>
        </p:txBody>
      </p:sp>
      <p:sp>
        <p:nvSpPr>
          <p:cNvPr id="46" name="Ellipszis 45"/>
          <p:cNvSpPr/>
          <p:nvPr/>
        </p:nvSpPr>
        <p:spPr>
          <a:xfrm>
            <a:off x="592083" y="2557818"/>
            <a:ext cx="1296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1+cs</a:t>
            </a:r>
            <a:r>
              <a:rPr lang="hu-HU" baseline="-25000" dirty="0" smtClean="0">
                <a:latin typeface="+mj-lt"/>
              </a:rPr>
              <a:t>1</a:t>
            </a:r>
            <a:r>
              <a:rPr lang="hu-HU" dirty="0" smtClean="0">
                <a:latin typeface="+mj-lt"/>
              </a:rPr>
              <a:t>+2</a:t>
            </a:r>
            <a:endParaRPr lang="hu-HU" dirty="0">
              <a:latin typeface="+mj-lt"/>
            </a:endParaRPr>
          </a:p>
        </p:txBody>
      </p:sp>
      <p:grpSp>
        <p:nvGrpSpPr>
          <p:cNvPr id="64" name="Csoportba foglalás 63"/>
          <p:cNvGrpSpPr>
            <a:grpSpLocks noChangeAspect="1"/>
          </p:cNvGrpSpPr>
          <p:nvPr/>
        </p:nvGrpSpPr>
        <p:grpSpPr>
          <a:xfrm>
            <a:off x="7356505" y="1126449"/>
            <a:ext cx="611204" cy="3960000"/>
            <a:chOff x="7127911" y="1126449"/>
            <a:chExt cx="766772" cy="4968000"/>
          </a:xfrm>
        </p:grpSpPr>
        <p:cxnSp>
          <p:nvCxnSpPr>
            <p:cNvPr id="51" name="Egyenes összekötő 50"/>
            <p:cNvCxnSpPr/>
            <p:nvPr/>
          </p:nvCxnSpPr>
          <p:spPr>
            <a:xfrm rot="16200000" flipV="1">
              <a:off x="5034175" y="3599069"/>
              <a:ext cx="4968000" cy="2276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Csoportba foglalás 51"/>
            <p:cNvGrpSpPr/>
            <p:nvPr/>
          </p:nvGrpSpPr>
          <p:grpSpPr>
            <a:xfrm>
              <a:off x="7138683" y="5009832"/>
              <a:ext cx="756000" cy="756000"/>
              <a:chOff x="5776929" y="3658338"/>
              <a:chExt cx="756000" cy="756000"/>
            </a:xfrm>
          </p:grpSpPr>
          <p:sp>
            <p:nvSpPr>
              <p:cNvPr id="53" name="Ellipszis 52"/>
              <p:cNvSpPr/>
              <p:nvPr/>
            </p:nvSpPr>
            <p:spPr>
              <a:xfrm>
                <a:off x="5776929" y="3658338"/>
                <a:ext cx="756000" cy="7560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54" name="Háromszög 53"/>
              <p:cNvSpPr/>
              <p:nvPr/>
            </p:nvSpPr>
            <p:spPr>
              <a:xfrm>
                <a:off x="6025339" y="3658338"/>
                <a:ext cx="252000" cy="25200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grpSp>
          <p:nvGrpSpPr>
            <p:cNvPr id="55" name="Csoportba foglalás 54"/>
            <p:cNvGrpSpPr/>
            <p:nvPr/>
          </p:nvGrpSpPr>
          <p:grpSpPr>
            <a:xfrm>
              <a:off x="7127911" y="2453922"/>
              <a:ext cx="756000" cy="756000"/>
              <a:chOff x="5776929" y="2516175"/>
              <a:chExt cx="720000" cy="720000"/>
            </a:xfrm>
          </p:grpSpPr>
          <p:sp>
            <p:nvSpPr>
              <p:cNvPr id="56" name="Ellipszis 55"/>
              <p:cNvSpPr/>
              <p:nvPr/>
            </p:nvSpPr>
            <p:spPr>
              <a:xfrm>
                <a:off x="5776929" y="2516175"/>
                <a:ext cx="720000" cy="7200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57" name="Háromszög 56"/>
              <p:cNvSpPr/>
              <p:nvPr/>
            </p:nvSpPr>
            <p:spPr>
              <a:xfrm>
                <a:off x="6011769" y="2516931"/>
                <a:ext cx="252000" cy="25200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</p:grpSp>
      <p:sp>
        <p:nvSpPr>
          <p:cNvPr id="59" name="Ellipszis 58"/>
          <p:cNvSpPr/>
          <p:nvPr/>
        </p:nvSpPr>
        <p:spPr>
          <a:xfrm>
            <a:off x="8082378" y="2297097"/>
            <a:ext cx="360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2</a:t>
            </a:r>
            <a:endParaRPr lang="hu-HU" dirty="0">
              <a:latin typeface="+mj-lt"/>
            </a:endParaRPr>
          </a:p>
        </p:txBody>
      </p:sp>
      <p:sp>
        <p:nvSpPr>
          <p:cNvPr id="60" name="Ellipszis 59"/>
          <p:cNvSpPr/>
          <p:nvPr/>
        </p:nvSpPr>
        <p:spPr>
          <a:xfrm>
            <a:off x="7356222" y="3355974"/>
            <a:ext cx="648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cs</a:t>
            </a:r>
            <a:r>
              <a:rPr lang="hu-HU" baseline="-25000" dirty="0" smtClean="0">
                <a:latin typeface="+mj-lt"/>
              </a:rPr>
              <a:t>1</a:t>
            </a:r>
            <a:endParaRPr lang="hu-HU" baseline="-25000" dirty="0">
              <a:latin typeface="+mj-lt"/>
            </a:endParaRPr>
          </a:p>
        </p:txBody>
      </p:sp>
      <p:sp>
        <p:nvSpPr>
          <p:cNvPr id="61" name="Ellipszis 60"/>
          <p:cNvSpPr/>
          <p:nvPr/>
        </p:nvSpPr>
        <p:spPr>
          <a:xfrm>
            <a:off x="7355709" y="1274733"/>
            <a:ext cx="612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 smtClean="0">
                <a:latin typeface="+mj-lt"/>
              </a:rPr>
              <a:t>cs</a:t>
            </a:r>
            <a:r>
              <a:rPr lang="hu-HU" sz="1600" baseline="-25000" dirty="0" smtClean="0">
                <a:latin typeface="+mj-lt"/>
              </a:rPr>
              <a:t>2</a:t>
            </a:r>
            <a:endParaRPr lang="hu-HU" sz="1600" baseline="-25000" dirty="0">
              <a:latin typeface="+mj-lt"/>
            </a:endParaRPr>
          </a:p>
        </p:txBody>
      </p:sp>
      <p:sp>
        <p:nvSpPr>
          <p:cNvPr id="62" name="Ellipszis 61"/>
          <p:cNvSpPr/>
          <p:nvPr/>
        </p:nvSpPr>
        <p:spPr>
          <a:xfrm>
            <a:off x="8082378" y="4346955"/>
            <a:ext cx="360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1</a:t>
            </a:r>
            <a:endParaRPr lang="hu-HU" dirty="0">
              <a:latin typeface="+mj-lt"/>
            </a:endParaRPr>
          </a:p>
        </p:txBody>
      </p:sp>
      <p:graphicFrame>
        <p:nvGraphicFramePr>
          <p:cNvPr id="63" name="Object 7"/>
          <p:cNvGraphicFramePr>
            <a:graphicFrameLocks noChangeAspect="1"/>
          </p:cNvGraphicFramePr>
          <p:nvPr/>
        </p:nvGraphicFramePr>
        <p:xfrm>
          <a:off x="2016090" y="6313527"/>
          <a:ext cx="2444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5" name="Equation" r:id="rId13" imgW="152280" imgH="203040" progId="Equation.3">
                  <p:embed/>
                </p:oleObj>
              </mc:Choice>
              <mc:Fallback>
                <p:oleObj name="Equation" r:id="rId13" imgW="152280" imgH="2030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6090" y="6313527"/>
                        <a:ext cx="2444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Ellipszis 49"/>
          <p:cNvSpPr/>
          <p:nvPr/>
        </p:nvSpPr>
        <p:spPr>
          <a:xfrm>
            <a:off x="2019168" y="4451364"/>
            <a:ext cx="216000" cy="216000"/>
          </a:xfrm>
          <a:prstGeom prst="ellipse">
            <a:avLst/>
          </a:prstGeom>
          <a:solidFill>
            <a:srgbClr val="FFFF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8" name="Szövegdoboz 57"/>
          <p:cNvSpPr txBox="1"/>
          <p:nvPr/>
        </p:nvSpPr>
        <p:spPr>
          <a:xfrm>
            <a:off x="226953" y="1387748"/>
            <a:ext cx="709224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+mj-lt"/>
              </a:rPr>
              <a:t>Két megoldási lehetőség:</a:t>
            </a:r>
          </a:p>
          <a:p>
            <a:endParaRPr lang="hu-HU" dirty="0" smtClean="0">
              <a:latin typeface="+mj-lt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hu-HU" dirty="0" smtClean="0">
                <a:latin typeface="+mj-lt"/>
              </a:rPr>
              <a:t>külön-külön összeadjuk a szivattyúk és a csővezetékek jelleggörbéit; az eredő görbék metszéspontja lesz a rendszer munkapontja, melyből meghatározható az egyes szivattyúk munkapontjai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hu-HU" dirty="0" smtClean="0">
                <a:latin typeface="+mj-lt"/>
              </a:rPr>
              <a:t>a </a:t>
            </a:r>
            <a:r>
              <a:rPr lang="hu-HU" i="1" dirty="0" smtClean="0">
                <a:latin typeface="+mj-lt"/>
              </a:rPr>
              <a:t>CS</a:t>
            </a:r>
            <a:r>
              <a:rPr lang="hu-HU" i="1" baseline="-25000" dirty="0" smtClean="0">
                <a:latin typeface="+mj-lt"/>
              </a:rPr>
              <a:t>1</a:t>
            </a:r>
            <a:r>
              <a:rPr lang="hu-HU" dirty="0" smtClean="0">
                <a:latin typeface="+mj-lt"/>
              </a:rPr>
              <a:t> csővezetéki jelleggörbével módosítjuk a 1 jelű szivattyú jelleggörbéjét és az így kapott virtuális szivattyú valamint a vele sorosan kapcsolt 2 jelű szivattyú eredő jelleggörbéje és a </a:t>
            </a:r>
            <a:r>
              <a:rPr lang="hu-HU" i="1" dirty="0" smtClean="0">
                <a:latin typeface="+mj-lt"/>
              </a:rPr>
              <a:t>CS</a:t>
            </a:r>
            <a:r>
              <a:rPr lang="hu-HU" i="1" baseline="-25000" dirty="0" smtClean="0">
                <a:latin typeface="+mj-lt"/>
              </a:rPr>
              <a:t>2</a:t>
            </a:r>
            <a:r>
              <a:rPr lang="hu-HU" dirty="0" smtClean="0">
                <a:latin typeface="+mj-lt"/>
              </a:rPr>
              <a:t> csővezetéki jelleggörbe metszéspontja adja meg a rendszer munkapontját, melyből meghatározható az egyes szivattyúk munkapontjai.   </a:t>
            </a:r>
            <a:endParaRPr lang="hu-H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"/>
                            </p:stCondLst>
                            <p:childTnLst>
                              <p:par>
                                <p:cTn id="13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00"/>
                            </p:stCondLst>
                            <p:childTnLst>
                              <p:par>
                                <p:cTn id="14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00"/>
                            </p:stCondLst>
                            <p:childTnLst>
                              <p:par>
                                <p:cTn id="154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000"/>
                            </p:stCondLst>
                            <p:childTnLst>
                              <p:par>
                                <p:cTn id="16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500"/>
                            </p:stCondLst>
                            <p:childTnLst>
                              <p:par>
                                <p:cTn id="1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500"/>
                            </p:stCondLst>
                            <p:childTnLst>
                              <p:par>
                                <p:cTn id="20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1000"/>
                            </p:stCondLst>
                            <p:childTnLst>
                              <p:par>
                                <p:cTn id="206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81481E-6 L 1.11111E-6 -0.03356 " pathEditMode="relative" rAng="0" ptsTypes="AA">
                                      <p:cBhvr>
                                        <p:cTn id="22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2" presetID="9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7" grpId="1" animBg="1"/>
      <p:bldP spid="19" grpId="0" animBg="1"/>
      <p:bldP spid="19" grpId="1" animBg="1"/>
      <p:bldP spid="21" grpId="0" animBg="1"/>
      <p:bldP spid="22" grpId="0" animBg="1"/>
      <p:bldP spid="22" grpId="1" animBg="1"/>
      <p:bldP spid="23" grpId="0" animBg="1"/>
      <p:bldP spid="24" grpId="0" animBg="1"/>
      <p:bldP spid="25" grpId="0" animBg="1"/>
      <p:bldP spid="25" grpId="1" animBg="1"/>
      <p:bldP spid="30" grpId="0" animBg="1"/>
      <p:bldP spid="30" grpId="1" animBg="1"/>
      <p:bldP spid="32" grpId="0" animBg="1"/>
      <p:bldP spid="32" grpId="1" animBg="1"/>
      <p:bldP spid="35" grpId="0" animBg="1"/>
      <p:bldP spid="33" grpId="0" animBg="1"/>
      <p:bldP spid="33" grpId="1" animBg="1"/>
      <p:bldP spid="33" grpId="2" animBg="1"/>
      <p:bldP spid="20" grpId="0" animBg="1"/>
      <p:bldP spid="45" grpId="0" animBg="1"/>
      <p:bldP spid="46" grpId="0" animBg="1"/>
      <p:bldP spid="59" grpId="0" animBg="1"/>
      <p:bldP spid="60" grpId="0" animBg="1"/>
      <p:bldP spid="61" grpId="0" animBg="1"/>
      <p:bldP spid="62" grpId="0" animBg="1"/>
      <p:bldP spid="50" grpId="0" animBg="1"/>
      <p:bldP spid="50" grpId="1" animBg="1"/>
      <p:bldP spid="58" grpId="0"/>
      <p:bldP spid="5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Egyenes összekötő 29"/>
          <p:cNvCxnSpPr/>
          <p:nvPr/>
        </p:nvCxnSpPr>
        <p:spPr>
          <a:xfrm rot="5400000" flipV="1">
            <a:off x="1430521" y="3612925"/>
            <a:ext cx="431125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gyenes összekötő 26"/>
          <p:cNvCxnSpPr/>
          <p:nvPr/>
        </p:nvCxnSpPr>
        <p:spPr>
          <a:xfrm rot="5400000" flipV="1">
            <a:off x="1247958" y="3612925"/>
            <a:ext cx="431125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gyenes összekötő 23"/>
          <p:cNvCxnSpPr/>
          <p:nvPr/>
        </p:nvCxnSpPr>
        <p:spPr>
          <a:xfrm rot="5400000" flipV="1">
            <a:off x="3183145" y="3629864"/>
            <a:ext cx="431125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8</a:t>
            </a:fld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99979" y="-149274"/>
            <a:ext cx="8386821" cy="1143000"/>
          </a:xfrm>
        </p:spPr>
        <p:txBody>
          <a:bodyPr>
            <a:normAutofit/>
          </a:bodyPr>
          <a:lstStyle/>
          <a:p>
            <a:r>
              <a:rPr lang="hu-HU" dirty="0" smtClean="0"/>
              <a:t>Szivattyúk párhuzamos üzeme 1.</a:t>
            </a:r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cxnSp>
        <p:nvCxnSpPr>
          <p:cNvPr id="11" name="Egyenes összekötő nyíllal 10"/>
          <p:cNvCxnSpPr/>
          <p:nvPr/>
        </p:nvCxnSpPr>
        <p:spPr>
          <a:xfrm rot="5400000" flipH="1" flipV="1">
            <a:off x="-716836" y="3361522"/>
            <a:ext cx="4589541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gyenes összekötő nyíllal 8"/>
          <p:cNvCxnSpPr/>
          <p:nvPr/>
        </p:nvCxnSpPr>
        <p:spPr>
          <a:xfrm>
            <a:off x="1577934" y="5656293"/>
            <a:ext cx="5994558" cy="1588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Object 2"/>
          <p:cNvGraphicFramePr>
            <a:graphicFrameLocks noChangeAspect="1"/>
          </p:cNvGraphicFramePr>
          <p:nvPr/>
        </p:nvGraphicFramePr>
        <p:xfrm>
          <a:off x="1147763" y="939800"/>
          <a:ext cx="284162" cy="26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Equation" r:id="rId3" imgW="177480" imgH="164880" progId="Equation.3">
                  <p:embed/>
                </p:oleObj>
              </mc:Choice>
              <mc:Fallback>
                <p:oleObj name="Equation" r:id="rId3" imgW="177480" imgH="1648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7763" y="939800"/>
                        <a:ext cx="284162" cy="261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3"/>
          <p:cNvGraphicFramePr>
            <a:graphicFrameLocks noChangeAspect="1"/>
          </p:cNvGraphicFramePr>
          <p:nvPr/>
        </p:nvGraphicFramePr>
        <p:xfrm>
          <a:off x="7723234" y="5473728"/>
          <a:ext cx="2444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9" name="Equation" r:id="rId5" imgW="152280" imgH="203040" progId="Equation.3">
                  <p:embed/>
                </p:oleObj>
              </mc:Choice>
              <mc:Fallback>
                <p:oleObj name="Equation" r:id="rId5" imgW="152280" imgH="203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3234" y="5473728"/>
                        <a:ext cx="2444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zabadkézi sokszög 11"/>
          <p:cNvSpPr/>
          <p:nvPr/>
        </p:nvSpPr>
        <p:spPr>
          <a:xfrm>
            <a:off x="1586204" y="2043404"/>
            <a:ext cx="5290457" cy="3088433"/>
          </a:xfrm>
          <a:custGeom>
            <a:avLst/>
            <a:gdLst>
              <a:gd name="connsiteX0" fmla="*/ 0 w 5290457"/>
              <a:gd name="connsiteY0" fmla="*/ 0 h 3088433"/>
              <a:gd name="connsiteX1" fmla="*/ 1156996 w 5290457"/>
              <a:gd name="connsiteY1" fmla="*/ 326572 h 3088433"/>
              <a:gd name="connsiteX2" fmla="*/ 2724539 w 5290457"/>
              <a:gd name="connsiteY2" fmla="*/ 1194318 h 3088433"/>
              <a:gd name="connsiteX3" fmla="*/ 4329404 w 5290457"/>
              <a:gd name="connsiteY3" fmla="*/ 2313992 h 3088433"/>
              <a:gd name="connsiteX4" fmla="*/ 5290457 w 5290457"/>
              <a:gd name="connsiteY4" fmla="*/ 3088433 h 3088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90457" h="3088433">
                <a:moveTo>
                  <a:pt x="0" y="0"/>
                </a:moveTo>
                <a:cubicBezTo>
                  <a:pt x="351453" y="63759"/>
                  <a:pt x="702906" y="127519"/>
                  <a:pt x="1156996" y="326572"/>
                </a:cubicBezTo>
                <a:cubicBezTo>
                  <a:pt x="1611086" y="525625"/>
                  <a:pt x="2195804" y="863081"/>
                  <a:pt x="2724539" y="1194318"/>
                </a:cubicBezTo>
                <a:cubicBezTo>
                  <a:pt x="3253274" y="1525555"/>
                  <a:pt x="3901751" y="1998306"/>
                  <a:pt x="4329404" y="2313992"/>
                </a:cubicBezTo>
                <a:cubicBezTo>
                  <a:pt x="4757057" y="2629678"/>
                  <a:pt x="5023757" y="2859055"/>
                  <a:pt x="5290457" y="3088433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Szabadkézi sokszög 12"/>
          <p:cNvSpPr/>
          <p:nvPr/>
        </p:nvSpPr>
        <p:spPr>
          <a:xfrm>
            <a:off x="1586204" y="1474237"/>
            <a:ext cx="3881535" cy="3825551"/>
          </a:xfrm>
          <a:custGeom>
            <a:avLst/>
            <a:gdLst>
              <a:gd name="connsiteX0" fmla="*/ 0 w 3881535"/>
              <a:gd name="connsiteY0" fmla="*/ 0 h 3825551"/>
              <a:gd name="connsiteX1" fmla="*/ 755780 w 3881535"/>
              <a:gd name="connsiteY1" fmla="*/ 186612 h 3825551"/>
              <a:gd name="connsiteX2" fmla="*/ 1558212 w 3881535"/>
              <a:gd name="connsiteY2" fmla="*/ 755779 h 3825551"/>
              <a:gd name="connsiteX3" fmla="*/ 2799184 w 3881535"/>
              <a:gd name="connsiteY3" fmla="*/ 2220685 h 3825551"/>
              <a:gd name="connsiteX4" fmla="*/ 3881535 w 3881535"/>
              <a:gd name="connsiteY4" fmla="*/ 3825551 h 3825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1535" h="3825551">
                <a:moveTo>
                  <a:pt x="0" y="0"/>
                </a:moveTo>
                <a:cubicBezTo>
                  <a:pt x="248039" y="30324"/>
                  <a:pt x="496078" y="60649"/>
                  <a:pt x="755780" y="186612"/>
                </a:cubicBezTo>
                <a:cubicBezTo>
                  <a:pt x="1015482" y="312575"/>
                  <a:pt x="1217645" y="416767"/>
                  <a:pt x="1558212" y="755779"/>
                </a:cubicBezTo>
                <a:cubicBezTo>
                  <a:pt x="1898779" y="1094791"/>
                  <a:pt x="2411964" y="1709056"/>
                  <a:pt x="2799184" y="2220685"/>
                </a:cubicBezTo>
                <a:cubicBezTo>
                  <a:pt x="3186404" y="2732314"/>
                  <a:pt x="3533969" y="3278932"/>
                  <a:pt x="3881535" y="3825551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Szabadkézi sokszög 13"/>
          <p:cNvSpPr/>
          <p:nvPr/>
        </p:nvSpPr>
        <p:spPr>
          <a:xfrm>
            <a:off x="1586204" y="2220686"/>
            <a:ext cx="4599992" cy="1520890"/>
          </a:xfrm>
          <a:custGeom>
            <a:avLst/>
            <a:gdLst>
              <a:gd name="connsiteX0" fmla="*/ 0 w 4599992"/>
              <a:gd name="connsiteY0" fmla="*/ 1520890 h 1520890"/>
              <a:gd name="connsiteX1" fmla="*/ 1446245 w 4599992"/>
              <a:gd name="connsiteY1" fmla="*/ 1352938 h 1520890"/>
              <a:gd name="connsiteX2" fmla="*/ 2864498 w 4599992"/>
              <a:gd name="connsiteY2" fmla="*/ 895738 h 1520890"/>
              <a:gd name="connsiteX3" fmla="*/ 4385388 w 4599992"/>
              <a:gd name="connsiteY3" fmla="*/ 111967 h 1520890"/>
              <a:gd name="connsiteX4" fmla="*/ 4599992 w 4599992"/>
              <a:gd name="connsiteY4" fmla="*/ 0 h 1520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99992" h="1520890">
                <a:moveTo>
                  <a:pt x="0" y="1520890"/>
                </a:moveTo>
                <a:cubicBezTo>
                  <a:pt x="484414" y="1489010"/>
                  <a:pt x="968829" y="1457130"/>
                  <a:pt x="1446245" y="1352938"/>
                </a:cubicBezTo>
                <a:cubicBezTo>
                  <a:pt x="1923661" y="1248746"/>
                  <a:pt x="2374641" y="1102567"/>
                  <a:pt x="2864498" y="895738"/>
                </a:cubicBezTo>
                <a:cubicBezTo>
                  <a:pt x="3354355" y="688909"/>
                  <a:pt x="4385388" y="111967"/>
                  <a:pt x="4385388" y="111967"/>
                </a:cubicBezTo>
                <a:lnTo>
                  <a:pt x="4599992" y="0"/>
                </a:lnTo>
              </a:path>
            </a:pathLst>
          </a:cu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Szabadkézi sokszög 16"/>
          <p:cNvSpPr/>
          <p:nvPr/>
        </p:nvSpPr>
        <p:spPr>
          <a:xfrm>
            <a:off x="2939143" y="2043404"/>
            <a:ext cx="4282751" cy="1418253"/>
          </a:xfrm>
          <a:custGeom>
            <a:avLst/>
            <a:gdLst>
              <a:gd name="connsiteX0" fmla="*/ 0 w 4282751"/>
              <a:gd name="connsiteY0" fmla="*/ 0 h 1418253"/>
              <a:gd name="connsiteX1" fmla="*/ 1455575 w 4282751"/>
              <a:gd name="connsiteY1" fmla="*/ 326572 h 1418253"/>
              <a:gd name="connsiteX2" fmla="*/ 2556588 w 4282751"/>
              <a:gd name="connsiteY2" fmla="*/ 699796 h 1418253"/>
              <a:gd name="connsiteX3" fmla="*/ 4282751 w 4282751"/>
              <a:gd name="connsiteY3" fmla="*/ 1418253 h 1418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2751" h="1418253">
                <a:moveTo>
                  <a:pt x="0" y="0"/>
                </a:moveTo>
                <a:cubicBezTo>
                  <a:pt x="514738" y="104969"/>
                  <a:pt x="1029477" y="209939"/>
                  <a:pt x="1455575" y="326572"/>
                </a:cubicBezTo>
                <a:cubicBezTo>
                  <a:pt x="1881673" y="443205"/>
                  <a:pt x="2085392" y="517849"/>
                  <a:pt x="2556588" y="699796"/>
                </a:cubicBezTo>
                <a:cubicBezTo>
                  <a:pt x="3027784" y="881743"/>
                  <a:pt x="3655267" y="1149998"/>
                  <a:pt x="4282751" y="1418253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Ellipszis 17"/>
          <p:cNvSpPr/>
          <p:nvPr/>
        </p:nvSpPr>
        <p:spPr>
          <a:xfrm>
            <a:off x="6251598" y="4926033"/>
            <a:ext cx="360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2</a:t>
            </a:r>
            <a:endParaRPr lang="hu-HU" dirty="0">
              <a:latin typeface="+mj-lt"/>
            </a:endParaRPr>
          </a:p>
        </p:txBody>
      </p:sp>
      <p:sp>
        <p:nvSpPr>
          <p:cNvPr id="19" name="Ellipszis 18"/>
          <p:cNvSpPr/>
          <p:nvPr/>
        </p:nvSpPr>
        <p:spPr>
          <a:xfrm>
            <a:off x="6225858" y="3361104"/>
            <a:ext cx="756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1+2</a:t>
            </a:r>
            <a:endParaRPr lang="hu-HU" dirty="0">
              <a:latin typeface="+mj-lt"/>
            </a:endParaRPr>
          </a:p>
        </p:txBody>
      </p:sp>
      <p:sp>
        <p:nvSpPr>
          <p:cNvPr id="20" name="Ellipszis 19"/>
          <p:cNvSpPr/>
          <p:nvPr/>
        </p:nvSpPr>
        <p:spPr>
          <a:xfrm>
            <a:off x="4754565" y="4939788"/>
            <a:ext cx="360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1</a:t>
            </a:r>
            <a:endParaRPr lang="hu-HU" dirty="0">
              <a:latin typeface="+mj-lt"/>
            </a:endParaRPr>
          </a:p>
        </p:txBody>
      </p:sp>
      <p:cxnSp>
        <p:nvCxnSpPr>
          <p:cNvPr id="21" name="Egyenes összekötő 20"/>
          <p:cNvCxnSpPr/>
          <p:nvPr/>
        </p:nvCxnSpPr>
        <p:spPr>
          <a:xfrm rot="10800000" flipV="1">
            <a:off x="1431925" y="2697150"/>
            <a:ext cx="431125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llipszis 21"/>
          <p:cNvSpPr/>
          <p:nvPr/>
        </p:nvSpPr>
        <p:spPr>
          <a:xfrm>
            <a:off x="5232312" y="2592279"/>
            <a:ext cx="216000" cy="216000"/>
          </a:xfrm>
          <a:prstGeom prst="ellipse">
            <a:avLst/>
          </a:prstGeom>
          <a:solidFill>
            <a:srgbClr val="FFFF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3" name="Object 4"/>
          <p:cNvGraphicFramePr>
            <a:graphicFrameLocks noChangeAspect="1"/>
          </p:cNvGraphicFramePr>
          <p:nvPr/>
        </p:nvGraphicFramePr>
        <p:xfrm>
          <a:off x="519057" y="2516188"/>
          <a:ext cx="86995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0" name="Equation" r:id="rId7" imgW="545760" imgH="215640" progId="Equation.3">
                  <p:embed/>
                </p:oleObj>
              </mc:Choice>
              <mc:Fallback>
                <p:oleObj name="Equation" r:id="rId7" imgW="54576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057" y="2516188"/>
                        <a:ext cx="86995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/>
        </p:nvGraphicFramePr>
        <p:xfrm>
          <a:off x="5203837" y="5838858"/>
          <a:ext cx="2444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1" name="Equation" r:id="rId9" imgW="152280" imgH="203040" progId="Equation.3">
                  <p:embed/>
                </p:oleObj>
              </mc:Choice>
              <mc:Fallback>
                <p:oleObj name="Equation" r:id="rId9" imgW="152280" imgH="203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3837" y="5838858"/>
                        <a:ext cx="2444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Ellipszis 24"/>
          <p:cNvSpPr/>
          <p:nvPr/>
        </p:nvSpPr>
        <p:spPr>
          <a:xfrm>
            <a:off x="6040728" y="1785915"/>
            <a:ext cx="576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dirty="0" err="1" smtClean="0">
                <a:latin typeface="+mj-lt"/>
              </a:rPr>
              <a:t>cs</a:t>
            </a:r>
            <a:endParaRPr lang="hu-HU" sz="2000" dirty="0">
              <a:latin typeface="+mj-lt"/>
            </a:endParaRPr>
          </a:p>
        </p:txBody>
      </p:sp>
      <p:sp>
        <p:nvSpPr>
          <p:cNvPr id="26" name="Ellipszis 25"/>
          <p:cNvSpPr/>
          <p:nvPr/>
        </p:nvSpPr>
        <p:spPr>
          <a:xfrm>
            <a:off x="3297123" y="2589201"/>
            <a:ext cx="216000" cy="216000"/>
          </a:xfrm>
          <a:prstGeom prst="ellipse">
            <a:avLst/>
          </a:prstGeom>
          <a:solidFill>
            <a:srgbClr val="FFFF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28" name="Object 6"/>
          <p:cNvGraphicFramePr>
            <a:graphicFrameLocks noChangeAspect="1"/>
          </p:cNvGraphicFramePr>
          <p:nvPr/>
        </p:nvGraphicFramePr>
        <p:xfrm>
          <a:off x="3476610" y="5822950"/>
          <a:ext cx="244475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2" name="Equation" r:id="rId10" imgW="152280" imgH="228600" progId="Equation.3">
                  <p:embed/>
                </p:oleObj>
              </mc:Choice>
              <mc:Fallback>
                <p:oleObj name="Equation" r:id="rId10" imgW="152280" imgH="2286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6610" y="5822950"/>
                        <a:ext cx="244475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Ellipszis 28"/>
          <p:cNvSpPr/>
          <p:nvPr/>
        </p:nvSpPr>
        <p:spPr>
          <a:xfrm>
            <a:off x="3479688" y="2589201"/>
            <a:ext cx="216000" cy="216000"/>
          </a:xfrm>
          <a:prstGeom prst="ellipse">
            <a:avLst/>
          </a:prstGeom>
          <a:solidFill>
            <a:srgbClr val="FFFF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31" name="Object 7"/>
          <p:cNvGraphicFramePr>
            <a:graphicFrameLocks noChangeAspect="1"/>
          </p:cNvGraphicFramePr>
          <p:nvPr/>
        </p:nvGraphicFramePr>
        <p:xfrm>
          <a:off x="3294045" y="5802345"/>
          <a:ext cx="265113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3" name="Equation" r:id="rId12" imgW="164880" imgH="228600" progId="Equation.3">
                  <p:embed/>
                </p:oleObj>
              </mc:Choice>
              <mc:Fallback>
                <p:oleObj name="Equation" r:id="rId12" imgW="164880" imgH="228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4045" y="5802345"/>
                        <a:ext cx="265113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7" name="Csoportba foglalás 46"/>
          <p:cNvGrpSpPr>
            <a:grpSpLocks noChangeAspect="1"/>
          </p:cNvGrpSpPr>
          <p:nvPr/>
        </p:nvGrpSpPr>
        <p:grpSpPr>
          <a:xfrm>
            <a:off x="7470036" y="1311276"/>
            <a:ext cx="1227933" cy="1512000"/>
            <a:chOff x="7029144" y="1311276"/>
            <a:chExt cx="1779162" cy="2190749"/>
          </a:xfrm>
        </p:grpSpPr>
        <p:sp>
          <p:nvSpPr>
            <p:cNvPr id="34" name="Ellipszis 33"/>
            <p:cNvSpPr/>
            <p:nvPr/>
          </p:nvSpPr>
          <p:spPr>
            <a:xfrm>
              <a:off x="7029144" y="2161818"/>
              <a:ext cx="756000" cy="756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35" name="Háromszög 34"/>
            <p:cNvSpPr/>
            <p:nvPr/>
          </p:nvSpPr>
          <p:spPr>
            <a:xfrm>
              <a:off x="7237449" y="2188070"/>
              <a:ext cx="252000" cy="2520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grpSp>
          <p:nvGrpSpPr>
            <p:cNvPr id="36" name="Csoportba foglalás 35"/>
            <p:cNvGrpSpPr/>
            <p:nvPr/>
          </p:nvGrpSpPr>
          <p:grpSpPr>
            <a:xfrm>
              <a:off x="8052306" y="2125305"/>
              <a:ext cx="756000" cy="756000"/>
              <a:chOff x="5776929" y="2516175"/>
              <a:chExt cx="720000" cy="720000"/>
            </a:xfrm>
          </p:grpSpPr>
          <p:sp>
            <p:nvSpPr>
              <p:cNvPr id="37" name="Ellipszis 36"/>
              <p:cNvSpPr/>
              <p:nvPr/>
            </p:nvSpPr>
            <p:spPr>
              <a:xfrm>
                <a:off x="5776929" y="2516175"/>
                <a:ext cx="720000" cy="7200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8" name="Háromszög 37"/>
              <p:cNvSpPr/>
              <p:nvPr/>
            </p:nvSpPr>
            <p:spPr>
              <a:xfrm>
                <a:off x="6011769" y="2516931"/>
                <a:ext cx="252000" cy="25200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cxnSp>
          <p:nvCxnSpPr>
            <p:cNvPr id="40" name="Szögletes összekötő 39"/>
            <p:cNvCxnSpPr>
              <a:stCxn id="35" idx="0"/>
              <a:endCxn id="38" idx="0"/>
            </p:cNvCxnSpPr>
            <p:nvPr/>
          </p:nvCxnSpPr>
          <p:spPr>
            <a:xfrm rot="5400000" flipH="1" flipV="1">
              <a:off x="7866333" y="1623216"/>
              <a:ext cx="61971" cy="1067739"/>
            </a:xfrm>
            <a:prstGeom prst="bentConnector3">
              <a:avLst>
                <a:gd name="adj1" fmla="val 468882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Egyenes összekötő 42"/>
            <p:cNvCxnSpPr/>
            <p:nvPr/>
          </p:nvCxnSpPr>
          <p:spPr>
            <a:xfrm rot="5400000" flipH="1" flipV="1">
              <a:off x="7601800" y="1602571"/>
              <a:ext cx="584177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Egyenes összekötő 43"/>
            <p:cNvCxnSpPr/>
            <p:nvPr/>
          </p:nvCxnSpPr>
          <p:spPr>
            <a:xfrm rot="5400000" flipH="1" flipV="1">
              <a:off x="7090618" y="3209143"/>
              <a:ext cx="584177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Egyenes összekötő 44"/>
            <p:cNvCxnSpPr/>
            <p:nvPr/>
          </p:nvCxnSpPr>
          <p:spPr>
            <a:xfrm rot="5400000" flipH="1" flipV="1">
              <a:off x="8149495" y="3172630"/>
              <a:ext cx="584177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46" name="Szövegdoboz 45"/>
          <p:cNvSpPr txBox="1"/>
          <p:nvPr/>
        </p:nvSpPr>
        <p:spPr>
          <a:xfrm>
            <a:off x="855659" y="3710599"/>
            <a:ext cx="7659745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latin typeface="+mj-lt"/>
              </a:rPr>
              <a:t>Mindkét szivattyú ugyanazon szállító magasság ellenében működik, tehát az egyazon szállító magassághoz tartozó térfogatáramok összeadásával kapjuk meg az eredő jelleggörbét.  </a:t>
            </a:r>
            <a:endParaRPr lang="hu-H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5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5" grpId="0" animBg="1"/>
      <p:bldP spid="26" grpId="0" animBg="1"/>
      <p:bldP spid="29" grpId="0" animBg="1"/>
      <p:bldP spid="46" grpId="0" animBg="1"/>
      <p:bldP spid="46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Egyenes összekötő 74"/>
          <p:cNvCxnSpPr/>
          <p:nvPr/>
        </p:nvCxnSpPr>
        <p:spPr>
          <a:xfrm rot="10800000">
            <a:off x="1960956" y="3030786"/>
            <a:ext cx="217924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Egyenes összekötő 71"/>
          <p:cNvCxnSpPr/>
          <p:nvPr/>
        </p:nvCxnSpPr>
        <p:spPr>
          <a:xfrm rot="10800000">
            <a:off x="1960957" y="2701918"/>
            <a:ext cx="217924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Egyenes összekötő 72"/>
          <p:cNvCxnSpPr/>
          <p:nvPr/>
        </p:nvCxnSpPr>
        <p:spPr>
          <a:xfrm rot="10800000">
            <a:off x="1991114" y="2989255"/>
            <a:ext cx="217924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Egyenes összekötő 64"/>
          <p:cNvCxnSpPr/>
          <p:nvPr/>
        </p:nvCxnSpPr>
        <p:spPr>
          <a:xfrm rot="10800000">
            <a:off x="2008147" y="3281359"/>
            <a:ext cx="217924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gyenes összekötő 49"/>
          <p:cNvCxnSpPr/>
          <p:nvPr/>
        </p:nvCxnSpPr>
        <p:spPr>
          <a:xfrm rot="5400000" flipV="1">
            <a:off x="1832164" y="3573691"/>
            <a:ext cx="431125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gyenes összekötő 47"/>
          <p:cNvCxnSpPr/>
          <p:nvPr/>
        </p:nvCxnSpPr>
        <p:spPr>
          <a:xfrm rot="5400000" flipV="1">
            <a:off x="1284471" y="3539899"/>
            <a:ext cx="431125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gyenes összekötő 41"/>
          <p:cNvCxnSpPr/>
          <p:nvPr/>
        </p:nvCxnSpPr>
        <p:spPr>
          <a:xfrm rot="5400000" flipV="1">
            <a:off x="1649601" y="3539899"/>
            <a:ext cx="431125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gyenes összekötő 40"/>
          <p:cNvCxnSpPr/>
          <p:nvPr/>
        </p:nvCxnSpPr>
        <p:spPr>
          <a:xfrm rot="5400000" flipV="1">
            <a:off x="1211445" y="3539899"/>
            <a:ext cx="431125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gyenes összekötő 37"/>
          <p:cNvCxnSpPr/>
          <p:nvPr/>
        </p:nvCxnSpPr>
        <p:spPr>
          <a:xfrm rot="10800000" flipV="1">
            <a:off x="1285830" y="3355974"/>
            <a:ext cx="431125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9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dirty="0" smtClean="0"/>
              <a:t>Hő- és Áramlástan Gépei (AG_011_1)</a:t>
            </a:r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99979" y="106316"/>
            <a:ext cx="8386821" cy="887409"/>
          </a:xfrm>
        </p:spPr>
        <p:txBody>
          <a:bodyPr>
            <a:normAutofit/>
          </a:bodyPr>
          <a:lstStyle/>
          <a:p>
            <a:r>
              <a:rPr lang="hu-HU" dirty="0" smtClean="0"/>
              <a:t>Szivattyúk párhuzamos üzeme2.</a:t>
            </a:r>
            <a:endParaRPr lang="hu-HU" dirty="0"/>
          </a:p>
        </p:txBody>
      </p:sp>
      <p:cxnSp>
        <p:nvCxnSpPr>
          <p:cNvPr id="8" name="Egyenes összekötő nyíllal 7"/>
          <p:cNvCxnSpPr/>
          <p:nvPr/>
        </p:nvCxnSpPr>
        <p:spPr>
          <a:xfrm rot="5400000" flipH="1" flipV="1">
            <a:off x="-120296" y="3264316"/>
            <a:ext cx="4491851" cy="1588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Object 2"/>
          <p:cNvGraphicFramePr>
            <a:graphicFrameLocks noChangeAspect="1"/>
          </p:cNvGraphicFramePr>
          <p:nvPr/>
        </p:nvGraphicFramePr>
        <p:xfrm>
          <a:off x="1731928" y="939800"/>
          <a:ext cx="284162" cy="26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7" name="Equation" r:id="rId3" imgW="177480" imgH="164880" progId="Equation.3">
                  <p:embed/>
                </p:oleObj>
              </mc:Choice>
              <mc:Fallback>
                <p:oleObj name="Equation" r:id="rId3" imgW="177480" imgH="1648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1928" y="939800"/>
                        <a:ext cx="284162" cy="261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Egyenes összekötő nyíllal 10"/>
          <p:cNvCxnSpPr/>
          <p:nvPr/>
        </p:nvCxnSpPr>
        <p:spPr>
          <a:xfrm>
            <a:off x="2126424" y="5511036"/>
            <a:ext cx="4782408" cy="1588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Object 3"/>
          <p:cNvGraphicFramePr>
            <a:graphicFrameLocks noChangeAspect="1"/>
          </p:cNvGraphicFramePr>
          <p:nvPr/>
        </p:nvGraphicFramePr>
        <p:xfrm>
          <a:off x="7054884" y="5327676"/>
          <a:ext cx="2444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8" name="Equation" r:id="rId5" imgW="152280" imgH="203040" progId="Equation.3">
                  <p:embed/>
                </p:oleObj>
              </mc:Choice>
              <mc:Fallback>
                <p:oleObj name="Equation" r:id="rId5" imgW="152280" imgH="203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4884" y="5327676"/>
                        <a:ext cx="2444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Szabadkézi sokszög 13"/>
          <p:cNvSpPr/>
          <p:nvPr/>
        </p:nvSpPr>
        <p:spPr>
          <a:xfrm>
            <a:off x="2921330" y="1460665"/>
            <a:ext cx="950026" cy="4043548"/>
          </a:xfrm>
          <a:custGeom>
            <a:avLst/>
            <a:gdLst>
              <a:gd name="connsiteX0" fmla="*/ 0 w 950026"/>
              <a:gd name="connsiteY0" fmla="*/ 0 h 4043548"/>
              <a:gd name="connsiteX1" fmla="*/ 344384 w 950026"/>
              <a:gd name="connsiteY1" fmla="*/ 884712 h 4043548"/>
              <a:gd name="connsiteX2" fmla="*/ 706582 w 950026"/>
              <a:gd name="connsiteY2" fmla="*/ 2357252 h 4043548"/>
              <a:gd name="connsiteX3" fmla="*/ 878774 w 950026"/>
              <a:gd name="connsiteY3" fmla="*/ 3342904 h 4043548"/>
              <a:gd name="connsiteX4" fmla="*/ 950026 w 950026"/>
              <a:gd name="connsiteY4" fmla="*/ 4043548 h 4043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0026" h="4043548">
                <a:moveTo>
                  <a:pt x="0" y="0"/>
                </a:moveTo>
                <a:cubicBezTo>
                  <a:pt x="113310" y="245918"/>
                  <a:pt x="226620" y="491837"/>
                  <a:pt x="344384" y="884712"/>
                </a:cubicBezTo>
                <a:cubicBezTo>
                  <a:pt x="462148" y="1277587"/>
                  <a:pt x="617517" y="1947553"/>
                  <a:pt x="706582" y="2357252"/>
                </a:cubicBezTo>
                <a:cubicBezTo>
                  <a:pt x="795647" y="2766951"/>
                  <a:pt x="838200" y="3061855"/>
                  <a:pt x="878774" y="3342904"/>
                </a:cubicBezTo>
                <a:cubicBezTo>
                  <a:pt x="919348" y="3623953"/>
                  <a:pt x="934687" y="3833750"/>
                  <a:pt x="950026" y="4043548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Ellipszis 16"/>
          <p:cNvSpPr/>
          <p:nvPr/>
        </p:nvSpPr>
        <p:spPr>
          <a:xfrm>
            <a:off x="2746350" y="1019142"/>
            <a:ext cx="360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1</a:t>
            </a:r>
            <a:endParaRPr lang="hu-HU" dirty="0">
              <a:latin typeface="+mj-lt"/>
            </a:endParaRPr>
          </a:p>
        </p:txBody>
      </p:sp>
      <p:sp>
        <p:nvSpPr>
          <p:cNvPr id="18" name="Szabadkézi sokszög 17"/>
          <p:cNvSpPr/>
          <p:nvPr/>
        </p:nvSpPr>
        <p:spPr>
          <a:xfrm>
            <a:off x="2119745" y="1977242"/>
            <a:ext cx="2648198" cy="3526971"/>
          </a:xfrm>
          <a:custGeom>
            <a:avLst/>
            <a:gdLst>
              <a:gd name="connsiteX0" fmla="*/ 0 w 2648198"/>
              <a:gd name="connsiteY0" fmla="*/ 0 h 3526971"/>
              <a:gd name="connsiteX1" fmla="*/ 421574 w 2648198"/>
              <a:gd name="connsiteY1" fmla="*/ 77189 h 3526971"/>
              <a:gd name="connsiteX2" fmla="*/ 742208 w 2648198"/>
              <a:gd name="connsiteY2" fmla="*/ 219693 h 3526971"/>
              <a:gd name="connsiteX3" fmla="*/ 1211284 w 2648198"/>
              <a:gd name="connsiteY3" fmla="*/ 552202 h 3526971"/>
              <a:gd name="connsiteX4" fmla="*/ 1704110 w 2648198"/>
              <a:gd name="connsiteY4" fmla="*/ 1080654 h 3526971"/>
              <a:gd name="connsiteX5" fmla="*/ 2131621 w 2648198"/>
              <a:gd name="connsiteY5" fmla="*/ 1846613 h 3526971"/>
              <a:gd name="connsiteX6" fmla="*/ 2458193 w 2648198"/>
              <a:gd name="connsiteY6" fmla="*/ 2814452 h 3526971"/>
              <a:gd name="connsiteX7" fmla="*/ 2648198 w 2648198"/>
              <a:gd name="connsiteY7" fmla="*/ 3526971 h 352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8198" h="3526971">
                <a:moveTo>
                  <a:pt x="0" y="0"/>
                </a:moveTo>
                <a:cubicBezTo>
                  <a:pt x="148936" y="20286"/>
                  <a:pt x="297873" y="40573"/>
                  <a:pt x="421574" y="77189"/>
                </a:cubicBezTo>
                <a:cubicBezTo>
                  <a:pt x="545275" y="113805"/>
                  <a:pt x="610590" y="140524"/>
                  <a:pt x="742208" y="219693"/>
                </a:cubicBezTo>
                <a:cubicBezTo>
                  <a:pt x="873826" y="298862"/>
                  <a:pt x="1050967" y="408709"/>
                  <a:pt x="1211284" y="552202"/>
                </a:cubicBezTo>
                <a:cubicBezTo>
                  <a:pt x="1371601" y="695695"/>
                  <a:pt x="1550721" y="864919"/>
                  <a:pt x="1704110" y="1080654"/>
                </a:cubicBezTo>
                <a:cubicBezTo>
                  <a:pt x="1857499" y="1296389"/>
                  <a:pt x="2005941" y="1557647"/>
                  <a:pt x="2131621" y="1846613"/>
                </a:cubicBezTo>
                <a:cubicBezTo>
                  <a:pt x="2257301" y="2135579"/>
                  <a:pt x="2372097" y="2534392"/>
                  <a:pt x="2458193" y="2814452"/>
                </a:cubicBezTo>
                <a:cubicBezTo>
                  <a:pt x="2544289" y="3094512"/>
                  <a:pt x="2596243" y="3310741"/>
                  <a:pt x="2648198" y="3526971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Ellipszis 18"/>
          <p:cNvSpPr/>
          <p:nvPr/>
        </p:nvSpPr>
        <p:spPr>
          <a:xfrm>
            <a:off x="1723986" y="1644993"/>
            <a:ext cx="360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2</a:t>
            </a:r>
            <a:endParaRPr lang="hu-HU" dirty="0">
              <a:latin typeface="+mj-lt"/>
            </a:endParaRPr>
          </a:p>
        </p:txBody>
      </p:sp>
      <p:sp>
        <p:nvSpPr>
          <p:cNvPr id="20" name="Szabadkézi sokszög 19"/>
          <p:cNvSpPr/>
          <p:nvPr/>
        </p:nvSpPr>
        <p:spPr>
          <a:xfrm>
            <a:off x="2131621" y="4174177"/>
            <a:ext cx="3657600" cy="706581"/>
          </a:xfrm>
          <a:custGeom>
            <a:avLst/>
            <a:gdLst>
              <a:gd name="connsiteX0" fmla="*/ 0 w 3657600"/>
              <a:gd name="connsiteY0" fmla="*/ 706581 h 706581"/>
              <a:gd name="connsiteX1" fmla="*/ 837210 w 3657600"/>
              <a:gd name="connsiteY1" fmla="*/ 653142 h 706581"/>
              <a:gd name="connsiteX2" fmla="*/ 1704109 w 3657600"/>
              <a:gd name="connsiteY2" fmla="*/ 552202 h 706581"/>
              <a:gd name="connsiteX3" fmla="*/ 2719449 w 3657600"/>
              <a:gd name="connsiteY3" fmla="*/ 314696 h 706581"/>
              <a:gd name="connsiteX4" fmla="*/ 3657600 w 3657600"/>
              <a:gd name="connsiteY4" fmla="*/ 0 h 706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0" h="706581">
                <a:moveTo>
                  <a:pt x="0" y="706581"/>
                </a:moveTo>
                <a:cubicBezTo>
                  <a:pt x="276596" y="692726"/>
                  <a:pt x="553192" y="678872"/>
                  <a:pt x="837210" y="653142"/>
                </a:cubicBezTo>
                <a:cubicBezTo>
                  <a:pt x="1121228" y="627412"/>
                  <a:pt x="1390403" y="608610"/>
                  <a:pt x="1704109" y="552202"/>
                </a:cubicBezTo>
                <a:cubicBezTo>
                  <a:pt x="2017816" y="495794"/>
                  <a:pt x="2393867" y="406730"/>
                  <a:pt x="2719449" y="314696"/>
                </a:cubicBezTo>
                <a:cubicBezTo>
                  <a:pt x="3045031" y="222662"/>
                  <a:pt x="3351315" y="111331"/>
                  <a:pt x="3657600" y="0"/>
                </a:cubicBezTo>
              </a:path>
            </a:pathLst>
          </a:cu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1" name="Szabadkézi sokszög 20"/>
          <p:cNvSpPr/>
          <p:nvPr/>
        </p:nvSpPr>
        <p:spPr>
          <a:xfrm>
            <a:off x="2125683" y="4815444"/>
            <a:ext cx="3627912" cy="498764"/>
          </a:xfrm>
          <a:custGeom>
            <a:avLst/>
            <a:gdLst>
              <a:gd name="connsiteX0" fmla="*/ 0 w 3627912"/>
              <a:gd name="connsiteY0" fmla="*/ 498764 h 498764"/>
              <a:gd name="connsiteX1" fmla="*/ 1235034 w 3627912"/>
              <a:gd name="connsiteY1" fmla="*/ 445325 h 498764"/>
              <a:gd name="connsiteX2" fmla="*/ 2487881 w 3627912"/>
              <a:gd name="connsiteY2" fmla="*/ 267195 h 498764"/>
              <a:gd name="connsiteX3" fmla="*/ 3627912 w 3627912"/>
              <a:gd name="connsiteY3" fmla="*/ 0 h 49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27912" h="498764">
                <a:moveTo>
                  <a:pt x="0" y="498764"/>
                </a:moveTo>
                <a:cubicBezTo>
                  <a:pt x="410193" y="491342"/>
                  <a:pt x="820387" y="483920"/>
                  <a:pt x="1235034" y="445325"/>
                </a:cubicBezTo>
                <a:cubicBezTo>
                  <a:pt x="1649681" y="406730"/>
                  <a:pt x="2089068" y="341416"/>
                  <a:pt x="2487881" y="267195"/>
                </a:cubicBezTo>
                <a:cubicBezTo>
                  <a:pt x="2886694" y="192974"/>
                  <a:pt x="3257303" y="96487"/>
                  <a:pt x="3627912" y="0"/>
                </a:cubicBezTo>
              </a:path>
            </a:pathLst>
          </a:cu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2" name="Ellipszis 21"/>
          <p:cNvSpPr/>
          <p:nvPr/>
        </p:nvSpPr>
        <p:spPr>
          <a:xfrm>
            <a:off x="5886468" y="4018338"/>
            <a:ext cx="648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cs</a:t>
            </a:r>
            <a:r>
              <a:rPr lang="hu-HU" baseline="-25000" dirty="0" smtClean="0">
                <a:latin typeface="+mj-lt"/>
              </a:rPr>
              <a:t>1</a:t>
            </a:r>
            <a:endParaRPr lang="hu-HU" baseline="-25000" dirty="0">
              <a:latin typeface="+mj-lt"/>
            </a:endParaRPr>
          </a:p>
        </p:txBody>
      </p:sp>
      <p:sp>
        <p:nvSpPr>
          <p:cNvPr id="23" name="Ellipszis 22"/>
          <p:cNvSpPr/>
          <p:nvPr/>
        </p:nvSpPr>
        <p:spPr>
          <a:xfrm>
            <a:off x="5858676" y="4529520"/>
            <a:ext cx="612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 smtClean="0">
                <a:latin typeface="+mj-lt"/>
              </a:rPr>
              <a:t>cs</a:t>
            </a:r>
            <a:r>
              <a:rPr lang="hu-HU" sz="1600" baseline="-25000" dirty="0" smtClean="0">
                <a:latin typeface="+mj-lt"/>
              </a:rPr>
              <a:t>2</a:t>
            </a:r>
            <a:endParaRPr lang="hu-HU" sz="1600" baseline="-25000" dirty="0">
              <a:latin typeface="+mj-lt"/>
            </a:endParaRPr>
          </a:p>
        </p:txBody>
      </p:sp>
      <p:sp>
        <p:nvSpPr>
          <p:cNvPr id="24" name="Szabadkézi sokszög 23"/>
          <p:cNvSpPr/>
          <p:nvPr/>
        </p:nvSpPr>
        <p:spPr>
          <a:xfrm>
            <a:off x="2119745" y="3029197"/>
            <a:ext cx="3639788" cy="776845"/>
          </a:xfrm>
          <a:custGeom>
            <a:avLst/>
            <a:gdLst>
              <a:gd name="connsiteX0" fmla="*/ 0 w 3639788"/>
              <a:gd name="connsiteY0" fmla="*/ 776845 h 776845"/>
              <a:gd name="connsiteX1" fmla="*/ 837211 w 3639788"/>
              <a:gd name="connsiteY1" fmla="*/ 723406 h 776845"/>
              <a:gd name="connsiteX2" fmla="*/ 1739736 w 3639788"/>
              <a:gd name="connsiteY2" fmla="*/ 610590 h 776845"/>
              <a:gd name="connsiteX3" fmla="*/ 2487881 w 3639788"/>
              <a:gd name="connsiteY3" fmla="*/ 450273 h 776845"/>
              <a:gd name="connsiteX4" fmla="*/ 3004458 w 3639788"/>
              <a:gd name="connsiteY4" fmla="*/ 289956 h 776845"/>
              <a:gd name="connsiteX5" fmla="*/ 3550723 w 3639788"/>
              <a:gd name="connsiteY5" fmla="*/ 40574 h 776845"/>
              <a:gd name="connsiteX6" fmla="*/ 3538847 w 3639788"/>
              <a:gd name="connsiteY6" fmla="*/ 46512 h 776845"/>
              <a:gd name="connsiteX7" fmla="*/ 3550723 w 3639788"/>
              <a:gd name="connsiteY7" fmla="*/ 34637 h 776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9788" h="776845">
                <a:moveTo>
                  <a:pt x="0" y="776845"/>
                </a:moveTo>
                <a:cubicBezTo>
                  <a:pt x="273627" y="763980"/>
                  <a:pt x="547255" y="751115"/>
                  <a:pt x="837211" y="723406"/>
                </a:cubicBezTo>
                <a:cubicBezTo>
                  <a:pt x="1127167" y="695697"/>
                  <a:pt x="1464624" y="656112"/>
                  <a:pt x="1739736" y="610590"/>
                </a:cubicBezTo>
                <a:cubicBezTo>
                  <a:pt x="2014848" y="565068"/>
                  <a:pt x="2277094" y="503712"/>
                  <a:pt x="2487881" y="450273"/>
                </a:cubicBezTo>
                <a:cubicBezTo>
                  <a:pt x="2698668" y="396834"/>
                  <a:pt x="2827318" y="358239"/>
                  <a:pt x="3004458" y="289956"/>
                </a:cubicBezTo>
                <a:cubicBezTo>
                  <a:pt x="3181598" y="221673"/>
                  <a:pt x="3461658" y="81148"/>
                  <a:pt x="3550723" y="40574"/>
                </a:cubicBezTo>
                <a:cubicBezTo>
                  <a:pt x="3639788" y="0"/>
                  <a:pt x="3538847" y="47501"/>
                  <a:pt x="3538847" y="46512"/>
                </a:cubicBezTo>
                <a:cubicBezTo>
                  <a:pt x="3538847" y="45523"/>
                  <a:pt x="3544785" y="40080"/>
                  <a:pt x="3550723" y="34637"/>
                </a:cubicBezTo>
              </a:path>
            </a:pathLst>
          </a:cu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5" name="Ellipszis 24"/>
          <p:cNvSpPr/>
          <p:nvPr/>
        </p:nvSpPr>
        <p:spPr>
          <a:xfrm>
            <a:off x="5776929" y="2808279"/>
            <a:ext cx="612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 smtClean="0">
                <a:latin typeface="+mj-lt"/>
              </a:rPr>
              <a:t>cs</a:t>
            </a:r>
            <a:r>
              <a:rPr lang="hu-HU" sz="1600" baseline="-25000" dirty="0" smtClean="0">
                <a:latin typeface="+mj-lt"/>
              </a:rPr>
              <a:t>3</a:t>
            </a:r>
            <a:endParaRPr lang="hu-HU" sz="1600" baseline="-25000" dirty="0">
              <a:latin typeface="+mj-lt"/>
            </a:endParaRPr>
          </a:p>
        </p:txBody>
      </p:sp>
      <p:sp>
        <p:nvSpPr>
          <p:cNvPr id="26" name="Szabadkézi sokszög 25"/>
          <p:cNvSpPr/>
          <p:nvPr/>
        </p:nvSpPr>
        <p:spPr>
          <a:xfrm>
            <a:off x="2119745" y="2196935"/>
            <a:ext cx="2553195" cy="3295403"/>
          </a:xfrm>
          <a:custGeom>
            <a:avLst/>
            <a:gdLst>
              <a:gd name="connsiteX0" fmla="*/ 0 w 2553195"/>
              <a:gd name="connsiteY0" fmla="*/ 0 h 3295403"/>
              <a:gd name="connsiteX1" fmla="*/ 332510 w 2553195"/>
              <a:gd name="connsiteY1" fmla="*/ 47501 h 3295403"/>
              <a:gd name="connsiteX2" fmla="*/ 670956 w 2553195"/>
              <a:gd name="connsiteY2" fmla="*/ 190005 h 3295403"/>
              <a:gd name="connsiteX3" fmla="*/ 1092530 w 2553195"/>
              <a:gd name="connsiteY3" fmla="*/ 480951 h 3295403"/>
              <a:gd name="connsiteX4" fmla="*/ 1537855 w 2553195"/>
              <a:gd name="connsiteY4" fmla="*/ 955964 h 3295403"/>
              <a:gd name="connsiteX5" fmla="*/ 1935678 w 2553195"/>
              <a:gd name="connsiteY5" fmla="*/ 1591294 h 3295403"/>
              <a:gd name="connsiteX6" fmla="*/ 2286000 w 2553195"/>
              <a:gd name="connsiteY6" fmla="*/ 2452255 h 3295403"/>
              <a:gd name="connsiteX7" fmla="*/ 2553195 w 2553195"/>
              <a:gd name="connsiteY7" fmla="*/ 3295403 h 3295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53195" h="3295403">
                <a:moveTo>
                  <a:pt x="0" y="0"/>
                </a:moveTo>
                <a:cubicBezTo>
                  <a:pt x="110342" y="7917"/>
                  <a:pt x="220684" y="15834"/>
                  <a:pt x="332510" y="47501"/>
                </a:cubicBezTo>
                <a:cubicBezTo>
                  <a:pt x="444336" y="79168"/>
                  <a:pt x="544286" y="117763"/>
                  <a:pt x="670956" y="190005"/>
                </a:cubicBezTo>
                <a:cubicBezTo>
                  <a:pt x="797626" y="262247"/>
                  <a:pt x="948047" y="353291"/>
                  <a:pt x="1092530" y="480951"/>
                </a:cubicBezTo>
                <a:cubicBezTo>
                  <a:pt x="1237013" y="608611"/>
                  <a:pt x="1397330" y="770907"/>
                  <a:pt x="1537855" y="955964"/>
                </a:cubicBezTo>
                <a:cubicBezTo>
                  <a:pt x="1678380" y="1141021"/>
                  <a:pt x="1810987" y="1341912"/>
                  <a:pt x="1935678" y="1591294"/>
                </a:cubicBezTo>
                <a:cubicBezTo>
                  <a:pt x="2060369" y="1840676"/>
                  <a:pt x="2183081" y="2168237"/>
                  <a:pt x="2286000" y="2452255"/>
                </a:cubicBezTo>
                <a:cubicBezTo>
                  <a:pt x="2388919" y="2736273"/>
                  <a:pt x="2553195" y="3295403"/>
                  <a:pt x="2553195" y="3295403"/>
                </a:cubicBezTo>
              </a:path>
            </a:pathLst>
          </a:cu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7" name="Ellipszis 26"/>
          <p:cNvSpPr/>
          <p:nvPr/>
        </p:nvSpPr>
        <p:spPr>
          <a:xfrm>
            <a:off x="1117116" y="2156175"/>
            <a:ext cx="972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2+cs</a:t>
            </a:r>
            <a:r>
              <a:rPr lang="hu-HU" baseline="-25000" dirty="0" smtClean="0">
                <a:latin typeface="+mj-lt"/>
              </a:rPr>
              <a:t>2</a:t>
            </a:r>
            <a:endParaRPr lang="hu-HU" baseline="-25000" dirty="0">
              <a:latin typeface="+mj-lt"/>
            </a:endParaRPr>
          </a:p>
        </p:txBody>
      </p:sp>
      <p:sp>
        <p:nvSpPr>
          <p:cNvPr id="28" name="Szabadkézi sokszög 27"/>
          <p:cNvSpPr/>
          <p:nvPr/>
        </p:nvSpPr>
        <p:spPr>
          <a:xfrm>
            <a:off x="2576945" y="1537855"/>
            <a:ext cx="1205346" cy="3966358"/>
          </a:xfrm>
          <a:custGeom>
            <a:avLst/>
            <a:gdLst>
              <a:gd name="connsiteX0" fmla="*/ 0 w 1205346"/>
              <a:gd name="connsiteY0" fmla="*/ 0 h 3966358"/>
              <a:gd name="connsiteX1" fmla="*/ 314697 w 1205346"/>
              <a:gd name="connsiteY1" fmla="*/ 552202 h 3966358"/>
              <a:gd name="connsiteX2" fmla="*/ 605642 w 1205346"/>
              <a:gd name="connsiteY2" fmla="*/ 1258784 h 3966358"/>
              <a:gd name="connsiteX3" fmla="*/ 896587 w 1205346"/>
              <a:gd name="connsiteY3" fmla="*/ 2226623 h 3966358"/>
              <a:gd name="connsiteX4" fmla="*/ 1086593 w 1205346"/>
              <a:gd name="connsiteY4" fmla="*/ 3241963 h 3966358"/>
              <a:gd name="connsiteX5" fmla="*/ 1205346 w 1205346"/>
              <a:gd name="connsiteY5" fmla="*/ 3966358 h 396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46" h="3966358">
                <a:moveTo>
                  <a:pt x="0" y="0"/>
                </a:moveTo>
                <a:cubicBezTo>
                  <a:pt x="106878" y="171202"/>
                  <a:pt x="213757" y="342405"/>
                  <a:pt x="314697" y="552202"/>
                </a:cubicBezTo>
                <a:cubicBezTo>
                  <a:pt x="415637" y="761999"/>
                  <a:pt x="508660" y="979714"/>
                  <a:pt x="605642" y="1258784"/>
                </a:cubicBezTo>
                <a:cubicBezTo>
                  <a:pt x="702624" y="1537854"/>
                  <a:pt x="816429" y="1896093"/>
                  <a:pt x="896587" y="2226623"/>
                </a:cubicBezTo>
                <a:cubicBezTo>
                  <a:pt x="976745" y="2557153"/>
                  <a:pt x="1035133" y="2952007"/>
                  <a:pt x="1086593" y="3241963"/>
                </a:cubicBezTo>
                <a:cubicBezTo>
                  <a:pt x="1138053" y="3531919"/>
                  <a:pt x="1171699" y="3749138"/>
                  <a:pt x="1205346" y="3966358"/>
                </a:cubicBezTo>
              </a:path>
            </a:pathLst>
          </a:cu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9" name="Ellipszis 28"/>
          <p:cNvSpPr/>
          <p:nvPr/>
        </p:nvSpPr>
        <p:spPr>
          <a:xfrm>
            <a:off x="1701324" y="1206837"/>
            <a:ext cx="972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1+cs</a:t>
            </a:r>
            <a:r>
              <a:rPr lang="hu-HU" baseline="-25000" dirty="0" smtClean="0">
                <a:latin typeface="+mj-lt"/>
              </a:rPr>
              <a:t>1</a:t>
            </a:r>
            <a:endParaRPr lang="hu-HU" baseline="-25000" dirty="0">
              <a:latin typeface="+mj-lt"/>
            </a:endParaRPr>
          </a:p>
        </p:txBody>
      </p:sp>
      <p:sp>
        <p:nvSpPr>
          <p:cNvPr id="30" name="Szabadkézi sokszög 29"/>
          <p:cNvSpPr/>
          <p:nvPr/>
        </p:nvSpPr>
        <p:spPr>
          <a:xfrm>
            <a:off x="2933205" y="2179122"/>
            <a:ext cx="3414156" cy="3331029"/>
          </a:xfrm>
          <a:custGeom>
            <a:avLst/>
            <a:gdLst>
              <a:gd name="connsiteX0" fmla="*/ 0 w 3414156"/>
              <a:gd name="connsiteY0" fmla="*/ 0 h 3331029"/>
              <a:gd name="connsiteX1" fmla="*/ 587829 w 3414156"/>
              <a:gd name="connsiteY1" fmla="*/ 112816 h 3331029"/>
              <a:gd name="connsiteX2" fmla="*/ 1122218 w 3414156"/>
              <a:gd name="connsiteY2" fmla="*/ 356260 h 3331029"/>
              <a:gd name="connsiteX3" fmla="*/ 1692234 w 3414156"/>
              <a:gd name="connsiteY3" fmla="*/ 760021 h 3331029"/>
              <a:gd name="connsiteX4" fmla="*/ 2256312 w 3414156"/>
              <a:gd name="connsiteY4" fmla="*/ 1300348 h 3331029"/>
              <a:gd name="connsiteX5" fmla="*/ 2784764 w 3414156"/>
              <a:gd name="connsiteY5" fmla="*/ 2084120 h 3331029"/>
              <a:gd name="connsiteX6" fmla="*/ 3182587 w 3414156"/>
              <a:gd name="connsiteY6" fmla="*/ 2796639 h 3331029"/>
              <a:gd name="connsiteX7" fmla="*/ 3414156 w 3414156"/>
              <a:gd name="connsiteY7" fmla="*/ 3331029 h 333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4156" h="3331029">
                <a:moveTo>
                  <a:pt x="0" y="0"/>
                </a:moveTo>
                <a:cubicBezTo>
                  <a:pt x="200396" y="26719"/>
                  <a:pt x="400793" y="53439"/>
                  <a:pt x="587829" y="112816"/>
                </a:cubicBezTo>
                <a:cubicBezTo>
                  <a:pt x="774865" y="172193"/>
                  <a:pt x="938151" y="248393"/>
                  <a:pt x="1122218" y="356260"/>
                </a:cubicBezTo>
                <a:cubicBezTo>
                  <a:pt x="1306285" y="464127"/>
                  <a:pt x="1503218" y="602673"/>
                  <a:pt x="1692234" y="760021"/>
                </a:cubicBezTo>
                <a:cubicBezTo>
                  <a:pt x="1881250" y="917369"/>
                  <a:pt x="2074224" y="1079665"/>
                  <a:pt x="2256312" y="1300348"/>
                </a:cubicBezTo>
                <a:cubicBezTo>
                  <a:pt x="2438400" y="1521031"/>
                  <a:pt x="2630385" y="1834738"/>
                  <a:pt x="2784764" y="2084120"/>
                </a:cubicBezTo>
                <a:cubicBezTo>
                  <a:pt x="2939143" y="2333502"/>
                  <a:pt x="3077688" y="2588821"/>
                  <a:pt x="3182587" y="2796639"/>
                </a:cubicBezTo>
                <a:cubicBezTo>
                  <a:pt x="3287486" y="3004457"/>
                  <a:pt x="3350821" y="3167743"/>
                  <a:pt x="3414156" y="3331029"/>
                </a:cubicBezTo>
              </a:path>
            </a:pathLst>
          </a:cu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1" name="Ellipszis 30"/>
          <p:cNvSpPr/>
          <p:nvPr/>
        </p:nvSpPr>
        <p:spPr>
          <a:xfrm>
            <a:off x="3330558" y="1937097"/>
            <a:ext cx="1836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1+cs</a:t>
            </a:r>
            <a:r>
              <a:rPr lang="hu-HU" baseline="-25000" dirty="0" smtClean="0">
                <a:latin typeface="+mj-lt"/>
              </a:rPr>
              <a:t>1</a:t>
            </a:r>
            <a:r>
              <a:rPr lang="hu-HU" dirty="0" smtClean="0">
                <a:latin typeface="+mj-lt"/>
              </a:rPr>
              <a:t>+2+cs</a:t>
            </a:r>
            <a:r>
              <a:rPr lang="hu-HU" baseline="-25000" dirty="0" smtClean="0">
                <a:latin typeface="+mj-lt"/>
              </a:rPr>
              <a:t>2</a:t>
            </a:r>
            <a:endParaRPr lang="hu-HU" baseline="-25000" dirty="0">
              <a:latin typeface="+mj-lt"/>
            </a:endParaRPr>
          </a:p>
        </p:txBody>
      </p:sp>
      <p:sp>
        <p:nvSpPr>
          <p:cNvPr id="32" name="Szabadkézi sokszög 31"/>
          <p:cNvSpPr/>
          <p:nvPr/>
        </p:nvSpPr>
        <p:spPr>
          <a:xfrm>
            <a:off x="2125683" y="1828800"/>
            <a:ext cx="3544785" cy="1324099"/>
          </a:xfrm>
          <a:custGeom>
            <a:avLst/>
            <a:gdLst>
              <a:gd name="connsiteX0" fmla="*/ 0 w 3544785"/>
              <a:gd name="connsiteY0" fmla="*/ 1324099 h 1324099"/>
              <a:gd name="connsiteX1" fmla="*/ 813460 w 3544785"/>
              <a:gd name="connsiteY1" fmla="*/ 1246909 h 1324099"/>
              <a:gd name="connsiteX2" fmla="*/ 1626920 w 3544785"/>
              <a:gd name="connsiteY2" fmla="*/ 1050966 h 1324099"/>
              <a:gd name="connsiteX3" fmla="*/ 2404753 w 3544785"/>
              <a:gd name="connsiteY3" fmla="*/ 736270 h 1324099"/>
              <a:gd name="connsiteX4" fmla="*/ 3093522 w 3544785"/>
              <a:gd name="connsiteY4" fmla="*/ 338447 h 1324099"/>
              <a:gd name="connsiteX5" fmla="*/ 3544785 w 3544785"/>
              <a:gd name="connsiteY5" fmla="*/ 0 h 1324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44785" h="1324099">
                <a:moveTo>
                  <a:pt x="0" y="1324099"/>
                </a:moveTo>
                <a:cubicBezTo>
                  <a:pt x="271153" y="1308265"/>
                  <a:pt x="542307" y="1292431"/>
                  <a:pt x="813460" y="1246909"/>
                </a:cubicBezTo>
                <a:cubicBezTo>
                  <a:pt x="1084613" y="1201387"/>
                  <a:pt x="1361705" y="1136072"/>
                  <a:pt x="1626920" y="1050966"/>
                </a:cubicBezTo>
                <a:cubicBezTo>
                  <a:pt x="1892135" y="965860"/>
                  <a:pt x="2160319" y="855023"/>
                  <a:pt x="2404753" y="736270"/>
                </a:cubicBezTo>
                <a:cubicBezTo>
                  <a:pt x="2649187" y="617517"/>
                  <a:pt x="2903517" y="461159"/>
                  <a:pt x="3093522" y="338447"/>
                </a:cubicBezTo>
                <a:cubicBezTo>
                  <a:pt x="3283527" y="215735"/>
                  <a:pt x="3544785" y="0"/>
                  <a:pt x="3544785" y="0"/>
                </a:cubicBezTo>
              </a:path>
            </a:pathLst>
          </a:custGeom>
          <a:ln w="38100">
            <a:solidFill>
              <a:schemeClr val="accent5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3" name="Ellipszis 32"/>
          <p:cNvSpPr/>
          <p:nvPr/>
        </p:nvSpPr>
        <p:spPr>
          <a:xfrm>
            <a:off x="5302260" y="1462428"/>
            <a:ext cx="1188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cs</a:t>
            </a:r>
            <a:r>
              <a:rPr lang="hu-HU" baseline="-25000" dirty="0" smtClean="0">
                <a:latin typeface="+mj-lt"/>
              </a:rPr>
              <a:t>1</a:t>
            </a:r>
            <a:r>
              <a:rPr lang="hu-HU" dirty="0" smtClean="0">
                <a:latin typeface="+mj-lt"/>
              </a:rPr>
              <a:t>+cs</a:t>
            </a:r>
            <a:r>
              <a:rPr lang="hu-HU" baseline="-25000" dirty="0" smtClean="0">
                <a:latin typeface="+mj-lt"/>
              </a:rPr>
              <a:t>3</a:t>
            </a:r>
            <a:endParaRPr lang="hu-HU" baseline="-25000" dirty="0">
              <a:latin typeface="+mj-lt"/>
            </a:endParaRPr>
          </a:p>
        </p:txBody>
      </p:sp>
      <p:sp>
        <p:nvSpPr>
          <p:cNvPr id="34" name="Szabadkézi sokszög 33"/>
          <p:cNvSpPr/>
          <p:nvPr/>
        </p:nvSpPr>
        <p:spPr>
          <a:xfrm>
            <a:off x="2125683" y="2428504"/>
            <a:ext cx="3568535" cy="1163782"/>
          </a:xfrm>
          <a:custGeom>
            <a:avLst/>
            <a:gdLst>
              <a:gd name="connsiteX0" fmla="*/ 0 w 3568535"/>
              <a:gd name="connsiteY0" fmla="*/ 1163782 h 1163782"/>
              <a:gd name="connsiteX1" fmla="*/ 605642 w 3568535"/>
              <a:gd name="connsiteY1" fmla="*/ 1128156 h 1163782"/>
              <a:gd name="connsiteX2" fmla="*/ 1377538 w 3568535"/>
              <a:gd name="connsiteY2" fmla="*/ 1003465 h 1163782"/>
              <a:gd name="connsiteX3" fmla="*/ 2464130 w 3568535"/>
              <a:gd name="connsiteY3" fmla="*/ 641267 h 1163782"/>
              <a:gd name="connsiteX4" fmla="*/ 3277590 w 3568535"/>
              <a:gd name="connsiteY4" fmla="*/ 195943 h 1163782"/>
              <a:gd name="connsiteX5" fmla="*/ 3568535 w 3568535"/>
              <a:gd name="connsiteY5" fmla="*/ 0 h 1163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68535" h="1163782">
                <a:moveTo>
                  <a:pt x="0" y="1163782"/>
                </a:moveTo>
                <a:cubicBezTo>
                  <a:pt x="188026" y="1159329"/>
                  <a:pt x="376052" y="1154876"/>
                  <a:pt x="605642" y="1128156"/>
                </a:cubicBezTo>
                <a:cubicBezTo>
                  <a:pt x="835232" y="1101437"/>
                  <a:pt x="1067790" y="1084613"/>
                  <a:pt x="1377538" y="1003465"/>
                </a:cubicBezTo>
                <a:cubicBezTo>
                  <a:pt x="1687286" y="922317"/>
                  <a:pt x="2147455" y="775854"/>
                  <a:pt x="2464130" y="641267"/>
                </a:cubicBezTo>
                <a:cubicBezTo>
                  <a:pt x="2780805" y="506680"/>
                  <a:pt x="3093523" y="302821"/>
                  <a:pt x="3277590" y="195943"/>
                </a:cubicBezTo>
                <a:cubicBezTo>
                  <a:pt x="3461657" y="89065"/>
                  <a:pt x="3515096" y="44532"/>
                  <a:pt x="3568535" y="0"/>
                </a:cubicBezTo>
              </a:path>
            </a:pathLst>
          </a:custGeom>
          <a:ln w="38100">
            <a:solidFill>
              <a:schemeClr val="accent5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5" name="Ellipszis 34"/>
          <p:cNvSpPr/>
          <p:nvPr/>
        </p:nvSpPr>
        <p:spPr>
          <a:xfrm>
            <a:off x="5411799" y="2010123"/>
            <a:ext cx="1188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cs</a:t>
            </a:r>
            <a:r>
              <a:rPr lang="hu-HU" baseline="-25000" dirty="0" smtClean="0">
                <a:latin typeface="+mj-lt"/>
              </a:rPr>
              <a:t>2</a:t>
            </a:r>
            <a:r>
              <a:rPr lang="hu-HU" dirty="0" smtClean="0">
                <a:latin typeface="+mj-lt"/>
              </a:rPr>
              <a:t>+cs</a:t>
            </a:r>
            <a:r>
              <a:rPr lang="hu-HU" baseline="-25000" dirty="0" smtClean="0">
                <a:latin typeface="+mj-lt"/>
              </a:rPr>
              <a:t>3</a:t>
            </a:r>
            <a:endParaRPr lang="hu-HU" baseline="-25000" dirty="0">
              <a:latin typeface="+mj-lt"/>
            </a:endParaRPr>
          </a:p>
        </p:txBody>
      </p:sp>
      <p:cxnSp>
        <p:nvCxnSpPr>
          <p:cNvPr id="36" name="Egyenes összekötő 35"/>
          <p:cNvCxnSpPr/>
          <p:nvPr/>
        </p:nvCxnSpPr>
        <p:spPr>
          <a:xfrm rot="5400000" flipV="1">
            <a:off x="2891043" y="3539899"/>
            <a:ext cx="431125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Ellipszis 36"/>
          <p:cNvSpPr/>
          <p:nvPr/>
        </p:nvSpPr>
        <p:spPr>
          <a:xfrm>
            <a:off x="4937130" y="3246435"/>
            <a:ext cx="216000" cy="216000"/>
          </a:xfrm>
          <a:prstGeom prst="ellipse">
            <a:avLst/>
          </a:prstGeom>
          <a:solidFill>
            <a:srgbClr val="FFFF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3" name="Object 3"/>
          <p:cNvGraphicFramePr>
            <a:graphicFrameLocks noChangeAspect="1"/>
          </p:cNvGraphicFramePr>
          <p:nvPr/>
        </p:nvGraphicFramePr>
        <p:xfrm>
          <a:off x="4937130" y="5641975"/>
          <a:ext cx="407987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9" name="Equation" r:id="rId7" imgW="253800" imgH="228600" progId="Equation.3">
                  <p:embed/>
                </p:oleObj>
              </mc:Choice>
              <mc:Fallback>
                <p:oleObj name="Equation" r:id="rId7" imgW="25380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7130" y="5641975"/>
                        <a:ext cx="407987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Ellipszis 38"/>
          <p:cNvSpPr/>
          <p:nvPr/>
        </p:nvSpPr>
        <p:spPr>
          <a:xfrm>
            <a:off x="3698766" y="3246435"/>
            <a:ext cx="216000" cy="216000"/>
          </a:xfrm>
          <a:prstGeom prst="ellipse">
            <a:avLst/>
          </a:prstGeom>
          <a:solidFill>
            <a:srgbClr val="FFFF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0" name="Ellipszis 39"/>
          <p:cNvSpPr/>
          <p:nvPr/>
        </p:nvSpPr>
        <p:spPr>
          <a:xfrm>
            <a:off x="3260610" y="3249513"/>
            <a:ext cx="216000" cy="216000"/>
          </a:xfrm>
          <a:prstGeom prst="ellipse">
            <a:avLst/>
          </a:prstGeom>
          <a:solidFill>
            <a:srgbClr val="FFFF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12" name="Object 3"/>
          <p:cNvGraphicFramePr>
            <a:graphicFrameLocks noChangeAspect="1"/>
          </p:cNvGraphicFramePr>
          <p:nvPr/>
        </p:nvGraphicFramePr>
        <p:xfrm>
          <a:off x="3695688" y="5657886"/>
          <a:ext cx="265113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0" name="Equation" r:id="rId9" imgW="164880" imgH="228600" progId="Equation.3">
                  <p:embed/>
                </p:oleObj>
              </mc:Choice>
              <mc:Fallback>
                <p:oleObj name="Equation" r:id="rId9" imgW="164880" imgH="228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5688" y="5657886"/>
                        <a:ext cx="265113" cy="363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3"/>
          <p:cNvGraphicFramePr>
            <a:graphicFrameLocks noChangeAspect="1"/>
          </p:cNvGraphicFramePr>
          <p:nvPr/>
        </p:nvGraphicFramePr>
        <p:xfrm>
          <a:off x="3257532" y="5656293"/>
          <a:ext cx="24447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1" name="Equation" r:id="rId11" imgW="152280" imgH="228600" progId="Equation.3">
                  <p:embed/>
                </p:oleObj>
              </mc:Choice>
              <mc:Fallback>
                <p:oleObj name="Equation" r:id="rId11" imgW="152280" imgH="2286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7532" y="5656293"/>
                        <a:ext cx="244475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2"/>
          <p:cNvGraphicFramePr>
            <a:graphicFrameLocks noChangeAspect="1"/>
          </p:cNvGraphicFramePr>
          <p:nvPr/>
        </p:nvGraphicFramePr>
        <p:xfrm>
          <a:off x="1541421" y="3624273"/>
          <a:ext cx="466725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2" name="Equation" r:id="rId13" imgW="291960" imgH="228600" progId="Equation.3">
                  <p:embed/>
                </p:oleObj>
              </mc:Choice>
              <mc:Fallback>
                <p:oleObj name="Equation" r:id="rId13" imgW="291960" imgH="228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1421" y="3624273"/>
                        <a:ext cx="466725" cy="363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2"/>
          <p:cNvGraphicFramePr>
            <a:graphicFrameLocks noChangeAspect="1"/>
          </p:cNvGraphicFramePr>
          <p:nvPr/>
        </p:nvGraphicFramePr>
        <p:xfrm>
          <a:off x="1622391" y="5075265"/>
          <a:ext cx="46672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3" name="Equation" r:id="rId15" imgW="291960" imgH="228600" progId="Equation.3">
                  <p:embed/>
                </p:oleObj>
              </mc:Choice>
              <mc:Fallback>
                <p:oleObj name="Equation" r:id="rId15" imgW="291960" imgH="2286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391" y="5075265"/>
                        <a:ext cx="46672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2"/>
          <p:cNvGraphicFramePr>
            <a:graphicFrameLocks noChangeAspect="1"/>
          </p:cNvGraphicFramePr>
          <p:nvPr/>
        </p:nvGraphicFramePr>
        <p:xfrm>
          <a:off x="1627188" y="4633913"/>
          <a:ext cx="447675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4" name="Equation" r:id="rId17" imgW="279360" imgH="228600" progId="Equation.3">
                  <p:embed/>
                </p:oleObj>
              </mc:Choice>
              <mc:Fallback>
                <p:oleObj name="Equation" r:id="rId17" imgW="279360" imgH="2286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7188" y="4633913"/>
                        <a:ext cx="447675" cy="363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Ellipszis 46"/>
          <p:cNvSpPr/>
          <p:nvPr/>
        </p:nvSpPr>
        <p:spPr>
          <a:xfrm>
            <a:off x="3330558" y="2884383"/>
            <a:ext cx="216000" cy="216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9" name="Ellipszis 48"/>
          <p:cNvSpPr/>
          <p:nvPr/>
        </p:nvSpPr>
        <p:spPr>
          <a:xfrm>
            <a:off x="3881331" y="3176487"/>
            <a:ext cx="216000" cy="216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51" name="Object 10"/>
          <p:cNvGraphicFramePr>
            <a:graphicFrameLocks noChangeAspect="1"/>
          </p:cNvGraphicFramePr>
          <p:nvPr/>
        </p:nvGraphicFramePr>
        <p:xfrm>
          <a:off x="3875088" y="5656293"/>
          <a:ext cx="265112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5" name="Equation" r:id="rId19" imgW="164880" imgH="228600" progId="Equation.3">
                  <p:embed/>
                </p:oleObj>
              </mc:Choice>
              <mc:Fallback>
                <p:oleObj name="Equation" r:id="rId19" imgW="164880" imgH="2286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5088" y="5656293"/>
                        <a:ext cx="265112" cy="363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4" name="Csoportba foglalás 63"/>
          <p:cNvGrpSpPr/>
          <p:nvPr/>
        </p:nvGrpSpPr>
        <p:grpSpPr>
          <a:xfrm>
            <a:off x="7254138" y="1359649"/>
            <a:ext cx="1252032" cy="3091715"/>
            <a:chOff x="7445937" y="994519"/>
            <a:chExt cx="1252032" cy="3091715"/>
          </a:xfrm>
        </p:grpSpPr>
        <p:grpSp>
          <p:nvGrpSpPr>
            <p:cNvPr id="62" name="Csoportba foglalás 61"/>
            <p:cNvGrpSpPr/>
            <p:nvPr/>
          </p:nvGrpSpPr>
          <p:grpSpPr>
            <a:xfrm>
              <a:off x="7445937" y="3161257"/>
              <a:ext cx="521772" cy="521772"/>
              <a:chOff x="7445937" y="1898299"/>
              <a:chExt cx="521772" cy="521772"/>
            </a:xfrm>
          </p:grpSpPr>
          <p:sp>
            <p:nvSpPr>
              <p:cNvPr id="53" name="Ellipszis 52"/>
              <p:cNvSpPr/>
              <p:nvPr/>
            </p:nvSpPr>
            <p:spPr>
              <a:xfrm>
                <a:off x="7445937" y="1898299"/>
                <a:ext cx="521772" cy="521772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54" name="Háromszög 53"/>
              <p:cNvSpPr/>
              <p:nvPr/>
            </p:nvSpPr>
            <p:spPr>
              <a:xfrm>
                <a:off x="7613803" y="1916417"/>
                <a:ext cx="173924" cy="173924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grpSp>
          <p:nvGrpSpPr>
            <p:cNvPr id="55" name="Csoportba foglalás 35"/>
            <p:cNvGrpSpPr/>
            <p:nvPr/>
          </p:nvGrpSpPr>
          <p:grpSpPr>
            <a:xfrm>
              <a:off x="8176197" y="2249994"/>
              <a:ext cx="521772" cy="521772"/>
              <a:chOff x="5776929" y="2516175"/>
              <a:chExt cx="720000" cy="720000"/>
            </a:xfrm>
          </p:grpSpPr>
          <p:sp>
            <p:nvSpPr>
              <p:cNvPr id="60" name="Ellipszis 59"/>
              <p:cNvSpPr/>
              <p:nvPr/>
            </p:nvSpPr>
            <p:spPr>
              <a:xfrm>
                <a:off x="5776929" y="2516175"/>
                <a:ext cx="720000" cy="7200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61" name="Háromszög 60"/>
              <p:cNvSpPr/>
              <p:nvPr/>
            </p:nvSpPr>
            <p:spPr>
              <a:xfrm>
                <a:off x="6011769" y="2516931"/>
                <a:ext cx="252000" cy="25200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cxnSp>
          <p:nvCxnSpPr>
            <p:cNvPr id="56" name="Szögletes összekötő 55"/>
            <p:cNvCxnSpPr>
              <a:stCxn id="54" idx="0"/>
              <a:endCxn id="61" idx="0"/>
            </p:cNvCxnSpPr>
            <p:nvPr/>
          </p:nvCxnSpPr>
          <p:spPr>
            <a:xfrm rot="5400000" flipH="1" flipV="1">
              <a:off x="7604812" y="2346496"/>
              <a:ext cx="928833" cy="736927"/>
            </a:xfrm>
            <a:prstGeom prst="bentConnector3">
              <a:avLst>
                <a:gd name="adj1" fmla="val 166803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Egyenes összekötő 56"/>
            <p:cNvCxnSpPr/>
            <p:nvPr/>
          </p:nvCxnSpPr>
          <p:spPr>
            <a:xfrm rot="5400000" flipH="1" flipV="1">
              <a:off x="7742474" y="1317565"/>
              <a:ext cx="647679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Egyenes összekötő 57"/>
            <p:cNvCxnSpPr/>
            <p:nvPr/>
          </p:nvCxnSpPr>
          <p:spPr>
            <a:xfrm rot="5400000" flipH="1" flipV="1">
              <a:off x="7511074" y="3884094"/>
              <a:ext cx="403184" cy="109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Egyenes összekötő 58"/>
            <p:cNvCxnSpPr/>
            <p:nvPr/>
          </p:nvCxnSpPr>
          <p:spPr>
            <a:xfrm rot="5400000" flipH="1" flipV="1">
              <a:off x="8243274" y="2971269"/>
              <a:ext cx="403184" cy="109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Ellipszis 65"/>
          <p:cNvSpPr/>
          <p:nvPr/>
        </p:nvSpPr>
        <p:spPr>
          <a:xfrm>
            <a:off x="7565553" y="1462428"/>
            <a:ext cx="612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 smtClean="0">
                <a:latin typeface="+mj-lt"/>
              </a:rPr>
              <a:t>cs</a:t>
            </a:r>
            <a:r>
              <a:rPr lang="hu-HU" sz="1600" baseline="-25000" dirty="0" smtClean="0">
                <a:latin typeface="+mj-lt"/>
              </a:rPr>
              <a:t>3</a:t>
            </a:r>
            <a:endParaRPr lang="hu-HU" sz="1600" baseline="-25000" dirty="0">
              <a:latin typeface="+mj-lt"/>
            </a:endParaRPr>
          </a:p>
        </p:txBody>
      </p:sp>
      <p:sp>
        <p:nvSpPr>
          <p:cNvPr id="67" name="Ellipszis 66"/>
          <p:cNvSpPr/>
          <p:nvPr/>
        </p:nvSpPr>
        <p:spPr>
          <a:xfrm>
            <a:off x="7939893" y="2151045"/>
            <a:ext cx="612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 smtClean="0">
                <a:latin typeface="+mj-lt"/>
              </a:rPr>
              <a:t>cs</a:t>
            </a:r>
            <a:r>
              <a:rPr lang="hu-HU" sz="1600" baseline="-25000" dirty="0" smtClean="0">
                <a:latin typeface="+mj-lt"/>
              </a:rPr>
              <a:t>2</a:t>
            </a:r>
            <a:endParaRPr lang="hu-HU" sz="1600" baseline="-25000" dirty="0">
              <a:latin typeface="+mj-lt"/>
            </a:endParaRPr>
          </a:p>
        </p:txBody>
      </p:sp>
      <p:sp>
        <p:nvSpPr>
          <p:cNvPr id="68" name="Ellipszis 67"/>
          <p:cNvSpPr/>
          <p:nvPr/>
        </p:nvSpPr>
        <p:spPr>
          <a:xfrm>
            <a:off x="7200936" y="2735253"/>
            <a:ext cx="648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cs</a:t>
            </a:r>
            <a:r>
              <a:rPr lang="hu-HU" baseline="-25000" dirty="0" smtClean="0">
                <a:latin typeface="+mj-lt"/>
              </a:rPr>
              <a:t>1</a:t>
            </a:r>
            <a:endParaRPr lang="hu-HU" baseline="-25000" dirty="0">
              <a:latin typeface="+mj-lt"/>
            </a:endParaRPr>
          </a:p>
        </p:txBody>
      </p:sp>
      <p:sp>
        <p:nvSpPr>
          <p:cNvPr id="69" name="Ellipszis 68"/>
          <p:cNvSpPr/>
          <p:nvPr/>
        </p:nvSpPr>
        <p:spPr>
          <a:xfrm>
            <a:off x="7854066" y="3616695"/>
            <a:ext cx="360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1</a:t>
            </a:r>
            <a:endParaRPr lang="hu-HU" dirty="0">
              <a:latin typeface="+mj-lt"/>
            </a:endParaRPr>
          </a:p>
        </p:txBody>
      </p:sp>
      <p:sp>
        <p:nvSpPr>
          <p:cNvPr id="70" name="Ellipszis 69"/>
          <p:cNvSpPr/>
          <p:nvPr/>
        </p:nvSpPr>
        <p:spPr>
          <a:xfrm>
            <a:off x="8584326" y="2698740"/>
            <a:ext cx="360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2</a:t>
            </a:r>
            <a:endParaRPr lang="hu-HU" dirty="0">
              <a:latin typeface="+mj-lt"/>
            </a:endParaRPr>
          </a:p>
        </p:txBody>
      </p:sp>
      <p:graphicFrame>
        <p:nvGraphicFramePr>
          <p:cNvPr id="71" name="Object 2"/>
          <p:cNvGraphicFramePr>
            <a:graphicFrameLocks noChangeAspect="1"/>
          </p:cNvGraphicFramePr>
          <p:nvPr/>
        </p:nvGraphicFramePr>
        <p:xfrm>
          <a:off x="1503326" y="3086100"/>
          <a:ext cx="366712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6" name="Equation" r:id="rId20" imgW="228600" imgH="215640" progId="Equation.3">
                  <p:embed/>
                </p:oleObj>
              </mc:Choice>
              <mc:Fallback>
                <p:oleObj name="Equation" r:id="rId20" imgW="228600" imgH="21564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3326" y="3086100"/>
                        <a:ext cx="366712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" name="Object 2"/>
          <p:cNvGraphicFramePr>
            <a:graphicFrameLocks noChangeAspect="1"/>
          </p:cNvGraphicFramePr>
          <p:nvPr/>
        </p:nvGraphicFramePr>
        <p:xfrm>
          <a:off x="1506538" y="2794000"/>
          <a:ext cx="325437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7" name="Equation" r:id="rId22" imgW="203040" imgH="215640" progId="Equation.3">
                  <p:embed/>
                </p:oleObj>
              </mc:Choice>
              <mc:Fallback>
                <p:oleObj name="Equation" r:id="rId22" imgW="203040" imgH="21564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6538" y="2794000"/>
                        <a:ext cx="325437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13"/>
          <p:cNvGraphicFramePr>
            <a:graphicFrameLocks noChangeAspect="1"/>
          </p:cNvGraphicFramePr>
          <p:nvPr/>
        </p:nvGraphicFramePr>
        <p:xfrm>
          <a:off x="833393" y="3173409"/>
          <a:ext cx="48895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8" name="Equation" r:id="rId24" imgW="304560" imgH="215640" progId="Equation.3">
                  <p:embed/>
                </p:oleObj>
              </mc:Choice>
              <mc:Fallback>
                <p:oleObj name="Equation" r:id="rId24" imgW="304560" imgH="21564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3393" y="3173409"/>
                        <a:ext cx="48895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4"/>
          <p:cNvGraphicFramePr>
            <a:graphicFrameLocks noChangeAspect="1"/>
          </p:cNvGraphicFramePr>
          <p:nvPr/>
        </p:nvGraphicFramePr>
        <p:xfrm>
          <a:off x="1635517" y="2530468"/>
          <a:ext cx="325438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9" name="Equation" r:id="rId26" imgW="203040" imgH="215640" progId="Equation.3">
                  <p:embed/>
                </p:oleObj>
              </mc:Choice>
              <mc:Fallback>
                <p:oleObj name="Equation" r:id="rId26" imgW="203040" imgH="21564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5517" y="2530468"/>
                        <a:ext cx="325438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5"/>
          <p:cNvGraphicFramePr>
            <a:graphicFrameLocks noChangeAspect="1"/>
          </p:cNvGraphicFramePr>
          <p:nvPr/>
        </p:nvGraphicFramePr>
        <p:xfrm>
          <a:off x="1594243" y="2844792"/>
          <a:ext cx="36671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0" name="Equation" r:id="rId27" imgW="228600" imgH="215640" progId="Equation.3">
                  <p:embed/>
                </p:oleObj>
              </mc:Choice>
              <mc:Fallback>
                <p:oleObj name="Equation" r:id="rId27" imgW="228600" imgH="21564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4243" y="2844792"/>
                        <a:ext cx="36671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Szövegdoboz 75"/>
          <p:cNvSpPr txBox="1"/>
          <p:nvPr/>
        </p:nvSpPr>
        <p:spPr>
          <a:xfrm>
            <a:off x="993726" y="3957428"/>
            <a:ext cx="7151005" cy="92333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+mj-lt"/>
              </a:rPr>
              <a:t>Természetesen igaz, hogy</a:t>
            </a:r>
          </a:p>
          <a:p>
            <a:endParaRPr lang="hu-HU" dirty="0" smtClean="0">
              <a:latin typeface="+mj-lt"/>
            </a:endParaRPr>
          </a:p>
          <a:p>
            <a:endParaRPr lang="hu-HU" dirty="0">
              <a:latin typeface="+mj-lt"/>
            </a:endParaRPr>
          </a:p>
        </p:txBody>
      </p:sp>
      <p:graphicFrame>
        <p:nvGraphicFramePr>
          <p:cNvPr id="5136" name="Object 16"/>
          <p:cNvGraphicFramePr>
            <a:graphicFrameLocks noChangeAspect="1"/>
          </p:cNvGraphicFramePr>
          <p:nvPr/>
        </p:nvGraphicFramePr>
        <p:xfrm>
          <a:off x="2235168" y="4378338"/>
          <a:ext cx="4686748" cy="4371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1" name="Equation" r:id="rId28" imgW="2450880" imgH="228600" progId="Equation.3">
                  <p:embed/>
                </p:oleObj>
              </mc:Choice>
              <mc:Fallback>
                <p:oleObj name="Equation" r:id="rId28" imgW="2450880" imgH="22860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5168" y="4378338"/>
                        <a:ext cx="4686748" cy="4371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5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00"/>
                            </p:stCondLst>
                            <p:childTnLst>
                              <p:par>
                                <p:cTn id="13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500"/>
                            </p:stCondLst>
                            <p:childTnLst>
                              <p:par>
                                <p:cTn id="1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3000"/>
                            </p:stCondLst>
                            <p:childTnLst>
                              <p:par>
                                <p:cTn id="143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3500"/>
                            </p:stCondLst>
                            <p:childTnLst>
                              <p:par>
                                <p:cTn id="15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00"/>
                            </p:stCondLst>
                            <p:childTnLst>
                              <p:par>
                                <p:cTn id="1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64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33333E-6 L -2.77778E-6 -0.09467 " pathEditMode="relative" rAng="0" ptsTypes="AA">
                                      <p:cBhvr>
                                        <p:cTn id="16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2000"/>
                            </p:stCondLst>
                            <p:childTnLst>
                              <p:par>
                                <p:cTn id="170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3000"/>
                            </p:stCondLst>
                            <p:childTnLst>
                              <p:par>
                                <p:cTn id="18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500"/>
                            </p:stCondLst>
                            <p:childTnLst>
                              <p:par>
                                <p:cTn id="1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64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7037E-7 L 5.55556E-7 -0.04676 " pathEditMode="relative" rAng="0" ptsTypes="AA">
                                      <p:cBhvr>
                                        <p:cTn id="19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2000"/>
                            </p:stCondLst>
                            <p:childTnLst>
                              <p:par>
                                <p:cTn id="20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2500"/>
                            </p:stCondLst>
                            <p:childTnLst>
                              <p:par>
                                <p:cTn id="20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3000"/>
                            </p:stCondLst>
                            <p:childTnLst>
                              <p:par>
                                <p:cTn id="2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3500"/>
                            </p:stCondLst>
                            <p:childTnLst>
                              <p:par>
                                <p:cTn id="2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7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7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2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0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7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2" dur="10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7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/>
                                        <p:tgtEl>
                                          <p:spTgt spid="7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7" dur="1000"/>
                                        <p:tgtEl>
                                          <p:spTgt spid="7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500"/>
                            </p:stCondLst>
                            <p:childTnLst>
                              <p:par>
                                <p:cTn id="3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1000"/>
                            </p:stCondLst>
                            <p:childTnLst>
                              <p:par>
                                <p:cTn id="32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2500"/>
                            </p:stCondLst>
                            <p:childTnLst>
                              <p:par>
                                <p:cTn id="340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3000"/>
                            </p:stCondLst>
                            <p:childTnLst>
                              <p:par>
                                <p:cTn id="34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0" fill="hold">
                      <p:stCondLst>
                        <p:cond delay="indefinite"/>
                      </p:stCondLst>
                      <p:childTnLst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9" fill="hold">
                            <p:stCondLst>
                              <p:cond delay="500"/>
                            </p:stCondLst>
                            <p:childTnLst>
                              <p:par>
                                <p:cTn id="380" presetID="9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3" fill="hold">
                            <p:stCondLst>
                              <p:cond delay="1000"/>
                            </p:stCondLst>
                            <p:childTnLst>
                              <p:par>
                                <p:cTn id="384" presetID="9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7" fill="hold">
                      <p:stCondLst>
                        <p:cond delay="indefinite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2" fill="hold">
                            <p:stCondLst>
                              <p:cond delay="500"/>
                            </p:stCondLst>
                            <p:childTnLst>
                              <p:par>
                                <p:cTn id="3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6" fill="hold">
                            <p:stCondLst>
                              <p:cond delay="1000"/>
                            </p:stCondLst>
                            <p:childTnLst>
                              <p:par>
                                <p:cTn id="397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3" fill="hold">
                            <p:stCondLst>
                              <p:cond delay="1500"/>
                            </p:stCondLst>
                            <p:childTnLst>
                              <p:par>
                                <p:cTn id="40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7" fill="hold">
                            <p:stCondLst>
                              <p:cond delay="2000"/>
                            </p:stCondLst>
                            <p:childTnLst>
                              <p:par>
                                <p:cTn id="40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1" fill="hold">
                            <p:stCondLst>
                              <p:cond delay="2500"/>
                            </p:stCondLst>
                            <p:childTnLst>
                              <p:par>
                                <p:cTn id="41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8" fill="hold">
                            <p:stCondLst>
                              <p:cond delay="3000"/>
                            </p:stCondLst>
                            <p:childTnLst>
                              <p:par>
                                <p:cTn id="4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7" grpId="0" animBg="1"/>
      <p:bldP spid="17" grpId="1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5" grpId="0" animBg="1"/>
      <p:bldP spid="37" grpId="0" animBg="1"/>
      <p:bldP spid="37" grpId="1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7" grpId="0" animBg="1"/>
      <p:bldP spid="47" grpId="1" animBg="1"/>
      <p:bldP spid="49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6" grpId="0" build="p" animBg="1"/>
      <p:bldP spid="76" grpId="1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10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99979" y="106316"/>
            <a:ext cx="8386821" cy="887409"/>
          </a:xfrm>
        </p:spPr>
        <p:txBody>
          <a:bodyPr>
            <a:normAutofit/>
          </a:bodyPr>
          <a:lstStyle/>
          <a:p>
            <a:r>
              <a:rPr lang="hu-HU" dirty="0" smtClean="0"/>
              <a:t>Szivattyúk párhuzamos üzeme 3.</a:t>
            </a:r>
            <a:endParaRPr lang="hu-HU" dirty="0"/>
          </a:p>
        </p:txBody>
      </p:sp>
      <p:pic>
        <p:nvPicPr>
          <p:cNvPr id="7" name="Kép 6" descr="Szabályozás (megcsapolás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596" y="1023487"/>
            <a:ext cx="7296204" cy="5234763"/>
          </a:xfrm>
          <a:prstGeom prst="rect">
            <a:avLst/>
          </a:prstGeom>
        </p:spPr>
      </p:pic>
      <p:sp>
        <p:nvSpPr>
          <p:cNvPr id="10" name="Téglalap 9"/>
          <p:cNvSpPr/>
          <p:nvPr/>
        </p:nvSpPr>
        <p:spPr>
          <a:xfrm>
            <a:off x="3367071" y="2516174"/>
            <a:ext cx="620721" cy="2811501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Lekerekített téglalap feliratnak 10"/>
          <p:cNvSpPr/>
          <p:nvPr/>
        </p:nvSpPr>
        <p:spPr>
          <a:xfrm>
            <a:off x="5265747" y="5437215"/>
            <a:ext cx="3578273" cy="919135"/>
          </a:xfrm>
          <a:prstGeom prst="wedgeRoundRectCallout">
            <a:avLst>
              <a:gd name="adj1" fmla="val -100190"/>
              <a:gd name="adj2" fmla="val -104187"/>
              <a:gd name="adj3" fmla="val 16667"/>
            </a:avLst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schemeClr val="bg1"/>
                </a:solidFill>
                <a:latin typeface="+mj-lt"/>
              </a:rPr>
              <a:t>A  </a:t>
            </a:r>
            <a:r>
              <a:rPr lang="hu-HU" i="1" dirty="0" err="1" smtClean="0">
                <a:solidFill>
                  <a:schemeClr val="bg1"/>
                </a:solidFill>
                <a:latin typeface="+mj-lt"/>
              </a:rPr>
              <a:t>Cs</a:t>
            </a:r>
            <a:r>
              <a:rPr lang="hu-HU" i="1" dirty="0" smtClean="0">
                <a:solidFill>
                  <a:schemeClr val="bg1"/>
                </a:solidFill>
                <a:latin typeface="+mj-lt"/>
              </a:rPr>
              <a:t>’</a:t>
            </a:r>
            <a:r>
              <a:rPr lang="hu-HU" dirty="0" smtClean="0">
                <a:solidFill>
                  <a:schemeClr val="bg1"/>
                </a:solidFill>
                <a:latin typeface="+mj-lt"/>
              </a:rPr>
              <a:t> ágban a térfogatáram növekedési tartománya, miközben a </a:t>
            </a:r>
            <a:r>
              <a:rPr lang="hu-HU" i="1" dirty="0" err="1" smtClean="0">
                <a:solidFill>
                  <a:schemeClr val="bg1"/>
                </a:solidFill>
                <a:latin typeface="+mj-lt"/>
              </a:rPr>
              <a:t>Cs</a:t>
            </a:r>
            <a:r>
              <a:rPr lang="hu-HU" dirty="0" smtClean="0">
                <a:solidFill>
                  <a:schemeClr val="bg1"/>
                </a:solidFill>
                <a:latin typeface="+mj-lt"/>
              </a:rPr>
              <a:t> ágban a fojtás a teljes zárásig nő</a:t>
            </a:r>
            <a:endParaRPr lang="hu-H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11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99979" y="106316"/>
            <a:ext cx="8386821" cy="887409"/>
          </a:xfrm>
        </p:spPr>
        <p:txBody>
          <a:bodyPr>
            <a:normAutofit/>
          </a:bodyPr>
          <a:lstStyle/>
          <a:p>
            <a:r>
              <a:rPr lang="hu-HU" dirty="0" smtClean="0"/>
              <a:t>Szivattyúk szabályozása 1.</a:t>
            </a:r>
            <a:endParaRPr lang="hu-HU" dirty="0"/>
          </a:p>
        </p:txBody>
      </p:sp>
      <p:pic>
        <p:nvPicPr>
          <p:cNvPr id="7" name="Kép 6" descr="FOJT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752" y="1164819"/>
            <a:ext cx="6827931" cy="5112195"/>
          </a:xfrm>
          <a:prstGeom prst="rect">
            <a:avLst/>
          </a:prstGeom>
        </p:spPr>
      </p:pic>
      <p:sp>
        <p:nvSpPr>
          <p:cNvPr id="8" name="Lekerekített téglalap feliratnak 7"/>
          <p:cNvSpPr/>
          <p:nvPr/>
        </p:nvSpPr>
        <p:spPr>
          <a:xfrm>
            <a:off x="7007202" y="2456892"/>
            <a:ext cx="1679598" cy="839799"/>
          </a:xfrm>
          <a:prstGeom prst="wedgeRoundRectCallout">
            <a:avLst>
              <a:gd name="adj1" fmla="val -249525"/>
              <a:gd name="adj2" fmla="val 184276"/>
              <a:gd name="adj3" fmla="val 16667"/>
            </a:avLst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schemeClr val="bg1"/>
                </a:solidFill>
                <a:latin typeface="+mj-lt"/>
              </a:rPr>
              <a:t>Eredeti hatásfokgörbe</a:t>
            </a:r>
            <a:endParaRPr lang="hu-HU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Lekerekített téglalap feliratnak 8"/>
          <p:cNvSpPr/>
          <p:nvPr/>
        </p:nvSpPr>
        <p:spPr>
          <a:xfrm>
            <a:off x="5948325" y="4232286"/>
            <a:ext cx="2738475" cy="839799"/>
          </a:xfrm>
          <a:prstGeom prst="wedgeRoundRectCallout">
            <a:avLst>
              <a:gd name="adj1" fmla="val -135821"/>
              <a:gd name="adj2" fmla="val 31970"/>
              <a:gd name="adj3" fmla="val 16667"/>
            </a:avLst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schemeClr val="bg1"/>
                </a:solidFill>
                <a:latin typeface="+mj-lt"/>
              </a:rPr>
              <a:t>A szabályozási veszteséggel korrigált hatásfokgörbe</a:t>
            </a:r>
            <a:endParaRPr lang="hu-HU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2272182"/>
              </p:ext>
            </p:extLst>
          </p:nvPr>
        </p:nvGraphicFramePr>
        <p:xfrm>
          <a:off x="2698519" y="5157193"/>
          <a:ext cx="3564396" cy="1327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Equation" r:id="rId4" imgW="1295280" imgH="482400" progId="Equation.3">
                  <p:embed/>
                </p:oleObj>
              </mc:Choice>
              <mc:Fallback>
                <p:oleObj name="Equation" r:id="rId4" imgW="129528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98519" y="5157193"/>
                        <a:ext cx="3564396" cy="1327912"/>
                      </a:xfrm>
                      <a:prstGeom prst="rect">
                        <a:avLst/>
                      </a:prstGeom>
                      <a:solidFill>
                        <a:schemeClr val="bg2">
                          <a:lumMod val="25000"/>
                          <a:alpha val="83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Jobb oldali kapcsos zárójel 9"/>
          <p:cNvSpPr/>
          <p:nvPr/>
        </p:nvSpPr>
        <p:spPr>
          <a:xfrm>
            <a:off x="3275856" y="2132856"/>
            <a:ext cx="628797" cy="1360009"/>
          </a:xfrm>
          <a:prstGeom prst="rightBrace">
            <a:avLst>
              <a:gd name="adj1" fmla="val 8333"/>
              <a:gd name="adj2" fmla="val 50175"/>
            </a:avLst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Lekerekített téglalap feliratnak 12"/>
          <p:cNvSpPr/>
          <p:nvPr/>
        </p:nvSpPr>
        <p:spPr>
          <a:xfrm>
            <a:off x="5552266" y="923124"/>
            <a:ext cx="1828046" cy="684924"/>
          </a:xfrm>
          <a:prstGeom prst="wedgeRoundRectCallout">
            <a:avLst>
              <a:gd name="adj1" fmla="val -172941"/>
              <a:gd name="adj2" fmla="val 126346"/>
              <a:gd name="adj3" fmla="val 16667"/>
            </a:avLst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i="1" dirty="0" smtClean="0">
                <a:solidFill>
                  <a:schemeClr val="bg1"/>
                </a:solidFill>
                <a:latin typeface="+mj-lt"/>
              </a:rPr>
              <a:t>Szabályozott munkapont</a:t>
            </a:r>
            <a:endParaRPr lang="hu-HU" i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Lekerekített téglalap feliratnak 13"/>
          <p:cNvSpPr/>
          <p:nvPr/>
        </p:nvSpPr>
        <p:spPr>
          <a:xfrm>
            <a:off x="7847001" y="1447932"/>
            <a:ext cx="792118" cy="684924"/>
          </a:xfrm>
          <a:prstGeom prst="wedgeRoundRectCallout">
            <a:avLst>
              <a:gd name="adj1" fmla="val -546254"/>
              <a:gd name="adj2" fmla="val 148445"/>
              <a:gd name="adj3" fmla="val 16667"/>
            </a:avLst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sz="3600" i="1" dirty="0" err="1" smtClean="0">
                <a:solidFill>
                  <a:schemeClr val="bg1"/>
                </a:solidFill>
                <a:latin typeface="+mj-lt"/>
              </a:rPr>
              <a:t>P</a:t>
            </a:r>
            <a:r>
              <a:rPr lang="hu-HU" sz="3600" i="1" baseline="-25000" dirty="0" err="1" smtClean="0">
                <a:solidFill>
                  <a:schemeClr val="bg1"/>
                </a:solidFill>
                <a:latin typeface="+mj-lt"/>
              </a:rPr>
              <a:t>sz</a:t>
            </a:r>
            <a:endParaRPr lang="hu-HU" sz="3600" i="1" baseline="-250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12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99979" y="106316"/>
            <a:ext cx="8386821" cy="887409"/>
          </a:xfrm>
        </p:spPr>
        <p:txBody>
          <a:bodyPr>
            <a:normAutofit/>
          </a:bodyPr>
          <a:lstStyle/>
          <a:p>
            <a:r>
              <a:rPr lang="hu-HU" dirty="0" smtClean="0"/>
              <a:t>Szivattyúk szabályozása 2.</a:t>
            </a:r>
            <a:endParaRPr lang="hu-HU" dirty="0"/>
          </a:p>
        </p:txBody>
      </p:sp>
      <p:pic>
        <p:nvPicPr>
          <p:cNvPr id="7" name="Kép 6" descr="Szabályozás (fordulatszám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265" y="1295508"/>
            <a:ext cx="6316749" cy="5060842"/>
          </a:xfrm>
          <a:prstGeom prst="rect">
            <a:avLst/>
          </a:prstGeom>
        </p:spPr>
      </p:pic>
      <p:sp>
        <p:nvSpPr>
          <p:cNvPr id="8" name="Lekerekített téglalap feliratnak 7"/>
          <p:cNvSpPr/>
          <p:nvPr/>
        </p:nvSpPr>
        <p:spPr>
          <a:xfrm>
            <a:off x="6019800" y="993726"/>
            <a:ext cx="1679598" cy="500086"/>
          </a:xfrm>
          <a:prstGeom prst="wedgeRoundRectCallout">
            <a:avLst>
              <a:gd name="adj1" fmla="val -156937"/>
              <a:gd name="adj2" fmla="val 444480"/>
              <a:gd name="adj3" fmla="val 16667"/>
            </a:avLst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schemeClr val="bg1"/>
                </a:solidFill>
                <a:latin typeface="+mj-lt"/>
              </a:rPr>
              <a:t>Normálpont</a:t>
            </a:r>
            <a:endParaRPr lang="hu-HU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Lekerekített téglalap feliratnak 8"/>
          <p:cNvSpPr/>
          <p:nvPr/>
        </p:nvSpPr>
        <p:spPr>
          <a:xfrm>
            <a:off x="5729248" y="4268799"/>
            <a:ext cx="2957552" cy="985851"/>
          </a:xfrm>
          <a:prstGeom prst="wedgeRoundRectCallout">
            <a:avLst>
              <a:gd name="adj1" fmla="val -145296"/>
              <a:gd name="adj2" fmla="val -107203"/>
              <a:gd name="adj3" fmla="val 16667"/>
            </a:avLst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schemeClr val="bg1"/>
                </a:solidFill>
                <a:latin typeface="+mj-lt"/>
              </a:rPr>
              <a:t>A fordulatszám-szabályozás vesztesége a hatásfok romlásából adódhat</a:t>
            </a:r>
            <a:endParaRPr lang="hu-H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5587</TotalTime>
  <Words>414</Words>
  <Application>Microsoft Office PowerPoint</Application>
  <PresentationFormat>Diavetítés a képernyőre (4:3 oldalarány)</PresentationFormat>
  <Paragraphs>105</Paragraphs>
  <Slides>12</Slides>
  <Notes>0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4" baseType="lpstr">
      <vt:lpstr>Áramlás</vt:lpstr>
      <vt:lpstr>Equation</vt:lpstr>
      <vt:lpstr>Áramlástani szivattyúk 2. </vt:lpstr>
      <vt:lpstr>A kiválasztás fő lépései</vt:lpstr>
      <vt:lpstr>A kívánatos munkapont(ok)hoz tartozó térfogatáram(ok) meghatározása</vt:lpstr>
      <vt:lpstr>Szivattyúkatalógusok</vt:lpstr>
      <vt:lpstr>Szivattyúkatalógusok</vt:lpstr>
      <vt:lpstr>Szivattyúk soros üzeme 1.</vt:lpstr>
      <vt:lpstr>Szivattyúk soros üzeme 2.</vt:lpstr>
      <vt:lpstr>Szivattyúk párhuzamos üzeme 1.</vt:lpstr>
      <vt:lpstr>Szivattyúk párhuzamos üzeme2.</vt:lpstr>
      <vt:lpstr>Szivattyúk párhuzamos üzeme 3.</vt:lpstr>
      <vt:lpstr>Szivattyúk szabályozása 1.</vt:lpstr>
      <vt:lpstr>Szivattyúk szabályozása 2.</vt:lpstr>
    </vt:vector>
  </TitlesOfParts>
  <Company>Széchenyi István Egyetem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Volumetrikus szivattyúk</dc:title>
  <dc:creator>iro</dc:creator>
  <cp:lastModifiedBy>Dr. Író Béla</cp:lastModifiedBy>
  <cp:revision>333</cp:revision>
  <dcterms:created xsi:type="dcterms:W3CDTF">2009-01-18T14:36:54Z</dcterms:created>
  <dcterms:modified xsi:type="dcterms:W3CDTF">2012-02-21T13:44:51Z</dcterms:modified>
</cp:coreProperties>
</file>