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1" r:id="rId3"/>
    <p:sldId id="295" r:id="rId4"/>
    <p:sldId id="296" r:id="rId5"/>
    <p:sldId id="297" r:id="rId6"/>
    <p:sldId id="299" r:id="rId7"/>
    <p:sldId id="301" r:id="rId8"/>
    <p:sldId id="298" r:id="rId9"/>
    <p:sldId id="302" r:id="rId10"/>
    <p:sldId id="300" r:id="rId11"/>
    <p:sldId id="303" r:id="rId1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3656" autoAdjust="0"/>
  </p:normalViewPr>
  <p:slideViewPr>
    <p:cSldViewPr snapToObjects="1" showGuides="1">
      <p:cViewPr varScale="1">
        <p:scale>
          <a:sx n="64" d="100"/>
          <a:sy n="64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6698B35-20D2-4FE9-B0DF-AC7E2A1ECDDA}" type="datetimeFigureOut">
              <a:rPr lang="hu-HU"/>
              <a:pPr>
                <a:defRPr/>
              </a:pPr>
              <a:t>2010.02.23.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41FE81B-923B-40FF-B902-35CDCC246D7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  <a:endParaRPr lang="hu-HU" dirty="0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6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BD6BA-EC73-49FC-B0E6-44EA53AAA74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DDC26-EF1B-470A-B705-0B396A098E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525DF-7449-4FB6-B229-D3DDA365ED5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A5F61-7A9A-4340-BD2F-9491AF67755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8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9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F9B9D-ECF2-470D-8B22-E7BABBDB757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582-40DD-4FC2-8C11-4F1158FE3C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B34EC-1487-46FA-90D7-303FF69A8A4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F398A-6497-4BA9-84DE-4764D33A13E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sarkán kerekítve levágott téglalap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erékszögű háromszög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zabadkézi sokszög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1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7E022-26BA-48C3-8D0F-069AE77E5EF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D36F7-6BD7-4245-93F8-546A9B4B5B3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Író  Béla</a:t>
            </a:r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F6362-C5AB-46AD-B0D8-49D80D5BA26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172" name="Cím hely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717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97F106-BFA9-4FE6-8E57-57A29701C85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7177" name="Csoportba foglalás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Ventilátorok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>
            <a:normAutofit/>
          </a:bodyPr>
          <a:lstStyle/>
          <a:p>
            <a:pPr marR="0"/>
            <a:endParaRPr lang="hu-HU" smtClean="0">
              <a:latin typeface="Calibri" pitchFamily="34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CDF636-42D7-4B8C-ADA9-F7A2FD81889C}" type="slidenum">
              <a:rPr lang="hu-HU"/>
              <a:pPr>
                <a:defRPr/>
              </a:pPr>
              <a:t>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Kép 6" descr="Csoportosítás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00063"/>
            <a:ext cx="7942263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920750" y="3611563"/>
            <a:ext cx="1533525" cy="657225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9" name="Dátum helye 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dirty="0"/>
              <a:t>Író  Béla</a:t>
            </a:r>
            <a:endParaRPr lang="hu-HU" dirty="0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41FA-D717-4C68-B9CB-FC3C395F50F7}" type="slidenum">
              <a:rPr lang="hu-HU"/>
              <a:pPr>
                <a:defRPr/>
              </a:pPr>
              <a:t>2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457200" y="-39688"/>
            <a:ext cx="8229600" cy="1143001"/>
          </a:xfrm>
        </p:spPr>
        <p:txBody>
          <a:bodyPr/>
          <a:lstStyle/>
          <a:p>
            <a:r>
              <a:rPr lang="hu-HU" smtClean="0"/>
              <a:t>Működési elv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38250"/>
            <a:ext cx="8229600" cy="4929188"/>
          </a:xfrm>
        </p:spPr>
        <p:txBody>
          <a:bodyPr>
            <a:normAutofit lnSpcReduction="10000"/>
          </a:bodyPr>
          <a:lstStyle/>
          <a:p>
            <a:pPr marL="450850" indent="-45085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Áramlástani elven működő gépek, melyek működési elve azonos az áramlástani szivattyúkéival.</a:t>
            </a:r>
          </a:p>
          <a:p>
            <a:pPr marL="450850" indent="-45085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Feltétel: a legnagyobb és a legkisebb nyomás hányadosa legyen kisebb, mint 1,</a:t>
            </a:r>
            <a:r>
              <a:rPr lang="hu-HU" dirty="0" err="1" smtClean="0">
                <a:latin typeface="Calibri" pitchFamily="34" charset="0"/>
              </a:rPr>
              <a:t>1</a:t>
            </a:r>
            <a:r>
              <a:rPr lang="hu-HU" dirty="0" smtClean="0">
                <a:latin typeface="Calibri" pitchFamily="34" charset="0"/>
              </a:rPr>
              <a:t>! </a:t>
            </a:r>
          </a:p>
          <a:p>
            <a:pPr marL="450850" indent="-45085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u-HU" dirty="0" smtClean="0">
              <a:latin typeface="Calibri" pitchFamily="34" charset="0"/>
            </a:endParaRPr>
          </a:p>
          <a:p>
            <a:pPr marL="450850" indent="-45085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Eltérések a szállított közeg alacsony sűrűsége miatt</a:t>
            </a:r>
          </a:p>
          <a:p>
            <a:pPr marL="816610" lvl="1" indent="-4508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a szintkülönbségek hatása elhanyagolható,</a:t>
            </a:r>
          </a:p>
          <a:p>
            <a:pPr marL="816610" lvl="1" indent="-4508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a nyomáskülönbségek mérsékeltek,</a:t>
            </a:r>
          </a:p>
          <a:p>
            <a:pPr marL="816610" lvl="1" indent="-4508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sokkal kisebb veszteségek,</a:t>
            </a:r>
          </a:p>
          <a:p>
            <a:pPr marL="816610" lvl="1" indent="-4508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sokkal nagyobb térfogatáramok,</a:t>
            </a:r>
          </a:p>
          <a:p>
            <a:pPr marL="816610" lvl="1" indent="-45085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u-HU" dirty="0" smtClean="0">
                <a:latin typeface="Calibri" pitchFamily="34" charset="0"/>
              </a:rPr>
              <a:t>egyszerűbb, áramlástani szempontból kevésbé igényes kialakítás is megengedett.  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CA782-35D1-4CBD-9782-979E5CBF5A83}" type="slidenum">
              <a:rPr lang="hu-HU"/>
              <a:pPr>
                <a:defRPr/>
              </a:pPr>
              <a:t>3</a:t>
            </a:fld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7921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Sajátos terminus </a:t>
            </a:r>
            <a:r>
              <a:rPr lang="hu-HU" dirty="0" err="1" smtClean="0"/>
              <a:t>technicus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2443162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Statikus nyomás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Dinamikus nyomás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Össznyomás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AD840-7C52-4138-A2A2-D0810177C9B2}" type="slidenum">
              <a:rPr lang="hu-HU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r>
              <a:rPr lang="hu-HU" smtClean="0"/>
              <a:t>A statikus nyomás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3375"/>
            <a:ext cx="8229600" cy="2154238"/>
          </a:xfrm>
        </p:spPr>
        <p:txBody>
          <a:bodyPr>
            <a:normAutofit fontScale="92500"/>
          </a:bodyPr>
          <a:lstStyle/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Az áramló közeg összes energiájának a mozgási energia nélkül számított része a térfogat egységére vonatkoztatva.</a:t>
            </a:r>
          </a:p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 statikus nyomás egy egyszerű nyomáskivezetésnél mérhető nyomással egyezik meg.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>
                <a:latin typeface="+mj-lt"/>
              </a:rPr>
              <a:t> 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9A5D45-FFF7-4C25-8A9B-74D262F95FF2}" type="slidenum">
              <a:rPr lang="hu-HU"/>
              <a:pPr>
                <a:defRPr/>
              </a:pPr>
              <a:t>5</a:t>
            </a:fld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Cím 1"/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r>
              <a:rPr lang="hu-HU" smtClean="0"/>
              <a:t>A dinamikus nyomás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3375"/>
            <a:ext cx="8229600" cy="1825625"/>
          </a:xfrm>
        </p:spPr>
        <p:txBody>
          <a:bodyPr>
            <a:normAutofit fontScale="92500" lnSpcReduction="20000"/>
          </a:bodyPr>
          <a:lstStyle/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Az áramló közeg mozgási energiájának a térfogat egységére vonatkoztatva.</a:t>
            </a:r>
          </a:p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 dinamikus nyomás egy </a:t>
            </a:r>
            <a:r>
              <a:rPr lang="hu-HU" dirty="0" err="1" smtClean="0">
                <a:latin typeface="+mj-lt"/>
              </a:rPr>
              <a:t>Prandtl-csővel</a:t>
            </a:r>
            <a:r>
              <a:rPr lang="hu-HU" dirty="0" smtClean="0">
                <a:latin typeface="+mj-lt"/>
              </a:rPr>
              <a:t> vagy egy </a:t>
            </a:r>
            <a:r>
              <a:rPr lang="hu-HU" dirty="0" err="1" smtClean="0">
                <a:latin typeface="+mj-lt"/>
              </a:rPr>
              <a:t>Pitot-csővel</a:t>
            </a:r>
            <a:r>
              <a:rPr lang="hu-HU" dirty="0" smtClean="0">
                <a:latin typeface="+mj-lt"/>
              </a:rPr>
              <a:t> mérhető meg.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>
                <a:latin typeface="+mj-lt"/>
              </a:rPr>
              <a:t> 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A4FA0-4D14-41E3-BFFF-79EDAAB5FD3C}" type="slidenum">
              <a:rPr lang="hu-HU"/>
              <a:pPr>
                <a:defRPr/>
              </a:pPr>
              <a:t>6</a:t>
            </a:fld>
            <a:endParaRPr lang="hu-H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11500" y="3136900"/>
          <a:ext cx="2044700" cy="793750"/>
        </p:xfrm>
        <a:graphic>
          <a:graphicData uri="http://schemas.openxmlformats.org/presentationml/2006/ole">
            <p:oleObj spid="_x0000_s1026" name="Equation" r:id="rId3" imgW="10792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ím 1"/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r>
              <a:rPr lang="hu-HU" smtClean="0"/>
              <a:t>Az össznyomás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3375"/>
            <a:ext cx="8229600" cy="1825625"/>
          </a:xfrm>
        </p:spPr>
        <p:txBody>
          <a:bodyPr>
            <a:normAutofit lnSpcReduction="10000"/>
          </a:bodyPr>
          <a:lstStyle/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Az áramló közeg térfogategységére vonatkoztatott teljes energiatartalmát kifejező mennyiség.</a:t>
            </a:r>
          </a:p>
          <a:p>
            <a:pPr marL="354013" indent="-3540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u-HU" dirty="0" smtClean="0">
                <a:latin typeface="+mj-lt"/>
              </a:rPr>
              <a:t>Az össznyomás egy </a:t>
            </a:r>
            <a:r>
              <a:rPr lang="hu-HU" dirty="0" err="1" smtClean="0">
                <a:latin typeface="+mj-lt"/>
              </a:rPr>
              <a:t>Pitot-csővel</a:t>
            </a:r>
            <a:r>
              <a:rPr lang="hu-HU" dirty="0" smtClean="0">
                <a:latin typeface="+mj-lt"/>
              </a:rPr>
              <a:t> mérhető meg.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dirty="0" smtClean="0">
                <a:latin typeface="+mj-lt"/>
              </a:rPr>
              <a:t> </a:t>
            </a:r>
            <a:endParaRPr lang="hu-HU" dirty="0">
              <a:latin typeface="+mj-lt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437B1E-BF10-4B86-9C83-2DC8122DB470}" type="slidenum">
              <a:rPr lang="hu-HU"/>
              <a:pPr>
                <a:defRPr/>
              </a:pPr>
              <a:t>7</a:t>
            </a:fld>
            <a:endParaRPr lang="hu-H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912938" y="3255963"/>
          <a:ext cx="4265612" cy="1012825"/>
        </p:xfrm>
        <a:graphic>
          <a:graphicData uri="http://schemas.openxmlformats.org/presentationml/2006/ole">
            <p:oleObj spid="_x0000_s2050" name="Equation" r:id="rId3" imgW="17650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ím 1"/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r>
              <a:rPr lang="hu-HU" smtClean="0"/>
              <a:t>A statikus nyomás megmérése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81E3F-5BE2-48AA-B9F7-2C58C9D20DCF}" type="slidenum">
              <a:rPr lang="hu-HU"/>
              <a:pPr>
                <a:defRPr/>
              </a:pPr>
              <a:t>8</a:t>
            </a:fld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2344738" y="1785938"/>
            <a:ext cx="4819650" cy="839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9" name="Egyenes összekötő 8"/>
          <p:cNvCxnSpPr/>
          <p:nvPr/>
        </p:nvCxnSpPr>
        <p:spPr>
          <a:xfrm>
            <a:off x="1358900" y="2185988"/>
            <a:ext cx="6535738" cy="1587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églalap 9"/>
          <p:cNvSpPr/>
          <p:nvPr/>
        </p:nvSpPr>
        <p:spPr>
          <a:xfrm>
            <a:off x="3330575" y="2625725"/>
            <a:ext cx="109538" cy="1460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grpSp>
        <p:nvGrpSpPr>
          <p:cNvPr id="3082" name="Csoportba foglalás 16"/>
          <p:cNvGrpSpPr>
            <a:grpSpLocks/>
          </p:cNvGrpSpPr>
          <p:nvPr/>
        </p:nvGrpSpPr>
        <p:grpSpPr bwMode="auto">
          <a:xfrm>
            <a:off x="3659188" y="3173413"/>
            <a:ext cx="474662" cy="876300"/>
            <a:chOff x="3147461" y="5291163"/>
            <a:chExt cx="475201" cy="876843"/>
          </a:xfrm>
        </p:grpSpPr>
        <p:sp>
          <p:nvSpPr>
            <p:cNvPr id="11" name="Szalagív 10"/>
            <p:cNvSpPr>
              <a:spLocks/>
            </p:cNvSpPr>
            <p:nvPr/>
          </p:nvSpPr>
          <p:spPr>
            <a:xfrm flipV="1">
              <a:off x="3147461" y="5693049"/>
              <a:ext cx="475201" cy="474957"/>
            </a:xfrm>
            <a:prstGeom prst="blockArc">
              <a:avLst>
                <a:gd name="adj1" fmla="val 10800000"/>
                <a:gd name="adj2" fmla="val 0"/>
                <a:gd name="adj3" fmla="val 22973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2" name="Téglalap 11"/>
            <p:cNvSpPr/>
            <p:nvPr/>
          </p:nvSpPr>
          <p:spPr>
            <a:xfrm>
              <a:off x="314746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  <p:sp>
          <p:nvSpPr>
            <p:cNvPr id="13" name="Téglalap 12"/>
            <p:cNvSpPr/>
            <p:nvPr/>
          </p:nvSpPr>
          <p:spPr>
            <a:xfrm>
              <a:off x="351300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cxnSp>
        <p:nvCxnSpPr>
          <p:cNvPr id="16" name="Szögletes összekötő 15"/>
          <p:cNvCxnSpPr>
            <a:stCxn id="10" idx="2"/>
            <a:endCxn id="12" idx="0"/>
          </p:cNvCxnSpPr>
          <p:nvPr/>
        </p:nvCxnSpPr>
        <p:spPr>
          <a:xfrm rot="16200000" flipH="1">
            <a:off x="3348038" y="2808287"/>
            <a:ext cx="401638" cy="3286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alagív 19"/>
          <p:cNvSpPr>
            <a:spLocks/>
          </p:cNvSpPr>
          <p:nvPr/>
        </p:nvSpPr>
        <p:spPr>
          <a:xfrm flipV="1">
            <a:off x="3659188" y="3575050"/>
            <a:ext cx="474662" cy="474663"/>
          </a:xfrm>
          <a:prstGeom prst="blockArc">
            <a:avLst>
              <a:gd name="adj1" fmla="val 10800000"/>
              <a:gd name="adj2" fmla="val 0"/>
              <a:gd name="adj3" fmla="val 2297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3659188" y="3684588"/>
            <a:ext cx="109537" cy="1460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22" name="Téglalap 21"/>
          <p:cNvSpPr/>
          <p:nvPr/>
        </p:nvSpPr>
        <p:spPr>
          <a:xfrm>
            <a:off x="4024313" y="3355975"/>
            <a:ext cx="109537" cy="474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24" name="Egyenes összekötő 23"/>
          <p:cNvCxnSpPr/>
          <p:nvPr/>
        </p:nvCxnSpPr>
        <p:spPr>
          <a:xfrm>
            <a:off x="3476625" y="3684588"/>
            <a:ext cx="1423988" cy="15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>
            <a:off x="3878263" y="3355975"/>
            <a:ext cx="1022350" cy="15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/>
          <p:cNvCxnSpPr/>
          <p:nvPr/>
        </p:nvCxnSpPr>
        <p:spPr>
          <a:xfrm rot="5400000">
            <a:off x="4626769" y="3520281"/>
            <a:ext cx="330200" cy="158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zövegdoboz 29"/>
          <p:cNvSpPr txBox="1"/>
          <p:nvPr/>
        </p:nvSpPr>
        <p:spPr>
          <a:xfrm>
            <a:off x="4827588" y="3319463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>
                <a:latin typeface="+mj-lt"/>
                <a:cs typeface="+mn-cs"/>
              </a:rPr>
              <a:t>Δ</a:t>
            </a:r>
            <a:r>
              <a:rPr lang="hu-HU" i="1" dirty="0">
                <a:latin typeface="+mj-lt"/>
                <a:cs typeface="+mn-cs"/>
              </a:rPr>
              <a:t>h</a:t>
            </a:r>
            <a:endParaRPr lang="hu-HU" i="1" dirty="0">
              <a:latin typeface="+mj-lt"/>
              <a:cs typeface="+mn-cs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4243388" y="2844800"/>
            <a:ext cx="4746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o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3038475" y="2109788"/>
            <a:ext cx="6572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1st</a:t>
            </a:r>
            <a:endParaRPr lang="hu-HU" i="1" baseline="-25000" dirty="0">
              <a:latin typeface="+mj-lt"/>
              <a:cs typeface="+mn-cs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38313" y="4086225"/>
          <a:ext cx="5192712" cy="1139825"/>
        </p:xfrm>
        <a:graphic>
          <a:graphicData uri="http://schemas.openxmlformats.org/presentationml/2006/ole">
            <p:oleObj spid="_x0000_s3074" name="Equation" r:id="rId3" imgW="2082600" imgH="457200" progId="Equation.3">
              <p:embed/>
            </p:oleObj>
          </a:graphicData>
        </a:graphic>
      </p:graphicFrame>
      <p:sp>
        <p:nvSpPr>
          <p:cNvPr id="32" name="Szövegdoboz 31"/>
          <p:cNvSpPr txBox="1"/>
          <p:nvPr/>
        </p:nvSpPr>
        <p:spPr>
          <a:xfrm>
            <a:off x="1041400" y="5400675"/>
            <a:ext cx="7254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latin typeface="+mj-lt"/>
                <a:cs typeface="+mn-cs"/>
              </a:rPr>
              <a:t>A nyomásmérési helynél nem lehet sem sorja, sem letörés, mert mindkettő meghamisítja a mérést (kisebb ill. nagyobb nyomás adódik)!</a:t>
            </a:r>
            <a:endParaRPr lang="hu-HU" dirty="0">
              <a:latin typeface="+mj-lt"/>
              <a:cs typeface="+mn-cs"/>
            </a:endParaRPr>
          </a:p>
        </p:txBody>
      </p:sp>
      <p:sp>
        <p:nvSpPr>
          <p:cNvPr id="33" name="Szövegdoboz 32"/>
          <p:cNvSpPr txBox="1"/>
          <p:nvPr/>
        </p:nvSpPr>
        <p:spPr>
          <a:xfrm>
            <a:off x="3659188" y="2114550"/>
            <a:ext cx="4746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>
                <a:latin typeface="+mj-lt"/>
                <a:cs typeface="+mn-cs"/>
              </a:rPr>
              <a:t>ρ</a:t>
            </a:r>
            <a:r>
              <a:rPr lang="hu-HU" i="1" baseline="-25000" dirty="0">
                <a:latin typeface="+mj-lt"/>
                <a:cs typeface="+mn-cs"/>
              </a:rPr>
              <a:t>l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34" name="Lekerekített téglalap feliratnak 33"/>
          <p:cNvSpPr/>
          <p:nvPr/>
        </p:nvSpPr>
        <p:spPr>
          <a:xfrm>
            <a:off x="1041400" y="2479675"/>
            <a:ext cx="901700" cy="547688"/>
          </a:xfrm>
          <a:prstGeom prst="wedgeRoundRectCallout">
            <a:avLst>
              <a:gd name="adj1" fmla="val 248224"/>
              <a:gd name="adj2" fmla="val 2073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/>
              <a:t>ρ</a:t>
            </a:r>
            <a:r>
              <a:rPr lang="hu-HU" i="1" baseline="-25000" dirty="0"/>
              <a:t>m</a:t>
            </a:r>
            <a:endParaRPr lang="hu-HU" i="1" baseline="-2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ím 1"/>
          <p:cNvSpPr>
            <a:spLocks noGrp="1"/>
          </p:cNvSpPr>
          <p:nvPr>
            <p:ph type="title"/>
          </p:nvPr>
        </p:nvSpPr>
        <p:spPr>
          <a:xfrm>
            <a:off x="457200" y="252413"/>
            <a:ext cx="8229600" cy="814387"/>
          </a:xfrm>
        </p:spPr>
        <p:txBody>
          <a:bodyPr/>
          <a:lstStyle/>
          <a:p>
            <a:r>
              <a:rPr lang="hu-HU" smtClean="0"/>
              <a:t>Az össznyomás megmérése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84EE6-D3EE-4706-A436-8D9E75C2C1DE}" type="slidenum">
              <a:rPr lang="hu-HU"/>
              <a:pPr>
                <a:defRPr/>
              </a:pPr>
              <a:t>9</a:t>
            </a:fld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2344738" y="1347788"/>
            <a:ext cx="4819650" cy="839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9" name="Egyenes összekötő 8"/>
          <p:cNvCxnSpPr/>
          <p:nvPr/>
        </p:nvCxnSpPr>
        <p:spPr>
          <a:xfrm>
            <a:off x="1358900" y="1747838"/>
            <a:ext cx="6535738" cy="1587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5" name="Csoportba foglalás 16"/>
          <p:cNvGrpSpPr>
            <a:grpSpLocks/>
          </p:cNvGrpSpPr>
          <p:nvPr/>
        </p:nvGrpSpPr>
        <p:grpSpPr bwMode="auto">
          <a:xfrm>
            <a:off x="3659188" y="2735263"/>
            <a:ext cx="474662" cy="876300"/>
            <a:chOff x="3147461" y="5291163"/>
            <a:chExt cx="475201" cy="876843"/>
          </a:xfrm>
        </p:grpSpPr>
        <p:sp>
          <p:nvSpPr>
            <p:cNvPr id="11" name="Szalagív 10"/>
            <p:cNvSpPr>
              <a:spLocks/>
            </p:cNvSpPr>
            <p:nvPr/>
          </p:nvSpPr>
          <p:spPr>
            <a:xfrm flipV="1">
              <a:off x="3147461" y="5693049"/>
              <a:ext cx="475201" cy="474957"/>
            </a:xfrm>
            <a:prstGeom prst="blockArc">
              <a:avLst>
                <a:gd name="adj1" fmla="val 10800000"/>
                <a:gd name="adj2" fmla="val 0"/>
                <a:gd name="adj3" fmla="val 22973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2" name="Téglalap 11"/>
            <p:cNvSpPr/>
            <p:nvPr/>
          </p:nvSpPr>
          <p:spPr>
            <a:xfrm>
              <a:off x="314746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  <p:sp>
          <p:nvSpPr>
            <p:cNvPr id="13" name="Téglalap 12"/>
            <p:cNvSpPr/>
            <p:nvPr/>
          </p:nvSpPr>
          <p:spPr>
            <a:xfrm>
              <a:off x="351300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sp>
        <p:nvSpPr>
          <p:cNvPr id="20" name="Szalagív 19"/>
          <p:cNvSpPr>
            <a:spLocks/>
          </p:cNvSpPr>
          <p:nvPr/>
        </p:nvSpPr>
        <p:spPr>
          <a:xfrm flipV="1">
            <a:off x="3659188" y="3136900"/>
            <a:ext cx="474662" cy="474663"/>
          </a:xfrm>
          <a:prstGeom prst="blockArc">
            <a:avLst>
              <a:gd name="adj1" fmla="val 10800000"/>
              <a:gd name="adj2" fmla="val 0"/>
              <a:gd name="adj3" fmla="val 2297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3659188" y="2917825"/>
            <a:ext cx="109537" cy="474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22" name="Téglalap 21"/>
          <p:cNvSpPr/>
          <p:nvPr/>
        </p:nvSpPr>
        <p:spPr>
          <a:xfrm>
            <a:off x="4024313" y="3281363"/>
            <a:ext cx="109537" cy="111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24" name="Egyenes összekötő 23"/>
          <p:cNvCxnSpPr/>
          <p:nvPr/>
        </p:nvCxnSpPr>
        <p:spPr>
          <a:xfrm>
            <a:off x="3476625" y="2916238"/>
            <a:ext cx="1423988" cy="15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>
            <a:off x="3878263" y="3281363"/>
            <a:ext cx="1022350" cy="15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/>
          <p:cNvCxnSpPr/>
          <p:nvPr/>
        </p:nvCxnSpPr>
        <p:spPr>
          <a:xfrm rot="5400000">
            <a:off x="4609306" y="3099594"/>
            <a:ext cx="365125" cy="158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zövegdoboz 29"/>
          <p:cNvSpPr txBox="1"/>
          <p:nvPr/>
        </p:nvSpPr>
        <p:spPr>
          <a:xfrm>
            <a:off x="4827588" y="2881313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>
                <a:latin typeface="+mj-lt"/>
                <a:cs typeface="+mn-cs"/>
              </a:rPr>
              <a:t>Δ</a:t>
            </a:r>
            <a:r>
              <a:rPr lang="hu-HU" i="1" dirty="0">
                <a:latin typeface="+mj-lt"/>
                <a:cs typeface="+mn-cs"/>
              </a:rPr>
              <a:t>h</a:t>
            </a:r>
            <a:endParaRPr lang="hu-HU" i="1" dirty="0">
              <a:latin typeface="+mj-lt"/>
              <a:cs typeface="+mn-cs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3001963" y="2333625"/>
            <a:ext cx="4746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o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3330575" y="1671638"/>
            <a:ext cx="4746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</a:t>
            </a:r>
            <a:endParaRPr lang="hu-HU" i="1" baseline="-25000" dirty="0">
              <a:latin typeface="+mj-lt"/>
              <a:cs typeface="+mn-cs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770063" y="3757613"/>
          <a:ext cx="5129212" cy="1139825"/>
        </p:xfrm>
        <a:graphic>
          <a:graphicData uri="http://schemas.openxmlformats.org/presentationml/2006/ole">
            <p:oleObj spid="_x0000_s4098" name="Equation" r:id="rId3" imgW="2057400" imgH="457200" progId="Equation.3">
              <p:embed/>
            </p:oleObj>
          </a:graphicData>
        </a:graphic>
      </p:graphicFrame>
      <p:sp>
        <p:nvSpPr>
          <p:cNvPr id="32" name="Szövegdoboz 31"/>
          <p:cNvSpPr txBox="1"/>
          <p:nvPr/>
        </p:nvSpPr>
        <p:spPr>
          <a:xfrm>
            <a:off x="1041400" y="5072063"/>
            <a:ext cx="76454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latin typeface="+mj-lt"/>
                <a:cs typeface="+mn-cs"/>
              </a:rPr>
              <a:t>A </a:t>
            </a:r>
            <a:r>
              <a:rPr lang="hu-HU" dirty="0" err="1">
                <a:latin typeface="+mj-lt"/>
                <a:cs typeface="+mn-cs"/>
              </a:rPr>
              <a:t>Pitot-cső</a:t>
            </a:r>
            <a:r>
              <a:rPr lang="hu-HU" dirty="0">
                <a:latin typeface="+mj-lt"/>
                <a:cs typeface="+mn-cs"/>
              </a:rPr>
              <a:t> egy az áramlás irányával szembe fordított nyílású, ún. torló cső.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latin typeface="+mj-lt"/>
                <a:cs typeface="+mn-cs"/>
              </a:rPr>
              <a:t>A csőtorkolatnak pontosan szemben kell lennie az áramlással!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latin typeface="+mj-lt"/>
                <a:cs typeface="+mn-cs"/>
              </a:rPr>
              <a:t>A cső geometriai méretei elhanyagolhatóak legyenek az áramlásra jellemző geometriai mértekhez képest!</a:t>
            </a:r>
            <a:endParaRPr lang="hu-HU" dirty="0">
              <a:latin typeface="+mj-lt"/>
              <a:cs typeface="+mn-cs"/>
            </a:endParaRPr>
          </a:p>
        </p:txBody>
      </p:sp>
      <p:sp>
        <p:nvSpPr>
          <p:cNvPr id="29" name="Szalagív 28"/>
          <p:cNvSpPr/>
          <p:nvPr/>
        </p:nvSpPr>
        <p:spPr>
          <a:xfrm rot="5400000">
            <a:off x="4024313" y="1712913"/>
            <a:ext cx="292100" cy="292100"/>
          </a:xfrm>
          <a:prstGeom prst="blockArc">
            <a:avLst>
              <a:gd name="adj1" fmla="val 10744463"/>
              <a:gd name="adj2" fmla="val 16261623"/>
              <a:gd name="adj3" fmla="val 2487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33" name="Téglalap 32"/>
          <p:cNvSpPr/>
          <p:nvPr/>
        </p:nvSpPr>
        <p:spPr>
          <a:xfrm>
            <a:off x="4243388" y="1858963"/>
            <a:ext cx="73025" cy="4746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35" name="Szögletes összekötő 34"/>
          <p:cNvCxnSpPr>
            <a:stCxn id="33" idx="2"/>
            <a:endCxn id="13" idx="0"/>
          </p:cNvCxnSpPr>
          <p:nvPr/>
        </p:nvCxnSpPr>
        <p:spPr>
          <a:xfrm rot="5400000">
            <a:off x="3978275" y="2433638"/>
            <a:ext cx="401638" cy="20161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Jobbra nyíl 30"/>
          <p:cNvSpPr/>
          <p:nvPr/>
        </p:nvSpPr>
        <p:spPr>
          <a:xfrm>
            <a:off x="2590800" y="1457325"/>
            <a:ext cx="630238" cy="5842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latin typeface="+mj-lt"/>
              </a:rPr>
              <a:t>c</a:t>
            </a:r>
            <a:r>
              <a:rPr lang="hu-HU" baseline="-25000" dirty="0">
                <a:latin typeface="+mj-lt"/>
              </a:rPr>
              <a:t>1</a:t>
            </a:r>
            <a:endParaRPr lang="hu-HU" baseline="-25000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ím 1"/>
          <p:cNvSpPr>
            <a:spLocks noGrp="1"/>
          </p:cNvSpPr>
          <p:nvPr>
            <p:ph type="title"/>
          </p:nvPr>
        </p:nvSpPr>
        <p:spPr>
          <a:xfrm>
            <a:off x="457200" y="69850"/>
            <a:ext cx="8229600" cy="814388"/>
          </a:xfrm>
        </p:spPr>
        <p:txBody>
          <a:bodyPr/>
          <a:lstStyle/>
          <a:p>
            <a:r>
              <a:rPr lang="hu-HU" sz="3200" smtClean="0"/>
              <a:t>A dinamikus nyomás megmérése Pitot-csővel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3D3AE-391C-4705-9A82-F0075FFC6532}" type="slidenum">
              <a:rPr lang="hu-HU"/>
              <a:pPr>
                <a:defRPr/>
              </a:pPr>
              <a:t>10</a:t>
            </a:fld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1322388" y="1347788"/>
            <a:ext cx="6754812" cy="839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9" name="Egyenes összekötő 8"/>
          <p:cNvCxnSpPr/>
          <p:nvPr/>
        </p:nvCxnSpPr>
        <p:spPr>
          <a:xfrm>
            <a:off x="336550" y="1747838"/>
            <a:ext cx="7959725" cy="1587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églalap 9"/>
          <p:cNvSpPr/>
          <p:nvPr/>
        </p:nvSpPr>
        <p:spPr>
          <a:xfrm>
            <a:off x="2308225" y="2187575"/>
            <a:ext cx="109538" cy="1460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grpSp>
        <p:nvGrpSpPr>
          <p:cNvPr id="5130" name="Csoportba foglalás 16"/>
          <p:cNvGrpSpPr>
            <a:grpSpLocks/>
          </p:cNvGrpSpPr>
          <p:nvPr/>
        </p:nvGrpSpPr>
        <p:grpSpPr bwMode="auto">
          <a:xfrm>
            <a:off x="2636838" y="2735263"/>
            <a:ext cx="474662" cy="876300"/>
            <a:chOff x="3147461" y="5291163"/>
            <a:chExt cx="475201" cy="876843"/>
          </a:xfrm>
        </p:grpSpPr>
        <p:sp>
          <p:nvSpPr>
            <p:cNvPr id="11" name="Szalagív 10"/>
            <p:cNvSpPr>
              <a:spLocks/>
            </p:cNvSpPr>
            <p:nvPr/>
          </p:nvSpPr>
          <p:spPr>
            <a:xfrm flipV="1">
              <a:off x="3147461" y="5693049"/>
              <a:ext cx="475201" cy="474957"/>
            </a:xfrm>
            <a:prstGeom prst="blockArc">
              <a:avLst>
                <a:gd name="adj1" fmla="val 10800000"/>
                <a:gd name="adj2" fmla="val 0"/>
                <a:gd name="adj3" fmla="val 22973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12" name="Téglalap 11"/>
            <p:cNvSpPr/>
            <p:nvPr/>
          </p:nvSpPr>
          <p:spPr>
            <a:xfrm>
              <a:off x="314746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  <p:sp>
          <p:nvSpPr>
            <p:cNvPr id="13" name="Téglalap 12"/>
            <p:cNvSpPr/>
            <p:nvPr/>
          </p:nvSpPr>
          <p:spPr>
            <a:xfrm>
              <a:off x="351300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cxnSp>
        <p:nvCxnSpPr>
          <p:cNvPr id="16" name="Szögletes összekötő 15"/>
          <p:cNvCxnSpPr>
            <a:stCxn id="10" idx="2"/>
          </p:cNvCxnSpPr>
          <p:nvPr/>
        </p:nvCxnSpPr>
        <p:spPr>
          <a:xfrm rot="16200000" flipH="1">
            <a:off x="2325688" y="2370137"/>
            <a:ext cx="401638" cy="3286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zalagív 19"/>
          <p:cNvSpPr>
            <a:spLocks/>
          </p:cNvSpPr>
          <p:nvPr/>
        </p:nvSpPr>
        <p:spPr>
          <a:xfrm flipV="1">
            <a:off x="2636838" y="3136900"/>
            <a:ext cx="474662" cy="474663"/>
          </a:xfrm>
          <a:prstGeom prst="blockArc">
            <a:avLst>
              <a:gd name="adj1" fmla="val 10800000"/>
              <a:gd name="adj2" fmla="val 0"/>
              <a:gd name="adj3" fmla="val 2297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2636838" y="2917825"/>
            <a:ext cx="109537" cy="474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22" name="Téglalap 21"/>
          <p:cNvSpPr/>
          <p:nvPr/>
        </p:nvSpPr>
        <p:spPr>
          <a:xfrm>
            <a:off x="3001963" y="3173413"/>
            <a:ext cx="109537" cy="2190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24" name="Egyenes összekötő 23"/>
          <p:cNvCxnSpPr/>
          <p:nvPr/>
        </p:nvCxnSpPr>
        <p:spPr>
          <a:xfrm>
            <a:off x="2454275" y="3246438"/>
            <a:ext cx="1423988" cy="15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>
            <a:off x="2855913" y="2917825"/>
            <a:ext cx="1022350" cy="15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/>
          <p:cNvCxnSpPr/>
          <p:nvPr/>
        </p:nvCxnSpPr>
        <p:spPr>
          <a:xfrm rot="5400000">
            <a:off x="3602832" y="3082131"/>
            <a:ext cx="330200" cy="1587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zövegdoboz 29"/>
          <p:cNvSpPr txBox="1"/>
          <p:nvPr/>
        </p:nvSpPr>
        <p:spPr>
          <a:xfrm>
            <a:off x="3805238" y="2881313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>
                <a:latin typeface="+mj-lt"/>
                <a:cs typeface="+mn-cs"/>
              </a:rPr>
              <a:t>Δ</a:t>
            </a:r>
            <a:r>
              <a:rPr lang="hu-HU" i="1" dirty="0">
                <a:latin typeface="+mj-lt"/>
                <a:cs typeface="+mn-cs"/>
              </a:rPr>
              <a:t>h</a:t>
            </a:r>
            <a:endParaRPr lang="hu-HU" i="1" dirty="0">
              <a:latin typeface="+mj-lt"/>
              <a:cs typeface="+mn-cs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3221038" y="2406650"/>
            <a:ext cx="4746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o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2198688" y="1671638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</a:t>
            </a:r>
            <a:endParaRPr lang="hu-HU" i="1" baseline="-25000" dirty="0">
              <a:latin typeface="+mj-lt"/>
              <a:cs typeface="+mn-cs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47775" y="4086225"/>
          <a:ext cx="6173788" cy="1139825"/>
        </p:xfrm>
        <a:graphic>
          <a:graphicData uri="http://schemas.openxmlformats.org/presentationml/2006/ole">
            <p:oleObj spid="_x0000_s5122" name="Equation" r:id="rId3" imgW="2476440" imgH="457200" progId="Equation.3">
              <p:embed/>
            </p:oleObj>
          </a:graphicData>
        </a:graphic>
      </p:graphicFrame>
      <p:sp>
        <p:nvSpPr>
          <p:cNvPr id="29" name="Szalagív 28"/>
          <p:cNvSpPr/>
          <p:nvPr/>
        </p:nvSpPr>
        <p:spPr>
          <a:xfrm rot="5400000">
            <a:off x="3001963" y="1712913"/>
            <a:ext cx="292100" cy="292100"/>
          </a:xfrm>
          <a:prstGeom prst="blockArc">
            <a:avLst>
              <a:gd name="adj1" fmla="val 10744463"/>
              <a:gd name="adj2" fmla="val 16261623"/>
              <a:gd name="adj3" fmla="val 2487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33" name="Téglalap 32"/>
          <p:cNvSpPr/>
          <p:nvPr/>
        </p:nvSpPr>
        <p:spPr>
          <a:xfrm>
            <a:off x="3221038" y="1858963"/>
            <a:ext cx="73025" cy="4746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35" name="Szögletes összekötő 34"/>
          <p:cNvCxnSpPr>
            <a:stCxn id="33" idx="2"/>
          </p:cNvCxnSpPr>
          <p:nvPr/>
        </p:nvCxnSpPr>
        <p:spPr>
          <a:xfrm rot="5400000">
            <a:off x="2955925" y="2433638"/>
            <a:ext cx="401638" cy="20161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églalap 36"/>
          <p:cNvSpPr/>
          <p:nvPr/>
        </p:nvSpPr>
        <p:spPr>
          <a:xfrm>
            <a:off x="5083175" y="1690688"/>
            <a:ext cx="912813" cy="1143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38" name="Körszelet 37"/>
          <p:cNvSpPr/>
          <p:nvPr/>
        </p:nvSpPr>
        <p:spPr>
          <a:xfrm>
            <a:off x="5026025" y="1689100"/>
            <a:ext cx="114300" cy="115888"/>
          </a:xfrm>
          <a:prstGeom prst="chord">
            <a:avLst>
              <a:gd name="adj1" fmla="val 5287902"/>
              <a:gd name="adj2" fmla="val 16238385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5922963" y="1804988"/>
            <a:ext cx="73025" cy="4191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40" name="Téglalap 39"/>
          <p:cNvSpPr/>
          <p:nvPr/>
        </p:nvSpPr>
        <p:spPr>
          <a:xfrm>
            <a:off x="5849938" y="1804988"/>
            <a:ext cx="73025" cy="4191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42" name="Szögletes összekötő 41"/>
          <p:cNvCxnSpPr>
            <a:endCxn id="39" idx="0"/>
          </p:cNvCxnSpPr>
          <p:nvPr/>
        </p:nvCxnSpPr>
        <p:spPr>
          <a:xfrm>
            <a:off x="5026025" y="1747838"/>
            <a:ext cx="933450" cy="5715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zögletes összekötő 45"/>
          <p:cNvCxnSpPr>
            <a:stCxn id="37" idx="0"/>
            <a:endCxn id="40" idx="0"/>
          </p:cNvCxnSpPr>
          <p:nvPr/>
        </p:nvCxnSpPr>
        <p:spPr>
          <a:xfrm rot="16200000" flipH="1">
            <a:off x="5656263" y="1574800"/>
            <a:ext cx="114300" cy="346075"/>
          </a:xfrm>
          <a:prstGeom prst="bentConnector3">
            <a:avLst>
              <a:gd name="adj1" fmla="val 711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zövegdoboz 48"/>
          <p:cNvSpPr txBox="1"/>
          <p:nvPr/>
        </p:nvSpPr>
        <p:spPr>
          <a:xfrm>
            <a:off x="4645025" y="1609725"/>
            <a:ext cx="328613" cy="2762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1ö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50" name="Szövegdoboz 49"/>
          <p:cNvSpPr txBox="1"/>
          <p:nvPr/>
        </p:nvSpPr>
        <p:spPr>
          <a:xfrm>
            <a:off x="5411788" y="1362075"/>
            <a:ext cx="328612" cy="2778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1st</a:t>
            </a:r>
            <a:endParaRPr lang="hu-HU" i="1" baseline="-25000" dirty="0">
              <a:latin typeface="+mj-lt"/>
              <a:cs typeface="+mn-cs"/>
            </a:endParaRPr>
          </a:p>
        </p:txBody>
      </p:sp>
      <p:grpSp>
        <p:nvGrpSpPr>
          <p:cNvPr id="5152" name="Csoportba foglalás 16"/>
          <p:cNvGrpSpPr>
            <a:grpSpLocks/>
          </p:cNvGrpSpPr>
          <p:nvPr/>
        </p:nvGrpSpPr>
        <p:grpSpPr bwMode="auto">
          <a:xfrm>
            <a:off x="5995988" y="2735263"/>
            <a:ext cx="474662" cy="876300"/>
            <a:chOff x="3147461" y="5291163"/>
            <a:chExt cx="475201" cy="876843"/>
          </a:xfrm>
        </p:grpSpPr>
        <p:sp>
          <p:nvSpPr>
            <p:cNvPr id="52" name="Szalagív 51"/>
            <p:cNvSpPr>
              <a:spLocks/>
            </p:cNvSpPr>
            <p:nvPr/>
          </p:nvSpPr>
          <p:spPr>
            <a:xfrm flipV="1">
              <a:off x="3147461" y="5693049"/>
              <a:ext cx="475201" cy="474957"/>
            </a:xfrm>
            <a:prstGeom prst="blockArc">
              <a:avLst>
                <a:gd name="adj1" fmla="val 10800000"/>
                <a:gd name="adj2" fmla="val 0"/>
                <a:gd name="adj3" fmla="val 22973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>
                <a:solidFill>
                  <a:schemeClr val="tx1"/>
                </a:solidFill>
              </a:endParaRPr>
            </a:p>
          </p:txBody>
        </p:sp>
        <p:sp>
          <p:nvSpPr>
            <p:cNvPr id="53" name="Téglalap 52"/>
            <p:cNvSpPr/>
            <p:nvPr/>
          </p:nvSpPr>
          <p:spPr>
            <a:xfrm>
              <a:off x="314746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  <p:sp>
          <p:nvSpPr>
            <p:cNvPr id="54" name="Téglalap 53"/>
            <p:cNvSpPr/>
            <p:nvPr/>
          </p:nvSpPr>
          <p:spPr>
            <a:xfrm>
              <a:off x="3513001" y="5291163"/>
              <a:ext cx="109661" cy="6576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sp>
        <p:nvSpPr>
          <p:cNvPr id="55" name="Szalagív 54"/>
          <p:cNvSpPr>
            <a:spLocks/>
          </p:cNvSpPr>
          <p:nvPr/>
        </p:nvSpPr>
        <p:spPr>
          <a:xfrm flipV="1">
            <a:off x="5995988" y="3136900"/>
            <a:ext cx="474662" cy="474663"/>
          </a:xfrm>
          <a:prstGeom prst="blockArc">
            <a:avLst>
              <a:gd name="adj1" fmla="val 10800000"/>
              <a:gd name="adj2" fmla="val 0"/>
              <a:gd name="adj3" fmla="val 2297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56" name="Téglalap 55"/>
          <p:cNvSpPr/>
          <p:nvPr/>
        </p:nvSpPr>
        <p:spPr>
          <a:xfrm>
            <a:off x="5995988" y="2917825"/>
            <a:ext cx="109537" cy="474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57" name="Téglalap 56"/>
          <p:cNvSpPr/>
          <p:nvPr/>
        </p:nvSpPr>
        <p:spPr>
          <a:xfrm>
            <a:off x="6361113" y="3173413"/>
            <a:ext cx="109537" cy="2190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58" name="Egyenes összekötő 57"/>
          <p:cNvCxnSpPr/>
          <p:nvPr/>
        </p:nvCxnSpPr>
        <p:spPr>
          <a:xfrm>
            <a:off x="5813425" y="3246438"/>
            <a:ext cx="1423988" cy="15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gyenes összekötő 58"/>
          <p:cNvCxnSpPr/>
          <p:nvPr/>
        </p:nvCxnSpPr>
        <p:spPr>
          <a:xfrm>
            <a:off x="6215063" y="2917825"/>
            <a:ext cx="1022350" cy="15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gyenes összekötő nyíllal 59"/>
          <p:cNvCxnSpPr/>
          <p:nvPr/>
        </p:nvCxnSpPr>
        <p:spPr>
          <a:xfrm rot="5400000">
            <a:off x="6963569" y="3082131"/>
            <a:ext cx="330200" cy="158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zövegdoboz 60"/>
          <p:cNvSpPr txBox="1"/>
          <p:nvPr/>
        </p:nvSpPr>
        <p:spPr>
          <a:xfrm>
            <a:off x="7164388" y="2881313"/>
            <a:ext cx="4746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i="1" dirty="0">
                <a:latin typeface="+mj-lt"/>
                <a:cs typeface="+mn-cs"/>
              </a:rPr>
              <a:t>Δ</a:t>
            </a:r>
            <a:r>
              <a:rPr lang="hu-HU" i="1" dirty="0">
                <a:latin typeface="+mj-lt"/>
                <a:cs typeface="+mn-cs"/>
              </a:rPr>
              <a:t>h</a:t>
            </a:r>
            <a:endParaRPr lang="hu-HU" i="1" dirty="0">
              <a:latin typeface="+mj-lt"/>
              <a:cs typeface="+mn-cs"/>
            </a:endParaRPr>
          </a:p>
        </p:txBody>
      </p:sp>
      <p:cxnSp>
        <p:nvCxnSpPr>
          <p:cNvPr id="66" name="Szögletes összekötő 65"/>
          <p:cNvCxnSpPr>
            <a:stCxn id="40" idx="2"/>
            <a:endCxn id="53" idx="0"/>
          </p:cNvCxnSpPr>
          <p:nvPr/>
        </p:nvCxnSpPr>
        <p:spPr>
          <a:xfrm rot="16200000" flipH="1">
            <a:off x="5712619" y="2397919"/>
            <a:ext cx="511175" cy="1635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zögletes összekötő 67"/>
          <p:cNvCxnSpPr>
            <a:stCxn id="39" idx="2"/>
            <a:endCxn id="54" idx="0"/>
          </p:cNvCxnSpPr>
          <p:nvPr/>
        </p:nvCxnSpPr>
        <p:spPr>
          <a:xfrm rot="16200000" flipH="1">
            <a:off x="5931694" y="2251869"/>
            <a:ext cx="511175" cy="455613"/>
          </a:xfrm>
          <a:prstGeom prst="bentConnector3">
            <a:avLst>
              <a:gd name="adj1" fmla="val 332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Egyenes összekötő 55"/>
          <p:cNvCxnSpPr/>
          <p:nvPr/>
        </p:nvCxnSpPr>
        <p:spPr>
          <a:xfrm flipV="1">
            <a:off x="1687513" y="3027363"/>
            <a:ext cx="6999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Cím 1"/>
          <p:cNvSpPr>
            <a:spLocks noGrp="1"/>
          </p:cNvSpPr>
          <p:nvPr>
            <p:ph type="title"/>
          </p:nvPr>
        </p:nvSpPr>
        <p:spPr>
          <a:xfrm>
            <a:off x="457200" y="434975"/>
            <a:ext cx="8229600" cy="828675"/>
          </a:xfrm>
        </p:spPr>
        <p:txBody>
          <a:bodyPr/>
          <a:lstStyle/>
          <a:p>
            <a:r>
              <a:rPr lang="hu-HU" sz="4400" smtClean="0"/>
              <a:t>A ventilátor teljesítményszükséglete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Író  Béla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Hő- és Áramlástan Gépei (AG_011_1)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F6A45-43B9-4443-8BED-BCFD8674692F}" type="slidenum">
              <a:rPr lang="hu-HU"/>
              <a:pPr>
                <a:defRPr/>
              </a:pPr>
              <a:t>11</a:t>
            </a:fld>
            <a:endParaRPr lang="hu-HU"/>
          </a:p>
        </p:txBody>
      </p:sp>
      <p:grpSp>
        <p:nvGrpSpPr>
          <p:cNvPr id="3" name="Csoportba foglalás 69"/>
          <p:cNvGrpSpPr>
            <a:grpSpLocks/>
          </p:cNvGrpSpPr>
          <p:nvPr/>
        </p:nvGrpSpPr>
        <p:grpSpPr bwMode="auto">
          <a:xfrm>
            <a:off x="3987800" y="1530350"/>
            <a:ext cx="1152525" cy="1152525"/>
            <a:chOff x="3987792" y="1530324"/>
            <a:chExt cx="1152000" cy="1152000"/>
          </a:xfrm>
        </p:grpSpPr>
        <p:sp>
          <p:nvSpPr>
            <p:cNvPr id="7" name="Ellipszis 6"/>
            <p:cNvSpPr/>
            <p:nvPr/>
          </p:nvSpPr>
          <p:spPr>
            <a:xfrm>
              <a:off x="3987792" y="1530324"/>
              <a:ext cx="1152000" cy="1152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  <p:sp>
          <p:nvSpPr>
            <p:cNvPr id="8" name="Háromszög 7"/>
            <p:cNvSpPr/>
            <p:nvPr/>
          </p:nvSpPr>
          <p:spPr>
            <a:xfrm rot="5400000">
              <a:off x="4851792" y="1969068"/>
              <a:ext cx="288793" cy="28720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cxnSp>
        <p:nvCxnSpPr>
          <p:cNvPr id="10" name="Egyenes összekötő 9"/>
          <p:cNvCxnSpPr>
            <a:endCxn id="7" idx="2"/>
          </p:cNvCxnSpPr>
          <p:nvPr/>
        </p:nvCxnSpPr>
        <p:spPr>
          <a:xfrm>
            <a:off x="2344738" y="2106613"/>
            <a:ext cx="16430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/>
          <p:cNvCxnSpPr/>
          <p:nvPr/>
        </p:nvCxnSpPr>
        <p:spPr>
          <a:xfrm>
            <a:off x="5140325" y="2108200"/>
            <a:ext cx="14398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zövegdoboz 14"/>
          <p:cNvSpPr txBox="1"/>
          <p:nvPr/>
        </p:nvSpPr>
        <p:spPr>
          <a:xfrm>
            <a:off x="3038475" y="1635125"/>
            <a:ext cx="7302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D</a:t>
            </a:r>
            <a:r>
              <a:rPr lang="hu-HU" i="1" baseline="-25000" dirty="0">
                <a:latin typeface="+mj-lt"/>
                <a:cs typeface="+mn-cs"/>
              </a:rPr>
              <a:t>1</a:t>
            </a:r>
            <a:r>
              <a:rPr lang="hu-HU" i="1" dirty="0">
                <a:latin typeface="+mj-lt"/>
                <a:cs typeface="+mn-cs"/>
              </a:rPr>
              <a:t>; c</a:t>
            </a:r>
            <a:r>
              <a:rPr lang="hu-HU" i="1" baseline="-25000" dirty="0">
                <a:latin typeface="+mj-lt"/>
                <a:cs typeface="+mn-cs"/>
              </a:rPr>
              <a:t>1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1687513" y="1931988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o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7164388" y="1931988"/>
            <a:ext cx="474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sz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5594350" y="1639888"/>
            <a:ext cx="7302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D</a:t>
            </a:r>
            <a:r>
              <a:rPr lang="hu-HU" i="1" baseline="-25000" dirty="0">
                <a:latin typeface="+mj-lt"/>
                <a:cs typeface="+mn-cs"/>
              </a:rPr>
              <a:t>2</a:t>
            </a:r>
            <a:r>
              <a:rPr lang="hu-HU" i="1" dirty="0">
                <a:latin typeface="+mj-lt"/>
                <a:cs typeface="+mn-cs"/>
              </a:rPr>
              <a:t>; c</a:t>
            </a:r>
            <a:r>
              <a:rPr lang="hu-HU" i="1" baseline="-25000" dirty="0">
                <a:latin typeface="+mj-lt"/>
                <a:cs typeface="+mn-cs"/>
              </a:rPr>
              <a:t>2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20" name="Egyenes összekötő 19"/>
          <p:cNvCxnSpPr/>
          <p:nvPr/>
        </p:nvCxnSpPr>
        <p:spPr>
          <a:xfrm>
            <a:off x="957263" y="4524375"/>
            <a:ext cx="361473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>
            <a:off x="3549650" y="3940175"/>
            <a:ext cx="46370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/>
          <p:cNvCxnSpPr/>
          <p:nvPr/>
        </p:nvCxnSpPr>
        <p:spPr>
          <a:xfrm rot="5400000" flipH="1" flipV="1">
            <a:off x="337344" y="5364956"/>
            <a:ext cx="1676400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zövegdoboz 24"/>
          <p:cNvSpPr txBox="1"/>
          <p:nvPr/>
        </p:nvSpPr>
        <p:spPr>
          <a:xfrm>
            <a:off x="373063" y="5473700"/>
            <a:ext cx="1204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o</a:t>
            </a:r>
            <a:r>
              <a:rPr lang="hu-HU" i="1" dirty="0">
                <a:latin typeface="+mj-lt"/>
                <a:cs typeface="+mn-cs"/>
              </a:rPr>
              <a:t>=p</a:t>
            </a:r>
            <a:r>
              <a:rPr lang="hu-HU" i="1" baseline="-25000" dirty="0">
                <a:latin typeface="+mj-lt"/>
                <a:cs typeface="+mn-cs"/>
              </a:rPr>
              <a:t>1ö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28" name="Egyenes összekötő nyíllal 27"/>
          <p:cNvCxnSpPr/>
          <p:nvPr/>
        </p:nvCxnSpPr>
        <p:spPr>
          <a:xfrm rot="5400000" flipH="1" flipV="1">
            <a:off x="3402013" y="5616575"/>
            <a:ext cx="1173162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zövegdoboz 29"/>
          <p:cNvSpPr txBox="1"/>
          <p:nvPr/>
        </p:nvSpPr>
        <p:spPr>
          <a:xfrm>
            <a:off x="3513138" y="5626100"/>
            <a:ext cx="6572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1st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31" name="Egyenes összekötő nyíllal 30"/>
          <p:cNvCxnSpPr/>
          <p:nvPr/>
        </p:nvCxnSpPr>
        <p:spPr>
          <a:xfrm rot="16200000" flipH="1">
            <a:off x="3694906" y="4234657"/>
            <a:ext cx="587375" cy="1588"/>
          </a:xfrm>
          <a:prstGeom prst="straightConnector1">
            <a:avLst/>
          </a:prstGeom>
          <a:ln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33"/>
          <p:cNvCxnSpPr/>
          <p:nvPr/>
        </p:nvCxnSpPr>
        <p:spPr>
          <a:xfrm rot="5400000">
            <a:off x="3737769" y="4779169"/>
            <a:ext cx="501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zövegdoboz 34"/>
          <p:cNvSpPr txBox="1"/>
          <p:nvPr/>
        </p:nvSpPr>
        <p:spPr>
          <a:xfrm>
            <a:off x="3549650" y="4592638"/>
            <a:ext cx="6572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1d</a:t>
            </a:r>
            <a:endParaRPr lang="hu-HU" i="1" baseline="-25000" dirty="0">
              <a:latin typeface="+mj-lt"/>
              <a:cs typeface="+mn-cs"/>
            </a:endParaRPr>
          </a:p>
        </p:txBody>
      </p:sp>
      <p:grpSp>
        <p:nvGrpSpPr>
          <p:cNvPr id="9" name="Csoportba foglalás 46"/>
          <p:cNvGrpSpPr>
            <a:grpSpLocks/>
          </p:cNvGrpSpPr>
          <p:nvPr/>
        </p:nvGrpSpPr>
        <p:grpSpPr bwMode="auto">
          <a:xfrm>
            <a:off x="2319338" y="4537075"/>
            <a:ext cx="2252662" cy="490538"/>
            <a:chOff x="2320119" y="4536913"/>
            <a:chExt cx="2251881" cy="491319"/>
          </a:xfrm>
        </p:grpSpPr>
        <p:cxnSp>
          <p:nvCxnSpPr>
            <p:cNvPr id="26" name="Egyenes összekötő 25"/>
            <p:cNvCxnSpPr>
              <a:stCxn id="37" idx="5"/>
            </p:cNvCxnSpPr>
            <p:nvPr/>
          </p:nvCxnSpPr>
          <p:spPr>
            <a:xfrm>
              <a:off x="3643635" y="5028232"/>
              <a:ext cx="9283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Szabadkézi sokszög 36"/>
            <p:cNvSpPr/>
            <p:nvPr/>
          </p:nvSpPr>
          <p:spPr>
            <a:xfrm>
              <a:off x="2320119" y="4536913"/>
              <a:ext cx="1323516" cy="491319"/>
            </a:xfrm>
            <a:custGeom>
              <a:avLst/>
              <a:gdLst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3833" h="491319">
                  <a:moveTo>
                    <a:pt x="0" y="0"/>
                  </a:moveTo>
                  <a:cubicBezTo>
                    <a:pt x="160361" y="21608"/>
                    <a:pt x="320723" y="43217"/>
                    <a:pt x="450377" y="81886"/>
                  </a:cubicBezTo>
                  <a:cubicBezTo>
                    <a:pt x="580031" y="120555"/>
                    <a:pt x="684663" y="177421"/>
                    <a:pt x="777923" y="232012"/>
                  </a:cubicBezTo>
                  <a:cubicBezTo>
                    <a:pt x="871183" y="286603"/>
                    <a:pt x="946246" y="368489"/>
                    <a:pt x="1009935" y="409432"/>
                  </a:cubicBezTo>
                  <a:cubicBezTo>
                    <a:pt x="1073625" y="450375"/>
                    <a:pt x="1107744" y="464023"/>
                    <a:pt x="1160060" y="477671"/>
                  </a:cubicBezTo>
                  <a:cubicBezTo>
                    <a:pt x="1212376" y="491319"/>
                    <a:pt x="1268104" y="491319"/>
                    <a:pt x="1323833" y="491319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grpSp>
        <p:nvGrpSpPr>
          <p:cNvPr id="11" name="Csoportba foglalás 43"/>
          <p:cNvGrpSpPr>
            <a:grpSpLocks/>
          </p:cNvGrpSpPr>
          <p:nvPr/>
        </p:nvGrpSpPr>
        <p:grpSpPr bwMode="auto">
          <a:xfrm>
            <a:off x="4556125" y="3027363"/>
            <a:ext cx="2252663" cy="922337"/>
            <a:chOff x="4556795" y="2615512"/>
            <a:chExt cx="2251863" cy="923027"/>
          </a:xfrm>
        </p:grpSpPr>
        <p:cxnSp>
          <p:nvCxnSpPr>
            <p:cNvPr id="41" name="Egyenes összekötő 40"/>
            <p:cNvCxnSpPr>
              <a:stCxn id="42" idx="5"/>
            </p:cNvCxnSpPr>
            <p:nvPr/>
          </p:nvCxnSpPr>
          <p:spPr>
            <a:xfrm rot="10800000">
              <a:off x="4556795" y="2615512"/>
              <a:ext cx="92835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zabadkézi sokszög 41"/>
            <p:cNvSpPr/>
            <p:nvPr/>
          </p:nvSpPr>
          <p:spPr>
            <a:xfrm flipH="1" flipV="1">
              <a:off x="5485153" y="2615512"/>
              <a:ext cx="1323505" cy="923027"/>
            </a:xfrm>
            <a:custGeom>
              <a:avLst/>
              <a:gdLst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0 h 491319"/>
                <a:gd name="connsiteX1" fmla="*/ 450377 w 1323833"/>
                <a:gd name="connsiteY1" fmla="*/ 81886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0 h 491319"/>
                <a:gd name="connsiteX1" fmla="*/ 467617 w 1323833"/>
                <a:gd name="connsiteY1" fmla="*/ 74741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  <a:gd name="connsiteX0" fmla="*/ 0 w 1323833"/>
                <a:gd name="connsiteY0" fmla="*/ 3184 h 494503"/>
                <a:gd name="connsiteX1" fmla="*/ 448344 w 1323833"/>
                <a:gd name="connsiteY1" fmla="*/ 51344 h 494503"/>
                <a:gd name="connsiteX2" fmla="*/ 777923 w 1323833"/>
                <a:gd name="connsiteY2" fmla="*/ 235196 h 494503"/>
                <a:gd name="connsiteX3" fmla="*/ 1009935 w 1323833"/>
                <a:gd name="connsiteY3" fmla="*/ 412616 h 494503"/>
                <a:gd name="connsiteX4" fmla="*/ 1160060 w 1323833"/>
                <a:gd name="connsiteY4" fmla="*/ 480855 h 494503"/>
                <a:gd name="connsiteX5" fmla="*/ 1323833 w 1323833"/>
                <a:gd name="connsiteY5" fmla="*/ 494503 h 494503"/>
                <a:gd name="connsiteX0" fmla="*/ 0 w 1323833"/>
                <a:gd name="connsiteY0" fmla="*/ 0 h 491319"/>
                <a:gd name="connsiteX1" fmla="*/ 448344 w 1323833"/>
                <a:gd name="connsiteY1" fmla="*/ 48160 h 491319"/>
                <a:gd name="connsiteX2" fmla="*/ 777923 w 1323833"/>
                <a:gd name="connsiteY2" fmla="*/ 232012 h 491319"/>
                <a:gd name="connsiteX3" fmla="*/ 1009935 w 1323833"/>
                <a:gd name="connsiteY3" fmla="*/ 409432 h 491319"/>
                <a:gd name="connsiteX4" fmla="*/ 1160060 w 1323833"/>
                <a:gd name="connsiteY4" fmla="*/ 477671 h 491319"/>
                <a:gd name="connsiteX5" fmla="*/ 1323833 w 1323833"/>
                <a:gd name="connsiteY5" fmla="*/ 491319 h 49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3833" h="491319">
                  <a:moveTo>
                    <a:pt x="0" y="0"/>
                  </a:moveTo>
                  <a:cubicBezTo>
                    <a:pt x="321574" y="6821"/>
                    <a:pt x="292548" y="8873"/>
                    <a:pt x="448344" y="48160"/>
                  </a:cubicBezTo>
                  <a:cubicBezTo>
                    <a:pt x="577998" y="86829"/>
                    <a:pt x="684325" y="171800"/>
                    <a:pt x="777923" y="232012"/>
                  </a:cubicBezTo>
                  <a:cubicBezTo>
                    <a:pt x="871521" y="292224"/>
                    <a:pt x="946246" y="368489"/>
                    <a:pt x="1009935" y="409432"/>
                  </a:cubicBezTo>
                  <a:cubicBezTo>
                    <a:pt x="1073625" y="450375"/>
                    <a:pt x="1107744" y="464023"/>
                    <a:pt x="1160060" y="477671"/>
                  </a:cubicBezTo>
                  <a:cubicBezTo>
                    <a:pt x="1212376" y="491319"/>
                    <a:pt x="1268104" y="491319"/>
                    <a:pt x="1323833" y="491319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u-HU"/>
            </a:p>
          </p:txBody>
        </p:sp>
      </p:grpSp>
      <p:cxnSp>
        <p:nvCxnSpPr>
          <p:cNvPr id="48" name="Egyenes összekötő nyíllal 47"/>
          <p:cNvCxnSpPr/>
          <p:nvPr/>
        </p:nvCxnSpPr>
        <p:spPr>
          <a:xfrm rot="5400000" flipH="1" flipV="1">
            <a:off x="4752976" y="4594225"/>
            <a:ext cx="1173162" cy="15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zövegdoboz 48"/>
          <p:cNvSpPr txBox="1"/>
          <p:nvPr/>
        </p:nvSpPr>
        <p:spPr>
          <a:xfrm>
            <a:off x="4535488" y="4603750"/>
            <a:ext cx="8763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2st</a:t>
            </a:r>
            <a:r>
              <a:rPr lang="hu-HU" i="1" dirty="0">
                <a:latin typeface="+mj-lt"/>
                <a:cs typeface="+mn-cs"/>
              </a:rPr>
              <a:t>=</a:t>
            </a: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sz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50" name="Egyenes összekötő nyíllal 49"/>
          <p:cNvCxnSpPr/>
          <p:nvPr/>
        </p:nvCxnSpPr>
        <p:spPr>
          <a:xfrm rot="16200000" flipH="1">
            <a:off x="5045869" y="2699544"/>
            <a:ext cx="587375" cy="15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50"/>
          <p:cNvCxnSpPr/>
          <p:nvPr/>
        </p:nvCxnSpPr>
        <p:spPr>
          <a:xfrm rot="16200000" flipH="1">
            <a:off x="4843463" y="3513138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zövegdoboz 51"/>
          <p:cNvSpPr txBox="1"/>
          <p:nvPr/>
        </p:nvSpPr>
        <p:spPr>
          <a:xfrm>
            <a:off x="4900613" y="3246438"/>
            <a:ext cx="6572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2d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54" name="Egyenes összekötő nyíllal 53"/>
          <p:cNvCxnSpPr/>
          <p:nvPr/>
        </p:nvCxnSpPr>
        <p:spPr>
          <a:xfrm rot="5400000" flipH="1" flipV="1">
            <a:off x="6996906" y="4510882"/>
            <a:ext cx="2968625" cy="158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övegdoboz 54"/>
          <p:cNvSpPr txBox="1"/>
          <p:nvPr/>
        </p:nvSpPr>
        <p:spPr>
          <a:xfrm>
            <a:off x="8478838" y="4487863"/>
            <a:ext cx="5111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</a:rPr>
              <a:t>p</a:t>
            </a:r>
            <a:r>
              <a:rPr lang="hu-HU" i="1" baseline="-25000" dirty="0">
                <a:latin typeface="+mj-lt"/>
                <a:cs typeface="+mn-cs"/>
              </a:rPr>
              <a:t>2ö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60" name="Egyenes összekötő nyíllal 59"/>
          <p:cNvCxnSpPr/>
          <p:nvPr/>
        </p:nvCxnSpPr>
        <p:spPr>
          <a:xfrm rot="5400000" flipH="1" flipV="1">
            <a:off x="1157288" y="3778250"/>
            <a:ext cx="1500188" cy="1587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Szövegdoboz 61"/>
          <p:cNvSpPr txBox="1"/>
          <p:nvPr/>
        </p:nvSpPr>
        <p:spPr>
          <a:xfrm>
            <a:off x="1431925" y="3638550"/>
            <a:ext cx="7413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  <a:sym typeface="Symbol"/>
              </a:rPr>
              <a:t></a:t>
            </a: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ö</a:t>
            </a:r>
            <a:endParaRPr lang="hu-HU" i="1" baseline="-25000" dirty="0">
              <a:latin typeface="+mj-lt"/>
              <a:cs typeface="+mn-cs"/>
            </a:endParaRPr>
          </a:p>
        </p:txBody>
      </p:sp>
      <p:sp>
        <p:nvSpPr>
          <p:cNvPr id="64" name="Szövegdoboz 63"/>
          <p:cNvSpPr txBox="1"/>
          <p:nvPr/>
        </p:nvSpPr>
        <p:spPr>
          <a:xfrm>
            <a:off x="3476625" y="4049713"/>
            <a:ext cx="7429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i="1" dirty="0">
                <a:latin typeface="+mj-lt"/>
                <a:cs typeface="+mn-cs"/>
                <a:sym typeface="Symbol"/>
              </a:rPr>
              <a:t></a:t>
            </a:r>
            <a:r>
              <a:rPr lang="hu-HU" i="1" dirty="0" err="1">
                <a:latin typeface="+mj-lt"/>
                <a:cs typeface="+mn-cs"/>
              </a:rPr>
              <a:t>p</a:t>
            </a:r>
            <a:r>
              <a:rPr lang="hu-HU" i="1" baseline="-25000" dirty="0" err="1">
                <a:latin typeface="+mj-lt"/>
                <a:cs typeface="+mn-cs"/>
              </a:rPr>
              <a:t>st</a:t>
            </a:r>
            <a:endParaRPr lang="hu-HU" i="1" baseline="-25000" dirty="0">
              <a:latin typeface="+mj-lt"/>
              <a:cs typeface="+mn-cs"/>
            </a:endParaRPr>
          </a:p>
        </p:txBody>
      </p:sp>
      <p:cxnSp>
        <p:nvCxnSpPr>
          <p:cNvPr id="66" name="Egyenes összekötő 65"/>
          <p:cNvCxnSpPr/>
          <p:nvPr/>
        </p:nvCxnSpPr>
        <p:spPr>
          <a:xfrm rot="5400000">
            <a:off x="2401094" y="3429794"/>
            <a:ext cx="4311650" cy="1588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5554663" y="4524375"/>
          <a:ext cx="2705100" cy="593725"/>
        </p:xfrm>
        <a:graphic>
          <a:graphicData uri="http://schemas.openxmlformats.org/presentationml/2006/ole">
            <p:oleObj spid="_x0000_s6146" name="Equation" r:id="rId3" imgW="1041120" imgH="228600" progId="Equation.3">
              <p:embed/>
            </p:oleObj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5630863" y="5218113"/>
          <a:ext cx="2217737" cy="985837"/>
        </p:xfrm>
        <a:graphic>
          <a:graphicData uri="http://schemas.openxmlformats.org/presentationml/2006/ole">
            <p:oleObj spid="_x0000_s6147" name="Equation" r:id="rId4" imgW="1028520" imgH="457200" progId="Equation.3">
              <p:embed/>
            </p:oleObj>
          </a:graphicData>
        </a:graphic>
      </p:graphicFrame>
      <p:cxnSp>
        <p:nvCxnSpPr>
          <p:cNvPr id="71" name="Egyenes összekötő nyíllal 70"/>
          <p:cNvCxnSpPr/>
          <p:nvPr/>
        </p:nvCxnSpPr>
        <p:spPr>
          <a:xfrm rot="16200000" flipH="1">
            <a:off x="3694906" y="4233069"/>
            <a:ext cx="587375" cy="158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5" grpId="0"/>
      <p:bldP spid="30" grpId="0"/>
      <p:bldP spid="35" grpId="0"/>
      <p:bldP spid="49" grpId="0"/>
      <p:bldP spid="52" grpId="0"/>
      <p:bldP spid="55" grpId="0"/>
      <p:bldP spid="62" grpId="0"/>
      <p:bldP spid="6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1065</TotalTime>
  <Words>374</Words>
  <Application>Microsoft Office PowerPoint</Application>
  <PresentationFormat>Diavetítés a képernyőre (4:3 oldalarány)</PresentationFormat>
  <Paragraphs>95</Paragraphs>
  <Slides>11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Constantia</vt:lpstr>
      <vt:lpstr>Arial</vt:lpstr>
      <vt:lpstr>Calibri</vt:lpstr>
      <vt:lpstr>Wingdings 2</vt:lpstr>
      <vt:lpstr>Symbol</vt:lpstr>
      <vt:lpstr>Áramlás</vt:lpstr>
      <vt:lpstr>Equation</vt:lpstr>
      <vt:lpstr>Ventilátorok </vt:lpstr>
      <vt:lpstr>2. dia</vt:lpstr>
      <vt:lpstr>Működési elv</vt:lpstr>
      <vt:lpstr>Sajátos terminus technicus</vt:lpstr>
      <vt:lpstr>A statikus nyomás</vt:lpstr>
      <vt:lpstr>A dinamikus nyomás</vt:lpstr>
      <vt:lpstr>Az össznyomás</vt:lpstr>
      <vt:lpstr>A statikus nyomás megmérése</vt:lpstr>
      <vt:lpstr>Az össznyomás megmérése</vt:lpstr>
      <vt:lpstr>A dinamikus nyomás megmérése Pitot-csővel</vt:lpstr>
      <vt:lpstr>A ventilátor teljesítményszükséglete</vt:lpstr>
    </vt:vector>
  </TitlesOfParts>
  <Company>Széchenyi István Egyetem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Volumetrikus szivattyúk</dc:title>
  <dc:creator>iro</dc:creator>
  <cp:lastModifiedBy>Író Béla</cp:lastModifiedBy>
  <cp:revision>148</cp:revision>
  <dcterms:created xsi:type="dcterms:W3CDTF">2009-01-18T14:36:54Z</dcterms:created>
  <dcterms:modified xsi:type="dcterms:W3CDTF">2010-02-23T15:46:03Z</dcterms:modified>
</cp:coreProperties>
</file>