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1"/>
  </p:notesMasterIdLst>
  <p:sldIdLst>
    <p:sldId id="256" r:id="rId2"/>
    <p:sldId id="308" r:id="rId3"/>
    <p:sldId id="290" r:id="rId4"/>
    <p:sldId id="304" r:id="rId5"/>
    <p:sldId id="305" r:id="rId6"/>
    <p:sldId id="361" r:id="rId7"/>
    <p:sldId id="362" r:id="rId8"/>
    <p:sldId id="355" r:id="rId9"/>
    <p:sldId id="356" r:id="rId10"/>
    <p:sldId id="357" r:id="rId11"/>
    <p:sldId id="358" r:id="rId12"/>
    <p:sldId id="325" r:id="rId13"/>
    <p:sldId id="326" r:id="rId14"/>
    <p:sldId id="327" r:id="rId15"/>
    <p:sldId id="309" r:id="rId16"/>
    <p:sldId id="360" r:id="rId17"/>
    <p:sldId id="359" r:id="rId18"/>
    <p:sldId id="313" r:id="rId19"/>
    <p:sldId id="322" r:id="rId20"/>
    <p:sldId id="323" r:id="rId21"/>
    <p:sldId id="314" r:id="rId22"/>
    <p:sldId id="329" r:id="rId23"/>
    <p:sldId id="330" r:id="rId24"/>
    <p:sldId id="331" r:id="rId25"/>
    <p:sldId id="315" r:id="rId26"/>
    <p:sldId id="328" r:id="rId27"/>
    <p:sldId id="317" r:id="rId28"/>
    <p:sldId id="332" r:id="rId29"/>
    <p:sldId id="333" r:id="rId30"/>
    <p:sldId id="334" r:id="rId31"/>
    <p:sldId id="318" r:id="rId32"/>
    <p:sldId id="319" r:id="rId33"/>
    <p:sldId id="363" r:id="rId34"/>
    <p:sldId id="368" r:id="rId35"/>
    <p:sldId id="369" r:id="rId36"/>
    <p:sldId id="370" r:id="rId37"/>
    <p:sldId id="374" r:id="rId38"/>
    <p:sldId id="371" r:id="rId39"/>
    <p:sldId id="372" r:id="rId40"/>
    <p:sldId id="375" r:id="rId41"/>
    <p:sldId id="376" r:id="rId42"/>
    <p:sldId id="377" r:id="rId43"/>
    <p:sldId id="378" r:id="rId44"/>
    <p:sldId id="335" r:id="rId45"/>
    <p:sldId id="336" r:id="rId46"/>
    <p:sldId id="337" r:id="rId47"/>
    <p:sldId id="320" r:id="rId48"/>
    <p:sldId id="338" r:id="rId49"/>
    <p:sldId id="340" r:id="rId50"/>
    <p:sldId id="341" r:id="rId51"/>
    <p:sldId id="339" r:id="rId52"/>
    <p:sldId id="343" r:id="rId53"/>
    <p:sldId id="344" r:id="rId54"/>
    <p:sldId id="353" r:id="rId55"/>
    <p:sldId id="310" r:id="rId56"/>
    <p:sldId id="346" r:id="rId57"/>
    <p:sldId id="347" r:id="rId58"/>
    <p:sldId id="348" r:id="rId59"/>
    <p:sldId id="352" r:id="rId6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FFF00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58" autoAdjust="0"/>
    <p:restoredTop sz="93823" autoAdjust="0"/>
  </p:normalViewPr>
  <p:slideViewPr>
    <p:cSldViewPr snapToObjects="1" showGuides="1">
      <p:cViewPr varScale="1">
        <p:scale>
          <a:sx n="110" d="100"/>
          <a:sy n="110" d="100"/>
        </p:scale>
        <p:origin x="546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Relationship Id="rId6" Type="http://schemas.openxmlformats.org/officeDocument/2006/relationships/image" Target="../media/image79.wmf"/><Relationship Id="rId5" Type="http://schemas.openxmlformats.org/officeDocument/2006/relationships/image" Target="../media/image78.wmf"/><Relationship Id="rId4" Type="http://schemas.openxmlformats.org/officeDocument/2006/relationships/image" Target="../media/image7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E5048-0670-4D15-BAC2-DECF83B99833}" type="datetimeFigureOut">
              <a:rPr lang="hu-HU" smtClean="0"/>
              <a:pPr/>
              <a:t>2014.10.07.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A0BC9-EBB4-4025-8E3A-F6E60A2F9CE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6128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 dirty="0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 sarkán kerekítve levágott téglalap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erékszögű háromszög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Szabadkézi sokszög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zabadkézi sokszög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6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9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5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7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33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36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25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13" Type="http://schemas.openxmlformats.org/officeDocument/2006/relationships/image" Target="../media/image52.emf"/><Relationship Id="rId3" Type="http://schemas.openxmlformats.org/officeDocument/2006/relationships/image" Target="../media/image42.emf"/><Relationship Id="rId7" Type="http://schemas.openxmlformats.org/officeDocument/2006/relationships/image" Target="../media/image46.emf"/><Relationship Id="rId12" Type="http://schemas.openxmlformats.org/officeDocument/2006/relationships/image" Target="../media/image51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11" Type="http://schemas.openxmlformats.org/officeDocument/2006/relationships/image" Target="../media/image50.emf"/><Relationship Id="rId5" Type="http://schemas.openxmlformats.org/officeDocument/2006/relationships/image" Target="../media/image44.emf"/><Relationship Id="rId10" Type="http://schemas.openxmlformats.org/officeDocument/2006/relationships/image" Target="../media/image49.emf"/><Relationship Id="rId4" Type="http://schemas.openxmlformats.org/officeDocument/2006/relationships/image" Target="../media/image43.emf"/><Relationship Id="rId9" Type="http://schemas.openxmlformats.org/officeDocument/2006/relationships/image" Target="../media/image48.emf"/><Relationship Id="rId14" Type="http://schemas.openxmlformats.org/officeDocument/2006/relationships/image" Target="../media/image53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image" Target="../media/image41.png"/><Relationship Id="rId7" Type="http://schemas.openxmlformats.org/officeDocument/2006/relationships/image" Target="../media/image4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4.emf"/><Relationship Id="rId5" Type="http://schemas.openxmlformats.org/officeDocument/2006/relationships/image" Target="../media/image42.emf"/><Relationship Id="rId4" Type="http://schemas.openxmlformats.org/officeDocument/2006/relationships/image" Target="../media/image49.emf"/><Relationship Id="rId9" Type="http://schemas.openxmlformats.org/officeDocument/2006/relationships/image" Target="../media/image54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7" Type="http://schemas.openxmlformats.org/officeDocument/2006/relationships/image" Target="../media/image47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2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image" Target="../media/image49.emf"/><Relationship Id="rId7" Type="http://schemas.openxmlformats.org/officeDocument/2006/relationships/image" Target="../media/image47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2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image" Target="../media/image49.emf"/><Relationship Id="rId7" Type="http://schemas.openxmlformats.org/officeDocument/2006/relationships/image" Target="../media/image47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2.emf"/><Relationship Id="rId9" Type="http://schemas.openxmlformats.org/officeDocument/2006/relationships/image" Target="../media/image46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image" Target="../media/image49.emf"/><Relationship Id="rId7" Type="http://schemas.openxmlformats.org/officeDocument/2006/relationships/image" Target="../media/image47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10" Type="http://schemas.openxmlformats.org/officeDocument/2006/relationships/image" Target="../media/image46.emf"/><Relationship Id="rId4" Type="http://schemas.openxmlformats.org/officeDocument/2006/relationships/image" Target="../media/image42.emf"/><Relationship Id="rId9" Type="http://schemas.openxmlformats.org/officeDocument/2006/relationships/image" Target="../media/image48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13" Type="http://schemas.openxmlformats.org/officeDocument/2006/relationships/image" Target="../media/image46.emf"/><Relationship Id="rId3" Type="http://schemas.openxmlformats.org/officeDocument/2006/relationships/image" Target="../media/image41.png"/><Relationship Id="rId7" Type="http://schemas.openxmlformats.org/officeDocument/2006/relationships/image" Target="../media/image45.emf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4.emf"/><Relationship Id="rId11" Type="http://schemas.openxmlformats.org/officeDocument/2006/relationships/oleObject" Target="../embeddings/oleObject27.bin"/><Relationship Id="rId5" Type="http://schemas.openxmlformats.org/officeDocument/2006/relationships/image" Target="../media/image42.emf"/><Relationship Id="rId10" Type="http://schemas.openxmlformats.org/officeDocument/2006/relationships/image" Target="../media/image48.emf"/><Relationship Id="rId4" Type="http://schemas.openxmlformats.org/officeDocument/2006/relationships/image" Target="../media/image49.emf"/><Relationship Id="rId9" Type="http://schemas.openxmlformats.org/officeDocument/2006/relationships/image" Target="../media/image43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13" Type="http://schemas.openxmlformats.org/officeDocument/2006/relationships/image" Target="../media/image46.emf"/><Relationship Id="rId3" Type="http://schemas.openxmlformats.org/officeDocument/2006/relationships/image" Target="../media/image41.png"/><Relationship Id="rId7" Type="http://schemas.openxmlformats.org/officeDocument/2006/relationships/image" Target="../media/image45.emf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4.emf"/><Relationship Id="rId11" Type="http://schemas.openxmlformats.org/officeDocument/2006/relationships/oleObject" Target="../embeddings/oleObject28.bin"/><Relationship Id="rId5" Type="http://schemas.openxmlformats.org/officeDocument/2006/relationships/image" Target="../media/image42.emf"/><Relationship Id="rId10" Type="http://schemas.openxmlformats.org/officeDocument/2006/relationships/image" Target="../media/image48.emf"/><Relationship Id="rId4" Type="http://schemas.openxmlformats.org/officeDocument/2006/relationships/image" Target="../media/image49.emf"/><Relationship Id="rId9" Type="http://schemas.openxmlformats.org/officeDocument/2006/relationships/image" Target="../media/image43.emf"/><Relationship Id="rId14" Type="http://schemas.openxmlformats.org/officeDocument/2006/relationships/image" Target="../media/image56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13" Type="http://schemas.openxmlformats.org/officeDocument/2006/relationships/image" Target="../media/image46.emf"/><Relationship Id="rId3" Type="http://schemas.openxmlformats.org/officeDocument/2006/relationships/image" Target="../media/image41.png"/><Relationship Id="rId7" Type="http://schemas.openxmlformats.org/officeDocument/2006/relationships/image" Target="../media/image45.emf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7.png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4.emf"/><Relationship Id="rId11" Type="http://schemas.openxmlformats.org/officeDocument/2006/relationships/oleObject" Target="../embeddings/oleObject29.bin"/><Relationship Id="rId5" Type="http://schemas.openxmlformats.org/officeDocument/2006/relationships/image" Target="../media/image42.emf"/><Relationship Id="rId15" Type="http://schemas.openxmlformats.org/officeDocument/2006/relationships/image" Target="../media/image51.emf"/><Relationship Id="rId10" Type="http://schemas.openxmlformats.org/officeDocument/2006/relationships/image" Target="../media/image48.emf"/><Relationship Id="rId4" Type="http://schemas.openxmlformats.org/officeDocument/2006/relationships/image" Target="../media/image49.emf"/><Relationship Id="rId9" Type="http://schemas.openxmlformats.org/officeDocument/2006/relationships/image" Target="../media/image43.emf"/><Relationship Id="rId14" Type="http://schemas.openxmlformats.org/officeDocument/2006/relationships/image" Target="../media/image56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13" Type="http://schemas.openxmlformats.org/officeDocument/2006/relationships/image" Target="../media/image46.emf"/><Relationship Id="rId3" Type="http://schemas.openxmlformats.org/officeDocument/2006/relationships/image" Target="../media/image41.png"/><Relationship Id="rId7" Type="http://schemas.openxmlformats.org/officeDocument/2006/relationships/image" Target="../media/image45.emf"/><Relationship Id="rId12" Type="http://schemas.openxmlformats.org/officeDocument/2006/relationships/image" Target="../media/image55.wmf"/><Relationship Id="rId17" Type="http://schemas.openxmlformats.org/officeDocument/2006/relationships/image" Target="../media/image59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8.emf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4.emf"/><Relationship Id="rId11" Type="http://schemas.openxmlformats.org/officeDocument/2006/relationships/oleObject" Target="../embeddings/oleObject30.bin"/><Relationship Id="rId5" Type="http://schemas.openxmlformats.org/officeDocument/2006/relationships/image" Target="../media/image42.emf"/><Relationship Id="rId15" Type="http://schemas.openxmlformats.org/officeDocument/2006/relationships/image" Target="../media/image57.png"/><Relationship Id="rId10" Type="http://schemas.openxmlformats.org/officeDocument/2006/relationships/image" Target="../media/image48.emf"/><Relationship Id="rId4" Type="http://schemas.openxmlformats.org/officeDocument/2006/relationships/image" Target="../media/image49.emf"/><Relationship Id="rId9" Type="http://schemas.openxmlformats.org/officeDocument/2006/relationships/image" Target="../media/image43.emf"/><Relationship Id="rId14" Type="http://schemas.openxmlformats.org/officeDocument/2006/relationships/image" Target="../media/image51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13" Type="http://schemas.openxmlformats.org/officeDocument/2006/relationships/image" Target="../media/image46.emf"/><Relationship Id="rId3" Type="http://schemas.openxmlformats.org/officeDocument/2006/relationships/image" Target="../media/image41.png"/><Relationship Id="rId7" Type="http://schemas.openxmlformats.org/officeDocument/2006/relationships/image" Target="../media/image45.emf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9.emf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4.emf"/><Relationship Id="rId11" Type="http://schemas.openxmlformats.org/officeDocument/2006/relationships/oleObject" Target="../embeddings/oleObject31.bin"/><Relationship Id="rId5" Type="http://schemas.openxmlformats.org/officeDocument/2006/relationships/image" Target="../media/image42.emf"/><Relationship Id="rId15" Type="http://schemas.openxmlformats.org/officeDocument/2006/relationships/image" Target="../media/image58.emf"/><Relationship Id="rId10" Type="http://schemas.openxmlformats.org/officeDocument/2006/relationships/image" Target="../media/image48.emf"/><Relationship Id="rId4" Type="http://schemas.openxmlformats.org/officeDocument/2006/relationships/image" Target="../media/image49.emf"/><Relationship Id="rId9" Type="http://schemas.openxmlformats.org/officeDocument/2006/relationships/image" Target="../media/image43.emf"/><Relationship Id="rId14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7" Type="http://schemas.openxmlformats.org/officeDocument/2006/relationships/image" Target="../media/image7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1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70.w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13" Type="http://schemas.openxmlformats.org/officeDocument/2006/relationships/oleObject" Target="../embeddings/oleObject40.bin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7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5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77.wmf"/><Relationship Id="rId4" Type="http://schemas.openxmlformats.org/officeDocument/2006/relationships/image" Target="../media/image74.wmf"/><Relationship Id="rId9" Type="http://schemas.openxmlformats.org/officeDocument/2006/relationships/oleObject" Target="../embeddings/oleObject38.bin"/><Relationship Id="rId14" Type="http://schemas.openxmlformats.org/officeDocument/2006/relationships/image" Target="../media/image79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80.wmf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82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81.w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Az áramló közeg energiáját hasznosító gépek </a:t>
            </a:r>
            <a:endParaRPr lang="hu-HU" dirty="0"/>
          </a:p>
        </p:txBody>
      </p:sp>
      <p:sp>
        <p:nvSpPr>
          <p:cNvPr id="7" name="Alcím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>
                <a:latin typeface="+mj-lt"/>
              </a:rPr>
              <a:t>Hidromotorok, vízturbinák, szélturbinák</a:t>
            </a:r>
            <a:endParaRPr lang="hu-HU" dirty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Hidromotorok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2</a:t>
            </a:fld>
            <a:endParaRPr lang="hu-HU"/>
          </a:p>
        </p:txBody>
      </p:sp>
      <p:sp>
        <p:nvSpPr>
          <p:cNvPr id="8" name="Alcím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>
                <a:latin typeface="+mj-lt"/>
              </a:rPr>
              <a:t>Hidrosztatikus motorok</a:t>
            </a:r>
            <a:endParaRPr lang="hu-H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52369"/>
            <a:ext cx="8229600" cy="1143000"/>
          </a:xfrm>
        </p:spPr>
        <p:txBody>
          <a:bodyPr/>
          <a:lstStyle/>
          <a:p>
            <a:r>
              <a:rPr lang="hu-HU" dirty="0" smtClean="0"/>
              <a:t>Hidromotorok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93811"/>
            <a:ext cx="8229600" cy="4168792"/>
          </a:xfrm>
        </p:spPr>
        <p:txBody>
          <a:bodyPr>
            <a:normAutofit/>
          </a:bodyPr>
          <a:lstStyle/>
          <a:p>
            <a:pPr marL="531813" indent="-531813"/>
            <a:r>
              <a:rPr lang="hu-HU" dirty="0" smtClean="0">
                <a:latin typeface="+mj-lt"/>
              </a:rPr>
              <a:t>Elvileg bármely volumetrikus szivattyú működhet hidromotorként.</a:t>
            </a:r>
          </a:p>
          <a:p>
            <a:pPr marL="531813" indent="-531813"/>
            <a:r>
              <a:rPr lang="hu-HU" dirty="0" smtClean="0">
                <a:latin typeface="+mj-lt"/>
              </a:rPr>
              <a:t>A leggyakrabban axiál dugattyús vagy lamellás rendszerűek mert kiválóan szabályozható a fordulatszámuk.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3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6953" y="252369"/>
            <a:ext cx="8653581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Hidromotor – volumetrikus szivattyú</a:t>
            </a:r>
            <a:br>
              <a:rPr lang="hu-HU" dirty="0" smtClean="0"/>
            </a:br>
            <a:r>
              <a:rPr lang="hu-HU" sz="4000" dirty="0" smtClean="0"/>
              <a:t>összehasonlítás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93811"/>
            <a:ext cx="8229600" cy="4168792"/>
          </a:xfrm>
        </p:spPr>
        <p:txBody>
          <a:bodyPr>
            <a:normAutofit/>
          </a:bodyPr>
          <a:lstStyle/>
          <a:p>
            <a:pPr marL="531813" indent="-531813"/>
            <a:r>
              <a:rPr lang="hu-HU" sz="2400" dirty="0" smtClean="0">
                <a:latin typeface="+mj-lt"/>
              </a:rPr>
              <a:t>Térfogatáram helyett folyadéknyelés.</a:t>
            </a:r>
          </a:p>
          <a:p>
            <a:pPr marL="531813" indent="-531813"/>
            <a:r>
              <a:rPr lang="hu-HU" sz="2400" dirty="0" smtClean="0">
                <a:latin typeface="+mj-lt"/>
              </a:rPr>
              <a:t>Szállító magasság helyett nyomáskülönbség.</a:t>
            </a:r>
          </a:p>
          <a:p>
            <a:pPr marL="531813" indent="-531813"/>
            <a:r>
              <a:rPr lang="hu-HU" sz="2400" dirty="0" smtClean="0">
                <a:latin typeface="+mj-lt"/>
              </a:rPr>
              <a:t>A geometriai méretekből számítható folyadékszállítás/nyelés a szivattyúknál kisebb, mint a tényleges érték, hidromotornál viszont nagyobb.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4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zövegdoboz 42"/>
          <p:cNvSpPr txBox="1"/>
          <p:nvPr/>
        </p:nvSpPr>
        <p:spPr>
          <a:xfrm>
            <a:off x="384174" y="3684990"/>
            <a:ext cx="83868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latin typeface="+mj-lt"/>
              </a:rPr>
              <a:t>Volumetrikus szivattyúval és </a:t>
            </a:r>
            <a:r>
              <a:rPr lang="hu-HU" sz="2400" dirty="0" err="1" smtClean="0">
                <a:latin typeface="+mj-lt"/>
              </a:rPr>
              <a:t>hidromotorral</a:t>
            </a:r>
            <a:r>
              <a:rPr lang="hu-HU" sz="2400" dirty="0" smtClean="0">
                <a:latin typeface="+mj-lt"/>
              </a:rPr>
              <a:t> létrehozott rendszer</a:t>
            </a:r>
          </a:p>
          <a:p>
            <a:pPr marL="354013" defTabSz="354013">
              <a:tabLst>
                <a:tab pos="354013" algn="l"/>
                <a:tab pos="719138" algn="l"/>
              </a:tabLst>
            </a:pPr>
            <a:r>
              <a:rPr lang="hu-HU" sz="2400" dirty="0" err="1" smtClean="0">
                <a:latin typeface="+mj-lt"/>
              </a:rPr>
              <a:t>sz</a:t>
            </a:r>
            <a:r>
              <a:rPr lang="hu-HU" sz="2400" dirty="0" smtClean="0">
                <a:latin typeface="+mj-lt"/>
              </a:rPr>
              <a:t>	–	szivattyú</a:t>
            </a:r>
          </a:p>
          <a:p>
            <a:pPr marL="354013" defTabSz="354013"/>
            <a:r>
              <a:rPr lang="hu-HU" sz="2400" dirty="0" smtClean="0">
                <a:latin typeface="+mj-lt"/>
              </a:rPr>
              <a:t>m	–	motor</a:t>
            </a:r>
          </a:p>
          <a:p>
            <a:pPr marL="354013" defTabSz="354013"/>
            <a:r>
              <a:rPr lang="hu-HU" sz="2400" dirty="0" smtClean="0">
                <a:latin typeface="+mj-lt"/>
              </a:rPr>
              <a:t>f	–	fojtás (térfogatáram, ill. nyomás szabályozása)</a:t>
            </a:r>
            <a:endParaRPr lang="hu-HU" sz="2400" dirty="0">
              <a:latin typeface="+mj-lt"/>
            </a:endParaRPr>
          </a:p>
        </p:txBody>
      </p:sp>
      <p:cxnSp>
        <p:nvCxnSpPr>
          <p:cNvPr id="63" name="Egyenes összekötő 62"/>
          <p:cNvCxnSpPr/>
          <p:nvPr/>
        </p:nvCxnSpPr>
        <p:spPr>
          <a:xfrm rot="5400000">
            <a:off x="3586943" y="2370917"/>
            <a:ext cx="138590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19142"/>
          </a:xfrm>
        </p:spPr>
        <p:txBody>
          <a:bodyPr>
            <a:noAutofit/>
          </a:bodyPr>
          <a:lstStyle/>
          <a:p>
            <a:r>
              <a:rPr lang="hu-HU" sz="4800" dirty="0" smtClean="0"/>
              <a:t>Hidrosztatikus energiaátvitel</a:t>
            </a:r>
            <a:endParaRPr lang="hu-HU" sz="48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5</a:t>
            </a:fld>
            <a:endParaRPr lang="hu-HU"/>
          </a:p>
        </p:txBody>
      </p:sp>
      <p:sp>
        <p:nvSpPr>
          <p:cNvPr id="8" name="Jobbra nyíl 7"/>
          <p:cNvSpPr/>
          <p:nvPr/>
        </p:nvSpPr>
        <p:spPr>
          <a:xfrm>
            <a:off x="2381220" y="3429001"/>
            <a:ext cx="4673663" cy="1862162"/>
          </a:xfrm>
          <a:prstGeom prst="rightArrow">
            <a:avLst>
              <a:gd name="adj1" fmla="val 65332"/>
              <a:gd name="adj2" fmla="val 32113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Lefelé nyíl 8"/>
          <p:cNvSpPr/>
          <p:nvPr/>
        </p:nvSpPr>
        <p:spPr>
          <a:xfrm>
            <a:off x="3403584" y="5181625"/>
            <a:ext cx="401643" cy="620720"/>
          </a:xfrm>
          <a:prstGeom prst="downArrow">
            <a:avLst>
              <a:gd name="adj1" fmla="val 71344"/>
              <a:gd name="adj2" fmla="val 50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>
            <a:off x="2381219" y="5181624"/>
            <a:ext cx="1095391" cy="1825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Téglalap 10"/>
          <p:cNvSpPr/>
          <p:nvPr/>
        </p:nvSpPr>
        <p:spPr>
          <a:xfrm>
            <a:off x="2381220" y="4962547"/>
            <a:ext cx="3155040" cy="21907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Lefelé nyíl 11"/>
          <p:cNvSpPr/>
          <p:nvPr/>
        </p:nvSpPr>
        <p:spPr>
          <a:xfrm>
            <a:off x="5448312" y="4962546"/>
            <a:ext cx="401643" cy="839800"/>
          </a:xfrm>
          <a:prstGeom prst="downArrow">
            <a:avLst>
              <a:gd name="adj1" fmla="val 68972"/>
              <a:gd name="adj2" fmla="val 50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32" name="Egyenes összekötő nyíllal 31"/>
          <p:cNvCxnSpPr/>
          <p:nvPr/>
        </p:nvCxnSpPr>
        <p:spPr>
          <a:xfrm rot="5400000">
            <a:off x="1785133" y="4561698"/>
            <a:ext cx="1608158" cy="1588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Szövegdoboz 32"/>
          <p:cNvSpPr txBox="1"/>
          <p:nvPr/>
        </p:nvSpPr>
        <p:spPr>
          <a:xfrm>
            <a:off x="2563785" y="4301110"/>
            <a:ext cx="51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err="1" smtClean="0">
                <a:latin typeface="+mj-lt"/>
              </a:rPr>
              <a:t>P</a:t>
            </a:r>
            <a:r>
              <a:rPr lang="hu-HU" i="1" baseline="-25000" dirty="0" err="1" smtClean="0">
                <a:latin typeface="+mj-lt"/>
              </a:rPr>
              <a:t>ösz</a:t>
            </a:r>
            <a:endParaRPr lang="hu-HU" i="1" baseline="-25000" dirty="0">
              <a:latin typeface="+mj-lt"/>
            </a:endParaRPr>
          </a:p>
        </p:txBody>
      </p:sp>
      <p:cxnSp>
        <p:nvCxnSpPr>
          <p:cNvPr id="34" name="Egyenes összekötő nyíllal 33"/>
          <p:cNvCxnSpPr/>
          <p:nvPr/>
        </p:nvCxnSpPr>
        <p:spPr>
          <a:xfrm rot="5400000">
            <a:off x="3603219" y="4470017"/>
            <a:ext cx="1424797" cy="1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zövegdoboz 35"/>
          <p:cNvSpPr txBox="1"/>
          <p:nvPr/>
        </p:nvSpPr>
        <p:spPr>
          <a:xfrm>
            <a:off x="4279896" y="4232286"/>
            <a:ext cx="51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err="1" smtClean="0">
                <a:latin typeface="+mj-lt"/>
              </a:rPr>
              <a:t>P</a:t>
            </a:r>
            <a:r>
              <a:rPr lang="hu-HU" i="1" baseline="-25000" dirty="0" err="1" smtClean="0">
                <a:latin typeface="+mj-lt"/>
              </a:rPr>
              <a:t>hsz</a:t>
            </a:r>
            <a:endParaRPr lang="hu-HU" i="1" baseline="-25000" dirty="0">
              <a:latin typeface="+mj-lt"/>
            </a:endParaRPr>
          </a:p>
        </p:txBody>
      </p:sp>
      <p:cxnSp>
        <p:nvCxnSpPr>
          <p:cNvPr id="37" name="Egyenes összekötő nyíllal 36"/>
          <p:cNvCxnSpPr/>
          <p:nvPr/>
        </p:nvCxnSpPr>
        <p:spPr>
          <a:xfrm rot="5400000">
            <a:off x="5539597" y="4360083"/>
            <a:ext cx="1203342" cy="1589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zövegdoboz 38"/>
          <p:cNvSpPr txBox="1"/>
          <p:nvPr/>
        </p:nvSpPr>
        <p:spPr>
          <a:xfrm>
            <a:off x="6105546" y="4159260"/>
            <a:ext cx="51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err="1" smtClean="0">
                <a:latin typeface="+mj-lt"/>
              </a:rPr>
              <a:t>P</a:t>
            </a:r>
            <a:r>
              <a:rPr lang="hu-HU" i="1" baseline="-25000" dirty="0" err="1" smtClean="0">
                <a:latin typeface="+mj-lt"/>
              </a:rPr>
              <a:t>hm</a:t>
            </a:r>
            <a:endParaRPr lang="hu-HU" i="1" baseline="-25000" dirty="0">
              <a:latin typeface="+mj-lt"/>
            </a:endParaRPr>
          </a:p>
        </p:txBody>
      </p:sp>
      <p:sp>
        <p:nvSpPr>
          <p:cNvPr id="40" name="Szövegdoboz 39"/>
          <p:cNvSpPr txBox="1"/>
          <p:nvPr/>
        </p:nvSpPr>
        <p:spPr>
          <a:xfrm>
            <a:off x="3330558" y="5834656"/>
            <a:ext cx="51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err="1" smtClean="0">
                <a:latin typeface="+mj-lt"/>
              </a:rPr>
              <a:t>P</a:t>
            </a:r>
            <a:r>
              <a:rPr lang="hu-HU" i="1" baseline="-25000" dirty="0" err="1" smtClean="0">
                <a:latin typeface="+mj-lt"/>
              </a:rPr>
              <a:t>vsz</a:t>
            </a:r>
            <a:endParaRPr lang="hu-HU" i="1" baseline="-25000" dirty="0">
              <a:latin typeface="+mj-lt"/>
            </a:endParaRPr>
          </a:p>
        </p:txBody>
      </p:sp>
      <p:sp>
        <p:nvSpPr>
          <p:cNvPr id="41" name="Szövegdoboz 40"/>
          <p:cNvSpPr txBox="1"/>
          <p:nvPr/>
        </p:nvSpPr>
        <p:spPr>
          <a:xfrm>
            <a:off x="5411799" y="5838858"/>
            <a:ext cx="51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err="1" smtClean="0">
                <a:latin typeface="+mj-lt"/>
              </a:rPr>
              <a:t>P</a:t>
            </a:r>
            <a:r>
              <a:rPr lang="hu-HU" i="1" baseline="-25000" dirty="0" err="1" smtClean="0">
                <a:latin typeface="+mj-lt"/>
              </a:rPr>
              <a:t>vm</a:t>
            </a:r>
            <a:endParaRPr lang="hu-HU" i="1" baseline="-25000" dirty="0">
              <a:latin typeface="+mj-lt"/>
            </a:endParaRPr>
          </a:p>
        </p:txBody>
      </p:sp>
      <p:sp>
        <p:nvSpPr>
          <p:cNvPr id="30" name="Szövegdoboz 29"/>
          <p:cNvSpPr txBox="1"/>
          <p:nvPr/>
        </p:nvSpPr>
        <p:spPr>
          <a:xfrm>
            <a:off x="5667390" y="1749402"/>
            <a:ext cx="584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j-lt"/>
              </a:rPr>
              <a:t>m</a:t>
            </a:r>
            <a:endParaRPr lang="hu-HU" dirty="0">
              <a:latin typeface="+mj-lt"/>
            </a:endParaRPr>
          </a:p>
        </p:txBody>
      </p:sp>
      <p:cxnSp>
        <p:nvCxnSpPr>
          <p:cNvPr id="13" name="Egyenes összekötő 12"/>
          <p:cNvCxnSpPr/>
          <p:nvPr/>
        </p:nvCxnSpPr>
        <p:spPr>
          <a:xfrm rot="5400000" flipH="1" flipV="1">
            <a:off x="4901412" y="2369330"/>
            <a:ext cx="1387494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gyenes összekötő 13"/>
          <p:cNvCxnSpPr/>
          <p:nvPr/>
        </p:nvCxnSpPr>
        <p:spPr>
          <a:xfrm rot="5400000" flipH="1" flipV="1">
            <a:off x="2745556" y="2369329"/>
            <a:ext cx="13874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Csoportba foglalás 14"/>
          <p:cNvGrpSpPr/>
          <p:nvPr/>
        </p:nvGrpSpPr>
        <p:grpSpPr>
          <a:xfrm>
            <a:off x="3204509" y="2041505"/>
            <a:ext cx="468000" cy="468000"/>
            <a:chOff x="2314863" y="3392486"/>
            <a:chExt cx="468000" cy="468000"/>
          </a:xfrm>
        </p:grpSpPr>
        <p:sp>
          <p:nvSpPr>
            <p:cNvPr id="16" name="Ellipszis 15"/>
            <p:cNvSpPr/>
            <p:nvPr/>
          </p:nvSpPr>
          <p:spPr>
            <a:xfrm>
              <a:off x="2314863" y="3392486"/>
              <a:ext cx="468000" cy="46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7" name="Háromszög 16"/>
            <p:cNvSpPr/>
            <p:nvPr/>
          </p:nvSpPr>
          <p:spPr>
            <a:xfrm>
              <a:off x="2454246" y="3392486"/>
              <a:ext cx="182565" cy="146053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cxnSp>
        <p:nvCxnSpPr>
          <p:cNvPr id="18" name="Egyenes összekötő 17"/>
          <p:cNvCxnSpPr/>
          <p:nvPr/>
        </p:nvCxnSpPr>
        <p:spPr>
          <a:xfrm>
            <a:off x="3440097" y="1676376"/>
            <a:ext cx="21558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Csoportba foglalás 18"/>
          <p:cNvGrpSpPr/>
          <p:nvPr/>
        </p:nvGrpSpPr>
        <p:grpSpPr>
          <a:xfrm flipV="1">
            <a:off x="5360364" y="2041505"/>
            <a:ext cx="468000" cy="468000"/>
            <a:chOff x="2314863" y="3392486"/>
            <a:chExt cx="468000" cy="468000"/>
          </a:xfrm>
        </p:grpSpPr>
        <p:sp>
          <p:nvSpPr>
            <p:cNvPr id="20" name="Ellipszis 19"/>
            <p:cNvSpPr/>
            <p:nvPr/>
          </p:nvSpPr>
          <p:spPr>
            <a:xfrm>
              <a:off x="2314863" y="3392486"/>
              <a:ext cx="468000" cy="46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1" name="Háromszög 20"/>
            <p:cNvSpPr/>
            <p:nvPr/>
          </p:nvSpPr>
          <p:spPr>
            <a:xfrm>
              <a:off x="2454246" y="3392486"/>
              <a:ext cx="182565" cy="146053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22" name="Lekerekített téglalap 21"/>
          <p:cNvSpPr/>
          <p:nvPr/>
        </p:nvSpPr>
        <p:spPr>
          <a:xfrm>
            <a:off x="3038454" y="2808279"/>
            <a:ext cx="2994066" cy="5111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9" name="Szövegdoboz 28"/>
          <p:cNvSpPr txBox="1"/>
          <p:nvPr/>
        </p:nvSpPr>
        <p:spPr>
          <a:xfrm>
            <a:off x="2855889" y="1785915"/>
            <a:ext cx="401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>
                <a:latin typeface="+mj-lt"/>
              </a:rPr>
              <a:t>sz</a:t>
            </a:r>
            <a:endParaRPr lang="hu-HU" dirty="0">
              <a:latin typeface="+mj-lt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557213" y="1384300"/>
          <a:ext cx="1487487" cy="200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0" name="Equation" r:id="rId3" imgW="660240" imgH="888840" progId="Equation.3">
                  <p:embed/>
                </p:oleObj>
              </mc:Choice>
              <mc:Fallback>
                <p:oleObj name="Equation" r:id="rId3" imgW="660240" imgH="8888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3" y="1384300"/>
                        <a:ext cx="1487487" cy="200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6638925" y="1785938"/>
          <a:ext cx="2000250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1" name="Equation" r:id="rId5" imgW="1028520" imgH="431640" progId="Equation.3">
                  <p:embed/>
                </p:oleObj>
              </mc:Choice>
              <mc:Fallback>
                <p:oleObj name="Equation" r:id="rId5" imgW="102852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8925" y="1785938"/>
                        <a:ext cx="2000250" cy="839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8" name="Csoportba foglalás 67"/>
          <p:cNvGrpSpPr/>
          <p:nvPr/>
        </p:nvGrpSpPr>
        <p:grpSpPr>
          <a:xfrm>
            <a:off x="4608513" y="1528223"/>
            <a:ext cx="657234" cy="294205"/>
            <a:chOff x="5776929" y="1128681"/>
            <a:chExt cx="657234" cy="294205"/>
          </a:xfrm>
        </p:grpSpPr>
        <p:sp>
          <p:nvSpPr>
            <p:cNvPr id="28" name="Lekerekített téglalap 27"/>
            <p:cNvSpPr/>
            <p:nvPr/>
          </p:nvSpPr>
          <p:spPr>
            <a:xfrm>
              <a:off x="5776929" y="1165194"/>
              <a:ext cx="657234" cy="21907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64" name="Ív 63"/>
            <p:cNvSpPr/>
            <p:nvPr/>
          </p:nvSpPr>
          <p:spPr>
            <a:xfrm rot="5400000">
              <a:off x="6029368" y="981579"/>
              <a:ext cx="148153" cy="442358"/>
            </a:xfrm>
            <a:prstGeom prst="arc">
              <a:avLst>
                <a:gd name="adj1" fmla="val 16200000"/>
                <a:gd name="adj2" fmla="val 538806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65" name="Ív 64"/>
            <p:cNvSpPr/>
            <p:nvPr/>
          </p:nvSpPr>
          <p:spPr>
            <a:xfrm rot="5400000" flipH="1" flipV="1">
              <a:off x="6033571" y="1127631"/>
              <a:ext cx="148153" cy="442358"/>
            </a:xfrm>
            <a:prstGeom prst="arc">
              <a:avLst>
                <a:gd name="adj1" fmla="val 16200000"/>
                <a:gd name="adj2" fmla="val 538806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grpSp>
        <p:nvGrpSpPr>
          <p:cNvPr id="69" name="Csoportba foglalás 68"/>
          <p:cNvGrpSpPr/>
          <p:nvPr/>
        </p:nvGrpSpPr>
        <p:grpSpPr>
          <a:xfrm rot="5400000">
            <a:off x="3952330" y="2113481"/>
            <a:ext cx="657234" cy="294205"/>
            <a:chOff x="5776929" y="1128681"/>
            <a:chExt cx="657234" cy="294205"/>
          </a:xfrm>
        </p:grpSpPr>
        <p:sp>
          <p:nvSpPr>
            <p:cNvPr id="70" name="Lekerekített téglalap 69"/>
            <p:cNvSpPr/>
            <p:nvPr/>
          </p:nvSpPr>
          <p:spPr>
            <a:xfrm>
              <a:off x="5776929" y="1165194"/>
              <a:ext cx="657234" cy="21907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71" name="Ív 70"/>
            <p:cNvSpPr/>
            <p:nvPr/>
          </p:nvSpPr>
          <p:spPr>
            <a:xfrm rot="5400000">
              <a:off x="6029368" y="981579"/>
              <a:ext cx="148153" cy="442358"/>
            </a:xfrm>
            <a:prstGeom prst="arc">
              <a:avLst>
                <a:gd name="adj1" fmla="val 16200000"/>
                <a:gd name="adj2" fmla="val 538806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72" name="Ív 71"/>
            <p:cNvSpPr/>
            <p:nvPr/>
          </p:nvSpPr>
          <p:spPr>
            <a:xfrm rot="5400000" flipH="1" flipV="1">
              <a:off x="6033571" y="1127631"/>
              <a:ext cx="148153" cy="442358"/>
            </a:xfrm>
            <a:prstGeom prst="arc">
              <a:avLst>
                <a:gd name="adj1" fmla="val 16200000"/>
                <a:gd name="adj2" fmla="val 538806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cxnSp>
        <p:nvCxnSpPr>
          <p:cNvPr id="74" name="Egyenes összekötő nyíllal 73"/>
          <p:cNvCxnSpPr/>
          <p:nvPr/>
        </p:nvCxnSpPr>
        <p:spPr>
          <a:xfrm flipV="1">
            <a:off x="4681539" y="1420785"/>
            <a:ext cx="547695" cy="47466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Szövegdoboz 75"/>
          <p:cNvSpPr txBox="1"/>
          <p:nvPr/>
        </p:nvSpPr>
        <p:spPr>
          <a:xfrm>
            <a:off x="4389435" y="2073817"/>
            <a:ext cx="584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j-lt"/>
              </a:rPr>
              <a:t>f</a:t>
            </a:r>
            <a:endParaRPr lang="hu-HU" dirty="0">
              <a:latin typeface="+mj-lt"/>
            </a:endParaRPr>
          </a:p>
        </p:txBody>
      </p:sp>
      <p:sp>
        <p:nvSpPr>
          <p:cNvPr id="77" name="Szövegdoboz 76"/>
          <p:cNvSpPr txBox="1"/>
          <p:nvPr/>
        </p:nvSpPr>
        <p:spPr>
          <a:xfrm>
            <a:off x="4827591" y="1201707"/>
            <a:ext cx="584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j-lt"/>
              </a:rPr>
              <a:t>f</a:t>
            </a:r>
            <a:endParaRPr lang="hu-H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"/>
                            </p:stCondLst>
                            <p:childTnLst>
                              <p:par>
                                <p:cTn id="10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00"/>
                            </p:stCondLst>
                            <p:childTnLst>
                              <p:par>
                                <p:cTn id="1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500"/>
                            </p:stCondLst>
                            <p:childTnLst>
                              <p:par>
                                <p:cTn id="1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  <p:bldP spid="8" grpId="0" animBg="1"/>
      <p:bldP spid="9" grpId="0" animBg="1"/>
      <p:bldP spid="10" grpId="0" animBg="1"/>
      <p:bldP spid="11" grpId="0" animBg="1"/>
      <p:bldP spid="12" grpId="0" animBg="1"/>
      <p:bldP spid="33" grpId="0"/>
      <p:bldP spid="36" grpId="0"/>
      <p:bldP spid="39" grpId="0"/>
      <p:bldP spid="40" grpId="0"/>
      <p:bldP spid="41" grpId="0"/>
      <p:bldP spid="30" grpId="0"/>
      <p:bldP spid="22" grpId="0" animBg="1"/>
      <p:bldP spid="29" grpId="0"/>
      <p:bldP spid="76" grpId="0"/>
      <p:bldP spid="7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Egyenes összekötő 23"/>
          <p:cNvCxnSpPr/>
          <p:nvPr/>
        </p:nvCxnSpPr>
        <p:spPr>
          <a:xfrm rot="10800000">
            <a:off x="1541422" y="3319461"/>
            <a:ext cx="2446371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6" name="Szövegdoboz 25"/>
          <p:cNvSpPr txBox="1"/>
          <p:nvPr/>
        </p:nvSpPr>
        <p:spPr>
          <a:xfrm>
            <a:off x="3700574" y="3244334"/>
            <a:ext cx="401643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prstClr val="black"/>
                </a:solidFill>
                <a:latin typeface="Calibri"/>
              </a:rPr>
              <a:t>M</a:t>
            </a:r>
            <a:endParaRPr lang="hu-HU" baseline="-250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" name="Egyenes összekötő 2"/>
          <p:cNvCxnSpPr/>
          <p:nvPr/>
        </p:nvCxnSpPr>
        <p:spPr>
          <a:xfrm>
            <a:off x="457200" y="3319461"/>
            <a:ext cx="6707088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26"/>
          <p:cNvCxnSpPr/>
          <p:nvPr/>
        </p:nvCxnSpPr>
        <p:spPr>
          <a:xfrm rot="16200000">
            <a:off x="2273456" y="4305500"/>
            <a:ext cx="2700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6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Cím 1"/>
          <p:cNvSpPr>
            <a:spLocks noGrp="1"/>
          </p:cNvSpPr>
          <p:nvPr>
            <p:ph type="title"/>
          </p:nvPr>
        </p:nvSpPr>
        <p:spPr>
          <a:xfrm>
            <a:off x="457200" y="252369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Hidromotor –szivattyú</a:t>
            </a:r>
            <a:br>
              <a:rPr lang="hu-HU" dirty="0" smtClean="0"/>
            </a:br>
            <a:r>
              <a:rPr lang="hu-HU" sz="4000" dirty="0" smtClean="0"/>
              <a:t>jelleggörbe</a:t>
            </a:r>
            <a:endParaRPr lang="hu-HU" dirty="0"/>
          </a:p>
        </p:txBody>
      </p:sp>
      <p:cxnSp>
        <p:nvCxnSpPr>
          <p:cNvPr id="9" name="Egyenes összekötő nyíllal 8"/>
          <p:cNvCxnSpPr/>
          <p:nvPr/>
        </p:nvCxnSpPr>
        <p:spPr>
          <a:xfrm flipV="1">
            <a:off x="1687473" y="5583267"/>
            <a:ext cx="5257872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nyíllal 10"/>
          <p:cNvCxnSpPr/>
          <p:nvPr/>
        </p:nvCxnSpPr>
        <p:spPr>
          <a:xfrm rot="5400000" flipH="1" flipV="1">
            <a:off x="-211203" y="3684591"/>
            <a:ext cx="3797352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zabadkézi sokszög 12"/>
          <p:cNvSpPr/>
          <p:nvPr/>
        </p:nvSpPr>
        <p:spPr>
          <a:xfrm>
            <a:off x="2873829" y="2183363"/>
            <a:ext cx="1306285" cy="3387013"/>
          </a:xfrm>
          <a:custGeom>
            <a:avLst/>
            <a:gdLst>
              <a:gd name="connsiteX0" fmla="*/ 1306285 w 1306285"/>
              <a:gd name="connsiteY0" fmla="*/ 3387013 h 3387013"/>
              <a:gd name="connsiteX1" fmla="*/ 1175657 w 1306285"/>
              <a:gd name="connsiteY1" fmla="*/ 2248678 h 3387013"/>
              <a:gd name="connsiteX2" fmla="*/ 765110 w 1306285"/>
              <a:gd name="connsiteY2" fmla="*/ 1166327 h 3387013"/>
              <a:gd name="connsiteX3" fmla="*/ 0 w 1306285"/>
              <a:gd name="connsiteY3" fmla="*/ 0 h 3387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285" h="3387013">
                <a:moveTo>
                  <a:pt x="1306285" y="3387013"/>
                </a:moveTo>
                <a:cubicBezTo>
                  <a:pt x="1286069" y="3002902"/>
                  <a:pt x="1265853" y="2618792"/>
                  <a:pt x="1175657" y="2248678"/>
                </a:cubicBezTo>
                <a:cubicBezTo>
                  <a:pt x="1085461" y="1878564"/>
                  <a:pt x="961053" y="1541107"/>
                  <a:pt x="765110" y="1166327"/>
                </a:cubicBezTo>
                <a:cubicBezTo>
                  <a:pt x="569167" y="791547"/>
                  <a:pt x="284583" y="395773"/>
                  <a:pt x="0" y="0"/>
                </a:cubicBezTo>
              </a:path>
            </a:pathLst>
          </a:cu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1417993" y="1311246"/>
          <a:ext cx="452045" cy="401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6" name="Equation" r:id="rId3" imgW="228600" imgH="203040" progId="Equation.3">
                  <p:embed/>
                </p:oleObj>
              </mc:Choice>
              <mc:Fallback>
                <p:oleObj name="Equation" r:id="rId3" imgW="228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7993" y="1311246"/>
                        <a:ext cx="452045" cy="4018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6981858" y="5387270"/>
          <a:ext cx="274659" cy="366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7" name="Equation" r:id="rId5" imgW="152280" imgH="203040" progId="Equation.3">
                  <p:embed/>
                </p:oleObj>
              </mc:Choice>
              <mc:Fallback>
                <p:oleObj name="Equation" r:id="rId5" imgW="152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1858" y="5387270"/>
                        <a:ext cx="274659" cy="366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Lekerekített téglalap feliratnak 15"/>
          <p:cNvSpPr/>
          <p:nvPr/>
        </p:nvSpPr>
        <p:spPr>
          <a:xfrm>
            <a:off x="4178540" y="1508262"/>
            <a:ext cx="1168416" cy="619927"/>
          </a:xfrm>
          <a:prstGeom prst="wedgeRoundRectCallout">
            <a:avLst>
              <a:gd name="adj1" fmla="val -133788"/>
              <a:gd name="adj2" fmla="val 12872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szivattyú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Szabadkézi sokszög 16"/>
          <p:cNvSpPr/>
          <p:nvPr/>
        </p:nvSpPr>
        <p:spPr>
          <a:xfrm flipH="1">
            <a:off x="4178540" y="2196254"/>
            <a:ext cx="1306285" cy="3387013"/>
          </a:xfrm>
          <a:custGeom>
            <a:avLst/>
            <a:gdLst>
              <a:gd name="connsiteX0" fmla="*/ 1306285 w 1306285"/>
              <a:gd name="connsiteY0" fmla="*/ 3387013 h 3387013"/>
              <a:gd name="connsiteX1" fmla="*/ 1175657 w 1306285"/>
              <a:gd name="connsiteY1" fmla="*/ 2248678 h 3387013"/>
              <a:gd name="connsiteX2" fmla="*/ 765110 w 1306285"/>
              <a:gd name="connsiteY2" fmla="*/ 1166327 h 3387013"/>
              <a:gd name="connsiteX3" fmla="*/ 0 w 1306285"/>
              <a:gd name="connsiteY3" fmla="*/ 0 h 3387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285" h="3387013">
                <a:moveTo>
                  <a:pt x="1306285" y="3387013"/>
                </a:moveTo>
                <a:cubicBezTo>
                  <a:pt x="1286069" y="3002902"/>
                  <a:pt x="1265853" y="2618792"/>
                  <a:pt x="1175657" y="2248678"/>
                </a:cubicBezTo>
                <a:cubicBezTo>
                  <a:pt x="1085461" y="1878564"/>
                  <a:pt x="961053" y="1541107"/>
                  <a:pt x="765110" y="1166327"/>
                </a:cubicBezTo>
                <a:cubicBezTo>
                  <a:pt x="569167" y="791547"/>
                  <a:pt x="284583" y="395773"/>
                  <a:pt x="0" y="0"/>
                </a:cubicBezTo>
              </a:path>
            </a:pathLst>
          </a:cu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sp>
        <p:nvSpPr>
          <p:cNvPr id="18" name="Lekerekített téglalap feliratnak 17"/>
          <p:cNvSpPr/>
          <p:nvPr/>
        </p:nvSpPr>
        <p:spPr>
          <a:xfrm>
            <a:off x="6756384" y="1576327"/>
            <a:ext cx="1168416" cy="619927"/>
          </a:xfrm>
          <a:prstGeom prst="wedgeRoundRectCallout">
            <a:avLst>
              <a:gd name="adj1" fmla="val -171321"/>
              <a:gd name="adj2" fmla="val 8507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motor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Szövegdoboz 18"/>
          <p:cNvSpPr txBox="1"/>
          <p:nvPr/>
        </p:nvSpPr>
        <p:spPr>
          <a:xfrm>
            <a:off x="2673324" y="1818226"/>
            <a:ext cx="876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err="1" smtClean="0">
                <a:solidFill>
                  <a:prstClr val="black"/>
                </a:solidFill>
                <a:latin typeface="Calibri"/>
              </a:rPr>
              <a:t>n</a:t>
            </a:r>
            <a:r>
              <a:rPr lang="hu-HU" i="1" baseline="-25000" dirty="0" err="1" smtClean="0">
                <a:solidFill>
                  <a:prstClr val="black"/>
                </a:solidFill>
                <a:latin typeface="Calibri"/>
              </a:rPr>
              <a:t>sz</a:t>
            </a:r>
            <a:r>
              <a:rPr lang="hu-HU" i="1" dirty="0" smtClean="0">
                <a:solidFill>
                  <a:prstClr val="black"/>
                </a:solidFill>
                <a:latin typeface="Calibri"/>
              </a:rPr>
              <a:t>=áll.</a:t>
            </a:r>
            <a:endParaRPr lang="hu-HU" i="1" baseline="-25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5484825" y="1664804"/>
            <a:ext cx="1133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>
                <a:solidFill>
                  <a:prstClr val="black"/>
                </a:solidFill>
                <a:latin typeface="Calibri"/>
              </a:rPr>
              <a:t>n</a:t>
            </a:r>
            <a:r>
              <a:rPr lang="hu-HU" i="1" baseline="-25000" dirty="0" smtClean="0">
                <a:solidFill>
                  <a:prstClr val="black"/>
                </a:solidFill>
                <a:latin typeface="Calibri"/>
              </a:rPr>
              <a:t>m,névleges</a:t>
            </a:r>
            <a:endParaRPr lang="hu-HU" i="1" baseline="-25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Szövegdoboz 20"/>
          <p:cNvSpPr txBox="1"/>
          <p:nvPr/>
        </p:nvSpPr>
        <p:spPr>
          <a:xfrm>
            <a:off x="4427984" y="1799528"/>
            <a:ext cx="496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>
                <a:solidFill>
                  <a:prstClr val="black"/>
                </a:solidFill>
                <a:latin typeface="Calibri"/>
              </a:rPr>
              <a:t>n</a:t>
            </a:r>
            <a:r>
              <a:rPr lang="hu-HU" i="1" baseline="-25000" dirty="0" smtClean="0">
                <a:solidFill>
                  <a:prstClr val="black"/>
                </a:solidFill>
                <a:latin typeface="Calibri"/>
              </a:rPr>
              <a:t>m</a:t>
            </a:r>
            <a:endParaRPr lang="hu-HU" i="1" baseline="-25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Ellipszis 21"/>
          <p:cNvSpPr/>
          <p:nvPr/>
        </p:nvSpPr>
        <p:spPr>
          <a:xfrm>
            <a:off x="3549636" y="3246435"/>
            <a:ext cx="144000" cy="144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>
            <p:extLst/>
          </p:nvPr>
        </p:nvGraphicFramePr>
        <p:xfrm>
          <a:off x="1066800" y="3100388"/>
          <a:ext cx="452438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8" name="Equation" r:id="rId7" imgW="228600" imgH="203040" progId="Equation.3">
                  <p:embed/>
                </p:oleObj>
              </mc:Choice>
              <mc:Fallback>
                <p:oleObj name="Equation" r:id="rId7" imgW="228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100388"/>
                        <a:ext cx="452438" cy="4016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Object 5"/>
          <p:cNvGraphicFramePr>
            <a:graphicFrameLocks noChangeAspect="1"/>
          </p:cNvGraphicFramePr>
          <p:nvPr/>
        </p:nvGraphicFramePr>
        <p:xfrm>
          <a:off x="3419475" y="5597525"/>
          <a:ext cx="388938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9" name="Equation" r:id="rId9" imgW="215640" imgH="228600" progId="Equation.3">
                  <p:embed/>
                </p:oleObj>
              </mc:Choice>
              <mc:Fallback>
                <p:oleObj name="Equation" r:id="rId9" imgW="215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5597525"/>
                        <a:ext cx="388938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Lekerekített téglalap feliratnak 17"/>
          <p:cNvSpPr/>
          <p:nvPr/>
        </p:nvSpPr>
        <p:spPr>
          <a:xfrm>
            <a:off x="7496732" y="3625275"/>
            <a:ext cx="1575767" cy="847841"/>
          </a:xfrm>
          <a:prstGeom prst="wedgeRoundRectCallout">
            <a:avLst>
              <a:gd name="adj1" fmla="val -126834"/>
              <a:gd name="adj2" fmla="val -8465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prstClr val="white"/>
                </a:solidFill>
                <a:latin typeface="Calibri"/>
              </a:rPr>
              <a:t>A rendszer nyomása, melyet felülről a „biztonsági szelep” határol</a:t>
            </a:r>
            <a:endParaRPr lang="hu-HU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Lekerekített téglalap feliratnak 17"/>
          <p:cNvSpPr/>
          <p:nvPr/>
        </p:nvSpPr>
        <p:spPr>
          <a:xfrm>
            <a:off x="6789536" y="4535145"/>
            <a:ext cx="1897264" cy="667551"/>
          </a:xfrm>
          <a:prstGeom prst="wedgeRoundRectCallout">
            <a:avLst>
              <a:gd name="adj1" fmla="val -210022"/>
              <a:gd name="adj2" fmla="val 1412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prstClr val="white"/>
                </a:solidFill>
                <a:latin typeface="Calibri"/>
              </a:rPr>
              <a:t>A motor fordulatszáma a motor folyadéknyelésétől függ</a:t>
            </a:r>
            <a:endParaRPr lang="hu-HU" sz="12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627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500"/>
                            </p:stCondLst>
                            <p:childTnLst>
                              <p:par>
                                <p:cTn id="10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000"/>
                            </p:stCondLst>
                            <p:childTnLst>
                              <p:par>
                                <p:cTn id="107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7 L -0.12274 3.7037E-7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" y="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3" grpId="0" animBg="1"/>
      <p:bldP spid="13" grpId="1" animBg="1"/>
      <p:bldP spid="13" grpId="2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19" grpId="1"/>
      <p:bldP spid="19" grpId="2"/>
      <p:bldP spid="20" grpId="0"/>
      <p:bldP spid="20" grpId="1"/>
      <p:bldP spid="21" grpId="0"/>
      <p:bldP spid="22" grpId="0" animBg="1"/>
      <p:bldP spid="25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7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19142"/>
          </a:xfrm>
        </p:spPr>
        <p:txBody>
          <a:bodyPr>
            <a:noAutofit/>
          </a:bodyPr>
          <a:lstStyle/>
          <a:p>
            <a:r>
              <a:rPr lang="hu-HU" sz="4800" dirty="0" smtClean="0"/>
              <a:t>Hidrosztatikus energiaátvitel</a:t>
            </a:r>
            <a:endParaRPr lang="hu-HU" sz="4800" dirty="0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>
            <p:extLst/>
          </p:nvPr>
        </p:nvGraphicFramePr>
        <p:xfrm>
          <a:off x="2563813" y="1233488"/>
          <a:ext cx="3984625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94" name="Equation" r:id="rId3" imgW="1536480" imgH="241200" progId="Equation.3">
                  <p:embed/>
                </p:oleObj>
              </mc:Choice>
              <mc:Fallback>
                <p:oleObj name="Equation" r:id="rId3" imgW="15364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3813" y="1233488"/>
                        <a:ext cx="3984625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>
            <p:extLst/>
          </p:nvPr>
        </p:nvGraphicFramePr>
        <p:xfrm>
          <a:off x="2767013" y="2035175"/>
          <a:ext cx="3557587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95" name="Equation" r:id="rId5" imgW="1701720" imgH="457200" progId="Equation.3">
                  <p:embed/>
                </p:oleObj>
              </mc:Choice>
              <mc:Fallback>
                <p:oleObj name="Equation" r:id="rId5" imgW="170172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7013" y="2035175"/>
                        <a:ext cx="3557587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>
            <p:extLst/>
          </p:nvPr>
        </p:nvGraphicFramePr>
        <p:xfrm>
          <a:off x="469768" y="3255404"/>
          <a:ext cx="8234437" cy="1195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96" name="Equation" r:id="rId7" imgW="4813200" imgH="698400" progId="Equation.3">
                  <p:embed/>
                </p:oleObj>
              </mc:Choice>
              <mc:Fallback>
                <p:oleObj name="Equation" r:id="rId7" imgW="4813200" imgH="698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768" y="3255404"/>
                        <a:ext cx="8234437" cy="11951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zövegdoboz 10"/>
          <p:cNvSpPr txBox="1"/>
          <p:nvPr/>
        </p:nvSpPr>
        <p:spPr>
          <a:xfrm>
            <a:off x="226368" y="4725144"/>
            <a:ext cx="86900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prstClr val="black"/>
                </a:solidFill>
                <a:latin typeface="Calibri"/>
              </a:rPr>
              <a:t>A hidromotor nyomatéka állandó geometriai paraméterek esetén csak a nyomáskülönbségtől, állandó nyomáskülönbség esetén csak a geometriai paraméterektől függ, a fordulatszámtól nem. A </a:t>
            </a:r>
            <a:r>
              <a:rPr lang="hu-HU" dirty="0">
                <a:solidFill>
                  <a:prstClr val="black"/>
                </a:solidFill>
                <a:latin typeface="Calibri"/>
              </a:rPr>
              <a:t>hidrosztatikus motor </a:t>
            </a:r>
            <a:r>
              <a:rPr lang="hu-HU" dirty="0" smtClean="0">
                <a:solidFill>
                  <a:prstClr val="black"/>
                </a:solidFill>
                <a:latin typeface="Calibri"/>
              </a:rPr>
              <a:t>tehát a </a:t>
            </a:r>
            <a:r>
              <a:rPr lang="hu-HU" dirty="0">
                <a:solidFill>
                  <a:prstClr val="black"/>
                </a:solidFill>
                <a:latin typeface="Calibri"/>
              </a:rPr>
              <a:t>teljes </a:t>
            </a:r>
            <a:r>
              <a:rPr lang="hu-HU" dirty="0" smtClean="0">
                <a:solidFill>
                  <a:prstClr val="black"/>
                </a:solidFill>
                <a:latin typeface="Calibri"/>
              </a:rPr>
              <a:t>fordulatszám-tartományában </a:t>
            </a:r>
            <a:r>
              <a:rPr lang="hu-HU" dirty="0">
                <a:solidFill>
                  <a:prstClr val="black"/>
                </a:solidFill>
                <a:latin typeface="Calibri"/>
              </a:rPr>
              <a:t>állandó nyomatékkal bír, </a:t>
            </a:r>
            <a:r>
              <a:rPr lang="hu-HU" dirty="0" smtClean="0">
                <a:solidFill>
                  <a:prstClr val="black"/>
                </a:solidFill>
                <a:latin typeface="Calibri"/>
              </a:rPr>
              <a:t>azaz </a:t>
            </a:r>
            <a:r>
              <a:rPr lang="hu-HU" dirty="0">
                <a:solidFill>
                  <a:prstClr val="black"/>
                </a:solidFill>
                <a:latin typeface="Calibri"/>
              </a:rPr>
              <a:t>erőtartó gép.</a:t>
            </a:r>
          </a:p>
          <a:p>
            <a:pPr algn="ctr"/>
            <a:endParaRPr lang="hu-H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971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887" y="-6338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hu-HU" sz="3200" dirty="0" smtClean="0"/>
              <a:t>Változtatható térfogatáramú </a:t>
            </a:r>
            <a:r>
              <a:rPr lang="hu-HU" sz="3200" dirty="0" err="1" smtClean="0"/>
              <a:t>axiál</a:t>
            </a:r>
            <a:r>
              <a:rPr lang="hu-HU" sz="3200" dirty="0" smtClean="0"/>
              <a:t> dugattyús szivattyú/motor szerkezeti rajza</a:t>
            </a:r>
            <a:endParaRPr lang="hu-HU" sz="32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8</a:t>
            </a:fld>
            <a:endParaRPr lang="hu-HU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" y="1631236"/>
            <a:ext cx="5722936" cy="4204110"/>
          </a:xfrm>
          <a:prstGeom prst="rect">
            <a:avLst/>
          </a:prstGeom>
        </p:spPr>
      </p:pic>
      <p:sp>
        <p:nvSpPr>
          <p:cNvPr id="10" name="Lekerekített téglalapbuborék 9"/>
          <p:cNvSpPr/>
          <p:nvPr/>
        </p:nvSpPr>
        <p:spPr>
          <a:xfrm>
            <a:off x="107504" y="1148143"/>
            <a:ext cx="1738536" cy="617990"/>
          </a:xfrm>
          <a:prstGeom prst="wedgeRoundRectCallout">
            <a:avLst>
              <a:gd name="adj1" fmla="val 41421"/>
              <a:gd name="adj2" fmla="val 248181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szívóvezeték csatlakozás</a:t>
            </a:r>
            <a:endParaRPr lang="hu-HU" dirty="0">
              <a:latin typeface="+mj-lt"/>
            </a:endParaRPr>
          </a:p>
        </p:txBody>
      </p:sp>
      <p:sp>
        <p:nvSpPr>
          <p:cNvPr id="11" name="Lekerekített téglalapbuborék 10"/>
          <p:cNvSpPr/>
          <p:nvPr/>
        </p:nvSpPr>
        <p:spPr>
          <a:xfrm>
            <a:off x="112368" y="5835346"/>
            <a:ext cx="1738536" cy="617990"/>
          </a:xfrm>
          <a:prstGeom prst="wedgeRoundRectCallout">
            <a:avLst>
              <a:gd name="adj1" fmla="val 41420"/>
              <a:gd name="adj2" fmla="val -175400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nyomóvezeték csatlakozás</a:t>
            </a:r>
            <a:endParaRPr lang="hu-HU" dirty="0">
              <a:latin typeface="+mj-lt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1959207" y="5602014"/>
            <a:ext cx="71132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j-lt"/>
              </a:rPr>
              <a:t>Az álló kényszerpálya ferdeségének állításával </a:t>
            </a:r>
            <a:r>
              <a:rPr lang="hu-HU" dirty="0">
                <a:latin typeface="+mj-lt"/>
              </a:rPr>
              <a:t>állandó </a:t>
            </a:r>
            <a:r>
              <a:rPr lang="hu-HU" dirty="0" smtClean="0">
                <a:latin typeface="+mj-lt"/>
              </a:rPr>
              <a:t>fordulatszámnál is zérus és maximum között tetszés szerint változtatható a térfogatáram.</a:t>
            </a:r>
          </a:p>
          <a:p>
            <a:r>
              <a:rPr lang="hu-HU" dirty="0" smtClean="0">
                <a:latin typeface="+mj-lt"/>
              </a:rPr>
              <a:t>A szállítás iránya megfordítható!</a:t>
            </a:r>
            <a:endParaRPr lang="hu-HU" dirty="0">
              <a:latin typeface="+mj-lt"/>
            </a:endParaRPr>
          </a:p>
        </p:txBody>
      </p:sp>
      <p:sp>
        <p:nvSpPr>
          <p:cNvPr id="15" name="Lekerekített téglalapbuborék 14"/>
          <p:cNvSpPr/>
          <p:nvPr/>
        </p:nvSpPr>
        <p:spPr>
          <a:xfrm>
            <a:off x="3007117" y="1148143"/>
            <a:ext cx="936679" cy="617990"/>
          </a:xfrm>
          <a:prstGeom prst="wedgeRoundRectCallout">
            <a:avLst>
              <a:gd name="adj1" fmla="val -119668"/>
              <a:gd name="adj2" fmla="val 300404"/>
              <a:gd name="adj3" fmla="val 16667"/>
            </a:avLst>
          </a:prstGeom>
          <a:solidFill>
            <a:schemeClr val="accent1">
              <a:alpha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+mj-lt"/>
              </a:rPr>
              <a:t>Vezérlő tárcsa</a:t>
            </a:r>
            <a:endParaRPr lang="hu-HU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Lekerekített téglalapbuborék 15"/>
          <p:cNvSpPr/>
          <p:nvPr/>
        </p:nvSpPr>
        <p:spPr>
          <a:xfrm>
            <a:off x="4788024" y="1148143"/>
            <a:ext cx="2388224" cy="617990"/>
          </a:xfrm>
          <a:prstGeom prst="wedgeRoundRectCallout">
            <a:avLst>
              <a:gd name="adj1" fmla="val -119077"/>
              <a:gd name="adj2" fmla="val 358473"/>
              <a:gd name="adj3" fmla="val 16667"/>
            </a:avLst>
          </a:prstGeom>
          <a:solidFill>
            <a:schemeClr val="accent1">
              <a:alpha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+mj-lt"/>
              </a:rPr>
              <a:t>A dugattyúkat magába foglaló forgó rész</a:t>
            </a:r>
            <a:endParaRPr lang="hu-HU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Lekerekített téglalapbuborék 16"/>
          <p:cNvSpPr/>
          <p:nvPr/>
        </p:nvSpPr>
        <p:spPr>
          <a:xfrm>
            <a:off x="6696236" y="3936448"/>
            <a:ext cx="2294094" cy="1383417"/>
          </a:xfrm>
          <a:prstGeom prst="wedgeRoundRectCallout">
            <a:avLst>
              <a:gd name="adj1" fmla="val -150381"/>
              <a:gd name="adj2" fmla="val 11018"/>
              <a:gd name="adj3" fmla="val 16667"/>
            </a:avLst>
          </a:prstGeom>
          <a:solidFill>
            <a:schemeClr val="accent1">
              <a:alpha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+mj-lt"/>
              </a:rPr>
              <a:t>A ház üzem közben feltöltődik a szállított folyadékkal és így minden mozgó rész kenése biztosított.</a:t>
            </a:r>
            <a:endParaRPr lang="hu-HU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Lekerekített téglalapbuborék 17"/>
          <p:cNvSpPr/>
          <p:nvPr/>
        </p:nvSpPr>
        <p:spPr>
          <a:xfrm>
            <a:off x="6372200" y="1909012"/>
            <a:ext cx="2621106" cy="1464192"/>
          </a:xfrm>
          <a:prstGeom prst="wedgeRoundRectCallout">
            <a:avLst>
              <a:gd name="adj1" fmla="val -151824"/>
              <a:gd name="adj2" fmla="val 55803"/>
              <a:gd name="adj3" fmla="val 16667"/>
            </a:avLst>
          </a:prstGeom>
          <a:solidFill>
            <a:schemeClr val="accent1">
              <a:alpha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+mj-lt"/>
              </a:rPr>
              <a:t>A kényszerpályán csúszó dugattyúk kenését </a:t>
            </a:r>
            <a:r>
              <a:rPr lang="hu-HU" dirty="0">
                <a:solidFill>
                  <a:schemeClr val="tx1"/>
                </a:solidFill>
                <a:latin typeface="+mj-lt"/>
              </a:rPr>
              <a:t>a dugattyúk belső furatán </a:t>
            </a:r>
            <a:r>
              <a:rPr lang="hu-HU" dirty="0" smtClean="0">
                <a:solidFill>
                  <a:schemeClr val="tx1"/>
                </a:solidFill>
                <a:latin typeface="+mj-lt"/>
              </a:rPr>
              <a:t>át a szállított folyadék biztosítja</a:t>
            </a:r>
            <a:endParaRPr lang="hu-HU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0" name="Egyenes összekötő 19"/>
          <p:cNvCxnSpPr/>
          <p:nvPr/>
        </p:nvCxnSpPr>
        <p:spPr>
          <a:xfrm flipV="1">
            <a:off x="4065" y="4041068"/>
            <a:ext cx="5612051" cy="0"/>
          </a:xfrm>
          <a:prstGeom prst="line">
            <a:avLst/>
          </a:prstGeom>
          <a:ln w="190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218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5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887" y="-6338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hu-HU" sz="3200" dirty="0" smtClean="0"/>
              <a:t>Változtatható térfogatáramú </a:t>
            </a:r>
            <a:r>
              <a:rPr lang="hu-HU" sz="3200" dirty="0" err="1" smtClean="0"/>
              <a:t>axiál</a:t>
            </a:r>
            <a:r>
              <a:rPr lang="hu-HU" sz="3200" dirty="0" smtClean="0"/>
              <a:t> dugattyús szivattyú/motor szerkezeti rajza</a:t>
            </a:r>
            <a:endParaRPr lang="hu-HU" sz="32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9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" y="1631236"/>
            <a:ext cx="5722936" cy="4204110"/>
          </a:xfrm>
          <a:prstGeom prst="rect">
            <a:avLst/>
          </a:prstGeom>
        </p:spPr>
      </p:pic>
      <p:sp>
        <p:nvSpPr>
          <p:cNvPr id="10" name="Lekerekített téglalapbuborék 9"/>
          <p:cNvSpPr/>
          <p:nvPr/>
        </p:nvSpPr>
        <p:spPr>
          <a:xfrm>
            <a:off x="107504" y="1148143"/>
            <a:ext cx="1738536" cy="617990"/>
          </a:xfrm>
          <a:prstGeom prst="wedgeRoundRectCallout">
            <a:avLst>
              <a:gd name="adj1" fmla="val 41421"/>
              <a:gd name="adj2" fmla="val 248181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szívóvezeték csatlakozás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Lekerekített téglalapbuborék 10"/>
          <p:cNvSpPr/>
          <p:nvPr/>
        </p:nvSpPr>
        <p:spPr>
          <a:xfrm>
            <a:off x="112368" y="5835346"/>
            <a:ext cx="1738536" cy="617990"/>
          </a:xfrm>
          <a:prstGeom prst="wedgeRoundRectCallout">
            <a:avLst>
              <a:gd name="adj1" fmla="val 41420"/>
              <a:gd name="adj2" fmla="val -175400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nyomóvezeték csatlakozás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1959207" y="5602014"/>
            <a:ext cx="71132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prstClr val="black"/>
                </a:solidFill>
                <a:latin typeface="Calibri"/>
              </a:rPr>
              <a:t>Az álló kényszerpálya ferdeségének állításával </a:t>
            </a:r>
            <a:r>
              <a:rPr lang="hu-HU" dirty="0">
                <a:solidFill>
                  <a:prstClr val="black"/>
                </a:solidFill>
                <a:latin typeface="Calibri"/>
              </a:rPr>
              <a:t>állandó </a:t>
            </a:r>
            <a:r>
              <a:rPr lang="hu-HU" dirty="0" smtClean="0">
                <a:solidFill>
                  <a:prstClr val="black"/>
                </a:solidFill>
                <a:latin typeface="Calibri"/>
              </a:rPr>
              <a:t>fordulatszámnál is zérus és maximum között tetszés szerint változtatható a térfogatáram.</a:t>
            </a:r>
          </a:p>
          <a:p>
            <a:r>
              <a:rPr lang="hu-HU" dirty="0" smtClean="0">
                <a:solidFill>
                  <a:prstClr val="black"/>
                </a:solidFill>
                <a:latin typeface="Calibri"/>
              </a:rPr>
              <a:t>A szállítás iránya megfordítható!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Lekerekített téglalapbuborék 14"/>
          <p:cNvSpPr/>
          <p:nvPr/>
        </p:nvSpPr>
        <p:spPr>
          <a:xfrm>
            <a:off x="3007117" y="1148143"/>
            <a:ext cx="936679" cy="617990"/>
          </a:xfrm>
          <a:prstGeom prst="wedgeRoundRectCallout">
            <a:avLst>
              <a:gd name="adj1" fmla="val -119668"/>
              <a:gd name="adj2" fmla="val 300404"/>
              <a:gd name="adj3" fmla="val 16667"/>
            </a:avLst>
          </a:prstGeom>
          <a:solidFill>
            <a:schemeClr val="accent1">
              <a:alpha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black"/>
                </a:solidFill>
                <a:latin typeface="Calibri"/>
              </a:rPr>
              <a:t>Vezérlő tárcsa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Lekerekített téglalapbuborék 15"/>
          <p:cNvSpPr/>
          <p:nvPr/>
        </p:nvSpPr>
        <p:spPr>
          <a:xfrm>
            <a:off x="4788024" y="1148143"/>
            <a:ext cx="2388224" cy="617990"/>
          </a:xfrm>
          <a:prstGeom prst="wedgeRoundRectCallout">
            <a:avLst>
              <a:gd name="adj1" fmla="val -119077"/>
              <a:gd name="adj2" fmla="val 358473"/>
              <a:gd name="adj3" fmla="val 16667"/>
            </a:avLst>
          </a:prstGeom>
          <a:solidFill>
            <a:schemeClr val="accent1">
              <a:alpha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black"/>
                </a:solidFill>
                <a:latin typeface="Calibri"/>
              </a:rPr>
              <a:t>A dugattyúkat magába foglaló forgó rész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Lekerekített téglalapbuborék 16"/>
          <p:cNvSpPr/>
          <p:nvPr/>
        </p:nvSpPr>
        <p:spPr>
          <a:xfrm>
            <a:off x="6696236" y="3936448"/>
            <a:ext cx="2294094" cy="1383417"/>
          </a:xfrm>
          <a:prstGeom prst="wedgeRoundRectCallout">
            <a:avLst>
              <a:gd name="adj1" fmla="val -150381"/>
              <a:gd name="adj2" fmla="val 11018"/>
              <a:gd name="adj3" fmla="val 16667"/>
            </a:avLst>
          </a:prstGeom>
          <a:solidFill>
            <a:schemeClr val="accent1">
              <a:alpha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black"/>
                </a:solidFill>
                <a:latin typeface="Calibri"/>
              </a:rPr>
              <a:t>A ház üzem közben feltöltődik a szállított folyadékkal és így minden mozgó rész kenése biztosított.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Lekerekített téglalapbuborék 17"/>
          <p:cNvSpPr/>
          <p:nvPr/>
        </p:nvSpPr>
        <p:spPr>
          <a:xfrm>
            <a:off x="6372200" y="1909012"/>
            <a:ext cx="2621106" cy="1464192"/>
          </a:xfrm>
          <a:prstGeom prst="wedgeRoundRectCallout">
            <a:avLst>
              <a:gd name="adj1" fmla="val -151824"/>
              <a:gd name="adj2" fmla="val 55803"/>
              <a:gd name="adj3" fmla="val 16667"/>
            </a:avLst>
          </a:prstGeom>
          <a:solidFill>
            <a:schemeClr val="accent1">
              <a:alpha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black"/>
                </a:solidFill>
                <a:latin typeface="Calibri"/>
              </a:rPr>
              <a:t>A kényszerpályán csúszó dugattyúk kenését </a:t>
            </a:r>
            <a:r>
              <a:rPr lang="hu-HU" dirty="0">
                <a:solidFill>
                  <a:prstClr val="black"/>
                </a:solidFill>
                <a:latin typeface="Calibri"/>
              </a:rPr>
              <a:t>a dugattyúk belső furatán </a:t>
            </a:r>
            <a:r>
              <a:rPr lang="hu-HU" dirty="0" smtClean="0">
                <a:solidFill>
                  <a:prstClr val="black"/>
                </a:solidFill>
                <a:latin typeface="Calibri"/>
              </a:rPr>
              <a:t>át a szállított folyadék biztosítja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4" name="Egyenes összekötő 13"/>
          <p:cNvCxnSpPr/>
          <p:nvPr/>
        </p:nvCxnSpPr>
        <p:spPr>
          <a:xfrm flipV="1">
            <a:off x="4065" y="4041068"/>
            <a:ext cx="5612051" cy="0"/>
          </a:xfrm>
          <a:prstGeom prst="line">
            <a:avLst/>
          </a:prstGeom>
          <a:ln w="190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839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887" y="-6338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hu-HU" sz="3200" dirty="0" smtClean="0"/>
              <a:t>Változtatható térfogatáramú </a:t>
            </a:r>
            <a:r>
              <a:rPr lang="hu-HU" sz="3200" dirty="0" err="1" smtClean="0"/>
              <a:t>axiál</a:t>
            </a:r>
            <a:r>
              <a:rPr lang="hu-HU" sz="3200" dirty="0" smtClean="0"/>
              <a:t> dugattyús szivattyú/motor szerkezeti rajza</a:t>
            </a:r>
            <a:endParaRPr lang="hu-HU" sz="32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10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" y="1631236"/>
            <a:ext cx="5722936" cy="4204110"/>
          </a:xfrm>
          <a:prstGeom prst="rect">
            <a:avLst/>
          </a:prstGeom>
        </p:spPr>
      </p:pic>
      <p:sp>
        <p:nvSpPr>
          <p:cNvPr id="15" name="Lekerekített téglalapbuborék 14"/>
          <p:cNvSpPr/>
          <p:nvPr/>
        </p:nvSpPr>
        <p:spPr>
          <a:xfrm>
            <a:off x="3007117" y="1148143"/>
            <a:ext cx="936679" cy="617990"/>
          </a:xfrm>
          <a:prstGeom prst="wedgeRoundRectCallout">
            <a:avLst>
              <a:gd name="adj1" fmla="val -119668"/>
              <a:gd name="adj2" fmla="val 300404"/>
              <a:gd name="adj3" fmla="val 16667"/>
            </a:avLst>
          </a:prstGeom>
          <a:solidFill>
            <a:schemeClr val="accent1">
              <a:alpha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black"/>
                </a:solidFill>
                <a:latin typeface="Calibri"/>
              </a:rPr>
              <a:t>Vezérlő tárcsa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6" name="Csoportba foglalás 55"/>
          <p:cNvGrpSpPr/>
          <p:nvPr/>
        </p:nvGrpSpPr>
        <p:grpSpPr>
          <a:xfrm>
            <a:off x="811667" y="3231068"/>
            <a:ext cx="1620000" cy="1620000"/>
            <a:chOff x="811667" y="3231068"/>
            <a:chExt cx="1620000" cy="1620000"/>
          </a:xfrm>
        </p:grpSpPr>
        <p:sp>
          <p:nvSpPr>
            <p:cNvPr id="3" name="Ellipszis 2"/>
            <p:cNvSpPr/>
            <p:nvPr/>
          </p:nvSpPr>
          <p:spPr>
            <a:xfrm>
              <a:off x="811667" y="3231068"/>
              <a:ext cx="1620000" cy="1620000"/>
            </a:xfrm>
            <a:prstGeom prst="ellipse">
              <a:avLst/>
            </a:prstGeom>
            <a:solidFill>
              <a:schemeClr val="accent1">
                <a:alpha val="5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grpSp>
          <p:nvGrpSpPr>
            <p:cNvPr id="54" name="Csoportba foglalás 53"/>
            <p:cNvGrpSpPr/>
            <p:nvPr/>
          </p:nvGrpSpPr>
          <p:grpSpPr>
            <a:xfrm rot="1500000">
              <a:off x="934928" y="3354328"/>
              <a:ext cx="1377748" cy="1373479"/>
              <a:chOff x="6997730" y="3354328"/>
              <a:chExt cx="1377748" cy="1373479"/>
            </a:xfrm>
          </p:grpSpPr>
          <p:grpSp>
            <p:nvGrpSpPr>
              <p:cNvPr id="34" name="Csoportba foglalás 33"/>
              <p:cNvGrpSpPr/>
              <p:nvPr/>
            </p:nvGrpSpPr>
            <p:grpSpPr>
              <a:xfrm>
                <a:off x="6997730" y="3354329"/>
                <a:ext cx="1373478" cy="1373478"/>
                <a:chOff x="7041101" y="3354977"/>
                <a:chExt cx="1404000" cy="1404000"/>
              </a:xfrm>
            </p:grpSpPr>
            <p:sp>
              <p:nvSpPr>
                <p:cNvPr id="31" name="Szalagív 30"/>
                <p:cNvSpPr/>
                <p:nvPr/>
              </p:nvSpPr>
              <p:spPr>
                <a:xfrm rot="16200000">
                  <a:off x="7041101" y="3354977"/>
                  <a:ext cx="1404000" cy="1404000"/>
                </a:xfrm>
                <a:prstGeom prst="blockArc">
                  <a:avLst>
                    <a:gd name="adj1" fmla="val 12574579"/>
                    <a:gd name="adj2" fmla="val 19845484"/>
                    <a:gd name="adj3" fmla="val 24881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Ellipszis 31"/>
                <p:cNvSpPr/>
                <p:nvPr/>
              </p:nvSpPr>
              <p:spPr>
                <a:xfrm>
                  <a:off x="7323971" y="3413697"/>
                  <a:ext cx="345920" cy="34592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3" name="Ellipszis 32"/>
                <p:cNvSpPr/>
                <p:nvPr/>
              </p:nvSpPr>
              <p:spPr>
                <a:xfrm>
                  <a:off x="7319994" y="4354338"/>
                  <a:ext cx="345920" cy="34592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  <p:grpSp>
            <p:nvGrpSpPr>
              <p:cNvPr id="50" name="Csoportba foglalás 49"/>
              <p:cNvGrpSpPr/>
              <p:nvPr/>
            </p:nvGrpSpPr>
            <p:grpSpPr>
              <a:xfrm flipH="1">
                <a:off x="7002000" y="3354328"/>
                <a:ext cx="1373478" cy="1373478"/>
                <a:chOff x="7041101" y="3354977"/>
                <a:chExt cx="1404000" cy="1404000"/>
              </a:xfrm>
            </p:grpSpPr>
            <p:sp>
              <p:nvSpPr>
                <p:cNvPr id="51" name="Szalagív 50"/>
                <p:cNvSpPr/>
                <p:nvPr/>
              </p:nvSpPr>
              <p:spPr>
                <a:xfrm rot="16200000">
                  <a:off x="7041101" y="3354977"/>
                  <a:ext cx="1404000" cy="1404000"/>
                </a:xfrm>
                <a:prstGeom prst="blockArc">
                  <a:avLst>
                    <a:gd name="adj1" fmla="val 12574579"/>
                    <a:gd name="adj2" fmla="val 19845484"/>
                    <a:gd name="adj3" fmla="val 24881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2" name="Ellipszis 51"/>
                <p:cNvSpPr/>
                <p:nvPr/>
              </p:nvSpPr>
              <p:spPr>
                <a:xfrm>
                  <a:off x="7323971" y="3413697"/>
                  <a:ext cx="345920" cy="34592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53" name="Ellipszis 52"/>
                <p:cNvSpPr/>
                <p:nvPr/>
              </p:nvSpPr>
              <p:spPr>
                <a:xfrm>
                  <a:off x="7319994" y="4354338"/>
                  <a:ext cx="345920" cy="34592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</p:grpSp>
      <p:cxnSp>
        <p:nvCxnSpPr>
          <p:cNvPr id="49" name="Egyenes összekötő 48"/>
          <p:cNvCxnSpPr/>
          <p:nvPr/>
        </p:nvCxnSpPr>
        <p:spPr>
          <a:xfrm flipV="1">
            <a:off x="1621694" y="2522978"/>
            <a:ext cx="0" cy="3312368"/>
          </a:xfrm>
          <a:prstGeom prst="line">
            <a:avLst/>
          </a:prstGeom>
          <a:ln w="190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gyenes összekötő 44"/>
          <p:cNvCxnSpPr/>
          <p:nvPr/>
        </p:nvCxnSpPr>
        <p:spPr>
          <a:xfrm>
            <a:off x="4065" y="4041068"/>
            <a:ext cx="9032431" cy="0"/>
          </a:xfrm>
          <a:prstGeom prst="line">
            <a:avLst/>
          </a:prstGeom>
          <a:ln w="190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Szalagnyíl lefelé 54"/>
          <p:cNvSpPr/>
          <p:nvPr/>
        </p:nvSpPr>
        <p:spPr>
          <a:xfrm>
            <a:off x="2876514" y="3573016"/>
            <a:ext cx="1119422" cy="896084"/>
          </a:xfrm>
          <a:prstGeom prst="curvedDownArrow">
            <a:avLst>
              <a:gd name="adj1" fmla="val 25000"/>
              <a:gd name="adj2" fmla="val 61941"/>
              <a:gd name="adj3" fmla="val 43203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57" name="Lekerekített téglalapbuborék 56"/>
          <p:cNvSpPr/>
          <p:nvPr/>
        </p:nvSpPr>
        <p:spPr>
          <a:xfrm>
            <a:off x="3074960" y="5737333"/>
            <a:ext cx="936679" cy="617990"/>
          </a:xfrm>
          <a:prstGeom prst="wedgeRoundRectCallout">
            <a:avLst>
              <a:gd name="adj1" fmla="val -165795"/>
              <a:gd name="adj2" fmla="val -267060"/>
              <a:gd name="adj3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bg1"/>
                </a:solidFill>
                <a:latin typeface="Calibri"/>
              </a:rPr>
              <a:t>Nyomó rés</a:t>
            </a:r>
            <a:endParaRPr lang="hu-HU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58" name="Lekerekített téglalapbuborék 57"/>
          <p:cNvSpPr/>
          <p:nvPr/>
        </p:nvSpPr>
        <p:spPr>
          <a:xfrm>
            <a:off x="164077" y="5737333"/>
            <a:ext cx="936679" cy="617990"/>
          </a:xfrm>
          <a:prstGeom prst="wedgeRoundRectCallout">
            <a:avLst>
              <a:gd name="adj1" fmla="val 57339"/>
              <a:gd name="adj2" fmla="val -288197"/>
              <a:gd name="adj3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bg1"/>
                </a:solidFill>
                <a:latin typeface="Calibri"/>
              </a:rPr>
              <a:t>Szívó rés</a:t>
            </a:r>
            <a:endParaRPr lang="hu-HU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59" name="Ellipszis 58"/>
          <p:cNvSpPr>
            <a:spLocks noChangeAspect="1"/>
          </p:cNvSpPr>
          <p:nvPr/>
        </p:nvSpPr>
        <p:spPr>
          <a:xfrm>
            <a:off x="1079612" y="3501128"/>
            <a:ext cx="1080120" cy="1080000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0" name="Ellipszis 59"/>
          <p:cNvSpPr/>
          <p:nvPr/>
        </p:nvSpPr>
        <p:spPr>
          <a:xfrm>
            <a:off x="1493672" y="3377737"/>
            <a:ext cx="252000" cy="252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1" name="Ellipszis 60"/>
          <p:cNvSpPr/>
          <p:nvPr/>
        </p:nvSpPr>
        <p:spPr>
          <a:xfrm>
            <a:off x="1500110" y="4441150"/>
            <a:ext cx="252000" cy="252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2" name="Ellipszis 61"/>
          <p:cNvSpPr/>
          <p:nvPr/>
        </p:nvSpPr>
        <p:spPr>
          <a:xfrm>
            <a:off x="971485" y="3914166"/>
            <a:ext cx="252000" cy="252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3" name="Ellipszis 62"/>
          <p:cNvSpPr/>
          <p:nvPr/>
        </p:nvSpPr>
        <p:spPr>
          <a:xfrm>
            <a:off x="2014545" y="3909965"/>
            <a:ext cx="252000" cy="252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4" name="Szövegdoboz 63"/>
          <p:cNvSpPr txBox="1"/>
          <p:nvPr/>
        </p:nvSpPr>
        <p:spPr>
          <a:xfrm>
            <a:off x="638876" y="1167425"/>
            <a:ext cx="1974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A </a:t>
            </a:r>
            <a:r>
              <a:rPr lang="hu-HU" dirty="0">
                <a:latin typeface="+mj-lt"/>
              </a:rPr>
              <a:t>vezérlő </a:t>
            </a:r>
            <a:r>
              <a:rPr lang="hu-HU" dirty="0" smtClean="0">
                <a:latin typeface="+mj-lt"/>
              </a:rPr>
              <a:t>tárcsa</a:t>
            </a:r>
            <a:endParaRPr lang="hu-HU" dirty="0">
              <a:latin typeface="+mj-lt"/>
            </a:endParaRPr>
          </a:p>
        </p:txBody>
      </p:sp>
      <p:cxnSp>
        <p:nvCxnSpPr>
          <p:cNvPr id="66" name="Egyenes összekötő 65"/>
          <p:cNvCxnSpPr/>
          <p:nvPr/>
        </p:nvCxnSpPr>
        <p:spPr>
          <a:xfrm>
            <a:off x="5472100" y="1427175"/>
            <a:ext cx="0" cy="4816236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Egyenes összekötő nyíllal 67"/>
          <p:cNvCxnSpPr/>
          <p:nvPr/>
        </p:nvCxnSpPr>
        <p:spPr>
          <a:xfrm>
            <a:off x="4788024" y="1631236"/>
            <a:ext cx="68407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Egyenes összekötő nyíllal 68"/>
          <p:cNvCxnSpPr/>
          <p:nvPr/>
        </p:nvCxnSpPr>
        <p:spPr>
          <a:xfrm>
            <a:off x="4788024" y="5913276"/>
            <a:ext cx="68407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Lekerekített téglalapbuborék 69"/>
          <p:cNvSpPr/>
          <p:nvPr/>
        </p:nvSpPr>
        <p:spPr>
          <a:xfrm>
            <a:off x="457201" y="1949794"/>
            <a:ext cx="1420728" cy="367079"/>
          </a:xfrm>
          <a:prstGeom prst="wedgeRoundRectCallout">
            <a:avLst>
              <a:gd name="adj1" fmla="val 168792"/>
              <a:gd name="adj2" fmla="val 434948"/>
              <a:gd name="adj3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bg1"/>
                </a:solidFill>
                <a:latin typeface="Calibri"/>
              </a:rPr>
              <a:t>Forgásirány</a:t>
            </a:r>
            <a:endParaRPr lang="hu-HU" dirty="0">
              <a:solidFill>
                <a:schemeClr val="bg1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705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4618 -0.00162 L 0.34618 -0.00162 L 0.34618 -0.00162 " pathEditMode="relative" ptsTypes="AA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4618 -0.00162 L 0.34618 -0.00162 L 0.34618 -0.00162 " pathEditMode="relative" ptsTypes="AAAA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500"/>
                            </p:stCondLst>
                            <p:childTnLst>
                              <p:par>
                                <p:cTn id="5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0"/>
                            </p:stCondLst>
                            <p:childTnLst>
                              <p:par>
                                <p:cTn id="6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500"/>
                            </p:stCondLst>
                            <p:childTnLst>
                              <p:par>
                                <p:cTn id="6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5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/>
      <p:bldP spid="7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887" y="-6338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hu-HU" sz="3200" dirty="0" smtClean="0"/>
              <a:t>Állandó térfogatáramú </a:t>
            </a:r>
            <a:r>
              <a:rPr lang="hu-HU" sz="3200" dirty="0" err="1" smtClean="0"/>
              <a:t>axiál</a:t>
            </a:r>
            <a:r>
              <a:rPr lang="hu-HU" sz="3200" dirty="0" smtClean="0"/>
              <a:t> dugattyús szivattyú/motor szerkezeti rajza</a:t>
            </a:r>
            <a:endParaRPr lang="hu-HU" sz="32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11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1448780"/>
            <a:ext cx="8077681" cy="437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7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Hidromotor_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221" y="944724"/>
            <a:ext cx="7019159" cy="5687939"/>
          </a:xfrm>
          <a:prstGeom prst="rect">
            <a:avLst/>
          </a:prstGeom>
        </p:spPr>
      </p:pic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12</a:t>
            </a:fld>
            <a:endParaRPr lang="hu-HU"/>
          </a:p>
        </p:txBody>
      </p:sp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468887" y="-6338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hu-HU" sz="3200" dirty="0" smtClean="0"/>
              <a:t>Állandó térfogatáramú </a:t>
            </a:r>
            <a:r>
              <a:rPr lang="hu-HU" sz="3200" dirty="0" err="1" smtClean="0"/>
              <a:t>axiál</a:t>
            </a:r>
            <a:r>
              <a:rPr lang="hu-HU" sz="3200" dirty="0" smtClean="0"/>
              <a:t> dugattyús szivattyú/motor</a:t>
            </a:r>
            <a:endParaRPr lang="hu-H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13</a:t>
            </a:fld>
            <a:endParaRPr lang="hu-HU"/>
          </a:p>
        </p:txBody>
      </p:sp>
      <p:pic>
        <p:nvPicPr>
          <p:cNvPr id="8" name="Kép 7" descr="hidromotor_3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247" y="1116494"/>
            <a:ext cx="6103106" cy="5273083"/>
          </a:xfrm>
          <a:prstGeom prst="rect">
            <a:avLst/>
          </a:prstGeom>
        </p:spPr>
      </p:pic>
      <p:sp>
        <p:nvSpPr>
          <p:cNvPr id="10" name="Cím 1"/>
          <p:cNvSpPr>
            <a:spLocks noGrp="1"/>
          </p:cNvSpPr>
          <p:nvPr>
            <p:ph type="title"/>
          </p:nvPr>
        </p:nvSpPr>
        <p:spPr>
          <a:xfrm>
            <a:off x="468887" y="-6338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hu-HU" sz="3200" dirty="0" smtClean="0"/>
              <a:t>Állandó térfogatáramú </a:t>
            </a:r>
            <a:r>
              <a:rPr lang="hu-HU" sz="3200" dirty="0" err="1" smtClean="0"/>
              <a:t>axiál</a:t>
            </a:r>
            <a:r>
              <a:rPr lang="hu-HU" sz="3200" dirty="0" smtClean="0"/>
              <a:t> dugattyús szivattyú/motor</a:t>
            </a:r>
            <a:endParaRPr lang="hu-H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14</a:t>
            </a:fld>
            <a:endParaRPr lang="hu-HU"/>
          </a:p>
        </p:txBody>
      </p:sp>
      <p:pic>
        <p:nvPicPr>
          <p:cNvPr id="11" name="Kép 10" descr="hidromotor_5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02" y="1231978"/>
            <a:ext cx="7832038" cy="5221358"/>
          </a:xfrm>
          <a:prstGeom prst="rect">
            <a:avLst/>
          </a:prstGeom>
        </p:spPr>
      </p:pic>
      <p:sp>
        <p:nvSpPr>
          <p:cNvPr id="7" name="Cím 1"/>
          <p:cNvSpPr>
            <a:spLocks noGrp="1"/>
          </p:cNvSpPr>
          <p:nvPr>
            <p:ph type="title"/>
          </p:nvPr>
        </p:nvSpPr>
        <p:spPr>
          <a:xfrm>
            <a:off x="468887" y="224644"/>
            <a:ext cx="8229600" cy="746956"/>
          </a:xfrm>
        </p:spPr>
        <p:txBody>
          <a:bodyPr>
            <a:noAutofit/>
          </a:bodyPr>
          <a:lstStyle/>
          <a:p>
            <a:pPr algn="ctr"/>
            <a:r>
              <a:rPr lang="hu-HU" sz="3200" dirty="0" err="1" smtClean="0"/>
              <a:t>Hidromotorral</a:t>
            </a:r>
            <a:r>
              <a:rPr lang="hu-HU" sz="3200" dirty="0" smtClean="0"/>
              <a:t> hajtott munkagép-tengelyek</a:t>
            </a:r>
            <a:endParaRPr lang="hu-H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Vízturbinák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15</a:t>
            </a:fld>
            <a:endParaRPr lang="hu-HU"/>
          </a:p>
        </p:txBody>
      </p:sp>
      <p:sp>
        <p:nvSpPr>
          <p:cNvPr id="8" name="Alcím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>
                <a:latin typeface="+mj-lt"/>
              </a:rPr>
              <a:t>Hidrodinamikus motorok</a:t>
            </a:r>
            <a:endParaRPr lang="hu-H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52369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Vízturbina – áramlástani szivattyú</a:t>
            </a:r>
            <a:br>
              <a:rPr lang="hu-HU" dirty="0" smtClean="0"/>
            </a:br>
            <a:r>
              <a:rPr lang="hu-HU" sz="4000" dirty="0" smtClean="0"/>
              <a:t>összehasonlítás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0354" y="1493810"/>
            <a:ext cx="8543292" cy="4599486"/>
          </a:xfrm>
        </p:spPr>
        <p:txBody>
          <a:bodyPr>
            <a:normAutofit lnSpcReduction="10000"/>
          </a:bodyPr>
          <a:lstStyle/>
          <a:p>
            <a:pPr marL="531813" indent="-531813"/>
            <a:r>
              <a:rPr lang="hu-HU" sz="2400" dirty="0" smtClean="0">
                <a:latin typeface="+mj-lt"/>
              </a:rPr>
              <a:t>Térfogatáram helyett folyadéknyelés</a:t>
            </a:r>
          </a:p>
          <a:p>
            <a:pPr marL="531813" indent="-531813"/>
            <a:r>
              <a:rPr lang="hu-HU" sz="2400" dirty="0" smtClean="0">
                <a:latin typeface="+mj-lt"/>
              </a:rPr>
              <a:t>Szállító magasság helyett esés</a:t>
            </a:r>
          </a:p>
          <a:p>
            <a:pPr marL="1171893" lvl="2" indent="-531813"/>
            <a:r>
              <a:rPr lang="hu-HU" sz="1900" dirty="0" smtClean="0">
                <a:latin typeface="+mj-lt"/>
              </a:rPr>
              <a:t>geometriai vagy geodetikus esés (</a:t>
            </a:r>
            <a:r>
              <a:rPr lang="hu-HU" sz="1900" i="1" dirty="0" err="1" smtClean="0">
                <a:latin typeface="+mj-lt"/>
              </a:rPr>
              <a:t>H</a:t>
            </a:r>
            <a:r>
              <a:rPr lang="hu-HU" sz="1900" i="1" baseline="-25000" dirty="0" err="1" smtClean="0">
                <a:latin typeface="+mj-lt"/>
              </a:rPr>
              <a:t>g</a:t>
            </a:r>
            <a:r>
              <a:rPr lang="hu-HU" sz="1900" dirty="0" smtClean="0">
                <a:latin typeface="+mj-lt"/>
              </a:rPr>
              <a:t>)</a:t>
            </a:r>
          </a:p>
          <a:p>
            <a:pPr marL="1171893" lvl="2" indent="-531813"/>
            <a:r>
              <a:rPr lang="hu-HU" sz="1900" dirty="0" err="1" smtClean="0">
                <a:latin typeface="+mj-lt"/>
              </a:rPr>
              <a:t>diszponibilis</a:t>
            </a:r>
            <a:r>
              <a:rPr lang="hu-HU" sz="1900" dirty="0" smtClean="0">
                <a:latin typeface="+mj-lt"/>
              </a:rPr>
              <a:t> vagy hasznosítható esés </a:t>
            </a:r>
            <a:r>
              <a:rPr lang="hu-HU" sz="1900" dirty="0"/>
              <a:t>(</a:t>
            </a:r>
            <a:r>
              <a:rPr lang="hu-HU" sz="1900" i="1" dirty="0" err="1" smtClean="0"/>
              <a:t>H</a:t>
            </a:r>
            <a:r>
              <a:rPr lang="hu-HU" sz="1900" i="1" baseline="-25000" dirty="0" err="1"/>
              <a:t>d</a:t>
            </a:r>
            <a:r>
              <a:rPr lang="hu-HU" sz="1900" dirty="0" smtClean="0"/>
              <a:t>)</a:t>
            </a:r>
            <a:endParaRPr lang="hu-HU" sz="1900" dirty="0"/>
          </a:p>
          <a:p>
            <a:pPr marL="1171893" lvl="2" indent="-531813"/>
            <a:endParaRPr lang="hu-HU" sz="1900" dirty="0" smtClean="0">
              <a:latin typeface="+mj-lt"/>
            </a:endParaRPr>
          </a:p>
          <a:p>
            <a:pPr marL="1171893" lvl="2" indent="-531813"/>
            <a:endParaRPr lang="hu-HU" sz="1900" dirty="0" smtClean="0">
              <a:latin typeface="+mj-lt"/>
            </a:endParaRPr>
          </a:p>
          <a:p>
            <a:pPr marL="531813" indent="-531813"/>
            <a:r>
              <a:rPr lang="hu-HU" sz="2400" dirty="0" smtClean="0">
                <a:latin typeface="+mj-lt"/>
              </a:rPr>
              <a:t>A járókeréken áthaladó folyadék energiája a szivattyúknál nő, a turbináknál viszont csökken</a:t>
            </a:r>
          </a:p>
          <a:p>
            <a:pPr marL="531813" indent="-531813"/>
            <a:endParaRPr lang="hu-HU" sz="2400" dirty="0" smtClean="0">
              <a:latin typeface="+mj-lt"/>
            </a:endParaRPr>
          </a:p>
          <a:p>
            <a:pPr marL="531813" indent="-531813"/>
            <a:endParaRPr lang="hu-HU" sz="2400" dirty="0" smtClean="0">
              <a:latin typeface="+mj-lt"/>
            </a:endParaRPr>
          </a:p>
          <a:p>
            <a:pPr marL="531813" indent="-531813"/>
            <a:r>
              <a:rPr lang="hu-HU" sz="2400" dirty="0" smtClean="0">
                <a:latin typeface="+mj-lt"/>
              </a:rPr>
              <a:t>Az esés akkor használható ki maximálisan, ha a kilépés perdület mentes (a kilépő sebességi háromszög derékszögű azaz </a:t>
            </a:r>
            <a:r>
              <a:rPr lang="hu-HU" sz="2400" i="1" dirty="0" smtClean="0">
                <a:latin typeface="+mj-lt"/>
              </a:rPr>
              <a:t>c</a:t>
            </a:r>
            <a:r>
              <a:rPr lang="hu-HU" sz="2400" i="1" baseline="-25000" dirty="0" smtClean="0">
                <a:latin typeface="+mj-lt"/>
              </a:rPr>
              <a:t>2u</a:t>
            </a:r>
            <a:r>
              <a:rPr lang="hu-HU" sz="2400" dirty="0" smtClean="0">
                <a:latin typeface="+mj-lt"/>
              </a:rPr>
              <a:t>=0)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16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aphicFrame>
        <p:nvGraphicFramePr>
          <p:cNvPr id="45057" name="Object 1"/>
          <p:cNvGraphicFramePr>
            <a:graphicFrameLocks noChangeAspect="1"/>
          </p:cNvGraphicFramePr>
          <p:nvPr>
            <p:extLst/>
          </p:nvPr>
        </p:nvGraphicFramePr>
        <p:xfrm>
          <a:off x="2602552" y="4290407"/>
          <a:ext cx="3913664" cy="866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32" name="Equation" r:id="rId3" imgW="1892160" imgH="419040" progId="Equation.3">
                  <p:embed/>
                </p:oleObj>
              </mc:Choice>
              <mc:Fallback>
                <p:oleObj name="Equation" r:id="rId3" imgW="18921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2552" y="4290407"/>
                        <a:ext cx="3913664" cy="8667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"/>
          <p:cNvGraphicFramePr>
            <a:graphicFrameLocks noChangeAspect="1"/>
          </p:cNvGraphicFramePr>
          <p:nvPr>
            <p:extLst/>
          </p:nvPr>
        </p:nvGraphicFramePr>
        <p:xfrm>
          <a:off x="5939626" y="2348880"/>
          <a:ext cx="1620706" cy="11103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33" name="Equation" r:id="rId5" imgW="888840" imgH="609480" progId="Equation.3">
                  <p:embed/>
                </p:oleObj>
              </mc:Choice>
              <mc:Fallback>
                <p:oleObj name="Equation" r:id="rId5" imgW="88884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9626" y="2348880"/>
                        <a:ext cx="1620706" cy="11103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700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00"/>
                            </p:stCondLst>
                            <p:childTnLst>
                              <p:par>
                                <p:cTn id="3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500"/>
                            </p:stCondLst>
                            <p:childTnLst>
                              <p:par>
                                <p:cTn id="4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000"/>
                            </p:stCondLst>
                            <p:childTnLst>
                              <p:par>
                                <p:cTn id="5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7509" y="260648"/>
            <a:ext cx="8229600" cy="612068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Vízturbina beépítése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17</a:t>
            </a:fld>
            <a:endParaRPr lang="hu-HU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357" y="1179275"/>
            <a:ext cx="6363904" cy="4108253"/>
          </a:xfrm>
          <a:prstGeom prst="rect">
            <a:avLst/>
          </a:prstGeom>
        </p:spPr>
      </p:pic>
      <p:cxnSp>
        <p:nvCxnSpPr>
          <p:cNvPr id="9" name="Egyenes összekötő 8"/>
          <p:cNvCxnSpPr/>
          <p:nvPr/>
        </p:nvCxnSpPr>
        <p:spPr>
          <a:xfrm flipH="1">
            <a:off x="611560" y="2963543"/>
            <a:ext cx="11155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10"/>
          <p:cNvCxnSpPr/>
          <p:nvPr/>
        </p:nvCxnSpPr>
        <p:spPr>
          <a:xfrm flipH="1">
            <a:off x="611560" y="4021124"/>
            <a:ext cx="596602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/>
          <p:cNvCxnSpPr/>
          <p:nvPr/>
        </p:nvCxnSpPr>
        <p:spPr>
          <a:xfrm>
            <a:off x="755576" y="2963543"/>
            <a:ext cx="0" cy="105758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zövegdoboz 15"/>
          <p:cNvSpPr txBox="1"/>
          <p:nvPr/>
        </p:nvSpPr>
        <p:spPr>
          <a:xfrm rot="16200000">
            <a:off x="91498" y="3300040"/>
            <a:ext cx="9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err="1" smtClean="0">
                <a:latin typeface="+mj-lt"/>
              </a:rPr>
              <a:t>H</a:t>
            </a:r>
            <a:r>
              <a:rPr lang="hu-HU" i="1" baseline="-25000" dirty="0" err="1" smtClean="0">
                <a:latin typeface="+mj-lt"/>
              </a:rPr>
              <a:t>g</a:t>
            </a:r>
            <a:r>
              <a:rPr lang="hu-HU" i="1" dirty="0" smtClean="0">
                <a:latin typeface="+mj-lt"/>
              </a:rPr>
              <a:t> ≈ </a:t>
            </a:r>
            <a:r>
              <a:rPr lang="hu-HU" i="1" dirty="0" err="1" smtClean="0">
                <a:latin typeface="+mj-lt"/>
              </a:rPr>
              <a:t>H</a:t>
            </a:r>
            <a:r>
              <a:rPr lang="hu-HU" i="1" baseline="-25000" dirty="0" err="1" smtClean="0">
                <a:latin typeface="+mj-lt"/>
              </a:rPr>
              <a:t>d</a:t>
            </a:r>
            <a:endParaRPr lang="hu-HU" i="1" baseline="-25000" dirty="0">
              <a:latin typeface="+mj-lt"/>
            </a:endParaRPr>
          </a:p>
        </p:txBody>
      </p:sp>
      <p:sp>
        <p:nvSpPr>
          <p:cNvPr id="17" name="Lekerekített téglalapbuborék 16"/>
          <p:cNvSpPr/>
          <p:nvPr/>
        </p:nvSpPr>
        <p:spPr>
          <a:xfrm>
            <a:off x="447509" y="1124744"/>
            <a:ext cx="1279615" cy="360040"/>
          </a:xfrm>
          <a:prstGeom prst="wedgeRoundRectCallout">
            <a:avLst>
              <a:gd name="adj1" fmla="val 62529"/>
              <a:gd name="adj2" fmla="val 450927"/>
              <a:gd name="adj3" fmla="val 16667"/>
            </a:avLst>
          </a:prstGeom>
          <a:solidFill>
            <a:schemeClr val="bg2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 smtClean="0">
                <a:latin typeface="+mj-lt"/>
              </a:rPr>
              <a:t>Felvíz</a:t>
            </a:r>
            <a:r>
              <a:rPr lang="hu-HU" dirty="0" smtClean="0">
                <a:latin typeface="+mj-lt"/>
              </a:rPr>
              <a:t> szint</a:t>
            </a:r>
            <a:endParaRPr lang="hu-HU" dirty="0">
              <a:latin typeface="+mj-lt"/>
            </a:endParaRPr>
          </a:p>
        </p:txBody>
      </p:sp>
      <p:sp>
        <p:nvSpPr>
          <p:cNvPr id="18" name="Lekerekített téglalapbuborék 17"/>
          <p:cNvSpPr/>
          <p:nvPr/>
        </p:nvSpPr>
        <p:spPr>
          <a:xfrm>
            <a:off x="7284992" y="1124744"/>
            <a:ext cx="1279615" cy="360040"/>
          </a:xfrm>
          <a:prstGeom prst="wedgeRoundRectCallout">
            <a:avLst>
              <a:gd name="adj1" fmla="val -66377"/>
              <a:gd name="adj2" fmla="val 747228"/>
              <a:gd name="adj3" fmla="val 16667"/>
            </a:avLst>
          </a:prstGeom>
          <a:solidFill>
            <a:schemeClr val="bg2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 smtClean="0">
                <a:latin typeface="+mj-lt"/>
              </a:rPr>
              <a:t>Alvíz</a:t>
            </a:r>
            <a:r>
              <a:rPr lang="hu-HU" dirty="0" smtClean="0">
                <a:latin typeface="+mj-lt"/>
              </a:rPr>
              <a:t> szint</a:t>
            </a:r>
            <a:endParaRPr lang="hu-HU" dirty="0">
              <a:latin typeface="+mj-lt"/>
            </a:endParaRPr>
          </a:p>
        </p:txBody>
      </p:sp>
      <p:sp>
        <p:nvSpPr>
          <p:cNvPr id="19" name="Lekerekített téglalapbuborék 18"/>
          <p:cNvSpPr/>
          <p:nvPr/>
        </p:nvSpPr>
        <p:spPr>
          <a:xfrm>
            <a:off x="7281544" y="5594086"/>
            <a:ext cx="1279615" cy="571217"/>
          </a:xfrm>
          <a:prstGeom prst="wedgeRoundRectCallout">
            <a:avLst>
              <a:gd name="adj1" fmla="val -207894"/>
              <a:gd name="adj2" fmla="val -223645"/>
              <a:gd name="adj3" fmla="val 16667"/>
            </a:avLst>
          </a:prstGeom>
          <a:solidFill>
            <a:schemeClr val="bg2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turbina szívócsöve</a:t>
            </a:r>
            <a:endParaRPr lang="hu-H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2466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Vízturbinák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9544" y="2060848"/>
            <a:ext cx="8229600" cy="3185708"/>
          </a:xfrm>
        </p:spPr>
        <p:txBody>
          <a:bodyPr>
            <a:normAutofit fontScale="92500"/>
          </a:bodyPr>
          <a:lstStyle/>
          <a:p>
            <a:pPr algn="just"/>
            <a:r>
              <a:rPr lang="hu-HU" dirty="0" smtClean="0">
                <a:latin typeface="+mj-lt"/>
              </a:rPr>
              <a:t>Akciós turbinák (szabadsugár turbinák)</a:t>
            </a:r>
          </a:p>
          <a:p>
            <a:pPr lvl="1" algn="just"/>
            <a:r>
              <a:rPr lang="hu-HU" sz="2000" dirty="0" smtClean="0">
                <a:latin typeface="+mj-lt"/>
              </a:rPr>
              <a:t>A turbina be és kilépő oldala között nincs nyomáskülönbség, a turbinán kizárólag mozgási energia hasznosítása történik</a:t>
            </a:r>
          </a:p>
          <a:p>
            <a:pPr lvl="1" algn="just"/>
            <a:endParaRPr lang="hu-HU" sz="2000" dirty="0" smtClean="0">
              <a:latin typeface="+mj-lt"/>
            </a:endParaRPr>
          </a:p>
          <a:p>
            <a:pPr algn="just"/>
            <a:r>
              <a:rPr lang="hu-HU" dirty="0" smtClean="0">
                <a:latin typeface="+mj-lt"/>
              </a:rPr>
              <a:t>Reakciós turbinák (réstúlnyomásos turbinák)</a:t>
            </a:r>
          </a:p>
          <a:p>
            <a:pPr lvl="1" algn="just"/>
            <a:r>
              <a:rPr lang="hu-HU" sz="2000" dirty="0" smtClean="0">
                <a:latin typeface="+mj-lt"/>
              </a:rPr>
              <a:t>A turbina lapátjai között kialakított ún. lapátcsatornákat a folyadék teljesen kitölti és így a turbina belépő és kilépő oldala között nyomáskülönbség van (</a:t>
            </a:r>
            <a:r>
              <a:rPr lang="hu-HU" sz="2000" i="1" dirty="0" err="1" smtClean="0">
                <a:latin typeface="+mj-lt"/>
              </a:rPr>
              <a:t>p</a:t>
            </a:r>
            <a:r>
              <a:rPr lang="hu-HU" sz="2000" i="1" baseline="-25000" dirty="0" err="1" smtClean="0">
                <a:latin typeface="+mj-lt"/>
              </a:rPr>
              <a:t>be</a:t>
            </a:r>
            <a:r>
              <a:rPr lang="hu-HU" sz="2000" i="1" baseline="-25000" dirty="0" smtClean="0">
                <a:latin typeface="+mj-lt"/>
              </a:rPr>
              <a:t> </a:t>
            </a:r>
            <a:r>
              <a:rPr lang="hu-HU" sz="2000" i="1" dirty="0" smtClean="0">
                <a:latin typeface="+mj-lt"/>
              </a:rPr>
              <a:t>&gt; </a:t>
            </a:r>
            <a:r>
              <a:rPr lang="hu-HU" sz="2000" i="1" dirty="0" err="1" smtClean="0">
                <a:latin typeface="+mj-lt"/>
              </a:rPr>
              <a:t>p</a:t>
            </a:r>
            <a:r>
              <a:rPr lang="hu-HU" sz="2000" i="1" baseline="-25000" dirty="0" err="1" smtClean="0">
                <a:latin typeface="+mj-lt"/>
              </a:rPr>
              <a:t>ki</a:t>
            </a:r>
            <a:r>
              <a:rPr lang="hu-HU" sz="2000" dirty="0" smtClean="0">
                <a:latin typeface="+mj-lt"/>
              </a:rPr>
              <a:t>), a turbinán részben mozgási energia részben pedig a nyomáskülönbségből származó energia hasznosítása történik. </a:t>
            </a:r>
            <a:endParaRPr lang="hu-HU" sz="2000" dirty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18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/>
          <a:lstStyle/>
          <a:p>
            <a:r>
              <a:rPr lang="hu-HU" dirty="0" smtClean="0"/>
              <a:t>A jellemző fordulatszám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19</a:t>
            </a:fld>
            <a:endParaRPr lang="hu-HU"/>
          </a:p>
        </p:txBody>
      </p:sp>
      <p:graphicFrame>
        <p:nvGraphicFramePr>
          <p:cNvPr id="5428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3425827"/>
              </p:ext>
            </p:extLst>
          </p:nvPr>
        </p:nvGraphicFramePr>
        <p:xfrm>
          <a:off x="3399944" y="1478304"/>
          <a:ext cx="2344111" cy="830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3" name="Equation" r:id="rId3" imgW="1002960" imgH="355320" progId="Equation.3">
                  <p:embed/>
                </p:oleObj>
              </mc:Choice>
              <mc:Fallback>
                <p:oleObj name="Equation" r:id="rId3" imgW="1002960" imgH="35532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9944" y="1478304"/>
                        <a:ext cx="2344111" cy="8308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5682"/>
              </p:ext>
            </p:extLst>
          </p:nvPr>
        </p:nvGraphicFramePr>
        <p:xfrm>
          <a:off x="3616049" y="3182220"/>
          <a:ext cx="1911901" cy="8228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4" name="Equation" r:id="rId5" imgW="1002960" imgH="431640" progId="Equation.3">
                  <p:embed/>
                </p:oleObj>
              </mc:Choice>
              <mc:Fallback>
                <p:oleObj name="Equation" r:id="rId5" imgW="1002960" imgH="4316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6049" y="3182220"/>
                        <a:ext cx="1911901" cy="8228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6427416"/>
              </p:ext>
            </p:extLst>
          </p:nvPr>
        </p:nvGraphicFramePr>
        <p:xfrm>
          <a:off x="2285807" y="3933056"/>
          <a:ext cx="4572384" cy="1142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5" name="Equation" r:id="rId7" imgW="1371600" imgH="342720" progId="Equation.3">
                  <p:embed/>
                </p:oleObj>
              </mc:Choice>
              <mc:Fallback>
                <p:oleObj name="Equation" r:id="rId7" imgW="1371600" imgH="34272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807" y="3933056"/>
                        <a:ext cx="4572384" cy="11420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Szövegdoboz 12"/>
          <p:cNvSpPr txBox="1"/>
          <p:nvPr/>
        </p:nvSpPr>
        <p:spPr>
          <a:xfrm>
            <a:off x="226953" y="5121188"/>
            <a:ext cx="86900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 smtClean="0">
                <a:latin typeface="+mj-lt"/>
              </a:rPr>
              <a:t>Nem dimenziótlan jellemző! A fordulatszám percenkénti értéke mellett a teljesítmény </a:t>
            </a:r>
            <a:r>
              <a:rPr lang="hu-HU" sz="2000" i="1" dirty="0" smtClean="0">
                <a:latin typeface="+mj-lt"/>
              </a:rPr>
              <a:t>kW</a:t>
            </a:r>
            <a:r>
              <a:rPr lang="hu-HU" sz="2000" dirty="0" smtClean="0">
                <a:latin typeface="+mj-lt"/>
              </a:rPr>
              <a:t>-ban, az esés méterben helyettesítendő!</a:t>
            </a:r>
          </a:p>
          <a:p>
            <a:pPr algn="ctr"/>
            <a:r>
              <a:rPr lang="hu-HU" sz="2000" dirty="0" smtClean="0">
                <a:latin typeface="+mj-lt"/>
              </a:rPr>
              <a:t>A konstans a teljesítmény korábbi mértékegységét (</a:t>
            </a:r>
            <a:r>
              <a:rPr lang="hu-HU" sz="2000" i="1" dirty="0" smtClean="0">
                <a:latin typeface="+mj-lt"/>
              </a:rPr>
              <a:t>LE</a:t>
            </a:r>
            <a:r>
              <a:rPr lang="hu-HU" sz="2000" dirty="0" smtClean="0">
                <a:latin typeface="+mj-lt"/>
              </a:rPr>
              <a:t>) veszi figyelembe!</a:t>
            </a:r>
            <a:endParaRPr lang="hu-HU" sz="2000" dirty="0">
              <a:latin typeface="+mj-lt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226953" y="1067452"/>
            <a:ext cx="8690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 smtClean="0">
                <a:latin typeface="+mj-lt"/>
              </a:rPr>
              <a:t>Szivattyúk esetében</a:t>
            </a:r>
            <a:endParaRPr lang="hu-HU" sz="2000" dirty="0">
              <a:latin typeface="+mj-lt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226952" y="2338181"/>
            <a:ext cx="8690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 smtClean="0">
                <a:latin typeface="+mj-lt"/>
              </a:rPr>
              <a:t>Vízturbinák esetében a meghatározó paraméterek az esés és a teljesítmény, célszerű tehát a térfogatáramot ez utóbbival helyettesíteni</a:t>
            </a:r>
            <a:endParaRPr lang="hu-HU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zabadkézi sokszög 9"/>
          <p:cNvSpPr/>
          <p:nvPr/>
        </p:nvSpPr>
        <p:spPr>
          <a:xfrm>
            <a:off x="806656" y="1362269"/>
            <a:ext cx="6962889" cy="2845837"/>
          </a:xfrm>
          <a:custGeom>
            <a:avLst/>
            <a:gdLst>
              <a:gd name="connsiteX0" fmla="*/ 0 w 6941975"/>
              <a:gd name="connsiteY0" fmla="*/ 1735494 h 2845837"/>
              <a:gd name="connsiteX1" fmla="*/ 1800808 w 6941975"/>
              <a:gd name="connsiteY1" fmla="*/ 9331 h 2845837"/>
              <a:gd name="connsiteX2" fmla="*/ 4674637 w 6941975"/>
              <a:gd name="connsiteY2" fmla="*/ 0 h 2845837"/>
              <a:gd name="connsiteX3" fmla="*/ 6941975 w 6941975"/>
              <a:gd name="connsiteY3" fmla="*/ 1483568 h 2845837"/>
              <a:gd name="connsiteX4" fmla="*/ 6941975 w 6941975"/>
              <a:gd name="connsiteY4" fmla="*/ 2687217 h 2845837"/>
              <a:gd name="connsiteX5" fmla="*/ 5617028 w 6941975"/>
              <a:gd name="connsiteY5" fmla="*/ 2836507 h 2845837"/>
              <a:gd name="connsiteX6" fmla="*/ 1614196 w 6941975"/>
              <a:gd name="connsiteY6" fmla="*/ 2845837 h 2845837"/>
              <a:gd name="connsiteX7" fmla="*/ 0 w 6941975"/>
              <a:gd name="connsiteY7" fmla="*/ 1735494 h 284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41975" h="2845837">
                <a:moveTo>
                  <a:pt x="0" y="1735494"/>
                </a:moveTo>
                <a:lnTo>
                  <a:pt x="1800808" y="9331"/>
                </a:lnTo>
                <a:lnTo>
                  <a:pt x="4674637" y="0"/>
                </a:lnTo>
                <a:lnTo>
                  <a:pt x="6941975" y="1483568"/>
                </a:lnTo>
                <a:lnTo>
                  <a:pt x="6941975" y="2687217"/>
                </a:lnTo>
                <a:lnTo>
                  <a:pt x="5617028" y="2836507"/>
                </a:lnTo>
                <a:lnTo>
                  <a:pt x="1614196" y="2845837"/>
                </a:lnTo>
                <a:lnTo>
                  <a:pt x="0" y="1735494"/>
                </a:lnTo>
                <a:close/>
              </a:path>
            </a:pathLst>
          </a:custGeom>
          <a:solidFill>
            <a:srgbClr val="FFFF00">
              <a:alpha val="4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Szabadkézi sokszög 10"/>
          <p:cNvSpPr/>
          <p:nvPr/>
        </p:nvSpPr>
        <p:spPr>
          <a:xfrm>
            <a:off x="808908" y="2845837"/>
            <a:ext cx="6960637" cy="2995126"/>
          </a:xfrm>
          <a:custGeom>
            <a:avLst/>
            <a:gdLst>
              <a:gd name="connsiteX0" fmla="*/ 0 w 6960637"/>
              <a:gd name="connsiteY0" fmla="*/ 914400 h 2995126"/>
              <a:gd name="connsiteX1" fmla="*/ 2202025 w 6960637"/>
              <a:gd name="connsiteY1" fmla="*/ 0 h 2995126"/>
              <a:gd name="connsiteX2" fmla="*/ 5215812 w 6960637"/>
              <a:gd name="connsiteY2" fmla="*/ 18661 h 2995126"/>
              <a:gd name="connsiteX3" fmla="*/ 6960637 w 6960637"/>
              <a:gd name="connsiteY3" fmla="*/ 1194318 h 2995126"/>
              <a:gd name="connsiteX4" fmla="*/ 4142792 w 6960637"/>
              <a:gd name="connsiteY4" fmla="*/ 2995126 h 2995126"/>
              <a:gd name="connsiteX5" fmla="*/ 9331 w 6960637"/>
              <a:gd name="connsiteY5" fmla="*/ 2995126 h 2995126"/>
              <a:gd name="connsiteX6" fmla="*/ 0 w 6960637"/>
              <a:gd name="connsiteY6" fmla="*/ 914400 h 299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60637" h="2995126">
                <a:moveTo>
                  <a:pt x="0" y="914400"/>
                </a:moveTo>
                <a:lnTo>
                  <a:pt x="2202025" y="0"/>
                </a:lnTo>
                <a:lnTo>
                  <a:pt x="5215812" y="18661"/>
                </a:lnTo>
                <a:lnTo>
                  <a:pt x="6960637" y="1194318"/>
                </a:lnTo>
                <a:lnTo>
                  <a:pt x="4142792" y="2995126"/>
                </a:lnTo>
                <a:lnTo>
                  <a:pt x="9331" y="2995126"/>
                </a:lnTo>
                <a:cubicBezTo>
                  <a:pt x="6221" y="2304661"/>
                  <a:pt x="3110" y="1614195"/>
                  <a:pt x="0" y="914400"/>
                </a:cubicBezTo>
                <a:close/>
              </a:path>
            </a:pathLst>
          </a:custGeom>
          <a:solidFill>
            <a:schemeClr val="tx2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5" name="Szabadkézi sokszög 104"/>
          <p:cNvSpPr/>
          <p:nvPr/>
        </p:nvSpPr>
        <p:spPr>
          <a:xfrm>
            <a:off x="803271" y="2638425"/>
            <a:ext cx="2381250" cy="2263775"/>
          </a:xfrm>
          <a:custGeom>
            <a:avLst/>
            <a:gdLst>
              <a:gd name="connsiteX0" fmla="*/ 9525 w 2381250"/>
              <a:gd name="connsiteY0" fmla="*/ 2260600 h 2263775"/>
              <a:gd name="connsiteX1" fmla="*/ 0 w 2381250"/>
              <a:gd name="connsiteY1" fmla="*/ 0 h 2263775"/>
              <a:gd name="connsiteX2" fmla="*/ 2381250 w 2381250"/>
              <a:gd name="connsiteY2" fmla="*/ 1612900 h 2263775"/>
              <a:gd name="connsiteX3" fmla="*/ 2381250 w 2381250"/>
              <a:gd name="connsiteY3" fmla="*/ 2263775 h 2263775"/>
              <a:gd name="connsiteX4" fmla="*/ 9525 w 2381250"/>
              <a:gd name="connsiteY4" fmla="*/ 2260600 h 226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1250" h="2263775">
                <a:moveTo>
                  <a:pt x="9525" y="2260600"/>
                </a:moveTo>
                <a:lnTo>
                  <a:pt x="0" y="0"/>
                </a:lnTo>
                <a:lnTo>
                  <a:pt x="2381250" y="1612900"/>
                </a:lnTo>
                <a:lnTo>
                  <a:pt x="2381250" y="2263775"/>
                </a:lnTo>
                <a:lnTo>
                  <a:pt x="9525" y="2260600"/>
                </a:lnTo>
                <a:close/>
              </a:path>
            </a:pathLst>
          </a:custGeom>
          <a:solidFill>
            <a:srgbClr val="7030A0">
              <a:alpha val="5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69804"/>
            <a:ext cx="8229600" cy="814383"/>
          </a:xfrm>
        </p:spPr>
        <p:txBody>
          <a:bodyPr/>
          <a:lstStyle/>
          <a:p>
            <a:r>
              <a:rPr lang="hu-HU" dirty="0" smtClean="0"/>
              <a:t>A vízturbinák alkalmazhatósága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 smtClean="0"/>
              <a:t>Hő- és Áramlástan Gépei (AG_011_1)</a:t>
            </a: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20</a:t>
            </a:fld>
            <a:endParaRPr lang="hu-HU"/>
          </a:p>
        </p:txBody>
      </p:sp>
      <p:sp>
        <p:nvSpPr>
          <p:cNvPr id="14" name="Szövegdoboz 13"/>
          <p:cNvSpPr txBox="1"/>
          <p:nvPr/>
        </p:nvSpPr>
        <p:spPr>
          <a:xfrm>
            <a:off x="3038454" y="5838858"/>
            <a:ext cx="2300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Víznyelés (</a:t>
            </a:r>
            <a:r>
              <a:rPr lang="hu-HU" i="1" dirty="0" smtClean="0">
                <a:latin typeface="+mj-lt"/>
              </a:rPr>
              <a:t>m</a:t>
            </a:r>
            <a:r>
              <a:rPr lang="hu-HU" i="1" baseline="30000" dirty="0" smtClean="0">
                <a:latin typeface="+mj-lt"/>
              </a:rPr>
              <a:t>3</a:t>
            </a:r>
            <a:r>
              <a:rPr lang="hu-HU" i="1" dirty="0" smtClean="0">
                <a:latin typeface="+mj-lt"/>
              </a:rPr>
              <a:t>/s</a:t>
            </a:r>
            <a:r>
              <a:rPr lang="hu-HU" dirty="0" smtClean="0">
                <a:latin typeface="+mj-lt"/>
              </a:rPr>
              <a:t>)</a:t>
            </a:r>
            <a:endParaRPr lang="hu-HU" dirty="0">
              <a:latin typeface="+mj-lt"/>
            </a:endParaRPr>
          </a:p>
        </p:txBody>
      </p:sp>
      <p:sp>
        <p:nvSpPr>
          <p:cNvPr id="15" name="Szövegdoboz 14"/>
          <p:cNvSpPr txBox="1"/>
          <p:nvPr/>
        </p:nvSpPr>
        <p:spPr>
          <a:xfrm rot="16200000">
            <a:off x="-629001" y="3262590"/>
            <a:ext cx="2300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Esés (</a:t>
            </a:r>
            <a:r>
              <a:rPr lang="hu-HU" i="1" dirty="0" smtClean="0">
                <a:latin typeface="+mj-lt"/>
              </a:rPr>
              <a:t>m</a:t>
            </a:r>
            <a:r>
              <a:rPr lang="hu-HU" dirty="0" smtClean="0">
                <a:latin typeface="+mj-lt"/>
              </a:rPr>
              <a:t>)</a:t>
            </a:r>
            <a:endParaRPr lang="hu-HU" dirty="0">
              <a:latin typeface="+mj-lt"/>
            </a:endParaRPr>
          </a:p>
        </p:txBody>
      </p:sp>
      <p:sp>
        <p:nvSpPr>
          <p:cNvPr id="9" name="Szabadkézi sokszög 8"/>
          <p:cNvSpPr/>
          <p:nvPr/>
        </p:nvSpPr>
        <p:spPr>
          <a:xfrm>
            <a:off x="784198" y="1119865"/>
            <a:ext cx="4189445" cy="2090057"/>
          </a:xfrm>
          <a:custGeom>
            <a:avLst/>
            <a:gdLst>
              <a:gd name="connsiteX0" fmla="*/ 0 w 4189445"/>
              <a:gd name="connsiteY0" fmla="*/ 18661 h 2090057"/>
              <a:gd name="connsiteX1" fmla="*/ 3172408 w 4189445"/>
              <a:gd name="connsiteY1" fmla="*/ 0 h 2090057"/>
              <a:gd name="connsiteX2" fmla="*/ 4189445 w 4189445"/>
              <a:gd name="connsiteY2" fmla="*/ 513184 h 2090057"/>
              <a:gd name="connsiteX3" fmla="*/ 3918857 w 4189445"/>
              <a:gd name="connsiteY3" fmla="*/ 923731 h 2090057"/>
              <a:gd name="connsiteX4" fmla="*/ 18661 w 4189445"/>
              <a:gd name="connsiteY4" fmla="*/ 2090057 h 2090057"/>
              <a:gd name="connsiteX5" fmla="*/ 0 w 4189445"/>
              <a:gd name="connsiteY5" fmla="*/ 18661 h 2090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9445" h="2090057">
                <a:moveTo>
                  <a:pt x="0" y="18661"/>
                </a:moveTo>
                <a:lnTo>
                  <a:pt x="3172408" y="0"/>
                </a:lnTo>
                <a:lnTo>
                  <a:pt x="4189445" y="513184"/>
                </a:lnTo>
                <a:lnTo>
                  <a:pt x="3918857" y="923731"/>
                </a:lnTo>
                <a:lnTo>
                  <a:pt x="18661" y="2090057"/>
                </a:lnTo>
                <a:lnTo>
                  <a:pt x="0" y="18661"/>
                </a:lnTo>
                <a:close/>
              </a:path>
            </a:pathLst>
          </a:custGeom>
          <a:solidFill>
            <a:srgbClr val="FF0000">
              <a:alpha val="4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7" name="Egyenes összekötő 16"/>
          <p:cNvCxnSpPr>
            <a:stCxn id="11" idx="5"/>
          </p:cNvCxnSpPr>
          <p:nvPr/>
        </p:nvCxnSpPr>
        <p:spPr>
          <a:xfrm>
            <a:off x="818239" y="5840963"/>
            <a:ext cx="7309757" cy="1588"/>
          </a:xfrm>
          <a:prstGeom prst="line">
            <a:avLst/>
          </a:prstGeom>
          <a:ln w="190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gyenes összekötő nyíllal 19"/>
          <p:cNvCxnSpPr/>
          <p:nvPr/>
        </p:nvCxnSpPr>
        <p:spPr>
          <a:xfrm flipH="1" flipV="1">
            <a:off x="792500" y="884187"/>
            <a:ext cx="18661" cy="4956776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gyenes összekötő 22"/>
          <p:cNvCxnSpPr/>
          <p:nvPr/>
        </p:nvCxnSpPr>
        <p:spPr>
          <a:xfrm rot="5400000" flipH="1" flipV="1">
            <a:off x="-850974" y="3483770"/>
            <a:ext cx="47101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/>
          <p:cNvCxnSpPr/>
          <p:nvPr/>
        </p:nvCxnSpPr>
        <p:spPr>
          <a:xfrm rot="5400000" flipH="1" flipV="1">
            <a:off x="-456055" y="3491288"/>
            <a:ext cx="472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24"/>
          <p:cNvCxnSpPr/>
          <p:nvPr/>
        </p:nvCxnSpPr>
        <p:spPr>
          <a:xfrm rot="5400000" flipH="1" flipV="1">
            <a:off x="-120318" y="3483373"/>
            <a:ext cx="4709382" cy="15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25"/>
          <p:cNvCxnSpPr/>
          <p:nvPr/>
        </p:nvCxnSpPr>
        <p:spPr>
          <a:xfrm rot="5400000" flipH="1" flipV="1">
            <a:off x="90051" y="3491288"/>
            <a:ext cx="472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26"/>
          <p:cNvCxnSpPr/>
          <p:nvPr/>
        </p:nvCxnSpPr>
        <p:spPr>
          <a:xfrm rot="5400000" flipH="1" flipV="1">
            <a:off x="272616" y="3491288"/>
            <a:ext cx="472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gyenes összekötő 27"/>
          <p:cNvCxnSpPr/>
          <p:nvPr/>
        </p:nvCxnSpPr>
        <p:spPr>
          <a:xfrm rot="5400000" flipH="1" flipV="1">
            <a:off x="418668" y="3491288"/>
            <a:ext cx="472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gyenes összekötő 28"/>
          <p:cNvCxnSpPr/>
          <p:nvPr/>
        </p:nvCxnSpPr>
        <p:spPr>
          <a:xfrm rot="5400000" flipH="1" flipV="1">
            <a:off x="564720" y="3491288"/>
            <a:ext cx="472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29"/>
          <p:cNvCxnSpPr/>
          <p:nvPr/>
        </p:nvCxnSpPr>
        <p:spPr>
          <a:xfrm rot="5400000" flipH="1" flipV="1">
            <a:off x="675848" y="3491288"/>
            <a:ext cx="472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30"/>
          <p:cNvCxnSpPr/>
          <p:nvPr/>
        </p:nvCxnSpPr>
        <p:spPr>
          <a:xfrm rot="16200000" flipV="1">
            <a:off x="790278" y="3475992"/>
            <a:ext cx="471225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gyenes összekötő 32"/>
          <p:cNvCxnSpPr/>
          <p:nvPr/>
        </p:nvCxnSpPr>
        <p:spPr>
          <a:xfrm>
            <a:off x="808908" y="5364189"/>
            <a:ext cx="70243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gyenes összekötő 35"/>
          <p:cNvCxnSpPr/>
          <p:nvPr/>
        </p:nvCxnSpPr>
        <p:spPr>
          <a:xfrm>
            <a:off x="811161" y="5107010"/>
            <a:ext cx="702207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36"/>
          <p:cNvCxnSpPr/>
          <p:nvPr/>
        </p:nvCxnSpPr>
        <p:spPr>
          <a:xfrm>
            <a:off x="811161" y="4889520"/>
            <a:ext cx="702207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gyenes összekötő 37"/>
          <p:cNvCxnSpPr/>
          <p:nvPr/>
        </p:nvCxnSpPr>
        <p:spPr>
          <a:xfrm>
            <a:off x="811161" y="4743468"/>
            <a:ext cx="702207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gyenes összekötő 38"/>
          <p:cNvCxnSpPr/>
          <p:nvPr/>
        </p:nvCxnSpPr>
        <p:spPr>
          <a:xfrm>
            <a:off x="811161" y="4595828"/>
            <a:ext cx="702207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gyenes összekötő 39"/>
          <p:cNvCxnSpPr/>
          <p:nvPr/>
        </p:nvCxnSpPr>
        <p:spPr>
          <a:xfrm>
            <a:off x="811161" y="4487877"/>
            <a:ext cx="702207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gyenes összekötő 40"/>
          <p:cNvCxnSpPr/>
          <p:nvPr/>
        </p:nvCxnSpPr>
        <p:spPr>
          <a:xfrm>
            <a:off x="811161" y="4414851"/>
            <a:ext cx="702207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gyenes összekötő 41"/>
          <p:cNvCxnSpPr/>
          <p:nvPr/>
        </p:nvCxnSpPr>
        <p:spPr>
          <a:xfrm>
            <a:off x="811161" y="4267211"/>
            <a:ext cx="702207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gyenes összekötő 43"/>
          <p:cNvCxnSpPr/>
          <p:nvPr/>
        </p:nvCxnSpPr>
        <p:spPr>
          <a:xfrm>
            <a:off x="818239" y="4267211"/>
            <a:ext cx="2351314" cy="156490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gyenes összekötő 45"/>
          <p:cNvCxnSpPr/>
          <p:nvPr/>
        </p:nvCxnSpPr>
        <p:spPr>
          <a:xfrm>
            <a:off x="818239" y="2659224"/>
            <a:ext cx="4776125" cy="318173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gyenes összekötő 47"/>
          <p:cNvCxnSpPr>
            <a:stCxn id="9" idx="0"/>
          </p:cNvCxnSpPr>
          <p:nvPr/>
        </p:nvCxnSpPr>
        <p:spPr>
          <a:xfrm>
            <a:off x="784198" y="1138526"/>
            <a:ext cx="7049042" cy="46935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gyenes összekötő 49"/>
          <p:cNvCxnSpPr/>
          <p:nvPr/>
        </p:nvCxnSpPr>
        <p:spPr>
          <a:xfrm>
            <a:off x="3221019" y="1119864"/>
            <a:ext cx="4612221" cy="308824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gyenes összekötő 51"/>
          <p:cNvCxnSpPr/>
          <p:nvPr/>
        </p:nvCxnSpPr>
        <p:spPr>
          <a:xfrm>
            <a:off x="5496411" y="1119865"/>
            <a:ext cx="2338418" cy="149104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gyenes összekötő 55"/>
          <p:cNvCxnSpPr/>
          <p:nvPr/>
        </p:nvCxnSpPr>
        <p:spPr>
          <a:xfrm flipV="1">
            <a:off x="797989" y="1110020"/>
            <a:ext cx="7035251" cy="186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Egyenes összekötő 68"/>
          <p:cNvCxnSpPr/>
          <p:nvPr/>
        </p:nvCxnSpPr>
        <p:spPr>
          <a:xfrm rot="16200000" flipV="1">
            <a:off x="1501345" y="3471049"/>
            <a:ext cx="470237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Egyenes összekötő 69"/>
          <p:cNvCxnSpPr/>
          <p:nvPr/>
        </p:nvCxnSpPr>
        <p:spPr>
          <a:xfrm rot="5400000" flipH="1" flipV="1">
            <a:off x="1892360" y="3474664"/>
            <a:ext cx="472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gyenes összekötő 70"/>
          <p:cNvCxnSpPr/>
          <p:nvPr/>
        </p:nvCxnSpPr>
        <p:spPr>
          <a:xfrm rot="5400000" flipH="1" flipV="1">
            <a:off x="2226906" y="3467146"/>
            <a:ext cx="47101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gyenes összekötő 71"/>
          <p:cNvCxnSpPr/>
          <p:nvPr/>
        </p:nvCxnSpPr>
        <p:spPr>
          <a:xfrm rot="5400000" flipH="1" flipV="1">
            <a:off x="2438466" y="3474664"/>
            <a:ext cx="472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gyenes összekötő 72"/>
          <p:cNvCxnSpPr/>
          <p:nvPr/>
        </p:nvCxnSpPr>
        <p:spPr>
          <a:xfrm rot="5400000" flipH="1" flipV="1">
            <a:off x="2621031" y="3474664"/>
            <a:ext cx="472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Egyenes összekötő 73"/>
          <p:cNvCxnSpPr/>
          <p:nvPr/>
        </p:nvCxnSpPr>
        <p:spPr>
          <a:xfrm rot="5400000" flipH="1" flipV="1">
            <a:off x="2767083" y="3474664"/>
            <a:ext cx="472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Egyenes összekötő 74"/>
          <p:cNvCxnSpPr/>
          <p:nvPr/>
        </p:nvCxnSpPr>
        <p:spPr>
          <a:xfrm rot="5400000" flipH="1" flipV="1">
            <a:off x="2913135" y="3474664"/>
            <a:ext cx="472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Egyenes összekötő 75"/>
          <p:cNvCxnSpPr/>
          <p:nvPr/>
        </p:nvCxnSpPr>
        <p:spPr>
          <a:xfrm rot="5400000" flipH="1" flipV="1">
            <a:off x="3024263" y="3474664"/>
            <a:ext cx="472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Egyenes összekötő 76"/>
          <p:cNvCxnSpPr/>
          <p:nvPr/>
        </p:nvCxnSpPr>
        <p:spPr>
          <a:xfrm rot="5400000" flipH="1" flipV="1">
            <a:off x="3136119" y="3478567"/>
            <a:ext cx="4718993" cy="15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Egyenes összekötő 78"/>
          <p:cNvCxnSpPr/>
          <p:nvPr/>
        </p:nvCxnSpPr>
        <p:spPr>
          <a:xfrm rot="16200000" flipV="1">
            <a:off x="3833044" y="3479361"/>
            <a:ext cx="4718992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gyenes összekötő 79"/>
          <p:cNvCxnSpPr/>
          <p:nvPr/>
        </p:nvCxnSpPr>
        <p:spPr>
          <a:xfrm rot="5400000" flipH="1" flipV="1">
            <a:off x="4230781" y="3474664"/>
            <a:ext cx="472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gyenes összekötő 80"/>
          <p:cNvCxnSpPr/>
          <p:nvPr/>
        </p:nvCxnSpPr>
        <p:spPr>
          <a:xfrm rot="5400000" flipH="1" flipV="1">
            <a:off x="4556393" y="3474042"/>
            <a:ext cx="472804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Egyenes összekötő 81"/>
          <p:cNvCxnSpPr/>
          <p:nvPr/>
        </p:nvCxnSpPr>
        <p:spPr>
          <a:xfrm rot="5400000" flipH="1" flipV="1">
            <a:off x="4776887" y="3474664"/>
            <a:ext cx="472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gyenes összekötő 82"/>
          <p:cNvCxnSpPr/>
          <p:nvPr/>
        </p:nvCxnSpPr>
        <p:spPr>
          <a:xfrm rot="5400000" flipH="1" flipV="1">
            <a:off x="4959452" y="3474664"/>
            <a:ext cx="472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Egyenes összekötő 83"/>
          <p:cNvCxnSpPr/>
          <p:nvPr/>
        </p:nvCxnSpPr>
        <p:spPr>
          <a:xfrm rot="5400000" flipH="1" flipV="1">
            <a:off x="5105504" y="3474664"/>
            <a:ext cx="472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Egyenes összekötő 84"/>
          <p:cNvCxnSpPr/>
          <p:nvPr/>
        </p:nvCxnSpPr>
        <p:spPr>
          <a:xfrm rot="5400000" flipH="1" flipV="1">
            <a:off x="5251556" y="3474664"/>
            <a:ext cx="472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Egyenes összekötő 85"/>
          <p:cNvCxnSpPr/>
          <p:nvPr/>
        </p:nvCxnSpPr>
        <p:spPr>
          <a:xfrm rot="5400000" flipH="1" flipV="1">
            <a:off x="5362684" y="3474664"/>
            <a:ext cx="472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gyenes összekötő 86"/>
          <p:cNvCxnSpPr/>
          <p:nvPr/>
        </p:nvCxnSpPr>
        <p:spPr>
          <a:xfrm rot="5400000" flipH="1" flipV="1">
            <a:off x="5469617" y="3473644"/>
            <a:ext cx="4728838" cy="15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Egyenes összekötő 99"/>
          <p:cNvCxnSpPr/>
          <p:nvPr/>
        </p:nvCxnSpPr>
        <p:spPr>
          <a:xfrm>
            <a:off x="811161" y="4341825"/>
            <a:ext cx="702207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Egyenes összekötő 107"/>
          <p:cNvCxnSpPr/>
          <p:nvPr/>
        </p:nvCxnSpPr>
        <p:spPr>
          <a:xfrm>
            <a:off x="811161" y="3790437"/>
            <a:ext cx="70243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Egyenes összekötő 108"/>
          <p:cNvCxnSpPr/>
          <p:nvPr/>
        </p:nvCxnSpPr>
        <p:spPr>
          <a:xfrm>
            <a:off x="813414" y="3533258"/>
            <a:ext cx="702207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Egyenes összekötő 109"/>
          <p:cNvCxnSpPr/>
          <p:nvPr/>
        </p:nvCxnSpPr>
        <p:spPr>
          <a:xfrm>
            <a:off x="813414" y="3315768"/>
            <a:ext cx="702207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Egyenes összekötő 110"/>
          <p:cNvCxnSpPr/>
          <p:nvPr/>
        </p:nvCxnSpPr>
        <p:spPr>
          <a:xfrm>
            <a:off x="813414" y="3169716"/>
            <a:ext cx="702207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gyenes összekötő 111"/>
          <p:cNvCxnSpPr/>
          <p:nvPr/>
        </p:nvCxnSpPr>
        <p:spPr>
          <a:xfrm>
            <a:off x="813414" y="3022076"/>
            <a:ext cx="702207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Egyenes összekötő 112"/>
          <p:cNvCxnSpPr/>
          <p:nvPr/>
        </p:nvCxnSpPr>
        <p:spPr>
          <a:xfrm>
            <a:off x="813414" y="2914125"/>
            <a:ext cx="702207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Egyenes összekötő 113"/>
          <p:cNvCxnSpPr/>
          <p:nvPr/>
        </p:nvCxnSpPr>
        <p:spPr>
          <a:xfrm>
            <a:off x="813414" y="2841099"/>
            <a:ext cx="702207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Egyenes összekötő 114"/>
          <p:cNvCxnSpPr/>
          <p:nvPr/>
        </p:nvCxnSpPr>
        <p:spPr>
          <a:xfrm>
            <a:off x="813414" y="2693459"/>
            <a:ext cx="702207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Egyenes összekötő 115"/>
          <p:cNvCxnSpPr/>
          <p:nvPr/>
        </p:nvCxnSpPr>
        <p:spPr>
          <a:xfrm>
            <a:off x="813414" y="2768073"/>
            <a:ext cx="702207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Egyenes összekötő 117"/>
          <p:cNvCxnSpPr/>
          <p:nvPr/>
        </p:nvCxnSpPr>
        <p:spPr>
          <a:xfrm>
            <a:off x="794673" y="2220378"/>
            <a:ext cx="7038567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Egyenes összekötő 118"/>
          <p:cNvCxnSpPr/>
          <p:nvPr/>
        </p:nvCxnSpPr>
        <p:spPr>
          <a:xfrm>
            <a:off x="796926" y="1963199"/>
            <a:ext cx="7036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Egyenes összekötő 119"/>
          <p:cNvCxnSpPr/>
          <p:nvPr/>
        </p:nvCxnSpPr>
        <p:spPr>
          <a:xfrm>
            <a:off x="796926" y="1745709"/>
            <a:ext cx="7036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Egyenes összekötő 120"/>
          <p:cNvCxnSpPr/>
          <p:nvPr/>
        </p:nvCxnSpPr>
        <p:spPr>
          <a:xfrm>
            <a:off x="796926" y="1599657"/>
            <a:ext cx="703790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Egyenes összekötő 121"/>
          <p:cNvCxnSpPr/>
          <p:nvPr/>
        </p:nvCxnSpPr>
        <p:spPr>
          <a:xfrm>
            <a:off x="796926" y="1452017"/>
            <a:ext cx="7036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Egyenes összekötő 122"/>
          <p:cNvCxnSpPr/>
          <p:nvPr/>
        </p:nvCxnSpPr>
        <p:spPr>
          <a:xfrm>
            <a:off x="796926" y="1344066"/>
            <a:ext cx="7036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Egyenes összekötő 123"/>
          <p:cNvCxnSpPr/>
          <p:nvPr/>
        </p:nvCxnSpPr>
        <p:spPr>
          <a:xfrm>
            <a:off x="796926" y="1271040"/>
            <a:ext cx="7036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Egyenes összekötő 125"/>
          <p:cNvCxnSpPr/>
          <p:nvPr/>
        </p:nvCxnSpPr>
        <p:spPr>
          <a:xfrm>
            <a:off x="796926" y="1200119"/>
            <a:ext cx="703790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Szövegdoboz 151"/>
          <p:cNvSpPr txBox="1"/>
          <p:nvPr/>
        </p:nvSpPr>
        <p:spPr>
          <a:xfrm>
            <a:off x="519057" y="5802345"/>
            <a:ext cx="547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1</a:t>
            </a:r>
            <a:endParaRPr lang="hu-HU" dirty="0">
              <a:latin typeface="+mj-lt"/>
            </a:endParaRPr>
          </a:p>
        </p:txBody>
      </p:sp>
      <p:sp>
        <p:nvSpPr>
          <p:cNvPr id="153" name="Szövegdoboz 152"/>
          <p:cNvSpPr txBox="1"/>
          <p:nvPr/>
        </p:nvSpPr>
        <p:spPr>
          <a:xfrm>
            <a:off x="2892402" y="5802345"/>
            <a:ext cx="547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10</a:t>
            </a:r>
            <a:endParaRPr lang="hu-HU" dirty="0">
              <a:latin typeface="+mj-lt"/>
            </a:endParaRPr>
          </a:p>
        </p:txBody>
      </p:sp>
      <p:sp>
        <p:nvSpPr>
          <p:cNvPr id="154" name="Szövegdoboz 153"/>
          <p:cNvSpPr txBox="1"/>
          <p:nvPr/>
        </p:nvSpPr>
        <p:spPr>
          <a:xfrm>
            <a:off x="5229234" y="5802345"/>
            <a:ext cx="547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100</a:t>
            </a:r>
            <a:endParaRPr lang="hu-HU" dirty="0">
              <a:latin typeface="+mj-lt"/>
            </a:endParaRPr>
          </a:p>
        </p:txBody>
      </p:sp>
      <p:sp>
        <p:nvSpPr>
          <p:cNvPr id="155" name="Szövegdoboz 154"/>
          <p:cNvSpPr txBox="1"/>
          <p:nvPr/>
        </p:nvSpPr>
        <p:spPr>
          <a:xfrm>
            <a:off x="7493040" y="5802345"/>
            <a:ext cx="69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1000</a:t>
            </a:r>
            <a:endParaRPr lang="hu-HU" dirty="0">
              <a:latin typeface="+mj-lt"/>
            </a:endParaRPr>
          </a:p>
        </p:txBody>
      </p:sp>
      <p:sp>
        <p:nvSpPr>
          <p:cNvPr id="156" name="Szövegdoboz 155"/>
          <p:cNvSpPr txBox="1"/>
          <p:nvPr/>
        </p:nvSpPr>
        <p:spPr>
          <a:xfrm>
            <a:off x="336492" y="5652091"/>
            <a:ext cx="547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1</a:t>
            </a:r>
            <a:endParaRPr lang="hu-HU" dirty="0">
              <a:latin typeface="+mj-lt"/>
            </a:endParaRPr>
          </a:p>
        </p:txBody>
      </p:sp>
      <p:sp>
        <p:nvSpPr>
          <p:cNvPr id="157" name="Szövegdoboz 156"/>
          <p:cNvSpPr txBox="1"/>
          <p:nvPr/>
        </p:nvSpPr>
        <p:spPr>
          <a:xfrm>
            <a:off x="336492" y="4086234"/>
            <a:ext cx="547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10</a:t>
            </a:r>
            <a:endParaRPr lang="hu-HU" dirty="0">
              <a:latin typeface="+mj-lt"/>
            </a:endParaRPr>
          </a:p>
        </p:txBody>
      </p:sp>
      <p:sp>
        <p:nvSpPr>
          <p:cNvPr id="158" name="Szövegdoboz 157"/>
          <p:cNvSpPr txBox="1"/>
          <p:nvPr/>
        </p:nvSpPr>
        <p:spPr>
          <a:xfrm>
            <a:off x="263466" y="2516175"/>
            <a:ext cx="547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100</a:t>
            </a:r>
            <a:endParaRPr lang="hu-HU" dirty="0">
              <a:latin typeface="+mj-lt"/>
            </a:endParaRPr>
          </a:p>
        </p:txBody>
      </p:sp>
      <p:sp>
        <p:nvSpPr>
          <p:cNvPr id="159" name="Szövegdoboz 158"/>
          <p:cNvSpPr txBox="1"/>
          <p:nvPr/>
        </p:nvSpPr>
        <p:spPr>
          <a:xfrm>
            <a:off x="117414" y="941914"/>
            <a:ext cx="69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1000</a:t>
            </a:r>
            <a:endParaRPr lang="hu-HU" dirty="0">
              <a:latin typeface="+mj-lt"/>
            </a:endParaRPr>
          </a:p>
        </p:txBody>
      </p:sp>
      <p:sp>
        <p:nvSpPr>
          <p:cNvPr id="162" name="Szövegdoboz 161"/>
          <p:cNvSpPr txBox="1"/>
          <p:nvPr/>
        </p:nvSpPr>
        <p:spPr>
          <a:xfrm rot="2011881">
            <a:off x="1986686" y="5053866"/>
            <a:ext cx="123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0,1 </a:t>
            </a:r>
            <a:r>
              <a:rPr lang="hu-HU" i="1" dirty="0" smtClean="0">
                <a:latin typeface="+mj-lt"/>
              </a:rPr>
              <a:t>MW</a:t>
            </a:r>
            <a:endParaRPr lang="hu-HU" i="1" dirty="0">
              <a:latin typeface="+mj-lt"/>
            </a:endParaRPr>
          </a:p>
        </p:txBody>
      </p:sp>
      <p:sp>
        <p:nvSpPr>
          <p:cNvPr id="163" name="Szövegdoboz 162"/>
          <p:cNvSpPr txBox="1"/>
          <p:nvPr/>
        </p:nvSpPr>
        <p:spPr>
          <a:xfrm rot="2011881">
            <a:off x="3585388" y="4506171"/>
            <a:ext cx="123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1 </a:t>
            </a:r>
            <a:r>
              <a:rPr lang="hu-HU" i="1" dirty="0" smtClean="0">
                <a:latin typeface="+mj-lt"/>
              </a:rPr>
              <a:t>MW</a:t>
            </a:r>
            <a:endParaRPr lang="hu-HU" i="1" dirty="0">
              <a:latin typeface="+mj-lt"/>
            </a:endParaRPr>
          </a:p>
        </p:txBody>
      </p:sp>
      <p:sp>
        <p:nvSpPr>
          <p:cNvPr id="164" name="Szövegdoboz 163"/>
          <p:cNvSpPr txBox="1"/>
          <p:nvPr/>
        </p:nvSpPr>
        <p:spPr>
          <a:xfrm rot="2011881">
            <a:off x="3739310" y="3118677"/>
            <a:ext cx="123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10 </a:t>
            </a:r>
            <a:r>
              <a:rPr lang="hu-HU" i="1" dirty="0" smtClean="0">
                <a:latin typeface="+mj-lt"/>
              </a:rPr>
              <a:t>MW</a:t>
            </a:r>
            <a:endParaRPr lang="hu-HU" i="1" dirty="0">
              <a:latin typeface="+mj-lt"/>
            </a:endParaRPr>
          </a:p>
        </p:txBody>
      </p:sp>
      <p:sp>
        <p:nvSpPr>
          <p:cNvPr id="165" name="Szövegdoboz 164"/>
          <p:cNvSpPr txBox="1"/>
          <p:nvPr/>
        </p:nvSpPr>
        <p:spPr>
          <a:xfrm rot="2011881">
            <a:off x="4615622" y="2055523"/>
            <a:ext cx="123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100 </a:t>
            </a:r>
            <a:r>
              <a:rPr lang="hu-HU" i="1" dirty="0" smtClean="0">
                <a:latin typeface="+mj-lt"/>
              </a:rPr>
              <a:t>MW</a:t>
            </a:r>
            <a:endParaRPr lang="hu-HU" i="1" dirty="0">
              <a:latin typeface="+mj-lt"/>
            </a:endParaRPr>
          </a:p>
        </p:txBody>
      </p:sp>
      <p:sp>
        <p:nvSpPr>
          <p:cNvPr id="166" name="Szövegdoboz 165"/>
          <p:cNvSpPr txBox="1"/>
          <p:nvPr/>
        </p:nvSpPr>
        <p:spPr>
          <a:xfrm rot="2011881">
            <a:off x="6177811" y="1544341"/>
            <a:ext cx="123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1000 </a:t>
            </a:r>
            <a:r>
              <a:rPr lang="hu-HU" i="1" dirty="0" smtClean="0">
                <a:latin typeface="+mj-lt"/>
              </a:rPr>
              <a:t>MW</a:t>
            </a:r>
            <a:endParaRPr lang="hu-HU" i="1" dirty="0">
              <a:latin typeface="+mj-lt"/>
            </a:endParaRPr>
          </a:p>
        </p:txBody>
      </p:sp>
      <p:sp>
        <p:nvSpPr>
          <p:cNvPr id="167" name="Szövegdoboz 166"/>
          <p:cNvSpPr txBox="1"/>
          <p:nvPr/>
        </p:nvSpPr>
        <p:spPr>
          <a:xfrm>
            <a:off x="8004222" y="2073817"/>
            <a:ext cx="839799" cy="369332"/>
          </a:xfrm>
          <a:prstGeom prst="rect">
            <a:avLst/>
          </a:prstGeom>
          <a:solidFill>
            <a:srgbClr val="FF0000">
              <a:alpha val="44000"/>
            </a:srgbClr>
          </a:solidFill>
        </p:spPr>
        <p:txBody>
          <a:bodyPr wrap="square" rtlCol="0">
            <a:spAutoFit/>
          </a:bodyPr>
          <a:lstStyle/>
          <a:p>
            <a:r>
              <a:rPr lang="hu-HU" dirty="0" err="1" smtClean="0">
                <a:latin typeface="+mj-lt"/>
              </a:rPr>
              <a:t>Pelton</a:t>
            </a:r>
            <a:endParaRPr lang="hu-HU" dirty="0" smtClean="0">
              <a:latin typeface="+mj-lt"/>
            </a:endParaRPr>
          </a:p>
        </p:txBody>
      </p:sp>
      <p:sp>
        <p:nvSpPr>
          <p:cNvPr id="168" name="Szövegdoboz 167"/>
          <p:cNvSpPr txBox="1"/>
          <p:nvPr/>
        </p:nvSpPr>
        <p:spPr>
          <a:xfrm>
            <a:off x="8004222" y="2438947"/>
            <a:ext cx="839799" cy="369332"/>
          </a:xfrm>
          <a:prstGeom prst="rect">
            <a:avLst/>
          </a:prstGeom>
          <a:solidFill>
            <a:srgbClr val="FFFF00">
              <a:alpha val="46000"/>
            </a:srgbClr>
          </a:solidFill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j-lt"/>
              </a:rPr>
              <a:t>Francis</a:t>
            </a:r>
          </a:p>
        </p:txBody>
      </p:sp>
      <p:sp>
        <p:nvSpPr>
          <p:cNvPr id="169" name="Szövegdoboz 168"/>
          <p:cNvSpPr txBox="1"/>
          <p:nvPr/>
        </p:nvSpPr>
        <p:spPr>
          <a:xfrm>
            <a:off x="8004222" y="2808279"/>
            <a:ext cx="839799" cy="369332"/>
          </a:xfrm>
          <a:prstGeom prst="rect">
            <a:avLst/>
          </a:prstGeom>
          <a:solidFill>
            <a:schemeClr val="tx2">
              <a:alpha val="41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j-lt"/>
              </a:rPr>
              <a:t>Kaplan</a:t>
            </a:r>
          </a:p>
        </p:txBody>
      </p:sp>
      <p:sp>
        <p:nvSpPr>
          <p:cNvPr id="170" name="Szövegdoboz 169"/>
          <p:cNvSpPr txBox="1"/>
          <p:nvPr/>
        </p:nvSpPr>
        <p:spPr>
          <a:xfrm>
            <a:off x="8004222" y="3173409"/>
            <a:ext cx="839799" cy="369332"/>
          </a:xfrm>
          <a:prstGeom prst="rect">
            <a:avLst/>
          </a:prstGeom>
          <a:solidFill>
            <a:srgbClr val="7030A0">
              <a:alpha val="52000"/>
            </a:srgbClr>
          </a:solidFill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j-lt"/>
              </a:rPr>
              <a:t>Bánki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05" grpId="0" animBg="1"/>
      <p:bldP spid="9" grpId="0" animBg="1"/>
      <p:bldP spid="167" grpId="0" animBg="1"/>
      <p:bldP spid="168" grpId="0" animBg="1"/>
      <p:bldP spid="169" grpId="0" animBg="1"/>
      <p:bldP spid="17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42830"/>
            <a:ext cx="8229600" cy="1143000"/>
          </a:xfrm>
        </p:spPr>
        <p:txBody>
          <a:bodyPr/>
          <a:lstStyle/>
          <a:p>
            <a:r>
              <a:rPr lang="hu-HU" dirty="0" smtClean="0"/>
              <a:t>Akciós turbinák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86251"/>
            <a:ext cx="8229600" cy="4389120"/>
          </a:xfrm>
        </p:spPr>
        <p:txBody>
          <a:bodyPr/>
          <a:lstStyle/>
          <a:p>
            <a:pPr marL="354013" indent="-354013" algn="just">
              <a:buFont typeface="Arial" pitchFamily="34" charset="0"/>
              <a:buChar char="•"/>
            </a:pPr>
            <a:r>
              <a:rPr lang="hu-HU" dirty="0" smtClean="0">
                <a:latin typeface="+mj-lt"/>
              </a:rPr>
              <a:t>A folyadék nem tölti ki teljesen a lapátcsatornákat, azaz nincs nyomáskülönbség a járókerék belépő és a kilépő palástja között.</a:t>
            </a:r>
          </a:p>
          <a:p>
            <a:pPr marL="354013" indent="-354013" algn="just">
              <a:buFont typeface="Arial" pitchFamily="34" charset="0"/>
              <a:buChar char="•"/>
            </a:pPr>
            <a:r>
              <a:rPr lang="hu-HU" dirty="0" smtClean="0">
                <a:latin typeface="+mj-lt"/>
              </a:rPr>
              <a:t>Kis jellemző fordulatszám.</a:t>
            </a:r>
          </a:p>
          <a:p>
            <a:pPr marL="354013" indent="-354013" algn="just">
              <a:buFont typeface="Arial" pitchFamily="34" charset="0"/>
              <a:buChar char="•"/>
            </a:pPr>
            <a:r>
              <a:rPr lang="hu-HU" dirty="0" smtClean="0">
                <a:latin typeface="+mj-lt"/>
              </a:rPr>
              <a:t>Nagy esés és mérsékelt térfogatáram feldolgozására.</a:t>
            </a:r>
          </a:p>
          <a:p>
            <a:pPr marL="354013" indent="-354013" algn="just">
              <a:buFont typeface="Arial" pitchFamily="34" charset="0"/>
              <a:buChar char="•"/>
            </a:pPr>
            <a:r>
              <a:rPr lang="hu-HU" dirty="0" smtClean="0">
                <a:latin typeface="+mj-lt"/>
              </a:rPr>
              <a:t>A fordulatszám a hálózati frekvenciához igazodik.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21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84879"/>
            <a:ext cx="8229600" cy="934263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Bánki turbina</a:t>
            </a:r>
            <a:br>
              <a:rPr lang="hu-HU" dirty="0" smtClean="0"/>
            </a:br>
            <a:r>
              <a:rPr lang="hu-HU" sz="1800" dirty="0" err="1" smtClean="0"/>
              <a:t>Michell</a:t>
            </a:r>
            <a:r>
              <a:rPr lang="hu-HU" sz="1800" dirty="0" smtClean="0"/>
              <a:t> vagy </a:t>
            </a:r>
            <a:r>
              <a:rPr lang="hu-HU" sz="1800" dirty="0" err="1" smtClean="0"/>
              <a:t>Ossberger</a:t>
            </a:r>
            <a:r>
              <a:rPr lang="hu-HU" sz="1800" dirty="0" smtClean="0"/>
              <a:t> turbina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22</a:t>
            </a:fld>
            <a:endParaRPr lang="hu-HU"/>
          </a:p>
        </p:txBody>
      </p:sp>
      <p:pic>
        <p:nvPicPr>
          <p:cNvPr id="8" name="Kép 7" descr="Bánki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015" y="795464"/>
            <a:ext cx="4208493" cy="5694209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387348" y="2187558"/>
            <a:ext cx="44069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>
              <a:buFont typeface="Arial" pitchFamily="34" charset="0"/>
              <a:buChar char="•"/>
            </a:pPr>
            <a:r>
              <a:rPr lang="hu-HU" sz="2400" dirty="0" smtClean="0">
                <a:latin typeface="+mj-lt"/>
              </a:rPr>
              <a:t>Kétszeres átömlés</a:t>
            </a:r>
          </a:p>
          <a:p>
            <a:pPr marL="354013" indent="-354013">
              <a:buFont typeface="Arial" pitchFamily="34" charset="0"/>
              <a:buChar char="•"/>
            </a:pPr>
            <a:r>
              <a:rPr lang="hu-HU" sz="2400" dirty="0" smtClean="0">
                <a:latin typeface="+mj-lt"/>
              </a:rPr>
              <a:t>Kis jellemző fordulatszám</a:t>
            </a:r>
          </a:p>
          <a:p>
            <a:pPr marL="354013" indent="-354013">
              <a:buFont typeface="Arial" pitchFamily="34" charset="0"/>
              <a:buChar char="•"/>
            </a:pPr>
            <a:r>
              <a:rPr lang="hu-HU" sz="2400" dirty="0" smtClean="0">
                <a:latin typeface="+mj-lt"/>
              </a:rPr>
              <a:t>Jó elméleti hatásfok</a:t>
            </a:r>
          </a:p>
          <a:p>
            <a:pPr marL="354013" indent="-354013"/>
            <a:endParaRPr lang="hu-HU" sz="24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06317"/>
            <a:ext cx="8229600" cy="827946"/>
          </a:xfrm>
        </p:spPr>
        <p:txBody>
          <a:bodyPr/>
          <a:lstStyle/>
          <a:p>
            <a:r>
              <a:rPr lang="hu-HU" dirty="0" smtClean="0"/>
              <a:t>A Bánki turbina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23</a:t>
            </a:fld>
            <a:endParaRPr lang="hu-HU"/>
          </a:p>
        </p:txBody>
      </p:sp>
      <p:pic>
        <p:nvPicPr>
          <p:cNvPr id="11" name="Kép 10" descr="Bánki _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332" y="909603"/>
            <a:ext cx="7153150" cy="4614771"/>
          </a:xfrm>
          <a:prstGeom prst="rect">
            <a:avLst/>
          </a:prstGeom>
        </p:spPr>
      </p:pic>
      <p:sp>
        <p:nvSpPr>
          <p:cNvPr id="12" name="Téglalap 11"/>
          <p:cNvSpPr/>
          <p:nvPr/>
        </p:nvSpPr>
        <p:spPr>
          <a:xfrm>
            <a:off x="3662573" y="1311246"/>
            <a:ext cx="876312" cy="730260"/>
          </a:xfrm>
          <a:prstGeom prst="rect">
            <a:avLst/>
          </a:prstGeom>
          <a:solidFill>
            <a:schemeClr val="accent1">
              <a:alpha val="1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Téglalap 12"/>
          <p:cNvSpPr/>
          <p:nvPr/>
        </p:nvSpPr>
        <p:spPr>
          <a:xfrm>
            <a:off x="6583613" y="1384272"/>
            <a:ext cx="876312" cy="730260"/>
          </a:xfrm>
          <a:prstGeom prst="rect">
            <a:avLst/>
          </a:prstGeom>
          <a:solidFill>
            <a:schemeClr val="accent1">
              <a:alpha val="1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272994" y="3429000"/>
          <a:ext cx="1670070" cy="2176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78" name="Equation" r:id="rId4" imgW="838080" imgH="1091880" progId="Equation.3">
                  <p:embed/>
                </p:oleObj>
              </mc:Choice>
              <mc:Fallback>
                <p:oleObj name="Equation" r:id="rId4" imgW="838080" imgH="10918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994" y="3429000"/>
                        <a:ext cx="1670070" cy="21761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gyenes összekötő nyíllal 20"/>
          <p:cNvCxnSpPr/>
          <p:nvPr/>
        </p:nvCxnSpPr>
        <p:spPr>
          <a:xfrm flipV="1">
            <a:off x="5265747" y="2042300"/>
            <a:ext cx="1789931" cy="138670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06317"/>
            <a:ext cx="8229600" cy="827946"/>
          </a:xfrm>
        </p:spPr>
        <p:txBody>
          <a:bodyPr>
            <a:noAutofit/>
          </a:bodyPr>
          <a:lstStyle/>
          <a:p>
            <a:r>
              <a:rPr lang="hu-HU" sz="4000" dirty="0" smtClean="0"/>
              <a:t>A Bánki turbina sebességi háromszögei</a:t>
            </a:r>
            <a:endParaRPr lang="hu-HU" sz="40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24</a:t>
            </a:fld>
            <a:endParaRPr lang="hu-HU"/>
          </a:p>
        </p:txBody>
      </p:sp>
      <p:cxnSp>
        <p:nvCxnSpPr>
          <p:cNvPr id="14" name="Egyenes összekötő nyíllal 13"/>
          <p:cNvCxnSpPr/>
          <p:nvPr/>
        </p:nvCxnSpPr>
        <p:spPr>
          <a:xfrm>
            <a:off x="3476610" y="3429000"/>
            <a:ext cx="1789137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nyíllal 15"/>
          <p:cNvCxnSpPr/>
          <p:nvPr/>
        </p:nvCxnSpPr>
        <p:spPr>
          <a:xfrm rot="5400000">
            <a:off x="2782863" y="4122747"/>
            <a:ext cx="1387494" cy="1588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gyenes összekötő nyíllal 22"/>
          <p:cNvCxnSpPr/>
          <p:nvPr/>
        </p:nvCxnSpPr>
        <p:spPr>
          <a:xfrm flipV="1">
            <a:off x="3477405" y="2042300"/>
            <a:ext cx="3578273" cy="138670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zövegdoboz 23"/>
          <p:cNvSpPr txBox="1"/>
          <p:nvPr/>
        </p:nvSpPr>
        <p:spPr>
          <a:xfrm>
            <a:off x="3184506" y="3392487"/>
            <a:ext cx="138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 smtClean="0">
                <a:latin typeface="+mj-lt"/>
              </a:rPr>
              <a:t>u</a:t>
            </a:r>
            <a:r>
              <a:rPr lang="hu-HU" i="1" baseline="-25000" dirty="0" smtClean="0">
                <a:latin typeface="+mj-lt"/>
              </a:rPr>
              <a:t>1</a:t>
            </a:r>
            <a:r>
              <a:rPr lang="hu-HU" i="1" dirty="0" smtClean="0">
                <a:latin typeface="+mj-lt"/>
              </a:rPr>
              <a:t>=u</a:t>
            </a:r>
            <a:r>
              <a:rPr lang="hu-HU" i="1" baseline="-25000" dirty="0" smtClean="0">
                <a:latin typeface="+mj-lt"/>
              </a:rPr>
              <a:t>2</a:t>
            </a:r>
            <a:endParaRPr lang="hu-HU" i="1" baseline="-25000" dirty="0">
              <a:latin typeface="+mj-lt"/>
            </a:endParaRPr>
          </a:p>
        </p:txBody>
      </p:sp>
      <p:sp>
        <p:nvSpPr>
          <p:cNvPr id="25" name="Szövegdoboz 24"/>
          <p:cNvSpPr txBox="1"/>
          <p:nvPr/>
        </p:nvSpPr>
        <p:spPr>
          <a:xfrm>
            <a:off x="5703903" y="2589201"/>
            <a:ext cx="138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 smtClean="0">
                <a:latin typeface="+mj-lt"/>
              </a:rPr>
              <a:t>w</a:t>
            </a:r>
            <a:r>
              <a:rPr lang="hu-HU" i="1" baseline="-25000" dirty="0" smtClean="0">
                <a:latin typeface="+mj-lt"/>
              </a:rPr>
              <a:t>1</a:t>
            </a:r>
            <a:endParaRPr lang="hu-HU" i="1" baseline="-25000" dirty="0">
              <a:latin typeface="+mj-lt"/>
            </a:endParaRPr>
          </a:p>
        </p:txBody>
      </p:sp>
      <p:sp>
        <p:nvSpPr>
          <p:cNvPr id="26" name="Szövegdoboz 25"/>
          <p:cNvSpPr txBox="1"/>
          <p:nvPr/>
        </p:nvSpPr>
        <p:spPr>
          <a:xfrm>
            <a:off x="4097331" y="3862954"/>
            <a:ext cx="138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 smtClean="0">
                <a:latin typeface="+mj-lt"/>
              </a:rPr>
              <a:t>w</a:t>
            </a:r>
            <a:r>
              <a:rPr lang="hu-HU" i="1" baseline="-25000" dirty="0" smtClean="0">
                <a:latin typeface="+mj-lt"/>
              </a:rPr>
              <a:t>2</a:t>
            </a:r>
            <a:endParaRPr lang="hu-HU" i="1" baseline="-25000" dirty="0">
              <a:latin typeface="+mj-lt"/>
            </a:endParaRPr>
          </a:p>
        </p:txBody>
      </p:sp>
      <p:sp>
        <p:nvSpPr>
          <p:cNvPr id="27" name="Szövegdoboz 26"/>
          <p:cNvSpPr txBox="1"/>
          <p:nvPr/>
        </p:nvSpPr>
        <p:spPr>
          <a:xfrm>
            <a:off x="4425948" y="2370123"/>
            <a:ext cx="138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 smtClean="0">
                <a:latin typeface="+mj-lt"/>
              </a:rPr>
              <a:t>c</a:t>
            </a:r>
            <a:r>
              <a:rPr lang="hu-HU" i="1" baseline="-25000" dirty="0" smtClean="0">
                <a:latin typeface="+mj-lt"/>
              </a:rPr>
              <a:t>1</a:t>
            </a:r>
            <a:endParaRPr lang="hu-HU" i="1" baseline="-25000" dirty="0">
              <a:latin typeface="+mj-lt"/>
            </a:endParaRPr>
          </a:p>
        </p:txBody>
      </p:sp>
      <p:sp>
        <p:nvSpPr>
          <p:cNvPr id="28" name="Szövegdoboz 27"/>
          <p:cNvSpPr txBox="1"/>
          <p:nvPr/>
        </p:nvSpPr>
        <p:spPr>
          <a:xfrm>
            <a:off x="2590800" y="3867156"/>
            <a:ext cx="138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 smtClean="0">
                <a:latin typeface="+mj-lt"/>
              </a:rPr>
              <a:t>c</a:t>
            </a:r>
            <a:r>
              <a:rPr lang="hu-HU" i="1" baseline="-25000" dirty="0" smtClean="0">
                <a:latin typeface="+mj-lt"/>
              </a:rPr>
              <a:t>2</a:t>
            </a:r>
            <a:endParaRPr lang="hu-HU" i="1" baseline="-25000" dirty="0">
              <a:latin typeface="+mj-lt"/>
            </a:endParaRPr>
          </a:p>
        </p:txBody>
      </p:sp>
      <p:sp>
        <p:nvSpPr>
          <p:cNvPr id="29" name="Ív 28"/>
          <p:cNvSpPr/>
          <p:nvPr/>
        </p:nvSpPr>
        <p:spPr>
          <a:xfrm>
            <a:off x="2490759" y="2443149"/>
            <a:ext cx="1980000" cy="1980000"/>
          </a:xfrm>
          <a:prstGeom prst="arc">
            <a:avLst>
              <a:gd name="adj1" fmla="val 20331547"/>
              <a:gd name="adj2" fmla="val 0"/>
            </a:avLst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0" name="Ív 29"/>
          <p:cNvSpPr/>
          <p:nvPr/>
        </p:nvSpPr>
        <p:spPr>
          <a:xfrm>
            <a:off x="4279896" y="2443149"/>
            <a:ext cx="1980000" cy="1980000"/>
          </a:xfrm>
          <a:prstGeom prst="arc">
            <a:avLst>
              <a:gd name="adj1" fmla="val 19306632"/>
              <a:gd name="adj2" fmla="val 0"/>
            </a:avLst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2" name="Ív 31"/>
          <p:cNvSpPr/>
          <p:nvPr/>
        </p:nvSpPr>
        <p:spPr>
          <a:xfrm>
            <a:off x="4279896" y="2443149"/>
            <a:ext cx="1980000" cy="1980000"/>
          </a:xfrm>
          <a:prstGeom prst="arc">
            <a:avLst>
              <a:gd name="adj1" fmla="val 8518847"/>
              <a:gd name="adj2" fmla="val 10797958"/>
            </a:avLst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3" name="Szövegdoboz 32"/>
          <p:cNvSpPr txBox="1"/>
          <p:nvPr/>
        </p:nvSpPr>
        <p:spPr>
          <a:xfrm>
            <a:off x="5229234" y="3061256"/>
            <a:ext cx="138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 smtClean="0">
                <a:latin typeface="+mj-lt"/>
              </a:rPr>
              <a:t>30</a:t>
            </a:r>
            <a:r>
              <a:rPr lang="hu-HU" i="1" baseline="30000" dirty="0" smtClean="0">
                <a:latin typeface="+mj-lt"/>
              </a:rPr>
              <a:t>o</a:t>
            </a:r>
            <a:endParaRPr lang="hu-HU" i="1" baseline="30000" dirty="0">
              <a:latin typeface="+mj-lt"/>
            </a:endParaRPr>
          </a:p>
        </p:txBody>
      </p:sp>
      <p:sp>
        <p:nvSpPr>
          <p:cNvPr id="34" name="Szövegdoboz 33"/>
          <p:cNvSpPr txBox="1"/>
          <p:nvPr/>
        </p:nvSpPr>
        <p:spPr>
          <a:xfrm>
            <a:off x="3951279" y="3461311"/>
            <a:ext cx="138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 smtClean="0">
                <a:latin typeface="+mj-lt"/>
              </a:rPr>
              <a:t>30</a:t>
            </a:r>
            <a:r>
              <a:rPr lang="hu-HU" i="1" baseline="30000" dirty="0" smtClean="0">
                <a:latin typeface="+mj-lt"/>
              </a:rPr>
              <a:t>o</a:t>
            </a:r>
            <a:endParaRPr lang="hu-HU" i="1" baseline="30000" dirty="0">
              <a:latin typeface="+mj-lt"/>
            </a:endParaRPr>
          </a:p>
        </p:txBody>
      </p:sp>
      <p:sp>
        <p:nvSpPr>
          <p:cNvPr id="35" name="Szövegdoboz 34"/>
          <p:cNvSpPr txBox="1"/>
          <p:nvPr/>
        </p:nvSpPr>
        <p:spPr>
          <a:xfrm>
            <a:off x="3549636" y="3132694"/>
            <a:ext cx="138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 smtClean="0">
                <a:latin typeface="+mj-lt"/>
              </a:rPr>
              <a:t>16</a:t>
            </a:r>
            <a:r>
              <a:rPr lang="hu-HU" i="1" baseline="30000" dirty="0" smtClean="0">
                <a:latin typeface="+mj-lt"/>
              </a:rPr>
              <a:t>o</a:t>
            </a:r>
            <a:endParaRPr lang="hu-HU" i="1" baseline="30000" dirty="0">
              <a:latin typeface="+mj-lt"/>
            </a:endParaRPr>
          </a:p>
        </p:txBody>
      </p:sp>
      <p:sp>
        <p:nvSpPr>
          <p:cNvPr id="36" name="Szövegdoboz 35"/>
          <p:cNvSpPr txBox="1"/>
          <p:nvPr/>
        </p:nvSpPr>
        <p:spPr>
          <a:xfrm>
            <a:off x="387346" y="1238220"/>
            <a:ext cx="5872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latin typeface="+mj-lt"/>
              </a:rPr>
              <a:t>A be és a kilépő relatív sebesség egyenlő kell legyen, ha nincs túlnyomás a járókerékben!</a:t>
            </a:r>
          </a:p>
        </p:txBody>
      </p:sp>
      <p:cxnSp>
        <p:nvCxnSpPr>
          <p:cNvPr id="38" name="Egyenes összekötő 37"/>
          <p:cNvCxnSpPr/>
          <p:nvPr/>
        </p:nvCxnSpPr>
        <p:spPr>
          <a:xfrm rot="10800000" flipV="1">
            <a:off x="5265747" y="3429000"/>
            <a:ext cx="211775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gyenes összekötő nyíllal 38"/>
          <p:cNvCxnSpPr/>
          <p:nvPr/>
        </p:nvCxnSpPr>
        <p:spPr>
          <a:xfrm flipV="1">
            <a:off x="3001941" y="1676378"/>
            <a:ext cx="5002281" cy="193518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gyenes összekötő nyíllal 40"/>
          <p:cNvCxnSpPr/>
          <p:nvPr/>
        </p:nvCxnSpPr>
        <p:spPr>
          <a:xfrm flipV="1">
            <a:off x="4937130" y="1530324"/>
            <a:ext cx="2774988" cy="215426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15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298790"/>
              </p:ext>
            </p:extLst>
          </p:nvPr>
        </p:nvGraphicFramePr>
        <p:xfrm>
          <a:off x="5229225" y="4237038"/>
          <a:ext cx="2822575" cy="99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4" name="Equation" r:id="rId3" imgW="1434960" imgH="507960" progId="Equation.3">
                  <p:embed/>
                </p:oleObj>
              </mc:Choice>
              <mc:Fallback>
                <p:oleObj name="Equation" r:id="rId3" imgW="1434960" imgH="5079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9225" y="4237038"/>
                        <a:ext cx="2822575" cy="998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Lekerekített téglalapbuborék 2"/>
          <p:cNvSpPr/>
          <p:nvPr/>
        </p:nvSpPr>
        <p:spPr>
          <a:xfrm>
            <a:off x="539552" y="2042300"/>
            <a:ext cx="1886479" cy="546901"/>
          </a:xfrm>
          <a:prstGeom prst="wedgeRoundRectCallout">
            <a:avLst>
              <a:gd name="adj1" fmla="val 166409"/>
              <a:gd name="adj2" fmla="val 119253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smtClean="0">
                <a:latin typeface="+mj-lt"/>
              </a:rPr>
              <a:t>Belépő sebességi háromszög</a:t>
            </a:r>
            <a:endParaRPr lang="hu-HU" sz="1600" dirty="0">
              <a:latin typeface="+mj-lt"/>
            </a:endParaRPr>
          </a:p>
        </p:txBody>
      </p:sp>
      <p:sp>
        <p:nvSpPr>
          <p:cNvPr id="31" name="Lekerekített téglalapbuborék 30"/>
          <p:cNvSpPr/>
          <p:nvPr/>
        </p:nvSpPr>
        <p:spPr>
          <a:xfrm>
            <a:off x="539551" y="5481228"/>
            <a:ext cx="2232249" cy="762925"/>
          </a:xfrm>
          <a:prstGeom prst="wedgeRoundRectCallout">
            <a:avLst>
              <a:gd name="adj1" fmla="val 80347"/>
              <a:gd name="adj2" fmla="val -198535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smtClean="0">
                <a:latin typeface="+mj-lt"/>
              </a:rPr>
              <a:t>Kilépő sebességi háromszög</a:t>
            </a:r>
          </a:p>
          <a:p>
            <a:pPr algn="ctr"/>
            <a:r>
              <a:rPr lang="hu-HU" sz="1600" dirty="0" smtClean="0">
                <a:latin typeface="+mj-lt"/>
              </a:rPr>
              <a:t>(a második kilépésnél!)</a:t>
            </a:r>
            <a:endParaRPr lang="hu-HU" sz="1600" dirty="0">
              <a:latin typeface="+mj-lt"/>
            </a:endParaRPr>
          </a:p>
        </p:txBody>
      </p:sp>
      <p:cxnSp>
        <p:nvCxnSpPr>
          <p:cNvPr id="20" name="Egyenes összekötő nyíllal 19"/>
          <p:cNvCxnSpPr/>
          <p:nvPr/>
        </p:nvCxnSpPr>
        <p:spPr>
          <a:xfrm flipV="1">
            <a:off x="3475816" y="3430588"/>
            <a:ext cx="1789931" cy="1386700"/>
          </a:xfrm>
          <a:prstGeom prst="straightConnector1">
            <a:avLst/>
          </a:prstGeom>
          <a:ln>
            <a:solidFill>
              <a:srgbClr val="FF00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7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0"/>
                            </p:stCondLst>
                            <p:childTnLst>
                              <p:par>
                                <p:cTn id="1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14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 animBg="1"/>
      <p:bldP spid="30" grpId="0" animBg="1"/>
      <p:bldP spid="32" grpId="0" animBg="1"/>
      <p:bldP spid="33" grpId="0"/>
      <p:bldP spid="34" grpId="0"/>
      <p:bldP spid="35" grpId="0"/>
      <p:bldP spid="36" grpId="0" build="p"/>
      <p:bldP spid="3" grpId="0" animBg="1"/>
      <p:bldP spid="3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06317"/>
            <a:ext cx="8229600" cy="827946"/>
          </a:xfrm>
        </p:spPr>
        <p:txBody>
          <a:bodyPr/>
          <a:lstStyle/>
          <a:p>
            <a:r>
              <a:rPr lang="hu-HU" dirty="0" smtClean="0"/>
              <a:t>A Bánki turbina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25</a:t>
            </a:fld>
            <a:endParaRPr lang="hu-HU"/>
          </a:p>
        </p:txBody>
      </p:sp>
      <p:pic>
        <p:nvPicPr>
          <p:cNvPr id="7" name="Kép 6" descr="Bánki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74" y="1274733"/>
            <a:ext cx="7421795" cy="49447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06317"/>
            <a:ext cx="8229600" cy="827946"/>
          </a:xfrm>
        </p:spPr>
        <p:txBody>
          <a:bodyPr/>
          <a:lstStyle/>
          <a:p>
            <a:r>
              <a:rPr lang="hu-HU" dirty="0" smtClean="0"/>
              <a:t>A Bánki turbina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26</a:t>
            </a:fld>
            <a:endParaRPr lang="hu-HU"/>
          </a:p>
        </p:txBody>
      </p:sp>
      <p:pic>
        <p:nvPicPr>
          <p:cNvPr id="8" name="Kép 7" descr="Bánki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52" y="949510"/>
            <a:ext cx="6972160" cy="5473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91196"/>
            <a:ext cx="8229600" cy="827946"/>
          </a:xfrm>
        </p:spPr>
        <p:txBody>
          <a:bodyPr/>
          <a:lstStyle/>
          <a:p>
            <a:r>
              <a:rPr lang="hu-HU" dirty="0" smtClean="0"/>
              <a:t>A </a:t>
            </a:r>
            <a:r>
              <a:rPr lang="hu-HU" dirty="0" err="1" smtClean="0"/>
              <a:t>Pelton</a:t>
            </a:r>
            <a:r>
              <a:rPr lang="hu-HU" dirty="0" smtClean="0"/>
              <a:t> turbina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27</a:t>
            </a:fld>
            <a:endParaRPr lang="hu-HU"/>
          </a:p>
        </p:txBody>
      </p:sp>
      <p:pic>
        <p:nvPicPr>
          <p:cNvPr id="7" name="Kép 6" descr="Pelton szabadal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116" y="1095777"/>
            <a:ext cx="4967319" cy="5144724"/>
          </a:xfrm>
          <a:prstGeom prst="rect">
            <a:avLst/>
          </a:prstGeom>
        </p:spPr>
      </p:pic>
      <p:pic>
        <p:nvPicPr>
          <p:cNvPr id="11" name="Kép 10" descr="Pelton_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3146" y="1019142"/>
            <a:ext cx="4569173" cy="5226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91196"/>
            <a:ext cx="8229600" cy="827946"/>
          </a:xfrm>
        </p:spPr>
        <p:txBody>
          <a:bodyPr/>
          <a:lstStyle/>
          <a:p>
            <a:r>
              <a:rPr lang="hu-HU" dirty="0" smtClean="0"/>
              <a:t>A </a:t>
            </a:r>
            <a:r>
              <a:rPr lang="hu-HU" dirty="0" err="1" smtClean="0"/>
              <a:t>Pelton</a:t>
            </a:r>
            <a:r>
              <a:rPr lang="hu-HU" dirty="0" smtClean="0"/>
              <a:t> turbina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28</a:t>
            </a:fld>
            <a:endParaRPr lang="hu-HU"/>
          </a:p>
        </p:txBody>
      </p:sp>
      <p:pic>
        <p:nvPicPr>
          <p:cNvPr id="8" name="Kép 7" descr="Pelton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684" y="1188381"/>
            <a:ext cx="6046895" cy="2824827"/>
          </a:xfrm>
          <a:prstGeom prst="rect">
            <a:avLst/>
          </a:prstGeom>
        </p:spPr>
      </p:pic>
      <p:cxnSp>
        <p:nvCxnSpPr>
          <p:cNvPr id="10" name="Egyenes összekötő nyíllal 9"/>
          <p:cNvCxnSpPr/>
          <p:nvPr/>
        </p:nvCxnSpPr>
        <p:spPr>
          <a:xfrm flipV="1">
            <a:off x="2892402" y="4778370"/>
            <a:ext cx="2227293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/>
          <p:cNvCxnSpPr/>
          <p:nvPr/>
        </p:nvCxnSpPr>
        <p:spPr>
          <a:xfrm>
            <a:off x="2892402" y="4778370"/>
            <a:ext cx="4434771" cy="570983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nyíllal 16"/>
          <p:cNvCxnSpPr/>
          <p:nvPr/>
        </p:nvCxnSpPr>
        <p:spPr>
          <a:xfrm rot="10800000" flipV="1">
            <a:off x="2892403" y="4778369"/>
            <a:ext cx="2227293" cy="547695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gyenes összekötő nyíllal 18"/>
          <p:cNvCxnSpPr/>
          <p:nvPr/>
        </p:nvCxnSpPr>
        <p:spPr>
          <a:xfrm rot="5400000">
            <a:off x="2618554" y="5052217"/>
            <a:ext cx="547696" cy="1588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zövegdoboz 19"/>
          <p:cNvSpPr txBox="1"/>
          <p:nvPr/>
        </p:nvSpPr>
        <p:spPr>
          <a:xfrm>
            <a:off x="3184506" y="4409037"/>
            <a:ext cx="138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 smtClean="0">
                <a:latin typeface="+mj-lt"/>
              </a:rPr>
              <a:t>u</a:t>
            </a:r>
            <a:r>
              <a:rPr lang="hu-HU" i="1" baseline="-25000" dirty="0" smtClean="0">
                <a:latin typeface="+mj-lt"/>
              </a:rPr>
              <a:t>1</a:t>
            </a:r>
            <a:r>
              <a:rPr lang="hu-HU" i="1" dirty="0" smtClean="0">
                <a:latin typeface="+mj-lt"/>
              </a:rPr>
              <a:t>=u</a:t>
            </a:r>
            <a:r>
              <a:rPr lang="hu-HU" i="1" baseline="-25000" dirty="0" smtClean="0">
                <a:latin typeface="+mj-lt"/>
              </a:rPr>
              <a:t>2</a:t>
            </a:r>
            <a:r>
              <a:rPr lang="hu-HU" i="1" dirty="0" smtClean="0">
                <a:latin typeface="+mj-lt"/>
              </a:rPr>
              <a:t>=u</a:t>
            </a:r>
            <a:endParaRPr lang="hu-HU" i="1" baseline="-25000" dirty="0">
              <a:latin typeface="+mj-lt"/>
            </a:endParaRPr>
          </a:p>
        </p:txBody>
      </p:sp>
      <p:sp>
        <p:nvSpPr>
          <p:cNvPr id="21" name="Szövegdoboz 20"/>
          <p:cNvSpPr txBox="1"/>
          <p:nvPr/>
        </p:nvSpPr>
        <p:spPr>
          <a:xfrm rot="420445">
            <a:off x="4486254" y="5092554"/>
            <a:ext cx="138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 smtClean="0">
                <a:latin typeface="+mj-lt"/>
              </a:rPr>
              <a:t>c</a:t>
            </a:r>
            <a:r>
              <a:rPr lang="hu-HU" i="1" baseline="-25000" dirty="0" smtClean="0">
                <a:latin typeface="+mj-lt"/>
              </a:rPr>
              <a:t>1</a:t>
            </a:r>
            <a:r>
              <a:rPr lang="hu-HU" i="1" dirty="0" smtClean="0">
                <a:latin typeface="+mj-lt"/>
              </a:rPr>
              <a:t>≈</a:t>
            </a:r>
            <a:r>
              <a:rPr lang="hu-HU" i="1" dirty="0" err="1" smtClean="0">
                <a:latin typeface="+mj-lt"/>
              </a:rPr>
              <a:t>c</a:t>
            </a:r>
            <a:r>
              <a:rPr lang="hu-HU" i="1" baseline="-25000" dirty="0" err="1" smtClean="0">
                <a:latin typeface="+mj-lt"/>
              </a:rPr>
              <a:t>o</a:t>
            </a:r>
            <a:endParaRPr lang="hu-HU" i="1" baseline="-25000" dirty="0">
              <a:latin typeface="+mj-lt"/>
            </a:endParaRPr>
          </a:p>
        </p:txBody>
      </p:sp>
      <p:sp>
        <p:nvSpPr>
          <p:cNvPr id="22" name="Szövegdoboz 21"/>
          <p:cNvSpPr txBox="1"/>
          <p:nvPr/>
        </p:nvSpPr>
        <p:spPr>
          <a:xfrm rot="845773">
            <a:off x="5435612" y="4692347"/>
            <a:ext cx="138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 smtClean="0">
                <a:latin typeface="+mj-lt"/>
              </a:rPr>
              <a:t>w</a:t>
            </a:r>
            <a:r>
              <a:rPr lang="hu-HU" i="1" baseline="-25000" dirty="0" smtClean="0">
                <a:latin typeface="+mj-lt"/>
              </a:rPr>
              <a:t>1</a:t>
            </a:r>
            <a:r>
              <a:rPr lang="hu-HU" i="1" dirty="0" smtClean="0">
                <a:latin typeface="+mj-lt"/>
              </a:rPr>
              <a:t>≈w</a:t>
            </a:r>
            <a:r>
              <a:rPr lang="hu-HU" i="1" baseline="-25000" dirty="0" smtClean="0">
                <a:latin typeface="+mj-lt"/>
              </a:rPr>
              <a:t>2</a:t>
            </a:r>
            <a:r>
              <a:rPr lang="hu-HU" i="1" dirty="0" smtClean="0">
                <a:latin typeface="+mj-lt"/>
              </a:rPr>
              <a:t>≈</a:t>
            </a:r>
            <a:r>
              <a:rPr lang="hu-HU" i="1" dirty="0" err="1" smtClean="0">
                <a:latin typeface="+mj-lt"/>
              </a:rPr>
              <a:t>w</a:t>
            </a:r>
            <a:r>
              <a:rPr lang="hu-HU" i="1" baseline="-25000" dirty="0" err="1" smtClean="0">
                <a:latin typeface="+mj-lt"/>
              </a:rPr>
              <a:t>o</a:t>
            </a:r>
            <a:endParaRPr lang="hu-HU" i="1" baseline="-25000" dirty="0">
              <a:latin typeface="+mj-lt"/>
            </a:endParaRPr>
          </a:p>
        </p:txBody>
      </p:sp>
      <p:sp>
        <p:nvSpPr>
          <p:cNvPr id="23" name="Szövegdoboz 22"/>
          <p:cNvSpPr txBox="1"/>
          <p:nvPr/>
        </p:nvSpPr>
        <p:spPr>
          <a:xfrm>
            <a:off x="2052603" y="4814883"/>
            <a:ext cx="138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 smtClean="0">
                <a:latin typeface="+mj-lt"/>
              </a:rPr>
              <a:t>c</a:t>
            </a:r>
            <a:r>
              <a:rPr lang="hu-HU" i="1" baseline="-25000" dirty="0" smtClean="0">
                <a:latin typeface="+mj-lt"/>
              </a:rPr>
              <a:t>2</a:t>
            </a:r>
            <a:endParaRPr lang="hu-HU" i="1" baseline="-25000" dirty="0">
              <a:latin typeface="+mj-lt"/>
            </a:endParaRPr>
          </a:p>
        </p:txBody>
      </p:sp>
      <p:cxnSp>
        <p:nvCxnSpPr>
          <p:cNvPr id="25" name="Egyenes összekötő nyíllal 24"/>
          <p:cNvCxnSpPr/>
          <p:nvPr/>
        </p:nvCxnSpPr>
        <p:spPr>
          <a:xfrm>
            <a:off x="5103463" y="4779163"/>
            <a:ext cx="2223710" cy="57019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zövegdoboz 27"/>
          <p:cNvSpPr txBox="1"/>
          <p:nvPr/>
        </p:nvSpPr>
        <p:spPr>
          <a:xfrm rot="20756359">
            <a:off x="3306478" y="5050922"/>
            <a:ext cx="138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 smtClean="0">
                <a:latin typeface="+mj-lt"/>
              </a:rPr>
              <a:t>w</a:t>
            </a:r>
            <a:r>
              <a:rPr lang="hu-HU" i="1" baseline="-25000" dirty="0" smtClean="0">
                <a:latin typeface="+mj-lt"/>
              </a:rPr>
              <a:t>2</a:t>
            </a:r>
            <a:endParaRPr lang="hu-HU" i="1" baseline="-25000" dirty="0">
              <a:latin typeface="+mj-lt"/>
            </a:endParaRPr>
          </a:p>
        </p:txBody>
      </p:sp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443398" y="3346451"/>
          <a:ext cx="3106238" cy="7555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6" name="Equation" r:id="rId4" imgW="1879560" imgH="457200" progId="Equation.3">
                  <p:embed/>
                </p:oleObj>
              </mc:Choice>
              <mc:Fallback>
                <p:oleObj name="Equation" r:id="rId4" imgW="187956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398" y="3346451"/>
                        <a:ext cx="3106238" cy="7555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315195" y="4177309"/>
          <a:ext cx="2480977" cy="7032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7" name="Equation" r:id="rId6" imgW="1612800" imgH="457200" progId="Equation.3">
                  <p:embed/>
                </p:oleObj>
              </mc:Choice>
              <mc:Fallback>
                <p:oleObj name="Equation" r:id="rId6" imgW="161280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195" y="4177309"/>
                        <a:ext cx="2480977" cy="7032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Lekerekített téglalap feliratnak 23"/>
          <p:cNvSpPr/>
          <p:nvPr/>
        </p:nvSpPr>
        <p:spPr>
          <a:xfrm>
            <a:off x="3184505" y="1019143"/>
            <a:ext cx="2706589" cy="730260"/>
          </a:xfrm>
          <a:prstGeom prst="wedgeRoundRectCallout">
            <a:avLst>
              <a:gd name="adj1" fmla="val -95553"/>
              <a:gd name="adj2" fmla="val 287110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/>
              <a:t>A </a:t>
            </a:r>
            <a:r>
              <a:rPr lang="el-GR" i="1" dirty="0" smtClean="0"/>
              <a:t>β</a:t>
            </a:r>
            <a:r>
              <a:rPr lang="hu-HU" i="1" baseline="-25000" dirty="0" smtClean="0"/>
              <a:t>1</a:t>
            </a:r>
            <a:r>
              <a:rPr lang="hu-HU" dirty="0" smtClean="0"/>
              <a:t> szög kis értéke miatt</a:t>
            </a:r>
          </a:p>
          <a:p>
            <a:pPr algn="ctr"/>
            <a:r>
              <a:rPr lang="hu-HU" i="1" dirty="0" smtClean="0"/>
              <a:t>c</a:t>
            </a:r>
            <a:r>
              <a:rPr lang="hu-HU" i="1" baseline="-25000" dirty="0" smtClean="0"/>
              <a:t>1</a:t>
            </a:r>
            <a:r>
              <a:rPr lang="hu-HU" i="1" dirty="0" smtClean="0"/>
              <a:t>≈</a:t>
            </a:r>
            <a:r>
              <a:rPr lang="hu-HU" i="1" dirty="0" err="1" smtClean="0"/>
              <a:t>c</a:t>
            </a:r>
            <a:r>
              <a:rPr lang="hu-HU" i="1" baseline="-25000" dirty="0" err="1" smtClean="0"/>
              <a:t>o</a:t>
            </a:r>
            <a:r>
              <a:rPr lang="hu-HU" i="1" dirty="0" smtClean="0"/>
              <a:t>≈c</a:t>
            </a:r>
            <a:r>
              <a:rPr lang="hu-HU" i="1" baseline="-25000" dirty="0" smtClean="0"/>
              <a:t>1u</a:t>
            </a:r>
            <a:r>
              <a:rPr lang="hu-HU" i="1" dirty="0" smtClean="0"/>
              <a:t> </a:t>
            </a:r>
            <a:endParaRPr lang="hu-HU" i="1" dirty="0"/>
          </a:p>
        </p:txBody>
      </p:sp>
      <p:sp>
        <p:nvSpPr>
          <p:cNvPr id="26" name="Lekerekített téglalap feliratnak 25"/>
          <p:cNvSpPr/>
          <p:nvPr/>
        </p:nvSpPr>
        <p:spPr>
          <a:xfrm>
            <a:off x="4262821" y="5410182"/>
            <a:ext cx="2706589" cy="949337"/>
          </a:xfrm>
          <a:prstGeom prst="wedgeRoundRectCallout">
            <a:avLst>
              <a:gd name="adj1" fmla="val -91327"/>
              <a:gd name="adj2" fmla="val -200252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/>
              <a:t>A </a:t>
            </a:r>
            <a:r>
              <a:rPr lang="hu-HU" i="1" dirty="0" smtClean="0"/>
              <a:t>turbina teljesítménye akkor a maximális, ha </a:t>
            </a:r>
            <a:endParaRPr lang="hu-HU" dirty="0" smtClean="0"/>
          </a:p>
          <a:p>
            <a:pPr algn="ctr"/>
            <a:r>
              <a:rPr lang="hu-HU" i="1" dirty="0" smtClean="0"/>
              <a:t>u=</a:t>
            </a:r>
            <a:r>
              <a:rPr lang="hu-HU" i="1" dirty="0" err="1" smtClean="0"/>
              <a:t>c</a:t>
            </a:r>
            <a:r>
              <a:rPr lang="hu-HU" i="1" baseline="-25000" dirty="0" err="1" smtClean="0"/>
              <a:t>o</a:t>
            </a:r>
            <a:r>
              <a:rPr lang="hu-HU" i="1" dirty="0" smtClean="0"/>
              <a:t>/2 </a:t>
            </a:r>
            <a:endParaRPr lang="hu-HU" i="1" dirty="0"/>
          </a:p>
        </p:txBody>
      </p:sp>
      <p:sp>
        <p:nvSpPr>
          <p:cNvPr id="27" name="Lekerekített téglalapbuborék 26"/>
          <p:cNvSpPr/>
          <p:nvPr/>
        </p:nvSpPr>
        <p:spPr>
          <a:xfrm>
            <a:off x="6969411" y="4142963"/>
            <a:ext cx="1717390" cy="546901"/>
          </a:xfrm>
          <a:prstGeom prst="wedgeRoundRectCallout">
            <a:avLst>
              <a:gd name="adj1" fmla="val -70771"/>
              <a:gd name="adj2" fmla="val 136314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smtClean="0">
                <a:latin typeface="+mj-lt"/>
              </a:rPr>
              <a:t>Belépő sebességi háromszög</a:t>
            </a:r>
            <a:endParaRPr lang="hu-HU" sz="1600" dirty="0">
              <a:latin typeface="+mj-lt"/>
            </a:endParaRPr>
          </a:p>
        </p:txBody>
      </p:sp>
      <p:sp>
        <p:nvSpPr>
          <p:cNvPr id="29" name="Lekerekített téglalapbuborék 28"/>
          <p:cNvSpPr/>
          <p:nvPr/>
        </p:nvSpPr>
        <p:spPr>
          <a:xfrm>
            <a:off x="539552" y="5699070"/>
            <a:ext cx="1664532" cy="545083"/>
          </a:xfrm>
          <a:prstGeom prst="wedgeRoundRectCallout">
            <a:avLst>
              <a:gd name="adj1" fmla="val 91325"/>
              <a:gd name="adj2" fmla="val -159232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smtClean="0">
                <a:latin typeface="+mj-lt"/>
              </a:rPr>
              <a:t>Kilépő sebességi háromszög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8" grpId="0"/>
      <p:bldP spid="24" grpId="0" animBg="1"/>
      <p:bldP spid="24" grpId="1" animBg="1"/>
      <p:bldP spid="26" grpId="0" animBg="1"/>
      <p:bldP spid="26" grpId="1" animBg="1"/>
      <p:bldP spid="27" grpId="0" animBg="1"/>
      <p:bldP spid="2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91196"/>
            <a:ext cx="8229600" cy="827946"/>
          </a:xfrm>
        </p:spPr>
        <p:txBody>
          <a:bodyPr/>
          <a:lstStyle/>
          <a:p>
            <a:r>
              <a:rPr lang="hu-HU" dirty="0" smtClean="0"/>
              <a:t>A </a:t>
            </a:r>
            <a:r>
              <a:rPr lang="hu-HU" dirty="0" err="1" smtClean="0"/>
              <a:t>Pelton</a:t>
            </a:r>
            <a:r>
              <a:rPr lang="hu-HU" dirty="0" smtClean="0"/>
              <a:t> turbina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29</a:t>
            </a:fld>
            <a:endParaRPr lang="hu-HU"/>
          </a:p>
        </p:txBody>
      </p:sp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2730501" y="1920907"/>
          <a:ext cx="3727450" cy="91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9" name="Equation" r:id="rId3" imgW="1866600" imgH="457200" progId="Equation.3">
                  <p:embed/>
                </p:oleObj>
              </mc:Choice>
              <mc:Fallback>
                <p:oleObj name="Equation" r:id="rId3" imgW="186660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1" y="1920907"/>
                        <a:ext cx="3727450" cy="912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1824038" y="3135344"/>
          <a:ext cx="5538788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0" name="Equation" r:id="rId5" imgW="2692080" imgH="457200" progId="Equation.3">
                  <p:embed/>
                </p:oleObj>
              </mc:Choice>
              <mc:Fallback>
                <p:oleObj name="Equation" r:id="rId5" imgW="269208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4038" y="3135344"/>
                        <a:ext cx="5538788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263466" y="4476782"/>
          <a:ext cx="8618537" cy="1252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1" name="Equation" r:id="rId7" imgW="4546440" imgH="660240" progId="Equation.3">
                  <p:embed/>
                </p:oleObj>
              </mc:Choice>
              <mc:Fallback>
                <p:oleObj name="Equation" r:id="rId7" imgW="4546440" imgH="6602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466" y="4476782"/>
                        <a:ext cx="8618537" cy="1252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zövegdoboz 8"/>
          <p:cNvSpPr txBox="1"/>
          <p:nvPr/>
        </p:nvSpPr>
        <p:spPr>
          <a:xfrm>
            <a:off x="336492" y="1052736"/>
            <a:ext cx="84248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latin typeface="+mj-lt"/>
              </a:rPr>
              <a:t>kerületi sebessége és átmérője az esés függvényében</a:t>
            </a:r>
            <a:endParaRPr lang="hu-HU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91196"/>
            <a:ext cx="8229600" cy="827946"/>
          </a:xfrm>
        </p:spPr>
        <p:txBody>
          <a:bodyPr/>
          <a:lstStyle/>
          <a:p>
            <a:r>
              <a:rPr lang="hu-HU" dirty="0" smtClean="0"/>
              <a:t>A </a:t>
            </a:r>
            <a:r>
              <a:rPr lang="hu-HU" dirty="0" err="1" smtClean="0"/>
              <a:t>Pelton</a:t>
            </a:r>
            <a:r>
              <a:rPr lang="hu-HU" dirty="0" smtClean="0"/>
              <a:t> turbina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30</a:t>
            </a:fld>
            <a:endParaRPr lang="hu-HU"/>
          </a:p>
        </p:txBody>
      </p:sp>
      <p:graphicFrame>
        <p:nvGraphicFramePr>
          <p:cNvPr id="501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3998482"/>
              </p:ext>
            </p:extLst>
          </p:nvPr>
        </p:nvGraphicFramePr>
        <p:xfrm>
          <a:off x="3059832" y="1880828"/>
          <a:ext cx="2611438" cy="91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78" name="Equation" r:id="rId3" imgW="1307880" imgH="457200" progId="Equation.3">
                  <p:embed/>
                </p:oleObj>
              </mc:Choice>
              <mc:Fallback>
                <p:oleObj name="Equation" r:id="rId3" imgW="130788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1880828"/>
                        <a:ext cx="2611438" cy="912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9" name="Object 5"/>
          <p:cNvGraphicFramePr>
            <a:graphicFrameLocks noChangeAspect="1"/>
          </p:cNvGraphicFramePr>
          <p:nvPr/>
        </p:nvGraphicFramePr>
        <p:xfrm>
          <a:off x="1171575" y="3100368"/>
          <a:ext cx="6802438" cy="99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79" name="Equation" r:id="rId5" imgW="3124080" imgH="457200" progId="Equation.3">
                  <p:embed/>
                </p:oleObj>
              </mc:Choice>
              <mc:Fallback>
                <p:oleObj name="Equation" r:id="rId5" imgW="3124080" imgH="457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1575" y="3100368"/>
                        <a:ext cx="6802438" cy="995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0" name="Object 6"/>
          <p:cNvGraphicFramePr>
            <a:graphicFrameLocks noChangeAspect="1"/>
          </p:cNvGraphicFramePr>
          <p:nvPr/>
        </p:nvGraphicFramePr>
        <p:xfrm>
          <a:off x="545137" y="4268769"/>
          <a:ext cx="8006780" cy="9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80" name="Equation" r:id="rId7" imgW="3898800" imgH="444240" progId="Equation.3">
                  <p:embed/>
                </p:oleObj>
              </mc:Choice>
              <mc:Fallback>
                <p:oleObj name="Equation" r:id="rId7" imgW="3898800" imgH="4442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137" y="4268769"/>
                        <a:ext cx="8006780" cy="9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zövegdoboz 8"/>
          <p:cNvSpPr txBox="1"/>
          <p:nvPr/>
        </p:nvSpPr>
        <p:spPr>
          <a:xfrm>
            <a:off x="1943708" y="1165194"/>
            <a:ext cx="5476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 smtClean="0">
                <a:latin typeface="+mj-lt"/>
              </a:rPr>
              <a:t>hasznos és összes teljesítménye</a:t>
            </a:r>
            <a:endParaRPr lang="hu-HU" sz="2800" dirty="0">
              <a:latin typeface="+mj-lt"/>
            </a:endParaRPr>
          </a:p>
        </p:txBody>
      </p:sp>
      <p:sp>
        <p:nvSpPr>
          <p:cNvPr id="3" name="Lekerekített téglalap feliratnak 2"/>
          <p:cNvSpPr/>
          <p:nvPr/>
        </p:nvSpPr>
        <p:spPr>
          <a:xfrm>
            <a:off x="4936468" y="5606111"/>
            <a:ext cx="2988332" cy="756084"/>
          </a:xfrm>
          <a:prstGeom prst="wedgeRoundRectCallout">
            <a:avLst>
              <a:gd name="adj1" fmla="val -121508"/>
              <a:gd name="adj2" fmla="val -134586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járókerékre alkalmazott impulzus-tételből</a:t>
            </a:r>
            <a:endParaRPr lang="hu-H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42830"/>
            <a:ext cx="8229600" cy="1143000"/>
          </a:xfrm>
        </p:spPr>
        <p:txBody>
          <a:bodyPr/>
          <a:lstStyle/>
          <a:p>
            <a:r>
              <a:rPr lang="hu-HU" dirty="0" smtClean="0"/>
              <a:t>Reakciós turbinák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86251"/>
            <a:ext cx="8229600" cy="4389120"/>
          </a:xfrm>
        </p:spPr>
        <p:txBody>
          <a:bodyPr/>
          <a:lstStyle/>
          <a:p>
            <a:pPr marL="354013" indent="-354013" algn="just"/>
            <a:r>
              <a:rPr lang="hu-HU" dirty="0" smtClean="0">
                <a:latin typeface="+mj-lt"/>
              </a:rPr>
              <a:t>A folyadék teljesen kitölti a lapátcsatornákat, azaz nyomáskülönbség van a járókerék belépő és a kilépő palástja között.</a:t>
            </a:r>
          </a:p>
          <a:p>
            <a:pPr marL="354013" indent="-354013" algn="just"/>
            <a:r>
              <a:rPr lang="hu-HU" dirty="0" smtClean="0">
                <a:latin typeface="+mj-lt"/>
              </a:rPr>
              <a:t>Elvileg bármely áramlástani szivattyú működhet vízturbinaként.</a:t>
            </a:r>
          </a:p>
          <a:p>
            <a:pPr marL="354013" indent="-354013" algn="just"/>
            <a:r>
              <a:rPr lang="hu-HU" dirty="0" smtClean="0">
                <a:latin typeface="+mj-lt"/>
              </a:rPr>
              <a:t>A fordulatszám a hálózati frekvenciához igazodik.</a:t>
            </a:r>
          </a:p>
          <a:p>
            <a:pPr marL="354013" indent="-354013" algn="just"/>
            <a:endParaRPr lang="hu-HU" dirty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31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91196"/>
            <a:ext cx="8229600" cy="827946"/>
          </a:xfrm>
        </p:spPr>
        <p:txBody>
          <a:bodyPr/>
          <a:lstStyle/>
          <a:p>
            <a:r>
              <a:rPr lang="hu-HU" dirty="0" smtClean="0"/>
              <a:t>A Francis turbina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32</a:t>
            </a:fld>
            <a:endParaRPr lang="hu-HU"/>
          </a:p>
        </p:txBody>
      </p:sp>
      <p:pic>
        <p:nvPicPr>
          <p:cNvPr id="7" name="Kép 6" descr="Francis_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196" y="654012"/>
            <a:ext cx="3243288" cy="5786091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143508" y="1500241"/>
            <a:ext cx="55416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>
              <a:buFont typeface="Arial" pitchFamily="34" charset="0"/>
              <a:buChar char="•"/>
            </a:pPr>
            <a:r>
              <a:rPr lang="hu-HU" sz="2000" dirty="0" smtClean="0">
                <a:latin typeface="+mj-lt"/>
              </a:rPr>
              <a:t>A vezetőkerék a folyadéknyelés szabályozására és az ütközésmentes belépés biztosítására szolgál.</a:t>
            </a:r>
          </a:p>
          <a:p>
            <a:pPr marL="354013" indent="-354013">
              <a:buFont typeface="Arial" pitchFamily="34" charset="0"/>
              <a:buChar char="•"/>
            </a:pPr>
            <a:r>
              <a:rPr lang="hu-HU" sz="2000" dirty="0" smtClean="0">
                <a:latin typeface="+mj-lt"/>
              </a:rPr>
              <a:t>A szívócső a járókerék kilépési vesztesége egy részének visszanyerésére szolgál. A kilépési veszteség nagyságát rendszerint az esésre vetítve adják meg, mint kilépési veszteség tényezőt</a:t>
            </a:r>
            <a:endParaRPr lang="hu-HU" sz="2000" dirty="0">
              <a:latin typeface="+mj-lt"/>
            </a:endParaRPr>
          </a:p>
        </p:txBody>
      </p:sp>
      <p:graphicFrame>
        <p:nvGraphicFramePr>
          <p:cNvPr id="532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8103059"/>
              </p:ext>
            </p:extLst>
          </p:nvPr>
        </p:nvGraphicFramePr>
        <p:xfrm>
          <a:off x="1748805" y="3789040"/>
          <a:ext cx="1743075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1" name="Equation" r:id="rId4" imgW="812520" imgH="444240" progId="Equation.3">
                  <p:embed/>
                </p:oleObj>
              </mc:Choice>
              <mc:Fallback>
                <p:oleObj name="Equation" r:id="rId4" imgW="812520" imgH="444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8805" y="3789040"/>
                        <a:ext cx="1743075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zövegdoboz 8"/>
          <p:cNvSpPr txBox="1"/>
          <p:nvPr/>
        </p:nvSpPr>
        <p:spPr>
          <a:xfrm>
            <a:off x="143508" y="4786116"/>
            <a:ext cx="58762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>
              <a:buFont typeface="Arial" pitchFamily="34" charset="0"/>
              <a:buChar char="•"/>
            </a:pPr>
            <a:r>
              <a:rPr lang="hu-HU" sz="2000" dirty="0" smtClean="0">
                <a:latin typeface="+mj-lt"/>
              </a:rPr>
              <a:t>Mivel az esés a jellemző fordulatszám 5/4 hatványával fordítottan arányos, a jellemző fordulatszám növekedésével egyre nagyobb a kilépési veszteség aránya. Törekednek arra, hogy ez 10%-nál kisebb legyen, de olykor 15% is lehet! </a:t>
            </a:r>
            <a:endParaRPr lang="hu-HU" sz="2000" dirty="0">
              <a:latin typeface="+mj-lt"/>
            </a:endParaRPr>
          </a:p>
        </p:txBody>
      </p:sp>
      <p:sp>
        <p:nvSpPr>
          <p:cNvPr id="10" name="Lekerekített téglalap feliratnak 9"/>
          <p:cNvSpPr/>
          <p:nvPr/>
        </p:nvSpPr>
        <p:spPr>
          <a:xfrm>
            <a:off x="6156176" y="2796410"/>
            <a:ext cx="2268252" cy="920622"/>
          </a:xfrm>
          <a:prstGeom prst="wedgeRoundRectCallout">
            <a:avLst>
              <a:gd name="adj1" fmla="val -160114"/>
              <a:gd name="adj2" fmla="val 105461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Kilépési veszteség tényező gyakorlatban elfogadott értéke</a:t>
            </a:r>
            <a:endParaRPr lang="hu-H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P spid="10" grpId="0" animBg="1"/>
      <p:bldP spid="10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4713" y="296652"/>
            <a:ext cx="8229600" cy="614332"/>
          </a:xfrm>
        </p:spPr>
        <p:txBody>
          <a:bodyPr>
            <a:normAutofit/>
          </a:bodyPr>
          <a:lstStyle/>
          <a:p>
            <a:r>
              <a:rPr lang="hu-HU" sz="3600" dirty="0" smtClean="0"/>
              <a:t>A reakciós turbina szívócsöve</a:t>
            </a:r>
            <a:endParaRPr lang="hu-HU" sz="36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33</a:t>
            </a:fld>
            <a:endParaRPr lang="hu-HU"/>
          </a:p>
        </p:txBody>
      </p:sp>
      <p:grpSp>
        <p:nvGrpSpPr>
          <p:cNvPr id="115" name="Vászon 84"/>
          <p:cNvGrpSpPr>
            <a:grpSpLocks noChangeAspect="1"/>
          </p:cNvGrpSpPr>
          <p:nvPr/>
        </p:nvGrpSpPr>
        <p:grpSpPr>
          <a:xfrm>
            <a:off x="159986" y="830191"/>
            <a:ext cx="8768498" cy="6027809"/>
            <a:chOff x="0" y="0"/>
            <a:chExt cx="5879465" cy="4041775"/>
          </a:xfrm>
        </p:grpSpPr>
        <p:sp>
          <p:nvSpPr>
            <p:cNvPr id="116" name="Téglalap 115"/>
            <p:cNvSpPr/>
            <p:nvPr/>
          </p:nvSpPr>
          <p:spPr>
            <a:xfrm>
              <a:off x="0" y="0"/>
              <a:ext cx="5879465" cy="4041775"/>
            </a:xfrm>
            <a:prstGeom prst="rect">
              <a:avLst/>
            </a:prstGeom>
          </p:spPr>
        </p:sp>
        <p:cxnSp>
          <p:nvCxnSpPr>
            <p:cNvPr id="117" name="Egyenes összekötő 116"/>
            <p:cNvCxnSpPr/>
            <p:nvPr/>
          </p:nvCxnSpPr>
          <p:spPr>
            <a:xfrm>
              <a:off x="2087190" y="1956852"/>
              <a:ext cx="2412000" cy="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18" name="Szabadkézi sokszög 117"/>
            <p:cNvSpPr>
              <a:spLocks noChangeAspect="1"/>
            </p:cNvSpPr>
            <p:nvPr/>
          </p:nvSpPr>
          <p:spPr>
            <a:xfrm>
              <a:off x="2376680" y="1076279"/>
              <a:ext cx="2058276" cy="1170000"/>
            </a:xfrm>
            <a:custGeom>
              <a:avLst/>
              <a:gdLst>
                <a:gd name="connsiteX0" fmla="*/ 0 w 2881313"/>
                <a:gd name="connsiteY0" fmla="*/ 0 h 1640682"/>
                <a:gd name="connsiteX1" fmla="*/ 1250156 w 2881313"/>
                <a:gd name="connsiteY1" fmla="*/ 0 h 1640682"/>
                <a:gd name="connsiteX2" fmla="*/ 2881313 w 2881313"/>
                <a:gd name="connsiteY2" fmla="*/ 1640682 h 1640682"/>
                <a:gd name="connsiteX3" fmla="*/ 4763 w 2881313"/>
                <a:gd name="connsiteY3" fmla="*/ 1640682 h 1640682"/>
                <a:gd name="connsiteX4" fmla="*/ 0 w 2881313"/>
                <a:gd name="connsiteY4" fmla="*/ 0 h 1640682"/>
                <a:gd name="connsiteX0" fmla="*/ 0 w 2881313"/>
                <a:gd name="connsiteY0" fmla="*/ 0 h 1640682"/>
                <a:gd name="connsiteX1" fmla="*/ 1250156 w 2881313"/>
                <a:gd name="connsiteY1" fmla="*/ 0 h 1640682"/>
                <a:gd name="connsiteX2" fmla="*/ 2881313 w 2881313"/>
                <a:gd name="connsiteY2" fmla="*/ 1640682 h 1640682"/>
                <a:gd name="connsiteX3" fmla="*/ 1096 w 2881313"/>
                <a:gd name="connsiteY3" fmla="*/ 1638681 h 1640682"/>
                <a:gd name="connsiteX4" fmla="*/ 0 w 2881313"/>
                <a:gd name="connsiteY4" fmla="*/ 0 h 1640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313" h="1640682">
                  <a:moveTo>
                    <a:pt x="0" y="0"/>
                  </a:moveTo>
                  <a:lnTo>
                    <a:pt x="1250156" y="0"/>
                  </a:lnTo>
                  <a:lnTo>
                    <a:pt x="2881313" y="1640682"/>
                  </a:lnTo>
                  <a:lnTo>
                    <a:pt x="1096" y="1638681"/>
                  </a:lnTo>
                  <a:cubicBezTo>
                    <a:pt x="-492" y="1091787"/>
                    <a:pt x="1588" y="546894"/>
                    <a:pt x="0" y="0"/>
                  </a:cubicBezTo>
                  <a:close/>
                </a:path>
              </a:pathLst>
            </a:custGeom>
            <a:pattFill prst="ltHorz">
              <a:fgClr>
                <a:srgbClr val="5B9BD5"/>
              </a:fgClr>
              <a:bgClr>
                <a:sysClr val="window" lastClr="FFFFFF"/>
              </a:bgClr>
            </a:pattFill>
            <a:ln w="6350" cap="flat" cmpd="sng" algn="ctr">
              <a:solidFill>
                <a:sysClr val="windowText" lastClr="000000">
                  <a:alpha val="95000"/>
                </a:sys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u-HU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9" name="Csoportba foglalás 118"/>
            <p:cNvGrpSpPr/>
            <p:nvPr/>
          </p:nvGrpSpPr>
          <p:grpSpPr>
            <a:xfrm>
              <a:off x="875897" y="1892748"/>
              <a:ext cx="1084444" cy="705200"/>
              <a:chOff x="454846" y="1785589"/>
              <a:chExt cx="1084444" cy="679365"/>
            </a:xfrm>
          </p:grpSpPr>
          <p:sp>
            <p:nvSpPr>
              <p:cNvPr id="168" name="Téglalap 167"/>
              <p:cNvSpPr/>
              <p:nvPr/>
            </p:nvSpPr>
            <p:spPr>
              <a:xfrm>
                <a:off x="460584" y="1849728"/>
                <a:ext cx="1078706" cy="615226"/>
              </a:xfrm>
              <a:prstGeom prst="rect">
                <a:avLst/>
              </a:prstGeom>
              <a:pattFill prst="dashHorz">
                <a:fgClr>
                  <a:srgbClr val="5B9BD5"/>
                </a:fgClr>
                <a:bgClr>
                  <a:sysClr val="window" lastClr="FFFFFF"/>
                </a:bgClr>
              </a:patt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u-HU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69" name="Egyenes összekötő 168"/>
              <p:cNvCxnSpPr/>
              <p:nvPr/>
            </p:nvCxnSpPr>
            <p:spPr>
              <a:xfrm flipV="1">
                <a:off x="454846" y="1847348"/>
                <a:ext cx="1083468" cy="2381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sp>
            <p:nvSpPr>
              <p:cNvPr id="170" name="Háromszög 169"/>
              <p:cNvSpPr>
                <a:spLocks noChangeAspect="1"/>
              </p:cNvSpPr>
              <p:nvPr/>
            </p:nvSpPr>
            <p:spPr>
              <a:xfrm flipV="1">
                <a:off x="574033" y="1785589"/>
                <a:ext cx="61200" cy="51718"/>
              </a:xfrm>
              <a:prstGeom prst="triangl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u-HU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0" name="Csoportba foglalás 119"/>
            <p:cNvGrpSpPr>
              <a:grpSpLocks noChangeAspect="1"/>
            </p:cNvGrpSpPr>
            <p:nvPr/>
          </p:nvGrpSpPr>
          <p:grpSpPr>
            <a:xfrm>
              <a:off x="705627" y="503976"/>
              <a:ext cx="1449454" cy="1746053"/>
              <a:chOff x="299063" y="389551"/>
              <a:chExt cx="982049" cy="1183004"/>
            </a:xfrm>
          </p:grpSpPr>
          <p:pic>
            <p:nvPicPr>
              <p:cNvPr id="164" name="Kép 16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9063" y="389551"/>
                <a:ext cx="982049" cy="678705"/>
              </a:xfrm>
              <a:prstGeom prst="rect">
                <a:avLst/>
              </a:prstGeom>
            </p:spPr>
          </p:pic>
          <p:cxnSp>
            <p:nvCxnSpPr>
              <p:cNvPr id="165" name="Egyenes összekötő 164"/>
              <p:cNvCxnSpPr/>
              <p:nvPr/>
            </p:nvCxnSpPr>
            <p:spPr>
              <a:xfrm flipH="1">
                <a:off x="571499" y="1035845"/>
                <a:ext cx="66675" cy="535781"/>
              </a:xfrm>
              <a:prstGeom prst="line">
                <a:avLst/>
              </a:prstGeom>
              <a:noFill/>
              <a:ln w="31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66" name="Egyenes összekötő 165"/>
              <p:cNvCxnSpPr/>
              <p:nvPr/>
            </p:nvCxnSpPr>
            <p:spPr>
              <a:xfrm>
                <a:off x="946762" y="1037250"/>
                <a:ext cx="66675" cy="535305"/>
              </a:xfrm>
              <a:prstGeom prst="line">
                <a:avLst/>
              </a:prstGeom>
              <a:noFill/>
              <a:ln w="31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67" name="Egyenes összekötő 166"/>
              <p:cNvCxnSpPr/>
              <p:nvPr/>
            </p:nvCxnSpPr>
            <p:spPr>
              <a:xfrm flipV="1">
                <a:off x="538164" y="1572555"/>
                <a:ext cx="504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  <p:cxnSp>
          <p:nvCxnSpPr>
            <p:cNvPr id="121" name="Egyenes összekötő 120"/>
            <p:cNvCxnSpPr/>
            <p:nvPr/>
          </p:nvCxnSpPr>
          <p:spPr>
            <a:xfrm flipH="1">
              <a:off x="1422582" y="379122"/>
              <a:ext cx="0" cy="2484519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lgDashDot"/>
              <a:miter lim="800000"/>
            </a:ln>
            <a:effectLst/>
          </p:spPr>
        </p:cxnSp>
        <p:cxnSp>
          <p:nvCxnSpPr>
            <p:cNvPr id="122" name="Egyenes összekötő 121"/>
            <p:cNvCxnSpPr/>
            <p:nvPr/>
          </p:nvCxnSpPr>
          <p:spPr>
            <a:xfrm>
              <a:off x="2100751" y="2248659"/>
              <a:ext cx="2412000" cy="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3" name="Egyenes összekötő nyíllal 122"/>
            <p:cNvCxnSpPr/>
            <p:nvPr/>
          </p:nvCxnSpPr>
          <p:spPr>
            <a:xfrm flipH="1">
              <a:off x="2188787" y="1956852"/>
              <a:ext cx="0" cy="28800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pic>
          <p:nvPicPr>
            <p:cNvPr id="124" name="Kép 12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994628" y="2027875"/>
              <a:ext cx="171450" cy="152400"/>
            </a:xfrm>
            <a:prstGeom prst="rect">
              <a:avLst/>
            </a:prstGeom>
          </p:spPr>
        </p:pic>
        <p:cxnSp>
          <p:nvCxnSpPr>
            <p:cNvPr id="125" name="Egyenes összekötő 124"/>
            <p:cNvCxnSpPr/>
            <p:nvPr/>
          </p:nvCxnSpPr>
          <p:spPr>
            <a:xfrm>
              <a:off x="2376680" y="683210"/>
              <a:ext cx="0" cy="198000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6" name="Egyenes összekötő 125"/>
            <p:cNvCxnSpPr/>
            <p:nvPr/>
          </p:nvCxnSpPr>
          <p:spPr>
            <a:xfrm>
              <a:off x="2202801" y="1076279"/>
              <a:ext cx="2304000" cy="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27" name="Szabadkézi sokszög 126"/>
            <p:cNvSpPr/>
            <p:nvPr/>
          </p:nvSpPr>
          <p:spPr>
            <a:xfrm flipH="1">
              <a:off x="2608447" y="1076278"/>
              <a:ext cx="288182" cy="1168573"/>
            </a:xfrm>
            <a:custGeom>
              <a:avLst/>
              <a:gdLst>
                <a:gd name="connsiteX0" fmla="*/ 291829 w 291829"/>
                <a:gd name="connsiteY0" fmla="*/ 1167319 h 1167319"/>
                <a:gd name="connsiteX1" fmla="*/ 199417 w 291829"/>
                <a:gd name="connsiteY1" fmla="*/ 661480 h 1167319"/>
                <a:gd name="connsiteX2" fmla="*/ 107004 w 291829"/>
                <a:gd name="connsiteY2" fmla="*/ 291829 h 1167319"/>
                <a:gd name="connsiteX3" fmla="*/ 0 w 291829"/>
                <a:gd name="connsiteY3" fmla="*/ 0 h 1167319"/>
                <a:gd name="connsiteX4" fmla="*/ 291829 w 291829"/>
                <a:gd name="connsiteY4" fmla="*/ 0 h 1167319"/>
                <a:gd name="connsiteX5" fmla="*/ 291829 w 291829"/>
                <a:gd name="connsiteY5" fmla="*/ 1167319 h 1167319"/>
                <a:gd name="connsiteX0" fmla="*/ 291829 w 291829"/>
                <a:gd name="connsiteY0" fmla="*/ 1167319 h 1167319"/>
                <a:gd name="connsiteX1" fmla="*/ 199417 w 291829"/>
                <a:gd name="connsiteY1" fmla="*/ 661480 h 1167319"/>
                <a:gd name="connsiteX2" fmla="*/ 102181 w 291829"/>
                <a:gd name="connsiteY2" fmla="*/ 291829 h 1167319"/>
                <a:gd name="connsiteX3" fmla="*/ 0 w 291829"/>
                <a:gd name="connsiteY3" fmla="*/ 0 h 1167319"/>
                <a:gd name="connsiteX4" fmla="*/ 291829 w 291829"/>
                <a:gd name="connsiteY4" fmla="*/ 0 h 1167319"/>
                <a:gd name="connsiteX5" fmla="*/ 291829 w 291829"/>
                <a:gd name="connsiteY5" fmla="*/ 1167319 h 1167319"/>
                <a:gd name="connsiteX0" fmla="*/ 291829 w 291829"/>
                <a:gd name="connsiteY0" fmla="*/ 1167319 h 1167319"/>
                <a:gd name="connsiteX1" fmla="*/ 199417 w 291829"/>
                <a:gd name="connsiteY1" fmla="*/ 661480 h 1167319"/>
                <a:gd name="connsiteX2" fmla="*/ 102181 w 291829"/>
                <a:gd name="connsiteY2" fmla="*/ 291829 h 1167319"/>
                <a:gd name="connsiteX3" fmla="*/ 0 w 291829"/>
                <a:gd name="connsiteY3" fmla="*/ 0 h 1167319"/>
                <a:gd name="connsiteX4" fmla="*/ 291829 w 291829"/>
                <a:gd name="connsiteY4" fmla="*/ 0 h 1167319"/>
                <a:gd name="connsiteX5" fmla="*/ 291829 w 291829"/>
                <a:gd name="connsiteY5" fmla="*/ 1167319 h 1167319"/>
                <a:gd name="connsiteX0" fmla="*/ 291829 w 291829"/>
                <a:gd name="connsiteY0" fmla="*/ 1167319 h 1167319"/>
                <a:gd name="connsiteX1" fmla="*/ 197006 w 291829"/>
                <a:gd name="connsiteY1" fmla="*/ 661480 h 1167319"/>
                <a:gd name="connsiteX2" fmla="*/ 102181 w 291829"/>
                <a:gd name="connsiteY2" fmla="*/ 291829 h 1167319"/>
                <a:gd name="connsiteX3" fmla="*/ 0 w 291829"/>
                <a:gd name="connsiteY3" fmla="*/ 0 h 1167319"/>
                <a:gd name="connsiteX4" fmla="*/ 291829 w 291829"/>
                <a:gd name="connsiteY4" fmla="*/ 0 h 1167319"/>
                <a:gd name="connsiteX5" fmla="*/ 291829 w 291829"/>
                <a:gd name="connsiteY5" fmla="*/ 1167319 h 1167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829" h="1167319">
                  <a:moveTo>
                    <a:pt x="291829" y="1167319"/>
                  </a:moveTo>
                  <a:lnTo>
                    <a:pt x="197006" y="661480"/>
                  </a:lnTo>
                  <a:lnTo>
                    <a:pt x="102181" y="291829"/>
                  </a:lnTo>
                  <a:cubicBezTo>
                    <a:pt x="68121" y="192131"/>
                    <a:pt x="34060" y="97276"/>
                    <a:pt x="0" y="0"/>
                  </a:cubicBezTo>
                  <a:lnTo>
                    <a:pt x="291829" y="0"/>
                  </a:lnTo>
                  <a:lnTo>
                    <a:pt x="291829" y="1167319"/>
                  </a:ln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u-HU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28" name="Egyenes összekötő 127"/>
            <p:cNvCxnSpPr/>
            <p:nvPr/>
          </p:nvCxnSpPr>
          <p:spPr>
            <a:xfrm>
              <a:off x="2896629" y="642530"/>
              <a:ext cx="0" cy="201600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9" name="Egyenes összekötő nyíllal 128"/>
            <p:cNvCxnSpPr/>
            <p:nvPr/>
          </p:nvCxnSpPr>
          <p:spPr>
            <a:xfrm flipH="1">
              <a:off x="2377463" y="798080"/>
              <a:ext cx="519166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pic>
          <p:nvPicPr>
            <p:cNvPr id="130" name="Kép 1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1973" y="407555"/>
              <a:ext cx="295275" cy="390525"/>
            </a:xfrm>
            <a:prstGeom prst="rect">
              <a:avLst/>
            </a:prstGeom>
          </p:spPr>
        </p:pic>
        <p:cxnSp>
          <p:nvCxnSpPr>
            <p:cNvPr id="131" name="Egyenes összekötő 130"/>
            <p:cNvCxnSpPr/>
            <p:nvPr/>
          </p:nvCxnSpPr>
          <p:spPr>
            <a:xfrm>
              <a:off x="2608447" y="2080556"/>
              <a:ext cx="0" cy="104400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32" name="Egyenes összekötő nyíllal 131"/>
            <p:cNvCxnSpPr/>
            <p:nvPr/>
          </p:nvCxnSpPr>
          <p:spPr>
            <a:xfrm flipH="1" flipV="1">
              <a:off x="2608525" y="2568075"/>
              <a:ext cx="290435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sp>
          <p:nvSpPr>
            <p:cNvPr id="133" name="Szabadkézi sokszög 132"/>
            <p:cNvSpPr/>
            <p:nvPr/>
          </p:nvSpPr>
          <p:spPr>
            <a:xfrm>
              <a:off x="2377463" y="1083469"/>
              <a:ext cx="102393" cy="1162050"/>
            </a:xfrm>
            <a:custGeom>
              <a:avLst/>
              <a:gdLst>
                <a:gd name="connsiteX0" fmla="*/ 0 w 100012"/>
                <a:gd name="connsiteY0" fmla="*/ 0 h 1171575"/>
                <a:gd name="connsiteX1" fmla="*/ 40481 w 100012"/>
                <a:gd name="connsiteY1" fmla="*/ 221456 h 1171575"/>
                <a:gd name="connsiteX2" fmla="*/ 69056 w 100012"/>
                <a:gd name="connsiteY2" fmla="*/ 466725 h 1171575"/>
                <a:gd name="connsiteX3" fmla="*/ 90487 w 100012"/>
                <a:gd name="connsiteY3" fmla="*/ 814387 h 1171575"/>
                <a:gd name="connsiteX4" fmla="*/ 100012 w 100012"/>
                <a:gd name="connsiteY4" fmla="*/ 1171575 h 1171575"/>
                <a:gd name="connsiteX5" fmla="*/ 4762 w 100012"/>
                <a:gd name="connsiteY5" fmla="*/ 1169194 h 1171575"/>
                <a:gd name="connsiteX6" fmla="*/ 0 w 100012"/>
                <a:gd name="connsiteY6" fmla="*/ 0 h 1171575"/>
                <a:gd name="connsiteX0" fmla="*/ 0 w 102393"/>
                <a:gd name="connsiteY0" fmla="*/ 0 h 1169194"/>
                <a:gd name="connsiteX1" fmla="*/ 40481 w 102393"/>
                <a:gd name="connsiteY1" fmla="*/ 221456 h 1169194"/>
                <a:gd name="connsiteX2" fmla="*/ 69056 w 102393"/>
                <a:gd name="connsiteY2" fmla="*/ 466725 h 1169194"/>
                <a:gd name="connsiteX3" fmla="*/ 90487 w 102393"/>
                <a:gd name="connsiteY3" fmla="*/ 814387 h 1169194"/>
                <a:gd name="connsiteX4" fmla="*/ 102393 w 102393"/>
                <a:gd name="connsiteY4" fmla="*/ 1166044 h 1169194"/>
                <a:gd name="connsiteX5" fmla="*/ 4762 w 102393"/>
                <a:gd name="connsiteY5" fmla="*/ 1169194 h 1169194"/>
                <a:gd name="connsiteX6" fmla="*/ 0 w 102393"/>
                <a:gd name="connsiteY6" fmla="*/ 0 h 1169194"/>
                <a:gd name="connsiteX0" fmla="*/ 0 w 102393"/>
                <a:gd name="connsiteY0" fmla="*/ 0 h 1169194"/>
                <a:gd name="connsiteX1" fmla="*/ 40481 w 102393"/>
                <a:gd name="connsiteY1" fmla="*/ 221456 h 1169194"/>
                <a:gd name="connsiteX2" fmla="*/ 69056 w 102393"/>
                <a:gd name="connsiteY2" fmla="*/ 466725 h 1169194"/>
                <a:gd name="connsiteX3" fmla="*/ 90487 w 102393"/>
                <a:gd name="connsiteY3" fmla="*/ 814387 h 1169194"/>
                <a:gd name="connsiteX4" fmla="*/ 102393 w 102393"/>
                <a:gd name="connsiteY4" fmla="*/ 1168941 h 1169194"/>
                <a:gd name="connsiteX5" fmla="*/ 4762 w 102393"/>
                <a:gd name="connsiteY5" fmla="*/ 1169194 h 1169194"/>
                <a:gd name="connsiteX6" fmla="*/ 0 w 102393"/>
                <a:gd name="connsiteY6" fmla="*/ 0 h 1169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393" h="1169194">
                  <a:moveTo>
                    <a:pt x="0" y="0"/>
                  </a:moveTo>
                  <a:lnTo>
                    <a:pt x="40481" y="221456"/>
                  </a:lnTo>
                  <a:lnTo>
                    <a:pt x="69056" y="466725"/>
                  </a:lnTo>
                  <a:lnTo>
                    <a:pt x="90487" y="814387"/>
                  </a:lnTo>
                  <a:lnTo>
                    <a:pt x="102393" y="1168941"/>
                  </a:lnTo>
                  <a:lnTo>
                    <a:pt x="4762" y="1169194"/>
                  </a:lnTo>
                  <a:cubicBezTo>
                    <a:pt x="3175" y="781844"/>
                    <a:pt x="1587" y="394494"/>
                    <a:pt x="0" y="0"/>
                  </a:cubicBezTo>
                  <a:close/>
                </a:path>
              </a:pathLst>
            </a:custGeom>
            <a:solidFill>
              <a:sysClr val="window" lastClr="FFFFFF">
                <a:lumMod val="50000"/>
              </a:sysClr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u-HU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34" name="Egyenes összekötő 133"/>
            <p:cNvCxnSpPr/>
            <p:nvPr/>
          </p:nvCxnSpPr>
          <p:spPr>
            <a:xfrm>
              <a:off x="2479856" y="2222319"/>
              <a:ext cx="0" cy="90000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grpSp>
          <p:nvGrpSpPr>
            <p:cNvPr id="135" name="Csoportba foglalás 134"/>
            <p:cNvGrpSpPr/>
            <p:nvPr/>
          </p:nvGrpSpPr>
          <p:grpSpPr>
            <a:xfrm>
              <a:off x="2038346" y="2536744"/>
              <a:ext cx="540000" cy="61200"/>
              <a:chOff x="-185847" y="0"/>
              <a:chExt cx="540332" cy="61200"/>
            </a:xfrm>
          </p:grpSpPr>
          <p:cxnSp>
            <p:nvCxnSpPr>
              <p:cNvPr id="161" name="Egyenes összekötő 160"/>
              <p:cNvCxnSpPr/>
              <p:nvPr/>
            </p:nvCxnSpPr>
            <p:spPr>
              <a:xfrm flipV="1">
                <a:off x="-185847" y="30932"/>
                <a:ext cx="540332" cy="0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162" name="Háromszög 161"/>
              <p:cNvSpPr/>
              <p:nvPr/>
            </p:nvSpPr>
            <p:spPr>
              <a:xfrm rot="5400000">
                <a:off x="90295" y="0"/>
                <a:ext cx="61200" cy="61200"/>
              </a:xfrm>
              <a:prstGeom prst="triangle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u-HU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" name="Háromszög 162"/>
              <p:cNvSpPr/>
              <p:nvPr/>
            </p:nvSpPr>
            <p:spPr>
              <a:xfrm rot="16200000" flipH="1">
                <a:off x="264394" y="0"/>
                <a:ext cx="60960" cy="60960"/>
              </a:xfrm>
              <a:prstGeom prst="triangle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u-HU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36" name="Csoportba foglalás 135"/>
            <p:cNvGrpSpPr/>
            <p:nvPr/>
          </p:nvGrpSpPr>
          <p:grpSpPr>
            <a:xfrm>
              <a:off x="2152650" y="3007914"/>
              <a:ext cx="576000" cy="61200"/>
              <a:chOff x="-109614" y="0"/>
              <a:chExt cx="576363" cy="61200"/>
            </a:xfrm>
          </p:grpSpPr>
          <p:cxnSp>
            <p:nvCxnSpPr>
              <p:cNvPr id="158" name="Egyenes összekötő 157"/>
              <p:cNvCxnSpPr/>
              <p:nvPr/>
            </p:nvCxnSpPr>
            <p:spPr>
              <a:xfrm flipV="1">
                <a:off x="-109614" y="30932"/>
                <a:ext cx="576363" cy="0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159" name="Háromszög 158"/>
              <p:cNvSpPr/>
              <p:nvPr/>
            </p:nvSpPr>
            <p:spPr>
              <a:xfrm rot="5400000">
                <a:off x="147480" y="0"/>
                <a:ext cx="61200" cy="61200"/>
              </a:xfrm>
              <a:prstGeom prst="triangle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u-HU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0" name="Háromszög 159"/>
              <p:cNvSpPr/>
              <p:nvPr/>
            </p:nvSpPr>
            <p:spPr>
              <a:xfrm rot="16200000" flipH="1">
                <a:off x="352563" y="0"/>
                <a:ext cx="60960" cy="60960"/>
              </a:xfrm>
              <a:prstGeom prst="triangle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u-HU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137" name="Egyenes összekötő nyíllal 136"/>
            <p:cNvCxnSpPr/>
            <p:nvPr/>
          </p:nvCxnSpPr>
          <p:spPr>
            <a:xfrm flipH="1">
              <a:off x="2697169" y="3038842"/>
              <a:ext cx="1450230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none"/>
            </a:ln>
            <a:effectLst/>
          </p:spPr>
        </p:cxnSp>
        <p:cxnSp>
          <p:nvCxnSpPr>
            <p:cNvPr id="138" name="Egyenes összekötő 137"/>
            <p:cNvCxnSpPr/>
            <p:nvPr/>
          </p:nvCxnSpPr>
          <p:spPr>
            <a:xfrm>
              <a:off x="4436045" y="668798"/>
              <a:ext cx="0" cy="248400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39" name="Egyenes összekötő 138"/>
            <p:cNvCxnSpPr/>
            <p:nvPr/>
          </p:nvCxnSpPr>
          <p:spPr>
            <a:xfrm flipH="1" flipV="1">
              <a:off x="189092" y="1076278"/>
              <a:ext cx="551491" cy="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0" name="Egyenes összekötő 139"/>
            <p:cNvCxnSpPr/>
            <p:nvPr/>
          </p:nvCxnSpPr>
          <p:spPr>
            <a:xfrm flipH="1" flipV="1">
              <a:off x="181947" y="2248659"/>
              <a:ext cx="551180" cy="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1" name="Egyenes összekötő nyíllal 140"/>
            <p:cNvCxnSpPr/>
            <p:nvPr/>
          </p:nvCxnSpPr>
          <p:spPr>
            <a:xfrm flipH="1">
              <a:off x="405787" y="1078706"/>
              <a:ext cx="0" cy="1171324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cxnSp>
          <p:nvCxnSpPr>
            <p:cNvPr id="142" name="Egyenes összekötő nyíllal 141"/>
            <p:cNvCxnSpPr/>
            <p:nvPr/>
          </p:nvCxnSpPr>
          <p:spPr>
            <a:xfrm rot="5400000" flipH="1">
              <a:off x="3854925" y="212351"/>
              <a:ext cx="0" cy="117094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cxnSp>
          <p:nvCxnSpPr>
            <p:cNvPr id="143" name="Egyenes összekötő 142"/>
            <p:cNvCxnSpPr/>
            <p:nvPr/>
          </p:nvCxnSpPr>
          <p:spPr>
            <a:xfrm>
              <a:off x="3271117" y="685801"/>
              <a:ext cx="0" cy="43200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4" name="Egyenes összekötő 143"/>
            <p:cNvCxnSpPr/>
            <p:nvPr/>
          </p:nvCxnSpPr>
          <p:spPr>
            <a:xfrm>
              <a:off x="4147639" y="1922121"/>
              <a:ext cx="0" cy="122400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5" name="Egyenes összekötő nyíllal 144"/>
            <p:cNvCxnSpPr/>
            <p:nvPr/>
          </p:nvCxnSpPr>
          <p:spPr>
            <a:xfrm flipH="1" flipV="1">
              <a:off x="4145263" y="3038842"/>
              <a:ext cx="290195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pic>
          <p:nvPicPr>
            <p:cNvPr id="146" name="Kép 14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00437" y="2667367"/>
              <a:ext cx="323850" cy="371475"/>
            </a:xfrm>
            <a:prstGeom prst="rect">
              <a:avLst/>
            </a:prstGeom>
          </p:spPr>
        </p:pic>
        <p:pic>
          <p:nvPicPr>
            <p:cNvPr id="147" name="Kép 14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221842" y="2824937"/>
              <a:ext cx="170815" cy="152400"/>
            </a:xfrm>
            <a:prstGeom prst="rect">
              <a:avLst/>
            </a:prstGeom>
          </p:spPr>
        </p:pic>
        <p:pic>
          <p:nvPicPr>
            <p:cNvPr id="148" name="Kép 14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92431" y="2650934"/>
              <a:ext cx="295275" cy="390525"/>
            </a:xfrm>
            <a:prstGeom prst="rect">
              <a:avLst/>
            </a:prstGeom>
          </p:spPr>
        </p:pic>
        <p:pic>
          <p:nvPicPr>
            <p:cNvPr id="149" name="Kép 14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80009" y="2354133"/>
              <a:ext cx="171450" cy="209550"/>
            </a:xfrm>
            <a:prstGeom prst="rect">
              <a:avLst/>
            </a:prstGeom>
          </p:spPr>
        </p:pic>
        <p:pic>
          <p:nvPicPr>
            <p:cNvPr id="150" name="Kép 14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30396" y="2358995"/>
              <a:ext cx="171450" cy="209550"/>
            </a:xfrm>
            <a:prstGeom prst="rect">
              <a:avLst/>
            </a:prstGeom>
          </p:spPr>
        </p:pic>
        <p:cxnSp>
          <p:nvCxnSpPr>
            <p:cNvPr id="151" name="Egyenes összekötő nyíllal 150"/>
            <p:cNvCxnSpPr/>
            <p:nvPr/>
          </p:nvCxnSpPr>
          <p:spPr>
            <a:xfrm flipH="1">
              <a:off x="2901969" y="797821"/>
              <a:ext cx="376252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pic>
          <p:nvPicPr>
            <p:cNvPr id="152" name="Kép 15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750051" y="588561"/>
              <a:ext cx="161925" cy="209550"/>
            </a:xfrm>
            <a:prstGeom prst="rect">
              <a:avLst/>
            </a:prstGeom>
          </p:spPr>
        </p:pic>
        <p:pic>
          <p:nvPicPr>
            <p:cNvPr id="153" name="Kép 15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43230" y="1522417"/>
              <a:ext cx="161925" cy="209550"/>
            </a:xfrm>
            <a:prstGeom prst="rect">
              <a:avLst/>
            </a:prstGeom>
          </p:spPr>
        </p:pic>
        <p:pic>
          <p:nvPicPr>
            <p:cNvPr id="154" name="Kép 15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872416" y="353792"/>
              <a:ext cx="428625" cy="390525"/>
            </a:xfrm>
            <a:prstGeom prst="rect">
              <a:avLst/>
            </a:prstGeom>
          </p:spPr>
        </p:pic>
        <p:pic>
          <p:nvPicPr>
            <p:cNvPr id="155" name="Kép 15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63140" y="3210166"/>
              <a:ext cx="1924050" cy="428625"/>
            </a:xfrm>
            <a:prstGeom prst="rect">
              <a:avLst/>
            </a:prstGeom>
          </p:spPr>
        </p:pic>
        <p:pic>
          <p:nvPicPr>
            <p:cNvPr id="156" name="Kép 155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936607" y="3307442"/>
              <a:ext cx="990600" cy="428625"/>
            </a:xfrm>
            <a:prstGeom prst="rect">
              <a:avLst/>
            </a:prstGeom>
          </p:spPr>
        </p:pic>
        <p:pic>
          <p:nvPicPr>
            <p:cNvPr id="157" name="Kép 15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314319" y="3677094"/>
              <a:ext cx="1000125" cy="209550"/>
            </a:xfrm>
            <a:prstGeom prst="rect">
              <a:avLst/>
            </a:prstGeom>
          </p:spPr>
        </p:pic>
      </p:grpSp>
      <p:sp>
        <p:nvSpPr>
          <p:cNvPr id="62" name="Szabadkézi sokszög 61"/>
          <p:cNvSpPr>
            <a:spLocks noChangeAspect="1"/>
          </p:cNvSpPr>
          <p:nvPr/>
        </p:nvSpPr>
        <p:spPr>
          <a:xfrm>
            <a:off x="3856912" y="2587728"/>
            <a:ext cx="3069665" cy="1744911"/>
          </a:xfrm>
          <a:custGeom>
            <a:avLst/>
            <a:gdLst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4763 w 2881313"/>
              <a:gd name="connsiteY3" fmla="*/ 1640682 h 1640682"/>
              <a:gd name="connsiteX4" fmla="*/ 0 w 2881313"/>
              <a:gd name="connsiteY4" fmla="*/ 0 h 1640682"/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1096 w 2881313"/>
              <a:gd name="connsiteY3" fmla="*/ 1638681 h 1640682"/>
              <a:gd name="connsiteX4" fmla="*/ 0 w 2881313"/>
              <a:gd name="connsiteY4" fmla="*/ 0 h 164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1313" h="1640682">
                <a:moveTo>
                  <a:pt x="0" y="0"/>
                </a:moveTo>
                <a:lnTo>
                  <a:pt x="1250156" y="0"/>
                </a:lnTo>
                <a:lnTo>
                  <a:pt x="2881313" y="1640682"/>
                </a:lnTo>
                <a:lnTo>
                  <a:pt x="1096" y="1638681"/>
                </a:lnTo>
                <a:cubicBezTo>
                  <a:pt x="-492" y="1091787"/>
                  <a:pt x="1588" y="546894"/>
                  <a:pt x="0" y="0"/>
                </a:cubicBezTo>
                <a:close/>
              </a:path>
            </a:pathLst>
          </a:custGeom>
          <a:pattFill prst="ltHorz">
            <a:fgClr>
              <a:srgbClr val="5B9BD5"/>
            </a:fgClr>
            <a:bgClr>
              <a:sysClr val="window" lastClr="FFFFFF"/>
            </a:bgClr>
          </a:pattFill>
          <a:ln w="6350" cap="flat" cmpd="sng" algn="ctr">
            <a:solidFill>
              <a:sysClr val="windowText" lastClr="000000">
                <a:alpha val="95000"/>
              </a:sys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92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4713" y="296652"/>
            <a:ext cx="8229600" cy="614332"/>
          </a:xfrm>
        </p:spPr>
        <p:txBody>
          <a:bodyPr>
            <a:normAutofit/>
          </a:bodyPr>
          <a:lstStyle/>
          <a:p>
            <a:r>
              <a:rPr lang="hu-HU" sz="3600" dirty="0" smtClean="0"/>
              <a:t>A reakciós turbina szívócsöve</a:t>
            </a:r>
            <a:endParaRPr lang="hu-HU" sz="36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34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6" name="Téglalap 115"/>
          <p:cNvSpPr/>
          <p:nvPr/>
        </p:nvSpPr>
        <p:spPr>
          <a:xfrm>
            <a:off x="159986" y="830191"/>
            <a:ext cx="8768498" cy="6027809"/>
          </a:xfrm>
          <a:prstGeom prst="rect">
            <a:avLst/>
          </a:prstGeom>
        </p:spPr>
      </p:sp>
      <p:sp>
        <p:nvSpPr>
          <p:cNvPr id="168" name="Téglalap 167"/>
          <p:cNvSpPr/>
          <p:nvPr/>
        </p:nvSpPr>
        <p:spPr>
          <a:xfrm>
            <a:off x="1474837" y="3752284"/>
            <a:ext cx="1608757" cy="952426"/>
          </a:xfrm>
          <a:prstGeom prst="rect">
            <a:avLst/>
          </a:prstGeom>
          <a:pattFill prst="dashHorz">
            <a:fgClr>
              <a:srgbClr val="0070C0"/>
            </a:fgClr>
            <a:bgClr>
              <a:sysClr val="window" lastClr="FFFFFF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169" name="Egyenes összekötő 168"/>
          <p:cNvCxnSpPr/>
          <p:nvPr/>
        </p:nvCxnSpPr>
        <p:spPr>
          <a:xfrm flipV="1">
            <a:off x="1466279" y="3748600"/>
            <a:ext cx="1615859" cy="3686"/>
          </a:xfrm>
          <a:prstGeom prst="line">
            <a:avLst/>
          </a:prstGeom>
          <a:noFill/>
          <a:ln w="25400" cap="flat" cmpd="sng" algn="ctr">
            <a:solidFill>
              <a:srgbClr val="0070C0"/>
            </a:solidFill>
            <a:prstDash val="solid"/>
            <a:miter lim="800000"/>
          </a:ln>
          <a:effectLst/>
        </p:spPr>
      </p:cxnSp>
      <p:sp>
        <p:nvSpPr>
          <p:cNvPr id="170" name="Háromszög 169"/>
          <p:cNvSpPr>
            <a:spLocks noChangeAspect="1"/>
          </p:cNvSpPr>
          <p:nvPr/>
        </p:nvSpPr>
        <p:spPr>
          <a:xfrm flipV="1">
            <a:off x="1644032" y="3652991"/>
            <a:ext cx="91272" cy="80064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pic>
        <p:nvPicPr>
          <p:cNvPr id="164" name="Kép 1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342" y="1581809"/>
            <a:ext cx="2161682" cy="1493962"/>
          </a:xfrm>
          <a:prstGeom prst="rect">
            <a:avLst/>
          </a:prstGeom>
        </p:spPr>
      </p:pic>
      <p:cxnSp>
        <p:nvCxnSpPr>
          <p:cNvPr id="165" name="Egyenes összekötő 164"/>
          <p:cNvCxnSpPr/>
          <p:nvPr/>
        </p:nvCxnSpPr>
        <p:spPr>
          <a:xfrm flipH="1">
            <a:off x="1812027" y="3004428"/>
            <a:ext cx="146765" cy="1179359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6" name="Egyenes összekötő 165"/>
          <p:cNvCxnSpPr/>
          <p:nvPr/>
        </p:nvCxnSpPr>
        <p:spPr>
          <a:xfrm>
            <a:off x="2638054" y="3007521"/>
            <a:ext cx="146765" cy="1178311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7" name="Egyenes összekötő 166"/>
          <p:cNvCxnSpPr/>
          <p:nvPr/>
        </p:nvCxnSpPr>
        <p:spPr>
          <a:xfrm flipV="1">
            <a:off x="1738650" y="4185832"/>
            <a:ext cx="110940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1" name="Egyenes összekötő 120"/>
          <p:cNvCxnSpPr/>
          <p:nvPr/>
        </p:nvCxnSpPr>
        <p:spPr>
          <a:xfrm flipH="1">
            <a:off x="2281592" y="1395605"/>
            <a:ext cx="0" cy="3705354"/>
          </a:xfrm>
          <a:prstGeom prst="line">
            <a:avLst/>
          </a:prstGeom>
          <a:noFill/>
          <a:ln w="6350" cap="flat" cmpd="sng" algn="ctr">
            <a:solidFill>
              <a:srgbClr val="FF0000"/>
            </a:solidFill>
            <a:prstDash val="lgDashDot"/>
            <a:miter lim="800000"/>
          </a:ln>
          <a:effectLst/>
        </p:spPr>
      </p:cxnSp>
      <p:cxnSp>
        <p:nvCxnSpPr>
          <p:cNvPr id="139" name="Egyenes összekötő 138"/>
          <p:cNvCxnSpPr/>
          <p:nvPr/>
        </p:nvCxnSpPr>
        <p:spPr>
          <a:xfrm flipH="1" flipV="1">
            <a:off x="441993" y="2435327"/>
            <a:ext cx="82248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0" name="Egyenes összekötő 139"/>
          <p:cNvCxnSpPr/>
          <p:nvPr/>
        </p:nvCxnSpPr>
        <p:spPr>
          <a:xfrm flipH="1" flipV="1">
            <a:off x="431338" y="4183789"/>
            <a:ext cx="822017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1" name="Egyenes összekötő nyíllal 140"/>
          <p:cNvCxnSpPr/>
          <p:nvPr/>
        </p:nvCxnSpPr>
        <p:spPr>
          <a:xfrm flipH="1">
            <a:off x="765167" y="2438948"/>
            <a:ext cx="0" cy="174688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153" name="Kép 1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34" y="3100688"/>
            <a:ext cx="241491" cy="312518"/>
          </a:xfrm>
          <a:prstGeom prst="rect">
            <a:avLst/>
          </a:prstGeom>
        </p:spPr>
      </p:pic>
      <p:cxnSp>
        <p:nvCxnSpPr>
          <p:cNvPr id="62" name="Egyenes összekötő 61"/>
          <p:cNvCxnSpPr/>
          <p:nvPr/>
        </p:nvCxnSpPr>
        <p:spPr>
          <a:xfrm>
            <a:off x="3272773" y="3748594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3" name="Egyenes összekötő 62"/>
          <p:cNvCxnSpPr/>
          <p:nvPr/>
        </p:nvCxnSpPr>
        <p:spPr>
          <a:xfrm>
            <a:off x="3292997" y="4183789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4" name="Egyenes összekötő nyíllal 63"/>
          <p:cNvCxnSpPr/>
          <p:nvPr/>
        </p:nvCxnSpPr>
        <p:spPr>
          <a:xfrm flipH="1">
            <a:off x="3424292" y="3748594"/>
            <a:ext cx="0" cy="42951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65" name="Egyenes összekötő 64"/>
          <p:cNvCxnSpPr/>
          <p:nvPr/>
        </p:nvCxnSpPr>
        <p:spPr>
          <a:xfrm>
            <a:off x="3445192" y="2435328"/>
            <a:ext cx="343613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pic>
        <p:nvPicPr>
          <p:cNvPr id="66" name="Kép 65"/>
          <p:cNvPicPr/>
          <p:nvPr/>
        </p:nvPicPr>
        <p:blipFill>
          <a:blip r:embed="rId5"/>
          <a:stretch>
            <a:fillRect/>
          </a:stretch>
        </p:blipFill>
        <p:spPr>
          <a:xfrm>
            <a:off x="3134728" y="3854516"/>
            <a:ext cx="255697" cy="227286"/>
          </a:xfrm>
          <a:prstGeom prst="rect">
            <a:avLst/>
          </a:prstGeom>
        </p:spPr>
      </p:pic>
      <p:cxnSp>
        <p:nvCxnSpPr>
          <p:cNvPr id="67" name="Egyenes összekötő 66"/>
          <p:cNvCxnSpPr/>
          <p:nvPr/>
        </p:nvCxnSpPr>
        <p:spPr>
          <a:xfrm>
            <a:off x="3704512" y="1849114"/>
            <a:ext cx="0" cy="29529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9" name="Egyenes összekötő 68"/>
          <p:cNvCxnSpPr/>
          <p:nvPr/>
        </p:nvCxnSpPr>
        <p:spPr>
          <a:xfrm>
            <a:off x="6775801" y="1827621"/>
            <a:ext cx="0" cy="370458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1" name="Egyenes összekötő 30"/>
          <p:cNvCxnSpPr/>
          <p:nvPr/>
        </p:nvCxnSpPr>
        <p:spPr>
          <a:xfrm>
            <a:off x="6345679" y="3696797"/>
            <a:ext cx="0" cy="182544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2" name="Egyenes összekötő nyíllal 31"/>
          <p:cNvCxnSpPr/>
          <p:nvPr/>
        </p:nvCxnSpPr>
        <p:spPr>
          <a:xfrm flipH="1" flipV="1">
            <a:off x="6342135" y="5362249"/>
            <a:ext cx="432790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3" name="Kép 32"/>
          <p:cNvPicPr/>
          <p:nvPr/>
        </p:nvPicPr>
        <p:blipFill>
          <a:blip r:embed="rId5"/>
          <a:stretch>
            <a:fillRect/>
          </a:stretch>
        </p:blipFill>
        <p:spPr>
          <a:xfrm>
            <a:off x="6456343" y="5043236"/>
            <a:ext cx="254750" cy="227286"/>
          </a:xfrm>
          <a:prstGeom prst="rect">
            <a:avLst/>
          </a:prstGeom>
        </p:spPr>
      </p:pic>
      <p:cxnSp>
        <p:nvCxnSpPr>
          <p:cNvPr id="34" name="Egyenes összekötő 33"/>
          <p:cNvCxnSpPr/>
          <p:nvPr/>
        </p:nvCxnSpPr>
        <p:spPr>
          <a:xfrm>
            <a:off x="4050163" y="3933084"/>
            <a:ext cx="0" cy="15569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5" name="Egyenes összekötő 34"/>
          <p:cNvCxnSpPr/>
          <p:nvPr/>
        </p:nvCxnSpPr>
        <p:spPr>
          <a:xfrm>
            <a:off x="3858386" y="3969228"/>
            <a:ext cx="0" cy="15120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7" name="Egyenes összekötő nyíllal 36"/>
          <p:cNvCxnSpPr/>
          <p:nvPr/>
        </p:nvCxnSpPr>
        <p:spPr>
          <a:xfrm flipH="1">
            <a:off x="4050163" y="5362249"/>
            <a:ext cx="2295517" cy="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8" name="Kép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3044" y="4808240"/>
            <a:ext cx="482982" cy="554009"/>
          </a:xfrm>
          <a:prstGeom prst="rect">
            <a:avLst/>
          </a:prstGeom>
        </p:spPr>
      </p:pic>
      <p:cxnSp>
        <p:nvCxnSpPr>
          <p:cNvPr id="44" name="Egyenes összekötő 43"/>
          <p:cNvCxnSpPr/>
          <p:nvPr/>
        </p:nvCxnSpPr>
        <p:spPr>
          <a:xfrm flipV="1">
            <a:off x="3239920" y="5362255"/>
            <a:ext cx="612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46" name="Kép 4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0589" y="4783732"/>
            <a:ext cx="440366" cy="582420"/>
          </a:xfrm>
          <a:prstGeom prst="rect">
            <a:avLst/>
          </a:prstGeom>
        </p:spPr>
      </p:pic>
      <p:sp>
        <p:nvSpPr>
          <p:cNvPr id="8" name="Lefelé nyíl 7"/>
          <p:cNvSpPr/>
          <p:nvPr/>
        </p:nvSpPr>
        <p:spPr>
          <a:xfrm>
            <a:off x="1986757" y="4185084"/>
            <a:ext cx="589669" cy="600112"/>
          </a:xfrm>
          <a:prstGeom prst="downArrow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i="1" dirty="0" smtClean="0">
                <a:latin typeface="+mj-lt"/>
              </a:rPr>
              <a:t>c</a:t>
            </a:r>
            <a:r>
              <a:rPr lang="hu-HU" sz="1100" i="1" baseline="-25000" dirty="0" smtClean="0">
                <a:latin typeface="+mj-lt"/>
              </a:rPr>
              <a:t>3</a:t>
            </a:r>
            <a:endParaRPr lang="hu-HU" sz="1100" i="1" baseline="-25000" dirty="0">
              <a:latin typeface="+mj-lt"/>
            </a:endParaRP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2950613"/>
              </p:ext>
            </p:extLst>
          </p:nvPr>
        </p:nvGraphicFramePr>
        <p:xfrm>
          <a:off x="1481418" y="3271922"/>
          <a:ext cx="24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4" name="Equation" r:id="rId8" imgW="190440" imgH="228600" progId="Equation.3">
                  <p:embed/>
                </p:oleObj>
              </mc:Choice>
              <mc:Fallback>
                <p:oleObj name="Equation" r:id="rId8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481418" y="3271922"/>
                        <a:ext cx="240000" cy="28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Lekerekített téglalap feliratnak 9"/>
          <p:cNvSpPr/>
          <p:nvPr/>
        </p:nvSpPr>
        <p:spPr>
          <a:xfrm>
            <a:off x="5784272" y="1410388"/>
            <a:ext cx="2384499" cy="1053340"/>
          </a:xfrm>
          <a:prstGeom prst="wedgeRoundRectCallout">
            <a:avLst>
              <a:gd name="adj1" fmla="val -126898"/>
              <a:gd name="adj2" fmla="val 323098"/>
              <a:gd name="adj3" fmla="val 16667"/>
            </a:avLst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szívócsövet elhagyó folyadék dinamikai magassága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204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 animBg="1"/>
      <p:bldP spid="170" grpId="0" animBg="1"/>
      <p:bldP spid="8" grpId="0" animBg="1"/>
      <p:bldP spid="4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4713" y="296652"/>
            <a:ext cx="8229600" cy="614332"/>
          </a:xfrm>
        </p:spPr>
        <p:txBody>
          <a:bodyPr>
            <a:normAutofit/>
          </a:bodyPr>
          <a:lstStyle/>
          <a:p>
            <a:r>
              <a:rPr lang="hu-HU" sz="3600" dirty="0" smtClean="0"/>
              <a:t>A reakciós turbina szívócsöve</a:t>
            </a:r>
            <a:endParaRPr lang="hu-HU" sz="36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35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6" name="Téglalap 115"/>
          <p:cNvSpPr/>
          <p:nvPr/>
        </p:nvSpPr>
        <p:spPr>
          <a:xfrm>
            <a:off x="159986" y="830191"/>
            <a:ext cx="8768498" cy="6027809"/>
          </a:xfrm>
          <a:prstGeom prst="rect">
            <a:avLst/>
          </a:prstGeom>
        </p:spPr>
      </p:sp>
      <p:sp>
        <p:nvSpPr>
          <p:cNvPr id="168" name="Téglalap 167"/>
          <p:cNvSpPr/>
          <p:nvPr/>
        </p:nvSpPr>
        <p:spPr>
          <a:xfrm>
            <a:off x="1474837" y="3752284"/>
            <a:ext cx="1608757" cy="952426"/>
          </a:xfrm>
          <a:prstGeom prst="rect">
            <a:avLst/>
          </a:prstGeom>
          <a:pattFill prst="dashHorz">
            <a:fgClr>
              <a:srgbClr val="0070C0"/>
            </a:fgClr>
            <a:bgClr>
              <a:sysClr val="window" lastClr="FFFFFF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169" name="Egyenes összekötő 168"/>
          <p:cNvCxnSpPr/>
          <p:nvPr/>
        </p:nvCxnSpPr>
        <p:spPr>
          <a:xfrm flipV="1">
            <a:off x="1466279" y="3748600"/>
            <a:ext cx="1615859" cy="3686"/>
          </a:xfrm>
          <a:prstGeom prst="line">
            <a:avLst/>
          </a:prstGeom>
          <a:noFill/>
          <a:ln w="25400" cap="flat" cmpd="sng" algn="ctr">
            <a:solidFill>
              <a:srgbClr val="0070C0"/>
            </a:solidFill>
            <a:prstDash val="solid"/>
            <a:miter lim="800000"/>
          </a:ln>
          <a:effectLst/>
        </p:spPr>
      </p:cxnSp>
      <p:sp>
        <p:nvSpPr>
          <p:cNvPr id="170" name="Háromszög 169"/>
          <p:cNvSpPr>
            <a:spLocks noChangeAspect="1"/>
          </p:cNvSpPr>
          <p:nvPr/>
        </p:nvSpPr>
        <p:spPr>
          <a:xfrm flipV="1">
            <a:off x="1644032" y="3652991"/>
            <a:ext cx="91272" cy="80064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pic>
        <p:nvPicPr>
          <p:cNvPr id="164" name="Kép 1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342" y="1581809"/>
            <a:ext cx="2161682" cy="1493962"/>
          </a:xfrm>
          <a:prstGeom prst="rect">
            <a:avLst/>
          </a:prstGeom>
        </p:spPr>
      </p:pic>
      <p:cxnSp>
        <p:nvCxnSpPr>
          <p:cNvPr id="165" name="Egyenes összekötő 164"/>
          <p:cNvCxnSpPr/>
          <p:nvPr/>
        </p:nvCxnSpPr>
        <p:spPr>
          <a:xfrm flipH="1">
            <a:off x="1812027" y="3004428"/>
            <a:ext cx="146765" cy="1179359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6" name="Egyenes összekötő 165"/>
          <p:cNvCxnSpPr/>
          <p:nvPr/>
        </p:nvCxnSpPr>
        <p:spPr>
          <a:xfrm>
            <a:off x="2638054" y="3007521"/>
            <a:ext cx="146765" cy="1178311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7" name="Egyenes összekötő 166"/>
          <p:cNvCxnSpPr/>
          <p:nvPr/>
        </p:nvCxnSpPr>
        <p:spPr>
          <a:xfrm flipV="1">
            <a:off x="1738650" y="4185832"/>
            <a:ext cx="110940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1" name="Egyenes összekötő 120"/>
          <p:cNvCxnSpPr/>
          <p:nvPr/>
        </p:nvCxnSpPr>
        <p:spPr>
          <a:xfrm flipH="1">
            <a:off x="2281592" y="1395605"/>
            <a:ext cx="0" cy="3705354"/>
          </a:xfrm>
          <a:prstGeom prst="line">
            <a:avLst/>
          </a:prstGeom>
          <a:noFill/>
          <a:ln w="6350" cap="flat" cmpd="sng" algn="ctr">
            <a:solidFill>
              <a:srgbClr val="FF0000"/>
            </a:solidFill>
            <a:prstDash val="lgDashDot"/>
            <a:miter lim="800000"/>
          </a:ln>
          <a:effectLst/>
        </p:spPr>
      </p:cxnSp>
      <p:cxnSp>
        <p:nvCxnSpPr>
          <p:cNvPr id="139" name="Egyenes összekötő 138"/>
          <p:cNvCxnSpPr/>
          <p:nvPr/>
        </p:nvCxnSpPr>
        <p:spPr>
          <a:xfrm flipH="1" flipV="1">
            <a:off x="441993" y="2435327"/>
            <a:ext cx="82248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0" name="Egyenes összekötő 139"/>
          <p:cNvCxnSpPr/>
          <p:nvPr/>
        </p:nvCxnSpPr>
        <p:spPr>
          <a:xfrm flipH="1" flipV="1">
            <a:off x="431338" y="4183789"/>
            <a:ext cx="822017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1" name="Egyenes összekötő nyíllal 140"/>
          <p:cNvCxnSpPr/>
          <p:nvPr/>
        </p:nvCxnSpPr>
        <p:spPr>
          <a:xfrm flipH="1">
            <a:off x="765167" y="2438948"/>
            <a:ext cx="0" cy="174688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153" name="Kép 1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34" y="3100688"/>
            <a:ext cx="241491" cy="312518"/>
          </a:xfrm>
          <a:prstGeom prst="rect">
            <a:avLst/>
          </a:prstGeom>
        </p:spPr>
      </p:pic>
      <p:cxnSp>
        <p:nvCxnSpPr>
          <p:cNvPr id="62" name="Egyenes összekötő 61"/>
          <p:cNvCxnSpPr/>
          <p:nvPr/>
        </p:nvCxnSpPr>
        <p:spPr>
          <a:xfrm>
            <a:off x="3272773" y="3748594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3" name="Egyenes összekötő 62"/>
          <p:cNvCxnSpPr/>
          <p:nvPr/>
        </p:nvCxnSpPr>
        <p:spPr>
          <a:xfrm>
            <a:off x="3292997" y="4183789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4" name="Egyenes összekötő nyíllal 63"/>
          <p:cNvCxnSpPr/>
          <p:nvPr/>
        </p:nvCxnSpPr>
        <p:spPr>
          <a:xfrm flipH="1">
            <a:off x="3424292" y="3748594"/>
            <a:ext cx="0" cy="42951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65" name="Egyenes összekötő 64"/>
          <p:cNvCxnSpPr/>
          <p:nvPr/>
        </p:nvCxnSpPr>
        <p:spPr>
          <a:xfrm>
            <a:off x="3445192" y="2435328"/>
            <a:ext cx="343613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pic>
        <p:nvPicPr>
          <p:cNvPr id="66" name="Kép 65"/>
          <p:cNvPicPr/>
          <p:nvPr/>
        </p:nvPicPr>
        <p:blipFill>
          <a:blip r:embed="rId4"/>
          <a:stretch>
            <a:fillRect/>
          </a:stretch>
        </p:blipFill>
        <p:spPr>
          <a:xfrm>
            <a:off x="3134728" y="3854516"/>
            <a:ext cx="255697" cy="227286"/>
          </a:xfrm>
          <a:prstGeom prst="rect">
            <a:avLst/>
          </a:prstGeom>
        </p:spPr>
      </p:pic>
      <p:cxnSp>
        <p:nvCxnSpPr>
          <p:cNvPr id="67" name="Egyenes összekötő 66"/>
          <p:cNvCxnSpPr/>
          <p:nvPr/>
        </p:nvCxnSpPr>
        <p:spPr>
          <a:xfrm>
            <a:off x="3704512" y="1849114"/>
            <a:ext cx="0" cy="29529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9" name="Egyenes összekötő 68"/>
          <p:cNvCxnSpPr/>
          <p:nvPr/>
        </p:nvCxnSpPr>
        <p:spPr>
          <a:xfrm>
            <a:off x="6775801" y="1827621"/>
            <a:ext cx="0" cy="370458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1" name="Egyenes összekötő 30"/>
          <p:cNvCxnSpPr/>
          <p:nvPr/>
        </p:nvCxnSpPr>
        <p:spPr>
          <a:xfrm>
            <a:off x="6345679" y="3696797"/>
            <a:ext cx="0" cy="182544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2" name="Egyenes összekötő nyíllal 31"/>
          <p:cNvCxnSpPr/>
          <p:nvPr/>
        </p:nvCxnSpPr>
        <p:spPr>
          <a:xfrm flipH="1" flipV="1">
            <a:off x="6342135" y="5362249"/>
            <a:ext cx="432790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3" name="Kép 32"/>
          <p:cNvPicPr/>
          <p:nvPr/>
        </p:nvPicPr>
        <p:blipFill>
          <a:blip r:embed="rId4"/>
          <a:stretch>
            <a:fillRect/>
          </a:stretch>
        </p:blipFill>
        <p:spPr>
          <a:xfrm>
            <a:off x="6456343" y="5043236"/>
            <a:ext cx="254750" cy="227286"/>
          </a:xfrm>
          <a:prstGeom prst="rect">
            <a:avLst/>
          </a:prstGeom>
        </p:spPr>
      </p:pic>
      <p:cxnSp>
        <p:nvCxnSpPr>
          <p:cNvPr id="34" name="Egyenes összekötő 33"/>
          <p:cNvCxnSpPr/>
          <p:nvPr/>
        </p:nvCxnSpPr>
        <p:spPr>
          <a:xfrm>
            <a:off x="4050163" y="3933084"/>
            <a:ext cx="0" cy="15569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5" name="Egyenes összekötő 34"/>
          <p:cNvCxnSpPr/>
          <p:nvPr/>
        </p:nvCxnSpPr>
        <p:spPr>
          <a:xfrm>
            <a:off x="3858386" y="3969228"/>
            <a:ext cx="0" cy="15120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7" name="Egyenes összekötő nyíllal 36"/>
          <p:cNvCxnSpPr/>
          <p:nvPr/>
        </p:nvCxnSpPr>
        <p:spPr>
          <a:xfrm flipH="1">
            <a:off x="4050163" y="5362249"/>
            <a:ext cx="2295517" cy="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8" name="Kép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3044" y="4808240"/>
            <a:ext cx="482982" cy="554009"/>
          </a:xfrm>
          <a:prstGeom prst="rect">
            <a:avLst/>
          </a:prstGeom>
        </p:spPr>
      </p:pic>
      <p:cxnSp>
        <p:nvCxnSpPr>
          <p:cNvPr id="44" name="Egyenes összekötő 43"/>
          <p:cNvCxnSpPr/>
          <p:nvPr/>
        </p:nvCxnSpPr>
        <p:spPr>
          <a:xfrm flipV="1">
            <a:off x="3239920" y="5362255"/>
            <a:ext cx="612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46" name="Kép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0589" y="4783732"/>
            <a:ext cx="440366" cy="582420"/>
          </a:xfrm>
          <a:prstGeom prst="rect">
            <a:avLst/>
          </a:prstGeom>
        </p:spPr>
      </p:pic>
      <p:sp>
        <p:nvSpPr>
          <p:cNvPr id="8" name="Lefelé nyíl 7"/>
          <p:cNvSpPr/>
          <p:nvPr/>
        </p:nvSpPr>
        <p:spPr>
          <a:xfrm>
            <a:off x="1986757" y="4185084"/>
            <a:ext cx="589669" cy="600112"/>
          </a:xfrm>
          <a:prstGeom prst="downArrow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i="1" dirty="0" smtClean="0">
                <a:solidFill>
                  <a:prstClr val="white"/>
                </a:solidFill>
                <a:latin typeface="Calibri"/>
              </a:rPr>
              <a:t>c</a:t>
            </a:r>
            <a:r>
              <a:rPr lang="hu-HU" sz="1100" i="1" baseline="-25000" dirty="0" smtClean="0">
                <a:solidFill>
                  <a:prstClr val="white"/>
                </a:solidFill>
                <a:latin typeface="Calibri"/>
              </a:rPr>
              <a:t>3</a:t>
            </a:r>
            <a:endParaRPr lang="hu-HU" sz="1100" i="1" baseline="-25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Szabadkézi sokszög 48"/>
          <p:cNvSpPr/>
          <p:nvPr/>
        </p:nvSpPr>
        <p:spPr>
          <a:xfrm>
            <a:off x="3702446" y="2446051"/>
            <a:ext cx="155940" cy="1736343"/>
          </a:xfrm>
          <a:custGeom>
            <a:avLst/>
            <a:gdLst>
              <a:gd name="connsiteX0" fmla="*/ 0 w 100012"/>
              <a:gd name="connsiteY0" fmla="*/ 0 h 1171575"/>
              <a:gd name="connsiteX1" fmla="*/ 40481 w 100012"/>
              <a:gd name="connsiteY1" fmla="*/ 221456 h 1171575"/>
              <a:gd name="connsiteX2" fmla="*/ 69056 w 100012"/>
              <a:gd name="connsiteY2" fmla="*/ 466725 h 1171575"/>
              <a:gd name="connsiteX3" fmla="*/ 90487 w 100012"/>
              <a:gd name="connsiteY3" fmla="*/ 814387 h 1171575"/>
              <a:gd name="connsiteX4" fmla="*/ 100012 w 100012"/>
              <a:gd name="connsiteY4" fmla="*/ 1171575 h 1171575"/>
              <a:gd name="connsiteX5" fmla="*/ 4762 w 100012"/>
              <a:gd name="connsiteY5" fmla="*/ 1169194 h 1171575"/>
              <a:gd name="connsiteX6" fmla="*/ 0 w 100012"/>
              <a:gd name="connsiteY6" fmla="*/ 0 h 1171575"/>
              <a:gd name="connsiteX0" fmla="*/ 0 w 102393"/>
              <a:gd name="connsiteY0" fmla="*/ 0 h 1169194"/>
              <a:gd name="connsiteX1" fmla="*/ 40481 w 102393"/>
              <a:gd name="connsiteY1" fmla="*/ 221456 h 1169194"/>
              <a:gd name="connsiteX2" fmla="*/ 69056 w 102393"/>
              <a:gd name="connsiteY2" fmla="*/ 466725 h 1169194"/>
              <a:gd name="connsiteX3" fmla="*/ 90487 w 102393"/>
              <a:gd name="connsiteY3" fmla="*/ 814387 h 1169194"/>
              <a:gd name="connsiteX4" fmla="*/ 102393 w 102393"/>
              <a:gd name="connsiteY4" fmla="*/ 1166044 h 1169194"/>
              <a:gd name="connsiteX5" fmla="*/ 4762 w 102393"/>
              <a:gd name="connsiteY5" fmla="*/ 1169194 h 1169194"/>
              <a:gd name="connsiteX6" fmla="*/ 0 w 102393"/>
              <a:gd name="connsiteY6" fmla="*/ 0 h 1169194"/>
              <a:gd name="connsiteX0" fmla="*/ 0 w 102393"/>
              <a:gd name="connsiteY0" fmla="*/ 0 h 1169194"/>
              <a:gd name="connsiteX1" fmla="*/ 40481 w 102393"/>
              <a:gd name="connsiteY1" fmla="*/ 221456 h 1169194"/>
              <a:gd name="connsiteX2" fmla="*/ 69056 w 102393"/>
              <a:gd name="connsiteY2" fmla="*/ 466725 h 1169194"/>
              <a:gd name="connsiteX3" fmla="*/ 90487 w 102393"/>
              <a:gd name="connsiteY3" fmla="*/ 814387 h 1169194"/>
              <a:gd name="connsiteX4" fmla="*/ 102393 w 102393"/>
              <a:gd name="connsiteY4" fmla="*/ 1168941 h 1169194"/>
              <a:gd name="connsiteX5" fmla="*/ 4762 w 102393"/>
              <a:gd name="connsiteY5" fmla="*/ 1169194 h 1169194"/>
              <a:gd name="connsiteX6" fmla="*/ 0 w 102393"/>
              <a:gd name="connsiteY6" fmla="*/ 0 h 1169194"/>
              <a:gd name="connsiteX0" fmla="*/ 2168 w 104561"/>
              <a:gd name="connsiteY0" fmla="*/ 0 h 1169194"/>
              <a:gd name="connsiteX1" fmla="*/ 42649 w 104561"/>
              <a:gd name="connsiteY1" fmla="*/ 221456 h 1169194"/>
              <a:gd name="connsiteX2" fmla="*/ 71224 w 104561"/>
              <a:gd name="connsiteY2" fmla="*/ 466725 h 1169194"/>
              <a:gd name="connsiteX3" fmla="*/ 92655 w 104561"/>
              <a:gd name="connsiteY3" fmla="*/ 814387 h 1169194"/>
              <a:gd name="connsiteX4" fmla="*/ 104561 w 104561"/>
              <a:gd name="connsiteY4" fmla="*/ 1168941 h 1169194"/>
              <a:gd name="connsiteX5" fmla="*/ 313 w 104561"/>
              <a:gd name="connsiteY5" fmla="*/ 1169194 h 1169194"/>
              <a:gd name="connsiteX6" fmla="*/ 2168 w 104561"/>
              <a:gd name="connsiteY6" fmla="*/ 0 h 1169194"/>
              <a:gd name="connsiteX0" fmla="*/ 2168 w 104561"/>
              <a:gd name="connsiteY0" fmla="*/ 0 h 1171413"/>
              <a:gd name="connsiteX1" fmla="*/ 42649 w 104561"/>
              <a:gd name="connsiteY1" fmla="*/ 221456 h 1171413"/>
              <a:gd name="connsiteX2" fmla="*/ 71224 w 104561"/>
              <a:gd name="connsiteY2" fmla="*/ 466725 h 1171413"/>
              <a:gd name="connsiteX3" fmla="*/ 92655 w 104561"/>
              <a:gd name="connsiteY3" fmla="*/ 814387 h 1171413"/>
              <a:gd name="connsiteX4" fmla="*/ 104561 w 104561"/>
              <a:gd name="connsiteY4" fmla="*/ 1168941 h 1171413"/>
              <a:gd name="connsiteX5" fmla="*/ 313 w 104561"/>
              <a:gd name="connsiteY5" fmla="*/ 1171413 h 1171413"/>
              <a:gd name="connsiteX6" fmla="*/ 2168 w 104561"/>
              <a:gd name="connsiteY6" fmla="*/ 0 h 117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561" h="1171413">
                <a:moveTo>
                  <a:pt x="2168" y="0"/>
                </a:moveTo>
                <a:lnTo>
                  <a:pt x="42649" y="221456"/>
                </a:lnTo>
                <a:lnTo>
                  <a:pt x="71224" y="466725"/>
                </a:lnTo>
                <a:lnTo>
                  <a:pt x="92655" y="814387"/>
                </a:lnTo>
                <a:lnTo>
                  <a:pt x="104561" y="1168941"/>
                </a:lnTo>
                <a:lnTo>
                  <a:pt x="313" y="1171413"/>
                </a:lnTo>
                <a:cubicBezTo>
                  <a:pt x="-1274" y="784063"/>
                  <a:pt x="3755" y="394494"/>
                  <a:pt x="2168" y="0"/>
                </a:cubicBez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50" name="Egyenes összekötő 49"/>
          <p:cNvCxnSpPr/>
          <p:nvPr/>
        </p:nvCxnSpPr>
        <p:spPr>
          <a:xfrm flipV="1">
            <a:off x="3203904" y="4704710"/>
            <a:ext cx="504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1" name="Egyenes összekötő 50"/>
          <p:cNvCxnSpPr/>
          <p:nvPr/>
        </p:nvCxnSpPr>
        <p:spPr>
          <a:xfrm flipH="1" flipV="1">
            <a:off x="3851920" y="4704710"/>
            <a:ext cx="360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52" name="Kép 5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5856" y="4376622"/>
            <a:ext cx="255697" cy="312518"/>
          </a:xfrm>
          <a:prstGeom prst="rect">
            <a:avLst/>
          </a:prstGeom>
        </p:spPr>
      </p:pic>
      <p:sp>
        <p:nvSpPr>
          <p:cNvPr id="53" name="Lekerekített téglalap feliratnak 9"/>
          <p:cNvSpPr/>
          <p:nvPr/>
        </p:nvSpPr>
        <p:spPr>
          <a:xfrm>
            <a:off x="6342134" y="1464992"/>
            <a:ext cx="2198541" cy="564033"/>
          </a:xfrm>
          <a:prstGeom prst="wedgeRoundRectCallout">
            <a:avLst>
              <a:gd name="adj1" fmla="val -166671"/>
              <a:gd name="adj2" fmla="val 300490"/>
              <a:gd name="adj3" fmla="val 16667"/>
            </a:avLst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Veszteségmagasság a szívócsőben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Lekerekített téglalap feliratnak 9"/>
          <p:cNvSpPr/>
          <p:nvPr/>
        </p:nvSpPr>
        <p:spPr>
          <a:xfrm>
            <a:off x="5784272" y="1410388"/>
            <a:ext cx="2384499" cy="1053340"/>
          </a:xfrm>
          <a:prstGeom prst="wedgeRoundRectCallout">
            <a:avLst>
              <a:gd name="adj1" fmla="val -126898"/>
              <a:gd name="adj2" fmla="val 323098"/>
              <a:gd name="adj3" fmla="val 16667"/>
            </a:avLst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szívócsövet elhagyó folyadék dinamikai magassága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029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3" grpId="0" animBg="1"/>
      <p:bldP spid="4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4713" y="296652"/>
            <a:ext cx="8229600" cy="614332"/>
          </a:xfrm>
        </p:spPr>
        <p:txBody>
          <a:bodyPr>
            <a:normAutofit/>
          </a:bodyPr>
          <a:lstStyle/>
          <a:p>
            <a:r>
              <a:rPr lang="hu-HU" sz="3600" dirty="0" smtClean="0"/>
              <a:t>A reakciós turbina szívócsöve</a:t>
            </a:r>
            <a:endParaRPr lang="hu-HU" sz="36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36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6" name="Téglalap 115"/>
          <p:cNvSpPr/>
          <p:nvPr/>
        </p:nvSpPr>
        <p:spPr>
          <a:xfrm>
            <a:off x="159986" y="830191"/>
            <a:ext cx="8768498" cy="6027809"/>
          </a:xfrm>
          <a:prstGeom prst="rect">
            <a:avLst/>
          </a:prstGeom>
        </p:spPr>
      </p:sp>
      <p:sp>
        <p:nvSpPr>
          <p:cNvPr id="168" name="Téglalap 167"/>
          <p:cNvSpPr/>
          <p:nvPr/>
        </p:nvSpPr>
        <p:spPr>
          <a:xfrm>
            <a:off x="1474837" y="3752284"/>
            <a:ext cx="1608757" cy="952426"/>
          </a:xfrm>
          <a:prstGeom prst="rect">
            <a:avLst/>
          </a:prstGeom>
          <a:pattFill prst="dashHorz">
            <a:fgClr>
              <a:srgbClr val="0070C0"/>
            </a:fgClr>
            <a:bgClr>
              <a:sysClr val="window" lastClr="FFFFFF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169" name="Egyenes összekötő 168"/>
          <p:cNvCxnSpPr/>
          <p:nvPr/>
        </p:nvCxnSpPr>
        <p:spPr>
          <a:xfrm flipV="1">
            <a:off x="1466279" y="3748600"/>
            <a:ext cx="1615859" cy="3686"/>
          </a:xfrm>
          <a:prstGeom prst="line">
            <a:avLst/>
          </a:prstGeom>
          <a:noFill/>
          <a:ln w="25400" cap="flat" cmpd="sng" algn="ctr">
            <a:solidFill>
              <a:srgbClr val="0070C0"/>
            </a:solidFill>
            <a:prstDash val="solid"/>
            <a:miter lim="800000"/>
          </a:ln>
          <a:effectLst/>
        </p:spPr>
      </p:cxnSp>
      <p:sp>
        <p:nvSpPr>
          <p:cNvPr id="170" name="Háromszög 169"/>
          <p:cNvSpPr>
            <a:spLocks noChangeAspect="1"/>
          </p:cNvSpPr>
          <p:nvPr/>
        </p:nvSpPr>
        <p:spPr>
          <a:xfrm flipV="1">
            <a:off x="1644032" y="3652991"/>
            <a:ext cx="91272" cy="80064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pic>
        <p:nvPicPr>
          <p:cNvPr id="164" name="Kép 1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342" y="1581809"/>
            <a:ext cx="2161682" cy="1493962"/>
          </a:xfrm>
          <a:prstGeom prst="rect">
            <a:avLst/>
          </a:prstGeom>
        </p:spPr>
      </p:pic>
      <p:cxnSp>
        <p:nvCxnSpPr>
          <p:cNvPr id="165" name="Egyenes összekötő 164"/>
          <p:cNvCxnSpPr/>
          <p:nvPr/>
        </p:nvCxnSpPr>
        <p:spPr>
          <a:xfrm flipH="1">
            <a:off x="1812027" y="3004428"/>
            <a:ext cx="146765" cy="1179359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6" name="Egyenes összekötő 165"/>
          <p:cNvCxnSpPr/>
          <p:nvPr/>
        </p:nvCxnSpPr>
        <p:spPr>
          <a:xfrm>
            <a:off x="2638054" y="3007521"/>
            <a:ext cx="146765" cy="1178311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7" name="Egyenes összekötő 166"/>
          <p:cNvCxnSpPr/>
          <p:nvPr/>
        </p:nvCxnSpPr>
        <p:spPr>
          <a:xfrm flipV="1">
            <a:off x="1738650" y="4185832"/>
            <a:ext cx="110940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1" name="Egyenes összekötő 120"/>
          <p:cNvCxnSpPr/>
          <p:nvPr/>
        </p:nvCxnSpPr>
        <p:spPr>
          <a:xfrm flipH="1">
            <a:off x="2281592" y="1395605"/>
            <a:ext cx="0" cy="3705354"/>
          </a:xfrm>
          <a:prstGeom prst="line">
            <a:avLst/>
          </a:prstGeom>
          <a:noFill/>
          <a:ln w="6350" cap="flat" cmpd="sng" algn="ctr">
            <a:solidFill>
              <a:srgbClr val="FF0000"/>
            </a:solidFill>
            <a:prstDash val="lgDashDot"/>
            <a:miter lim="800000"/>
          </a:ln>
          <a:effectLst/>
        </p:spPr>
      </p:cxnSp>
      <p:cxnSp>
        <p:nvCxnSpPr>
          <p:cNvPr id="139" name="Egyenes összekötő 138"/>
          <p:cNvCxnSpPr/>
          <p:nvPr/>
        </p:nvCxnSpPr>
        <p:spPr>
          <a:xfrm flipH="1" flipV="1">
            <a:off x="441993" y="2435327"/>
            <a:ext cx="82248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0" name="Egyenes összekötő 139"/>
          <p:cNvCxnSpPr/>
          <p:nvPr/>
        </p:nvCxnSpPr>
        <p:spPr>
          <a:xfrm flipH="1" flipV="1">
            <a:off x="431338" y="4183789"/>
            <a:ext cx="822017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1" name="Egyenes összekötő nyíllal 140"/>
          <p:cNvCxnSpPr/>
          <p:nvPr/>
        </p:nvCxnSpPr>
        <p:spPr>
          <a:xfrm flipH="1">
            <a:off x="765167" y="2438948"/>
            <a:ext cx="0" cy="174688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153" name="Kép 1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34" y="3100688"/>
            <a:ext cx="241491" cy="312518"/>
          </a:xfrm>
          <a:prstGeom prst="rect">
            <a:avLst/>
          </a:prstGeom>
        </p:spPr>
      </p:pic>
      <p:cxnSp>
        <p:nvCxnSpPr>
          <p:cNvPr id="62" name="Egyenes összekötő 61"/>
          <p:cNvCxnSpPr/>
          <p:nvPr/>
        </p:nvCxnSpPr>
        <p:spPr>
          <a:xfrm>
            <a:off x="3272773" y="3748594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3" name="Egyenes összekötő 62"/>
          <p:cNvCxnSpPr/>
          <p:nvPr/>
        </p:nvCxnSpPr>
        <p:spPr>
          <a:xfrm>
            <a:off x="3292997" y="4183789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4" name="Egyenes összekötő nyíllal 63"/>
          <p:cNvCxnSpPr/>
          <p:nvPr/>
        </p:nvCxnSpPr>
        <p:spPr>
          <a:xfrm flipH="1">
            <a:off x="3424292" y="3748594"/>
            <a:ext cx="0" cy="42951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65" name="Egyenes összekötő 64"/>
          <p:cNvCxnSpPr/>
          <p:nvPr/>
        </p:nvCxnSpPr>
        <p:spPr>
          <a:xfrm>
            <a:off x="3445192" y="2435328"/>
            <a:ext cx="343613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pic>
        <p:nvPicPr>
          <p:cNvPr id="66" name="Kép 65"/>
          <p:cNvPicPr/>
          <p:nvPr/>
        </p:nvPicPr>
        <p:blipFill>
          <a:blip r:embed="rId4"/>
          <a:stretch>
            <a:fillRect/>
          </a:stretch>
        </p:blipFill>
        <p:spPr>
          <a:xfrm>
            <a:off x="3134728" y="3854516"/>
            <a:ext cx="255697" cy="227286"/>
          </a:xfrm>
          <a:prstGeom prst="rect">
            <a:avLst/>
          </a:prstGeom>
        </p:spPr>
      </p:pic>
      <p:cxnSp>
        <p:nvCxnSpPr>
          <p:cNvPr id="67" name="Egyenes összekötő 66"/>
          <p:cNvCxnSpPr/>
          <p:nvPr/>
        </p:nvCxnSpPr>
        <p:spPr>
          <a:xfrm>
            <a:off x="3704512" y="1849114"/>
            <a:ext cx="0" cy="29529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9" name="Egyenes összekötő 68"/>
          <p:cNvCxnSpPr/>
          <p:nvPr/>
        </p:nvCxnSpPr>
        <p:spPr>
          <a:xfrm>
            <a:off x="6775801" y="1827621"/>
            <a:ext cx="0" cy="370458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1" name="Egyenes összekötő 30"/>
          <p:cNvCxnSpPr/>
          <p:nvPr/>
        </p:nvCxnSpPr>
        <p:spPr>
          <a:xfrm>
            <a:off x="6345679" y="3696797"/>
            <a:ext cx="0" cy="182544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2" name="Egyenes összekötő nyíllal 31"/>
          <p:cNvCxnSpPr/>
          <p:nvPr/>
        </p:nvCxnSpPr>
        <p:spPr>
          <a:xfrm flipH="1" flipV="1">
            <a:off x="6342135" y="5362249"/>
            <a:ext cx="432790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3" name="Kép 32"/>
          <p:cNvPicPr/>
          <p:nvPr/>
        </p:nvPicPr>
        <p:blipFill>
          <a:blip r:embed="rId4"/>
          <a:stretch>
            <a:fillRect/>
          </a:stretch>
        </p:blipFill>
        <p:spPr>
          <a:xfrm>
            <a:off x="6456343" y="5043236"/>
            <a:ext cx="254750" cy="227286"/>
          </a:xfrm>
          <a:prstGeom prst="rect">
            <a:avLst/>
          </a:prstGeom>
        </p:spPr>
      </p:pic>
      <p:cxnSp>
        <p:nvCxnSpPr>
          <p:cNvPr id="34" name="Egyenes összekötő 33"/>
          <p:cNvCxnSpPr/>
          <p:nvPr/>
        </p:nvCxnSpPr>
        <p:spPr>
          <a:xfrm>
            <a:off x="4050163" y="3933084"/>
            <a:ext cx="0" cy="15569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5" name="Egyenes összekötő 34"/>
          <p:cNvCxnSpPr/>
          <p:nvPr/>
        </p:nvCxnSpPr>
        <p:spPr>
          <a:xfrm>
            <a:off x="3858386" y="3969228"/>
            <a:ext cx="0" cy="15120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7" name="Egyenes összekötő nyíllal 36"/>
          <p:cNvCxnSpPr/>
          <p:nvPr/>
        </p:nvCxnSpPr>
        <p:spPr>
          <a:xfrm flipH="1">
            <a:off x="4050163" y="5362249"/>
            <a:ext cx="2295517" cy="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8" name="Kép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3044" y="4808240"/>
            <a:ext cx="482982" cy="554009"/>
          </a:xfrm>
          <a:prstGeom prst="rect">
            <a:avLst/>
          </a:prstGeom>
        </p:spPr>
      </p:pic>
      <p:cxnSp>
        <p:nvCxnSpPr>
          <p:cNvPr id="44" name="Egyenes összekötő 43"/>
          <p:cNvCxnSpPr/>
          <p:nvPr/>
        </p:nvCxnSpPr>
        <p:spPr>
          <a:xfrm flipV="1">
            <a:off x="3239920" y="5362255"/>
            <a:ext cx="612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46" name="Kép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0589" y="4783732"/>
            <a:ext cx="440366" cy="582420"/>
          </a:xfrm>
          <a:prstGeom prst="rect">
            <a:avLst/>
          </a:prstGeom>
        </p:spPr>
      </p:pic>
      <p:sp>
        <p:nvSpPr>
          <p:cNvPr id="8" name="Lefelé nyíl 7"/>
          <p:cNvSpPr/>
          <p:nvPr/>
        </p:nvSpPr>
        <p:spPr>
          <a:xfrm>
            <a:off x="1986757" y="4185084"/>
            <a:ext cx="589669" cy="600112"/>
          </a:xfrm>
          <a:prstGeom prst="downArrow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i="1" dirty="0" smtClean="0">
                <a:solidFill>
                  <a:prstClr val="white"/>
                </a:solidFill>
                <a:latin typeface="Calibri"/>
              </a:rPr>
              <a:t>c</a:t>
            </a:r>
            <a:r>
              <a:rPr lang="hu-HU" sz="1100" i="1" baseline="-25000" dirty="0" smtClean="0">
                <a:solidFill>
                  <a:prstClr val="white"/>
                </a:solidFill>
                <a:latin typeface="Calibri"/>
              </a:rPr>
              <a:t>3</a:t>
            </a:r>
            <a:endParaRPr lang="hu-HU" sz="1100" i="1" baseline="-25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Szabadkézi sokszög 48"/>
          <p:cNvSpPr/>
          <p:nvPr/>
        </p:nvSpPr>
        <p:spPr>
          <a:xfrm>
            <a:off x="3702446" y="2446051"/>
            <a:ext cx="155940" cy="1736343"/>
          </a:xfrm>
          <a:custGeom>
            <a:avLst/>
            <a:gdLst>
              <a:gd name="connsiteX0" fmla="*/ 0 w 100012"/>
              <a:gd name="connsiteY0" fmla="*/ 0 h 1171575"/>
              <a:gd name="connsiteX1" fmla="*/ 40481 w 100012"/>
              <a:gd name="connsiteY1" fmla="*/ 221456 h 1171575"/>
              <a:gd name="connsiteX2" fmla="*/ 69056 w 100012"/>
              <a:gd name="connsiteY2" fmla="*/ 466725 h 1171575"/>
              <a:gd name="connsiteX3" fmla="*/ 90487 w 100012"/>
              <a:gd name="connsiteY3" fmla="*/ 814387 h 1171575"/>
              <a:gd name="connsiteX4" fmla="*/ 100012 w 100012"/>
              <a:gd name="connsiteY4" fmla="*/ 1171575 h 1171575"/>
              <a:gd name="connsiteX5" fmla="*/ 4762 w 100012"/>
              <a:gd name="connsiteY5" fmla="*/ 1169194 h 1171575"/>
              <a:gd name="connsiteX6" fmla="*/ 0 w 100012"/>
              <a:gd name="connsiteY6" fmla="*/ 0 h 1171575"/>
              <a:gd name="connsiteX0" fmla="*/ 0 w 102393"/>
              <a:gd name="connsiteY0" fmla="*/ 0 h 1169194"/>
              <a:gd name="connsiteX1" fmla="*/ 40481 w 102393"/>
              <a:gd name="connsiteY1" fmla="*/ 221456 h 1169194"/>
              <a:gd name="connsiteX2" fmla="*/ 69056 w 102393"/>
              <a:gd name="connsiteY2" fmla="*/ 466725 h 1169194"/>
              <a:gd name="connsiteX3" fmla="*/ 90487 w 102393"/>
              <a:gd name="connsiteY3" fmla="*/ 814387 h 1169194"/>
              <a:gd name="connsiteX4" fmla="*/ 102393 w 102393"/>
              <a:gd name="connsiteY4" fmla="*/ 1166044 h 1169194"/>
              <a:gd name="connsiteX5" fmla="*/ 4762 w 102393"/>
              <a:gd name="connsiteY5" fmla="*/ 1169194 h 1169194"/>
              <a:gd name="connsiteX6" fmla="*/ 0 w 102393"/>
              <a:gd name="connsiteY6" fmla="*/ 0 h 1169194"/>
              <a:gd name="connsiteX0" fmla="*/ 0 w 102393"/>
              <a:gd name="connsiteY0" fmla="*/ 0 h 1169194"/>
              <a:gd name="connsiteX1" fmla="*/ 40481 w 102393"/>
              <a:gd name="connsiteY1" fmla="*/ 221456 h 1169194"/>
              <a:gd name="connsiteX2" fmla="*/ 69056 w 102393"/>
              <a:gd name="connsiteY2" fmla="*/ 466725 h 1169194"/>
              <a:gd name="connsiteX3" fmla="*/ 90487 w 102393"/>
              <a:gd name="connsiteY3" fmla="*/ 814387 h 1169194"/>
              <a:gd name="connsiteX4" fmla="*/ 102393 w 102393"/>
              <a:gd name="connsiteY4" fmla="*/ 1168941 h 1169194"/>
              <a:gd name="connsiteX5" fmla="*/ 4762 w 102393"/>
              <a:gd name="connsiteY5" fmla="*/ 1169194 h 1169194"/>
              <a:gd name="connsiteX6" fmla="*/ 0 w 102393"/>
              <a:gd name="connsiteY6" fmla="*/ 0 h 1169194"/>
              <a:gd name="connsiteX0" fmla="*/ 2168 w 104561"/>
              <a:gd name="connsiteY0" fmla="*/ 0 h 1169194"/>
              <a:gd name="connsiteX1" fmla="*/ 42649 w 104561"/>
              <a:gd name="connsiteY1" fmla="*/ 221456 h 1169194"/>
              <a:gd name="connsiteX2" fmla="*/ 71224 w 104561"/>
              <a:gd name="connsiteY2" fmla="*/ 466725 h 1169194"/>
              <a:gd name="connsiteX3" fmla="*/ 92655 w 104561"/>
              <a:gd name="connsiteY3" fmla="*/ 814387 h 1169194"/>
              <a:gd name="connsiteX4" fmla="*/ 104561 w 104561"/>
              <a:gd name="connsiteY4" fmla="*/ 1168941 h 1169194"/>
              <a:gd name="connsiteX5" fmla="*/ 313 w 104561"/>
              <a:gd name="connsiteY5" fmla="*/ 1169194 h 1169194"/>
              <a:gd name="connsiteX6" fmla="*/ 2168 w 104561"/>
              <a:gd name="connsiteY6" fmla="*/ 0 h 1169194"/>
              <a:gd name="connsiteX0" fmla="*/ 2168 w 104561"/>
              <a:gd name="connsiteY0" fmla="*/ 0 h 1171413"/>
              <a:gd name="connsiteX1" fmla="*/ 42649 w 104561"/>
              <a:gd name="connsiteY1" fmla="*/ 221456 h 1171413"/>
              <a:gd name="connsiteX2" fmla="*/ 71224 w 104561"/>
              <a:gd name="connsiteY2" fmla="*/ 466725 h 1171413"/>
              <a:gd name="connsiteX3" fmla="*/ 92655 w 104561"/>
              <a:gd name="connsiteY3" fmla="*/ 814387 h 1171413"/>
              <a:gd name="connsiteX4" fmla="*/ 104561 w 104561"/>
              <a:gd name="connsiteY4" fmla="*/ 1168941 h 1171413"/>
              <a:gd name="connsiteX5" fmla="*/ 313 w 104561"/>
              <a:gd name="connsiteY5" fmla="*/ 1171413 h 1171413"/>
              <a:gd name="connsiteX6" fmla="*/ 2168 w 104561"/>
              <a:gd name="connsiteY6" fmla="*/ 0 h 117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561" h="1171413">
                <a:moveTo>
                  <a:pt x="2168" y="0"/>
                </a:moveTo>
                <a:lnTo>
                  <a:pt x="42649" y="221456"/>
                </a:lnTo>
                <a:lnTo>
                  <a:pt x="71224" y="466725"/>
                </a:lnTo>
                <a:lnTo>
                  <a:pt x="92655" y="814387"/>
                </a:lnTo>
                <a:lnTo>
                  <a:pt x="104561" y="1168941"/>
                </a:lnTo>
                <a:lnTo>
                  <a:pt x="313" y="1171413"/>
                </a:lnTo>
                <a:cubicBezTo>
                  <a:pt x="-1274" y="784063"/>
                  <a:pt x="3755" y="394494"/>
                  <a:pt x="2168" y="0"/>
                </a:cubicBez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50" name="Egyenes összekötő 49"/>
          <p:cNvCxnSpPr/>
          <p:nvPr/>
        </p:nvCxnSpPr>
        <p:spPr>
          <a:xfrm flipV="1">
            <a:off x="3203904" y="4704710"/>
            <a:ext cx="504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1" name="Egyenes összekötő 50"/>
          <p:cNvCxnSpPr/>
          <p:nvPr/>
        </p:nvCxnSpPr>
        <p:spPr>
          <a:xfrm flipH="1" flipV="1">
            <a:off x="3851920" y="4704710"/>
            <a:ext cx="360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52" name="Kép 5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5856" y="4376622"/>
            <a:ext cx="255697" cy="312518"/>
          </a:xfrm>
          <a:prstGeom prst="rect">
            <a:avLst/>
          </a:prstGeom>
        </p:spPr>
      </p:pic>
      <p:sp>
        <p:nvSpPr>
          <p:cNvPr id="43" name="Lekerekített téglalap feliratnak 9"/>
          <p:cNvSpPr/>
          <p:nvPr/>
        </p:nvSpPr>
        <p:spPr>
          <a:xfrm>
            <a:off x="5784272" y="1410388"/>
            <a:ext cx="2384499" cy="1053340"/>
          </a:xfrm>
          <a:prstGeom prst="wedgeRoundRectCallout">
            <a:avLst>
              <a:gd name="adj1" fmla="val -126898"/>
              <a:gd name="adj2" fmla="val 323098"/>
              <a:gd name="adj3" fmla="val 16667"/>
            </a:avLst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szívócsövet elhagyó folyadék dinamikai magassága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42" name="Egyenes összekötő 41"/>
          <p:cNvCxnSpPr/>
          <p:nvPr/>
        </p:nvCxnSpPr>
        <p:spPr>
          <a:xfrm>
            <a:off x="4479951" y="1788445"/>
            <a:ext cx="0" cy="300661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5" name="Egyenes összekötő nyíllal 44"/>
          <p:cNvCxnSpPr/>
          <p:nvPr/>
        </p:nvCxnSpPr>
        <p:spPr>
          <a:xfrm flipH="1">
            <a:off x="3705679" y="2020429"/>
            <a:ext cx="774272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47" name="Kép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1543" y="1438009"/>
            <a:ext cx="462731" cy="612000"/>
          </a:xfrm>
          <a:prstGeom prst="rect">
            <a:avLst/>
          </a:prstGeom>
        </p:spPr>
      </p:pic>
      <p:sp>
        <p:nvSpPr>
          <p:cNvPr id="48" name="Lekerekített téglalap feliratnak 9"/>
          <p:cNvSpPr/>
          <p:nvPr/>
        </p:nvSpPr>
        <p:spPr>
          <a:xfrm>
            <a:off x="6156176" y="4185832"/>
            <a:ext cx="2384500" cy="876028"/>
          </a:xfrm>
          <a:prstGeom prst="wedgeRoundRectCallout">
            <a:avLst>
              <a:gd name="adj1" fmla="val -138839"/>
              <a:gd name="adj2" fmla="val -281445"/>
              <a:gd name="adj3" fmla="val 16667"/>
            </a:avLst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járókerékből kilépő folyadék </a:t>
            </a:r>
            <a:r>
              <a:rPr lang="hu-HU" dirty="0" smtClean="0">
                <a:latin typeface="+mj-lt"/>
              </a:rPr>
              <a:t>dinamikai magassága </a:t>
            </a:r>
            <a:r>
              <a:rPr lang="hu-HU" dirty="0" smtClean="0">
                <a:latin typeface="+mj-lt"/>
              </a:rPr>
              <a:t>(</a:t>
            </a:r>
            <a:r>
              <a:rPr lang="hu-HU" i="1" dirty="0" smtClean="0">
                <a:latin typeface="+mj-lt"/>
              </a:rPr>
              <a:t>m</a:t>
            </a:r>
            <a:r>
              <a:rPr lang="hu-HU" dirty="0" smtClean="0">
                <a:latin typeface="+mj-lt"/>
              </a:rPr>
              <a:t>)</a:t>
            </a:r>
            <a:endParaRPr lang="hu-HU" dirty="0">
              <a:latin typeface="+mj-lt"/>
            </a:endParaRPr>
          </a:p>
        </p:txBody>
      </p:sp>
      <p:sp>
        <p:nvSpPr>
          <p:cNvPr id="54" name="Lefelé nyíl 53"/>
          <p:cNvSpPr/>
          <p:nvPr/>
        </p:nvSpPr>
        <p:spPr>
          <a:xfrm>
            <a:off x="1986757" y="2459096"/>
            <a:ext cx="589669" cy="825888"/>
          </a:xfrm>
          <a:prstGeom prst="downArrow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i="1" dirty="0" smtClean="0">
                <a:solidFill>
                  <a:prstClr val="white"/>
                </a:solidFill>
                <a:latin typeface="Calibri"/>
              </a:rPr>
              <a:t>c</a:t>
            </a:r>
            <a:r>
              <a:rPr lang="hu-HU" sz="1100" i="1" baseline="-25000" dirty="0" smtClean="0">
                <a:solidFill>
                  <a:prstClr val="white"/>
                </a:solidFill>
                <a:latin typeface="Calibri"/>
              </a:rPr>
              <a:t>2</a:t>
            </a:r>
            <a:endParaRPr lang="hu-HU" sz="1100" i="1" baseline="-250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987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 animBg="1"/>
      <p:bldP spid="5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4713" y="296652"/>
            <a:ext cx="8229600" cy="614332"/>
          </a:xfrm>
        </p:spPr>
        <p:txBody>
          <a:bodyPr>
            <a:normAutofit/>
          </a:bodyPr>
          <a:lstStyle/>
          <a:p>
            <a:r>
              <a:rPr lang="hu-HU" sz="3600" dirty="0" smtClean="0"/>
              <a:t>A reakciós turbina szívócsöve</a:t>
            </a:r>
            <a:endParaRPr lang="hu-HU" sz="36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37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6" name="Téglalap 115"/>
          <p:cNvSpPr/>
          <p:nvPr/>
        </p:nvSpPr>
        <p:spPr>
          <a:xfrm>
            <a:off x="159986" y="830191"/>
            <a:ext cx="8768498" cy="6027809"/>
          </a:xfrm>
          <a:prstGeom prst="rect">
            <a:avLst/>
          </a:prstGeom>
        </p:spPr>
      </p:sp>
      <p:sp>
        <p:nvSpPr>
          <p:cNvPr id="168" name="Téglalap 167"/>
          <p:cNvSpPr/>
          <p:nvPr/>
        </p:nvSpPr>
        <p:spPr>
          <a:xfrm>
            <a:off x="1474837" y="3752284"/>
            <a:ext cx="1608757" cy="952426"/>
          </a:xfrm>
          <a:prstGeom prst="rect">
            <a:avLst/>
          </a:prstGeom>
          <a:pattFill prst="dashHorz">
            <a:fgClr>
              <a:srgbClr val="0070C0"/>
            </a:fgClr>
            <a:bgClr>
              <a:sysClr val="window" lastClr="FFFFFF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169" name="Egyenes összekötő 168"/>
          <p:cNvCxnSpPr/>
          <p:nvPr/>
        </p:nvCxnSpPr>
        <p:spPr>
          <a:xfrm flipV="1">
            <a:off x="1466279" y="3748600"/>
            <a:ext cx="1615859" cy="3686"/>
          </a:xfrm>
          <a:prstGeom prst="line">
            <a:avLst/>
          </a:prstGeom>
          <a:noFill/>
          <a:ln w="25400" cap="flat" cmpd="sng" algn="ctr">
            <a:solidFill>
              <a:srgbClr val="0070C0"/>
            </a:solidFill>
            <a:prstDash val="solid"/>
            <a:miter lim="800000"/>
          </a:ln>
          <a:effectLst/>
        </p:spPr>
      </p:cxnSp>
      <p:sp>
        <p:nvSpPr>
          <p:cNvPr id="170" name="Háromszög 169"/>
          <p:cNvSpPr>
            <a:spLocks noChangeAspect="1"/>
          </p:cNvSpPr>
          <p:nvPr/>
        </p:nvSpPr>
        <p:spPr>
          <a:xfrm flipV="1">
            <a:off x="1644032" y="3652991"/>
            <a:ext cx="91272" cy="80064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pic>
        <p:nvPicPr>
          <p:cNvPr id="164" name="Kép 1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342" y="1581809"/>
            <a:ext cx="2161682" cy="1493962"/>
          </a:xfrm>
          <a:prstGeom prst="rect">
            <a:avLst/>
          </a:prstGeom>
        </p:spPr>
      </p:pic>
      <p:cxnSp>
        <p:nvCxnSpPr>
          <p:cNvPr id="165" name="Egyenes összekötő 164"/>
          <p:cNvCxnSpPr/>
          <p:nvPr/>
        </p:nvCxnSpPr>
        <p:spPr>
          <a:xfrm flipH="1">
            <a:off x="1812027" y="3004428"/>
            <a:ext cx="146765" cy="1179359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6" name="Egyenes összekötő 165"/>
          <p:cNvCxnSpPr/>
          <p:nvPr/>
        </p:nvCxnSpPr>
        <p:spPr>
          <a:xfrm>
            <a:off x="2638054" y="3007521"/>
            <a:ext cx="146765" cy="1178311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7" name="Egyenes összekötő 166"/>
          <p:cNvCxnSpPr/>
          <p:nvPr/>
        </p:nvCxnSpPr>
        <p:spPr>
          <a:xfrm flipV="1">
            <a:off x="1738650" y="4185832"/>
            <a:ext cx="110940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1" name="Egyenes összekötő 120"/>
          <p:cNvCxnSpPr/>
          <p:nvPr/>
        </p:nvCxnSpPr>
        <p:spPr>
          <a:xfrm flipH="1">
            <a:off x="2281592" y="1395605"/>
            <a:ext cx="0" cy="3705354"/>
          </a:xfrm>
          <a:prstGeom prst="line">
            <a:avLst/>
          </a:prstGeom>
          <a:noFill/>
          <a:ln w="6350" cap="flat" cmpd="sng" algn="ctr">
            <a:solidFill>
              <a:srgbClr val="FF0000"/>
            </a:solidFill>
            <a:prstDash val="lgDashDot"/>
            <a:miter lim="800000"/>
          </a:ln>
          <a:effectLst/>
        </p:spPr>
      </p:cxnSp>
      <p:cxnSp>
        <p:nvCxnSpPr>
          <p:cNvPr id="139" name="Egyenes összekötő 138"/>
          <p:cNvCxnSpPr/>
          <p:nvPr/>
        </p:nvCxnSpPr>
        <p:spPr>
          <a:xfrm flipH="1" flipV="1">
            <a:off x="441993" y="2435327"/>
            <a:ext cx="82248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0" name="Egyenes összekötő 139"/>
          <p:cNvCxnSpPr/>
          <p:nvPr/>
        </p:nvCxnSpPr>
        <p:spPr>
          <a:xfrm flipH="1" flipV="1">
            <a:off x="431338" y="4183789"/>
            <a:ext cx="822017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1" name="Egyenes összekötő nyíllal 140"/>
          <p:cNvCxnSpPr/>
          <p:nvPr/>
        </p:nvCxnSpPr>
        <p:spPr>
          <a:xfrm flipH="1">
            <a:off x="765167" y="2438948"/>
            <a:ext cx="0" cy="174688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153" name="Kép 1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34" y="3100688"/>
            <a:ext cx="241491" cy="312518"/>
          </a:xfrm>
          <a:prstGeom prst="rect">
            <a:avLst/>
          </a:prstGeom>
        </p:spPr>
      </p:pic>
      <p:cxnSp>
        <p:nvCxnSpPr>
          <p:cNvPr id="62" name="Egyenes összekötő 61"/>
          <p:cNvCxnSpPr/>
          <p:nvPr/>
        </p:nvCxnSpPr>
        <p:spPr>
          <a:xfrm>
            <a:off x="3272773" y="3748594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3" name="Egyenes összekötő 62"/>
          <p:cNvCxnSpPr/>
          <p:nvPr/>
        </p:nvCxnSpPr>
        <p:spPr>
          <a:xfrm>
            <a:off x="3292997" y="4183789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4" name="Egyenes összekötő nyíllal 63"/>
          <p:cNvCxnSpPr/>
          <p:nvPr/>
        </p:nvCxnSpPr>
        <p:spPr>
          <a:xfrm flipH="1">
            <a:off x="3424292" y="3748594"/>
            <a:ext cx="0" cy="42951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65" name="Egyenes összekötő 64"/>
          <p:cNvCxnSpPr/>
          <p:nvPr/>
        </p:nvCxnSpPr>
        <p:spPr>
          <a:xfrm>
            <a:off x="3445192" y="2435328"/>
            <a:ext cx="343613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pic>
        <p:nvPicPr>
          <p:cNvPr id="66" name="Kép 65"/>
          <p:cNvPicPr/>
          <p:nvPr/>
        </p:nvPicPr>
        <p:blipFill>
          <a:blip r:embed="rId4"/>
          <a:stretch>
            <a:fillRect/>
          </a:stretch>
        </p:blipFill>
        <p:spPr>
          <a:xfrm>
            <a:off x="3134728" y="3854516"/>
            <a:ext cx="255697" cy="227286"/>
          </a:xfrm>
          <a:prstGeom prst="rect">
            <a:avLst/>
          </a:prstGeom>
        </p:spPr>
      </p:pic>
      <p:cxnSp>
        <p:nvCxnSpPr>
          <p:cNvPr id="67" name="Egyenes összekötő 66"/>
          <p:cNvCxnSpPr/>
          <p:nvPr/>
        </p:nvCxnSpPr>
        <p:spPr>
          <a:xfrm>
            <a:off x="3704512" y="1849114"/>
            <a:ext cx="0" cy="29529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9" name="Egyenes összekötő 68"/>
          <p:cNvCxnSpPr/>
          <p:nvPr/>
        </p:nvCxnSpPr>
        <p:spPr>
          <a:xfrm>
            <a:off x="6775801" y="1827621"/>
            <a:ext cx="0" cy="370458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1" name="Egyenes összekötő 30"/>
          <p:cNvCxnSpPr/>
          <p:nvPr/>
        </p:nvCxnSpPr>
        <p:spPr>
          <a:xfrm>
            <a:off x="6345679" y="3696797"/>
            <a:ext cx="0" cy="182544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2" name="Egyenes összekötő nyíllal 31"/>
          <p:cNvCxnSpPr/>
          <p:nvPr/>
        </p:nvCxnSpPr>
        <p:spPr>
          <a:xfrm flipH="1" flipV="1">
            <a:off x="6342135" y="5362249"/>
            <a:ext cx="432790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3" name="Kép 32"/>
          <p:cNvPicPr/>
          <p:nvPr/>
        </p:nvPicPr>
        <p:blipFill>
          <a:blip r:embed="rId4"/>
          <a:stretch>
            <a:fillRect/>
          </a:stretch>
        </p:blipFill>
        <p:spPr>
          <a:xfrm>
            <a:off x="6456343" y="5043236"/>
            <a:ext cx="254750" cy="227286"/>
          </a:xfrm>
          <a:prstGeom prst="rect">
            <a:avLst/>
          </a:prstGeom>
        </p:spPr>
      </p:pic>
      <p:cxnSp>
        <p:nvCxnSpPr>
          <p:cNvPr id="34" name="Egyenes összekötő 33"/>
          <p:cNvCxnSpPr/>
          <p:nvPr/>
        </p:nvCxnSpPr>
        <p:spPr>
          <a:xfrm>
            <a:off x="4050163" y="3933084"/>
            <a:ext cx="0" cy="15569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5" name="Egyenes összekötő 34"/>
          <p:cNvCxnSpPr/>
          <p:nvPr/>
        </p:nvCxnSpPr>
        <p:spPr>
          <a:xfrm>
            <a:off x="3858386" y="3969228"/>
            <a:ext cx="0" cy="15120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7" name="Egyenes összekötő nyíllal 36"/>
          <p:cNvCxnSpPr/>
          <p:nvPr/>
        </p:nvCxnSpPr>
        <p:spPr>
          <a:xfrm flipH="1">
            <a:off x="4050163" y="5362249"/>
            <a:ext cx="2295517" cy="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8" name="Kép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3044" y="4808240"/>
            <a:ext cx="482982" cy="554009"/>
          </a:xfrm>
          <a:prstGeom prst="rect">
            <a:avLst/>
          </a:prstGeom>
        </p:spPr>
      </p:pic>
      <p:cxnSp>
        <p:nvCxnSpPr>
          <p:cNvPr id="44" name="Egyenes összekötő 43"/>
          <p:cNvCxnSpPr/>
          <p:nvPr/>
        </p:nvCxnSpPr>
        <p:spPr>
          <a:xfrm flipV="1">
            <a:off x="3239920" y="5362255"/>
            <a:ext cx="612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46" name="Kép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0589" y="4783732"/>
            <a:ext cx="440366" cy="582420"/>
          </a:xfrm>
          <a:prstGeom prst="rect">
            <a:avLst/>
          </a:prstGeom>
        </p:spPr>
      </p:pic>
      <p:sp>
        <p:nvSpPr>
          <p:cNvPr id="8" name="Lefelé nyíl 7"/>
          <p:cNvSpPr/>
          <p:nvPr/>
        </p:nvSpPr>
        <p:spPr>
          <a:xfrm>
            <a:off x="1986757" y="4185084"/>
            <a:ext cx="589669" cy="600112"/>
          </a:xfrm>
          <a:prstGeom prst="downArrow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i="1" dirty="0" smtClean="0">
                <a:solidFill>
                  <a:prstClr val="white"/>
                </a:solidFill>
                <a:latin typeface="Calibri"/>
              </a:rPr>
              <a:t>c</a:t>
            </a:r>
            <a:r>
              <a:rPr lang="hu-HU" sz="1100" i="1" baseline="-25000" dirty="0" smtClean="0">
                <a:solidFill>
                  <a:prstClr val="white"/>
                </a:solidFill>
                <a:latin typeface="Calibri"/>
              </a:rPr>
              <a:t>3</a:t>
            </a:r>
            <a:endParaRPr lang="hu-HU" sz="1100" i="1" baseline="-25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Szabadkézi sokszög 48"/>
          <p:cNvSpPr/>
          <p:nvPr/>
        </p:nvSpPr>
        <p:spPr>
          <a:xfrm>
            <a:off x="3702446" y="2446051"/>
            <a:ext cx="155940" cy="1736343"/>
          </a:xfrm>
          <a:custGeom>
            <a:avLst/>
            <a:gdLst>
              <a:gd name="connsiteX0" fmla="*/ 0 w 100012"/>
              <a:gd name="connsiteY0" fmla="*/ 0 h 1171575"/>
              <a:gd name="connsiteX1" fmla="*/ 40481 w 100012"/>
              <a:gd name="connsiteY1" fmla="*/ 221456 h 1171575"/>
              <a:gd name="connsiteX2" fmla="*/ 69056 w 100012"/>
              <a:gd name="connsiteY2" fmla="*/ 466725 h 1171575"/>
              <a:gd name="connsiteX3" fmla="*/ 90487 w 100012"/>
              <a:gd name="connsiteY3" fmla="*/ 814387 h 1171575"/>
              <a:gd name="connsiteX4" fmla="*/ 100012 w 100012"/>
              <a:gd name="connsiteY4" fmla="*/ 1171575 h 1171575"/>
              <a:gd name="connsiteX5" fmla="*/ 4762 w 100012"/>
              <a:gd name="connsiteY5" fmla="*/ 1169194 h 1171575"/>
              <a:gd name="connsiteX6" fmla="*/ 0 w 100012"/>
              <a:gd name="connsiteY6" fmla="*/ 0 h 1171575"/>
              <a:gd name="connsiteX0" fmla="*/ 0 w 102393"/>
              <a:gd name="connsiteY0" fmla="*/ 0 h 1169194"/>
              <a:gd name="connsiteX1" fmla="*/ 40481 w 102393"/>
              <a:gd name="connsiteY1" fmla="*/ 221456 h 1169194"/>
              <a:gd name="connsiteX2" fmla="*/ 69056 w 102393"/>
              <a:gd name="connsiteY2" fmla="*/ 466725 h 1169194"/>
              <a:gd name="connsiteX3" fmla="*/ 90487 w 102393"/>
              <a:gd name="connsiteY3" fmla="*/ 814387 h 1169194"/>
              <a:gd name="connsiteX4" fmla="*/ 102393 w 102393"/>
              <a:gd name="connsiteY4" fmla="*/ 1166044 h 1169194"/>
              <a:gd name="connsiteX5" fmla="*/ 4762 w 102393"/>
              <a:gd name="connsiteY5" fmla="*/ 1169194 h 1169194"/>
              <a:gd name="connsiteX6" fmla="*/ 0 w 102393"/>
              <a:gd name="connsiteY6" fmla="*/ 0 h 1169194"/>
              <a:gd name="connsiteX0" fmla="*/ 0 w 102393"/>
              <a:gd name="connsiteY0" fmla="*/ 0 h 1169194"/>
              <a:gd name="connsiteX1" fmla="*/ 40481 w 102393"/>
              <a:gd name="connsiteY1" fmla="*/ 221456 h 1169194"/>
              <a:gd name="connsiteX2" fmla="*/ 69056 w 102393"/>
              <a:gd name="connsiteY2" fmla="*/ 466725 h 1169194"/>
              <a:gd name="connsiteX3" fmla="*/ 90487 w 102393"/>
              <a:gd name="connsiteY3" fmla="*/ 814387 h 1169194"/>
              <a:gd name="connsiteX4" fmla="*/ 102393 w 102393"/>
              <a:gd name="connsiteY4" fmla="*/ 1168941 h 1169194"/>
              <a:gd name="connsiteX5" fmla="*/ 4762 w 102393"/>
              <a:gd name="connsiteY5" fmla="*/ 1169194 h 1169194"/>
              <a:gd name="connsiteX6" fmla="*/ 0 w 102393"/>
              <a:gd name="connsiteY6" fmla="*/ 0 h 1169194"/>
              <a:gd name="connsiteX0" fmla="*/ 2168 w 104561"/>
              <a:gd name="connsiteY0" fmla="*/ 0 h 1169194"/>
              <a:gd name="connsiteX1" fmla="*/ 42649 w 104561"/>
              <a:gd name="connsiteY1" fmla="*/ 221456 h 1169194"/>
              <a:gd name="connsiteX2" fmla="*/ 71224 w 104561"/>
              <a:gd name="connsiteY2" fmla="*/ 466725 h 1169194"/>
              <a:gd name="connsiteX3" fmla="*/ 92655 w 104561"/>
              <a:gd name="connsiteY3" fmla="*/ 814387 h 1169194"/>
              <a:gd name="connsiteX4" fmla="*/ 104561 w 104561"/>
              <a:gd name="connsiteY4" fmla="*/ 1168941 h 1169194"/>
              <a:gd name="connsiteX5" fmla="*/ 313 w 104561"/>
              <a:gd name="connsiteY5" fmla="*/ 1169194 h 1169194"/>
              <a:gd name="connsiteX6" fmla="*/ 2168 w 104561"/>
              <a:gd name="connsiteY6" fmla="*/ 0 h 1169194"/>
              <a:gd name="connsiteX0" fmla="*/ 2168 w 104561"/>
              <a:gd name="connsiteY0" fmla="*/ 0 h 1171413"/>
              <a:gd name="connsiteX1" fmla="*/ 42649 w 104561"/>
              <a:gd name="connsiteY1" fmla="*/ 221456 h 1171413"/>
              <a:gd name="connsiteX2" fmla="*/ 71224 w 104561"/>
              <a:gd name="connsiteY2" fmla="*/ 466725 h 1171413"/>
              <a:gd name="connsiteX3" fmla="*/ 92655 w 104561"/>
              <a:gd name="connsiteY3" fmla="*/ 814387 h 1171413"/>
              <a:gd name="connsiteX4" fmla="*/ 104561 w 104561"/>
              <a:gd name="connsiteY4" fmla="*/ 1168941 h 1171413"/>
              <a:gd name="connsiteX5" fmla="*/ 313 w 104561"/>
              <a:gd name="connsiteY5" fmla="*/ 1171413 h 1171413"/>
              <a:gd name="connsiteX6" fmla="*/ 2168 w 104561"/>
              <a:gd name="connsiteY6" fmla="*/ 0 h 117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561" h="1171413">
                <a:moveTo>
                  <a:pt x="2168" y="0"/>
                </a:moveTo>
                <a:lnTo>
                  <a:pt x="42649" y="221456"/>
                </a:lnTo>
                <a:lnTo>
                  <a:pt x="71224" y="466725"/>
                </a:lnTo>
                <a:lnTo>
                  <a:pt x="92655" y="814387"/>
                </a:lnTo>
                <a:lnTo>
                  <a:pt x="104561" y="1168941"/>
                </a:lnTo>
                <a:lnTo>
                  <a:pt x="313" y="1171413"/>
                </a:lnTo>
                <a:cubicBezTo>
                  <a:pt x="-1274" y="784063"/>
                  <a:pt x="3755" y="394494"/>
                  <a:pt x="2168" y="0"/>
                </a:cubicBez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50" name="Egyenes összekötő 49"/>
          <p:cNvCxnSpPr/>
          <p:nvPr/>
        </p:nvCxnSpPr>
        <p:spPr>
          <a:xfrm flipV="1">
            <a:off x="3203904" y="4704710"/>
            <a:ext cx="504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1" name="Egyenes összekötő 50"/>
          <p:cNvCxnSpPr/>
          <p:nvPr/>
        </p:nvCxnSpPr>
        <p:spPr>
          <a:xfrm flipH="1" flipV="1">
            <a:off x="3851920" y="4704710"/>
            <a:ext cx="360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52" name="Kép 5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5856" y="4376622"/>
            <a:ext cx="255697" cy="312518"/>
          </a:xfrm>
          <a:prstGeom prst="rect">
            <a:avLst/>
          </a:prstGeom>
        </p:spPr>
      </p:pic>
      <p:cxnSp>
        <p:nvCxnSpPr>
          <p:cNvPr id="42" name="Egyenes összekötő 41"/>
          <p:cNvCxnSpPr/>
          <p:nvPr/>
        </p:nvCxnSpPr>
        <p:spPr>
          <a:xfrm>
            <a:off x="4479951" y="1788445"/>
            <a:ext cx="0" cy="300661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5" name="Egyenes összekötő nyíllal 44"/>
          <p:cNvCxnSpPr/>
          <p:nvPr/>
        </p:nvCxnSpPr>
        <p:spPr>
          <a:xfrm flipH="1">
            <a:off x="3705679" y="2020429"/>
            <a:ext cx="774272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47" name="Kép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1543" y="1438009"/>
            <a:ext cx="462731" cy="612000"/>
          </a:xfrm>
          <a:prstGeom prst="rect">
            <a:avLst/>
          </a:prstGeom>
        </p:spPr>
      </p:pic>
      <p:sp>
        <p:nvSpPr>
          <p:cNvPr id="48" name="Lekerekített téglalap feliratnak 9"/>
          <p:cNvSpPr/>
          <p:nvPr/>
        </p:nvSpPr>
        <p:spPr>
          <a:xfrm>
            <a:off x="6156176" y="4185832"/>
            <a:ext cx="2384500" cy="876028"/>
          </a:xfrm>
          <a:prstGeom prst="wedgeRoundRectCallout">
            <a:avLst>
              <a:gd name="adj1" fmla="val -138839"/>
              <a:gd name="adj2" fmla="val -281445"/>
              <a:gd name="adj3" fmla="val 16667"/>
            </a:avLst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járókerékből kilépő folyadék dinamikai magassága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4" name="Lefelé nyíl 53"/>
          <p:cNvSpPr/>
          <p:nvPr/>
        </p:nvSpPr>
        <p:spPr>
          <a:xfrm>
            <a:off x="1986757" y="2459096"/>
            <a:ext cx="589669" cy="825888"/>
          </a:xfrm>
          <a:prstGeom prst="downArrow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i="1" dirty="0" smtClean="0">
                <a:solidFill>
                  <a:prstClr val="white"/>
                </a:solidFill>
                <a:latin typeface="Calibri"/>
              </a:rPr>
              <a:t>c</a:t>
            </a:r>
            <a:r>
              <a:rPr lang="hu-HU" sz="1100" i="1" baseline="-25000" dirty="0" smtClean="0">
                <a:solidFill>
                  <a:prstClr val="white"/>
                </a:solidFill>
                <a:latin typeface="Calibri"/>
              </a:rPr>
              <a:t>2</a:t>
            </a:r>
            <a:endParaRPr lang="hu-HU" sz="1100" i="1" baseline="-25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3" name="Szabadkézi sokszög 52"/>
          <p:cNvSpPr/>
          <p:nvPr/>
        </p:nvSpPr>
        <p:spPr>
          <a:xfrm flipH="1">
            <a:off x="4050163" y="2435327"/>
            <a:ext cx="429788" cy="1742783"/>
          </a:xfrm>
          <a:custGeom>
            <a:avLst/>
            <a:gdLst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7004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7006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829" h="1167319">
                <a:moveTo>
                  <a:pt x="291829" y="1167319"/>
                </a:moveTo>
                <a:lnTo>
                  <a:pt x="197006" y="661480"/>
                </a:lnTo>
                <a:lnTo>
                  <a:pt x="102181" y="291829"/>
                </a:lnTo>
                <a:cubicBezTo>
                  <a:pt x="68121" y="192131"/>
                  <a:pt x="34060" y="97276"/>
                  <a:pt x="0" y="0"/>
                </a:cubicBezTo>
                <a:lnTo>
                  <a:pt x="291829" y="0"/>
                </a:lnTo>
                <a:lnTo>
                  <a:pt x="291829" y="1167319"/>
                </a:lnTo>
                <a:close/>
              </a:path>
            </a:pathLst>
          </a:custGeom>
          <a:solidFill>
            <a:srgbClr val="5B9BD5">
              <a:lumMod val="60000"/>
              <a:lumOff val="4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5" name="Egyenes összekötő nyíllal 54"/>
          <p:cNvCxnSpPr/>
          <p:nvPr/>
        </p:nvCxnSpPr>
        <p:spPr>
          <a:xfrm flipH="1" flipV="1">
            <a:off x="4050280" y="4660158"/>
            <a:ext cx="433148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56" name="Kép 5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56889" y="4341090"/>
            <a:ext cx="255697" cy="312518"/>
          </a:xfrm>
          <a:prstGeom prst="rect">
            <a:avLst/>
          </a:prstGeom>
        </p:spPr>
      </p:pic>
      <p:sp>
        <p:nvSpPr>
          <p:cNvPr id="57" name="Lekerekített téglalap feliratnak 9"/>
          <p:cNvSpPr/>
          <p:nvPr/>
        </p:nvSpPr>
        <p:spPr>
          <a:xfrm>
            <a:off x="6121874" y="1464993"/>
            <a:ext cx="2665357" cy="1484781"/>
          </a:xfrm>
          <a:prstGeom prst="wedgeRoundRectCallout">
            <a:avLst>
              <a:gd name="adj1" fmla="val -116166"/>
              <a:gd name="adj2" fmla="val 144725"/>
              <a:gd name="adj3" fmla="val 16667"/>
            </a:avLst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</a:t>
            </a:r>
            <a:r>
              <a:rPr lang="hu-HU" dirty="0" smtClean="0">
                <a:latin typeface="+mj-lt"/>
              </a:rPr>
              <a:t>diffúzoros </a:t>
            </a:r>
            <a:r>
              <a:rPr lang="hu-HU" dirty="0" smtClean="0">
                <a:latin typeface="+mj-lt"/>
              </a:rPr>
              <a:t>szívócsőben hidrosztatikai nyomássá átalakított mozgási energiával egyenértékű magasság</a:t>
            </a:r>
            <a:r>
              <a:rPr lang="hu-HU" dirty="0" smtClean="0">
                <a:latin typeface="+mj-lt"/>
              </a:rPr>
              <a:t> </a:t>
            </a:r>
            <a:r>
              <a:rPr lang="hu-HU" dirty="0" smtClean="0">
                <a:latin typeface="+mj-lt"/>
              </a:rPr>
              <a:t>(</a:t>
            </a:r>
            <a:r>
              <a:rPr lang="hu-HU" i="1" dirty="0" smtClean="0">
                <a:latin typeface="+mj-lt"/>
              </a:rPr>
              <a:t>m</a:t>
            </a:r>
            <a:r>
              <a:rPr lang="hu-HU" dirty="0" smtClean="0">
                <a:latin typeface="+mj-lt"/>
              </a:rPr>
              <a:t>)</a:t>
            </a:r>
            <a:endParaRPr lang="hu-H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8244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3" grpId="0" animBg="1"/>
      <p:bldP spid="5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4713" y="296652"/>
            <a:ext cx="8229600" cy="614332"/>
          </a:xfrm>
        </p:spPr>
        <p:txBody>
          <a:bodyPr>
            <a:normAutofit/>
          </a:bodyPr>
          <a:lstStyle/>
          <a:p>
            <a:r>
              <a:rPr lang="hu-HU" sz="3600" dirty="0" smtClean="0"/>
              <a:t>A reakciós turbina szívócsöve</a:t>
            </a:r>
            <a:endParaRPr lang="hu-HU" sz="36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38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6" name="Téglalap 115"/>
          <p:cNvSpPr/>
          <p:nvPr/>
        </p:nvSpPr>
        <p:spPr>
          <a:xfrm>
            <a:off x="159986" y="830191"/>
            <a:ext cx="8768498" cy="6027809"/>
          </a:xfrm>
          <a:prstGeom prst="rect">
            <a:avLst/>
          </a:prstGeom>
        </p:spPr>
      </p:sp>
      <p:sp>
        <p:nvSpPr>
          <p:cNvPr id="168" name="Téglalap 167"/>
          <p:cNvSpPr/>
          <p:nvPr/>
        </p:nvSpPr>
        <p:spPr>
          <a:xfrm>
            <a:off x="1474837" y="3752284"/>
            <a:ext cx="1608757" cy="952426"/>
          </a:xfrm>
          <a:prstGeom prst="rect">
            <a:avLst/>
          </a:prstGeom>
          <a:pattFill prst="dashHorz">
            <a:fgClr>
              <a:srgbClr val="0070C0"/>
            </a:fgClr>
            <a:bgClr>
              <a:sysClr val="window" lastClr="FFFFFF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169" name="Egyenes összekötő 168"/>
          <p:cNvCxnSpPr/>
          <p:nvPr/>
        </p:nvCxnSpPr>
        <p:spPr>
          <a:xfrm flipV="1">
            <a:off x="1466279" y="3748600"/>
            <a:ext cx="1615859" cy="3686"/>
          </a:xfrm>
          <a:prstGeom prst="line">
            <a:avLst/>
          </a:prstGeom>
          <a:noFill/>
          <a:ln w="25400" cap="flat" cmpd="sng" algn="ctr">
            <a:solidFill>
              <a:srgbClr val="0070C0"/>
            </a:solidFill>
            <a:prstDash val="solid"/>
            <a:miter lim="800000"/>
          </a:ln>
          <a:effectLst/>
        </p:spPr>
      </p:cxnSp>
      <p:sp>
        <p:nvSpPr>
          <p:cNvPr id="170" name="Háromszög 169"/>
          <p:cNvSpPr>
            <a:spLocks noChangeAspect="1"/>
          </p:cNvSpPr>
          <p:nvPr/>
        </p:nvSpPr>
        <p:spPr>
          <a:xfrm flipV="1">
            <a:off x="1644032" y="3652991"/>
            <a:ext cx="91272" cy="80064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pic>
        <p:nvPicPr>
          <p:cNvPr id="164" name="Kép 1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342" y="1581809"/>
            <a:ext cx="2161682" cy="1493962"/>
          </a:xfrm>
          <a:prstGeom prst="rect">
            <a:avLst/>
          </a:prstGeom>
        </p:spPr>
      </p:pic>
      <p:cxnSp>
        <p:nvCxnSpPr>
          <p:cNvPr id="165" name="Egyenes összekötő 164"/>
          <p:cNvCxnSpPr/>
          <p:nvPr/>
        </p:nvCxnSpPr>
        <p:spPr>
          <a:xfrm flipH="1">
            <a:off x="1812027" y="3004428"/>
            <a:ext cx="146765" cy="1179359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6" name="Egyenes összekötő 165"/>
          <p:cNvCxnSpPr/>
          <p:nvPr/>
        </p:nvCxnSpPr>
        <p:spPr>
          <a:xfrm>
            <a:off x="2638054" y="3007521"/>
            <a:ext cx="146765" cy="1178311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7" name="Egyenes összekötő 166"/>
          <p:cNvCxnSpPr/>
          <p:nvPr/>
        </p:nvCxnSpPr>
        <p:spPr>
          <a:xfrm flipV="1">
            <a:off x="1738650" y="4185832"/>
            <a:ext cx="110940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1" name="Egyenes összekötő 120"/>
          <p:cNvCxnSpPr/>
          <p:nvPr/>
        </p:nvCxnSpPr>
        <p:spPr>
          <a:xfrm flipH="1">
            <a:off x="2281592" y="1395605"/>
            <a:ext cx="0" cy="3705354"/>
          </a:xfrm>
          <a:prstGeom prst="line">
            <a:avLst/>
          </a:prstGeom>
          <a:noFill/>
          <a:ln w="6350" cap="flat" cmpd="sng" algn="ctr">
            <a:solidFill>
              <a:srgbClr val="FF0000"/>
            </a:solidFill>
            <a:prstDash val="lgDashDot"/>
            <a:miter lim="800000"/>
          </a:ln>
          <a:effectLst/>
        </p:spPr>
      </p:cxnSp>
      <p:cxnSp>
        <p:nvCxnSpPr>
          <p:cNvPr id="139" name="Egyenes összekötő 138"/>
          <p:cNvCxnSpPr/>
          <p:nvPr/>
        </p:nvCxnSpPr>
        <p:spPr>
          <a:xfrm flipH="1" flipV="1">
            <a:off x="441993" y="2435327"/>
            <a:ext cx="82248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0" name="Egyenes összekötő 139"/>
          <p:cNvCxnSpPr/>
          <p:nvPr/>
        </p:nvCxnSpPr>
        <p:spPr>
          <a:xfrm flipH="1" flipV="1">
            <a:off x="431338" y="4183789"/>
            <a:ext cx="822017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1" name="Egyenes összekötő nyíllal 140"/>
          <p:cNvCxnSpPr/>
          <p:nvPr/>
        </p:nvCxnSpPr>
        <p:spPr>
          <a:xfrm flipH="1">
            <a:off x="765167" y="2438948"/>
            <a:ext cx="0" cy="174688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153" name="Kép 1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34" y="3100688"/>
            <a:ext cx="241491" cy="312518"/>
          </a:xfrm>
          <a:prstGeom prst="rect">
            <a:avLst/>
          </a:prstGeom>
        </p:spPr>
      </p:pic>
      <p:cxnSp>
        <p:nvCxnSpPr>
          <p:cNvPr id="62" name="Egyenes összekötő 61"/>
          <p:cNvCxnSpPr/>
          <p:nvPr/>
        </p:nvCxnSpPr>
        <p:spPr>
          <a:xfrm>
            <a:off x="3272773" y="3748594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3" name="Egyenes összekötő 62"/>
          <p:cNvCxnSpPr/>
          <p:nvPr/>
        </p:nvCxnSpPr>
        <p:spPr>
          <a:xfrm>
            <a:off x="3292997" y="4183789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4" name="Egyenes összekötő nyíllal 63"/>
          <p:cNvCxnSpPr/>
          <p:nvPr/>
        </p:nvCxnSpPr>
        <p:spPr>
          <a:xfrm flipH="1">
            <a:off x="3424292" y="3748594"/>
            <a:ext cx="0" cy="42951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65" name="Egyenes összekötő 64"/>
          <p:cNvCxnSpPr/>
          <p:nvPr/>
        </p:nvCxnSpPr>
        <p:spPr>
          <a:xfrm>
            <a:off x="3445192" y="2435328"/>
            <a:ext cx="343613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pic>
        <p:nvPicPr>
          <p:cNvPr id="66" name="Kép 65"/>
          <p:cNvPicPr/>
          <p:nvPr/>
        </p:nvPicPr>
        <p:blipFill>
          <a:blip r:embed="rId4"/>
          <a:stretch>
            <a:fillRect/>
          </a:stretch>
        </p:blipFill>
        <p:spPr>
          <a:xfrm>
            <a:off x="3134728" y="3854516"/>
            <a:ext cx="255697" cy="227286"/>
          </a:xfrm>
          <a:prstGeom prst="rect">
            <a:avLst/>
          </a:prstGeom>
        </p:spPr>
      </p:pic>
      <p:cxnSp>
        <p:nvCxnSpPr>
          <p:cNvPr id="67" name="Egyenes összekötő 66"/>
          <p:cNvCxnSpPr/>
          <p:nvPr/>
        </p:nvCxnSpPr>
        <p:spPr>
          <a:xfrm>
            <a:off x="3704512" y="1849114"/>
            <a:ext cx="0" cy="29529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9" name="Egyenes összekötő 68"/>
          <p:cNvCxnSpPr/>
          <p:nvPr/>
        </p:nvCxnSpPr>
        <p:spPr>
          <a:xfrm>
            <a:off x="6775801" y="1827621"/>
            <a:ext cx="0" cy="370458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1" name="Egyenes összekötő 30"/>
          <p:cNvCxnSpPr/>
          <p:nvPr/>
        </p:nvCxnSpPr>
        <p:spPr>
          <a:xfrm>
            <a:off x="6345679" y="3696797"/>
            <a:ext cx="0" cy="182544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2" name="Egyenes összekötő nyíllal 31"/>
          <p:cNvCxnSpPr/>
          <p:nvPr/>
        </p:nvCxnSpPr>
        <p:spPr>
          <a:xfrm flipH="1" flipV="1">
            <a:off x="6342135" y="5362249"/>
            <a:ext cx="432790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3" name="Kép 32"/>
          <p:cNvPicPr/>
          <p:nvPr/>
        </p:nvPicPr>
        <p:blipFill>
          <a:blip r:embed="rId4"/>
          <a:stretch>
            <a:fillRect/>
          </a:stretch>
        </p:blipFill>
        <p:spPr>
          <a:xfrm>
            <a:off x="6456343" y="5043236"/>
            <a:ext cx="254750" cy="227286"/>
          </a:xfrm>
          <a:prstGeom prst="rect">
            <a:avLst/>
          </a:prstGeom>
        </p:spPr>
      </p:pic>
      <p:cxnSp>
        <p:nvCxnSpPr>
          <p:cNvPr id="34" name="Egyenes összekötő 33"/>
          <p:cNvCxnSpPr/>
          <p:nvPr/>
        </p:nvCxnSpPr>
        <p:spPr>
          <a:xfrm>
            <a:off x="4050163" y="3933084"/>
            <a:ext cx="0" cy="15569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5" name="Egyenes összekötő 34"/>
          <p:cNvCxnSpPr/>
          <p:nvPr/>
        </p:nvCxnSpPr>
        <p:spPr>
          <a:xfrm>
            <a:off x="3858386" y="3969228"/>
            <a:ext cx="0" cy="15120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7" name="Egyenes összekötő nyíllal 36"/>
          <p:cNvCxnSpPr/>
          <p:nvPr/>
        </p:nvCxnSpPr>
        <p:spPr>
          <a:xfrm flipH="1">
            <a:off x="4050163" y="5362249"/>
            <a:ext cx="2295517" cy="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8" name="Kép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3044" y="4808240"/>
            <a:ext cx="482982" cy="554009"/>
          </a:xfrm>
          <a:prstGeom prst="rect">
            <a:avLst/>
          </a:prstGeom>
        </p:spPr>
      </p:pic>
      <p:cxnSp>
        <p:nvCxnSpPr>
          <p:cNvPr id="44" name="Egyenes összekötő 43"/>
          <p:cNvCxnSpPr/>
          <p:nvPr/>
        </p:nvCxnSpPr>
        <p:spPr>
          <a:xfrm flipV="1">
            <a:off x="3239920" y="5362255"/>
            <a:ext cx="612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46" name="Kép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0589" y="4783732"/>
            <a:ext cx="440366" cy="582420"/>
          </a:xfrm>
          <a:prstGeom prst="rect">
            <a:avLst/>
          </a:prstGeom>
        </p:spPr>
      </p:pic>
      <p:sp>
        <p:nvSpPr>
          <p:cNvPr id="8" name="Lefelé nyíl 7"/>
          <p:cNvSpPr/>
          <p:nvPr/>
        </p:nvSpPr>
        <p:spPr>
          <a:xfrm>
            <a:off x="1986757" y="4185084"/>
            <a:ext cx="589669" cy="600112"/>
          </a:xfrm>
          <a:prstGeom prst="downArrow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i="1" dirty="0" smtClean="0">
                <a:solidFill>
                  <a:prstClr val="white"/>
                </a:solidFill>
                <a:latin typeface="Calibri"/>
              </a:rPr>
              <a:t>c</a:t>
            </a:r>
            <a:r>
              <a:rPr lang="hu-HU" sz="1100" i="1" baseline="-25000" dirty="0" smtClean="0">
                <a:solidFill>
                  <a:prstClr val="white"/>
                </a:solidFill>
                <a:latin typeface="Calibri"/>
              </a:rPr>
              <a:t>3</a:t>
            </a:r>
            <a:endParaRPr lang="hu-HU" sz="1100" i="1" baseline="-25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Szabadkézi sokszög 48"/>
          <p:cNvSpPr/>
          <p:nvPr/>
        </p:nvSpPr>
        <p:spPr>
          <a:xfrm>
            <a:off x="3702446" y="2446051"/>
            <a:ext cx="155940" cy="1736343"/>
          </a:xfrm>
          <a:custGeom>
            <a:avLst/>
            <a:gdLst>
              <a:gd name="connsiteX0" fmla="*/ 0 w 100012"/>
              <a:gd name="connsiteY0" fmla="*/ 0 h 1171575"/>
              <a:gd name="connsiteX1" fmla="*/ 40481 w 100012"/>
              <a:gd name="connsiteY1" fmla="*/ 221456 h 1171575"/>
              <a:gd name="connsiteX2" fmla="*/ 69056 w 100012"/>
              <a:gd name="connsiteY2" fmla="*/ 466725 h 1171575"/>
              <a:gd name="connsiteX3" fmla="*/ 90487 w 100012"/>
              <a:gd name="connsiteY3" fmla="*/ 814387 h 1171575"/>
              <a:gd name="connsiteX4" fmla="*/ 100012 w 100012"/>
              <a:gd name="connsiteY4" fmla="*/ 1171575 h 1171575"/>
              <a:gd name="connsiteX5" fmla="*/ 4762 w 100012"/>
              <a:gd name="connsiteY5" fmla="*/ 1169194 h 1171575"/>
              <a:gd name="connsiteX6" fmla="*/ 0 w 100012"/>
              <a:gd name="connsiteY6" fmla="*/ 0 h 1171575"/>
              <a:gd name="connsiteX0" fmla="*/ 0 w 102393"/>
              <a:gd name="connsiteY0" fmla="*/ 0 h 1169194"/>
              <a:gd name="connsiteX1" fmla="*/ 40481 w 102393"/>
              <a:gd name="connsiteY1" fmla="*/ 221456 h 1169194"/>
              <a:gd name="connsiteX2" fmla="*/ 69056 w 102393"/>
              <a:gd name="connsiteY2" fmla="*/ 466725 h 1169194"/>
              <a:gd name="connsiteX3" fmla="*/ 90487 w 102393"/>
              <a:gd name="connsiteY3" fmla="*/ 814387 h 1169194"/>
              <a:gd name="connsiteX4" fmla="*/ 102393 w 102393"/>
              <a:gd name="connsiteY4" fmla="*/ 1166044 h 1169194"/>
              <a:gd name="connsiteX5" fmla="*/ 4762 w 102393"/>
              <a:gd name="connsiteY5" fmla="*/ 1169194 h 1169194"/>
              <a:gd name="connsiteX6" fmla="*/ 0 w 102393"/>
              <a:gd name="connsiteY6" fmla="*/ 0 h 1169194"/>
              <a:gd name="connsiteX0" fmla="*/ 0 w 102393"/>
              <a:gd name="connsiteY0" fmla="*/ 0 h 1169194"/>
              <a:gd name="connsiteX1" fmla="*/ 40481 w 102393"/>
              <a:gd name="connsiteY1" fmla="*/ 221456 h 1169194"/>
              <a:gd name="connsiteX2" fmla="*/ 69056 w 102393"/>
              <a:gd name="connsiteY2" fmla="*/ 466725 h 1169194"/>
              <a:gd name="connsiteX3" fmla="*/ 90487 w 102393"/>
              <a:gd name="connsiteY3" fmla="*/ 814387 h 1169194"/>
              <a:gd name="connsiteX4" fmla="*/ 102393 w 102393"/>
              <a:gd name="connsiteY4" fmla="*/ 1168941 h 1169194"/>
              <a:gd name="connsiteX5" fmla="*/ 4762 w 102393"/>
              <a:gd name="connsiteY5" fmla="*/ 1169194 h 1169194"/>
              <a:gd name="connsiteX6" fmla="*/ 0 w 102393"/>
              <a:gd name="connsiteY6" fmla="*/ 0 h 1169194"/>
              <a:gd name="connsiteX0" fmla="*/ 2168 w 104561"/>
              <a:gd name="connsiteY0" fmla="*/ 0 h 1169194"/>
              <a:gd name="connsiteX1" fmla="*/ 42649 w 104561"/>
              <a:gd name="connsiteY1" fmla="*/ 221456 h 1169194"/>
              <a:gd name="connsiteX2" fmla="*/ 71224 w 104561"/>
              <a:gd name="connsiteY2" fmla="*/ 466725 h 1169194"/>
              <a:gd name="connsiteX3" fmla="*/ 92655 w 104561"/>
              <a:gd name="connsiteY3" fmla="*/ 814387 h 1169194"/>
              <a:gd name="connsiteX4" fmla="*/ 104561 w 104561"/>
              <a:gd name="connsiteY4" fmla="*/ 1168941 h 1169194"/>
              <a:gd name="connsiteX5" fmla="*/ 313 w 104561"/>
              <a:gd name="connsiteY5" fmla="*/ 1169194 h 1169194"/>
              <a:gd name="connsiteX6" fmla="*/ 2168 w 104561"/>
              <a:gd name="connsiteY6" fmla="*/ 0 h 1169194"/>
              <a:gd name="connsiteX0" fmla="*/ 2168 w 104561"/>
              <a:gd name="connsiteY0" fmla="*/ 0 h 1171413"/>
              <a:gd name="connsiteX1" fmla="*/ 42649 w 104561"/>
              <a:gd name="connsiteY1" fmla="*/ 221456 h 1171413"/>
              <a:gd name="connsiteX2" fmla="*/ 71224 w 104561"/>
              <a:gd name="connsiteY2" fmla="*/ 466725 h 1171413"/>
              <a:gd name="connsiteX3" fmla="*/ 92655 w 104561"/>
              <a:gd name="connsiteY3" fmla="*/ 814387 h 1171413"/>
              <a:gd name="connsiteX4" fmla="*/ 104561 w 104561"/>
              <a:gd name="connsiteY4" fmla="*/ 1168941 h 1171413"/>
              <a:gd name="connsiteX5" fmla="*/ 313 w 104561"/>
              <a:gd name="connsiteY5" fmla="*/ 1171413 h 1171413"/>
              <a:gd name="connsiteX6" fmla="*/ 2168 w 104561"/>
              <a:gd name="connsiteY6" fmla="*/ 0 h 117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561" h="1171413">
                <a:moveTo>
                  <a:pt x="2168" y="0"/>
                </a:moveTo>
                <a:lnTo>
                  <a:pt x="42649" y="221456"/>
                </a:lnTo>
                <a:lnTo>
                  <a:pt x="71224" y="466725"/>
                </a:lnTo>
                <a:lnTo>
                  <a:pt x="92655" y="814387"/>
                </a:lnTo>
                <a:lnTo>
                  <a:pt x="104561" y="1168941"/>
                </a:lnTo>
                <a:lnTo>
                  <a:pt x="313" y="1171413"/>
                </a:lnTo>
                <a:cubicBezTo>
                  <a:pt x="-1274" y="784063"/>
                  <a:pt x="3755" y="394494"/>
                  <a:pt x="2168" y="0"/>
                </a:cubicBez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50" name="Egyenes összekötő 49"/>
          <p:cNvCxnSpPr/>
          <p:nvPr/>
        </p:nvCxnSpPr>
        <p:spPr>
          <a:xfrm flipV="1">
            <a:off x="3203904" y="4704710"/>
            <a:ext cx="504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1" name="Egyenes összekötő 50"/>
          <p:cNvCxnSpPr/>
          <p:nvPr/>
        </p:nvCxnSpPr>
        <p:spPr>
          <a:xfrm flipH="1" flipV="1">
            <a:off x="3851920" y="4704710"/>
            <a:ext cx="360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52" name="Kép 5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5856" y="4376622"/>
            <a:ext cx="255697" cy="312518"/>
          </a:xfrm>
          <a:prstGeom prst="rect">
            <a:avLst/>
          </a:prstGeom>
        </p:spPr>
      </p:pic>
      <p:cxnSp>
        <p:nvCxnSpPr>
          <p:cNvPr id="42" name="Egyenes összekötő 41"/>
          <p:cNvCxnSpPr/>
          <p:nvPr/>
        </p:nvCxnSpPr>
        <p:spPr>
          <a:xfrm>
            <a:off x="4479951" y="1788445"/>
            <a:ext cx="0" cy="300661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5" name="Egyenes összekötő nyíllal 44"/>
          <p:cNvCxnSpPr/>
          <p:nvPr/>
        </p:nvCxnSpPr>
        <p:spPr>
          <a:xfrm flipH="1">
            <a:off x="3705679" y="2020429"/>
            <a:ext cx="774272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47" name="Kép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1543" y="1438009"/>
            <a:ext cx="462731" cy="612000"/>
          </a:xfrm>
          <a:prstGeom prst="rect">
            <a:avLst/>
          </a:prstGeom>
        </p:spPr>
      </p:pic>
      <p:sp>
        <p:nvSpPr>
          <p:cNvPr id="54" name="Lefelé nyíl 53"/>
          <p:cNvSpPr/>
          <p:nvPr/>
        </p:nvSpPr>
        <p:spPr>
          <a:xfrm>
            <a:off x="1986757" y="2459096"/>
            <a:ext cx="589669" cy="825888"/>
          </a:xfrm>
          <a:prstGeom prst="downArrow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i="1" dirty="0" smtClean="0">
                <a:solidFill>
                  <a:prstClr val="white"/>
                </a:solidFill>
                <a:latin typeface="Calibri"/>
              </a:rPr>
              <a:t>c</a:t>
            </a:r>
            <a:r>
              <a:rPr lang="hu-HU" sz="1100" i="1" baseline="-25000" dirty="0" smtClean="0">
                <a:solidFill>
                  <a:prstClr val="white"/>
                </a:solidFill>
                <a:latin typeface="Calibri"/>
              </a:rPr>
              <a:t>2</a:t>
            </a:r>
            <a:endParaRPr lang="hu-HU" sz="1100" i="1" baseline="-2500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53" name="Egyenes összekötő 52"/>
          <p:cNvCxnSpPr/>
          <p:nvPr/>
        </p:nvCxnSpPr>
        <p:spPr>
          <a:xfrm>
            <a:off x="5038454" y="1852979"/>
            <a:ext cx="0" cy="64427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55" name="Egyenes összekötő nyíllal 54"/>
          <p:cNvCxnSpPr/>
          <p:nvPr/>
        </p:nvCxnSpPr>
        <p:spPr>
          <a:xfrm rot="5400000" flipH="1">
            <a:off x="5909132" y="1146886"/>
            <a:ext cx="0" cy="1746313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56" name="Kép 5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52725" y="1707957"/>
            <a:ext cx="241491" cy="312518"/>
          </a:xfrm>
          <a:prstGeom prst="rect">
            <a:avLst/>
          </a:prstGeom>
        </p:spPr>
      </p:pic>
      <p:sp>
        <p:nvSpPr>
          <p:cNvPr id="57" name="Lekerekített téglalap feliratnak 9"/>
          <p:cNvSpPr/>
          <p:nvPr/>
        </p:nvSpPr>
        <p:spPr>
          <a:xfrm>
            <a:off x="3134728" y="4871871"/>
            <a:ext cx="2384500" cy="876028"/>
          </a:xfrm>
          <a:prstGeom prst="wedgeRoundRectCallout">
            <a:avLst>
              <a:gd name="adj1" fmla="val 63434"/>
              <a:gd name="adj2" fmla="val -366326"/>
              <a:gd name="adj3" fmla="val 16667"/>
            </a:avLst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szívócső hosszával egyenlő hidrosztatikai magasság (</a:t>
            </a:r>
            <a:r>
              <a:rPr lang="hu-HU" i="1" dirty="0" smtClean="0">
                <a:latin typeface="+mj-lt"/>
              </a:rPr>
              <a:t>m</a:t>
            </a:r>
            <a:r>
              <a:rPr lang="hu-HU" dirty="0" smtClean="0">
                <a:latin typeface="+mj-lt"/>
              </a:rPr>
              <a:t>)</a:t>
            </a:r>
            <a:endParaRPr lang="hu-HU" dirty="0">
              <a:latin typeface="+mj-lt"/>
            </a:endParaRPr>
          </a:p>
        </p:txBody>
      </p:sp>
      <p:sp>
        <p:nvSpPr>
          <p:cNvPr id="58" name="Szabadkézi sokszög 57"/>
          <p:cNvSpPr/>
          <p:nvPr/>
        </p:nvSpPr>
        <p:spPr>
          <a:xfrm flipH="1">
            <a:off x="4050163" y="2435327"/>
            <a:ext cx="429788" cy="1742783"/>
          </a:xfrm>
          <a:custGeom>
            <a:avLst/>
            <a:gdLst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7004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7006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829" h="1167319">
                <a:moveTo>
                  <a:pt x="291829" y="1167319"/>
                </a:moveTo>
                <a:lnTo>
                  <a:pt x="197006" y="661480"/>
                </a:lnTo>
                <a:lnTo>
                  <a:pt x="102181" y="291829"/>
                </a:lnTo>
                <a:cubicBezTo>
                  <a:pt x="68121" y="192131"/>
                  <a:pt x="34060" y="97276"/>
                  <a:pt x="0" y="0"/>
                </a:cubicBezTo>
                <a:lnTo>
                  <a:pt x="291829" y="0"/>
                </a:lnTo>
                <a:lnTo>
                  <a:pt x="291829" y="1167319"/>
                </a:lnTo>
                <a:close/>
              </a:path>
            </a:pathLst>
          </a:custGeom>
          <a:solidFill>
            <a:srgbClr val="5B9BD5">
              <a:lumMod val="60000"/>
              <a:lumOff val="4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9" name="Egyenes összekötő nyíllal 58"/>
          <p:cNvCxnSpPr/>
          <p:nvPr/>
        </p:nvCxnSpPr>
        <p:spPr>
          <a:xfrm flipH="1" flipV="1">
            <a:off x="4050280" y="4660158"/>
            <a:ext cx="433148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60" name="Kép 5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56889" y="4341090"/>
            <a:ext cx="255697" cy="312518"/>
          </a:xfrm>
          <a:prstGeom prst="rect">
            <a:avLst/>
          </a:prstGeom>
        </p:spPr>
      </p:pic>
      <p:sp>
        <p:nvSpPr>
          <p:cNvPr id="61" name="Lekerekített téglalap feliratnak 9"/>
          <p:cNvSpPr/>
          <p:nvPr/>
        </p:nvSpPr>
        <p:spPr>
          <a:xfrm>
            <a:off x="6121874" y="1464993"/>
            <a:ext cx="2665357" cy="1484781"/>
          </a:xfrm>
          <a:prstGeom prst="wedgeRoundRectCallout">
            <a:avLst>
              <a:gd name="adj1" fmla="val -116166"/>
              <a:gd name="adj2" fmla="val 144725"/>
              <a:gd name="adj3" fmla="val 16667"/>
            </a:avLst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</a:t>
            </a:r>
            <a:r>
              <a:rPr lang="hu-HU" dirty="0" smtClean="0">
                <a:latin typeface="+mj-lt"/>
              </a:rPr>
              <a:t>diffúzoros </a:t>
            </a:r>
            <a:r>
              <a:rPr lang="hu-HU" dirty="0" smtClean="0">
                <a:latin typeface="+mj-lt"/>
              </a:rPr>
              <a:t>szívócsőben hidrosztatikai nyomássá átalakított mozgási energiával egyenértékű magasság</a:t>
            </a:r>
            <a:r>
              <a:rPr lang="hu-HU" dirty="0" smtClean="0">
                <a:latin typeface="+mj-lt"/>
              </a:rPr>
              <a:t> </a:t>
            </a:r>
            <a:r>
              <a:rPr lang="hu-HU" dirty="0" smtClean="0">
                <a:latin typeface="+mj-lt"/>
              </a:rPr>
              <a:t>(</a:t>
            </a:r>
            <a:r>
              <a:rPr lang="hu-HU" i="1" dirty="0" smtClean="0">
                <a:latin typeface="+mj-lt"/>
              </a:rPr>
              <a:t>m</a:t>
            </a:r>
            <a:r>
              <a:rPr lang="hu-HU" dirty="0" smtClean="0">
                <a:latin typeface="+mj-lt"/>
              </a:rPr>
              <a:t>)</a:t>
            </a:r>
            <a:endParaRPr lang="hu-H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5137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zabadkézi sokszög 70"/>
          <p:cNvSpPr>
            <a:spLocks noChangeAspect="1"/>
          </p:cNvSpPr>
          <p:nvPr/>
        </p:nvSpPr>
        <p:spPr>
          <a:xfrm>
            <a:off x="3704512" y="2435328"/>
            <a:ext cx="3069665" cy="1744911"/>
          </a:xfrm>
          <a:custGeom>
            <a:avLst/>
            <a:gdLst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4763 w 2881313"/>
              <a:gd name="connsiteY3" fmla="*/ 1640682 h 1640682"/>
              <a:gd name="connsiteX4" fmla="*/ 0 w 2881313"/>
              <a:gd name="connsiteY4" fmla="*/ 0 h 1640682"/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1096 w 2881313"/>
              <a:gd name="connsiteY3" fmla="*/ 1638681 h 1640682"/>
              <a:gd name="connsiteX4" fmla="*/ 0 w 2881313"/>
              <a:gd name="connsiteY4" fmla="*/ 0 h 164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1313" h="1640682">
                <a:moveTo>
                  <a:pt x="0" y="0"/>
                </a:moveTo>
                <a:lnTo>
                  <a:pt x="1250156" y="0"/>
                </a:lnTo>
                <a:lnTo>
                  <a:pt x="2881313" y="1640682"/>
                </a:lnTo>
                <a:lnTo>
                  <a:pt x="1096" y="1638681"/>
                </a:lnTo>
                <a:cubicBezTo>
                  <a:pt x="-492" y="1091787"/>
                  <a:pt x="1588" y="546894"/>
                  <a:pt x="0" y="0"/>
                </a:cubicBezTo>
                <a:close/>
              </a:path>
            </a:pathLst>
          </a:custGeom>
          <a:pattFill prst="ltHorz">
            <a:fgClr>
              <a:srgbClr val="5B9BD5"/>
            </a:fgClr>
            <a:bgClr>
              <a:sysClr val="window" lastClr="FFFFFF"/>
            </a:bgClr>
          </a:pattFill>
          <a:ln w="6350" cap="flat" cmpd="sng" algn="ctr">
            <a:solidFill>
              <a:sysClr val="windowText" lastClr="000000">
                <a:alpha val="95000"/>
              </a:sys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4713" y="296652"/>
            <a:ext cx="8229600" cy="614332"/>
          </a:xfrm>
        </p:spPr>
        <p:txBody>
          <a:bodyPr>
            <a:normAutofit/>
          </a:bodyPr>
          <a:lstStyle/>
          <a:p>
            <a:r>
              <a:rPr lang="hu-HU" sz="3600" dirty="0" smtClean="0"/>
              <a:t>A reakciós turbina szívócsöve</a:t>
            </a:r>
            <a:endParaRPr lang="hu-HU" sz="36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39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6" name="Téglalap 115"/>
          <p:cNvSpPr/>
          <p:nvPr/>
        </p:nvSpPr>
        <p:spPr>
          <a:xfrm>
            <a:off x="159986" y="830191"/>
            <a:ext cx="8768498" cy="6027809"/>
          </a:xfrm>
          <a:prstGeom prst="rect">
            <a:avLst/>
          </a:prstGeom>
        </p:spPr>
      </p:sp>
      <p:sp>
        <p:nvSpPr>
          <p:cNvPr id="168" name="Téglalap 167"/>
          <p:cNvSpPr/>
          <p:nvPr/>
        </p:nvSpPr>
        <p:spPr>
          <a:xfrm>
            <a:off x="1474837" y="3752284"/>
            <a:ext cx="1608757" cy="952426"/>
          </a:xfrm>
          <a:prstGeom prst="rect">
            <a:avLst/>
          </a:prstGeom>
          <a:pattFill prst="dashHorz">
            <a:fgClr>
              <a:srgbClr val="0070C0"/>
            </a:fgClr>
            <a:bgClr>
              <a:sysClr val="window" lastClr="FFFFFF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169" name="Egyenes összekötő 168"/>
          <p:cNvCxnSpPr/>
          <p:nvPr/>
        </p:nvCxnSpPr>
        <p:spPr>
          <a:xfrm flipV="1">
            <a:off x="1466279" y="3748600"/>
            <a:ext cx="1615859" cy="3686"/>
          </a:xfrm>
          <a:prstGeom prst="line">
            <a:avLst/>
          </a:prstGeom>
          <a:noFill/>
          <a:ln w="25400" cap="flat" cmpd="sng" algn="ctr">
            <a:solidFill>
              <a:srgbClr val="0070C0"/>
            </a:solidFill>
            <a:prstDash val="solid"/>
            <a:miter lim="800000"/>
          </a:ln>
          <a:effectLst/>
        </p:spPr>
      </p:cxnSp>
      <p:sp>
        <p:nvSpPr>
          <p:cNvPr id="170" name="Háromszög 169"/>
          <p:cNvSpPr>
            <a:spLocks noChangeAspect="1"/>
          </p:cNvSpPr>
          <p:nvPr/>
        </p:nvSpPr>
        <p:spPr>
          <a:xfrm flipV="1">
            <a:off x="1644032" y="3652991"/>
            <a:ext cx="91272" cy="80064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pic>
        <p:nvPicPr>
          <p:cNvPr id="164" name="Kép 1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342" y="1581809"/>
            <a:ext cx="2161682" cy="1493962"/>
          </a:xfrm>
          <a:prstGeom prst="rect">
            <a:avLst/>
          </a:prstGeom>
        </p:spPr>
      </p:pic>
      <p:cxnSp>
        <p:nvCxnSpPr>
          <p:cNvPr id="165" name="Egyenes összekötő 164"/>
          <p:cNvCxnSpPr/>
          <p:nvPr/>
        </p:nvCxnSpPr>
        <p:spPr>
          <a:xfrm flipH="1">
            <a:off x="1812027" y="3004428"/>
            <a:ext cx="146765" cy="1179359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6" name="Egyenes összekötő 165"/>
          <p:cNvCxnSpPr/>
          <p:nvPr/>
        </p:nvCxnSpPr>
        <p:spPr>
          <a:xfrm>
            <a:off x="2638054" y="3007521"/>
            <a:ext cx="146765" cy="1178311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7" name="Egyenes összekötő 166"/>
          <p:cNvCxnSpPr/>
          <p:nvPr/>
        </p:nvCxnSpPr>
        <p:spPr>
          <a:xfrm flipV="1">
            <a:off x="1738650" y="4185832"/>
            <a:ext cx="110940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1" name="Egyenes összekötő 120"/>
          <p:cNvCxnSpPr/>
          <p:nvPr/>
        </p:nvCxnSpPr>
        <p:spPr>
          <a:xfrm flipH="1">
            <a:off x="2281592" y="1395605"/>
            <a:ext cx="0" cy="3705354"/>
          </a:xfrm>
          <a:prstGeom prst="line">
            <a:avLst/>
          </a:prstGeom>
          <a:noFill/>
          <a:ln w="6350" cap="flat" cmpd="sng" algn="ctr">
            <a:solidFill>
              <a:srgbClr val="FF0000"/>
            </a:solidFill>
            <a:prstDash val="lgDashDot"/>
            <a:miter lim="800000"/>
          </a:ln>
          <a:effectLst/>
        </p:spPr>
      </p:cxnSp>
      <p:cxnSp>
        <p:nvCxnSpPr>
          <p:cNvPr id="139" name="Egyenes összekötő 138"/>
          <p:cNvCxnSpPr/>
          <p:nvPr/>
        </p:nvCxnSpPr>
        <p:spPr>
          <a:xfrm flipH="1" flipV="1">
            <a:off x="441993" y="2435327"/>
            <a:ext cx="82248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0" name="Egyenes összekötő 139"/>
          <p:cNvCxnSpPr/>
          <p:nvPr/>
        </p:nvCxnSpPr>
        <p:spPr>
          <a:xfrm flipH="1" flipV="1">
            <a:off x="431338" y="4183789"/>
            <a:ext cx="822017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1" name="Egyenes összekötő nyíllal 140"/>
          <p:cNvCxnSpPr/>
          <p:nvPr/>
        </p:nvCxnSpPr>
        <p:spPr>
          <a:xfrm flipH="1">
            <a:off x="765167" y="2438948"/>
            <a:ext cx="0" cy="174688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153" name="Kép 1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34" y="3100688"/>
            <a:ext cx="241491" cy="312518"/>
          </a:xfrm>
          <a:prstGeom prst="rect">
            <a:avLst/>
          </a:prstGeom>
        </p:spPr>
      </p:pic>
      <p:cxnSp>
        <p:nvCxnSpPr>
          <p:cNvPr id="62" name="Egyenes összekötő 61"/>
          <p:cNvCxnSpPr/>
          <p:nvPr/>
        </p:nvCxnSpPr>
        <p:spPr>
          <a:xfrm>
            <a:off x="3272773" y="3748594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3" name="Egyenes összekötő 62"/>
          <p:cNvCxnSpPr/>
          <p:nvPr/>
        </p:nvCxnSpPr>
        <p:spPr>
          <a:xfrm>
            <a:off x="3292997" y="4183789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4" name="Egyenes összekötő nyíllal 63"/>
          <p:cNvCxnSpPr/>
          <p:nvPr/>
        </p:nvCxnSpPr>
        <p:spPr>
          <a:xfrm flipH="1">
            <a:off x="3424292" y="3748594"/>
            <a:ext cx="0" cy="42951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65" name="Egyenes összekötő 64"/>
          <p:cNvCxnSpPr/>
          <p:nvPr/>
        </p:nvCxnSpPr>
        <p:spPr>
          <a:xfrm>
            <a:off x="3445192" y="2435328"/>
            <a:ext cx="343613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pic>
        <p:nvPicPr>
          <p:cNvPr id="66" name="Kép 65"/>
          <p:cNvPicPr/>
          <p:nvPr/>
        </p:nvPicPr>
        <p:blipFill>
          <a:blip r:embed="rId5"/>
          <a:stretch>
            <a:fillRect/>
          </a:stretch>
        </p:blipFill>
        <p:spPr>
          <a:xfrm>
            <a:off x="3134728" y="3854516"/>
            <a:ext cx="255697" cy="227286"/>
          </a:xfrm>
          <a:prstGeom prst="rect">
            <a:avLst/>
          </a:prstGeom>
        </p:spPr>
      </p:pic>
      <p:cxnSp>
        <p:nvCxnSpPr>
          <p:cNvPr id="67" name="Egyenes összekötő 66"/>
          <p:cNvCxnSpPr/>
          <p:nvPr/>
        </p:nvCxnSpPr>
        <p:spPr>
          <a:xfrm>
            <a:off x="3704512" y="1849114"/>
            <a:ext cx="0" cy="29529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9" name="Egyenes összekötő 68"/>
          <p:cNvCxnSpPr/>
          <p:nvPr/>
        </p:nvCxnSpPr>
        <p:spPr>
          <a:xfrm>
            <a:off x="6775801" y="1827621"/>
            <a:ext cx="0" cy="370458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1" name="Egyenes összekötő 30"/>
          <p:cNvCxnSpPr/>
          <p:nvPr/>
        </p:nvCxnSpPr>
        <p:spPr>
          <a:xfrm>
            <a:off x="6345679" y="3696797"/>
            <a:ext cx="0" cy="182544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2" name="Egyenes összekötő nyíllal 31"/>
          <p:cNvCxnSpPr/>
          <p:nvPr/>
        </p:nvCxnSpPr>
        <p:spPr>
          <a:xfrm flipH="1" flipV="1">
            <a:off x="6342135" y="5362249"/>
            <a:ext cx="432790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3" name="Kép 32"/>
          <p:cNvPicPr/>
          <p:nvPr/>
        </p:nvPicPr>
        <p:blipFill>
          <a:blip r:embed="rId5"/>
          <a:stretch>
            <a:fillRect/>
          </a:stretch>
        </p:blipFill>
        <p:spPr>
          <a:xfrm>
            <a:off x="6456343" y="5043236"/>
            <a:ext cx="254750" cy="227286"/>
          </a:xfrm>
          <a:prstGeom prst="rect">
            <a:avLst/>
          </a:prstGeom>
        </p:spPr>
      </p:pic>
      <p:cxnSp>
        <p:nvCxnSpPr>
          <p:cNvPr id="34" name="Egyenes összekötő 33"/>
          <p:cNvCxnSpPr/>
          <p:nvPr/>
        </p:nvCxnSpPr>
        <p:spPr>
          <a:xfrm>
            <a:off x="4050163" y="3933084"/>
            <a:ext cx="0" cy="15569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5" name="Egyenes összekötő 34"/>
          <p:cNvCxnSpPr/>
          <p:nvPr/>
        </p:nvCxnSpPr>
        <p:spPr>
          <a:xfrm>
            <a:off x="3858386" y="3969228"/>
            <a:ext cx="0" cy="15120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7" name="Egyenes összekötő nyíllal 36"/>
          <p:cNvCxnSpPr/>
          <p:nvPr/>
        </p:nvCxnSpPr>
        <p:spPr>
          <a:xfrm flipH="1">
            <a:off x="4050163" y="5362249"/>
            <a:ext cx="2295517" cy="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8" name="Kép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3044" y="4808240"/>
            <a:ext cx="482982" cy="554009"/>
          </a:xfrm>
          <a:prstGeom prst="rect">
            <a:avLst/>
          </a:prstGeom>
        </p:spPr>
      </p:pic>
      <p:cxnSp>
        <p:nvCxnSpPr>
          <p:cNvPr id="44" name="Egyenes összekötő 43"/>
          <p:cNvCxnSpPr/>
          <p:nvPr/>
        </p:nvCxnSpPr>
        <p:spPr>
          <a:xfrm flipV="1">
            <a:off x="3239920" y="5362255"/>
            <a:ext cx="612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46" name="Kép 4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0589" y="4783732"/>
            <a:ext cx="440366" cy="582420"/>
          </a:xfrm>
          <a:prstGeom prst="rect">
            <a:avLst/>
          </a:prstGeom>
        </p:spPr>
      </p:pic>
      <p:sp>
        <p:nvSpPr>
          <p:cNvPr id="8" name="Lefelé nyíl 7"/>
          <p:cNvSpPr/>
          <p:nvPr/>
        </p:nvSpPr>
        <p:spPr>
          <a:xfrm>
            <a:off x="1986757" y="4185084"/>
            <a:ext cx="589669" cy="600112"/>
          </a:xfrm>
          <a:prstGeom prst="downArrow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i="1" dirty="0" smtClean="0">
                <a:solidFill>
                  <a:prstClr val="white"/>
                </a:solidFill>
                <a:latin typeface="Calibri"/>
              </a:rPr>
              <a:t>c</a:t>
            </a:r>
            <a:r>
              <a:rPr lang="hu-HU" sz="1100" i="1" baseline="-25000" dirty="0" smtClean="0">
                <a:solidFill>
                  <a:prstClr val="white"/>
                </a:solidFill>
                <a:latin typeface="Calibri"/>
              </a:rPr>
              <a:t>3</a:t>
            </a:r>
            <a:endParaRPr lang="hu-HU" sz="1100" i="1" baseline="-25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Szabadkézi sokszög 48"/>
          <p:cNvSpPr/>
          <p:nvPr/>
        </p:nvSpPr>
        <p:spPr>
          <a:xfrm>
            <a:off x="3702446" y="2446051"/>
            <a:ext cx="155940" cy="1736343"/>
          </a:xfrm>
          <a:custGeom>
            <a:avLst/>
            <a:gdLst>
              <a:gd name="connsiteX0" fmla="*/ 0 w 100012"/>
              <a:gd name="connsiteY0" fmla="*/ 0 h 1171575"/>
              <a:gd name="connsiteX1" fmla="*/ 40481 w 100012"/>
              <a:gd name="connsiteY1" fmla="*/ 221456 h 1171575"/>
              <a:gd name="connsiteX2" fmla="*/ 69056 w 100012"/>
              <a:gd name="connsiteY2" fmla="*/ 466725 h 1171575"/>
              <a:gd name="connsiteX3" fmla="*/ 90487 w 100012"/>
              <a:gd name="connsiteY3" fmla="*/ 814387 h 1171575"/>
              <a:gd name="connsiteX4" fmla="*/ 100012 w 100012"/>
              <a:gd name="connsiteY4" fmla="*/ 1171575 h 1171575"/>
              <a:gd name="connsiteX5" fmla="*/ 4762 w 100012"/>
              <a:gd name="connsiteY5" fmla="*/ 1169194 h 1171575"/>
              <a:gd name="connsiteX6" fmla="*/ 0 w 100012"/>
              <a:gd name="connsiteY6" fmla="*/ 0 h 1171575"/>
              <a:gd name="connsiteX0" fmla="*/ 0 w 102393"/>
              <a:gd name="connsiteY0" fmla="*/ 0 h 1169194"/>
              <a:gd name="connsiteX1" fmla="*/ 40481 w 102393"/>
              <a:gd name="connsiteY1" fmla="*/ 221456 h 1169194"/>
              <a:gd name="connsiteX2" fmla="*/ 69056 w 102393"/>
              <a:gd name="connsiteY2" fmla="*/ 466725 h 1169194"/>
              <a:gd name="connsiteX3" fmla="*/ 90487 w 102393"/>
              <a:gd name="connsiteY3" fmla="*/ 814387 h 1169194"/>
              <a:gd name="connsiteX4" fmla="*/ 102393 w 102393"/>
              <a:gd name="connsiteY4" fmla="*/ 1166044 h 1169194"/>
              <a:gd name="connsiteX5" fmla="*/ 4762 w 102393"/>
              <a:gd name="connsiteY5" fmla="*/ 1169194 h 1169194"/>
              <a:gd name="connsiteX6" fmla="*/ 0 w 102393"/>
              <a:gd name="connsiteY6" fmla="*/ 0 h 1169194"/>
              <a:gd name="connsiteX0" fmla="*/ 0 w 102393"/>
              <a:gd name="connsiteY0" fmla="*/ 0 h 1169194"/>
              <a:gd name="connsiteX1" fmla="*/ 40481 w 102393"/>
              <a:gd name="connsiteY1" fmla="*/ 221456 h 1169194"/>
              <a:gd name="connsiteX2" fmla="*/ 69056 w 102393"/>
              <a:gd name="connsiteY2" fmla="*/ 466725 h 1169194"/>
              <a:gd name="connsiteX3" fmla="*/ 90487 w 102393"/>
              <a:gd name="connsiteY3" fmla="*/ 814387 h 1169194"/>
              <a:gd name="connsiteX4" fmla="*/ 102393 w 102393"/>
              <a:gd name="connsiteY4" fmla="*/ 1168941 h 1169194"/>
              <a:gd name="connsiteX5" fmla="*/ 4762 w 102393"/>
              <a:gd name="connsiteY5" fmla="*/ 1169194 h 1169194"/>
              <a:gd name="connsiteX6" fmla="*/ 0 w 102393"/>
              <a:gd name="connsiteY6" fmla="*/ 0 h 1169194"/>
              <a:gd name="connsiteX0" fmla="*/ 2168 w 104561"/>
              <a:gd name="connsiteY0" fmla="*/ 0 h 1169194"/>
              <a:gd name="connsiteX1" fmla="*/ 42649 w 104561"/>
              <a:gd name="connsiteY1" fmla="*/ 221456 h 1169194"/>
              <a:gd name="connsiteX2" fmla="*/ 71224 w 104561"/>
              <a:gd name="connsiteY2" fmla="*/ 466725 h 1169194"/>
              <a:gd name="connsiteX3" fmla="*/ 92655 w 104561"/>
              <a:gd name="connsiteY3" fmla="*/ 814387 h 1169194"/>
              <a:gd name="connsiteX4" fmla="*/ 104561 w 104561"/>
              <a:gd name="connsiteY4" fmla="*/ 1168941 h 1169194"/>
              <a:gd name="connsiteX5" fmla="*/ 313 w 104561"/>
              <a:gd name="connsiteY5" fmla="*/ 1169194 h 1169194"/>
              <a:gd name="connsiteX6" fmla="*/ 2168 w 104561"/>
              <a:gd name="connsiteY6" fmla="*/ 0 h 1169194"/>
              <a:gd name="connsiteX0" fmla="*/ 2168 w 104561"/>
              <a:gd name="connsiteY0" fmla="*/ 0 h 1171413"/>
              <a:gd name="connsiteX1" fmla="*/ 42649 w 104561"/>
              <a:gd name="connsiteY1" fmla="*/ 221456 h 1171413"/>
              <a:gd name="connsiteX2" fmla="*/ 71224 w 104561"/>
              <a:gd name="connsiteY2" fmla="*/ 466725 h 1171413"/>
              <a:gd name="connsiteX3" fmla="*/ 92655 w 104561"/>
              <a:gd name="connsiteY3" fmla="*/ 814387 h 1171413"/>
              <a:gd name="connsiteX4" fmla="*/ 104561 w 104561"/>
              <a:gd name="connsiteY4" fmla="*/ 1168941 h 1171413"/>
              <a:gd name="connsiteX5" fmla="*/ 313 w 104561"/>
              <a:gd name="connsiteY5" fmla="*/ 1171413 h 1171413"/>
              <a:gd name="connsiteX6" fmla="*/ 2168 w 104561"/>
              <a:gd name="connsiteY6" fmla="*/ 0 h 117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561" h="1171413">
                <a:moveTo>
                  <a:pt x="2168" y="0"/>
                </a:moveTo>
                <a:lnTo>
                  <a:pt x="42649" y="221456"/>
                </a:lnTo>
                <a:lnTo>
                  <a:pt x="71224" y="466725"/>
                </a:lnTo>
                <a:lnTo>
                  <a:pt x="92655" y="814387"/>
                </a:lnTo>
                <a:lnTo>
                  <a:pt x="104561" y="1168941"/>
                </a:lnTo>
                <a:lnTo>
                  <a:pt x="313" y="1171413"/>
                </a:lnTo>
                <a:cubicBezTo>
                  <a:pt x="-1274" y="784063"/>
                  <a:pt x="3755" y="394494"/>
                  <a:pt x="2168" y="0"/>
                </a:cubicBez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50" name="Egyenes összekötő 49"/>
          <p:cNvCxnSpPr/>
          <p:nvPr/>
        </p:nvCxnSpPr>
        <p:spPr>
          <a:xfrm flipV="1">
            <a:off x="3203904" y="4704710"/>
            <a:ext cx="504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1" name="Egyenes összekötő 50"/>
          <p:cNvCxnSpPr/>
          <p:nvPr/>
        </p:nvCxnSpPr>
        <p:spPr>
          <a:xfrm flipH="1" flipV="1">
            <a:off x="3851920" y="4704710"/>
            <a:ext cx="360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52" name="Kép 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5856" y="4376622"/>
            <a:ext cx="255697" cy="312518"/>
          </a:xfrm>
          <a:prstGeom prst="rect">
            <a:avLst/>
          </a:prstGeom>
        </p:spPr>
      </p:pic>
      <p:cxnSp>
        <p:nvCxnSpPr>
          <p:cNvPr id="42" name="Egyenes összekötő 41"/>
          <p:cNvCxnSpPr/>
          <p:nvPr/>
        </p:nvCxnSpPr>
        <p:spPr>
          <a:xfrm>
            <a:off x="4479951" y="1788445"/>
            <a:ext cx="0" cy="300661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5" name="Egyenes összekötő nyíllal 44"/>
          <p:cNvCxnSpPr/>
          <p:nvPr/>
        </p:nvCxnSpPr>
        <p:spPr>
          <a:xfrm flipH="1">
            <a:off x="3705679" y="2020429"/>
            <a:ext cx="774272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47" name="Kép 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1543" y="1438009"/>
            <a:ext cx="462731" cy="612000"/>
          </a:xfrm>
          <a:prstGeom prst="rect">
            <a:avLst/>
          </a:prstGeom>
        </p:spPr>
      </p:pic>
      <p:sp>
        <p:nvSpPr>
          <p:cNvPr id="54" name="Lefelé nyíl 53"/>
          <p:cNvSpPr/>
          <p:nvPr/>
        </p:nvSpPr>
        <p:spPr>
          <a:xfrm>
            <a:off x="1986757" y="2459096"/>
            <a:ext cx="589669" cy="825888"/>
          </a:xfrm>
          <a:prstGeom prst="downArrow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i="1" dirty="0" smtClean="0">
                <a:solidFill>
                  <a:prstClr val="white"/>
                </a:solidFill>
                <a:latin typeface="Calibri"/>
              </a:rPr>
              <a:t>c</a:t>
            </a:r>
            <a:r>
              <a:rPr lang="hu-HU" sz="1100" i="1" baseline="-25000" dirty="0" smtClean="0">
                <a:solidFill>
                  <a:prstClr val="white"/>
                </a:solidFill>
                <a:latin typeface="Calibri"/>
              </a:rPr>
              <a:t>2</a:t>
            </a:r>
            <a:endParaRPr lang="hu-HU" sz="1100" i="1" baseline="-2500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53" name="Egyenes összekötő 52"/>
          <p:cNvCxnSpPr/>
          <p:nvPr/>
        </p:nvCxnSpPr>
        <p:spPr>
          <a:xfrm>
            <a:off x="5038454" y="1852979"/>
            <a:ext cx="0" cy="64427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55" name="Egyenes összekötő nyíllal 54"/>
          <p:cNvCxnSpPr/>
          <p:nvPr/>
        </p:nvCxnSpPr>
        <p:spPr>
          <a:xfrm rot="5400000" flipH="1">
            <a:off x="5909132" y="1146886"/>
            <a:ext cx="0" cy="1746313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56" name="Kép 5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52725" y="1707957"/>
            <a:ext cx="241491" cy="312518"/>
          </a:xfrm>
          <a:prstGeom prst="rect">
            <a:avLst/>
          </a:prstGeom>
        </p:spPr>
      </p:pic>
      <p:sp>
        <p:nvSpPr>
          <p:cNvPr id="57" name="Lekerekített téglalap feliratnak 9"/>
          <p:cNvSpPr/>
          <p:nvPr/>
        </p:nvSpPr>
        <p:spPr>
          <a:xfrm>
            <a:off x="3134728" y="4871871"/>
            <a:ext cx="2384500" cy="876028"/>
          </a:xfrm>
          <a:prstGeom prst="wedgeRoundRectCallout">
            <a:avLst>
              <a:gd name="adj1" fmla="val 63434"/>
              <a:gd name="adj2" fmla="val -366326"/>
              <a:gd name="adj3" fmla="val 16667"/>
            </a:avLst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szívócső hosszával egyenlő hidrosztatikai magasság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58" name="Egyenes összekötő nyíllal 57"/>
          <p:cNvCxnSpPr/>
          <p:nvPr/>
        </p:nvCxnSpPr>
        <p:spPr>
          <a:xfrm flipH="1">
            <a:off x="4487915" y="2020043"/>
            <a:ext cx="561134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graphicFrame>
        <p:nvGraphicFramePr>
          <p:cNvPr id="59" name="Objektum 58"/>
          <p:cNvGraphicFramePr>
            <a:graphicFrameLocks noChangeAspect="1"/>
          </p:cNvGraphicFramePr>
          <p:nvPr/>
        </p:nvGraphicFramePr>
        <p:xfrm>
          <a:off x="4410565" y="1340768"/>
          <a:ext cx="629487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9" name="Equation" r:id="rId11" imgW="457200" imgH="444240" progId="Equation.3">
                  <p:embed/>
                </p:oleObj>
              </mc:Choice>
              <mc:Fallback>
                <p:oleObj name="Equation" r:id="rId11" imgW="45720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10565" y="1340768"/>
                        <a:ext cx="629487" cy="61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Lekerekített téglalap feliratnak 9"/>
          <p:cNvSpPr/>
          <p:nvPr/>
        </p:nvSpPr>
        <p:spPr>
          <a:xfrm>
            <a:off x="5994216" y="120400"/>
            <a:ext cx="3078196" cy="1152692"/>
          </a:xfrm>
          <a:prstGeom prst="wedgeRoundRectCallout">
            <a:avLst>
              <a:gd name="adj1" fmla="val -84612"/>
              <a:gd name="adj2" fmla="val 70355"/>
              <a:gd name="adj3" fmla="val 16667"/>
            </a:avLst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</a:t>
            </a:r>
            <a:r>
              <a:rPr lang="hu-HU" dirty="0" smtClean="0">
                <a:latin typeface="+mj-lt"/>
              </a:rPr>
              <a:t>folyadék hőmérsékletének megfelelő telítési gőznyomással egyenértékű hidrosztatikai magasság </a:t>
            </a:r>
            <a:r>
              <a:rPr lang="hu-HU" dirty="0" smtClean="0">
                <a:latin typeface="+mj-lt"/>
              </a:rPr>
              <a:t>(</a:t>
            </a:r>
            <a:r>
              <a:rPr lang="hu-HU" i="1" dirty="0" smtClean="0">
                <a:latin typeface="+mj-lt"/>
              </a:rPr>
              <a:t>m</a:t>
            </a:r>
            <a:r>
              <a:rPr lang="hu-HU" dirty="0" smtClean="0">
                <a:latin typeface="+mj-lt"/>
              </a:rPr>
              <a:t>)</a:t>
            </a:r>
            <a:endParaRPr lang="hu-HU" dirty="0">
              <a:latin typeface="+mj-lt"/>
            </a:endParaRPr>
          </a:p>
        </p:txBody>
      </p:sp>
      <p:sp>
        <p:nvSpPr>
          <p:cNvPr id="61" name="Szabadkézi sokszög 60"/>
          <p:cNvSpPr/>
          <p:nvPr/>
        </p:nvSpPr>
        <p:spPr>
          <a:xfrm flipH="1">
            <a:off x="4050163" y="2435327"/>
            <a:ext cx="429788" cy="1742783"/>
          </a:xfrm>
          <a:custGeom>
            <a:avLst/>
            <a:gdLst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7004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7006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829" h="1167319">
                <a:moveTo>
                  <a:pt x="291829" y="1167319"/>
                </a:moveTo>
                <a:lnTo>
                  <a:pt x="197006" y="661480"/>
                </a:lnTo>
                <a:lnTo>
                  <a:pt x="102181" y="291829"/>
                </a:lnTo>
                <a:cubicBezTo>
                  <a:pt x="68121" y="192131"/>
                  <a:pt x="34060" y="97276"/>
                  <a:pt x="0" y="0"/>
                </a:cubicBezTo>
                <a:lnTo>
                  <a:pt x="291829" y="0"/>
                </a:lnTo>
                <a:lnTo>
                  <a:pt x="291829" y="1167319"/>
                </a:lnTo>
                <a:close/>
              </a:path>
            </a:pathLst>
          </a:custGeom>
          <a:solidFill>
            <a:srgbClr val="5B9BD5">
              <a:lumMod val="60000"/>
              <a:lumOff val="4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8" name="Egyenes összekötő nyíllal 67"/>
          <p:cNvCxnSpPr/>
          <p:nvPr/>
        </p:nvCxnSpPr>
        <p:spPr>
          <a:xfrm flipH="1" flipV="1">
            <a:off x="4050280" y="4660158"/>
            <a:ext cx="433148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70" name="Kép 6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56889" y="4341090"/>
            <a:ext cx="255697" cy="31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79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57" grpId="0" animBg="1"/>
      <p:bldP spid="6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zabadkézi sokszög 70"/>
          <p:cNvSpPr>
            <a:spLocks noChangeAspect="1"/>
          </p:cNvSpPr>
          <p:nvPr/>
        </p:nvSpPr>
        <p:spPr>
          <a:xfrm>
            <a:off x="3704512" y="2435328"/>
            <a:ext cx="3069665" cy="1744911"/>
          </a:xfrm>
          <a:custGeom>
            <a:avLst/>
            <a:gdLst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4763 w 2881313"/>
              <a:gd name="connsiteY3" fmla="*/ 1640682 h 1640682"/>
              <a:gd name="connsiteX4" fmla="*/ 0 w 2881313"/>
              <a:gd name="connsiteY4" fmla="*/ 0 h 1640682"/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1096 w 2881313"/>
              <a:gd name="connsiteY3" fmla="*/ 1638681 h 1640682"/>
              <a:gd name="connsiteX4" fmla="*/ 0 w 2881313"/>
              <a:gd name="connsiteY4" fmla="*/ 0 h 164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1313" h="1640682">
                <a:moveTo>
                  <a:pt x="0" y="0"/>
                </a:moveTo>
                <a:lnTo>
                  <a:pt x="1250156" y="0"/>
                </a:lnTo>
                <a:lnTo>
                  <a:pt x="2881313" y="1640682"/>
                </a:lnTo>
                <a:lnTo>
                  <a:pt x="1096" y="1638681"/>
                </a:lnTo>
                <a:cubicBezTo>
                  <a:pt x="-492" y="1091787"/>
                  <a:pt x="1588" y="546894"/>
                  <a:pt x="0" y="0"/>
                </a:cubicBezTo>
                <a:close/>
              </a:path>
            </a:pathLst>
          </a:custGeom>
          <a:pattFill prst="ltHorz">
            <a:fgClr>
              <a:srgbClr val="5B9BD5"/>
            </a:fgClr>
            <a:bgClr>
              <a:sysClr val="window" lastClr="FFFFFF"/>
            </a:bgClr>
          </a:pattFill>
          <a:ln w="6350" cap="flat" cmpd="sng" algn="ctr">
            <a:solidFill>
              <a:sysClr val="windowText" lastClr="000000">
                <a:alpha val="95000"/>
              </a:sys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4713" y="296652"/>
            <a:ext cx="8229600" cy="614332"/>
          </a:xfrm>
        </p:spPr>
        <p:txBody>
          <a:bodyPr>
            <a:normAutofit/>
          </a:bodyPr>
          <a:lstStyle/>
          <a:p>
            <a:r>
              <a:rPr lang="hu-HU" sz="3600" dirty="0" smtClean="0"/>
              <a:t>A reakciós turbina szívócsöve</a:t>
            </a:r>
            <a:endParaRPr lang="hu-HU" sz="36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40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6" name="Téglalap 115"/>
          <p:cNvSpPr/>
          <p:nvPr/>
        </p:nvSpPr>
        <p:spPr>
          <a:xfrm>
            <a:off x="159986" y="830191"/>
            <a:ext cx="8768498" cy="6027809"/>
          </a:xfrm>
          <a:prstGeom prst="rect">
            <a:avLst/>
          </a:prstGeom>
        </p:spPr>
      </p:sp>
      <p:sp>
        <p:nvSpPr>
          <p:cNvPr id="168" name="Téglalap 167"/>
          <p:cNvSpPr/>
          <p:nvPr/>
        </p:nvSpPr>
        <p:spPr>
          <a:xfrm>
            <a:off x="1474837" y="3752284"/>
            <a:ext cx="1608757" cy="952426"/>
          </a:xfrm>
          <a:prstGeom prst="rect">
            <a:avLst/>
          </a:prstGeom>
          <a:pattFill prst="dashHorz">
            <a:fgClr>
              <a:srgbClr val="0070C0"/>
            </a:fgClr>
            <a:bgClr>
              <a:sysClr val="window" lastClr="FFFFFF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169" name="Egyenes összekötő 168"/>
          <p:cNvCxnSpPr/>
          <p:nvPr/>
        </p:nvCxnSpPr>
        <p:spPr>
          <a:xfrm flipV="1">
            <a:off x="1466279" y="3748600"/>
            <a:ext cx="1615859" cy="3686"/>
          </a:xfrm>
          <a:prstGeom prst="line">
            <a:avLst/>
          </a:prstGeom>
          <a:noFill/>
          <a:ln w="25400" cap="flat" cmpd="sng" algn="ctr">
            <a:solidFill>
              <a:srgbClr val="0070C0"/>
            </a:solidFill>
            <a:prstDash val="solid"/>
            <a:miter lim="800000"/>
          </a:ln>
          <a:effectLst/>
        </p:spPr>
      </p:cxnSp>
      <p:sp>
        <p:nvSpPr>
          <p:cNvPr id="170" name="Háromszög 169"/>
          <p:cNvSpPr>
            <a:spLocks noChangeAspect="1"/>
          </p:cNvSpPr>
          <p:nvPr/>
        </p:nvSpPr>
        <p:spPr>
          <a:xfrm flipV="1">
            <a:off x="1644032" y="3652991"/>
            <a:ext cx="91272" cy="80064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pic>
        <p:nvPicPr>
          <p:cNvPr id="164" name="Kép 1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342" y="1581809"/>
            <a:ext cx="2161682" cy="1493962"/>
          </a:xfrm>
          <a:prstGeom prst="rect">
            <a:avLst/>
          </a:prstGeom>
        </p:spPr>
      </p:pic>
      <p:cxnSp>
        <p:nvCxnSpPr>
          <p:cNvPr id="165" name="Egyenes összekötő 164"/>
          <p:cNvCxnSpPr/>
          <p:nvPr/>
        </p:nvCxnSpPr>
        <p:spPr>
          <a:xfrm flipH="1">
            <a:off x="1812027" y="3004428"/>
            <a:ext cx="146765" cy="1179359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6" name="Egyenes összekötő 165"/>
          <p:cNvCxnSpPr/>
          <p:nvPr/>
        </p:nvCxnSpPr>
        <p:spPr>
          <a:xfrm>
            <a:off x="2638054" y="3007521"/>
            <a:ext cx="146765" cy="1178311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7" name="Egyenes összekötő 166"/>
          <p:cNvCxnSpPr/>
          <p:nvPr/>
        </p:nvCxnSpPr>
        <p:spPr>
          <a:xfrm flipV="1">
            <a:off x="1738650" y="4185832"/>
            <a:ext cx="110940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1" name="Egyenes összekötő 120"/>
          <p:cNvCxnSpPr/>
          <p:nvPr/>
        </p:nvCxnSpPr>
        <p:spPr>
          <a:xfrm flipH="1">
            <a:off x="2281592" y="1395605"/>
            <a:ext cx="0" cy="3705354"/>
          </a:xfrm>
          <a:prstGeom prst="line">
            <a:avLst/>
          </a:prstGeom>
          <a:noFill/>
          <a:ln w="6350" cap="flat" cmpd="sng" algn="ctr">
            <a:solidFill>
              <a:srgbClr val="FF0000"/>
            </a:solidFill>
            <a:prstDash val="lgDashDot"/>
            <a:miter lim="800000"/>
          </a:ln>
          <a:effectLst/>
        </p:spPr>
      </p:cxnSp>
      <p:cxnSp>
        <p:nvCxnSpPr>
          <p:cNvPr id="139" name="Egyenes összekötő 138"/>
          <p:cNvCxnSpPr/>
          <p:nvPr/>
        </p:nvCxnSpPr>
        <p:spPr>
          <a:xfrm flipH="1" flipV="1">
            <a:off x="441993" y="2435327"/>
            <a:ext cx="82248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0" name="Egyenes összekötő 139"/>
          <p:cNvCxnSpPr/>
          <p:nvPr/>
        </p:nvCxnSpPr>
        <p:spPr>
          <a:xfrm flipH="1" flipV="1">
            <a:off x="431338" y="4183789"/>
            <a:ext cx="822017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1" name="Egyenes összekötő nyíllal 140"/>
          <p:cNvCxnSpPr/>
          <p:nvPr/>
        </p:nvCxnSpPr>
        <p:spPr>
          <a:xfrm flipH="1">
            <a:off x="765167" y="2438948"/>
            <a:ext cx="0" cy="174688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153" name="Kép 1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34" y="3100688"/>
            <a:ext cx="241491" cy="312518"/>
          </a:xfrm>
          <a:prstGeom prst="rect">
            <a:avLst/>
          </a:prstGeom>
        </p:spPr>
      </p:pic>
      <p:cxnSp>
        <p:nvCxnSpPr>
          <p:cNvPr id="62" name="Egyenes összekötő 61"/>
          <p:cNvCxnSpPr/>
          <p:nvPr/>
        </p:nvCxnSpPr>
        <p:spPr>
          <a:xfrm>
            <a:off x="3272773" y="3748594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3" name="Egyenes összekötő 62"/>
          <p:cNvCxnSpPr/>
          <p:nvPr/>
        </p:nvCxnSpPr>
        <p:spPr>
          <a:xfrm>
            <a:off x="3292997" y="4183789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4" name="Egyenes összekötő nyíllal 63"/>
          <p:cNvCxnSpPr/>
          <p:nvPr/>
        </p:nvCxnSpPr>
        <p:spPr>
          <a:xfrm flipH="1">
            <a:off x="3424292" y="3748594"/>
            <a:ext cx="0" cy="42951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65" name="Egyenes összekötő 64"/>
          <p:cNvCxnSpPr/>
          <p:nvPr/>
        </p:nvCxnSpPr>
        <p:spPr>
          <a:xfrm>
            <a:off x="3445192" y="2435328"/>
            <a:ext cx="343613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pic>
        <p:nvPicPr>
          <p:cNvPr id="66" name="Kép 65"/>
          <p:cNvPicPr/>
          <p:nvPr/>
        </p:nvPicPr>
        <p:blipFill>
          <a:blip r:embed="rId5"/>
          <a:stretch>
            <a:fillRect/>
          </a:stretch>
        </p:blipFill>
        <p:spPr>
          <a:xfrm>
            <a:off x="3134728" y="3854516"/>
            <a:ext cx="255697" cy="227286"/>
          </a:xfrm>
          <a:prstGeom prst="rect">
            <a:avLst/>
          </a:prstGeom>
        </p:spPr>
      </p:pic>
      <p:cxnSp>
        <p:nvCxnSpPr>
          <p:cNvPr id="67" name="Egyenes összekötő 66"/>
          <p:cNvCxnSpPr/>
          <p:nvPr/>
        </p:nvCxnSpPr>
        <p:spPr>
          <a:xfrm>
            <a:off x="3704512" y="1849114"/>
            <a:ext cx="0" cy="29529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9" name="Egyenes összekötő 68"/>
          <p:cNvCxnSpPr/>
          <p:nvPr/>
        </p:nvCxnSpPr>
        <p:spPr>
          <a:xfrm>
            <a:off x="6775801" y="1827621"/>
            <a:ext cx="0" cy="370458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1" name="Egyenes összekötő 30"/>
          <p:cNvCxnSpPr/>
          <p:nvPr/>
        </p:nvCxnSpPr>
        <p:spPr>
          <a:xfrm>
            <a:off x="6345679" y="3696797"/>
            <a:ext cx="0" cy="182544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2" name="Egyenes összekötő nyíllal 31"/>
          <p:cNvCxnSpPr/>
          <p:nvPr/>
        </p:nvCxnSpPr>
        <p:spPr>
          <a:xfrm flipH="1" flipV="1">
            <a:off x="6342135" y="5362249"/>
            <a:ext cx="432790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3" name="Kép 32"/>
          <p:cNvPicPr/>
          <p:nvPr/>
        </p:nvPicPr>
        <p:blipFill>
          <a:blip r:embed="rId5"/>
          <a:stretch>
            <a:fillRect/>
          </a:stretch>
        </p:blipFill>
        <p:spPr>
          <a:xfrm>
            <a:off x="6456343" y="5043236"/>
            <a:ext cx="254750" cy="227286"/>
          </a:xfrm>
          <a:prstGeom prst="rect">
            <a:avLst/>
          </a:prstGeom>
        </p:spPr>
      </p:pic>
      <p:cxnSp>
        <p:nvCxnSpPr>
          <p:cNvPr id="34" name="Egyenes összekötő 33"/>
          <p:cNvCxnSpPr/>
          <p:nvPr/>
        </p:nvCxnSpPr>
        <p:spPr>
          <a:xfrm>
            <a:off x="4050163" y="3933084"/>
            <a:ext cx="0" cy="15569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5" name="Egyenes összekötő 34"/>
          <p:cNvCxnSpPr/>
          <p:nvPr/>
        </p:nvCxnSpPr>
        <p:spPr>
          <a:xfrm>
            <a:off x="3858386" y="3969228"/>
            <a:ext cx="0" cy="15120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7" name="Egyenes összekötő nyíllal 36"/>
          <p:cNvCxnSpPr/>
          <p:nvPr/>
        </p:nvCxnSpPr>
        <p:spPr>
          <a:xfrm flipH="1">
            <a:off x="4050163" y="5362249"/>
            <a:ext cx="2295517" cy="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8" name="Kép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3044" y="4808240"/>
            <a:ext cx="482982" cy="554009"/>
          </a:xfrm>
          <a:prstGeom prst="rect">
            <a:avLst/>
          </a:prstGeom>
        </p:spPr>
      </p:pic>
      <p:cxnSp>
        <p:nvCxnSpPr>
          <p:cNvPr id="44" name="Egyenes összekötő 43"/>
          <p:cNvCxnSpPr/>
          <p:nvPr/>
        </p:nvCxnSpPr>
        <p:spPr>
          <a:xfrm flipV="1">
            <a:off x="3239920" y="5362255"/>
            <a:ext cx="612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46" name="Kép 4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0589" y="4783732"/>
            <a:ext cx="440366" cy="582420"/>
          </a:xfrm>
          <a:prstGeom prst="rect">
            <a:avLst/>
          </a:prstGeom>
        </p:spPr>
      </p:pic>
      <p:sp>
        <p:nvSpPr>
          <p:cNvPr id="8" name="Lefelé nyíl 7"/>
          <p:cNvSpPr/>
          <p:nvPr/>
        </p:nvSpPr>
        <p:spPr>
          <a:xfrm>
            <a:off x="1986757" y="4185084"/>
            <a:ext cx="589669" cy="600112"/>
          </a:xfrm>
          <a:prstGeom prst="downArrow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i="1" dirty="0" smtClean="0">
                <a:solidFill>
                  <a:prstClr val="white"/>
                </a:solidFill>
                <a:latin typeface="Calibri"/>
              </a:rPr>
              <a:t>c</a:t>
            </a:r>
            <a:r>
              <a:rPr lang="hu-HU" sz="1100" i="1" baseline="-25000" dirty="0" smtClean="0">
                <a:solidFill>
                  <a:prstClr val="white"/>
                </a:solidFill>
                <a:latin typeface="Calibri"/>
              </a:rPr>
              <a:t>3</a:t>
            </a:r>
            <a:endParaRPr lang="hu-HU" sz="1100" i="1" baseline="-25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Szabadkézi sokszög 48"/>
          <p:cNvSpPr/>
          <p:nvPr/>
        </p:nvSpPr>
        <p:spPr>
          <a:xfrm>
            <a:off x="3702446" y="2446051"/>
            <a:ext cx="155940" cy="1736343"/>
          </a:xfrm>
          <a:custGeom>
            <a:avLst/>
            <a:gdLst>
              <a:gd name="connsiteX0" fmla="*/ 0 w 100012"/>
              <a:gd name="connsiteY0" fmla="*/ 0 h 1171575"/>
              <a:gd name="connsiteX1" fmla="*/ 40481 w 100012"/>
              <a:gd name="connsiteY1" fmla="*/ 221456 h 1171575"/>
              <a:gd name="connsiteX2" fmla="*/ 69056 w 100012"/>
              <a:gd name="connsiteY2" fmla="*/ 466725 h 1171575"/>
              <a:gd name="connsiteX3" fmla="*/ 90487 w 100012"/>
              <a:gd name="connsiteY3" fmla="*/ 814387 h 1171575"/>
              <a:gd name="connsiteX4" fmla="*/ 100012 w 100012"/>
              <a:gd name="connsiteY4" fmla="*/ 1171575 h 1171575"/>
              <a:gd name="connsiteX5" fmla="*/ 4762 w 100012"/>
              <a:gd name="connsiteY5" fmla="*/ 1169194 h 1171575"/>
              <a:gd name="connsiteX6" fmla="*/ 0 w 100012"/>
              <a:gd name="connsiteY6" fmla="*/ 0 h 1171575"/>
              <a:gd name="connsiteX0" fmla="*/ 0 w 102393"/>
              <a:gd name="connsiteY0" fmla="*/ 0 h 1169194"/>
              <a:gd name="connsiteX1" fmla="*/ 40481 w 102393"/>
              <a:gd name="connsiteY1" fmla="*/ 221456 h 1169194"/>
              <a:gd name="connsiteX2" fmla="*/ 69056 w 102393"/>
              <a:gd name="connsiteY2" fmla="*/ 466725 h 1169194"/>
              <a:gd name="connsiteX3" fmla="*/ 90487 w 102393"/>
              <a:gd name="connsiteY3" fmla="*/ 814387 h 1169194"/>
              <a:gd name="connsiteX4" fmla="*/ 102393 w 102393"/>
              <a:gd name="connsiteY4" fmla="*/ 1166044 h 1169194"/>
              <a:gd name="connsiteX5" fmla="*/ 4762 w 102393"/>
              <a:gd name="connsiteY5" fmla="*/ 1169194 h 1169194"/>
              <a:gd name="connsiteX6" fmla="*/ 0 w 102393"/>
              <a:gd name="connsiteY6" fmla="*/ 0 h 1169194"/>
              <a:gd name="connsiteX0" fmla="*/ 0 w 102393"/>
              <a:gd name="connsiteY0" fmla="*/ 0 h 1169194"/>
              <a:gd name="connsiteX1" fmla="*/ 40481 w 102393"/>
              <a:gd name="connsiteY1" fmla="*/ 221456 h 1169194"/>
              <a:gd name="connsiteX2" fmla="*/ 69056 w 102393"/>
              <a:gd name="connsiteY2" fmla="*/ 466725 h 1169194"/>
              <a:gd name="connsiteX3" fmla="*/ 90487 w 102393"/>
              <a:gd name="connsiteY3" fmla="*/ 814387 h 1169194"/>
              <a:gd name="connsiteX4" fmla="*/ 102393 w 102393"/>
              <a:gd name="connsiteY4" fmla="*/ 1168941 h 1169194"/>
              <a:gd name="connsiteX5" fmla="*/ 4762 w 102393"/>
              <a:gd name="connsiteY5" fmla="*/ 1169194 h 1169194"/>
              <a:gd name="connsiteX6" fmla="*/ 0 w 102393"/>
              <a:gd name="connsiteY6" fmla="*/ 0 h 1169194"/>
              <a:gd name="connsiteX0" fmla="*/ 2168 w 104561"/>
              <a:gd name="connsiteY0" fmla="*/ 0 h 1169194"/>
              <a:gd name="connsiteX1" fmla="*/ 42649 w 104561"/>
              <a:gd name="connsiteY1" fmla="*/ 221456 h 1169194"/>
              <a:gd name="connsiteX2" fmla="*/ 71224 w 104561"/>
              <a:gd name="connsiteY2" fmla="*/ 466725 h 1169194"/>
              <a:gd name="connsiteX3" fmla="*/ 92655 w 104561"/>
              <a:gd name="connsiteY3" fmla="*/ 814387 h 1169194"/>
              <a:gd name="connsiteX4" fmla="*/ 104561 w 104561"/>
              <a:gd name="connsiteY4" fmla="*/ 1168941 h 1169194"/>
              <a:gd name="connsiteX5" fmla="*/ 313 w 104561"/>
              <a:gd name="connsiteY5" fmla="*/ 1169194 h 1169194"/>
              <a:gd name="connsiteX6" fmla="*/ 2168 w 104561"/>
              <a:gd name="connsiteY6" fmla="*/ 0 h 1169194"/>
              <a:gd name="connsiteX0" fmla="*/ 2168 w 104561"/>
              <a:gd name="connsiteY0" fmla="*/ 0 h 1171413"/>
              <a:gd name="connsiteX1" fmla="*/ 42649 w 104561"/>
              <a:gd name="connsiteY1" fmla="*/ 221456 h 1171413"/>
              <a:gd name="connsiteX2" fmla="*/ 71224 w 104561"/>
              <a:gd name="connsiteY2" fmla="*/ 466725 h 1171413"/>
              <a:gd name="connsiteX3" fmla="*/ 92655 w 104561"/>
              <a:gd name="connsiteY3" fmla="*/ 814387 h 1171413"/>
              <a:gd name="connsiteX4" fmla="*/ 104561 w 104561"/>
              <a:gd name="connsiteY4" fmla="*/ 1168941 h 1171413"/>
              <a:gd name="connsiteX5" fmla="*/ 313 w 104561"/>
              <a:gd name="connsiteY5" fmla="*/ 1171413 h 1171413"/>
              <a:gd name="connsiteX6" fmla="*/ 2168 w 104561"/>
              <a:gd name="connsiteY6" fmla="*/ 0 h 117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561" h="1171413">
                <a:moveTo>
                  <a:pt x="2168" y="0"/>
                </a:moveTo>
                <a:lnTo>
                  <a:pt x="42649" y="221456"/>
                </a:lnTo>
                <a:lnTo>
                  <a:pt x="71224" y="466725"/>
                </a:lnTo>
                <a:lnTo>
                  <a:pt x="92655" y="814387"/>
                </a:lnTo>
                <a:lnTo>
                  <a:pt x="104561" y="1168941"/>
                </a:lnTo>
                <a:lnTo>
                  <a:pt x="313" y="1171413"/>
                </a:lnTo>
                <a:cubicBezTo>
                  <a:pt x="-1274" y="784063"/>
                  <a:pt x="3755" y="394494"/>
                  <a:pt x="2168" y="0"/>
                </a:cubicBez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50" name="Egyenes összekötő 49"/>
          <p:cNvCxnSpPr/>
          <p:nvPr/>
        </p:nvCxnSpPr>
        <p:spPr>
          <a:xfrm flipV="1">
            <a:off x="3203904" y="4704710"/>
            <a:ext cx="504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1" name="Egyenes összekötő 50"/>
          <p:cNvCxnSpPr/>
          <p:nvPr/>
        </p:nvCxnSpPr>
        <p:spPr>
          <a:xfrm flipH="1" flipV="1">
            <a:off x="3851920" y="4704710"/>
            <a:ext cx="360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52" name="Kép 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5856" y="4376622"/>
            <a:ext cx="255697" cy="312518"/>
          </a:xfrm>
          <a:prstGeom prst="rect">
            <a:avLst/>
          </a:prstGeom>
        </p:spPr>
      </p:pic>
      <p:cxnSp>
        <p:nvCxnSpPr>
          <p:cNvPr id="42" name="Egyenes összekötő 41"/>
          <p:cNvCxnSpPr/>
          <p:nvPr/>
        </p:nvCxnSpPr>
        <p:spPr>
          <a:xfrm>
            <a:off x="4479951" y="1788445"/>
            <a:ext cx="0" cy="300661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5" name="Egyenes összekötő nyíllal 44"/>
          <p:cNvCxnSpPr/>
          <p:nvPr/>
        </p:nvCxnSpPr>
        <p:spPr>
          <a:xfrm flipH="1">
            <a:off x="3705679" y="2020429"/>
            <a:ext cx="774272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47" name="Kép 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1543" y="1438009"/>
            <a:ext cx="462731" cy="612000"/>
          </a:xfrm>
          <a:prstGeom prst="rect">
            <a:avLst/>
          </a:prstGeom>
        </p:spPr>
      </p:pic>
      <p:sp>
        <p:nvSpPr>
          <p:cNvPr id="54" name="Lefelé nyíl 53"/>
          <p:cNvSpPr/>
          <p:nvPr/>
        </p:nvSpPr>
        <p:spPr>
          <a:xfrm>
            <a:off x="1986757" y="2459096"/>
            <a:ext cx="589669" cy="825888"/>
          </a:xfrm>
          <a:prstGeom prst="downArrow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i="1" dirty="0" smtClean="0">
                <a:solidFill>
                  <a:prstClr val="white"/>
                </a:solidFill>
                <a:latin typeface="Calibri"/>
              </a:rPr>
              <a:t>c</a:t>
            </a:r>
            <a:r>
              <a:rPr lang="hu-HU" sz="1100" i="1" baseline="-25000" dirty="0" smtClean="0">
                <a:solidFill>
                  <a:prstClr val="white"/>
                </a:solidFill>
                <a:latin typeface="Calibri"/>
              </a:rPr>
              <a:t>2</a:t>
            </a:r>
            <a:endParaRPr lang="hu-HU" sz="1100" i="1" baseline="-2500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53" name="Egyenes összekötő 52"/>
          <p:cNvCxnSpPr/>
          <p:nvPr/>
        </p:nvCxnSpPr>
        <p:spPr>
          <a:xfrm>
            <a:off x="5038454" y="1852979"/>
            <a:ext cx="0" cy="64427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55" name="Egyenes összekötő nyíllal 54"/>
          <p:cNvCxnSpPr/>
          <p:nvPr/>
        </p:nvCxnSpPr>
        <p:spPr>
          <a:xfrm rot="5400000" flipH="1">
            <a:off x="5909132" y="1146886"/>
            <a:ext cx="0" cy="1746313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56" name="Kép 5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52725" y="1707957"/>
            <a:ext cx="241491" cy="312518"/>
          </a:xfrm>
          <a:prstGeom prst="rect">
            <a:avLst/>
          </a:prstGeom>
        </p:spPr>
      </p:pic>
      <p:cxnSp>
        <p:nvCxnSpPr>
          <p:cNvPr id="58" name="Egyenes összekötő nyíllal 57"/>
          <p:cNvCxnSpPr/>
          <p:nvPr/>
        </p:nvCxnSpPr>
        <p:spPr>
          <a:xfrm flipH="1">
            <a:off x="4487915" y="2020043"/>
            <a:ext cx="561134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graphicFrame>
        <p:nvGraphicFramePr>
          <p:cNvPr id="59" name="Objektum 58"/>
          <p:cNvGraphicFramePr>
            <a:graphicFrameLocks noChangeAspect="1"/>
          </p:cNvGraphicFramePr>
          <p:nvPr/>
        </p:nvGraphicFramePr>
        <p:xfrm>
          <a:off x="4410565" y="1340768"/>
          <a:ext cx="629487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6" name="Equation" r:id="rId11" imgW="457200" imgH="444240" progId="Equation.3">
                  <p:embed/>
                </p:oleObj>
              </mc:Choice>
              <mc:Fallback>
                <p:oleObj name="Equation" r:id="rId11" imgW="45720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10565" y="1340768"/>
                        <a:ext cx="629487" cy="61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Szabadkézi sokszög 60"/>
          <p:cNvSpPr/>
          <p:nvPr/>
        </p:nvSpPr>
        <p:spPr>
          <a:xfrm flipH="1">
            <a:off x="4050163" y="2435327"/>
            <a:ext cx="429788" cy="1742783"/>
          </a:xfrm>
          <a:custGeom>
            <a:avLst/>
            <a:gdLst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7004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7006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829" h="1167319">
                <a:moveTo>
                  <a:pt x="291829" y="1167319"/>
                </a:moveTo>
                <a:lnTo>
                  <a:pt x="197006" y="661480"/>
                </a:lnTo>
                <a:lnTo>
                  <a:pt x="102181" y="291829"/>
                </a:lnTo>
                <a:cubicBezTo>
                  <a:pt x="68121" y="192131"/>
                  <a:pt x="34060" y="97276"/>
                  <a:pt x="0" y="0"/>
                </a:cubicBezTo>
                <a:lnTo>
                  <a:pt x="291829" y="0"/>
                </a:lnTo>
                <a:lnTo>
                  <a:pt x="291829" y="1167319"/>
                </a:lnTo>
                <a:close/>
              </a:path>
            </a:pathLst>
          </a:custGeom>
          <a:solidFill>
            <a:srgbClr val="5B9BD5">
              <a:lumMod val="60000"/>
              <a:lumOff val="4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68" name="Egyenes összekötő nyíllal 67"/>
          <p:cNvCxnSpPr/>
          <p:nvPr/>
        </p:nvCxnSpPr>
        <p:spPr>
          <a:xfrm flipH="1" flipV="1">
            <a:off x="4050280" y="4660158"/>
            <a:ext cx="433148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70" name="Kép 6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56889" y="4341090"/>
            <a:ext cx="255697" cy="312518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38000" y="5648400"/>
            <a:ext cx="4033627" cy="756000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899592" y="5831976"/>
            <a:ext cx="1700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j-lt"/>
              </a:rPr>
              <a:t>Az ábra alapján:</a:t>
            </a:r>
            <a:endParaRPr lang="hu-HU" dirty="0">
              <a:latin typeface="+mj-lt"/>
            </a:endParaRPr>
          </a:p>
        </p:txBody>
      </p:sp>
      <p:sp>
        <p:nvSpPr>
          <p:cNvPr id="72" name="Lekerekített téglalap feliratnak 9"/>
          <p:cNvSpPr/>
          <p:nvPr/>
        </p:nvSpPr>
        <p:spPr>
          <a:xfrm>
            <a:off x="5994216" y="120400"/>
            <a:ext cx="3078196" cy="1152692"/>
          </a:xfrm>
          <a:prstGeom prst="wedgeRoundRectCallout">
            <a:avLst>
              <a:gd name="adj1" fmla="val -84612"/>
              <a:gd name="adj2" fmla="val 70355"/>
              <a:gd name="adj3" fmla="val 16667"/>
            </a:avLst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</a:t>
            </a:r>
            <a:r>
              <a:rPr lang="hu-HU" dirty="0" smtClean="0">
                <a:latin typeface="+mj-lt"/>
              </a:rPr>
              <a:t>folyadék hőmérsékletének megfelelő telítési gőznyomással egyenértékű hidrosztatikai magasság </a:t>
            </a:r>
            <a:r>
              <a:rPr lang="hu-HU" dirty="0" smtClean="0">
                <a:latin typeface="+mj-lt"/>
              </a:rPr>
              <a:t>(</a:t>
            </a:r>
            <a:r>
              <a:rPr lang="hu-HU" i="1" dirty="0" smtClean="0">
                <a:latin typeface="+mj-lt"/>
              </a:rPr>
              <a:t>m</a:t>
            </a:r>
            <a:r>
              <a:rPr lang="hu-HU" dirty="0" smtClean="0">
                <a:latin typeface="+mj-lt"/>
              </a:rPr>
              <a:t>)</a:t>
            </a:r>
            <a:endParaRPr lang="hu-H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63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zabadkézi sokszög 70"/>
          <p:cNvSpPr>
            <a:spLocks noChangeAspect="1"/>
          </p:cNvSpPr>
          <p:nvPr/>
        </p:nvSpPr>
        <p:spPr>
          <a:xfrm>
            <a:off x="3704512" y="2435328"/>
            <a:ext cx="3069665" cy="1744911"/>
          </a:xfrm>
          <a:custGeom>
            <a:avLst/>
            <a:gdLst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4763 w 2881313"/>
              <a:gd name="connsiteY3" fmla="*/ 1640682 h 1640682"/>
              <a:gd name="connsiteX4" fmla="*/ 0 w 2881313"/>
              <a:gd name="connsiteY4" fmla="*/ 0 h 1640682"/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1096 w 2881313"/>
              <a:gd name="connsiteY3" fmla="*/ 1638681 h 1640682"/>
              <a:gd name="connsiteX4" fmla="*/ 0 w 2881313"/>
              <a:gd name="connsiteY4" fmla="*/ 0 h 164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1313" h="1640682">
                <a:moveTo>
                  <a:pt x="0" y="0"/>
                </a:moveTo>
                <a:lnTo>
                  <a:pt x="1250156" y="0"/>
                </a:lnTo>
                <a:lnTo>
                  <a:pt x="2881313" y="1640682"/>
                </a:lnTo>
                <a:lnTo>
                  <a:pt x="1096" y="1638681"/>
                </a:lnTo>
                <a:cubicBezTo>
                  <a:pt x="-492" y="1091787"/>
                  <a:pt x="1588" y="546894"/>
                  <a:pt x="0" y="0"/>
                </a:cubicBezTo>
                <a:close/>
              </a:path>
            </a:pathLst>
          </a:custGeom>
          <a:pattFill prst="ltHorz">
            <a:fgClr>
              <a:srgbClr val="5B9BD5"/>
            </a:fgClr>
            <a:bgClr>
              <a:sysClr val="window" lastClr="FFFFFF"/>
            </a:bgClr>
          </a:pattFill>
          <a:ln w="6350" cap="flat" cmpd="sng" algn="ctr">
            <a:solidFill>
              <a:sysClr val="windowText" lastClr="000000">
                <a:alpha val="95000"/>
              </a:sys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4713" y="296652"/>
            <a:ext cx="8229600" cy="614332"/>
          </a:xfrm>
        </p:spPr>
        <p:txBody>
          <a:bodyPr>
            <a:normAutofit/>
          </a:bodyPr>
          <a:lstStyle/>
          <a:p>
            <a:r>
              <a:rPr lang="hu-HU" sz="3600" dirty="0" smtClean="0"/>
              <a:t>A reakciós turbina szívócsöve</a:t>
            </a:r>
            <a:endParaRPr lang="hu-HU" sz="36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41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6" name="Téglalap 115"/>
          <p:cNvSpPr/>
          <p:nvPr/>
        </p:nvSpPr>
        <p:spPr>
          <a:xfrm>
            <a:off x="159986" y="830191"/>
            <a:ext cx="8768498" cy="6027809"/>
          </a:xfrm>
          <a:prstGeom prst="rect">
            <a:avLst/>
          </a:prstGeom>
        </p:spPr>
      </p:sp>
      <p:sp>
        <p:nvSpPr>
          <p:cNvPr id="168" name="Téglalap 167"/>
          <p:cNvSpPr/>
          <p:nvPr/>
        </p:nvSpPr>
        <p:spPr>
          <a:xfrm>
            <a:off x="1474837" y="3752284"/>
            <a:ext cx="1608757" cy="952426"/>
          </a:xfrm>
          <a:prstGeom prst="rect">
            <a:avLst/>
          </a:prstGeom>
          <a:pattFill prst="dashHorz">
            <a:fgClr>
              <a:srgbClr val="0070C0"/>
            </a:fgClr>
            <a:bgClr>
              <a:sysClr val="window" lastClr="FFFFFF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169" name="Egyenes összekötő 168"/>
          <p:cNvCxnSpPr/>
          <p:nvPr/>
        </p:nvCxnSpPr>
        <p:spPr>
          <a:xfrm flipV="1">
            <a:off x="1466279" y="3748600"/>
            <a:ext cx="1615859" cy="3686"/>
          </a:xfrm>
          <a:prstGeom prst="line">
            <a:avLst/>
          </a:prstGeom>
          <a:noFill/>
          <a:ln w="25400" cap="flat" cmpd="sng" algn="ctr">
            <a:solidFill>
              <a:srgbClr val="0070C0"/>
            </a:solidFill>
            <a:prstDash val="solid"/>
            <a:miter lim="800000"/>
          </a:ln>
          <a:effectLst/>
        </p:spPr>
      </p:cxnSp>
      <p:sp>
        <p:nvSpPr>
          <p:cNvPr id="170" name="Háromszög 169"/>
          <p:cNvSpPr>
            <a:spLocks noChangeAspect="1"/>
          </p:cNvSpPr>
          <p:nvPr/>
        </p:nvSpPr>
        <p:spPr>
          <a:xfrm flipV="1">
            <a:off x="1644032" y="3652991"/>
            <a:ext cx="91272" cy="80064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pic>
        <p:nvPicPr>
          <p:cNvPr id="164" name="Kép 1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342" y="1581809"/>
            <a:ext cx="2161682" cy="1493962"/>
          </a:xfrm>
          <a:prstGeom prst="rect">
            <a:avLst/>
          </a:prstGeom>
        </p:spPr>
      </p:pic>
      <p:cxnSp>
        <p:nvCxnSpPr>
          <p:cNvPr id="165" name="Egyenes összekötő 164"/>
          <p:cNvCxnSpPr/>
          <p:nvPr/>
        </p:nvCxnSpPr>
        <p:spPr>
          <a:xfrm flipH="1">
            <a:off x="1812027" y="3004428"/>
            <a:ext cx="146765" cy="1179359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6" name="Egyenes összekötő 165"/>
          <p:cNvCxnSpPr/>
          <p:nvPr/>
        </p:nvCxnSpPr>
        <p:spPr>
          <a:xfrm>
            <a:off x="2638054" y="3007521"/>
            <a:ext cx="146765" cy="1178311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7" name="Egyenes összekötő 166"/>
          <p:cNvCxnSpPr/>
          <p:nvPr/>
        </p:nvCxnSpPr>
        <p:spPr>
          <a:xfrm flipV="1">
            <a:off x="1738650" y="4185832"/>
            <a:ext cx="110940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1" name="Egyenes összekötő 120"/>
          <p:cNvCxnSpPr/>
          <p:nvPr/>
        </p:nvCxnSpPr>
        <p:spPr>
          <a:xfrm flipH="1">
            <a:off x="2281592" y="1395605"/>
            <a:ext cx="0" cy="3705354"/>
          </a:xfrm>
          <a:prstGeom prst="line">
            <a:avLst/>
          </a:prstGeom>
          <a:noFill/>
          <a:ln w="6350" cap="flat" cmpd="sng" algn="ctr">
            <a:solidFill>
              <a:srgbClr val="FF0000"/>
            </a:solidFill>
            <a:prstDash val="lgDashDot"/>
            <a:miter lim="800000"/>
          </a:ln>
          <a:effectLst/>
        </p:spPr>
      </p:cxnSp>
      <p:cxnSp>
        <p:nvCxnSpPr>
          <p:cNvPr id="139" name="Egyenes összekötő 138"/>
          <p:cNvCxnSpPr/>
          <p:nvPr/>
        </p:nvCxnSpPr>
        <p:spPr>
          <a:xfrm flipH="1" flipV="1">
            <a:off x="441993" y="2435327"/>
            <a:ext cx="82248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0" name="Egyenes összekötő 139"/>
          <p:cNvCxnSpPr/>
          <p:nvPr/>
        </p:nvCxnSpPr>
        <p:spPr>
          <a:xfrm flipH="1" flipV="1">
            <a:off x="431338" y="4183789"/>
            <a:ext cx="822017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1" name="Egyenes összekötő nyíllal 140"/>
          <p:cNvCxnSpPr/>
          <p:nvPr/>
        </p:nvCxnSpPr>
        <p:spPr>
          <a:xfrm flipH="1">
            <a:off x="765167" y="2438948"/>
            <a:ext cx="0" cy="174688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153" name="Kép 1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34" y="3100688"/>
            <a:ext cx="241491" cy="312518"/>
          </a:xfrm>
          <a:prstGeom prst="rect">
            <a:avLst/>
          </a:prstGeom>
        </p:spPr>
      </p:pic>
      <p:cxnSp>
        <p:nvCxnSpPr>
          <p:cNvPr id="62" name="Egyenes összekötő 61"/>
          <p:cNvCxnSpPr/>
          <p:nvPr/>
        </p:nvCxnSpPr>
        <p:spPr>
          <a:xfrm>
            <a:off x="3272773" y="3747600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3" name="Egyenes összekötő 62"/>
          <p:cNvCxnSpPr/>
          <p:nvPr/>
        </p:nvCxnSpPr>
        <p:spPr>
          <a:xfrm>
            <a:off x="3292997" y="4183789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4" name="Egyenes összekötő nyíllal 63"/>
          <p:cNvCxnSpPr/>
          <p:nvPr/>
        </p:nvCxnSpPr>
        <p:spPr>
          <a:xfrm flipH="1">
            <a:off x="3424292" y="3748594"/>
            <a:ext cx="0" cy="42951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65" name="Egyenes összekötő 64"/>
          <p:cNvCxnSpPr/>
          <p:nvPr/>
        </p:nvCxnSpPr>
        <p:spPr>
          <a:xfrm>
            <a:off x="3445192" y="2435328"/>
            <a:ext cx="343613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pic>
        <p:nvPicPr>
          <p:cNvPr id="66" name="Kép 65"/>
          <p:cNvPicPr/>
          <p:nvPr/>
        </p:nvPicPr>
        <p:blipFill>
          <a:blip r:embed="rId5"/>
          <a:stretch>
            <a:fillRect/>
          </a:stretch>
        </p:blipFill>
        <p:spPr>
          <a:xfrm>
            <a:off x="3134728" y="3854516"/>
            <a:ext cx="255697" cy="227286"/>
          </a:xfrm>
          <a:prstGeom prst="rect">
            <a:avLst/>
          </a:prstGeom>
        </p:spPr>
      </p:pic>
      <p:cxnSp>
        <p:nvCxnSpPr>
          <p:cNvPr id="67" name="Egyenes összekötő 66"/>
          <p:cNvCxnSpPr/>
          <p:nvPr/>
        </p:nvCxnSpPr>
        <p:spPr>
          <a:xfrm>
            <a:off x="3704512" y="1849114"/>
            <a:ext cx="0" cy="29529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9" name="Egyenes összekötő 68"/>
          <p:cNvCxnSpPr/>
          <p:nvPr/>
        </p:nvCxnSpPr>
        <p:spPr>
          <a:xfrm>
            <a:off x="6775801" y="1827621"/>
            <a:ext cx="0" cy="370458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1" name="Egyenes összekötő 30"/>
          <p:cNvCxnSpPr/>
          <p:nvPr/>
        </p:nvCxnSpPr>
        <p:spPr>
          <a:xfrm>
            <a:off x="6345679" y="3696797"/>
            <a:ext cx="0" cy="182544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2" name="Egyenes összekötő nyíllal 31"/>
          <p:cNvCxnSpPr/>
          <p:nvPr/>
        </p:nvCxnSpPr>
        <p:spPr>
          <a:xfrm flipH="1" flipV="1">
            <a:off x="6342135" y="5362249"/>
            <a:ext cx="432790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3" name="Kép 32"/>
          <p:cNvPicPr/>
          <p:nvPr/>
        </p:nvPicPr>
        <p:blipFill>
          <a:blip r:embed="rId5"/>
          <a:stretch>
            <a:fillRect/>
          </a:stretch>
        </p:blipFill>
        <p:spPr>
          <a:xfrm>
            <a:off x="6456343" y="5043236"/>
            <a:ext cx="254750" cy="227286"/>
          </a:xfrm>
          <a:prstGeom prst="rect">
            <a:avLst/>
          </a:prstGeom>
        </p:spPr>
      </p:pic>
      <p:cxnSp>
        <p:nvCxnSpPr>
          <p:cNvPr id="34" name="Egyenes összekötő 33"/>
          <p:cNvCxnSpPr/>
          <p:nvPr/>
        </p:nvCxnSpPr>
        <p:spPr>
          <a:xfrm>
            <a:off x="4050163" y="3933084"/>
            <a:ext cx="0" cy="15569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5" name="Egyenes összekötő 34"/>
          <p:cNvCxnSpPr/>
          <p:nvPr/>
        </p:nvCxnSpPr>
        <p:spPr>
          <a:xfrm>
            <a:off x="3858386" y="3969228"/>
            <a:ext cx="0" cy="15120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7" name="Egyenes összekötő nyíllal 36"/>
          <p:cNvCxnSpPr/>
          <p:nvPr/>
        </p:nvCxnSpPr>
        <p:spPr>
          <a:xfrm flipH="1">
            <a:off x="4050163" y="5362249"/>
            <a:ext cx="2295517" cy="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8" name="Kép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3044" y="4808240"/>
            <a:ext cx="482982" cy="554009"/>
          </a:xfrm>
          <a:prstGeom prst="rect">
            <a:avLst/>
          </a:prstGeom>
        </p:spPr>
      </p:pic>
      <p:cxnSp>
        <p:nvCxnSpPr>
          <p:cNvPr id="44" name="Egyenes összekötő 43"/>
          <p:cNvCxnSpPr/>
          <p:nvPr/>
        </p:nvCxnSpPr>
        <p:spPr>
          <a:xfrm flipV="1">
            <a:off x="3239920" y="5362255"/>
            <a:ext cx="612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46" name="Kép 4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0589" y="4783732"/>
            <a:ext cx="440366" cy="582420"/>
          </a:xfrm>
          <a:prstGeom prst="rect">
            <a:avLst/>
          </a:prstGeom>
        </p:spPr>
      </p:pic>
      <p:sp>
        <p:nvSpPr>
          <p:cNvPr id="8" name="Lefelé nyíl 7"/>
          <p:cNvSpPr/>
          <p:nvPr/>
        </p:nvSpPr>
        <p:spPr>
          <a:xfrm>
            <a:off x="1986757" y="4185084"/>
            <a:ext cx="589669" cy="600112"/>
          </a:xfrm>
          <a:prstGeom prst="downArrow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i="1" dirty="0" smtClean="0">
                <a:solidFill>
                  <a:prstClr val="white"/>
                </a:solidFill>
                <a:latin typeface="Calibri"/>
              </a:rPr>
              <a:t>c</a:t>
            </a:r>
            <a:r>
              <a:rPr lang="hu-HU" sz="1100" i="1" baseline="-25000" dirty="0" smtClean="0">
                <a:solidFill>
                  <a:prstClr val="white"/>
                </a:solidFill>
                <a:latin typeface="Calibri"/>
              </a:rPr>
              <a:t>3</a:t>
            </a:r>
            <a:endParaRPr lang="hu-HU" sz="1100" i="1" baseline="-25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Szabadkézi sokszög 48"/>
          <p:cNvSpPr/>
          <p:nvPr/>
        </p:nvSpPr>
        <p:spPr>
          <a:xfrm>
            <a:off x="3702446" y="2446051"/>
            <a:ext cx="155940" cy="1736343"/>
          </a:xfrm>
          <a:custGeom>
            <a:avLst/>
            <a:gdLst>
              <a:gd name="connsiteX0" fmla="*/ 0 w 100012"/>
              <a:gd name="connsiteY0" fmla="*/ 0 h 1171575"/>
              <a:gd name="connsiteX1" fmla="*/ 40481 w 100012"/>
              <a:gd name="connsiteY1" fmla="*/ 221456 h 1171575"/>
              <a:gd name="connsiteX2" fmla="*/ 69056 w 100012"/>
              <a:gd name="connsiteY2" fmla="*/ 466725 h 1171575"/>
              <a:gd name="connsiteX3" fmla="*/ 90487 w 100012"/>
              <a:gd name="connsiteY3" fmla="*/ 814387 h 1171575"/>
              <a:gd name="connsiteX4" fmla="*/ 100012 w 100012"/>
              <a:gd name="connsiteY4" fmla="*/ 1171575 h 1171575"/>
              <a:gd name="connsiteX5" fmla="*/ 4762 w 100012"/>
              <a:gd name="connsiteY5" fmla="*/ 1169194 h 1171575"/>
              <a:gd name="connsiteX6" fmla="*/ 0 w 100012"/>
              <a:gd name="connsiteY6" fmla="*/ 0 h 1171575"/>
              <a:gd name="connsiteX0" fmla="*/ 0 w 102393"/>
              <a:gd name="connsiteY0" fmla="*/ 0 h 1169194"/>
              <a:gd name="connsiteX1" fmla="*/ 40481 w 102393"/>
              <a:gd name="connsiteY1" fmla="*/ 221456 h 1169194"/>
              <a:gd name="connsiteX2" fmla="*/ 69056 w 102393"/>
              <a:gd name="connsiteY2" fmla="*/ 466725 h 1169194"/>
              <a:gd name="connsiteX3" fmla="*/ 90487 w 102393"/>
              <a:gd name="connsiteY3" fmla="*/ 814387 h 1169194"/>
              <a:gd name="connsiteX4" fmla="*/ 102393 w 102393"/>
              <a:gd name="connsiteY4" fmla="*/ 1166044 h 1169194"/>
              <a:gd name="connsiteX5" fmla="*/ 4762 w 102393"/>
              <a:gd name="connsiteY5" fmla="*/ 1169194 h 1169194"/>
              <a:gd name="connsiteX6" fmla="*/ 0 w 102393"/>
              <a:gd name="connsiteY6" fmla="*/ 0 h 1169194"/>
              <a:gd name="connsiteX0" fmla="*/ 0 w 102393"/>
              <a:gd name="connsiteY0" fmla="*/ 0 h 1169194"/>
              <a:gd name="connsiteX1" fmla="*/ 40481 w 102393"/>
              <a:gd name="connsiteY1" fmla="*/ 221456 h 1169194"/>
              <a:gd name="connsiteX2" fmla="*/ 69056 w 102393"/>
              <a:gd name="connsiteY2" fmla="*/ 466725 h 1169194"/>
              <a:gd name="connsiteX3" fmla="*/ 90487 w 102393"/>
              <a:gd name="connsiteY3" fmla="*/ 814387 h 1169194"/>
              <a:gd name="connsiteX4" fmla="*/ 102393 w 102393"/>
              <a:gd name="connsiteY4" fmla="*/ 1168941 h 1169194"/>
              <a:gd name="connsiteX5" fmla="*/ 4762 w 102393"/>
              <a:gd name="connsiteY5" fmla="*/ 1169194 h 1169194"/>
              <a:gd name="connsiteX6" fmla="*/ 0 w 102393"/>
              <a:gd name="connsiteY6" fmla="*/ 0 h 1169194"/>
              <a:gd name="connsiteX0" fmla="*/ 2168 w 104561"/>
              <a:gd name="connsiteY0" fmla="*/ 0 h 1169194"/>
              <a:gd name="connsiteX1" fmla="*/ 42649 w 104561"/>
              <a:gd name="connsiteY1" fmla="*/ 221456 h 1169194"/>
              <a:gd name="connsiteX2" fmla="*/ 71224 w 104561"/>
              <a:gd name="connsiteY2" fmla="*/ 466725 h 1169194"/>
              <a:gd name="connsiteX3" fmla="*/ 92655 w 104561"/>
              <a:gd name="connsiteY3" fmla="*/ 814387 h 1169194"/>
              <a:gd name="connsiteX4" fmla="*/ 104561 w 104561"/>
              <a:gd name="connsiteY4" fmla="*/ 1168941 h 1169194"/>
              <a:gd name="connsiteX5" fmla="*/ 313 w 104561"/>
              <a:gd name="connsiteY5" fmla="*/ 1169194 h 1169194"/>
              <a:gd name="connsiteX6" fmla="*/ 2168 w 104561"/>
              <a:gd name="connsiteY6" fmla="*/ 0 h 1169194"/>
              <a:gd name="connsiteX0" fmla="*/ 2168 w 104561"/>
              <a:gd name="connsiteY0" fmla="*/ 0 h 1171413"/>
              <a:gd name="connsiteX1" fmla="*/ 42649 w 104561"/>
              <a:gd name="connsiteY1" fmla="*/ 221456 h 1171413"/>
              <a:gd name="connsiteX2" fmla="*/ 71224 w 104561"/>
              <a:gd name="connsiteY2" fmla="*/ 466725 h 1171413"/>
              <a:gd name="connsiteX3" fmla="*/ 92655 w 104561"/>
              <a:gd name="connsiteY3" fmla="*/ 814387 h 1171413"/>
              <a:gd name="connsiteX4" fmla="*/ 104561 w 104561"/>
              <a:gd name="connsiteY4" fmla="*/ 1168941 h 1171413"/>
              <a:gd name="connsiteX5" fmla="*/ 313 w 104561"/>
              <a:gd name="connsiteY5" fmla="*/ 1171413 h 1171413"/>
              <a:gd name="connsiteX6" fmla="*/ 2168 w 104561"/>
              <a:gd name="connsiteY6" fmla="*/ 0 h 117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561" h="1171413">
                <a:moveTo>
                  <a:pt x="2168" y="0"/>
                </a:moveTo>
                <a:lnTo>
                  <a:pt x="42649" y="221456"/>
                </a:lnTo>
                <a:lnTo>
                  <a:pt x="71224" y="466725"/>
                </a:lnTo>
                <a:lnTo>
                  <a:pt x="92655" y="814387"/>
                </a:lnTo>
                <a:lnTo>
                  <a:pt x="104561" y="1168941"/>
                </a:lnTo>
                <a:lnTo>
                  <a:pt x="313" y="1171413"/>
                </a:lnTo>
                <a:cubicBezTo>
                  <a:pt x="-1274" y="784063"/>
                  <a:pt x="3755" y="394494"/>
                  <a:pt x="2168" y="0"/>
                </a:cubicBez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50" name="Egyenes összekötő 49"/>
          <p:cNvCxnSpPr/>
          <p:nvPr/>
        </p:nvCxnSpPr>
        <p:spPr>
          <a:xfrm flipV="1">
            <a:off x="3203904" y="4704710"/>
            <a:ext cx="504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1" name="Egyenes összekötő 50"/>
          <p:cNvCxnSpPr/>
          <p:nvPr/>
        </p:nvCxnSpPr>
        <p:spPr>
          <a:xfrm flipH="1" flipV="1">
            <a:off x="3851920" y="4704710"/>
            <a:ext cx="360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52" name="Kép 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5856" y="4376622"/>
            <a:ext cx="255697" cy="312518"/>
          </a:xfrm>
          <a:prstGeom prst="rect">
            <a:avLst/>
          </a:prstGeom>
        </p:spPr>
      </p:pic>
      <p:cxnSp>
        <p:nvCxnSpPr>
          <p:cNvPr id="42" name="Egyenes összekötő 41"/>
          <p:cNvCxnSpPr/>
          <p:nvPr/>
        </p:nvCxnSpPr>
        <p:spPr>
          <a:xfrm>
            <a:off x="4479951" y="1788445"/>
            <a:ext cx="0" cy="300661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5" name="Egyenes összekötő nyíllal 44"/>
          <p:cNvCxnSpPr/>
          <p:nvPr/>
        </p:nvCxnSpPr>
        <p:spPr>
          <a:xfrm flipH="1">
            <a:off x="3705679" y="2020429"/>
            <a:ext cx="774272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47" name="Kép 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1543" y="1438009"/>
            <a:ext cx="462731" cy="612000"/>
          </a:xfrm>
          <a:prstGeom prst="rect">
            <a:avLst/>
          </a:prstGeom>
        </p:spPr>
      </p:pic>
      <p:sp>
        <p:nvSpPr>
          <p:cNvPr id="54" name="Lefelé nyíl 53"/>
          <p:cNvSpPr/>
          <p:nvPr/>
        </p:nvSpPr>
        <p:spPr>
          <a:xfrm>
            <a:off x="1986757" y="2459096"/>
            <a:ext cx="589669" cy="825888"/>
          </a:xfrm>
          <a:prstGeom prst="downArrow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i="1" dirty="0" smtClean="0">
                <a:solidFill>
                  <a:prstClr val="white"/>
                </a:solidFill>
                <a:latin typeface="Calibri"/>
              </a:rPr>
              <a:t>c</a:t>
            </a:r>
            <a:r>
              <a:rPr lang="hu-HU" sz="1100" i="1" baseline="-25000" dirty="0" smtClean="0">
                <a:solidFill>
                  <a:prstClr val="white"/>
                </a:solidFill>
                <a:latin typeface="Calibri"/>
              </a:rPr>
              <a:t>2</a:t>
            </a:r>
            <a:endParaRPr lang="hu-HU" sz="1100" i="1" baseline="-2500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53" name="Egyenes összekötő 52"/>
          <p:cNvCxnSpPr/>
          <p:nvPr/>
        </p:nvCxnSpPr>
        <p:spPr>
          <a:xfrm>
            <a:off x="5038454" y="1852979"/>
            <a:ext cx="0" cy="64427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55" name="Egyenes összekötő nyíllal 54"/>
          <p:cNvCxnSpPr/>
          <p:nvPr/>
        </p:nvCxnSpPr>
        <p:spPr>
          <a:xfrm rot="5400000" flipH="1">
            <a:off x="5909132" y="1146886"/>
            <a:ext cx="0" cy="1746313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56" name="Kép 5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52725" y="1707957"/>
            <a:ext cx="241491" cy="312518"/>
          </a:xfrm>
          <a:prstGeom prst="rect">
            <a:avLst/>
          </a:prstGeom>
        </p:spPr>
      </p:pic>
      <p:cxnSp>
        <p:nvCxnSpPr>
          <p:cNvPr id="58" name="Egyenes összekötő nyíllal 57"/>
          <p:cNvCxnSpPr/>
          <p:nvPr/>
        </p:nvCxnSpPr>
        <p:spPr>
          <a:xfrm flipH="1">
            <a:off x="4487915" y="2020043"/>
            <a:ext cx="561134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graphicFrame>
        <p:nvGraphicFramePr>
          <p:cNvPr id="59" name="Objektum 58"/>
          <p:cNvGraphicFramePr>
            <a:graphicFrameLocks noChangeAspect="1"/>
          </p:cNvGraphicFramePr>
          <p:nvPr/>
        </p:nvGraphicFramePr>
        <p:xfrm>
          <a:off x="4410565" y="1340768"/>
          <a:ext cx="629487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2" name="Equation" r:id="rId11" imgW="457200" imgH="444240" progId="Equation.3">
                  <p:embed/>
                </p:oleObj>
              </mc:Choice>
              <mc:Fallback>
                <p:oleObj name="Equation" r:id="rId11" imgW="45720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10565" y="1340768"/>
                        <a:ext cx="629487" cy="61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Szabadkézi sokszög 60"/>
          <p:cNvSpPr/>
          <p:nvPr/>
        </p:nvSpPr>
        <p:spPr>
          <a:xfrm flipH="1">
            <a:off x="4050163" y="2435327"/>
            <a:ext cx="429788" cy="1742783"/>
          </a:xfrm>
          <a:custGeom>
            <a:avLst/>
            <a:gdLst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7004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7006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829" h="1167319">
                <a:moveTo>
                  <a:pt x="291829" y="1167319"/>
                </a:moveTo>
                <a:lnTo>
                  <a:pt x="197006" y="661480"/>
                </a:lnTo>
                <a:lnTo>
                  <a:pt x="102181" y="291829"/>
                </a:lnTo>
                <a:cubicBezTo>
                  <a:pt x="68121" y="192131"/>
                  <a:pt x="34060" y="97276"/>
                  <a:pt x="0" y="0"/>
                </a:cubicBezTo>
                <a:lnTo>
                  <a:pt x="291829" y="0"/>
                </a:lnTo>
                <a:lnTo>
                  <a:pt x="291829" y="1167319"/>
                </a:lnTo>
                <a:close/>
              </a:path>
            </a:pathLst>
          </a:custGeom>
          <a:solidFill>
            <a:srgbClr val="5B9BD5">
              <a:lumMod val="60000"/>
              <a:lumOff val="4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68" name="Egyenes összekötő nyíllal 67"/>
          <p:cNvCxnSpPr/>
          <p:nvPr/>
        </p:nvCxnSpPr>
        <p:spPr>
          <a:xfrm flipH="1" flipV="1">
            <a:off x="4050280" y="4660158"/>
            <a:ext cx="433148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70" name="Kép 6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56889" y="4341090"/>
            <a:ext cx="255697" cy="312518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38197" y="5648834"/>
            <a:ext cx="4033627" cy="756000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899592" y="5831976"/>
            <a:ext cx="1700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prstClr val="black"/>
                </a:solidFill>
                <a:latin typeface="Calibri"/>
              </a:rPr>
              <a:t>Az ábra alapján: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Szövegdoboz 56"/>
          <p:cNvSpPr txBox="1"/>
          <p:nvPr/>
        </p:nvSpPr>
        <p:spPr>
          <a:xfrm>
            <a:off x="738083" y="5277978"/>
            <a:ext cx="20697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j-lt"/>
              </a:rPr>
              <a:t>Az egyenlet átalakítása és átrendezése után:</a:t>
            </a:r>
            <a:endParaRPr lang="hu-HU" dirty="0">
              <a:latin typeface="+mj-lt"/>
            </a:endParaRPr>
          </a:p>
        </p:txBody>
      </p:sp>
      <p:pic>
        <p:nvPicPr>
          <p:cNvPr id="72" name="Kép 7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79812" y="5661332"/>
            <a:ext cx="3393602" cy="756000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42693" y="5696573"/>
            <a:ext cx="1749600" cy="756000"/>
          </a:xfrm>
          <a:prstGeom prst="rect">
            <a:avLst/>
          </a:prstGeom>
        </p:spPr>
      </p:pic>
      <p:sp>
        <p:nvSpPr>
          <p:cNvPr id="73" name="Lekerekített téglalap feliratnak 9"/>
          <p:cNvSpPr/>
          <p:nvPr/>
        </p:nvSpPr>
        <p:spPr>
          <a:xfrm>
            <a:off x="4991654" y="2614863"/>
            <a:ext cx="3996376" cy="872799"/>
          </a:xfrm>
          <a:prstGeom prst="wedgeRoundRectCallout">
            <a:avLst>
              <a:gd name="adj1" fmla="val 7590"/>
              <a:gd name="adj2" fmla="val 317243"/>
              <a:gd name="adj3" fmla="val 16667"/>
            </a:avLst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i="1" dirty="0">
                <a:latin typeface="+mj-lt"/>
              </a:rPr>
              <a:t>η</a:t>
            </a:r>
            <a:r>
              <a:rPr lang="hu-HU" i="1" baseline="-25000" dirty="0" err="1">
                <a:latin typeface="+mj-lt"/>
              </a:rPr>
              <a:t>sz</a:t>
            </a:r>
            <a:r>
              <a:rPr lang="hu-HU" dirty="0">
                <a:latin typeface="+mj-lt"/>
              </a:rPr>
              <a:t> a szívócső hatásfoka, mely az itt leírt módon függ össze a diffúzor hatásfokkal (</a:t>
            </a:r>
            <a:r>
              <a:rPr lang="el-GR" i="1" dirty="0">
                <a:latin typeface="+mj-lt"/>
              </a:rPr>
              <a:t>η</a:t>
            </a:r>
            <a:r>
              <a:rPr lang="hu-HU" i="1" baseline="-25000" dirty="0">
                <a:latin typeface="+mj-lt"/>
              </a:rPr>
              <a:t>d</a:t>
            </a:r>
            <a:r>
              <a:rPr lang="hu-HU" dirty="0">
                <a:latin typeface="+mj-lt"/>
              </a:rPr>
              <a:t>) és annál mindig kisebb, hiszen </a:t>
            </a:r>
            <a:r>
              <a:rPr lang="hu-HU" i="1" dirty="0">
                <a:latin typeface="+mj-lt"/>
              </a:rPr>
              <a:t>c</a:t>
            </a:r>
            <a:r>
              <a:rPr lang="hu-HU" i="1" baseline="-25000" dirty="0">
                <a:latin typeface="+mj-lt"/>
              </a:rPr>
              <a:t>3</a:t>
            </a:r>
            <a:r>
              <a:rPr lang="hu-HU" dirty="0">
                <a:latin typeface="+mj-lt"/>
              </a:rPr>
              <a:t>&lt;</a:t>
            </a:r>
            <a:r>
              <a:rPr lang="hu-HU" i="1" dirty="0">
                <a:latin typeface="+mj-lt"/>
              </a:rPr>
              <a:t>c</a:t>
            </a:r>
            <a:r>
              <a:rPr lang="hu-HU" i="1" baseline="-25000" dirty="0">
                <a:latin typeface="+mj-l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803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7" grpId="0"/>
      <p:bldP spid="7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zabadkézi sokszög 70"/>
          <p:cNvSpPr>
            <a:spLocks noChangeAspect="1"/>
          </p:cNvSpPr>
          <p:nvPr/>
        </p:nvSpPr>
        <p:spPr>
          <a:xfrm>
            <a:off x="3704512" y="2435328"/>
            <a:ext cx="3069665" cy="1744911"/>
          </a:xfrm>
          <a:custGeom>
            <a:avLst/>
            <a:gdLst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4763 w 2881313"/>
              <a:gd name="connsiteY3" fmla="*/ 1640682 h 1640682"/>
              <a:gd name="connsiteX4" fmla="*/ 0 w 2881313"/>
              <a:gd name="connsiteY4" fmla="*/ 0 h 1640682"/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1096 w 2881313"/>
              <a:gd name="connsiteY3" fmla="*/ 1638681 h 1640682"/>
              <a:gd name="connsiteX4" fmla="*/ 0 w 2881313"/>
              <a:gd name="connsiteY4" fmla="*/ 0 h 164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1313" h="1640682">
                <a:moveTo>
                  <a:pt x="0" y="0"/>
                </a:moveTo>
                <a:lnTo>
                  <a:pt x="1250156" y="0"/>
                </a:lnTo>
                <a:lnTo>
                  <a:pt x="2881313" y="1640682"/>
                </a:lnTo>
                <a:lnTo>
                  <a:pt x="1096" y="1638681"/>
                </a:lnTo>
                <a:cubicBezTo>
                  <a:pt x="-492" y="1091787"/>
                  <a:pt x="1588" y="546894"/>
                  <a:pt x="0" y="0"/>
                </a:cubicBezTo>
                <a:close/>
              </a:path>
            </a:pathLst>
          </a:custGeom>
          <a:pattFill prst="ltHorz">
            <a:fgClr>
              <a:srgbClr val="5B9BD5"/>
            </a:fgClr>
            <a:bgClr>
              <a:sysClr val="window" lastClr="FFFFFF"/>
            </a:bgClr>
          </a:pattFill>
          <a:ln w="6350" cap="flat" cmpd="sng" algn="ctr">
            <a:solidFill>
              <a:sysClr val="windowText" lastClr="000000">
                <a:alpha val="95000"/>
              </a:sys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4713" y="296652"/>
            <a:ext cx="8229600" cy="614332"/>
          </a:xfrm>
        </p:spPr>
        <p:txBody>
          <a:bodyPr>
            <a:normAutofit/>
          </a:bodyPr>
          <a:lstStyle/>
          <a:p>
            <a:r>
              <a:rPr lang="hu-HU" sz="3600" dirty="0" smtClean="0"/>
              <a:t>A reakciós turbina szívócsöve</a:t>
            </a:r>
            <a:endParaRPr lang="hu-HU" sz="36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42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6" name="Téglalap 115"/>
          <p:cNvSpPr/>
          <p:nvPr/>
        </p:nvSpPr>
        <p:spPr>
          <a:xfrm>
            <a:off x="159986" y="830191"/>
            <a:ext cx="8768498" cy="6027809"/>
          </a:xfrm>
          <a:prstGeom prst="rect">
            <a:avLst/>
          </a:prstGeom>
        </p:spPr>
      </p:sp>
      <p:sp>
        <p:nvSpPr>
          <p:cNvPr id="168" name="Téglalap 167"/>
          <p:cNvSpPr/>
          <p:nvPr/>
        </p:nvSpPr>
        <p:spPr>
          <a:xfrm>
            <a:off x="1474837" y="3752284"/>
            <a:ext cx="1608757" cy="952426"/>
          </a:xfrm>
          <a:prstGeom prst="rect">
            <a:avLst/>
          </a:prstGeom>
          <a:pattFill prst="dashHorz">
            <a:fgClr>
              <a:srgbClr val="0070C0"/>
            </a:fgClr>
            <a:bgClr>
              <a:sysClr val="window" lastClr="FFFFFF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169" name="Egyenes összekötő 168"/>
          <p:cNvCxnSpPr/>
          <p:nvPr/>
        </p:nvCxnSpPr>
        <p:spPr>
          <a:xfrm flipV="1">
            <a:off x="1466279" y="3748600"/>
            <a:ext cx="1615859" cy="3686"/>
          </a:xfrm>
          <a:prstGeom prst="line">
            <a:avLst/>
          </a:prstGeom>
          <a:noFill/>
          <a:ln w="25400" cap="flat" cmpd="sng" algn="ctr">
            <a:solidFill>
              <a:srgbClr val="0070C0"/>
            </a:solidFill>
            <a:prstDash val="solid"/>
            <a:miter lim="800000"/>
          </a:ln>
          <a:effectLst/>
        </p:spPr>
      </p:cxnSp>
      <p:sp>
        <p:nvSpPr>
          <p:cNvPr id="170" name="Háromszög 169"/>
          <p:cNvSpPr>
            <a:spLocks noChangeAspect="1"/>
          </p:cNvSpPr>
          <p:nvPr/>
        </p:nvSpPr>
        <p:spPr>
          <a:xfrm flipV="1">
            <a:off x="1644032" y="3652991"/>
            <a:ext cx="91272" cy="80064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pic>
        <p:nvPicPr>
          <p:cNvPr id="164" name="Kép 1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342" y="1581809"/>
            <a:ext cx="2161682" cy="1493962"/>
          </a:xfrm>
          <a:prstGeom prst="rect">
            <a:avLst/>
          </a:prstGeom>
        </p:spPr>
      </p:pic>
      <p:cxnSp>
        <p:nvCxnSpPr>
          <p:cNvPr id="165" name="Egyenes összekötő 164"/>
          <p:cNvCxnSpPr/>
          <p:nvPr/>
        </p:nvCxnSpPr>
        <p:spPr>
          <a:xfrm flipH="1">
            <a:off x="1812027" y="3004428"/>
            <a:ext cx="146765" cy="1179359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6" name="Egyenes összekötő 165"/>
          <p:cNvCxnSpPr/>
          <p:nvPr/>
        </p:nvCxnSpPr>
        <p:spPr>
          <a:xfrm>
            <a:off x="2638054" y="3007521"/>
            <a:ext cx="146765" cy="1178311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7" name="Egyenes összekötő 166"/>
          <p:cNvCxnSpPr/>
          <p:nvPr/>
        </p:nvCxnSpPr>
        <p:spPr>
          <a:xfrm flipV="1">
            <a:off x="1738650" y="4185832"/>
            <a:ext cx="110940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1" name="Egyenes összekötő 120"/>
          <p:cNvCxnSpPr/>
          <p:nvPr/>
        </p:nvCxnSpPr>
        <p:spPr>
          <a:xfrm flipH="1">
            <a:off x="2281592" y="1395605"/>
            <a:ext cx="0" cy="3705354"/>
          </a:xfrm>
          <a:prstGeom prst="line">
            <a:avLst/>
          </a:prstGeom>
          <a:noFill/>
          <a:ln w="6350" cap="flat" cmpd="sng" algn="ctr">
            <a:solidFill>
              <a:srgbClr val="FF0000"/>
            </a:solidFill>
            <a:prstDash val="lgDashDot"/>
            <a:miter lim="800000"/>
          </a:ln>
          <a:effectLst/>
        </p:spPr>
      </p:cxnSp>
      <p:cxnSp>
        <p:nvCxnSpPr>
          <p:cNvPr id="139" name="Egyenes összekötő 138"/>
          <p:cNvCxnSpPr/>
          <p:nvPr/>
        </p:nvCxnSpPr>
        <p:spPr>
          <a:xfrm flipH="1" flipV="1">
            <a:off x="441993" y="2435327"/>
            <a:ext cx="82248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0" name="Egyenes összekötő 139"/>
          <p:cNvCxnSpPr/>
          <p:nvPr/>
        </p:nvCxnSpPr>
        <p:spPr>
          <a:xfrm flipH="1" flipV="1">
            <a:off x="431338" y="4183789"/>
            <a:ext cx="822017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1" name="Egyenes összekötő nyíllal 140"/>
          <p:cNvCxnSpPr/>
          <p:nvPr/>
        </p:nvCxnSpPr>
        <p:spPr>
          <a:xfrm flipH="1">
            <a:off x="765167" y="2438948"/>
            <a:ext cx="0" cy="174688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153" name="Kép 1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34" y="3100688"/>
            <a:ext cx="241491" cy="312518"/>
          </a:xfrm>
          <a:prstGeom prst="rect">
            <a:avLst/>
          </a:prstGeom>
        </p:spPr>
      </p:pic>
      <p:cxnSp>
        <p:nvCxnSpPr>
          <p:cNvPr id="62" name="Egyenes összekötő 61"/>
          <p:cNvCxnSpPr/>
          <p:nvPr/>
        </p:nvCxnSpPr>
        <p:spPr>
          <a:xfrm>
            <a:off x="3272773" y="3747600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3" name="Egyenes összekötő 62"/>
          <p:cNvCxnSpPr/>
          <p:nvPr/>
        </p:nvCxnSpPr>
        <p:spPr>
          <a:xfrm>
            <a:off x="3292997" y="4183789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4" name="Egyenes összekötő nyíllal 63"/>
          <p:cNvCxnSpPr/>
          <p:nvPr/>
        </p:nvCxnSpPr>
        <p:spPr>
          <a:xfrm flipH="1">
            <a:off x="3424292" y="3748594"/>
            <a:ext cx="0" cy="42951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65" name="Egyenes összekötő 64"/>
          <p:cNvCxnSpPr/>
          <p:nvPr/>
        </p:nvCxnSpPr>
        <p:spPr>
          <a:xfrm>
            <a:off x="3445192" y="2435328"/>
            <a:ext cx="343613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pic>
        <p:nvPicPr>
          <p:cNvPr id="66" name="Kép 65"/>
          <p:cNvPicPr/>
          <p:nvPr/>
        </p:nvPicPr>
        <p:blipFill>
          <a:blip r:embed="rId5"/>
          <a:stretch>
            <a:fillRect/>
          </a:stretch>
        </p:blipFill>
        <p:spPr>
          <a:xfrm>
            <a:off x="3134728" y="3854516"/>
            <a:ext cx="255697" cy="227286"/>
          </a:xfrm>
          <a:prstGeom prst="rect">
            <a:avLst/>
          </a:prstGeom>
        </p:spPr>
      </p:pic>
      <p:cxnSp>
        <p:nvCxnSpPr>
          <p:cNvPr id="67" name="Egyenes összekötő 66"/>
          <p:cNvCxnSpPr/>
          <p:nvPr/>
        </p:nvCxnSpPr>
        <p:spPr>
          <a:xfrm>
            <a:off x="3704512" y="1849114"/>
            <a:ext cx="0" cy="29529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9" name="Egyenes összekötő 68"/>
          <p:cNvCxnSpPr/>
          <p:nvPr/>
        </p:nvCxnSpPr>
        <p:spPr>
          <a:xfrm>
            <a:off x="6775801" y="1827621"/>
            <a:ext cx="0" cy="370458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1" name="Egyenes összekötő 30"/>
          <p:cNvCxnSpPr/>
          <p:nvPr/>
        </p:nvCxnSpPr>
        <p:spPr>
          <a:xfrm>
            <a:off x="6345679" y="3696797"/>
            <a:ext cx="0" cy="182544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2" name="Egyenes összekötő nyíllal 31"/>
          <p:cNvCxnSpPr/>
          <p:nvPr/>
        </p:nvCxnSpPr>
        <p:spPr>
          <a:xfrm flipH="1" flipV="1">
            <a:off x="6342135" y="5362249"/>
            <a:ext cx="432790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3" name="Kép 32"/>
          <p:cNvPicPr/>
          <p:nvPr/>
        </p:nvPicPr>
        <p:blipFill>
          <a:blip r:embed="rId5"/>
          <a:stretch>
            <a:fillRect/>
          </a:stretch>
        </p:blipFill>
        <p:spPr>
          <a:xfrm>
            <a:off x="6456343" y="5043236"/>
            <a:ext cx="254750" cy="227286"/>
          </a:xfrm>
          <a:prstGeom prst="rect">
            <a:avLst/>
          </a:prstGeom>
        </p:spPr>
      </p:pic>
      <p:cxnSp>
        <p:nvCxnSpPr>
          <p:cNvPr id="34" name="Egyenes összekötő 33"/>
          <p:cNvCxnSpPr/>
          <p:nvPr/>
        </p:nvCxnSpPr>
        <p:spPr>
          <a:xfrm>
            <a:off x="4050163" y="3933084"/>
            <a:ext cx="0" cy="15569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5" name="Egyenes összekötő 34"/>
          <p:cNvCxnSpPr/>
          <p:nvPr/>
        </p:nvCxnSpPr>
        <p:spPr>
          <a:xfrm>
            <a:off x="3858386" y="3969228"/>
            <a:ext cx="0" cy="15120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7" name="Egyenes összekötő nyíllal 36"/>
          <p:cNvCxnSpPr/>
          <p:nvPr/>
        </p:nvCxnSpPr>
        <p:spPr>
          <a:xfrm flipH="1">
            <a:off x="4050163" y="5362249"/>
            <a:ext cx="2295517" cy="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8" name="Kép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3044" y="4808240"/>
            <a:ext cx="482982" cy="554009"/>
          </a:xfrm>
          <a:prstGeom prst="rect">
            <a:avLst/>
          </a:prstGeom>
        </p:spPr>
      </p:pic>
      <p:cxnSp>
        <p:nvCxnSpPr>
          <p:cNvPr id="44" name="Egyenes összekötő 43"/>
          <p:cNvCxnSpPr/>
          <p:nvPr/>
        </p:nvCxnSpPr>
        <p:spPr>
          <a:xfrm flipV="1">
            <a:off x="3239920" y="5362255"/>
            <a:ext cx="612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46" name="Kép 4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0589" y="4783732"/>
            <a:ext cx="440366" cy="582420"/>
          </a:xfrm>
          <a:prstGeom prst="rect">
            <a:avLst/>
          </a:prstGeom>
        </p:spPr>
      </p:pic>
      <p:sp>
        <p:nvSpPr>
          <p:cNvPr id="8" name="Lefelé nyíl 7"/>
          <p:cNvSpPr/>
          <p:nvPr/>
        </p:nvSpPr>
        <p:spPr>
          <a:xfrm>
            <a:off x="1986757" y="4185084"/>
            <a:ext cx="589669" cy="600112"/>
          </a:xfrm>
          <a:prstGeom prst="downArrow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i="1" dirty="0" smtClean="0">
                <a:solidFill>
                  <a:prstClr val="white"/>
                </a:solidFill>
                <a:latin typeface="Calibri"/>
              </a:rPr>
              <a:t>c</a:t>
            </a:r>
            <a:r>
              <a:rPr lang="hu-HU" sz="1100" i="1" baseline="-25000" dirty="0" smtClean="0">
                <a:solidFill>
                  <a:prstClr val="white"/>
                </a:solidFill>
                <a:latin typeface="Calibri"/>
              </a:rPr>
              <a:t>3</a:t>
            </a:r>
            <a:endParaRPr lang="hu-HU" sz="1100" i="1" baseline="-25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Szabadkézi sokszög 48"/>
          <p:cNvSpPr/>
          <p:nvPr/>
        </p:nvSpPr>
        <p:spPr>
          <a:xfrm>
            <a:off x="3702446" y="2446051"/>
            <a:ext cx="155940" cy="1736343"/>
          </a:xfrm>
          <a:custGeom>
            <a:avLst/>
            <a:gdLst>
              <a:gd name="connsiteX0" fmla="*/ 0 w 100012"/>
              <a:gd name="connsiteY0" fmla="*/ 0 h 1171575"/>
              <a:gd name="connsiteX1" fmla="*/ 40481 w 100012"/>
              <a:gd name="connsiteY1" fmla="*/ 221456 h 1171575"/>
              <a:gd name="connsiteX2" fmla="*/ 69056 w 100012"/>
              <a:gd name="connsiteY2" fmla="*/ 466725 h 1171575"/>
              <a:gd name="connsiteX3" fmla="*/ 90487 w 100012"/>
              <a:gd name="connsiteY3" fmla="*/ 814387 h 1171575"/>
              <a:gd name="connsiteX4" fmla="*/ 100012 w 100012"/>
              <a:gd name="connsiteY4" fmla="*/ 1171575 h 1171575"/>
              <a:gd name="connsiteX5" fmla="*/ 4762 w 100012"/>
              <a:gd name="connsiteY5" fmla="*/ 1169194 h 1171575"/>
              <a:gd name="connsiteX6" fmla="*/ 0 w 100012"/>
              <a:gd name="connsiteY6" fmla="*/ 0 h 1171575"/>
              <a:gd name="connsiteX0" fmla="*/ 0 w 102393"/>
              <a:gd name="connsiteY0" fmla="*/ 0 h 1169194"/>
              <a:gd name="connsiteX1" fmla="*/ 40481 w 102393"/>
              <a:gd name="connsiteY1" fmla="*/ 221456 h 1169194"/>
              <a:gd name="connsiteX2" fmla="*/ 69056 w 102393"/>
              <a:gd name="connsiteY2" fmla="*/ 466725 h 1169194"/>
              <a:gd name="connsiteX3" fmla="*/ 90487 w 102393"/>
              <a:gd name="connsiteY3" fmla="*/ 814387 h 1169194"/>
              <a:gd name="connsiteX4" fmla="*/ 102393 w 102393"/>
              <a:gd name="connsiteY4" fmla="*/ 1166044 h 1169194"/>
              <a:gd name="connsiteX5" fmla="*/ 4762 w 102393"/>
              <a:gd name="connsiteY5" fmla="*/ 1169194 h 1169194"/>
              <a:gd name="connsiteX6" fmla="*/ 0 w 102393"/>
              <a:gd name="connsiteY6" fmla="*/ 0 h 1169194"/>
              <a:gd name="connsiteX0" fmla="*/ 0 w 102393"/>
              <a:gd name="connsiteY0" fmla="*/ 0 h 1169194"/>
              <a:gd name="connsiteX1" fmla="*/ 40481 w 102393"/>
              <a:gd name="connsiteY1" fmla="*/ 221456 h 1169194"/>
              <a:gd name="connsiteX2" fmla="*/ 69056 w 102393"/>
              <a:gd name="connsiteY2" fmla="*/ 466725 h 1169194"/>
              <a:gd name="connsiteX3" fmla="*/ 90487 w 102393"/>
              <a:gd name="connsiteY3" fmla="*/ 814387 h 1169194"/>
              <a:gd name="connsiteX4" fmla="*/ 102393 w 102393"/>
              <a:gd name="connsiteY4" fmla="*/ 1168941 h 1169194"/>
              <a:gd name="connsiteX5" fmla="*/ 4762 w 102393"/>
              <a:gd name="connsiteY5" fmla="*/ 1169194 h 1169194"/>
              <a:gd name="connsiteX6" fmla="*/ 0 w 102393"/>
              <a:gd name="connsiteY6" fmla="*/ 0 h 1169194"/>
              <a:gd name="connsiteX0" fmla="*/ 2168 w 104561"/>
              <a:gd name="connsiteY0" fmla="*/ 0 h 1169194"/>
              <a:gd name="connsiteX1" fmla="*/ 42649 w 104561"/>
              <a:gd name="connsiteY1" fmla="*/ 221456 h 1169194"/>
              <a:gd name="connsiteX2" fmla="*/ 71224 w 104561"/>
              <a:gd name="connsiteY2" fmla="*/ 466725 h 1169194"/>
              <a:gd name="connsiteX3" fmla="*/ 92655 w 104561"/>
              <a:gd name="connsiteY3" fmla="*/ 814387 h 1169194"/>
              <a:gd name="connsiteX4" fmla="*/ 104561 w 104561"/>
              <a:gd name="connsiteY4" fmla="*/ 1168941 h 1169194"/>
              <a:gd name="connsiteX5" fmla="*/ 313 w 104561"/>
              <a:gd name="connsiteY5" fmla="*/ 1169194 h 1169194"/>
              <a:gd name="connsiteX6" fmla="*/ 2168 w 104561"/>
              <a:gd name="connsiteY6" fmla="*/ 0 h 1169194"/>
              <a:gd name="connsiteX0" fmla="*/ 2168 w 104561"/>
              <a:gd name="connsiteY0" fmla="*/ 0 h 1171413"/>
              <a:gd name="connsiteX1" fmla="*/ 42649 w 104561"/>
              <a:gd name="connsiteY1" fmla="*/ 221456 h 1171413"/>
              <a:gd name="connsiteX2" fmla="*/ 71224 w 104561"/>
              <a:gd name="connsiteY2" fmla="*/ 466725 h 1171413"/>
              <a:gd name="connsiteX3" fmla="*/ 92655 w 104561"/>
              <a:gd name="connsiteY3" fmla="*/ 814387 h 1171413"/>
              <a:gd name="connsiteX4" fmla="*/ 104561 w 104561"/>
              <a:gd name="connsiteY4" fmla="*/ 1168941 h 1171413"/>
              <a:gd name="connsiteX5" fmla="*/ 313 w 104561"/>
              <a:gd name="connsiteY5" fmla="*/ 1171413 h 1171413"/>
              <a:gd name="connsiteX6" fmla="*/ 2168 w 104561"/>
              <a:gd name="connsiteY6" fmla="*/ 0 h 117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561" h="1171413">
                <a:moveTo>
                  <a:pt x="2168" y="0"/>
                </a:moveTo>
                <a:lnTo>
                  <a:pt x="42649" y="221456"/>
                </a:lnTo>
                <a:lnTo>
                  <a:pt x="71224" y="466725"/>
                </a:lnTo>
                <a:lnTo>
                  <a:pt x="92655" y="814387"/>
                </a:lnTo>
                <a:lnTo>
                  <a:pt x="104561" y="1168941"/>
                </a:lnTo>
                <a:lnTo>
                  <a:pt x="313" y="1171413"/>
                </a:lnTo>
                <a:cubicBezTo>
                  <a:pt x="-1274" y="784063"/>
                  <a:pt x="3755" y="394494"/>
                  <a:pt x="2168" y="0"/>
                </a:cubicBez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50" name="Egyenes összekötő 49"/>
          <p:cNvCxnSpPr/>
          <p:nvPr/>
        </p:nvCxnSpPr>
        <p:spPr>
          <a:xfrm flipV="1">
            <a:off x="3203904" y="4704710"/>
            <a:ext cx="504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1" name="Egyenes összekötő 50"/>
          <p:cNvCxnSpPr/>
          <p:nvPr/>
        </p:nvCxnSpPr>
        <p:spPr>
          <a:xfrm flipH="1" flipV="1">
            <a:off x="3851920" y="4704710"/>
            <a:ext cx="360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52" name="Kép 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5856" y="4376622"/>
            <a:ext cx="255697" cy="312518"/>
          </a:xfrm>
          <a:prstGeom prst="rect">
            <a:avLst/>
          </a:prstGeom>
        </p:spPr>
      </p:pic>
      <p:cxnSp>
        <p:nvCxnSpPr>
          <p:cNvPr id="42" name="Egyenes összekötő 41"/>
          <p:cNvCxnSpPr/>
          <p:nvPr/>
        </p:nvCxnSpPr>
        <p:spPr>
          <a:xfrm>
            <a:off x="4479951" y="1788445"/>
            <a:ext cx="0" cy="300661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5" name="Egyenes összekötő nyíllal 44"/>
          <p:cNvCxnSpPr/>
          <p:nvPr/>
        </p:nvCxnSpPr>
        <p:spPr>
          <a:xfrm flipH="1">
            <a:off x="3705679" y="2020429"/>
            <a:ext cx="774272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47" name="Kép 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1543" y="1438009"/>
            <a:ext cx="462731" cy="612000"/>
          </a:xfrm>
          <a:prstGeom prst="rect">
            <a:avLst/>
          </a:prstGeom>
        </p:spPr>
      </p:pic>
      <p:sp>
        <p:nvSpPr>
          <p:cNvPr id="54" name="Lefelé nyíl 53"/>
          <p:cNvSpPr/>
          <p:nvPr/>
        </p:nvSpPr>
        <p:spPr>
          <a:xfrm>
            <a:off x="1986757" y="2459096"/>
            <a:ext cx="589669" cy="825888"/>
          </a:xfrm>
          <a:prstGeom prst="downArrow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i="1" dirty="0" smtClean="0">
                <a:solidFill>
                  <a:prstClr val="white"/>
                </a:solidFill>
                <a:latin typeface="Calibri"/>
              </a:rPr>
              <a:t>c</a:t>
            </a:r>
            <a:r>
              <a:rPr lang="hu-HU" sz="1100" i="1" baseline="-25000" dirty="0" smtClean="0">
                <a:solidFill>
                  <a:prstClr val="white"/>
                </a:solidFill>
                <a:latin typeface="Calibri"/>
              </a:rPr>
              <a:t>2</a:t>
            </a:r>
            <a:endParaRPr lang="hu-HU" sz="1100" i="1" baseline="-2500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53" name="Egyenes összekötő 52"/>
          <p:cNvCxnSpPr/>
          <p:nvPr/>
        </p:nvCxnSpPr>
        <p:spPr>
          <a:xfrm>
            <a:off x="5038454" y="1852979"/>
            <a:ext cx="0" cy="64427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55" name="Egyenes összekötő nyíllal 54"/>
          <p:cNvCxnSpPr/>
          <p:nvPr/>
        </p:nvCxnSpPr>
        <p:spPr>
          <a:xfrm rot="5400000" flipH="1">
            <a:off x="5909132" y="1146886"/>
            <a:ext cx="0" cy="1746313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56" name="Kép 5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52725" y="1707957"/>
            <a:ext cx="241491" cy="312518"/>
          </a:xfrm>
          <a:prstGeom prst="rect">
            <a:avLst/>
          </a:prstGeom>
        </p:spPr>
      </p:pic>
      <p:cxnSp>
        <p:nvCxnSpPr>
          <p:cNvPr id="58" name="Egyenes összekötő nyíllal 57"/>
          <p:cNvCxnSpPr/>
          <p:nvPr/>
        </p:nvCxnSpPr>
        <p:spPr>
          <a:xfrm flipH="1">
            <a:off x="4487915" y="2020043"/>
            <a:ext cx="561134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graphicFrame>
        <p:nvGraphicFramePr>
          <p:cNvPr id="59" name="Objektum 58"/>
          <p:cNvGraphicFramePr>
            <a:graphicFrameLocks noChangeAspect="1"/>
          </p:cNvGraphicFramePr>
          <p:nvPr/>
        </p:nvGraphicFramePr>
        <p:xfrm>
          <a:off x="4410565" y="1340768"/>
          <a:ext cx="629487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94" name="Equation" r:id="rId11" imgW="457200" imgH="444240" progId="Equation.3">
                  <p:embed/>
                </p:oleObj>
              </mc:Choice>
              <mc:Fallback>
                <p:oleObj name="Equation" r:id="rId11" imgW="45720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10565" y="1340768"/>
                        <a:ext cx="629487" cy="61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Szabadkézi sokszög 60"/>
          <p:cNvSpPr/>
          <p:nvPr/>
        </p:nvSpPr>
        <p:spPr>
          <a:xfrm flipH="1">
            <a:off x="4050163" y="2435327"/>
            <a:ext cx="429788" cy="1742783"/>
          </a:xfrm>
          <a:custGeom>
            <a:avLst/>
            <a:gdLst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7004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7006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829" h="1167319">
                <a:moveTo>
                  <a:pt x="291829" y="1167319"/>
                </a:moveTo>
                <a:lnTo>
                  <a:pt x="197006" y="661480"/>
                </a:lnTo>
                <a:lnTo>
                  <a:pt x="102181" y="291829"/>
                </a:lnTo>
                <a:cubicBezTo>
                  <a:pt x="68121" y="192131"/>
                  <a:pt x="34060" y="97276"/>
                  <a:pt x="0" y="0"/>
                </a:cubicBezTo>
                <a:lnTo>
                  <a:pt x="291829" y="0"/>
                </a:lnTo>
                <a:lnTo>
                  <a:pt x="291829" y="1167319"/>
                </a:lnTo>
                <a:close/>
              </a:path>
            </a:pathLst>
          </a:custGeom>
          <a:solidFill>
            <a:srgbClr val="5B9BD5">
              <a:lumMod val="60000"/>
              <a:lumOff val="4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68" name="Egyenes összekötő nyíllal 67"/>
          <p:cNvCxnSpPr/>
          <p:nvPr/>
        </p:nvCxnSpPr>
        <p:spPr>
          <a:xfrm flipH="1" flipV="1">
            <a:off x="4050280" y="4660158"/>
            <a:ext cx="433148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70" name="Kép 6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56889" y="4341090"/>
            <a:ext cx="255697" cy="312518"/>
          </a:xfrm>
          <a:prstGeom prst="rect">
            <a:avLst/>
          </a:prstGeom>
        </p:spPr>
      </p:pic>
      <p:sp>
        <p:nvSpPr>
          <p:cNvPr id="57" name="Szövegdoboz 56"/>
          <p:cNvSpPr txBox="1"/>
          <p:nvPr/>
        </p:nvSpPr>
        <p:spPr>
          <a:xfrm>
            <a:off x="738083" y="5277978"/>
            <a:ext cx="20697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prstClr val="black"/>
                </a:solidFill>
                <a:latin typeface="Calibri"/>
              </a:rPr>
              <a:t>Az egyenlet átalakítása és átrendezése után: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2" name="Kép 7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79812" y="5661332"/>
            <a:ext cx="3393602" cy="756000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42693" y="5696573"/>
            <a:ext cx="1749600" cy="756000"/>
          </a:xfrm>
          <a:prstGeom prst="rect">
            <a:avLst/>
          </a:prstGeom>
        </p:spPr>
      </p:pic>
      <p:sp>
        <p:nvSpPr>
          <p:cNvPr id="73" name="Lekerekített téglalap feliratnak 9"/>
          <p:cNvSpPr/>
          <p:nvPr/>
        </p:nvSpPr>
        <p:spPr>
          <a:xfrm>
            <a:off x="4991654" y="2614863"/>
            <a:ext cx="3996376" cy="872799"/>
          </a:xfrm>
          <a:prstGeom prst="wedgeRoundRectCallout">
            <a:avLst>
              <a:gd name="adj1" fmla="val 7590"/>
              <a:gd name="adj2" fmla="val 317243"/>
              <a:gd name="adj3" fmla="val 16667"/>
            </a:avLst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i="1" dirty="0">
                <a:solidFill>
                  <a:prstClr val="white"/>
                </a:solidFill>
                <a:latin typeface="Calibri"/>
              </a:rPr>
              <a:t>η</a:t>
            </a:r>
            <a:r>
              <a:rPr lang="hu-HU" i="1" baseline="-25000" dirty="0" err="1">
                <a:solidFill>
                  <a:prstClr val="white"/>
                </a:solidFill>
                <a:latin typeface="Calibri"/>
              </a:rPr>
              <a:t>sz</a:t>
            </a:r>
            <a:r>
              <a:rPr lang="hu-HU" dirty="0">
                <a:solidFill>
                  <a:prstClr val="white"/>
                </a:solidFill>
                <a:latin typeface="Calibri"/>
              </a:rPr>
              <a:t> a szívócső hatásfoka, mely az itt leírt módon függ össze a diffúzor hatásfokkal (</a:t>
            </a:r>
            <a:r>
              <a:rPr lang="el-GR" i="1" dirty="0">
                <a:solidFill>
                  <a:prstClr val="white"/>
                </a:solidFill>
                <a:latin typeface="Calibri"/>
              </a:rPr>
              <a:t>η</a:t>
            </a:r>
            <a:r>
              <a:rPr lang="hu-HU" i="1" baseline="-25000" dirty="0">
                <a:solidFill>
                  <a:prstClr val="white"/>
                </a:solidFill>
                <a:latin typeface="Calibri"/>
              </a:rPr>
              <a:t>d</a:t>
            </a:r>
            <a:r>
              <a:rPr lang="hu-HU" dirty="0">
                <a:solidFill>
                  <a:prstClr val="white"/>
                </a:solidFill>
                <a:latin typeface="Calibri"/>
              </a:rPr>
              <a:t>) és annál mindig kisebb, hiszen </a:t>
            </a:r>
            <a:r>
              <a:rPr lang="hu-HU" i="1" dirty="0">
                <a:solidFill>
                  <a:prstClr val="white"/>
                </a:solidFill>
                <a:latin typeface="Calibri"/>
              </a:rPr>
              <a:t>c</a:t>
            </a:r>
            <a:r>
              <a:rPr lang="hu-HU" i="1" baseline="-25000" dirty="0">
                <a:solidFill>
                  <a:prstClr val="white"/>
                </a:solidFill>
                <a:latin typeface="Calibri"/>
              </a:rPr>
              <a:t>3</a:t>
            </a:r>
            <a:r>
              <a:rPr lang="hu-HU" dirty="0">
                <a:solidFill>
                  <a:prstClr val="white"/>
                </a:solidFill>
                <a:latin typeface="Calibri"/>
              </a:rPr>
              <a:t>&lt;</a:t>
            </a:r>
            <a:r>
              <a:rPr lang="hu-HU" i="1" dirty="0">
                <a:solidFill>
                  <a:prstClr val="white"/>
                </a:solidFill>
                <a:latin typeface="Calibri"/>
              </a:rPr>
              <a:t>c</a:t>
            </a:r>
            <a:r>
              <a:rPr lang="hu-HU" i="1" baseline="-25000" dirty="0">
                <a:solidFill>
                  <a:prstClr val="white"/>
                </a:solidFill>
                <a:latin typeface="Calibri"/>
              </a:rPr>
              <a:t>2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27265" y="4778879"/>
            <a:ext cx="1463362" cy="756000"/>
          </a:xfrm>
          <a:prstGeom prst="rect">
            <a:avLst/>
          </a:prstGeom>
        </p:spPr>
      </p:pic>
      <p:sp>
        <p:nvSpPr>
          <p:cNvPr id="60" name="Szövegdoboz 59"/>
          <p:cNvSpPr txBox="1"/>
          <p:nvPr/>
        </p:nvSpPr>
        <p:spPr>
          <a:xfrm>
            <a:off x="607118" y="5021783"/>
            <a:ext cx="20697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j-lt"/>
              </a:rPr>
              <a:t>Felhasználva a kilépési veszteség tényező és az esés közötti kapcsolatot:</a:t>
            </a:r>
            <a:endParaRPr lang="hu-HU" dirty="0">
              <a:latin typeface="+mj-lt"/>
            </a:endParaRPr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77130" y="5661332"/>
            <a:ext cx="3411094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6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73" grpId="0" animBg="1"/>
      <p:bldP spid="6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Szövegdoboz 73"/>
          <p:cNvSpPr txBox="1"/>
          <p:nvPr/>
        </p:nvSpPr>
        <p:spPr>
          <a:xfrm>
            <a:off x="128952" y="4761148"/>
            <a:ext cx="3082195" cy="175432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prstClr val="black"/>
                </a:solidFill>
                <a:latin typeface="Calibri"/>
              </a:rPr>
              <a:t>Nagy esések hasznosításakor a szívócsőhossz negatív lehet, ami azt jelenti, hogy – a kavitáció </a:t>
            </a:r>
            <a:r>
              <a:rPr lang="hu-HU" dirty="0">
                <a:solidFill>
                  <a:prstClr val="black"/>
                </a:solidFill>
                <a:latin typeface="Calibri"/>
              </a:rPr>
              <a:t>elkerülése </a:t>
            </a:r>
            <a:r>
              <a:rPr lang="hu-HU" dirty="0" smtClean="0">
                <a:solidFill>
                  <a:prstClr val="black"/>
                </a:solidFill>
                <a:latin typeface="Calibri"/>
              </a:rPr>
              <a:t>érdekében – a járókerék kilépése az </a:t>
            </a:r>
            <a:r>
              <a:rPr lang="hu-HU" dirty="0" err="1" smtClean="0">
                <a:solidFill>
                  <a:prstClr val="black"/>
                </a:solidFill>
                <a:latin typeface="Calibri"/>
              </a:rPr>
              <a:t>alvíz</a:t>
            </a:r>
            <a:r>
              <a:rPr lang="hu-HU" dirty="0" smtClean="0">
                <a:solidFill>
                  <a:prstClr val="black"/>
                </a:solidFill>
                <a:latin typeface="Calibri"/>
              </a:rPr>
              <a:t> szint alatt kell legyen!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Szövegdoboz 59"/>
          <p:cNvSpPr txBox="1"/>
          <p:nvPr/>
        </p:nvSpPr>
        <p:spPr>
          <a:xfrm>
            <a:off x="607118" y="5021783"/>
            <a:ext cx="20697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prstClr val="black"/>
                </a:solidFill>
                <a:latin typeface="Calibri"/>
              </a:rPr>
              <a:t>Felhasználva a kilépési veszteség tényező és az esés közötti kapcsolatot: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" name="Szabadkézi sokszög 70"/>
          <p:cNvSpPr>
            <a:spLocks noChangeAspect="1"/>
          </p:cNvSpPr>
          <p:nvPr/>
        </p:nvSpPr>
        <p:spPr>
          <a:xfrm>
            <a:off x="3704512" y="2435328"/>
            <a:ext cx="3069665" cy="1744911"/>
          </a:xfrm>
          <a:custGeom>
            <a:avLst/>
            <a:gdLst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4763 w 2881313"/>
              <a:gd name="connsiteY3" fmla="*/ 1640682 h 1640682"/>
              <a:gd name="connsiteX4" fmla="*/ 0 w 2881313"/>
              <a:gd name="connsiteY4" fmla="*/ 0 h 1640682"/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1096 w 2881313"/>
              <a:gd name="connsiteY3" fmla="*/ 1638681 h 1640682"/>
              <a:gd name="connsiteX4" fmla="*/ 0 w 2881313"/>
              <a:gd name="connsiteY4" fmla="*/ 0 h 164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1313" h="1640682">
                <a:moveTo>
                  <a:pt x="0" y="0"/>
                </a:moveTo>
                <a:lnTo>
                  <a:pt x="1250156" y="0"/>
                </a:lnTo>
                <a:lnTo>
                  <a:pt x="2881313" y="1640682"/>
                </a:lnTo>
                <a:lnTo>
                  <a:pt x="1096" y="1638681"/>
                </a:lnTo>
                <a:cubicBezTo>
                  <a:pt x="-492" y="1091787"/>
                  <a:pt x="1588" y="546894"/>
                  <a:pt x="0" y="0"/>
                </a:cubicBezTo>
                <a:close/>
              </a:path>
            </a:pathLst>
          </a:custGeom>
          <a:pattFill prst="ltHorz">
            <a:fgClr>
              <a:srgbClr val="5B9BD5"/>
            </a:fgClr>
            <a:bgClr>
              <a:sysClr val="window" lastClr="FFFFFF"/>
            </a:bgClr>
          </a:pattFill>
          <a:ln w="6350" cap="flat" cmpd="sng" algn="ctr">
            <a:solidFill>
              <a:sysClr val="windowText" lastClr="000000">
                <a:alpha val="95000"/>
              </a:sys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4713" y="296652"/>
            <a:ext cx="8229600" cy="614332"/>
          </a:xfrm>
        </p:spPr>
        <p:txBody>
          <a:bodyPr>
            <a:normAutofit/>
          </a:bodyPr>
          <a:lstStyle/>
          <a:p>
            <a:r>
              <a:rPr lang="hu-HU" sz="3600" dirty="0" smtClean="0"/>
              <a:t>A reakciós turbina szívócsöve</a:t>
            </a:r>
            <a:endParaRPr lang="hu-HU" sz="36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43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6" name="Téglalap 115"/>
          <p:cNvSpPr/>
          <p:nvPr/>
        </p:nvSpPr>
        <p:spPr>
          <a:xfrm>
            <a:off x="159986" y="830191"/>
            <a:ext cx="8768498" cy="6027809"/>
          </a:xfrm>
          <a:prstGeom prst="rect">
            <a:avLst/>
          </a:prstGeom>
        </p:spPr>
      </p:sp>
      <p:sp>
        <p:nvSpPr>
          <p:cNvPr id="168" name="Téglalap 167"/>
          <p:cNvSpPr/>
          <p:nvPr/>
        </p:nvSpPr>
        <p:spPr>
          <a:xfrm>
            <a:off x="1474837" y="3752284"/>
            <a:ext cx="1608757" cy="952426"/>
          </a:xfrm>
          <a:prstGeom prst="rect">
            <a:avLst/>
          </a:prstGeom>
          <a:pattFill prst="dashHorz">
            <a:fgClr>
              <a:srgbClr val="0070C0"/>
            </a:fgClr>
            <a:bgClr>
              <a:sysClr val="window" lastClr="FFFFFF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169" name="Egyenes összekötő 168"/>
          <p:cNvCxnSpPr/>
          <p:nvPr/>
        </p:nvCxnSpPr>
        <p:spPr>
          <a:xfrm flipV="1">
            <a:off x="1466279" y="3748600"/>
            <a:ext cx="1615859" cy="3686"/>
          </a:xfrm>
          <a:prstGeom prst="line">
            <a:avLst/>
          </a:prstGeom>
          <a:noFill/>
          <a:ln w="25400" cap="flat" cmpd="sng" algn="ctr">
            <a:solidFill>
              <a:srgbClr val="0070C0"/>
            </a:solidFill>
            <a:prstDash val="solid"/>
            <a:miter lim="800000"/>
          </a:ln>
          <a:effectLst/>
        </p:spPr>
      </p:cxnSp>
      <p:sp>
        <p:nvSpPr>
          <p:cNvPr id="170" name="Háromszög 169"/>
          <p:cNvSpPr>
            <a:spLocks noChangeAspect="1"/>
          </p:cNvSpPr>
          <p:nvPr/>
        </p:nvSpPr>
        <p:spPr>
          <a:xfrm flipV="1">
            <a:off x="1644032" y="3652991"/>
            <a:ext cx="91272" cy="80064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pic>
        <p:nvPicPr>
          <p:cNvPr id="164" name="Kép 1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342" y="1581809"/>
            <a:ext cx="2161682" cy="1493962"/>
          </a:xfrm>
          <a:prstGeom prst="rect">
            <a:avLst/>
          </a:prstGeom>
        </p:spPr>
      </p:pic>
      <p:cxnSp>
        <p:nvCxnSpPr>
          <p:cNvPr id="165" name="Egyenes összekötő 164"/>
          <p:cNvCxnSpPr/>
          <p:nvPr/>
        </p:nvCxnSpPr>
        <p:spPr>
          <a:xfrm flipH="1">
            <a:off x="1812027" y="3004428"/>
            <a:ext cx="146765" cy="1179359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6" name="Egyenes összekötő 165"/>
          <p:cNvCxnSpPr/>
          <p:nvPr/>
        </p:nvCxnSpPr>
        <p:spPr>
          <a:xfrm>
            <a:off x="2638054" y="3007521"/>
            <a:ext cx="146765" cy="1178311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7" name="Egyenes összekötő 166"/>
          <p:cNvCxnSpPr/>
          <p:nvPr/>
        </p:nvCxnSpPr>
        <p:spPr>
          <a:xfrm flipV="1">
            <a:off x="1738650" y="4185832"/>
            <a:ext cx="110940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1" name="Egyenes összekötő 120"/>
          <p:cNvCxnSpPr/>
          <p:nvPr/>
        </p:nvCxnSpPr>
        <p:spPr>
          <a:xfrm flipH="1">
            <a:off x="2281592" y="1395605"/>
            <a:ext cx="0" cy="3705354"/>
          </a:xfrm>
          <a:prstGeom prst="line">
            <a:avLst/>
          </a:prstGeom>
          <a:noFill/>
          <a:ln w="6350" cap="flat" cmpd="sng" algn="ctr">
            <a:solidFill>
              <a:srgbClr val="FF0000"/>
            </a:solidFill>
            <a:prstDash val="lgDashDot"/>
            <a:miter lim="800000"/>
          </a:ln>
          <a:effectLst/>
        </p:spPr>
      </p:cxnSp>
      <p:cxnSp>
        <p:nvCxnSpPr>
          <p:cNvPr id="139" name="Egyenes összekötő 138"/>
          <p:cNvCxnSpPr/>
          <p:nvPr/>
        </p:nvCxnSpPr>
        <p:spPr>
          <a:xfrm flipH="1" flipV="1">
            <a:off x="441993" y="2435327"/>
            <a:ext cx="82248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0" name="Egyenes összekötő 139"/>
          <p:cNvCxnSpPr/>
          <p:nvPr/>
        </p:nvCxnSpPr>
        <p:spPr>
          <a:xfrm flipH="1" flipV="1">
            <a:off x="431338" y="4183789"/>
            <a:ext cx="822017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1" name="Egyenes összekötő nyíllal 140"/>
          <p:cNvCxnSpPr/>
          <p:nvPr/>
        </p:nvCxnSpPr>
        <p:spPr>
          <a:xfrm flipH="1">
            <a:off x="765167" y="2438948"/>
            <a:ext cx="0" cy="174688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153" name="Kép 1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34" y="3100688"/>
            <a:ext cx="241491" cy="312518"/>
          </a:xfrm>
          <a:prstGeom prst="rect">
            <a:avLst/>
          </a:prstGeom>
        </p:spPr>
      </p:pic>
      <p:cxnSp>
        <p:nvCxnSpPr>
          <p:cNvPr id="62" name="Egyenes összekötő 61"/>
          <p:cNvCxnSpPr/>
          <p:nvPr/>
        </p:nvCxnSpPr>
        <p:spPr>
          <a:xfrm>
            <a:off x="3272773" y="3747600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3" name="Egyenes összekötő 62"/>
          <p:cNvCxnSpPr/>
          <p:nvPr/>
        </p:nvCxnSpPr>
        <p:spPr>
          <a:xfrm>
            <a:off x="3292997" y="4183789"/>
            <a:ext cx="3597201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4" name="Egyenes összekötő nyíllal 63"/>
          <p:cNvCxnSpPr/>
          <p:nvPr/>
        </p:nvCxnSpPr>
        <p:spPr>
          <a:xfrm flipH="1">
            <a:off x="3424292" y="3748594"/>
            <a:ext cx="0" cy="42951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65" name="Egyenes összekötő 64"/>
          <p:cNvCxnSpPr/>
          <p:nvPr/>
        </p:nvCxnSpPr>
        <p:spPr>
          <a:xfrm>
            <a:off x="3445192" y="2435328"/>
            <a:ext cx="343613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pic>
        <p:nvPicPr>
          <p:cNvPr id="66" name="Kép 65"/>
          <p:cNvPicPr/>
          <p:nvPr/>
        </p:nvPicPr>
        <p:blipFill>
          <a:blip r:embed="rId5"/>
          <a:stretch>
            <a:fillRect/>
          </a:stretch>
        </p:blipFill>
        <p:spPr>
          <a:xfrm>
            <a:off x="3134728" y="3854516"/>
            <a:ext cx="255697" cy="227286"/>
          </a:xfrm>
          <a:prstGeom prst="rect">
            <a:avLst/>
          </a:prstGeom>
        </p:spPr>
      </p:pic>
      <p:cxnSp>
        <p:nvCxnSpPr>
          <p:cNvPr id="67" name="Egyenes összekötő 66"/>
          <p:cNvCxnSpPr/>
          <p:nvPr/>
        </p:nvCxnSpPr>
        <p:spPr>
          <a:xfrm>
            <a:off x="3704512" y="1849114"/>
            <a:ext cx="0" cy="29529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69" name="Egyenes összekötő 68"/>
          <p:cNvCxnSpPr/>
          <p:nvPr/>
        </p:nvCxnSpPr>
        <p:spPr>
          <a:xfrm>
            <a:off x="6775801" y="1827621"/>
            <a:ext cx="0" cy="370458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1" name="Egyenes összekötő 30"/>
          <p:cNvCxnSpPr/>
          <p:nvPr/>
        </p:nvCxnSpPr>
        <p:spPr>
          <a:xfrm>
            <a:off x="6345679" y="3696797"/>
            <a:ext cx="0" cy="182544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2" name="Egyenes összekötő nyíllal 31"/>
          <p:cNvCxnSpPr/>
          <p:nvPr/>
        </p:nvCxnSpPr>
        <p:spPr>
          <a:xfrm flipH="1" flipV="1">
            <a:off x="6342135" y="5362249"/>
            <a:ext cx="432790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3" name="Kép 32"/>
          <p:cNvPicPr/>
          <p:nvPr/>
        </p:nvPicPr>
        <p:blipFill>
          <a:blip r:embed="rId5"/>
          <a:stretch>
            <a:fillRect/>
          </a:stretch>
        </p:blipFill>
        <p:spPr>
          <a:xfrm>
            <a:off x="6456343" y="5043236"/>
            <a:ext cx="254750" cy="227286"/>
          </a:xfrm>
          <a:prstGeom prst="rect">
            <a:avLst/>
          </a:prstGeom>
        </p:spPr>
      </p:pic>
      <p:cxnSp>
        <p:nvCxnSpPr>
          <p:cNvPr id="34" name="Egyenes összekötő 33"/>
          <p:cNvCxnSpPr/>
          <p:nvPr/>
        </p:nvCxnSpPr>
        <p:spPr>
          <a:xfrm>
            <a:off x="4050163" y="3933084"/>
            <a:ext cx="0" cy="15569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5" name="Egyenes összekötő 34"/>
          <p:cNvCxnSpPr/>
          <p:nvPr/>
        </p:nvCxnSpPr>
        <p:spPr>
          <a:xfrm>
            <a:off x="3858386" y="3969228"/>
            <a:ext cx="0" cy="15120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7" name="Egyenes összekötő nyíllal 36"/>
          <p:cNvCxnSpPr/>
          <p:nvPr/>
        </p:nvCxnSpPr>
        <p:spPr>
          <a:xfrm flipH="1">
            <a:off x="4050163" y="5362249"/>
            <a:ext cx="2295517" cy="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8" name="Kép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3044" y="4808240"/>
            <a:ext cx="482982" cy="554009"/>
          </a:xfrm>
          <a:prstGeom prst="rect">
            <a:avLst/>
          </a:prstGeom>
        </p:spPr>
      </p:pic>
      <p:cxnSp>
        <p:nvCxnSpPr>
          <p:cNvPr id="44" name="Egyenes összekötő 43"/>
          <p:cNvCxnSpPr/>
          <p:nvPr/>
        </p:nvCxnSpPr>
        <p:spPr>
          <a:xfrm flipV="1">
            <a:off x="3239920" y="5362255"/>
            <a:ext cx="612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46" name="Kép 4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0589" y="4783732"/>
            <a:ext cx="440366" cy="582420"/>
          </a:xfrm>
          <a:prstGeom prst="rect">
            <a:avLst/>
          </a:prstGeom>
        </p:spPr>
      </p:pic>
      <p:sp>
        <p:nvSpPr>
          <p:cNvPr id="8" name="Lefelé nyíl 7"/>
          <p:cNvSpPr/>
          <p:nvPr/>
        </p:nvSpPr>
        <p:spPr>
          <a:xfrm>
            <a:off x="1986757" y="4185084"/>
            <a:ext cx="589669" cy="600112"/>
          </a:xfrm>
          <a:prstGeom prst="downArrow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i="1" dirty="0" smtClean="0">
                <a:solidFill>
                  <a:prstClr val="white"/>
                </a:solidFill>
                <a:latin typeface="Calibri"/>
              </a:rPr>
              <a:t>c</a:t>
            </a:r>
            <a:r>
              <a:rPr lang="hu-HU" sz="1100" i="1" baseline="-25000" dirty="0" smtClean="0">
                <a:solidFill>
                  <a:prstClr val="white"/>
                </a:solidFill>
                <a:latin typeface="Calibri"/>
              </a:rPr>
              <a:t>3</a:t>
            </a:r>
            <a:endParaRPr lang="hu-HU" sz="1100" i="1" baseline="-25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Szabadkézi sokszög 48"/>
          <p:cNvSpPr/>
          <p:nvPr/>
        </p:nvSpPr>
        <p:spPr>
          <a:xfrm>
            <a:off x="3702446" y="2446051"/>
            <a:ext cx="155940" cy="1736343"/>
          </a:xfrm>
          <a:custGeom>
            <a:avLst/>
            <a:gdLst>
              <a:gd name="connsiteX0" fmla="*/ 0 w 100012"/>
              <a:gd name="connsiteY0" fmla="*/ 0 h 1171575"/>
              <a:gd name="connsiteX1" fmla="*/ 40481 w 100012"/>
              <a:gd name="connsiteY1" fmla="*/ 221456 h 1171575"/>
              <a:gd name="connsiteX2" fmla="*/ 69056 w 100012"/>
              <a:gd name="connsiteY2" fmla="*/ 466725 h 1171575"/>
              <a:gd name="connsiteX3" fmla="*/ 90487 w 100012"/>
              <a:gd name="connsiteY3" fmla="*/ 814387 h 1171575"/>
              <a:gd name="connsiteX4" fmla="*/ 100012 w 100012"/>
              <a:gd name="connsiteY4" fmla="*/ 1171575 h 1171575"/>
              <a:gd name="connsiteX5" fmla="*/ 4762 w 100012"/>
              <a:gd name="connsiteY5" fmla="*/ 1169194 h 1171575"/>
              <a:gd name="connsiteX6" fmla="*/ 0 w 100012"/>
              <a:gd name="connsiteY6" fmla="*/ 0 h 1171575"/>
              <a:gd name="connsiteX0" fmla="*/ 0 w 102393"/>
              <a:gd name="connsiteY0" fmla="*/ 0 h 1169194"/>
              <a:gd name="connsiteX1" fmla="*/ 40481 w 102393"/>
              <a:gd name="connsiteY1" fmla="*/ 221456 h 1169194"/>
              <a:gd name="connsiteX2" fmla="*/ 69056 w 102393"/>
              <a:gd name="connsiteY2" fmla="*/ 466725 h 1169194"/>
              <a:gd name="connsiteX3" fmla="*/ 90487 w 102393"/>
              <a:gd name="connsiteY3" fmla="*/ 814387 h 1169194"/>
              <a:gd name="connsiteX4" fmla="*/ 102393 w 102393"/>
              <a:gd name="connsiteY4" fmla="*/ 1166044 h 1169194"/>
              <a:gd name="connsiteX5" fmla="*/ 4762 w 102393"/>
              <a:gd name="connsiteY5" fmla="*/ 1169194 h 1169194"/>
              <a:gd name="connsiteX6" fmla="*/ 0 w 102393"/>
              <a:gd name="connsiteY6" fmla="*/ 0 h 1169194"/>
              <a:gd name="connsiteX0" fmla="*/ 0 w 102393"/>
              <a:gd name="connsiteY0" fmla="*/ 0 h 1169194"/>
              <a:gd name="connsiteX1" fmla="*/ 40481 w 102393"/>
              <a:gd name="connsiteY1" fmla="*/ 221456 h 1169194"/>
              <a:gd name="connsiteX2" fmla="*/ 69056 w 102393"/>
              <a:gd name="connsiteY2" fmla="*/ 466725 h 1169194"/>
              <a:gd name="connsiteX3" fmla="*/ 90487 w 102393"/>
              <a:gd name="connsiteY3" fmla="*/ 814387 h 1169194"/>
              <a:gd name="connsiteX4" fmla="*/ 102393 w 102393"/>
              <a:gd name="connsiteY4" fmla="*/ 1168941 h 1169194"/>
              <a:gd name="connsiteX5" fmla="*/ 4762 w 102393"/>
              <a:gd name="connsiteY5" fmla="*/ 1169194 h 1169194"/>
              <a:gd name="connsiteX6" fmla="*/ 0 w 102393"/>
              <a:gd name="connsiteY6" fmla="*/ 0 h 1169194"/>
              <a:gd name="connsiteX0" fmla="*/ 2168 w 104561"/>
              <a:gd name="connsiteY0" fmla="*/ 0 h 1169194"/>
              <a:gd name="connsiteX1" fmla="*/ 42649 w 104561"/>
              <a:gd name="connsiteY1" fmla="*/ 221456 h 1169194"/>
              <a:gd name="connsiteX2" fmla="*/ 71224 w 104561"/>
              <a:gd name="connsiteY2" fmla="*/ 466725 h 1169194"/>
              <a:gd name="connsiteX3" fmla="*/ 92655 w 104561"/>
              <a:gd name="connsiteY3" fmla="*/ 814387 h 1169194"/>
              <a:gd name="connsiteX4" fmla="*/ 104561 w 104561"/>
              <a:gd name="connsiteY4" fmla="*/ 1168941 h 1169194"/>
              <a:gd name="connsiteX5" fmla="*/ 313 w 104561"/>
              <a:gd name="connsiteY5" fmla="*/ 1169194 h 1169194"/>
              <a:gd name="connsiteX6" fmla="*/ 2168 w 104561"/>
              <a:gd name="connsiteY6" fmla="*/ 0 h 1169194"/>
              <a:gd name="connsiteX0" fmla="*/ 2168 w 104561"/>
              <a:gd name="connsiteY0" fmla="*/ 0 h 1171413"/>
              <a:gd name="connsiteX1" fmla="*/ 42649 w 104561"/>
              <a:gd name="connsiteY1" fmla="*/ 221456 h 1171413"/>
              <a:gd name="connsiteX2" fmla="*/ 71224 w 104561"/>
              <a:gd name="connsiteY2" fmla="*/ 466725 h 1171413"/>
              <a:gd name="connsiteX3" fmla="*/ 92655 w 104561"/>
              <a:gd name="connsiteY3" fmla="*/ 814387 h 1171413"/>
              <a:gd name="connsiteX4" fmla="*/ 104561 w 104561"/>
              <a:gd name="connsiteY4" fmla="*/ 1168941 h 1171413"/>
              <a:gd name="connsiteX5" fmla="*/ 313 w 104561"/>
              <a:gd name="connsiteY5" fmla="*/ 1171413 h 1171413"/>
              <a:gd name="connsiteX6" fmla="*/ 2168 w 104561"/>
              <a:gd name="connsiteY6" fmla="*/ 0 h 117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561" h="1171413">
                <a:moveTo>
                  <a:pt x="2168" y="0"/>
                </a:moveTo>
                <a:lnTo>
                  <a:pt x="42649" y="221456"/>
                </a:lnTo>
                <a:lnTo>
                  <a:pt x="71224" y="466725"/>
                </a:lnTo>
                <a:lnTo>
                  <a:pt x="92655" y="814387"/>
                </a:lnTo>
                <a:lnTo>
                  <a:pt x="104561" y="1168941"/>
                </a:lnTo>
                <a:lnTo>
                  <a:pt x="313" y="1171413"/>
                </a:lnTo>
                <a:cubicBezTo>
                  <a:pt x="-1274" y="784063"/>
                  <a:pt x="3755" y="394494"/>
                  <a:pt x="2168" y="0"/>
                </a:cubicBez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50" name="Egyenes összekötő 49"/>
          <p:cNvCxnSpPr/>
          <p:nvPr/>
        </p:nvCxnSpPr>
        <p:spPr>
          <a:xfrm flipV="1">
            <a:off x="3203904" y="4704710"/>
            <a:ext cx="504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1" name="Egyenes összekötő 50"/>
          <p:cNvCxnSpPr/>
          <p:nvPr/>
        </p:nvCxnSpPr>
        <p:spPr>
          <a:xfrm flipH="1" flipV="1">
            <a:off x="3851920" y="4704710"/>
            <a:ext cx="3600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52" name="Kép 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5856" y="4376622"/>
            <a:ext cx="255697" cy="312518"/>
          </a:xfrm>
          <a:prstGeom prst="rect">
            <a:avLst/>
          </a:prstGeom>
        </p:spPr>
      </p:pic>
      <p:cxnSp>
        <p:nvCxnSpPr>
          <p:cNvPr id="42" name="Egyenes összekötő 41"/>
          <p:cNvCxnSpPr/>
          <p:nvPr/>
        </p:nvCxnSpPr>
        <p:spPr>
          <a:xfrm>
            <a:off x="4479951" y="1788445"/>
            <a:ext cx="0" cy="300661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5" name="Egyenes összekötő nyíllal 44"/>
          <p:cNvCxnSpPr/>
          <p:nvPr/>
        </p:nvCxnSpPr>
        <p:spPr>
          <a:xfrm flipH="1">
            <a:off x="3705679" y="2020429"/>
            <a:ext cx="774272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47" name="Kép 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1543" y="1438009"/>
            <a:ext cx="462731" cy="612000"/>
          </a:xfrm>
          <a:prstGeom prst="rect">
            <a:avLst/>
          </a:prstGeom>
        </p:spPr>
      </p:pic>
      <p:sp>
        <p:nvSpPr>
          <p:cNvPr id="54" name="Lefelé nyíl 53"/>
          <p:cNvSpPr/>
          <p:nvPr/>
        </p:nvSpPr>
        <p:spPr>
          <a:xfrm>
            <a:off x="1986757" y="2459096"/>
            <a:ext cx="589669" cy="825888"/>
          </a:xfrm>
          <a:prstGeom prst="downArrow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i="1" dirty="0" smtClean="0">
                <a:solidFill>
                  <a:prstClr val="white"/>
                </a:solidFill>
                <a:latin typeface="Calibri"/>
              </a:rPr>
              <a:t>c</a:t>
            </a:r>
            <a:r>
              <a:rPr lang="hu-HU" sz="1100" i="1" baseline="-25000" dirty="0" smtClean="0">
                <a:solidFill>
                  <a:prstClr val="white"/>
                </a:solidFill>
                <a:latin typeface="Calibri"/>
              </a:rPr>
              <a:t>2</a:t>
            </a:r>
            <a:endParaRPr lang="hu-HU" sz="1100" i="1" baseline="-2500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53" name="Egyenes összekötő 52"/>
          <p:cNvCxnSpPr/>
          <p:nvPr/>
        </p:nvCxnSpPr>
        <p:spPr>
          <a:xfrm>
            <a:off x="5038454" y="1852979"/>
            <a:ext cx="0" cy="64427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55" name="Egyenes összekötő nyíllal 54"/>
          <p:cNvCxnSpPr/>
          <p:nvPr/>
        </p:nvCxnSpPr>
        <p:spPr>
          <a:xfrm rot="5400000" flipH="1">
            <a:off x="5909132" y="1146886"/>
            <a:ext cx="0" cy="1746313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56" name="Kép 5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52725" y="1707957"/>
            <a:ext cx="241491" cy="312518"/>
          </a:xfrm>
          <a:prstGeom prst="rect">
            <a:avLst/>
          </a:prstGeom>
        </p:spPr>
      </p:pic>
      <p:cxnSp>
        <p:nvCxnSpPr>
          <p:cNvPr id="58" name="Egyenes összekötő nyíllal 57"/>
          <p:cNvCxnSpPr/>
          <p:nvPr/>
        </p:nvCxnSpPr>
        <p:spPr>
          <a:xfrm flipH="1">
            <a:off x="4487915" y="2020043"/>
            <a:ext cx="561134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graphicFrame>
        <p:nvGraphicFramePr>
          <p:cNvPr id="59" name="Objektum 58"/>
          <p:cNvGraphicFramePr>
            <a:graphicFrameLocks noChangeAspect="1"/>
          </p:cNvGraphicFramePr>
          <p:nvPr/>
        </p:nvGraphicFramePr>
        <p:xfrm>
          <a:off x="4410565" y="1340768"/>
          <a:ext cx="629487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6" name="Equation" r:id="rId11" imgW="457200" imgH="444240" progId="Equation.3">
                  <p:embed/>
                </p:oleObj>
              </mc:Choice>
              <mc:Fallback>
                <p:oleObj name="Equation" r:id="rId11" imgW="45720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10565" y="1340768"/>
                        <a:ext cx="629487" cy="61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Szabadkézi sokszög 60"/>
          <p:cNvSpPr/>
          <p:nvPr/>
        </p:nvSpPr>
        <p:spPr>
          <a:xfrm flipH="1">
            <a:off x="4050163" y="2435327"/>
            <a:ext cx="429788" cy="1742783"/>
          </a:xfrm>
          <a:custGeom>
            <a:avLst/>
            <a:gdLst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7004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9417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  <a:gd name="connsiteX0" fmla="*/ 291829 w 291829"/>
              <a:gd name="connsiteY0" fmla="*/ 1167319 h 1167319"/>
              <a:gd name="connsiteX1" fmla="*/ 197006 w 291829"/>
              <a:gd name="connsiteY1" fmla="*/ 661480 h 1167319"/>
              <a:gd name="connsiteX2" fmla="*/ 102181 w 291829"/>
              <a:gd name="connsiteY2" fmla="*/ 291829 h 1167319"/>
              <a:gd name="connsiteX3" fmla="*/ 0 w 291829"/>
              <a:gd name="connsiteY3" fmla="*/ 0 h 1167319"/>
              <a:gd name="connsiteX4" fmla="*/ 291829 w 291829"/>
              <a:gd name="connsiteY4" fmla="*/ 0 h 1167319"/>
              <a:gd name="connsiteX5" fmla="*/ 291829 w 291829"/>
              <a:gd name="connsiteY5" fmla="*/ 1167319 h 116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829" h="1167319">
                <a:moveTo>
                  <a:pt x="291829" y="1167319"/>
                </a:moveTo>
                <a:lnTo>
                  <a:pt x="197006" y="661480"/>
                </a:lnTo>
                <a:lnTo>
                  <a:pt x="102181" y="291829"/>
                </a:lnTo>
                <a:cubicBezTo>
                  <a:pt x="68121" y="192131"/>
                  <a:pt x="34060" y="97276"/>
                  <a:pt x="0" y="0"/>
                </a:cubicBezTo>
                <a:lnTo>
                  <a:pt x="291829" y="0"/>
                </a:lnTo>
                <a:lnTo>
                  <a:pt x="291829" y="1167319"/>
                </a:lnTo>
                <a:close/>
              </a:path>
            </a:pathLst>
          </a:custGeom>
          <a:solidFill>
            <a:srgbClr val="5B9BD5">
              <a:lumMod val="60000"/>
              <a:lumOff val="4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hu-HU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68" name="Egyenes összekötő nyíllal 67"/>
          <p:cNvCxnSpPr/>
          <p:nvPr/>
        </p:nvCxnSpPr>
        <p:spPr>
          <a:xfrm flipH="1" flipV="1">
            <a:off x="4050280" y="4660158"/>
            <a:ext cx="433148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70" name="Kép 6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56889" y="4341090"/>
            <a:ext cx="255697" cy="312518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42693" y="5696573"/>
            <a:ext cx="1749600" cy="75600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27265" y="4778879"/>
            <a:ext cx="1463362" cy="756000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77130" y="5661332"/>
            <a:ext cx="3411094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66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6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91196"/>
            <a:ext cx="8229600" cy="827946"/>
          </a:xfrm>
        </p:spPr>
        <p:txBody>
          <a:bodyPr/>
          <a:lstStyle/>
          <a:p>
            <a:r>
              <a:rPr lang="hu-HU" dirty="0" smtClean="0"/>
              <a:t>A Francis turbina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44</a:t>
            </a:fld>
            <a:endParaRPr lang="hu-HU"/>
          </a:p>
        </p:txBody>
      </p:sp>
      <p:pic>
        <p:nvPicPr>
          <p:cNvPr id="11" name="Kép 10" descr="Francis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8017" y="1368760"/>
            <a:ext cx="2036347" cy="1476032"/>
          </a:xfrm>
          <a:prstGeom prst="rect">
            <a:avLst/>
          </a:prstGeom>
        </p:spPr>
      </p:pic>
      <p:pic>
        <p:nvPicPr>
          <p:cNvPr id="12" name="Kép 11" descr="Francis_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492" y="1189818"/>
            <a:ext cx="2309044" cy="1728000"/>
          </a:xfrm>
          <a:prstGeom prst="rect">
            <a:avLst/>
          </a:prstGeom>
        </p:spPr>
      </p:pic>
      <p:pic>
        <p:nvPicPr>
          <p:cNvPr id="10" name="Kép 9" descr="Francis_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5474" y="1289243"/>
            <a:ext cx="2030391" cy="1628575"/>
          </a:xfrm>
          <a:prstGeom prst="rect">
            <a:avLst/>
          </a:prstGeom>
        </p:spPr>
      </p:pic>
      <p:sp>
        <p:nvSpPr>
          <p:cNvPr id="13" name="Szövegdoboz 12"/>
          <p:cNvSpPr txBox="1"/>
          <p:nvPr/>
        </p:nvSpPr>
        <p:spPr>
          <a:xfrm>
            <a:off x="336492" y="3403390"/>
            <a:ext cx="2190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Lassú járású</a:t>
            </a:r>
          </a:p>
          <a:p>
            <a:pPr algn="ctr"/>
            <a:r>
              <a:rPr lang="hu-HU" dirty="0" smtClean="0">
                <a:latin typeface="+mj-lt"/>
              </a:rPr>
              <a:t>Francis  turbina</a:t>
            </a:r>
            <a:endParaRPr lang="hu-HU" dirty="0">
              <a:latin typeface="+mj-lt"/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3476610" y="3403390"/>
            <a:ext cx="2190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Közepes járású Francis  turbina</a:t>
            </a:r>
            <a:endParaRPr lang="hu-HU" dirty="0">
              <a:latin typeface="+mj-lt"/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6496020" y="3403390"/>
            <a:ext cx="2190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Gyors járású</a:t>
            </a:r>
          </a:p>
          <a:p>
            <a:pPr algn="ctr"/>
            <a:r>
              <a:rPr lang="hu-HU" dirty="0" smtClean="0">
                <a:latin typeface="+mj-lt"/>
              </a:rPr>
              <a:t>Francis  turbina</a:t>
            </a:r>
            <a:endParaRPr lang="hu-HU" dirty="0">
              <a:latin typeface="+mj-lt"/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457200" y="4378338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A  jellemző fordulatszám növekedésével a lapátra történő belépés a radiális irányról egyre jobban el kell tolódjon az axiális irány felé és a lapátcsatornák hossza szükségképpen egyre csökken.</a:t>
            </a:r>
            <a:endParaRPr lang="hu-HU" dirty="0">
              <a:latin typeface="+mj-lt"/>
            </a:endParaRPr>
          </a:p>
        </p:txBody>
      </p:sp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3030538" y="5407025"/>
          <a:ext cx="3046412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3" name="Equation" r:id="rId6" imgW="1371600" imgH="342720" progId="Equation.3">
                  <p:embed/>
                </p:oleObj>
              </mc:Choice>
              <mc:Fallback>
                <p:oleObj name="Equation" r:id="rId6" imgW="1371600" imgH="34272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0538" y="5407025"/>
                        <a:ext cx="3046412" cy="76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91196"/>
            <a:ext cx="8229600" cy="827946"/>
          </a:xfrm>
        </p:spPr>
        <p:txBody>
          <a:bodyPr/>
          <a:lstStyle/>
          <a:p>
            <a:r>
              <a:rPr lang="hu-HU" dirty="0" smtClean="0"/>
              <a:t>A Francis turbina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45</a:t>
            </a:fld>
            <a:endParaRPr lang="hu-HU"/>
          </a:p>
        </p:txBody>
      </p:sp>
      <p:pic>
        <p:nvPicPr>
          <p:cNvPr id="17" name="Kép 16" descr="Francis turbina (Grandcoulée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47" y="1165194"/>
            <a:ext cx="5870303" cy="51483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91196"/>
            <a:ext cx="8229600" cy="827946"/>
          </a:xfrm>
        </p:spPr>
        <p:txBody>
          <a:bodyPr/>
          <a:lstStyle/>
          <a:p>
            <a:r>
              <a:rPr lang="hu-HU" dirty="0" smtClean="0"/>
              <a:t>A Francis turbina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46</a:t>
            </a:fld>
            <a:endParaRPr lang="hu-HU"/>
          </a:p>
        </p:txBody>
      </p:sp>
      <p:pic>
        <p:nvPicPr>
          <p:cNvPr id="7" name="Kép 6" descr="Francis turbina kavitációj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12" y="1238220"/>
            <a:ext cx="5549976" cy="4173583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811161" y="5761630"/>
            <a:ext cx="7485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A </a:t>
            </a:r>
            <a:r>
              <a:rPr lang="hu-HU" dirty="0" err="1" smtClean="0">
                <a:latin typeface="+mj-lt"/>
              </a:rPr>
              <a:t>kavitáció</a:t>
            </a:r>
            <a:r>
              <a:rPr lang="hu-HU" dirty="0" smtClean="0">
                <a:latin typeface="+mj-lt"/>
              </a:rPr>
              <a:t> </a:t>
            </a:r>
            <a:r>
              <a:rPr lang="hu-HU" dirty="0" err="1" smtClean="0">
                <a:latin typeface="+mj-lt"/>
              </a:rPr>
              <a:t>a</a:t>
            </a:r>
            <a:r>
              <a:rPr lang="hu-HU" dirty="0" smtClean="0">
                <a:latin typeface="+mj-lt"/>
              </a:rPr>
              <a:t> járókerék belépő élének közelében a  lapát hátoldaláról indul ki!  </a:t>
            </a:r>
            <a:endParaRPr lang="hu-H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64222"/>
            <a:ext cx="8229600" cy="681894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propeller- és a Kaplan-turbina</a:t>
            </a:r>
            <a:endParaRPr lang="hu-HU" dirty="0"/>
          </a:p>
        </p:txBody>
      </p:sp>
      <p:sp>
        <p:nvSpPr>
          <p:cNvPr id="7" name="Tartalom helye 6"/>
          <p:cNvSpPr>
            <a:spLocks noGrp="1"/>
          </p:cNvSpPr>
          <p:nvPr>
            <p:ph idx="1"/>
          </p:nvPr>
        </p:nvSpPr>
        <p:spPr>
          <a:xfrm>
            <a:off x="457200" y="1234440"/>
            <a:ext cx="8229600" cy="4389120"/>
          </a:xfrm>
        </p:spPr>
        <p:txBody>
          <a:bodyPr/>
          <a:lstStyle/>
          <a:p>
            <a:pPr algn="just"/>
            <a:r>
              <a:rPr lang="hu-HU" dirty="0" smtClean="0">
                <a:latin typeface="+mj-lt"/>
              </a:rPr>
              <a:t>Szárnylapátos vízgépek.</a:t>
            </a:r>
          </a:p>
          <a:p>
            <a:pPr algn="just"/>
            <a:r>
              <a:rPr lang="hu-HU" dirty="0" smtClean="0">
                <a:latin typeface="+mj-lt"/>
              </a:rPr>
              <a:t>A propeller turbina lapátjai rögzítettek.</a:t>
            </a:r>
          </a:p>
          <a:p>
            <a:pPr lvl="1" algn="just"/>
            <a:r>
              <a:rPr lang="hu-HU" sz="2000" dirty="0" smtClean="0">
                <a:latin typeface="+mj-lt"/>
              </a:rPr>
              <a:t>Csak állandó esés és víznyelés esetén ad jó hatásfokot</a:t>
            </a:r>
          </a:p>
          <a:p>
            <a:pPr algn="just"/>
            <a:r>
              <a:rPr lang="hu-HU" dirty="0" smtClean="0">
                <a:latin typeface="+mj-lt"/>
              </a:rPr>
              <a:t>A Kaplan-turbina lapátjai állíthatók</a:t>
            </a:r>
          </a:p>
          <a:p>
            <a:pPr lvl="1" algn="just"/>
            <a:r>
              <a:rPr lang="hu-HU" sz="2000" dirty="0" smtClean="0">
                <a:latin typeface="+mj-lt"/>
              </a:rPr>
              <a:t>Az állítási lehetőséggel biztosítható, hogy </a:t>
            </a:r>
            <a:r>
              <a:rPr lang="hu-HU" sz="2000" dirty="0">
                <a:latin typeface="+mj-lt"/>
              </a:rPr>
              <a:t>a </a:t>
            </a:r>
            <a:r>
              <a:rPr lang="hu-HU" sz="2000" dirty="0" smtClean="0">
                <a:latin typeface="+mj-lt"/>
              </a:rPr>
              <a:t>belépésnél a víznyelés széles tartományában legyen ütközésmentes</a:t>
            </a:r>
          </a:p>
          <a:p>
            <a:pPr algn="just"/>
            <a:r>
              <a:rPr lang="hu-HU" dirty="0" smtClean="0">
                <a:latin typeface="+mj-lt"/>
              </a:rPr>
              <a:t>A kilépési veszteség 40%-ig is nőhet!</a:t>
            </a:r>
          </a:p>
          <a:p>
            <a:pPr lvl="1" algn="just"/>
            <a:r>
              <a:rPr lang="hu-HU" sz="2000" dirty="0" smtClean="0">
                <a:latin typeface="+mj-lt"/>
              </a:rPr>
              <a:t>Különösen fontos a szívócső.</a:t>
            </a:r>
            <a:endParaRPr lang="hu-HU" sz="2000" dirty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47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64222"/>
            <a:ext cx="8229600" cy="681894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Kaplan-turbina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48</a:t>
            </a:fld>
            <a:endParaRPr lang="hu-HU"/>
          </a:p>
        </p:txBody>
      </p:sp>
      <p:pic>
        <p:nvPicPr>
          <p:cNvPr id="12" name="Kép 11" descr="Kaplan_6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362" y="1011279"/>
            <a:ext cx="5629275" cy="5448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64222"/>
            <a:ext cx="8229600" cy="681894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Kaplan-turbina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49</a:t>
            </a:fld>
            <a:endParaRPr lang="hu-HU"/>
          </a:p>
        </p:txBody>
      </p:sp>
      <p:pic>
        <p:nvPicPr>
          <p:cNvPr id="7" name="Kép 6" descr="Kaplan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1014449"/>
            <a:ext cx="5080000" cy="5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64222"/>
            <a:ext cx="8229600" cy="681894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Kaplan-turbina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50</a:t>
            </a:fld>
            <a:endParaRPr lang="hu-HU"/>
          </a:p>
        </p:txBody>
      </p:sp>
      <p:pic>
        <p:nvPicPr>
          <p:cNvPr id="8" name="Kép 7" descr="Kaplan_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064" y="946116"/>
            <a:ext cx="5221359" cy="52213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64222"/>
            <a:ext cx="8229600" cy="681894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Kaplan-turbina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51</a:t>
            </a:fld>
            <a:endParaRPr lang="hu-HU"/>
          </a:p>
        </p:txBody>
      </p:sp>
      <p:pic>
        <p:nvPicPr>
          <p:cNvPr id="7" name="Kép 6" descr="Kaplan_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414" y="1009656"/>
            <a:ext cx="7098347" cy="53038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4800" dirty="0" smtClean="0"/>
              <a:t>Hidrodinamikus </a:t>
            </a:r>
            <a:r>
              <a:rPr lang="hu-HU" sz="4800" dirty="0" err="1" smtClean="0"/>
              <a:t>hajtómüvek</a:t>
            </a:r>
            <a:endParaRPr lang="hu-HU" sz="48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52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973997"/>
          </a:xfrm>
        </p:spPr>
        <p:txBody>
          <a:bodyPr>
            <a:normAutofit/>
          </a:bodyPr>
          <a:lstStyle/>
          <a:p>
            <a:r>
              <a:rPr lang="hu-HU" dirty="0" smtClean="0"/>
              <a:t>Hidrodinamikus hajtóművek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55655"/>
            <a:ext cx="8229600" cy="2373345"/>
          </a:xfrm>
        </p:spPr>
        <p:txBody>
          <a:bodyPr/>
          <a:lstStyle/>
          <a:p>
            <a:r>
              <a:rPr lang="hu-HU" dirty="0" smtClean="0">
                <a:latin typeface="+mj-lt"/>
              </a:rPr>
              <a:t>Áramlástani szivattyú és turbina egysége</a:t>
            </a:r>
          </a:p>
          <a:p>
            <a:r>
              <a:rPr lang="hu-HU" dirty="0" smtClean="0">
                <a:latin typeface="+mj-lt"/>
              </a:rPr>
              <a:t>Tengelykapcsoló</a:t>
            </a:r>
          </a:p>
          <a:p>
            <a:pPr lvl="1"/>
            <a:r>
              <a:rPr lang="hu-HU" dirty="0" smtClean="0">
                <a:latin typeface="+mj-lt"/>
              </a:rPr>
              <a:t>ha </a:t>
            </a:r>
          </a:p>
          <a:p>
            <a:r>
              <a:rPr lang="hu-HU" dirty="0" smtClean="0">
                <a:latin typeface="+mj-lt"/>
              </a:rPr>
              <a:t>Nyomatékváltó</a:t>
            </a:r>
          </a:p>
          <a:p>
            <a:pPr lvl="1"/>
            <a:r>
              <a:rPr lang="hu-HU" dirty="0" smtClean="0"/>
              <a:t>ha 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53</a:t>
            </a:fld>
            <a:endParaRPr lang="hu-HU"/>
          </a:p>
        </p:txBody>
      </p:sp>
      <p:graphicFrame>
        <p:nvGraphicFramePr>
          <p:cNvPr id="56322" name="Object 2"/>
          <p:cNvGraphicFramePr>
            <a:graphicFrameLocks noChangeAspect="1"/>
          </p:cNvGraphicFramePr>
          <p:nvPr/>
        </p:nvGraphicFramePr>
        <p:xfrm>
          <a:off x="1723986" y="2066630"/>
          <a:ext cx="1497033" cy="4082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19" name="Equation" r:id="rId3" imgW="838080" imgH="228600" progId="Equation.3">
                  <p:embed/>
                </p:oleObj>
              </mc:Choice>
              <mc:Fallback>
                <p:oleObj name="Equation" r:id="rId3" imgW="83808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3986" y="2066630"/>
                        <a:ext cx="1497033" cy="4082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4" name="Object 4"/>
          <p:cNvGraphicFramePr>
            <a:graphicFrameLocks noChangeAspect="1"/>
          </p:cNvGraphicFramePr>
          <p:nvPr/>
        </p:nvGraphicFramePr>
        <p:xfrm>
          <a:off x="1695440" y="2984500"/>
          <a:ext cx="2109787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20" name="Equation" r:id="rId5" imgW="1180800" imgH="228600" progId="Equation.3">
                  <p:embed/>
                </p:oleObj>
              </mc:Choice>
              <mc:Fallback>
                <p:oleObj name="Equation" r:id="rId5" imgW="118080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5440" y="2984500"/>
                        <a:ext cx="2109787" cy="40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Kép 10" descr="HD-hajtómű_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7571" y="1940147"/>
            <a:ext cx="3204366" cy="3752659"/>
          </a:xfrm>
          <a:prstGeom prst="rect">
            <a:avLst/>
          </a:prstGeom>
        </p:spPr>
      </p:pic>
      <p:sp>
        <p:nvSpPr>
          <p:cNvPr id="12" name="Lekerekített téglalap feliratnak 11"/>
          <p:cNvSpPr/>
          <p:nvPr/>
        </p:nvSpPr>
        <p:spPr>
          <a:xfrm>
            <a:off x="4206870" y="1940147"/>
            <a:ext cx="1131903" cy="685567"/>
          </a:xfrm>
          <a:prstGeom prst="wedgeRoundRectCallout">
            <a:avLst>
              <a:gd name="adj1" fmla="val 104465"/>
              <a:gd name="adj2" fmla="val 9788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Vezető kerék</a:t>
            </a:r>
            <a:endParaRPr lang="hu-HU" dirty="0">
              <a:latin typeface="+mj-lt"/>
            </a:endParaRPr>
          </a:p>
        </p:txBody>
      </p:sp>
      <p:sp>
        <p:nvSpPr>
          <p:cNvPr id="13" name="Lekerekített téglalap feliratnak 12"/>
          <p:cNvSpPr/>
          <p:nvPr/>
        </p:nvSpPr>
        <p:spPr>
          <a:xfrm>
            <a:off x="3793318" y="3392487"/>
            <a:ext cx="1131903" cy="685567"/>
          </a:xfrm>
          <a:prstGeom prst="wedgeRoundRectCallout">
            <a:avLst>
              <a:gd name="adj1" fmla="val 195141"/>
              <a:gd name="adj2" fmla="val -4365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Szivattyú</a:t>
            </a:r>
            <a:endParaRPr lang="hu-HU" dirty="0">
              <a:latin typeface="+mj-lt"/>
            </a:endParaRPr>
          </a:p>
        </p:txBody>
      </p:sp>
      <p:sp>
        <p:nvSpPr>
          <p:cNvPr id="14" name="Lekerekített téglalap feliratnak 13"/>
          <p:cNvSpPr/>
          <p:nvPr/>
        </p:nvSpPr>
        <p:spPr>
          <a:xfrm>
            <a:off x="7160034" y="1055655"/>
            <a:ext cx="1131903" cy="685567"/>
          </a:xfrm>
          <a:prstGeom prst="wedgeRoundRectCallout">
            <a:avLst>
              <a:gd name="adj1" fmla="val -83482"/>
              <a:gd name="adj2" fmla="val 17138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Turbina</a:t>
            </a:r>
            <a:endParaRPr lang="hu-H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 animBg="1"/>
      <p:bldP spid="13" grpId="0" animBg="1"/>
      <p:bldP spid="1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8620"/>
            <a:ext cx="8229600" cy="1143000"/>
          </a:xfrm>
        </p:spPr>
        <p:txBody>
          <a:bodyPr/>
          <a:lstStyle/>
          <a:p>
            <a:r>
              <a:rPr lang="hu-HU" dirty="0" smtClean="0"/>
              <a:t>Hidrodinamikus hajtómű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54</a:t>
            </a:fld>
            <a:endParaRPr lang="hu-HU"/>
          </a:p>
        </p:txBody>
      </p:sp>
      <p:pic>
        <p:nvPicPr>
          <p:cNvPr id="80898" name="Picture 2" descr="http://www.auto.bme.hu/sites/default/files/sites/default/nyomatekvalto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725" y="1151620"/>
            <a:ext cx="4183715" cy="5410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zövegdoboz 6"/>
          <p:cNvSpPr txBox="1"/>
          <p:nvPr/>
        </p:nvSpPr>
        <p:spPr>
          <a:xfrm>
            <a:off x="215516" y="1736812"/>
            <a:ext cx="45725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1338"/>
            <a:r>
              <a:rPr lang="hu-HU" dirty="0" smtClean="0"/>
              <a:t>1	motor tengely (behajtó tengely)</a:t>
            </a:r>
          </a:p>
          <a:p>
            <a:pPr defTabSz="541338"/>
            <a:r>
              <a:rPr lang="hu-HU" dirty="0" smtClean="0"/>
              <a:t>2	folyadéktér a hajtómű reteszeléshez</a:t>
            </a:r>
          </a:p>
          <a:p>
            <a:pPr defTabSz="541338"/>
            <a:r>
              <a:rPr lang="hu-HU" dirty="0" smtClean="0"/>
              <a:t>3	reteszelő dugattyú</a:t>
            </a:r>
          </a:p>
          <a:p>
            <a:pPr defTabSz="541338"/>
            <a:r>
              <a:rPr lang="hu-HU" dirty="0" smtClean="0"/>
              <a:t>4	folyadéktér</a:t>
            </a:r>
          </a:p>
          <a:p>
            <a:pPr defTabSz="541338"/>
            <a:r>
              <a:rPr lang="hu-HU" dirty="0" smtClean="0"/>
              <a:t>5	szabadon futó</a:t>
            </a:r>
          </a:p>
          <a:p>
            <a:pPr defTabSz="541338"/>
            <a:r>
              <a:rPr lang="hu-HU" dirty="0" smtClean="0"/>
              <a:t>6	fogaskerék-szivattyú</a:t>
            </a:r>
          </a:p>
          <a:p>
            <a:pPr defTabSz="541338"/>
            <a:r>
              <a:rPr lang="hu-HU" dirty="0" smtClean="0"/>
              <a:t>7	turbina tengely</a:t>
            </a:r>
          </a:p>
          <a:p>
            <a:pPr defTabSz="541338"/>
            <a:r>
              <a:rPr lang="hu-HU" dirty="0" smtClean="0"/>
              <a:t>8	</a:t>
            </a:r>
            <a:r>
              <a:rPr lang="hu-HU" dirty="0" smtClean="0">
                <a:latin typeface="Calibri" panose="020F0502020204030204" pitchFamily="34" charset="0"/>
              </a:rPr>
              <a:t>reteszelhető</a:t>
            </a:r>
            <a:r>
              <a:rPr lang="hu-HU" dirty="0" smtClean="0"/>
              <a:t> tengely (motor)</a:t>
            </a:r>
          </a:p>
          <a:p>
            <a:pPr marL="342900" indent="-342900" defTabSz="541338">
              <a:buAutoNum type="arabicPlain" startAt="8"/>
            </a:pPr>
            <a:endParaRPr lang="hu-HU" dirty="0"/>
          </a:p>
          <a:p>
            <a:pPr defTabSz="541338"/>
            <a:r>
              <a:rPr lang="hu-HU" dirty="0" smtClean="0"/>
              <a:t>SZ	szivattyú</a:t>
            </a:r>
          </a:p>
          <a:p>
            <a:pPr defTabSz="541338"/>
            <a:r>
              <a:rPr lang="hu-HU" dirty="0" smtClean="0"/>
              <a:t>T	turbina</a:t>
            </a:r>
          </a:p>
          <a:p>
            <a:pPr defTabSz="541338"/>
            <a:r>
              <a:rPr lang="hu-HU" dirty="0" smtClean="0"/>
              <a:t>V	vezető kerék</a:t>
            </a:r>
          </a:p>
        </p:txBody>
      </p:sp>
    </p:spTree>
    <p:extLst>
      <p:ext uri="{BB962C8B-B14F-4D97-AF65-F5344CB8AC3E}">
        <p14:creationId xmlns:p14="http://schemas.microsoft.com/office/powerpoint/2010/main" val="26249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2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7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2" dur="1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Szélturbinák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55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6236360"/>
              </p:ext>
            </p:extLst>
          </p:nvPr>
        </p:nvGraphicFramePr>
        <p:xfrm>
          <a:off x="3393864" y="3810000"/>
          <a:ext cx="26543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72" name="Equation" r:id="rId3" imgW="1231560" imgH="444240" progId="Equation.3">
                  <p:embed/>
                </p:oleObj>
              </mc:Choice>
              <mc:Fallback>
                <p:oleObj name="Equation" r:id="rId3" imgW="1231560" imgH="444240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3864" y="3810000"/>
                        <a:ext cx="2654300" cy="962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7"/>
          <p:cNvGraphicFramePr>
            <a:graphicFrameLocks noChangeAspect="1"/>
          </p:cNvGraphicFramePr>
          <p:nvPr/>
        </p:nvGraphicFramePr>
        <p:xfrm>
          <a:off x="157163" y="3789363"/>
          <a:ext cx="2651125" cy="99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73" name="Equation" r:id="rId5" imgW="1193760" imgH="444240" progId="Equation.3">
                  <p:embed/>
                </p:oleObj>
              </mc:Choice>
              <mc:Fallback>
                <p:oleObj name="Equation" r:id="rId5" imgW="1193760" imgH="444240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3" y="3789363"/>
                        <a:ext cx="2651125" cy="992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52"/>
          <p:cNvGraphicFramePr>
            <a:graphicFrameLocks noChangeAspect="1"/>
          </p:cNvGraphicFramePr>
          <p:nvPr/>
        </p:nvGraphicFramePr>
        <p:xfrm>
          <a:off x="2695575" y="4114800"/>
          <a:ext cx="3275013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74" name="Equation" r:id="rId7" imgW="1523880" imgH="228600" progId="Equation.3">
                  <p:embed/>
                </p:oleObj>
              </mc:Choice>
              <mc:Fallback>
                <p:oleObj name="Equation" r:id="rId7" imgW="1523880" imgH="228600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5575" y="4114800"/>
                        <a:ext cx="3275013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44"/>
          <p:cNvGraphicFramePr>
            <a:graphicFrameLocks noChangeAspect="1"/>
          </p:cNvGraphicFramePr>
          <p:nvPr/>
        </p:nvGraphicFramePr>
        <p:xfrm>
          <a:off x="447675" y="3775075"/>
          <a:ext cx="3786188" cy="99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75" name="Equation" r:id="rId9" imgW="1854000" imgH="419040" progId="Equation.3">
                  <p:embed/>
                </p:oleObj>
              </mc:Choice>
              <mc:Fallback>
                <p:oleObj name="Equation" r:id="rId9" imgW="1854000" imgH="419040" progId="Equation.3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" y="3775075"/>
                        <a:ext cx="3786188" cy="998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56</a:t>
            </a:fld>
            <a:endParaRPr lang="hu-HU"/>
          </a:p>
        </p:txBody>
      </p:sp>
      <p:grpSp>
        <p:nvGrpSpPr>
          <p:cNvPr id="12" name="Group 8"/>
          <p:cNvGrpSpPr>
            <a:grpSpLocks/>
          </p:cNvGrpSpPr>
          <p:nvPr/>
        </p:nvGrpSpPr>
        <p:grpSpPr bwMode="auto">
          <a:xfrm>
            <a:off x="1257300" y="925513"/>
            <a:ext cx="6838950" cy="1016000"/>
            <a:chOff x="1697" y="3753"/>
            <a:chExt cx="8756" cy="1223"/>
          </a:xfrm>
        </p:grpSpPr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1697" y="4410"/>
              <a:ext cx="3960" cy="566"/>
            </a:xfrm>
            <a:custGeom>
              <a:avLst/>
              <a:gdLst>
                <a:gd name="T0" fmla="*/ 4012 w 3934"/>
                <a:gd name="T1" fmla="*/ 0 h 887"/>
                <a:gd name="T2" fmla="*/ 2308 w 3934"/>
                <a:gd name="T3" fmla="*/ 164 h 887"/>
                <a:gd name="T4" fmla="*/ 0 w 3934"/>
                <a:gd name="T5" fmla="*/ 230 h 887"/>
                <a:gd name="T6" fmla="*/ 0 60000 65536"/>
                <a:gd name="T7" fmla="*/ 0 60000 65536"/>
                <a:gd name="T8" fmla="*/ 0 60000 65536"/>
                <a:gd name="T9" fmla="*/ 0 w 3934"/>
                <a:gd name="T10" fmla="*/ 0 h 887"/>
                <a:gd name="T11" fmla="*/ 3934 w 3934"/>
                <a:gd name="T12" fmla="*/ 887 h 8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934" h="887">
                  <a:moveTo>
                    <a:pt x="3934" y="0"/>
                  </a:moveTo>
                  <a:cubicBezTo>
                    <a:pt x="3426" y="241"/>
                    <a:pt x="2919" y="482"/>
                    <a:pt x="2263" y="630"/>
                  </a:cubicBezTo>
                  <a:cubicBezTo>
                    <a:pt x="1607" y="778"/>
                    <a:pt x="803" y="832"/>
                    <a:pt x="0" y="887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5657" y="3753"/>
              <a:ext cx="4796" cy="657"/>
            </a:xfrm>
            <a:custGeom>
              <a:avLst/>
              <a:gdLst>
                <a:gd name="T0" fmla="*/ 0 w 4809"/>
                <a:gd name="T1" fmla="*/ 282 h 1003"/>
                <a:gd name="T2" fmla="*/ 1238 w 4809"/>
                <a:gd name="T3" fmla="*/ 162 h 1003"/>
                <a:gd name="T4" fmla="*/ 4770 w 4809"/>
                <a:gd name="T5" fmla="*/ 0 h 1003"/>
                <a:gd name="T6" fmla="*/ 0 60000 65536"/>
                <a:gd name="T7" fmla="*/ 0 60000 65536"/>
                <a:gd name="T8" fmla="*/ 0 60000 65536"/>
                <a:gd name="T9" fmla="*/ 0 w 4809"/>
                <a:gd name="T10" fmla="*/ 0 h 1003"/>
                <a:gd name="T11" fmla="*/ 4809 w 4809"/>
                <a:gd name="T12" fmla="*/ 1003 h 10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9" h="1003">
                  <a:moveTo>
                    <a:pt x="0" y="1003"/>
                  </a:moveTo>
                  <a:cubicBezTo>
                    <a:pt x="222" y="874"/>
                    <a:pt x="445" y="746"/>
                    <a:pt x="1247" y="579"/>
                  </a:cubicBezTo>
                  <a:cubicBezTo>
                    <a:pt x="2049" y="412"/>
                    <a:pt x="4215" y="96"/>
                    <a:pt x="4809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15" name="Group 11"/>
          <p:cNvGrpSpPr>
            <a:grpSpLocks/>
          </p:cNvGrpSpPr>
          <p:nvPr/>
        </p:nvGrpSpPr>
        <p:grpSpPr bwMode="auto">
          <a:xfrm flipV="1">
            <a:off x="1233488" y="3036888"/>
            <a:ext cx="6838950" cy="1016000"/>
            <a:chOff x="1697" y="3753"/>
            <a:chExt cx="8756" cy="1223"/>
          </a:xfrm>
        </p:grpSpPr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1697" y="4410"/>
              <a:ext cx="3960" cy="566"/>
            </a:xfrm>
            <a:custGeom>
              <a:avLst/>
              <a:gdLst>
                <a:gd name="T0" fmla="*/ 4012 w 3934"/>
                <a:gd name="T1" fmla="*/ 0 h 887"/>
                <a:gd name="T2" fmla="*/ 2308 w 3934"/>
                <a:gd name="T3" fmla="*/ 164 h 887"/>
                <a:gd name="T4" fmla="*/ 0 w 3934"/>
                <a:gd name="T5" fmla="*/ 230 h 887"/>
                <a:gd name="T6" fmla="*/ 0 60000 65536"/>
                <a:gd name="T7" fmla="*/ 0 60000 65536"/>
                <a:gd name="T8" fmla="*/ 0 60000 65536"/>
                <a:gd name="T9" fmla="*/ 0 w 3934"/>
                <a:gd name="T10" fmla="*/ 0 h 887"/>
                <a:gd name="T11" fmla="*/ 3934 w 3934"/>
                <a:gd name="T12" fmla="*/ 887 h 8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934" h="887">
                  <a:moveTo>
                    <a:pt x="3934" y="0"/>
                  </a:moveTo>
                  <a:cubicBezTo>
                    <a:pt x="3426" y="241"/>
                    <a:pt x="2919" y="482"/>
                    <a:pt x="2263" y="630"/>
                  </a:cubicBezTo>
                  <a:cubicBezTo>
                    <a:pt x="1607" y="778"/>
                    <a:pt x="803" y="832"/>
                    <a:pt x="0" y="887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5657" y="3753"/>
              <a:ext cx="4796" cy="657"/>
            </a:xfrm>
            <a:custGeom>
              <a:avLst/>
              <a:gdLst>
                <a:gd name="T0" fmla="*/ 0 w 4809"/>
                <a:gd name="T1" fmla="*/ 282 h 1003"/>
                <a:gd name="T2" fmla="*/ 1238 w 4809"/>
                <a:gd name="T3" fmla="*/ 162 h 1003"/>
                <a:gd name="T4" fmla="*/ 4770 w 4809"/>
                <a:gd name="T5" fmla="*/ 0 h 1003"/>
                <a:gd name="T6" fmla="*/ 0 60000 65536"/>
                <a:gd name="T7" fmla="*/ 0 60000 65536"/>
                <a:gd name="T8" fmla="*/ 0 60000 65536"/>
                <a:gd name="T9" fmla="*/ 0 w 4809"/>
                <a:gd name="T10" fmla="*/ 0 h 1003"/>
                <a:gd name="T11" fmla="*/ 4809 w 4809"/>
                <a:gd name="T12" fmla="*/ 1003 h 10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9" h="1003">
                  <a:moveTo>
                    <a:pt x="0" y="1003"/>
                  </a:moveTo>
                  <a:cubicBezTo>
                    <a:pt x="222" y="874"/>
                    <a:pt x="445" y="746"/>
                    <a:pt x="1247" y="579"/>
                  </a:cubicBezTo>
                  <a:cubicBezTo>
                    <a:pt x="2049" y="412"/>
                    <a:pt x="4215" y="96"/>
                    <a:pt x="4809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8" name="Line 14"/>
          <p:cNvSpPr>
            <a:spLocks noChangeShapeType="1"/>
          </p:cNvSpPr>
          <p:nvPr/>
        </p:nvSpPr>
        <p:spPr bwMode="auto">
          <a:xfrm>
            <a:off x="1247775" y="1941513"/>
            <a:ext cx="0" cy="1109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 flipH="1">
            <a:off x="8096250" y="927100"/>
            <a:ext cx="0" cy="3128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0" name="Line 16"/>
          <p:cNvSpPr>
            <a:spLocks noChangeShapeType="1"/>
          </p:cNvSpPr>
          <p:nvPr/>
        </p:nvSpPr>
        <p:spPr bwMode="auto">
          <a:xfrm flipH="1">
            <a:off x="574675" y="2508250"/>
            <a:ext cx="7793038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>
            <a:off x="1247775" y="2508250"/>
            <a:ext cx="782638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>
            <a:off x="8107363" y="2508250"/>
            <a:ext cx="455612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23" name="Line 19"/>
          <p:cNvSpPr>
            <a:spLocks noChangeShapeType="1"/>
          </p:cNvSpPr>
          <p:nvPr/>
        </p:nvSpPr>
        <p:spPr bwMode="auto">
          <a:xfrm flipH="1">
            <a:off x="3397250" y="1471613"/>
            <a:ext cx="952500" cy="0"/>
          </a:xfrm>
          <a:prstGeom prst="line">
            <a:avLst/>
          </a:prstGeom>
          <a:noFill/>
          <a:ln w="9525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4" name="Line 20"/>
          <p:cNvSpPr>
            <a:spLocks noChangeShapeType="1"/>
          </p:cNvSpPr>
          <p:nvPr/>
        </p:nvSpPr>
        <p:spPr bwMode="auto">
          <a:xfrm flipH="1">
            <a:off x="3425825" y="3522663"/>
            <a:ext cx="914400" cy="0"/>
          </a:xfrm>
          <a:prstGeom prst="line">
            <a:avLst/>
          </a:prstGeom>
          <a:noFill/>
          <a:ln w="9525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5" name="Line 21"/>
          <p:cNvSpPr>
            <a:spLocks noChangeShapeType="1"/>
          </p:cNvSpPr>
          <p:nvPr/>
        </p:nvSpPr>
        <p:spPr bwMode="auto">
          <a:xfrm>
            <a:off x="3516313" y="1471613"/>
            <a:ext cx="0" cy="2051050"/>
          </a:xfrm>
          <a:prstGeom prst="line">
            <a:avLst/>
          </a:prstGeom>
          <a:noFill/>
          <a:ln w="12700">
            <a:solidFill>
              <a:schemeClr val="accent1">
                <a:lumMod val="75000"/>
              </a:schemeClr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26" name="Line 22"/>
          <p:cNvSpPr>
            <a:spLocks noChangeShapeType="1"/>
          </p:cNvSpPr>
          <p:nvPr/>
        </p:nvSpPr>
        <p:spPr bwMode="auto">
          <a:xfrm flipH="1">
            <a:off x="915988" y="1941513"/>
            <a:ext cx="331787" cy="0"/>
          </a:xfrm>
          <a:prstGeom prst="line">
            <a:avLst/>
          </a:prstGeom>
          <a:noFill/>
          <a:ln w="9525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7" name="Line 23"/>
          <p:cNvSpPr>
            <a:spLocks noChangeShapeType="1"/>
          </p:cNvSpPr>
          <p:nvPr/>
        </p:nvSpPr>
        <p:spPr bwMode="auto">
          <a:xfrm flipH="1">
            <a:off x="912813" y="3049588"/>
            <a:ext cx="331787" cy="0"/>
          </a:xfrm>
          <a:prstGeom prst="line">
            <a:avLst/>
          </a:prstGeom>
          <a:noFill/>
          <a:ln w="9525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" name="Line 24"/>
          <p:cNvSpPr>
            <a:spLocks noChangeShapeType="1"/>
          </p:cNvSpPr>
          <p:nvPr/>
        </p:nvSpPr>
        <p:spPr bwMode="auto">
          <a:xfrm>
            <a:off x="993775" y="1941513"/>
            <a:ext cx="0" cy="1111250"/>
          </a:xfrm>
          <a:prstGeom prst="line">
            <a:avLst/>
          </a:prstGeom>
          <a:noFill/>
          <a:ln w="12700">
            <a:solidFill>
              <a:schemeClr val="accent1">
                <a:lumMod val="75000"/>
              </a:schemeClr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29" name="Line 25"/>
          <p:cNvSpPr>
            <a:spLocks noChangeShapeType="1"/>
          </p:cNvSpPr>
          <p:nvPr/>
        </p:nvSpPr>
        <p:spPr bwMode="auto">
          <a:xfrm flipH="1">
            <a:off x="8062913" y="933450"/>
            <a:ext cx="330200" cy="0"/>
          </a:xfrm>
          <a:prstGeom prst="line">
            <a:avLst/>
          </a:prstGeom>
          <a:noFill/>
          <a:ln w="9525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30" name="Line 26"/>
          <p:cNvSpPr>
            <a:spLocks noChangeShapeType="1"/>
          </p:cNvSpPr>
          <p:nvPr/>
        </p:nvSpPr>
        <p:spPr bwMode="auto">
          <a:xfrm flipH="1">
            <a:off x="8102600" y="4052888"/>
            <a:ext cx="330200" cy="0"/>
          </a:xfrm>
          <a:prstGeom prst="line">
            <a:avLst/>
          </a:prstGeom>
          <a:noFill/>
          <a:ln w="9525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>
            <a:off x="8326438" y="938213"/>
            <a:ext cx="0" cy="3117850"/>
          </a:xfrm>
          <a:prstGeom prst="line">
            <a:avLst/>
          </a:prstGeom>
          <a:noFill/>
          <a:ln w="12700">
            <a:solidFill>
              <a:schemeClr val="accent1">
                <a:lumMod val="75000"/>
              </a:schemeClr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32" name="Oval 28"/>
          <p:cNvSpPr>
            <a:spLocks noChangeArrowheads="1"/>
          </p:cNvSpPr>
          <p:nvPr/>
        </p:nvSpPr>
        <p:spPr bwMode="auto">
          <a:xfrm>
            <a:off x="1169988" y="2411413"/>
            <a:ext cx="160337" cy="1698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33" name="Oval 29"/>
          <p:cNvSpPr>
            <a:spLocks noChangeArrowheads="1"/>
          </p:cNvSpPr>
          <p:nvPr/>
        </p:nvSpPr>
        <p:spPr bwMode="auto">
          <a:xfrm>
            <a:off x="4108450" y="2408238"/>
            <a:ext cx="160338" cy="1698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34" name="Oval 30"/>
          <p:cNvSpPr>
            <a:spLocks noChangeArrowheads="1"/>
          </p:cNvSpPr>
          <p:nvPr/>
        </p:nvSpPr>
        <p:spPr bwMode="auto">
          <a:xfrm>
            <a:off x="4429125" y="2419350"/>
            <a:ext cx="160338" cy="1698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35" name="Oval 31"/>
          <p:cNvSpPr>
            <a:spLocks noChangeArrowheads="1"/>
          </p:cNvSpPr>
          <p:nvPr/>
        </p:nvSpPr>
        <p:spPr bwMode="auto">
          <a:xfrm>
            <a:off x="8004175" y="2406650"/>
            <a:ext cx="160338" cy="1714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36" name="AutoShape 32"/>
          <p:cNvSpPr>
            <a:spLocks noChangeArrowheads="1"/>
          </p:cNvSpPr>
          <p:nvPr/>
        </p:nvSpPr>
        <p:spPr bwMode="auto">
          <a:xfrm>
            <a:off x="227013" y="1350963"/>
            <a:ext cx="460375" cy="487363"/>
          </a:xfrm>
          <a:prstGeom prst="wedgeEllipseCallout">
            <a:avLst>
              <a:gd name="adj1" fmla="val 172479"/>
              <a:gd name="adj2" fmla="val 186604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 sz="1600" i="1">
                <a:solidFill>
                  <a:schemeClr val="bg1"/>
                </a:solidFill>
                <a:latin typeface="+mj-lt"/>
              </a:rPr>
              <a:t>1</a:t>
            </a:r>
            <a:endParaRPr lang="hu-HU" sz="1800" i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AutoShape 33"/>
          <p:cNvSpPr>
            <a:spLocks noChangeArrowheads="1"/>
          </p:cNvSpPr>
          <p:nvPr/>
        </p:nvSpPr>
        <p:spPr bwMode="auto">
          <a:xfrm>
            <a:off x="3624263" y="792163"/>
            <a:ext cx="511175" cy="487362"/>
          </a:xfrm>
          <a:prstGeom prst="wedgeEllipseCallout">
            <a:avLst>
              <a:gd name="adj1" fmla="val 52139"/>
              <a:gd name="adj2" fmla="val 299745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 sz="1600" i="1">
                <a:solidFill>
                  <a:schemeClr val="bg1"/>
                </a:solidFill>
                <a:latin typeface="+mj-lt"/>
              </a:rPr>
              <a:t>1'</a:t>
            </a:r>
            <a:endParaRPr lang="hu-HU" sz="1800" i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38" name="AutoShape 34"/>
          <p:cNvSpPr>
            <a:spLocks noChangeArrowheads="1"/>
          </p:cNvSpPr>
          <p:nvPr/>
        </p:nvSpPr>
        <p:spPr bwMode="auto">
          <a:xfrm>
            <a:off x="4699000" y="538163"/>
            <a:ext cx="511175" cy="488950"/>
          </a:xfrm>
          <a:prstGeom prst="wedgeEllipseCallout">
            <a:avLst>
              <a:gd name="adj1" fmla="val -85116"/>
              <a:gd name="adj2" fmla="val 352213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 sz="1600" i="1">
                <a:solidFill>
                  <a:schemeClr val="bg1"/>
                </a:solidFill>
                <a:latin typeface="+mj-lt"/>
              </a:rPr>
              <a:t>2'</a:t>
            </a:r>
            <a:endParaRPr lang="hu-HU" sz="1800" i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AutoShape 35"/>
          <p:cNvSpPr>
            <a:spLocks noChangeArrowheads="1"/>
          </p:cNvSpPr>
          <p:nvPr/>
        </p:nvSpPr>
        <p:spPr bwMode="auto">
          <a:xfrm>
            <a:off x="7567613" y="311150"/>
            <a:ext cx="511175" cy="487363"/>
          </a:xfrm>
          <a:prstGeom prst="wedgeEllipseCallout">
            <a:avLst>
              <a:gd name="adj1" fmla="val 51241"/>
              <a:gd name="adj2" fmla="val 394301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 sz="1600" i="1">
                <a:solidFill>
                  <a:schemeClr val="bg1"/>
                </a:solidFill>
                <a:latin typeface="+mj-lt"/>
              </a:rPr>
              <a:t>2</a:t>
            </a:r>
            <a:endParaRPr lang="hu-HU" sz="1800" i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Text Box 36"/>
          <p:cNvSpPr txBox="1">
            <a:spLocks noChangeArrowheads="1"/>
          </p:cNvSpPr>
          <p:nvPr/>
        </p:nvSpPr>
        <p:spPr bwMode="auto">
          <a:xfrm>
            <a:off x="623888" y="2165350"/>
            <a:ext cx="531812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sz="1600" b="1" i="1"/>
              <a:t>A</a:t>
            </a:r>
            <a:r>
              <a:rPr lang="hu-HU" sz="1600" i="1" baseline="-25000"/>
              <a:t>1</a:t>
            </a:r>
            <a:endParaRPr lang="hu-HU" sz="1800" i="1"/>
          </a:p>
        </p:txBody>
      </p:sp>
      <p:sp>
        <p:nvSpPr>
          <p:cNvPr id="41" name="Text Box 37"/>
          <p:cNvSpPr txBox="1">
            <a:spLocks noChangeArrowheads="1"/>
          </p:cNvSpPr>
          <p:nvPr/>
        </p:nvSpPr>
        <p:spPr bwMode="auto">
          <a:xfrm>
            <a:off x="3021013" y="2087563"/>
            <a:ext cx="60325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sz="1600" b="1" i="1" dirty="0" err="1" smtClean="0"/>
              <a:t>A</a:t>
            </a:r>
            <a:r>
              <a:rPr lang="hu-HU" sz="1600" i="1" baseline="-25000" dirty="0" err="1" smtClean="0"/>
              <a:t>szk</a:t>
            </a:r>
            <a:endParaRPr lang="hu-HU" sz="1800" i="1" dirty="0"/>
          </a:p>
        </p:txBody>
      </p:sp>
      <p:sp>
        <p:nvSpPr>
          <p:cNvPr id="42" name="Text Box 38"/>
          <p:cNvSpPr txBox="1">
            <a:spLocks noChangeArrowheads="1"/>
          </p:cNvSpPr>
          <p:nvPr/>
        </p:nvSpPr>
        <p:spPr bwMode="auto">
          <a:xfrm>
            <a:off x="8320088" y="2089150"/>
            <a:ext cx="533400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sz="1600" b="1" i="1"/>
              <a:t>A</a:t>
            </a:r>
            <a:r>
              <a:rPr lang="hu-HU" sz="1600" i="1" baseline="-25000"/>
              <a:t>2</a:t>
            </a:r>
            <a:endParaRPr lang="hu-HU" sz="1800" i="1"/>
          </a:p>
        </p:txBody>
      </p:sp>
      <p:sp>
        <p:nvSpPr>
          <p:cNvPr id="43" name="AutoShape 39"/>
          <p:cNvSpPr>
            <a:spLocks/>
          </p:cNvSpPr>
          <p:nvPr/>
        </p:nvSpPr>
        <p:spPr bwMode="auto">
          <a:xfrm>
            <a:off x="674688" y="3246438"/>
            <a:ext cx="495300" cy="552450"/>
          </a:xfrm>
          <a:prstGeom prst="wedgeRoundRectCallout">
            <a:avLst>
              <a:gd name="adj1" fmla="val 137409"/>
              <a:gd name="adj2" fmla="val -162131"/>
              <a:gd name="adj3" fmla="val 16667"/>
            </a:avLst>
          </a:prstGeom>
          <a:solidFill>
            <a:schemeClr val="accent1">
              <a:lumMod val="75000"/>
            </a:schemeClr>
          </a:solidFill>
          <a:ln w="28575" algn="ctr">
            <a:solidFill>
              <a:schemeClr val="accent1">
                <a:lumMod val="50000"/>
              </a:schemeClr>
            </a:solidFill>
            <a:miter lim="800000"/>
            <a:headEnd/>
            <a:tailEnd type="triangle" w="lg" len="lg"/>
          </a:ln>
        </p:spPr>
        <p:txBody>
          <a:bodyPr anchor="ctr"/>
          <a:lstStyle/>
          <a:p>
            <a:pPr algn="ctr"/>
            <a:r>
              <a:rPr lang="hu-HU" i="1">
                <a:solidFill>
                  <a:schemeClr val="bg1"/>
                </a:solidFill>
                <a:latin typeface="+mj-lt"/>
              </a:rPr>
              <a:t>v</a:t>
            </a:r>
            <a:r>
              <a:rPr lang="hu-HU" i="1" baseline="-2500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4" name="AutoShape 40"/>
          <p:cNvSpPr>
            <a:spLocks/>
          </p:cNvSpPr>
          <p:nvPr/>
        </p:nvSpPr>
        <p:spPr bwMode="auto">
          <a:xfrm>
            <a:off x="6689754" y="3825875"/>
            <a:ext cx="495300" cy="552450"/>
          </a:xfrm>
          <a:prstGeom prst="wedgeRoundRectCallout">
            <a:avLst>
              <a:gd name="adj1" fmla="val 254206"/>
              <a:gd name="adj2" fmla="val -265156"/>
              <a:gd name="adj3" fmla="val 16667"/>
            </a:avLst>
          </a:prstGeom>
          <a:solidFill>
            <a:schemeClr val="accent1">
              <a:lumMod val="75000"/>
            </a:schemeClr>
          </a:solidFill>
          <a:ln w="28575" algn="ctr">
            <a:solidFill>
              <a:schemeClr val="accent1">
                <a:lumMod val="50000"/>
              </a:schemeClr>
            </a:solidFill>
            <a:miter lim="800000"/>
            <a:headEnd/>
            <a:tailEnd type="triangle" w="lg" len="lg"/>
          </a:ln>
        </p:spPr>
        <p:txBody>
          <a:bodyPr anchor="ctr"/>
          <a:lstStyle/>
          <a:p>
            <a:pPr algn="ctr"/>
            <a:r>
              <a:rPr lang="hu-HU" i="1">
                <a:solidFill>
                  <a:schemeClr val="bg1"/>
                </a:solidFill>
                <a:latin typeface="+mj-lt"/>
              </a:rPr>
              <a:t>v</a:t>
            </a:r>
            <a:r>
              <a:rPr lang="hu-HU" i="1" baseline="-2500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45" name="AutoShape 41"/>
          <p:cNvSpPr>
            <a:spLocks/>
          </p:cNvSpPr>
          <p:nvPr/>
        </p:nvSpPr>
        <p:spPr bwMode="auto">
          <a:xfrm>
            <a:off x="990600" y="938213"/>
            <a:ext cx="1039813" cy="412750"/>
          </a:xfrm>
          <a:prstGeom prst="wedgeRoundRectCallout">
            <a:avLst>
              <a:gd name="adj1" fmla="val 112197"/>
              <a:gd name="adj2" fmla="val 160043"/>
              <a:gd name="adj3" fmla="val 16667"/>
            </a:avLst>
          </a:prstGeom>
          <a:solidFill>
            <a:schemeClr val="accent1">
              <a:lumMod val="75000"/>
            </a:schemeClr>
          </a:solidFill>
          <a:ln w="28575" algn="ctr">
            <a:solidFill>
              <a:schemeClr val="tx1"/>
            </a:solidFill>
            <a:miter lim="800000"/>
            <a:headEnd/>
            <a:tailEnd type="triangle" w="lg" len="lg"/>
          </a:ln>
        </p:spPr>
        <p:txBody>
          <a:bodyPr anchor="ctr"/>
          <a:lstStyle/>
          <a:p>
            <a:pPr algn="ctr"/>
            <a:r>
              <a:rPr lang="hu-HU" i="1">
                <a:solidFill>
                  <a:schemeClr val="bg1"/>
                </a:solidFill>
                <a:latin typeface="+mj-lt"/>
              </a:rPr>
              <a:t>áramcső</a:t>
            </a:r>
            <a:endParaRPr lang="hu-HU" i="1" baseline="-2500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6" name="Object 42"/>
          <p:cNvGraphicFramePr>
            <a:graphicFrameLocks noChangeAspect="1"/>
          </p:cNvGraphicFramePr>
          <p:nvPr/>
        </p:nvGraphicFramePr>
        <p:xfrm>
          <a:off x="3568700" y="5180013"/>
          <a:ext cx="4760913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76" name="Equation" r:id="rId11" imgW="1511280" imgH="228600" progId="Equation.3">
                  <p:embed/>
                </p:oleObj>
              </mc:Choice>
              <mc:Fallback>
                <p:oleObj name="Equation" r:id="rId11" imgW="1511280" imgH="228600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8700" y="5180013"/>
                        <a:ext cx="4760913" cy="715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50"/>
          <p:cNvGraphicFramePr>
            <a:graphicFrameLocks noChangeAspect="1"/>
          </p:cNvGraphicFramePr>
          <p:nvPr/>
        </p:nvGraphicFramePr>
        <p:xfrm>
          <a:off x="3568700" y="4821238"/>
          <a:ext cx="1995488" cy="107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77" name="Equation" r:id="rId13" imgW="799920" imgH="393480" progId="Equation.3">
                  <p:embed/>
                </p:oleObj>
              </mc:Choice>
              <mc:Fallback>
                <p:oleObj name="Equation" r:id="rId13" imgW="799920" imgH="393480" progId="Equation.3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8700" y="4821238"/>
                        <a:ext cx="1995488" cy="1074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Cím 50"/>
          <p:cNvSpPr>
            <a:spLocks noGrp="1"/>
          </p:cNvSpPr>
          <p:nvPr>
            <p:ph type="title"/>
          </p:nvPr>
        </p:nvSpPr>
        <p:spPr>
          <a:xfrm>
            <a:off x="457200" y="-149274"/>
            <a:ext cx="8229600" cy="976219"/>
          </a:xfrm>
        </p:spPr>
        <p:txBody>
          <a:bodyPr>
            <a:normAutofit/>
          </a:bodyPr>
          <a:lstStyle/>
          <a:p>
            <a:r>
              <a:rPr lang="hu-HU" dirty="0" smtClean="0"/>
              <a:t>A szélturbina elmélete</a:t>
            </a:r>
            <a:endParaRPr lang="hu-HU" dirty="0"/>
          </a:p>
        </p:txBody>
      </p:sp>
      <p:grpSp>
        <p:nvGrpSpPr>
          <p:cNvPr id="54" name="Csoportba foglalás 53"/>
          <p:cNvGrpSpPr/>
          <p:nvPr/>
        </p:nvGrpSpPr>
        <p:grpSpPr>
          <a:xfrm>
            <a:off x="4278311" y="1457298"/>
            <a:ext cx="184150" cy="2055812"/>
            <a:chOff x="2198655" y="2518287"/>
            <a:chExt cx="184150" cy="2055812"/>
          </a:xfrm>
        </p:grpSpPr>
        <p:sp>
          <p:nvSpPr>
            <p:cNvPr id="55" name="Oval 6"/>
            <p:cNvSpPr>
              <a:spLocks noChangeAspect="1" noChangeArrowheads="1"/>
            </p:cNvSpPr>
            <p:nvPr/>
          </p:nvSpPr>
          <p:spPr bwMode="auto">
            <a:xfrm>
              <a:off x="2199977" y="2518287"/>
              <a:ext cx="182828" cy="104667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6" name="Oval 7"/>
            <p:cNvSpPr>
              <a:spLocks noChangeAspect="1" noChangeArrowheads="1"/>
            </p:cNvSpPr>
            <p:nvPr/>
          </p:nvSpPr>
          <p:spPr bwMode="auto">
            <a:xfrm>
              <a:off x="2198655" y="3527425"/>
              <a:ext cx="182828" cy="104667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00"/>
                            </p:stCondLst>
                            <p:childTnLst>
                              <p:par>
                                <p:cTn id="101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1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000"/>
                            </p:stCondLst>
                            <p:childTnLst>
                              <p:par>
                                <p:cTn id="1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500"/>
                            </p:stCondLst>
                            <p:childTnLst>
                              <p:par>
                                <p:cTn id="1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00"/>
                            </p:stCondLst>
                            <p:childTnLst>
                              <p:par>
                                <p:cTn id="14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000"/>
                            </p:stCondLst>
                            <p:childTnLst>
                              <p:par>
                                <p:cTn id="15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500"/>
                            </p:stCondLst>
                            <p:childTnLst>
                              <p:par>
                                <p:cTn id="15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4000"/>
                            </p:stCondLst>
                            <p:childTnLst>
                              <p:par>
                                <p:cTn id="16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000"/>
                            </p:stCondLst>
                            <p:childTnLst>
                              <p:par>
                                <p:cTn id="18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500"/>
                            </p:stCondLst>
                            <p:childTnLst>
                              <p:par>
                                <p:cTn id="19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000"/>
                            </p:stCondLst>
                            <p:childTnLst>
                              <p:par>
                                <p:cTn id="20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500"/>
                            </p:stCondLst>
                            <p:childTnLst>
                              <p:par>
                                <p:cTn id="2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000"/>
                            </p:stCondLst>
                            <p:childTnLst>
                              <p:par>
                                <p:cTn id="24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500"/>
                            </p:stCondLst>
                            <p:childTnLst>
                              <p:par>
                                <p:cTn id="25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41" grpId="0"/>
      <p:bldP spid="42" grpId="0"/>
      <p:bldP spid="43" grpId="0" animBg="1"/>
      <p:bldP spid="44" grpId="0" animBg="1"/>
      <p:bldP spid="4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8788" y="118169"/>
            <a:ext cx="8229600" cy="864459"/>
          </a:xfrm>
        </p:spPr>
        <p:txBody>
          <a:bodyPr/>
          <a:lstStyle/>
          <a:p>
            <a:r>
              <a:rPr lang="hu-HU" dirty="0" smtClean="0"/>
              <a:t>A szélturbina hatásfoka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57</a:t>
            </a:fld>
            <a:endParaRPr lang="hu-HU"/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273050" y="1128681"/>
            <a:ext cx="8548688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dirty="0">
                <a:latin typeface="+mj-lt"/>
              </a:rPr>
              <a:t>A szélkerék által a mozgó levegő energiájából hasznosított energiamennyiség az összes energiamennyiséghez képest </a:t>
            </a:r>
          </a:p>
        </p:txBody>
      </p:sp>
      <p:graphicFrame>
        <p:nvGraphicFramePr>
          <p:cNvPr id="16" name="Object 6"/>
          <p:cNvGraphicFramePr>
            <a:graphicFrameLocks noChangeAspect="1"/>
          </p:cNvGraphicFramePr>
          <p:nvPr/>
        </p:nvGraphicFramePr>
        <p:xfrm>
          <a:off x="1319213" y="1931988"/>
          <a:ext cx="6569075" cy="192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98" name="Equation" r:id="rId3" imgW="2565360" imgH="660240" progId="Equation.3">
                  <p:embed/>
                </p:oleObj>
              </mc:Choice>
              <mc:Fallback>
                <p:oleObj name="Equation" r:id="rId3" imgW="2565360" imgH="6602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9213" y="1931988"/>
                        <a:ext cx="6569075" cy="1920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579438" y="4084638"/>
            <a:ext cx="810895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15963" indent="-715963" algn="l"/>
            <a:r>
              <a:rPr lang="hu-HU" i="1" dirty="0">
                <a:latin typeface="+mj-lt"/>
              </a:rPr>
              <a:t>c</a:t>
            </a:r>
            <a:r>
              <a:rPr lang="hu-HU" i="1" baseline="-25000" dirty="0">
                <a:latin typeface="+mj-lt"/>
              </a:rPr>
              <a:t>1</a:t>
            </a:r>
            <a:r>
              <a:rPr lang="hu-HU" i="1" dirty="0">
                <a:latin typeface="+mj-lt"/>
              </a:rPr>
              <a:t>= 	a szélsebesség</a:t>
            </a:r>
          </a:p>
          <a:p>
            <a:pPr marL="715963" indent="-715963" algn="l"/>
            <a:r>
              <a:rPr lang="hu-HU" i="1" dirty="0" err="1" smtClean="0">
                <a:latin typeface="+mj-lt"/>
              </a:rPr>
              <a:t>c</a:t>
            </a:r>
            <a:r>
              <a:rPr lang="hu-HU" i="1" baseline="-25000" dirty="0" err="1" smtClean="0">
                <a:latin typeface="+mj-lt"/>
              </a:rPr>
              <a:t>szk</a:t>
            </a:r>
            <a:r>
              <a:rPr lang="hu-HU" i="1" dirty="0" smtClean="0">
                <a:latin typeface="+mj-lt"/>
              </a:rPr>
              <a:t>= </a:t>
            </a:r>
            <a:r>
              <a:rPr lang="hu-HU" i="1" dirty="0">
                <a:latin typeface="+mj-lt"/>
              </a:rPr>
              <a:t>	a szélkeréknél érvényes elméleti sebesség</a:t>
            </a:r>
          </a:p>
          <a:p>
            <a:pPr marL="715963" indent="-715963" algn="l"/>
            <a:r>
              <a:rPr lang="hu-HU" i="1" dirty="0">
                <a:latin typeface="+mj-lt"/>
              </a:rPr>
              <a:t>c</a:t>
            </a:r>
            <a:r>
              <a:rPr lang="hu-HU" i="1" baseline="-25000" dirty="0">
                <a:latin typeface="+mj-lt"/>
              </a:rPr>
              <a:t>2</a:t>
            </a:r>
            <a:r>
              <a:rPr lang="hu-HU" i="1" dirty="0">
                <a:latin typeface="+mj-lt"/>
              </a:rPr>
              <a:t> = 	a szélkerék mögött nagy távolságban, az elképzelt áramcsőben érvényes sebesség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300"/>
                            </p:stCondLst>
                            <p:childTnLst>
                              <p:par>
                                <p:cTn id="2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artalom helye 2"/>
          <p:cNvSpPr>
            <a:spLocks noGrp="1"/>
          </p:cNvSpPr>
          <p:nvPr>
            <p:ph idx="1"/>
          </p:nvPr>
        </p:nvSpPr>
        <p:spPr>
          <a:xfrm>
            <a:off x="457200" y="934263"/>
            <a:ext cx="8229600" cy="5306238"/>
          </a:xfrm>
        </p:spPr>
        <p:txBody>
          <a:bodyPr>
            <a:normAutofit/>
          </a:bodyPr>
          <a:lstStyle/>
          <a:p>
            <a:pPr marL="0" indent="0" algn="just" eaLnBrk="1" hangingPunct="1">
              <a:buFontTx/>
              <a:buNone/>
            </a:pPr>
            <a:r>
              <a:rPr lang="hu-HU" sz="2000" dirty="0" smtClean="0">
                <a:latin typeface="+mj-lt"/>
              </a:rPr>
              <a:t>A hasznos teljesítmény összefüggését</a:t>
            </a:r>
          </a:p>
          <a:p>
            <a:pPr marL="0" indent="0" algn="just" eaLnBrk="1" hangingPunct="1">
              <a:buFontTx/>
              <a:buNone/>
            </a:pPr>
            <a:endParaRPr lang="hu-HU" sz="2000" dirty="0" smtClean="0">
              <a:latin typeface="+mj-lt"/>
            </a:endParaRPr>
          </a:p>
          <a:p>
            <a:pPr marL="0" indent="0" algn="just" eaLnBrk="1" hangingPunct="1">
              <a:buFontTx/>
              <a:buNone/>
            </a:pPr>
            <a:endParaRPr lang="hu-HU" sz="2000" dirty="0" smtClean="0">
              <a:latin typeface="+mj-lt"/>
            </a:endParaRPr>
          </a:p>
          <a:p>
            <a:pPr marL="0" indent="0" algn="just" eaLnBrk="1" hangingPunct="1">
              <a:buFontTx/>
              <a:buNone/>
            </a:pPr>
            <a:r>
              <a:rPr lang="hu-HU" sz="2000" dirty="0" smtClean="0">
                <a:latin typeface="+mj-lt"/>
              </a:rPr>
              <a:t>megvizsgálva megállapítható, hogy annak maximuma van, mégpedig ott, ahol</a:t>
            </a:r>
          </a:p>
          <a:p>
            <a:pPr marL="0" indent="0" algn="just" eaLnBrk="1" hangingPunct="1">
              <a:buFontTx/>
              <a:buNone/>
            </a:pPr>
            <a:endParaRPr lang="hu-HU" sz="2000" dirty="0" smtClean="0">
              <a:latin typeface="+mj-lt"/>
            </a:endParaRPr>
          </a:p>
          <a:p>
            <a:pPr marL="0" indent="0" algn="just" eaLnBrk="1" hangingPunct="1">
              <a:buFontTx/>
              <a:buNone/>
            </a:pPr>
            <a:endParaRPr lang="hu-HU" sz="2000" dirty="0" smtClean="0">
              <a:latin typeface="+mj-lt"/>
            </a:endParaRPr>
          </a:p>
          <a:p>
            <a:pPr marL="0" indent="0" algn="just" eaLnBrk="1" hangingPunct="1">
              <a:buFontTx/>
              <a:buNone/>
            </a:pPr>
            <a:r>
              <a:rPr lang="hu-HU" sz="2000" dirty="0" smtClean="0">
                <a:latin typeface="+mj-lt"/>
              </a:rPr>
              <a:t>A szélkeréknek tehát olyannak kell lennie, hogy a szél sebességét elméletileg éppen harmadára csökkentse.</a:t>
            </a:r>
          </a:p>
          <a:p>
            <a:pPr marL="0" indent="0" algn="just" eaLnBrk="1" hangingPunct="1">
              <a:buFontTx/>
              <a:buNone/>
            </a:pPr>
            <a:r>
              <a:rPr lang="hu-HU" sz="2000" dirty="0" smtClean="0">
                <a:latin typeface="+mj-lt"/>
              </a:rPr>
              <a:t>Ekkor a hasznos teljesítmény</a:t>
            </a:r>
          </a:p>
          <a:p>
            <a:pPr marL="0" indent="0" algn="just" eaLnBrk="1" hangingPunct="1">
              <a:buFontTx/>
              <a:buNone/>
            </a:pPr>
            <a:endParaRPr lang="hu-HU" sz="2000" dirty="0" smtClean="0">
              <a:latin typeface="+mj-lt"/>
            </a:endParaRPr>
          </a:p>
          <a:p>
            <a:pPr marL="0" indent="0" algn="just" eaLnBrk="1" hangingPunct="1">
              <a:buFontTx/>
              <a:buNone/>
            </a:pPr>
            <a:endParaRPr lang="hu-HU" sz="2000" dirty="0" smtClean="0">
              <a:latin typeface="+mj-lt"/>
            </a:endParaRPr>
          </a:p>
          <a:p>
            <a:pPr marL="0" indent="0" algn="just" eaLnBrk="1" hangingPunct="1">
              <a:buFontTx/>
              <a:buNone/>
            </a:pPr>
            <a:r>
              <a:rPr lang="hu-HU" sz="2000" dirty="0" smtClean="0">
                <a:latin typeface="+mj-lt"/>
              </a:rPr>
              <a:t>A légcsavarkörnek megfelelő területen időegység alatt átáramló levegő összes energiájának legfeljebb 16/27-ed része, azaz 59,3%-a hasznosítható. Ez a </a:t>
            </a:r>
            <a:r>
              <a:rPr lang="hu-HU" sz="2000" dirty="0" err="1" smtClean="0">
                <a:latin typeface="+mj-lt"/>
              </a:rPr>
              <a:t>Betz-limit</a:t>
            </a:r>
            <a:r>
              <a:rPr lang="hu-HU" sz="2000" dirty="0" smtClean="0">
                <a:latin typeface="+mj-lt"/>
              </a:rPr>
              <a:t>.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3291"/>
            <a:ext cx="8229600" cy="900972"/>
          </a:xfrm>
        </p:spPr>
        <p:txBody>
          <a:bodyPr/>
          <a:lstStyle/>
          <a:p>
            <a:r>
              <a:rPr lang="hu-HU" dirty="0" smtClean="0"/>
              <a:t>A </a:t>
            </a:r>
            <a:r>
              <a:rPr lang="hu-HU" dirty="0" err="1" smtClean="0"/>
              <a:t>Betz-limit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58</a:t>
            </a:fld>
            <a:endParaRPr lang="hu-HU"/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706196"/>
              </p:ext>
            </p:extLst>
          </p:nvPr>
        </p:nvGraphicFramePr>
        <p:xfrm>
          <a:off x="4190147" y="2443149"/>
          <a:ext cx="762117" cy="7016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20" name="Equation" r:id="rId3" imgW="469800" imgH="431640" progId="Equation.3">
                  <p:embed/>
                </p:oleObj>
              </mc:Choice>
              <mc:Fallback>
                <p:oleObj name="Equation" r:id="rId3" imgW="469800" imgH="431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0147" y="2443149"/>
                        <a:ext cx="762117" cy="7016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9623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2868613" y="4086225"/>
          <a:ext cx="3405187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21" name="Equation" r:id="rId5" imgW="1726920" imgH="419040" progId="Equation.3">
                  <p:embed/>
                </p:oleObj>
              </mc:Choice>
              <mc:Fallback>
                <p:oleObj name="Equation" r:id="rId5" imgW="1726920" imgH="419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8613" y="4086225"/>
                        <a:ext cx="3405187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9623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78" name="Object 6"/>
          <p:cNvGraphicFramePr>
            <a:graphicFrameLocks noChangeAspect="1"/>
          </p:cNvGraphicFramePr>
          <p:nvPr/>
        </p:nvGraphicFramePr>
        <p:xfrm>
          <a:off x="1579563" y="1300163"/>
          <a:ext cx="5948362" cy="74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22" name="Equation" r:id="rId7" imgW="4483080" imgH="558720" progId="Equation.3">
                  <p:embed/>
                </p:oleObj>
              </mc:Choice>
              <mc:Fallback>
                <p:oleObj name="Equation" r:id="rId7" imgW="4483080" imgH="55872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9563" y="1300163"/>
                        <a:ext cx="5948362" cy="741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937485"/>
          </a:xfrm>
        </p:spPr>
        <p:txBody>
          <a:bodyPr/>
          <a:lstStyle/>
          <a:p>
            <a:r>
              <a:rPr lang="hu-HU" dirty="0" smtClean="0"/>
              <a:t>Szélturbinák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59</a:t>
            </a:fld>
            <a:endParaRPr lang="hu-HU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908720"/>
            <a:ext cx="5004556" cy="54288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8479</TotalTime>
  <Words>1996</Words>
  <Application>Microsoft Office PowerPoint</Application>
  <PresentationFormat>Diavetítés a képernyőre (4:3 oldalarány)</PresentationFormat>
  <Paragraphs>467</Paragraphs>
  <Slides>59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59</vt:i4>
      </vt:variant>
    </vt:vector>
  </HeadingPairs>
  <TitlesOfParts>
    <vt:vector size="66" baseType="lpstr">
      <vt:lpstr>Arial</vt:lpstr>
      <vt:lpstr>Calibri</vt:lpstr>
      <vt:lpstr>Constantia</vt:lpstr>
      <vt:lpstr>Wingdings 2</vt:lpstr>
      <vt:lpstr>Áramlás</vt:lpstr>
      <vt:lpstr>Equation</vt:lpstr>
      <vt:lpstr>Microsoft Equation 3.0</vt:lpstr>
      <vt:lpstr>Az áramló közeg energiáját hasznosító gépek </vt:lpstr>
      <vt:lpstr>Hidromotorok</vt:lpstr>
      <vt:lpstr>Hidromotorok</vt:lpstr>
      <vt:lpstr>Hidromotor – volumetrikus szivattyú összehasonlítás</vt:lpstr>
      <vt:lpstr>Hidrosztatikus energiaátvitel</vt:lpstr>
      <vt:lpstr>Hidromotor –szivattyú jelleggörbe</vt:lpstr>
      <vt:lpstr>Hidrosztatikus energiaátvitel</vt:lpstr>
      <vt:lpstr>Változtatható térfogatáramú axiál dugattyús szivattyú/motor szerkezeti rajza</vt:lpstr>
      <vt:lpstr>Változtatható térfogatáramú axiál dugattyús szivattyú/motor szerkezeti rajza</vt:lpstr>
      <vt:lpstr>Változtatható térfogatáramú axiál dugattyús szivattyú/motor szerkezeti rajza</vt:lpstr>
      <vt:lpstr>Állandó térfogatáramú axiál dugattyús szivattyú/motor szerkezeti rajza</vt:lpstr>
      <vt:lpstr>Állandó térfogatáramú axiál dugattyús szivattyú/motor</vt:lpstr>
      <vt:lpstr>Állandó térfogatáramú axiál dugattyús szivattyú/motor</vt:lpstr>
      <vt:lpstr>Hidromotorral hajtott munkagép-tengelyek</vt:lpstr>
      <vt:lpstr>Vízturbinák</vt:lpstr>
      <vt:lpstr>Vízturbina – áramlástani szivattyú összehasonlítás</vt:lpstr>
      <vt:lpstr>Vízturbina beépítése</vt:lpstr>
      <vt:lpstr>Vízturbinák</vt:lpstr>
      <vt:lpstr>A jellemző fordulatszám</vt:lpstr>
      <vt:lpstr>A vízturbinák alkalmazhatósága</vt:lpstr>
      <vt:lpstr>Akciós turbinák</vt:lpstr>
      <vt:lpstr>A Bánki turbina Michell vagy Ossberger turbina</vt:lpstr>
      <vt:lpstr>A Bánki turbina</vt:lpstr>
      <vt:lpstr>A Bánki turbina sebességi háromszögei</vt:lpstr>
      <vt:lpstr>A Bánki turbina</vt:lpstr>
      <vt:lpstr>A Bánki turbina</vt:lpstr>
      <vt:lpstr>A Pelton turbina</vt:lpstr>
      <vt:lpstr>A Pelton turbina</vt:lpstr>
      <vt:lpstr>A Pelton turbina</vt:lpstr>
      <vt:lpstr>A Pelton turbina</vt:lpstr>
      <vt:lpstr>Reakciós turbinák</vt:lpstr>
      <vt:lpstr>A Francis turbina</vt:lpstr>
      <vt:lpstr>A reakciós turbina szívócsöve</vt:lpstr>
      <vt:lpstr>A reakciós turbina szívócsöve</vt:lpstr>
      <vt:lpstr>A reakciós turbina szívócsöve</vt:lpstr>
      <vt:lpstr>A reakciós turbina szívócsöve</vt:lpstr>
      <vt:lpstr>A reakciós turbina szívócsöve</vt:lpstr>
      <vt:lpstr>A reakciós turbina szívócsöve</vt:lpstr>
      <vt:lpstr>A reakciós turbina szívócsöve</vt:lpstr>
      <vt:lpstr>A reakciós turbina szívócsöve</vt:lpstr>
      <vt:lpstr>A reakciós turbina szívócsöve</vt:lpstr>
      <vt:lpstr>A reakciós turbina szívócsöve</vt:lpstr>
      <vt:lpstr>A reakciós turbina szívócsöve</vt:lpstr>
      <vt:lpstr>A Francis turbina</vt:lpstr>
      <vt:lpstr>A Francis turbina</vt:lpstr>
      <vt:lpstr>A Francis turbina</vt:lpstr>
      <vt:lpstr>A propeller- és a Kaplan-turbina</vt:lpstr>
      <vt:lpstr>A Kaplan-turbina</vt:lpstr>
      <vt:lpstr>A Kaplan-turbina</vt:lpstr>
      <vt:lpstr>A Kaplan-turbina</vt:lpstr>
      <vt:lpstr>A Kaplan-turbina</vt:lpstr>
      <vt:lpstr>Hidrodinamikus hajtómüvek</vt:lpstr>
      <vt:lpstr>Hidrodinamikus hajtóművek</vt:lpstr>
      <vt:lpstr>Hidrodinamikus hajtómű</vt:lpstr>
      <vt:lpstr>Szélturbinák</vt:lpstr>
      <vt:lpstr>A szélturbina elmélete</vt:lpstr>
      <vt:lpstr>A szélturbina hatásfoka</vt:lpstr>
      <vt:lpstr>A Betz-limit</vt:lpstr>
      <vt:lpstr>Szélturbinák</vt:lpstr>
    </vt:vector>
  </TitlesOfParts>
  <Company>Széchenyi István Egyetem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Volumetrikus szivattyúk</dc:title>
  <dc:creator>iro</dc:creator>
  <cp:lastModifiedBy>Író Béla</cp:lastModifiedBy>
  <cp:revision>542</cp:revision>
  <dcterms:created xsi:type="dcterms:W3CDTF">2009-01-18T14:36:54Z</dcterms:created>
  <dcterms:modified xsi:type="dcterms:W3CDTF">2014-10-07T10:14:35Z</dcterms:modified>
</cp:coreProperties>
</file>