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88" r:id="rId3"/>
    <p:sldId id="289" r:id="rId4"/>
    <p:sldId id="290" r:id="rId5"/>
    <p:sldId id="321" r:id="rId6"/>
    <p:sldId id="322" r:id="rId7"/>
    <p:sldId id="291" r:id="rId8"/>
    <p:sldId id="298" r:id="rId9"/>
    <p:sldId id="292" r:id="rId10"/>
    <p:sldId id="293" r:id="rId11"/>
    <p:sldId id="294" r:id="rId12"/>
    <p:sldId id="297" r:id="rId13"/>
    <p:sldId id="296" r:id="rId14"/>
    <p:sldId id="299" r:id="rId15"/>
    <p:sldId id="300" r:id="rId16"/>
    <p:sldId id="301" r:id="rId17"/>
    <p:sldId id="302" r:id="rId18"/>
    <p:sldId id="303" r:id="rId19"/>
    <p:sldId id="304" r:id="rId20"/>
    <p:sldId id="307" r:id="rId21"/>
    <p:sldId id="305" r:id="rId22"/>
    <p:sldId id="306" r:id="rId23"/>
    <p:sldId id="314" r:id="rId24"/>
    <p:sldId id="315" r:id="rId25"/>
    <p:sldId id="316" r:id="rId26"/>
    <p:sldId id="318" r:id="rId27"/>
    <p:sldId id="317" r:id="rId28"/>
    <p:sldId id="308" r:id="rId29"/>
    <p:sldId id="319" r:id="rId30"/>
    <p:sldId id="309" r:id="rId31"/>
    <p:sldId id="320" r:id="rId32"/>
    <p:sldId id="310" r:id="rId33"/>
    <p:sldId id="311" r:id="rId34"/>
    <p:sldId id="312" r:id="rId35"/>
    <p:sldId id="313" r:id="rId36"/>
    <p:sldId id="323" r:id="rId37"/>
    <p:sldId id="324" r:id="rId38"/>
    <p:sldId id="325" r:id="rId39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9623"/>
    <a:srgbClr val="00506E"/>
    <a:srgbClr val="FFFF66"/>
    <a:srgbClr val="66FF33"/>
    <a:srgbClr val="FF33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718" autoAdjust="0"/>
  </p:normalViewPr>
  <p:slideViewPr>
    <p:cSldViewPr snapToGrid="0" showGuides="1">
      <p:cViewPr varScale="1">
        <p:scale>
          <a:sx n="106" d="100"/>
          <a:sy n="106" d="100"/>
        </p:scale>
        <p:origin x="112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68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03928-21B8-4315-859C-B1A4702C10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7FA85-D422-4798-95A0-6A505F6EBC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351A5-9A51-4EA4-8F5D-B0A7360C3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08A60-BD63-4F14-AB3E-F8E3FB3AD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87175-434F-4B2C-8EFB-8B692CE333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02482-6CFC-4D65-963C-9624FC1E2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ADC1F-57AC-4416-9012-E121D9647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3A721-FBD9-4CEF-8707-C242BA8A9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F4058-9E6B-493E-860D-343E29568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3AFBB-C3B9-4F12-8B69-F0C5113D9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52596-4900-4CE4-942C-5879B4D4E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614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614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b="1" i="1" dirty="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Író Béla</a:t>
            </a: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dirty="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5417DA8-BC73-4C37-93A0-D9996169B3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615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4" name="Picture 7" descr="sze_logo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/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dirty="0" err="1">
                <a:solidFill>
                  <a:schemeClr val="tx1"/>
                </a:solidFill>
              </a:rPr>
              <a:t>Fúvók-Kompresszorok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Csoportosítás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1979613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latin typeface="+mj-lt"/>
              </a:rPr>
              <a:t>Fúvók (</a:t>
            </a:r>
            <a:r>
              <a:rPr lang="hu-HU" i="1" dirty="0">
                <a:latin typeface="+mj-lt"/>
              </a:rPr>
              <a:t>1,</a:t>
            </a:r>
            <a:r>
              <a:rPr lang="hu-HU" i="1" dirty="0" err="1">
                <a:latin typeface="+mj-lt"/>
              </a:rPr>
              <a:t>1</a:t>
            </a:r>
            <a:r>
              <a:rPr lang="hu-HU" i="1" dirty="0">
                <a:latin typeface="+mj-lt"/>
              </a:rPr>
              <a:t>&lt;p</a:t>
            </a:r>
            <a:r>
              <a:rPr lang="hu-HU" i="1" baseline="-25000" dirty="0">
                <a:latin typeface="+mj-lt"/>
              </a:rPr>
              <a:t>2</a:t>
            </a:r>
            <a:r>
              <a:rPr lang="hu-HU" i="1" dirty="0">
                <a:latin typeface="+mj-lt"/>
              </a:rPr>
              <a:t>/p</a:t>
            </a:r>
            <a:r>
              <a:rPr lang="hu-HU" i="1" baseline="-25000" dirty="0">
                <a:latin typeface="+mj-lt"/>
              </a:rPr>
              <a:t>1</a:t>
            </a:r>
            <a:r>
              <a:rPr lang="hu-HU" i="1" dirty="0">
                <a:latin typeface="+mj-lt"/>
              </a:rPr>
              <a:t>&lt;3</a:t>
            </a:r>
            <a:r>
              <a:rPr lang="hu-HU" dirty="0">
                <a:latin typeface="+mj-lt"/>
              </a:rPr>
              <a:t>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latin typeface="+mj-lt"/>
              </a:rPr>
              <a:t>Kompresszorok (</a:t>
            </a:r>
            <a:r>
              <a:rPr lang="hu-HU" i="1" dirty="0">
                <a:latin typeface="+mj-lt"/>
              </a:rPr>
              <a:t>p</a:t>
            </a:r>
            <a:r>
              <a:rPr lang="hu-HU" i="1" baseline="-25000" dirty="0">
                <a:latin typeface="+mj-lt"/>
              </a:rPr>
              <a:t>2</a:t>
            </a:r>
            <a:r>
              <a:rPr lang="hu-HU" i="1" dirty="0">
                <a:latin typeface="+mj-lt"/>
              </a:rPr>
              <a:t>/p</a:t>
            </a:r>
            <a:r>
              <a:rPr lang="hu-HU" i="1" baseline="-25000" dirty="0">
                <a:latin typeface="+mj-lt"/>
              </a:rPr>
              <a:t>1</a:t>
            </a:r>
            <a:r>
              <a:rPr lang="hu-HU" i="1" dirty="0">
                <a:latin typeface="+mj-lt"/>
              </a:rPr>
              <a:t>&gt;3</a:t>
            </a:r>
            <a:r>
              <a:rPr lang="hu-HU" dirty="0">
                <a:latin typeface="+mj-lt"/>
              </a:rPr>
              <a:t>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latin typeface="+mj-lt"/>
              </a:rPr>
              <a:t>Ventilátorok (</a:t>
            </a:r>
            <a:r>
              <a:rPr lang="hu-HU" i="1" dirty="0">
                <a:latin typeface="+mj-lt"/>
              </a:rPr>
              <a:t>p</a:t>
            </a:r>
            <a:r>
              <a:rPr lang="hu-HU" i="1" baseline="-25000" dirty="0">
                <a:latin typeface="+mj-lt"/>
              </a:rPr>
              <a:t>2</a:t>
            </a:r>
            <a:r>
              <a:rPr lang="hu-HU" i="1" dirty="0">
                <a:latin typeface="+mj-lt"/>
              </a:rPr>
              <a:t>/p</a:t>
            </a:r>
            <a:r>
              <a:rPr lang="hu-HU" i="1" baseline="-25000" dirty="0">
                <a:latin typeface="+mj-lt"/>
              </a:rPr>
              <a:t>1</a:t>
            </a:r>
            <a:r>
              <a:rPr lang="hu-HU" i="1" dirty="0">
                <a:latin typeface="+mj-lt"/>
              </a:rPr>
              <a:t>&lt;1,</a:t>
            </a:r>
            <a:r>
              <a:rPr lang="hu-HU" i="1" dirty="0" err="1">
                <a:latin typeface="+mj-lt"/>
              </a:rPr>
              <a:t>1</a:t>
            </a:r>
            <a:r>
              <a:rPr lang="hu-HU" dirty="0">
                <a:latin typeface="+mj-lt"/>
              </a:rPr>
              <a:t>)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5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38150"/>
            <a:ext cx="8229600" cy="1143000"/>
          </a:xfrm>
        </p:spPr>
        <p:txBody>
          <a:bodyPr/>
          <a:lstStyle/>
          <a:p>
            <a:r>
              <a:rPr lang="hu-HU" sz="4400" dirty="0" smtClean="0">
                <a:solidFill>
                  <a:schemeClr val="tx1"/>
                </a:solidFill>
              </a:rPr>
              <a:t>Volumetrikus fúvók sajátosságai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idx="1"/>
          </p:nvPr>
        </p:nvSpPr>
        <p:spPr>
          <a:xfrm>
            <a:off x="471488" y="1676400"/>
            <a:ext cx="8229600" cy="3749675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latin typeface="+mj-lt"/>
              </a:rPr>
              <a:t>A működés során nincs tényleges térfogatcsökkenés.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latin typeface="+mj-lt"/>
              </a:rPr>
              <a:t>A kompressziót a nyomóoldalról visszaáramló közeg végzi, lökésszerűen (nagy zaj).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latin typeface="+mj-lt"/>
              </a:rPr>
              <a:t>Nincsenek szelepek.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latin typeface="+mj-lt"/>
              </a:rPr>
              <a:t>Viszonylag rossz volumetrikus hatásfok.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1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6950"/>
          </a:xfrm>
        </p:spPr>
        <p:txBody>
          <a:bodyPr/>
          <a:lstStyle/>
          <a:p>
            <a:r>
              <a:rPr lang="hu-HU" smtClean="0">
                <a:solidFill>
                  <a:schemeClr val="accent1"/>
                </a:solidFill>
              </a:rPr>
              <a:t>Roots-fúvó</a:t>
            </a:r>
          </a:p>
        </p:txBody>
      </p:sp>
      <p:graphicFrame>
        <p:nvGraphicFramePr>
          <p:cNvPr id="183402" name="Object 106"/>
          <p:cNvGraphicFramePr>
            <a:graphicFrameLocks noGrp="1" noChangeAspect="1"/>
          </p:cNvGraphicFramePr>
          <p:nvPr>
            <p:ph idx="1"/>
          </p:nvPr>
        </p:nvGraphicFramePr>
        <p:xfrm>
          <a:off x="4643438" y="1481138"/>
          <a:ext cx="4405312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gyenlet" r:id="rId3" imgW="2514600" imgH="482400" progId="Equation.3">
                  <p:embed/>
                </p:oleObj>
              </mc:Choice>
              <mc:Fallback>
                <p:oleObj name="Egyenlet" r:id="rId3" imgW="2514600" imgH="482400" progId="Equation.3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481138"/>
                        <a:ext cx="4405312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1541463" y="2905125"/>
            <a:ext cx="1849437" cy="1708150"/>
            <a:chOff x="2060" y="2061"/>
            <a:chExt cx="1165" cy="1049"/>
          </a:xfrm>
        </p:grpSpPr>
        <p:sp>
          <p:nvSpPr>
            <p:cNvPr id="1078" name="Oval 49"/>
            <p:cNvSpPr>
              <a:spLocks noChangeArrowheads="1"/>
            </p:cNvSpPr>
            <p:nvPr/>
          </p:nvSpPr>
          <p:spPr bwMode="auto">
            <a:xfrm rot="7200000">
              <a:off x="2785" y="2669"/>
              <a:ext cx="434" cy="447"/>
            </a:xfrm>
            <a:prstGeom prst="ellipse">
              <a:avLst/>
            </a:prstGeom>
            <a:solidFill>
              <a:srgbClr val="C0C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9" name="Oval 48"/>
            <p:cNvSpPr>
              <a:spLocks noChangeArrowheads="1"/>
            </p:cNvSpPr>
            <p:nvPr/>
          </p:nvSpPr>
          <p:spPr bwMode="auto">
            <a:xfrm rot="3600000">
              <a:off x="2065" y="2665"/>
              <a:ext cx="427" cy="438"/>
            </a:xfrm>
            <a:prstGeom prst="ellipse">
              <a:avLst/>
            </a:prstGeom>
            <a:solidFill>
              <a:srgbClr val="C0C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80" name="AutoShape 9"/>
            <p:cNvSpPr>
              <a:spLocks noChangeArrowheads="1"/>
            </p:cNvSpPr>
            <p:nvPr/>
          </p:nvSpPr>
          <p:spPr bwMode="auto">
            <a:xfrm rot="5400000">
              <a:off x="2533" y="2732"/>
              <a:ext cx="196" cy="357"/>
            </a:xfrm>
            <a:prstGeom prst="moon">
              <a:avLst>
                <a:gd name="adj" fmla="val 32139"/>
              </a:avLst>
            </a:prstGeom>
            <a:solidFill>
              <a:srgbClr val="C0C0C0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81" name="Oval 28"/>
            <p:cNvSpPr>
              <a:spLocks noChangeArrowheads="1"/>
            </p:cNvSpPr>
            <p:nvPr/>
          </p:nvSpPr>
          <p:spPr bwMode="auto">
            <a:xfrm>
              <a:off x="2415" y="2061"/>
              <a:ext cx="439" cy="429"/>
            </a:xfrm>
            <a:prstGeom prst="ellipse">
              <a:avLst/>
            </a:prstGeom>
            <a:solidFill>
              <a:srgbClr val="C0C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82" name="Oval 31"/>
            <p:cNvSpPr>
              <a:spLocks noChangeArrowheads="1"/>
            </p:cNvSpPr>
            <p:nvPr/>
          </p:nvSpPr>
          <p:spPr bwMode="auto">
            <a:xfrm>
              <a:off x="2479" y="2156"/>
              <a:ext cx="311" cy="585"/>
            </a:xfrm>
            <a:prstGeom prst="ellipse">
              <a:avLst/>
            </a:prstGeom>
            <a:solidFill>
              <a:srgbClr val="C0C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83" name="Oval 32"/>
            <p:cNvSpPr>
              <a:spLocks noChangeArrowheads="1"/>
            </p:cNvSpPr>
            <p:nvPr/>
          </p:nvSpPr>
          <p:spPr bwMode="auto">
            <a:xfrm rot="-3549679">
              <a:off x="2700" y="2498"/>
              <a:ext cx="280" cy="590"/>
            </a:xfrm>
            <a:prstGeom prst="ellipse">
              <a:avLst/>
            </a:prstGeom>
            <a:solidFill>
              <a:srgbClr val="C0C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84" name="Oval 33"/>
            <p:cNvSpPr>
              <a:spLocks noChangeArrowheads="1"/>
            </p:cNvSpPr>
            <p:nvPr/>
          </p:nvSpPr>
          <p:spPr bwMode="auto">
            <a:xfrm rot="3614612" flipH="1">
              <a:off x="2338" y="2507"/>
              <a:ext cx="302" cy="519"/>
            </a:xfrm>
            <a:prstGeom prst="ellipse">
              <a:avLst/>
            </a:prstGeom>
            <a:solidFill>
              <a:srgbClr val="C0C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85" name="AutoShape 47"/>
            <p:cNvSpPr>
              <a:spLocks noChangeArrowheads="1"/>
            </p:cNvSpPr>
            <p:nvPr/>
          </p:nvSpPr>
          <p:spPr bwMode="auto">
            <a:xfrm rot="5400000">
              <a:off x="2516" y="2718"/>
              <a:ext cx="234" cy="404"/>
            </a:xfrm>
            <a:prstGeom prst="moon">
              <a:avLst>
                <a:gd name="adj" fmla="val 45981"/>
              </a:avLst>
            </a:prstGeom>
            <a:solidFill>
              <a:srgbClr val="C0C0C0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86" name="AutoShape 50"/>
            <p:cNvSpPr>
              <a:spLocks noChangeArrowheads="1"/>
            </p:cNvSpPr>
            <p:nvPr/>
          </p:nvSpPr>
          <p:spPr bwMode="auto">
            <a:xfrm rot="-1800000">
              <a:off x="2730" y="2362"/>
              <a:ext cx="234" cy="404"/>
            </a:xfrm>
            <a:prstGeom prst="moon">
              <a:avLst>
                <a:gd name="adj" fmla="val 45981"/>
              </a:avLst>
            </a:prstGeom>
            <a:solidFill>
              <a:srgbClr val="C0C0C0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87" name="AutoShape 51"/>
            <p:cNvSpPr>
              <a:spLocks noChangeArrowheads="1"/>
            </p:cNvSpPr>
            <p:nvPr/>
          </p:nvSpPr>
          <p:spPr bwMode="auto">
            <a:xfrm rot="1800000" flipH="1">
              <a:off x="2302" y="2357"/>
              <a:ext cx="234" cy="404"/>
            </a:xfrm>
            <a:prstGeom prst="moon">
              <a:avLst>
                <a:gd name="adj" fmla="val 45981"/>
              </a:avLst>
            </a:prstGeom>
            <a:solidFill>
              <a:srgbClr val="C0C0C0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  <p:grpSp>
        <p:nvGrpSpPr>
          <p:cNvPr id="3" name="Group 54"/>
          <p:cNvGrpSpPr>
            <a:grpSpLocks/>
          </p:cNvGrpSpPr>
          <p:nvPr/>
        </p:nvGrpSpPr>
        <p:grpSpPr bwMode="auto">
          <a:xfrm rot="10800000">
            <a:off x="2760663" y="3195638"/>
            <a:ext cx="1849437" cy="1698625"/>
            <a:chOff x="2060" y="2061"/>
            <a:chExt cx="1165" cy="1049"/>
          </a:xfrm>
        </p:grpSpPr>
        <p:sp>
          <p:nvSpPr>
            <p:cNvPr id="1068" name="Oval 55"/>
            <p:cNvSpPr>
              <a:spLocks noChangeArrowheads="1"/>
            </p:cNvSpPr>
            <p:nvPr/>
          </p:nvSpPr>
          <p:spPr bwMode="auto">
            <a:xfrm rot="7200000">
              <a:off x="2785" y="2669"/>
              <a:ext cx="434" cy="447"/>
            </a:xfrm>
            <a:prstGeom prst="ellipse">
              <a:avLst/>
            </a:prstGeom>
            <a:solidFill>
              <a:srgbClr val="FF9623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69" name="Oval 56"/>
            <p:cNvSpPr>
              <a:spLocks noChangeArrowheads="1"/>
            </p:cNvSpPr>
            <p:nvPr/>
          </p:nvSpPr>
          <p:spPr bwMode="auto">
            <a:xfrm rot="3600000">
              <a:off x="2065" y="2665"/>
              <a:ext cx="427" cy="438"/>
            </a:xfrm>
            <a:prstGeom prst="ellipse">
              <a:avLst/>
            </a:prstGeom>
            <a:solidFill>
              <a:srgbClr val="FF9623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0" name="AutoShape 57"/>
            <p:cNvSpPr>
              <a:spLocks noChangeArrowheads="1"/>
            </p:cNvSpPr>
            <p:nvPr/>
          </p:nvSpPr>
          <p:spPr bwMode="auto">
            <a:xfrm rot="5400000">
              <a:off x="2533" y="2732"/>
              <a:ext cx="196" cy="357"/>
            </a:xfrm>
            <a:prstGeom prst="moon">
              <a:avLst>
                <a:gd name="adj" fmla="val 32139"/>
              </a:avLst>
            </a:prstGeom>
            <a:solidFill>
              <a:srgbClr val="FF9623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1" name="Oval 58"/>
            <p:cNvSpPr>
              <a:spLocks noChangeArrowheads="1"/>
            </p:cNvSpPr>
            <p:nvPr/>
          </p:nvSpPr>
          <p:spPr bwMode="auto">
            <a:xfrm>
              <a:off x="2415" y="2061"/>
              <a:ext cx="439" cy="429"/>
            </a:xfrm>
            <a:prstGeom prst="ellipse">
              <a:avLst/>
            </a:prstGeom>
            <a:solidFill>
              <a:srgbClr val="FF9623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2" name="Oval 59"/>
            <p:cNvSpPr>
              <a:spLocks noChangeArrowheads="1"/>
            </p:cNvSpPr>
            <p:nvPr/>
          </p:nvSpPr>
          <p:spPr bwMode="auto">
            <a:xfrm>
              <a:off x="2479" y="2156"/>
              <a:ext cx="311" cy="585"/>
            </a:xfrm>
            <a:prstGeom prst="ellipse">
              <a:avLst/>
            </a:prstGeom>
            <a:solidFill>
              <a:srgbClr val="FF9623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3" name="Oval 60"/>
            <p:cNvSpPr>
              <a:spLocks noChangeArrowheads="1"/>
            </p:cNvSpPr>
            <p:nvPr/>
          </p:nvSpPr>
          <p:spPr bwMode="auto">
            <a:xfrm rot="-3549679">
              <a:off x="2700" y="2498"/>
              <a:ext cx="280" cy="590"/>
            </a:xfrm>
            <a:prstGeom prst="ellipse">
              <a:avLst/>
            </a:prstGeom>
            <a:solidFill>
              <a:srgbClr val="FF9623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4" name="Oval 61"/>
            <p:cNvSpPr>
              <a:spLocks noChangeArrowheads="1"/>
            </p:cNvSpPr>
            <p:nvPr/>
          </p:nvSpPr>
          <p:spPr bwMode="auto">
            <a:xfrm rot="3614612" flipH="1">
              <a:off x="2338" y="2507"/>
              <a:ext cx="302" cy="519"/>
            </a:xfrm>
            <a:prstGeom prst="ellipse">
              <a:avLst/>
            </a:prstGeom>
            <a:solidFill>
              <a:srgbClr val="FF9623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5" name="AutoShape 62"/>
            <p:cNvSpPr>
              <a:spLocks noChangeArrowheads="1"/>
            </p:cNvSpPr>
            <p:nvPr/>
          </p:nvSpPr>
          <p:spPr bwMode="auto">
            <a:xfrm rot="5400000">
              <a:off x="2516" y="2718"/>
              <a:ext cx="234" cy="404"/>
            </a:xfrm>
            <a:prstGeom prst="moon">
              <a:avLst>
                <a:gd name="adj" fmla="val 45981"/>
              </a:avLst>
            </a:prstGeom>
            <a:solidFill>
              <a:srgbClr val="FF9623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6" name="AutoShape 63"/>
            <p:cNvSpPr>
              <a:spLocks noChangeArrowheads="1"/>
            </p:cNvSpPr>
            <p:nvPr/>
          </p:nvSpPr>
          <p:spPr bwMode="auto">
            <a:xfrm rot="-1800000">
              <a:off x="2730" y="2362"/>
              <a:ext cx="234" cy="404"/>
            </a:xfrm>
            <a:prstGeom prst="moon">
              <a:avLst>
                <a:gd name="adj" fmla="val 45981"/>
              </a:avLst>
            </a:prstGeom>
            <a:solidFill>
              <a:srgbClr val="FF9623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7" name="AutoShape 64"/>
            <p:cNvSpPr>
              <a:spLocks noChangeArrowheads="1"/>
            </p:cNvSpPr>
            <p:nvPr/>
          </p:nvSpPr>
          <p:spPr bwMode="auto">
            <a:xfrm rot="1800000" flipH="1">
              <a:off x="2302" y="2357"/>
              <a:ext cx="234" cy="404"/>
            </a:xfrm>
            <a:prstGeom prst="moon">
              <a:avLst>
                <a:gd name="adj" fmla="val 45981"/>
              </a:avLst>
            </a:prstGeom>
            <a:solidFill>
              <a:srgbClr val="FF9623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183361" name="Line 65"/>
          <p:cNvSpPr>
            <a:spLocks noChangeShapeType="1"/>
          </p:cNvSpPr>
          <p:nvPr/>
        </p:nvSpPr>
        <p:spPr bwMode="auto">
          <a:xfrm>
            <a:off x="365125" y="3902075"/>
            <a:ext cx="5399088" cy="1588"/>
          </a:xfrm>
          <a:prstGeom prst="line">
            <a:avLst/>
          </a:prstGeom>
          <a:noFill/>
          <a:ln w="28575">
            <a:solidFill>
              <a:srgbClr val="FF3300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62" name="Line 66"/>
          <p:cNvSpPr>
            <a:spLocks noChangeShapeType="1"/>
          </p:cNvSpPr>
          <p:nvPr/>
        </p:nvSpPr>
        <p:spPr bwMode="auto">
          <a:xfrm rot="16200000" flipV="1">
            <a:off x="663575" y="3911600"/>
            <a:ext cx="3598863" cy="11113"/>
          </a:xfrm>
          <a:prstGeom prst="line">
            <a:avLst/>
          </a:prstGeom>
          <a:noFill/>
          <a:ln w="28575">
            <a:solidFill>
              <a:srgbClr val="FF3300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64" name="Line 68"/>
          <p:cNvSpPr>
            <a:spLocks noChangeShapeType="1"/>
          </p:cNvSpPr>
          <p:nvPr/>
        </p:nvSpPr>
        <p:spPr bwMode="auto">
          <a:xfrm rot="5400000" flipH="1" flipV="1">
            <a:off x="1889919" y="3912394"/>
            <a:ext cx="3598863" cy="3175"/>
          </a:xfrm>
          <a:prstGeom prst="line">
            <a:avLst/>
          </a:prstGeom>
          <a:noFill/>
          <a:ln w="28575">
            <a:solidFill>
              <a:srgbClr val="FF3300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65" name="Oval 69"/>
          <p:cNvSpPr>
            <a:spLocks noChangeArrowheads="1"/>
          </p:cNvSpPr>
          <p:nvPr/>
        </p:nvSpPr>
        <p:spPr bwMode="auto">
          <a:xfrm>
            <a:off x="1444625" y="2878138"/>
            <a:ext cx="2051050" cy="20510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66" name="Oval 70"/>
          <p:cNvSpPr>
            <a:spLocks noChangeArrowheads="1"/>
          </p:cNvSpPr>
          <p:nvPr/>
        </p:nvSpPr>
        <p:spPr bwMode="auto">
          <a:xfrm>
            <a:off x="2651125" y="2860675"/>
            <a:ext cx="2051050" cy="20510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71" name="AutoShape 75"/>
          <p:cNvSpPr>
            <a:spLocks noChangeArrowheads="1"/>
          </p:cNvSpPr>
          <p:nvPr/>
        </p:nvSpPr>
        <p:spPr bwMode="auto">
          <a:xfrm rot="-5400000">
            <a:off x="1252537" y="2695576"/>
            <a:ext cx="2411413" cy="2411412"/>
          </a:xfrm>
          <a:custGeom>
            <a:avLst/>
            <a:gdLst>
              <a:gd name="T0" fmla="*/ 1205707 w 21600"/>
              <a:gd name="T1" fmla="*/ 0 h 21600"/>
              <a:gd name="T2" fmla="*/ 99471 w 21600"/>
              <a:gd name="T3" fmla="*/ 1237858 h 21600"/>
              <a:gd name="T4" fmla="*/ 1205707 w 21600"/>
              <a:gd name="T5" fmla="*/ 198048 h 21600"/>
              <a:gd name="T6" fmla="*/ 2311942 w 21600"/>
              <a:gd name="T7" fmla="*/ 123785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804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77" y="11062"/>
                </a:moveTo>
                <a:cubicBezTo>
                  <a:pt x="1775" y="10975"/>
                  <a:pt x="1774" y="10887"/>
                  <a:pt x="1774" y="10800"/>
                </a:cubicBezTo>
                <a:cubicBezTo>
                  <a:pt x="1774" y="5815"/>
                  <a:pt x="5815" y="1774"/>
                  <a:pt x="10800" y="1774"/>
                </a:cubicBezTo>
                <a:cubicBezTo>
                  <a:pt x="15784" y="1774"/>
                  <a:pt x="19826" y="5815"/>
                  <a:pt x="19826" y="10800"/>
                </a:cubicBezTo>
                <a:cubicBezTo>
                  <a:pt x="19826" y="10887"/>
                  <a:pt x="19824" y="10975"/>
                  <a:pt x="19822" y="11062"/>
                </a:cubicBezTo>
                <a:lnTo>
                  <a:pt x="21595" y="11114"/>
                </a:lnTo>
                <a:cubicBezTo>
                  <a:pt x="21598" y="11009"/>
                  <a:pt x="21600" y="1090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904"/>
                  <a:pt x="1" y="11009"/>
                  <a:pt x="4" y="11114"/>
                </a:cubicBezTo>
                <a:close/>
              </a:path>
            </a:pathLst>
          </a:custGeom>
          <a:solidFill>
            <a:srgbClr val="80808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72" name="AutoShape 76"/>
          <p:cNvSpPr>
            <a:spLocks noChangeArrowheads="1"/>
          </p:cNvSpPr>
          <p:nvPr/>
        </p:nvSpPr>
        <p:spPr bwMode="auto">
          <a:xfrm rot="5400000" flipH="1">
            <a:off x="2482850" y="2689225"/>
            <a:ext cx="2411413" cy="2411413"/>
          </a:xfrm>
          <a:custGeom>
            <a:avLst/>
            <a:gdLst>
              <a:gd name="T0" fmla="*/ 1205707 w 21600"/>
              <a:gd name="T1" fmla="*/ 0 h 21600"/>
              <a:gd name="T2" fmla="*/ 99471 w 21600"/>
              <a:gd name="T3" fmla="*/ 1237859 h 21600"/>
              <a:gd name="T4" fmla="*/ 1205707 w 21600"/>
              <a:gd name="T5" fmla="*/ 198048 h 21600"/>
              <a:gd name="T6" fmla="*/ 2311942 w 21600"/>
              <a:gd name="T7" fmla="*/ 123785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804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77" y="11062"/>
                </a:moveTo>
                <a:cubicBezTo>
                  <a:pt x="1775" y="10975"/>
                  <a:pt x="1774" y="10887"/>
                  <a:pt x="1774" y="10800"/>
                </a:cubicBezTo>
                <a:cubicBezTo>
                  <a:pt x="1774" y="5815"/>
                  <a:pt x="5815" y="1774"/>
                  <a:pt x="10800" y="1774"/>
                </a:cubicBezTo>
                <a:cubicBezTo>
                  <a:pt x="15784" y="1774"/>
                  <a:pt x="19826" y="5815"/>
                  <a:pt x="19826" y="10800"/>
                </a:cubicBezTo>
                <a:cubicBezTo>
                  <a:pt x="19826" y="10887"/>
                  <a:pt x="19824" y="10975"/>
                  <a:pt x="19822" y="11062"/>
                </a:cubicBezTo>
                <a:lnTo>
                  <a:pt x="21595" y="11114"/>
                </a:lnTo>
                <a:cubicBezTo>
                  <a:pt x="21598" y="11009"/>
                  <a:pt x="21600" y="1090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904"/>
                  <a:pt x="1" y="11009"/>
                  <a:pt x="4" y="11114"/>
                </a:cubicBezTo>
                <a:close/>
              </a:path>
            </a:pathLst>
          </a:custGeom>
          <a:solidFill>
            <a:srgbClr val="80808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563688" y="4908550"/>
            <a:ext cx="3030537" cy="579438"/>
            <a:chOff x="1896" y="2887"/>
            <a:chExt cx="1909" cy="365"/>
          </a:xfrm>
        </p:grpSpPr>
        <p:grpSp>
          <p:nvGrpSpPr>
            <p:cNvPr id="1060" name="Group 80"/>
            <p:cNvGrpSpPr>
              <a:grpSpLocks/>
            </p:cNvGrpSpPr>
            <p:nvPr/>
          </p:nvGrpSpPr>
          <p:grpSpPr bwMode="auto">
            <a:xfrm>
              <a:off x="1899" y="2892"/>
              <a:ext cx="633" cy="360"/>
              <a:chOff x="1899" y="2892"/>
              <a:chExt cx="633" cy="360"/>
            </a:xfrm>
          </p:grpSpPr>
          <p:sp>
            <p:nvSpPr>
              <p:cNvPr id="183374" name="Rectangle 78"/>
              <p:cNvSpPr>
                <a:spLocks noChangeArrowheads="1"/>
              </p:cNvSpPr>
              <p:nvPr/>
            </p:nvSpPr>
            <p:spPr bwMode="auto">
              <a:xfrm>
                <a:off x="2190" y="2892"/>
                <a:ext cx="342" cy="360"/>
              </a:xfrm>
              <a:prstGeom prst="rect">
                <a:avLst/>
              </a:prstGeom>
              <a:solidFill>
                <a:srgbClr val="808080"/>
              </a:solidFill>
              <a:ln w="9525" algn="ctr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83375" name="Rectangle 79"/>
              <p:cNvSpPr>
                <a:spLocks noChangeArrowheads="1"/>
              </p:cNvSpPr>
              <p:nvPr/>
            </p:nvSpPr>
            <p:spPr bwMode="auto">
              <a:xfrm>
                <a:off x="1899" y="3162"/>
                <a:ext cx="297" cy="90"/>
              </a:xfrm>
              <a:prstGeom prst="rect">
                <a:avLst/>
              </a:prstGeom>
              <a:solidFill>
                <a:srgbClr val="808080"/>
              </a:solidFill>
              <a:ln w="9525" algn="ctr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</p:grpSp>
        <p:grpSp>
          <p:nvGrpSpPr>
            <p:cNvPr id="1061" name="Group 81"/>
            <p:cNvGrpSpPr>
              <a:grpSpLocks/>
            </p:cNvGrpSpPr>
            <p:nvPr/>
          </p:nvGrpSpPr>
          <p:grpSpPr bwMode="auto">
            <a:xfrm flipH="1">
              <a:off x="3172" y="2887"/>
              <a:ext cx="633" cy="360"/>
              <a:chOff x="1899" y="2892"/>
              <a:chExt cx="633" cy="360"/>
            </a:xfrm>
          </p:grpSpPr>
          <p:sp>
            <p:nvSpPr>
              <p:cNvPr id="183378" name="Rectangle 82"/>
              <p:cNvSpPr>
                <a:spLocks noChangeArrowheads="1"/>
              </p:cNvSpPr>
              <p:nvPr/>
            </p:nvSpPr>
            <p:spPr bwMode="auto">
              <a:xfrm>
                <a:off x="2190" y="2892"/>
                <a:ext cx="342" cy="360"/>
              </a:xfrm>
              <a:prstGeom prst="rect">
                <a:avLst/>
              </a:prstGeom>
              <a:solidFill>
                <a:srgbClr val="808080"/>
              </a:solidFill>
              <a:ln w="9525" algn="ctr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83379" name="Rectangle 83"/>
              <p:cNvSpPr>
                <a:spLocks noChangeArrowheads="1"/>
              </p:cNvSpPr>
              <p:nvPr/>
            </p:nvSpPr>
            <p:spPr bwMode="auto">
              <a:xfrm>
                <a:off x="1899" y="3162"/>
                <a:ext cx="297" cy="90"/>
              </a:xfrm>
              <a:prstGeom prst="rect">
                <a:avLst/>
              </a:prstGeom>
              <a:solidFill>
                <a:srgbClr val="808080"/>
              </a:solidFill>
              <a:ln w="9525" algn="ctr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</p:grpSp>
        <p:sp>
          <p:nvSpPr>
            <p:cNvPr id="183380" name="Line 84"/>
            <p:cNvSpPr>
              <a:spLocks noChangeShapeType="1"/>
            </p:cNvSpPr>
            <p:nvPr/>
          </p:nvSpPr>
          <p:spPr bwMode="auto">
            <a:xfrm flipV="1">
              <a:off x="1896" y="3246"/>
              <a:ext cx="1902" cy="3"/>
            </a:xfrm>
            <a:prstGeom prst="line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83381" name="Line 85"/>
            <p:cNvSpPr>
              <a:spLocks noChangeShapeType="1"/>
            </p:cNvSpPr>
            <p:nvPr/>
          </p:nvSpPr>
          <p:spPr bwMode="auto">
            <a:xfrm flipV="1">
              <a:off x="2449" y="2902"/>
              <a:ext cx="819" cy="3"/>
            </a:xfrm>
            <a:prstGeom prst="line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</p:grpSp>
      <p:grpSp>
        <p:nvGrpSpPr>
          <p:cNvPr id="7" name="Group 96"/>
          <p:cNvGrpSpPr>
            <a:grpSpLocks/>
          </p:cNvGrpSpPr>
          <p:nvPr/>
        </p:nvGrpSpPr>
        <p:grpSpPr bwMode="auto">
          <a:xfrm>
            <a:off x="1541463" y="2305050"/>
            <a:ext cx="3030537" cy="579438"/>
            <a:chOff x="1882" y="1247"/>
            <a:chExt cx="1909" cy="365"/>
          </a:xfrm>
        </p:grpSpPr>
        <p:grpSp>
          <p:nvGrpSpPr>
            <p:cNvPr id="1052" name="Group 88"/>
            <p:cNvGrpSpPr>
              <a:grpSpLocks/>
            </p:cNvGrpSpPr>
            <p:nvPr/>
          </p:nvGrpSpPr>
          <p:grpSpPr bwMode="auto">
            <a:xfrm flipV="1">
              <a:off x="1885" y="1252"/>
              <a:ext cx="633" cy="360"/>
              <a:chOff x="1899" y="2892"/>
              <a:chExt cx="633" cy="360"/>
            </a:xfrm>
          </p:grpSpPr>
          <p:sp>
            <p:nvSpPr>
              <p:cNvPr id="183385" name="Rectangle 89"/>
              <p:cNvSpPr>
                <a:spLocks noChangeArrowheads="1"/>
              </p:cNvSpPr>
              <p:nvPr/>
            </p:nvSpPr>
            <p:spPr bwMode="auto">
              <a:xfrm>
                <a:off x="2190" y="2892"/>
                <a:ext cx="342" cy="360"/>
              </a:xfrm>
              <a:prstGeom prst="rect">
                <a:avLst/>
              </a:prstGeom>
              <a:solidFill>
                <a:srgbClr val="808080"/>
              </a:solidFill>
              <a:ln w="9525" algn="ctr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83386" name="Rectangle 90"/>
              <p:cNvSpPr>
                <a:spLocks noChangeArrowheads="1"/>
              </p:cNvSpPr>
              <p:nvPr/>
            </p:nvSpPr>
            <p:spPr bwMode="auto">
              <a:xfrm>
                <a:off x="1899" y="3162"/>
                <a:ext cx="297" cy="90"/>
              </a:xfrm>
              <a:prstGeom prst="rect">
                <a:avLst/>
              </a:prstGeom>
              <a:solidFill>
                <a:srgbClr val="808080"/>
              </a:solidFill>
              <a:ln w="9525" algn="ctr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</p:grpSp>
        <p:grpSp>
          <p:nvGrpSpPr>
            <p:cNvPr id="1053" name="Group 91"/>
            <p:cNvGrpSpPr>
              <a:grpSpLocks/>
            </p:cNvGrpSpPr>
            <p:nvPr/>
          </p:nvGrpSpPr>
          <p:grpSpPr bwMode="auto">
            <a:xfrm flipH="1" flipV="1">
              <a:off x="3158" y="1249"/>
              <a:ext cx="633" cy="360"/>
              <a:chOff x="1899" y="2892"/>
              <a:chExt cx="633" cy="360"/>
            </a:xfrm>
          </p:grpSpPr>
          <p:sp>
            <p:nvSpPr>
              <p:cNvPr id="183388" name="Rectangle 92"/>
              <p:cNvSpPr>
                <a:spLocks noChangeArrowheads="1"/>
              </p:cNvSpPr>
              <p:nvPr/>
            </p:nvSpPr>
            <p:spPr bwMode="auto">
              <a:xfrm>
                <a:off x="2190" y="2892"/>
                <a:ext cx="342" cy="360"/>
              </a:xfrm>
              <a:prstGeom prst="rect">
                <a:avLst/>
              </a:prstGeom>
              <a:solidFill>
                <a:srgbClr val="808080"/>
              </a:solidFill>
              <a:ln w="9525" algn="ctr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83389" name="Rectangle 93"/>
              <p:cNvSpPr>
                <a:spLocks noChangeArrowheads="1"/>
              </p:cNvSpPr>
              <p:nvPr/>
            </p:nvSpPr>
            <p:spPr bwMode="auto">
              <a:xfrm>
                <a:off x="1899" y="3162"/>
                <a:ext cx="297" cy="90"/>
              </a:xfrm>
              <a:prstGeom prst="rect">
                <a:avLst/>
              </a:prstGeom>
              <a:solidFill>
                <a:srgbClr val="808080"/>
              </a:solidFill>
              <a:ln w="9525" algn="ctr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</p:grpSp>
        <p:sp>
          <p:nvSpPr>
            <p:cNvPr id="183390" name="Line 94"/>
            <p:cNvSpPr>
              <a:spLocks noChangeShapeType="1"/>
            </p:cNvSpPr>
            <p:nvPr/>
          </p:nvSpPr>
          <p:spPr bwMode="auto">
            <a:xfrm>
              <a:off x="1882" y="1247"/>
              <a:ext cx="1902" cy="3"/>
            </a:xfrm>
            <a:prstGeom prst="line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83391" name="Line 95"/>
            <p:cNvSpPr>
              <a:spLocks noChangeShapeType="1"/>
            </p:cNvSpPr>
            <p:nvPr/>
          </p:nvSpPr>
          <p:spPr bwMode="auto">
            <a:xfrm>
              <a:off x="2439" y="1595"/>
              <a:ext cx="819" cy="3"/>
            </a:xfrm>
            <a:prstGeom prst="line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</p:grpSp>
      <p:sp>
        <p:nvSpPr>
          <p:cNvPr id="183394" name="AutoShape 98"/>
          <p:cNvSpPr>
            <a:spLocks noChangeArrowheads="1"/>
          </p:cNvSpPr>
          <p:nvPr/>
        </p:nvSpPr>
        <p:spPr bwMode="auto">
          <a:xfrm rot="900000">
            <a:off x="2192338" y="3633788"/>
            <a:ext cx="539750" cy="539750"/>
          </a:xfrm>
          <a:custGeom>
            <a:avLst/>
            <a:gdLst>
              <a:gd name="T0" fmla="*/ 181016 w 21600"/>
              <a:gd name="T1" fmla="*/ 15018 h 21600"/>
              <a:gd name="T2" fmla="*/ 100628 w 21600"/>
              <a:gd name="T3" fmla="*/ 404163 h 21600"/>
              <a:gd name="T4" fmla="*/ 216475 w 21600"/>
              <a:gd name="T5" fmla="*/ 116696 h 21600"/>
              <a:gd name="T6" fmla="*/ 607219 w 21600"/>
              <a:gd name="T7" fmla="*/ 269875 h 21600"/>
              <a:gd name="T8" fmla="*/ 485925 w 21600"/>
              <a:gd name="T9" fmla="*/ 391194 h 21600"/>
              <a:gd name="T10" fmla="*/ 364606 w 21600"/>
              <a:gd name="T11" fmla="*/ 269875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291" y="10800"/>
                </a:moveTo>
                <a:cubicBezTo>
                  <a:pt x="17291" y="7215"/>
                  <a:pt x="14384" y="4309"/>
                  <a:pt x="10800" y="4309"/>
                </a:cubicBezTo>
                <a:cubicBezTo>
                  <a:pt x="7215" y="4309"/>
                  <a:pt x="4309" y="7215"/>
                  <a:pt x="4309" y="10800"/>
                </a:cubicBezTo>
                <a:cubicBezTo>
                  <a:pt x="4308" y="12265"/>
                  <a:pt x="4804" y="13687"/>
                  <a:pt x="5715" y="14835"/>
                </a:cubicBezTo>
                <a:lnTo>
                  <a:pt x="2340" y="17513"/>
                </a:lnTo>
                <a:cubicBezTo>
                  <a:pt x="824" y="15604"/>
                  <a:pt x="0" y="13237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9446" y="15655"/>
                </a:lnTo>
                <a:lnTo>
                  <a:pt x="14591" y="10800"/>
                </a:lnTo>
                <a:lnTo>
                  <a:pt x="17291" y="10800"/>
                </a:lnTo>
                <a:close/>
              </a:path>
            </a:pathLst>
          </a:cu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95" name="AutoShape 99"/>
          <p:cNvSpPr>
            <a:spLocks noChangeArrowheads="1"/>
          </p:cNvSpPr>
          <p:nvPr/>
        </p:nvSpPr>
        <p:spPr bwMode="auto">
          <a:xfrm rot="20700000" flipH="1">
            <a:off x="3413125" y="3644900"/>
            <a:ext cx="539750" cy="539750"/>
          </a:xfrm>
          <a:custGeom>
            <a:avLst/>
            <a:gdLst>
              <a:gd name="T0" fmla="*/ 181016 w 21600"/>
              <a:gd name="T1" fmla="*/ 15018 h 21600"/>
              <a:gd name="T2" fmla="*/ 100628 w 21600"/>
              <a:gd name="T3" fmla="*/ 404163 h 21600"/>
              <a:gd name="T4" fmla="*/ 216475 w 21600"/>
              <a:gd name="T5" fmla="*/ 116696 h 21600"/>
              <a:gd name="T6" fmla="*/ 607219 w 21600"/>
              <a:gd name="T7" fmla="*/ 269875 h 21600"/>
              <a:gd name="T8" fmla="*/ 485925 w 21600"/>
              <a:gd name="T9" fmla="*/ 391194 h 21600"/>
              <a:gd name="T10" fmla="*/ 364606 w 21600"/>
              <a:gd name="T11" fmla="*/ 269875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291" y="10800"/>
                </a:moveTo>
                <a:cubicBezTo>
                  <a:pt x="17291" y="7215"/>
                  <a:pt x="14384" y="4309"/>
                  <a:pt x="10800" y="4309"/>
                </a:cubicBezTo>
                <a:cubicBezTo>
                  <a:pt x="7215" y="4309"/>
                  <a:pt x="4309" y="7215"/>
                  <a:pt x="4309" y="10800"/>
                </a:cubicBezTo>
                <a:cubicBezTo>
                  <a:pt x="4308" y="12265"/>
                  <a:pt x="4804" y="13687"/>
                  <a:pt x="5715" y="14835"/>
                </a:cubicBezTo>
                <a:lnTo>
                  <a:pt x="2340" y="17513"/>
                </a:lnTo>
                <a:cubicBezTo>
                  <a:pt x="824" y="15604"/>
                  <a:pt x="0" y="13237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9446" y="15655"/>
                </a:lnTo>
                <a:lnTo>
                  <a:pt x="14591" y="10800"/>
                </a:lnTo>
                <a:lnTo>
                  <a:pt x="17291" y="10800"/>
                </a:lnTo>
                <a:close/>
              </a:path>
            </a:pathLst>
          </a:custGeom>
          <a:solidFill>
            <a:srgbClr val="FF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97" name="AutoShape 101"/>
          <p:cNvSpPr>
            <a:spLocks noChangeArrowheads="1"/>
          </p:cNvSpPr>
          <p:nvPr/>
        </p:nvSpPr>
        <p:spPr bwMode="auto">
          <a:xfrm flipV="1">
            <a:off x="2682875" y="1519238"/>
            <a:ext cx="914400" cy="5302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 algn="ctr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98" name="AutoShape 102"/>
          <p:cNvSpPr>
            <a:spLocks noChangeArrowheads="1"/>
          </p:cNvSpPr>
          <p:nvPr/>
        </p:nvSpPr>
        <p:spPr bwMode="auto">
          <a:xfrm flipV="1">
            <a:off x="2592388" y="5676900"/>
            <a:ext cx="914400" cy="5302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CCFF"/>
          </a:solidFill>
          <a:ln w="9525" algn="ctr">
            <a:solidFill>
              <a:srgbClr val="33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399" name="AutoShape 103"/>
          <p:cNvSpPr>
            <a:spLocks noChangeArrowheads="1"/>
          </p:cNvSpPr>
          <p:nvPr/>
        </p:nvSpPr>
        <p:spPr bwMode="auto">
          <a:xfrm>
            <a:off x="5592763" y="5257800"/>
            <a:ext cx="2476500" cy="723900"/>
          </a:xfrm>
          <a:prstGeom prst="wedgeRoundRectCallout">
            <a:avLst>
              <a:gd name="adj1" fmla="val -121472"/>
              <a:gd name="adj2" fmla="val -142324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dirty="0">
                <a:solidFill>
                  <a:srgbClr val="00506E"/>
                </a:solidFill>
              </a:rPr>
              <a:t>Munkadugattyú (A</a:t>
            </a:r>
            <a:r>
              <a:rPr lang="hu-HU" sz="2000" baseline="-25000" dirty="0">
                <a:solidFill>
                  <a:srgbClr val="00506E"/>
                </a:solidFill>
              </a:rPr>
              <a:t>d</a:t>
            </a:r>
            <a:r>
              <a:rPr lang="hu-HU" sz="2000" dirty="0">
                <a:solidFill>
                  <a:srgbClr val="00506E"/>
                </a:solidFill>
              </a:rPr>
              <a:t> (m2))</a:t>
            </a:r>
          </a:p>
        </p:txBody>
      </p:sp>
      <p:sp>
        <p:nvSpPr>
          <p:cNvPr id="183400" name="AutoShape 104"/>
          <p:cNvSpPr>
            <a:spLocks noChangeArrowheads="1"/>
          </p:cNvSpPr>
          <p:nvPr/>
        </p:nvSpPr>
        <p:spPr bwMode="auto">
          <a:xfrm>
            <a:off x="233363" y="1152525"/>
            <a:ext cx="2389187" cy="325438"/>
          </a:xfrm>
          <a:prstGeom prst="wedgeRoundRectCallout">
            <a:avLst>
              <a:gd name="adj1" fmla="val 65880"/>
              <a:gd name="adj2" fmla="val 180245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sz="2000">
                <a:solidFill>
                  <a:srgbClr val="00506E"/>
                </a:solidFill>
              </a:rPr>
              <a:t>Nyomó oldal</a:t>
            </a:r>
          </a:p>
        </p:txBody>
      </p:sp>
      <p:sp>
        <p:nvSpPr>
          <p:cNvPr id="183401" name="AutoShape 105"/>
          <p:cNvSpPr>
            <a:spLocks noChangeArrowheads="1"/>
          </p:cNvSpPr>
          <p:nvPr/>
        </p:nvSpPr>
        <p:spPr bwMode="auto">
          <a:xfrm>
            <a:off x="3433763" y="6259513"/>
            <a:ext cx="2389187" cy="325437"/>
          </a:xfrm>
          <a:prstGeom prst="wedgeRoundRectCallout">
            <a:avLst>
              <a:gd name="adj1" fmla="val -62426"/>
              <a:gd name="adj2" fmla="val -125611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sz="2000">
                <a:solidFill>
                  <a:srgbClr val="00506E"/>
                </a:solidFill>
              </a:rPr>
              <a:t>Szívó oldal</a:t>
            </a:r>
          </a:p>
        </p:txBody>
      </p:sp>
      <p:sp>
        <p:nvSpPr>
          <p:cNvPr id="183407" name="Line 111"/>
          <p:cNvSpPr>
            <a:spLocks noChangeShapeType="1"/>
          </p:cNvSpPr>
          <p:nvPr/>
        </p:nvSpPr>
        <p:spPr bwMode="auto">
          <a:xfrm flipH="1">
            <a:off x="287338" y="4927600"/>
            <a:ext cx="21732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408" name="Line 112"/>
          <p:cNvSpPr>
            <a:spLocks noChangeShapeType="1"/>
          </p:cNvSpPr>
          <p:nvPr/>
        </p:nvSpPr>
        <p:spPr bwMode="auto">
          <a:xfrm flipH="1">
            <a:off x="285750" y="2881313"/>
            <a:ext cx="21732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409" name="Line 113"/>
          <p:cNvSpPr>
            <a:spLocks noChangeShapeType="1"/>
          </p:cNvSpPr>
          <p:nvPr/>
        </p:nvSpPr>
        <p:spPr bwMode="auto">
          <a:xfrm flipV="1">
            <a:off x="412750" y="2882900"/>
            <a:ext cx="0" cy="204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3410" name="Text Box 114"/>
          <p:cNvSpPr txBox="1">
            <a:spLocks noChangeArrowheads="1"/>
          </p:cNvSpPr>
          <p:nvPr/>
        </p:nvSpPr>
        <p:spPr bwMode="auto">
          <a:xfrm>
            <a:off x="139700" y="3702050"/>
            <a:ext cx="2857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i="1">
                <a:solidFill>
                  <a:schemeClr val="tx2"/>
                </a:solidFill>
              </a:rPr>
              <a:t>d</a:t>
            </a:r>
          </a:p>
        </p:txBody>
      </p:sp>
      <p:sp>
        <p:nvSpPr>
          <p:cNvPr id="6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6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  <p:sp>
        <p:nvSpPr>
          <p:cNvPr id="66" name="Szövegdoboz 65"/>
          <p:cNvSpPr txBox="1"/>
          <p:nvPr/>
        </p:nvSpPr>
        <p:spPr>
          <a:xfrm>
            <a:off x="342823" y="1516175"/>
            <a:ext cx="8455489" cy="101566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Mivel </a:t>
            </a:r>
            <a:r>
              <a:rPr lang="hu-HU" sz="2000" dirty="0"/>
              <a:t>a szállítás </a:t>
            </a:r>
            <a:r>
              <a:rPr lang="hu-HU" sz="2000" dirty="0" smtClean="0"/>
              <a:t>során nincs térfogatcsökkenés, ezért a konstrukciós kialakítások mindenben hasonlóak a forgódugattyús volumetrikus szivattyúkéval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3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3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3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3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3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3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3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3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3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3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3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3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3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3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3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3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3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3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83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3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3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3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3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8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3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3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3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3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8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8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3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3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3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3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3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3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3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3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3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83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3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83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83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83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83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3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83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3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3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3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83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83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83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83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83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83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61" grpId="0" animBg="1"/>
      <p:bldP spid="183362" grpId="0" animBg="1"/>
      <p:bldP spid="183364" grpId="0" animBg="1"/>
      <p:bldP spid="183365" grpId="0" animBg="1"/>
      <p:bldP spid="183366" grpId="0" animBg="1"/>
      <p:bldP spid="183371" grpId="0" animBg="1"/>
      <p:bldP spid="183372" grpId="0" animBg="1"/>
      <p:bldP spid="183394" grpId="0" animBg="1"/>
      <p:bldP spid="183395" grpId="0" animBg="1"/>
      <p:bldP spid="183397" grpId="0" animBg="1"/>
      <p:bldP spid="183398" grpId="0" animBg="1"/>
      <p:bldP spid="183399" grpId="0" animBg="1"/>
      <p:bldP spid="183400" grpId="0" animBg="1"/>
      <p:bldP spid="183401" grpId="0" animBg="1"/>
      <p:bldP spid="183407" grpId="0" animBg="1"/>
      <p:bldP spid="183408" grpId="0" animBg="1"/>
      <p:bldP spid="183409" grpId="0" animBg="1"/>
      <p:bldP spid="183410" grpId="0"/>
      <p:bldP spid="6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685800"/>
            <a:ext cx="8229600" cy="1143000"/>
          </a:xfrm>
        </p:spPr>
        <p:txBody>
          <a:bodyPr/>
          <a:lstStyle/>
          <a:p>
            <a:r>
              <a:rPr lang="hu-HU" sz="3600" smtClean="0"/>
              <a:t>Különböző kialakítású Roots munkadugattyúk</a:t>
            </a:r>
          </a:p>
        </p:txBody>
      </p:sp>
      <p:pic>
        <p:nvPicPr>
          <p:cNvPr id="233477" name="Picture 5" descr="Roots dugattyú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513" y="2117186"/>
            <a:ext cx="801370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3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3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441325"/>
            <a:ext cx="8229600" cy="5794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3600" dirty="0" err="1"/>
              <a:t>Enke-fúvó</a:t>
            </a:r>
            <a:endParaRPr lang="hu-HU" sz="3600" dirty="0"/>
          </a:p>
        </p:txBody>
      </p:sp>
      <p:pic>
        <p:nvPicPr>
          <p:cNvPr id="234500" name="Picture 4" descr="Enke fúv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4926" y="1197639"/>
            <a:ext cx="438785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0850" y="90488"/>
            <a:ext cx="8229600" cy="701675"/>
          </a:xfrm>
        </p:spPr>
        <p:txBody>
          <a:bodyPr/>
          <a:lstStyle/>
          <a:p>
            <a:r>
              <a:rPr lang="hu-HU" sz="3600" smtClean="0"/>
              <a:t>Fúvók indikátordiagramja</a:t>
            </a:r>
          </a:p>
        </p:txBody>
      </p:sp>
      <p:graphicFrame>
        <p:nvGraphicFramePr>
          <p:cNvPr id="186397" name="Object 29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12754179"/>
              </p:ext>
            </p:extLst>
          </p:nvPr>
        </p:nvGraphicFramePr>
        <p:xfrm>
          <a:off x="1743075" y="990600"/>
          <a:ext cx="3813175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3" imgW="1485720" imgH="253800" progId="Equation.3">
                  <p:embed/>
                </p:oleObj>
              </mc:Choice>
              <mc:Fallback>
                <p:oleObj name="Equation" r:id="rId3" imgW="1485720" imgH="2538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075" y="990600"/>
                        <a:ext cx="3813175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396" name="Rectangle 28"/>
          <p:cNvSpPr>
            <a:spLocks noChangeArrowheads="1"/>
          </p:cNvSpPr>
          <p:nvPr/>
        </p:nvSpPr>
        <p:spPr bwMode="auto">
          <a:xfrm>
            <a:off x="1222375" y="2703513"/>
            <a:ext cx="3562350" cy="2468562"/>
          </a:xfrm>
          <a:prstGeom prst="rect">
            <a:avLst/>
          </a:prstGeom>
          <a:solidFill>
            <a:schemeClr val="accent5">
              <a:lumMod val="60000"/>
              <a:lumOff val="40000"/>
              <a:alpha val="58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>
              <a:solidFill>
                <a:schemeClr val="tx2"/>
              </a:solidFill>
            </a:endParaRPr>
          </a:p>
        </p:txBody>
      </p:sp>
      <p:sp>
        <p:nvSpPr>
          <p:cNvPr id="186373" name="Line 5"/>
          <p:cNvSpPr>
            <a:spLocks noChangeShapeType="1"/>
          </p:cNvSpPr>
          <p:nvPr/>
        </p:nvSpPr>
        <p:spPr bwMode="auto">
          <a:xfrm>
            <a:off x="1204913" y="5784850"/>
            <a:ext cx="5775325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74" name="Line 6"/>
          <p:cNvSpPr>
            <a:spLocks noChangeShapeType="1"/>
          </p:cNvSpPr>
          <p:nvPr/>
        </p:nvSpPr>
        <p:spPr bwMode="auto">
          <a:xfrm rot="-5400000">
            <a:off x="-1103312" y="3454400"/>
            <a:ext cx="4662488" cy="142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75" name="Line 7"/>
          <p:cNvSpPr>
            <a:spLocks noChangeShapeType="1"/>
          </p:cNvSpPr>
          <p:nvPr/>
        </p:nvSpPr>
        <p:spPr bwMode="auto">
          <a:xfrm>
            <a:off x="1219200" y="5172075"/>
            <a:ext cx="5913438" cy="0"/>
          </a:xfrm>
          <a:prstGeom prst="line">
            <a:avLst/>
          </a:prstGeom>
          <a:noFill/>
          <a:ln w="9525">
            <a:solidFill>
              <a:srgbClr val="33CC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76" name="Line 8"/>
          <p:cNvSpPr>
            <a:spLocks noChangeShapeType="1"/>
          </p:cNvSpPr>
          <p:nvPr/>
        </p:nvSpPr>
        <p:spPr bwMode="auto">
          <a:xfrm>
            <a:off x="1241425" y="2711450"/>
            <a:ext cx="5913438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77" name="AutoShape 9"/>
          <p:cNvSpPr>
            <a:spLocks noChangeArrowheads="1"/>
          </p:cNvSpPr>
          <p:nvPr/>
        </p:nvSpPr>
        <p:spPr bwMode="auto">
          <a:xfrm>
            <a:off x="6070600" y="3292475"/>
            <a:ext cx="2389188" cy="325438"/>
          </a:xfrm>
          <a:prstGeom prst="wedgeRoundRectCallout">
            <a:avLst>
              <a:gd name="adj1" fmla="val -61829"/>
              <a:gd name="adj2" fmla="val 535366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sz="2000">
                <a:solidFill>
                  <a:schemeClr val="tx2"/>
                </a:solidFill>
              </a:rPr>
              <a:t>Szívási nyomás</a:t>
            </a:r>
          </a:p>
        </p:txBody>
      </p:sp>
      <p:sp>
        <p:nvSpPr>
          <p:cNvPr id="186378" name="AutoShape 10"/>
          <p:cNvSpPr>
            <a:spLocks noChangeArrowheads="1"/>
          </p:cNvSpPr>
          <p:nvPr/>
        </p:nvSpPr>
        <p:spPr bwMode="auto">
          <a:xfrm>
            <a:off x="6092825" y="1501775"/>
            <a:ext cx="2389188" cy="325438"/>
          </a:xfrm>
          <a:prstGeom prst="wedgeRoundRectCallout">
            <a:avLst>
              <a:gd name="adj1" fmla="val -71995"/>
              <a:gd name="adj2" fmla="val 320245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sz="2000">
                <a:solidFill>
                  <a:schemeClr val="tx2"/>
                </a:solidFill>
              </a:rPr>
              <a:t>Szállítási nyomás</a:t>
            </a:r>
          </a:p>
        </p:txBody>
      </p:sp>
      <p:sp>
        <p:nvSpPr>
          <p:cNvPr id="186379" name="Text Box 11"/>
          <p:cNvSpPr txBox="1">
            <a:spLocks noChangeArrowheads="1"/>
          </p:cNvSpPr>
          <p:nvPr/>
        </p:nvSpPr>
        <p:spPr bwMode="auto">
          <a:xfrm>
            <a:off x="7085013" y="5599113"/>
            <a:ext cx="10969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V</a:t>
            </a:r>
            <a:r>
              <a:rPr lang="hu-HU" i="1">
                <a:solidFill>
                  <a:schemeClr val="tx2"/>
                </a:solidFill>
              </a:rPr>
              <a:t> (m</a:t>
            </a:r>
            <a:r>
              <a:rPr lang="hu-HU" i="1" baseline="30000">
                <a:solidFill>
                  <a:schemeClr val="tx2"/>
                </a:solidFill>
              </a:rPr>
              <a:t>3</a:t>
            </a:r>
            <a:r>
              <a:rPr lang="hu-HU" i="1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86380" name="Text Box 12"/>
          <p:cNvSpPr txBox="1">
            <a:spLocks noChangeArrowheads="1"/>
          </p:cNvSpPr>
          <p:nvPr/>
        </p:nvSpPr>
        <p:spPr bwMode="auto">
          <a:xfrm>
            <a:off x="612775" y="773113"/>
            <a:ext cx="10969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p</a:t>
            </a:r>
            <a:r>
              <a:rPr lang="hu-HU" i="1">
                <a:solidFill>
                  <a:schemeClr val="tx2"/>
                </a:solidFill>
              </a:rPr>
              <a:t> (N/m</a:t>
            </a:r>
            <a:r>
              <a:rPr lang="hu-HU" i="1" baseline="30000">
                <a:solidFill>
                  <a:schemeClr val="tx2"/>
                </a:solidFill>
              </a:rPr>
              <a:t>2</a:t>
            </a:r>
            <a:r>
              <a:rPr lang="hu-HU" i="1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86381" name="Line 13"/>
          <p:cNvSpPr>
            <a:spLocks noChangeShapeType="1"/>
          </p:cNvSpPr>
          <p:nvPr/>
        </p:nvSpPr>
        <p:spPr bwMode="auto">
          <a:xfrm flipV="1">
            <a:off x="4784725" y="2246313"/>
            <a:ext cx="0" cy="395763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2" name="Line 14"/>
          <p:cNvSpPr>
            <a:spLocks noChangeShapeType="1"/>
          </p:cNvSpPr>
          <p:nvPr/>
        </p:nvSpPr>
        <p:spPr bwMode="auto">
          <a:xfrm flipV="1">
            <a:off x="4783138" y="2819400"/>
            <a:ext cx="1587" cy="235267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5" name="Line 17"/>
          <p:cNvSpPr>
            <a:spLocks noChangeShapeType="1"/>
          </p:cNvSpPr>
          <p:nvPr/>
        </p:nvSpPr>
        <p:spPr bwMode="auto">
          <a:xfrm rot="16200000" flipV="1">
            <a:off x="3006725" y="1019175"/>
            <a:ext cx="1588" cy="3386138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4" name="Oval 16"/>
          <p:cNvSpPr>
            <a:spLocks noChangeArrowheads="1"/>
          </p:cNvSpPr>
          <p:nvPr/>
        </p:nvSpPr>
        <p:spPr bwMode="auto">
          <a:xfrm>
            <a:off x="4676775" y="2606675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chemeClr val="tx2"/>
              </a:solidFill>
            </a:endParaRPr>
          </a:p>
        </p:txBody>
      </p:sp>
      <p:sp>
        <p:nvSpPr>
          <p:cNvPr id="186387" name="Line 19"/>
          <p:cNvSpPr>
            <a:spLocks noChangeShapeType="1"/>
          </p:cNvSpPr>
          <p:nvPr/>
        </p:nvSpPr>
        <p:spPr bwMode="auto">
          <a:xfrm rot="10800000" flipH="1" flipV="1">
            <a:off x="1222375" y="2787650"/>
            <a:ext cx="3175" cy="227647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6" name="Oval 18"/>
          <p:cNvSpPr>
            <a:spLocks noChangeArrowheads="1"/>
          </p:cNvSpPr>
          <p:nvPr/>
        </p:nvSpPr>
        <p:spPr bwMode="auto">
          <a:xfrm>
            <a:off x="1114425" y="2598738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chemeClr val="tx2"/>
              </a:solidFill>
            </a:endParaRPr>
          </a:p>
        </p:txBody>
      </p:sp>
      <p:sp>
        <p:nvSpPr>
          <p:cNvPr id="186389" name="Line 21"/>
          <p:cNvSpPr>
            <a:spLocks noChangeShapeType="1"/>
          </p:cNvSpPr>
          <p:nvPr/>
        </p:nvSpPr>
        <p:spPr bwMode="auto">
          <a:xfrm rot="16200000" flipH="1">
            <a:off x="2974181" y="3466307"/>
            <a:ext cx="3175" cy="3414712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90" name="Text Box 22"/>
          <p:cNvSpPr txBox="1">
            <a:spLocks noChangeArrowheads="1"/>
          </p:cNvSpPr>
          <p:nvPr/>
        </p:nvSpPr>
        <p:spPr bwMode="auto">
          <a:xfrm>
            <a:off x="4822825" y="5195888"/>
            <a:ext cx="3952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>
                <a:solidFill>
                  <a:schemeClr val="tx2"/>
                </a:solidFill>
              </a:rPr>
              <a:t>1</a:t>
            </a:r>
            <a:endParaRPr lang="hu-HU" sz="2400">
              <a:solidFill>
                <a:schemeClr val="tx2"/>
              </a:solidFill>
            </a:endParaRPr>
          </a:p>
        </p:txBody>
      </p:sp>
      <p:sp>
        <p:nvSpPr>
          <p:cNvPr id="186391" name="Text Box 23"/>
          <p:cNvSpPr txBox="1">
            <a:spLocks noChangeArrowheads="1"/>
          </p:cNvSpPr>
          <p:nvPr/>
        </p:nvSpPr>
        <p:spPr bwMode="auto">
          <a:xfrm>
            <a:off x="4783136" y="2124075"/>
            <a:ext cx="39528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dirty="0">
                <a:solidFill>
                  <a:schemeClr val="tx2"/>
                </a:solidFill>
              </a:rPr>
              <a:t>2</a:t>
            </a:r>
            <a:endParaRPr lang="hu-HU" sz="2400" dirty="0">
              <a:solidFill>
                <a:schemeClr val="tx2"/>
              </a:solidFill>
            </a:endParaRPr>
          </a:p>
        </p:txBody>
      </p:sp>
      <p:sp>
        <p:nvSpPr>
          <p:cNvPr id="186392" name="Text Box 24"/>
          <p:cNvSpPr txBox="1">
            <a:spLocks noChangeArrowheads="1"/>
          </p:cNvSpPr>
          <p:nvPr/>
        </p:nvSpPr>
        <p:spPr bwMode="auto">
          <a:xfrm>
            <a:off x="1189038" y="2078038"/>
            <a:ext cx="39528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>
                <a:solidFill>
                  <a:schemeClr val="tx2"/>
                </a:solidFill>
              </a:rPr>
              <a:t>3</a:t>
            </a:r>
            <a:endParaRPr lang="hu-HU" sz="2400">
              <a:solidFill>
                <a:schemeClr val="tx2"/>
              </a:solidFill>
            </a:endParaRPr>
          </a:p>
        </p:txBody>
      </p:sp>
      <p:sp>
        <p:nvSpPr>
          <p:cNvPr id="186393" name="Text Box 25"/>
          <p:cNvSpPr txBox="1">
            <a:spLocks noChangeArrowheads="1"/>
          </p:cNvSpPr>
          <p:nvPr/>
        </p:nvSpPr>
        <p:spPr bwMode="auto">
          <a:xfrm>
            <a:off x="1311275" y="5186363"/>
            <a:ext cx="3952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>
                <a:solidFill>
                  <a:schemeClr val="tx2"/>
                </a:solidFill>
              </a:rPr>
              <a:t>4</a:t>
            </a:r>
            <a:endParaRPr lang="hu-HU" sz="2400">
              <a:solidFill>
                <a:schemeClr val="tx2"/>
              </a:solidFill>
            </a:endParaRPr>
          </a:p>
        </p:txBody>
      </p:sp>
      <p:sp>
        <p:nvSpPr>
          <p:cNvPr id="186399" name="Text Box 31"/>
          <p:cNvSpPr txBox="1">
            <a:spLocks noChangeArrowheads="1"/>
          </p:cNvSpPr>
          <p:nvPr/>
        </p:nvSpPr>
        <p:spPr bwMode="auto">
          <a:xfrm>
            <a:off x="630238" y="4949825"/>
            <a:ext cx="5794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>
                <a:solidFill>
                  <a:schemeClr val="tx2"/>
                </a:solidFill>
              </a:rPr>
              <a:t>p</a:t>
            </a:r>
            <a:r>
              <a:rPr lang="hu-HU" b="1" baseline="-25000">
                <a:solidFill>
                  <a:schemeClr val="tx2"/>
                </a:solidFill>
              </a:rPr>
              <a:t>sz</a:t>
            </a:r>
            <a:endParaRPr lang="hu-HU" baseline="-25000">
              <a:solidFill>
                <a:schemeClr val="tx2"/>
              </a:solidFill>
            </a:endParaRPr>
          </a:p>
        </p:txBody>
      </p:sp>
      <p:sp>
        <p:nvSpPr>
          <p:cNvPr id="186400" name="Text Box 32"/>
          <p:cNvSpPr txBox="1">
            <a:spLocks noChangeArrowheads="1"/>
          </p:cNvSpPr>
          <p:nvPr/>
        </p:nvSpPr>
        <p:spPr bwMode="auto">
          <a:xfrm>
            <a:off x="652463" y="2487613"/>
            <a:ext cx="57943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>
                <a:solidFill>
                  <a:schemeClr val="tx2"/>
                </a:solidFill>
              </a:rPr>
              <a:t>p</a:t>
            </a:r>
            <a:r>
              <a:rPr lang="hu-HU" b="1" baseline="-25000">
                <a:solidFill>
                  <a:schemeClr val="tx2"/>
                </a:solidFill>
              </a:rPr>
              <a:t>ny</a:t>
            </a:r>
            <a:endParaRPr lang="hu-HU" baseline="-25000">
              <a:solidFill>
                <a:schemeClr val="tx2"/>
              </a:solidFill>
            </a:endParaRPr>
          </a:p>
        </p:txBody>
      </p:sp>
      <p:sp>
        <p:nvSpPr>
          <p:cNvPr id="186388" name="Oval 20"/>
          <p:cNvSpPr>
            <a:spLocks noChangeArrowheads="1"/>
          </p:cNvSpPr>
          <p:nvPr/>
        </p:nvSpPr>
        <p:spPr bwMode="auto">
          <a:xfrm>
            <a:off x="1116013" y="5057775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chemeClr val="tx2"/>
              </a:solidFill>
            </a:endParaRPr>
          </a:p>
        </p:txBody>
      </p:sp>
      <p:sp>
        <p:nvSpPr>
          <p:cNvPr id="186402" name="Line 34"/>
          <p:cNvSpPr>
            <a:spLocks noChangeShapeType="1"/>
          </p:cNvSpPr>
          <p:nvPr/>
        </p:nvSpPr>
        <p:spPr bwMode="auto">
          <a:xfrm flipH="1" flipV="1">
            <a:off x="1223963" y="5670550"/>
            <a:ext cx="3175" cy="50006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04" name="Line 36"/>
          <p:cNvSpPr>
            <a:spLocks noChangeShapeType="1"/>
          </p:cNvSpPr>
          <p:nvPr/>
        </p:nvSpPr>
        <p:spPr bwMode="auto">
          <a:xfrm flipV="1">
            <a:off x="1236663" y="6102350"/>
            <a:ext cx="3544887" cy="317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06" name="Text Box 38"/>
          <p:cNvSpPr txBox="1">
            <a:spLocks noChangeArrowheads="1"/>
          </p:cNvSpPr>
          <p:nvPr/>
        </p:nvSpPr>
        <p:spPr bwMode="auto">
          <a:xfrm>
            <a:off x="2814638" y="5757863"/>
            <a:ext cx="5492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V</a:t>
            </a:r>
            <a:r>
              <a:rPr lang="hu-HU" b="1" i="1" baseline="-25000">
                <a:solidFill>
                  <a:schemeClr val="tx2"/>
                </a:solidFill>
              </a:rPr>
              <a:t>l</a:t>
            </a:r>
            <a:endParaRPr lang="hu-HU" i="1" baseline="-25000">
              <a:solidFill>
                <a:schemeClr val="tx2"/>
              </a:solidFill>
            </a:endParaRPr>
          </a:p>
        </p:txBody>
      </p:sp>
      <p:sp>
        <p:nvSpPr>
          <p:cNvPr id="33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3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  <p:sp>
        <p:nvSpPr>
          <p:cNvPr id="35" name="Oval 16"/>
          <p:cNvSpPr>
            <a:spLocks noChangeArrowheads="1"/>
          </p:cNvSpPr>
          <p:nvPr/>
        </p:nvSpPr>
        <p:spPr bwMode="auto">
          <a:xfrm>
            <a:off x="3928226" y="2611158"/>
            <a:ext cx="215900" cy="215900"/>
          </a:xfrm>
          <a:prstGeom prst="ellipse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chemeClr val="tx2"/>
              </a:solidFill>
            </a:endParaRP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3994246" y="2115111"/>
            <a:ext cx="57775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dirty="0" smtClean="0">
                <a:solidFill>
                  <a:schemeClr val="tx2"/>
                </a:solidFill>
              </a:rPr>
              <a:t>2’</a:t>
            </a:r>
            <a:endParaRPr lang="hu-HU" sz="2400" dirty="0">
              <a:solidFill>
                <a:schemeClr val="tx2"/>
              </a:solidFill>
            </a:endParaRPr>
          </a:p>
        </p:txBody>
      </p:sp>
      <p:sp>
        <p:nvSpPr>
          <p:cNvPr id="37" name="Szabadkézi sokszög 36"/>
          <p:cNvSpPr/>
          <p:nvPr/>
        </p:nvSpPr>
        <p:spPr>
          <a:xfrm>
            <a:off x="4061012" y="2810435"/>
            <a:ext cx="726141" cy="2353236"/>
          </a:xfrm>
          <a:custGeom>
            <a:avLst/>
            <a:gdLst>
              <a:gd name="connsiteX0" fmla="*/ 726141 w 726141"/>
              <a:gd name="connsiteY0" fmla="*/ 2353236 h 2353236"/>
              <a:gd name="connsiteX1" fmla="*/ 363070 w 726141"/>
              <a:gd name="connsiteY1" fmla="*/ 1344706 h 2353236"/>
              <a:gd name="connsiteX2" fmla="*/ 0 w 726141"/>
              <a:gd name="connsiteY2" fmla="*/ 0 h 235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41" h="2353236">
                <a:moveTo>
                  <a:pt x="726141" y="2353236"/>
                </a:moveTo>
                <a:cubicBezTo>
                  <a:pt x="605117" y="2045074"/>
                  <a:pt x="484094" y="1736912"/>
                  <a:pt x="363070" y="1344706"/>
                </a:cubicBezTo>
                <a:cubicBezTo>
                  <a:pt x="242047" y="952500"/>
                  <a:pt x="121023" y="476250"/>
                  <a:pt x="0" y="0"/>
                </a:cubicBezTo>
              </a:path>
            </a:pathLst>
          </a:custGeom>
          <a:ln w="254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6383" name="Oval 15"/>
          <p:cNvSpPr>
            <a:spLocks noChangeArrowheads="1"/>
          </p:cNvSpPr>
          <p:nvPr/>
        </p:nvSpPr>
        <p:spPr bwMode="auto">
          <a:xfrm>
            <a:off x="4675188" y="5062538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chemeClr val="tx2"/>
              </a:solidFill>
            </a:endParaRPr>
          </a:p>
        </p:txBody>
      </p:sp>
      <p:sp>
        <p:nvSpPr>
          <p:cNvPr id="38" name="AutoShape 10"/>
          <p:cNvSpPr>
            <a:spLocks noChangeArrowheads="1"/>
          </p:cNvSpPr>
          <p:nvPr/>
        </p:nvSpPr>
        <p:spPr bwMode="auto">
          <a:xfrm>
            <a:off x="1508919" y="1664494"/>
            <a:ext cx="1854993" cy="642144"/>
          </a:xfrm>
          <a:prstGeom prst="wedgeRoundRectCallout">
            <a:avLst>
              <a:gd name="adj1" fmla="val 84813"/>
              <a:gd name="adj2" fmla="val 110530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dirty="0" smtClean="0">
                <a:solidFill>
                  <a:schemeClr val="tx2"/>
                </a:solidFill>
              </a:rPr>
              <a:t>Tényleges végállapot</a:t>
            </a:r>
            <a:endParaRPr lang="hu-HU" sz="2000" dirty="0">
              <a:solidFill>
                <a:schemeClr val="tx2"/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498011" y="3624966"/>
            <a:ext cx="8251903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Az indikátordiagram által körülzárt terület arányos a fúvó működtetéséhez elméletileg szükséges munkával, aminek időegységre eső része a hasznos teljesítmény. 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6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6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8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8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8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8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8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8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18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00"/>
                            </p:stCondLst>
                            <p:childTnLst>
                              <p:par>
                                <p:cTn id="17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000"/>
                            </p:stCondLst>
                            <p:childTnLst>
                              <p:par>
                                <p:cTn id="17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500"/>
                            </p:stCondLst>
                            <p:childTnLst>
                              <p:par>
                                <p:cTn id="1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96" grpId="0" animBg="1"/>
      <p:bldP spid="186373" grpId="0" animBg="1"/>
      <p:bldP spid="186374" grpId="0" animBg="1"/>
      <p:bldP spid="186375" grpId="0" animBg="1"/>
      <p:bldP spid="186376" grpId="0" animBg="1"/>
      <p:bldP spid="186377" grpId="0" animBg="1"/>
      <p:bldP spid="186378" grpId="0" animBg="1"/>
      <p:bldP spid="186379" grpId="0"/>
      <p:bldP spid="186380" grpId="0"/>
      <p:bldP spid="186381" grpId="0" animBg="1"/>
      <p:bldP spid="186382" grpId="0" animBg="1"/>
      <p:bldP spid="186385" grpId="0" animBg="1"/>
      <p:bldP spid="186384" grpId="0" animBg="1"/>
      <p:bldP spid="186387" grpId="0" animBg="1"/>
      <p:bldP spid="186386" grpId="0" animBg="1"/>
      <p:bldP spid="186389" grpId="0" animBg="1"/>
      <p:bldP spid="186390" grpId="0"/>
      <p:bldP spid="186391" grpId="0"/>
      <p:bldP spid="186392" grpId="0"/>
      <p:bldP spid="186393" grpId="0"/>
      <p:bldP spid="186399" grpId="0"/>
      <p:bldP spid="186400" grpId="0"/>
      <p:bldP spid="186388" grpId="0" animBg="1"/>
      <p:bldP spid="186402" grpId="0" animBg="1"/>
      <p:bldP spid="186404" grpId="0" animBg="1"/>
      <p:bldP spid="186406" grpId="0"/>
      <p:bldP spid="35" grpId="0" animBg="1"/>
      <p:bldP spid="36" grpId="0"/>
      <p:bldP spid="37" grpId="0" animBg="1"/>
      <p:bldP spid="186383" grpId="0" animBg="1"/>
      <p:bldP spid="38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2023"/>
            <a:ext cx="8229600" cy="1143000"/>
          </a:xfrm>
        </p:spPr>
        <p:txBody>
          <a:bodyPr/>
          <a:lstStyle/>
          <a:p>
            <a:r>
              <a:rPr lang="hu-HU" sz="3600" dirty="0" smtClean="0"/>
              <a:t>Dugattyús elven működő kompresszorok sajátosságai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58963"/>
            <a:ext cx="8229600" cy="4098925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dirty="0">
                <a:latin typeface="+mj-lt"/>
              </a:rPr>
              <a:t>Önműködő (rugóterhelésű) szelepek. 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dirty="0">
                <a:latin typeface="+mj-lt"/>
              </a:rPr>
              <a:t>Káros tér.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dirty="0">
                <a:latin typeface="+mj-lt"/>
              </a:rPr>
              <a:t>Egy fokozatban nagy nyomásviszony (</a:t>
            </a:r>
            <a:r>
              <a:rPr lang="hu-HU" sz="2800" dirty="0" err="1">
                <a:latin typeface="+mj-lt"/>
              </a:rPr>
              <a:t>max</a:t>
            </a:r>
            <a:r>
              <a:rPr lang="hu-HU" sz="2800" dirty="0">
                <a:latin typeface="+mj-lt"/>
              </a:rPr>
              <a:t>. 5-7).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dirty="0">
                <a:latin typeface="+mj-lt"/>
              </a:rPr>
              <a:t>Jó volumetrikus hatásfok.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dirty="0">
                <a:latin typeface="+mj-lt"/>
              </a:rPr>
              <a:t>Jó hűtési viszonyok, ezért a kompresszió kitevője rendszerint közel áll az egyhez.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800" dirty="0">
                <a:latin typeface="+mj-lt"/>
              </a:rPr>
              <a:t>Kisebb fajlagos munkaszükséglet, kisebb szállító teljesítmény, egyenetlen járás.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5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4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title"/>
          </p:nvPr>
        </p:nvSpPr>
        <p:spPr>
          <a:xfrm>
            <a:off x="450850" y="-65088"/>
            <a:ext cx="8229600" cy="701676"/>
          </a:xfrm>
        </p:spPr>
        <p:txBody>
          <a:bodyPr/>
          <a:lstStyle/>
          <a:p>
            <a:r>
              <a:rPr lang="hu-HU" sz="3200" smtClean="0"/>
              <a:t>Dugattyús kompresszorok indikátordiagramja</a:t>
            </a: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1219200" y="2491359"/>
            <a:ext cx="3562350" cy="2486025"/>
            <a:chOff x="768" y="1506"/>
            <a:chExt cx="2244" cy="1566"/>
          </a:xfrm>
          <a:solidFill>
            <a:srgbClr val="FF0000">
              <a:alpha val="35000"/>
            </a:srgbClr>
          </a:solidFill>
        </p:grpSpPr>
        <p:sp>
          <p:nvSpPr>
            <p:cNvPr id="189496" name="Rectangle 56"/>
            <p:cNvSpPr>
              <a:spLocks noChangeArrowheads="1"/>
            </p:cNvSpPr>
            <p:nvPr/>
          </p:nvSpPr>
          <p:spPr bwMode="auto">
            <a:xfrm>
              <a:off x="768" y="1506"/>
              <a:ext cx="1506" cy="1566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89497" name="Freeform 57"/>
            <p:cNvSpPr>
              <a:spLocks/>
            </p:cNvSpPr>
            <p:nvPr/>
          </p:nvSpPr>
          <p:spPr bwMode="auto">
            <a:xfrm>
              <a:off x="2274" y="1518"/>
              <a:ext cx="738" cy="1548"/>
            </a:xfrm>
            <a:custGeom>
              <a:avLst/>
              <a:gdLst/>
              <a:ahLst/>
              <a:cxnLst>
                <a:cxn ang="0">
                  <a:pos x="750" y="1548"/>
                </a:cxn>
                <a:cxn ang="0">
                  <a:pos x="630" y="1452"/>
                </a:cxn>
                <a:cxn ang="0">
                  <a:pos x="480" y="1290"/>
                </a:cxn>
                <a:cxn ang="0">
                  <a:pos x="354" y="1062"/>
                </a:cxn>
                <a:cxn ang="0">
                  <a:pos x="192" y="690"/>
                </a:cxn>
                <a:cxn ang="0">
                  <a:pos x="84" y="366"/>
                </a:cxn>
                <a:cxn ang="0">
                  <a:pos x="0" y="0"/>
                </a:cxn>
                <a:cxn ang="0">
                  <a:pos x="0" y="1542"/>
                </a:cxn>
                <a:cxn ang="0">
                  <a:pos x="750" y="1548"/>
                </a:cxn>
              </a:cxnLst>
              <a:rect l="0" t="0" r="r" b="b"/>
              <a:pathLst>
                <a:path w="750" h="1548">
                  <a:moveTo>
                    <a:pt x="750" y="1548"/>
                  </a:moveTo>
                  <a:lnTo>
                    <a:pt x="630" y="1452"/>
                  </a:lnTo>
                  <a:lnTo>
                    <a:pt x="480" y="1290"/>
                  </a:lnTo>
                  <a:lnTo>
                    <a:pt x="354" y="1062"/>
                  </a:lnTo>
                  <a:lnTo>
                    <a:pt x="192" y="690"/>
                  </a:lnTo>
                  <a:lnTo>
                    <a:pt x="84" y="366"/>
                  </a:lnTo>
                  <a:lnTo>
                    <a:pt x="0" y="0"/>
                  </a:lnTo>
                  <a:lnTo>
                    <a:pt x="0" y="1542"/>
                  </a:lnTo>
                  <a:lnTo>
                    <a:pt x="750" y="154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</p:grpSp>
      <p:sp>
        <p:nvSpPr>
          <p:cNvPr id="189501" name="Freeform 61"/>
          <p:cNvSpPr>
            <a:spLocks/>
          </p:cNvSpPr>
          <p:nvPr/>
        </p:nvSpPr>
        <p:spPr bwMode="auto">
          <a:xfrm>
            <a:off x="1231900" y="2493963"/>
            <a:ext cx="971550" cy="2470150"/>
          </a:xfrm>
          <a:custGeom>
            <a:avLst/>
            <a:gdLst>
              <a:gd name="T0" fmla="*/ 204 w 612"/>
              <a:gd name="T1" fmla="*/ 0 h 1556"/>
              <a:gd name="T2" fmla="*/ 0 w 612"/>
              <a:gd name="T3" fmla="*/ 4 h 1556"/>
              <a:gd name="T4" fmla="*/ 0 w 612"/>
              <a:gd name="T5" fmla="*/ 1556 h 1556"/>
              <a:gd name="T6" fmla="*/ 612 w 612"/>
              <a:gd name="T7" fmla="*/ 1556 h 1556"/>
              <a:gd name="T8" fmla="*/ 560 w 612"/>
              <a:gd name="T9" fmla="*/ 1448 h 1556"/>
              <a:gd name="T10" fmla="*/ 432 w 612"/>
              <a:gd name="T11" fmla="*/ 1228 h 1556"/>
              <a:gd name="T12" fmla="*/ 336 w 612"/>
              <a:gd name="T13" fmla="*/ 952 h 1556"/>
              <a:gd name="T14" fmla="*/ 272 w 612"/>
              <a:gd name="T15" fmla="*/ 604 h 1556"/>
              <a:gd name="T16" fmla="*/ 232 w 612"/>
              <a:gd name="T17" fmla="*/ 276 h 1556"/>
              <a:gd name="T18" fmla="*/ 204 w 612"/>
              <a:gd name="T19" fmla="*/ 0 h 15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2"/>
              <a:gd name="T31" fmla="*/ 0 h 1556"/>
              <a:gd name="T32" fmla="*/ 612 w 612"/>
              <a:gd name="T33" fmla="*/ 1556 h 15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2" h="1556">
                <a:moveTo>
                  <a:pt x="204" y="0"/>
                </a:moveTo>
                <a:lnTo>
                  <a:pt x="0" y="4"/>
                </a:lnTo>
                <a:lnTo>
                  <a:pt x="0" y="1556"/>
                </a:lnTo>
                <a:lnTo>
                  <a:pt x="612" y="1556"/>
                </a:lnTo>
                <a:lnTo>
                  <a:pt x="560" y="1448"/>
                </a:lnTo>
                <a:lnTo>
                  <a:pt x="432" y="1228"/>
                </a:lnTo>
                <a:lnTo>
                  <a:pt x="336" y="952"/>
                </a:lnTo>
                <a:lnTo>
                  <a:pt x="272" y="604"/>
                </a:lnTo>
                <a:lnTo>
                  <a:pt x="232" y="276"/>
                </a:lnTo>
                <a:lnTo>
                  <a:pt x="204" y="0"/>
                </a:lnTo>
                <a:close/>
              </a:path>
            </a:pathLst>
          </a:custGeom>
          <a:solidFill>
            <a:srgbClr val="66FF33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44" name="Line 4"/>
          <p:cNvSpPr>
            <a:spLocks noChangeShapeType="1"/>
          </p:cNvSpPr>
          <p:nvPr/>
        </p:nvSpPr>
        <p:spPr bwMode="auto">
          <a:xfrm>
            <a:off x="1204913" y="5573713"/>
            <a:ext cx="5775325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45" name="Line 5"/>
          <p:cNvSpPr>
            <a:spLocks noChangeShapeType="1"/>
          </p:cNvSpPr>
          <p:nvPr/>
        </p:nvSpPr>
        <p:spPr bwMode="auto">
          <a:xfrm rot="-5400000">
            <a:off x="-1103312" y="3243263"/>
            <a:ext cx="4662487" cy="142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46" name="Line 6"/>
          <p:cNvSpPr>
            <a:spLocks noChangeShapeType="1"/>
          </p:cNvSpPr>
          <p:nvPr/>
        </p:nvSpPr>
        <p:spPr bwMode="auto">
          <a:xfrm>
            <a:off x="1219200" y="4960938"/>
            <a:ext cx="5913438" cy="0"/>
          </a:xfrm>
          <a:prstGeom prst="line">
            <a:avLst/>
          </a:prstGeom>
          <a:noFill/>
          <a:ln w="9525">
            <a:solidFill>
              <a:srgbClr val="33CC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47" name="Line 7"/>
          <p:cNvSpPr>
            <a:spLocks noChangeShapeType="1"/>
          </p:cNvSpPr>
          <p:nvPr/>
        </p:nvSpPr>
        <p:spPr bwMode="auto">
          <a:xfrm>
            <a:off x="1241425" y="2500313"/>
            <a:ext cx="5913438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50" name="Text Box 10"/>
          <p:cNvSpPr txBox="1">
            <a:spLocks noChangeArrowheads="1"/>
          </p:cNvSpPr>
          <p:nvPr/>
        </p:nvSpPr>
        <p:spPr bwMode="auto">
          <a:xfrm>
            <a:off x="6792913" y="5387975"/>
            <a:ext cx="109696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V</a:t>
            </a:r>
            <a:r>
              <a:rPr lang="hu-HU" i="1">
                <a:solidFill>
                  <a:schemeClr val="tx2"/>
                </a:solidFill>
              </a:rPr>
              <a:t> (m</a:t>
            </a:r>
            <a:r>
              <a:rPr lang="hu-HU" i="1" baseline="30000">
                <a:solidFill>
                  <a:schemeClr val="tx2"/>
                </a:solidFill>
              </a:rPr>
              <a:t>3</a:t>
            </a:r>
            <a:r>
              <a:rPr lang="hu-HU" i="1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89451" name="Text Box 11"/>
          <p:cNvSpPr txBox="1">
            <a:spLocks noChangeArrowheads="1"/>
          </p:cNvSpPr>
          <p:nvPr/>
        </p:nvSpPr>
        <p:spPr bwMode="auto">
          <a:xfrm>
            <a:off x="612775" y="561975"/>
            <a:ext cx="109696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p</a:t>
            </a:r>
            <a:r>
              <a:rPr lang="hu-HU" i="1">
                <a:solidFill>
                  <a:schemeClr val="tx2"/>
                </a:solidFill>
              </a:rPr>
              <a:t> (N/m</a:t>
            </a:r>
            <a:r>
              <a:rPr lang="hu-HU" i="1" baseline="30000">
                <a:solidFill>
                  <a:schemeClr val="tx2"/>
                </a:solidFill>
              </a:rPr>
              <a:t>2</a:t>
            </a:r>
            <a:r>
              <a:rPr lang="hu-HU" i="1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89452" name="Line 12"/>
          <p:cNvSpPr>
            <a:spLocks noChangeShapeType="1"/>
          </p:cNvSpPr>
          <p:nvPr/>
        </p:nvSpPr>
        <p:spPr bwMode="auto">
          <a:xfrm flipH="1" flipV="1">
            <a:off x="4784725" y="2035175"/>
            <a:ext cx="4763" cy="444341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55" name="Line 15"/>
          <p:cNvSpPr>
            <a:spLocks noChangeShapeType="1"/>
          </p:cNvSpPr>
          <p:nvPr/>
        </p:nvSpPr>
        <p:spPr bwMode="auto">
          <a:xfrm rot="16200000" flipV="1">
            <a:off x="2631281" y="1523207"/>
            <a:ext cx="1587" cy="19558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59" name="Line 19"/>
          <p:cNvSpPr>
            <a:spLocks noChangeShapeType="1"/>
          </p:cNvSpPr>
          <p:nvPr/>
        </p:nvSpPr>
        <p:spPr bwMode="auto">
          <a:xfrm rot="5400000" flipH="1" flipV="1">
            <a:off x="3467894" y="3748882"/>
            <a:ext cx="0" cy="2430462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60" name="Text Box 20"/>
          <p:cNvSpPr txBox="1">
            <a:spLocks noChangeArrowheads="1"/>
          </p:cNvSpPr>
          <p:nvPr/>
        </p:nvSpPr>
        <p:spPr bwMode="auto">
          <a:xfrm>
            <a:off x="4749800" y="4994275"/>
            <a:ext cx="395288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1</a:t>
            </a:r>
            <a:endParaRPr lang="hu-HU" i="1">
              <a:solidFill>
                <a:schemeClr val="tx2"/>
              </a:solidFill>
            </a:endParaRPr>
          </a:p>
        </p:txBody>
      </p:sp>
      <p:sp>
        <p:nvSpPr>
          <p:cNvPr id="189461" name="Text Box 21"/>
          <p:cNvSpPr txBox="1">
            <a:spLocks noChangeArrowheads="1"/>
          </p:cNvSpPr>
          <p:nvPr/>
        </p:nvSpPr>
        <p:spPr bwMode="auto">
          <a:xfrm>
            <a:off x="3182938" y="2114550"/>
            <a:ext cx="395287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2</a:t>
            </a:r>
            <a:endParaRPr lang="hu-HU" i="1">
              <a:solidFill>
                <a:schemeClr val="tx2"/>
              </a:solidFill>
            </a:endParaRPr>
          </a:p>
        </p:txBody>
      </p:sp>
      <p:sp>
        <p:nvSpPr>
          <p:cNvPr id="189462" name="Text Box 22"/>
          <p:cNvSpPr txBox="1">
            <a:spLocks noChangeArrowheads="1"/>
          </p:cNvSpPr>
          <p:nvPr/>
        </p:nvSpPr>
        <p:spPr bwMode="auto">
          <a:xfrm>
            <a:off x="1495425" y="2052638"/>
            <a:ext cx="395288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3</a:t>
            </a:r>
            <a:endParaRPr lang="hu-HU" i="1">
              <a:solidFill>
                <a:schemeClr val="tx2"/>
              </a:solidFill>
            </a:endParaRPr>
          </a:p>
        </p:txBody>
      </p:sp>
      <p:sp>
        <p:nvSpPr>
          <p:cNvPr id="189463" name="Text Box 23"/>
          <p:cNvSpPr txBox="1">
            <a:spLocks noChangeArrowheads="1"/>
          </p:cNvSpPr>
          <p:nvPr/>
        </p:nvSpPr>
        <p:spPr bwMode="auto">
          <a:xfrm>
            <a:off x="2073275" y="5013325"/>
            <a:ext cx="395288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4</a:t>
            </a:r>
            <a:endParaRPr lang="hu-HU" i="1">
              <a:solidFill>
                <a:schemeClr val="tx2"/>
              </a:solidFill>
            </a:endParaRPr>
          </a:p>
        </p:txBody>
      </p:sp>
      <p:sp>
        <p:nvSpPr>
          <p:cNvPr id="189465" name="Text Box 25"/>
          <p:cNvSpPr txBox="1">
            <a:spLocks noChangeArrowheads="1"/>
          </p:cNvSpPr>
          <p:nvPr/>
        </p:nvSpPr>
        <p:spPr bwMode="auto">
          <a:xfrm>
            <a:off x="630238" y="4738688"/>
            <a:ext cx="57943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p</a:t>
            </a:r>
            <a:r>
              <a:rPr lang="hu-HU" b="1" i="1" baseline="-25000">
                <a:solidFill>
                  <a:schemeClr val="tx2"/>
                </a:solidFill>
              </a:rPr>
              <a:t>sz</a:t>
            </a:r>
            <a:endParaRPr lang="hu-HU" i="1" baseline="-25000">
              <a:solidFill>
                <a:schemeClr val="tx2"/>
              </a:solidFill>
            </a:endParaRPr>
          </a:p>
        </p:txBody>
      </p:sp>
      <p:sp>
        <p:nvSpPr>
          <p:cNvPr id="189466" name="Text Box 26"/>
          <p:cNvSpPr txBox="1">
            <a:spLocks noChangeArrowheads="1"/>
          </p:cNvSpPr>
          <p:nvPr/>
        </p:nvSpPr>
        <p:spPr bwMode="auto">
          <a:xfrm>
            <a:off x="652463" y="2276475"/>
            <a:ext cx="5794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p</a:t>
            </a:r>
            <a:r>
              <a:rPr lang="hu-HU" b="1" i="1" baseline="-25000">
                <a:solidFill>
                  <a:schemeClr val="tx2"/>
                </a:solidFill>
              </a:rPr>
              <a:t>ny</a:t>
            </a:r>
            <a:endParaRPr lang="hu-HU" i="1" baseline="-25000">
              <a:solidFill>
                <a:schemeClr val="tx2"/>
              </a:solidFill>
            </a:endParaRPr>
          </a:p>
        </p:txBody>
      </p:sp>
      <p:sp>
        <p:nvSpPr>
          <p:cNvPr id="189468" name="Line 28"/>
          <p:cNvSpPr>
            <a:spLocks noChangeShapeType="1"/>
          </p:cNvSpPr>
          <p:nvPr/>
        </p:nvSpPr>
        <p:spPr bwMode="auto">
          <a:xfrm flipH="1" flipV="1">
            <a:off x="1223963" y="5459413"/>
            <a:ext cx="3175" cy="500062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69" name="Line 29"/>
          <p:cNvSpPr>
            <a:spLocks noChangeShapeType="1"/>
          </p:cNvSpPr>
          <p:nvPr/>
        </p:nvSpPr>
        <p:spPr bwMode="auto">
          <a:xfrm flipV="1">
            <a:off x="1550988" y="5891213"/>
            <a:ext cx="3230562" cy="317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70" name="Text Box 30"/>
          <p:cNvSpPr txBox="1">
            <a:spLocks noChangeArrowheads="1"/>
          </p:cNvSpPr>
          <p:nvPr/>
        </p:nvSpPr>
        <p:spPr bwMode="auto">
          <a:xfrm>
            <a:off x="2908300" y="5551488"/>
            <a:ext cx="5492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V</a:t>
            </a:r>
            <a:r>
              <a:rPr lang="hu-HU" b="1" i="1" baseline="-25000">
                <a:solidFill>
                  <a:schemeClr val="tx2"/>
                </a:solidFill>
              </a:rPr>
              <a:t>l</a:t>
            </a:r>
            <a:endParaRPr lang="hu-HU" i="1" baseline="-25000">
              <a:solidFill>
                <a:schemeClr val="tx2"/>
              </a:solidFill>
            </a:endParaRPr>
          </a:p>
        </p:txBody>
      </p:sp>
      <p:sp>
        <p:nvSpPr>
          <p:cNvPr id="189475" name="Freeform 35"/>
          <p:cNvSpPr>
            <a:spLocks/>
          </p:cNvSpPr>
          <p:nvPr/>
        </p:nvSpPr>
        <p:spPr bwMode="auto">
          <a:xfrm>
            <a:off x="2574925" y="1062038"/>
            <a:ext cx="4710113" cy="4221162"/>
          </a:xfrm>
          <a:custGeom>
            <a:avLst/>
            <a:gdLst>
              <a:gd name="T0" fmla="*/ 2967 w 2967"/>
              <a:gd name="T1" fmla="*/ 2659 h 2659"/>
              <a:gd name="T2" fmla="*/ 1402 w 2967"/>
              <a:gd name="T3" fmla="*/ 2467 h 2659"/>
              <a:gd name="T4" fmla="*/ 500 w 2967"/>
              <a:gd name="T5" fmla="*/ 1555 h 2659"/>
              <a:gd name="T6" fmla="*/ 0 w 2967"/>
              <a:gd name="T7" fmla="*/ 0 h 2659"/>
              <a:gd name="T8" fmla="*/ 0 60000 65536"/>
              <a:gd name="T9" fmla="*/ 0 60000 65536"/>
              <a:gd name="T10" fmla="*/ 0 60000 65536"/>
              <a:gd name="T11" fmla="*/ 0 60000 65536"/>
              <a:gd name="T12" fmla="*/ 0 w 2967"/>
              <a:gd name="T13" fmla="*/ 0 h 2659"/>
              <a:gd name="T14" fmla="*/ 2967 w 2967"/>
              <a:gd name="T15" fmla="*/ 2659 h 26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67" h="2659">
                <a:moveTo>
                  <a:pt x="2967" y="2659"/>
                </a:moveTo>
                <a:cubicBezTo>
                  <a:pt x="2390" y="2655"/>
                  <a:pt x="1813" y="2651"/>
                  <a:pt x="1402" y="2467"/>
                </a:cubicBezTo>
                <a:cubicBezTo>
                  <a:pt x="991" y="2283"/>
                  <a:pt x="734" y="1966"/>
                  <a:pt x="500" y="1555"/>
                </a:cubicBezTo>
                <a:cubicBezTo>
                  <a:pt x="266" y="1144"/>
                  <a:pt x="133" y="572"/>
                  <a:pt x="0" y="0"/>
                </a:cubicBezTo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77" name="Freeform 37"/>
          <p:cNvSpPr>
            <a:spLocks/>
          </p:cNvSpPr>
          <p:nvPr/>
        </p:nvSpPr>
        <p:spPr bwMode="auto">
          <a:xfrm>
            <a:off x="3606800" y="2593975"/>
            <a:ext cx="1174750" cy="2357438"/>
          </a:xfrm>
          <a:custGeom>
            <a:avLst/>
            <a:gdLst>
              <a:gd name="T0" fmla="*/ 1144 w 1144"/>
              <a:gd name="T1" fmla="*/ 1484 h 1484"/>
              <a:gd name="T2" fmla="*/ 988 w 1144"/>
              <a:gd name="T3" fmla="*/ 1416 h 1484"/>
              <a:gd name="T4" fmla="*/ 828 w 1144"/>
              <a:gd name="T5" fmla="*/ 1304 h 1484"/>
              <a:gd name="T6" fmla="*/ 672 w 1144"/>
              <a:gd name="T7" fmla="*/ 1168 h 1484"/>
              <a:gd name="T8" fmla="*/ 444 w 1144"/>
              <a:gd name="T9" fmla="*/ 896 h 1484"/>
              <a:gd name="T10" fmla="*/ 212 w 1144"/>
              <a:gd name="T11" fmla="*/ 512 h 1484"/>
              <a:gd name="T12" fmla="*/ 84 w 1144"/>
              <a:gd name="T13" fmla="*/ 220 h 1484"/>
              <a:gd name="T14" fmla="*/ 0 w 1144"/>
              <a:gd name="T15" fmla="*/ 0 h 148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44"/>
              <a:gd name="T25" fmla="*/ 0 h 1484"/>
              <a:gd name="T26" fmla="*/ 1144 w 1144"/>
              <a:gd name="T27" fmla="*/ 1484 h 148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44" h="1484">
                <a:moveTo>
                  <a:pt x="1144" y="1484"/>
                </a:moveTo>
                <a:cubicBezTo>
                  <a:pt x="1092" y="1465"/>
                  <a:pt x="1041" y="1446"/>
                  <a:pt x="988" y="1416"/>
                </a:cubicBezTo>
                <a:cubicBezTo>
                  <a:pt x="935" y="1386"/>
                  <a:pt x="881" y="1345"/>
                  <a:pt x="828" y="1304"/>
                </a:cubicBezTo>
                <a:cubicBezTo>
                  <a:pt x="775" y="1263"/>
                  <a:pt x="736" y="1236"/>
                  <a:pt x="672" y="1168"/>
                </a:cubicBezTo>
                <a:cubicBezTo>
                  <a:pt x="608" y="1100"/>
                  <a:pt x="521" y="1005"/>
                  <a:pt x="444" y="896"/>
                </a:cubicBezTo>
                <a:cubicBezTo>
                  <a:pt x="367" y="787"/>
                  <a:pt x="272" y="625"/>
                  <a:pt x="212" y="512"/>
                </a:cubicBezTo>
                <a:cubicBezTo>
                  <a:pt x="152" y="399"/>
                  <a:pt x="119" y="305"/>
                  <a:pt x="84" y="220"/>
                </a:cubicBezTo>
                <a:cubicBezTo>
                  <a:pt x="49" y="135"/>
                  <a:pt x="14" y="37"/>
                  <a:pt x="0" y="0"/>
                </a:cubicBezTo>
              </a:path>
            </a:pathLst>
          </a:cu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54" name="Oval 14"/>
          <p:cNvSpPr>
            <a:spLocks noChangeArrowheads="1"/>
          </p:cNvSpPr>
          <p:nvPr/>
        </p:nvSpPr>
        <p:spPr bwMode="auto">
          <a:xfrm>
            <a:off x="4675188" y="4851400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81" name="Freeform 41"/>
          <p:cNvSpPr>
            <a:spLocks/>
          </p:cNvSpPr>
          <p:nvPr/>
        </p:nvSpPr>
        <p:spPr bwMode="auto">
          <a:xfrm>
            <a:off x="1416050" y="1595438"/>
            <a:ext cx="3136900" cy="3810000"/>
          </a:xfrm>
          <a:custGeom>
            <a:avLst/>
            <a:gdLst>
              <a:gd name="T0" fmla="*/ 0 w 1620"/>
              <a:gd name="T1" fmla="*/ 0 h 2400"/>
              <a:gd name="T2" fmla="*/ 168 w 1620"/>
              <a:gd name="T3" fmla="*/ 1128 h 2400"/>
              <a:gd name="T4" fmla="*/ 420 w 1620"/>
              <a:gd name="T5" fmla="*/ 1818 h 2400"/>
              <a:gd name="T6" fmla="*/ 894 w 1620"/>
              <a:gd name="T7" fmla="*/ 2232 h 2400"/>
              <a:gd name="T8" fmla="*/ 1620 w 1620"/>
              <a:gd name="T9" fmla="*/ 2400 h 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20"/>
              <a:gd name="T16" fmla="*/ 0 h 2400"/>
              <a:gd name="T17" fmla="*/ 1620 w 1620"/>
              <a:gd name="T18" fmla="*/ 2400 h 24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20" h="2400">
                <a:moveTo>
                  <a:pt x="0" y="0"/>
                </a:moveTo>
                <a:cubicBezTo>
                  <a:pt x="49" y="412"/>
                  <a:pt x="98" y="825"/>
                  <a:pt x="168" y="1128"/>
                </a:cubicBezTo>
                <a:cubicBezTo>
                  <a:pt x="238" y="1431"/>
                  <a:pt x="299" y="1634"/>
                  <a:pt x="420" y="1818"/>
                </a:cubicBezTo>
                <a:cubicBezTo>
                  <a:pt x="541" y="2002"/>
                  <a:pt x="694" y="2135"/>
                  <a:pt x="894" y="2232"/>
                </a:cubicBezTo>
                <a:cubicBezTo>
                  <a:pt x="1094" y="2329"/>
                  <a:pt x="1357" y="2364"/>
                  <a:pt x="1620" y="2400"/>
                </a:cubicBezTo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83" name="Freeform 43"/>
          <p:cNvSpPr>
            <a:spLocks/>
          </p:cNvSpPr>
          <p:nvPr/>
        </p:nvSpPr>
        <p:spPr bwMode="auto">
          <a:xfrm>
            <a:off x="1552575" y="2481263"/>
            <a:ext cx="603250" cy="2378075"/>
          </a:xfrm>
          <a:custGeom>
            <a:avLst/>
            <a:gdLst>
              <a:gd name="T0" fmla="*/ 0 w 576"/>
              <a:gd name="T1" fmla="*/ 0 h 1518"/>
              <a:gd name="T2" fmla="*/ 114 w 576"/>
              <a:gd name="T3" fmla="*/ 624 h 1518"/>
              <a:gd name="T4" fmla="*/ 276 w 576"/>
              <a:gd name="T5" fmla="*/ 1122 h 1518"/>
              <a:gd name="T6" fmla="*/ 576 w 576"/>
              <a:gd name="T7" fmla="*/ 1518 h 1518"/>
              <a:gd name="T8" fmla="*/ 0 60000 65536"/>
              <a:gd name="T9" fmla="*/ 0 60000 65536"/>
              <a:gd name="T10" fmla="*/ 0 60000 65536"/>
              <a:gd name="T11" fmla="*/ 0 60000 65536"/>
              <a:gd name="T12" fmla="*/ 0 w 576"/>
              <a:gd name="T13" fmla="*/ 0 h 1518"/>
              <a:gd name="T14" fmla="*/ 576 w 576"/>
              <a:gd name="T15" fmla="*/ 1518 h 15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" h="1518">
                <a:moveTo>
                  <a:pt x="0" y="0"/>
                </a:moveTo>
                <a:cubicBezTo>
                  <a:pt x="34" y="218"/>
                  <a:pt x="68" y="437"/>
                  <a:pt x="114" y="624"/>
                </a:cubicBezTo>
                <a:cubicBezTo>
                  <a:pt x="160" y="811"/>
                  <a:pt x="199" y="973"/>
                  <a:pt x="276" y="1122"/>
                </a:cubicBezTo>
                <a:cubicBezTo>
                  <a:pt x="353" y="1271"/>
                  <a:pt x="464" y="1394"/>
                  <a:pt x="576" y="1518"/>
                </a:cubicBezTo>
              </a:path>
            </a:pathLst>
          </a:cu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84" name="Line 44"/>
          <p:cNvSpPr>
            <a:spLocks noChangeShapeType="1"/>
          </p:cNvSpPr>
          <p:nvPr/>
        </p:nvSpPr>
        <p:spPr bwMode="auto">
          <a:xfrm flipV="1">
            <a:off x="1557338" y="2012950"/>
            <a:ext cx="0" cy="43529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58" name="Oval 18"/>
          <p:cNvSpPr>
            <a:spLocks noChangeArrowheads="1"/>
          </p:cNvSpPr>
          <p:nvPr/>
        </p:nvSpPr>
        <p:spPr bwMode="auto">
          <a:xfrm>
            <a:off x="1450975" y="2393950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85" name="Line 45"/>
          <p:cNvSpPr>
            <a:spLocks noChangeShapeType="1"/>
          </p:cNvSpPr>
          <p:nvPr/>
        </p:nvSpPr>
        <p:spPr bwMode="auto">
          <a:xfrm flipH="1">
            <a:off x="1223963" y="5895975"/>
            <a:ext cx="328612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86" name="Text Box 46"/>
          <p:cNvSpPr txBox="1">
            <a:spLocks noChangeArrowheads="1"/>
          </p:cNvSpPr>
          <p:nvPr/>
        </p:nvSpPr>
        <p:spPr bwMode="auto">
          <a:xfrm>
            <a:off x="1154113" y="5919788"/>
            <a:ext cx="5492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V</a:t>
            </a:r>
            <a:r>
              <a:rPr lang="hu-HU" b="1" i="1" baseline="-25000">
                <a:solidFill>
                  <a:schemeClr val="tx2"/>
                </a:solidFill>
              </a:rPr>
              <a:t>k</a:t>
            </a:r>
            <a:endParaRPr lang="hu-HU" i="1" baseline="-25000">
              <a:solidFill>
                <a:schemeClr val="tx2"/>
              </a:solidFill>
            </a:endParaRPr>
          </a:p>
        </p:txBody>
      </p:sp>
      <p:sp>
        <p:nvSpPr>
          <p:cNvPr id="189487" name="Line 47"/>
          <p:cNvSpPr>
            <a:spLocks noChangeShapeType="1"/>
          </p:cNvSpPr>
          <p:nvPr/>
        </p:nvSpPr>
        <p:spPr bwMode="auto">
          <a:xfrm>
            <a:off x="2217738" y="6324600"/>
            <a:ext cx="2574925" cy="1588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88" name="Text Box 48"/>
          <p:cNvSpPr txBox="1">
            <a:spLocks noChangeArrowheads="1"/>
          </p:cNvSpPr>
          <p:nvPr/>
        </p:nvSpPr>
        <p:spPr bwMode="auto">
          <a:xfrm>
            <a:off x="2892425" y="5927725"/>
            <a:ext cx="549275" cy="36671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V</a:t>
            </a:r>
            <a:r>
              <a:rPr lang="hu-HU" b="1" i="1" baseline="-25000">
                <a:solidFill>
                  <a:schemeClr val="tx2"/>
                </a:solidFill>
              </a:rPr>
              <a:t>h</a:t>
            </a:r>
            <a:endParaRPr lang="hu-HU" i="1" baseline="-25000">
              <a:solidFill>
                <a:schemeClr val="tx2"/>
              </a:solidFill>
            </a:endParaRPr>
          </a:p>
        </p:txBody>
      </p:sp>
      <p:sp>
        <p:nvSpPr>
          <p:cNvPr id="189489" name="Line 49"/>
          <p:cNvSpPr>
            <a:spLocks noChangeShapeType="1"/>
          </p:cNvSpPr>
          <p:nvPr/>
        </p:nvSpPr>
        <p:spPr bwMode="auto">
          <a:xfrm flipV="1">
            <a:off x="2214563" y="4676775"/>
            <a:ext cx="0" cy="178117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67" name="Oval 27"/>
          <p:cNvSpPr>
            <a:spLocks noChangeArrowheads="1"/>
          </p:cNvSpPr>
          <p:nvPr/>
        </p:nvSpPr>
        <p:spPr bwMode="auto">
          <a:xfrm>
            <a:off x="2106613" y="4846638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92" name="Freeform 52"/>
          <p:cNvSpPr>
            <a:spLocks/>
          </p:cNvSpPr>
          <p:nvPr/>
        </p:nvSpPr>
        <p:spPr bwMode="auto">
          <a:xfrm>
            <a:off x="3068638" y="587375"/>
            <a:ext cx="4710112" cy="4221163"/>
          </a:xfrm>
          <a:custGeom>
            <a:avLst/>
            <a:gdLst>
              <a:gd name="T0" fmla="*/ 2967 w 2967"/>
              <a:gd name="T1" fmla="*/ 2659 h 2659"/>
              <a:gd name="T2" fmla="*/ 1402 w 2967"/>
              <a:gd name="T3" fmla="*/ 2467 h 2659"/>
              <a:gd name="T4" fmla="*/ 500 w 2967"/>
              <a:gd name="T5" fmla="*/ 1555 h 2659"/>
              <a:gd name="T6" fmla="*/ 0 w 2967"/>
              <a:gd name="T7" fmla="*/ 0 h 2659"/>
              <a:gd name="T8" fmla="*/ 0 60000 65536"/>
              <a:gd name="T9" fmla="*/ 0 60000 65536"/>
              <a:gd name="T10" fmla="*/ 0 60000 65536"/>
              <a:gd name="T11" fmla="*/ 0 60000 65536"/>
              <a:gd name="T12" fmla="*/ 0 w 2967"/>
              <a:gd name="T13" fmla="*/ 0 h 2659"/>
              <a:gd name="T14" fmla="*/ 2967 w 2967"/>
              <a:gd name="T15" fmla="*/ 2659 h 26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67" h="2659">
                <a:moveTo>
                  <a:pt x="2967" y="2659"/>
                </a:moveTo>
                <a:cubicBezTo>
                  <a:pt x="2390" y="2655"/>
                  <a:pt x="1813" y="2651"/>
                  <a:pt x="1402" y="2467"/>
                </a:cubicBezTo>
                <a:cubicBezTo>
                  <a:pt x="991" y="2283"/>
                  <a:pt x="734" y="1966"/>
                  <a:pt x="500" y="1555"/>
                </a:cubicBezTo>
                <a:cubicBezTo>
                  <a:pt x="266" y="1144"/>
                  <a:pt x="133" y="572"/>
                  <a:pt x="0" y="0"/>
                </a:cubicBezTo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93" name="AutoShape 53"/>
          <p:cNvSpPr>
            <a:spLocks noChangeArrowheads="1"/>
          </p:cNvSpPr>
          <p:nvPr/>
        </p:nvSpPr>
        <p:spPr bwMode="auto">
          <a:xfrm>
            <a:off x="6702425" y="987425"/>
            <a:ext cx="2211388" cy="698500"/>
          </a:xfrm>
          <a:prstGeom prst="wedgeRoundRectCallout">
            <a:avLst>
              <a:gd name="adj1" fmla="val -178116"/>
              <a:gd name="adj2" fmla="val 242588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i="1">
                <a:solidFill>
                  <a:srgbClr val="00506E"/>
                </a:solidFill>
              </a:rPr>
              <a:t>A kompresszió véghőmérséklete</a:t>
            </a:r>
          </a:p>
        </p:txBody>
      </p:sp>
      <p:sp>
        <p:nvSpPr>
          <p:cNvPr id="189456" name="Oval 16"/>
          <p:cNvSpPr>
            <a:spLocks noChangeArrowheads="1"/>
          </p:cNvSpPr>
          <p:nvPr/>
        </p:nvSpPr>
        <p:spPr bwMode="auto">
          <a:xfrm>
            <a:off x="3494088" y="2395538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99" name="AutoShape 59"/>
          <p:cNvSpPr>
            <a:spLocks noChangeArrowheads="1"/>
          </p:cNvSpPr>
          <p:nvPr/>
        </p:nvSpPr>
        <p:spPr bwMode="auto">
          <a:xfrm>
            <a:off x="3621088" y="1168400"/>
            <a:ext cx="2171700" cy="623888"/>
          </a:xfrm>
          <a:prstGeom prst="wedgeRoundRectCallout">
            <a:avLst>
              <a:gd name="adj1" fmla="val -65426"/>
              <a:gd name="adj2" fmla="val 206449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i="1">
                <a:solidFill>
                  <a:srgbClr val="00506E"/>
                </a:solidFill>
              </a:rPr>
              <a:t>A kompresszió technikai munkája</a:t>
            </a:r>
          </a:p>
        </p:txBody>
      </p:sp>
      <p:sp>
        <p:nvSpPr>
          <p:cNvPr id="189503" name="AutoShape 63"/>
          <p:cNvSpPr>
            <a:spLocks noChangeArrowheads="1"/>
          </p:cNvSpPr>
          <p:nvPr/>
        </p:nvSpPr>
        <p:spPr bwMode="auto">
          <a:xfrm>
            <a:off x="6116638" y="3408363"/>
            <a:ext cx="2965450" cy="954087"/>
          </a:xfrm>
          <a:prstGeom prst="wedgeRoundRectCallout">
            <a:avLst>
              <a:gd name="adj1" fmla="val -132333"/>
              <a:gd name="adj2" fmla="val 56458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i="1">
                <a:solidFill>
                  <a:srgbClr val="00506E"/>
                </a:solidFill>
              </a:rPr>
              <a:t>Az indikátordiagram által körülzárt terület a teljes ciklus munkaszükséglete</a:t>
            </a:r>
          </a:p>
        </p:txBody>
      </p:sp>
      <p:sp>
        <p:nvSpPr>
          <p:cNvPr id="50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189449" name="AutoShape 9"/>
          <p:cNvSpPr>
            <a:spLocks noChangeArrowheads="1"/>
          </p:cNvSpPr>
          <p:nvPr/>
        </p:nvSpPr>
        <p:spPr bwMode="auto">
          <a:xfrm>
            <a:off x="6264275" y="1290638"/>
            <a:ext cx="2217738" cy="325437"/>
          </a:xfrm>
          <a:prstGeom prst="wedgeRoundRectCallout">
            <a:avLst>
              <a:gd name="adj1" fmla="val -71995"/>
              <a:gd name="adj2" fmla="val 320245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i="1">
                <a:solidFill>
                  <a:srgbClr val="00506E"/>
                </a:solidFill>
              </a:rPr>
              <a:t>Szállítási nyomás</a:t>
            </a:r>
          </a:p>
        </p:txBody>
      </p:sp>
      <p:sp>
        <p:nvSpPr>
          <p:cNvPr id="189495" name="AutoShape 55"/>
          <p:cNvSpPr>
            <a:spLocks noChangeArrowheads="1"/>
          </p:cNvSpPr>
          <p:nvPr/>
        </p:nvSpPr>
        <p:spPr bwMode="auto">
          <a:xfrm>
            <a:off x="6583363" y="2205038"/>
            <a:ext cx="2389187" cy="1233487"/>
          </a:xfrm>
          <a:prstGeom prst="wedgeRoundRectCallout">
            <a:avLst>
              <a:gd name="adj1" fmla="val -158009"/>
              <a:gd name="adj2" fmla="val 84861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i="1">
                <a:solidFill>
                  <a:srgbClr val="00506E"/>
                </a:solidFill>
              </a:rPr>
              <a:t>A kompresszió lehet izotermikus, adiabatikus vagy politropikus</a:t>
            </a:r>
          </a:p>
        </p:txBody>
      </p:sp>
      <p:sp>
        <p:nvSpPr>
          <p:cNvPr id="189491" name="AutoShape 51"/>
          <p:cNvSpPr>
            <a:spLocks noChangeArrowheads="1"/>
          </p:cNvSpPr>
          <p:nvPr/>
        </p:nvSpPr>
        <p:spPr bwMode="auto">
          <a:xfrm>
            <a:off x="6235700" y="3821113"/>
            <a:ext cx="2382838" cy="430212"/>
          </a:xfrm>
          <a:prstGeom prst="wedgeRoundRectCallout">
            <a:avLst>
              <a:gd name="adj1" fmla="val -75704"/>
              <a:gd name="adj2" fmla="val 271560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i="1">
                <a:solidFill>
                  <a:srgbClr val="00506E"/>
                </a:solidFill>
              </a:rPr>
              <a:t>Szívási hőmérséklet</a:t>
            </a:r>
          </a:p>
        </p:txBody>
      </p:sp>
      <p:sp>
        <p:nvSpPr>
          <p:cNvPr id="189448" name="AutoShape 8"/>
          <p:cNvSpPr>
            <a:spLocks noChangeArrowheads="1"/>
          </p:cNvSpPr>
          <p:nvPr/>
        </p:nvSpPr>
        <p:spPr bwMode="auto">
          <a:xfrm>
            <a:off x="5870575" y="3051175"/>
            <a:ext cx="1903413" cy="325438"/>
          </a:xfrm>
          <a:prstGeom prst="wedgeRoundRectCallout">
            <a:avLst>
              <a:gd name="adj1" fmla="val -61829"/>
              <a:gd name="adj2" fmla="val 535366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i="1">
                <a:solidFill>
                  <a:srgbClr val="00506E"/>
                </a:solidFill>
              </a:rPr>
              <a:t>Szívási nyomás</a:t>
            </a:r>
          </a:p>
        </p:txBody>
      </p:sp>
      <p:sp>
        <p:nvSpPr>
          <p:cNvPr id="189502" name="AutoShape 62"/>
          <p:cNvSpPr>
            <a:spLocks noChangeArrowheads="1"/>
          </p:cNvSpPr>
          <p:nvPr/>
        </p:nvSpPr>
        <p:spPr bwMode="auto">
          <a:xfrm>
            <a:off x="4781550" y="2119313"/>
            <a:ext cx="3121025" cy="908050"/>
          </a:xfrm>
          <a:prstGeom prst="wedgeRoundRectCallout">
            <a:avLst>
              <a:gd name="adj1" fmla="val -149759"/>
              <a:gd name="adj2" fmla="val 167731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 i="1">
                <a:solidFill>
                  <a:srgbClr val="00506E"/>
                </a:solidFill>
              </a:rPr>
              <a:t>A káros térben maradt sűrített gáz expanziójából visszanyert munka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9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9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8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89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89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8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8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9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9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9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9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8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8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89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9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9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9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0"/>
                            </p:stCondLst>
                            <p:childTnLst>
                              <p:par>
                                <p:cTn id="1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89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89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89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89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18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000"/>
                            </p:stCondLst>
                            <p:childTnLst>
                              <p:par>
                                <p:cTn id="15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89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89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89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89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8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8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8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8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3500"/>
                            </p:stCondLst>
                            <p:childTnLst>
                              <p:par>
                                <p:cTn id="1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8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8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89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89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000"/>
                            </p:stCondLst>
                            <p:childTnLst>
                              <p:par>
                                <p:cTn id="1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8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8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18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8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8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89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89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8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8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18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89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89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89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89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500"/>
                            </p:stCondLst>
                            <p:childTnLst>
                              <p:par>
                                <p:cTn id="20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89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89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000"/>
                            </p:stCondLst>
                            <p:childTnLst>
                              <p:par>
                                <p:cTn id="2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18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3500"/>
                            </p:stCondLst>
                            <p:childTnLst>
                              <p:par>
                                <p:cTn id="2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2000" fill="hold"/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000" fill="hold"/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89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89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7" dur="1000"/>
                                        <p:tgtEl>
                                          <p:spTgt spid="189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89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89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189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500"/>
                            </p:stCondLst>
                            <p:childTnLst>
                              <p:par>
                                <p:cTn id="24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89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18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189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189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18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89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189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4" dur="1000"/>
                                        <p:tgtEl>
                                          <p:spTgt spid="189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000"/>
                            </p:stCondLst>
                            <p:childTnLst>
                              <p:par>
                                <p:cTn id="25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89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89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189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189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1500"/>
                            </p:stCondLst>
                            <p:childTnLst>
                              <p:par>
                                <p:cTn id="26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189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189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189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189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501" grpId="0" animBg="1"/>
      <p:bldP spid="189444" grpId="0" animBg="1"/>
      <p:bldP spid="189445" grpId="0" animBg="1"/>
      <p:bldP spid="189446" grpId="0" animBg="1"/>
      <p:bldP spid="189447" grpId="0" animBg="1"/>
      <p:bldP spid="189450" grpId="0"/>
      <p:bldP spid="189451" grpId="0"/>
      <p:bldP spid="189452" grpId="0" animBg="1"/>
      <p:bldP spid="189455" grpId="0" animBg="1"/>
      <p:bldP spid="189459" grpId="0" animBg="1"/>
      <p:bldP spid="189460" grpId="0"/>
      <p:bldP spid="189461" grpId="0"/>
      <p:bldP spid="189462" grpId="0"/>
      <p:bldP spid="189463" grpId="0"/>
      <p:bldP spid="189465" grpId="0"/>
      <p:bldP spid="189466" grpId="0"/>
      <p:bldP spid="189468" grpId="0" animBg="1"/>
      <p:bldP spid="189469" grpId="0" animBg="1"/>
      <p:bldP spid="189470" grpId="0"/>
      <p:bldP spid="189475" grpId="0" animBg="1"/>
      <p:bldP spid="189477" grpId="0" animBg="1"/>
      <p:bldP spid="189454" grpId="0" animBg="1"/>
      <p:bldP spid="189481" grpId="0" animBg="1"/>
      <p:bldP spid="189483" grpId="0" animBg="1"/>
      <p:bldP spid="189484" grpId="0" animBg="1"/>
      <p:bldP spid="189458" grpId="0" animBg="1"/>
      <p:bldP spid="189485" grpId="0" animBg="1"/>
      <p:bldP spid="189486" grpId="0"/>
      <p:bldP spid="189487" grpId="0" animBg="1"/>
      <p:bldP spid="189488" grpId="0" animBg="1"/>
      <p:bldP spid="189489" grpId="0" animBg="1"/>
      <p:bldP spid="189467" grpId="0" animBg="1"/>
      <p:bldP spid="189492" grpId="0" animBg="1"/>
      <p:bldP spid="189493" grpId="0" animBg="1"/>
      <p:bldP spid="189493" grpId="1" animBg="1"/>
      <p:bldP spid="189456" grpId="0" animBg="1"/>
      <p:bldP spid="189499" grpId="0" animBg="1"/>
      <p:bldP spid="189503" grpId="0" animBg="1"/>
      <p:bldP spid="189449" grpId="0" animBg="1"/>
      <p:bldP spid="189449" grpId="1" animBg="1"/>
      <p:bldP spid="189495" grpId="0" animBg="1"/>
      <p:bldP spid="189495" grpId="1" animBg="1"/>
      <p:bldP spid="189491" grpId="0" animBg="1"/>
      <p:bldP spid="189491" grpId="1" animBg="1"/>
      <p:bldP spid="189448" grpId="0" animBg="1"/>
      <p:bldP spid="189448" grpId="1" animBg="1"/>
      <p:bldP spid="18950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1163"/>
            <a:ext cx="8229600" cy="595312"/>
          </a:xfrm>
        </p:spPr>
        <p:txBody>
          <a:bodyPr/>
          <a:lstStyle/>
          <a:p>
            <a:r>
              <a:rPr lang="hu-HU" sz="3200" smtClean="0"/>
              <a:t>Dugattyús kompresszorok szállító teljesítménye</a:t>
            </a:r>
          </a:p>
        </p:txBody>
      </p:sp>
      <p:graphicFrame>
        <p:nvGraphicFramePr>
          <p:cNvPr id="19046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07988" y="1700213"/>
          <a:ext cx="4203700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gyenlet" r:id="rId3" imgW="1650960" imgH="482400" progId="Equation.3">
                  <p:embed/>
                </p:oleObj>
              </mc:Choice>
              <mc:Fallback>
                <p:oleObj name="Egyenlet" r:id="rId3" imgW="165096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8" y="1700213"/>
                        <a:ext cx="4203700" cy="122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72" name="Object 8"/>
          <p:cNvGraphicFramePr>
            <a:graphicFrameLocks noChangeAspect="1"/>
          </p:cNvGraphicFramePr>
          <p:nvPr/>
        </p:nvGraphicFramePr>
        <p:xfrm>
          <a:off x="414338" y="3071813"/>
          <a:ext cx="4116387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gyenlet" r:id="rId5" imgW="1892160" imgH="685800" progId="Equation.3">
                  <p:embed/>
                </p:oleObj>
              </mc:Choice>
              <mc:Fallback>
                <p:oleObj name="Egyenlet" r:id="rId5" imgW="1892160" imgH="685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8" y="3071813"/>
                        <a:ext cx="4116387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73" name="Text Box 9"/>
          <p:cNvSpPr txBox="1">
            <a:spLocks noChangeArrowheads="1"/>
          </p:cNvSpPr>
          <p:nvPr/>
        </p:nvSpPr>
        <p:spPr bwMode="auto">
          <a:xfrm>
            <a:off x="4525963" y="3657600"/>
            <a:ext cx="45561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>
                <a:solidFill>
                  <a:schemeClr val="tx2"/>
                </a:solidFill>
              </a:rPr>
              <a:t>Mennyiségi, vagy szállítási fok</a:t>
            </a:r>
          </a:p>
        </p:txBody>
      </p:sp>
      <p:sp>
        <p:nvSpPr>
          <p:cNvPr id="190474" name="Text Box 10"/>
          <p:cNvSpPr txBox="1">
            <a:spLocks noChangeArrowheads="1"/>
          </p:cNvSpPr>
          <p:nvPr/>
        </p:nvSpPr>
        <p:spPr bwMode="auto">
          <a:xfrm>
            <a:off x="4624388" y="2155825"/>
            <a:ext cx="45561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>
                <a:solidFill>
                  <a:schemeClr val="tx2"/>
                </a:solidFill>
              </a:rPr>
              <a:t>A beszívott gáz térfogatárama</a:t>
            </a:r>
          </a:p>
        </p:txBody>
      </p:sp>
      <p:sp>
        <p:nvSpPr>
          <p:cNvPr id="190475" name="Text Box 11"/>
          <p:cNvSpPr txBox="1">
            <a:spLocks noChangeArrowheads="1"/>
          </p:cNvSpPr>
          <p:nvPr/>
        </p:nvSpPr>
        <p:spPr bwMode="auto">
          <a:xfrm>
            <a:off x="411163" y="5045075"/>
            <a:ext cx="8199437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>
                <a:solidFill>
                  <a:schemeClr val="tx2"/>
                </a:solidFill>
              </a:rPr>
              <a:t>A nyomásviszony növekedésével a töltési fok romlik! Egy fokozatban általában maximum 5-7 lehet a nyomásviszony.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0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0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73" grpId="0"/>
      <p:bldP spid="190474" grpId="0"/>
      <p:bldP spid="1904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0013"/>
            <a:ext cx="8229600" cy="1143000"/>
          </a:xfrm>
        </p:spPr>
        <p:txBody>
          <a:bodyPr/>
          <a:lstStyle/>
          <a:p>
            <a:r>
              <a:rPr lang="hu-HU" sz="3200" smtClean="0"/>
              <a:t>Volumetrikus kompresszorok teljesítményszükséglete</a:t>
            </a:r>
          </a:p>
        </p:txBody>
      </p:sp>
      <p:graphicFrame>
        <p:nvGraphicFramePr>
          <p:cNvPr id="19353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392113" y="1603375"/>
          <a:ext cx="42037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" name="Egyenlet" r:id="rId3" imgW="1879560" imgH="457200" progId="Equation.3">
                  <p:embed/>
                </p:oleObj>
              </mc:Choice>
              <mc:Fallback>
                <p:oleObj name="Egyenlet" r:id="rId3" imgW="187956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603375"/>
                        <a:ext cx="420370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3541" name="Text Box 5"/>
          <p:cNvSpPr txBox="1">
            <a:spLocks noChangeArrowheads="1"/>
          </p:cNvSpPr>
          <p:nvPr/>
        </p:nvSpPr>
        <p:spPr bwMode="auto">
          <a:xfrm>
            <a:off x="222327" y="2676294"/>
            <a:ext cx="8699500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>
                <a:solidFill>
                  <a:schemeClr val="tx2"/>
                </a:solidFill>
              </a:rPr>
              <a:t>A technikai munka meghatározásánál rendszerint figyelmen kívül hagyják a káros térben maradt gázok expanziójából származó munkanyereséget.</a:t>
            </a:r>
          </a:p>
        </p:txBody>
      </p:sp>
      <p:graphicFrame>
        <p:nvGraphicFramePr>
          <p:cNvPr id="193546" name="Object 10"/>
          <p:cNvGraphicFramePr>
            <a:graphicFrameLocks noChangeAspect="1"/>
          </p:cNvGraphicFramePr>
          <p:nvPr/>
        </p:nvGraphicFramePr>
        <p:xfrm>
          <a:off x="376238" y="3948113"/>
          <a:ext cx="5059362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name="Egyenlet" r:id="rId5" imgW="2298600" imgH="457200" progId="Equation.3">
                  <p:embed/>
                </p:oleObj>
              </mc:Choice>
              <mc:Fallback>
                <p:oleObj name="Egyenlet" r:id="rId5" imgW="22986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8" y="3948113"/>
                        <a:ext cx="5059362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354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988918"/>
              </p:ext>
            </p:extLst>
          </p:nvPr>
        </p:nvGraphicFramePr>
        <p:xfrm>
          <a:off x="6155431" y="3903317"/>
          <a:ext cx="1930610" cy="777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2" name="Egyenlet" r:id="rId7" imgW="850680" imgH="342720" progId="Equation.3">
                  <p:embed/>
                </p:oleObj>
              </mc:Choice>
              <mc:Fallback>
                <p:oleObj name="Egyenlet" r:id="rId7" imgW="850680" imgH="34272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5431" y="3903317"/>
                        <a:ext cx="1930610" cy="7771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3552" name="Object 16"/>
          <p:cNvGraphicFramePr>
            <a:graphicFrameLocks noChangeAspect="1"/>
          </p:cNvGraphicFramePr>
          <p:nvPr/>
        </p:nvGraphicFramePr>
        <p:xfrm>
          <a:off x="395288" y="5075238"/>
          <a:ext cx="4291012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3" name="Egyenlet" r:id="rId9" imgW="1892160" imgH="457200" progId="Equation.3">
                  <p:embed/>
                </p:oleObj>
              </mc:Choice>
              <mc:Fallback>
                <p:oleObj name="Egyenlet" r:id="rId9" imgW="1892160" imgH="457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075238"/>
                        <a:ext cx="4291012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93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5" y="100013"/>
            <a:ext cx="8229600" cy="9604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3600" dirty="0"/>
              <a:t>Két fokozatú dugattyús kompresszor indikátordiagramja</a:t>
            </a:r>
          </a:p>
        </p:txBody>
      </p:sp>
      <p:sp>
        <p:nvSpPr>
          <p:cNvPr id="202807" name="Freeform 55"/>
          <p:cNvSpPr>
            <a:spLocks/>
          </p:cNvSpPr>
          <p:nvPr/>
        </p:nvSpPr>
        <p:spPr bwMode="auto">
          <a:xfrm>
            <a:off x="1403350" y="2044700"/>
            <a:ext cx="2889250" cy="2203450"/>
          </a:xfrm>
          <a:custGeom>
            <a:avLst/>
            <a:gdLst/>
            <a:ahLst/>
            <a:cxnLst>
              <a:cxn ang="0">
                <a:pos x="1188" y="0"/>
              </a:cxn>
              <a:cxn ang="0">
                <a:pos x="0" y="0"/>
              </a:cxn>
              <a:cxn ang="0">
                <a:pos x="32" y="256"/>
              </a:cxn>
              <a:cxn ang="0">
                <a:pos x="100" y="640"/>
              </a:cxn>
              <a:cxn ang="0">
                <a:pos x="196" y="968"/>
              </a:cxn>
              <a:cxn ang="0">
                <a:pos x="332" y="1296"/>
              </a:cxn>
              <a:cxn ang="0">
                <a:pos x="376" y="1388"/>
              </a:cxn>
              <a:cxn ang="0">
                <a:pos x="1820" y="1388"/>
              </a:cxn>
              <a:cxn ang="0">
                <a:pos x="1720" y="1236"/>
              </a:cxn>
              <a:cxn ang="0">
                <a:pos x="1544" y="944"/>
              </a:cxn>
              <a:cxn ang="0">
                <a:pos x="1424" y="716"/>
              </a:cxn>
              <a:cxn ang="0">
                <a:pos x="1300" y="436"/>
              </a:cxn>
              <a:cxn ang="0">
                <a:pos x="1240" y="244"/>
              </a:cxn>
              <a:cxn ang="0">
                <a:pos x="1188" y="0"/>
              </a:cxn>
            </a:cxnLst>
            <a:rect l="0" t="0" r="r" b="b"/>
            <a:pathLst>
              <a:path w="1820" h="1388">
                <a:moveTo>
                  <a:pt x="1188" y="0"/>
                </a:moveTo>
                <a:lnTo>
                  <a:pt x="0" y="0"/>
                </a:lnTo>
                <a:lnTo>
                  <a:pt x="32" y="256"/>
                </a:lnTo>
                <a:lnTo>
                  <a:pt x="100" y="640"/>
                </a:lnTo>
                <a:lnTo>
                  <a:pt x="196" y="968"/>
                </a:lnTo>
                <a:lnTo>
                  <a:pt x="332" y="1296"/>
                </a:lnTo>
                <a:lnTo>
                  <a:pt x="376" y="1388"/>
                </a:lnTo>
                <a:lnTo>
                  <a:pt x="1820" y="1388"/>
                </a:lnTo>
                <a:lnTo>
                  <a:pt x="1720" y="1236"/>
                </a:lnTo>
                <a:lnTo>
                  <a:pt x="1544" y="944"/>
                </a:lnTo>
                <a:lnTo>
                  <a:pt x="1424" y="716"/>
                </a:lnTo>
                <a:lnTo>
                  <a:pt x="1300" y="436"/>
                </a:lnTo>
                <a:lnTo>
                  <a:pt x="1240" y="244"/>
                </a:lnTo>
                <a:lnTo>
                  <a:pt x="1188" y="0"/>
                </a:lnTo>
                <a:close/>
              </a:path>
            </a:pathLst>
          </a:custGeom>
          <a:solidFill>
            <a:srgbClr val="FF3300">
              <a:alpha val="50000"/>
            </a:srgb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806" name="Freeform 54"/>
          <p:cNvSpPr>
            <a:spLocks/>
          </p:cNvSpPr>
          <p:nvPr/>
        </p:nvSpPr>
        <p:spPr bwMode="auto">
          <a:xfrm>
            <a:off x="3057525" y="1647825"/>
            <a:ext cx="2895600" cy="323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2" y="996"/>
              </a:cxn>
              <a:cxn ang="0">
                <a:pos x="1140" y="1644"/>
              </a:cxn>
              <a:cxn ang="0">
                <a:pos x="1776" y="2076"/>
              </a:cxn>
            </a:cxnLst>
            <a:rect l="0" t="0" r="r" b="b"/>
            <a:pathLst>
              <a:path w="1776" h="2076">
                <a:moveTo>
                  <a:pt x="0" y="0"/>
                </a:moveTo>
                <a:cubicBezTo>
                  <a:pt x="196" y="361"/>
                  <a:pt x="392" y="722"/>
                  <a:pt x="582" y="996"/>
                </a:cubicBezTo>
                <a:cubicBezTo>
                  <a:pt x="772" y="1270"/>
                  <a:pt x="941" y="1464"/>
                  <a:pt x="1140" y="1644"/>
                </a:cubicBezTo>
                <a:cubicBezTo>
                  <a:pt x="1339" y="1824"/>
                  <a:pt x="1557" y="1950"/>
                  <a:pt x="1776" y="2076"/>
                </a:cubicBez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804" name="Freeform 52"/>
          <p:cNvSpPr>
            <a:spLocks/>
          </p:cNvSpPr>
          <p:nvPr/>
        </p:nvSpPr>
        <p:spPr bwMode="auto">
          <a:xfrm>
            <a:off x="2314575" y="1628775"/>
            <a:ext cx="4352925" cy="3886200"/>
          </a:xfrm>
          <a:custGeom>
            <a:avLst/>
            <a:gdLst/>
            <a:ahLst/>
            <a:cxnLst>
              <a:cxn ang="0">
                <a:pos x="2742" y="2448"/>
              </a:cxn>
              <a:cxn ang="0">
                <a:pos x="2058" y="2286"/>
              </a:cxn>
              <a:cxn ang="0">
                <a:pos x="1182" y="1596"/>
              </a:cxn>
              <a:cxn ang="0">
                <a:pos x="390" y="660"/>
              </a:cxn>
              <a:cxn ang="0">
                <a:pos x="0" y="0"/>
              </a:cxn>
            </a:cxnLst>
            <a:rect l="0" t="0" r="r" b="b"/>
            <a:pathLst>
              <a:path w="2742" h="2448">
                <a:moveTo>
                  <a:pt x="2742" y="2448"/>
                </a:moveTo>
                <a:cubicBezTo>
                  <a:pt x="2530" y="2438"/>
                  <a:pt x="2318" y="2428"/>
                  <a:pt x="2058" y="2286"/>
                </a:cubicBezTo>
                <a:cubicBezTo>
                  <a:pt x="1798" y="2144"/>
                  <a:pt x="1460" y="1867"/>
                  <a:pt x="1182" y="1596"/>
                </a:cubicBezTo>
                <a:cubicBezTo>
                  <a:pt x="904" y="1325"/>
                  <a:pt x="587" y="926"/>
                  <a:pt x="390" y="660"/>
                </a:cubicBezTo>
                <a:cubicBezTo>
                  <a:pt x="193" y="394"/>
                  <a:pt x="96" y="197"/>
                  <a:pt x="0" y="0"/>
                </a:cubicBez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98" name="Freeform 46"/>
          <p:cNvSpPr>
            <a:spLocks/>
          </p:cNvSpPr>
          <p:nvPr/>
        </p:nvSpPr>
        <p:spPr bwMode="auto">
          <a:xfrm>
            <a:off x="1411288" y="4251325"/>
            <a:ext cx="4340225" cy="1139825"/>
          </a:xfrm>
          <a:custGeom>
            <a:avLst/>
            <a:gdLst/>
            <a:ahLst/>
            <a:cxnLst>
              <a:cxn ang="0">
                <a:pos x="2304" y="0"/>
              </a:cxn>
              <a:cxn ang="0">
                <a:pos x="0" y="9"/>
              </a:cxn>
              <a:cxn ang="0">
                <a:pos x="37" y="207"/>
              </a:cxn>
              <a:cxn ang="0">
                <a:pos x="111" y="424"/>
              </a:cxn>
              <a:cxn ang="0">
                <a:pos x="240" y="608"/>
              </a:cxn>
              <a:cxn ang="0">
                <a:pos x="378" y="728"/>
              </a:cxn>
              <a:cxn ang="0">
                <a:pos x="2820" y="728"/>
              </a:cxn>
              <a:cxn ang="0">
                <a:pos x="2687" y="636"/>
              </a:cxn>
              <a:cxn ang="0">
                <a:pos x="2599" y="553"/>
              </a:cxn>
              <a:cxn ang="0">
                <a:pos x="2516" y="456"/>
              </a:cxn>
              <a:cxn ang="0">
                <a:pos x="2415" y="258"/>
              </a:cxn>
              <a:cxn ang="0">
                <a:pos x="2304" y="0"/>
              </a:cxn>
            </a:cxnLst>
            <a:rect l="0" t="0" r="r" b="b"/>
            <a:pathLst>
              <a:path w="2820" h="728">
                <a:moveTo>
                  <a:pt x="2304" y="0"/>
                </a:moveTo>
                <a:lnTo>
                  <a:pt x="0" y="9"/>
                </a:lnTo>
                <a:lnTo>
                  <a:pt x="37" y="207"/>
                </a:lnTo>
                <a:lnTo>
                  <a:pt x="111" y="424"/>
                </a:lnTo>
                <a:lnTo>
                  <a:pt x="240" y="608"/>
                </a:lnTo>
                <a:lnTo>
                  <a:pt x="378" y="728"/>
                </a:lnTo>
                <a:lnTo>
                  <a:pt x="2820" y="728"/>
                </a:lnTo>
                <a:lnTo>
                  <a:pt x="2687" y="636"/>
                </a:lnTo>
                <a:lnTo>
                  <a:pt x="2599" y="553"/>
                </a:lnTo>
                <a:lnTo>
                  <a:pt x="2516" y="456"/>
                </a:lnTo>
                <a:lnTo>
                  <a:pt x="2415" y="258"/>
                </a:lnTo>
                <a:lnTo>
                  <a:pt x="2304" y="0"/>
                </a:lnTo>
                <a:close/>
              </a:path>
            </a:pathLst>
          </a:custGeom>
          <a:solidFill>
            <a:srgbClr val="66FF33">
              <a:alpha val="50000"/>
            </a:srgb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56" name="Line 4"/>
          <p:cNvSpPr>
            <a:spLocks noChangeShapeType="1"/>
          </p:cNvSpPr>
          <p:nvPr/>
        </p:nvSpPr>
        <p:spPr bwMode="auto">
          <a:xfrm>
            <a:off x="1204913" y="5997575"/>
            <a:ext cx="5775325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57" name="Line 5"/>
          <p:cNvSpPr>
            <a:spLocks noChangeShapeType="1"/>
          </p:cNvSpPr>
          <p:nvPr/>
        </p:nvSpPr>
        <p:spPr bwMode="auto">
          <a:xfrm rot="-5400000">
            <a:off x="-1103312" y="3667125"/>
            <a:ext cx="4662488" cy="142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58" name="Line 6"/>
          <p:cNvSpPr>
            <a:spLocks noChangeShapeType="1"/>
          </p:cNvSpPr>
          <p:nvPr/>
        </p:nvSpPr>
        <p:spPr bwMode="auto">
          <a:xfrm>
            <a:off x="1219200" y="5384800"/>
            <a:ext cx="5060950" cy="0"/>
          </a:xfrm>
          <a:prstGeom prst="line">
            <a:avLst/>
          </a:prstGeom>
          <a:noFill/>
          <a:ln w="9525">
            <a:solidFill>
              <a:srgbClr val="33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59" name="Line 7"/>
          <p:cNvSpPr>
            <a:spLocks noChangeShapeType="1"/>
          </p:cNvSpPr>
          <p:nvPr/>
        </p:nvSpPr>
        <p:spPr bwMode="auto">
          <a:xfrm>
            <a:off x="1241425" y="2051050"/>
            <a:ext cx="3017838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60" name="Text Box 8"/>
          <p:cNvSpPr txBox="1">
            <a:spLocks noChangeArrowheads="1"/>
          </p:cNvSpPr>
          <p:nvPr/>
        </p:nvSpPr>
        <p:spPr bwMode="auto">
          <a:xfrm>
            <a:off x="6810375" y="5811838"/>
            <a:ext cx="10969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i="1">
                <a:solidFill>
                  <a:schemeClr val="tx2"/>
                </a:solidFill>
              </a:rPr>
              <a:t>V</a:t>
            </a:r>
            <a:r>
              <a:rPr lang="hu-HU" i="1">
                <a:solidFill>
                  <a:schemeClr val="tx2"/>
                </a:solidFill>
              </a:rPr>
              <a:t> (m</a:t>
            </a:r>
            <a:r>
              <a:rPr lang="hu-HU" i="1" baseline="30000">
                <a:solidFill>
                  <a:schemeClr val="tx2"/>
                </a:solidFill>
              </a:rPr>
              <a:t>3</a:t>
            </a:r>
            <a:r>
              <a:rPr lang="hu-HU" i="1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02761" name="Text Box 9"/>
          <p:cNvSpPr txBox="1">
            <a:spLocks noChangeArrowheads="1"/>
          </p:cNvSpPr>
          <p:nvPr/>
        </p:nvSpPr>
        <p:spPr bwMode="auto">
          <a:xfrm>
            <a:off x="612775" y="985838"/>
            <a:ext cx="1096963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>
                <a:solidFill>
                  <a:schemeClr val="tx2"/>
                </a:solidFill>
                <a:latin typeface="+mj-lt"/>
              </a:rPr>
              <a:t>p</a:t>
            </a:r>
            <a:r>
              <a:rPr lang="hu-HU" sz="2000" i="1">
                <a:solidFill>
                  <a:schemeClr val="tx2"/>
                </a:solidFill>
                <a:latin typeface="+mj-lt"/>
              </a:rPr>
              <a:t> (N/m</a:t>
            </a:r>
            <a:r>
              <a:rPr lang="hu-HU" sz="2000" i="1" baseline="30000">
                <a:solidFill>
                  <a:schemeClr val="tx2"/>
                </a:solidFill>
                <a:latin typeface="+mj-lt"/>
              </a:rPr>
              <a:t>2</a:t>
            </a:r>
            <a:r>
              <a:rPr lang="hu-HU" sz="2000" i="1">
                <a:solidFill>
                  <a:schemeClr val="tx2"/>
                </a:solidFill>
                <a:latin typeface="+mj-lt"/>
              </a:rPr>
              <a:t>)</a:t>
            </a:r>
          </a:p>
        </p:txBody>
      </p:sp>
      <p:sp>
        <p:nvSpPr>
          <p:cNvPr id="202762" name="Line 10"/>
          <p:cNvSpPr>
            <a:spLocks noChangeShapeType="1"/>
          </p:cNvSpPr>
          <p:nvPr/>
        </p:nvSpPr>
        <p:spPr bwMode="auto">
          <a:xfrm flipV="1">
            <a:off x="5870575" y="5008563"/>
            <a:ext cx="9525" cy="1274762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63" name="Text Box 11"/>
          <p:cNvSpPr txBox="1">
            <a:spLocks noChangeArrowheads="1"/>
          </p:cNvSpPr>
          <p:nvPr/>
        </p:nvSpPr>
        <p:spPr bwMode="auto">
          <a:xfrm>
            <a:off x="630238" y="5162550"/>
            <a:ext cx="5794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>
                <a:solidFill>
                  <a:schemeClr val="tx2"/>
                </a:solidFill>
                <a:latin typeface="+mj-lt"/>
              </a:rPr>
              <a:t>p</a:t>
            </a:r>
            <a:r>
              <a:rPr lang="hu-HU" sz="2000" b="1" i="1" baseline="-25000">
                <a:solidFill>
                  <a:schemeClr val="tx2"/>
                </a:solidFill>
                <a:latin typeface="+mj-lt"/>
              </a:rPr>
              <a:t>sz</a:t>
            </a:r>
            <a:endParaRPr lang="hu-HU" sz="2000" i="1" baseline="-25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64" name="Text Box 12"/>
          <p:cNvSpPr txBox="1">
            <a:spLocks noChangeArrowheads="1"/>
          </p:cNvSpPr>
          <p:nvPr/>
        </p:nvSpPr>
        <p:spPr bwMode="auto">
          <a:xfrm>
            <a:off x="652463" y="1827213"/>
            <a:ext cx="5794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>
                <a:solidFill>
                  <a:schemeClr val="tx2"/>
                </a:solidFill>
                <a:latin typeface="+mj-lt"/>
              </a:rPr>
              <a:t>p</a:t>
            </a:r>
            <a:r>
              <a:rPr lang="hu-HU" sz="2000" b="1" i="1" baseline="-25000">
                <a:solidFill>
                  <a:schemeClr val="tx2"/>
                </a:solidFill>
                <a:latin typeface="+mj-lt"/>
              </a:rPr>
              <a:t>ny</a:t>
            </a:r>
            <a:endParaRPr lang="hu-HU" sz="2000" i="1" baseline="-25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65" name="Line 13"/>
          <p:cNvSpPr>
            <a:spLocks noChangeShapeType="1"/>
          </p:cNvSpPr>
          <p:nvPr/>
        </p:nvSpPr>
        <p:spPr bwMode="auto">
          <a:xfrm flipV="1">
            <a:off x="1247775" y="4237038"/>
            <a:ext cx="4313238" cy="15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66" name="Text Box 14"/>
          <p:cNvSpPr txBox="1">
            <a:spLocks noChangeArrowheads="1"/>
          </p:cNvSpPr>
          <p:nvPr/>
        </p:nvSpPr>
        <p:spPr bwMode="auto">
          <a:xfrm>
            <a:off x="638175" y="3987800"/>
            <a:ext cx="57943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>
                <a:solidFill>
                  <a:schemeClr val="tx2"/>
                </a:solidFill>
                <a:latin typeface="+mj-lt"/>
              </a:rPr>
              <a:t>p</a:t>
            </a:r>
            <a:r>
              <a:rPr lang="hu-HU" sz="2000" b="1" i="1" baseline="-25000">
                <a:solidFill>
                  <a:schemeClr val="tx2"/>
                </a:solidFill>
                <a:latin typeface="+mj-lt"/>
              </a:rPr>
              <a:t>k</a:t>
            </a:r>
            <a:endParaRPr lang="hu-HU" sz="2000" i="1" baseline="-25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71" name="Line 19"/>
          <p:cNvSpPr>
            <a:spLocks noChangeShapeType="1"/>
          </p:cNvSpPr>
          <p:nvPr/>
        </p:nvSpPr>
        <p:spPr bwMode="auto">
          <a:xfrm flipH="1" flipV="1">
            <a:off x="1406525" y="1724025"/>
            <a:ext cx="20638" cy="4414838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73" name="Freeform 21"/>
          <p:cNvSpPr>
            <a:spLocks/>
          </p:cNvSpPr>
          <p:nvPr/>
        </p:nvSpPr>
        <p:spPr bwMode="auto">
          <a:xfrm>
            <a:off x="4930775" y="4237038"/>
            <a:ext cx="922338" cy="1157287"/>
          </a:xfrm>
          <a:custGeom>
            <a:avLst/>
            <a:gdLst/>
            <a:ahLst/>
            <a:cxnLst>
              <a:cxn ang="0">
                <a:pos x="615" y="729"/>
              </a:cxn>
              <a:cxn ang="0">
                <a:pos x="259" y="461"/>
              </a:cxn>
              <a:cxn ang="0">
                <a:pos x="0" y="0"/>
              </a:cxn>
            </a:cxnLst>
            <a:rect l="0" t="0" r="r" b="b"/>
            <a:pathLst>
              <a:path w="615" h="729">
                <a:moveTo>
                  <a:pt x="615" y="729"/>
                </a:moveTo>
                <a:cubicBezTo>
                  <a:pt x="488" y="655"/>
                  <a:pt x="361" y="582"/>
                  <a:pt x="259" y="461"/>
                </a:cubicBezTo>
                <a:cubicBezTo>
                  <a:pt x="157" y="340"/>
                  <a:pt x="78" y="170"/>
                  <a:pt x="0" y="0"/>
                </a:cubicBezTo>
              </a:path>
            </a:pathLst>
          </a:custGeom>
          <a:noFill/>
          <a:ln w="76200" cap="flat" cmpd="sng">
            <a:solidFill>
              <a:srgbClr val="66FF33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75" name="Freeform 23"/>
          <p:cNvSpPr>
            <a:spLocks/>
          </p:cNvSpPr>
          <p:nvPr/>
        </p:nvSpPr>
        <p:spPr bwMode="auto">
          <a:xfrm>
            <a:off x="3290888" y="2039938"/>
            <a:ext cx="976312" cy="2197100"/>
          </a:xfrm>
          <a:custGeom>
            <a:avLst/>
            <a:gdLst/>
            <a:ahLst/>
            <a:cxnLst>
              <a:cxn ang="0">
                <a:pos x="297" y="1383"/>
              </a:cxn>
              <a:cxn ang="0">
                <a:pos x="86" y="596"/>
              </a:cxn>
              <a:cxn ang="0">
                <a:pos x="0" y="0"/>
              </a:cxn>
            </a:cxnLst>
            <a:rect l="0" t="0" r="r" b="b"/>
            <a:pathLst>
              <a:path w="297" h="1383">
                <a:moveTo>
                  <a:pt x="297" y="1383"/>
                </a:moveTo>
                <a:cubicBezTo>
                  <a:pt x="216" y="1104"/>
                  <a:pt x="136" y="826"/>
                  <a:pt x="86" y="596"/>
                </a:cubicBezTo>
                <a:cubicBezTo>
                  <a:pt x="36" y="366"/>
                  <a:pt x="18" y="183"/>
                  <a:pt x="0" y="0"/>
                </a:cubicBezTo>
              </a:path>
            </a:pathLst>
          </a:custGeom>
          <a:noFill/>
          <a:ln w="76200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77" name="Freeform 25"/>
          <p:cNvSpPr>
            <a:spLocks/>
          </p:cNvSpPr>
          <p:nvPr/>
        </p:nvSpPr>
        <p:spPr bwMode="auto">
          <a:xfrm>
            <a:off x="1417638" y="4237038"/>
            <a:ext cx="625475" cy="11572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5" y="345"/>
              </a:cxn>
              <a:cxn ang="0">
                <a:pos x="317" y="576"/>
              </a:cxn>
              <a:cxn ang="0">
                <a:pos x="576" y="720"/>
              </a:cxn>
            </a:cxnLst>
            <a:rect l="0" t="0" r="r" b="b"/>
            <a:pathLst>
              <a:path w="576" h="720">
                <a:moveTo>
                  <a:pt x="0" y="0"/>
                </a:moveTo>
                <a:cubicBezTo>
                  <a:pt x="31" y="124"/>
                  <a:pt x="62" y="249"/>
                  <a:pt x="115" y="345"/>
                </a:cubicBezTo>
                <a:cubicBezTo>
                  <a:pt x="168" y="441"/>
                  <a:pt x="240" y="513"/>
                  <a:pt x="317" y="576"/>
                </a:cubicBezTo>
                <a:cubicBezTo>
                  <a:pt x="394" y="639"/>
                  <a:pt x="485" y="679"/>
                  <a:pt x="576" y="720"/>
                </a:cubicBezTo>
              </a:path>
            </a:pathLst>
          </a:custGeom>
          <a:noFill/>
          <a:ln w="76200" cap="flat" cmpd="sng">
            <a:solidFill>
              <a:srgbClr val="66FF33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78" name="Line 26"/>
          <p:cNvSpPr>
            <a:spLocks noChangeShapeType="1"/>
          </p:cNvSpPr>
          <p:nvPr/>
        </p:nvSpPr>
        <p:spPr bwMode="auto">
          <a:xfrm flipH="1">
            <a:off x="1417638" y="4241800"/>
            <a:ext cx="3521075" cy="9525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79" name="Line 27"/>
          <p:cNvSpPr>
            <a:spLocks noChangeShapeType="1"/>
          </p:cNvSpPr>
          <p:nvPr/>
        </p:nvSpPr>
        <p:spPr bwMode="auto">
          <a:xfrm flipV="1">
            <a:off x="2043113" y="5380038"/>
            <a:ext cx="3824287" cy="15875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0" name="Line 28"/>
          <p:cNvSpPr>
            <a:spLocks noChangeShapeType="1"/>
          </p:cNvSpPr>
          <p:nvPr/>
        </p:nvSpPr>
        <p:spPr bwMode="auto">
          <a:xfrm flipH="1">
            <a:off x="1408113" y="2041525"/>
            <a:ext cx="1884362" cy="4763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1" name="Line 29"/>
          <p:cNvSpPr>
            <a:spLocks noChangeShapeType="1"/>
          </p:cNvSpPr>
          <p:nvPr/>
        </p:nvSpPr>
        <p:spPr bwMode="auto">
          <a:xfrm flipV="1">
            <a:off x="2011363" y="4241800"/>
            <a:ext cx="2271712" cy="9525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76" name="Freeform 24"/>
          <p:cNvSpPr>
            <a:spLocks/>
          </p:cNvSpPr>
          <p:nvPr/>
        </p:nvSpPr>
        <p:spPr bwMode="auto">
          <a:xfrm>
            <a:off x="1401763" y="2027238"/>
            <a:ext cx="639762" cy="22240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3" y="701"/>
              </a:cxn>
              <a:cxn ang="0">
                <a:pos x="471" y="1229"/>
              </a:cxn>
              <a:cxn ang="0">
                <a:pos x="624" y="1392"/>
              </a:cxn>
            </a:cxnLst>
            <a:rect l="0" t="0" r="r" b="b"/>
            <a:pathLst>
              <a:path w="624" h="1392">
                <a:moveTo>
                  <a:pt x="0" y="0"/>
                </a:moveTo>
                <a:cubicBezTo>
                  <a:pt x="52" y="248"/>
                  <a:pt x="105" y="496"/>
                  <a:pt x="183" y="701"/>
                </a:cubicBezTo>
                <a:cubicBezTo>
                  <a:pt x="261" y="906"/>
                  <a:pt x="398" y="1114"/>
                  <a:pt x="471" y="1229"/>
                </a:cubicBezTo>
                <a:cubicBezTo>
                  <a:pt x="544" y="1344"/>
                  <a:pt x="584" y="1368"/>
                  <a:pt x="624" y="1392"/>
                </a:cubicBezTo>
              </a:path>
            </a:pathLst>
          </a:custGeom>
          <a:noFill/>
          <a:ln w="76200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2" name="Text Box 30"/>
          <p:cNvSpPr txBox="1">
            <a:spLocks noChangeArrowheads="1"/>
          </p:cNvSpPr>
          <p:nvPr/>
        </p:nvSpPr>
        <p:spPr bwMode="auto">
          <a:xfrm>
            <a:off x="5854700" y="5384800"/>
            <a:ext cx="39528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 dirty="0">
                <a:solidFill>
                  <a:schemeClr val="tx2"/>
                </a:solidFill>
                <a:latin typeface="+mj-lt"/>
              </a:rPr>
              <a:t>1</a:t>
            </a:r>
            <a:endParaRPr lang="hu-HU" sz="2000" i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3" name="Text Box 31"/>
          <p:cNvSpPr txBox="1">
            <a:spLocks noChangeArrowheads="1"/>
          </p:cNvSpPr>
          <p:nvPr/>
        </p:nvSpPr>
        <p:spPr bwMode="auto">
          <a:xfrm>
            <a:off x="4905375" y="3813175"/>
            <a:ext cx="39528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 dirty="0">
                <a:solidFill>
                  <a:schemeClr val="tx2"/>
                </a:solidFill>
                <a:latin typeface="+mj-lt"/>
              </a:rPr>
              <a:t>2</a:t>
            </a:r>
            <a:endParaRPr lang="hu-HU" sz="2000" i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4" name="Text Box 32"/>
          <p:cNvSpPr txBox="1">
            <a:spLocks noChangeArrowheads="1"/>
          </p:cNvSpPr>
          <p:nvPr/>
        </p:nvSpPr>
        <p:spPr bwMode="auto">
          <a:xfrm>
            <a:off x="4151313" y="3752850"/>
            <a:ext cx="3952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 dirty="0">
                <a:solidFill>
                  <a:schemeClr val="tx2"/>
                </a:solidFill>
                <a:latin typeface="+mj-lt"/>
              </a:rPr>
              <a:t>5</a:t>
            </a:r>
            <a:endParaRPr lang="hu-HU" sz="2000" i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5" name="Text Box 33"/>
          <p:cNvSpPr txBox="1">
            <a:spLocks noChangeArrowheads="1"/>
          </p:cNvSpPr>
          <p:nvPr/>
        </p:nvSpPr>
        <p:spPr bwMode="auto">
          <a:xfrm>
            <a:off x="3305175" y="1584325"/>
            <a:ext cx="39528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 dirty="0">
                <a:solidFill>
                  <a:schemeClr val="tx2"/>
                </a:solidFill>
                <a:latin typeface="+mj-lt"/>
              </a:rPr>
              <a:t>6</a:t>
            </a:r>
            <a:endParaRPr lang="hu-HU" sz="2000" i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6" name="Text Box 34"/>
          <p:cNvSpPr txBox="1">
            <a:spLocks noChangeArrowheads="1"/>
          </p:cNvSpPr>
          <p:nvPr/>
        </p:nvSpPr>
        <p:spPr bwMode="auto">
          <a:xfrm>
            <a:off x="1373188" y="3825875"/>
            <a:ext cx="3952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>
                <a:solidFill>
                  <a:schemeClr val="tx2"/>
                </a:solidFill>
                <a:latin typeface="+mj-lt"/>
              </a:rPr>
              <a:t>3</a:t>
            </a: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7" name="Text Box 35"/>
          <p:cNvSpPr txBox="1">
            <a:spLocks noChangeArrowheads="1"/>
          </p:cNvSpPr>
          <p:nvPr/>
        </p:nvSpPr>
        <p:spPr bwMode="auto">
          <a:xfrm>
            <a:off x="1952625" y="5362575"/>
            <a:ext cx="39528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 dirty="0">
                <a:solidFill>
                  <a:schemeClr val="tx2"/>
                </a:solidFill>
                <a:latin typeface="+mj-lt"/>
              </a:rPr>
              <a:t>4</a:t>
            </a:r>
            <a:endParaRPr lang="hu-HU" sz="2000" i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8" name="Text Box 36"/>
          <p:cNvSpPr txBox="1">
            <a:spLocks noChangeArrowheads="1"/>
          </p:cNvSpPr>
          <p:nvPr/>
        </p:nvSpPr>
        <p:spPr bwMode="auto">
          <a:xfrm>
            <a:off x="1408113" y="1604963"/>
            <a:ext cx="3952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>
                <a:solidFill>
                  <a:schemeClr val="tx2"/>
                </a:solidFill>
                <a:latin typeface="+mj-lt"/>
              </a:rPr>
              <a:t>7</a:t>
            </a: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89" name="Text Box 37"/>
          <p:cNvSpPr txBox="1">
            <a:spLocks noChangeArrowheads="1"/>
          </p:cNvSpPr>
          <p:nvPr/>
        </p:nvSpPr>
        <p:spPr bwMode="auto">
          <a:xfrm>
            <a:off x="1968500" y="3803650"/>
            <a:ext cx="39528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 i="1" dirty="0">
                <a:solidFill>
                  <a:schemeClr val="tx2"/>
                </a:solidFill>
                <a:latin typeface="+mj-lt"/>
              </a:rPr>
              <a:t>8</a:t>
            </a:r>
            <a:endParaRPr lang="hu-HU" sz="2000" i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90" name="Oval 38"/>
          <p:cNvSpPr>
            <a:spLocks noChangeArrowheads="1"/>
          </p:cNvSpPr>
          <p:nvPr/>
        </p:nvSpPr>
        <p:spPr bwMode="auto">
          <a:xfrm>
            <a:off x="5768975" y="5273675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91" name="Oval 39"/>
          <p:cNvSpPr>
            <a:spLocks noChangeArrowheads="1"/>
          </p:cNvSpPr>
          <p:nvPr/>
        </p:nvSpPr>
        <p:spPr bwMode="auto">
          <a:xfrm>
            <a:off x="4832350" y="4121150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92" name="Oval 40"/>
          <p:cNvSpPr>
            <a:spLocks noChangeArrowheads="1"/>
          </p:cNvSpPr>
          <p:nvPr/>
        </p:nvSpPr>
        <p:spPr bwMode="auto">
          <a:xfrm>
            <a:off x="1312863" y="4132263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93" name="Oval 41"/>
          <p:cNvSpPr>
            <a:spLocks noChangeArrowheads="1"/>
          </p:cNvSpPr>
          <p:nvPr/>
        </p:nvSpPr>
        <p:spPr bwMode="auto">
          <a:xfrm>
            <a:off x="1908175" y="5280025"/>
            <a:ext cx="215900" cy="2159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94" name="Oval 42"/>
          <p:cNvSpPr>
            <a:spLocks noChangeArrowheads="1"/>
          </p:cNvSpPr>
          <p:nvPr/>
        </p:nvSpPr>
        <p:spPr bwMode="auto">
          <a:xfrm>
            <a:off x="4164013" y="4133850"/>
            <a:ext cx="215900" cy="215900"/>
          </a:xfrm>
          <a:prstGeom prst="ellipse">
            <a:avLst/>
          </a:prstGeom>
          <a:solidFill>
            <a:srgbClr val="B2B2B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95" name="Oval 43"/>
          <p:cNvSpPr>
            <a:spLocks noChangeArrowheads="1"/>
          </p:cNvSpPr>
          <p:nvPr/>
        </p:nvSpPr>
        <p:spPr bwMode="auto">
          <a:xfrm>
            <a:off x="1903413" y="4135438"/>
            <a:ext cx="215900" cy="215900"/>
          </a:xfrm>
          <a:prstGeom prst="ellipse">
            <a:avLst/>
          </a:prstGeom>
          <a:solidFill>
            <a:srgbClr val="B2B2B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96" name="Oval 44"/>
          <p:cNvSpPr>
            <a:spLocks noChangeArrowheads="1"/>
          </p:cNvSpPr>
          <p:nvPr/>
        </p:nvSpPr>
        <p:spPr bwMode="auto">
          <a:xfrm>
            <a:off x="3176588" y="1930400"/>
            <a:ext cx="215900" cy="215900"/>
          </a:xfrm>
          <a:prstGeom prst="ellipse">
            <a:avLst/>
          </a:prstGeom>
          <a:solidFill>
            <a:srgbClr val="B2B2B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797" name="Oval 45"/>
          <p:cNvSpPr>
            <a:spLocks noChangeArrowheads="1"/>
          </p:cNvSpPr>
          <p:nvPr/>
        </p:nvSpPr>
        <p:spPr bwMode="auto">
          <a:xfrm>
            <a:off x="1301750" y="1941513"/>
            <a:ext cx="215900" cy="215900"/>
          </a:xfrm>
          <a:prstGeom prst="ellipse">
            <a:avLst/>
          </a:prstGeom>
          <a:solidFill>
            <a:srgbClr val="B2B2B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 sz="2000" i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2802" name="AutoShape 50"/>
          <p:cNvSpPr>
            <a:spLocks noChangeArrowheads="1"/>
          </p:cNvSpPr>
          <p:nvPr/>
        </p:nvSpPr>
        <p:spPr bwMode="auto">
          <a:xfrm>
            <a:off x="5761038" y="1135063"/>
            <a:ext cx="3382962" cy="1462087"/>
          </a:xfrm>
          <a:prstGeom prst="wedgeRoundRectCallout">
            <a:avLst>
              <a:gd name="adj1" fmla="val -62602"/>
              <a:gd name="adj2" fmla="val 162366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A közbenső nyomás a kezdeti és a végnyomás mértani középarányosa, mivel a két fokozat fajlagos munkaszükséglete azonos. </a:t>
            </a:r>
          </a:p>
        </p:txBody>
      </p:sp>
      <p:sp>
        <p:nvSpPr>
          <p:cNvPr id="4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4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  <p:sp>
        <p:nvSpPr>
          <p:cNvPr id="202801" name="AutoShape 49"/>
          <p:cNvSpPr>
            <a:spLocks noChangeArrowheads="1"/>
          </p:cNvSpPr>
          <p:nvPr/>
        </p:nvSpPr>
        <p:spPr bwMode="auto">
          <a:xfrm>
            <a:off x="4883150" y="1449388"/>
            <a:ext cx="2752725" cy="836612"/>
          </a:xfrm>
          <a:prstGeom prst="wedgeRoundRectCallout">
            <a:avLst>
              <a:gd name="adj1" fmla="val -85894"/>
              <a:gd name="adj2" fmla="val 238537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A két fokozat között visszahűtés a kiindulási hőmérsékletre.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2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02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2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2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0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0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2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2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0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0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0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0"/>
                            </p:stCondLst>
                            <p:childTnLst>
                              <p:par>
                                <p:cTn id="9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2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2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0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0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500"/>
                            </p:stCondLst>
                            <p:childTnLst>
                              <p:par>
                                <p:cTn id="10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2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2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0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20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20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02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02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20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"/>
                            </p:stCondLst>
                            <p:childTnLst>
                              <p:par>
                                <p:cTn id="1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20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20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0"/>
                            </p:stCondLst>
                            <p:childTnLst>
                              <p:par>
                                <p:cTn id="16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20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500"/>
                            </p:stCondLst>
                            <p:childTnLst>
                              <p:par>
                                <p:cTn id="1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20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000"/>
                            </p:stCondLst>
                            <p:childTnLst>
                              <p:par>
                                <p:cTn id="17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20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4000"/>
                            </p:stCondLst>
                            <p:childTnLst>
                              <p:par>
                                <p:cTn id="1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20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4500"/>
                            </p:stCondLst>
                            <p:childTnLst>
                              <p:par>
                                <p:cTn id="18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8" dur="500"/>
                                        <p:tgtEl>
                                          <p:spTgt spid="20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0"/>
                            </p:stCondLst>
                            <p:childTnLst>
                              <p:par>
                                <p:cTn id="190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1000"/>
                                        <p:tgtEl>
                                          <p:spTgt spid="202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000"/>
                            </p:stCondLst>
                            <p:childTnLst>
                              <p:par>
                                <p:cTn id="19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500"/>
                            </p:stCondLst>
                            <p:childTnLst>
                              <p:par>
                                <p:cTn id="2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20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20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807" grpId="0" animBg="1"/>
      <p:bldP spid="202806" grpId="0" animBg="1"/>
      <p:bldP spid="202804" grpId="0" animBg="1"/>
      <p:bldP spid="202798" grpId="0" animBg="1"/>
      <p:bldP spid="202760" grpId="0"/>
      <p:bldP spid="202761" grpId="0"/>
      <p:bldP spid="202763" grpId="0"/>
      <p:bldP spid="202764" grpId="0"/>
      <p:bldP spid="202766" grpId="0"/>
      <p:bldP spid="202773" grpId="0" animBg="1"/>
      <p:bldP spid="202775" grpId="0" animBg="1"/>
      <p:bldP spid="202777" grpId="0" animBg="1"/>
      <p:bldP spid="202776" grpId="0" animBg="1"/>
      <p:bldP spid="202782" grpId="0"/>
      <p:bldP spid="202783" grpId="0"/>
      <p:bldP spid="202784" grpId="0"/>
      <p:bldP spid="202785" grpId="0"/>
      <p:bldP spid="202786" grpId="0"/>
      <p:bldP spid="202787" grpId="0"/>
      <p:bldP spid="202788" grpId="0"/>
      <p:bldP spid="202789" grpId="0"/>
      <p:bldP spid="202790" grpId="0" animBg="1"/>
      <p:bldP spid="202791" grpId="0" animBg="1"/>
      <p:bldP spid="202792" grpId="0" animBg="1"/>
      <p:bldP spid="202793" grpId="0" animBg="1"/>
      <p:bldP spid="202794" grpId="0" animBg="1"/>
      <p:bldP spid="202795" grpId="0" animBg="1"/>
      <p:bldP spid="202796" grpId="0" animBg="1"/>
      <p:bldP spid="202797" grpId="0" animBg="1"/>
      <p:bldP spid="202802" grpId="0" animBg="1"/>
      <p:bldP spid="202801" grpId="0" animBg="1"/>
      <p:bldP spid="20280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29600" cy="1143000"/>
          </a:xfrm>
        </p:spPr>
        <p:txBody>
          <a:bodyPr/>
          <a:lstStyle/>
          <a:p>
            <a:r>
              <a:rPr lang="hu-HU" sz="3600" smtClean="0"/>
              <a:t>Áramlástani elven működő kompresszorok sajátosságai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487363" y="1844675"/>
            <a:ext cx="8229600" cy="3321050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dirty="0">
                <a:solidFill>
                  <a:schemeClr val="tx2"/>
                </a:solidFill>
                <a:latin typeface="+mj-lt"/>
              </a:rPr>
              <a:t>A káros tér zérus (folyamatos átáramlás).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dirty="0">
                <a:solidFill>
                  <a:schemeClr val="tx2"/>
                </a:solidFill>
                <a:latin typeface="+mj-lt"/>
              </a:rPr>
              <a:t>Egy fokozatban igen kis nyomásviszony, ezért rendszerint sok fokozatúak.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dirty="0">
                <a:solidFill>
                  <a:schemeClr val="tx2"/>
                </a:solidFill>
                <a:latin typeface="+mj-lt"/>
              </a:rPr>
              <a:t>Volumetrikus hatásfok rosszabb.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dirty="0">
                <a:solidFill>
                  <a:schemeClr val="tx2"/>
                </a:solidFill>
                <a:latin typeface="+mj-lt"/>
              </a:rPr>
              <a:t>Hűtési viszonyok rosszabbak, ezért a kompresszió kitevője (hűtés nélkül!) rendszerint nagyobb az adiabatikus kitevőnél.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sz="2400" dirty="0">
                <a:solidFill>
                  <a:schemeClr val="tx2"/>
                </a:solidFill>
                <a:latin typeface="+mj-lt"/>
              </a:rPr>
              <a:t>A dugattyús kompresszorhoz képest, nagyobb fajlagos munkaszükséglet, nagyobb szállító teljesítmény, egyenletes járás.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7675"/>
            <a:ext cx="8229600" cy="831850"/>
          </a:xfrm>
        </p:spPr>
        <p:txBody>
          <a:bodyPr/>
          <a:lstStyle/>
          <a:p>
            <a:r>
              <a:rPr lang="hu-HU" sz="4000" smtClean="0"/>
              <a:t>Kompresszorok hűtése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idx="1"/>
          </p:nvPr>
        </p:nvSpPr>
        <p:spPr>
          <a:xfrm>
            <a:off x="425450" y="1600200"/>
            <a:ext cx="8520113" cy="4341813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solidFill>
                  <a:schemeClr val="tx2"/>
                </a:solidFill>
                <a:latin typeface="+mj-lt"/>
              </a:rPr>
              <a:t>A hűtés megakadályozza a túlhevülést (üzembiztonság),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solidFill>
                  <a:schemeClr val="tx2"/>
                </a:solidFill>
                <a:latin typeface="+mj-lt"/>
              </a:rPr>
              <a:t>A hűtés közvetlen hatással van kompresszió </a:t>
            </a:r>
            <a:r>
              <a:rPr lang="hu-HU" dirty="0" err="1">
                <a:solidFill>
                  <a:schemeClr val="tx2"/>
                </a:solidFill>
                <a:latin typeface="+mj-lt"/>
              </a:rPr>
              <a:t>politropikus</a:t>
            </a:r>
            <a:r>
              <a:rPr lang="hu-HU" dirty="0">
                <a:solidFill>
                  <a:schemeClr val="tx2"/>
                </a:solidFill>
                <a:latin typeface="+mj-lt"/>
              </a:rPr>
              <a:t> kitevőjére és ezen keresztül:</a:t>
            </a:r>
          </a:p>
          <a:p>
            <a:pPr marL="640080" lvl="1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hu-HU" sz="2000" dirty="0">
                <a:solidFill>
                  <a:schemeClr val="tx2"/>
                </a:solidFill>
                <a:latin typeface="+mj-lt"/>
              </a:rPr>
              <a:t>biztosítja a szállítási teljesítmény tervezett értékét (töltési fok),</a:t>
            </a:r>
          </a:p>
          <a:p>
            <a:pPr marL="640080" lvl="1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hu-HU" sz="2000" dirty="0">
                <a:solidFill>
                  <a:schemeClr val="tx2"/>
                </a:solidFill>
                <a:latin typeface="+mj-lt"/>
              </a:rPr>
              <a:t>csökkenti a teljesítményszükségletet,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>
                <a:solidFill>
                  <a:schemeClr val="tx2"/>
                </a:solidFill>
                <a:latin typeface="+mj-lt"/>
              </a:rPr>
              <a:t>A hűtés adott esetben </a:t>
            </a:r>
            <a:r>
              <a:rPr lang="hu-HU" dirty="0" err="1">
                <a:solidFill>
                  <a:schemeClr val="tx2"/>
                </a:solidFill>
                <a:latin typeface="+mj-lt"/>
              </a:rPr>
              <a:t>hulladékhő-hasznosítást</a:t>
            </a:r>
            <a:r>
              <a:rPr lang="hu-HU" dirty="0">
                <a:solidFill>
                  <a:schemeClr val="tx2"/>
                </a:solidFill>
                <a:latin typeface="+mj-lt"/>
              </a:rPr>
              <a:t> tesz lehetővé.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901700"/>
          </a:xfrm>
        </p:spPr>
        <p:txBody>
          <a:bodyPr/>
          <a:lstStyle/>
          <a:p>
            <a:r>
              <a:rPr lang="hu-HU" sz="3600" smtClean="0"/>
              <a:t>A hűtési hőszükséglet</a:t>
            </a:r>
          </a:p>
        </p:txBody>
      </p:sp>
      <p:graphicFrame>
        <p:nvGraphicFramePr>
          <p:cNvPr id="20582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766763" y="1889125"/>
          <a:ext cx="3484562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Egyenlet" r:id="rId3" imgW="1650960" imgH="431640" progId="Equation.3">
                  <p:embed/>
                </p:oleObj>
              </mc:Choice>
              <mc:Fallback>
                <p:oleObj name="Egyenlet" r:id="rId3" imgW="165096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3" y="1889125"/>
                        <a:ext cx="3484562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352425" y="1219200"/>
            <a:ext cx="27257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400">
                <a:solidFill>
                  <a:schemeClr val="tx2"/>
                </a:solidFill>
              </a:rPr>
              <a:t>A fokozat hűtése.</a:t>
            </a:r>
          </a:p>
        </p:txBody>
      </p:sp>
      <p:graphicFrame>
        <p:nvGraphicFramePr>
          <p:cNvPr id="205829" name="Object 5"/>
          <p:cNvGraphicFramePr>
            <a:graphicFrameLocks noChangeAspect="1"/>
          </p:cNvGraphicFramePr>
          <p:nvPr/>
        </p:nvGraphicFramePr>
        <p:xfrm>
          <a:off x="763588" y="5070475"/>
          <a:ext cx="3576637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Egyenlet" r:id="rId5" imgW="1625400" imgH="431640" progId="Equation.3">
                  <p:embed/>
                </p:oleObj>
              </mc:Choice>
              <mc:Fallback>
                <p:oleObj name="Egyenlet" r:id="rId5" imgW="162540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5070475"/>
                        <a:ext cx="3576637" cy="95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4" name="Object 10"/>
          <p:cNvGraphicFramePr>
            <a:graphicFrameLocks noChangeAspect="1"/>
          </p:cNvGraphicFramePr>
          <p:nvPr/>
        </p:nvGraphicFramePr>
        <p:xfrm>
          <a:off x="5303838" y="1814513"/>
          <a:ext cx="332422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Egyenlet" r:id="rId7" imgW="1536480" imgH="457200" progId="Equation.3">
                  <p:embed/>
                </p:oleObj>
              </mc:Choice>
              <mc:Fallback>
                <p:oleObj name="Egyenlet" r:id="rId7" imgW="153648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8" y="1814513"/>
                        <a:ext cx="332422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5" name="AutoShape 11"/>
          <p:cNvSpPr>
            <a:spLocks noChangeArrowheads="1"/>
          </p:cNvSpPr>
          <p:nvPr/>
        </p:nvSpPr>
        <p:spPr bwMode="auto">
          <a:xfrm>
            <a:off x="6838950" y="419100"/>
            <a:ext cx="2076450" cy="457200"/>
          </a:xfrm>
          <a:prstGeom prst="wedgeRoundRectCallout">
            <a:avLst>
              <a:gd name="adj1" fmla="val -109032"/>
              <a:gd name="adj2" fmla="val 321986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Politropikus fajhő </a:t>
            </a:r>
          </a:p>
        </p:txBody>
      </p:sp>
      <p:graphicFrame>
        <p:nvGraphicFramePr>
          <p:cNvPr id="205840" name="Object 16"/>
          <p:cNvGraphicFramePr>
            <a:graphicFrameLocks noChangeAspect="1"/>
          </p:cNvGraphicFramePr>
          <p:nvPr/>
        </p:nvGraphicFramePr>
        <p:xfrm>
          <a:off x="760413" y="3186113"/>
          <a:ext cx="421005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Egyenlet" r:id="rId9" imgW="1993680" imgH="431640" progId="Equation.3">
                  <p:embed/>
                </p:oleObj>
              </mc:Choice>
              <mc:Fallback>
                <p:oleObj name="Egyenlet" r:id="rId9" imgW="1993680" imgH="4316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3186113"/>
                        <a:ext cx="421005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42" name="Text Box 18"/>
          <p:cNvSpPr txBox="1">
            <a:spLocks noChangeArrowheads="1"/>
          </p:cNvSpPr>
          <p:nvPr/>
        </p:nvSpPr>
        <p:spPr bwMode="auto">
          <a:xfrm>
            <a:off x="550863" y="4627563"/>
            <a:ext cx="41592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400">
                <a:solidFill>
                  <a:schemeClr val="tx2"/>
                </a:solidFill>
              </a:rPr>
              <a:t>Közbenső vagy utóhűtő.</a:t>
            </a:r>
          </a:p>
        </p:txBody>
      </p:sp>
      <p:sp>
        <p:nvSpPr>
          <p:cNvPr id="205843" name="Text Box 19"/>
          <p:cNvSpPr txBox="1">
            <a:spLocks noChangeArrowheads="1"/>
          </p:cNvSpPr>
          <p:nvPr/>
        </p:nvSpPr>
        <p:spPr bwMode="auto">
          <a:xfrm>
            <a:off x="5243513" y="3394075"/>
            <a:ext cx="34734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400">
                <a:solidFill>
                  <a:schemeClr val="tx2"/>
                </a:solidFill>
              </a:rPr>
              <a:t>Izotermikus fokozat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  <p:sp>
        <p:nvSpPr>
          <p:cNvPr id="205836" name="Text Box 12"/>
          <p:cNvSpPr txBox="1">
            <a:spLocks noChangeArrowheads="1"/>
          </p:cNvSpPr>
          <p:nvPr/>
        </p:nvSpPr>
        <p:spPr bwMode="auto">
          <a:xfrm>
            <a:off x="5265738" y="2078038"/>
            <a:ext cx="30924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400">
                <a:solidFill>
                  <a:schemeClr val="tx2"/>
                </a:solidFill>
              </a:rPr>
              <a:t>Politropikus fokozat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058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058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8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40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900"/>
                            </p:stCondLst>
                            <p:childTnLst>
                              <p:par>
                                <p:cTn id="5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50"/>
                            </p:stCondLst>
                            <p:childTnLst>
                              <p:par>
                                <p:cTn id="7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8" grpId="0"/>
      <p:bldP spid="205835" grpId="0" animBg="1"/>
      <p:bldP spid="205835" grpId="1" animBg="1"/>
      <p:bldP spid="205842" grpId="0"/>
      <p:bldP spid="205843" grpId="0"/>
      <p:bldP spid="2058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513"/>
            <a:ext cx="8229600" cy="869950"/>
          </a:xfrm>
        </p:spPr>
        <p:txBody>
          <a:bodyPr/>
          <a:lstStyle/>
          <a:p>
            <a:r>
              <a:rPr lang="hu-HU" sz="3600" smtClean="0"/>
              <a:t>Kompresszor és légtartály</a:t>
            </a:r>
          </a:p>
        </p:txBody>
      </p:sp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352425" y="1186594"/>
            <a:ext cx="8486775" cy="47089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000" dirty="0">
                <a:solidFill>
                  <a:schemeClr val="tx2"/>
                </a:solidFill>
              </a:rPr>
              <a:t>A sűrített levegőt fogyasztók a légtartályra kapcsolódnak és a szükségletük szerinti nyomáson (nyomáscsökkentő), a szükségletük szerinti mennyiséget vételezik.</a:t>
            </a:r>
          </a:p>
          <a:p>
            <a:pPr algn="l">
              <a:spcBef>
                <a:spcPct val="50000"/>
              </a:spcBef>
            </a:pPr>
            <a:r>
              <a:rPr lang="hu-HU" sz="2000" dirty="0">
                <a:solidFill>
                  <a:schemeClr val="tx2"/>
                </a:solidFill>
              </a:rPr>
              <a:t>A kompresszor a légtartály adott (megengedhető) minimális nyomásánál automatikusan lép üzembe (nyomáskapcsoló</a:t>
            </a:r>
            <a:r>
              <a:rPr lang="hu-HU" sz="2000" dirty="0" smtClean="0">
                <a:solidFill>
                  <a:schemeClr val="tx2"/>
                </a:solidFill>
              </a:rPr>
              <a:t>), ill. kapcsolódik a légtartályra </a:t>
            </a:r>
            <a:r>
              <a:rPr lang="hu-HU" sz="2000" dirty="0">
                <a:solidFill>
                  <a:schemeClr val="tx2"/>
                </a:solidFill>
              </a:rPr>
              <a:t>és feltölti a légtartályt az üzemi nyomásra, amikor automatikusan leáll (nyomáskapcsoló</a:t>
            </a:r>
            <a:r>
              <a:rPr lang="hu-HU" sz="2000" dirty="0" smtClean="0">
                <a:solidFill>
                  <a:schemeClr val="tx2"/>
                </a:solidFill>
              </a:rPr>
              <a:t>), ill. lekapcsolódik a légtartályról.</a:t>
            </a:r>
            <a:endParaRPr lang="hu-HU" sz="2000" dirty="0">
              <a:solidFill>
                <a:schemeClr val="tx2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hu-HU" sz="2000" dirty="0">
                <a:solidFill>
                  <a:schemeClr val="tx2"/>
                </a:solidFill>
              </a:rPr>
              <a:t>A kompresszor mindenkor a légtartály által meghatározott nyomásra üzemel, tehát a nyomásviszony üzem közben változik, rendszerint nő.</a:t>
            </a:r>
          </a:p>
          <a:p>
            <a:pPr algn="l">
              <a:spcBef>
                <a:spcPct val="50000"/>
              </a:spcBef>
            </a:pPr>
            <a:r>
              <a:rPr lang="hu-HU" sz="2000" dirty="0">
                <a:solidFill>
                  <a:schemeClr val="tx2"/>
                </a:solidFill>
              </a:rPr>
              <a:t>A kompresszor szállítóteljesítménye nagyobb kell legyen, mint az összes fogyasztók egyidejű maximális fogyasztása (tömegáram).</a:t>
            </a:r>
          </a:p>
          <a:p>
            <a:pPr algn="l">
              <a:spcBef>
                <a:spcPct val="50000"/>
              </a:spcBef>
            </a:pPr>
            <a:r>
              <a:rPr lang="hu-HU" sz="2000" dirty="0">
                <a:solidFill>
                  <a:schemeClr val="tx2"/>
                </a:solidFill>
              </a:rPr>
              <a:t>Adott szállítási teljesítményű kompresszor és adott fogyasztás esetén a nagyobb légtartály hosszabb állásidőt és hosszabb feltöltési időt jelent.</a:t>
            </a:r>
          </a:p>
        </p:txBody>
      </p:sp>
      <p:sp>
        <p:nvSpPr>
          <p:cNvPr id="28676" name="Dátum helye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hu-HU">
                <a:solidFill>
                  <a:schemeClr val="tx2"/>
                </a:solidFill>
              </a:rPr>
              <a:t>Hő- és Áramlástan Gépei</a:t>
            </a:r>
          </a:p>
          <a:p>
            <a:r>
              <a:rPr lang="hu-HU" b="1" i="1">
                <a:solidFill>
                  <a:schemeClr val="tx2"/>
                </a:solidFill>
              </a:rPr>
              <a:t>Író Béla</a:t>
            </a:r>
          </a:p>
        </p:txBody>
      </p:sp>
      <p:sp>
        <p:nvSpPr>
          <p:cNvPr id="28677" name="Élőláb helye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hu-HU">
                <a:solidFill>
                  <a:schemeClr val="tx2"/>
                </a:solidFill>
              </a:rPr>
              <a:t>SZE-MTK</a:t>
            </a:r>
          </a:p>
          <a:p>
            <a:r>
              <a:rPr lang="hu-HU">
                <a:solidFill>
                  <a:schemeClr val="tx2"/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7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7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7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7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7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7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7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7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7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7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8738"/>
            <a:ext cx="8229600" cy="946151"/>
          </a:xfrm>
        </p:spPr>
        <p:txBody>
          <a:bodyPr/>
          <a:lstStyle/>
          <a:p>
            <a:r>
              <a:rPr lang="hu-HU" sz="3600" smtClean="0"/>
              <a:t>A légtartály</a:t>
            </a:r>
          </a:p>
        </p:txBody>
      </p:sp>
      <p:sp>
        <p:nvSpPr>
          <p:cNvPr id="208899" name="Text Box 3"/>
          <p:cNvSpPr txBox="1">
            <a:spLocks noChangeArrowheads="1"/>
          </p:cNvSpPr>
          <p:nvPr/>
        </p:nvSpPr>
        <p:spPr bwMode="auto">
          <a:xfrm>
            <a:off x="322263" y="2008188"/>
            <a:ext cx="8486775" cy="4154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25475" indent="-625475" algn="l">
              <a:spcBef>
                <a:spcPct val="50000"/>
              </a:spcBef>
            </a:pPr>
            <a:r>
              <a:rPr lang="hu-HU" sz="2400" dirty="0">
                <a:solidFill>
                  <a:schemeClr val="tx2"/>
                </a:solidFill>
              </a:rPr>
              <a:t>A légtartály tartozékai:</a:t>
            </a:r>
          </a:p>
          <a:p>
            <a:pPr marL="625475" indent="-625475" algn="l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chemeClr val="tx2"/>
                </a:solidFill>
              </a:rPr>
              <a:t>Töltő és ürítő csonk(ok),</a:t>
            </a:r>
          </a:p>
          <a:p>
            <a:pPr marL="625475" indent="-625475" algn="l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chemeClr val="tx2"/>
                </a:solidFill>
              </a:rPr>
              <a:t>Biztonsági szelep (rugó vagy súlyterhelésű),</a:t>
            </a:r>
          </a:p>
          <a:p>
            <a:pPr marL="625475" indent="-625475" algn="l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chemeClr val="tx2"/>
                </a:solidFill>
              </a:rPr>
              <a:t>Lefúvató szelep (a tartály legalsó pontján),</a:t>
            </a:r>
          </a:p>
          <a:p>
            <a:pPr marL="625475" indent="-625475" algn="l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chemeClr val="tx2"/>
                </a:solidFill>
              </a:rPr>
              <a:t>Búvó ill. kémlelőnyílás (belső ellenőrzéshez),</a:t>
            </a:r>
          </a:p>
          <a:p>
            <a:pPr marL="625475" indent="-625475" algn="l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chemeClr val="tx2"/>
                </a:solidFill>
              </a:rPr>
              <a:t>Nyomásmérő (nyomáskapcsoló), hitelesítő manométer csatlakoztatására alkalmas csatlakozó csonkkal,</a:t>
            </a:r>
          </a:p>
          <a:p>
            <a:pPr marL="625475" indent="-625475" algn="l">
              <a:spcBef>
                <a:spcPct val="50000"/>
              </a:spcBef>
              <a:buFontTx/>
              <a:buChar char="•"/>
            </a:pPr>
            <a:r>
              <a:rPr lang="hu-HU" sz="2400" dirty="0">
                <a:solidFill>
                  <a:schemeClr val="tx2"/>
                </a:solidFill>
              </a:rPr>
              <a:t>Adattábla (a lényeges adatok rögzítésére).</a:t>
            </a:r>
          </a:p>
        </p:txBody>
      </p:sp>
      <p:sp>
        <p:nvSpPr>
          <p:cNvPr id="208900" name="Text Box 4"/>
          <p:cNvSpPr txBox="1">
            <a:spLocks noChangeArrowheads="1"/>
          </p:cNvSpPr>
          <p:nvPr/>
        </p:nvSpPr>
        <p:spPr bwMode="auto">
          <a:xfrm>
            <a:off x="369888" y="1020763"/>
            <a:ext cx="8151812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u-HU" sz="2400" dirty="0">
                <a:solidFill>
                  <a:schemeClr val="tx2"/>
                </a:solidFill>
              </a:rPr>
              <a:t>A nyomástartó edény, rendszeres hatósági ellenőrzés alá tartozik.</a:t>
            </a:r>
          </a:p>
        </p:txBody>
      </p:sp>
      <p:sp>
        <p:nvSpPr>
          <p:cNvPr id="29701" name="Dátum helye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hu-HU">
                <a:solidFill>
                  <a:schemeClr val="tx2"/>
                </a:solidFill>
              </a:rPr>
              <a:t>Hő- és Áramlástan Gépei</a:t>
            </a:r>
          </a:p>
          <a:p>
            <a:r>
              <a:rPr lang="hu-HU" b="1" i="1">
                <a:solidFill>
                  <a:schemeClr val="tx2"/>
                </a:solidFill>
              </a:rPr>
              <a:t>Író Béla</a:t>
            </a:r>
          </a:p>
        </p:txBody>
      </p:sp>
      <p:sp>
        <p:nvSpPr>
          <p:cNvPr id="29702" name="Élőláb helye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hu-HU">
                <a:solidFill>
                  <a:schemeClr val="tx2"/>
                </a:solidFill>
              </a:rPr>
              <a:t>SZE-MTK</a:t>
            </a:r>
          </a:p>
          <a:p>
            <a:r>
              <a:rPr lang="hu-HU">
                <a:solidFill>
                  <a:schemeClr val="tx2"/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9" grpId="0" uiExpand="1" build="p"/>
      <p:bldP spid="20890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424113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4000" dirty="0"/>
              <a:t>Példák a kompresszorok szerkezeti kialakítására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30250"/>
          </a:xfrm>
        </p:spPr>
        <p:txBody>
          <a:bodyPr/>
          <a:lstStyle/>
          <a:p>
            <a:r>
              <a:rPr lang="hu-HU" sz="3600" dirty="0" smtClean="0"/>
              <a:t>Egyhengeres dugattyús kompresszor</a:t>
            </a:r>
          </a:p>
        </p:txBody>
      </p:sp>
      <p:pic>
        <p:nvPicPr>
          <p:cNvPr id="211974" name="Picture 6" descr="Dugattyús kompresszor (egy hengeres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9325" y="1077913"/>
            <a:ext cx="7143750" cy="507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smtClean="0"/>
              <a:t>Kettős működésű dugattyús kompresszor</a:t>
            </a:r>
          </a:p>
        </p:txBody>
      </p:sp>
      <p:pic>
        <p:nvPicPr>
          <p:cNvPr id="215045" name="Picture 5" descr="Dugattyús kompresszor (kettős működés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1435100"/>
            <a:ext cx="8534400" cy="45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30250"/>
          </a:xfrm>
        </p:spPr>
        <p:txBody>
          <a:bodyPr/>
          <a:lstStyle/>
          <a:p>
            <a:r>
              <a:rPr lang="hu-HU" sz="3600" smtClean="0"/>
              <a:t>Kétfokozatú dugattyús kompresszor</a:t>
            </a:r>
          </a:p>
        </p:txBody>
      </p:sp>
      <p:pic>
        <p:nvPicPr>
          <p:cNvPr id="212996" name="Picture 4" descr="Kétfokozatú dugattyús kompresszor (2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5238" y="1001713"/>
            <a:ext cx="6459537" cy="520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smtClean="0"/>
              <a:t>Kétfokozatú dugattyús kompresszor</a:t>
            </a:r>
          </a:p>
        </p:txBody>
      </p:sp>
      <p:pic>
        <p:nvPicPr>
          <p:cNvPr id="214021" name="Picture 5" descr="Kétfokozatú dugattyús kompresszor (L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0" y="1060450"/>
            <a:ext cx="3554413" cy="531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smtClean="0"/>
              <a:t>Kétfokozatú dugattyús kompresszor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  <p:pic>
        <p:nvPicPr>
          <p:cNvPr id="8" name="Kép 7" descr="kompresszor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112" y="1085569"/>
            <a:ext cx="5074920" cy="4926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smtClean="0"/>
              <a:t>Kétfokozatú dugattyús kompresszor</a:t>
            </a:r>
          </a:p>
        </p:txBody>
      </p:sp>
      <p:pic>
        <p:nvPicPr>
          <p:cNvPr id="226308" name="Picture 4" descr="Kétfokozatú dugattyús kompresszor (5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7292" y="915226"/>
            <a:ext cx="5732462" cy="500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dirty="0" smtClean="0"/>
              <a:t>Kétfokozatú dugattyús kompresszor</a:t>
            </a:r>
          </a:p>
        </p:txBody>
      </p:sp>
      <p:pic>
        <p:nvPicPr>
          <p:cNvPr id="227332" name="Picture 4" descr="Kétfokozatú dugattyús kompresszor (4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0531" y="935228"/>
            <a:ext cx="4184650" cy="525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dirty="0" smtClean="0"/>
              <a:t>Kompresszor tányérszelep</a:t>
            </a:r>
          </a:p>
        </p:txBody>
      </p:sp>
      <p:pic>
        <p:nvPicPr>
          <p:cNvPr id="230405" name="Picture 5" descr="Tányérszele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0468" y="1107186"/>
            <a:ext cx="4187825" cy="506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smtClean="0"/>
              <a:t>Csavarkompresszor</a:t>
            </a:r>
          </a:p>
        </p:txBody>
      </p:sp>
      <p:pic>
        <p:nvPicPr>
          <p:cNvPr id="228356" name="Picture 4" descr="Csavarkompressz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8988" y="1063625"/>
            <a:ext cx="7569200" cy="504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smtClean="0"/>
              <a:t>Három fokozatú dugattyús kompresszor</a:t>
            </a:r>
          </a:p>
        </p:txBody>
      </p:sp>
      <p:pic>
        <p:nvPicPr>
          <p:cNvPr id="216068" name="Picture 4" descr="Három fokozatú dugattyús kompressz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5775" y="977900"/>
            <a:ext cx="5111750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smtClean="0"/>
              <a:t>Hat fokozatú dugattyús kompresszor</a:t>
            </a:r>
          </a:p>
        </p:txBody>
      </p:sp>
      <p:pic>
        <p:nvPicPr>
          <p:cNvPr id="231428" name="Picture 4" descr="Hatfokozatú kompressz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2497" y="958660"/>
            <a:ext cx="6264275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smtClean="0"/>
              <a:t>Lamellás kompresszor</a:t>
            </a:r>
          </a:p>
        </p:txBody>
      </p:sp>
      <p:pic>
        <p:nvPicPr>
          <p:cNvPr id="217092" name="Picture 4" descr="Lamellás kompressz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651" y="1565529"/>
            <a:ext cx="8629650" cy="389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3" name="Picture 5" descr="Csúszólapátos kompressz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3702" y="747967"/>
            <a:ext cx="5256213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274638"/>
            <a:ext cx="8731250" cy="668337"/>
          </a:xfrm>
          <a:noFill/>
        </p:spPr>
        <p:txBody>
          <a:bodyPr/>
          <a:lstStyle/>
          <a:p>
            <a:r>
              <a:rPr lang="hu-HU" sz="3600" smtClean="0"/>
              <a:t>Csúszó lapátos kompresszor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184150"/>
            <a:ext cx="8731250" cy="657225"/>
          </a:xfrm>
          <a:noFill/>
        </p:spPr>
        <p:txBody>
          <a:bodyPr/>
          <a:lstStyle/>
          <a:p>
            <a:r>
              <a:rPr lang="hu-HU" sz="2800" smtClean="0"/>
              <a:t>Radiális átömlésű, áramlástani elven működő kompresszor</a:t>
            </a:r>
          </a:p>
        </p:txBody>
      </p:sp>
      <p:pic>
        <p:nvPicPr>
          <p:cNvPr id="218116" name="Picture 4" descr="Radiális átömléű kompressz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641" y="1246188"/>
            <a:ext cx="7521575" cy="472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184150"/>
            <a:ext cx="8731250" cy="850900"/>
          </a:xfrm>
          <a:noFill/>
        </p:spPr>
        <p:txBody>
          <a:bodyPr/>
          <a:lstStyle/>
          <a:p>
            <a:r>
              <a:rPr lang="hu-HU" sz="3600" smtClean="0"/>
              <a:t>Rugó terhelésű biztonsági szelep</a:t>
            </a:r>
          </a:p>
        </p:txBody>
      </p:sp>
      <p:pic>
        <p:nvPicPr>
          <p:cNvPr id="219141" name="Picture 5" descr="Rugóterhelésű biztonsági szelep (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3463" y="1042988"/>
            <a:ext cx="4379912" cy="537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184150"/>
            <a:ext cx="8731250" cy="850900"/>
          </a:xfrm>
          <a:noFill/>
        </p:spPr>
        <p:txBody>
          <a:bodyPr/>
          <a:lstStyle/>
          <a:p>
            <a:r>
              <a:rPr lang="hu-HU" sz="3600" smtClean="0"/>
              <a:t>Visszacsapó szelep</a:t>
            </a:r>
          </a:p>
        </p:txBody>
      </p:sp>
      <p:pic>
        <p:nvPicPr>
          <p:cNvPr id="220165" name="Picture 5" descr="Visszacsapó szele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450" y="1060450"/>
            <a:ext cx="5173663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184150"/>
            <a:ext cx="8731250" cy="850900"/>
          </a:xfrm>
          <a:noFill/>
        </p:spPr>
        <p:txBody>
          <a:bodyPr/>
          <a:lstStyle/>
          <a:p>
            <a:r>
              <a:rPr lang="hu-HU" sz="3600" smtClean="0"/>
              <a:t>Visszacsapó szelep</a:t>
            </a:r>
          </a:p>
        </p:txBody>
      </p:sp>
      <p:pic>
        <p:nvPicPr>
          <p:cNvPr id="221188" name="Picture 4" descr="Visszacsapó szelep (2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1875" y="1020763"/>
            <a:ext cx="7199313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r>
              <a:rPr lang="hu-HU" sz="4000" smtClean="0"/>
              <a:t>Ellenőrző kérdések (1)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idx="1"/>
          </p:nvPr>
        </p:nvSpPr>
        <p:spPr>
          <a:xfrm>
            <a:off x="238125" y="1030288"/>
            <a:ext cx="8637588" cy="5068887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smtClean="0">
                <a:solidFill>
                  <a:schemeClr val="tx2"/>
                </a:solidFill>
              </a:rPr>
              <a:t>Hogyan csoportosíthatók a levegőt és gázokat szállító gépek?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smtClean="0">
                <a:solidFill>
                  <a:schemeClr val="tx2"/>
                </a:solidFill>
              </a:rPr>
              <a:t>Mi a leglényegesebb különbség a fúvók és a kompresszorok között?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smtClean="0">
                <a:solidFill>
                  <a:schemeClr val="tx2"/>
                </a:solidFill>
              </a:rPr>
              <a:t>Hogyan valósul meg a nyomásnövekedés egy fúvóban?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smtClean="0">
                <a:solidFill>
                  <a:schemeClr val="tx2"/>
                </a:solidFill>
              </a:rPr>
              <a:t>Milyen általános összefüggés szerint határozható meg egy Roots-fúvó szállítóteljesítménye?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smtClean="0">
                <a:solidFill>
                  <a:schemeClr val="tx2"/>
                </a:solidFill>
              </a:rPr>
              <a:t>Rajzolja fel a fúvókra jellemző indikátordiagramot! Fűzzön magyarázatot az ábrához!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smtClean="0">
                <a:solidFill>
                  <a:schemeClr val="tx2"/>
                </a:solidFill>
              </a:rPr>
              <a:t>Mi szükséges egy fúvó teljesítményszükségletének meghatározásához?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smtClean="0">
                <a:solidFill>
                  <a:schemeClr val="tx2"/>
                </a:solidFill>
              </a:rPr>
              <a:t>Rajzolja fel egy dugattyús rendszerű kompresszor indikátordiagramját! Fűzzön magyarázatot az ábrához?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hu-HU" sz="2400" smtClean="0">
              <a:solidFill>
                <a:schemeClr val="tx2"/>
              </a:solidFill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1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30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9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45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600"/>
                            </p:stCondLst>
                            <p:childTnLst>
                              <p:par>
                                <p:cTn id="3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5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5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5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100"/>
                            </p:stCondLst>
                            <p:childTnLst>
                              <p:par>
                                <p:cTn id="4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r>
              <a:rPr lang="hu-HU" sz="4000" smtClean="0"/>
              <a:t>Ellenőrző kérdések (2)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>
          <a:xfrm>
            <a:off x="211138" y="969963"/>
            <a:ext cx="8637587" cy="5138737"/>
          </a:xfrm>
        </p:spPr>
        <p:txBody>
          <a:bodyPr>
            <a:normAutofit lnSpcReduction="10000"/>
          </a:bodyPr>
          <a:lstStyle/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AutoNum type="arabicPeriod" startAt="7"/>
              <a:defRPr/>
            </a:pPr>
            <a:r>
              <a:rPr lang="hu-HU" sz="2400">
                <a:solidFill>
                  <a:schemeClr val="tx2"/>
                </a:solidFill>
              </a:rPr>
              <a:t>Mit értünk káros tér alatt egy dugattyús kompresszor esetében? Mi a hatása a káros térnek?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AutoNum type="arabicPeriod" startAt="7"/>
              <a:defRPr/>
            </a:pPr>
            <a:r>
              <a:rPr lang="hu-HU" sz="2400">
                <a:solidFill>
                  <a:schemeClr val="tx2"/>
                </a:solidFill>
              </a:rPr>
              <a:t>Hogyan határozható meg a dugattyús kompresszor szállítóteljesítménye?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AutoNum type="arabicPeriod" startAt="7"/>
              <a:defRPr/>
            </a:pPr>
            <a:r>
              <a:rPr lang="hu-HU" sz="2400">
                <a:solidFill>
                  <a:schemeClr val="tx2"/>
                </a:solidFill>
              </a:rPr>
              <a:t>Hogyan és milyen feltételezésekkel határozható meg egy kompresszor teljesítményszükséglete?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AutoNum type="arabicPeriod" startAt="7"/>
              <a:defRPr/>
            </a:pPr>
            <a:r>
              <a:rPr lang="hu-HU" sz="2400">
                <a:solidFill>
                  <a:schemeClr val="tx2"/>
                </a:solidFill>
              </a:rPr>
              <a:t>Miért szükséges a több fokozatban történő kompresszió? 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AutoNum type="arabicPeriod" startAt="7"/>
              <a:defRPr/>
            </a:pPr>
            <a:r>
              <a:rPr lang="hu-HU" sz="2400">
                <a:solidFill>
                  <a:schemeClr val="tx2"/>
                </a:solidFill>
              </a:rPr>
              <a:t>Rajzolja fel egy kétfokozatú dugattyús kompresszor indikátordiagramját! Fűzzön magyarázatot az ábrához!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AutoNum type="arabicPeriod" startAt="7"/>
              <a:defRPr/>
            </a:pPr>
            <a:r>
              <a:rPr lang="hu-HU" sz="2400">
                <a:solidFill>
                  <a:schemeClr val="tx2"/>
                </a:solidFill>
              </a:rPr>
              <a:t>Milyen feltételezés mellet igaz, hogy a két fokozatú kompresszor közbenső nyomása a beszívási és a szállítási nyomás mértani középarányosa?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AutoNum type="arabicPeriod" startAt="7"/>
              <a:defRPr/>
            </a:pPr>
            <a:r>
              <a:rPr lang="hu-HU" sz="2400">
                <a:solidFill>
                  <a:schemeClr val="tx2"/>
                </a:solidFill>
              </a:rPr>
              <a:t>Milyen alapvető hatása van a hűtésnek a kompresszor üzemére?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85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45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3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400"/>
                            </p:stCondLst>
                            <p:childTnLst>
                              <p:par>
                                <p:cTn id="3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900"/>
                            </p:stCondLst>
                            <p:childTnLst>
                              <p:par>
                                <p:cTn id="4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r>
              <a:rPr lang="hu-HU" sz="4000" smtClean="0"/>
              <a:t>Ellenőrző kérdések (3)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idx="1"/>
          </p:nvPr>
        </p:nvSpPr>
        <p:spPr>
          <a:xfrm>
            <a:off x="225425" y="1443038"/>
            <a:ext cx="8637588" cy="37211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 startAt="14"/>
            </a:pPr>
            <a:r>
              <a:rPr lang="hu-HU" sz="2400" smtClean="0">
                <a:solidFill>
                  <a:schemeClr val="tx2"/>
                </a:solidFill>
              </a:rPr>
              <a:t>Milyen részekből tevődik össze egy kompresszor hűtési hőszükséglete?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14"/>
            </a:pPr>
            <a:r>
              <a:rPr lang="hu-HU" sz="2400" smtClean="0">
                <a:solidFill>
                  <a:schemeClr val="tx2"/>
                </a:solidFill>
              </a:rPr>
              <a:t>Milyen alapvető különbségek vannak az áramlástani elven működő kompresszorok és a volumetrikus kompresszorok között?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14"/>
            </a:pPr>
            <a:r>
              <a:rPr lang="hu-HU" sz="2400" smtClean="0">
                <a:solidFill>
                  <a:schemeClr val="tx2"/>
                </a:solidFill>
              </a:rPr>
              <a:t>Rajzolja fel egy áramlástani elven működő kompresszor indikátordiagramját! Fűzzön magyarázatot az ábrához!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14"/>
            </a:pPr>
            <a:r>
              <a:rPr lang="hu-HU" sz="2400" smtClean="0">
                <a:solidFill>
                  <a:schemeClr val="tx2"/>
                </a:solidFill>
              </a:rPr>
              <a:t>Mi a szerepe légtartálynak a kompresszorok üzemében?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14"/>
            </a:pPr>
            <a:r>
              <a:rPr lang="hu-HU" sz="2400" smtClean="0">
                <a:solidFill>
                  <a:schemeClr val="tx2"/>
                </a:solidFill>
              </a:rPr>
              <a:t>Milyen alapvető tartozékai vannak egy légtartálynak?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Hő- és Áramlástan Gépei</a:t>
            </a:r>
          </a:p>
          <a:p>
            <a:pPr>
              <a:defRPr/>
            </a:pPr>
            <a:r>
              <a:rPr lang="hu-HU" b="1" i="1" dirty="0"/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SZE-MTK</a:t>
            </a:r>
          </a:p>
          <a:p>
            <a:pPr>
              <a:defRPr/>
            </a:pPr>
            <a:r>
              <a:rPr lang="hu-HU" dirty="0"/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10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3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5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3905</TotalTime>
  <Words>1345</Words>
  <Application>Microsoft Office PowerPoint</Application>
  <PresentationFormat>Diavetítés a képernyőre (4:3 oldalarány)</PresentationFormat>
  <Paragraphs>307</Paragraphs>
  <Slides>38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38</vt:i4>
      </vt:variant>
    </vt:vector>
  </HeadingPairs>
  <TitlesOfParts>
    <vt:vector size="45" baseType="lpstr">
      <vt:lpstr>Arial</vt:lpstr>
      <vt:lpstr>Calibri</vt:lpstr>
      <vt:lpstr>Constantia</vt:lpstr>
      <vt:lpstr>Wingdings 2</vt:lpstr>
      <vt:lpstr>Áramlás</vt:lpstr>
      <vt:lpstr>Egyenlet</vt:lpstr>
      <vt:lpstr>Equation</vt:lpstr>
      <vt:lpstr>Fúvók-Kompresszorok</vt:lpstr>
      <vt:lpstr>Csoportosítás</vt:lpstr>
      <vt:lpstr>Volumetrikus fúvók sajátosságai</vt:lpstr>
      <vt:lpstr>Roots-fúvó</vt:lpstr>
      <vt:lpstr>Különböző kialakítású Roots munkadugattyúk</vt:lpstr>
      <vt:lpstr>Enke-fúvó</vt:lpstr>
      <vt:lpstr>Fúvók indikátordiagramja</vt:lpstr>
      <vt:lpstr>Dugattyús elven működő kompresszorok sajátosságai</vt:lpstr>
      <vt:lpstr>Dugattyús kompresszorok indikátordiagramja</vt:lpstr>
      <vt:lpstr>Dugattyús kompresszorok szállító teljesítménye</vt:lpstr>
      <vt:lpstr>Volumetrikus kompresszorok teljesítményszükséglete</vt:lpstr>
      <vt:lpstr>Két fokozatú dugattyús kompresszor indikátordiagramja</vt:lpstr>
      <vt:lpstr>Áramlástani elven működő kompresszorok sajátosságai</vt:lpstr>
      <vt:lpstr>Kompresszorok hűtése</vt:lpstr>
      <vt:lpstr>A hűtési hőszükséglet</vt:lpstr>
      <vt:lpstr>Kompresszor és légtartály</vt:lpstr>
      <vt:lpstr>A légtartály</vt:lpstr>
      <vt:lpstr>Példák a kompresszorok szerkezeti kialakítására</vt:lpstr>
      <vt:lpstr>Egyhengeres dugattyús kompresszor</vt:lpstr>
      <vt:lpstr>Kettős működésű dugattyús kompresszor</vt:lpstr>
      <vt:lpstr>Kétfokozatú dugattyús kompresszor</vt:lpstr>
      <vt:lpstr>Kétfokozatú dugattyús kompresszor</vt:lpstr>
      <vt:lpstr>Kétfokozatú dugattyús kompresszor</vt:lpstr>
      <vt:lpstr>Kétfokozatú dugattyús kompresszor</vt:lpstr>
      <vt:lpstr>Kétfokozatú dugattyús kompresszor</vt:lpstr>
      <vt:lpstr>Kompresszor tányérszelep</vt:lpstr>
      <vt:lpstr>Csavarkompresszor</vt:lpstr>
      <vt:lpstr>Három fokozatú dugattyús kompresszor</vt:lpstr>
      <vt:lpstr>Hat fokozatú dugattyús kompresszor</vt:lpstr>
      <vt:lpstr>Lamellás kompresszor</vt:lpstr>
      <vt:lpstr>Csúszó lapátos kompresszor</vt:lpstr>
      <vt:lpstr>Radiális átömlésű, áramlástani elven működő kompresszor</vt:lpstr>
      <vt:lpstr>Rugó terhelésű biztonsági szelep</vt:lpstr>
      <vt:lpstr>Visszacsapó szelep</vt:lpstr>
      <vt:lpstr>Visszacsapó szelep</vt:lpstr>
      <vt:lpstr>Ellenőrző kérdések (1)</vt:lpstr>
      <vt:lpstr>Ellenőrző kérdések (2)</vt:lpstr>
      <vt:lpstr>Ellenőrző kérdések (3)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Író Béla</cp:lastModifiedBy>
  <cp:revision>424</cp:revision>
  <dcterms:created xsi:type="dcterms:W3CDTF">2003-02-11T17:12:10Z</dcterms:created>
  <dcterms:modified xsi:type="dcterms:W3CDTF">2014-03-06T12:23:52Z</dcterms:modified>
</cp:coreProperties>
</file>