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332" r:id="rId3"/>
    <p:sldId id="322" r:id="rId4"/>
    <p:sldId id="324" r:id="rId5"/>
    <p:sldId id="342" r:id="rId6"/>
    <p:sldId id="311" r:id="rId7"/>
    <p:sldId id="312" r:id="rId8"/>
    <p:sldId id="335" r:id="rId9"/>
    <p:sldId id="358" r:id="rId10"/>
    <p:sldId id="313" r:id="rId11"/>
    <p:sldId id="314" r:id="rId12"/>
    <p:sldId id="290" r:id="rId13"/>
    <p:sldId id="291" r:id="rId14"/>
    <p:sldId id="336" r:id="rId15"/>
    <p:sldId id="294" r:id="rId16"/>
    <p:sldId id="295" r:id="rId17"/>
    <p:sldId id="296" r:id="rId18"/>
    <p:sldId id="337" r:id="rId19"/>
    <p:sldId id="293" r:id="rId20"/>
    <p:sldId id="297" r:id="rId21"/>
    <p:sldId id="310" r:id="rId22"/>
    <p:sldId id="299" r:id="rId23"/>
    <p:sldId id="300" r:id="rId24"/>
    <p:sldId id="301" r:id="rId25"/>
    <p:sldId id="333" r:id="rId26"/>
    <p:sldId id="302" r:id="rId27"/>
    <p:sldId id="303" r:id="rId28"/>
    <p:sldId id="334" r:id="rId29"/>
    <p:sldId id="304" r:id="rId30"/>
    <p:sldId id="298" r:id="rId31"/>
    <p:sldId id="305" r:id="rId32"/>
    <p:sldId id="306" r:id="rId33"/>
    <p:sldId id="307" r:id="rId34"/>
    <p:sldId id="318" r:id="rId35"/>
    <p:sldId id="344" r:id="rId36"/>
    <p:sldId id="320" r:id="rId37"/>
    <p:sldId id="343" r:id="rId38"/>
    <p:sldId id="341" r:id="rId39"/>
    <p:sldId id="321" r:id="rId40"/>
    <p:sldId id="345" r:id="rId41"/>
    <p:sldId id="346" r:id="rId42"/>
    <p:sldId id="331" r:id="rId43"/>
    <p:sldId id="323" r:id="rId44"/>
    <p:sldId id="347" r:id="rId45"/>
    <p:sldId id="348" r:id="rId46"/>
    <p:sldId id="349" r:id="rId47"/>
    <p:sldId id="350" r:id="rId48"/>
    <p:sldId id="327" r:id="rId49"/>
    <p:sldId id="326" r:id="rId50"/>
    <p:sldId id="351" r:id="rId51"/>
    <p:sldId id="352" r:id="rId52"/>
    <p:sldId id="328" r:id="rId53"/>
    <p:sldId id="353" r:id="rId54"/>
    <p:sldId id="354" r:id="rId55"/>
    <p:sldId id="319" r:id="rId56"/>
    <p:sldId id="325" r:id="rId57"/>
    <p:sldId id="330" r:id="rId58"/>
    <p:sldId id="339" r:id="rId59"/>
    <p:sldId id="340" r:id="rId60"/>
    <p:sldId id="338" r:id="rId61"/>
    <p:sldId id="357" r:id="rId62"/>
    <p:sldId id="355" r:id="rId63"/>
    <p:sldId id="356" r:id="rId64"/>
    <p:sldId id="315" r:id="rId65"/>
    <p:sldId id="316" r:id="rId66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00FF00"/>
    <a:srgbClr val="008000"/>
    <a:srgbClr val="DDDDDD"/>
    <a:srgbClr val="FFFF00"/>
    <a:srgbClr val="969696"/>
    <a:srgbClr val="FF9623"/>
    <a:srgbClr val="00506E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4" autoAdjust="0"/>
    <p:restoredTop sz="94815" autoAdjust="0"/>
  </p:normalViewPr>
  <p:slideViewPr>
    <p:cSldViewPr snapToGrid="0" showGuides="1">
      <p:cViewPr varScale="1">
        <p:scale>
          <a:sx n="112" d="100"/>
          <a:sy n="112" d="100"/>
        </p:scale>
        <p:origin x="150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-munkalap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A </a:t>
            </a:r>
            <a:r>
              <a:rPr lang="en-US" dirty="0" err="1">
                <a:solidFill>
                  <a:schemeClr val="tx1"/>
                </a:solidFill>
              </a:rPr>
              <a:t>fal</a:t>
            </a:r>
            <a:r>
              <a:rPr lang="hu-HU" dirty="0">
                <a:solidFill>
                  <a:schemeClr val="tx1"/>
                </a:solidFill>
              </a:rPr>
              <a:t> </a:t>
            </a:r>
            <a:r>
              <a:rPr lang="hu-HU" dirty="0" err="1">
                <a:solidFill>
                  <a:schemeClr val="tx1"/>
                </a:solidFill>
              </a:rPr>
              <a:t>hőellenállásának</a:t>
            </a:r>
            <a:r>
              <a:rPr lang="hu-HU" dirty="0">
                <a:solidFill>
                  <a:schemeClr val="tx1"/>
                </a:solidFill>
              </a:rPr>
              <a:t> elhanyagolásával számított hőátviteli tényező pontossága</a:t>
            </a:r>
            <a:r>
              <a:rPr lang="hu-HU" baseline="0" dirty="0">
                <a:solidFill>
                  <a:schemeClr val="tx1"/>
                </a:solidFill>
              </a:rPr>
              <a:t> </a:t>
            </a:r>
            <a:r>
              <a:rPr lang="hu-HU" baseline="0" dirty="0" smtClean="0">
                <a:solidFill>
                  <a:schemeClr val="tx1"/>
                </a:solidFill>
              </a:rPr>
              <a:t>közönséges szerkezeti acél </a:t>
            </a:r>
            <a:r>
              <a:rPr lang="hu-HU" baseline="0" dirty="0">
                <a:solidFill>
                  <a:schemeClr val="tx1"/>
                </a:solidFill>
              </a:rPr>
              <a:t>csőanyag és 5 </a:t>
            </a:r>
            <a:r>
              <a:rPr lang="hu-HU" i="1" baseline="0" dirty="0">
                <a:solidFill>
                  <a:schemeClr val="tx1"/>
                </a:solidFill>
              </a:rPr>
              <a:t>mm</a:t>
            </a:r>
            <a:r>
              <a:rPr lang="hu-HU" baseline="0" dirty="0">
                <a:solidFill>
                  <a:schemeClr val="tx1"/>
                </a:solidFill>
              </a:rPr>
              <a:t>-nél kisebb falvastagság esetén</a:t>
            </a:r>
            <a:r>
              <a:rPr lang="hu-HU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>
        <c:manualLayout>
          <c:layoutTarget val="inner"/>
          <c:xMode val="edge"/>
          <c:yMode val="edge"/>
          <c:x val="4.7814269454348302E-2"/>
          <c:y val="0.15087319790893403"/>
          <c:w val="0.92380451759535531"/>
          <c:h val="0.6924702915183033"/>
        </c:manualLayout>
      </c:layout>
      <c:scatterChart>
        <c:scatterStyle val="smoothMarker"/>
        <c:varyColors val="0"/>
        <c:ser>
          <c:idx val="0"/>
          <c:order val="0"/>
          <c:tx>
            <c:strRef>
              <c:f>Munka1!$A$4</c:f>
              <c:strCache>
                <c:ptCount val="1"/>
                <c:pt idx="0">
                  <c:v>k/ko=10</c:v>
                </c:pt>
              </c:strCache>
            </c:strRef>
          </c:tx>
          <c:spPr>
            <a:ln w="63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Munka1!$B$2:$L$2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Munka1!$B$4:$L$4</c:f>
              <c:numCache>
                <c:formatCode>0.0000</c:formatCode>
                <c:ptCount val="11"/>
                <c:pt idx="0" formatCode="General">
                  <c:v>1</c:v>
                </c:pt>
                <c:pt idx="1">
                  <c:v>0.99990000999900008</c:v>
                </c:pt>
                <c:pt idx="2">
                  <c:v>0.99980003999200162</c:v>
                </c:pt>
                <c:pt idx="3">
                  <c:v>0.99970008997300808</c:v>
                </c:pt>
                <c:pt idx="4">
                  <c:v>0.99960015993602558</c:v>
                </c:pt>
                <c:pt idx="5">
                  <c:v>0.99950024987506247</c:v>
                </c:pt>
                <c:pt idx="6">
                  <c:v>0.99940035978412955</c:v>
                </c:pt>
                <c:pt idx="7">
                  <c:v>0.99930048965724005</c:v>
                </c:pt>
                <c:pt idx="8">
                  <c:v>0.99920063948840931</c:v>
                </c:pt>
                <c:pt idx="9">
                  <c:v>0.99910080927165557</c:v>
                </c:pt>
                <c:pt idx="10">
                  <c:v>0.99900099900099915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Munka1!$A$5</c:f>
              <c:strCache>
                <c:ptCount val="1"/>
                <c:pt idx="0">
                  <c:v>k/ko=50</c:v>
                </c:pt>
              </c:strCache>
            </c:strRef>
          </c:tx>
          <c:spPr>
            <a:ln w="63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Munka1!$B$2:$L$2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Munka1!$B$5:$L$5</c:f>
              <c:numCache>
                <c:formatCode>0.0000</c:formatCode>
                <c:ptCount val="11"/>
                <c:pt idx="0" formatCode="General">
                  <c:v>1</c:v>
                </c:pt>
                <c:pt idx="1">
                  <c:v>0.99950024987506247</c:v>
                </c:pt>
                <c:pt idx="2">
                  <c:v>0.99900099900099915</c:v>
                </c:pt>
                <c:pt idx="3">
                  <c:v>0.99850224663005482</c:v>
                </c:pt>
                <c:pt idx="4">
                  <c:v>0.99800399201596801</c:v>
                </c:pt>
                <c:pt idx="5">
                  <c:v>0.99750623441396513</c:v>
                </c:pt>
                <c:pt idx="6">
                  <c:v>0.99700897308075787</c:v>
                </c:pt>
                <c:pt idx="7">
                  <c:v>0.99651220727453904</c:v>
                </c:pt>
                <c:pt idx="8">
                  <c:v>0.99601593625498008</c:v>
                </c:pt>
                <c:pt idx="9">
                  <c:v>0.99552015928322557</c:v>
                </c:pt>
                <c:pt idx="10">
                  <c:v>0.99502487562189068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Munka1!$A$6</c:f>
              <c:strCache>
                <c:ptCount val="1"/>
                <c:pt idx="0">
                  <c:v>k/ko=100</c:v>
                </c:pt>
              </c:strCache>
            </c:strRef>
          </c:tx>
          <c:spPr>
            <a:ln w="63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Munka1!$B$2:$L$2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Munka1!$B$6:$L$6</c:f>
              <c:numCache>
                <c:formatCode>0.0000</c:formatCode>
                <c:ptCount val="11"/>
                <c:pt idx="0" formatCode="General">
                  <c:v>1</c:v>
                </c:pt>
                <c:pt idx="1">
                  <c:v>0.99900099900099915</c:v>
                </c:pt>
                <c:pt idx="2">
                  <c:v>0.99800399201596801</c:v>
                </c:pt>
                <c:pt idx="3">
                  <c:v>0.99700897308075787</c:v>
                </c:pt>
                <c:pt idx="4">
                  <c:v>0.99601593625498008</c:v>
                </c:pt>
                <c:pt idx="5">
                  <c:v>0.99502487562189068</c:v>
                </c:pt>
                <c:pt idx="6">
                  <c:v>0.99403578528827041</c:v>
                </c:pt>
                <c:pt idx="7">
                  <c:v>0.99304865938430997</c:v>
                </c:pt>
                <c:pt idx="8">
                  <c:v>0.99206349206349209</c:v>
                </c:pt>
                <c:pt idx="9">
                  <c:v>0.99108027750247785</c:v>
                </c:pt>
                <c:pt idx="10">
                  <c:v>0.99009900990099009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Munka1!$A$7</c:f>
              <c:strCache>
                <c:ptCount val="1"/>
                <c:pt idx="0">
                  <c:v>k/ko=500</c:v>
                </c:pt>
              </c:strCache>
            </c:strRef>
          </c:tx>
          <c:spPr>
            <a:ln w="6350" cap="rnd">
              <a:solidFill>
                <a:srgbClr val="00FF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FF00"/>
              </a:solidFill>
              <a:ln w="9525">
                <a:solidFill>
                  <a:srgbClr val="00FF00"/>
                </a:solidFill>
              </a:ln>
              <a:effectLst/>
            </c:spPr>
          </c:marker>
          <c:xVal>
            <c:numRef>
              <c:f>Munka1!$B$2:$L$2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Munka1!$B$7:$L$7</c:f>
              <c:numCache>
                <c:formatCode>0.0000</c:formatCode>
                <c:ptCount val="11"/>
                <c:pt idx="0" formatCode="General">
                  <c:v>1</c:v>
                </c:pt>
                <c:pt idx="1">
                  <c:v>0.99502487562189068</c:v>
                </c:pt>
                <c:pt idx="2">
                  <c:v>0.99009900990099009</c:v>
                </c:pt>
                <c:pt idx="3">
                  <c:v>0.98522167487684742</c:v>
                </c:pt>
                <c:pt idx="4">
                  <c:v>0.98039215686274506</c:v>
                </c:pt>
                <c:pt idx="5">
                  <c:v>0.97560975609756106</c:v>
                </c:pt>
                <c:pt idx="6">
                  <c:v>0.970873786407767</c:v>
                </c:pt>
                <c:pt idx="7">
                  <c:v>0.96618357487922713</c:v>
                </c:pt>
                <c:pt idx="8">
                  <c:v>0.96153846153846145</c:v>
                </c:pt>
                <c:pt idx="9">
                  <c:v>0.95693779904306231</c:v>
                </c:pt>
                <c:pt idx="10">
                  <c:v>0.95238095238095233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Munka1!$A$8</c:f>
              <c:strCache>
                <c:ptCount val="1"/>
                <c:pt idx="0">
                  <c:v>k/ko=1000</c:v>
                </c:pt>
              </c:strCache>
            </c:strRef>
          </c:tx>
          <c:spPr>
            <a:ln w="63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Munka1!$B$2:$L$2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Munka1!$B$8:$L$8</c:f>
              <c:numCache>
                <c:formatCode>0.0000</c:formatCode>
                <c:ptCount val="11"/>
                <c:pt idx="0" formatCode="General">
                  <c:v>1</c:v>
                </c:pt>
                <c:pt idx="1">
                  <c:v>0.99009900990099009</c:v>
                </c:pt>
                <c:pt idx="2">
                  <c:v>0.98039215686274506</c:v>
                </c:pt>
                <c:pt idx="3">
                  <c:v>0.970873786407767</c:v>
                </c:pt>
                <c:pt idx="4">
                  <c:v>0.96153846153846145</c:v>
                </c:pt>
                <c:pt idx="5">
                  <c:v>0.95238095238095233</c:v>
                </c:pt>
                <c:pt idx="6">
                  <c:v>0.94339622641509424</c:v>
                </c:pt>
                <c:pt idx="7">
                  <c:v>0.93457943925233644</c:v>
                </c:pt>
                <c:pt idx="8">
                  <c:v>0.92592592592592582</c:v>
                </c:pt>
                <c:pt idx="9">
                  <c:v>0.9174311926605504</c:v>
                </c:pt>
                <c:pt idx="10">
                  <c:v>0.90909090909090906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Munka1!$A$9</c:f>
              <c:strCache>
                <c:ptCount val="1"/>
                <c:pt idx="0">
                  <c:v>k/ko=3000</c:v>
                </c:pt>
              </c:strCache>
            </c:strRef>
          </c:tx>
          <c:spPr>
            <a:ln w="6350" cap="rnd">
              <a:solidFill>
                <a:srgbClr val="33993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Munka1!$B$2:$L$2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Munka1!$B$9:$L$9</c:f>
              <c:numCache>
                <c:formatCode>0.0000</c:formatCode>
                <c:ptCount val="11"/>
                <c:pt idx="0" formatCode="General">
                  <c:v>1</c:v>
                </c:pt>
                <c:pt idx="1">
                  <c:v>0.970873786407767</c:v>
                </c:pt>
                <c:pt idx="2">
                  <c:v>0.94339622641509424</c:v>
                </c:pt>
                <c:pt idx="3">
                  <c:v>0.9174311926605504</c:v>
                </c:pt>
                <c:pt idx="4">
                  <c:v>0.89285714285714279</c:v>
                </c:pt>
                <c:pt idx="5">
                  <c:v>0.86956521739130443</c:v>
                </c:pt>
                <c:pt idx="6">
                  <c:v>0.84745762711864414</c:v>
                </c:pt>
                <c:pt idx="7">
                  <c:v>0.82644628099173556</c:v>
                </c:pt>
                <c:pt idx="8">
                  <c:v>0.80645161290322587</c:v>
                </c:pt>
                <c:pt idx="9">
                  <c:v>0.78740157480314954</c:v>
                </c:pt>
                <c:pt idx="10">
                  <c:v>0.76923076923076916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Munka1!$A$10</c:f>
              <c:strCache>
                <c:ptCount val="1"/>
                <c:pt idx="0">
                  <c:v>k/ko=5000</c:v>
                </c:pt>
              </c:strCache>
            </c:strRef>
          </c:tx>
          <c:spPr>
            <a:ln w="63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Munka1!$B$2:$L$2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Munka1!$B$10:$L$10</c:f>
              <c:numCache>
                <c:formatCode>0.0000</c:formatCode>
                <c:ptCount val="11"/>
                <c:pt idx="0" formatCode="General">
                  <c:v>1</c:v>
                </c:pt>
                <c:pt idx="1">
                  <c:v>0.95238095238095233</c:v>
                </c:pt>
                <c:pt idx="2">
                  <c:v>0.90909090909090906</c:v>
                </c:pt>
                <c:pt idx="3">
                  <c:v>0.86956521739130443</c:v>
                </c:pt>
                <c:pt idx="4">
                  <c:v>0.83333333333333337</c:v>
                </c:pt>
                <c:pt idx="5">
                  <c:v>0.8</c:v>
                </c:pt>
                <c:pt idx="6">
                  <c:v>0.76923076923076916</c:v>
                </c:pt>
                <c:pt idx="7">
                  <c:v>0.7407407407407407</c:v>
                </c:pt>
                <c:pt idx="8">
                  <c:v>0.7142857142857143</c:v>
                </c:pt>
                <c:pt idx="9">
                  <c:v>0.68965517241379315</c:v>
                </c:pt>
                <c:pt idx="10">
                  <c:v>0.66666666666666663</c:v>
                </c:pt>
              </c:numCache>
            </c:numRef>
          </c:yVal>
          <c:smooth val="1"/>
        </c:ser>
        <c:ser>
          <c:idx val="7"/>
          <c:order val="7"/>
          <c:tx>
            <c:strRef>
              <c:f>Munka1!$A$11</c:f>
              <c:strCache>
                <c:ptCount val="1"/>
                <c:pt idx="0">
                  <c:v>k/ko=10000</c:v>
                </c:pt>
              </c:strCache>
            </c:strRef>
          </c:tx>
          <c:spPr>
            <a:ln w="63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Munka1!$B$2:$L$2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Munka1!$B$11:$L$11</c:f>
              <c:numCache>
                <c:formatCode>0.0000</c:formatCode>
                <c:ptCount val="11"/>
                <c:pt idx="0" formatCode="General">
                  <c:v>1</c:v>
                </c:pt>
                <c:pt idx="1">
                  <c:v>0.90909090909090906</c:v>
                </c:pt>
                <c:pt idx="2">
                  <c:v>0.83333333333333337</c:v>
                </c:pt>
                <c:pt idx="3">
                  <c:v>0.76923076923076916</c:v>
                </c:pt>
                <c:pt idx="4">
                  <c:v>0.7142857142857143</c:v>
                </c:pt>
                <c:pt idx="5">
                  <c:v>0.66666666666666663</c:v>
                </c:pt>
                <c:pt idx="6">
                  <c:v>0.625</c:v>
                </c:pt>
                <c:pt idx="7">
                  <c:v>0.58823529411764697</c:v>
                </c:pt>
                <c:pt idx="8">
                  <c:v>0.55555555555555558</c:v>
                </c:pt>
                <c:pt idx="9">
                  <c:v>0.52631578947368418</c:v>
                </c:pt>
                <c:pt idx="10">
                  <c:v>0.5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08522384"/>
        <c:axId val="1308526192"/>
      </c:scatterChart>
      <c:valAx>
        <c:axId val="1308522384"/>
        <c:scaling>
          <c:orientation val="minMax"/>
          <c:max val="10"/>
        </c:scaling>
        <c:delete val="0"/>
        <c:axPos val="b"/>
        <c:majorGridlines>
          <c:spPr>
            <a:ln w="9525" cap="flat" cmpd="sng" algn="ctr">
              <a:solidFill>
                <a:srgbClr val="00000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rgbClr val="000000"/>
            </a:solidFill>
            <a:round/>
            <a:tailEnd type="triangle" w="lg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308526192"/>
        <c:crosses val="autoZero"/>
        <c:crossBetween val="midCat"/>
        <c:majorUnit val="1"/>
      </c:valAx>
      <c:valAx>
        <c:axId val="1308526192"/>
        <c:scaling>
          <c:orientation val="minMax"/>
          <c:max val="1"/>
          <c:min val="0.4"/>
        </c:scaling>
        <c:delete val="0"/>
        <c:axPos val="l"/>
        <c:majorGridlines>
          <c:spPr>
            <a:ln w="9525" cap="flat" cmpd="sng" algn="ctr">
              <a:solidFill>
                <a:srgbClr val="00000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rgbClr val="000000"/>
            </a:solidFill>
            <a:round/>
            <a:tailEnd type="triangle" w="lg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308522384"/>
        <c:crosses val="autoZero"/>
        <c:crossBetween val="midCat"/>
        <c:minorUnit val="5.000000000000001E-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7286462653180684E-2"/>
          <c:y val="0.90248503786152734"/>
          <c:w val="0.93643482663162303"/>
          <c:h val="8.22185919550728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4" Type="http://schemas.openxmlformats.org/officeDocument/2006/relationships/image" Target="../media/image4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SZE-MTK</a:t>
            </a:r>
          </a:p>
          <a:p>
            <a:pPr>
              <a:defRPr/>
            </a:pPr>
            <a:r>
              <a:rPr lang="hu-HU"/>
              <a:t>Általános Gépészeti Tanszék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hu-HU"/>
              <a:t>Hő- és Áramlástan</a:t>
            </a:r>
          </a:p>
          <a:p>
            <a:pPr>
              <a:defRPr/>
            </a:pPr>
            <a:r>
              <a:rPr lang="hu-HU"/>
              <a:t>Dr. </a:t>
            </a:r>
            <a:r>
              <a:rPr lang="hu-HU" b="1" i="1"/>
              <a:t>Író Béla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19725" y="6189663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hu-HU"/>
              <a:t>Mechatronika és Gépszerkezettan Tanszék</a:t>
            </a:r>
          </a:p>
        </p:txBody>
      </p:sp>
      <p:pic>
        <p:nvPicPr>
          <p:cNvPr id="1031" name="Picture 7" descr="sze_logo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316913" y="62452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chart" Target="../charts/chart1.xml"/><Relationship Id="rId4" Type="http://schemas.openxmlformats.org/officeDocument/2006/relationships/image" Target="../media/image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0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3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2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1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3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5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oleObject" Target="../embeddings/oleObject32.bin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31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2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5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9.bin"/><Relationship Id="rId10" Type="http://schemas.openxmlformats.org/officeDocument/2006/relationships/image" Target="../media/image41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41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Hőcserélők</a:t>
            </a:r>
            <a:endParaRPr lang="hu-HU" sz="3200" i="1" dirty="0" smtClean="0">
              <a:solidFill>
                <a:schemeClr val="tx1"/>
              </a:solidFill>
            </a:endParaRPr>
          </a:p>
        </p:txBody>
      </p:sp>
      <p:sp>
        <p:nvSpPr>
          <p:cNvPr id="2867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 smtClean="0"/>
              <a:t>Hőcserélők fajtái</a:t>
            </a:r>
            <a:endParaRPr lang="hu-HU" sz="40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hu-HU" smtClean="0"/>
              <a:t>Hő- és Áramlástan</a:t>
            </a:r>
          </a:p>
          <a:p>
            <a:pPr>
              <a:defRPr/>
            </a:pPr>
            <a:r>
              <a:rPr lang="hu-HU" smtClean="0"/>
              <a:t>Dr. </a:t>
            </a:r>
            <a:r>
              <a:rPr lang="hu-HU" b="1" i="1" smtClean="0"/>
              <a:t>Író Béla</a:t>
            </a:r>
            <a:endParaRPr lang="hu-HU" b="1" i="1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smtClean="0"/>
              <a:t>SZE-MTK</a:t>
            </a:r>
          </a:p>
          <a:p>
            <a:pPr>
              <a:defRPr/>
            </a:pPr>
            <a:r>
              <a:rPr lang="hu-HU" smtClean="0"/>
              <a:t>Általános Gépészeti Tanszék</a:t>
            </a:r>
            <a:endParaRPr lang="hu-HU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81000" y="2963863"/>
            <a:ext cx="8431213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000">
                <a:latin typeface="Calibri" pitchFamily="34" charset="0"/>
              </a:rPr>
              <a:t>A melegebb közeg nagy hőkapacitású, porózus anyagot tartalmazó tartályon átáramolva azt felhevíti. Ezt követően a melegebb közeget elterelik (</a:t>
            </a:r>
            <a:r>
              <a:rPr lang="hu-HU" sz="2000" i="1">
                <a:latin typeface="Calibri" pitchFamily="34" charset="0"/>
              </a:rPr>
              <a:t>célszerűen egy olyan másik tartály felé, melyben alacsonyabb hőmérsékletű ugyanolyan porózus anyag van</a:t>
            </a:r>
            <a:r>
              <a:rPr lang="hu-HU" sz="2000">
                <a:latin typeface="Calibri" pitchFamily="34" charset="0"/>
              </a:rPr>
              <a:t>!) és a felmelegített porózus anyagon a hidegebb közeget vezetik át, mely hőt vesz fel. </a:t>
            </a:r>
          </a:p>
          <a:p>
            <a:pPr algn="just">
              <a:spcBef>
                <a:spcPct val="50000"/>
              </a:spcBef>
            </a:pPr>
            <a:r>
              <a:rPr lang="hu-HU" sz="2000">
                <a:latin typeface="Calibri" pitchFamily="34" charset="0"/>
              </a:rPr>
              <a:t>Két azonos töltetű tartály alkalmazásával a melegebb és a hidegebb közeg áramlását periodikusan váltogatva valósulhat meg a folyamatos hőcsere.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57200" y="1630363"/>
            <a:ext cx="8229600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hu-H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Felületi, vagy </a:t>
            </a:r>
            <a:r>
              <a:rPr kumimoji="0" lang="hu-HU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rekuperatív</a:t>
            </a:r>
            <a:r>
              <a:rPr kumimoji="0" lang="hu-H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 hőcserélők.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hu-H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Regeneratív hőcserélők.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hu-H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Keverő hőcserélők.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93700" y="2470150"/>
            <a:ext cx="84312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dirty="0">
                <a:latin typeface="Calibri" pitchFamily="34" charset="0"/>
              </a:rPr>
              <a:t>A melegebb és a hidegebb közeget egy szilárd fal elválasztja egymástól. A hőcsere a falon keresztül valósul meg a </a:t>
            </a:r>
            <a:r>
              <a:rPr lang="hu-HU" sz="2000" dirty="0" err="1">
                <a:latin typeface="Calibri" pitchFamily="34" charset="0"/>
              </a:rPr>
              <a:t>hőátvitel</a:t>
            </a:r>
            <a:r>
              <a:rPr lang="hu-HU" sz="2000" dirty="0">
                <a:latin typeface="Calibri" pitchFamily="34" charset="0"/>
              </a:rPr>
              <a:t> törvényei szerint.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11163" y="3440113"/>
            <a:ext cx="84312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000" dirty="0">
                <a:latin typeface="Calibri" pitchFamily="34" charset="0"/>
              </a:rPr>
              <a:t>A melegebb és a hidegebb közeg egyszerű összekeverése során létrejön a hőmérsékletkiegyenlítődés, azaz a hőcsere.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7" grpId="1" uiExpand="1" build="allAtOnce"/>
      <p:bldP spid="8" grpId="0" uiExpand="1" build="p"/>
      <p:bldP spid="9" grpId="0" uiExpand="1"/>
      <p:bldP spid="9" grpId="1" uiExpand="1"/>
      <p:bldP spid="1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 smtClean="0"/>
              <a:t>Felületi hőcserélők méretezése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4942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hu-HU" dirty="0" smtClean="0"/>
              <a:t>Hőtechnikai méretezés</a:t>
            </a:r>
          </a:p>
          <a:p>
            <a:pPr marL="1371600" lvl="2" indent="-457200"/>
            <a:r>
              <a:rPr lang="hu-HU" dirty="0" smtClean="0"/>
              <a:t>A szükséges hőcserélő felület meghatározása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Hidraulikai méretezés</a:t>
            </a:r>
          </a:p>
          <a:p>
            <a:pPr marL="1371600" lvl="2" indent="-457200"/>
            <a:r>
              <a:rPr lang="hu-HU" dirty="0" smtClean="0"/>
              <a:t>A keletkező hidraulikai ellenállás meghatározása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hu-HU" smtClean="0"/>
              <a:t>Hő- és Áramlástan</a:t>
            </a:r>
          </a:p>
          <a:p>
            <a:pPr>
              <a:defRPr/>
            </a:pPr>
            <a:r>
              <a:rPr lang="hu-HU" smtClean="0"/>
              <a:t>Dr. </a:t>
            </a:r>
            <a:r>
              <a:rPr lang="hu-HU" b="1" i="1" smtClean="0"/>
              <a:t>Író Béla</a:t>
            </a:r>
            <a:endParaRPr lang="hu-HU" b="1" i="1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smtClean="0"/>
              <a:t>SZE-MTK</a:t>
            </a:r>
          </a:p>
          <a:p>
            <a:pPr>
              <a:defRPr/>
            </a:pPr>
            <a:r>
              <a:rPr lang="hu-HU" smtClean="0"/>
              <a:t>Általános Gépészeti Tanszék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 smtClean="0"/>
              <a:t>Hőtechnikai méretezés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4942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hu-HU" dirty="0" err="1" smtClean="0"/>
              <a:t>Hőátviteli</a:t>
            </a:r>
            <a:r>
              <a:rPr lang="hu-HU" dirty="0" smtClean="0"/>
              <a:t> tényező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err="1" smtClean="0"/>
              <a:t>Hőmérleg</a:t>
            </a:r>
            <a:endParaRPr lang="hu-HU" dirty="0" smtClean="0"/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Közepes hőmérsékletkülönbség</a:t>
            </a:r>
          </a:p>
          <a:p>
            <a:pPr marL="514350" indent="-514350">
              <a:buFont typeface="+mj-lt"/>
              <a:buAutoNum type="arabicPeriod"/>
            </a:pPr>
            <a:endParaRPr lang="hu-HU" dirty="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hu-HU" smtClean="0"/>
              <a:t>Hő- és Áramlástan</a:t>
            </a:r>
          </a:p>
          <a:p>
            <a:pPr>
              <a:defRPr/>
            </a:pPr>
            <a:r>
              <a:rPr lang="hu-HU" smtClean="0"/>
              <a:t>Dr. </a:t>
            </a:r>
            <a:r>
              <a:rPr lang="hu-HU" b="1" i="1" smtClean="0"/>
              <a:t>Író Béla</a:t>
            </a:r>
            <a:endParaRPr lang="hu-HU" b="1" i="1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 smtClean="0"/>
              <a:t>SZE-MTK</a:t>
            </a:r>
          </a:p>
          <a:p>
            <a:pPr>
              <a:defRPr/>
            </a:pPr>
            <a:r>
              <a:rPr lang="hu-HU" smtClean="0"/>
              <a:t>Általános Gépészeti Tanszék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smtClean="0">
                <a:solidFill>
                  <a:schemeClr val="tx1"/>
                </a:solidFill>
              </a:rPr>
              <a:t>A hőátviteli tényező meghatározása felületi hőcserélők esetében</a:t>
            </a:r>
          </a:p>
        </p:txBody>
      </p:sp>
      <p:graphicFrame>
        <p:nvGraphicFramePr>
          <p:cNvPr id="248835" name="Object 3"/>
          <p:cNvGraphicFramePr>
            <a:graphicFrameLocks noChangeAspect="1"/>
          </p:cNvGraphicFramePr>
          <p:nvPr>
            <p:extLst/>
          </p:nvPr>
        </p:nvGraphicFramePr>
        <p:xfrm>
          <a:off x="1452563" y="1597025"/>
          <a:ext cx="6049962" cy="133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8" name="Equation" r:id="rId3" imgW="2869920" imgH="634680" progId="Equation.3">
                  <p:embed/>
                </p:oleObj>
              </mc:Choice>
              <mc:Fallback>
                <p:oleObj name="Equation" r:id="rId3" imgW="286992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2563" y="1597025"/>
                        <a:ext cx="6049962" cy="133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8836" name="Text Box 4"/>
          <p:cNvSpPr txBox="1">
            <a:spLocks noChangeArrowheads="1"/>
          </p:cNvSpPr>
          <p:nvPr/>
        </p:nvSpPr>
        <p:spPr bwMode="auto">
          <a:xfrm>
            <a:off x="174625" y="3151188"/>
            <a:ext cx="874712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1600" dirty="0" smtClean="0">
                <a:solidFill>
                  <a:srgbClr val="000000"/>
                </a:solidFill>
              </a:rPr>
              <a:t>Az összefüggésben</a:t>
            </a:r>
          </a:p>
          <a:p>
            <a:pPr marL="896938" indent="-896938" algn="just">
              <a:spcBef>
                <a:spcPct val="50000"/>
              </a:spcBef>
            </a:pPr>
            <a:r>
              <a:rPr lang="hu-HU" sz="1600" i="1" dirty="0" err="1" smtClean="0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hu-HU" sz="1600" i="1" baseline="-25000" dirty="0" err="1" smtClean="0">
                <a:solidFill>
                  <a:srgbClr val="000000"/>
                </a:solidFill>
                <a:sym typeface="Symbol" pitchFamily="18" charset="2"/>
              </a:rPr>
              <a:t>e</a:t>
            </a:r>
            <a:r>
              <a:rPr lang="hu-HU" sz="1600" dirty="0" smtClean="0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hu-HU" sz="1600" dirty="0">
                <a:solidFill>
                  <a:srgbClr val="000000"/>
                </a:solidFill>
                <a:sym typeface="Symbol" pitchFamily="18" charset="2"/>
              </a:rPr>
              <a:t>az egyenértékű hőcserélő </a:t>
            </a:r>
            <a:r>
              <a:rPr lang="hu-HU" sz="1600" dirty="0" smtClean="0">
                <a:solidFill>
                  <a:srgbClr val="000000"/>
                </a:solidFill>
                <a:sym typeface="Symbol" pitchFamily="18" charset="2"/>
              </a:rPr>
              <a:t>felület, mely a csövekből kialakított hőcserélő esetére az ‚1’ és ‚2’ jelű közeggel érintkező – bordázatlan – felületek  (</a:t>
            </a:r>
            <a:r>
              <a:rPr lang="hu-HU" sz="1600" i="1" dirty="0" smtClean="0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hu-HU" sz="1600" i="1" baseline="-25000" dirty="0" smtClean="0">
                <a:solidFill>
                  <a:srgbClr val="000000"/>
                </a:solidFill>
                <a:sym typeface="Symbol" pitchFamily="18" charset="2"/>
              </a:rPr>
              <a:t>1</a:t>
            </a:r>
            <a:r>
              <a:rPr lang="hu-HU" sz="1600" dirty="0" smtClean="0">
                <a:solidFill>
                  <a:srgbClr val="000000"/>
                </a:solidFill>
                <a:sym typeface="Symbol" pitchFamily="18" charset="2"/>
              </a:rPr>
              <a:t> és </a:t>
            </a:r>
            <a:r>
              <a:rPr lang="hu-HU" sz="1600" i="1" dirty="0" smtClean="0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hu-HU" sz="1600" i="1" baseline="-25000" dirty="0" smtClean="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hu-HU" sz="1600" dirty="0" smtClean="0">
                <a:solidFill>
                  <a:srgbClr val="000000"/>
                </a:solidFill>
                <a:sym typeface="Symbol" pitchFamily="18" charset="2"/>
              </a:rPr>
              <a:t>) logaritmikus középértéke (sík felületek esetén </a:t>
            </a:r>
            <a:r>
              <a:rPr lang="hu-HU" sz="1600" i="1" dirty="0" err="1" smtClean="0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hu-HU" sz="1600" i="1" baseline="-25000" dirty="0" err="1" smtClean="0">
                <a:solidFill>
                  <a:srgbClr val="000000"/>
                </a:solidFill>
                <a:sym typeface="Symbol" pitchFamily="18" charset="2"/>
              </a:rPr>
              <a:t>e</a:t>
            </a:r>
            <a:r>
              <a:rPr lang="hu-HU" sz="1600" dirty="0" smtClean="0">
                <a:solidFill>
                  <a:srgbClr val="000000"/>
                </a:solidFill>
                <a:sym typeface="Symbol" pitchFamily="18" charset="2"/>
              </a:rPr>
              <a:t>=</a:t>
            </a:r>
            <a:r>
              <a:rPr lang="hu-HU" sz="1600" i="1" dirty="0" smtClean="0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hu-HU" sz="1600" i="1" baseline="-25000" dirty="0" smtClean="0">
                <a:solidFill>
                  <a:srgbClr val="000000"/>
                </a:solidFill>
                <a:sym typeface="Symbol" pitchFamily="18" charset="2"/>
              </a:rPr>
              <a:t>1</a:t>
            </a:r>
            <a:r>
              <a:rPr lang="hu-HU" sz="1600" dirty="0" smtClean="0">
                <a:solidFill>
                  <a:srgbClr val="000000"/>
                </a:solidFill>
                <a:sym typeface="Symbol" pitchFamily="18" charset="2"/>
              </a:rPr>
              <a:t>=</a:t>
            </a:r>
            <a:r>
              <a:rPr lang="hu-HU" sz="1600" i="1" dirty="0" smtClean="0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hu-HU" sz="1600" i="1" baseline="-25000" dirty="0" smtClean="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hu-HU" sz="1600" dirty="0" smtClean="0">
                <a:solidFill>
                  <a:srgbClr val="000000"/>
                </a:solidFill>
                <a:sym typeface="Symbol" pitchFamily="18" charset="2"/>
              </a:rPr>
              <a:t>),</a:t>
            </a:r>
          </a:p>
          <a:p>
            <a:pPr marL="896938" indent="-896938" algn="just">
              <a:spcBef>
                <a:spcPct val="50000"/>
              </a:spcBef>
            </a:pPr>
            <a:r>
              <a:rPr lang="hu-HU" sz="1600" i="1" dirty="0" smtClean="0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hu-HU" sz="1600" i="1" baseline="-25000" dirty="0" smtClean="0">
                <a:solidFill>
                  <a:srgbClr val="000000"/>
                </a:solidFill>
                <a:sym typeface="Symbol" pitchFamily="18" charset="2"/>
              </a:rPr>
              <a:t>1</a:t>
            </a:r>
            <a:r>
              <a:rPr lang="hu-HU" sz="1600" i="1" dirty="0" smtClean="0">
                <a:solidFill>
                  <a:srgbClr val="000000"/>
                </a:solidFill>
                <a:sym typeface="Symbol" pitchFamily="18" charset="2"/>
              </a:rPr>
              <a:t>,f</a:t>
            </a:r>
            <a:r>
              <a:rPr lang="hu-HU" sz="1600" i="1" baseline="-25000" dirty="0" smtClean="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hu-HU" sz="1600" dirty="0" smtClean="0">
                <a:solidFill>
                  <a:srgbClr val="000000"/>
                </a:solidFill>
                <a:sym typeface="Symbol" pitchFamily="18" charset="2"/>
              </a:rPr>
              <a:t>	a bordázási tényező, mely megmutatja, hogy az alkalmazott bordázás milyen arányban növeli a bordázat nélküli hőcserélő felületet a hőcserében résztvevő közegek oldalán,</a:t>
            </a:r>
          </a:p>
          <a:p>
            <a:pPr marL="896938" indent="-896938" algn="just">
              <a:spcBef>
                <a:spcPct val="50000"/>
              </a:spcBef>
            </a:pPr>
            <a:r>
              <a:rPr lang="el-GR" sz="1600" i="1" dirty="0" smtClean="0">
                <a:solidFill>
                  <a:srgbClr val="000000"/>
                </a:solidFill>
                <a:sym typeface="Symbol" pitchFamily="18" charset="2"/>
              </a:rPr>
              <a:t>η</a:t>
            </a:r>
            <a:r>
              <a:rPr lang="hu-HU" sz="1600" i="1" baseline="-25000" dirty="0" smtClean="0">
                <a:solidFill>
                  <a:srgbClr val="000000"/>
                </a:solidFill>
                <a:sym typeface="Symbol" pitchFamily="18" charset="2"/>
              </a:rPr>
              <a:t>b1</a:t>
            </a:r>
            <a:r>
              <a:rPr lang="hu-HU" sz="1600" dirty="0" smtClean="0">
                <a:solidFill>
                  <a:srgbClr val="000000"/>
                </a:solidFill>
                <a:sym typeface="Symbol" pitchFamily="18" charset="2"/>
              </a:rPr>
              <a:t>,</a:t>
            </a:r>
            <a:r>
              <a:rPr lang="el-GR" sz="1600" i="1" dirty="0" smtClean="0">
                <a:solidFill>
                  <a:srgbClr val="000000"/>
                </a:solidFill>
                <a:sym typeface="Symbol" pitchFamily="18" charset="2"/>
              </a:rPr>
              <a:t>η</a:t>
            </a:r>
            <a:r>
              <a:rPr lang="hu-HU" sz="1600" i="1" baseline="-25000" dirty="0" smtClean="0">
                <a:solidFill>
                  <a:srgbClr val="000000"/>
                </a:solidFill>
                <a:sym typeface="Symbol" pitchFamily="18" charset="2"/>
              </a:rPr>
              <a:t>b2</a:t>
            </a:r>
            <a:r>
              <a:rPr lang="hu-HU" sz="1600" dirty="0" smtClean="0">
                <a:solidFill>
                  <a:srgbClr val="000000"/>
                </a:solidFill>
                <a:sym typeface="Symbol" pitchFamily="18" charset="2"/>
              </a:rPr>
              <a:t> 	a bordahatásfok, mely azt veszi figyelembe, hogy a bordázott felület átlaghőfoka alacsonyabb, mint a bordázatlan felületé. </a:t>
            </a:r>
            <a:endParaRPr lang="hu-HU" sz="1600" dirty="0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1030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>
                <a:solidFill>
                  <a:srgbClr val="000000"/>
                </a:solidFill>
              </a:rPr>
              <a:t>Mechatronika és Gépszerkezettan</a:t>
            </a:r>
          </a:p>
          <a:p>
            <a:r>
              <a:rPr lang="hu-HU" smtClean="0">
                <a:solidFill>
                  <a:srgbClr val="000000"/>
                </a:solidFill>
              </a:rPr>
              <a:t>Tanszék</a:t>
            </a:r>
          </a:p>
        </p:txBody>
      </p:sp>
      <p:sp>
        <p:nvSpPr>
          <p:cNvPr id="103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>
                <a:solidFill>
                  <a:srgbClr val="000000"/>
                </a:solidFill>
              </a:rPr>
              <a:t>Hő- és Áramlástan Gépei</a:t>
            </a:r>
          </a:p>
          <a:p>
            <a:r>
              <a:rPr lang="hu-HU" b="1" i="1" smtClean="0">
                <a:solidFill>
                  <a:srgbClr val="000000"/>
                </a:solidFill>
              </a:rPr>
              <a:t>Író Béla</a:t>
            </a:r>
          </a:p>
        </p:txBody>
      </p:sp>
    </p:spTree>
    <p:extLst>
      <p:ext uri="{BB962C8B-B14F-4D97-AF65-F5344CB8AC3E}">
        <p14:creationId xmlns:p14="http://schemas.microsoft.com/office/powerpoint/2010/main" val="277182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8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8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48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2488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488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2488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74625" y="3151188"/>
            <a:ext cx="874712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1600" dirty="0" smtClean="0">
                <a:solidFill>
                  <a:srgbClr val="000000"/>
                </a:solidFill>
              </a:rPr>
              <a:t>Az összefüggésben</a:t>
            </a:r>
          </a:p>
          <a:p>
            <a:pPr marL="896938" indent="-896938" algn="just">
              <a:spcBef>
                <a:spcPct val="50000"/>
              </a:spcBef>
            </a:pPr>
            <a:r>
              <a:rPr lang="hu-HU" sz="1600" i="1" dirty="0" err="1" smtClean="0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hu-HU" sz="1600" i="1" baseline="-25000" dirty="0" err="1" smtClean="0">
                <a:solidFill>
                  <a:srgbClr val="000000"/>
                </a:solidFill>
                <a:sym typeface="Symbol" pitchFamily="18" charset="2"/>
              </a:rPr>
              <a:t>e</a:t>
            </a:r>
            <a:r>
              <a:rPr lang="hu-HU" sz="1600" dirty="0" smtClean="0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hu-HU" sz="1600" dirty="0">
                <a:solidFill>
                  <a:srgbClr val="000000"/>
                </a:solidFill>
                <a:sym typeface="Symbol" pitchFamily="18" charset="2"/>
              </a:rPr>
              <a:t>az egyenértékű hőcserélő </a:t>
            </a:r>
            <a:r>
              <a:rPr lang="hu-HU" sz="1600" dirty="0" smtClean="0">
                <a:solidFill>
                  <a:srgbClr val="000000"/>
                </a:solidFill>
                <a:sym typeface="Symbol" pitchFamily="18" charset="2"/>
              </a:rPr>
              <a:t>felület, mely a csövekből kialakított hőcserélő esetére az ‚1’ és ‚2’ jelű közeggel érintkező – bordázatlan – felületek  (</a:t>
            </a:r>
            <a:r>
              <a:rPr lang="hu-HU" sz="1600" i="1" dirty="0" smtClean="0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hu-HU" sz="1600" i="1" baseline="-25000" dirty="0" smtClean="0">
                <a:solidFill>
                  <a:srgbClr val="000000"/>
                </a:solidFill>
                <a:sym typeface="Symbol" pitchFamily="18" charset="2"/>
              </a:rPr>
              <a:t>1</a:t>
            </a:r>
            <a:r>
              <a:rPr lang="hu-HU" sz="1600" dirty="0" smtClean="0">
                <a:solidFill>
                  <a:srgbClr val="000000"/>
                </a:solidFill>
                <a:sym typeface="Symbol" pitchFamily="18" charset="2"/>
              </a:rPr>
              <a:t> és </a:t>
            </a:r>
            <a:r>
              <a:rPr lang="hu-HU" sz="1600" i="1" dirty="0" smtClean="0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hu-HU" sz="1600" i="1" baseline="-25000" dirty="0" smtClean="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hu-HU" sz="1600" dirty="0" smtClean="0">
                <a:solidFill>
                  <a:srgbClr val="000000"/>
                </a:solidFill>
                <a:sym typeface="Symbol" pitchFamily="18" charset="2"/>
              </a:rPr>
              <a:t>) logaritmikus középértéke (sík felületek esetén </a:t>
            </a:r>
            <a:r>
              <a:rPr lang="hu-HU" sz="1600" i="1" dirty="0" err="1" smtClean="0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hu-HU" sz="1600" i="1" baseline="-25000" dirty="0" err="1" smtClean="0">
                <a:solidFill>
                  <a:srgbClr val="000000"/>
                </a:solidFill>
                <a:sym typeface="Symbol" pitchFamily="18" charset="2"/>
              </a:rPr>
              <a:t>e</a:t>
            </a:r>
            <a:r>
              <a:rPr lang="hu-HU" sz="1600" dirty="0" smtClean="0">
                <a:solidFill>
                  <a:srgbClr val="000000"/>
                </a:solidFill>
                <a:sym typeface="Symbol" pitchFamily="18" charset="2"/>
              </a:rPr>
              <a:t>=</a:t>
            </a:r>
            <a:r>
              <a:rPr lang="hu-HU" sz="1600" i="1" dirty="0" smtClean="0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hu-HU" sz="1600" i="1" baseline="-25000" dirty="0" smtClean="0">
                <a:solidFill>
                  <a:srgbClr val="000000"/>
                </a:solidFill>
                <a:sym typeface="Symbol" pitchFamily="18" charset="2"/>
              </a:rPr>
              <a:t>1</a:t>
            </a:r>
            <a:r>
              <a:rPr lang="hu-HU" sz="1600" dirty="0" smtClean="0">
                <a:solidFill>
                  <a:srgbClr val="000000"/>
                </a:solidFill>
                <a:sym typeface="Symbol" pitchFamily="18" charset="2"/>
              </a:rPr>
              <a:t>=</a:t>
            </a:r>
            <a:r>
              <a:rPr lang="hu-HU" sz="1600" i="1" dirty="0" smtClean="0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hu-HU" sz="1600" i="1" baseline="-25000" dirty="0" smtClean="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hu-HU" sz="1600" dirty="0" smtClean="0">
                <a:solidFill>
                  <a:srgbClr val="000000"/>
                </a:solidFill>
                <a:sym typeface="Symbol" pitchFamily="18" charset="2"/>
              </a:rPr>
              <a:t>),</a:t>
            </a:r>
          </a:p>
          <a:p>
            <a:pPr marL="896938" indent="-896938" algn="just">
              <a:spcBef>
                <a:spcPct val="50000"/>
              </a:spcBef>
            </a:pPr>
            <a:r>
              <a:rPr lang="hu-HU" sz="1600" i="1" dirty="0" smtClean="0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hu-HU" sz="1600" i="1" baseline="-25000" dirty="0" smtClean="0">
                <a:solidFill>
                  <a:srgbClr val="000000"/>
                </a:solidFill>
                <a:sym typeface="Symbol" pitchFamily="18" charset="2"/>
              </a:rPr>
              <a:t>1</a:t>
            </a:r>
            <a:r>
              <a:rPr lang="hu-HU" sz="1600" i="1" dirty="0" smtClean="0">
                <a:solidFill>
                  <a:srgbClr val="000000"/>
                </a:solidFill>
                <a:sym typeface="Symbol" pitchFamily="18" charset="2"/>
              </a:rPr>
              <a:t>,f</a:t>
            </a:r>
            <a:r>
              <a:rPr lang="hu-HU" sz="1600" i="1" baseline="-25000" dirty="0" smtClean="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hu-HU" sz="1600" dirty="0" smtClean="0">
                <a:solidFill>
                  <a:srgbClr val="000000"/>
                </a:solidFill>
                <a:sym typeface="Symbol" pitchFamily="18" charset="2"/>
              </a:rPr>
              <a:t>	a bordázási tényező, mely megmutatja, hogy az alkalmazott bordázás milyen arányban növeli a bordázat nélküli hőcserélő felületet a hőcserében résztvevő közegek oldalán,</a:t>
            </a:r>
          </a:p>
          <a:p>
            <a:pPr marL="896938" indent="-896938" algn="just">
              <a:spcBef>
                <a:spcPct val="50000"/>
              </a:spcBef>
            </a:pPr>
            <a:r>
              <a:rPr lang="el-GR" sz="1600" i="1" dirty="0" smtClean="0">
                <a:solidFill>
                  <a:srgbClr val="000000"/>
                </a:solidFill>
                <a:sym typeface="Symbol" pitchFamily="18" charset="2"/>
              </a:rPr>
              <a:t>η</a:t>
            </a:r>
            <a:r>
              <a:rPr lang="hu-HU" sz="1600" i="1" baseline="-25000" dirty="0" smtClean="0">
                <a:solidFill>
                  <a:srgbClr val="000000"/>
                </a:solidFill>
                <a:sym typeface="Symbol" pitchFamily="18" charset="2"/>
              </a:rPr>
              <a:t>b1</a:t>
            </a:r>
            <a:r>
              <a:rPr lang="hu-HU" sz="1600" dirty="0" smtClean="0">
                <a:solidFill>
                  <a:srgbClr val="000000"/>
                </a:solidFill>
                <a:sym typeface="Symbol" pitchFamily="18" charset="2"/>
              </a:rPr>
              <a:t>,</a:t>
            </a:r>
            <a:r>
              <a:rPr lang="el-GR" sz="1600" i="1" dirty="0" smtClean="0">
                <a:solidFill>
                  <a:srgbClr val="000000"/>
                </a:solidFill>
                <a:sym typeface="Symbol" pitchFamily="18" charset="2"/>
              </a:rPr>
              <a:t>η</a:t>
            </a:r>
            <a:r>
              <a:rPr lang="hu-HU" sz="1600" i="1" baseline="-25000" dirty="0" smtClean="0">
                <a:solidFill>
                  <a:srgbClr val="000000"/>
                </a:solidFill>
                <a:sym typeface="Symbol" pitchFamily="18" charset="2"/>
              </a:rPr>
              <a:t>b2</a:t>
            </a:r>
            <a:r>
              <a:rPr lang="hu-HU" sz="1600" dirty="0" smtClean="0">
                <a:solidFill>
                  <a:srgbClr val="000000"/>
                </a:solidFill>
                <a:sym typeface="Symbol" pitchFamily="18" charset="2"/>
              </a:rPr>
              <a:t> 	a bordahatásfok, mely azt veszi figyelembe, hogy a bordázott felület átlaghőfoka alacsonyabb, mint a bordázatlan felületé. </a:t>
            </a:r>
            <a:endParaRPr lang="hu-HU" sz="1600" dirty="0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smtClean="0">
                <a:solidFill>
                  <a:schemeClr val="tx1"/>
                </a:solidFill>
              </a:rPr>
              <a:t>A hőátviteli tényező meghatározása felületi hőcserélők esetében</a:t>
            </a:r>
          </a:p>
        </p:txBody>
      </p:sp>
      <p:graphicFrame>
        <p:nvGraphicFramePr>
          <p:cNvPr id="2488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5681661"/>
              </p:ext>
            </p:extLst>
          </p:nvPr>
        </p:nvGraphicFramePr>
        <p:xfrm>
          <a:off x="1452563" y="1597025"/>
          <a:ext cx="6049962" cy="133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5" name="Equation" r:id="rId3" imgW="2869920" imgH="634680" progId="Equation.3">
                  <p:embed/>
                </p:oleObj>
              </mc:Choice>
              <mc:Fallback>
                <p:oleObj name="Equation" r:id="rId3" imgW="2869920" imgH="6346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2563" y="1597025"/>
                        <a:ext cx="6049962" cy="133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8836" name="Text Box 4"/>
          <p:cNvSpPr txBox="1">
            <a:spLocks noChangeArrowheads="1"/>
          </p:cNvSpPr>
          <p:nvPr/>
        </p:nvSpPr>
        <p:spPr bwMode="auto">
          <a:xfrm>
            <a:off x="174625" y="3151188"/>
            <a:ext cx="87471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dirty="0"/>
              <a:t>Szokványos esetekben a közegeket elválasztó fal </a:t>
            </a:r>
            <a:r>
              <a:rPr lang="hu-HU" sz="2000" dirty="0" smtClean="0"/>
              <a:t>hő ellenállása </a:t>
            </a:r>
            <a:r>
              <a:rPr lang="hu-HU" sz="2000" dirty="0"/>
              <a:t>(</a:t>
            </a:r>
            <a:r>
              <a:rPr lang="hu-HU" sz="2000" i="1" dirty="0">
                <a:sym typeface="Symbol" pitchFamily="18" charset="2"/>
              </a:rPr>
              <a:t>/</a:t>
            </a:r>
            <a:r>
              <a:rPr lang="hu-HU" sz="2000" dirty="0">
                <a:sym typeface="Symbol" pitchFamily="18" charset="2"/>
              </a:rPr>
              <a:t>) 10</a:t>
            </a:r>
            <a:r>
              <a:rPr lang="hu-HU" sz="2000" baseline="30000" dirty="0">
                <a:sym typeface="Symbol" pitchFamily="18" charset="2"/>
              </a:rPr>
              <a:t>-5</a:t>
            </a:r>
            <a:r>
              <a:rPr lang="hu-HU" sz="2000" dirty="0">
                <a:sym typeface="Symbol" pitchFamily="18" charset="2"/>
              </a:rPr>
              <a:t> nagyságrendű, ugyanakkor a két közeg oldalán jelentkező </a:t>
            </a:r>
            <a:r>
              <a:rPr lang="hu-HU" sz="2000" dirty="0" smtClean="0">
                <a:sym typeface="Symbol" pitchFamily="18" charset="2"/>
              </a:rPr>
              <a:t>hő ellenállás </a:t>
            </a:r>
            <a:r>
              <a:rPr lang="hu-HU" sz="2000" dirty="0">
                <a:sym typeface="Symbol" pitchFamily="18" charset="2"/>
              </a:rPr>
              <a:t>a szokványos közegek esetén - a kondenzálódás és a forrás esetét kivéve - kb. 10</a:t>
            </a:r>
            <a:r>
              <a:rPr lang="hu-HU" sz="2000" baseline="30000" dirty="0">
                <a:sym typeface="Symbol" pitchFamily="18" charset="2"/>
              </a:rPr>
              <a:t>-3</a:t>
            </a:r>
            <a:r>
              <a:rPr lang="hu-HU" sz="2000" dirty="0">
                <a:sym typeface="Symbol" pitchFamily="18" charset="2"/>
              </a:rPr>
              <a:t> nagyságrendű. Közelítésként tehát</a:t>
            </a:r>
          </a:p>
        </p:txBody>
      </p:sp>
      <p:graphicFrame>
        <p:nvGraphicFramePr>
          <p:cNvPr id="2488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4391892"/>
              </p:ext>
            </p:extLst>
          </p:nvPr>
        </p:nvGraphicFramePr>
        <p:xfrm>
          <a:off x="1676400" y="4652963"/>
          <a:ext cx="5645150" cy="1338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6" name="Equation" r:id="rId5" imgW="2679480" imgH="634680" progId="Equation.3">
                  <p:embed/>
                </p:oleObj>
              </mc:Choice>
              <mc:Fallback>
                <p:oleObj name="Equation" r:id="rId5" imgW="2679480" imgH="6346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652963"/>
                        <a:ext cx="5645150" cy="1338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03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48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8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8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488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205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350555"/>
              </p:ext>
            </p:extLst>
          </p:nvPr>
        </p:nvGraphicFramePr>
        <p:xfrm>
          <a:off x="1713170" y="1062038"/>
          <a:ext cx="5645150" cy="1338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7" name="Equation" r:id="rId3" imgW="2679480" imgH="634680" progId="Equation.3">
                  <p:embed/>
                </p:oleObj>
              </mc:Choice>
              <mc:Fallback>
                <p:oleObj name="Equation" r:id="rId3" imgW="2679480" imgH="6346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3170" y="1062038"/>
                        <a:ext cx="5645150" cy="1338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900855"/>
              </p:ext>
            </p:extLst>
          </p:nvPr>
        </p:nvGraphicFramePr>
        <p:xfrm>
          <a:off x="2112185" y="1057275"/>
          <a:ext cx="4814888" cy="133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8" name="Equation" r:id="rId5" imgW="2286000" imgH="634680" progId="Equation.3">
                  <p:embed/>
                </p:oleObj>
              </mc:Choice>
              <mc:Fallback>
                <p:oleObj name="Equation" r:id="rId5" imgW="2286000" imgH="634680" progId="Equation.3">
                  <p:embed/>
                  <p:pic>
                    <p:nvPicPr>
                      <p:cNvPr id="0" name="Objektum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2185" y="1057275"/>
                        <a:ext cx="4814888" cy="133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19433" y="3327880"/>
            <a:ext cx="825658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400" dirty="0"/>
              <a:t>A </a:t>
            </a:r>
            <a:r>
              <a:rPr lang="hu-HU" sz="2400" dirty="0" smtClean="0"/>
              <a:t>gyakorlatban csak a külső felület bordázása szokásos.</a:t>
            </a:r>
          </a:p>
          <a:p>
            <a:pPr algn="just">
              <a:spcBef>
                <a:spcPct val="50000"/>
              </a:spcBef>
            </a:pPr>
            <a:r>
              <a:rPr lang="hu-HU" sz="2400" dirty="0" smtClean="0"/>
              <a:t>A ‚</a:t>
            </a:r>
            <a:r>
              <a:rPr lang="hu-HU" sz="2400" i="1" dirty="0" smtClean="0"/>
              <a:t>k</a:t>
            </a:r>
            <a:r>
              <a:rPr lang="hu-HU" sz="2400" dirty="0" smtClean="0"/>
              <a:t>’ index a külső, a ‚</a:t>
            </a:r>
            <a:r>
              <a:rPr lang="hu-HU" sz="2400" i="1" dirty="0" smtClean="0"/>
              <a:t>b</a:t>
            </a:r>
            <a:r>
              <a:rPr lang="hu-HU" sz="2400" dirty="0" smtClean="0"/>
              <a:t>’ index a belső felületre utal!</a:t>
            </a:r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9" name="Text Box 3"/>
          <p:cNvSpPr txBox="1">
            <a:spLocks noChangeArrowheads="1"/>
          </p:cNvSpPr>
          <p:nvPr/>
        </p:nvSpPr>
        <p:spPr bwMode="auto">
          <a:xfrm>
            <a:off x="461963" y="3154363"/>
            <a:ext cx="8256587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400" dirty="0"/>
              <a:t>A közelítő számítás annál pontosabb, minél kisebb a fal </a:t>
            </a:r>
            <a:r>
              <a:rPr lang="hu-HU" sz="2400" dirty="0" smtClean="0"/>
              <a:t>hő ellenállása </a:t>
            </a:r>
            <a:r>
              <a:rPr lang="hu-HU" sz="2400" dirty="0"/>
              <a:t>és minél kisebb a közelítő számításból adódó </a:t>
            </a:r>
            <a:r>
              <a:rPr lang="hu-HU" sz="2400" dirty="0" err="1"/>
              <a:t>hőátviteli</a:t>
            </a:r>
            <a:r>
              <a:rPr lang="hu-HU" sz="2400" dirty="0"/>
              <a:t> tényező. </a:t>
            </a:r>
          </a:p>
          <a:p>
            <a:pPr algn="just">
              <a:spcBef>
                <a:spcPct val="50000"/>
              </a:spcBef>
            </a:pPr>
            <a:r>
              <a:rPr lang="hu-HU" sz="2400" dirty="0"/>
              <a:t>Szükség esetén korrekcióra van lehetőség.</a:t>
            </a:r>
          </a:p>
        </p:txBody>
      </p:sp>
      <p:sp>
        <p:nvSpPr>
          <p:cNvPr id="2052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205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8832234"/>
              </p:ext>
            </p:extLst>
          </p:nvPr>
        </p:nvGraphicFramePr>
        <p:xfrm>
          <a:off x="2112185" y="1057275"/>
          <a:ext cx="4814888" cy="133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64" name="Equation" r:id="rId3" imgW="2286000" imgH="634680" progId="Equation.3">
                  <p:embed/>
                </p:oleObj>
              </mc:Choice>
              <mc:Fallback>
                <p:oleObj name="Equation" r:id="rId3" imgW="228600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2185" y="1057275"/>
                        <a:ext cx="4814888" cy="133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19433" y="3327880"/>
            <a:ext cx="825658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400" dirty="0"/>
              <a:t>A </a:t>
            </a:r>
            <a:r>
              <a:rPr lang="hu-HU" sz="2400" dirty="0" smtClean="0"/>
              <a:t>gyakorlatban csak a külső felület bordázása szokásos.</a:t>
            </a:r>
          </a:p>
          <a:p>
            <a:pPr algn="just">
              <a:spcBef>
                <a:spcPct val="50000"/>
              </a:spcBef>
            </a:pPr>
            <a:r>
              <a:rPr lang="hu-HU" sz="2400" dirty="0" smtClean="0"/>
              <a:t>A ‚</a:t>
            </a:r>
            <a:r>
              <a:rPr lang="hu-HU" sz="2400" i="1" dirty="0" smtClean="0"/>
              <a:t>k</a:t>
            </a:r>
            <a:r>
              <a:rPr lang="hu-HU" sz="2400" dirty="0" smtClean="0"/>
              <a:t>’ index a külső, a ‚</a:t>
            </a:r>
            <a:r>
              <a:rPr lang="hu-HU" sz="2400" i="1" dirty="0" smtClean="0"/>
              <a:t>b</a:t>
            </a:r>
            <a:r>
              <a:rPr lang="hu-HU" sz="2400" dirty="0" smtClean="0"/>
              <a:t>’ index a belső felületre utal!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0574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49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5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9" name="Text Box 3"/>
          <p:cNvSpPr txBox="1">
            <a:spLocks noChangeArrowheads="1"/>
          </p:cNvSpPr>
          <p:nvPr/>
        </p:nvSpPr>
        <p:spPr bwMode="auto">
          <a:xfrm>
            <a:off x="461963" y="3154363"/>
            <a:ext cx="8256587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400" dirty="0">
                <a:solidFill>
                  <a:srgbClr val="000000"/>
                </a:solidFill>
              </a:rPr>
              <a:t>A közelítő számítás annál pontosabb, minél kisebb a fal </a:t>
            </a:r>
            <a:r>
              <a:rPr lang="hu-HU" sz="2400" dirty="0" smtClean="0">
                <a:solidFill>
                  <a:srgbClr val="000000"/>
                </a:solidFill>
              </a:rPr>
              <a:t>hő ellenállása </a:t>
            </a:r>
            <a:r>
              <a:rPr lang="hu-HU" sz="2400" dirty="0">
                <a:solidFill>
                  <a:srgbClr val="000000"/>
                </a:solidFill>
              </a:rPr>
              <a:t>és minél kisebb a közelítő számításból adódó </a:t>
            </a:r>
            <a:r>
              <a:rPr lang="hu-HU" sz="2400" dirty="0" err="1">
                <a:solidFill>
                  <a:srgbClr val="000000"/>
                </a:solidFill>
              </a:rPr>
              <a:t>hőátviteli</a:t>
            </a:r>
            <a:r>
              <a:rPr lang="hu-HU" sz="2400" dirty="0">
                <a:solidFill>
                  <a:srgbClr val="000000"/>
                </a:solidFill>
              </a:rPr>
              <a:t> tényező. </a:t>
            </a:r>
          </a:p>
          <a:p>
            <a:pPr algn="just">
              <a:spcBef>
                <a:spcPct val="50000"/>
              </a:spcBef>
            </a:pPr>
            <a:r>
              <a:rPr lang="hu-HU" sz="2400" dirty="0">
                <a:solidFill>
                  <a:srgbClr val="000000"/>
                </a:solidFill>
              </a:rPr>
              <a:t>Szükség esetén korrekcióra van lehetőség.</a:t>
            </a:r>
          </a:p>
        </p:txBody>
      </p:sp>
      <p:sp>
        <p:nvSpPr>
          <p:cNvPr id="2052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>
                <a:solidFill>
                  <a:srgbClr val="000000"/>
                </a:solidFill>
              </a:rPr>
              <a:t>Mechatronika és Gépszerkezettan</a:t>
            </a:r>
          </a:p>
          <a:p>
            <a:r>
              <a:rPr lang="hu-HU" smtClean="0">
                <a:solidFill>
                  <a:srgbClr val="000000"/>
                </a:solidFill>
              </a:rPr>
              <a:t>Tanszék</a:t>
            </a:r>
          </a:p>
        </p:txBody>
      </p:sp>
      <p:sp>
        <p:nvSpPr>
          <p:cNvPr id="205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>
                <a:solidFill>
                  <a:srgbClr val="000000"/>
                </a:solidFill>
              </a:rPr>
              <a:t>Hő- és Áramlástan Gépei</a:t>
            </a:r>
          </a:p>
          <a:p>
            <a:r>
              <a:rPr lang="hu-HU" b="1" i="1" smtClean="0">
                <a:solidFill>
                  <a:srgbClr val="000000"/>
                </a:solidFill>
              </a:rPr>
              <a:t>Író Béla</a:t>
            </a: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/>
          </p:nvPr>
        </p:nvGraphicFramePr>
        <p:xfrm>
          <a:off x="2112185" y="1057275"/>
          <a:ext cx="4814888" cy="133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5" name="Equation" r:id="rId3" imgW="2286000" imgH="634680" progId="Equation.3">
                  <p:embed/>
                </p:oleObj>
              </mc:Choice>
              <mc:Fallback>
                <p:oleObj name="Equation" r:id="rId3" imgW="228600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2185" y="1057275"/>
                        <a:ext cx="4814888" cy="133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19433" y="3327880"/>
            <a:ext cx="825658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400" dirty="0">
                <a:solidFill>
                  <a:srgbClr val="000000"/>
                </a:solidFill>
              </a:rPr>
              <a:t>A </a:t>
            </a:r>
            <a:r>
              <a:rPr lang="hu-HU" sz="2400" dirty="0" smtClean="0">
                <a:solidFill>
                  <a:srgbClr val="000000"/>
                </a:solidFill>
              </a:rPr>
              <a:t>gyakorlatban csak a külső felület bordázása szokásos.</a:t>
            </a:r>
          </a:p>
          <a:p>
            <a:pPr algn="just">
              <a:spcBef>
                <a:spcPct val="50000"/>
              </a:spcBef>
            </a:pPr>
            <a:r>
              <a:rPr lang="hu-HU" sz="2400" dirty="0" smtClean="0">
                <a:solidFill>
                  <a:srgbClr val="000000"/>
                </a:solidFill>
              </a:rPr>
              <a:t>A ‚</a:t>
            </a:r>
            <a:r>
              <a:rPr lang="hu-HU" sz="2400" i="1" dirty="0" smtClean="0">
                <a:solidFill>
                  <a:srgbClr val="000000"/>
                </a:solidFill>
              </a:rPr>
              <a:t>k</a:t>
            </a:r>
            <a:r>
              <a:rPr lang="hu-HU" sz="2400" dirty="0" smtClean="0">
                <a:solidFill>
                  <a:srgbClr val="000000"/>
                </a:solidFill>
              </a:rPr>
              <a:t>’ index a külső, a ‚</a:t>
            </a:r>
            <a:r>
              <a:rPr lang="hu-HU" sz="2400" i="1" dirty="0" smtClean="0">
                <a:solidFill>
                  <a:srgbClr val="000000"/>
                </a:solidFill>
              </a:rPr>
              <a:t>b</a:t>
            </a:r>
            <a:r>
              <a:rPr lang="hu-HU" sz="2400" dirty="0" smtClean="0">
                <a:solidFill>
                  <a:srgbClr val="000000"/>
                </a:solidFill>
              </a:rPr>
              <a:t>’ index a belső felületre utal!</a:t>
            </a:r>
            <a:endParaRPr lang="hu-HU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455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49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59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04" name="Text Box 24"/>
          <p:cNvSpPr txBox="1">
            <a:spLocks noChangeArrowheads="1"/>
          </p:cNvSpPr>
          <p:nvPr/>
        </p:nvSpPr>
        <p:spPr bwMode="auto">
          <a:xfrm>
            <a:off x="8100850" y="5316271"/>
            <a:ext cx="9149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400" b="1" i="1" dirty="0">
                <a:sym typeface="Symbol" pitchFamily="18" charset="2"/>
              </a:rPr>
              <a:t>/</a:t>
            </a:r>
            <a:r>
              <a:rPr lang="en-US" sz="1400" b="1" i="1" dirty="0">
                <a:cs typeface="Arial" charset="0"/>
                <a:sym typeface="Symbol" pitchFamily="18" charset="2"/>
              </a:rPr>
              <a:t>·</a:t>
            </a:r>
            <a:r>
              <a:rPr lang="hu-HU" sz="1400" b="1" i="1" dirty="0">
                <a:sym typeface="Symbol" pitchFamily="18" charset="2"/>
              </a:rPr>
              <a:t>10</a:t>
            </a:r>
            <a:r>
              <a:rPr lang="hu-HU" sz="1400" b="1" i="1" baseline="30000" dirty="0">
                <a:sym typeface="Symbol" pitchFamily="18" charset="2"/>
              </a:rPr>
              <a:t>5</a:t>
            </a:r>
            <a:r>
              <a:rPr lang="hu-HU" sz="1400" dirty="0">
                <a:sym typeface="Symbol" pitchFamily="18" charset="2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hu-HU" sz="1200" dirty="0">
                <a:sym typeface="Symbol" pitchFamily="18" charset="2"/>
              </a:rPr>
              <a:t>(</a:t>
            </a:r>
            <a:r>
              <a:rPr lang="hu-HU" sz="1200" i="1" dirty="0">
                <a:sym typeface="Symbol" pitchFamily="18" charset="2"/>
              </a:rPr>
              <a:t>m</a:t>
            </a:r>
            <a:r>
              <a:rPr lang="hu-HU" sz="1200" i="1" baseline="30000" dirty="0">
                <a:sym typeface="Symbol" pitchFamily="18" charset="2"/>
              </a:rPr>
              <a:t>2 </a:t>
            </a:r>
            <a:r>
              <a:rPr lang="en-US" sz="1200" b="1" i="1" dirty="0">
                <a:sym typeface="Symbol" pitchFamily="18" charset="2"/>
              </a:rPr>
              <a:t>·</a:t>
            </a:r>
            <a:r>
              <a:rPr lang="hu-HU" sz="1200" i="1" dirty="0">
                <a:sym typeface="Symbol" pitchFamily="18" charset="2"/>
              </a:rPr>
              <a:t>K/W</a:t>
            </a:r>
            <a:r>
              <a:rPr lang="hu-HU" sz="1200" dirty="0">
                <a:sym typeface="Symbol" pitchFamily="18" charset="2"/>
              </a:rPr>
              <a:t>)</a:t>
            </a:r>
          </a:p>
        </p:txBody>
      </p:sp>
      <p:sp>
        <p:nvSpPr>
          <p:cNvPr id="3120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312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1397640"/>
              </p:ext>
            </p:extLst>
          </p:nvPr>
        </p:nvGraphicFramePr>
        <p:xfrm>
          <a:off x="2036254" y="376277"/>
          <a:ext cx="4115309" cy="1061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Equation" r:id="rId3" imgW="2463480" imgH="634680" progId="Equation.3">
                  <p:embed/>
                </p:oleObj>
              </mc:Choice>
              <mc:Fallback>
                <p:oleObj name="Equation" r:id="rId3" imgW="2463480" imgH="634680" progId="Equation.3">
                  <p:embed/>
                  <p:pic>
                    <p:nvPicPr>
                      <p:cNvPr id="0" name="Objektum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6254" y="376277"/>
                        <a:ext cx="4115309" cy="10612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Diagram 5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5348498"/>
              </p:ext>
            </p:extLst>
          </p:nvPr>
        </p:nvGraphicFramePr>
        <p:xfrm>
          <a:off x="230736" y="1437521"/>
          <a:ext cx="7822651" cy="4807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4" name="Text Box 3"/>
          <p:cNvSpPr txBox="1">
            <a:spLocks noChangeArrowheads="1"/>
          </p:cNvSpPr>
          <p:nvPr/>
        </p:nvSpPr>
        <p:spPr bwMode="auto">
          <a:xfrm>
            <a:off x="301744" y="4387559"/>
            <a:ext cx="8543153" cy="1323439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000" dirty="0" smtClean="0"/>
              <a:t>Mivel levegő és gázok esetében az elérhető hőátadási tényező szinte mindig kisebb, mint 100 </a:t>
            </a:r>
            <a:r>
              <a:rPr lang="hu-HU" sz="2000" i="1" dirty="0" smtClean="0"/>
              <a:t>W/m</a:t>
            </a:r>
            <a:r>
              <a:rPr lang="hu-HU" sz="2000" i="1" baseline="30000" dirty="0" smtClean="0"/>
              <a:t>2</a:t>
            </a:r>
            <a:r>
              <a:rPr lang="hu-HU" sz="2000" i="1" dirty="0" smtClean="0"/>
              <a:t>K</a:t>
            </a:r>
            <a:r>
              <a:rPr lang="hu-HU" sz="2000" dirty="0" smtClean="0"/>
              <a:t>, ezek bármely folyadékkal történő melegítése vagy hűtése esetén a hőcserélő falának hőellenállása figyelmen kívül hagyható. </a:t>
            </a:r>
            <a:r>
              <a:rPr lang="hu-HU" sz="2000" dirty="0" smtClean="0"/>
              <a:t>Az elkövetett hiba nem nagyobb, mint 1-2%.</a:t>
            </a:r>
            <a:endParaRPr lang="hu-H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0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5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5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5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5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53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53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53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53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904" grpId="0"/>
      <p:bldGraphic spid="53" grpId="0" uiExpand="1">
        <p:bldSub>
          <a:bldChart bld="series"/>
        </p:bldSub>
      </p:bldGraphic>
      <p:bldP spid="5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6378"/>
          </a:xfrm>
        </p:spPr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A hőmérleg-egyenlet</a:t>
            </a:r>
          </a:p>
        </p:txBody>
      </p:sp>
      <p:sp>
        <p:nvSpPr>
          <p:cNvPr id="251907" name="Text Box 3"/>
          <p:cNvSpPr txBox="1">
            <a:spLocks noChangeArrowheads="1"/>
          </p:cNvSpPr>
          <p:nvPr/>
        </p:nvSpPr>
        <p:spPr bwMode="auto">
          <a:xfrm>
            <a:off x="147638" y="1481138"/>
            <a:ext cx="8853487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300" dirty="0"/>
              <a:t>A hőcserélő fajtájától függetlenül elhanyagoljuk a környezet felé átadott hőt, azaz feltételezzük, hogy a melegebb közeg által leadott hő éppen megegyezik a hidegebb közeg által felvett hővel. </a:t>
            </a:r>
          </a:p>
          <a:p>
            <a:pPr>
              <a:spcBef>
                <a:spcPct val="50000"/>
              </a:spcBef>
            </a:pPr>
            <a:r>
              <a:rPr lang="hu-HU" sz="2300" dirty="0"/>
              <a:t>Ez az energia-megmaradás törvénye a hőcserélő készülékekre, melyet kifejező egyenletet hőmérleg-egyenletnek neveznek.</a:t>
            </a:r>
            <a:r>
              <a:rPr lang="hu-HU" dirty="0"/>
              <a:t> </a:t>
            </a:r>
          </a:p>
        </p:txBody>
      </p:sp>
      <p:graphicFrame>
        <p:nvGraphicFramePr>
          <p:cNvPr id="251908" name="Object 4"/>
          <p:cNvGraphicFramePr>
            <a:graphicFrameLocks noChangeAspect="1"/>
          </p:cNvGraphicFramePr>
          <p:nvPr/>
        </p:nvGraphicFramePr>
        <p:xfrm>
          <a:off x="1008063" y="3998913"/>
          <a:ext cx="7351712" cy="92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2" name="Egyenlet" r:id="rId3" imgW="1815840" imgH="228600" progId="Equation.3">
                  <p:embed/>
                </p:oleObj>
              </mc:Choice>
              <mc:Fallback>
                <p:oleObj name="Egyenlet" r:id="rId3" imgW="181584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8063" y="3998913"/>
                        <a:ext cx="7351712" cy="925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1909" name="Text Box 5"/>
          <p:cNvSpPr txBox="1">
            <a:spLocks noChangeArrowheads="1"/>
          </p:cNvSpPr>
          <p:nvPr/>
        </p:nvSpPr>
        <p:spPr bwMode="auto">
          <a:xfrm>
            <a:off x="174625" y="5238750"/>
            <a:ext cx="87661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/>
              <a:t>Gáz halmazállapotú közeg esetén az állandó nyomású fajhővel kell számolni!</a:t>
            </a:r>
          </a:p>
        </p:txBody>
      </p:sp>
      <p:graphicFrame>
        <p:nvGraphicFramePr>
          <p:cNvPr id="251910" name="Object 6"/>
          <p:cNvGraphicFramePr>
            <a:graphicFrameLocks noChangeAspect="1"/>
          </p:cNvGraphicFramePr>
          <p:nvPr/>
        </p:nvGraphicFramePr>
        <p:xfrm>
          <a:off x="1770063" y="2573338"/>
          <a:ext cx="5654675" cy="92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3" name="Egyenlet" r:id="rId5" imgW="1396800" imgH="228600" progId="Equation.3">
                  <p:embed/>
                </p:oleObj>
              </mc:Choice>
              <mc:Fallback>
                <p:oleObj name="Egyenlet" r:id="rId5" imgW="13968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0063" y="2573338"/>
                        <a:ext cx="5654675" cy="925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1911" name="Text Box 7"/>
          <p:cNvSpPr txBox="1">
            <a:spLocks noChangeArrowheads="1"/>
          </p:cNvSpPr>
          <p:nvPr/>
        </p:nvSpPr>
        <p:spPr bwMode="auto">
          <a:xfrm>
            <a:off x="190500" y="3660775"/>
            <a:ext cx="87661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dirty="0"/>
              <a:t>Ahol </a:t>
            </a:r>
            <a:r>
              <a:rPr lang="hu-HU" sz="2000" b="1" i="1" dirty="0" err="1"/>
              <a:t>W</a:t>
            </a:r>
            <a:r>
              <a:rPr lang="hu-HU" sz="2000" i="1" baseline="-25000" dirty="0" err="1"/>
              <a:t>h</a:t>
            </a:r>
            <a:r>
              <a:rPr lang="hu-HU" sz="2000" dirty="0"/>
              <a:t> és </a:t>
            </a:r>
            <a:r>
              <a:rPr lang="hu-HU" sz="2000" b="1" i="1" dirty="0" err="1"/>
              <a:t>W</a:t>
            </a:r>
            <a:r>
              <a:rPr lang="hu-HU" sz="2000" i="1" baseline="-25000" dirty="0" err="1"/>
              <a:t>m</a:t>
            </a:r>
            <a:r>
              <a:rPr lang="hu-HU" sz="2000" dirty="0"/>
              <a:t> a hidegebb ill. a melegebb közeg ún. </a:t>
            </a:r>
            <a:r>
              <a:rPr lang="hu-HU" sz="2000" dirty="0" err="1"/>
              <a:t>vízértékárama</a:t>
            </a:r>
            <a:r>
              <a:rPr lang="hu-HU" sz="2000" dirty="0"/>
              <a:t> (</a:t>
            </a:r>
            <a:r>
              <a:rPr lang="hu-HU" sz="2000" dirty="0" err="1"/>
              <a:t>hőkapacitásárama</a:t>
            </a:r>
            <a:r>
              <a:rPr lang="hu-HU" sz="2000" dirty="0"/>
              <a:t>), ami az egy Kelvin hőmérsékletkülönbség mellett </a:t>
            </a:r>
            <a:r>
              <a:rPr lang="hu-HU" sz="2000" dirty="0" smtClean="0"/>
              <a:t>felvett, </a:t>
            </a:r>
            <a:r>
              <a:rPr lang="hu-HU" sz="2000" dirty="0"/>
              <a:t>ill. leadott hőmennyiséget jelöli </a:t>
            </a:r>
          </a:p>
        </p:txBody>
      </p:sp>
      <p:sp>
        <p:nvSpPr>
          <p:cNvPr id="4104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410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19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1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1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519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519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2519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96296E-6 L -2.77778E-6 -0.3865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19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19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19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1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1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07" grpId="0" build="p"/>
      <p:bldP spid="251907" grpId="1" build="allAtOnce"/>
      <p:bldP spid="251909" grpId="0"/>
      <p:bldP spid="251909" grpId="1"/>
      <p:bldP spid="2519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Hőcsere a felületi hőcserélőkben</a:t>
            </a:r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347663" y="1381125"/>
            <a:ext cx="8491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400" dirty="0"/>
              <a:t>A hőcserére a </a:t>
            </a:r>
            <a:r>
              <a:rPr lang="hu-HU" sz="2400" dirty="0" err="1"/>
              <a:t>hőátvitel</a:t>
            </a:r>
            <a:r>
              <a:rPr lang="hu-HU" sz="2400" dirty="0"/>
              <a:t> már ismert egyenlete érvényes</a:t>
            </a:r>
            <a:r>
              <a:rPr lang="hu-HU" dirty="0"/>
              <a:t> </a:t>
            </a:r>
          </a:p>
        </p:txBody>
      </p:sp>
      <p:graphicFrame>
        <p:nvGraphicFramePr>
          <p:cNvPr id="197639" name="Object 7"/>
          <p:cNvGraphicFramePr>
            <a:graphicFrameLocks noChangeAspect="1"/>
          </p:cNvGraphicFramePr>
          <p:nvPr/>
        </p:nvGraphicFramePr>
        <p:xfrm>
          <a:off x="1770063" y="2065338"/>
          <a:ext cx="5335587" cy="105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3" name="Equation" r:id="rId3" imgW="1155600" imgH="228600" progId="Equation.3">
                  <p:embed/>
                </p:oleObj>
              </mc:Choice>
              <mc:Fallback>
                <p:oleObj name="Equation" r:id="rId3" imgW="11556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0063" y="2065338"/>
                        <a:ext cx="5335587" cy="1055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7640" name="Text Box 8"/>
          <p:cNvSpPr txBox="1">
            <a:spLocks noChangeArrowheads="1"/>
          </p:cNvSpPr>
          <p:nvPr/>
        </p:nvSpPr>
        <p:spPr bwMode="auto">
          <a:xfrm>
            <a:off x="228600" y="3221038"/>
            <a:ext cx="868045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400" dirty="0"/>
              <a:t>A klasszikus hőátviteli problémákhoz képest eltérés, hogy a hőcserélő felülete mentén a legtöbb esetben pontról pontra változó hőmérsékletkülönbség van, annak ellenére, hogy a hőcsere folyamatát csaknem mindig stacionáriusnak tekintjük.</a:t>
            </a:r>
          </a:p>
          <a:p>
            <a:pPr algn="just">
              <a:spcBef>
                <a:spcPct val="50000"/>
              </a:spcBef>
            </a:pPr>
            <a:r>
              <a:rPr lang="hu-HU" sz="2400" dirty="0"/>
              <a:t>Ez azt jelenti, hogy ilyen esetben </a:t>
            </a:r>
            <a:r>
              <a:rPr lang="el-GR" sz="2400" b="1" i="1" dirty="0">
                <a:cs typeface="Arial" charset="0"/>
              </a:rPr>
              <a:t>Δ</a:t>
            </a:r>
            <a:r>
              <a:rPr lang="hu-HU" sz="2400" b="1" i="1" dirty="0">
                <a:cs typeface="Arial" charset="0"/>
              </a:rPr>
              <a:t>t</a:t>
            </a:r>
            <a:r>
              <a:rPr lang="hu-HU" sz="2400" dirty="0">
                <a:cs typeface="Arial" charset="0"/>
              </a:rPr>
              <a:t> csak egy közepes érték lehet, ami összefüggésben van a hőmérsékletkülönbségnek a felület mentén történő változásával.</a:t>
            </a:r>
            <a:r>
              <a:rPr lang="hu-HU" sz="2400" dirty="0"/>
              <a:t> </a:t>
            </a:r>
          </a:p>
        </p:txBody>
      </p:sp>
      <p:sp>
        <p:nvSpPr>
          <p:cNvPr id="5126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512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97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7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7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97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976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36" grpId="0"/>
      <p:bldP spid="19764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Csoportba foglalás 23"/>
          <p:cNvGrpSpPr/>
          <p:nvPr/>
        </p:nvGrpSpPr>
        <p:grpSpPr>
          <a:xfrm>
            <a:off x="5904952" y="4682264"/>
            <a:ext cx="714375" cy="1545122"/>
            <a:chOff x="5904952" y="4682264"/>
            <a:chExt cx="714375" cy="1545122"/>
          </a:xfrm>
        </p:grpSpPr>
        <p:sp>
          <p:nvSpPr>
            <p:cNvPr id="50" name="Jobbra nyíl 49"/>
            <p:cNvSpPr/>
            <p:nvPr/>
          </p:nvSpPr>
          <p:spPr>
            <a:xfrm rot="5400000">
              <a:off x="5978725" y="5487246"/>
              <a:ext cx="566825" cy="661187"/>
            </a:xfrm>
            <a:prstGeom prst="rightArrow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2" name="Téglalap 31"/>
            <p:cNvSpPr/>
            <p:nvPr/>
          </p:nvSpPr>
          <p:spPr>
            <a:xfrm rot="5400000">
              <a:off x="5970963" y="4763805"/>
              <a:ext cx="582354" cy="419271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3" name="Téglalap 32"/>
            <p:cNvSpPr/>
            <p:nvPr/>
          </p:nvSpPr>
          <p:spPr>
            <a:xfrm rot="5400000">
              <a:off x="6195939" y="4973631"/>
              <a:ext cx="132401" cy="714375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40" name="Egyenes összekötő 39"/>
            <p:cNvCxnSpPr/>
            <p:nvPr/>
          </p:nvCxnSpPr>
          <p:spPr>
            <a:xfrm>
              <a:off x="6262140" y="4812238"/>
              <a:ext cx="0" cy="1415148"/>
            </a:xfrm>
            <a:prstGeom prst="line">
              <a:avLst/>
            </a:prstGeom>
            <a:ln w="12700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Csoportba foglalás 22"/>
          <p:cNvGrpSpPr/>
          <p:nvPr/>
        </p:nvGrpSpPr>
        <p:grpSpPr>
          <a:xfrm>
            <a:off x="2542711" y="2207388"/>
            <a:ext cx="714375" cy="1584961"/>
            <a:chOff x="2542711" y="2207388"/>
            <a:chExt cx="714375" cy="1584961"/>
          </a:xfrm>
        </p:grpSpPr>
        <p:sp>
          <p:nvSpPr>
            <p:cNvPr id="51" name="Jobbra nyíl 50"/>
            <p:cNvSpPr/>
            <p:nvPr/>
          </p:nvSpPr>
          <p:spPr>
            <a:xfrm rot="5400000">
              <a:off x="2614293" y="2401991"/>
              <a:ext cx="566825" cy="661187"/>
            </a:xfrm>
            <a:prstGeom prst="rightArrow">
              <a:avLst/>
            </a:prstGeom>
            <a:solidFill>
              <a:srgbClr val="FF0000"/>
            </a:solidFill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1" name="Téglalap 30"/>
            <p:cNvSpPr/>
            <p:nvPr/>
          </p:nvSpPr>
          <p:spPr>
            <a:xfrm rot="5400000">
              <a:off x="2759472" y="3280411"/>
              <a:ext cx="280853" cy="419271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9" name="Téglalap 28"/>
            <p:cNvSpPr/>
            <p:nvPr/>
          </p:nvSpPr>
          <p:spPr>
            <a:xfrm rot="5400000">
              <a:off x="2833698" y="2933560"/>
              <a:ext cx="132401" cy="714375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10" name="Egyenes összekötő 9"/>
            <p:cNvCxnSpPr/>
            <p:nvPr/>
          </p:nvCxnSpPr>
          <p:spPr>
            <a:xfrm>
              <a:off x="2899897" y="2207388"/>
              <a:ext cx="2" cy="1584961"/>
            </a:xfrm>
            <a:prstGeom prst="line">
              <a:avLst/>
            </a:prstGeom>
            <a:ln w="12700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Csoportba foglalás 21"/>
          <p:cNvGrpSpPr/>
          <p:nvPr/>
        </p:nvGrpSpPr>
        <p:grpSpPr>
          <a:xfrm>
            <a:off x="2467901" y="3630471"/>
            <a:ext cx="4181475" cy="1343025"/>
            <a:chOff x="2467901" y="3630471"/>
            <a:chExt cx="4181475" cy="1343025"/>
          </a:xfrm>
        </p:grpSpPr>
        <p:sp>
          <p:nvSpPr>
            <p:cNvPr id="4" name="Téglalap 3"/>
            <p:cNvSpPr/>
            <p:nvPr/>
          </p:nvSpPr>
          <p:spPr>
            <a:xfrm>
              <a:off x="2467901" y="3630471"/>
              <a:ext cx="4181475" cy="1343025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grpSp>
          <p:nvGrpSpPr>
            <p:cNvPr id="20" name="Csoportba foglalás 19"/>
            <p:cNvGrpSpPr/>
            <p:nvPr/>
          </p:nvGrpSpPr>
          <p:grpSpPr>
            <a:xfrm>
              <a:off x="3174116" y="3656562"/>
              <a:ext cx="2878388" cy="267284"/>
              <a:chOff x="4088520" y="2449172"/>
              <a:chExt cx="2878388" cy="267284"/>
            </a:xfrm>
          </p:grpSpPr>
          <p:sp>
            <p:nvSpPr>
              <p:cNvPr id="57" name="Jobbra nyíl 56"/>
              <p:cNvSpPr/>
              <p:nvPr/>
            </p:nvSpPr>
            <p:spPr>
              <a:xfrm>
                <a:off x="4088520" y="2449172"/>
                <a:ext cx="788276" cy="267284"/>
              </a:xfrm>
              <a:prstGeom prst="rightArrow">
                <a:avLst/>
              </a:prstGeom>
              <a:solidFill>
                <a:srgbClr val="FF0000"/>
              </a:solidFill>
              <a:ln w="6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8" name="Jobbra nyíl 57"/>
              <p:cNvSpPr/>
              <p:nvPr/>
            </p:nvSpPr>
            <p:spPr>
              <a:xfrm>
                <a:off x="5138014" y="2449172"/>
                <a:ext cx="788276" cy="267284"/>
              </a:xfrm>
              <a:prstGeom prst="rightArrow">
                <a:avLst/>
              </a:prstGeom>
              <a:solidFill>
                <a:srgbClr val="FF0000"/>
              </a:solidFill>
              <a:ln w="6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9" name="Jobbra nyíl 58"/>
              <p:cNvSpPr/>
              <p:nvPr/>
            </p:nvSpPr>
            <p:spPr>
              <a:xfrm>
                <a:off x="6178632" y="2449172"/>
                <a:ext cx="788276" cy="267284"/>
              </a:xfrm>
              <a:prstGeom prst="rightArrow">
                <a:avLst/>
              </a:prstGeom>
              <a:solidFill>
                <a:srgbClr val="FF0000"/>
              </a:solidFill>
              <a:ln w="6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grpSp>
          <p:nvGrpSpPr>
            <p:cNvPr id="61" name="Csoportba foglalás 60"/>
            <p:cNvGrpSpPr/>
            <p:nvPr/>
          </p:nvGrpSpPr>
          <p:grpSpPr>
            <a:xfrm>
              <a:off x="3168856" y="4628794"/>
              <a:ext cx="2878388" cy="267284"/>
              <a:chOff x="4088520" y="2449172"/>
              <a:chExt cx="2878388" cy="267284"/>
            </a:xfrm>
          </p:grpSpPr>
          <p:sp>
            <p:nvSpPr>
              <p:cNvPr id="62" name="Jobbra nyíl 61"/>
              <p:cNvSpPr/>
              <p:nvPr/>
            </p:nvSpPr>
            <p:spPr>
              <a:xfrm>
                <a:off x="4088520" y="2449172"/>
                <a:ext cx="788276" cy="267284"/>
              </a:xfrm>
              <a:prstGeom prst="rightArrow">
                <a:avLst/>
              </a:prstGeom>
              <a:solidFill>
                <a:srgbClr val="FF0000"/>
              </a:solidFill>
              <a:ln w="6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63" name="Jobbra nyíl 62"/>
              <p:cNvSpPr/>
              <p:nvPr/>
            </p:nvSpPr>
            <p:spPr>
              <a:xfrm>
                <a:off x="5138014" y="2449172"/>
                <a:ext cx="788276" cy="267284"/>
              </a:xfrm>
              <a:prstGeom prst="rightArrow">
                <a:avLst/>
              </a:prstGeom>
              <a:solidFill>
                <a:srgbClr val="FF0000"/>
              </a:solidFill>
              <a:ln w="6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64" name="Jobbra nyíl 63"/>
              <p:cNvSpPr/>
              <p:nvPr/>
            </p:nvSpPr>
            <p:spPr>
              <a:xfrm>
                <a:off x="6178632" y="2449172"/>
                <a:ext cx="788276" cy="267284"/>
              </a:xfrm>
              <a:prstGeom prst="rightArrow">
                <a:avLst/>
              </a:prstGeom>
              <a:solidFill>
                <a:srgbClr val="FF0000"/>
              </a:solidFill>
              <a:ln w="6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</p:grpSp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1113"/>
            <a:ext cx="8229600" cy="1143001"/>
          </a:xfrm>
        </p:spPr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Egyenáramú felületi hőcsere</a:t>
            </a:r>
          </a:p>
        </p:txBody>
      </p:sp>
      <p:sp>
        <p:nvSpPr>
          <p:cNvPr id="199685" name="Text Box 5"/>
          <p:cNvSpPr txBox="1">
            <a:spLocks noChangeArrowheads="1"/>
          </p:cNvSpPr>
          <p:nvPr/>
        </p:nvSpPr>
        <p:spPr bwMode="auto">
          <a:xfrm>
            <a:off x="228600" y="1117600"/>
            <a:ext cx="86804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400" dirty="0"/>
              <a:t>A melegebb és a hidegebb közeg az elválasztó felület két oldalán jellemzően egymással párhuzamosan, azonos irányban </a:t>
            </a:r>
            <a:r>
              <a:rPr lang="hu-HU" sz="2400" dirty="0" smtClean="0"/>
              <a:t>halad</a:t>
            </a:r>
            <a:r>
              <a:rPr lang="hu-HU" sz="2400" dirty="0" smtClean="0">
                <a:cs typeface="Arial" charset="0"/>
              </a:rPr>
              <a:t>.</a:t>
            </a:r>
            <a:r>
              <a:rPr lang="hu-HU" sz="2400" dirty="0" smtClean="0"/>
              <a:t> </a:t>
            </a:r>
            <a:endParaRPr lang="hu-HU" sz="2400" dirty="0"/>
          </a:p>
        </p:txBody>
      </p:sp>
      <p:sp>
        <p:nvSpPr>
          <p:cNvPr id="6167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616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  <p:grpSp>
        <p:nvGrpSpPr>
          <p:cNvPr id="25" name="Csoportba foglalás 24"/>
          <p:cNvGrpSpPr/>
          <p:nvPr/>
        </p:nvGrpSpPr>
        <p:grpSpPr>
          <a:xfrm>
            <a:off x="589929" y="3859485"/>
            <a:ext cx="7909587" cy="871310"/>
            <a:chOff x="589929" y="3859485"/>
            <a:chExt cx="7909587" cy="871310"/>
          </a:xfrm>
        </p:grpSpPr>
        <p:sp>
          <p:nvSpPr>
            <p:cNvPr id="11" name="Jobbra nyíl 10"/>
            <p:cNvSpPr/>
            <p:nvPr/>
          </p:nvSpPr>
          <p:spPr>
            <a:xfrm>
              <a:off x="930165" y="3958664"/>
              <a:ext cx="786809" cy="661187"/>
            </a:xfrm>
            <a:prstGeom prst="rightArrow">
              <a:avLst/>
            </a:prstGeom>
            <a:solidFill>
              <a:schemeClr val="accent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42" name="Jobbra nyíl 41"/>
            <p:cNvSpPr/>
            <p:nvPr/>
          </p:nvSpPr>
          <p:spPr>
            <a:xfrm>
              <a:off x="7362865" y="3970936"/>
              <a:ext cx="786809" cy="661187"/>
            </a:xfrm>
            <a:prstGeom prst="rightArrow">
              <a:avLst/>
            </a:prstGeom>
            <a:solidFill>
              <a:schemeClr val="accent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grpSp>
          <p:nvGrpSpPr>
            <p:cNvPr id="5" name="Csoportba foglalás 4"/>
            <p:cNvGrpSpPr/>
            <p:nvPr/>
          </p:nvGrpSpPr>
          <p:grpSpPr>
            <a:xfrm>
              <a:off x="2010982" y="3859485"/>
              <a:ext cx="5048347" cy="871310"/>
              <a:chOff x="2229131" y="2981739"/>
              <a:chExt cx="5048347" cy="871310"/>
            </a:xfrm>
          </p:grpSpPr>
          <p:sp>
            <p:nvSpPr>
              <p:cNvPr id="2" name="Téglalap 1"/>
              <p:cNvSpPr/>
              <p:nvPr/>
            </p:nvSpPr>
            <p:spPr>
              <a:xfrm>
                <a:off x="2360427" y="3112845"/>
                <a:ext cx="4784651" cy="616689"/>
              </a:xfrm>
              <a:prstGeom prst="rect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" name="Téglalap 2"/>
              <p:cNvSpPr/>
              <p:nvPr/>
            </p:nvSpPr>
            <p:spPr>
              <a:xfrm>
                <a:off x="2229131" y="2981739"/>
                <a:ext cx="132399" cy="864000"/>
              </a:xfrm>
              <a:prstGeom prst="rect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27" name="Téglalap 26"/>
              <p:cNvSpPr/>
              <p:nvPr/>
            </p:nvSpPr>
            <p:spPr>
              <a:xfrm>
                <a:off x="7145079" y="2989049"/>
                <a:ext cx="132399" cy="864000"/>
              </a:xfrm>
              <a:prstGeom prst="rect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grpSp>
          <p:nvGrpSpPr>
            <p:cNvPr id="21" name="Csoportba foglalás 20"/>
            <p:cNvGrpSpPr/>
            <p:nvPr/>
          </p:nvGrpSpPr>
          <p:grpSpPr>
            <a:xfrm>
              <a:off x="2440023" y="4165153"/>
              <a:ext cx="4179304" cy="275255"/>
              <a:chOff x="2440023" y="4165153"/>
              <a:chExt cx="4179304" cy="275255"/>
            </a:xfrm>
          </p:grpSpPr>
          <p:sp>
            <p:nvSpPr>
              <p:cNvPr id="19" name="Jobbra nyíl 18"/>
              <p:cNvSpPr/>
              <p:nvPr/>
            </p:nvSpPr>
            <p:spPr>
              <a:xfrm>
                <a:off x="2440023" y="4168341"/>
                <a:ext cx="788276" cy="267284"/>
              </a:xfrm>
              <a:prstGeom prst="rightArrow">
                <a:avLst/>
              </a:prstGeom>
              <a:solidFill>
                <a:schemeClr val="accent2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5" name="Jobbra nyíl 54"/>
              <p:cNvSpPr/>
              <p:nvPr/>
            </p:nvSpPr>
            <p:spPr>
              <a:xfrm>
                <a:off x="5831051" y="4165153"/>
                <a:ext cx="788276" cy="267284"/>
              </a:xfrm>
              <a:prstGeom prst="rightArrow">
                <a:avLst/>
              </a:prstGeom>
              <a:solidFill>
                <a:schemeClr val="accent2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6" name="Jobbra nyíl 55"/>
              <p:cNvSpPr/>
              <p:nvPr/>
            </p:nvSpPr>
            <p:spPr>
              <a:xfrm>
                <a:off x="4177862" y="4173124"/>
                <a:ext cx="788276" cy="267284"/>
              </a:xfrm>
              <a:prstGeom prst="rightArrow">
                <a:avLst/>
              </a:prstGeom>
              <a:solidFill>
                <a:schemeClr val="accent2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cxnSp>
          <p:nvCxnSpPr>
            <p:cNvPr id="8" name="Egyenes összekötő 7"/>
            <p:cNvCxnSpPr/>
            <p:nvPr/>
          </p:nvCxnSpPr>
          <p:spPr>
            <a:xfrm>
              <a:off x="589929" y="4291485"/>
              <a:ext cx="7909587" cy="10498"/>
            </a:xfrm>
            <a:prstGeom prst="line">
              <a:avLst/>
            </a:prstGeom>
            <a:ln w="12700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99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1113"/>
            <a:ext cx="8229600" cy="1143001"/>
          </a:xfrm>
        </p:spPr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Egyenáramú felületi hőcsere</a:t>
            </a:r>
          </a:p>
        </p:txBody>
      </p:sp>
      <p:sp>
        <p:nvSpPr>
          <p:cNvPr id="199685" name="Text Box 5"/>
          <p:cNvSpPr txBox="1">
            <a:spLocks noChangeArrowheads="1"/>
          </p:cNvSpPr>
          <p:nvPr/>
        </p:nvSpPr>
        <p:spPr bwMode="auto">
          <a:xfrm>
            <a:off x="228600" y="1117600"/>
            <a:ext cx="86804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400" dirty="0">
                <a:solidFill>
                  <a:srgbClr val="000000"/>
                </a:solidFill>
              </a:rPr>
              <a:t>A melegebb és a hidegebb közeg az elválasztó felület két oldalán jellemzően egymással párhuzamosan, azonos irányban halad </a:t>
            </a:r>
            <a:r>
              <a:rPr lang="hu-HU" sz="2400" dirty="0">
                <a:solidFill>
                  <a:srgbClr val="000000"/>
                </a:solidFill>
                <a:cs typeface="Arial" charset="0"/>
              </a:rPr>
              <a:t>.</a:t>
            </a:r>
            <a:r>
              <a:rPr lang="hu-HU" sz="24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99686" name="Line 6"/>
          <p:cNvSpPr>
            <a:spLocks noChangeShapeType="1"/>
          </p:cNvSpPr>
          <p:nvPr/>
        </p:nvSpPr>
        <p:spPr bwMode="auto">
          <a:xfrm>
            <a:off x="1844675" y="5592763"/>
            <a:ext cx="5630863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9687" name="Line 7"/>
          <p:cNvSpPr>
            <a:spLocks noChangeShapeType="1"/>
          </p:cNvSpPr>
          <p:nvPr/>
        </p:nvSpPr>
        <p:spPr bwMode="auto">
          <a:xfrm rot="5400000" flipH="1">
            <a:off x="-28575" y="3721100"/>
            <a:ext cx="3729038" cy="14288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9688" name="Text Box 8"/>
          <p:cNvSpPr txBox="1">
            <a:spLocks noChangeArrowheads="1"/>
          </p:cNvSpPr>
          <p:nvPr/>
        </p:nvSpPr>
        <p:spPr bwMode="auto">
          <a:xfrm>
            <a:off x="7562850" y="5332413"/>
            <a:ext cx="113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>
                <a:solidFill>
                  <a:srgbClr val="000000"/>
                </a:solidFill>
              </a:rPr>
              <a:t>A </a:t>
            </a:r>
            <a:r>
              <a:rPr lang="hu-HU" sz="2400" i="1">
                <a:solidFill>
                  <a:srgbClr val="000000"/>
                </a:solidFill>
              </a:rPr>
              <a:t>(m</a:t>
            </a:r>
            <a:r>
              <a:rPr lang="hu-HU" sz="2400" i="1" baseline="30000">
                <a:solidFill>
                  <a:srgbClr val="000000"/>
                </a:solidFill>
              </a:rPr>
              <a:t>2</a:t>
            </a:r>
            <a:r>
              <a:rPr lang="hu-HU" sz="2400" i="1">
                <a:solidFill>
                  <a:srgbClr val="000000"/>
                </a:solidFill>
              </a:rPr>
              <a:t>)</a:t>
            </a:r>
            <a:endParaRPr lang="hu-HU" sz="2400" b="1" i="1">
              <a:solidFill>
                <a:srgbClr val="000000"/>
              </a:solidFill>
            </a:endParaRPr>
          </a:p>
        </p:txBody>
      </p:sp>
      <p:sp>
        <p:nvSpPr>
          <p:cNvPr id="199689" name="Text Box 9"/>
          <p:cNvSpPr txBox="1">
            <a:spLocks noChangeArrowheads="1"/>
          </p:cNvSpPr>
          <p:nvPr/>
        </p:nvSpPr>
        <p:spPr bwMode="auto">
          <a:xfrm>
            <a:off x="1408113" y="1323975"/>
            <a:ext cx="1131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>
                <a:solidFill>
                  <a:srgbClr val="000000"/>
                </a:solidFill>
              </a:rPr>
              <a:t>t </a:t>
            </a:r>
            <a:r>
              <a:rPr lang="hu-HU" sz="2400" i="1">
                <a:solidFill>
                  <a:srgbClr val="000000"/>
                </a:solidFill>
              </a:rPr>
              <a:t>(</a:t>
            </a:r>
            <a:r>
              <a:rPr lang="hu-HU" sz="2400" i="1" baseline="30000">
                <a:solidFill>
                  <a:srgbClr val="000000"/>
                </a:solidFill>
              </a:rPr>
              <a:t>o</a:t>
            </a:r>
            <a:r>
              <a:rPr lang="hu-HU" sz="2400" i="1">
                <a:solidFill>
                  <a:srgbClr val="000000"/>
                </a:solidFill>
              </a:rPr>
              <a:t>C)</a:t>
            </a:r>
            <a:endParaRPr lang="hu-HU" sz="2400" b="1" i="1">
              <a:solidFill>
                <a:srgbClr val="000000"/>
              </a:solidFill>
            </a:endParaRPr>
          </a:p>
        </p:txBody>
      </p:sp>
      <p:sp>
        <p:nvSpPr>
          <p:cNvPr id="199690" name="Line 10"/>
          <p:cNvSpPr>
            <a:spLocks noChangeShapeType="1"/>
          </p:cNvSpPr>
          <p:nvPr/>
        </p:nvSpPr>
        <p:spPr bwMode="auto">
          <a:xfrm>
            <a:off x="6342063" y="2298700"/>
            <a:ext cx="14287" cy="3382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9692" name="Text Box 12"/>
          <p:cNvSpPr txBox="1">
            <a:spLocks noChangeArrowheads="1"/>
          </p:cNvSpPr>
          <p:nvPr/>
        </p:nvSpPr>
        <p:spPr bwMode="auto">
          <a:xfrm>
            <a:off x="657225" y="4829175"/>
            <a:ext cx="113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>
                <a:solidFill>
                  <a:srgbClr val="000000"/>
                </a:solidFill>
              </a:rPr>
              <a:t>t</a:t>
            </a:r>
            <a:r>
              <a:rPr lang="hu-HU" sz="2400" i="1" baseline="-25000">
                <a:solidFill>
                  <a:srgbClr val="000000"/>
                </a:solidFill>
              </a:rPr>
              <a:t>hb</a:t>
            </a:r>
            <a:r>
              <a:rPr lang="hu-HU" sz="2400" b="1" i="1">
                <a:solidFill>
                  <a:srgbClr val="000000"/>
                </a:solidFill>
              </a:rPr>
              <a:t> </a:t>
            </a:r>
            <a:r>
              <a:rPr lang="hu-HU" sz="2400" i="1">
                <a:solidFill>
                  <a:srgbClr val="000000"/>
                </a:solidFill>
              </a:rPr>
              <a:t>(</a:t>
            </a:r>
            <a:r>
              <a:rPr lang="hu-HU" sz="2400" i="1" baseline="30000">
                <a:solidFill>
                  <a:srgbClr val="000000"/>
                </a:solidFill>
              </a:rPr>
              <a:t>o</a:t>
            </a:r>
            <a:r>
              <a:rPr lang="hu-HU" sz="2400" i="1">
                <a:solidFill>
                  <a:srgbClr val="000000"/>
                </a:solidFill>
              </a:rPr>
              <a:t>C)</a:t>
            </a:r>
            <a:endParaRPr lang="hu-HU" sz="2400" b="1" i="1">
              <a:solidFill>
                <a:srgbClr val="000000"/>
              </a:solidFill>
            </a:endParaRPr>
          </a:p>
        </p:txBody>
      </p:sp>
      <p:sp>
        <p:nvSpPr>
          <p:cNvPr id="199693" name="Text Box 13"/>
          <p:cNvSpPr txBox="1">
            <a:spLocks noChangeArrowheads="1"/>
          </p:cNvSpPr>
          <p:nvPr/>
        </p:nvSpPr>
        <p:spPr bwMode="auto">
          <a:xfrm>
            <a:off x="6445250" y="3910013"/>
            <a:ext cx="113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>
                <a:solidFill>
                  <a:srgbClr val="000000"/>
                </a:solidFill>
              </a:rPr>
              <a:t>t</a:t>
            </a:r>
            <a:r>
              <a:rPr lang="hu-HU" sz="2400" i="1" baseline="-25000">
                <a:solidFill>
                  <a:srgbClr val="000000"/>
                </a:solidFill>
              </a:rPr>
              <a:t>hk</a:t>
            </a:r>
            <a:r>
              <a:rPr lang="hu-HU" sz="2400" b="1" i="1">
                <a:solidFill>
                  <a:srgbClr val="000000"/>
                </a:solidFill>
              </a:rPr>
              <a:t> </a:t>
            </a:r>
            <a:r>
              <a:rPr lang="hu-HU" sz="2400" i="1">
                <a:solidFill>
                  <a:srgbClr val="000000"/>
                </a:solidFill>
              </a:rPr>
              <a:t>(</a:t>
            </a:r>
            <a:r>
              <a:rPr lang="hu-HU" sz="2400" i="1" baseline="30000">
                <a:solidFill>
                  <a:srgbClr val="000000"/>
                </a:solidFill>
              </a:rPr>
              <a:t>o</a:t>
            </a:r>
            <a:r>
              <a:rPr lang="hu-HU" sz="2400" i="1">
                <a:solidFill>
                  <a:srgbClr val="000000"/>
                </a:solidFill>
              </a:rPr>
              <a:t>C)</a:t>
            </a:r>
            <a:endParaRPr lang="hu-HU" sz="2400" b="1" i="1">
              <a:solidFill>
                <a:srgbClr val="000000"/>
              </a:solidFill>
            </a:endParaRPr>
          </a:p>
        </p:txBody>
      </p:sp>
      <p:sp>
        <p:nvSpPr>
          <p:cNvPr id="199696" name="Text Box 16"/>
          <p:cNvSpPr txBox="1">
            <a:spLocks noChangeArrowheads="1"/>
          </p:cNvSpPr>
          <p:nvPr/>
        </p:nvSpPr>
        <p:spPr bwMode="auto">
          <a:xfrm>
            <a:off x="558800" y="2073275"/>
            <a:ext cx="1327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>
                <a:solidFill>
                  <a:srgbClr val="000000"/>
                </a:solidFill>
              </a:rPr>
              <a:t>t</a:t>
            </a:r>
            <a:r>
              <a:rPr lang="hu-HU" sz="2400" i="1" baseline="-25000">
                <a:solidFill>
                  <a:srgbClr val="000000"/>
                </a:solidFill>
              </a:rPr>
              <a:t>mb</a:t>
            </a:r>
            <a:r>
              <a:rPr lang="hu-HU" sz="2400" b="1" i="1">
                <a:solidFill>
                  <a:srgbClr val="000000"/>
                </a:solidFill>
              </a:rPr>
              <a:t> </a:t>
            </a:r>
            <a:r>
              <a:rPr lang="hu-HU" sz="2400" i="1">
                <a:solidFill>
                  <a:srgbClr val="000000"/>
                </a:solidFill>
              </a:rPr>
              <a:t>(</a:t>
            </a:r>
            <a:r>
              <a:rPr lang="hu-HU" sz="2400" i="1" baseline="30000">
                <a:solidFill>
                  <a:srgbClr val="000000"/>
                </a:solidFill>
              </a:rPr>
              <a:t>o</a:t>
            </a:r>
            <a:r>
              <a:rPr lang="hu-HU" sz="2400" i="1">
                <a:solidFill>
                  <a:srgbClr val="000000"/>
                </a:solidFill>
              </a:rPr>
              <a:t>C)</a:t>
            </a:r>
            <a:endParaRPr lang="hu-HU" sz="2400" b="1" i="1">
              <a:solidFill>
                <a:srgbClr val="000000"/>
              </a:solidFill>
            </a:endParaRPr>
          </a:p>
        </p:txBody>
      </p:sp>
      <p:sp>
        <p:nvSpPr>
          <p:cNvPr id="199697" name="Text Box 17"/>
          <p:cNvSpPr txBox="1">
            <a:spLocks noChangeArrowheads="1"/>
          </p:cNvSpPr>
          <p:nvPr/>
        </p:nvSpPr>
        <p:spPr bwMode="auto">
          <a:xfrm>
            <a:off x="6427788" y="2749550"/>
            <a:ext cx="1231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>
                <a:solidFill>
                  <a:srgbClr val="000000"/>
                </a:solidFill>
              </a:rPr>
              <a:t>t</a:t>
            </a:r>
            <a:r>
              <a:rPr lang="hu-HU" sz="2400" i="1" baseline="-25000">
                <a:solidFill>
                  <a:srgbClr val="000000"/>
                </a:solidFill>
              </a:rPr>
              <a:t>mk</a:t>
            </a:r>
            <a:r>
              <a:rPr lang="hu-HU" sz="2400" b="1" i="1">
                <a:solidFill>
                  <a:srgbClr val="000000"/>
                </a:solidFill>
              </a:rPr>
              <a:t> </a:t>
            </a:r>
            <a:r>
              <a:rPr lang="hu-HU" sz="2400" i="1">
                <a:solidFill>
                  <a:srgbClr val="000000"/>
                </a:solidFill>
              </a:rPr>
              <a:t>(</a:t>
            </a:r>
            <a:r>
              <a:rPr lang="hu-HU" sz="2400" i="1" baseline="30000">
                <a:solidFill>
                  <a:srgbClr val="000000"/>
                </a:solidFill>
              </a:rPr>
              <a:t>o</a:t>
            </a:r>
            <a:r>
              <a:rPr lang="hu-HU" sz="2400" i="1">
                <a:solidFill>
                  <a:srgbClr val="000000"/>
                </a:solidFill>
              </a:rPr>
              <a:t>C)</a:t>
            </a:r>
            <a:endParaRPr lang="hu-HU" sz="2400" b="1" i="1">
              <a:solidFill>
                <a:srgbClr val="000000"/>
              </a:solidFill>
            </a:endParaRPr>
          </a:p>
        </p:txBody>
      </p:sp>
      <p:sp>
        <p:nvSpPr>
          <p:cNvPr id="199702" name="Freeform 22"/>
          <p:cNvSpPr>
            <a:spLocks/>
          </p:cNvSpPr>
          <p:nvPr/>
        </p:nvSpPr>
        <p:spPr bwMode="auto">
          <a:xfrm>
            <a:off x="1828800" y="3902075"/>
            <a:ext cx="4410075" cy="936625"/>
          </a:xfrm>
          <a:custGeom>
            <a:avLst/>
            <a:gdLst>
              <a:gd name="T0" fmla="*/ 0 w 2844"/>
              <a:gd name="T1" fmla="*/ 936625 h 606"/>
              <a:gd name="T2" fmla="*/ 1684016 w 2844"/>
              <a:gd name="T3" fmla="*/ 426582 h 606"/>
              <a:gd name="T4" fmla="*/ 4410075 w 2844"/>
              <a:gd name="T5" fmla="*/ 0 h 606"/>
              <a:gd name="T6" fmla="*/ 0 60000 65536"/>
              <a:gd name="T7" fmla="*/ 0 60000 65536"/>
              <a:gd name="T8" fmla="*/ 0 60000 65536"/>
              <a:gd name="T9" fmla="*/ 0 w 2844"/>
              <a:gd name="T10" fmla="*/ 0 h 606"/>
              <a:gd name="T11" fmla="*/ 2844 w 2844"/>
              <a:gd name="T12" fmla="*/ 606 h 60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44" h="606">
                <a:moveTo>
                  <a:pt x="0" y="606"/>
                </a:moveTo>
                <a:cubicBezTo>
                  <a:pt x="306" y="491"/>
                  <a:pt x="612" y="377"/>
                  <a:pt x="1086" y="276"/>
                </a:cubicBezTo>
                <a:cubicBezTo>
                  <a:pt x="1560" y="175"/>
                  <a:pt x="2552" y="46"/>
                  <a:pt x="2844" y="0"/>
                </a:cubicBezTo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9691" name="Oval 11"/>
          <p:cNvSpPr>
            <a:spLocks noChangeArrowheads="1"/>
          </p:cNvSpPr>
          <p:nvPr/>
        </p:nvSpPr>
        <p:spPr bwMode="auto">
          <a:xfrm>
            <a:off x="1741488" y="4749800"/>
            <a:ext cx="196850" cy="1889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9694" name="Oval 14"/>
          <p:cNvSpPr>
            <a:spLocks noChangeArrowheads="1"/>
          </p:cNvSpPr>
          <p:nvPr/>
        </p:nvSpPr>
        <p:spPr bwMode="auto">
          <a:xfrm>
            <a:off x="6245225" y="3794125"/>
            <a:ext cx="196850" cy="1889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9703" name="Freeform 23"/>
          <p:cNvSpPr>
            <a:spLocks/>
          </p:cNvSpPr>
          <p:nvPr/>
        </p:nvSpPr>
        <p:spPr bwMode="auto">
          <a:xfrm>
            <a:off x="1809750" y="2457450"/>
            <a:ext cx="4438650" cy="820738"/>
          </a:xfrm>
          <a:custGeom>
            <a:avLst/>
            <a:gdLst>
              <a:gd name="T0" fmla="*/ 0 w 2844"/>
              <a:gd name="T1" fmla="*/ 0 h 516"/>
              <a:gd name="T2" fmla="*/ 1938398 w 2844"/>
              <a:gd name="T3" fmla="*/ 610782 h 516"/>
              <a:gd name="T4" fmla="*/ 4438650 w 2844"/>
              <a:gd name="T5" fmla="*/ 820738 h 516"/>
              <a:gd name="T6" fmla="*/ 0 60000 65536"/>
              <a:gd name="T7" fmla="*/ 0 60000 65536"/>
              <a:gd name="T8" fmla="*/ 0 60000 65536"/>
              <a:gd name="T9" fmla="*/ 0 w 2844"/>
              <a:gd name="T10" fmla="*/ 0 h 516"/>
              <a:gd name="T11" fmla="*/ 2844 w 2844"/>
              <a:gd name="T12" fmla="*/ 516 h 5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44" h="516">
                <a:moveTo>
                  <a:pt x="0" y="0"/>
                </a:moveTo>
                <a:cubicBezTo>
                  <a:pt x="384" y="149"/>
                  <a:pt x="768" y="298"/>
                  <a:pt x="1242" y="384"/>
                </a:cubicBezTo>
                <a:cubicBezTo>
                  <a:pt x="1716" y="470"/>
                  <a:pt x="2280" y="493"/>
                  <a:pt x="2844" y="516"/>
                </a:cubicBez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9695" name="Oval 15"/>
          <p:cNvSpPr>
            <a:spLocks noChangeArrowheads="1"/>
          </p:cNvSpPr>
          <p:nvPr/>
        </p:nvSpPr>
        <p:spPr bwMode="auto">
          <a:xfrm>
            <a:off x="1714500" y="2370138"/>
            <a:ext cx="196850" cy="1889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9698" name="Oval 18"/>
          <p:cNvSpPr>
            <a:spLocks noChangeArrowheads="1"/>
          </p:cNvSpPr>
          <p:nvPr/>
        </p:nvSpPr>
        <p:spPr bwMode="auto">
          <a:xfrm>
            <a:off x="6246813" y="3195638"/>
            <a:ext cx="196850" cy="1889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graphicFrame>
        <p:nvGraphicFramePr>
          <p:cNvPr id="199708" name="Object 28"/>
          <p:cNvGraphicFramePr>
            <a:graphicFrameLocks noChangeAspect="1"/>
          </p:cNvGraphicFramePr>
          <p:nvPr/>
        </p:nvGraphicFramePr>
        <p:xfrm>
          <a:off x="334963" y="3332163"/>
          <a:ext cx="2968625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36" name="Egyenlet" r:id="rId3" imgW="1295280" imgH="228600" progId="Equation.3">
                  <p:embed/>
                </p:oleObj>
              </mc:Choice>
              <mc:Fallback>
                <p:oleObj name="Egyenlet" r:id="rId3" imgW="1295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3" y="3332163"/>
                        <a:ext cx="2968625" cy="523875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9711" name="Object 31"/>
          <p:cNvGraphicFramePr>
            <a:graphicFrameLocks noChangeAspect="1"/>
          </p:cNvGraphicFramePr>
          <p:nvPr/>
        </p:nvGraphicFramePr>
        <p:xfrm>
          <a:off x="5729288" y="2132013"/>
          <a:ext cx="2898775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37" name="Egyenlet" r:id="rId5" imgW="1333440" imgH="228600" progId="Equation.3">
                  <p:embed/>
                </p:oleObj>
              </mc:Choice>
              <mc:Fallback>
                <p:oleObj name="Egyenlet" r:id="rId5" imgW="1333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9288" y="2132013"/>
                        <a:ext cx="2898775" cy="496887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9712" name="Text Box 32"/>
          <p:cNvSpPr txBox="1">
            <a:spLocks noChangeArrowheads="1"/>
          </p:cNvSpPr>
          <p:nvPr/>
        </p:nvSpPr>
        <p:spPr bwMode="auto">
          <a:xfrm>
            <a:off x="5962650" y="5648325"/>
            <a:ext cx="113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>
                <a:solidFill>
                  <a:srgbClr val="000000"/>
                </a:solidFill>
              </a:rPr>
              <a:t>A=A</a:t>
            </a:r>
          </a:p>
        </p:txBody>
      </p:sp>
      <p:sp>
        <p:nvSpPr>
          <p:cNvPr id="199713" name="Text Box 33"/>
          <p:cNvSpPr txBox="1">
            <a:spLocks noChangeArrowheads="1"/>
          </p:cNvSpPr>
          <p:nvPr/>
        </p:nvSpPr>
        <p:spPr bwMode="auto">
          <a:xfrm>
            <a:off x="1449388" y="5634038"/>
            <a:ext cx="1131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>
                <a:solidFill>
                  <a:srgbClr val="000000"/>
                </a:solidFill>
              </a:rPr>
              <a:t>A=0</a:t>
            </a:r>
          </a:p>
        </p:txBody>
      </p:sp>
      <p:sp>
        <p:nvSpPr>
          <p:cNvPr id="6167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>
                <a:solidFill>
                  <a:srgbClr val="000000"/>
                </a:solidFill>
              </a:rPr>
              <a:t>Mechatronika és Gépszerkezettan</a:t>
            </a:r>
          </a:p>
          <a:p>
            <a:r>
              <a:rPr lang="hu-HU" smtClean="0">
                <a:solidFill>
                  <a:srgbClr val="000000"/>
                </a:solidFill>
              </a:rPr>
              <a:t>Tanszék</a:t>
            </a:r>
          </a:p>
        </p:txBody>
      </p:sp>
      <p:sp>
        <p:nvSpPr>
          <p:cNvPr id="6168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>
                <a:solidFill>
                  <a:srgbClr val="000000"/>
                </a:solidFill>
              </a:rPr>
              <a:t>Hő- és Áramlástan Gépei</a:t>
            </a:r>
          </a:p>
          <a:p>
            <a:r>
              <a:rPr lang="hu-HU" b="1" i="1" smtClean="0">
                <a:solidFill>
                  <a:srgbClr val="000000"/>
                </a:solidFill>
              </a:rPr>
              <a:t>Író Béla</a:t>
            </a:r>
          </a:p>
        </p:txBody>
      </p:sp>
    </p:spTree>
    <p:extLst>
      <p:ext uri="{BB962C8B-B14F-4D97-AF65-F5344CB8AC3E}">
        <p14:creationId xmlns:p14="http://schemas.microsoft.com/office/powerpoint/2010/main" val="320554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996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9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9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9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9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99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9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9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9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9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99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9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9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9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9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9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9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9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9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99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9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9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99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9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9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99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500"/>
                            </p:stCondLst>
                            <p:childTnLst>
                              <p:par>
                                <p:cTn id="8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9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9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9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9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9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000"/>
                            </p:stCondLst>
                            <p:childTnLst>
                              <p:par>
                                <p:cTn id="9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9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9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199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199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9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99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99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99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5" grpId="1"/>
      <p:bldP spid="199686" grpId="0" animBg="1"/>
      <p:bldP spid="199687" grpId="0" animBg="1"/>
      <p:bldP spid="199688" grpId="0"/>
      <p:bldP spid="199689" grpId="0"/>
      <p:bldP spid="199690" grpId="0" animBg="1"/>
      <p:bldP spid="199692" grpId="0"/>
      <p:bldP spid="199693" grpId="0"/>
      <p:bldP spid="199696" grpId="0"/>
      <p:bldP spid="199697" grpId="0"/>
      <p:bldP spid="199702" grpId="0" animBg="1"/>
      <p:bldP spid="199691" grpId="0" animBg="1"/>
      <p:bldP spid="199694" grpId="0" animBg="1"/>
      <p:bldP spid="199703" grpId="0" animBg="1"/>
      <p:bldP spid="199695" grpId="0" animBg="1"/>
      <p:bldP spid="199698" grpId="0" animBg="1"/>
      <p:bldP spid="199712" grpId="0"/>
      <p:bldP spid="1997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Text Box 2"/>
          <p:cNvSpPr txBox="1">
            <a:spLocks noChangeArrowheads="1"/>
          </p:cNvSpPr>
          <p:nvPr/>
        </p:nvSpPr>
        <p:spPr bwMode="auto">
          <a:xfrm>
            <a:off x="228600" y="1108075"/>
            <a:ext cx="8680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/>
              <a:t>A felület mentén változó hőmérséklet-különbség középértéke nyilván</a:t>
            </a:r>
            <a:endParaRPr lang="hu-HU" sz="2400"/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4613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hu-HU" sz="3200" b="1" dirty="0" smtClean="0">
                <a:solidFill>
                  <a:schemeClr val="tx1"/>
                </a:solidFill>
              </a:rPr>
              <a:t>Közepes hőmérsékletkülönbség</a:t>
            </a:r>
          </a:p>
        </p:txBody>
      </p:sp>
      <p:graphicFrame>
        <p:nvGraphicFramePr>
          <p:cNvPr id="208902" name="Object 6"/>
          <p:cNvGraphicFramePr>
            <a:graphicFrameLocks noChangeAspect="1"/>
          </p:cNvGraphicFramePr>
          <p:nvPr/>
        </p:nvGraphicFramePr>
        <p:xfrm>
          <a:off x="946150" y="3492500"/>
          <a:ext cx="7169150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56" name="Egyenlet" r:id="rId3" imgW="2070000" imgH="241200" progId="Equation.3">
                  <p:embed/>
                </p:oleObj>
              </mc:Choice>
              <mc:Fallback>
                <p:oleObj name="Egyenlet" r:id="rId3" imgW="2070000" imgH="241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6150" y="3492500"/>
                        <a:ext cx="7169150" cy="83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903" name="Object 7"/>
          <p:cNvGraphicFramePr>
            <a:graphicFrameLocks noChangeAspect="1"/>
          </p:cNvGraphicFramePr>
          <p:nvPr/>
        </p:nvGraphicFramePr>
        <p:xfrm>
          <a:off x="2908300" y="1660525"/>
          <a:ext cx="2805113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57" name="Egyenlet" r:id="rId5" imgW="1028520" imgH="393480" progId="Equation.3">
                  <p:embed/>
                </p:oleObj>
              </mc:Choice>
              <mc:Fallback>
                <p:oleObj name="Egyenlet" r:id="rId5" imgW="1028520" imgH="393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660525"/>
                        <a:ext cx="2805113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905" name="Text Box 9"/>
          <p:cNvSpPr txBox="1">
            <a:spLocks noChangeArrowheads="1"/>
          </p:cNvSpPr>
          <p:nvPr/>
        </p:nvSpPr>
        <p:spPr bwMode="auto">
          <a:xfrm>
            <a:off x="234950" y="2789238"/>
            <a:ext cx="8680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/>
              <a:t>Mivel a kicserélt hőmennyiség </a:t>
            </a:r>
            <a:r>
              <a:rPr lang="hu-HU" sz="2000">
                <a:cs typeface="Arial" charset="0"/>
              </a:rPr>
              <a:t>.</a:t>
            </a:r>
            <a:r>
              <a:rPr lang="hu-HU" sz="2400"/>
              <a:t> </a:t>
            </a:r>
          </a:p>
        </p:txBody>
      </p:sp>
      <p:graphicFrame>
        <p:nvGraphicFramePr>
          <p:cNvPr id="208906" name="Object 10"/>
          <p:cNvGraphicFramePr>
            <a:graphicFrameLocks noChangeAspect="1"/>
          </p:cNvGraphicFramePr>
          <p:nvPr/>
        </p:nvGraphicFramePr>
        <p:xfrm>
          <a:off x="2288032" y="4700588"/>
          <a:ext cx="4524375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58" name="Equation" r:id="rId7" imgW="1701720" imgH="393480" progId="Equation.3">
                  <p:embed/>
                </p:oleObj>
              </mc:Choice>
              <mc:Fallback>
                <p:oleObj name="Equation" r:id="rId7" imgW="1701720" imgH="393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8032" y="4700588"/>
                        <a:ext cx="4524375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6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717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88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45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8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8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89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8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8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8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8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00"/>
                            </p:stCondLst>
                            <p:childTnLst>
                              <p:par>
                                <p:cTn id="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89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89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898" grpId="0"/>
      <p:bldP spid="20890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Text Box 2"/>
          <p:cNvSpPr txBox="1">
            <a:spLocks noChangeArrowheads="1"/>
          </p:cNvSpPr>
          <p:nvPr/>
        </p:nvSpPr>
        <p:spPr bwMode="auto">
          <a:xfrm>
            <a:off x="228600" y="1044575"/>
            <a:ext cx="86804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/>
              <a:t>Differenciális formában felírva a két közeg által felvett ill. leadott hőmennyiséget</a:t>
            </a:r>
            <a:r>
              <a:rPr lang="hu-HU" sz="2000">
                <a:cs typeface="Arial" charset="0"/>
              </a:rPr>
              <a:t>.</a:t>
            </a:r>
            <a:r>
              <a:rPr lang="hu-HU" sz="2400"/>
              <a:t> 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4613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hu-HU" sz="3200" b="1" dirty="0" smtClean="0">
                <a:solidFill>
                  <a:schemeClr val="tx1"/>
                </a:solidFill>
              </a:rPr>
              <a:t>Közepes hőmérsékletkülönbség</a:t>
            </a:r>
          </a:p>
        </p:txBody>
      </p:sp>
      <p:graphicFrame>
        <p:nvGraphicFramePr>
          <p:cNvPr id="209924" name="Object 4"/>
          <p:cNvGraphicFramePr>
            <a:graphicFrameLocks noChangeAspect="1"/>
          </p:cNvGraphicFramePr>
          <p:nvPr/>
        </p:nvGraphicFramePr>
        <p:xfrm>
          <a:off x="2014538" y="1835150"/>
          <a:ext cx="4994275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4" name="Egyenlet" r:id="rId3" imgW="1523880" imgH="241200" progId="Equation.3">
                  <p:embed/>
                </p:oleObj>
              </mc:Choice>
              <mc:Fallback>
                <p:oleObj name="Egyenlet" r:id="rId3" imgW="152388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4538" y="1835150"/>
                        <a:ext cx="4994275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926" name="Text Box 6"/>
          <p:cNvSpPr txBox="1">
            <a:spLocks noChangeArrowheads="1"/>
          </p:cNvSpPr>
          <p:nvPr/>
        </p:nvSpPr>
        <p:spPr bwMode="auto">
          <a:xfrm>
            <a:off x="265113" y="4660900"/>
            <a:ext cx="8680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/>
              <a:t> Ezt összevetve a hőátvitel differenciális formában felírt egyenletével </a:t>
            </a:r>
            <a:r>
              <a:rPr lang="hu-HU" sz="2000">
                <a:cs typeface="Arial" charset="0"/>
              </a:rPr>
              <a:t>.</a:t>
            </a:r>
            <a:r>
              <a:rPr lang="hu-HU" sz="2400"/>
              <a:t> </a:t>
            </a:r>
          </a:p>
        </p:txBody>
      </p:sp>
      <p:sp>
        <p:nvSpPr>
          <p:cNvPr id="209929" name="Text Box 9"/>
          <p:cNvSpPr txBox="1">
            <a:spLocks noChangeArrowheads="1"/>
          </p:cNvSpPr>
          <p:nvPr/>
        </p:nvSpPr>
        <p:spPr bwMode="auto">
          <a:xfrm>
            <a:off x="211138" y="2711450"/>
            <a:ext cx="8680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/>
              <a:t> Ezekből a hőmérsékletkülönbség differenciális megváltozása</a:t>
            </a:r>
            <a:r>
              <a:rPr lang="hu-HU" sz="2000">
                <a:cs typeface="Arial" charset="0"/>
              </a:rPr>
              <a:t>.</a:t>
            </a:r>
            <a:r>
              <a:rPr lang="hu-HU" sz="2400"/>
              <a:t> </a:t>
            </a:r>
          </a:p>
        </p:txBody>
      </p:sp>
      <p:graphicFrame>
        <p:nvGraphicFramePr>
          <p:cNvPr id="209930" name="Object 10"/>
          <p:cNvGraphicFramePr>
            <a:graphicFrameLocks noChangeAspect="1"/>
          </p:cNvGraphicFramePr>
          <p:nvPr/>
        </p:nvGraphicFramePr>
        <p:xfrm>
          <a:off x="2108200" y="3211513"/>
          <a:ext cx="4778375" cy="1268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5" name="Egyenlet" r:id="rId5" imgW="1815840" imgH="482400" progId="Equation.3">
                  <p:embed/>
                </p:oleObj>
              </mc:Choice>
              <mc:Fallback>
                <p:oleObj name="Egyenlet" r:id="rId5" imgW="1815840" imgH="482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8200" y="3211513"/>
                        <a:ext cx="4778375" cy="1268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993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137544"/>
              </p:ext>
            </p:extLst>
          </p:nvPr>
        </p:nvGraphicFramePr>
        <p:xfrm>
          <a:off x="1982788" y="5146675"/>
          <a:ext cx="4894262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6" name="Equation" r:id="rId7" imgW="2463480" imgH="482400" progId="Equation.3">
                  <p:embed/>
                </p:oleObj>
              </mc:Choice>
              <mc:Fallback>
                <p:oleObj name="Equation" r:id="rId7" imgW="2463480" imgH="482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2788" y="5146675"/>
                        <a:ext cx="4894262" cy="957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932" name="Text Box 12"/>
          <p:cNvSpPr txBox="1">
            <a:spLocks noChangeArrowheads="1"/>
          </p:cNvSpPr>
          <p:nvPr/>
        </p:nvSpPr>
        <p:spPr bwMode="auto">
          <a:xfrm>
            <a:off x="225425" y="2368550"/>
            <a:ext cx="8680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dirty="0"/>
              <a:t>Integrálás után</a:t>
            </a:r>
            <a:r>
              <a:rPr lang="hu-HU" sz="2000" dirty="0">
                <a:cs typeface="Arial" charset="0"/>
              </a:rPr>
              <a:t>.</a:t>
            </a:r>
            <a:r>
              <a:rPr lang="hu-HU" sz="2400" dirty="0"/>
              <a:t> </a:t>
            </a:r>
          </a:p>
        </p:txBody>
      </p:sp>
      <p:graphicFrame>
        <p:nvGraphicFramePr>
          <p:cNvPr id="209933" name="Object 13"/>
          <p:cNvGraphicFramePr>
            <a:graphicFrameLocks noChangeAspect="1"/>
          </p:cNvGraphicFramePr>
          <p:nvPr/>
        </p:nvGraphicFramePr>
        <p:xfrm>
          <a:off x="2525713" y="2844800"/>
          <a:ext cx="3775075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7" name="Egyenlet" r:id="rId9" imgW="1434960" imgH="393480" progId="Equation.3">
                  <p:embed/>
                </p:oleObj>
              </mc:Choice>
              <mc:Fallback>
                <p:oleObj name="Egyenlet" r:id="rId9" imgW="1434960" imgH="39348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5713" y="2844800"/>
                        <a:ext cx="3775075" cy="1033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934" name="Text Box 14"/>
          <p:cNvSpPr txBox="1">
            <a:spLocks noChangeArrowheads="1"/>
          </p:cNvSpPr>
          <p:nvPr/>
        </p:nvSpPr>
        <p:spPr bwMode="auto">
          <a:xfrm>
            <a:off x="0" y="3921125"/>
            <a:ext cx="8680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/>
              <a:t> Ezt behelyettesítve a közepes hőmérséklet-különbség egyenletébe</a:t>
            </a:r>
            <a:endParaRPr lang="hu-HU" sz="2400"/>
          </a:p>
        </p:txBody>
      </p:sp>
      <p:graphicFrame>
        <p:nvGraphicFramePr>
          <p:cNvPr id="209935" name="Object 15"/>
          <p:cNvGraphicFramePr>
            <a:graphicFrameLocks noChangeAspect="1"/>
          </p:cNvGraphicFramePr>
          <p:nvPr/>
        </p:nvGraphicFramePr>
        <p:xfrm>
          <a:off x="1933575" y="4405313"/>
          <a:ext cx="5091113" cy="1281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8" name="Egyenlet" r:id="rId11" imgW="1866600" imgH="469800" progId="Equation.3">
                  <p:embed/>
                </p:oleObj>
              </mc:Choice>
              <mc:Fallback>
                <p:oleObj name="Egyenlet" r:id="rId11" imgW="1866600" imgH="4698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3575" y="4405313"/>
                        <a:ext cx="5091113" cy="1281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5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820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99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2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99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9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9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00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99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99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99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9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9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50"/>
                            </p:stCondLst>
                            <p:childTnLst>
                              <p:par>
                                <p:cTn id="3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99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99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099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2099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099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099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2099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9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099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099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2099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9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099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099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2099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9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7 L 0.0033 -0.56018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2099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28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99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9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9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200"/>
                            </p:stCondLst>
                            <p:childTnLst>
                              <p:par>
                                <p:cTn id="7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99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99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99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9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9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350"/>
                            </p:stCondLst>
                            <p:childTnLst>
                              <p:par>
                                <p:cTn id="8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99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99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2" grpId="0"/>
      <p:bldP spid="209922" grpId="1"/>
      <p:bldP spid="209926" grpId="0"/>
      <p:bldP spid="209926" grpId="1"/>
      <p:bldP spid="209929" grpId="0"/>
      <p:bldP spid="209929" grpId="1"/>
      <p:bldP spid="209932" grpId="0"/>
      <p:bldP spid="2099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4613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hu-HU" sz="3200" b="1" dirty="0" smtClean="0">
                <a:solidFill>
                  <a:schemeClr val="tx1"/>
                </a:solidFill>
              </a:rPr>
              <a:t>Közepes hőmérsékletkülönbség</a:t>
            </a:r>
          </a:p>
        </p:txBody>
      </p:sp>
      <p:sp>
        <p:nvSpPr>
          <p:cNvPr id="210953" name="Text Box 9"/>
          <p:cNvSpPr txBox="1">
            <a:spLocks noChangeArrowheads="1"/>
          </p:cNvSpPr>
          <p:nvPr/>
        </p:nvSpPr>
        <p:spPr bwMode="auto">
          <a:xfrm>
            <a:off x="1200150" y="2535238"/>
            <a:ext cx="6546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/>
              <a:t>Integrálás után</a:t>
            </a:r>
            <a:r>
              <a:rPr lang="hu-HU" sz="2000">
                <a:cs typeface="Arial" charset="0"/>
              </a:rPr>
              <a:t>.</a:t>
            </a:r>
            <a:r>
              <a:rPr lang="hu-HU" sz="2400"/>
              <a:t> </a:t>
            </a:r>
          </a:p>
        </p:txBody>
      </p:sp>
      <p:graphicFrame>
        <p:nvGraphicFramePr>
          <p:cNvPr id="210956" name="Object 12"/>
          <p:cNvGraphicFramePr>
            <a:graphicFrameLocks noChangeAspect="1"/>
          </p:cNvGraphicFramePr>
          <p:nvPr/>
        </p:nvGraphicFramePr>
        <p:xfrm>
          <a:off x="2830513" y="3043238"/>
          <a:ext cx="3324225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0" name="Egyenlet" r:id="rId3" imgW="1218960" imgH="660240" progId="Equation.3">
                  <p:embed/>
                </p:oleObj>
              </mc:Choice>
              <mc:Fallback>
                <p:oleObj name="Egyenlet" r:id="rId3" imgW="1218960" imgH="66024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0513" y="3043238"/>
                        <a:ext cx="3324225" cy="180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0957" name="Object 13"/>
          <p:cNvGraphicFramePr>
            <a:graphicFrameLocks noChangeAspect="1"/>
          </p:cNvGraphicFramePr>
          <p:nvPr/>
        </p:nvGraphicFramePr>
        <p:xfrm>
          <a:off x="2112963" y="1146175"/>
          <a:ext cx="5091112" cy="128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1" name="Egyenlet" r:id="rId5" imgW="1866600" imgH="469800" progId="Equation.3">
                  <p:embed/>
                </p:oleObj>
              </mc:Choice>
              <mc:Fallback>
                <p:oleObj name="Egyenlet" r:id="rId5" imgW="1866600" imgH="469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2963" y="1146175"/>
                        <a:ext cx="5091112" cy="1281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0959" name="Text Box 15"/>
          <p:cNvSpPr txBox="1">
            <a:spLocks noChangeArrowheads="1"/>
          </p:cNvSpPr>
          <p:nvPr/>
        </p:nvSpPr>
        <p:spPr bwMode="auto">
          <a:xfrm>
            <a:off x="355600" y="3324225"/>
            <a:ext cx="84201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/>
              <a:t>Az összefüggésben </a:t>
            </a:r>
            <a:r>
              <a:rPr lang="hu-HU" sz="2000" b="1" i="1">
                <a:sym typeface="Symbol" pitchFamily="18" charset="2"/>
              </a:rPr>
              <a:t>t</a:t>
            </a:r>
            <a:r>
              <a:rPr lang="hu-HU" sz="2000" i="1" baseline="-25000">
                <a:sym typeface="Symbol" pitchFamily="18" charset="2"/>
              </a:rPr>
              <a:t>A=0</a:t>
            </a:r>
            <a:r>
              <a:rPr lang="hu-HU" sz="2000">
                <a:sym typeface="Symbol" pitchFamily="18" charset="2"/>
              </a:rPr>
              <a:t> a hőcserélő egyik „végén”, </a:t>
            </a:r>
            <a:r>
              <a:rPr lang="hu-HU" sz="2000" b="1" i="1">
                <a:sym typeface="Symbol" pitchFamily="18" charset="2"/>
              </a:rPr>
              <a:t>t</a:t>
            </a:r>
            <a:r>
              <a:rPr lang="hu-HU" sz="2000" i="1" baseline="-25000">
                <a:sym typeface="Symbol" pitchFamily="18" charset="2"/>
              </a:rPr>
              <a:t>A=A</a:t>
            </a:r>
            <a:r>
              <a:rPr lang="hu-HU" sz="2000">
                <a:sym typeface="Symbol" pitchFamily="18" charset="2"/>
              </a:rPr>
              <a:t> a másik „végén” mért hőmérsékletkülönbség!</a:t>
            </a:r>
            <a:endParaRPr lang="hu-HU" sz="2400">
              <a:sym typeface="Symbol" pitchFamily="18" charset="2"/>
            </a:endParaRPr>
          </a:p>
        </p:txBody>
      </p:sp>
      <p:sp>
        <p:nvSpPr>
          <p:cNvPr id="9223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922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09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09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09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0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0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09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09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109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109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2109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0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109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109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109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0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11111E-6 L 0.00348 -0.28889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109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14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09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0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0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53" grpId="0"/>
      <p:bldP spid="210953" grpId="1"/>
      <p:bldP spid="21095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1113"/>
            <a:ext cx="8229600" cy="1143001"/>
          </a:xfrm>
        </p:spPr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Ellenáramú felületi hőcsere</a:t>
            </a:r>
          </a:p>
        </p:txBody>
      </p:sp>
      <p:sp>
        <p:nvSpPr>
          <p:cNvPr id="206851" name="Text Box 3"/>
          <p:cNvSpPr txBox="1">
            <a:spLocks noChangeArrowheads="1"/>
          </p:cNvSpPr>
          <p:nvPr/>
        </p:nvSpPr>
        <p:spPr bwMode="auto">
          <a:xfrm>
            <a:off x="228600" y="1117600"/>
            <a:ext cx="86804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400" dirty="0"/>
              <a:t>A melegebb és a hidegebb közeg az elválasztó felület két oldalán jellemzően egymással párhuzamosan, ellentétes irányban halad </a:t>
            </a:r>
            <a:r>
              <a:rPr lang="hu-HU" sz="2400" dirty="0">
                <a:cs typeface="Arial" charset="0"/>
              </a:rPr>
              <a:t>.</a:t>
            </a:r>
            <a:r>
              <a:rPr lang="hu-HU" sz="2400" dirty="0"/>
              <a:t> </a:t>
            </a:r>
          </a:p>
        </p:txBody>
      </p:sp>
      <p:sp>
        <p:nvSpPr>
          <p:cNvPr id="10263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026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  <p:grpSp>
        <p:nvGrpSpPr>
          <p:cNvPr id="25" name="Csoportba foglalás 24"/>
          <p:cNvGrpSpPr/>
          <p:nvPr/>
        </p:nvGrpSpPr>
        <p:grpSpPr>
          <a:xfrm>
            <a:off x="5904952" y="4682264"/>
            <a:ext cx="714375" cy="1545122"/>
            <a:chOff x="5904952" y="4682264"/>
            <a:chExt cx="714375" cy="1545122"/>
          </a:xfrm>
        </p:grpSpPr>
        <p:sp>
          <p:nvSpPr>
            <p:cNvPr id="26" name="Jobbra nyíl 25"/>
            <p:cNvSpPr/>
            <p:nvPr/>
          </p:nvSpPr>
          <p:spPr>
            <a:xfrm rot="5400000">
              <a:off x="5978725" y="5487246"/>
              <a:ext cx="566825" cy="661187"/>
            </a:xfrm>
            <a:prstGeom prst="rightArrow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7" name="Téglalap 26"/>
            <p:cNvSpPr/>
            <p:nvPr/>
          </p:nvSpPr>
          <p:spPr>
            <a:xfrm rot="5400000">
              <a:off x="5970963" y="4763805"/>
              <a:ext cx="582354" cy="419271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8" name="Téglalap 27"/>
            <p:cNvSpPr/>
            <p:nvPr/>
          </p:nvSpPr>
          <p:spPr>
            <a:xfrm rot="5400000">
              <a:off x="6195939" y="4973631"/>
              <a:ext cx="132401" cy="714375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29" name="Egyenes összekötő 28"/>
            <p:cNvCxnSpPr/>
            <p:nvPr/>
          </p:nvCxnSpPr>
          <p:spPr>
            <a:xfrm>
              <a:off x="6262140" y="4812238"/>
              <a:ext cx="0" cy="1415148"/>
            </a:xfrm>
            <a:prstGeom prst="line">
              <a:avLst/>
            </a:prstGeom>
            <a:ln w="12700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Csoportba foglalás 29"/>
          <p:cNvGrpSpPr/>
          <p:nvPr/>
        </p:nvGrpSpPr>
        <p:grpSpPr>
          <a:xfrm>
            <a:off x="2542711" y="2207388"/>
            <a:ext cx="714375" cy="1584961"/>
            <a:chOff x="2542711" y="2207388"/>
            <a:chExt cx="714375" cy="1584961"/>
          </a:xfrm>
        </p:grpSpPr>
        <p:sp>
          <p:nvSpPr>
            <p:cNvPr id="31" name="Jobbra nyíl 30"/>
            <p:cNvSpPr/>
            <p:nvPr/>
          </p:nvSpPr>
          <p:spPr>
            <a:xfrm rot="5400000">
              <a:off x="2614293" y="2401991"/>
              <a:ext cx="566825" cy="661187"/>
            </a:xfrm>
            <a:prstGeom prst="rightArrow">
              <a:avLst/>
            </a:prstGeom>
            <a:solidFill>
              <a:srgbClr val="FF0000"/>
            </a:solidFill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2" name="Téglalap 31"/>
            <p:cNvSpPr/>
            <p:nvPr/>
          </p:nvSpPr>
          <p:spPr>
            <a:xfrm rot="5400000">
              <a:off x="2759472" y="3280411"/>
              <a:ext cx="280853" cy="419271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3" name="Téglalap 32"/>
            <p:cNvSpPr/>
            <p:nvPr/>
          </p:nvSpPr>
          <p:spPr>
            <a:xfrm rot="5400000">
              <a:off x="2833698" y="2933560"/>
              <a:ext cx="132401" cy="714375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34" name="Egyenes összekötő 33"/>
            <p:cNvCxnSpPr/>
            <p:nvPr/>
          </p:nvCxnSpPr>
          <p:spPr>
            <a:xfrm>
              <a:off x="2899897" y="2207388"/>
              <a:ext cx="2" cy="1584961"/>
            </a:xfrm>
            <a:prstGeom prst="line">
              <a:avLst/>
            </a:prstGeom>
            <a:ln w="12700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Csoportba foglalás 34"/>
          <p:cNvGrpSpPr/>
          <p:nvPr/>
        </p:nvGrpSpPr>
        <p:grpSpPr>
          <a:xfrm>
            <a:off x="2467901" y="3630471"/>
            <a:ext cx="4181475" cy="1343025"/>
            <a:chOff x="2467901" y="3630471"/>
            <a:chExt cx="4181475" cy="1343025"/>
          </a:xfrm>
        </p:grpSpPr>
        <p:sp>
          <p:nvSpPr>
            <p:cNvPr id="36" name="Téglalap 35"/>
            <p:cNvSpPr/>
            <p:nvPr/>
          </p:nvSpPr>
          <p:spPr>
            <a:xfrm>
              <a:off x="2467901" y="3630471"/>
              <a:ext cx="4181475" cy="1343025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grpSp>
          <p:nvGrpSpPr>
            <p:cNvPr id="37" name="Csoportba foglalás 36"/>
            <p:cNvGrpSpPr/>
            <p:nvPr/>
          </p:nvGrpSpPr>
          <p:grpSpPr>
            <a:xfrm>
              <a:off x="3174116" y="3656562"/>
              <a:ext cx="2878388" cy="267284"/>
              <a:chOff x="4088520" y="2449172"/>
              <a:chExt cx="2878388" cy="267284"/>
            </a:xfrm>
          </p:grpSpPr>
          <p:sp>
            <p:nvSpPr>
              <p:cNvPr id="42" name="Jobbra nyíl 41"/>
              <p:cNvSpPr/>
              <p:nvPr/>
            </p:nvSpPr>
            <p:spPr>
              <a:xfrm>
                <a:off x="4088520" y="2449172"/>
                <a:ext cx="788276" cy="267284"/>
              </a:xfrm>
              <a:prstGeom prst="rightArrow">
                <a:avLst/>
              </a:prstGeom>
              <a:solidFill>
                <a:srgbClr val="FF0000"/>
              </a:solidFill>
              <a:ln w="6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43" name="Jobbra nyíl 42"/>
              <p:cNvSpPr/>
              <p:nvPr/>
            </p:nvSpPr>
            <p:spPr>
              <a:xfrm>
                <a:off x="5138014" y="2449172"/>
                <a:ext cx="788276" cy="267284"/>
              </a:xfrm>
              <a:prstGeom prst="rightArrow">
                <a:avLst/>
              </a:prstGeom>
              <a:solidFill>
                <a:srgbClr val="FF0000"/>
              </a:solidFill>
              <a:ln w="6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44" name="Jobbra nyíl 43"/>
              <p:cNvSpPr/>
              <p:nvPr/>
            </p:nvSpPr>
            <p:spPr>
              <a:xfrm>
                <a:off x="6178632" y="2449172"/>
                <a:ext cx="788276" cy="267284"/>
              </a:xfrm>
              <a:prstGeom prst="rightArrow">
                <a:avLst/>
              </a:prstGeom>
              <a:solidFill>
                <a:srgbClr val="FF0000"/>
              </a:solidFill>
              <a:ln w="6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grpSp>
          <p:nvGrpSpPr>
            <p:cNvPr id="38" name="Csoportba foglalás 37"/>
            <p:cNvGrpSpPr/>
            <p:nvPr/>
          </p:nvGrpSpPr>
          <p:grpSpPr>
            <a:xfrm>
              <a:off x="3168856" y="4628794"/>
              <a:ext cx="2878388" cy="267284"/>
              <a:chOff x="4088520" y="2449172"/>
              <a:chExt cx="2878388" cy="267284"/>
            </a:xfrm>
          </p:grpSpPr>
          <p:sp>
            <p:nvSpPr>
              <p:cNvPr id="39" name="Jobbra nyíl 38"/>
              <p:cNvSpPr/>
              <p:nvPr/>
            </p:nvSpPr>
            <p:spPr>
              <a:xfrm>
                <a:off x="4088520" y="2449172"/>
                <a:ext cx="788276" cy="267284"/>
              </a:xfrm>
              <a:prstGeom prst="rightArrow">
                <a:avLst/>
              </a:prstGeom>
              <a:solidFill>
                <a:srgbClr val="FF0000"/>
              </a:solidFill>
              <a:ln w="6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40" name="Jobbra nyíl 39"/>
              <p:cNvSpPr/>
              <p:nvPr/>
            </p:nvSpPr>
            <p:spPr>
              <a:xfrm>
                <a:off x="5138014" y="2449172"/>
                <a:ext cx="788276" cy="267284"/>
              </a:xfrm>
              <a:prstGeom prst="rightArrow">
                <a:avLst/>
              </a:prstGeom>
              <a:solidFill>
                <a:srgbClr val="FF0000"/>
              </a:solidFill>
              <a:ln w="6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41" name="Jobbra nyíl 40"/>
              <p:cNvSpPr/>
              <p:nvPr/>
            </p:nvSpPr>
            <p:spPr>
              <a:xfrm>
                <a:off x="6178632" y="2449172"/>
                <a:ext cx="788276" cy="267284"/>
              </a:xfrm>
              <a:prstGeom prst="rightArrow">
                <a:avLst/>
              </a:prstGeom>
              <a:solidFill>
                <a:srgbClr val="FF0000"/>
              </a:solidFill>
              <a:ln w="6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</p:grpSp>
      <p:grpSp>
        <p:nvGrpSpPr>
          <p:cNvPr id="45" name="Csoportba foglalás 44"/>
          <p:cNvGrpSpPr/>
          <p:nvPr/>
        </p:nvGrpSpPr>
        <p:grpSpPr>
          <a:xfrm flipH="1">
            <a:off x="589929" y="3859485"/>
            <a:ext cx="7909587" cy="871310"/>
            <a:chOff x="589929" y="3859485"/>
            <a:chExt cx="7909587" cy="871310"/>
          </a:xfrm>
        </p:grpSpPr>
        <p:sp>
          <p:nvSpPr>
            <p:cNvPr id="46" name="Jobbra nyíl 45"/>
            <p:cNvSpPr/>
            <p:nvPr/>
          </p:nvSpPr>
          <p:spPr>
            <a:xfrm>
              <a:off x="930165" y="3958664"/>
              <a:ext cx="786809" cy="661187"/>
            </a:xfrm>
            <a:prstGeom prst="rightArrow">
              <a:avLst/>
            </a:prstGeom>
            <a:solidFill>
              <a:schemeClr val="accent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47" name="Jobbra nyíl 46"/>
            <p:cNvSpPr/>
            <p:nvPr/>
          </p:nvSpPr>
          <p:spPr>
            <a:xfrm>
              <a:off x="7362865" y="3970936"/>
              <a:ext cx="786809" cy="661187"/>
            </a:xfrm>
            <a:prstGeom prst="rightArrow">
              <a:avLst/>
            </a:prstGeom>
            <a:solidFill>
              <a:schemeClr val="accent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grpSp>
          <p:nvGrpSpPr>
            <p:cNvPr id="48" name="Csoportba foglalás 47"/>
            <p:cNvGrpSpPr/>
            <p:nvPr/>
          </p:nvGrpSpPr>
          <p:grpSpPr>
            <a:xfrm>
              <a:off x="2010982" y="3859485"/>
              <a:ext cx="5048347" cy="871310"/>
              <a:chOff x="2229131" y="2981739"/>
              <a:chExt cx="5048347" cy="871310"/>
            </a:xfrm>
          </p:grpSpPr>
          <p:sp>
            <p:nvSpPr>
              <p:cNvPr id="54" name="Téglalap 53"/>
              <p:cNvSpPr/>
              <p:nvPr/>
            </p:nvSpPr>
            <p:spPr>
              <a:xfrm>
                <a:off x="2360427" y="3112845"/>
                <a:ext cx="4784651" cy="616689"/>
              </a:xfrm>
              <a:prstGeom prst="rect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5" name="Téglalap 54"/>
              <p:cNvSpPr/>
              <p:nvPr/>
            </p:nvSpPr>
            <p:spPr>
              <a:xfrm>
                <a:off x="2229131" y="2981739"/>
                <a:ext cx="132399" cy="864000"/>
              </a:xfrm>
              <a:prstGeom prst="rect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6" name="Téglalap 55"/>
              <p:cNvSpPr/>
              <p:nvPr/>
            </p:nvSpPr>
            <p:spPr>
              <a:xfrm>
                <a:off x="7145079" y="2989049"/>
                <a:ext cx="132399" cy="864000"/>
              </a:xfrm>
              <a:prstGeom prst="rect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grpSp>
          <p:nvGrpSpPr>
            <p:cNvPr id="49" name="Csoportba foglalás 48"/>
            <p:cNvGrpSpPr/>
            <p:nvPr/>
          </p:nvGrpSpPr>
          <p:grpSpPr>
            <a:xfrm>
              <a:off x="2440023" y="4165153"/>
              <a:ext cx="4179304" cy="275255"/>
              <a:chOff x="2440023" y="4165153"/>
              <a:chExt cx="4179304" cy="275255"/>
            </a:xfrm>
          </p:grpSpPr>
          <p:sp>
            <p:nvSpPr>
              <p:cNvPr id="51" name="Jobbra nyíl 50"/>
              <p:cNvSpPr/>
              <p:nvPr/>
            </p:nvSpPr>
            <p:spPr>
              <a:xfrm>
                <a:off x="2440023" y="4168341"/>
                <a:ext cx="788276" cy="267284"/>
              </a:xfrm>
              <a:prstGeom prst="rightArrow">
                <a:avLst/>
              </a:prstGeom>
              <a:solidFill>
                <a:schemeClr val="accent2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2" name="Jobbra nyíl 51"/>
              <p:cNvSpPr/>
              <p:nvPr/>
            </p:nvSpPr>
            <p:spPr>
              <a:xfrm>
                <a:off x="5831051" y="4165153"/>
                <a:ext cx="788276" cy="267284"/>
              </a:xfrm>
              <a:prstGeom prst="rightArrow">
                <a:avLst/>
              </a:prstGeom>
              <a:solidFill>
                <a:schemeClr val="accent2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3" name="Jobbra nyíl 52"/>
              <p:cNvSpPr/>
              <p:nvPr/>
            </p:nvSpPr>
            <p:spPr>
              <a:xfrm>
                <a:off x="4177862" y="4173124"/>
                <a:ext cx="788276" cy="267284"/>
              </a:xfrm>
              <a:prstGeom prst="rightArrow">
                <a:avLst/>
              </a:prstGeom>
              <a:solidFill>
                <a:schemeClr val="accent2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cxnSp>
          <p:nvCxnSpPr>
            <p:cNvPr id="50" name="Egyenes összekötő 49"/>
            <p:cNvCxnSpPr/>
            <p:nvPr/>
          </p:nvCxnSpPr>
          <p:spPr>
            <a:xfrm>
              <a:off x="589929" y="4291485"/>
              <a:ext cx="7909587" cy="10498"/>
            </a:xfrm>
            <a:prstGeom prst="line">
              <a:avLst/>
            </a:prstGeom>
            <a:ln w="12700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5471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6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1113"/>
            <a:ext cx="8229600" cy="1143001"/>
          </a:xfrm>
        </p:spPr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Ellenáramú felületi hőcsere</a:t>
            </a:r>
          </a:p>
        </p:txBody>
      </p:sp>
      <p:sp>
        <p:nvSpPr>
          <p:cNvPr id="206851" name="Text Box 3"/>
          <p:cNvSpPr txBox="1">
            <a:spLocks noChangeArrowheads="1"/>
          </p:cNvSpPr>
          <p:nvPr/>
        </p:nvSpPr>
        <p:spPr bwMode="auto">
          <a:xfrm>
            <a:off x="228600" y="1117600"/>
            <a:ext cx="86804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400" dirty="0"/>
              <a:t>A melegebb és a hidegebb közeg az elválasztó felület két oldalán jellemzően egymással párhuzamosan, ellentétes irányban halad </a:t>
            </a:r>
            <a:r>
              <a:rPr lang="hu-HU" sz="2400" dirty="0">
                <a:cs typeface="Arial" charset="0"/>
              </a:rPr>
              <a:t>.</a:t>
            </a:r>
            <a:r>
              <a:rPr lang="hu-HU" sz="2400" dirty="0"/>
              <a:t> </a:t>
            </a:r>
          </a:p>
        </p:txBody>
      </p:sp>
      <p:sp>
        <p:nvSpPr>
          <p:cNvPr id="206852" name="Line 4"/>
          <p:cNvSpPr>
            <a:spLocks noChangeShapeType="1"/>
          </p:cNvSpPr>
          <p:nvPr/>
        </p:nvSpPr>
        <p:spPr bwMode="auto">
          <a:xfrm>
            <a:off x="1844675" y="5592763"/>
            <a:ext cx="5630863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206853" name="Line 5"/>
          <p:cNvSpPr>
            <a:spLocks noChangeShapeType="1"/>
          </p:cNvSpPr>
          <p:nvPr/>
        </p:nvSpPr>
        <p:spPr bwMode="auto">
          <a:xfrm rot="5400000" flipH="1">
            <a:off x="-28575" y="3721100"/>
            <a:ext cx="3729038" cy="14288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206854" name="Text Box 6"/>
          <p:cNvSpPr txBox="1">
            <a:spLocks noChangeArrowheads="1"/>
          </p:cNvSpPr>
          <p:nvPr/>
        </p:nvSpPr>
        <p:spPr bwMode="auto">
          <a:xfrm>
            <a:off x="7562850" y="5332413"/>
            <a:ext cx="113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/>
              <a:t>A </a:t>
            </a:r>
            <a:r>
              <a:rPr lang="hu-HU" sz="2400" i="1"/>
              <a:t>(m</a:t>
            </a:r>
            <a:r>
              <a:rPr lang="hu-HU" sz="2400" i="1" baseline="30000"/>
              <a:t>2</a:t>
            </a:r>
            <a:r>
              <a:rPr lang="hu-HU" sz="2400" i="1"/>
              <a:t>)</a:t>
            </a:r>
            <a:endParaRPr lang="hu-HU" sz="2400" b="1" i="1"/>
          </a:p>
        </p:txBody>
      </p:sp>
      <p:sp>
        <p:nvSpPr>
          <p:cNvPr id="206855" name="Text Box 7"/>
          <p:cNvSpPr txBox="1">
            <a:spLocks noChangeArrowheads="1"/>
          </p:cNvSpPr>
          <p:nvPr/>
        </p:nvSpPr>
        <p:spPr bwMode="auto">
          <a:xfrm>
            <a:off x="1408113" y="1323975"/>
            <a:ext cx="1131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 dirty="0"/>
              <a:t>t </a:t>
            </a:r>
            <a:r>
              <a:rPr lang="hu-HU" sz="2400" i="1" dirty="0"/>
              <a:t>(</a:t>
            </a:r>
            <a:r>
              <a:rPr lang="hu-HU" sz="2400" i="1" baseline="30000" dirty="0" err="1"/>
              <a:t>o</a:t>
            </a:r>
            <a:r>
              <a:rPr lang="hu-HU" sz="2400" i="1" dirty="0" err="1"/>
              <a:t>C</a:t>
            </a:r>
            <a:r>
              <a:rPr lang="hu-HU" sz="2400" i="1" dirty="0"/>
              <a:t>)</a:t>
            </a:r>
            <a:endParaRPr lang="hu-HU" sz="2400" b="1" i="1" dirty="0"/>
          </a:p>
        </p:txBody>
      </p:sp>
      <p:sp>
        <p:nvSpPr>
          <p:cNvPr id="206856" name="Line 8"/>
          <p:cNvSpPr>
            <a:spLocks noChangeShapeType="1"/>
          </p:cNvSpPr>
          <p:nvPr/>
        </p:nvSpPr>
        <p:spPr bwMode="auto">
          <a:xfrm>
            <a:off x="6342063" y="2217738"/>
            <a:ext cx="14287" cy="3463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06857" name="Text Box 9"/>
          <p:cNvSpPr txBox="1">
            <a:spLocks noChangeArrowheads="1"/>
          </p:cNvSpPr>
          <p:nvPr/>
        </p:nvSpPr>
        <p:spPr bwMode="auto">
          <a:xfrm>
            <a:off x="657225" y="4829175"/>
            <a:ext cx="113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/>
              <a:t>t</a:t>
            </a:r>
            <a:r>
              <a:rPr lang="hu-HU" sz="2400" i="1" baseline="-25000"/>
              <a:t>hb</a:t>
            </a:r>
            <a:r>
              <a:rPr lang="hu-HU" sz="2400" b="1" i="1"/>
              <a:t> </a:t>
            </a:r>
            <a:r>
              <a:rPr lang="hu-HU" sz="2400" i="1"/>
              <a:t>(</a:t>
            </a:r>
            <a:r>
              <a:rPr lang="hu-HU" sz="2400" i="1" baseline="30000"/>
              <a:t>o</a:t>
            </a:r>
            <a:r>
              <a:rPr lang="hu-HU" sz="2400" i="1"/>
              <a:t>C)</a:t>
            </a:r>
            <a:endParaRPr lang="hu-HU" sz="2400" b="1" i="1"/>
          </a:p>
        </p:txBody>
      </p:sp>
      <p:sp>
        <p:nvSpPr>
          <p:cNvPr id="206858" name="Text Box 10"/>
          <p:cNvSpPr txBox="1">
            <a:spLocks noChangeArrowheads="1"/>
          </p:cNvSpPr>
          <p:nvPr/>
        </p:nvSpPr>
        <p:spPr bwMode="auto">
          <a:xfrm>
            <a:off x="6445250" y="3910013"/>
            <a:ext cx="113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/>
              <a:t>t</a:t>
            </a:r>
            <a:r>
              <a:rPr lang="hu-HU" sz="2400" i="1" baseline="-25000"/>
              <a:t>hk</a:t>
            </a:r>
            <a:r>
              <a:rPr lang="hu-HU" sz="2400" b="1" i="1"/>
              <a:t> </a:t>
            </a:r>
            <a:r>
              <a:rPr lang="hu-HU" sz="2400" i="1"/>
              <a:t>(</a:t>
            </a:r>
            <a:r>
              <a:rPr lang="hu-HU" sz="2400" i="1" baseline="30000"/>
              <a:t>o</a:t>
            </a:r>
            <a:r>
              <a:rPr lang="hu-HU" sz="2400" i="1"/>
              <a:t>C)</a:t>
            </a:r>
            <a:endParaRPr lang="hu-HU" sz="2400" b="1" i="1"/>
          </a:p>
        </p:txBody>
      </p:sp>
      <p:sp>
        <p:nvSpPr>
          <p:cNvPr id="206859" name="Text Box 11"/>
          <p:cNvSpPr txBox="1">
            <a:spLocks noChangeArrowheads="1"/>
          </p:cNvSpPr>
          <p:nvPr/>
        </p:nvSpPr>
        <p:spPr bwMode="auto">
          <a:xfrm>
            <a:off x="6407150" y="1928813"/>
            <a:ext cx="1327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/>
              <a:t>t</a:t>
            </a:r>
            <a:r>
              <a:rPr lang="hu-HU" sz="2400" i="1" baseline="-25000"/>
              <a:t>mb</a:t>
            </a:r>
            <a:r>
              <a:rPr lang="hu-HU" sz="2400" b="1" i="1"/>
              <a:t> </a:t>
            </a:r>
            <a:r>
              <a:rPr lang="hu-HU" sz="2400" i="1"/>
              <a:t>(</a:t>
            </a:r>
            <a:r>
              <a:rPr lang="hu-HU" sz="2400" i="1" baseline="30000"/>
              <a:t>o</a:t>
            </a:r>
            <a:r>
              <a:rPr lang="hu-HU" sz="2400" i="1"/>
              <a:t>C)</a:t>
            </a:r>
            <a:endParaRPr lang="hu-HU" sz="2400" b="1" i="1"/>
          </a:p>
        </p:txBody>
      </p:sp>
      <p:sp>
        <p:nvSpPr>
          <p:cNvPr id="206860" name="Text Box 12"/>
          <p:cNvSpPr txBox="1">
            <a:spLocks noChangeArrowheads="1"/>
          </p:cNvSpPr>
          <p:nvPr/>
        </p:nvSpPr>
        <p:spPr bwMode="auto">
          <a:xfrm>
            <a:off x="636588" y="3403600"/>
            <a:ext cx="1231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/>
              <a:t>t</a:t>
            </a:r>
            <a:r>
              <a:rPr lang="hu-HU" sz="2400" i="1" baseline="-25000"/>
              <a:t>mk</a:t>
            </a:r>
            <a:r>
              <a:rPr lang="hu-HU" sz="2400" b="1" i="1"/>
              <a:t> </a:t>
            </a:r>
            <a:r>
              <a:rPr lang="hu-HU" sz="2400" i="1"/>
              <a:t>(</a:t>
            </a:r>
            <a:r>
              <a:rPr lang="hu-HU" sz="2400" i="1" baseline="30000"/>
              <a:t>o</a:t>
            </a:r>
            <a:r>
              <a:rPr lang="hu-HU" sz="2400" i="1"/>
              <a:t>C)</a:t>
            </a:r>
            <a:endParaRPr lang="hu-HU" sz="2400" b="1" i="1"/>
          </a:p>
        </p:txBody>
      </p:sp>
      <p:sp>
        <p:nvSpPr>
          <p:cNvPr id="206861" name="Freeform 13"/>
          <p:cNvSpPr>
            <a:spLocks/>
          </p:cNvSpPr>
          <p:nvPr/>
        </p:nvSpPr>
        <p:spPr bwMode="auto">
          <a:xfrm>
            <a:off x="1828800" y="3902075"/>
            <a:ext cx="4410075" cy="936625"/>
          </a:xfrm>
          <a:custGeom>
            <a:avLst/>
            <a:gdLst>
              <a:gd name="T0" fmla="*/ 0 w 2844"/>
              <a:gd name="T1" fmla="*/ 936625 h 606"/>
              <a:gd name="T2" fmla="*/ 1684016 w 2844"/>
              <a:gd name="T3" fmla="*/ 426582 h 606"/>
              <a:gd name="T4" fmla="*/ 4410075 w 2844"/>
              <a:gd name="T5" fmla="*/ 0 h 606"/>
              <a:gd name="T6" fmla="*/ 0 60000 65536"/>
              <a:gd name="T7" fmla="*/ 0 60000 65536"/>
              <a:gd name="T8" fmla="*/ 0 60000 65536"/>
              <a:gd name="T9" fmla="*/ 0 w 2844"/>
              <a:gd name="T10" fmla="*/ 0 h 606"/>
              <a:gd name="T11" fmla="*/ 2844 w 2844"/>
              <a:gd name="T12" fmla="*/ 606 h 60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44" h="606">
                <a:moveTo>
                  <a:pt x="0" y="606"/>
                </a:moveTo>
                <a:cubicBezTo>
                  <a:pt x="306" y="491"/>
                  <a:pt x="612" y="377"/>
                  <a:pt x="1086" y="276"/>
                </a:cubicBezTo>
                <a:cubicBezTo>
                  <a:pt x="1560" y="175"/>
                  <a:pt x="2552" y="46"/>
                  <a:pt x="2844" y="0"/>
                </a:cubicBezTo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206862" name="Oval 14"/>
          <p:cNvSpPr>
            <a:spLocks noChangeArrowheads="1"/>
          </p:cNvSpPr>
          <p:nvPr/>
        </p:nvSpPr>
        <p:spPr bwMode="auto">
          <a:xfrm>
            <a:off x="1741488" y="4749800"/>
            <a:ext cx="196850" cy="1889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06863" name="Oval 15"/>
          <p:cNvSpPr>
            <a:spLocks noChangeArrowheads="1"/>
          </p:cNvSpPr>
          <p:nvPr/>
        </p:nvSpPr>
        <p:spPr bwMode="auto">
          <a:xfrm>
            <a:off x="6245225" y="3794125"/>
            <a:ext cx="196850" cy="1889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06866" name="Oval 18"/>
          <p:cNvSpPr>
            <a:spLocks noChangeArrowheads="1"/>
          </p:cNvSpPr>
          <p:nvPr/>
        </p:nvSpPr>
        <p:spPr bwMode="auto">
          <a:xfrm>
            <a:off x="1717675" y="3805238"/>
            <a:ext cx="196850" cy="1889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graphicFrame>
        <p:nvGraphicFramePr>
          <p:cNvPr id="206867" name="Object 19"/>
          <p:cNvGraphicFramePr>
            <a:graphicFrameLocks noChangeAspect="1"/>
          </p:cNvGraphicFramePr>
          <p:nvPr/>
        </p:nvGraphicFramePr>
        <p:xfrm>
          <a:off x="47625" y="4125913"/>
          <a:ext cx="2182813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6" name="Egyenlet" r:id="rId3" imgW="952200" imgH="228600" progId="Equation.3">
                  <p:embed/>
                </p:oleObj>
              </mc:Choice>
              <mc:Fallback>
                <p:oleObj name="Egyenlet" r:id="rId3" imgW="952200" imgH="2286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" y="4125913"/>
                        <a:ext cx="2182813" cy="523875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868" name="Object 20"/>
          <p:cNvGraphicFramePr>
            <a:graphicFrameLocks noChangeAspect="1"/>
          </p:cNvGraphicFramePr>
          <p:nvPr/>
        </p:nvGraphicFramePr>
        <p:xfrm>
          <a:off x="6478588" y="2935288"/>
          <a:ext cx="2125662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7" name="Egyenlet" r:id="rId5" imgW="977760" imgH="228600" progId="Equation.3">
                  <p:embed/>
                </p:oleObj>
              </mc:Choice>
              <mc:Fallback>
                <p:oleObj name="Egyenlet" r:id="rId5" imgW="977760" imgH="2286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8588" y="2935288"/>
                        <a:ext cx="2125662" cy="496887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869" name="Text Box 21"/>
          <p:cNvSpPr txBox="1">
            <a:spLocks noChangeArrowheads="1"/>
          </p:cNvSpPr>
          <p:nvPr/>
        </p:nvSpPr>
        <p:spPr bwMode="auto">
          <a:xfrm>
            <a:off x="5962650" y="5648325"/>
            <a:ext cx="113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 dirty="0"/>
              <a:t>A=</a:t>
            </a:r>
            <a:r>
              <a:rPr lang="hu-HU" sz="2400" b="1" i="1" dirty="0" err="1"/>
              <a:t>A</a:t>
            </a:r>
            <a:endParaRPr lang="hu-HU" sz="2400" b="1" i="1" dirty="0"/>
          </a:p>
        </p:txBody>
      </p:sp>
      <p:sp>
        <p:nvSpPr>
          <p:cNvPr id="206870" name="Text Box 22"/>
          <p:cNvSpPr txBox="1">
            <a:spLocks noChangeArrowheads="1"/>
          </p:cNvSpPr>
          <p:nvPr/>
        </p:nvSpPr>
        <p:spPr bwMode="auto">
          <a:xfrm>
            <a:off x="1449388" y="5634038"/>
            <a:ext cx="1131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/>
              <a:t>A=0</a:t>
            </a:r>
          </a:p>
        </p:txBody>
      </p:sp>
      <p:sp>
        <p:nvSpPr>
          <p:cNvPr id="206871" name="Freeform 23"/>
          <p:cNvSpPr>
            <a:spLocks/>
          </p:cNvSpPr>
          <p:nvPr/>
        </p:nvSpPr>
        <p:spPr bwMode="auto">
          <a:xfrm>
            <a:off x="1905000" y="2384425"/>
            <a:ext cx="4422775" cy="1466850"/>
          </a:xfrm>
          <a:custGeom>
            <a:avLst/>
            <a:gdLst>
              <a:gd name="T0" fmla="*/ 4422775 w 2843"/>
              <a:gd name="T1" fmla="*/ 0 h 951"/>
              <a:gd name="T2" fmla="*/ 1834137 w 2843"/>
              <a:gd name="T3" fmla="*/ 606175 h 951"/>
              <a:gd name="T4" fmla="*/ 0 w 2843"/>
              <a:gd name="T5" fmla="*/ 1466850 h 951"/>
              <a:gd name="T6" fmla="*/ 0 60000 65536"/>
              <a:gd name="T7" fmla="*/ 0 60000 65536"/>
              <a:gd name="T8" fmla="*/ 0 60000 65536"/>
              <a:gd name="T9" fmla="*/ 0 w 2843"/>
              <a:gd name="T10" fmla="*/ 0 h 951"/>
              <a:gd name="T11" fmla="*/ 2843 w 2843"/>
              <a:gd name="T12" fmla="*/ 951 h 95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43" h="951">
                <a:moveTo>
                  <a:pt x="2843" y="0"/>
                </a:moveTo>
                <a:cubicBezTo>
                  <a:pt x="2248" y="117"/>
                  <a:pt x="1653" y="235"/>
                  <a:pt x="1179" y="393"/>
                </a:cubicBezTo>
                <a:cubicBezTo>
                  <a:pt x="705" y="551"/>
                  <a:pt x="197" y="858"/>
                  <a:pt x="0" y="951"/>
                </a:cubicBez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206865" name="Oval 17"/>
          <p:cNvSpPr>
            <a:spLocks noChangeArrowheads="1"/>
          </p:cNvSpPr>
          <p:nvPr/>
        </p:nvSpPr>
        <p:spPr bwMode="auto">
          <a:xfrm>
            <a:off x="6243638" y="2298700"/>
            <a:ext cx="196850" cy="1889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0263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026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068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06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06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0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0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6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6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06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6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6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06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6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6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06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06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06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06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06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206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6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6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6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6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06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06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6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6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1" grpId="1"/>
      <p:bldP spid="206852" grpId="0" animBg="1"/>
      <p:bldP spid="206853" grpId="0" animBg="1"/>
      <p:bldP spid="206854" grpId="0"/>
      <p:bldP spid="206855" grpId="0"/>
      <p:bldP spid="206856" grpId="0" animBg="1"/>
      <p:bldP spid="206857" grpId="0"/>
      <p:bldP spid="206858" grpId="0"/>
      <p:bldP spid="206859" grpId="0"/>
      <p:bldP spid="206860" grpId="0"/>
      <p:bldP spid="206861" grpId="0" animBg="1"/>
      <p:bldP spid="206862" grpId="0" animBg="1"/>
      <p:bldP spid="206863" grpId="0" animBg="1"/>
      <p:bldP spid="206866" grpId="0" animBg="1"/>
      <p:bldP spid="206869" grpId="0"/>
      <p:bldP spid="206870" grpId="0"/>
      <p:bldP spid="206871" grpId="0" animBg="1"/>
      <p:bldP spid="20686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200" dirty="0" smtClean="0">
                <a:solidFill>
                  <a:schemeClr val="tx1"/>
                </a:solidFill>
              </a:rPr>
              <a:t>A közepes hőmérsékletkülönbség ellenáram esetén</a:t>
            </a:r>
          </a:p>
        </p:txBody>
      </p:sp>
      <p:sp>
        <p:nvSpPr>
          <p:cNvPr id="211972" name="Text Box 4"/>
          <p:cNvSpPr txBox="1">
            <a:spLocks noChangeArrowheads="1"/>
          </p:cNvSpPr>
          <p:nvPr/>
        </p:nvSpPr>
        <p:spPr bwMode="auto">
          <a:xfrm>
            <a:off x="184150" y="1539875"/>
            <a:ext cx="8747125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000" dirty="0"/>
              <a:t>Tekintettel arra, hogy a korábbi </a:t>
            </a:r>
            <a:r>
              <a:rPr lang="hu-HU" sz="2000" dirty="0" smtClean="0"/>
              <a:t>levezetésben </a:t>
            </a:r>
            <a:r>
              <a:rPr lang="hu-HU" sz="2000" dirty="0"/>
              <a:t>nem volt szó arról, hogy az elválasztó felület két oldalán párhuzamosan áramló közegek azonos vagy ellentétes irányban haladnak-e, ugyanazon összefüggést lehet használni.</a:t>
            </a:r>
          </a:p>
          <a:p>
            <a:pPr algn="just">
              <a:spcBef>
                <a:spcPct val="50000"/>
              </a:spcBef>
            </a:pPr>
            <a:r>
              <a:rPr lang="hu-HU" sz="2000" dirty="0"/>
              <a:t>Azaz a logaritmikus közepes hőfokkülönbség a hőcserélő peremein (A=0 és A=1) tapasztalható hőmérséklet-különbségek logaritmikus átlaga.</a:t>
            </a:r>
          </a:p>
        </p:txBody>
      </p:sp>
      <p:graphicFrame>
        <p:nvGraphicFramePr>
          <p:cNvPr id="211973" name="Object 5"/>
          <p:cNvGraphicFramePr>
            <a:graphicFrameLocks noChangeAspect="1"/>
          </p:cNvGraphicFramePr>
          <p:nvPr/>
        </p:nvGraphicFramePr>
        <p:xfrm>
          <a:off x="2706688" y="3743325"/>
          <a:ext cx="3324225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8" name="Egyenlet" r:id="rId3" imgW="1218960" imgH="660240" progId="Equation.3">
                  <p:embed/>
                </p:oleObj>
              </mc:Choice>
              <mc:Fallback>
                <p:oleObj name="Egyenlet" r:id="rId3" imgW="1218960" imgH="6602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6688" y="3743325"/>
                        <a:ext cx="3324225" cy="180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1270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19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19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19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19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19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19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19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19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1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1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2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átum helye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hu-HU" smtClean="0"/>
              <a:t>Hő- és Áramlástan</a:t>
            </a:r>
          </a:p>
          <a:p>
            <a:r>
              <a:rPr lang="hu-HU" smtClean="0"/>
              <a:t>Dr. </a:t>
            </a:r>
            <a:r>
              <a:rPr lang="hu-HU" b="1" i="1" smtClean="0"/>
              <a:t>Író Béla</a:t>
            </a:r>
          </a:p>
        </p:txBody>
      </p:sp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3043"/>
            <a:ext cx="8229600" cy="884237"/>
          </a:xfrm>
        </p:spPr>
        <p:txBody>
          <a:bodyPr/>
          <a:lstStyle/>
          <a:p>
            <a:pPr eaLnBrk="1" hangingPunct="1"/>
            <a:r>
              <a:rPr lang="hu-HU" sz="3200" b="1" dirty="0" smtClean="0">
                <a:solidFill>
                  <a:schemeClr val="tx1"/>
                </a:solidFill>
              </a:rPr>
              <a:t>Hőcsere forrás ill. kondenzáció esetén</a:t>
            </a:r>
          </a:p>
        </p:txBody>
      </p:sp>
      <p:sp>
        <p:nvSpPr>
          <p:cNvPr id="247812" name="Line 4"/>
          <p:cNvSpPr>
            <a:spLocks noChangeShapeType="1"/>
          </p:cNvSpPr>
          <p:nvPr/>
        </p:nvSpPr>
        <p:spPr bwMode="auto">
          <a:xfrm>
            <a:off x="1844675" y="5592763"/>
            <a:ext cx="56308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247813" name="Line 5"/>
          <p:cNvSpPr>
            <a:spLocks noChangeShapeType="1"/>
          </p:cNvSpPr>
          <p:nvPr/>
        </p:nvSpPr>
        <p:spPr bwMode="auto">
          <a:xfrm rot="5400000" flipH="1">
            <a:off x="-28575" y="3721100"/>
            <a:ext cx="3729038" cy="14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247814" name="Text Box 6"/>
          <p:cNvSpPr txBox="1">
            <a:spLocks noChangeArrowheads="1"/>
          </p:cNvSpPr>
          <p:nvPr/>
        </p:nvSpPr>
        <p:spPr bwMode="auto">
          <a:xfrm>
            <a:off x="7562850" y="5332413"/>
            <a:ext cx="113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/>
              <a:t>A </a:t>
            </a:r>
            <a:r>
              <a:rPr lang="hu-HU" sz="2400" i="1"/>
              <a:t>(m</a:t>
            </a:r>
            <a:r>
              <a:rPr lang="hu-HU" sz="2400" i="1" baseline="30000"/>
              <a:t>2</a:t>
            </a:r>
            <a:r>
              <a:rPr lang="hu-HU" sz="2400" i="1"/>
              <a:t>)</a:t>
            </a:r>
            <a:endParaRPr lang="hu-HU" sz="2400" b="1" i="1"/>
          </a:p>
        </p:txBody>
      </p:sp>
      <p:sp>
        <p:nvSpPr>
          <p:cNvPr id="247815" name="Text Box 7"/>
          <p:cNvSpPr txBox="1">
            <a:spLocks noChangeArrowheads="1"/>
          </p:cNvSpPr>
          <p:nvPr/>
        </p:nvSpPr>
        <p:spPr bwMode="auto">
          <a:xfrm>
            <a:off x="1408113" y="1323975"/>
            <a:ext cx="1131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/>
              <a:t>t </a:t>
            </a:r>
            <a:r>
              <a:rPr lang="hu-HU" sz="2400" i="1"/>
              <a:t>(</a:t>
            </a:r>
            <a:r>
              <a:rPr lang="hu-HU" sz="2400" i="1" baseline="30000"/>
              <a:t>o</a:t>
            </a:r>
            <a:r>
              <a:rPr lang="hu-HU" sz="2400" i="1"/>
              <a:t>C)</a:t>
            </a:r>
            <a:endParaRPr lang="hu-HU" sz="2400" b="1" i="1"/>
          </a:p>
        </p:txBody>
      </p:sp>
      <p:sp>
        <p:nvSpPr>
          <p:cNvPr id="247816" name="Line 8"/>
          <p:cNvSpPr>
            <a:spLocks noChangeShapeType="1"/>
          </p:cNvSpPr>
          <p:nvPr/>
        </p:nvSpPr>
        <p:spPr bwMode="auto">
          <a:xfrm>
            <a:off x="6342063" y="2217738"/>
            <a:ext cx="14287" cy="3463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47817" name="Text Box 9"/>
          <p:cNvSpPr txBox="1">
            <a:spLocks noChangeArrowheads="1"/>
          </p:cNvSpPr>
          <p:nvPr/>
        </p:nvSpPr>
        <p:spPr bwMode="auto">
          <a:xfrm>
            <a:off x="657225" y="4829175"/>
            <a:ext cx="113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/>
              <a:t>t</a:t>
            </a:r>
            <a:r>
              <a:rPr lang="hu-HU" sz="2400" i="1" baseline="-25000"/>
              <a:t>hb</a:t>
            </a:r>
            <a:r>
              <a:rPr lang="hu-HU" sz="2400" b="1" i="1"/>
              <a:t> </a:t>
            </a:r>
            <a:r>
              <a:rPr lang="hu-HU" sz="2400" i="1"/>
              <a:t>(</a:t>
            </a:r>
            <a:r>
              <a:rPr lang="hu-HU" sz="2400" i="1" baseline="30000"/>
              <a:t>o</a:t>
            </a:r>
            <a:r>
              <a:rPr lang="hu-HU" sz="2400" i="1"/>
              <a:t>C)</a:t>
            </a:r>
            <a:endParaRPr lang="hu-HU" sz="2400" b="1" i="1"/>
          </a:p>
        </p:txBody>
      </p:sp>
      <p:sp>
        <p:nvSpPr>
          <p:cNvPr id="247818" name="Text Box 10"/>
          <p:cNvSpPr txBox="1">
            <a:spLocks noChangeArrowheads="1"/>
          </p:cNvSpPr>
          <p:nvPr/>
        </p:nvSpPr>
        <p:spPr bwMode="auto">
          <a:xfrm>
            <a:off x="6445250" y="3910013"/>
            <a:ext cx="113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/>
              <a:t>t</a:t>
            </a:r>
            <a:r>
              <a:rPr lang="hu-HU" sz="2400" i="1" baseline="-25000"/>
              <a:t>hk</a:t>
            </a:r>
            <a:r>
              <a:rPr lang="hu-HU" sz="2400" b="1" i="1"/>
              <a:t> </a:t>
            </a:r>
            <a:r>
              <a:rPr lang="hu-HU" sz="2400" i="1"/>
              <a:t>(</a:t>
            </a:r>
            <a:r>
              <a:rPr lang="hu-HU" sz="2400" i="1" baseline="30000"/>
              <a:t>o</a:t>
            </a:r>
            <a:r>
              <a:rPr lang="hu-HU" sz="2400" i="1"/>
              <a:t>C)</a:t>
            </a:r>
            <a:endParaRPr lang="hu-HU" sz="2400" b="1" i="1"/>
          </a:p>
        </p:txBody>
      </p:sp>
      <p:sp>
        <p:nvSpPr>
          <p:cNvPr id="247819" name="Text Box 11"/>
          <p:cNvSpPr txBox="1">
            <a:spLocks noChangeArrowheads="1"/>
          </p:cNvSpPr>
          <p:nvPr/>
        </p:nvSpPr>
        <p:spPr bwMode="auto">
          <a:xfrm>
            <a:off x="3175000" y="2616200"/>
            <a:ext cx="1844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/>
              <a:t>t</a:t>
            </a:r>
            <a:r>
              <a:rPr lang="hu-HU" sz="2400" i="1" baseline="-25000"/>
              <a:t>m</a:t>
            </a:r>
            <a:r>
              <a:rPr lang="hu-HU" sz="2400" i="1"/>
              <a:t>=áll</a:t>
            </a:r>
            <a:r>
              <a:rPr lang="hu-HU" sz="2400" b="1" i="1"/>
              <a:t> </a:t>
            </a:r>
            <a:r>
              <a:rPr lang="hu-HU" sz="2400" i="1"/>
              <a:t>(</a:t>
            </a:r>
            <a:r>
              <a:rPr lang="hu-HU" sz="2400" i="1" baseline="30000"/>
              <a:t>o</a:t>
            </a:r>
            <a:r>
              <a:rPr lang="hu-HU" sz="2400" i="1"/>
              <a:t>C)</a:t>
            </a:r>
            <a:endParaRPr lang="hu-HU" sz="2400" b="1" i="1"/>
          </a:p>
        </p:txBody>
      </p:sp>
      <p:sp>
        <p:nvSpPr>
          <p:cNvPr id="247821" name="Freeform 13"/>
          <p:cNvSpPr>
            <a:spLocks/>
          </p:cNvSpPr>
          <p:nvPr/>
        </p:nvSpPr>
        <p:spPr bwMode="auto">
          <a:xfrm>
            <a:off x="1828800" y="3902075"/>
            <a:ext cx="4410075" cy="936625"/>
          </a:xfrm>
          <a:custGeom>
            <a:avLst/>
            <a:gdLst>
              <a:gd name="T0" fmla="*/ 0 w 2844"/>
              <a:gd name="T1" fmla="*/ 936625 h 606"/>
              <a:gd name="T2" fmla="*/ 1684016 w 2844"/>
              <a:gd name="T3" fmla="*/ 426582 h 606"/>
              <a:gd name="T4" fmla="*/ 4410075 w 2844"/>
              <a:gd name="T5" fmla="*/ 0 h 606"/>
              <a:gd name="T6" fmla="*/ 0 60000 65536"/>
              <a:gd name="T7" fmla="*/ 0 60000 65536"/>
              <a:gd name="T8" fmla="*/ 0 60000 65536"/>
              <a:gd name="T9" fmla="*/ 0 w 2844"/>
              <a:gd name="T10" fmla="*/ 0 h 606"/>
              <a:gd name="T11" fmla="*/ 2844 w 2844"/>
              <a:gd name="T12" fmla="*/ 606 h 60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44" h="606">
                <a:moveTo>
                  <a:pt x="0" y="606"/>
                </a:moveTo>
                <a:cubicBezTo>
                  <a:pt x="306" y="491"/>
                  <a:pt x="612" y="377"/>
                  <a:pt x="1086" y="276"/>
                </a:cubicBezTo>
                <a:cubicBezTo>
                  <a:pt x="1560" y="175"/>
                  <a:pt x="2552" y="46"/>
                  <a:pt x="2844" y="0"/>
                </a:cubicBezTo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247822" name="Oval 14"/>
          <p:cNvSpPr>
            <a:spLocks noChangeArrowheads="1"/>
          </p:cNvSpPr>
          <p:nvPr/>
        </p:nvSpPr>
        <p:spPr bwMode="auto">
          <a:xfrm>
            <a:off x="1741488" y="4749800"/>
            <a:ext cx="196850" cy="1889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47823" name="Oval 15"/>
          <p:cNvSpPr>
            <a:spLocks noChangeArrowheads="1"/>
          </p:cNvSpPr>
          <p:nvPr/>
        </p:nvSpPr>
        <p:spPr bwMode="auto">
          <a:xfrm>
            <a:off x="6245225" y="3794125"/>
            <a:ext cx="196850" cy="1889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47824" name="Oval 16"/>
          <p:cNvSpPr>
            <a:spLocks noChangeArrowheads="1"/>
          </p:cNvSpPr>
          <p:nvPr/>
        </p:nvSpPr>
        <p:spPr bwMode="auto">
          <a:xfrm>
            <a:off x="1717675" y="3044825"/>
            <a:ext cx="196850" cy="1889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47827" name="Text Box 19"/>
          <p:cNvSpPr txBox="1">
            <a:spLocks noChangeArrowheads="1"/>
          </p:cNvSpPr>
          <p:nvPr/>
        </p:nvSpPr>
        <p:spPr bwMode="auto">
          <a:xfrm>
            <a:off x="5962650" y="5648325"/>
            <a:ext cx="113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/>
              <a:t>A=A</a:t>
            </a:r>
          </a:p>
        </p:txBody>
      </p:sp>
      <p:sp>
        <p:nvSpPr>
          <p:cNvPr id="247828" name="Text Box 20"/>
          <p:cNvSpPr txBox="1">
            <a:spLocks noChangeArrowheads="1"/>
          </p:cNvSpPr>
          <p:nvPr/>
        </p:nvSpPr>
        <p:spPr bwMode="auto">
          <a:xfrm>
            <a:off x="1449388" y="5634038"/>
            <a:ext cx="1131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/>
              <a:t>A=0</a:t>
            </a:r>
          </a:p>
        </p:txBody>
      </p:sp>
      <p:sp>
        <p:nvSpPr>
          <p:cNvPr id="247830" name="Oval 22"/>
          <p:cNvSpPr>
            <a:spLocks noChangeArrowheads="1"/>
          </p:cNvSpPr>
          <p:nvPr/>
        </p:nvSpPr>
        <p:spPr bwMode="auto">
          <a:xfrm>
            <a:off x="6243638" y="3044825"/>
            <a:ext cx="196850" cy="1889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47831" name="Line 23"/>
          <p:cNvSpPr>
            <a:spLocks noChangeShapeType="1"/>
          </p:cNvSpPr>
          <p:nvPr/>
        </p:nvSpPr>
        <p:spPr bwMode="auto">
          <a:xfrm>
            <a:off x="1911350" y="3141663"/>
            <a:ext cx="433705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lg" len="lg"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247832" name="AutoShape 24"/>
          <p:cNvSpPr>
            <a:spLocks/>
          </p:cNvSpPr>
          <p:nvPr/>
        </p:nvSpPr>
        <p:spPr bwMode="auto">
          <a:xfrm>
            <a:off x="4664075" y="1700213"/>
            <a:ext cx="4176713" cy="744537"/>
          </a:xfrm>
          <a:prstGeom prst="borderCallout2">
            <a:avLst>
              <a:gd name="adj1" fmla="val 15352"/>
              <a:gd name="adj2" fmla="val -1824"/>
              <a:gd name="adj3" fmla="val 15352"/>
              <a:gd name="adj4" fmla="val -29875"/>
              <a:gd name="adj5" fmla="val 185713"/>
              <a:gd name="adj6" fmla="val -46065"/>
            </a:avLst>
          </a:prstGeom>
          <a:solidFill>
            <a:srgbClr val="DDDDDD"/>
          </a:solidFill>
          <a:ln w="19050">
            <a:solidFill>
              <a:schemeClr val="tx1"/>
            </a:solidFill>
            <a:miter lim="800000"/>
            <a:headEnd/>
            <a:tailEnd type="triangle" w="lg" len="lg"/>
          </a:ln>
        </p:spPr>
        <p:txBody>
          <a:bodyPr/>
          <a:lstStyle/>
          <a:p>
            <a:pPr algn="just"/>
            <a:r>
              <a:rPr lang="hu-HU" sz="2400"/>
              <a:t>Kondenzálódó gőzzel fűtött felületi hőcserélő.</a:t>
            </a:r>
          </a:p>
        </p:txBody>
      </p:sp>
      <p:sp>
        <p:nvSpPr>
          <p:cNvPr id="247833" name="Freeform 25"/>
          <p:cNvSpPr>
            <a:spLocks/>
          </p:cNvSpPr>
          <p:nvPr/>
        </p:nvSpPr>
        <p:spPr bwMode="auto">
          <a:xfrm flipV="1">
            <a:off x="1865376" y="2670047"/>
            <a:ext cx="4373499" cy="976439"/>
          </a:xfrm>
          <a:custGeom>
            <a:avLst/>
            <a:gdLst>
              <a:gd name="T0" fmla="*/ 0 w 2844"/>
              <a:gd name="T1" fmla="*/ 955675 h 606"/>
              <a:gd name="T2" fmla="*/ 1634914 w 2844"/>
              <a:gd name="T3" fmla="*/ 435258 h 606"/>
              <a:gd name="T4" fmla="*/ 4281487 w 2844"/>
              <a:gd name="T5" fmla="*/ 0 h 606"/>
              <a:gd name="T6" fmla="*/ 0 60000 65536"/>
              <a:gd name="T7" fmla="*/ 0 60000 65536"/>
              <a:gd name="T8" fmla="*/ 0 60000 65536"/>
              <a:gd name="T9" fmla="*/ 0 w 2844"/>
              <a:gd name="T10" fmla="*/ 0 h 606"/>
              <a:gd name="T11" fmla="*/ 2844 w 2844"/>
              <a:gd name="T12" fmla="*/ 606 h 60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44" h="606">
                <a:moveTo>
                  <a:pt x="0" y="606"/>
                </a:moveTo>
                <a:cubicBezTo>
                  <a:pt x="306" y="491"/>
                  <a:pt x="612" y="377"/>
                  <a:pt x="1086" y="276"/>
                </a:cubicBezTo>
                <a:cubicBezTo>
                  <a:pt x="1560" y="175"/>
                  <a:pt x="2552" y="46"/>
                  <a:pt x="2844" y="0"/>
                </a:cubicBezTo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247834" name="Oval 26"/>
          <p:cNvSpPr>
            <a:spLocks noChangeArrowheads="1"/>
          </p:cNvSpPr>
          <p:nvPr/>
        </p:nvSpPr>
        <p:spPr bwMode="auto">
          <a:xfrm>
            <a:off x="1727137" y="2543937"/>
            <a:ext cx="196850" cy="1889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47835" name="Oval 27"/>
          <p:cNvSpPr>
            <a:spLocks noChangeArrowheads="1"/>
          </p:cNvSpPr>
          <p:nvPr/>
        </p:nvSpPr>
        <p:spPr bwMode="auto">
          <a:xfrm>
            <a:off x="6238875" y="3573463"/>
            <a:ext cx="196850" cy="1889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47836" name="Oval 28"/>
          <p:cNvSpPr>
            <a:spLocks noChangeArrowheads="1"/>
          </p:cNvSpPr>
          <p:nvPr/>
        </p:nvSpPr>
        <p:spPr bwMode="auto">
          <a:xfrm>
            <a:off x="1739900" y="4333875"/>
            <a:ext cx="196850" cy="1889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47837" name="Oval 29"/>
          <p:cNvSpPr>
            <a:spLocks noChangeArrowheads="1"/>
          </p:cNvSpPr>
          <p:nvPr/>
        </p:nvSpPr>
        <p:spPr bwMode="auto">
          <a:xfrm>
            <a:off x="6265863" y="4333875"/>
            <a:ext cx="196850" cy="1889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47838" name="Line 30"/>
          <p:cNvSpPr>
            <a:spLocks noChangeShapeType="1"/>
          </p:cNvSpPr>
          <p:nvPr/>
        </p:nvSpPr>
        <p:spPr bwMode="auto">
          <a:xfrm>
            <a:off x="1933575" y="4430713"/>
            <a:ext cx="4322763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lg" len="lg"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247841" name="Text Box 33"/>
          <p:cNvSpPr txBox="1">
            <a:spLocks noChangeArrowheads="1"/>
          </p:cNvSpPr>
          <p:nvPr/>
        </p:nvSpPr>
        <p:spPr bwMode="auto">
          <a:xfrm>
            <a:off x="268288" y="2138363"/>
            <a:ext cx="1284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/>
              <a:t>t</a:t>
            </a:r>
            <a:r>
              <a:rPr lang="hu-HU" sz="2400" i="1" baseline="-25000"/>
              <a:t>mb</a:t>
            </a:r>
            <a:r>
              <a:rPr lang="hu-HU" sz="2400" b="1" i="1"/>
              <a:t> </a:t>
            </a:r>
            <a:r>
              <a:rPr lang="hu-HU" sz="2400" i="1"/>
              <a:t>(</a:t>
            </a:r>
            <a:r>
              <a:rPr lang="hu-HU" sz="2400" i="1" baseline="30000"/>
              <a:t>o</a:t>
            </a:r>
            <a:r>
              <a:rPr lang="hu-HU" sz="2400" i="1"/>
              <a:t>C)</a:t>
            </a:r>
            <a:endParaRPr lang="hu-HU" sz="2400" b="1" i="1"/>
          </a:p>
        </p:txBody>
      </p:sp>
      <p:sp>
        <p:nvSpPr>
          <p:cNvPr id="247842" name="Text Box 34"/>
          <p:cNvSpPr txBox="1">
            <a:spLocks noChangeArrowheads="1"/>
          </p:cNvSpPr>
          <p:nvPr/>
        </p:nvSpPr>
        <p:spPr bwMode="auto">
          <a:xfrm>
            <a:off x="6573838" y="3338513"/>
            <a:ext cx="1360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/>
              <a:t>t</a:t>
            </a:r>
            <a:r>
              <a:rPr lang="hu-HU" sz="2400" i="1" baseline="-25000"/>
              <a:t>mk</a:t>
            </a:r>
            <a:r>
              <a:rPr lang="hu-HU" sz="2400" b="1" i="1"/>
              <a:t> </a:t>
            </a:r>
            <a:r>
              <a:rPr lang="hu-HU" sz="2400" i="1"/>
              <a:t>(</a:t>
            </a:r>
            <a:r>
              <a:rPr lang="hu-HU" sz="2400" i="1" baseline="30000"/>
              <a:t>o</a:t>
            </a:r>
            <a:r>
              <a:rPr lang="hu-HU" sz="2400" i="1"/>
              <a:t>C)</a:t>
            </a:r>
            <a:endParaRPr lang="hu-HU" sz="2400" b="1" i="1"/>
          </a:p>
        </p:txBody>
      </p:sp>
      <p:sp>
        <p:nvSpPr>
          <p:cNvPr id="247843" name="Text Box 35"/>
          <p:cNvSpPr txBox="1">
            <a:spLocks noChangeArrowheads="1"/>
          </p:cNvSpPr>
          <p:nvPr/>
        </p:nvSpPr>
        <p:spPr bwMode="auto">
          <a:xfrm>
            <a:off x="3243263" y="4467225"/>
            <a:ext cx="1844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b="1" i="1" dirty="0"/>
              <a:t>t</a:t>
            </a:r>
            <a:r>
              <a:rPr lang="hu-HU" sz="2400" i="1" baseline="-25000" dirty="0"/>
              <a:t>h</a:t>
            </a:r>
            <a:r>
              <a:rPr lang="hu-HU" sz="2400" i="1" dirty="0"/>
              <a:t>=áll</a:t>
            </a:r>
            <a:r>
              <a:rPr lang="hu-HU" sz="2400" b="1" i="1" dirty="0"/>
              <a:t> </a:t>
            </a:r>
            <a:r>
              <a:rPr lang="hu-HU" sz="2400" i="1" dirty="0"/>
              <a:t>(</a:t>
            </a:r>
            <a:r>
              <a:rPr lang="hu-HU" sz="2400" i="1" baseline="30000" dirty="0" err="1"/>
              <a:t>o</a:t>
            </a:r>
            <a:r>
              <a:rPr lang="hu-HU" sz="2400" i="1" dirty="0" err="1"/>
              <a:t>C</a:t>
            </a:r>
            <a:r>
              <a:rPr lang="hu-HU" sz="2400" i="1" dirty="0"/>
              <a:t>)</a:t>
            </a:r>
            <a:endParaRPr lang="hu-HU" sz="2400" b="1" i="1" dirty="0"/>
          </a:p>
        </p:txBody>
      </p:sp>
      <p:sp>
        <p:nvSpPr>
          <p:cNvPr id="247844" name="AutoShape 36"/>
          <p:cNvSpPr>
            <a:spLocks/>
          </p:cNvSpPr>
          <p:nvPr/>
        </p:nvSpPr>
        <p:spPr bwMode="auto">
          <a:xfrm>
            <a:off x="4625975" y="1631950"/>
            <a:ext cx="3657600" cy="744538"/>
          </a:xfrm>
          <a:prstGeom prst="borderCallout2">
            <a:avLst>
              <a:gd name="adj1" fmla="val 15352"/>
              <a:gd name="adj2" fmla="val -2083"/>
              <a:gd name="adj3" fmla="val 15352"/>
              <a:gd name="adj4" fmla="val -30944"/>
              <a:gd name="adj5" fmla="val 373773"/>
              <a:gd name="adj6" fmla="val -47611"/>
            </a:avLst>
          </a:prstGeom>
          <a:solidFill>
            <a:srgbClr val="DDDDDD"/>
          </a:solidFill>
          <a:ln w="19050">
            <a:solidFill>
              <a:schemeClr val="tx1"/>
            </a:solidFill>
            <a:miter lim="800000"/>
            <a:headEnd/>
            <a:tailEnd type="triangle" w="lg" len="lg"/>
          </a:ln>
        </p:spPr>
        <p:txBody>
          <a:bodyPr/>
          <a:lstStyle/>
          <a:p>
            <a:pPr algn="just"/>
            <a:r>
              <a:rPr lang="hu-HU" sz="2400"/>
              <a:t>Telített gőzt termelő, ún. forraló felületi hőcserélő.</a:t>
            </a:r>
          </a:p>
        </p:txBody>
      </p:sp>
      <p:sp>
        <p:nvSpPr>
          <p:cNvPr id="37919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7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7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7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7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47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7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7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7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7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7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4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7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7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7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78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7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7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47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7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7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47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7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7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7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7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7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7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7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7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78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78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47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7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7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78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478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2478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2478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2478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47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247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2478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7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247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247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2478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7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7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47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2478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7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2478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247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247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2478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247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47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2478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7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247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247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1000"/>
                                        <p:tgtEl>
                                          <p:spTgt spid="2478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7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247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247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0" dur="1000"/>
                                        <p:tgtEl>
                                          <p:spTgt spid="2478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7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247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247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247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7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000"/>
                            </p:stCondLst>
                            <p:childTnLst>
                              <p:par>
                                <p:cTn id="13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47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47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500"/>
                            </p:stCondLst>
                            <p:childTnLst>
                              <p:par>
                                <p:cTn id="143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47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47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000"/>
                            </p:stCondLst>
                            <p:childTnLst>
                              <p:par>
                                <p:cTn id="14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47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47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300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247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500"/>
                            </p:stCondLst>
                            <p:childTnLst>
                              <p:par>
                                <p:cTn id="157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47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47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4000"/>
                            </p:stCondLst>
                            <p:childTnLst>
                              <p:par>
                                <p:cTn id="1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4" dur="500"/>
                                        <p:tgtEl>
                                          <p:spTgt spid="247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47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47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5000"/>
                            </p:stCondLst>
                            <p:childTnLst>
                              <p:par>
                                <p:cTn id="1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3" dur="500"/>
                                        <p:tgtEl>
                                          <p:spTgt spid="247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500"/>
                            </p:stCondLst>
                            <p:childTnLst>
                              <p:par>
                                <p:cTn id="17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47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247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247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247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6500"/>
                            </p:stCondLst>
                            <p:childTnLst>
                              <p:par>
                                <p:cTn id="18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47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47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247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247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12" grpId="0" animBg="1"/>
      <p:bldP spid="247813" grpId="0" animBg="1"/>
      <p:bldP spid="247814" grpId="0"/>
      <p:bldP spid="247815" grpId="0"/>
      <p:bldP spid="247816" grpId="0" animBg="1"/>
      <p:bldP spid="247817" grpId="0"/>
      <p:bldP spid="247817" grpId="1"/>
      <p:bldP spid="247818" grpId="0"/>
      <p:bldP spid="247818" grpId="1"/>
      <p:bldP spid="247819" grpId="0"/>
      <p:bldP spid="247819" grpId="1"/>
      <p:bldP spid="247821" grpId="0" animBg="1"/>
      <p:bldP spid="247821" grpId="1" animBg="1"/>
      <p:bldP spid="247822" grpId="0" animBg="1"/>
      <p:bldP spid="247822" grpId="1" animBg="1"/>
      <p:bldP spid="247823" grpId="0" animBg="1"/>
      <p:bldP spid="247823" grpId="1" animBg="1"/>
      <p:bldP spid="247824" grpId="0" animBg="1"/>
      <p:bldP spid="247824" grpId="1" animBg="1"/>
      <p:bldP spid="247827" grpId="0"/>
      <p:bldP spid="247828" grpId="0"/>
      <p:bldP spid="247830" grpId="0" animBg="1"/>
      <p:bldP spid="247830" grpId="1" animBg="1"/>
      <p:bldP spid="247831" grpId="0" animBg="1"/>
      <p:bldP spid="247831" grpId="1" animBg="1"/>
      <p:bldP spid="247832" grpId="0" animBg="1"/>
      <p:bldP spid="247832" grpId="1" animBg="1"/>
      <p:bldP spid="247833" grpId="0" animBg="1"/>
      <p:bldP spid="247834" grpId="0" animBg="1"/>
      <p:bldP spid="247835" grpId="0" animBg="1"/>
      <p:bldP spid="247836" grpId="0" animBg="1"/>
      <p:bldP spid="247837" grpId="0" animBg="1"/>
      <p:bldP spid="247838" grpId="0" animBg="1"/>
      <p:bldP spid="247841" grpId="0"/>
      <p:bldP spid="247842" grpId="0"/>
      <p:bldP spid="247843" grpId="0"/>
      <p:bldP spid="24784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538287"/>
          </a:xfrm>
        </p:spPr>
        <p:txBody>
          <a:bodyPr/>
          <a:lstStyle/>
          <a:p>
            <a:pPr eaLnBrk="1" hangingPunct="1"/>
            <a:r>
              <a:rPr lang="hu-HU" sz="3200" dirty="0" smtClean="0">
                <a:solidFill>
                  <a:schemeClr val="tx1"/>
                </a:solidFill>
              </a:rPr>
              <a:t>Problémák a logaritmikus közepes </a:t>
            </a:r>
            <a:r>
              <a:rPr lang="hu-HU" sz="2800" dirty="0" smtClean="0">
                <a:solidFill>
                  <a:schemeClr val="tx1"/>
                </a:solidFill>
              </a:rPr>
              <a:t>hőmérsékletkülönbség</a:t>
            </a:r>
            <a:r>
              <a:rPr lang="hu-HU" sz="3200" dirty="0" smtClean="0">
                <a:solidFill>
                  <a:schemeClr val="tx1"/>
                </a:solidFill>
              </a:rPr>
              <a:t> összefüggésével kapcsolatban</a:t>
            </a:r>
            <a:r>
              <a:rPr lang="hu-HU" sz="36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4025" y="1954213"/>
            <a:ext cx="8229600" cy="2392362"/>
          </a:xfrm>
        </p:spPr>
        <p:txBody>
          <a:bodyPr/>
          <a:lstStyle/>
          <a:p>
            <a:pPr algn="just" eaLnBrk="1" hangingPunct="1"/>
            <a:r>
              <a:rPr lang="hu-HU" sz="2400" dirty="0" smtClean="0"/>
              <a:t>A párhuzamos egyen- és ellenáramú alaptípusoktól eltérő rendszerű készülékek esetében vagy nem határozható meg, vagy csak nagyon bonyolult módon határozható meg. </a:t>
            </a:r>
          </a:p>
          <a:p>
            <a:pPr algn="just" eaLnBrk="1" hangingPunct="1"/>
            <a:r>
              <a:rPr lang="hu-HU" sz="2400" dirty="0" smtClean="0"/>
              <a:t>Adott hőcserélőbe bevezetett közegek kilépőhőfokainak meghatározására alkalmatlan.</a:t>
            </a:r>
          </a:p>
        </p:txBody>
      </p:sp>
      <p:sp>
        <p:nvSpPr>
          <p:cNvPr id="214021" name="Rectangle 5"/>
          <p:cNvSpPr>
            <a:spLocks noChangeArrowheads="1"/>
          </p:cNvSpPr>
          <p:nvPr/>
        </p:nvSpPr>
        <p:spPr bwMode="auto">
          <a:xfrm>
            <a:off x="476250" y="4491038"/>
            <a:ext cx="822960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hu-HU" sz="2400"/>
              <a:t>A megoldás: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hu-HU" sz="2400"/>
              <a:t>A hatásosság-függvény.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hu-HU" sz="2400"/>
              <a:t>A korrekciós tényező.</a:t>
            </a:r>
          </a:p>
        </p:txBody>
      </p:sp>
      <p:sp>
        <p:nvSpPr>
          <p:cNvPr id="29701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29702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4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4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4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50"/>
                            </p:stCondLst>
                            <p:childTnLst>
                              <p:par>
                                <p:cTn id="2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40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40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40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50"/>
                            </p:stCondLst>
                            <p:childTnLst>
                              <p:par>
                                <p:cTn id="2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40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40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40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19" grpId="0" build="p"/>
      <p:bldP spid="214021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8334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dirty="0" smtClean="0">
                <a:solidFill>
                  <a:schemeClr val="tx1"/>
                </a:solidFill>
              </a:rPr>
              <a:t>A hatásosság-függvény</a:t>
            </a:r>
            <a:br>
              <a:rPr lang="hu-HU" sz="3600" dirty="0" smtClean="0">
                <a:solidFill>
                  <a:schemeClr val="tx1"/>
                </a:solidFill>
              </a:rPr>
            </a:br>
            <a:r>
              <a:rPr lang="hu-HU" sz="1800" i="1" dirty="0" smtClean="0">
                <a:solidFill>
                  <a:schemeClr val="tx1"/>
                </a:solidFill>
              </a:rPr>
              <a:t>(párhuzamos egyenáramra)</a:t>
            </a:r>
          </a:p>
        </p:txBody>
      </p:sp>
      <p:graphicFrame>
        <p:nvGraphicFramePr>
          <p:cNvPr id="215046" name="Object 6"/>
          <p:cNvGraphicFramePr>
            <a:graphicFrameLocks noChangeAspect="1"/>
          </p:cNvGraphicFramePr>
          <p:nvPr/>
        </p:nvGraphicFramePr>
        <p:xfrm>
          <a:off x="2017713" y="2106613"/>
          <a:ext cx="5218112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56" name="Egyenlet" r:id="rId3" imgW="1625400" imgH="393480" progId="Equation.3">
                  <p:embed/>
                </p:oleObj>
              </mc:Choice>
              <mc:Fallback>
                <p:oleObj name="Egyenlet" r:id="rId3" imgW="162540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7713" y="2106613"/>
                        <a:ext cx="5218112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4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54025" y="1265238"/>
            <a:ext cx="8229600" cy="884237"/>
          </a:xfrm>
          <a:noFill/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hu-HU" sz="2400" dirty="0" smtClean="0"/>
              <a:t>A párhuzamos egyenáramú hőcserére felírt összefüggésre visszatérve (‘</a:t>
            </a:r>
            <a:r>
              <a:rPr lang="hu-HU" sz="2400" i="1" dirty="0" smtClean="0"/>
              <a:t>m</a:t>
            </a:r>
            <a:r>
              <a:rPr lang="hu-HU" sz="2400" dirty="0" smtClean="0"/>
              <a:t>’ index a melegebb, ‘</a:t>
            </a:r>
            <a:r>
              <a:rPr lang="hu-HU" sz="2400" i="1" dirty="0" smtClean="0"/>
              <a:t>h</a:t>
            </a:r>
            <a:r>
              <a:rPr lang="hu-HU" sz="2400" dirty="0" smtClean="0"/>
              <a:t>’ index a hidegebb közegre utal):</a:t>
            </a:r>
          </a:p>
        </p:txBody>
      </p:sp>
      <p:graphicFrame>
        <p:nvGraphicFramePr>
          <p:cNvPr id="215051" name="Object 11"/>
          <p:cNvGraphicFramePr>
            <a:graphicFrameLocks noChangeAspect="1"/>
          </p:cNvGraphicFramePr>
          <p:nvPr/>
        </p:nvGraphicFramePr>
        <p:xfrm>
          <a:off x="1879600" y="4040188"/>
          <a:ext cx="5221288" cy="170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57" name="Egyenlet" r:id="rId5" imgW="1587240" imgH="520560" progId="Equation.3">
                  <p:embed/>
                </p:oleObj>
              </mc:Choice>
              <mc:Fallback>
                <p:oleObj name="Egyenlet" r:id="rId5" imgW="1587240" imgH="52056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600" y="4040188"/>
                        <a:ext cx="5221288" cy="1709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52" name="Rectangle 12"/>
          <p:cNvSpPr>
            <a:spLocks noChangeArrowheads="1"/>
          </p:cNvSpPr>
          <p:nvPr/>
        </p:nvSpPr>
        <p:spPr bwMode="auto">
          <a:xfrm>
            <a:off x="476250" y="3530600"/>
            <a:ext cx="82296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hu-HU" sz="2400"/>
              <a:t>A megfelelő hőmérsékleteket beírva és átrendezve:</a:t>
            </a:r>
          </a:p>
        </p:txBody>
      </p:sp>
      <p:sp>
        <p:nvSpPr>
          <p:cNvPr id="215053" name="Rectangle 13"/>
          <p:cNvSpPr>
            <a:spLocks noChangeArrowheads="1"/>
          </p:cNvSpPr>
          <p:nvPr/>
        </p:nvSpPr>
        <p:spPr bwMode="auto">
          <a:xfrm>
            <a:off x="522288" y="3132138"/>
            <a:ext cx="82296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hu-HU" sz="2400"/>
              <a:t>Átalakítva az egyenletet :</a:t>
            </a:r>
          </a:p>
        </p:txBody>
      </p:sp>
      <p:graphicFrame>
        <p:nvGraphicFramePr>
          <p:cNvPr id="215056" name="Object 16"/>
          <p:cNvGraphicFramePr>
            <a:graphicFrameLocks noChangeAspect="1"/>
          </p:cNvGraphicFramePr>
          <p:nvPr/>
        </p:nvGraphicFramePr>
        <p:xfrm>
          <a:off x="2332038" y="4037013"/>
          <a:ext cx="4283075" cy="113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58" name="Egyenlet" r:id="rId7" imgW="1955520" imgH="520560" progId="Equation.3">
                  <p:embed/>
                </p:oleObj>
              </mc:Choice>
              <mc:Fallback>
                <p:oleObj name="Egyenlet" r:id="rId7" imgW="1955520" imgH="52056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2038" y="4037013"/>
                        <a:ext cx="4283075" cy="1138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59" name="Object 19"/>
          <p:cNvGraphicFramePr>
            <a:graphicFrameLocks noChangeAspect="1"/>
          </p:cNvGraphicFramePr>
          <p:nvPr/>
        </p:nvGraphicFramePr>
        <p:xfrm>
          <a:off x="971550" y="3194050"/>
          <a:ext cx="7478713" cy="127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59" name="Egyenlet" r:id="rId9" imgW="3416040" imgH="583920" progId="Equation.3">
                  <p:embed/>
                </p:oleObj>
              </mc:Choice>
              <mc:Fallback>
                <p:oleObj name="Egyenlet" r:id="rId9" imgW="3416040" imgH="58392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194050"/>
                        <a:ext cx="7478713" cy="1277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65" name="Object 25"/>
          <p:cNvGraphicFramePr>
            <a:graphicFrameLocks noChangeAspect="1"/>
          </p:cNvGraphicFramePr>
          <p:nvPr/>
        </p:nvGraphicFramePr>
        <p:xfrm>
          <a:off x="633413" y="4652963"/>
          <a:ext cx="8201025" cy="127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60" name="Egyenlet" r:id="rId11" imgW="3746160" imgH="583920" progId="Equation.3">
                  <p:embed/>
                </p:oleObj>
              </mc:Choice>
              <mc:Fallback>
                <p:oleObj name="Egyenlet" r:id="rId11" imgW="3746160" imgH="58392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413" y="4652963"/>
                        <a:ext cx="8201025" cy="1277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68" name="Object 28"/>
          <p:cNvGraphicFramePr>
            <a:graphicFrameLocks noChangeAspect="1"/>
          </p:cNvGraphicFramePr>
          <p:nvPr/>
        </p:nvGraphicFramePr>
        <p:xfrm>
          <a:off x="1404938" y="3067050"/>
          <a:ext cx="6334125" cy="265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61" name="Egyenlet" r:id="rId13" imgW="2387520" imgH="1002960" progId="Equation.3">
                  <p:embed/>
                </p:oleObj>
              </mc:Choice>
              <mc:Fallback>
                <p:oleObj name="Egyenlet" r:id="rId13" imgW="2387520" imgH="100296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4938" y="3067050"/>
                        <a:ext cx="6334125" cy="265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0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230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5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5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5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5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50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5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5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15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15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15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15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15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2150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15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15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215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093 L 0.00209 -0.38101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15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19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5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5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5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600"/>
                            </p:stCondLst>
                            <p:childTnLst>
                              <p:par>
                                <p:cTn id="5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15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15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215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15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15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215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22222E-6 L 0.00329 -0.37107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18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5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5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5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5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215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215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215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150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0.00173 -0.46459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2150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3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5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5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48" grpId="0" build="p"/>
      <p:bldP spid="215048" grpId="1" build="p"/>
      <p:bldP spid="215052" grpId="0" build="p"/>
      <p:bldP spid="215052" grpId="1" build="allAtOnce"/>
      <p:bldP spid="215053" grpId="0" build="p"/>
      <p:bldP spid="215053" grpId="1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311" name="Object 7"/>
          <p:cNvGraphicFramePr>
            <a:graphicFrameLocks noChangeAspect="1"/>
          </p:cNvGraphicFramePr>
          <p:nvPr/>
        </p:nvGraphicFramePr>
        <p:xfrm>
          <a:off x="2122107" y="209995"/>
          <a:ext cx="4870450" cy="207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98" name="Equation" r:id="rId3" imgW="2349360" imgH="1002960" progId="Equation.3">
                  <p:embed/>
                </p:oleObj>
              </mc:Choice>
              <mc:Fallback>
                <p:oleObj name="Equation" r:id="rId3" imgW="2349360" imgH="100296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2107" y="209995"/>
                        <a:ext cx="4870450" cy="207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6312" name="Text Box 8"/>
          <p:cNvSpPr txBox="1">
            <a:spLocks noChangeArrowheads="1"/>
          </p:cNvSpPr>
          <p:nvPr/>
        </p:nvSpPr>
        <p:spPr bwMode="auto">
          <a:xfrm>
            <a:off x="210312" y="2221230"/>
            <a:ext cx="87344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000" dirty="0" smtClean="0"/>
              <a:t>A két közeget különböztessük meg a vízértékáramuk szerint! A kisebbik esetében az ‘</a:t>
            </a:r>
            <a:r>
              <a:rPr lang="hu-HU" sz="2000" i="1" dirty="0" smtClean="0"/>
              <a:t>1</a:t>
            </a:r>
            <a:r>
              <a:rPr lang="hu-HU" sz="2000" dirty="0" smtClean="0"/>
              <a:t>’ indexet használva és feltételezve, hogy az előző esetben a melegebb közeg volt ez:</a:t>
            </a:r>
            <a:endParaRPr lang="hu-HU" sz="2000" dirty="0"/>
          </a:p>
        </p:txBody>
      </p:sp>
      <p:sp>
        <p:nvSpPr>
          <p:cNvPr id="13318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3319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2914650" y="3132138"/>
          <a:ext cx="3316288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99" name="Equation" r:id="rId5" imgW="1600200" imgH="457200" progId="Equation.3">
                  <p:embed/>
                </p:oleObj>
              </mc:Choice>
              <mc:Fallback>
                <p:oleObj name="Equation" r:id="rId5" imgW="1600200" imgH="457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4650" y="3132138"/>
                        <a:ext cx="3316288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98120" y="4037838"/>
            <a:ext cx="87344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000" dirty="0" smtClean="0"/>
              <a:t>Hasonló levezetés szerint párhuzamos ellenáramra:</a:t>
            </a:r>
            <a:endParaRPr lang="hu-HU" sz="2000" dirty="0"/>
          </a:p>
        </p:txBody>
      </p:sp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2749550" y="4638675"/>
          <a:ext cx="3606800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00" name="Equation" r:id="rId7" imgW="1739880" imgH="457200" progId="Equation.3">
                  <p:embed/>
                </p:oleObj>
              </mc:Choice>
              <mc:Fallback>
                <p:oleObj name="Equation" r:id="rId7" imgW="1739880" imgH="457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9550" y="4638675"/>
                        <a:ext cx="3606800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04787" y="5665470"/>
            <a:ext cx="87344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000" dirty="0" smtClean="0"/>
              <a:t>A bonyolult számításokra tekintettel grafikus módszerek terjedtek el!</a:t>
            </a:r>
            <a:endParaRPr lang="hu-H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6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6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6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6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6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12" grpId="0" uiExpand="1" build="p"/>
      <p:bldP spid="10" grpId="0" build="p"/>
      <p:bldP spid="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12" name="Text Box 8"/>
          <p:cNvSpPr txBox="1">
            <a:spLocks noChangeArrowheads="1"/>
          </p:cNvSpPr>
          <p:nvPr/>
        </p:nvSpPr>
        <p:spPr bwMode="auto">
          <a:xfrm>
            <a:off x="204787" y="419862"/>
            <a:ext cx="873442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000" dirty="0" smtClean="0"/>
              <a:t>A hatásosság-függvényben </a:t>
            </a:r>
            <a:r>
              <a:rPr lang="hu-HU" sz="2000" dirty="0"/>
              <a:t>a </a:t>
            </a:r>
            <a:r>
              <a:rPr lang="hu-HU" sz="2000" dirty="0" err="1"/>
              <a:t>vízértékáram-viszony</a:t>
            </a:r>
            <a:r>
              <a:rPr lang="hu-HU" sz="2000" dirty="0"/>
              <a:t> </a:t>
            </a:r>
            <a:r>
              <a:rPr lang="hu-HU" sz="2000" b="1" i="1" dirty="0" smtClean="0"/>
              <a:t>R=W</a:t>
            </a:r>
            <a:r>
              <a:rPr lang="hu-HU" sz="2000" b="1" i="1" baseline="-25000" dirty="0" smtClean="0"/>
              <a:t>1</a:t>
            </a:r>
            <a:r>
              <a:rPr lang="hu-HU" sz="2000" b="1" i="1" dirty="0" smtClean="0"/>
              <a:t>/W</a:t>
            </a:r>
            <a:r>
              <a:rPr lang="hu-HU" sz="2000" b="1" i="1" baseline="-25000" dirty="0" smtClean="0"/>
              <a:t>2</a:t>
            </a:r>
            <a:r>
              <a:rPr lang="hu-HU" sz="2000" dirty="0" smtClean="0"/>
              <a:t> </a:t>
            </a:r>
            <a:r>
              <a:rPr lang="hu-HU" sz="2000" dirty="0"/>
              <a:t>és a </a:t>
            </a:r>
            <a:r>
              <a:rPr lang="hu-HU" sz="2000" dirty="0" err="1"/>
              <a:t>hőátviteli</a:t>
            </a:r>
            <a:r>
              <a:rPr lang="hu-HU" sz="2000" dirty="0"/>
              <a:t> szám </a:t>
            </a:r>
            <a:r>
              <a:rPr lang="hu-HU" sz="2000" b="1" i="1" dirty="0" smtClean="0"/>
              <a:t>N=</a:t>
            </a:r>
            <a:r>
              <a:rPr lang="hu-HU" sz="2000" b="1" i="1" dirty="0" err="1" smtClean="0"/>
              <a:t>k.A</a:t>
            </a:r>
            <a:r>
              <a:rPr lang="hu-HU" sz="2000" b="1" i="1" dirty="0" smtClean="0"/>
              <a:t>/W</a:t>
            </a:r>
            <a:r>
              <a:rPr lang="hu-HU" sz="2000" b="1" i="1" baseline="-25000" dirty="0" smtClean="0"/>
              <a:t>1</a:t>
            </a:r>
            <a:r>
              <a:rPr lang="hu-HU" sz="2000" dirty="0" smtClean="0"/>
              <a:t>. </a:t>
            </a:r>
          </a:p>
          <a:p>
            <a:pPr algn="just">
              <a:spcBef>
                <a:spcPct val="50000"/>
              </a:spcBef>
            </a:pPr>
            <a:r>
              <a:rPr lang="hu-HU" sz="2000" dirty="0" smtClean="0"/>
              <a:t>A két legegyszerűbb esetben a hatásosság függvénnyel és a </a:t>
            </a:r>
            <a:r>
              <a:rPr lang="hu-HU" sz="2000" dirty="0" err="1" smtClean="0"/>
              <a:t>vízértékáram-viszonnyal</a:t>
            </a:r>
            <a:r>
              <a:rPr lang="hu-HU" sz="2000" dirty="0" smtClean="0"/>
              <a:t> </a:t>
            </a:r>
            <a:r>
              <a:rPr lang="hu-HU" sz="2000" dirty="0" err="1" smtClean="0"/>
              <a:t>a</a:t>
            </a:r>
            <a:r>
              <a:rPr lang="hu-HU" sz="2000" dirty="0" smtClean="0"/>
              <a:t> logaritmikus közepes hőmérsékletkülönbség is kifejezhető</a:t>
            </a:r>
          </a:p>
        </p:txBody>
      </p:sp>
      <p:graphicFrame>
        <p:nvGraphicFramePr>
          <p:cNvPr id="226313" name="Object 9"/>
          <p:cNvGraphicFramePr>
            <a:graphicFrameLocks noGrp="1" noChangeAspect="1"/>
          </p:cNvGraphicFramePr>
          <p:nvPr>
            <p:ph/>
          </p:nvPr>
        </p:nvGraphicFramePr>
        <p:xfrm>
          <a:off x="2660650" y="1865313"/>
          <a:ext cx="3821113" cy="1509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13" name="Equation" r:id="rId3" imgW="1574640" imgH="622080" progId="Equation.3">
                  <p:embed/>
                </p:oleObj>
              </mc:Choice>
              <mc:Fallback>
                <p:oleObj name="Equation" r:id="rId3" imgW="1574640" imgH="6220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0650" y="1865313"/>
                        <a:ext cx="3821113" cy="1509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3319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  <p:graphicFrame>
        <p:nvGraphicFramePr>
          <p:cNvPr id="2" name="Object 9"/>
          <p:cNvGraphicFramePr>
            <a:graphicFrameLocks noChangeAspect="1"/>
          </p:cNvGraphicFramePr>
          <p:nvPr/>
        </p:nvGraphicFramePr>
        <p:xfrm>
          <a:off x="2360613" y="3540125"/>
          <a:ext cx="4419600" cy="152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14" name="Equation" r:id="rId5" imgW="1879560" imgH="647640" progId="Equation.3">
                  <p:embed/>
                </p:oleObj>
              </mc:Choice>
              <mc:Fallback>
                <p:oleObj name="Equation" r:id="rId5" imgW="1879560" imgH="647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0613" y="3540125"/>
                        <a:ext cx="4419600" cy="152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6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6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6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6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63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63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63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63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26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226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1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6" name="Text Box 4"/>
          <p:cNvSpPr txBox="1">
            <a:spLocks noChangeArrowheads="1"/>
          </p:cNvSpPr>
          <p:nvPr/>
        </p:nvSpPr>
        <p:spPr bwMode="auto">
          <a:xfrm>
            <a:off x="347282" y="1551305"/>
            <a:ext cx="8428037" cy="387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365125">
              <a:spcBef>
                <a:spcPct val="50000"/>
              </a:spcBef>
            </a:pPr>
            <a:r>
              <a:rPr lang="hu-HU" sz="2800" u="sng" dirty="0"/>
              <a:t>Konvenciók</a:t>
            </a:r>
            <a:r>
              <a:rPr lang="hu-HU" sz="2000" dirty="0"/>
              <a:t>:</a:t>
            </a:r>
          </a:p>
          <a:p>
            <a:pPr marL="365125" indent="-365125">
              <a:spcBef>
                <a:spcPct val="50000"/>
              </a:spcBef>
              <a:buFontTx/>
              <a:buChar char="•"/>
            </a:pPr>
            <a:r>
              <a:rPr lang="hu-HU" sz="2000" dirty="0"/>
              <a:t>minden esetben a kisebb </a:t>
            </a:r>
            <a:r>
              <a:rPr lang="hu-HU" sz="2000" dirty="0" err="1"/>
              <a:t>vízértékáramú</a:t>
            </a:r>
            <a:r>
              <a:rPr lang="hu-HU" sz="2000" dirty="0"/>
              <a:t> közeget tekintjük viszonyítási alapnak, ennek a közegnek az „indexelése” mindig ‘1’, a másik közegé pedig ‘2’.</a:t>
            </a:r>
          </a:p>
          <a:p>
            <a:pPr marL="365125" indent="-365125">
              <a:spcBef>
                <a:spcPct val="50000"/>
              </a:spcBef>
              <a:buFontTx/>
              <a:buChar char="•"/>
            </a:pPr>
            <a:r>
              <a:rPr lang="hu-HU" sz="2000" dirty="0"/>
              <a:t>a hatásosság-függvény (</a:t>
            </a:r>
            <a:r>
              <a:rPr lang="el-GR" sz="2000" b="1" i="1" dirty="0">
                <a:cs typeface="Arial" charset="0"/>
              </a:rPr>
              <a:t>Φ</a:t>
            </a:r>
            <a:r>
              <a:rPr lang="hu-HU" sz="2000" b="1" i="1" dirty="0">
                <a:cs typeface="Arial" charset="0"/>
              </a:rPr>
              <a:t>=</a:t>
            </a:r>
            <a:r>
              <a:rPr lang="el-GR" sz="2000" b="1" i="1" dirty="0">
                <a:cs typeface="Arial" charset="0"/>
              </a:rPr>
              <a:t>Δ</a:t>
            </a:r>
            <a:r>
              <a:rPr lang="hu-HU" sz="2000" b="1" i="1" dirty="0">
                <a:cs typeface="Arial" charset="0"/>
              </a:rPr>
              <a:t>t</a:t>
            </a:r>
            <a:r>
              <a:rPr lang="hu-HU" sz="2000" b="1" i="1" baseline="-25000" dirty="0">
                <a:cs typeface="Arial" charset="0"/>
              </a:rPr>
              <a:t>1</a:t>
            </a:r>
            <a:r>
              <a:rPr lang="hu-HU" sz="2000" b="1" i="1" dirty="0">
                <a:cs typeface="Arial" charset="0"/>
              </a:rPr>
              <a:t>/ </a:t>
            </a:r>
            <a:r>
              <a:rPr lang="el-GR" b="1" i="1" dirty="0"/>
              <a:t>Δ</a:t>
            </a:r>
            <a:r>
              <a:rPr lang="hu-HU" b="1" i="1" dirty="0" err="1"/>
              <a:t>t</a:t>
            </a:r>
            <a:r>
              <a:rPr lang="hu-HU" b="1" i="1" baseline="-25000" dirty="0" err="1"/>
              <a:t>max</a:t>
            </a:r>
            <a:r>
              <a:rPr lang="hu-HU" dirty="0"/>
              <a:t>)</a:t>
            </a:r>
            <a:r>
              <a:rPr lang="hu-HU" sz="2000" dirty="0">
                <a:cs typeface="Arial" charset="0"/>
              </a:rPr>
              <a:t> </a:t>
            </a:r>
            <a:r>
              <a:rPr lang="hu-HU" sz="2000" dirty="0"/>
              <a:t>értékének meghatározására szolgáló diagramok </a:t>
            </a:r>
          </a:p>
          <a:p>
            <a:pPr marL="990600" lvl="1" indent="-369888">
              <a:spcBef>
                <a:spcPct val="50000"/>
              </a:spcBef>
              <a:buFont typeface="Wingdings" pitchFamily="2" charset="2"/>
              <a:buChar char="Ø"/>
            </a:pPr>
            <a:r>
              <a:rPr lang="hu-HU" sz="2000" dirty="0"/>
              <a:t>független változója a </a:t>
            </a:r>
            <a:r>
              <a:rPr lang="hu-HU" sz="2000" dirty="0" err="1"/>
              <a:t>hőátviteli</a:t>
            </a:r>
            <a:r>
              <a:rPr lang="hu-HU" sz="2000" dirty="0"/>
              <a:t> szám (</a:t>
            </a:r>
            <a:r>
              <a:rPr lang="hu-HU" sz="2000" b="1" i="1" dirty="0"/>
              <a:t>N=(</a:t>
            </a:r>
            <a:r>
              <a:rPr lang="hu-HU" sz="2000" b="1" i="1" dirty="0" err="1"/>
              <a:t>k.A</a:t>
            </a:r>
            <a:r>
              <a:rPr lang="hu-HU" sz="2000" b="1" i="1" dirty="0"/>
              <a:t>)/W</a:t>
            </a:r>
            <a:r>
              <a:rPr lang="hu-HU" sz="2000" b="1" i="1" baseline="-25000" dirty="0"/>
              <a:t>1</a:t>
            </a:r>
            <a:r>
              <a:rPr lang="hu-HU" sz="2000" dirty="0"/>
              <a:t>),</a:t>
            </a:r>
          </a:p>
          <a:p>
            <a:pPr marL="990600" lvl="1" indent="-369888">
              <a:spcBef>
                <a:spcPct val="50000"/>
              </a:spcBef>
              <a:buFont typeface="Wingdings" pitchFamily="2" charset="2"/>
              <a:buChar char="Ø"/>
            </a:pPr>
            <a:r>
              <a:rPr lang="hu-HU" sz="2000" dirty="0"/>
              <a:t>paramétere pedig a </a:t>
            </a:r>
            <a:r>
              <a:rPr lang="hu-HU" sz="2000" dirty="0" err="1"/>
              <a:t>vízértékáramok</a:t>
            </a:r>
            <a:r>
              <a:rPr lang="hu-HU" sz="2000" dirty="0"/>
              <a:t> viszonyszáma (</a:t>
            </a:r>
            <a:r>
              <a:rPr lang="hu-HU" sz="2000" b="1" i="1" dirty="0"/>
              <a:t>R=W</a:t>
            </a:r>
            <a:r>
              <a:rPr lang="hu-HU" sz="2000" b="1" i="1" baseline="-25000" dirty="0"/>
              <a:t>1</a:t>
            </a:r>
            <a:r>
              <a:rPr lang="hu-HU" sz="2000" b="1" i="1" dirty="0"/>
              <a:t>/W</a:t>
            </a:r>
            <a:r>
              <a:rPr lang="hu-HU" sz="2000" b="1" i="1" baseline="-25000" dirty="0"/>
              <a:t>2</a:t>
            </a:r>
            <a:r>
              <a:rPr lang="hu-HU" sz="2000" dirty="0"/>
              <a:t>),így a </a:t>
            </a:r>
            <a:r>
              <a:rPr lang="hu-HU" sz="2000" dirty="0" err="1"/>
              <a:t>vízértékáramok</a:t>
            </a:r>
            <a:r>
              <a:rPr lang="hu-HU" sz="2000" dirty="0"/>
              <a:t> viszonyszámára (</a:t>
            </a:r>
            <a:r>
              <a:rPr lang="hu-HU" sz="2000" b="1" i="1" dirty="0"/>
              <a:t>R</a:t>
            </a:r>
            <a:r>
              <a:rPr lang="hu-HU" sz="2000" dirty="0"/>
              <a:t>) igaz, hogy </a:t>
            </a:r>
            <a:r>
              <a:rPr lang="hu-HU" sz="2000" b="1" i="1" dirty="0"/>
              <a:t>0 </a:t>
            </a:r>
            <a:r>
              <a:rPr lang="hu-HU" sz="2000" b="1" i="1" dirty="0">
                <a:cs typeface="Arial" charset="0"/>
              </a:rPr>
              <a:t>≤ R </a:t>
            </a:r>
            <a:r>
              <a:rPr lang="hu-HU" b="1" i="1" dirty="0"/>
              <a:t>≤ 1</a:t>
            </a:r>
            <a:endParaRPr lang="hu-HU" sz="2000" dirty="0"/>
          </a:p>
        </p:txBody>
      </p:sp>
      <p:sp>
        <p:nvSpPr>
          <p:cNvPr id="228357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38824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hu-HU" sz="3200" dirty="0" smtClean="0">
                <a:solidFill>
                  <a:schemeClr val="tx1"/>
                </a:solidFill>
              </a:rPr>
              <a:t>A </a:t>
            </a:r>
            <a:r>
              <a:rPr lang="hu-HU" sz="3200" dirty="0" err="1" smtClean="0">
                <a:solidFill>
                  <a:schemeClr val="tx1"/>
                </a:solidFill>
              </a:rPr>
              <a:t>Bosnjakovics-féle</a:t>
            </a:r>
            <a:r>
              <a:rPr lang="hu-HU" sz="3200" dirty="0" smtClean="0">
                <a:solidFill>
                  <a:schemeClr val="tx1"/>
                </a:solidFill>
              </a:rPr>
              <a:t> módszer a felületi hőcserélők alapeseteire</a:t>
            </a:r>
          </a:p>
        </p:txBody>
      </p:sp>
      <p:sp>
        <p:nvSpPr>
          <p:cNvPr id="30724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3072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28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28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28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283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283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6" grpId="0" uiExpand="1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2713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smtClean="0">
                <a:solidFill>
                  <a:schemeClr val="tx1"/>
                </a:solidFill>
              </a:rPr>
              <a:t>A Bosnjakovics-féle diagrammok felépítése és használata</a:t>
            </a:r>
          </a:p>
        </p:txBody>
      </p:sp>
      <p:pic>
        <p:nvPicPr>
          <p:cNvPr id="229382" name="Picture 6" descr="Bosnjakovic (egyenáram)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28688" y="1473200"/>
            <a:ext cx="7639050" cy="4276725"/>
          </a:xfrm>
          <a:noFill/>
        </p:spPr>
      </p:pic>
      <p:sp>
        <p:nvSpPr>
          <p:cNvPr id="229392" name="Line 16"/>
          <p:cNvSpPr>
            <a:spLocks noChangeShapeType="1"/>
          </p:cNvSpPr>
          <p:nvPr/>
        </p:nvSpPr>
        <p:spPr bwMode="auto">
          <a:xfrm flipV="1">
            <a:off x="6270625" y="2212975"/>
            <a:ext cx="0" cy="27019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29393" name="Oval 17"/>
          <p:cNvSpPr>
            <a:spLocks noChangeArrowheads="1"/>
          </p:cNvSpPr>
          <p:nvPr/>
        </p:nvSpPr>
        <p:spPr bwMode="auto">
          <a:xfrm>
            <a:off x="6189663" y="4918075"/>
            <a:ext cx="157162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29391" name="Oval 15"/>
          <p:cNvSpPr>
            <a:spLocks noChangeArrowheads="1"/>
          </p:cNvSpPr>
          <p:nvPr/>
        </p:nvSpPr>
        <p:spPr bwMode="auto">
          <a:xfrm>
            <a:off x="6192838" y="2087563"/>
            <a:ext cx="157162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29389" name="Oval 13"/>
          <p:cNvSpPr>
            <a:spLocks noChangeArrowheads="1"/>
          </p:cNvSpPr>
          <p:nvPr/>
        </p:nvSpPr>
        <p:spPr bwMode="auto">
          <a:xfrm>
            <a:off x="1617663" y="2093913"/>
            <a:ext cx="157162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29394" name="AutoShape 18"/>
          <p:cNvSpPr>
            <a:spLocks/>
          </p:cNvSpPr>
          <p:nvPr/>
        </p:nvSpPr>
        <p:spPr bwMode="auto">
          <a:xfrm>
            <a:off x="563563" y="4257675"/>
            <a:ext cx="3870325" cy="1219200"/>
          </a:xfrm>
          <a:prstGeom prst="borderCallout2">
            <a:avLst>
              <a:gd name="adj1" fmla="val 7144"/>
              <a:gd name="adj2" fmla="val 101968"/>
              <a:gd name="adj3" fmla="val 7144"/>
              <a:gd name="adj4" fmla="val 124407"/>
              <a:gd name="adj5" fmla="val -54069"/>
              <a:gd name="adj6" fmla="val 146884"/>
            </a:avLst>
          </a:prstGeom>
          <a:solidFill>
            <a:srgbClr val="DDDDDD"/>
          </a:solidFill>
          <a:ln w="22225">
            <a:solidFill>
              <a:schemeClr val="tx1"/>
            </a:solidFill>
            <a:miter lim="800000"/>
            <a:headEnd/>
            <a:tailEnd type="triangle" w="lg" len="lg"/>
          </a:ln>
        </p:spPr>
        <p:txBody>
          <a:bodyPr>
            <a:spAutoFit/>
          </a:bodyPr>
          <a:lstStyle/>
          <a:p>
            <a:r>
              <a:rPr lang="hu-HU" b="1" u="sng"/>
              <a:t>Tervezési feladat</a:t>
            </a:r>
            <a:r>
              <a:rPr lang="hu-HU"/>
              <a:t>: keresett a szükséges hőcserélőfelület a hőmérsékletek, vízértékáramok és a hőátviteli tényező ismeretében</a:t>
            </a:r>
          </a:p>
        </p:txBody>
      </p:sp>
      <p:sp>
        <p:nvSpPr>
          <p:cNvPr id="229398" name="Line 22"/>
          <p:cNvSpPr>
            <a:spLocks noChangeShapeType="1"/>
          </p:cNvSpPr>
          <p:nvPr/>
        </p:nvSpPr>
        <p:spPr bwMode="auto">
          <a:xfrm flipH="1">
            <a:off x="1722438" y="2160588"/>
            <a:ext cx="4468812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31760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3176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9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9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9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9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9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9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9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9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9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9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9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9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9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9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2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2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29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29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92" grpId="0" animBg="1"/>
      <p:bldP spid="229393" grpId="0" animBg="1"/>
      <p:bldP spid="229391" grpId="0" animBg="1"/>
      <p:bldP spid="229389" grpId="0" animBg="1"/>
      <p:bldP spid="229394" grpId="0" animBg="1"/>
      <p:bldP spid="22939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2713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smtClean="0">
                <a:solidFill>
                  <a:schemeClr val="tx1"/>
                </a:solidFill>
              </a:rPr>
              <a:t>A Bosnjakovics-féle diagrammok felépítése és használata</a:t>
            </a:r>
          </a:p>
        </p:txBody>
      </p:sp>
      <p:pic>
        <p:nvPicPr>
          <p:cNvPr id="229382" name="Picture 6" descr="Bosnjakovic (egyenáram)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28688" y="1473200"/>
            <a:ext cx="7639050" cy="4276725"/>
          </a:xfrm>
          <a:noFill/>
        </p:spPr>
      </p:pic>
      <p:sp>
        <p:nvSpPr>
          <p:cNvPr id="229395" name="AutoShape 19"/>
          <p:cNvSpPr>
            <a:spLocks/>
          </p:cNvSpPr>
          <p:nvPr/>
        </p:nvSpPr>
        <p:spPr bwMode="auto">
          <a:xfrm>
            <a:off x="325438" y="4297363"/>
            <a:ext cx="4389437" cy="1219200"/>
          </a:xfrm>
          <a:prstGeom prst="borderCallout2">
            <a:avLst>
              <a:gd name="adj1" fmla="val 7653"/>
              <a:gd name="adj2" fmla="val 101736"/>
              <a:gd name="adj3" fmla="val 7653"/>
              <a:gd name="adj4" fmla="val 110199"/>
              <a:gd name="adj5" fmla="val -66310"/>
              <a:gd name="adj6" fmla="val 120181"/>
            </a:avLst>
          </a:prstGeom>
          <a:solidFill>
            <a:srgbClr val="DDDDDD"/>
          </a:solidFill>
          <a:ln w="22225">
            <a:solidFill>
              <a:schemeClr val="tx1"/>
            </a:solidFill>
            <a:miter lim="800000"/>
            <a:headEnd/>
            <a:tailEnd type="triangle" w="lg" len="lg"/>
          </a:ln>
        </p:spPr>
        <p:txBody>
          <a:bodyPr>
            <a:spAutoFit/>
          </a:bodyPr>
          <a:lstStyle/>
          <a:p>
            <a:r>
              <a:rPr lang="hu-HU" b="1" u="sng" dirty="0"/>
              <a:t>Üzemviteli feladat</a:t>
            </a:r>
            <a:r>
              <a:rPr lang="hu-HU" dirty="0"/>
              <a:t>: keresett a kilépő </a:t>
            </a:r>
            <a:r>
              <a:rPr lang="hu-HU" dirty="0" smtClean="0"/>
              <a:t>hőmérséklet, </a:t>
            </a:r>
            <a:r>
              <a:rPr lang="hu-HU" dirty="0"/>
              <a:t>a </a:t>
            </a:r>
            <a:r>
              <a:rPr lang="hu-HU" dirty="0" smtClean="0"/>
              <a:t>hőcserélő felület </a:t>
            </a:r>
            <a:r>
              <a:rPr lang="hu-HU" dirty="0"/>
              <a:t>a belépő hőmérsékletek, a </a:t>
            </a:r>
            <a:r>
              <a:rPr lang="hu-HU" dirty="0" err="1"/>
              <a:t>vízértékáramok</a:t>
            </a:r>
            <a:r>
              <a:rPr lang="hu-HU" dirty="0"/>
              <a:t> és a </a:t>
            </a:r>
            <a:r>
              <a:rPr lang="hu-HU" dirty="0" err="1"/>
              <a:t>hőátviteli</a:t>
            </a:r>
            <a:r>
              <a:rPr lang="hu-HU" dirty="0"/>
              <a:t> tényező ismeretében</a:t>
            </a:r>
          </a:p>
        </p:txBody>
      </p:sp>
      <p:sp>
        <p:nvSpPr>
          <p:cNvPr id="229396" name="Line 20"/>
          <p:cNvSpPr>
            <a:spLocks noChangeShapeType="1"/>
          </p:cNvSpPr>
          <p:nvPr/>
        </p:nvSpPr>
        <p:spPr bwMode="auto">
          <a:xfrm flipV="1">
            <a:off x="5614988" y="2671763"/>
            <a:ext cx="0" cy="2305050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229397" name="Line 21"/>
          <p:cNvSpPr>
            <a:spLocks noChangeShapeType="1"/>
          </p:cNvSpPr>
          <p:nvPr/>
        </p:nvSpPr>
        <p:spPr bwMode="auto">
          <a:xfrm flipH="1">
            <a:off x="1776413" y="2586038"/>
            <a:ext cx="3752850" cy="0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229388" name="Oval 12"/>
          <p:cNvSpPr>
            <a:spLocks noChangeArrowheads="1"/>
          </p:cNvSpPr>
          <p:nvPr/>
        </p:nvSpPr>
        <p:spPr bwMode="auto">
          <a:xfrm>
            <a:off x="1612900" y="2513013"/>
            <a:ext cx="157163" cy="15240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29384" name="Oval 8"/>
          <p:cNvSpPr>
            <a:spLocks noChangeArrowheads="1"/>
          </p:cNvSpPr>
          <p:nvPr/>
        </p:nvSpPr>
        <p:spPr bwMode="auto">
          <a:xfrm>
            <a:off x="5534025" y="4916488"/>
            <a:ext cx="157163" cy="15240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29386" name="Oval 10"/>
          <p:cNvSpPr>
            <a:spLocks noChangeArrowheads="1"/>
          </p:cNvSpPr>
          <p:nvPr/>
        </p:nvSpPr>
        <p:spPr bwMode="auto">
          <a:xfrm>
            <a:off x="5541963" y="2517775"/>
            <a:ext cx="157162" cy="15240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31760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31761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</p:spTree>
    <p:extLst>
      <p:ext uri="{BB962C8B-B14F-4D97-AF65-F5344CB8AC3E}">
        <p14:creationId xmlns:p14="http://schemas.microsoft.com/office/powerpoint/2010/main" val="246073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9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9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9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9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9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9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9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9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9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9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9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9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9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9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29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29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29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29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95" grpId="0" animBg="1"/>
      <p:bldP spid="229396" grpId="0" animBg="1"/>
      <p:bldP spid="229397" grpId="0" animBg="1"/>
      <p:bldP spid="229388" grpId="0" animBg="1"/>
      <p:bldP spid="229384" grpId="0" animBg="1"/>
      <p:bldP spid="22938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6575" y="1189038"/>
            <a:ext cx="8229600" cy="2286000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hu-HU" sz="2800" dirty="0" err="1" smtClean="0"/>
              <a:t>Bosnjakovics-féle</a:t>
            </a:r>
            <a:r>
              <a:rPr lang="hu-HU" sz="2800" dirty="0" smtClean="0"/>
              <a:t> </a:t>
            </a:r>
            <a:r>
              <a:rPr lang="hu-HU" sz="2800" dirty="0" smtClean="0"/>
              <a:t>diagramok </a:t>
            </a:r>
            <a:r>
              <a:rPr lang="hu-HU" sz="2800" dirty="0" smtClean="0"/>
              <a:t>rendelkezésre állnak </a:t>
            </a:r>
          </a:p>
          <a:p>
            <a:pPr marL="441325" indent="-441325" eaLnBrk="1" hangingPunct="1">
              <a:lnSpc>
                <a:spcPct val="90000"/>
              </a:lnSpc>
            </a:pPr>
            <a:r>
              <a:rPr lang="hu-HU" sz="2800" dirty="0" smtClean="0"/>
              <a:t>párhuzamos egyenáramra,</a:t>
            </a:r>
          </a:p>
          <a:p>
            <a:pPr marL="441325" indent="-441325" eaLnBrk="1" hangingPunct="1">
              <a:lnSpc>
                <a:spcPct val="90000"/>
              </a:lnSpc>
            </a:pPr>
            <a:r>
              <a:rPr lang="hu-HU" sz="2800" dirty="0" smtClean="0"/>
              <a:t>párhuzamos ellenáramra,</a:t>
            </a:r>
          </a:p>
          <a:p>
            <a:pPr marL="441325" indent="-441325" eaLnBrk="1" hangingPunct="1">
              <a:lnSpc>
                <a:spcPct val="90000"/>
              </a:lnSpc>
            </a:pPr>
            <a:r>
              <a:rPr lang="hu-HU" sz="2800" dirty="0" smtClean="0"/>
              <a:t>nem keveredő keresztáramra.</a:t>
            </a:r>
          </a:p>
        </p:txBody>
      </p:sp>
      <p:sp>
        <p:nvSpPr>
          <p:cNvPr id="232452" name="Rectangle 4"/>
          <p:cNvSpPr>
            <a:spLocks noChangeArrowheads="1"/>
          </p:cNvSpPr>
          <p:nvPr/>
        </p:nvSpPr>
        <p:spPr bwMode="auto">
          <a:xfrm>
            <a:off x="318977" y="3986212"/>
            <a:ext cx="8486886" cy="1649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hu-HU" sz="2800" dirty="0"/>
              <a:t>Bonyolult áramlási rendszerű hőcserélők </a:t>
            </a:r>
            <a:r>
              <a:rPr lang="hu-HU" sz="2800" dirty="0" smtClean="0"/>
              <a:t>esetében, az összefüggések bonyolultsága miatt, a fent említett </a:t>
            </a:r>
            <a:r>
              <a:rPr lang="hu-HU" sz="2800" dirty="0" err="1" smtClean="0"/>
              <a:t>Bosnjakovics-féle</a:t>
            </a:r>
            <a:r>
              <a:rPr lang="hu-HU" sz="2800" dirty="0" smtClean="0"/>
              <a:t> diagramok nem állnak rendelkezésre.</a:t>
            </a:r>
            <a:endParaRPr lang="hu-HU" sz="2800" dirty="0"/>
          </a:p>
        </p:txBody>
      </p:sp>
      <p:sp>
        <p:nvSpPr>
          <p:cNvPr id="32772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3277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7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800"/>
                            </p:stCondLst>
                            <p:childTnLst>
                              <p:par>
                                <p:cTn id="2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2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2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2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1" grpId="0" build="p"/>
      <p:bldP spid="23245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63"/>
            <a:ext cx="8229600" cy="1462087"/>
          </a:xfrm>
        </p:spPr>
        <p:txBody>
          <a:bodyPr/>
          <a:lstStyle/>
          <a:p>
            <a:pPr eaLnBrk="1" hangingPunct="1"/>
            <a:r>
              <a:rPr lang="hu-HU" sz="3200" dirty="0" smtClean="0">
                <a:solidFill>
                  <a:schemeClr val="tx1"/>
                </a:solidFill>
              </a:rPr>
              <a:t>A közepes hőmérsékletkülönbség korrekciós tényezője</a:t>
            </a:r>
          </a:p>
        </p:txBody>
      </p:sp>
      <p:graphicFrame>
        <p:nvGraphicFramePr>
          <p:cNvPr id="212997" name="Object 5"/>
          <p:cNvGraphicFramePr>
            <a:graphicFrameLocks noChangeAspect="1"/>
          </p:cNvGraphicFramePr>
          <p:nvPr/>
        </p:nvGraphicFramePr>
        <p:xfrm>
          <a:off x="2636838" y="1509713"/>
          <a:ext cx="3724275" cy="102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82" name="Egyenlet" r:id="rId3" imgW="876240" imgH="241200" progId="Equation.3">
                  <p:embed/>
                </p:oleObj>
              </mc:Choice>
              <mc:Fallback>
                <p:oleObj name="Egyenlet" r:id="rId3" imgW="876240" imgH="24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6838" y="1509713"/>
                        <a:ext cx="3724275" cy="1027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2998" name="AutoShape 6"/>
          <p:cNvSpPr>
            <a:spLocks/>
          </p:cNvSpPr>
          <p:nvPr/>
        </p:nvSpPr>
        <p:spPr bwMode="auto">
          <a:xfrm>
            <a:off x="496888" y="3749675"/>
            <a:ext cx="3246437" cy="992188"/>
          </a:xfrm>
          <a:prstGeom prst="borderCallout2">
            <a:avLst>
              <a:gd name="adj1" fmla="val 11519"/>
              <a:gd name="adj2" fmla="val 102347"/>
              <a:gd name="adj3" fmla="val 11519"/>
              <a:gd name="adj4" fmla="val 115111"/>
              <a:gd name="adj5" fmla="val -93921"/>
              <a:gd name="adj6" fmla="val 119269"/>
            </a:avLst>
          </a:prstGeom>
          <a:noFill/>
          <a:ln w="22225">
            <a:solidFill>
              <a:schemeClr val="tx1"/>
            </a:solidFill>
            <a:miter lim="800000"/>
            <a:headEnd/>
            <a:tailEnd type="triangle" w="lg" len="lg"/>
          </a:ln>
        </p:spPr>
        <p:txBody>
          <a:bodyPr/>
          <a:lstStyle/>
          <a:p>
            <a:pPr algn="ctr"/>
            <a:r>
              <a:rPr lang="hu-HU" sz="2000"/>
              <a:t>A logaritmikus közepes hőfokkülönbség korrekciós tényezője, </a:t>
            </a:r>
            <a:r>
              <a:rPr lang="el-GR" sz="2000" b="1" i="1">
                <a:cs typeface="Arial" charset="0"/>
              </a:rPr>
              <a:t>ε</a:t>
            </a:r>
            <a:r>
              <a:rPr lang="hu-HU" sz="2000" b="1" i="1">
                <a:cs typeface="Arial" charset="0"/>
              </a:rPr>
              <a:t> ≤ 1</a:t>
            </a:r>
          </a:p>
        </p:txBody>
      </p:sp>
      <p:graphicFrame>
        <p:nvGraphicFramePr>
          <p:cNvPr id="213002" name="Object 10"/>
          <p:cNvGraphicFramePr>
            <a:graphicFrameLocks noChangeAspect="1"/>
          </p:cNvGraphicFramePr>
          <p:nvPr/>
        </p:nvGraphicFramePr>
        <p:xfrm>
          <a:off x="1519238" y="2755900"/>
          <a:ext cx="5805487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83" name="Egyenlet" r:id="rId5" imgW="1676160" imgH="253800" progId="Equation.3">
                  <p:embed/>
                </p:oleObj>
              </mc:Choice>
              <mc:Fallback>
                <p:oleObj name="Egyenlet" r:id="rId5" imgW="1676160" imgH="253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9238" y="2755900"/>
                        <a:ext cx="5805487" cy="87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5" name="Object 13"/>
          <p:cNvGraphicFramePr>
            <a:graphicFrameLocks noChangeAspect="1"/>
          </p:cNvGraphicFramePr>
          <p:nvPr/>
        </p:nvGraphicFramePr>
        <p:xfrm>
          <a:off x="1298575" y="3829050"/>
          <a:ext cx="6302375" cy="190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84" name="Egyenlet" r:id="rId7" imgW="2184120" imgH="660240" progId="Equation.3">
                  <p:embed/>
                </p:oleObj>
              </mc:Choice>
              <mc:Fallback>
                <p:oleObj name="Egyenlet" r:id="rId7" imgW="2184120" imgH="66024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575" y="3829050"/>
                        <a:ext cx="6302375" cy="190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8" name="Object 16"/>
          <p:cNvGraphicFramePr>
            <a:graphicFrameLocks noChangeAspect="1"/>
          </p:cNvGraphicFramePr>
          <p:nvPr/>
        </p:nvGraphicFramePr>
        <p:xfrm>
          <a:off x="2886075" y="3455988"/>
          <a:ext cx="2732088" cy="162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85" name="Egyenlet" r:id="rId9" imgW="1130040" imgH="672840" progId="Equation.3">
                  <p:embed/>
                </p:oleObj>
              </mc:Choice>
              <mc:Fallback>
                <p:oleObj name="Egyenlet" r:id="rId9" imgW="1130040" imgH="67284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6075" y="3455988"/>
                        <a:ext cx="2732088" cy="1624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3009" name="Rectangle 17"/>
          <p:cNvSpPr>
            <a:spLocks noChangeArrowheads="1"/>
          </p:cNvSpPr>
          <p:nvPr/>
        </p:nvSpPr>
        <p:spPr bwMode="auto">
          <a:xfrm>
            <a:off x="503238" y="5268913"/>
            <a:ext cx="8289925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hu-HU" sz="2300" dirty="0"/>
              <a:t>A </a:t>
            </a:r>
            <a:r>
              <a:rPr lang="hu-HU" sz="2000" dirty="0"/>
              <a:t>logaritmikus közepes hőfokkülönbség korrekciós tényezője kifejezhető a </a:t>
            </a:r>
            <a:r>
              <a:rPr lang="hu-HU" sz="2000" dirty="0" err="1"/>
              <a:t>vízértékáram-viszony</a:t>
            </a:r>
            <a:r>
              <a:rPr lang="hu-HU" sz="2000" dirty="0"/>
              <a:t>, </a:t>
            </a:r>
            <a:r>
              <a:rPr lang="hu-HU" sz="2000" dirty="0" err="1"/>
              <a:t>a</a:t>
            </a:r>
            <a:r>
              <a:rPr lang="hu-HU" sz="2000" dirty="0"/>
              <a:t> kisebbik </a:t>
            </a:r>
            <a:r>
              <a:rPr lang="hu-HU" sz="2000" dirty="0" err="1" smtClean="0"/>
              <a:t>vízértékáramú</a:t>
            </a:r>
            <a:r>
              <a:rPr lang="hu-HU" sz="2000" dirty="0" smtClean="0"/>
              <a:t> közeg </a:t>
            </a:r>
            <a:r>
              <a:rPr lang="hu-HU" sz="2000" dirty="0"/>
              <a:t>hatásossága és a </a:t>
            </a:r>
            <a:r>
              <a:rPr lang="hu-HU" sz="2000" dirty="0" smtClean="0"/>
              <a:t>hő átviteli </a:t>
            </a:r>
            <a:r>
              <a:rPr lang="hu-HU" sz="2000" dirty="0"/>
              <a:t>szám függvényében.</a:t>
            </a:r>
          </a:p>
        </p:txBody>
      </p:sp>
      <p:sp>
        <p:nvSpPr>
          <p:cNvPr id="14345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434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2129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3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3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30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30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2129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13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13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2130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3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7.40741E-7 L 0.00156 -0.34884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130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1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3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3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998" grpId="0" animBg="1"/>
      <p:bldP spid="212998" grpId="1" animBg="1"/>
      <p:bldP spid="21300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1241" y="946150"/>
            <a:ext cx="7573962" cy="3022346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hu-HU" sz="2400" dirty="0" smtClean="0"/>
              <a:t>A logaritmikus közepes hőfokkülönbség korrekciós tényezőjének meghatározása ugyanolyan bonyolult, mint a hatásosság-függvények meghatározása, ezért itt is grafikus módszerek terjedtek el.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endParaRPr lang="hu-HU" sz="2400" dirty="0" smtClean="0"/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hu-HU" sz="2400" dirty="0" smtClean="0"/>
              <a:t>Ezek hőcserélő típusonként, például a hatásosság függvényében a </a:t>
            </a:r>
            <a:r>
              <a:rPr lang="hu-HU" sz="2400" dirty="0" err="1" smtClean="0"/>
              <a:t>vízértékáram-viszonyt</a:t>
            </a:r>
            <a:r>
              <a:rPr lang="hu-HU" sz="2400" dirty="0" smtClean="0"/>
              <a:t> paraméterként kezelve adják meg a korrekciós tényezőt.</a:t>
            </a:r>
          </a:p>
        </p:txBody>
      </p:sp>
      <p:sp>
        <p:nvSpPr>
          <p:cNvPr id="33795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3379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1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772" name="Freeform 180"/>
          <p:cNvSpPr>
            <a:spLocks/>
          </p:cNvSpPr>
          <p:nvPr/>
        </p:nvSpPr>
        <p:spPr bwMode="auto">
          <a:xfrm>
            <a:off x="784225" y="3295650"/>
            <a:ext cx="2889250" cy="2660650"/>
          </a:xfrm>
          <a:custGeom>
            <a:avLst/>
            <a:gdLst>
              <a:gd name="T0" fmla="*/ 0 w 1820"/>
              <a:gd name="T1" fmla="*/ 0 h 1676"/>
              <a:gd name="T2" fmla="*/ 19050 w 1820"/>
              <a:gd name="T3" fmla="*/ 279400 h 1676"/>
              <a:gd name="T4" fmla="*/ 38100 w 1820"/>
              <a:gd name="T5" fmla="*/ 463550 h 1676"/>
              <a:gd name="T6" fmla="*/ 82550 w 1820"/>
              <a:gd name="T7" fmla="*/ 685800 h 1676"/>
              <a:gd name="T8" fmla="*/ 158750 w 1820"/>
              <a:gd name="T9" fmla="*/ 920750 h 1676"/>
              <a:gd name="T10" fmla="*/ 266700 w 1820"/>
              <a:gd name="T11" fmla="*/ 1079500 h 1676"/>
              <a:gd name="T12" fmla="*/ 419100 w 1820"/>
              <a:gd name="T13" fmla="*/ 1212850 h 1676"/>
              <a:gd name="T14" fmla="*/ 654050 w 1820"/>
              <a:gd name="T15" fmla="*/ 1314450 h 1676"/>
              <a:gd name="T16" fmla="*/ 1104900 w 1820"/>
              <a:gd name="T17" fmla="*/ 1435100 h 1676"/>
              <a:gd name="T18" fmla="*/ 1663700 w 1820"/>
              <a:gd name="T19" fmla="*/ 1536700 h 1676"/>
              <a:gd name="T20" fmla="*/ 2451100 w 1820"/>
              <a:gd name="T21" fmla="*/ 1619250 h 1676"/>
              <a:gd name="T22" fmla="*/ 2889250 w 1820"/>
              <a:gd name="T23" fmla="*/ 1651000 h 1676"/>
              <a:gd name="T24" fmla="*/ 2889250 w 1820"/>
              <a:gd name="T25" fmla="*/ 2660650 h 1676"/>
              <a:gd name="T26" fmla="*/ 0 w 1820"/>
              <a:gd name="T27" fmla="*/ 2660650 h 1676"/>
              <a:gd name="T28" fmla="*/ 0 w 1820"/>
              <a:gd name="T29" fmla="*/ 0 h 167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820"/>
              <a:gd name="T46" fmla="*/ 0 h 1676"/>
              <a:gd name="T47" fmla="*/ 1820 w 1820"/>
              <a:gd name="T48" fmla="*/ 1676 h 167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820" h="1676">
                <a:moveTo>
                  <a:pt x="0" y="0"/>
                </a:moveTo>
                <a:lnTo>
                  <a:pt x="12" y="176"/>
                </a:lnTo>
                <a:lnTo>
                  <a:pt x="24" y="292"/>
                </a:lnTo>
                <a:lnTo>
                  <a:pt x="52" y="432"/>
                </a:lnTo>
                <a:lnTo>
                  <a:pt x="100" y="580"/>
                </a:lnTo>
                <a:lnTo>
                  <a:pt x="168" y="680"/>
                </a:lnTo>
                <a:lnTo>
                  <a:pt x="264" y="764"/>
                </a:lnTo>
                <a:lnTo>
                  <a:pt x="412" y="828"/>
                </a:lnTo>
                <a:lnTo>
                  <a:pt x="696" y="904"/>
                </a:lnTo>
                <a:lnTo>
                  <a:pt x="1048" y="968"/>
                </a:lnTo>
                <a:lnTo>
                  <a:pt x="1544" y="1020"/>
                </a:lnTo>
                <a:lnTo>
                  <a:pt x="1820" y="1040"/>
                </a:lnTo>
                <a:lnTo>
                  <a:pt x="1820" y="1676"/>
                </a:lnTo>
                <a:lnTo>
                  <a:pt x="0" y="1676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75088" y="185738"/>
            <a:ext cx="5080000" cy="1409700"/>
          </a:xfrm>
        </p:spPr>
        <p:txBody>
          <a:bodyPr/>
          <a:lstStyle/>
          <a:p>
            <a:pPr algn="l" eaLnBrk="1" hangingPunct="1"/>
            <a:r>
              <a:rPr lang="hu-HU" sz="2300" dirty="0" smtClean="0">
                <a:solidFill>
                  <a:schemeClr val="tx1"/>
                </a:solidFill>
              </a:rPr>
              <a:t>Közelítő eljárás a korrekciós tényező meghatározására bonyolult áramlási rendszerű felületi hőcserélők esetére</a:t>
            </a:r>
          </a:p>
        </p:txBody>
      </p:sp>
      <p:sp>
        <p:nvSpPr>
          <p:cNvPr id="238683" name="Freeform 91"/>
          <p:cNvSpPr>
            <a:spLocks/>
          </p:cNvSpPr>
          <p:nvPr/>
        </p:nvSpPr>
        <p:spPr bwMode="auto">
          <a:xfrm>
            <a:off x="827088" y="3252788"/>
            <a:ext cx="2843212" cy="384175"/>
          </a:xfrm>
          <a:custGeom>
            <a:avLst/>
            <a:gdLst>
              <a:gd name="T0" fmla="*/ 0 w 5632"/>
              <a:gd name="T1" fmla="*/ 0 h 915"/>
              <a:gd name="T2" fmla="*/ 64114 w 5632"/>
              <a:gd name="T3" fmla="*/ 78934 h 915"/>
              <a:gd name="T4" fmla="*/ 154983 w 5632"/>
              <a:gd name="T5" fmla="*/ 132257 h 915"/>
              <a:gd name="T6" fmla="*/ 265037 w 5632"/>
              <a:gd name="T7" fmla="*/ 176343 h 915"/>
              <a:gd name="T8" fmla="*/ 408914 w 5632"/>
              <a:gd name="T9" fmla="*/ 214130 h 915"/>
              <a:gd name="T10" fmla="*/ 598226 w 5632"/>
              <a:gd name="T11" fmla="*/ 248979 h 915"/>
              <a:gd name="T12" fmla="*/ 859223 w 5632"/>
              <a:gd name="T13" fmla="*/ 280469 h 915"/>
              <a:gd name="T14" fmla="*/ 1381724 w 5632"/>
              <a:gd name="T15" fmla="*/ 318256 h 915"/>
              <a:gd name="T16" fmla="*/ 2843212 w 5632"/>
              <a:gd name="T17" fmla="*/ 384175 h 91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32"/>
              <a:gd name="T28" fmla="*/ 0 h 915"/>
              <a:gd name="T29" fmla="*/ 5632 w 5632"/>
              <a:gd name="T30" fmla="*/ 915 h 91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32" h="915">
                <a:moveTo>
                  <a:pt x="0" y="0"/>
                </a:moveTo>
                <a:cubicBezTo>
                  <a:pt x="38" y="67"/>
                  <a:pt x="76" y="135"/>
                  <a:pt x="127" y="188"/>
                </a:cubicBezTo>
                <a:cubicBezTo>
                  <a:pt x="178" y="241"/>
                  <a:pt x="241" y="276"/>
                  <a:pt x="307" y="315"/>
                </a:cubicBezTo>
                <a:cubicBezTo>
                  <a:pt x="373" y="354"/>
                  <a:pt x="441" y="387"/>
                  <a:pt x="525" y="420"/>
                </a:cubicBezTo>
                <a:cubicBezTo>
                  <a:pt x="609" y="453"/>
                  <a:pt x="700" y="481"/>
                  <a:pt x="810" y="510"/>
                </a:cubicBezTo>
                <a:cubicBezTo>
                  <a:pt x="920" y="539"/>
                  <a:pt x="1036" y="567"/>
                  <a:pt x="1185" y="593"/>
                </a:cubicBezTo>
                <a:cubicBezTo>
                  <a:pt x="1334" y="619"/>
                  <a:pt x="1443" y="641"/>
                  <a:pt x="1702" y="668"/>
                </a:cubicBezTo>
                <a:cubicBezTo>
                  <a:pt x="1961" y="695"/>
                  <a:pt x="2082" y="717"/>
                  <a:pt x="2737" y="758"/>
                </a:cubicBezTo>
                <a:cubicBezTo>
                  <a:pt x="3392" y="799"/>
                  <a:pt x="4512" y="857"/>
                  <a:pt x="5632" y="915"/>
                </a:cubicBezTo>
              </a:path>
            </a:pathLst>
          </a:custGeom>
          <a:noFill/>
          <a:ln w="2857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684" name="Freeform 92"/>
          <p:cNvSpPr>
            <a:spLocks/>
          </p:cNvSpPr>
          <p:nvPr/>
        </p:nvSpPr>
        <p:spPr bwMode="auto">
          <a:xfrm>
            <a:off x="836613" y="3248025"/>
            <a:ext cx="2833687" cy="223838"/>
          </a:xfrm>
          <a:custGeom>
            <a:avLst/>
            <a:gdLst>
              <a:gd name="T0" fmla="*/ 0 w 5625"/>
              <a:gd name="T1" fmla="*/ 0 h 480"/>
              <a:gd name="T2" fmla="*/ 79595 w 5625"/>
              <a:gd name="T3" fmla="*/ 52695 h 480"/>
              <a:gd name="T4" fmla="*/ 272034 w 5625"/>
              <a:gd name="T5" fmla="*/ 94665 h 480"/>
              <a:gd name="T6" fmla="*/ 649859 w 5625"/>
              <a:gd name="T7" fmla="*/ 139899 h 480"/>
              <a:gd name="T8" fmla="*/ 1178814 w 5625"/>
              <a:gd name="T9" fmla="*/ 174873 h 480"/>
              <a:gd name="T10" fmla="*/ 2089624 w 5625"/>
              <a:gd name="T11" fmla="*/ 202853 h 480"/>
              <a:gd name="T12" fmla="*/ 2833687 w 5625"/>
              <a:gd name="T13" fmla="*/ 223838 h 4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25"/>
              <a:gd name="T22" fmla="*/ 0 h 480"/>
              <a:gd name="T23" fmla="*/ 5625 w 5625"/>
              <a:gd name="T24" fmla="*/ 480 h 48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25" h="480">
                <a:moveTo>
                  <a:pt x="0" y="0"/>
                </a:moveTo>
                <a:cubicBezTo>
                  <a:pt x="34" y="39"/>
                  <a:pt x="68" y="79"/>
                  <a:pt x="158" y="113"/>
                </a:cubicBezTo>
                <a:cubicBezTo>
                  <a:pt x="248" y="147"/>
                  <a:pt x="351" y="172"/>
                  <a:pt x="540" y="203"/>
                </a:cubicBezTo>
                <a:cubicBezTo>
                  <a:pt x="729" y="234"/>
                  <a:pt x="990" y="271"/>
                  <a:pt x="1290" y="300"/>
                </a:cubicBezTo>
                <a:cubicBezTo>
                  <a:pt x="1590" y="329"/>
                  <a:pt x="1864" y="353"/>
                  <a:pt x="2340" y="375"/>
                </a:cubicBezTo>
                <a:cubicBezTo>
                  <a:pt x="2816" y="397"/>
                  <a:pt x="3601" y="418"/>
                  <a:pt x="4148" y="435"/>
                </a:cubicBezTo>
                <a:cubicBezTo>
                  <a:pt x="4695" y="452"/>
                  <a:pt x="5160" y="466"/>
                  <a:pt x="5625" y="480"/>
                </a:cubicBezTo>
              </a:path>
            </a:pathLst>
          </a:custGeom>
          <a:noFill/>
          <a:ln w="2857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685" name="Freeform 93"/>
          <p:cNvSpPr>
            <a:spLocks/>
          </p:cNvSpPr>
          <p:nvPr/>
        </p:nvSpPr>
        <p:spPr bwMode="auto">
          <a:xfrm>
            <a:off x="828675" y="3254375"/>
            <a:ext cx="2849563" cy="61913"/>
          </a:xfrm>
          <a:custGeom>
            <a:avLst/>
            <a:gdLst>
              <a:gd name="T0" fmla="*/ 0 w 5617"/>
              <a:gd name="T1" fmla="*/ 0 h 112"/>
              <a:gd name="T2" fmla="*/ 543837 w 5617"/>
              <a:gd name="T3" fmla="*/ 20453 h 112"/>
              <a:gd name="T4" fmla="*/ 1202326 w 5617"/>
              <a:gd name="T5" fmla="*/ 28745 h 112"/>
              <a:gd name="T6" fmla="*/ 1948072 w 5617"/>
              <a:gd name="T7" fmla="*/ 41460 h 112"/>
              <a:gd name="T8" fmla="*/ 2849563 w 5617"/>
              <a:gd name="T9" fmla="*/ 61913 h 1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17"/>
              <a:gd name="T16" fmla="*/ 0 h 112"/>
              <a:gd name="T17" fmla="*/ 5617 w 5617"/>
              <a:gd name="T18" fmla="*/ 112 h 1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17" h="112">
                <a:moveTo>
                  <a:pt x="0" y="0"/>
                </a:moveTo>
                <a:cubicBezTo>
                  <a:pt x="338" y="14"/>
                  <a:pt x="677" y="28"/>
                  <a:pt x="1072" y="37"/>
                </a:cubicBezTo>
                <a:cubicBezTo>
                  <a:pt x="1467" y="46"/>
                  <a:pt x="1909" y="46"/>
                  <a:pt x="2370" y="52"/>
                </a:cubicBezTo>
                <a:cubicBezTo>
                  <a:pt x="2831" y="58"/>
                  <a:pt x="3299" y="65"/>
                  <a:pt x="3840" y="75"/>
                </a:cubicBezTo>
                <a:cubicBezTo>
                  <a:pt x="4381" y="85"/>
                  <a:pt x="4999" y="98"/>
                  <a:pt x="5617" y="112"/>
                </a:cubicBezTo>
              </a:path>
            </a:pathLst>
          </a:custGeom>
          <a:noFill/>
          <a:ln w="2857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686" name="Text Box 94"/>
          <p:cNvSpPr txBox="1">
            <a:spLocks noChangeArrowheads="1"/>
          </p:cNvSpPr>
          <p:nvPr/>
        </p:nvSpPr>
        <p:spPr bwMode="auto">
          <a:xfrm>
            <a:off x="433388" y="514350"/>
            <a:ext cx="261937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hu-HU" sz="1200" b="1" i="1"/>
              <a:t>2</a:t>
            </a:r>
            <a:endParaRPr lang="hu-HU"/>
          </a:p>
        </p:txBody>
      </p:sp>
      <p:sp>
        <p:nvSpPr>
          <p:cNvPr id="238687" name="Text Box 95"/>
          <p:cNvSpPr txBox="1">
            <a:spLocks noChangeArrowheads="1"/>
          </p:cNvSpPr>
          <p:nvPr/>
        </p:nvSpPr>
        <p:spPr bwMode="auto">
          <a:xfrm>
            <a:off x="349250" y="1858963"/>
            <a:ext cx="4000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hu-HU" sz="1200" b="1" i="1"/>
              <a:t>1,5</a:t>
            </a:r>
            <a:endParaRPr lang="hu-HU"/>
          </a:p>
        </p:txBody>
      </p:sp>
      <p:sp>
        <p:nvSpPr>
          <p:cNvPr id="238688" name="Text Box 96"/>
          <p:cNvSpPr txBox="1">
            <a:spLocks noChangeArrowheads="1"/>
          </p:cNvSpPr>
          <p:nvPr/>
        </p:nvSpPr>
        <p:spPr bwMode="auto">
          <a:xfrm>
            <a:off x="433388" y="3182938"/>
            <a:ext cx="4000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hu-HU" sz="1200" b="1" i="1"/>
              <a:t>1</a:t>
            </a:r>
            <a:endParaRPr lang="hu-HU"/>
          </a:p>
        </p:txBody>
      </p:sp>
      <p:sp>
        <p:nvSpPr>
          <p:cNvPr id="238689" name="Text Box 97"/>
          <p:cNvSpPr txBox="1">
            <a:spLocks noChangeArrowheads="1"/>
          </p:cNvSpPr>
          <p:nvPr/>
        </p:nvSpPr>
        <p:spPr bwMode="auto">
          <a:xfrm>
            <a:off x="341313" y="4521200"/>
            <a:ext cx="4000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hu-HU" sz="1200" b="1" i="1"/>
              <a:t>0,5</a:t>
            </a:r>
            <a:endParaRPr lang="hu-HU"/>
          </a:p>
        </p:txBody>
      </p:sp>
      <p:sp>
        <p:nvSpPr>
          <p:cNvPr id="238690" name="Text Box 98"/>
          <p:cNvSpPr txBox="1">
            <a:spLocks noChangeArrowheads="1"/>
          </p:cNvSpPr>
          <p:nvPr/>
        </p:nvSpPr>
        <p:spPr bwMode="auto">
          <a:xfrm>
            <a:off x="608013" y="5935663"/>
            <a:ext cx="293687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hu-HU" sz="1200" b="1" i="1"/>
              <a:t>0</a:t>
            </a:r>
            <a:endParaRPr lang="hu-HU"/>
          </a:p>
        </p:txBody>
      </p:sp>
      <p:sp>
        <p:nvSpPr>
          <p:cNvPr id="238691" name="Text Box 99"/>
          <p:cNvSpPr txBox="1">
            <a:spLocks noChangeArrowheads="1"/>
          </p:cNvSpPr>
          <p:nvPr/>
        </p:nvSpPr>
        <p:spPr bwMode="auto">
          <a:xfrm>
            <a:off x="3552825" y="6083300"/>
            <a:ext cx="4000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hu-HU" sz="1200" b="1" i="1"/>
              <a:t>1</a:t>
            </a:r>
            <a:endParaRPr lang="hu-HU"/>
          </a:p>
        </p:txBody>
      </p:sp>
      <p:sp>
        <p:nvSpPr>
          <p:cNvPr id="238692" name="Text Box 100"/>
          <p:cNvSpPr txBox="1">
            <a:spLocks noChangeArrowheads="1"/>
          </p:cNvSpPr>
          <p:nvPr/>
        </p:nvSpPr>
        <p:spPr bwMode="auto">
          <a:xfrm>
            <a:off x="2062163" y="6083300"/>
            <a:ext cx="4000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hu-HU" sz="1200" b="1" i="1"/>
              <a:t>0,5</a:t>
            </a:r>
            <a:endParaRPr lang="hu-HU"/>
          </a:p>
        </p:txBody>
      </p:sp>
      <p:sp>
        <p:nvSpPr>
          <p:cNvPr id="238693" name="Line 101"/>
          <p:cNvSpPr>
            <a:spLocks noChangeShapeType="1"/>
          </p:cNvSpPr>
          <p:nvPr/>
        </p:nvSpPr>
        <p:spPr bwMode="auto">
          <a:xfrm>
            <a:off x="788988" y="5959475"/>
            <a:ext cx="3170237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238694" name="Line 102"/>
          <p:cNvSpPr>
            <a:spLocks noChangeShapeType="1"/>
          </p:cNvSpPr>
          <p:nvPr/>
        </p:nvSpPr>
        <p:spPr bwMode="auto">
          <a:xfrm flipH="1" flipV="1">
            <a:off x="1365250" y="2760663"/>
            <a:ext cx="0" cy="3198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695" name="Line 103"/>
          <p:cNvSpPr>
            <a:spLocks noChangeShapeType="1"/>
          </p:cNvSpPr>
          <p:nvPr/>
        </p:nvSpPr>
        <p:spPr bwMode="auto">
          <a:xfrm flipH="1" flipV="1">
            <a:off x="1076325" y="3027363"/>
            <a:ext cx="0" cy="2932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696" name="Line 104"/>
          <p:cNvSpPr>
            <a:spLocks noChangeShapeType="1"/>
          </p:cNvSpPr>
          <p:nvPr/>
        </p:nvSpPr>
        <p:spPr bwMode="auto">
          <a:xfrm flipH="1" flipV="1">
            <a:off x="1941513" y="2227263"/>
            <a:ext cx="0" cy="37322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697" name="Line 105"/>
          <p:cNvSpPr>
            <a:spLocks noChangeShapeType="1"/>
          </p:cNvSpPr>
          <p:nvPr/>
        </p:nvSpPr>
        <p:spPr bwMode="auto">
          <a:xfrm flipH="1" flipV="1">
            <a:off x="1652588" y="2493963"/>
            <a:ext cx="0" cy="34655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698" name="Line 106"/>
          <p:cNvSpPr>
            <a:spLocks noChangeShapeType="1"/>
          </p:cNvSpPr>
          <p:nvPr/>
        </p:nvSpPr>
        <p:spPr bwMode="auto">
          <a:xfrm flipH="1" flipV="1">
            <a:off x="2517775" y="1693863"/>
            <a:ext cx="0" cy="4265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699" name="Line 107"/>
          <p:cNvSpPr>
            <a:spLocks noChangeShapeType="1"/>
          </p:cNvSpPr>
          <p:nvPr/>
        </p:nvSpPr>
        <p:spPr bwMode="auto">
          <a:xfrm flipH="1" flipV="1">
            <a:off x="2228850" y="1960563"/>
            <a:ext cx="0" cy="3998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00" name="Line 108"/>
          <p:cNvSpPr>
            <a:spLocks noChangeShapeType="1"/>
          </p:cNvSpPr>
          <p:nvPr/>
        </p:nvSpPr>
        <p:spPr bwMode="auto">
          <a:xfrm flipV="1">
            <a:off x="2805113" y="1427163"/>
            <a:ext cx="0" cy="4532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01" name="Line 109"/>
          <p:cNvSpPr>
            <a:spLocks noChangeShapeType="1"/>
          </p:cNvSpPr>
          <p:nvPr/>
        </p:nvSpPr>
        <p:spPr bwMode="auto">
          <a:xfrm flipH="1" flipV="1">
            <a:off x="3094038" y="1160463"/>
            <a:ext cx="0" cy="4799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02" name="Line 110"/>
          <p:cNvSpPr>
            <a:spLocks noChangeShapeType="1"/>
          </p:cNvSpPr>
          <p:nvPr/>
        </p:nvSpPr>
        <p:spPr bwMode="auto">
          <a:xfrm flipH="1" flipV="1">
            <a:off x="3381375" y="893763"/>
            <a:ext cx="0" cy="5065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03" name="Line 111"/>
          <p:cNvSpPr>
            <a:spLocks noChangeShapeType="1"/>
          </p:cNvSpPr>
          <p:nvPr/>
        </p:nvSpPr>
        <p:spPr bwMode="auto">
          <a:xfrm flipH="1" flipV="1">
            <a:off x="3670300" y="627063"/>
            <a:ext cx="0" cy="5332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04" name="Line 112"/>
          <p:cNvSpPr>
            <a:spLocks noChangeShapeType="1"/>
          </p:cNvSpPr>
          <p:nvPr/>
        </p:nvSpPr>
        <p:spPr bwMode="auto">
          <a:xfrm flipV="1">
            <a:off x="787400" y="360363"/>
            <a:ext cx="1588" cy="5592762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hu-HU"/>
          </a:p>
        </p:txBody>
      </p:sp>
      <p:sp>
        <p:nvSpPr>
          <p:cNvPr id="238705" name="Line 113"/>
          <p:cNvSpPr>
            <a:spLocks noChangeShapeType="1"/>
          </p:cNvSpPr>
          <p:nvPr/>
        </p:nvSpPr>
        <p:spPr bwMode="auto">
          <a:xfrm>
            <a:off x="788988" y="5692775"/>
            <a:ext cx="2881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06" name="Line 114"/>
          <p:cNvSpPr>
            <a:spLocks noChangeShapeType="1"/>
          </p:cNvSpPr>
          <p:nvPr/>
        </p:nvSpPr>
        <p:spPr bwMode="auto">
          <a:xfrm flipV="1">
            <a:off x="788988" y="5426075"/>
            <a:ext cx="2881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07" name="Line 115"/>
          <p:cNvSpPr>
            <a:spLocks noChangeShapeType="1"/>
          </p:cNvSpPr>
          <p:nvPr/>
        </p:nvSpPr>
        <p:spPr bwMode="auto">
          <a:xfrm flipV="1">
            <a:off x="788988" y="5159375"/>
            <a:ext cx="2881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08" name="Line 116"/>
          <p:cNvSpPr>
            <a:spLocks noChangeShapeType="1"/>
          </p:cNvSpPr>
          <p:nvPr/>
        </p:nvSpPr>
        <p:spPr bwMode="auto">
          <a:xfrm flipV="1">
            <a:off x="788988" y="4892675"/>
            <a:ext cx="2881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09" name="Line 117"/>
          <p:cNvSpPr>
            <a:spLocks noChangeShapeType="1"/>
          </p:cNvSpPr>
          <p:nvPr/>
        </p:nvSpPr>
        <p:spPr bwMode="auto">
          <a:xfrm flipV="1">
            <a:off x="788988" y="4625975"/>
            <a:ext cx="2881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10" name="Line 118"/>
          <p:cNvSpPr>
            <a:spLocks noChangeShapeType="1"/>
          </p:cNvSpPr>
          <p:nvPr/>
        </p:nvSpPr>
        <p:spPr bwMode="auto">
          <a:xfrm flipV="1">
            <a:off x="788988" y="4359275"/>
            <a:ext cx="2881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11" name="Line 119"/>
          <p:cNvSpPr>
            <a:spLocks noChangeShapeType="1"/>
          </p:cNvSpPr>
          <p:nvPr/>
        </p:nvSpPr>
        <p:spPr bwMode="auto">
          <a:xfrm>
            <a:off x="788988" y="4092575"/>
            <a:ext cx="2881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12" name="Line 120"/>
          <p:cNvSpPr>
            <a:spLocks noChangeShapeType="1"/>
          </p:cNvSpPr>
          <p:nvPr/>
        </p:nvSpPr>
        <p:spPr bwMode="auto">
          <a:xfrm flipV="1">
            <a:off x="788988" y="3825875"/>
            <a:ext cx="2881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13" name="Line 121"/>
          <p:cNvSpPr>
            <a:spLocks noChangeShapeType="1"/>
          </p:cNvSpPr>
          <p:nvPr/>
        </p:nvSpPr>
        <p:spPr bwMode="auto">
          <a:xfrm>
            <a:off x="788988" y="3559175"/>
            <a:ext cx="2881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14" name="Line 122"/>
          <p:cNvSpPr>
            <a:spLocks noChangeShapeType="1"/>
          </p:cNvSpPr>
          <p:nvPr/>
        </p:nvSpPr>
        <p:spPr bwMode="auto">
          <a:xfrm>
            <a:off x="788988" y="3294063"/>
            <a:ext cx="2881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15" name="Line 123"/>
          <p:cNvSpPr>
            <a:spLocks noChangeShapeType="1"/>
          </p:cNvSpPr>
          <p:nvPr/>
        </p:nvSpPr>
        <p:spPr bwMode="auto">
          <a:xfrm flipV="1">
            <a:off x="1076325" y="3027363"/>
            <a:ext cx="2593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16" name="Line 124"/>
          <p:cNvSpPr>
            <a:spLocks noChangeShapeType="1"/>
          </p:cNvSpPr>
          <p:nvPr/>
        </p:nvSpPr>
        <p:spPr bwMode="auto">
          <a:xfrm flipV="1">
            <a:off x="1365250" y="2760663"/>
            <a:ext cx="2305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17" name="Line 125"/>
          <p:cNvSpPr>
            <a:spLocks noChangeShapeType="1"/>
          </p:cNvSpPr>
          <p:nvPr/>
        </p:nvSpPr>
        <p:spPr bwMode="auto">
          <a:xfrm flipV="1">
            <a:off x="1652588" y="2493963"/>
            <a:ext cx="2017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18" name="Line 126"/>
          <p:cNvSpPr>
            <a:spLocks noChangeShapeType="1"/>
          </p:cNvSpPr>
          <p:nvPr/>
        </p:nvSpPr>
        <p:spPr bwMode="auto">
          <a:xfrm>
            <a:off x="1941513" y="2227263"/>
            <a:ext cx="17287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19" name="Line 127"/>
          <p:cNvSpPr>
            <a:spLocks noChangeShapeType="1"/>
          </p:cNvSpPr>
          <p:nvPr/>
        </p:nvSpPr>
        <p:spPr bwMode="auto">
          <a:xfrm flipV="1">
            <a:off x="2228850" y="1960563"/>
            <a:ext cx="144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20" name="Line 128"/>
          <p:cNvSpPr>
            <a:spLocks noChangeShapeType="1"/>
          </p:cNvSpPr>
          <p:nvPr/>
        </p:nvSpPr>
        <p:spPr bwMode="auto">
          <a:xfrm>
            <a:off x="2517775" y="1693863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21" name="Line 129"/>
          <p:cNvSpPr>
            <a:spLocks noChangeShapeType="1"/>
          </p:cNvSpPr>
          <p:nvPr/>
        </p:nvSpPr>
        <p:spPr bwMode="auto">
          <a:xfrm flipV="1">
            <a:off x="2805113" y="1427163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22" name="Line 130"/>
          <p:cNvSpPr>
            <a:spLocks noChangeShapeType="1"/>
          </p:cNvSpPr>
          <p:nvPr/>
        </p:nvSpPr>
        <p:spPr bwMode="auto">
          <a:xfrm flipV="1">
            <a:off x="3094038" y="1160463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23" name="Line 131"/>
          <p:cNvSpPr>
            <a:spLocks noChangeShapeType="1"/>
          </p:cNvSpPr>
          <p:nvPr/>
        </p:nvSpPr>
        <p:spPr bwMode="auto">
          <a:xfrm flipV="1">
            <a:off x="3381375" y="893763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24" name="Freeform 132"/>
          <p:cNvSpPr>
            <a:spLocks/>
          </p:cNvSpPr>
          <p:nvPr/>
        </p:nvSpPr>
        <p:spPr bwMode="auto">
          <a:xfrm>
            <a:off x="788988" y="3294063"/>
            <a:ext cx="2881312" cy="1651000"/>
          </a:xfrm>
          <a:custGeom>
            <a:avLst/>
            <a:gdLst>
              <a:gd name="T0" fmla="*/ 2991 w 5779"/>
              <a:gd name="T1" fmla="*/ 0 h 3523"/>
              <a:gd name="T2" fmla="*/ 9473 w 5779"/>
              <a:gd name="T3" fmla="*/ 271340 h 3523"/>
              <a:gd name="T4" fmla="*/ 60827 w 5779"/>
              <a:gd name="T5" fmla="*/ 602664 h 3523"/>
              <a:gd name="T6" fmla="*/ 131127 w 5779"/>
              <a:gd name="T7" fmla="*/ 855727 h 3523"/>
              <a:gd name="T8" fmla="*/ 227354 w 5779"/>
              <a:gd name="T9" fmla="*/ 1030528 h 3523"/>
              <a:gd name="T10" fmla="*/ 297654 w 5779"/>
              <a:gd name="T11" fmla="*/ 1108790 h 3523"/>
              <a:gd name="T12" fmla="*/ 413325 w 5779"/>
              <a:gd name="T13" fmla="*/ 1199236 h 3523"/>
              <a:gd name="T14" fmla="*/ 599297 w 5779"/>
              <a:gd name="T15" fmla="*/ 1301399 h 3523"/>
              <a:gd name="T16" fmla="*/ 893960 w 5779"/>
              <a:gd name="T17" fmla="*/ 1385753 h 3523"/>
              <a:gd name="T18" fmla="*/ 1221030 w 5779"/>
              <a:gd name="T19" fmla="*/ 1470107 h 3523"/>
              <a:gd name="T20" fmla="*/ 1746537 w 5779"/>
              <a:gd name="T21" fmla="*/ 1548369 h 3523"/>
              <a:gd name="T22" fmla="*/ 2374752 w 5779"/>
              <a:gd name="T23" fmla="*/ 1621007 h 3523"/>
              <a:gd name="T24" fmla="*/ 2881312 w 5779"/>
              <a:gd name="T25" fmla="*/ 1651000 h 352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5779"/>
              <a:gd name="T40" fmla="*/ 0 h 3523"/>
              <a:gd name="T41" fmla="*/ 5779 w 5779"/>
              <a:gd name="T42" fmla="*/ 3523 h 352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5779" h="3523">
                <a:moveTo>
                  <a:pt x="6" y="0"/>
                </a:moveTo>
                <a:cubicBezTo>
                  <a:pt x="3" y="182"/>
                  <a:pt x="0" y="365"/>
                  <a:pt x="19" y="579"/>
                </a:cubicBezTo>
                <a:cubicBezTo>
                  <a:pt x="38" y="793"/>
                  <a:pt x="81" y="1078"/>
                  <a:pt x="122" y="1286"/>
                </a:cubicBezTo>
                <a:cubicBezTo>
                  <a:pt x="163" y="1494"/>
                  <a:pt x="207" y="1674"/>
                  <a:pt x="263" y="1826"/>
                </a:cubicBezTo>
                <a:cubicBezTo>
                  <a:pt x="319" y="1978"/>
                  <a:pt x="400" y="2109"/>
                  <a:pt x="456" y="2199"/>
                </a:cubicBezTo>
                <a:cubicBezTo>
                  <a:pt x="512" y="2289"/>
                  <a:pt x="535" y="2306"/>
                  <a:pt x="597" y="2366"/>
                </a:cubicBezTo>
                <a:cubicBezTo>
                  <a:pt x="659" y="2426"/>
                  <a:pt x="728" y="2491"/>
                  <a:pt x="829" y="2559"/>
                </a:cubicBezTo>
                <a:cubicBezTo>
                  <a:pt x="930" y="2627"/>
                  <a:pt x="1041" y="2711"/>
                  <a:pt x="1202" y="2777"/>
                </a:cubicBezTo>
                <a:cubicBezTo>
                  <a:pt x="1363" y="2843"/>
                  <a:pt x="1585" y="2897"/>
                  <a:pt x="1793" y="2957"/>
                </a:cubicBezTo>
                <a:cubicBezTo>
                  <a:pt x="2001" y="3017"/>
                  <a:pt x="2164" y="3079"/>
                  <a:pt x="2449" y="3137"/>
                </a:cubicBezTo>
                <a:cubicBezTo>
                  <a:pt x="2734" y="3195"/>
                  <a:pt x="3117" y="3250"/>
                  <a:pt x="3503" y="3304"/>
                </a:cubicBezTo>
                <a:cubicBezTo>
                  <a:pt x="3889" y="3358"/>
                  <a:pt x="4384" y="3423"/>
                  <a:pt x="4763" y="3459"/>
                </a:cubicBezTo>
                <a:cubicBezTo>
                  <a:pt x="5142" y="3495"/>
                  <a:pt x="5610" y="3512"/>
                  <a:pt x="5779" y="3523"/>
                </a:cubicBezTo>
              </a:path>
            </a:pathLst>
          </a:custGeom>
          <a:noFill/>
          <a:ln w="2857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28" name="Text Box 136"/>
          <p:cNvSpPr txBox="1">
            <a:spLocks noChangeArrowheads="1"/>
          </p:cNvSpPr>
          <p:nvPr/>
        </p:nvSpPr>
        <p:spPr bwMode="auto">
          <a:xfrm>
            <a:off x="3638550" y="3152775"/>
            <a:ext cx="576263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hu-HU" sz="1200" i="1">
                <a:sym typeface="Symbol" pitchFamily="18" charset="2"/>
              </a:rPr>
              <a:t></a:t>
            </a:r>
            <a:r>
              <a:rPr lang="hu-HU" sz="1200" i="1"/>
              <a:t>=0,8</a:t>
            </a:r>
            <a:endParaRPr lang="hu-HU"/>
          </a:p>
        </p:txBody>
      </p:sp>
      <p:sp>
        <p:nvSpPr>
          <p:cNvPr id="238729" name="Text Box 137"/>
          <p:cNvSpPr txBox="1">
            <a:spLocks noChangeArrowheads="1"/>
          </p:cNvSpPr>
          <p:nvPr/>
        </p:nvSpPr>
        <p:spPr bwMode="auto">
          <a:xfrm>
            <a:off x="3635375" y="3327400"/>
            <a:ext cx="63817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hu-HU" sz="1200" i="1">
                <a:sym typeface="Symbol" pitchFamily="18" charset="2"/>
              </a:rPr>
              <a:t></a:t>
            </a:r>
            <a:r>
              <a:rPr lang="hu-HU" sz="1200" i="1"/>
              <a:t>=0,85</a:t>
            </a:r>
            <a:endParaRPr lang="hu-HU"/>
          </a:p>
        </p:txBody>
      </p:sp>
      <p:sp>
        <p:nvSpPr>
          <p:cNvPr id="238732" name="Text Box 140"/>
          <p:cNvSpPr txBox="1">
            <a:spLocks noChangeArrowheads="1"/>
          </p:cNvSpPr>
          <p:nvPr/>
        </p:nvSpPr>
        <p:spPr bwMode="auto">
          <a:xfrm>
            <a:off x="3635375" y="3514725"/>
            <a:ext cx="576263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hu-HU" sz="1200" i="1">
                <a:sym typeface="Symbol" pitchFamily="18" charset="2"/>
              </a:rPr>
              <a:t></a:t>
            </a:r>
            <a:r>
              <a:rPr lang="hu-HU" sz="1200" i="1"/>
              <a:t>=0,9</a:t>
            </a:r>
            <a:endParaRPr lang="hu-HU"/>
          </a:p>
        </p:txBody>
      </p:sp>
      <p:sp>
        <p:nvSpPr>
          <p:cNvPr id="238733" name="Text Box 141"/>
          <p:cNvSpPr txBox="1">
            <a:spLocks noChangeArrowheads="1"/>
          </p:cNvSpPr>
          <p:nvPr/>
        </p:nvSpPr>
        <p:spPr bwMode="auto">
          <a:xfrm>
            <a:off x="3632200" y="3948113"/>
            <a:ext cx="6953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hu-HU" sz="1200" i="1">
                <a:sym typeface="Symbol" pitchFamily="18" charset="2"/>
              </a:rPr>
              <a:t></a:t>
            </a:r>
            <a:r>
              <a:rPr lang="hu-HU" sz="1200" i="1"/>
              <a:t>=0,95</a:t>
            </a:r>
            <a:endParaRPr lang="hu-HU"/>
          </a:p>
        </p:txBody>
      </p:sp>
      <p:sp>
        <p:nvSpPr>
          <p:cNvPr id="238734" name="Text Box 142"/>
          <p:cNvSpPr txBox="1">
            <a:spLocks noChangeArrowheads="1"/>
          </p:cNvSpPr>
          <p:nvPr/>
        </p:nvSpPr>
        <p:spPr bwMode="auto">
          <a:xfrm>
            <a:off x="3627438" y="4821238"/>
            <a:ext cx="709612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hu-HU" sz="1200" i="1">
                <a:sym typeface="Symbol" pitchFamily="18" charset="2"/>
              </a:rPr>
              <a:t></a:t>
            </a:r>
            <a:r>
              <a:rPr lang="hu-HU" sz="1200" i="1"/>
              <a:t>=0,99</a:t>
            </a:r>
            <a:endParaRPr lang="hu-HU"/>
          </a:p>
        </p:txBody>
      </p:sp>
      <p:sp>
        <p:nvSpPr>
          <p:cNvPr id="238735" name="Text Box 143"/>
          <p:cNvSpPr txBox="1">
            <a:spLocks noChangeArrowheads="1"/>
          </p:cNvSpPr>
          <p:nvPr/>
        </p:nvSpPr>
        <p:spPr bwMode="auto">
          <a:xfrm>
            <a:off x="841375" y="320675"/>
            <a:ext cx="18510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hu-HU" sz="1200" b="1" i="1">
                <a:sym typeface="Symbol" pitchFamily="18" charset="2"/>
              </a:rPr>
              <a:t></a:t>
            </a:r>
            <a:r>
              <a:rPr lang="hu-HU" sz="1200" b="1" i="1"/>
              <a:t>=</a:t>
            </a:r>
            <a:r>
              <a:rPr lang="hu-HU" sz="1200" b="1" i="1">
                <a:sym typeface="Symbol" pitchFamily="18" charset="2"/>
              </a:rPr>
              <a:t></a:t>
            </a:r>
            <a:r>
              <a:rPr lang="hu-HU" sz="1200" b="1" i="1" baseline="-25000"/>
              <a:t>1</a:t>
            </a:r>
            <a:r>
              <a:rPr lang="hu-HU" sz="1200" b="1" i="1"/>
              <a:t>+</a:t>
            </a:r>
            <a:r>
              <a:rPr lang="hu-HU" sz="1200" b="1" i="1">
                <a:sym typeface="Symbol" pitchFamily="18" charset="2"/>
              </a:rPr>
              <a:t></a:t>
            </a:r>
            <a:r>
              <a:rPr lang="hu-HU" sz="1200" b="1" i="1" baseline="-25000"/>
              <a:t>2</a:t>
            </a:r>
            <a:r>
              <a:rPr lang="hu-HU" sz="1200" b="1" i="1"/>
              <a:t>= </a:t>
            </a:r>
            <a:r>
              <a:rPr lang="hu-HU" sz="1200" b="1" i="1">
                <a:sym typeface="Symbol" pitchFamily="18" charset="2"/>
              </a:rPr>
              <a:t></a:t>
            </a:r>
            <a:r>
              <a:rPr lang="hu-HU" sz="1200" b="1" i="1" baseline="-25000"/>
              <a:t>1</a:t>
            </a:r>
            <a:r>
              <a:rPr lang="hu-HU" sz="1200" b="1" i="1">
                <a:cs typeface="Arial" charset="0"/>
              </a:rPr>
              <a:t>(1+R)</a:t>
            </a:r>
            <a:endParaRPr lang="el-GR" sz="1200" b="1" i="1">
              <a:cs typeface="Arial" charset="0"/>
            </a:endParaRPr>
          </a:p>
        </p:txBody>
      </p:sp>
      <p:sp>
        <p:nvSpPr>
          <p:cNvPr id="238736" name="Text Box 144"/>
          <p:cNvSpPr txBox="1">
            <a:spLocks noChangeArrowheads="1"/>
          </p:cNvSpPr>
          <p:nvPr/>
        </p:nvSpPr>
        <p:spPr bwMode="auto">
          <a:xfrm>
            <a:off x="3790950" y="5972175"/>
            <a:ext cx="26987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hu-HU" sz="1200" b="1" i="1"/>
              <a:t>R</a:t>
            </a:r>
            <a:endParaRPr lang="hu-HU"/>
          </a:p>
        </p:txBody>
      </p:sp>
      <p:sp>
        <p:nvSpPr>
          <p:cNvPr id="238737" name="Line 145"/>
          <p:cNvSpPr>
            <a:spLocks noChangeShapeType="1"/>
          </p:cNvSpPr>
          <p:nvPr/>
        </p:nvSpPr>
        <p:spPr bwMode="auto">
          <a:xfrm flipH="1" flipV="1">
            <a:off x="673100" y="627063"/>
            <a:ext cx="1158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38" name="Line 146"/>
          <p:cNvSpPr>
            <a:spLocks noChangeShapeType="1"/>
          </p:cNvSpPr>
          <p:nvPr/>
        </p:nvSpPr>
        <p:spPr bwMode="auto">
          <a:xfrm flipH="1" flipV="1">
            <a:off x="730250" y="893763"/>
            <a:ext cx="58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39" name="Line 147"/>
          <p:cNvSpPr>
            <a:spLocks noChangeShapeType="1"/>
          </p:cNvSpPr>
          <p:nvPr/>
        </p:nvSpPr>
        <p:spPr bwMode="auto">
          <a:xfrm flipH="1" flipV="1">
            <a:off x="730250" y="1160463"/>
            <a:ext cx="58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40" name="Line 148"/>
          <p:cNvSpPr>
            <a:spLocks noChangeShapeType="1"/>
          </p:cNvSpPr>
          <p:nvPr/>
        </p:nvSpPr>
        <p:spPr bwMode="auto">
          <a:xfrm flipH="1" flipV="1">
            <a:off x="730250" y="1427163"/>
            <a:ext cx="58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41" name="Line 149"/>
          <p:cNvSpPr>
            <a:spLocks noChangeShapeType="1"/>
          </p:cNvSpPr>
          <p:nvPr/>
        </p:nvSpPr>
        <p:spPr bwMode="auto">
          <a:xfrm flipH="1" flipV="1">
            <a:off x="730250" y="1693863"/>
            <a:ext cx="58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42" name="Line 150"/>
          <p:cNvSpPr>
            <a:spLocks noChangeShapeType="1"/>
          </p:cNvSpPr>
          <p:nvPr/>
        </p:nvSpPr>
        <p:spPr bwMode="auto">
          <a:xfrm flipH="1" flipV="1">
            <a:off x="673100" y="1960563"/>
            <a:ext cx="1158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43" name="Line 151"/>
          <p:cNvSpPr>
            <a:spLocks noChangeShapeType="1"/>
          </p:cNvSpPr>
          <p:nvPr/>
        </p:nvSpPr>
        <p:spPr bwMode="auto">
          <a:xfrm flipH="1" flipV="1">
            <a:off x="730250" y="2227263"/>
            <a:ext cx="58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44" name="Line 152"/>
          <p:cNvSpPr>
            <a:spLocks noChangeShapeType="1"/>
          </p:cNvSpPr>
          <p:nvPr/>
        </p:nvSpPr>
        <p:spPr bwMode="auto">
          <a:xfrm flipH="1" flipV="1">
            <a:off x="730250" y="2493963"/>
            <a:ext cx="58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45" name="Line 153"/>
          <p:cNvSpPr>
            <a:spLocks noChangeShapeType="1"/>
          </p:cNvSpPr>
          <p:nvPr/>
        </p:nvSpPr>
        <p:spPr bwMode="auto">
          <a:xfrm flipH="1" flipV="1">
            <a:off x="730250" y="2760663"/>
            <a:ext cx="58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46" name="Line 154"/>
          <p:cNvSpPr>
            <a:spLocks noChangeShapeType="1"/>
          </p:cNvSpPr>
          <p:nvPr/>
        </p:nvSpPr>
        <p:spPr bwMode="auto">
          <a:xfrm flipH="1" flipV="1">
            <a:off x="730250" y="3027363"/>
            <a:ext cx="58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47" name="Line 155"/>
          <p:cNvSpPr>
            <a:spLocks noChangeShapeType="1"/>
          </p:cNvSpPr>
          <p:nvPr/>
        </p:nvSpPr>
        <p:spPr bwMode="auto">
          <a:xfrm flipH="1" flipV="1">
            <a:off x="673100" y="3294063"/>
            <a:ext cx="1158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48" name="Line 156"/>
          <p:cNvSpPr>
            <a:spLocks noChangeShapeType="1"/>
          </p:cNvSpPr>
          <p:nvPr/>
        </p:nvSpPr>
        <p:spPr bwMode="auto">
          <a:xfrm flipH="1" flipV="1">
            <a:off x="730250" y="3559175"/>
            <a:ext cx="58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49" name="Line 157"/>
          <p:cNvSpPr>
            <a:spLocks noChangeShapeType="1"/>
          </p:cNvSpPr>
          <p:nvPr/>
        </p:nvSpPr>
        <p:spPr bwMode="auto">
          <a:xfrm flipH="1" flipV="1">
            <a:off x="730250" y="3825875"/>
            <a:ext cx="58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50" name="Line 158"/>
          <p:cNvSpPr>
            <a:spLocks noChangeShapeType="1"/>
          </p:cNvSpPr>
          <p:nvPr/>
        </p:nvSpPr>
        <p:spPr bwMode="auto">
          <a:xfrm flipH="1" flipV="1">
            <a:off x="730250" y="4092575"/>
            <a:ext cx="58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51" name="Line 159"/>
          <p:cNvSpPr>
            <a:spLocks noChangeShapeType="1"/>
          </p:cNvSpPr>
          <p:nvPr/>
        </p:nvSpPr>
        <p:spPr bwMode="auto">
          <a:xfrm flipH="1" flipV="1">
            <a:off x="730250" y="4359275"/>
            <a:ext cx="58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52" name="Line 160"/>
          <p:cNvSpPr>
            <a:spLocks noChangeShapeType="1"/>
          </p:cNvSpPr>
          <p:nvPr/>
        </p:nvSpPr>
        <p:spPr bwMode="auto">
          <a:xfrm flipH="1" flipV="1">
            <a:off x="673100" y="4625975"/>
            <a:ext cx="1158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53" name="Line 161"/>
          <p:cNvSpPr>
            <a:spLocks noChangeShapeType="1"/>
          </p:cNvSpPr>
          <p:nvPr/>
        </p:nvSpPr>
        <p:spPr bwMode="auto">
          <a:xfrm flipH="1" flipV="1">
            <a:off x="730250" y="4892675"/>
            <a:ext cx="58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54" name="Line 162"/>
          <p:cNvSpPr>
            <a:spLocks noChangeShapeType="1"/>
          </p:cNvSpPr>
          <p:nvPr/>
        </p:nvSpPr>
        <p:spPr bwMode="auto">
          <a:xfrm flipH="1" flipV="1">
            <a:off x="730250" y="5159375"/>
            <a:ext cx="58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55" name="Line 163"/>
          <p:cNvSpPr>
            <a:spLocks noChangeShapeType="1"/>
          </p:cNvSpPr>
          <p:nvPr/>
        </p:nvSpPr>
        <p:spPr bwMode="auto">
          <a:xfrm flipH="1" flipV="1">
            <a:off x="730250" y="5426075"/>
            <a:ext cx="58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56" name="Line 164"/>
          <p:cNvSpPr>
            <a:spLocks noChangeShapeType="1"/>
          </p:cNvSpPr>
          <p:nvPr/>
        </p:nvSpPr>
        <p:spPr bwMode="auto">
          <a:xfrm flipH="1" flipV="1">
            <a:off x="730250" y="5692775"/>
            <a:ext cx="58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57" name="Line 165"/>
          <p:cNvSpPr>
            <a:spLocks noChangeShapeType="1"/>
          </p:cNvSpPr>
          <p:nvPr/>
        </p:nvSpPr>
        <p:spPr bwMode="auto">
          <a:xfrm rot="-5400000" flipH="1" flipV="1">
            <a:off x="1050131" y="5985669"/>
            <a:ext cx="523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58" name="Line 166"/>
          <p:cNvSpPr>
            <a:spLocks noChangeShapeType="1"/>
          </p:cNvSpPr>
          <p:nvPr/>
        </p:nvSpPr>
        <p:spPr bwMode="auto">
          <a:xfrm rot="-5400000" flipH="1" flipV="1">
            <a:off x="1339056" y="5985669"/>
            <a:ext cx="523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59" name="Line 167"/>
          <p:cNvSpPr>
            <a:spLocks noChangeShapeType="1"/>
          </p:cNvSpPr>
          <p:nvPr/>
        </p:nvSpPr>
        <p:spPr bwMode="auto">
          <a:xfrm rot="-5400000" flipH="1" flipV="1">
            <a:off x="1626394" y="5985669"/>
            <a:ext cx="523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60" name="Line 168"/>
          <p:cNvSpPr>
            <a:spLocks noChangeShapeType="1"/>
          </p:cNvSpPr>
          <p:nvPr/>
        </p:nvSpPr>
        <p:spPr bwMode="auto">
          <a:xfrm rot="-5400000" flipH="1" flipV="1">
            <a:off x="1915319" y="5985669"/>
            <a:ext cx="523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61" name="Line 169"/>
          <p:cNvSpPr>
            <a:spLocks noChangeShapeType="1"/>
          </p:cNvSpPr>
          <p:nvPr/>
        </p:nvSpPr>
        <p:spPr bwMode="auto">
          <a:xfrm rot="-5400000" flipH="1" flipV="1">
            <a:off x="2175668" y="6012657"/>
            <a:ext cx="1063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62" name="Line 170"/>
          <p:cNvSpPr>
            <a:spLocks noChangeShapeType="1"/>
          </p:cNvSpPr>
          <p:nvPr/>
        </p:nvSpPr>
        <p:spPr bwMode="auto">
          <a:xfrm rot="-5400000" flipH="1" flipV="1">
            <a:off x="2491581" y="5985669"/>
            <a:ext cx="523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63" name="Line 171"/>
          <p:cNvSpPr>
            <a:spLocks noChangeShapeType="1"/>
          </p:cNvSpPr>
          <p:nvPr/>
        </p:nvSpPr>
        <p:spPr bwMode="auto">
          <a:xfrm rot="-5400000" flipH="1" flipV="1">
            <a:off x="2778919" y="5985669"/>
            <a:ext cx="523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64" name="Line 172"/>
          <p:cNvSpPr>
            <a:spLocks noChangeShapeType="1"/>
          </p:cNvSpPr>
          <p:nvPr/>
        </p:nvSpPr>
        <p:spPr bwMode="auto">
          <a:xfrm rot="-5400000" flipH="1" flipV="1">
            <a:off x="3067844" y="5985669"/>
            <a:ext cx="523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65" name="Line 173"/>
          <p:cNvSpPr>
            <a:spLocks noChangeShapeType="1"/>
          </p:cNvSpPr>
          <p:nvPr/>
        </p:nvSpPr>
        <p:spPr bwMode="auto">
          <a:xfrm rot="-5400000" flipH="1" flipV="1">
            <a:off x="3355181" y="5985669"/>
            <a:ext cx="523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66" name="Line 174"/>
          <p:cNvSpPr>
            <a:spLocks noChangeShapeType="1"/>
          </p:cNvSpPr>
          <p:nvPr/>
        </p:nvSpPr>
        <p:spPr bwMode="auto">
          <a:xfrm rot="-5400000" flipH="1" flipV="1">
            <a:off x="3617118" y="6012657"/>
            <a:ext cx="1063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682" name="Freeform 90"/>
          <p:cNvSpPr>
            <a:spLocks/>
          </p:cNvSpPr>
          <p:nvPr/>
        </p:nvSpPr>
        <p:spPr bwMode="auto">
          <a:xfrm>
            <a:off x="793750" y="3295650"/>
            <a:ext cx="2871788" cy="800100"/>
          </a:xfrm>
          <a:custGeom>
            <a:avLst/>
            <a:gdLst>
              <a:gd name="T0" fmla="*/ 0 w 5677"/>
              <a:gd name="T1" fmla="*/ 0 h 1740"/>
              <a:gd name="T2" fmla="*/ 68292 w 5677"/>
              <a:gd name="T3" fmla="*/ 148064 h 1740"/>
              <a:gd name="T4" fmla="*/ 182111 w 5677"/>
              <a:gd name="T5" fmla="*/ 313602 h 1740"/>
              <a:gd name="T6" fmla="*/ 288342 w 5677"/>
              <a:gd name="T7" fmla="*/ 403269 h 1740"/>
              <a:gd name="T8" fmla="*/ 455277 w 5677"/>
              <a:gd name="T9" fmla="*/ 489716 h 1740"/>
              <a:gd name="T10" fmla="*/ 728444 w 5677"/>
              <a:gd name="T11" fmla="*/ 575704 h 1740"/>
              <a:gd name="T12" fmla="*/ 1054726 w 5677"/>
              <a:gd name="T13" fmla="*/ 637781 h 1740"/>
              <a:gd name="T14" fmla="*/ 1460428 w 5677"/>
              <a:gd name="T15" fmla="*/ 692960 h 1740"/>
              <a:gd name="T16" fmla="*/ 2135757 w 5677"/>
              <a:gd name="T17" fmla="*/ 758716 h 1740"/>
              <a:gd name="T18" fmla="*/ 2871788 w 5677"/>
              <a:gd name="T19" fmla="*/ 800100 h 17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677"/>
              <a:gd name="T31" fmla="*/ 0 h 1740"/>
              <a:gd name="T32" fmla="*/ 5677 w 5677"/>
              <a:gd name="T33" fmla="*/ 1740 h 17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677" h="1740">
                <a:moveTo>
                  <a:pt x="0" y="0"/>
                </a:moveTo>
                <a:cubicBezTo>
                  <a:pt x="37" y="104"/>
                  <a:pt x="75" y="208"/>
                  <a:pt x="135" y="322"/>
                </a:cubicBezTo>
                <a:cubicBezTo>
                  <a:pt x="195" y="436"/>
                  <a:pt x="288" y="590"/>
                  <a:pt x="360" y="682"/>
                </a:cubicBezTo>
                <a:cubicBezTo>
                  <a:pt x="432" y="774"/>
                  <a:pt x="480" y="813"/>
                  <a:pt x="570" y="877"/>
                </a:cubicBezTo>
                <a:cubicBezTo>
                  <a:pt x="660" y="941"/>
                  <a:pt x="755" y="1003"/>
                  <a:pt x="900" y="1065"/>
                </a:cubicBezTo>
                <a:cubicBezTo>
                  <a:pt x="1045" y="1127"/>
                  <a:pt x="1243" y="1198"/>
                  <a:pt x="1440" y="1252"/>
                </a:cubicBezTo>
                <a:cubicBezTo>
                  <a:pt x="1637" y="1306"/>
                  <a:pt x="1844" y="1345"/>
                  <a:pt x="2085" y="1387"/>
                </a:cubicBezTo>
                <a:cubicBezTo>
                  <a:pt x="2326" y="1429"/>
                  <a:pt x="2531" y="1463"/>
                  <a:pt x="2887" y="1507"/>
                </a:cubicBezTo>
                <a:cubicBezTo>
                  <a:pt x="3243" y="1551"/>
                  <a:pt x="3757" y="1611"/>
                  <a:pt x="4222" y="1650"/>
                </a:cubicBezTo>
                <a:cubicBezTo>
                  <a:pt x="4687" y="1689"/>
                  <a:pt x="5182" y="1714"/>
                  <a:pt x="5677" y="1740"/>
                </a:cubicBezTo>
              </a:path>
            </a:pathLst>
          </a:custGeom>
          <a:noFill/>
          <a:ln w="2857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31" name="Line 139"/>
          <p:cNvSpPr>
            <a:spLocks noChangeShapeType="1"/>
          </p:cNvSpPr>
          <p:nvPr/>
        </p:nvSpPr>
        <p:spPr bwMode="auto">
          <a:xfrm flipV="1">
            <a:off x="788988" y="627063"/>
            <a:ext cx="2881312" cy="266700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8773" name="AutoShape 181"/>
          <p:cNvSpPr>
            <a:spLocks/>
          </p:cNvSpPr>
          <p:nvPr/>
        </p:nvSpPr>
        <p:spPr bwMode="auto">
          <a:xfrm>
            <a:off x="4735513" y="4157663"/>
            <a:ext cx="4149725" cy="1098550"/>
          </a:xfrm>
          <a:prstGeom prst="borderCallout2">
            <a:avLst>
              <a:gd name="adj1" fmla="val 10403"/>
              <a:gd name="adj2" fmla="val -1838"/>
              <a:gd name="adj3" fmla="val 10403"/>
              <a:gd name="adj4" fmla="val -11745"/>
              <a:gd name="adj5" fmla="val 122449"/>
              <a:gd name="adj6" fmla="val -56699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lg" len="lg"/>
          </a:ln>
        </p:spPr>
        <p:txBody>
          <a:bodyPr>
            <a:spAutoFit/>
          </a:bodyPr>
          <a:lstStyle/>
          <a:p>
            <a:pPr algn="just"/>
            <a:r>
              <a:rPr lang="hu-HU" sz="1600"/>
              <a:t>A területre eső üzemi pontban a felületi hőcserélő áramlási rendszerétől függetlenül gyakorlatilag egyenértékű a párhuzamos ellenáramlású hőcserélővel!</a:t>
            </a:r>
          </a:p>
        </p:txBody>
      </p:sp>
      <p:sp>
        <p:nvSpPr>
          <p:cNvPr id="238778" name="AutoShape 186"/>
          <p:cNvSpPr>
            <a:spLocks/>
          </p:cNvSpPr>
          <p:nvPr/>
        </p:nvSpPr>
        <p:spPr bwMode="auto">
          <a:xfrm>
            <a:off x="4508500" y="1701800"/>
            <a:ext cx="4306888" cy="1098550"/>
          </a:xfrm>
          <a:prstGeom prst="borderCallout2">
            <a:avLst>
              <a:gd name="adj1" fmla="val 10403"/>
              <a:gd name="adj2" fmla="val -1769"/>
              <a:gd name="adj3" fmla="val 10403"/>
              <a:gd name="adj4" fmla="val -10875"/>
              <a:gd name="adj5" fmla="val 144361"/>
              <a:gd name="adj6" fmla="val -35375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lg" len="lg"/>
          </a:ln>
        </p:spPr>
        <p:txBody>
          <a:bodyPr>
            <a:spAutoFit/>
          </a:bodyPr>
          <a:lstStyle/>
          <a:p>
            <a:pPr algn="just"/>
            <a:r>
              <a:rPr lang="hu-HU" sz="1600"/>
              <a:t>E határ felett különös óvatosság szükséges, egyes áramlási rendszerű felületi hőcserélők esetén a korrekciós tényező 0,8-nél kisebb is lehet!</a:t>
            </a:r>
          </a:p>
        </p:txBody>
      </p:sp>
      <p:sp>
        <p:nvSpPr>
          <p:cNvPr id="34903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3490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  <p:sp>
        <p:nvSpPr>
          <p:cNvPr id="89" name="Rectangle 2"/>
          <p:cNvSpPr txBox="1">
            <a:spLocks noChangeArrowheads="1"/>
          </p:cNvSpPr>
          <p:nvPr/>
        </p:nvSpPr>
        <p:spPr bwMode="auto">
          <a:xfrm>
            <a:off x="438150" y="1879600"/>
            <a:ext cx="8486775" cy="267875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hu-HU" sz="2300" b="1" i="1" kern="0" dirty="0" smtClean="0">
                <a:latin typeface="+mj-lt"/>
                <a:ea typeface="+mj-ea"/>
                <a:cs typeface="+mj-cs"/>
              </a:rPr>
              <a:t>Érvényesség:</a:t>
            </a:r>
          </a:p>
          <a:p>
            <a:pPr marL="355600" indent="-355600">
              <a:buFont typeface="Arial" pitchFamily="34" charset="0"/>
              <a:buChar char="•"/>
              <a:defRPr/>
            </a:pPr>
            <a:r>
              <a:rPr lang="hu-HU" sz="2300" kern="0" dirty="0" smtClean="0">
                <a:latin typeface="+mj-lt"/>
                <a:ea typeface="+mj-ea"/>
                <a:cs typeface="+mj-cs"/>
              </a:rPr>
              <a:t>Csőköteges-köpenyes hőcserélők (minden típus),</a:t>
            </a:r>
          </a:p>
          <a:p>
            <a:pPr marL="355600" indent="-355600">
              <a:buFont typeface="Arial" pitchFamily="34" charset="0"/>
              <a:buChar char="•"/>
              <a:defRPr/>
            </a:pPr>
            <a:r>
              <a:rPr lang="hu-HU" sz="2300" kern="0" dirty="0" smtClean="0">
                <a:latin typeface="+mj-lt"/>
                <a:ea typeface="+mj-ea"/>
                <a:cs typeface="+mj-cs"/>
              </a:rPr>
              <a:t>Keresztáramú hőcserélők (minden típus)</a:t>
            </a:r>
          </a:p>
          <a:p>
            <a:pPr marL="355600" indent="-355600">
              <a:buFont typeface="Arial" pitchFamily="34" charset="0"/>
              <a:buChar char="•"/>
              <a:defRPr/>
            </a:pPr>
            <a:r>
              <a:rPr lang="hu-HU" sz="2300" kern="0" dirty="0" smtClean="0">
                <a:latin typeface="+mj-lt"/>
                <a:ea typeface="+mj-ea"/>
                <a:cs typeface="+mj-cs"/>
              </a:rPr>
              <a:t>U </a:t>
            </a:r>
            <a:r>
              <a:rPr lang="hu-HU" sz="2300" kern="0" dirty="0">
                <a:latin typeface="+mj-lt"/>
                <a:ea typeface="+mj-ea"/>
                <a:cs typeface="+mj-cs"/>
              </a:rPr>
              <a:t>csöves hőcserélők </a:t>
            </a:r>
            <a:r>
              <a:rPr lang="hu-HU" sz="2300" kern="0" dirty="0" smtClean="0">
                <a:latin typeface="+mj-lt"/>
                <a:ea typeface="+mj-ea"/>
                <a:cs typeface="+mj-cs"/>
              </a:rPr>
              <a:t>(egy köpeny- és két csőoldali járat)</a:t>
            </a:r>
            <a:endParaRPr lang="hu-HU" sz="2300" kern="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385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8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8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8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8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38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8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8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8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8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8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8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8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8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8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8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8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8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8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8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8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8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8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8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87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87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8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8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8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8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8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8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87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87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8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8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8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8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8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8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87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87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8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8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8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87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3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3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23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8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8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8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38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238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38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38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8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8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38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38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38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38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38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38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38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38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38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38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38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38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38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38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38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38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38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38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38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38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38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38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38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38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38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38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38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38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38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38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38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38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38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38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38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38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238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238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38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238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38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38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38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38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238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38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38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38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238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38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38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238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238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238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238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238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38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238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238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238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238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38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238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238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238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238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238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238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238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238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238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238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238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238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238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238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1" dur="500"/>
                                        <p:tgtEl>
                                          <p:spTgt spid="23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4" dur="500"/>
                                        <p:tgtEl>
                                          <p:spTgt spid="23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7" dur="500"/>
                                        <p:tgtEl>
                                          <p:spTgt spid="23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0" dur="500"/>
                                        <p:tgtEl>
                                          <p:spTgt spid="23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4000"/>
                            </p:stCondLst>
                            <p:childTnLst>
                              <p:par>
                                <p:cTn id="2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4" dur="500"/>
                                        <p:tgtEl>
                                          <p:spTgt spid="238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4500"/>
                            </p:stCondLst>
                            <p:childTnLst>
                              <p:par>
                                <p:cTn id="24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2000" fill="hold"/>
                                        <p:tgtEl>
                                          <p:spTgt spid="238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2000" fill="hold"/>
                                        <p:tgtEl>
                                          <p:spTgt spid="238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2000" fill="hold"/>
                                        <p:tgtEl>
                                          <p:spTgt spid="238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2000" fill="hold"/>
                                        <p:tgtEl>
                                          <p:spTgt spid="238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2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2000" fill="hold"/>
                                        <p:tgtEl>
                                          <p:spTgt spid="238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2000" fill="hold"/>
                                        <p:tgtEl>
                                          <p:spTgt spid="238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2000" fill="hold"/>
                                        <p:tgtEl>
                                          <p:spTgt spid="238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2000" fill="hold"/>
                                        <p:tgtEl>
                                          <p:spTgt spid="238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8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2000" fill="hold"/>
                                        <p:tgtEl>
                                          <p:spTgt spid="238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2000" fill="hold"/>
                                        <p:tgtEl>
                                          <p:spTgt spid="238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2000" fill="hold"/>
                                        <p:tgtEl>
                                          <p:spTgt spid="238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2000" fill="hold"/>
                                        <p:tgtEl>
                                          <p:spTgt spid="238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4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2000" fill="hold"/>
                                        <p:tgtEl>
                                          <p:spTgt spid="238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2000" fill="hold"/>
                                        <p:tgtEl>
                                          <p:spTgt spid="238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2000" fill="hold"/>
                                        <p:tgtEl>
                                          <p:spTgt spid="238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2000" fill="hold"/>
                                        <p:tgtEl>
                                          <p:spTgt spid="238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" dur="2000" fill="hold"/>
                                        <p:tgtEl>
                                          <p:spTgt spid="238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2000" fill="hold"/>
                                        <p:tgtEl>
                                          <p:spTgt spid="238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2000" fill="hold"/>
                                        <p:tgtEl>
                                          <p:spTgt spid="238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2000" fill="hold"/>
                                        <p:tgtEl>
                                          <p:spTgt spid="238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6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8" dur="2000" fill="hold"/>
                                        <p:tgtEl>
                                          <p:spTgt spid="238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2000" fill="hold"/>
                                        <p:tgtEl>
                                          <p:spTgt spid="238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2000" fill="hold"/>
                                        <p:tgtEl>
                                          <p:spTgt spid="238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2000" fill="hold"/>
                                        <p:tgtEl>
                                          <p:spTgt spid="238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2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" dur="2000" fill="hold"/>
                                        <p:tgtEl>
                                          <p:spTgt spid="238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2000" fill="hold"/>
                                        <p:tgtEl>
                                          <p:spTgt spid="238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2000" fill="hold"/>
                                        <p:tgtEl>
                                          <p:spTgt spid="238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2000" fill="hold"/>
                                        <p:tgtEl>
                                          <p:spTgt spid="238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8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2000" fill="hold"/>
                                        <p:tgtEl>
                                          <p:spTgt spid="238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2000" fill="hold"/>
                                        <p:tgtEl>
                                          <p:spTgt spid="238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2000" fill="hold"/>
                                        <p:tgtEl>
                                          <p:spTgt spid="238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2000" fill="hold"/>
                                        <p:tgtEl>
                                          <p:spTgt spid="238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4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" dur="2000" fill="hold"/>
                                        <p:tgtEl>
                                          <p:spTgt spid="238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2000" fill="hold"/>
                                        <p:tgtEl>
                                          <p:spTgt spid="238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2000" fill="hold"/>
                                        <p:tgtEl>
                                          <p:spTgt spid="238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2000" fill="hold"/>
                                        <p:tgtEl>
                                          <p:spTgt spid="238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0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" dur="2000" fill="hold"/>
                                        <p:tgtEl>
                                          <p:spTgt spid="238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2000" fill="hold"/>
                                        <p:tgtEl>
                                          <p:spTgt spid="238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2000" fill="hold"/>
                                        <p:tgtEl>
                                          <p:spTgt spid="238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2000" fill="hold"/>
                                        <p:tgtEl>
                                          <p:spTgt spid="238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6500"/>
                            </p:stCondLst>
                            <p:childTnLst>
                              <p:par>
                                <p:cTn id="30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9" dur="2000" fill="hold"/>
                                        <p:tgtEl>
                                          <p:spTgt spid="238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2000" fill="hold"/>
                                        <p:tgtEl>
                                          <p:spTgt spid="238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2000" fill="hold"/>
                                        <p:tgtEl>
                                          <p:spTgt spid="238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2000" fill="hold"/>
                                        <p:tgtEl>
                                          <p:spTgt spid="238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2000" fill="hold"/>
                                        <p:tgtEl>
                                          <p:spTgt spid="238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2000" fill="hold"/>
                                        <p:tgtEl>
                                          <p:spTgt spid="238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2000" fill="hold"/>
                                        <p:tgtEl>
                                          <p:spTgt spid="238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2000" fill="hold"/>
                                        <p:tgtEl>
                                          <p:spTgt spid="238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9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" dur="2000" fill="hold"/>
                                        <p:tgtEl>
                                          <p:spTgt spid="238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2000" fill="hold"/>
                                        <p:tgtEl>
                                          <p:spTgt spid="238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2000" fill="hold"/>
                                        <p:tgtEl>
                                          <p:spTgt spid="238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2000" fill="hold"/>
                                        <p:tgtEl>
                                          <p:spTgt spid="238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7" dur="2000" fill="hold"/>
                                        <p:tgtEl>
                                          <p:spTgt spid="238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2000" fill="hold"/>
                                        <p:tgtEl>
                                          <p:spTgt spid="238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2000" fill="hold"/>
                                        <p:tgtEl>
                                          <p:spTgt spid="238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2000" fill="hold"/>
                                        <p:tgtEl>
                                          <p:spTgt spid="238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3" dur="2000" fill="hold"/>
                                        <p:tgtEl>
                                          <p:spTgt spid="238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2000" fill="hold"/>
                                        <p:tgtEl>
                                          <p:spTgt spid="238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2000" fill="hold"/>
                                        <p:tgtEl>
                                          <p:spTgt spid="238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2000" fill="hold"/>
                                        <p:tgtEl>
                                          <p:spTgt spid="238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7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9" dur="2000" fill="hold"/>
                                        <p:tgtEl>
                                          <p:spTgt spid="238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2000" fill="hold"/>
                                        <p:tgtEl>
                                          <p:spTgt spid="238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2000" fill="hold"/>
                                        <p:tgtEl>
                                          <p:spTgt spid="238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2000" fill="hold"/>
                                        <p:tgtEl>
                                          <p:spTgt spid="238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5" dur="2000" fill="hold"/>
                                        <p:tgtEl>
                                          <p:spTgt spid="238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2000" fill="hold"/>
                                        <p:tgtEl>
                                          <p:spTgt spid="238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2000" fill="hold"/>
                                        <p:tgtEl>
                                          <p:spTgt spid="238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2000" fill="hold"/>
                                        <p:tgtEl>
                                          <p:spTgt spid="238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9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1" dur="2000" fill="hold"/>
                                        <p:tgtEl>
                                          <p:spTgt spid="238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2000" fill="hold"/>
                                        <p:tgtEl>
                                          <p:spTgt spid="238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2000" fill="hold"/>
                                        <p:tgtEl>
                                          <p:spTgt spid="238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2000" fill="hold"/>
                                        <p:tgtEl>
                                          <p:spTgt spid="238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7" dur="2000" fill="hold"/>
                                        <p:tgtEl>
                                          <p:spTgt spid="238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2000" fill="hold"/>
                                        <p:tgtEl>
                                          <p:spTgt spid="238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2000" fill="hold"/>
                                        <p:tgtEl>
                                          <p:spTgt spid="238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2000" fill="hold"/>
                                        <p:tgtEl>
                                          <p:spTgt spid="238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3" dur="2000" fill="hold"/>
                                        <p:tgtEl>
                                          <p:spTgt spid="238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2000" fill="hold"/>
                                        <p:tgtEl>
                                          <p:spTgt spid="238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2000" fill="hold"/>
                                        <p:tgtEl>
                                          <p:spTgt spid="238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2000" fill="hold"/>
                                        <p:tgtEl>
                                          <p:spTgt spid="238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7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9" dur="2000" fill="hold"/>
                                        <p:tgtEl>
                                          <p:spTgt spid="238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2000" fill="hold"/>
                                        <p:tgtEl>
                                          <p:spTgt spid="238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2000" fill="hold"/>
                                        <p:tgtEl>
                                          <p:spTgt spid="238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2000" fill="hold"/>
                                        <p:tgtEl>
                                          <p:spTgt spid="238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5" dur="2000" fill="hold"/>
                                        <p:tgtEl>
                                          <p:spTgt spid="238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2000" fill="hold"/>
                                        <p:tgtEl>
                                          <p:spTgt spid="238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2000" fill="hold"/>
                                        <p:tgtEl>
                                          <p:spTgt spid="238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2000" fill="hold"/>
                                        <p:tgtEl>
                                          <p:spTgt spid="238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1" dur="2000" fill="hold"/>
                                        <p:tgtEl>
                                          <p:spTgt spid="238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2000" fill="hold"/>
                                        <p:tgtEl>
                                          <p:spTgt spid="238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2000" fill="hold"/>
                                        <p:tgtEl>
                                          <p:spTgt spid="238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2000" fill="hold"/>
                                        <p:tgtEl>
                                          <p:spTgt spid="238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7" dur="2000" fill="hold"/>
                                        <p:tgtEl>
                                          <p:spTgt spid="238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2000" fill="hold"/>
                                        <p:tgtEl>
                                          <p:spTgt spid="238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2000" fill="hold"/>
                                        <p:tgtEl>
                                          <p:spTgt spid="238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2000" fill="hold"/>
                                        <p:tgtEl>
                                          <p:spTgt spid="238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3" dur="2000" fill="hold"/>
                                        <p:tgtEl>
                                          <p:spTgt spid="238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2000" fill="hold"/>
                                        <p:tgtEl>
                                          <p:spTgt spid="238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2000" fill="hold"/>
                                        <p:tgtEl>
                                          <p:spTgt spid="238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2000" fill="hold"/>
                                        <p:tgtEl>
                                          <p:spTgt spid="238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7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9" dur="2000" fill="hold"/>
                                        <p:tgtEl>
                                          <p:spTgt spid="238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2000" fill="hold"/>
                                        <p:tgtEl>
                                          <p:spTgt spid="238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2000" fill="hold"/>
                                        <p:tgtEl>
                                          <p:spTgt spid="238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2000" fill="hold"/>
                                        <p:tgtEl>
                                          <p:spTgt spid="238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5" dur="2000" fill="hold"/>
                                        <p:tgtEl>
                                          <p:spTgt spid="238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2000" fill="hold"/>
                                        <p:tgtEl>
                                          <p:spTgt spid="238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2000" fill="hold"/>
                                        <p:tgtEl>
                                          <p:spTgt spid="238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2000" fill="hold"/>
                                        <p:tgtEl>
                                          <p:spTgt spid="238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9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1" dur="2000" fill="hold"/>
                                        <p:tgtEl>
                                          <p:spTgt spid="238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2000" fill="hold"/>
                                        <p:tgtEl>
                                          <p:spTgt spid="238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" dur="2000" fill="hold"/>
                                        <p:tgtEl>
                                          <p:spTgt spid="238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2000" fill="hold"/>
                                        <p:tgtEl>
                                          <p:spTgt spid="238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7" dur="2000" fill="hold"/>
                                        <p:tgtEl>
                                          <p:spTgt spid="238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2000" fill="hold"/>
                                        <p:tgtEl>
                                          <p:spTgt spid="238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9" dur="2000" fill="hold"/>
                                        <p:tgtEl>
                                          <p:spTgt spid="238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2000" fill="hold"/>
                                        <p:tgtEl>
                                          <p:spTgt spid="238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1" fill="hold">
                      <p:stCondLst>
                        <p:cond delay="indefinite"/>
                      </p:stCondLst>
                      <p:childTnLst>
                        <p:par>
                          <p:cTn id="422" fill="hold">
                            <p:stCondLst>
                              <p:cond delay="0"/>
                            </p:stCondLst>
                            <p:childTnLst>
                              <p:par>
                                <p:cTn id="4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5" dur="500"/>
                                        <p:tgtEl>
                                          <p:spTgt spid="23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6" fill="hold">
                            <p:stCondLst>
                              <p:cond delay="500"/>
                            </p:stCondLst>
                            <p:childTnLst>
                              <p:par>
                                <p:cTn id="4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9" dur="500"/>
                                        <p:tgtEl>
                                          <p:spTgt spid="238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0" fill="hold">
                            <p:stCondLst>
                              <p:cond delay="1000"/>
                            </p:stCondLst>
                            <p:childTnLst>
                              <p:par>
                                <p:cTn id="4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3" dur="500"/>
                                        <p:tgtEl>
                                          <p:spTgt spid="238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1500"/>
                            </p:stCondLst>
                            <p:childTnLst>
                              <p:par>
                                <p:cTn id="43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7" dur="500" fill="hold"/>
                                        <p:tgtEl>
                                          <p:spTgt spid="238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500" fill="hold"/>
                                        <p:tgtEl>
                                          <p:spTgt spid="238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500" fill="hold"/>
                                        <p:tgtEl>
                                          <p:spTgt spid="238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500" fill="hold"/>
                                        <p:tgtEl>
                                          <p:spTgt spid="238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4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4" dur="2000" fill="hold"/>
                                        <p:tgtEl>
                                          <p:spTgt spid="23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2000" fill="hold"/>
                                        <p:tgtEl>
                                          <p:spTgt spid="23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" dur="2000" fill="hold"/>
                                        <p:tgtEl>
                                          <p:spTgt spid="238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" dur="2000" fill="hold"/>
                                        <p:tgtEl>
                                          <p:spTgt spid="238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1" dur="500"/>
                                        <p:tgtEl>
                                          <p:spTgt spid="238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4500"/>
                            </p:stCondLst>
                            <p:childTnLst>
                              <p:par>
                                <p:cTn id="45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5" dur="2000" fill="hold"/>
                                        <p:tgtEl>
                                          <p:spTgt spid="238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2000" fill="hold"/>
                                        <p:tgtEl>
                                          <p:spTgt spid="23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" dur="2000" fill="hold"/>
                                        <p:tgtEl>
                                          <p:spTgt spid="238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8" dur="2000" fill="hold"/>
                                        <p:tgtEl>
                                          <p:spTgt spid="238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9" fill="hold">
                            <p:stCondLst>
                              <p:cond delay="6500"/>
                            </p:stCondLst>
                            <p:childTnLst>
                              <p:par>
                                <p:cTn id="4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2" dur="500"/>
                                        <p:tgtEl>
                                          <p:spTgt spid="238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3" fill="hold">
                            <p:stCondLst>
                              <p:cond delay="7000"/>
                            </p:stCondLst>
                            <p:childTnLst>
                              <p:par>
                                <p:cTn id="46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6" dur="2000" fill="hold"/>
                                        <p:tgtEl>
                                          <p:spTgt spid="238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" dur="2000" fill="hold"/>
                                        <p:tgtEl>
                                          <p:spTgt spid="23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2000" fill="hold"/>
                                        <p:tgtEl>
                                          <p:spTgt spid="238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" dur="2000" fill="hold"/>
                                        <p:tgtEl>
                                          <p:spTgt spid="238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9000"/>
                            </p:stCondLst>
                            <p:childTnLst>
                              <p:par>
                                <p:cTn id="4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3" dur="500"/>
                                        <p:tgtEl>
                                          <p:spTgt spid="238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4" fill="hold">
                            <p:stCondLst>
                              <p:cond delay="9500"/>
                            </p:stCondLst>
                            <p:childTnLst>
                              <p:par>
                                <p:cTn id="47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7" dur="2000" fill="hold"/>
                                        <p:tgtEl>
                                          <p:spTgt spid="238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8" dur="2000" fill="hold"/>
                                        <p:tgtEl>
                                          <p:spTgt spid="23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" dur="2000" fill="hold"/>
                                        <p:tgtEl>
                                          <p:spTgt spid="238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2000" fill="hold"/>
                                        <p:tgtEl>
                                          <p:spTgt spid="238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1" fill="hold">
                            <p:stCondLst>
                              <p:cond delay="11500"/>
                            </p:stCondLst>
                            <p:childTnLst>
                              <p:par>
                                <p:cTn id="48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4" dur="500"/>
                                        <p:tgtEl>
                                          <p:spTgt spid="238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5" fill="hold">
                            <p:stCondLst>
                              <p:cond delay="12000"/>
                            </p:stCondLst>
                            <p:childTnLst>
                              <p:par>
                                <p:cTn id="48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8" dur="500" fill="hold"/>
                                        <p:tgtEl>
                                          <p:spTgt spid="238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500" fill="hold"/>
                                        <p:tgtEl>
                                          <p:spTgt spid="238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" dur="500" fill="hold"/>
                                        <p:tgtEl>
                                          <p:spTgt spid="238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1" dur="500" fill="hold"/>
                                        <p:tgtEl>
                                          <p:spTgt spid="238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2" fill="hold">
                            <p:stCondLst>
                              <p:cond delay="12500"/>
                            </p:stCondLst>
                            <p:childTnLst>
                              <p:par>
                                <p:cTn id="493" presetID="30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5" dur="800" decel="100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6" dur="8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" dur="8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8" dur="8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1" fill="hold">
                      <p:stCondLst>
                        <p:cond delay="indefinite"/>
                      </p:stCondLst>
                      <p:childTnLst>
                        <p:par>
                          <p:cTn id="502" fill="hold">
                            <p:stCondLst>
                              <p:cond delay="0"/>
                            </p:stCondLst>
                            <p:childTnLst>
                              <p:par>
                                <p:cTn id="50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772" grpId="0" animBg="1"/>
      <p:bldP spid="238594" grpId="0"/>
      <p:bldP spid="238683" grpId="0" animBg="1"/>
      <p:bldP spid="238684" grpId="0" animBg="1"/>
      <p:bldP spid="238685" grpId="0" animBg="1"/>
      <p:bldP spid="238686" grpId="0"/>
      <p:bldP spid="238687" grpId="0"/>
      <p:bldP spid="238688" grpId="0"/>
      <p:bldP spid="238689" grpId="0"/>
      <p:bldP spid="238690" grpId="0"/>
      <p:bldP spid="238691" grpId="0"/>
      <p:bldP spid="238692" grpId="0"/>
      <p:bldP spid="238693" grpId="0" animBg="1"/>
      <p:bldP spid="238694" grpId="0" animBg="1"/>
      <p:bldP spid="238695" grpId="0" animBg="1"/>
      <p:bldP spid="238696" grpId="0" animBg="1"/>
      <p:bldP spid="238697" grpId="0" animBg="1"/>
      <p:bldP spid="238698" grpId="0" animBg="1"/>
      <p:bldP spid="238699" grpId="0" animBg="1"/>
      <p:bldP spid="238700" grpId="0" animBg="1"/>
      <p:bldP spid="238701" grpId="0" animBg="1"/>
      <p:bldP spid="238702" grpId="0" animBg="1"/>
      <p:bldP spid="238703" grpId="0" animBg="1"/>
      <p:bldP spid="238704" grpId="0" animBg="1"/>
      <p:bldP spid="238705" grpId="0" animBg="1"/>
      <p:bldP spid="238706" grpId="0" animBg="1"/>
      <p:bldP spid="238707" grpId="0" animBg="1"/>
      <p:bldP spid="238708" grpId="0" animBg="1"/>
      <p:bldP spid="238709" grpId="0" animBg="1"/>
      <p:bldP spid="238710" grpId="0" animBg="1"/>
      <p:bldP spid="238711" grpId="0" animBg="1"/>
      <p:bldP spid="238712" grpId="0" animBg="1"/>
      <p:bldP spid="238713" grpId="0" animBg="1"/>
      <p:bldP spid="238714" grpId="0" animBg="1"/>
      <p:bldP spid="238715" grpId="0" animBg="1"/>
      <p:bldP spid="238716" grpId="0" animBg="1"/>
      <p:bldP spid="238717" grpId="0" animBg="1"/>
      <p:bldP spid="238718" grpId="0" animBg="1"/>
      <p:bldP spid="238719" grpId="0" animBg="1"/>
      <p:bldP spid="238720" grpId="0" animBg="1"/>
      <p:bldP spid="238721" grpId="0" animBg="1"/>
      <p:bldP spid="238722" grpId="0" animBg="1"/>
      <p:bldP spid="238723" grpId="0" animBg="1"/>
      <p:bldP spid="238724" grpId="0" animBg="1"/>
      <p:bldP spid="238728" grpId="0"/>
      <p:bldP spid="238729" grpId="0"/>
      <p:bldP spid="238732" grpId="0"/>
      <p:bldP spid="238733" grpId="0"/>
      <p:bldP spid="238734" grpId="0"/>
      <p:bldP spid="238735" grpId="0"/>
      <p:bldP spid="238736" grpId="0"/>
      <p:bldP spid="238737" grpId="0" animBg="1"/>
      <p:bldP spid="238738" grpId="0" animBg="1"/>
      <p:bldP spid="238739" grpId="0" animBg="1"/>
      <p:bldP spid="238740" grpId="0" animBg="1"/>
      <p:bldP spid="238741" grpId="0" animBg="1"/>
      <p:bldP spid="238742" grpId="0" animBg="1"/>
      <p:bldP spid="238743" grpId="0" animBg="1"/>
      <p:bldP spid="238744" grpId="0" animBg="1"/>
      <p:bldP spid="238745" grpId="0" animBg="1"/>
      <p:bldP spid="238746" grpId="0" animBg="1"/>
      <p:bldP spid="238747" grpId="0" animBg="1"/>
      <p:bldP spid="238748" grpId="0" animBg="1"/>
      <p:bldP spid="238749" grpId="0" animBg="1"/>
      <p:bldP spid="238750" grpId="0" animBg="1"/>
      <p:bldP spid="238751" grpId="0" animBg="1"/>
      <p:bldP spid="238752" grpId="0" animBg="1"/>
      <p:bldP spid="238753" grpId="0" animBg="1"/>
      <p:bldP spid="238754" grpId="0" animBg="1"/>
      <p:bldP spid="238755" grpId="0" animBg="1"/>
      <p:bldP spid="238756" grpId="0" animBg="1"/>
      <p:bldP spid="238757" grpId="0" animBg="1"/>
      <p:bldP spid="238758" grpId="0" animBg="1"/>
      <p:bldP spid="238759" grpId="0" animBg="1"/>
      <p:bldP spid="238760" grpId="0" animBg="1"/>
      <p:bldP spid="238761" grpId="0" animBg="1"/>
      <p:bldP spid="238762" grpId="0" animBg="1"/>
      <p:bldP spid="238763" grpId="0" animBg="1"/>
      <p:bldP spid="238764" grpId="0" animBg="1"/>
      <p:bldP spid="238765" grpId="0" animBg="1"/>
      <p:bldP spid="238766" grpId="0" animBg="1"/>
      <p:bldP spid="238682" grpId="0" animBg="1"/>
      <p:bldP spid="238731" grpId="0" animBg="1"/>
      <p:bldP spid="238773" grpId="0" animBg="1"/>
      <p:bldP spid="238778" grpId="0" animBg="1"/>
      <p:bldP spid="89" grpId="0" animBg="1"/>
      <p:bldP spid="89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0312" y="228918"/>
            <a:ext cx="8714232" cy="1143000"/>
          </a:xfrm>
        </p:spPr>
        <p:txBody>
          <a:bodyPr/>
          <a:lstStyle/>
          <a:p>
            <a:pPr eaLnBrk="1" hangingPunct="1"/>
            <a:r>
              <a:rPr lang="hu-HU" sz="3200" dirty="0" smtClean="0">
                <a:solidFill>
                  <a:schemeClr val="tx1"/>
                </a:solidFill>
              </a:rPr>
              <a:t>Általános következtetések felületi hőcserélők áramlási rendszerére vonatkozóan</a:t>
            </a:r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0475" y="1438974"/>
            <a:ext cx="8670925" cy="4687506"/>
          </a:xfrm>
        </p:spPr>
        <p:txBody>
          <a:bodyPr/>
          <a:lstStyle/>
          <a:p>
            <a:pPr algn="just" eaLnBrk="1" hangingPunct="1"/>
            <a:r>
              <a:rPr lang="hu-HU" sz="2400" dirty="0" smtClean="0"/>
              <a:t>Törekedni kell a párhuzamos ellenáramlás alkalmazására! </a:t>
            </a:r>
            <a:r>
              <a:rPr lang="hu-HU" sz="2000" i="1" dirty="0" smtClean="0"/>
              <a:t>(ez többnyire csak folyadék-folyadék hőcsere esetén </a:t>
            </a:r>
            <a:r>
              <a:rPr lang="hu-HU" sz="2000" i="1" dirty="0" smtClean="0"/>
              <a:t>lehetséges)</a:t>
            </a:r>
            <a:endParaRPr lang="hu-HU" sz="2400" i="1" dirty="0" smtClean="0"/>
          </a:p>
          <a:p>
            <a:pPr algn="just" eaLnBrk="1" hangingPunct="1"/>
            <a:r>
              <a:rPr lang="hu-HU" sz="2400" dirty="0" smtClean="0"/>
              <a:t>A nagy hőcserélő-felületet fel kell osztani több készülék között és azokat globális ellenáramba kell kapcsolni!</a:t>
            </a:r>
          </a:p>
          <a:p>
            <a:pPr marL="400050" lvl="1" indent="0" algn="just" eaLnBrk="1" hangingPunct="1">
              <a:buNone/>
            </a:pPr>
            <a:r>
              <a:rPr lang="hu-HU" sz="2000" i="1" dirty="0" smtClean="0"/>
              <a:t>(a készülékek együttese úgy kezelhető, mintha egyetlen ellenáramú készülék lenne, függetlenül attól, hogy az egyes készülékek milyen rendszerűek)</a:t>
            </a:r>
          </a:p>
          <a:p>
            <a:pPr algn="just" eaLnBrk="1" hangingPunct="1"/>
            <a:r>
              <a:rPr lang="hu-HU" sz="2400" dirty="0" smtClean="0"/>
              <a:t>Folyadék-gáz hőcserélők esetében a folyadék mindig a csövekben </a:t>
            </a:r>
            <a:r>
              <a:rPr lang="hu-HU" sz="2400" dirty="0" smtClean="0"/>
              <a:t>, a gáz a bordázott csövek között! </a:t>
            </a:r>
            <a:endParaRPr lang="hu-HU" sz="2400" dirty="0" smtClean="0"/>
          </a:p>
          <a:p>
            <a:pPr marL="400050" lvl="1" indent="0" algn="just" eaLnBrk="1" hangingPunct="1">
              <a:buNone/>
            </a:pPr>
            <a:r>
              <a:rPr lang="hu-HU" sz="2000" i="1" dirty="0" smtClean="0"/>
              <a:t>(többnyire csak keresztáramú megoldás lehetséges; az egymás mögött elhelyezett csősorokkal ennek ellenére megvalósítható a globális ellenáramlás, ami </a:t>
            </a:r>
            <a:r>
              <a:rPr lang="hu-HU" sz="2000" i="1" dirty="0" smtClean="0"/>
              <a:t>megközelíti </a:t>
            </a:r>
            <a:r>
              <a:rPr lang="hu-HU" sz="2000" i="1" dirty="0" smtClean="0"/>
              <a:t>a párhuzamos ellenáramlást)</a:t>
            </a:r>
          </a:p>
        </p:txBody>
      </p:sp>
      <p:sp>
        <p:nvSpPr>
          <p:cNvPr id="35844" name="Élőláb helye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35845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smtClean="0"/>
              <a:t>Hő- és Áramlástan Gépei</a:t>
            </a:r>
          </a:p>
          <a:p>
            <a:r>
              <a:rPr lang="hu-HU" b="1" i="1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0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0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0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0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0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0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0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0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0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0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0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0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0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0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0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0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0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0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0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0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Konstrukciós megoldások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05072"/>
          </a:xfrm>
        </p:spPr>
        <p:txBody>
          <a:bodyPr/>
          <a:lstStyle/>
          <a:p>
            <a:r>
              <a:rPr lang="hu-HU" dirty="0" smtClean="0"/>
              <a:t>Folyadék-folyadék hőcsere</a:t>
            </a:r>
          </a:p>
          <a:p>
            <a:pPr lvl="1"/>
            <a:r>
              <a:rPr lang="hu-HU" dirty="0" smtClean="0"/>
              <a:t>Csőköteges-köpenyes hőcserélők</a:t>
            </a:r>
          </a:p>
          <a:p>
            <a:pPr lvl="1"/>
            <a:r>
              <a:rPr lang="hu-HU" dirty="0" smtClean="0"/>
              <a:t>Lemezes hőcserélők</a:t>
            </a:r>
          </a:p>
          <a:p>
            <a:r>
              <a:rPr lang="hu-HU" dirty="0" smtClean="0"/>
              <a:t>Folyadék-gáz hőcsere</a:t>
            </a:r>
          </a:p>
          <a:p>
            <a:pPr lvl="1"/>
            <a:r>
              <a:rPr lang="hu-HU" dirty="0" smtClean="0"/>
              <a:t>Csőköteges hőcserélők</a:t>
            </a:r>
          </a:p>
          <a:p>
            <a:pPr lvl="1"/>
            <a:r>
              <a:rPr lang="hu-HU" dirty="0" smtClean="0"/>
              <a:t>Hőcsöves hőcserélők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0346"/>
          </a:xfrm>
        </p:spPr>
        <p:txBody>
          <a:bodyPr/>
          <a:lstStyle/>
          <a:p>
            <a:r>
              <a:rPr lang="hu-HU" sz="2800" dirty="0" smtClean="0"/>
              <a:t>Csőköteges – köpenyes hőcserélő egy csőoldali és egy köpenyoldali járattal</a:t>
            </a:r>
            <a:endParaRPr lang="hu-HU" sz="2800" dirty="0"/>
          </a:p>
        </p:txBody>
      </p:sp>
      <p:pic>
        <p:nvPicPr>
          <p:cNvPr id="6" name="Kép 5" descr="Hőcserélő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1288" y="1137462"/>
            <a:ext cx="6821424" cy="5090614"/>
          </a:xfrm>
          <a:prstGeom prst="rect">
            <a:avLst/>
          </a:prstGeom>
        </p:spPr>
      </p:pic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>
                <a:solidFill>
                  <a:srgbClr val="000000"/>
                </a:solidFill>
              </a:rPr>
              <a:t>Mechatronika és Gépszerkezettan</a:t>
            </a:r>
          </a:p>
          <a:p>
            <a:r>
              <a:rPr lang="hu-HU" smtClean="0">
                <a:solidFill>
                  <a:srgbClr val="000000"/>
                </a:solidFill>
              </a:rPr>
              <a:t>Tanszék</a:t>
            </a:r>
          </a:p>
        </p:txBody>
      </p:sp>
      <p:sp>
        <p:nvSpPr>
          <p:cNvPr id="10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>
                <a:solidFill>
                  <a:srgbClr val="000000"/>
                </a:solidFill>
              </a:rPr>
              <a:t>Hő- és Áramlástan Gépei</a:t>
            </a:r>
          </a:p>
          <a:p>
            <a:r>
              <a:rPr lang="hu-HU" b="1" i="1" dirty="0" smtClean="0">
                <a:solidFill>
                  <a:srgbClr val="000000"/>
                </a:solidFill>
              </a:rPr>
              <a:t>Író Béla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457200" y="5036321"/>
            <a:ext cx="8263784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A köpenyoldalon alkalmazott terelő lemezeknek köszönhetően a köpenyoldali áramlási sebesség növekszik, ami kedvezően befolyásolja a köpenyoldali hőátadási tényező értékét és ezzel a hőcserélő hőátviteli tényezőjét.</a:t>
            </a:r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95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0346"/>
          </a:xfrm>
        </p:spPr>
        <p:txBody>
          <a:bodyPr/>
          <a:lstStyle/>
          <a:p>
            <a:r>
              <a:rPr lang="hu-HU" sz="2800" dirty="0" smtClean="0"/>
              <a:t>Csőköteges – köpenyes hőcserélő egy csőoldali és egy köpenyoldali járattal</a:t>
            </a:r>
            <a:endParaRPr lang="hu-HU" sz="2800" dirty="0"/>
          </a:p>
        </p:txBody>
      </p:sp>
      <p:pic>
        <p:nvPicPr>
          <p:cNvPr id="6" name="Kép 5" descr="Hőcserélő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1288" y="1137462"/>
            <a:ext cx="6821424" cy="5090614"/>
          </a:xfrm>
          <a:prstGeom prst="rect">
            <a:avLst/>
          </a:prstGeom>
        </p:spPr>
      </p:pic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0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457200" y="5036321"/>
            <a:ext cx="8263784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/>
              <a:t>Ez a hőcserélő úgy kezelhető, mintha 5 </a:t>
            </a:r>
            <a:r>
              <a:rPr lang="hu-HU" i="1" dirty="0" smtClean="0"/>
              <a:t>db</a:t>
            </a:r>
            <a:r>
              <a:rPr lang="hu-HU" dirty="0" smtClean="0"/>
              <a:t> keresztáramú hőcserélő lenne globális ellenáramba kapcsolva. Ilyen esetben a logaritmikus közepes hőmérsékletkülönbség szempontjából a hőcserélő egésze már jól megközelíti a párhuzamos ellenáramlású hőcserélőt.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457200" y="5036321"/>
            <a:ext cx="8263784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>
                <a:solidFill>
                  <a:srgbClr val="000000"/>
                </a:solidFill>
              </a:rPr>
              <a:t>A köpenyoldalon alkalmazott terelő lemezeknek köszönhetően a köpenyoldali áramlási sebesség növekszik, ami kedvezően befolyásolja a köpenyoldali hőátadási tényező értékét és ezzel a hőcserélő hőátviteli tényezőjét</a:t>
            </a:r>
            <a:r>
              <a:rPr lang="hu-HU" dirty="0" smtClean="0">
                <a:solidFill>
                  <a:srgbClr val="000000"/>
                </a:solidFill>
              </a:rPr>
              <a:t>.</a:t>
            </a:r>
            <a:endParaRPr lang="hu-H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Hőcserélő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1288" y="1137462"/>
            <a:ext cx="6821424" cy="5090614"/>
          </a:xfrm>
          <a:prstGeom prst="rect">
            <a:avLst/>
          </a:prstGeom>
        </p:spPr>
      </p:pic>
      <p:pic>
        <p:nvPicPr>
          <p:cNvPr id="7" name="Kép 6" descr="Hőcserélő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8720" y="1195824"/>
            <a:ext cx="6745752" cy="503414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0346"/>
          </a:xfrm>
        </p:spPr>
        <p:txBody>
          <a:bodyPr/>
          <a:lstStyle/>
          <a:p>
            <a:r>
              <a:rPr lang="hu-HU" sz="2800" dirty="0" smtClean="0"/>
              <a:t>Csőköteges – köpenyes hőcserélő két csőoldali és egy köpenyoldali járattal</a:t>
            </a:r>
            <a:endParaRPr lang="hu-HU" sz="2800" dirty="0"/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>
                <a:solidFill>
                  <a:srgbClr val="000000"/>
                </a:solidFill>
              </a:rPr>
              <a:t>Mechatronika és Gépszerkezettan</a:t>
            </a:r>
          </a:p>
          <a:p>
            <a:r>
              <a:rPr lang="hu-HU" smtClean="0">
                <a:solidFill>
                  <a:srgbClr val="000000"/>
                </a:solidFill>
              </a:rPr>
              <a:t>Tanszék</a:t>
            </a:r>
          </a:p>
        </p:txBody>
      </p:sp>
      <p:sp>
        <p:nvSpPr>
          <p:cNvPr id="10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>
                <a:solidFill>
                  <a:srgbClr val="000000"/>
                </a:solidFill>
              </a:rPr>
              <a:t>Hő- és Áramlástan Gépei</a:t>
            </a:r>
          </a:p>
          <a:p>
            <a:r>
              <a:rPr lang="hu-HU" b="1" i="1" dirty="0" smtClean="0">
                <a:solidFill>
                  <a:srgbClr val="000000"/>
                </a:solidFill>
              </a:rPr>
              <a:t>Író Béla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457200" y="5036321"/>
            <a:ext cx="8263784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A csőoldalon alkalmazott két járatnak köszönhetően a csőoldali áramlási sebesség növekszik, ami kedvezően befolyásolja a csőoldali hőátadási tényező értékét és ezzel a hőcserélő hőátviteli tényezőjét.</a:t>
            </a:r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4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19774"/>
            <a:ext cx="8229600" cy="950658"/>
          </a:xfrm>
        </p:spPr>
        <p:txBody>
          <a:bodyPr/>
          <a:lstStyle/>
          <a:p>
            <a:r>
              <a:rPr lang="hu-HU" sz="3600" dirty="0" smtClean="0"/>
              <a:t>1-2 típusú ’U’</a:t>
            </a:r>
            <a:r>
              <a:rPr lang="hu-HU" sz="3600" dirty="0" err="1" smtClean="0"/>
              <a:t>-csöves</a:t>
            </a:r>
            <a:r>
              <a:rPr lang="hu-HU" sz="3600" dirty="0" smtClean="0"/>
              <a:t> hőcserélő</a:t>
            </a:r>
            <a:br>
              <a:rPr lang="hu-HU" sz="3600" dirty="0" smtClean="0"/>
            </a:br>
            <a:r>
              <a:rPr lang="hu-HU" sz="2000" dirty="0" smtClean="0"/>
              <a:t>(1 köpeny- és 2 csőoldali járat) </a:t>
            </a:r>
            <a:endParaRPr lang="hu-HU" sz="3600" dirty="0"/>
          </a:p>
        </p:txBody>
      </p:sp>
      <p:pic>
        <p:nvPicPr>
          <p:cNvPr id="8" name="Kép 7" descr="Hőcserélő_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6444" y="1225296"/>
            <a:ext cx="7162800" cy="4727448"/>
          </a:xfrm>
          <a:prstGeom prst="rect">
            <a:avLst/>
          </a:prstGeom>
        </p:spPr>
      </p:pic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>
                <a:solidFill>
                  <a:srgbClr val="000000"/>
                </a:solidFill>
              </a:rPr>
              <a:t>Mechatronika és Gépszerkezettan</a:t>
            </a:r>
          </a:p>
          <a:p>
            <a:r>
              <a:rPr lang="hu-HU" smtClean="0">
                <a:solidFill>
                  <a:srgbClr val="000000"/>
                </a:solidFill>
              </a:rPr>
              <a:t>Tanszék</a:t>
            </a:r>
          </a:p>
        </p:txBody>
      </p:sp>
      <p:sp>
        <p:nvSpPr>
          <p:cNvPr id="10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>
                <a:solidFill>
                  <a:srgbClr val="000000"/>
                </a:solidFill>
              </a:rPr>
              <a:t>Hő- és Áramlástan Gépei</a:t>
            </a:r>
          </a:p>
          <a:p>
            <a:r>
              <a:rPr lang="hu-HU" b="1" i="1" dirty="0" smtClean="0">
                <a:solidFill>
                  <a:srgbClr val="000000"/>
                </a:solidFill>
              </a:rPr>
              <a:t>Író Béla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457200" y="5036321"/>
            <a:ext cx="8263784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Az ‚U’</a:t>
            </a:r>
            <a:r>
              <a:rPr lang="hu-HU" dirty="0" err="1" smtClean="0">
                <a:solidFill>
                  <a:srgbClr val="000000"/>
                </a:solidFill>
              </a:rPr>
              <a:t>-csöves</a:t>
            </a:r>
            <a:r>
              <a:rPr lang="hu-HU" dirty="0" smtClean="0">
                <a:solidFill>
                  <a:srgbClr val="000000"/>
                </a:solidFill>
              </a:rPr>
              <a:t> kialakítás olyankor célszerű, amikor a két közeg átlaghőmérséklete között nagy a különbség, ami nagy mértékű hő tágulási különbséget eredményez a köpeny- és a csőoldal között.</a:t>
            </a:r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02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 descr="Hőcserélő_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7864" y="1030986"/>
            <a:ext cx="6720840" cy="504063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0346"/>
          </a:xfrm>
        </p:spPr>
        <p:txBody>
          <a:bodyPr/>
          <a:lstStyle/>
          <a:p>
            <a:r>
              <a:rPr lang="hu-HU" sz="3600" dirty="0" smtClean="0"/>
              <a:t>Csőköteges – köpenyes hőcserélők</a:t>
            </a:r>
            <a:endParaRPr lang="hu-HU" sz="3600" dirty="0"/>
          </a:p>
        </p:txBody>
      </p:sp>
      <p:sp>
        <p:nvSpPr>
          <p:cNvPr id="1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</a:p>
        </p:txBody>
      </p:sp>
      <p:sp>
        <p:nvSpPr>
          <p:cNvPr id="16" name="Szövegdoboz 15"/>
          <p:cNvSpPr txBox="1"/>
          <p:nvPr/>
        </p:nvSpPr>
        <p:spPr>
          <a:xfrm>
            <a:off x="1356644" y="5701839"/>
            <a:ext cx="6430711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Két csőoldali járattal készült csőköteges-köpenyes hőcserélő.</a:t>
            </a:r>
            <a:endParaRPr lang="hu-H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Kép 16" descr="Hőcserélő_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7864" y="1030986"/>
            <a:ext cx="6720840" cy="5040630"/>
          </a:xfrm>
          <a:prstGeom prst="rect">
            <a:avLst/>
          </a:prstGeom>
        </p:spPr>
      </p:pic>
      <p:sp>
        <p:nvSpPr>
          <p:cNvPr id="18" name="Szövegdoboz 17"/>
          <p:cNvSpPr txBox="1"/>
          <p:nvPr/>
        </p:nvSpPr>
        <p:spPr>
          <a:xfrm>
            <a:off x="1356644" y="5701839"/>
            <a:ext cx="6430711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Két csőoldali járattal készült csőköteges-köpenyes hőcserélő.</a:t>
            </a:r>
            <a:endParaRPr lang="hu-HU" dirty="0">
              <a:solidFill>
                <a:srgbClr val="000000"/>
              </a:solidFill>
            </a:endParaRPr>
          </a:p>
        </p:txBody>
      </p:sp>
      <p:pic>
        <p:nvPicPr>
          <p:cNvPr id="11" name="Kép 10" descr="Hőcserélő_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4974" y="1022235"/>
            <a:ext cx="7574051" cy="473939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0346"/>
          </a:xfrm>
        </p:spPr>
        <p:txBody>
          <a:bodyPr/>
          <a:lstStyle/>
          <a:p>
            <a:r>
              <a:rPr lang="hu-HU" sz="3600" dirty="0" smtClean="0"/>
              <a:t>Csőköteges – köpenyes hőcserélők</a:t>
            </a:r>
            <a:endParaRPr lang="hu-HU" sz="3600" dirty="0"/>
          </a:p>
        </p:txBody>
      </p:sp>
      <p:sp>
        <p:nvSpPr>
          <p:cNvPr id="1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>
                <a:solidFill>
                  <a:srgbClr val="000000"/>
                </a:solidFill>
              </a:rPr>
              <a:t>Mechatronika és Gépszerkezettan</a:t>
            </a:r>
          </a:p>
          <a:p>
            <a:r>
              <a:rPr lang="hu-HU" smtClean="0">
                <a:solidFill>
                  <a:srgbClr val="000000"/>
                </a:solidFill>
              </a:rPr>
              <a:t>Tanszék</a:t>
            </a:r>
          </a:p>
        </p:txBody>
      </p:sp>
      <p:sp>
        <p:nvSpPr>
          <p:cNvPr id="1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>
                <a:solidFill>
                  <a:srgbClr val="000000"/>
                </a:solidFill>
              </a:rPr>
              <a:t>Hő- és Áramlástan Gépei</a:t>
            </a:r>
          </a:p>
          <a:p>
            <a:r>
              <a:rPr lang="hu-HU" b="1" i="1" dirty="0" smtClean="0">
                <a:solidFill>
                  <a:srgbClr val="000000"/>
                </a:solidFill>
              </a:rPr>
              <a:t>Író Béla</a:t>
            </a:r>
          </a:p>
        </p:txBody>
      </p:sp>
      <p:sp>
        <p:nvSpPr>
          <p:cNvPr id="15" name="Szövegdoboz 14"/>
          <p:cNvSpPr txBox="1"/>
          <p:nvPr/>
        </p:nvSpPr>
        <p:spPr>
          <a:xfrm>
            <a:off x="273466" y="5593235"/>
            <a:ext cx="8597068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Egy csőoldali járattal, rozsdamentes acélból készült csőköteges-köpenyes hőcserélő élelmiszeripari alkalmazásra.</a:t>
            </a:r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82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Kép 16" descr="Hőcserélő_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4974" y="1022235"/>
            <a:ext cx="7574051" cy="4739394"/>
          </a:xfrm>
          <a:prstGeom prst="rect">
            <a:avLst/>
          </a:prstGeom>
        </p:spPr>
      </p:pic>
      <p:sp>
        <p:nvSpPr>
          <p:cNvPr id="18" name="Szövegdoboz 17"/>
          <p:cNvSpPr txBox="1"/>
          <p:nvPr/>
        </p:nvSpPr>
        <p:spPr>
          <a:xfrm>
            <a:off x="273466" y="5593235"/>
            <a:ext cx="8597068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Egy csőoldali járattal, rozsdamentes acélból készült csőköteges-köpenyes hőcserélő élelmiszeripari alkalmazásra.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0346"/>
          </a:xfrm>
        </p:spPr>
        <p:txBody>
          <a:bodyPr/>
          <a:lstStyle/>
          <a:p>
            <a:r>
              <a:rPr lang="hu-HU" sz="3600" dirty="0" smtClean="0"/>
              <a:t>Csőköteges – köpenyes hőcserélők</a:t>
            </a:r>
            <a:endParaRPr lang="hu-HU" sz="3600" dirty="0"/>
          </a:p>
        </p:txBody>
      </p:sp>
      <p:pic>
        <p:nvPicPr>
          <p:cNvPr id="12" name="Kép 11" descr="Hőcserélő_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7325" y="1406354"/>
            <a:ext cx="3835173" cy="3252378"/>
          </a:xfrm>
          <a:prstGeom prst="rect">
            <a:avLst/>
          </a:prstGeom>
        </p:spPr>
      </p:pic>
      <p:sp>
        <p:nvSpPr>
          <p:cNvPr id="13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>
                <a:solidFill>
                  <a:srgbClr val="000000"/>
                </a:solidFill>
              </a:rPr>
              <a:t>Mechatronika és Gépszerkezettan</a:t>
            </a:r>
          </a:p>
          <a:p>
            <a:r>
              <a:rPr lang="hu-HU" smtClean="0">
                <a:solidFill>
                  <a:srgbClr val="000000"/>
                </a:solidFill>
              </a:rPr>
              <a:t>Tanszék</a:t>
            </a:r>
          </a:p>
        </p:txBody>
      </p:sp>
      <p:sp>
        <p:nvSpPr>
          <p:cNvPr id="14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>
                <a:solidFill>
                  <a:srgbClr val="000000"/>
                </a:solidFill>
              </a:rPr>
              <a:t>Hő- és Áramlástan Gépei</a:t>
            </a:r>
          </a:p>
          <a:p>
            <a:r>
              <a:rPr lang="hu-HU" b="1" i="1" dirty="0" smtClean="0">
                <a:solidFill>
                  <a:srgbClr val="000000"/>
                </a:solidFill>
              </a:rPr>
              <a:t>Író Béla</a:t>
            </a:r>
          </a:p>
        </p:txBody>
      </p:sp>
      <p:sp>
        <p:nvSpPr>
          <p:cNvPr id="15" name="Szövegdoboz 14"/>
          <p:cNvSpPr txBox="1"/>
          <p:nvPr/>
        </p:nvSpPr>
        <p:spPr>
          <a:xfrm>
            <a:off x="188008" y="4842900"/>
            <a:ext cx="8785075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Hat csőoldali járattal készült csőköteges-köpenyes hőcserélő. A hat csőoldali járat nyilván azért szükséges, mert a csőoldalon haladó közeg csekély térfogatárama miatt kicsi lenne az áramlási sebesség, ami kisebb hőátadási tényezőt jelentene a csőoldalon és így a hőátadási tényező is kisebb lenne.</a:t>
            </a:r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11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Lemezes hőcserélők</a:t>
            </a:r>
            <a:endParaRPr lang="hu-HU" dirty="0"/>
          </a:p>
        </p:txBody>
      </p:sp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</a:p>
        </p:txBody>
      </p:sp>
      <p:sp>
        <p:nvSpPr>
          <p:cNvPr id="17" name="Tartalom helye 8"/>
          <p:cNvSpPr>
            <a:spLocks noGrp="1"/>
          </p:cNvSpPr>
          <p:nvPr>
            <p:ph idx="1"/>
          </p:nvPr>
        </p:nvSpPr>
        <p:spPr>
          <a:xfrm>
            <a:off x="457200" y="1335024"/>
            <a:ext cx="8229600" cy="2651760"/>
          </a:xfrm>
        </p:spPr>
        <p:txBody>
          <a:bodyPr/>
          <a:lstStyle/>
          <a:p>
            <a:pPr algn="just"/>
            <a:r>
              <a:rPr lang="hu-HU" sz="2800" dirty="0" smtClean="0"/>
              <a:t>Folyadékok közötti hőcseréhez:</a:t>
            </a:r>
          </a:p>
          <a:p>
            <a:pPr lvl="1" algn="just"/>
            <a:r>
              <a:rPr lang="hu-HU" sz="2000" dirty="0" smtClean="0"/>
              <a:t>Gyakorlatilag ellenáramúak.</a:t>
            </a:r>
          </a:p>
          <a:p>
            <a:pPr lvl="1" algn="just"/>
            <a:r>
              <a:rPr lang="hu-HU" sz="2000" dirty="0" smtClean="0"/>
              <a:t>Jó hőátadási és így jó hővezetési tényezők.</a:t>
            </a:r>
          </a:p>
          <a:p>
            <a:pPr lvl="1" algn="just"/>
            <a:r>
              <a:rPr lang="hu-HU" sz="2000" dirty="0" smtClean="0"/>
              <a:t>Azonos elemekből felépíthető tetszés szerinti méret.</a:t>
            </a:r>
          </a:p>
          <a:p>
            <a:pPr lvl="1" algn="just">
              <a:buNone/>
            </a:pPr>
            <a:endParaRPr lang="hu-H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 descr="Lemezes hőcserélő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92382" y="1172771"/>
            <a:ext cx="4359235" cy="405610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Lemezes hőcserélők</a:t>
            </a:r>
            <a:endParaRPr lang="hu-HU" dirty="0"/>
          </a:p>
        </p:txBody>
      </p:sp>
      <p:pic>
        <p:nvPicPr>
          <p:cNvPr id="9" name="Kép 8" descr="Lemezes hőcserélő_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34754" y="1172771"/>
            <a:ext cx="3874492" cy="4056109"/>
          </a:xfrm>
          <a:prstGeom prst="rect">
            <a:avLst/>
          </a:prstGeom>
        </p:spPr>
      </p:pic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</a:p>
        </p:txBody>
      </p:sp>
      <p:sp>
        <p:nvSpPr>
          <p:cNvPr id="17" name="Szövegdoboz 16"/>
          <p:cNvSpPr txBox="1"/>
          <p:nvPr/>
        </p:nvSpPr>
        <p:spPr>
          <a:xfrm>
            <a:off x="188008" y="5304369"/>
            <a:ext cx="8785075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A lemezek két oldalán párhuzamos ellenáramlást lehet biztosítani. A kis keresztmetszetű csatornákban viszonylag magas áramlási sebesség alakul ki, ami magas hőátadási tényezőket és magas hőátviteli tényezőt eredményez.</a:t>
            </a:r>
            <a:endParaRPr lang="hu-H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Lemezes hőcserélők</a:t>
            </a:r>
            <a:endParaRPr lang="hu-HU" dirty="0"/>
          </a:p>
        </p:txBody>
      </p:sp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>
                <a:solidFill>
                  <a:srgbClr val="000000"/>
                </a:solidFill>
              </a:rPr>
              <a:t>Mechatronika és Gépszerkezettan</a:t>
            </a:r>
          </a:p>
          <a:p>
            <a:r>
              <a:rPr lang="hu-HU" smtClean="0">
                <a:solidFill>
                  <a:srgbClr val="000000"/>
                </a:solidFill>
              </a:rPr>
              <a:t>Tanszék</a:t>
            </a:r>
          </a:p>
        </p:txBody>
      </p:sp>
      <p:sp>
        <p:nvSpPr>
          <p:cNvPr id="1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>
                <a:solidFill>
                  <a:srgbClr val="000000"/>
                </a:solidFill>
              </a:rPr>
              <a:t>Hő- és Áramlástan Gépei</a:t>
            </a:r>
          </a:p>
          <a:p>
            <a:r>
              <a:rPr lang="hu-HU" b="1" i="1" dirty="0" smtClean="0">
                <a:solidFill>
                  <a:srgbClr val="000000"/>
                </a:solidFill>
              </a:rPr>
              <a:t>Író Béla</a:t>
            </a:r>
          </a:p>
        </p:txBody>
      </p:sp>
      <p:pic>
        <p:nvPicPr>
          <p:cNvPr id="17" name="Kép 16" descr="Lemezes hőcserélő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92382" y="1172771"/>
            <a:ext cx="4359235" cy="4056109"/>
          </a:xfrm>
          <a:prstGeom prst="rect">
            <a:avLst/>
          </a:prstGeom>
        </p:spPr>
      </p:pic>
      <p:sp>
        <p:nvSpPr>
          <p:cNvPr id="18" name="Szövegdoboz 17"/>
          <p:cNvSpPr txBox="1"/>
          <p:nvPr/>
        </p:nvSpPr>
        <p:spPr>
          <a:xfrm>
            <a:off x="188008" y="5304369"/>
            <a:ext cx="8785075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A lemezek két oldalán párhuzamos ellenáramlást lehet biztosítani. A kis keresztmetszetű csatornákban viszonylag magas áramlási sebesség alakul ki, ami magas hőátadási tényezőket és magas hőátviteli tényezőt eredményez.</a:t>
            </a:r>
            <a:endParaRPr lang="hu-HU" dirty="0">
              <a:solidFill>
                <a:srgbClr val="000000"/>
              </a:solidFill>
            </a:endParaRPr>
          </a:p>
        </p:txBody>
      </p:sp>
      <p:pic>
        <p:nvPicPr>
          <p:cNvPr id="19" name="Kép 18" descr="Hőcserélő_8 (lemezes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53533" y="1146947"/>
            <a:ext cx="2036932" cy="4428114"/>
          </a:xfrm>
          <a:prstGeom prst="rect">
            <a:avLst/>
          </a:prstGeom>
        </p:spPr>
      </p:pic>
      <p:sp>
        <p:nvSpPr>
          <p:cNvPr id="20" name="Szövegdoboz 19"/>
          <p:cNvSpPr txBox="1"/>
          <p:nvPr/>
        </p:nvSpPr>
        <p:spPr>
          <a:xfrm>
            <a:off x="188008" y="5676188"/>
            <a:ext cx="8785075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Az apró csatornákat formázó lemezek sajtolással olcsón és gyorsan gyárthatók</a:t>
            </a:r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2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Lemezes hőcserélők</a:t>
            </a:r>
            <a:endParaRPr lang="hu-HU" dirty="0"/>
          </a:p>
        </p:txBody>
      </p:sp>
      <p:pic>
        <p:nvPicPr>
          <p:cNvPr id="14" name="Kép 13" descr="Hőcserélő_6 (lemezes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63034" y="1124323"/>
            <a:ext cx="6617931" cy="4250428"/>
          </a:xfrm>
          <a:prstGeom prst="rect">
            <a:avLst/>
          </a:prstGeom>
        </p:spPr>
      </p:pic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>
                <a:solidFill>
                  <a:srgbClr val="000000"/>
                </a:solidFill>
              </a:rPr>
              <a:t>Mechatronika és Gépszerkezettan</a:t>
            </a:r>
          </a:p>
          <a:p>
            <a:r>
              <a:rPr lang="hu-HU" smtClean="0">
                <a:solidFill>
                  <a:srgbClr val="000000"/>
                </a:solidFill>
              </a:rPr>
              <a:t>Tanszék</a:t>
            </a:r>
          </a:p>
        </p:txBody>
      </p:sp>
      <p:sp>
        <p:nvSpPr>
          <p:cNvPr id="1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>
                <a:solidFill>
                  <a:srgbClr val="000000"/>
                </a:solidFill>
              </a:rPr>
              <a:t>Hő- és Áramlástan Gépei</a:t>
            </a:r>
          </a:p>
          <a:p>
            <a:r>
              <a:rPr lang="hu-HU" b="1" i="1" dirty="0" smtClean="0">
                <a:solidFill>
                  <a:srgbClr val="000000"/>
                </a:solidFill>
              </a:rPr>
              <a:t>Író Béla</a:t>
            </a:r>
          </a:p>
        </p:txBody>
      </p:sp>
      <p:sp>
        <p:nvSpPr>
          <p:cNvPr id="17" name="Szövegdoboz 16"/>
          <p:cNvSpPr txBox="1"/>
          <p:nvPr/>
        </p:nvSpPr>
        <p:spPr>
          <a:xfrm>
            <a:off x="188008" y="5565090"/>
            <a:ext cx="878507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A lemezek közé, az erre a célra sajtolt hornyokba, speciális, adott esetben hőálló,  tömítőgumit helyeznek el.</a:t>
            </a:r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16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Lemezes hőcserélők</a:t>
            </a:r>
            <a:endParaRPr lang="hu-HU" dirty="0"/>
          </a:p>
        </p:txBody>
      </p:sp>
      <p:pic>
        <p:nvPicPr>
          <p:cNvPr id="11" name="Kép 10" descr="Hőcserélő_2 (lemezes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1301" y="1338136"/>
            <a:ext cx="7341398" cy="4618160"/>
          </a:xfrm>
          <a:prstGeom prst="rect">
            <a:avLst/>
          </a:prstGeom>
        </p:spPr>
      </p:pic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>
                <a:solidFill>
                  <a:srgbClr val="000000"/>
                </a:solidFill>
              </a:rPr>
              <a:t>Mechatronika és Gépszerkezettan</a:t>
            </a:r>
          </a:p>
          <a:p>
            <a:r>
              <a:rPr lang="hu-HU" smtClean="0">
                <a:solidFill>
                  <a:srgbClr val="000000"/>
                </a:solidFill>
              </a:rPr>
              <a:t>Tanszék</a:t>
            </a:r>
          </a:p>
        </p:txBody>
      </p:sp>
      <p:sp>
        <p:nvSpPr>
          <p:cNvPr id="1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>
                <a:solidFill>
                  <a:srgbClr val="000000"/>
                </a:solidFill>
              </a:rPr>
              <a:t>Hő- és Áramlástan Gépei</a:t>
            </a:r>
          </a:p>
          <a:p>
            <a:r>
              <a:rPr lang="hu-HU" b="1" i="1" dirty="0" smtClean="0">
                <a:solidFill>
                  <a:srgbClr val="000000"/>
                </a:solidFill>
              </a:rPr>
              <a:t>Író Béla</a:t>
            </a:r>
          </a:p>
        </p:txBody>
      </p:sp>
      <p:pic>
        <p:nvPicPr>
          <p:cNvPr id="17" name="Kép 16" descr="Hőcserélő_6 (lemezes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63034" y="1124323"/>
            <a:ext cx="6617931" cy="4250428"/>
          </a:xfrm>
          <a:prstGeom prst="rect">
            <a:avLst/>
          </a:prstGeom>
        </p:spPr>
      </p:pic>
      <p:sp>
        <p:nvSpPr>
          <p:cNvPr id="18" name="Szövegdoboz 17"/>
          <p:cNvSpPr txBox="1"/>
          <p:nvPr/>
        </p:nvSpPr>
        <p:spPr>
          <a:xfrm>
            <a:off x="188008" y="5565090"/>
            <a:ext cx="878507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A lemezek közé, az erre a célra sajtolt hornyokba, speciális, adott esetben hőálló,  tömítőgumit helyeznek el.</a:t>
            </a:r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54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Lemezes hőcserélők</a:t>
            </a:r>
            <a:endParaRPr lang="hu-HU" dirty="0"/>
          </a:p>
        </p:txBody>
      </p:sp>
      <p:pic>
        <p:nvPicPr>
          <p:cNvPr id="12" name="Kép 11" descr="Hőcserélő_4 (lemezes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85316" y="1347642"/>
            <a:ext cx="6373368" cy="4780026"/>
          </a:xfrm>
          <a:prstGeom prst="rect">
            <a:avLst/>
          </a:prstGeom>
        </p:spPr>
      </p:pic>
      <p:sp>
        <p:nvSpPr>
          <p:cNvPr id="1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>
                <a:solidFill>
                  <a:srgbClr val="000000"/>
                </a:solidFill>
              </a:rPr>
              <a:t>Mechatronika és Gépszerkezettan</a:t>
            </a:r>
          </a:p>
          <a:p>
            <a:r>
              <a:rPr lang="hu-HU" smtClean="0">
                <a:solidFill>
                  <a:srgbClr val="000000"/>
                </a:solidFill>
              </a:rPr>
              <a:t>Tanszék</a:t>
            </a:r>
          </a:p>
        </p:txBody>
      </p:sp>
      <p:sp>
        <p:nvSpPr>
          <p:cNvPr id="16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>
                <a:solidFill>
                  <a:srgbClr val="000000"/>
                </a:solidFill>
              </a:rPr>
              <a:t>Hő- és Áramlástan Gépei</a:t>
            </a:r>
          </a:p>
          <a:p>
            <a:r>
              <a:rPr lang="hu-HU" b="1" i="1" dirty="0" smtClean="0">
                <a:solidFill>
                  <a:srgbClr val="000000"/>
                </a:solidFill>
              </a:rPr>
              <a:t>Író Béla</a:t>
            </a:r>
          </a:p>
        </p:txBody>
      </p:sp>
      <p:pic>
        <p:nvPicPr>
          <p:cNvPr id="17" name="Kép 16" descr="Hőcserélő_2 (lemezes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1301" y="1338136"/>
            <a:ext cx="7341398" cy="46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277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 smtClean="0"/>
              <a:t>Folyadék-gáz csőköteges hőcserélők</a:t>
            </a:r>
            <a:endParaRPr lang="hu-HU" sz="3600" dirty="0"/>
          </a:p>
        </p:txBody>
      </p:sp>
      <p:sp>
        <p:nvSpPr>
          <p:cNvPr id="9" name="Tartalom helye 8"/>
          <p:cNvSpPr>
            <a:spLocks noGrp="1"/>
          </p:cNvSpPr>
          <p:nvPr>
            <p:ph idx="1"/>
          </p:nvPr>
        </p:nvSpPr>
        <p:spPr>
          <a:xfrm>
            <a:off x="457200" y="1335024"/>
            <a:ext cx="8229600" cy="2651760"/>
          </a:xfrm>
        </p:spPr>
        <p:txBody>
          <a:bodyPr/>
          <a:lstStyle/>
          <a:p>
            <a:pPr algn="just"/>
            <a:r>
              <a:rPr lang="hu-HU" sz="2800" dirty="0" smtClean="0"/>
              <a:t>A nagy fajhő- és sűrűségkülönbség miatt:</a:t>
            </a:r>
          </a:p>
          <a:p>
            <a:pPr lvl="1" algn="just"/>
            <a:r>
              <a:rPr lang="hu-HU" sz="2000" dirty="0" smtClean="0"/>
              <a:t>Többnyire keresztáramúak.</a:t>
            </a:r>
          </a:p>
          <a:p>
            <a:pPr lvl="1" algn="just"/>
            <a:r>
              <a:rPr lang="hu-HU" sz="2000" dirty="0" smtClean="0"/>
              <a:t>A folyadék csövekben a gáz a csövek körül áramlik.</a:t>
            </a:r>
          </a:p>
          <a:p>
            <a:pPr lvl="1" algn="just"/>
            <a:r>
              <a:rPr lang="hu-HU" sz="2000" dirty="0" smtClean="0"/>
              <a:t>Bordázott külső felületű csövek.</a:t>
            </a:r>
          </a:p>
          <a:p>
            <a:pPr lvl="1" algn="just"/>
            <a:r>
              <a:rPr lang="hu-HU" sz="2000" dirty="0" smtClean="0"/>
              <a:t>Folyadék oldalon gyakran több járatúak.</a:t>
            </a:r>
          </a:p>
          <a:p>
            <a:pPr lvl="1" algn="just"/>
            <a:r>
              <a:rPr lang="hu-HU" sz="2000" dirty="0" smtClean="0"/>
              <a:t>A gáz oldali hőátadási tényező a meghatározó. </a:t>
            </a:r>
            <a:endParaRPr lang="hu-HU" sz="2000" dirty="0"/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 smtClean="0"/>
              <a:t>Folyadék-gáz csőköteges hőcserélők</a:t>
            </a:r>
            <a:endParaRPr lang="hu-HU" sz="3600" dirty="0"/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</a:p>
        </p:txBody>
      </p:sp>
      <p:pic>
        <p:nvPicPr>
          <p:cNvPr id="7" name="Kép 6" descr="Folyadék_gáz hőcserélő_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77559" y="1232512"/>
            <a:ext cx="4788881" cy="4085619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188008" y="5479630"/>
            <a:ext cx="878507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A hűtőközeg (</a:t>
            </a:r>
            <a:r>
              <a:rPr lang="hu-HU" dirty="0" err="1" smtClean="0">
                <a:solidFill>
                  <a:srgbClr val="000000"/>
                </a:solidFill>
              </a:rPr>
              <a:t>coolant</a:t>
            </a:r>
            <a:r>
              <a:rPr lang="hu-HU" dirty="0" smtClean="0">
                <a:solidFill>
                  <a:srgbClr val="000000"/>
                </a:solidFill>
              </a:rPr>
              <a:t>) a csövekben áramlik. Csőoldalon számos járat van, mivel a hűtőközeg térfogatárama sokkal kisebb (folyadék) mint a lehűtendő levegőé.</a:t>
            </a:r>
            <a:endParaRPr lang="hu-H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 descr="Folyadék_gáz hőcserélő_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77559" y="1232512"/>
            <a:ext cx="4788881" cy="4085619"/>
          </a:xfrm>
          <a:prstGeom prst="rect">
            <a:avLst/>
          </a:prstGeom>
        </p:spPr>
      </p:pic>
      <p:sp>
        <p:nvSpPr>
          <p:cNvPr id="10" name="Szövegdoboz 9"/>
          <p:cNvSpPr txBox="1"/>
          <p:nvPr/>
        </p:nvSpPr>
        <p:spPr>
          <a:xfrm>
            <a:off x="188008" y="5479630"/>
            <a:ext cx="878507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A hűtőközeg (</a:t>
            </a:r>
            <a:r>
              <a:rPr lang="hu-HU" dirty="0" err="1" smtClean="0">
                <a:solidFill>
                  <a:srgbClr val="000000"/>
                </a:solidFill>
              </a:rPr>
              <a:t>coolant</a:t>
            </a:r>
            <a:r>
              <a:rPr lang="hu-HU" dirty="0" smtClean="0">
                <a:solidFill>
                  <a:srgbClr val="000000"/>
                </a:solidFill>
              </a:rPr>
              <a:t>) a csövekben áramlik. Csőoldalon számos járat van, mivel a hűtőközeg térfogatárama sokkal kisebb (folyadék) mint a lehűtendő levegőé.</a:t>
            </a:r>
            <a:endParaRPr lang="hu-HU" dirty="0">
              <a:solidFill>
                <a:srgbClr val="000000"/>
              </a:solidFill>
            </a:endParaRPr>
          </a:p>
        </p:txBody>
      </p:sp>
      <p:pic>
        <p:nvPicPr>
          <p:cNvPr id="8" name="Kép 7" descr="Folyadék_gáz hőcserélő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28787" y="1123738"/>
            <a:ext cx="4086426" cy="3662568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 smtClean="0"/>
              <a:t>Folyadék-gáz csőköteges hőcserélők</a:t>
            </a:r>
            <a:endParaRPr lang="hu-HU" sz="3600" dirty="0"/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</a:p>
        </p:txBody>
      </p:sp>
      <p:sp>
        <p:nvSpPr>
          <p:cNvPr id="14" name="Szövegdoboz 13"/>
          <p:cNvSpPr txBox="1"/>
          <p:nvPr/>
        </p:nvSpPr>
        <p:spPr>
          <a:xfrm>
            <a:off x="188008" y="4916763"/>
            <a:ext cx="8785075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A hőcserélő csőoldalon kétjáratú. A csövekben a hűtőközeg (folyadék) áramlik. A csövek külső felülete bordázott. A bordázattal megnövelt felülettel </a:t>
            </a:r>
            <a:r>
              <a:rPr lang="hu-HU" dirty="0">
                <a:solidFill>
                  <a:srgbClr val="000000"/>
                </a:solidFill>
              </a:rPr>
              <a:t>részben </a:t>
            </a:r>
            <a:r>
              <a:rPr lang="hu-HU" dirty="0" smtClean="0">
                <a:solidFill>
                  <a:srgbClr val="000000"/>
                </a:solidFill>
              </a:rPr>
              <a:t>kompenzálható a csövek között áramló, lehűtendő levegő kisebb hőátadási tényezőjének hatása.</a:t>
            </a:r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942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 descr="Folyadék_gáz hőcserélő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28787" y="1123738"/>
            <a:ext cx="4086426" cy="3662568"/>
          </a:xfrm>
          <a:prstGeom prst="rect">
            <a:avLst/>
          </a:prstGeom>
        </p:spPr>
      </p:pic>
      <p:sp>
        <p:nvSpPr>
          <p:cNvPr id="10" name="Szövegdoboz 9"/>
          <p:cNvSpPr txBox="1"/>
          <p:nvPr/>
        </p:nvSpPr>
        <p:spPr>
          <a:xfrm>
            <a:off x="188008" y="4916763"/>
            <a:ext cx="8785075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A hőcserélő csőoldalon kétjáratú. A csövekben a hűtőközeg (folyadék) áramlik. A csövek külső felülete bordázott. A bordázattal megnövelt felülettel </a:t>
            </a:r>
            <a:r>
              <a:rPr lang="hu-HU" dirty="0">
                <a:solidFill>
                  <a:srgbClr val="000000"/>
                </a:solidFill>
              </a:rPr>
              <a:t>részben </a:t>
            </a:r>
            <a:r>
              <a:rPr lang="hu-HU" dirty="0" smtClean="0">
                <a:solidFill>
                  <a:srgbClr val="000000"/>
                </a:solidFill>
              </a:rPr>
              <a:t>kompenzálható a csövek között áramló, lehűtendő levegő kisebb hőátadási tényezőjének hatása.</a:t>
            </a:r>
            <a:endParaRPr lang="hu-HU" dirty="0">
              <a:solidFill>
                <a:srgbClr val="000000"/>
              </a:solidFill>
            </a:endParaRPr>
          </a:p>
        </p:txBody>
      </p:sp>
      <p:pic>
        <p:nvPicPr>
          <p:cNvPr id="11" name="Kép 10" descr="Folyadék_gáz hőcserélő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5306" y="1153756"/>
            <a:ext cx="4713388" cy="3760683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 smtClean="0"/>
              <a:t>Folyadék-gáz csőköteges hőcserélők</a:t>
            </a:r>
            <a:endParaRPr lang="hu-HU" sz="3600" dirty="0"/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</a:p>
        </p:txBody>
      </p:sp>
      <p:sp>
        <p:nvSpPr>
          <p:cNvPr id="14" name="Szövegdoboz 13"/>
          <p:cNvSpPr txBox="1"/>
          <p:nvPr/>
        </p:nvSpPr>
        <p:spPr>
          <a:xfrm>
            <a:off x="179462" y="4925267"/>
            <a:ext cx="8785075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Ráépített ventilátorral ellátott, keresztáramú léghűtő. A hűtőfolyadék (víz) három, többjáratú csőkötegben áramoltatható, amivel a hűtési teljesítményt lehet három fokozatban szabályozni. </a:t>
            </a:r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1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 smtClean="0"/>
              <a:t>Gáz-gáz csőköteges hőcserélők</a:t>
            </a:r>
            <a:endParaRPr lang="hu-HU" sz="3600" dirty="0"/>
          </a:p>
        </p:txBody>
      </p:sp>
      <p:sp>
        <p:nvSpPr>
          <p:cNvPr id="9" name="Tartalom helye 8"/>
          <p:cNvSpPr>
            <a:spLocks noGrp="1"/>
          </p:cNvSpPr>
          <p:nvPr>
            <p:ph idx="1"/>
          </p:nvPr>
        </p:nvSpPr>
        <p:spPr>
          <a:xfrm>
            <a:off x="457200" y="1335024"/>
            <a:ext cx="8229600" cy="2231136"/>
          </a:xfrm>
        </p:spPr>
        <p:txBody>
          <a:bodyPr/>
          <a:lstStyle/>
          <a:p>
            <a:pPr algn="just"/>
            <a:r>
              <a:rPr lang="hu-HU" sz="2800" dirty="0" smtClean="0"/>
              <a:t>A kicsi fajhő és sűrűség miatt:</a:t>
            </a:r>
          </a:p>
          <a:p>
            <a:pPr lvl="1" algn="just"/>
            <a:r>
              <a:rPr lang="hu-HU" sz="2000" dirty="0" smtClean="0"/>
              <a:t>Többnyire keresztáramúak.</a:t>
            </a:r>
          </a:p>
          <a:p>
            <a:pPr lvl="1" algn="just"/>
            <a:r>
              <a:rPr lang="hu-HU" sz="2000" dirty="0" smtClean="0"/>
              <a:t>A csövekben a kisebb térfogatáramú közeg halad.</a:t>
            </a:r>
          </a:p>
          <a:p>
            <a:pPr lvl="1" algn="just"/>
            <a:r>
              <a:rPr lang="hu-HU" sz="2000" dirty="0" smtClean="0"/>
              <a:t>Bordázott külső felületű csövek.</a:t>
            </a:r>
          </a:p>
          <a:p>
            <a:pPr lvl="1" algn="just"/>
            <a:r>
              <a:rPr lang="hu-HU" sz="2000" dirty="0" smtClean="0"/>
              <a:t>A kisebbik hőátadási tényező (rendszerint a külső) a meghatározó. </a:t>
            </a:r>
            <a:endParaRPr lang="hu-HU" sz="2000" dirty="0"/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 smtClean="0"/>
              <a:t>Gáz-gáz csőköteges hőcserélők</a:t>
            </a:r>
            <a:endParaRPr lang="hu-HU" sz="3600" dirty="0"/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>
                <a:solidFill>
                  <a:srgbClr val="000000"/>
                </a:solidFill>
              </a:rPr>
              <a:t>Mechatronika és Gépszerkezettan</a:t>
            </a:r>
          </a:p>
          <a:p>
            <a:r>
              <a:rPr lang="hu-HU" smtClean="0">
                <a:solidFill>
                  <a:srgbClr val="000000"/>
                </a:solidFill>
              </a:rPr>
              <a:t>Tanszék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>
                <a:solidFill>
                  <a:srgbClr val="000000"/>
                </a:solidFill>
              </a:rPr>
              <a:t>Hő- és Áramlástan Gépei</a:t>
            </a:r>
          </a:p>
          <a:p>
            <a:r>
              <a:rPr lang="hu-HU" b="1" i="1" dirty="0" smtClean="0">
                <a:solidFill>
                  <a:srgbClr val="000000"/>
                </a:solidFill>
              </a:rPr>
              <a:t>Író Béla</a:t>
            </a:r>
          </a:p>
        </p:txBody>
      </p:sp>
      <p:pic>
        <p:nvPicPr>
          <p:cNvPr id="7" name="Kép 6" descr="gáz-gáz hőcserélő_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725" y="1264633"/>
            <a:ext cx="5332549" cy="3999412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179462" y="4925267"/>
            <a:ext cx="8785075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Turbótöltő hűtője. A sűrített közeg nagyobb áramlási sebessége következtében nagyobb a hőátadási tényező is, mint a menetszél által keltett légáram esetében. Ezért a menetszél oldalán van bordázat.</a:t>
            </a:r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0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gáz-gáz hőcserélő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63624" y="1490061"/>
            <a:ext cx="6007608" cy="4529736"/>
          </a:xfrm>
          <a:prstGeom prst="rect">
            <a:avLst/>
          </a:prstGeom>
        </p:spPr>
      </p:pic>
      <p:pic>
        <p:nvPicPr>
          <p:cNvPr id="10" name="Kép 9" descr="gáz-gáz hőcserélő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1704" y="1303020"/>
            <a:ext cx="6260592" cy="469544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 smtClean="0"/>
              <a:t>Gáz-gáz csőköteges hőcserélők</a:t>
            </a:r>
            <a:endParaRPr lang="hu-HU" sz="3600" dirty="0"/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>
                <a:solidFill>
                  <a:srgbClr val="000000"/>
                </a:solidFill>
              </a:rPr>
              <a:t>Mechatronika és Gépszerkezettan</a:t>
            </a:r>
          </a:p>
          <a:p>
            <a:r>
              <a:rPr lang="hu-HU" smtClean="0">
                <a:solidFill>
                  <a:srgbClr val="000000"/>
                </a:solidFill>
              </a:rPr>
              <a:t>Tanszék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>
                <a:solidFill>
                  <a:srgbClr val="000000"/>
                </a:solidFill>
              </a:rPr>
              <a:t>Hő- és Áramlástan Gépei</a:t>
            </a:r>
          </a:p>
          <a:p>
            <a:r>
              <a:rPr lang="hu-HU" b="1" i="1" dirty="0" smtClean="0">
                <a:solidFill>
                  <a:srgbClr val="000000"/>
                </a:solidFill>
              </a:rPr>
              <a:t>Író Béla</a:t>
            </a:r>
          </a:p>
        </p:txBody>
      </p:sp>
      <p:pic>
        <p:nvPicPr>
          <p:cNvPr id="7" name="Kép 6" descr="gáz-gáz hőcserélő_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5725" y="1264633"/>
            <a:ext cx="5332549" cy="3999412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179462" y="4925267"/>
            <a:ext cx="8785075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Turbótöltő hűtője. A sűrített közeg nagyobb áramlási sebessége következtében nagyobb a hőátadási tényező is, mint a menetszél által keltett légáram esetében. Ezért a menetszél oldalán van bordázat.</a:t>
            </a:r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38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hőcső</a:t>
            </a:r>
            <a:endParaRPr lang="hu-HU" dirty="0"/>
          </a:p>
        </p:txBody>
      </p:sp>
      <p:sp>
        <p:nvSpPr>
          <p:cNvPr id="9" name="Tartalom helye 8"/>
          <p:cNvSpPr>
            <a:spLocks noGrp="1"/>
          </p:cNvSpPr>
          <p:nvPr>
            <p:ph idx="1"/>
          </p:nvPr>
        </p:nvSpPr>
        <p:spPr>
          <a:xfrm>
            <a:off x="457200" y="1335024"/>
            <a:ext cx="8229600" cy="4114800"/>
          </a:xfrm>
        </p:spPr>
        <p:txBody>
          <a:bodyPr/>
          <a:lstStyle/>
          <a:p>
            <a:pPr algn="just"/>
            <a:r>
              <a:rPr lang="hu-HU" sz="2000" dirty="0" smtClean="0"/>
              <a:t>Kis mennyiségű folyadékot tartalmazó cső, melyből a levegőt és minden más gázt kiszivattyúztak a lezárás előtt.</a:t>
            </a:r>
          </a:p>
          <a:p>
            <a:pPr algn="just"/>
            <a:r>
              <a:rPr lang="hu-HU" sz="2000" dirty="0" smtClean="0"/>
              <a:t>Ekkor a csövet a folyadék és annak vele egyensúlyban lévő gőze tölti ki.</a:t>
            </a:r>
          </a:p>
          <a:p>
            <a:pPr algn="just"/>
            <a:r>
              <a:rPr lang="hu-HU" sz="2000" dirty="0" smtClean="0"/>
              <a:t>Ha a cső egyik vége magasabb a másik alacsonyabb hőmérsékletű, akkor az egyensúly megbomlik, a melegebb végnél keletkező gőz a hidegebb vég felé áramlik, ahol lekondenzálódik és a keletkező kondenzátum visszafolyik a hidegebb véghez.</a:t>
            </a:r>
          </a:p>
          <a:p>
            <a:pPr algn="just"/>
            <a:r>
              <a:rPr lang="hu-HU" sz="2000" dirty="0" smtClean="0"/>
              <a:t>A gőz és a kondenzátum mozgása valósítja meg a cső két vége közötti hő szállítást.</a:t>
            </a:r>
          </a:p>
          <a:p>
            <a:pPr algn="just"/>
            <a:r>
              <a:rPr lang="hu-HU" sz="2000" dirty="0" smtClean="0"/>
              <a:t>Mivel a forrás és a kondenzáció hőátadási tényezője egyaránt kb. 10</a:t>
            </a:r>
            <a:r>
              <a:rPr lang="hu-HU" sz="2000" baseline="30000" dirty="0" smtClean="0"/>
              <a:t>4</a:t>
            </a:r>
            <a:r>
              <a:rPr lang="hu-HU" sz="2000" dirty="0" smtClean="0"/>
              <a:t> </a:t>
            </a:r>
            <a:r>
              <a:rPr lang="hu-HU" sz="2000" i="1" dirty="0" smtClean="0"/>
              <a:t>W/m</a:t>
            </a:r>
            <a:r>
              <a:rPr lang="hu-HU" sz="2000" i="1" baseline="30000" dirty="0" smtClean="0"/>
              <a:t>2</a:t>
            </a:r>
            <a:r>
              <a:rPr lang="hu-HU" sz="2000" i="1" dirty="0" smtClean="0"/>
              <a:t>.K</a:t>
            </a:r>
            <a:r>
              <a:rPr lang="hu-HU" sz="2000" dirty="0" smtClean="0"/>
              <a:t> ezért nagyon hatékony a hő szállítás </a:t>
            </a:r>
            <a:endParaRPr lang="hu-HU" sz="2000" dirty="0"/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hőcső</a:t>
            </a:r>
            <a:endParaRPr lang="hu-HU" dirty="0"/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</a:p>
        </p:txBody>
      </p:sp>
      <p:pic>
        <p:nvPicPr>
          <p:cNvPr id="7" name="Kép 6" descr="Hőcső_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4712" y="1449872"/>
            <a:ext cx="6885432" cy="42689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35935" y="83253"/>
            <a:ext cx="8229600" cy="1143000"/>
          </a:xfrm>
        </p:spPr>
        <p:txBody>
          <a:bodyPr/>
          <a:lstStyle/>
          <a:p>
            <a:r>
              <a:rPr lang="hu-HU" sz="3600" dirty="0" smtClean="0"/>
              <a:t>A hőcsövekkel megvalósított ellenáramú hőcserélő</a:t>
            </a:r>
            <a:endParaRPr lang="hu-HU" sz="3600" dirty="0"/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</a:p>
        </p:txBody>
      </p:sp>
      <p:pic>
        <p:nvPicPr>
          <p:cNvPr id="9" name="Kép 8" descr="Hőcső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42032" y="1241754"/>
            <a:ext cx="4032504" cy="49213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35935" y="147048"/>
            <a:ext cx="8229600" cy="1143000"/>
          </a:xfrm>
        </p:spPr>
        <p:txBody>
          <a:bodyPr/>
          <a:lstStyle/>
          <a:p>
            <a:r>
              <a:rPr lang="hu-HU" sz="3600" dirty="0" smtClean="0"/>
              <a:t>A hőcső alkalmazása a számítástechnikai berendezésekben</a:t>
            </a:r>
            <a:endParaRPr lang="hu-HU" sz="3600" dirty="0"/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276447" y="1786274"/>
            <a:ext cx="85698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 smtClean="0"/>
              <a:t>A megoldandó probléma:</a:t>
            </a:r>
          </a:p>
          <a:p>
            <a:pPr algn="just"/>
            <a:endParaRPr lang="hu-HU" sz="2400" dirty="0" smtClean="0"/>
          </a:p>
          <a:p>
            <a:pPr algn="just"/>
            <a:r>
              <a:rPr lang="hu-HU" sz="2400" dirty="0" smtClean="0"/>
              <a:t>Kis térfogatú és ebből következően kis felületű, de nagy mennyiségű hőt termelő berendezések hűtése. A kis felület bordázással ugyan megnövelhető, de a nagy méretű bordák bordahatásfoka nagyon alacsony, a hőleadás elégtelen.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039389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/>
          <p:cNvSpPr txBox="1"/>
          <p:nvPr/>
        </p:nvSpPr>
        <p:spPr>
          <a:xfrm>
            <a:off x="279992" y="1789819"/>
            <a:ext cx="85698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 smtClean="0"/>
              <a:t>A megoldás:</a:t>
            </a:r>
          </a:p>
          <a:p>
            <a:pPr algn="just"/>
            <a:endParaRPr lang="hu-HU" sz="2400" dirty="0" smtClean="0"/>
          </a:p>
          <a:p>
            <a:pPr algn="just"/>
            <a:r>
              <a:rPr lang="hu-HU" sz="2400" dirty="0" smtClean="0"/>
              <a:t>A kis felületű elektronikai alkatrész felületéről hőcsövek segítségével szállítják el a hőt a nagy felületű bordázatra. Mivel a hőcső két vége között nincs számottevő hőmérsékletkülönbség (a forrás és a kondenzáció hőmérséklete azonos!), a hőcső kondenzációs részére illeszkedő bordák átlagos hőmérséklete lényegesen magasabb, mint a hagyományosan a hűtendő felületre illeszkedő bordák esetében, így a hőleadás megnövelhető.</a:t>
            </a:r>
            <a:endParaRPr lang="hu-HU" sz="2400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35935" y="147048"/>
            <a:ext cx="8229600" cy="1143000"/>
          </a:xfrm>
        </p:spPr>
        <p:txBody>
          <a:bodyPr/>
          <a:lstStyle/>
          <a:p>
            <a:r>
              <a:rPr lang="hu-HU" sz="3600" dirty="0" smtClean="0"/>
              <a:t>A hőcső alkalmazása a számítástechnikai berendezésekben</a:t>
            </a:r>
            <a:endParaRPr lang="hu-HU" sz="3600" dirty="0"/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276447" y="1786274"/>
            <a:ext cx="85698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 smtClean="0"/>
              <a:t>A megoldandó probléma:</a:t>
            </a:r>
          </a:p>
          <a:p>
            <a:pPr algn="just"/>
            <a:endParaRPr lang="hu-HU" sz="2400" dirty="0" smtClean="0"/>
          </a:p>
          <a:p>
            <a:pPr algn="just"/>
            <a:r>
              <a:rPr lang="hu-HU" sz="2400" dirty="0" smtClean="0"/>
              <a:t>Kis térfogatú és ebből következően kis felületű, de nagy mennyiségű hőt termelő berendezések hűtése. A kis felület bordázással ugyan megnövelhető, de a nagy méretű bordák bordahatásfoka nagyon alacsony, a hőleadás elégtelen..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411165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35935" y="147048"/>
            <a:ext cx="8229600" cy="1143000"/>
          </a:xfrm>
        </p:spPr>
        <p:txBody>
          <a:bodyPr/>
          <a:lstStyle/>
          <a:p>
            <a:r>
              <a:rPr lang="hu-HU" sz="3600" dirty="0" smtClean="0"/>
              <a:t>A hőcső alkalmazása a számítástechnikai berendezésekben</a:t>
            </a:r>
            <a:endParaRPr lang="hu-HU" sz="3600" dirty="0"/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279992" y="1789819"/>
            <a:ext cx="85698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 smtClean="0"/>
              <a:t>A megoldás:</a:t>
            </a:r>
          </a:p>
          <a:p>
            <a:pPr algn="just"/>
            <a:endParaRPr lang="hu-HU" sz="2400" dirty="0" smtClean="0"/>
          </a:p>
          <a:p>
            <a:pPr algn="just"/>
            <a:r>
              <a:rPr lang="hu-HU" sz="2400" dirty="0" smtClean="0"/>
              <a:t>A kis felületű elektronikai alkatrész felületéről hőcsövek segítségével szállítják el a hőt a nagy felületű bordázatra. Mivel a hőcső két vége között nincs számottevő hőmérsékletkülönbség (a forrás és a kondenzáció hőmérséklete azonos!), a hőcső kondenzációs részére illeszkedő bordák átlagos hőmérséklete lényegesen magasabb, mint a hagyományosan a hűtendő felületre illeszkedő bordák esetében, így a hőleadás megnövelhető.</a:t>
            </a:r>
            <a:endParaRPr lang="hu-HU" sz="2400" dirty="0"/>
          </a:p>
        </p:txBody>
      </p:sp>
      <p:pic>
        <p:nvPicPr>
          <p:cNvPr id="6" name="Kép 5" descr="Hőcső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902" y="1316187"/>
            <a:ext cx="7600195" cy="4819437"/>
          </a:xfrm>
          <a:prstGeom prst="rect">
            <a:avLst/>
          </a:prstGeom>
        </p:spPr>
      </p:pic>
      <p:sp>
        <p:nvSpPr>
          <p:cNvPr id="4" name="3. sz. felirat 3"/>
          <p:cNvSpPr/>
          <p:nvPr/>
        </p:nvSpPr>
        <p:spPr>
          <a:xfrm>
            <a:off x="2849045" y="5965157"/>
            <a:ext cx="5816490" cy="700756"/>
          </a:xfrm>
          <a:prstGeom prst="borderCallout3">
            <a:avLst>
              <a:gd name="adj1" fmla="val 51677"/>
              <a:gd name="adj2" fmla="val -60"/>
              <a:gd name="adj3" fmla="val -50763"/>
              <a:gd name="adj4" fmla="val -37291"/>
              <a:gd name="adj5" fmla="val -646376"/>
              <a:gd name="adj6" fmla="val -37097"/>
              <a:gd name="adj7" fmla="val -622402"/>
              <a:gd name="adj8" fmla="val -6114"/>
            </a:avLst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>
                <a:solidFill>
                  <a:schemeClr val="tx1"/>
                </a:solidFill>
                <a:latin typeface="Calibri" panose="020F0502020204030204" pitchFamily="34" charset="0"/>
              </a:rPr>
              <a:t>A hűtendő alkatrész (pl. CPU) felületével megegyező méretű, arra hézagmentesen illeszkedő felület, melynek hőmérséklete ennek köszönhetően azonos a hűtendő alkatrészével</a:t>
            </a:r>
          </a:p>
        </p:txBody>
      </p:sp>
      <p:sp>
        <p:nvSpPr>
          <p:cNvPr id="14" name="3. sz. felirat 13"/>
          <p:cNvSpPr/>
          <p:nvPr/>
        </p:nvSpPr>
        <p:spPr>
          <a:xfrm>
            <a:off x="4141909" y="1434045"/>
            <a:ext cx="1115890" cy="413152"/>
          </a:xfrm>
          <a:prstGeom prst="borderCallout3">
            <a:avLst>
              <a:gd name="adj1" fmla="val 59447"/>
              <a:gd name="adj2" fmla="val -1533"/>
              <a:gd name="adj3" fmla="val 24035"/>
              <a:gd name="adj4" fmla="val -41480"/>
              <a:gd name="adj5" fmla="val 26181"/>
              <a:gd name="adj6" fmla="val -56329"/>
              <a:gd name="adj7" fmla="val 105732"/>
              <a:gd name="adj8" fmla="val -100723"/>
            </a:avLst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hőcsövek</a:t>
            </a:r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58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 animBg="1"/>
      <p:bldP spid="1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35935" y="147048"/>
            <a:ext cx="8229600" cy="1143000"/>
          </a:xfrm>
        </p:spPr>
        <p:txBody>
          <a:bodyPr/>
          <a:lstStyle/>
          <a:p>
            <a:r>
              <a:rPr lang="hu-HU" sz="3600" dirty="0" smtClean="0"/>
              <a:t>A hőcső alkalmazása a számítástechnikai berendezésekben</a:t>
            </a:r>
            <a:endParaRPr lang="hu-HU" sz="3600" dirty="0"/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>
                <a:solidFill>
                  <a:srgbClr val="000000"/>
                </a:solidFill>
              </a:rPr>
              <a:t>Mechatronika és Gépszerkezettan</a:t>
            </a:r>
          </a:p>
          <a:p>
            <a:r>
              <a:rPr lang="hu-HU" smtClean="0">
                <a:solidFill>
                  <a:srgbClr val="000000"/>
                </a:solidFill>
              </a:rPr>
              <a:t>Tanszék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>
                <a:solidFill>
                  <a:srgbClr val="000000"/>
                </a:solidFill>
              </a:rPr>
              <a:t>Hő- és Áramlástan Gépei</a:t>
            </a:r>
          </a:p>
          <a:p>
            <a:r>
              <a:rPr lang="hu-HU" b="1" i="1" dirty="0" smtClean="0">
                <a:solidFill>
                  <a:srgbClr val="000000"/>
                </a:solidFill>
              </a:rPr>
              <a:t>Író Béla</a:t>
            </a:r>
          </a:p>
        </p:txBody>
      </p:sp>
      <p:pic>
        <p:nvPicPr>
          <p:cNvPr id="6" name="Kép 5" descr="Hőcső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902" y="1316187"/>
            <a:ext cx="7600195" cy="4819437"/>
          </a:xfrm>
          <a:prstGeom prst="rect">
            <a:avLst/>
          </a:prstGeom>
        </p:spPr>
      </p:pic>
      <p:sp>
        <p:nvSpPr>
          <p:cNvPr id="4" name="3. sz. felirat 3"/>
          <p:cNvSpPr/>
          <p:nvPr/>
        </p:nvSpPr>
        <p:spPr>
          <a:xfrm>
            <a:off x="2849045" y="5965157"/>
            <a:ext cx="5816490" cy="700756"/>
          </a:xfrm>
          <a:prstGeom prst="borderCallout3">
            <a:avLst>
              <a:gd name="adj1" fmla="val 51677"/>
              <a:gd name="adj2" fmla="val -60"/>
              <a:gd name="adj3" fmla="val -50763"/>
              <a:gd name="adj4" fmla="val -37291"/>
              <a:gd name="adj5" fmla="val -646376"/>
              <a:gd name="adj6" fmla="val -37097"/>
              <a:gd name="adj7" fmla="val -622402"/>
              <a:gd name="adj8" fmla="val -6114"/>
            </a:avLst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>
                <a:solidFill>
                  <a:srgbClr val="000000"/>
                </a:solidFill>
                <a:latin typeface="Calibri" panose="020F0502020204030204" pitchFamily="34" charset="0"/>
              </a:rPr>
              <a:t>A hűtendő alkatrész (pl. CPU) felületével megegyező méretű, arra hézagmentesen illeszkedő felület, melynek hőmérséklete ennek köszönhetően azonos a hűtendő alkatrészével</a:t>
            </a:r>
          </a:p>
        </p:txBody>
      </p:sp>
      <p:sp>
        <p:nvSpPr>
          <p:cNvPr id="14" name="3. sz. felirat 13"/>
          <p:cNvSpPr/>
          <p:nvPr/>
        </p:nvSpPr>
        <p:spPr>
          <a:xfrm>
            <a:off x="4141909" y="1434045"/>
            <a:ext cx="1115890" cy="413152"/>
          </a:xfrm>
          <a:prstGeom prst="borderCallout3">
            <a:avLst>
              <a:gd name="adj1" fmla="val 59447"/>
              <a:gd name="adj2" fmla="val -1533"/>
              <a:gd name="adj3" fmla="val 24035"/>
              <a:gd name="adj4" fmla="val -41480"/>
              <a:gd name="adj5" fmla="val 26181"/>
              <a:gd name="adj6" fmla="val -56329"/>
              <a:gd name="adj7" fmla="val 105732"/>
              <a:gd name="adj8" fmla="val -100723"/>
            </a:avLst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hőcsövek</a:t>
            </a:r>
            <a:endParaRPr lang="hu-HU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602477" y="5610749"/>
            <a:ext cx="7939043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A magas bordahatásfok (magas borda átlaghőmérséklet) biztosítása érdekében a bordázatok mindkét végükön egy-egy </a:t>
            </a:r>
            <a:r>
              <a:rPr lang="hu-HU" dirty="0" err="1" smtClean="0">
                <a:solidFill>
                  <a:srgbClr val="000000"/>
                </a:solidFill>
              </a:rPr>
              <a:t>hőcsőre</a:t>
            </a:r>
            <a:r>
              <a:rPr lang="hu-HU" dirty="0" smtClean="0">
                <a:solidFill>
                  <a:srgbClr val="000000"/>
                </a:solidFill>
              </a:rPr>
              <a:t> vannak felfűzve!</a:t>
            </a:r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49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  <p:bldP spid="9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zövegdoboz 16"/>
          <p:cNvSpPr txBox="1"/>
          <p:nvPr/>
        </p:nvSpPr>
        <p:spPr>
          <a:xfrm>
            <a:off x="602477" y="5610749"/>
            <a:ext cx="7939043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A magas bordahatásfok (magas borda átlaghőmérséklet) biztosítása érdekében a bordázatok mindkét végükön egy-egy </a:t>
            </a:r>
            <a:r>
              <a:rPr lang="hu-HU" dirty="0" err="1" smtClean="0">
                <a:solidFill>
                  <a:srgbClr val="000000"/>
                </a:solidFill>
              </a:rPr>
              <a:t>hőcsőre</a:t>
            </a:r>
            <a:r>
              <a:rPr lang="hu-HU" dirty="0" smtClean="0">
                <a:solidFill>
                  <a:srgbClr val="000000"/>
                </a:solidFill>
              </a:rPr>
              <a:t> vannak felfűzve!</a:t>
            </a:r>
            <a:endParaRPr lang="hu-HU" dirty="0">
              <a:solidFill>
                <a:srgbClr val="000000"/>
              </a:solidFill>
            </a:endParaRPr>
          </a:p>
        </p:txBody>
      </p:sp>
      <p:pic>
        <p:nvPicPr>
          <p:cNvPr id="9" name="Kép 8" descr="Hőcső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902" y="1316187"/>
            <a:ext cx="7600195" cy="4819437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35935" y="147048"/>
            <a:ext cx="8229600" cy="1143000"/>
          </a:xfrm>
        </p:spPr>
        <p:txBody>
          <a:bodyPr/>
          <a:lstStyle/>
          <a:p>
            <a:r>
              <a:rPr lang="hu-HU" sz="3600" dirty="0" smtClean="0"/>
              <a:t>A hőcső alkalmazása a számítástechnikai berendezésekben</a:t>
            </a:r>
            <a:endParaRPr lang="hu-HU" sz="3600" dirty="0"/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>
                <a:solidFill>
                  <a:srgbClr val="000000"/>
                </a:solidFill>
              </a:rPr>
              <a:t>Mechatronika és Gépszerkezettan</a:t>
            </a:r>
          </a:p>
          <a:p>
            <a:r>
              <a:rPr lang="hu-HU" smtClean="0">
                <a:solidFill>
                  <a:srgbClr val="000000"/>
                </a:solidFill>
              </a:rPr>
              <a:t>Tanszék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>
                <a:solidFill>
                  <a:srgbClr val="000000"/>
                </a:solidFill>
              </a:rPr>
              <a:t>Hő- és Áramlástan Gépei</a:t>
            </a:r>
          </a:p>
          <a:p>
            <a:r>
              <a:rPr lang="hu-HU" b="1" i="1" dirty="0" smtClean="0">
                <a:solidFill>
                  <a:srgbClr val="000000"/>
                </a:solidFill>
              </a:rPr>
              <a:t>Író Béla</a:t>
            </a:r>
          </a:p>
        </p:txBody>
      </p:sp>
      <p:pic>
        <p:nvPicPr>
          <p:cNvPr id="8" name="Kép 7" descr="Hőcső_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3449" y="1318449"/>
            <a:ext cx="3897102" cy="4116757"/>
          </a:xfrm>
          <a:prstGeom prst="rect">
            <a:avLst/>
          </a:prstGeom>
        </p:spPr>
      </p:pic>
      <p:sp>
        <p:nvSpPr>
          <p:cNvPr id="16" name="Szövegdoboz 15"/>
          <p:cNvSpPr txBox="1"/>
          <p:nvPr/>
        </p:nvSpPr>
        <p:spPr>
          <a:xfrm>
            <a:off x="222191" y="5431283"/>
            <a:ext cx="8699618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Esztétikailag is tetszetős CPU hűtő bordázat, mely </a:t>
            </a:r>
            <a:r>
              <a:rPr lang="hu-HU" dirty="0" err="1" smtClean="0">
                <a:solidFill>
                  <a:srgbClr val="000000"/>
                </a:solidFill>
              </a:rPr>
              <a:t>hőcsövekre</a:t>
            </a:r>
            <a:r>
              <a:rPr lang="hu-HU" dirty="0" smtClean="0">
                <a:solidFill>
                  <a:srgbClr val="000000"/>
                </a:solidFill>
              </a:rPr>
              <a:t> van felfűzve. A bordázaton két helyütt is átfut egy-egy </a:t>
            </a:r>
            <a:r>
              <a:rPr lang="hu-HU" dirty="0" err="1" smtClean="0">
                <a:solidFill>
                  <a:srgbClr val="000000"/>
                </a:solidFill>
              </a:rPr>
              <a:t>hőcső</a:t>
            </a:r>
            <a:r>
              <a:rPr lang="hu-HU" dirty="0" smtClean="0">
                <a:solidFill>
                  <a:srgbClr val="000000"/>
                </a:solidFill>
              </a:rPr>
              <a:t>, így a bordázat átlagos felületi hőmérséklete sokkal jobban megközelíti a hűtendő CPU felületének hőmérsékletét.</a:t>
            </a:r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12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 descr="Hőcső_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3449" y="1318449"/>
            <a:ext cx="3897102" cy="4116757"/>
          </a:xfrm>
          <a:prstGeom prst="rect">
            <a:avLst/>
          </a:prstGeom>
        </p:spPr>
      </p:pic>
      <p:sp>
        <p:nvSpPr>
          <p:cNvPr id="14" name="Szövegdoboz 13"/>
          <p:cNvSpPr txBox="1"/>
          <p:nvPr/>
        </p:nvSpPr>
        <p:spPr>
          <a:xfrm>
            <a:off x="222191" y="5431283"/>
            <a:ext cx="8699618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000000"/>
                </a:solidFill>
              </a:rPr>
              <a:t>Esztétikailag is tetszetős CPU hűtő bordázat, mely </a:t>
            </a:r>
            <a:r>
              <a:rPr lang="hu-HU" dirty="0" err="1" smtClean="0">
                <a:solidFill>
                  <a:srgbClr val="000000"/>
                </a:solidFill>
              </a:rPr>
              <a:t>hőcsövekre</a:t>
            </a:r>
            <a:r>
              <a:rPr lang="hu-HU" dirty="0" smtClean="0">
                <a:solidFill>
                  <a:srgbClr val="000000"/>
                </a:solidFill>
              </a:rPr>
              <a:t> van felfűzve. A bordázaton két helyütt is átfut egy-egy </a:t>
            </a:r>
            <a:r>
              <a:rPr lang="hu-HU" dirty="0" err="1" smtClean="0">
                <a:solidFill>
                  <a:srgbClr val="000000"/>
                </a:solidFill>
              </a:rPr>
              <a:t>hőcső</a:t>
            </a:r>
            <a:r>
              <a:rPr lang="hu-HU" dirty="0" smtClean="0">
                <a:solidFill>
                  <a:srgbClr val="000000"/>
                </a:solidFill>
              </a:rPr>
              <a:t>, így a bordázat átlagos felületi hőmérséklete sokkal jobban megközelíti a hűtendő CPU felületének hőmérsékletét.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35935" y="147048"/>
            <a:ext cx="8229600" cy="1143000"/>
          </a:xfrm>
        </p:spPr>
        <p:txBody>
          <a:bodyPr/>
          <a:lstStyle/>
          <a:p>
            <a:r>
              <a:rPr lang="hu-HU" sz="3600" dirty="0" smtClean="0"/>
              <a:t>A hőcső alkalmazása a számítástechnikai berendezésekben</a:t>
            </a:r>
            <a:endParaRPr lang="hu-HU" sz="3600" dirty="0"/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>
                <a:solidFill>
                  <a:srgbClr val="000000"/>
                </a:solidFill>
              </a:rPr>
              <a:t>Mechatronika és Gépszerkezettan</a:t>
            </a:r>
          </a:p>
          <a:p>
            <a:r>
              <a:rPr lang="hu-HU" smtClean="0">
                <a:solidFill>
                  <a:srgbClr val="000000"/>
                </a:solidFill>
              </a:rPr>
              <a:t>Tanszék</a:t>
            </a:r>
          </a:p>
        </p:txBody>
      </p:sp>
      <p:sp>
        <p:nvSpPr>
          <p:cNvPr id="13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>
                <a:solidFill>
                  <a:srgbClr val="000000"/>
                </a:solidFill>
              </a:rPr>
              <a:t>Hő- és Áramlástan Gépei</a:t>
            </a:r>
          </a:p>
          <a:p>
            <a:r>
              <a:rPr lang="hu-HU" b="1" i="1" dirty="0" smtClean="0">
                <a:solidFill>
                  <a:srgbClr val="000000"/>
                </a:solidFill>
              </a:rPr>
              <a:t>Író Béla</a:t>
            </a:r>
          </a:p>
        </p:txBody>
      </p:sp>
      <p:pic>
        <p:nvPicPr>
          <p:cNvPr id="10" name="Kép 9" descr="Hőcső_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70048" y="1207008"/>
            <a:ext cx="3778908" cy="4979762"/>
          </a:xfrm>
          <a:prstGeom prst="rect">
            <a:avLst/>
          </a:prstGeom>
        </p:spPr>
      </p:pic>
      <p:sp>
        <p:nvSpPr>
          <p:cNvPr id="15" name="3. sz. felirat 14"/>
          <p:cNvSpPr/>
          <p:nvPr/>
        </p:nvSpPr>
        <p:spPr>
          <a:xfrm>
            <a:off x="114822" y="1348502"/>
            <a:ext cx="2372004" cy="1309239"/>
          </a:xfrm>
          <a:prstGeom prst="borderCallout3">
            <a:avLst>
              <a:gd name="adj1" fmla="val 50371"/>
              <a:gd name="adj2" fmla="val 99979"/>
              <a:gd name="adj3" fmla="val 34865"/>
              <a:gd name="adj4" fmla="val 147043"/>
              <a:gd name="adj5" fmla="val 70536"/>
              <a:gd name="adj6" fmla="val 177543"/>
              <a:gd name="adj7" fmla="val 202229"/>
              <a:gd name="adj8" fmla="val 178147"/>
            </a:avLst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>
                <a:solidFill>
                  <a:schemeClr val="tx1"/>
                </a:solidFill>
                <a:latin typeface="Calibri" panose="020F0502020204030204" pitchFamily="34" charset="0"/>
              </a:rPr>
              <a:t>A hűtendő </a:t>
            </a:r>
            <a:r>
              <a:rPr lang="hu-HU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alkatrészre hézagmentesen illesztett elem, mely a </a:t>
            </a:r>
            <a:r>
              <a:rPr lang="hu-HU" sz="16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hőcsövek</a:t>
            </a:r>
            <a:r>
              <a:rPr lang="hu-HU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„meleg” végének befogására szolgál</a:t>
            </a:r>
            <a:endParaRPr lang="hu-HU" sz="1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3. sz. felirat 15"/>
          <p:cNvSpPr/>
          <p:nvPr/>
        </p:nvSpPr>
        <p:spPr>
          <a:xfrm>
            <a:off x="6657174" y="1290048"/>
            <a:ext cx="2372004" cy="1309239"/>
          </a:xfrm>
          <a:prstGeom prst="borderCallout3">
            <a:avLst>
              <a:gd name="adj1" fmla="val 49718"/>
              <a:gd name="adj2" fmla="val 183"/>
              <a:gd name="adj3" fmla="val 45309"/>
              <a:gd name="adj4" fmla="val -35258"/>
              <a:gd name="adj5" fmla="val 73147"/>
              <a:gd name="adj6" fmla="val -45108"/>
              <a:gd name="adj7" fmla="val 127818"/>
              <a:gd name="adj8" fmla="val -33335"/>
            </a:avLst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hu-HU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berendezés külső felületére hézagmentesen illesztett elem, mely a </a:t>
            </a:r>
            <a:r>
              <a:rPr lang="hu-HU" sz="16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hőcsövek</a:t>
            </a:r>
            <a:r>
              <a:rPr lang="hu-HU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„hideg” végének befogására szolgál</a:t>
            </a:r>
            <a:endParaRPr lang="hu-HU" sz="1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3. sz. felirat 16"/>
          <p:cNvSpPr/>
          <p:nvPr/>
        </p:nvSpPr>
        <p:spPr>
          <a:xfrm>
            <a:off x="7199435" y="4432365"/>
            <a:ext cx="1115890" cy="413152"/>
          </a:xfrm>
          <a:prstGeom prst="borderCallout3">
            <a:avLst>
              <a:gd name="adj1" fmla="val -538"/>
              <a:gd name="adj2" fmla="val 45182"/>
              <a:gd name="adj3" fmla="val -176604"/>
              <a:gd name="adj4" fmla="val 13659"/>
              <a:gd name="adj5" fmla="val -217895"/>
              <a:gd name="adj6" fmla="val -111469"/>
              <a:gd name="adj7" fmla="val -250039"/>
              <a:gd name="adj8" fmla="val -222490"/>
            </a:avLst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hőcsövek</a:t>
            </a:r>
            <a:endParaRPr lang="hu-HU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9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</a:rPr>
              <a:t>Ellenőrző kérdések (1)</a:t>
            </a:r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8125" y="1133475"/>
            <a:ext cx="8637588" cy="4627563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Milyen feltételek fennállása esetén engedhető meg a felületi hőcserélők esetében csak a két áramló közeg hőátadási tényezőjére támaszkodva meghatározni a </a:t>
            </a:r>
            <a:r>
              <a:rPr lang="hu-HU" sz="2400" dirty="0" err="1" smtClean="0"/>
              <a:t>hőátviteli</a:t>
            </a:r>
            <a:r>
              <a:rPr lang="hu-HU" sz="2400" dirty="0" smtClean="0"/>
              <a:t> tényezőt?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Milyen esetben nem lehet eltekinteni a hőcserélő-felület </a:t>
            </a:r>
            <a:r>
              <a:rPr lang="hu-HU" sz="2400" dirty="0" err="1" smtClean="0"/>
              <a:t>hőellenállásának</a:t>
            </a:r>
            <a:r>
              <a:rPr lang="hu-HU" sz="2400" dirty="0" smtClean="0"/>
              <a:t> hatásától a </a:t>
            </a:r>
            <a:r>
              <a:rPr lang="hu-HU" sz="2400" dirty="0" err="1" smtClean="0"/>
              <a:t>hőátviteli</a:t>
            </a:r>
            <a:r>
              <a:rPr lang="hu-HU" sz="2400" dirty="0" smtClean="0"/>
              <a:t> tényezőre?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Mit értünk </a:t>
            </a:r>
            <a:r>
              <a:rPr lang="hu-HU" sz="2400" dirty="0" err="1" smtClean="0"/>
              <a:t>hőmérleg</a:t>
            </a:r>
            <a:r>
              <a:rPr lang="hu-HU" sz="2400" dirty="0" smtClean="0"/>
              <a:t> egyenlet alatt és milyen feltételezéssel szokás felírni?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Mit értünk </a:t>
            </a:r>
            <a:r>
              <a:rPr lang="hu-HU" sz="2400" dirty="0" err="1" smtClean="0"/>
              <a:t>vízértékáram</a:t>
            </a:r>
            <a:r>
              <a:rPr lang="hu-HU" sz="2400" dirty="0" smtClean="0"/>
              <a:t> vagy hőkapacitás-áram alatt?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Hogyan határozható meg a közepes hőmérsékletkülönbség párhuzamos egyen- és ellenáramlású hőcserélő esetében? 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Ismertesse a </a:t>
            </a:r>
            <a:r>
              <a:rPr lang="hu-HU" sz="2400" dirty="0" err="1" smtClean="0"/>
              <a:t>Bosnjakovics-féle</a:t>
            </a:r>
            <a:r>
              <a:rPr lang="hu-HU" sz="2400" dirty="0" smtClean="0"/>
              <a:t> méretezési diagramok felépítését!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endParaRPr lang="hu-HU" sz="2400" dirty="0" smtClean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29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29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2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2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2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2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252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52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252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252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252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0" grpId="0"/>
      <p:bldP spid="252931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>
                <a:solidFill>
                  <a:schemeClr val="tx1"/>
                </a:solidFill>
              </a:rPr>
              <a:t>Ellenőrző kérdések (2)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138" y="969963"/>
            <a:ext cx="8637587" cy="44831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 startAt="7"/>
            </a:pPr>
            <a:r>
              <a:rPr lang="hu-HU" sz="2400" dirty="0" smtClean="0"/>
              <a:t>Mit értünk hatásosság-függvény alatt és hogyan fejezhető ki vele a közepes hőmérsékletkülönbség?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7"/>
            </a:pPr>
            <a:r>
              <a:rPr lang="hu-HU" sz="2400" dirty="0" smtClean="0"/>
              <a:t>Miért választják a kisebbik </a:t>
            </a:r>
            <a:r>
              <a:rPr lang="hu-HU" sz="2400" dirty="0" err="1" smtClean="0"/>
              <a:t>vízértékáramú</a:t>
            </a:r>
            <a:r>
              <a:rPr lang="hu-HU" sz="2400" dirty="0" smtClean="0"/>
              <a:t> közeget viszonyítási alapnak a felületi hőcserélőkkel kapcsolatos </a:t>
            </a:r>
            <a:r>
              <a:rPr lang="hu-HU" sz="2400" dirty="0" err="1" smtClean="0"/>
              <a:t>Bosnjakovics-féle</a:t>
            </a:r>
            <a:r>
              <a:rPr lang="hu-HU" sz="2400" dirty="0" smtClean="0"/>
              <a:t> méretezési eljárásban?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7"/>
            </a:pPr>
            <a:r>
              <a:rPr lang="hu-HU" sz="2400" dirty="0" smtClean="0"/>
              <a:t>Mit értünk a közepes hőmérsékletkülönbség korrekciós tényezője alatt és milyen felületi hőcserélők esetében játszik szerepet?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7"/>
            </a:pPr>
            <a:r>
              <a:rPr lang="hu-HU" sz="2400" dirty="0" smtClean="0"/>
              <a:t>Mit értünk hőmérsékletkereszteződés alatt és hogyan kerülhető el?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7"/>
            </a:pPr>
            <a:r>
              <a:rPr lang="hu-HU" sz="2400" dirty="0" smtClean="0"/>
              <a:t>Milyen esetben érdektelen a felületi hőcserélő áramlási rendszere a közepes hőmérsékletkülönbség szempontjából?</a:t>
            </a: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19725" y="6189663"/>
            <a:ext cx="2895600" cy="476250"/>
          </a:xfrm>
          <a:noFill/>
        </p:spPr>
        <p:txBody>
          <a:bodyPr/>
          <a:lstStyle/>
          <a:p>
            <a:r>
              <a:rPr lang="hu-HU" smtClean="0"/>
              <a:t>Mechatronika és Gépszerkezettan</a:t>
            </a:r>
          </a:p>
          <a:p>
            <a:r>
              <a:rPr lang="hu-HU" smtClean="0"/>
              <a:t>Tanszék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798763" cy="476250"/>
          </a:xfrm>
          <a:noFill/>
        </p:spPr>
        <p:txBody>
          <a:bodyPr/>
          <a:lstStyle/>
          <a:p>
            <a:r>
              <a:rPr lang="hu-HU" dirty="0" smtClean="0"/>
              <a:t>Hő- és Áramlástan Gépei</a:t>
            </a:r>
          </a:p>
          <a:p>
            <a:r>
              <a:rPr lang="hu-HU" b="1" i="1" dirty="0" smtClean="0"/>
              <a:t>Író Béla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39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39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3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3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3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3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53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253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4" grpId="0"/>
      <p:bldP spid="253955" grpId="0" build="p"/>
    </p:bld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6680</TotalTime>
  <Words>3646</Words>
  <Application>Microsoft Office PowerPoint</Application>
  <PresentationFormat>Diavetítés a képernyőre (4:3 oldalarány)</PresentationFormat>
  <Paragraphs>541</Paragraphs>
  <Slides>65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65</vt:i4>
      </vt:variant>
    </vt:vector>
  </HeadingPairs>
  <TitlesOfParts>
    <vt:vector size="72" baseType="lpstr">
      <vt:lpstr>Arial</vt:lpstr>
      <vt:lpstr>Calibri</vt:lpstr>
      <vt:lpstr>Symbol</vt:lpstr>
      <vt:lpstr>Wingdings</vt:lpstr>
      <vt:lpstr>Alapértelmezett terv</vt:lpstr>
      <vt:lpstr>Equation</vt:lpstr>
      <vt:lpstr>Egyenlet</vt:lpstr>
      <vt:lpstr>Hőcserélők</vt:lpstr>
      <vt:lpstr>Hőcserélők fajtái</vt:lpstr>
      <vt:lpstr>Felületi hőcserélők méretezése</vt:lpstr>
      <vt:lpstr>Hőtechnikai méretezés</vt:lpstr>
      <vt:lpstr>A hőátviteli tényező meghatározása felületi hőcserélők esetében</vt:lpstr>
      <vt:lpstr>A hőátviteli tényező meghatározása felületi hőcserélők esetében</vt:lpstr>
      <vt:lpstr>PowerPoint bemutató</vt:lpstr>
      <vt:lpstr>PowerPoint bemutató</vt:lpstr>
      <vt:lpstr>PowerPoint bemutató</vt:lpstr>
      <vt:lpstr>PowerPoint bemutató</vt:lpstr>
      <vt:lpstr>A hőmérleg-egyenlet</vt:lpstr>
      <vt:lpstr>Hőcsere a felületi hőcserélőkben</vt:lpstr>
      <vt:lpstr>Egyenáramú felületi hőcsere</vt:lpstr>
      <vt:lpstr>Egyenáramú felületi hőcsere</vt:lpstr>
      <vt:lpstr>Közepes hőmérsékletkülönbség</vt:lpstr>
      <vt:lpstr>Közepes hőmérsékletkülönbség</vt:lpstr>
      <vt:lpstr>Közepes hőmérsékletkülönbség</vt:lpstr>
      <vt:lpstr>Ellenáramú felületi hőcsere</vt:lpstr>
      <vt:lpstr>Ellenáramú felületi hőcsere</vt:lpstr>
      <vt:lpstr>A közepes hőmérsékletkülönbség ellenáram esetén</vt:lpstr>
      <vt:lpstr>Hőcsere forrás ill. kondenzáció esetén</vt:lpstr>
      <vt:lpstr>Problémák a logaritmikus közepes hőmérsékletkülönbség összefüggésével kapcsolatban </vt:lpstr>
      <vt:lpstr>A hatásosság-függvény (párhuzamos egyenáramra)</vt:lpstr>
      <vt:lpstr>PowerPoint bemutató</vt:lpstr>
      <vt:lpstr>PowerPoint bemutató</vt:lpstr>
      <vt:lpstr>A Bosnjakovics-féle módszer a felületi hőcserélők alapeseteire</vt:lpstr>
      <vt:lpstr>A Bosnjakovics-féle diagrammok felépítése és használata</vt:lpstr>
      <vt:lpstr>A Bosnjakovics-féle diagrammok felépítése és használata</vt:lpstr>
      <vt:lpstr>PowerPoint bemutató</vt:lpstr>
      <vt:lpstr>A közepes hőmérsékletkülönbség korrekciós tényezője</vt:lpstr>
      <vt:lpstr>PowerPoint bemutató</vt:lpstr>
      <vt:lpstr>Közelítő eljárás a korrekciós tényező meghatározására bonyolult áramlási rendszerű felületi hőcserélők esetére</vt:lpstr>
      <vt:lpstr>Általános következtetések felületi hőcserélők áramlási rendszerére vonatkozóan</vt:lpstr>
      <vt:lpstr>Konstrukciós megoldások</vt:lpstr>
      <vt:lpstr>Csőköteges – köpenyes hőcserélő egy csőoldali és egy köpenyoldali járattal</vt:lpstr>
      <vt:lpstr>Csőköteges – köpenyes hőcserélő egy csőoldali és egy köpenyoldali járattal</vt:lpstr>
      <vt:lpstr>Csőköteges – köpenyes hőcserélő két csőoldali és egy köpenyoldali járattal</vt:lpstr>
      <vt:lpstr>1-2 típusú ’U’-csöves hőcserélő (1 köpeny- és 2 csőoldali járat) </vt:lpstr>
      <vt:lpstr>Csőköteges – köpenyes hőcserélők</vt:lpstr>
      <vt:lpstr>Csőköteges – köpenyes hőcserélők</vt:lpstr>
      <vt:lpstr>Csőköteges – köpenyes hőcserélők</vt:lpstr>
      <vt:lpstr>Lemezes hőcserélők</vt:lpstr>
      <vt:lpstr>Lemezes hőcserélők</vt:lpstr>
      <vt:lpstr>Lemezes hőcserélők</vt:lpstr>
      <vt:lpstr>Lemezes hőcserélők</vt:lpstr>
      <vt:lpstr>Lemezes hőcserélők</vt:lpstr>
      <vt:lpstr>Lemezes hőcserélők</vt:lpstr>
      <vt:lpstr>Folyadék-gáz csőköteges hőcserélők</vt:lpstr>
      <vt:lpstr>Folyadék-gáz csőköteges hőcserélők</vt:lpstr>
      <vt:lpstr>Folyadék-gáz csőköteges hőcserélők</vt:lpstr>
      <vt:lpstr>Folyadék-gáz csőköteges hőcserélők</vt:lpstr>
      <vt:lpstr>Gáz-gáz csőköteges hőcserélők</vt:lpstr>
      <vt:lpstr>Gáz-gáz csőköteges hőcserélők</vt:lpstr>
      <vt:lpstr>Gáz-gáz csőköteges hőcserélők</vt:lpstr>
      <vt:lpstr>A hőcső</vt:lpstr>
      <vt:lpstr>A hőcső</vt:lpstr>
      <vt:lpstr>A hőcsövekkel megvalósított ellenáramú hőcserélő</vt:lpstr>
      <vt:lpstr>A hőcső alkalmazása a számítástechnikai berendezésekben</vt:lpstr>
      <vt:lpstr>A hőcső alkalmazása a számítástechnikai berendezésekben</vt:lpstr>
      <vt:lpstr>A hőcső alkalmazása a számítástechnikai berendezésekben</vt:lpstr>
      <vt:lpstr>A hőcső alkalmazása a számítástechnikai berendezésekben</vt:lpstr>
      <vt:lpstr>A hőcső alkalmazása a számítástechnikai berendezésekben</vt:lpstr>
      <vt:lpstr>A hőcső alkalmazása a számítástechnikai berendezésekben</vt:lpstr>
      <vt:lpstr>Ellenőrző kérdések (1)</vt:lpstr>
      <vt:lpstr>Ellenőrző kérdések (2)</vt:lpstr>
    </vt:vector>
  </TitlesOfParts>
  <Company>SZE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dr. Író Béla</dc:creator>
  <cp:lastModifiedBy>Író Béla</cp:lastModifiedBy>
  <cp:revision>627</cp:revision>
  <dcterms:created xsi:type="dcterms:W3CDTF">2003-02-11T17:12:10Z</dcterms:created>
  <dcterms:modified xsi:type="dcterms:W3CDTF">2014-10-20T09:28:05Z</dcterms:modified>
</cp:coreProperties>
</file>