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86" r:id="rId3"/>
    <p:sldId id="310" r:id="rId4"/>
    <p:sldId id="311" r:id="rId5"/>
    <p:sldId id="312" r:id="rId6"/>
    <p:sldId id="307" r:id="rId7"/>
    <p:sldId id="308" r:id="rId8"/>
    <p:sldId id="309" r:id="rId9"/>
    <p:sldId id="313" r:id="rId10"/>
    <p:sldId id="314" r:id="rId11"/>
    <p:sldId id="315" r:id="rId12"/>
    <p:sldId id="319" r:id="rId13"/>
    <p:sldId id="320" r:id="rId14"/>
    <p:sldId id="322" r:id="rId15"/>
    <p:sldId id="323" r:id="rId16"/>
    <p:sldId id="305" r:id="rId17"/>
    <p:sldId id="306" r:id="rId18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23"/>
    <a:srgbClr val="00506E"/>
    <a:srgbClr val="FFFF66"/>
    <a:srgbClr val="66FF33"/>
    <a:srgbClr val="FF33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718" autoAdjust="0"/>
  </p:normalViewPr>
  <p:slideViewPr>
    <p:cSldViewPr snapToGrid="0" showGuides="1">
      <p:cViewPr varScale="1">
        <p:scale>
          <a:sx n="111" d="100"/>
          <a:sy n="111" d="100"/>
        </p:scale>
        <p:origin x="16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4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90537" y="6246813"/>
            <a:ext cx="319269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hu-HU" sz="1400" baseline="0" dirty="0" smtClean="0">
                <a:solidFill>
                  <a:schemeClr val="tx1"/>
                </a:solidFill>
              </a:rPr>
              <a:t>Hő- és Áramlástan Gépei</a:t>
            </a:r>
            <a:endParaRPr lang="hu-HU" sz="1400" baseline="0" dirty="0">
              <a:solidFill>
                <a:schemeClr val="tx1"/>
              </a:solidFill>
            </a:endParaRPr>
          </a:p>
          <a:p>
            <a:r>
              <a:rPr lang="hu-HU" sz="1400" b="1" i="1" baseline="0" dirty="0" smtClean="0">
                <a:solidFill>
                  <a:schemeClr val="tx1"/>
                </a:solidFill>
              </a:rPr>
              <a:t>Író </a:t>
            </a:r>
            <a:r>
              <a:rPr lang="hu-HU" sz="1400" b="1" i="1" baseline="0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4572000" y="6245225"/>
            <a:ext cx="37544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r>
              <a:rPr lang="hu-HU" sz="1400" baseline="0" dirty="0">
                <a:solidFill>
                  <a:schemeClr val="tx1"/>
                </a:solidFill>
              </a:rPr>
              <a:t>SZE-MTK</a:t>
            </a:r>
          </a:p>
          <a:p>
            <a:pPr algn="r"/>
            <a:r>
              <a:rPr lang="hu-HU" sz="1400" baseline="0" dirty="0" smtClean="0">
                <a:solidFill>
                  <a:schemeClr val="tx1"/>
                </a:solidFill>
              </a:rPr>
              <a:t>Mechatronika és Gépszerkezettan </a:t>
            </a:r>
            <a:r>
              <a:rPr lang="hu-HU" sz="1400" baseline="0" dirty="0">
                <a:solidFill>
                  <a:schemeClr val="tx1"/>
                </a:solidFill>
              </a:rPr>
              <a:t>Tanszék</a:t>
            </a:r>
          </a:p>
        </p:txBody>
      </p:sp>
      <p:pic>
        <p:nvPicPr>
          <p:cNvPr id="1033" name="Picture 9" descr="sze_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39138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4000" b="1" dirty="0">
                <a:solidFill>
                  <a:schemeClr val="tx1"/>
                </a:solidFill>
              </a:rPr>
              <a:t>Kalorikus gépek elméleti körfolyamatai</a:t>
            </a:r>
            <a:endParaRPr lang="hu-HU" sz="32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47700"/>
            <a:ext cx="8229600" cy="925513"/>
          </a:xfrm>
        </p:spPr>
        <p:txBody>
          <a:bodyPr/>
          <a:lstStyle/>
          <a:p>
            <a:r>
              <a:rPr lang="hu-HU" sz="4000" b="1" dirty="0">
                <a:solidFill>
                  <a:schemeClr val="tx1"/>
                </a:solidFill>
              </a:rPr>
              <a:t>Alapvető elméleti körfolyamatok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1919288"/>
            <a:ext cx="8229600" cy="1703387"/>
          </a:xfrm>
        </p:spPr>
        <p:txBody>
          <a:bodyPr/>
          <a:lstStyle/>
          <a:p>
            <a:pPr marL="530225" indent="-530225" algn="just"/>
            <a:r>
              <a:rPr lang="hu-HU" sz="2800"/>
              <a:t>Ottó-körfolyamat</a:t>
            </a:r>
          </a:p>
          <a:p>
            <a:pPr marL="530225" indent="-530225" algn="just"/>
            <a:r>
              <a:rPr lang="hu-HU" sz="2800"/>
              <a:t>Dízel-körfolyamat</a:t>
            </a:r>
          </a:p>
          <a:p>
            <a:pPr marL="530225" indent="-530225" algn="just"/>
            <a:r>
              <a:rPr lang="hu-HU" sz="2800"/>
              <a:t>Gázturbina körfolyamat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30" name="Line 18"/>
          <p:cNvSpPr>
            <a:spLocks noChangeShapeType="1"/>
          </p:cNvSpPr>
          <p:nvPr/>
        </p:nvSpPr>
        <p:spPr bwMode="auto">
          <a:xfrm flipH="1" flipV="1">
            <a:off x="1862138" y="1254125"/>
            <a:ext cx="0" cy="248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31" name="Line 19"/>
          <p:cNvSpPr>
            <a:spLocks noChangeShapeType="1"/>
          </p:cNvSpPr>
          <p:nvPr/>
        </p:nvSpPr>
        <p:spPr bwMode="auto">
          <a:xfrm flipH="1" flipV="1">
            <a:off x="3081338" y="2974975"/>
            <a:ext cx="14287" cy="2265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p</a:t>
            </a:r>
          </a:p>
        </p:txBody>
      </p:sp>
      <p:sp>
        <p:nvSpPr>
          <p:cNvPr id="141315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16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v</a:t>
            </a:r>
          </a:p>
        </p:txBody>
      </p:sp>
      <p:sp>
        <p:nvSpPr>
          <p:cNvPr id="141318" name="Text Box 6"/>
          <p:cNvSpPr txBox="1">
            <a:spLocks noChangeArrowheads="1"/>
          </p:cNvSpPr>
          <p:nvPr/>
        </p:nvSpPr>
        <p:spPr bwMode="auto">
          <a:xfrm>
            <a:off x="3808413" y="1295400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2-3 </a:t>
            </a:r>
            <a:r>
              <a:rPr lang="hu-HU" sz="2400" dirty="0" err="1"/>
              <a:t>hőbevezetés</a:t>
            </a:r>
            <a:r>
              <a:rPr lang="hu-HU" sz="2400" dirty="0"/>
              <a:t> állandó térfogaton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4-1 hőelvonás állandó térfogaton</a:t>
            </a:r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>
                <a:solidFill>
                  <a:schemeClr val="tx1"/>
                </a:solidFill>
              </a:rPr>
              <a:t>Az Ottó-körfolyamat a </a:t>
            </a:r>
            <a:r>
              <a:rPr lang="hu-HU" sz="2800" b="1" i="1">
                <a:solidFill>
                  <a:schemeClr val="tx1"/>
                </a:solidFill>
              </a:rPr>
              <a:t>p-v</a:t>
            </a:r>
            <a:r>
              <a:rPr lang="hu-HU" sz="2800" b="1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3171825" y="442436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41321" name="Text Box 9"/>
          <p:cNvSpPr txBox="1">
            <a:spLocks noChangeArrowheads="1"/>
          </p:cNvSpPr>
          <p:nvPr/>
        </p:nvSpPr>
        <p:spPr bwMode="auto">
          <a:xfrm>
            <a:off x="2008188" y="10096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41322" name="Text Box 10"/>
          <p:cNvSpPr txBox="1">
            <a:spLocks noChangeArrowheads="1"/>
          </p:cNvSpPr>
          <p:nvPr/>
        </p:nvSpPr>
        <p:spPr bwMode="auto">
          <a:xfrm>
            <a:off x="3254375" y="308292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41323" name="Text Box 11"/>
          <p:cNvSpPr txBox="1">
            <a:spLocks noChangeArrowheads="1"/>
          </p:cNvSpPr>
          <p:nvPr/>
        </p:nvSpPr>
        <p:spPr bwMode="auto">
          <a:xfrm>
            <a:off x="1338263" y="3051175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41324" name="Freeform 12"/>
          <p:cNvSpPr>
            <a:spLocks/>
          </p:cNvSpPr>
          <p:nvPr/>
        </p:nvSpPr>
        <p:spPr bwMode="auto">
          <a:xfrm rot="-1178263">
            <a:off x="2003425" y="2190750"/>
            <a:ext cx="1603375" cy="3736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25" name="Freeform 13"/>
          <p:cNvSpPr>
            <a:spLocks/>
          </p:cNvSpPr>
          <p:nvPr/>
        </p:nvSpPr>
        <p:spPr bwMode="auto">
          <a:xfrm rot="-1178263">
            <a:off x="2184400" y="3287713"/>
            <a:ext cx="561975" cy="1616075"/>
          </a:xfrm>
          <a:custGeom>
            <a:avLst/>
            <a:gdLst/>
            <a:ahLst/>
            <a:cxnLst>
              <a:cxn ang="0">
                <a:pos x="354" y="1018"/>
              </a:cxn>
              <a:cxn ang="0">
                <a:pos x="212" y="712"/>
              </a:cxn>
              <a:cxn ang="0">
                <a:pos x="106" y="412"/>
              </a:cxn>
              <a:cxn ang="0">
                <a:pos x="0" y="0"/>
              </a:cxn>
            </a:cxnLst>
            <a:rect l="0" t="0" r="r" b="b"/>
            <a:pathLst>
              <a:path w="354" h="1018">
                <a:moveTo>
                  <a:pt x="354" y="1018"/>
                </a:moveTo>
                <a:lnTo>
                  <a:pt x="212" y="712"/>
                </a:lnTo>
                <a:lnTo>
                  <a:pt x="106" y="412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27" name="Freeform 15"/>
          <p:cNvSpPr>
            <a:spLocks/>
          </p:cNvSpPr>
          <p:nvPr/>
        </p:nvSpPr>
        <p:spPr bwMode="auto">
          <a:xfrm rot="-392083">
            <a:off x="1770063" y="657225"/>
            <a:ext cx="1473200" cy="30686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28" name="Freeform 16"/>
          <p:cNvSpPr>
            <a:spLocks/>
          </p:cNvSpPr>
          <p:nvPr/>
        </p:nvSpPr>
        <p:spPr bwMode="auto">
          <a:xfrm>
            <a:off x="1887538" y="1621663"/>
            <a:ext cx="1103312" cy="1658938"/>
          </a:xfrm>
          <a:custGeom>
            <a:avLst/>
            <a:gdLst/>
            <a:ahLst/>
            <a:cxnLst>
              <a:cxn ang="0">
                <a:pos x="695" y="1045"/>
              </a:cxn>
              <a:cxn ang="0">
                <a:pos x="536" y="886"/>
              </a:cxn>
              <a:cxn ang="0">
                <a:pos x="422" y="745"/>
              </a:cxn>
              <a:cxn ang="0">
                <a:pos x="248" y="469"/>
              </a:cxn>
              <a:cxn ang="0">
                <a:pos x="114" y="233"/>
              </a:cxn>
              <a:cxn ang="0">
                <a:pos x="0" y="0"/>
              </a:cxn>
            </a:cxnLst>
            <a:rect l="0" t="0" r="r" b="b"/>
            <a:pathLst>
              <a:path w="695" h="1045">
                <a:moveTo>
                  <a:pt x="695" y="1045"/>
                </a:moveTo>
                <a:lnTo>
                  <a:pt x="536" y="886"/>
                </a:lnTo>
                <a:lnTo>
                  <a:pt x="422" y="745"/>
                </a:lnTo>
                <a:lnTo>
                  <a:pt x="248" y="469"/>
                </a:lnTo>
                <a:lnTo>
                  <a:pt x="114" y="233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32" name="Line 20"/>
          <p:cNvSpPr>
            <a:spLocks noChangeShapeType="1"/>
          </p:cNvSpPr>
          <p:nvPr/>
        </p:nvSpPr>
        <p:spPr bwMode="auto">
          <a:xfrm flipV="1">
            <a:off x="1855788" y="1624013"/>
            <a:ext cx="1587" cy="16716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33" name="Line 21"/>
          <p:cNvSpPr>
            <a:spLocks noChangeShapeType="1"/>
          </p:cNvSpPr>
          <p:nvPr/>
        </p:nvSpPr>
        <p:spPr bwMode="auto">
          <a:xfrm flipH="1" flipV="1">
            <a:off x="3087688" y="3381375"/>
            <a:ext cx="1587" cy="13414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1326" name="Oval 14"/>
          <p:cNvSpPr>
            <a:spLocks noChangeArrowheads="1"/>
          </p:cNvSpPr>
          <p:nvPr/>
        </p:nvSpPr>
        <p:spPr bwMode="auto">
          <a:xfrm>
            <a:off x="3015933" y="473633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1329" name="Oval 17"/>
          <p:cNvSpPr>
            <a:spLocks noChangeArrowheads="1"/>
          </p:cNvSpPr>
          <p:nvPr/>
        </p:nvSpPr>
        <p:spPr bwMode="auto">
          <a:xfrm>
            <a:off x="1774508" y="1391476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1334" name="Oval 22"/>
          <p:cNvSpPr>
            <a:spLocks noChangeArrowheads="1"/>
          </p:cNvSpPr>
          <p:nvPr/>
        </p:nvSpPr>
        <p:spPr bwMode="auto">
          <a:xfrm>
            <a:off x="2995676" y="325920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1335" name="Oval 23"/>
          <p:cNvSpPr>
            <a:spLocks noChangeArrowheads="1"/>
          </p:cNvSpPr>
          <p:nvPr/>
        </p:nvSpPr>
        <p:spPr bwMode="auto">
          <a:xfrm>
            <a:off x="1780858" y="3213926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41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41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41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41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30" grpId="0" animBg="1"/>
      <p:bldP spid="141331" grpId="0" animBg="1"/>
      <p:bldP spid="141314" grpId="0"/>
      <p:bldP spid="141315" grpId="0" animBg="1"/>
      <p:bldP spid="141316" grpId="0" animBg="1"/>
      <p:bldP spid="141317" grpId="0"/>
      <p:bldP spid="141318" grpId="0" build="p"/>
      <p:bldP spid="141320" grpId="0"/>
      <p:bldP spid="141321" grpId="0"/>
      <p:bldP spid="141322" grpId="0"/>
      <p:bldP spid="141323" grpId="0"/>
      <p:bldP spid="141324" grpId="0" animBg="1"/>
      <p:bldP spid="141325" grpId="0" animBg="1"/>
      <p:bldP spid="141327" grpId="0" animBg="1"/>
      <p:bldP spid="141328" grpId="0" animBg="1"/>
      <p:bldP spid="141332" grpId="0" animBg="1"/>
      <p:bldP spid="141333" grpId="0" animBg="1"/>
      <p:bldP spid="141326" grpId="0" animBg="1"/>
      <p:bldP spid="141329" grpId="0" animBg="1"/>
      <p:bldP spid="141334" grpId="0" animBg="1"/>
      <p:bldP spid="1413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142339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40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142342" name="Text Box 6"/>
          <p:cNvSpPr txBox="1">
            <a:spLocks noChangeArrowheads="1"/>
          </p:cNvSpPr>
          <p:nvPr/>
        </p:nvSpPr>
        <p:spPr bwMode="auto">
          <a:xfrm>
            <a:off x="3979863" y="1295400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2-3 </a:t>
            </a:r>
            <a:r>
              <a:rPr lang="hu-HU" sz="2400" dirty="0" err="1"/>
              <a:t>hőbevezetés</a:t>
            </a:r>
            <a:r>
              <a:rPr lang="hu-HU" sz="2400" dirty="0"/>
              <a:t> állandó térfogaton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4-1 hőelvonás állandó térfogaton</a:t>
            </a:r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Az Ottó-körfolyamat a </a:t>
            </a:r>
            <a:r>
              <a:rPr lang="hu-HU" sz="2800" b="1" i="1" dirty="0">
                <a:solidFill>
                  <a:schemeClr val="tx1"/>
                </a:solidFill>
              </a:rPr>
              <a:t>T-s</a:t>
            </a:r>
            <a:r>
              <a:rPr lang="hu-HU" sz="2800" b="1" dirty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42344" name="Text Box 8"/>
          <p:cNvSpPr txBox="1">
            <a:spLocks noChangeArrowheads="1"/>
          </p:cNvSpPr>
          <p:nvPr/>
        </p:nvSpPr>
        <p:spPr bwMode="auto">
          <a:xfrm>
            <a:off x="1873250" y="49355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42345" name="Text Box 9"/>
          <p:cNvSpPr txBox="1">
            <a:spLocks noChangeArrowheads="1"/>
          </p:cNvSpPr>
          <p:nvPr/>
        </p:nvSpPr>
        <p:spPr bwMode="auto">
          <a:xfrm>
            <a:off x="2770188" y="14160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42346" name="Text Box 10"/>
          <p:cNvSpPr txBox="1">
            <a:spLocks noChangeArrowheads="1"/>
          </p:cNvSpPr>
          <p:nvPr/>
        </p:nvSpPr>
        <p:spPr bwMode="auto">
          <a:xfrm>
            <a:off x="3502025" y="338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42347" name="Text Box 11"/>
          <p:cNvSpPr txBox="1">
            <a:spLocks noChangeArrowheads="1"/>
          </p:cNvSpPr>
          <p:nvPr/>
        </p:nvSpPr>
        <p:spPr bwMode="auto">
          <a:xfrm>
            <a:off x="1439863" y="27495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42348" name="Freeform 12"/>
          <p:cNvSpPr>
            <a:spLocks/>
          </p:cNvSpPr>
          <p:nvPr/>
        </p:nvSpPr>
        <p:spPr bwMode="auto">
          <a:xfrm rot="-6578263">
            <a:off x="1785144" y="2507457"/>
            <a:ext cx="1506537" cy="3136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49" name="Freeform 13"/>
          <p:cNvSpPr>
            <a:spLocks/>
          </p:cNvSpPr>
          <p:nvPr/>
        </p:nvSpPr>
        <p:spPr bwMode="auto">
          <a:xfrm>
            <a:off x="1971675" y="3759200"/>
            <a:ext cx="1320800" cy="116205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50" name="Line 14"/>
          <p:cNvSpPr>
            <a:spLocks noChangeShapeType="1"/>
          </p:cNvSpPr>
          <p:nvPr/>
        </p:nvSpPr>
        <p:spPr bwMode="auto">
          <a:xfrm flipH="1" flipV="1">
            <a:off x="1862138" y="2897188"/>
            <a:ext cx="0" cy="2487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51" name="Line 15"/>
          <p:cNvSpPr>
            <a:spLocks noChangeShapeType="1"/>
          </p:cNvSpPr>
          <p:nvPr/>
        </p:nvSpPr>
        <p:spPr bwMode="auto">
          <a:xfrm flipV="1">
            <a:off x="3352800" y="1250950"/>
            <a:ext cx="4763" cy="2884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52" name="Line 16"/>
          <p:cNvSpPr>
            <a:spLocks noChangeShapeType="1"/>
          </p:cNvSpPr>
          <p:nvPr/>
        </p:nvSpPr>
        <p:spPr bwMode="auto">
          <a:xfrm flipH="1" flipV="1">
            <a:off x="1860550" y="3387725"/>
            <a:ext cx="1588" cy="15509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53" name="Line 17"/>
          <p:cNvSpPr>
            <a:spLocks noChangeShapeType="1"/>
          </p:cNvSpPr>
          <p:nvPr/>
        </p:nvSpPr>
        <p:spPr bwMode="auto">
          <a:xfrm flipH="1" flipV="1">
            <a:off x="3353626" y="2043113"/>
            <a:ext cx="0" cy="14811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57" name="Freeform 21"/>
          <p:cNvSpPr>
            <a:spLocks/>
          </p:cNvSpPr>
          <p:nvPr/>
        </p:nvSpPr>
        <p:spPr bwMode="auto">
          <a:xfrm rot="-6578263">
            <a:off x="1786731" y="775494"/>
            <a:ext cx="1506538" cy="3136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58" name="Freeform 22"/>
          <p:cNvSpPr>
            <a:spLocks/>
          </p:cNvSpPr>
          <p:nvPr/>
        </p:nvSpPr>
        <p:spPr bwMode="auto">
          <a:xfrm>
            <a:off x="1973263" y="2048256"/>
            <a:ext cx="1273175" cy="1141032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2354" name="Oval 18"/>
          <p:cNvSpPr>
            <a:spLocks noChangeArrowheads="1"/>
          </p:cNvSpPr>
          <p:nvPr/>
        </p:nvSpPr>
        <p:spPr bwMode="auto">
          <a:xfrm>
            <a:off x="3273108" y="3550476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2355" name="Oval 19"/>
          <p:cNvSpPr>
            <a:spLocks noChangeArrowheads="1"/>
          </p:cNvSpPr>
          <p:nvPr/>
        </p:nvSpPr>
        <p:spPr bwMode="auto">
          <a:xfrm>
            <a:off x="1774508" y="314883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2356" name="Oval 20"/>
          <p:cNvSpPr>
            <a:spLocks noChangeArrowheads="1"/>
          </p:cNvSpPr>
          <p:nvPr/>
        </p:nvSpPr>
        <p:spPr bwMode="auto">
          <a:xfrm>
            <a:off x="1780858" y="485698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2359" name="Oval 23"/>
          <p:cNvSpPr>
            <a:spLocks noChangeArrowheads="1"/>
          </p:cNvSpPr>
          <p:nvPr/>
        </p:nvSpPr>
        <p:spPr bwMode="auto">
          <a:xfrm>
            <a:off x="3261995" y="188360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42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42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42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42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/>
      <p:bldP spid="142339" grpId="0" animBg="1"/>
      <p:bldP spid="142340" grpId="0" animBg="1"/>
      <p:bldP spid="142341" grpId="0"/>
      <p:bldP spid="142342" grpId="0" build="p"/>
      <p:bldP spid="142344" grpId="0"/>
      <p:bldP spid="142345" grpId="0"/>
      <p:bldP spid="142346" grpId="0"/>
      <p:bldP spid="142347" grpId="0"/>
      <p:bldP spid="142348" grpId="0" animBg="1"/>
      <p:bldP spid="142349" grpId="0" animBg="1"/>
      <p:bldP spid="142350" grpId="0" animBg="1"/>
      <p:bldP spid="142351" grpId="0" animBg="1"/>
      <p:bldP spid="142352" grpId="0" animBg="1"/>
      <p:bldP spid="142353" grpId="0" animBg="1"/>
      <p:bldP spid="142357" grpId="0" animBg="1"/>
      <p:bldP spid="142358" grpId="0" animBg="1"/>
      <p:bldP spid="142354" grpId="0" animBg="1"/>
      <p:bldP spid="142355" grpId="0" animBg="1"/>
      <p:bldP spid="142356" grpId="0" animBg="1"/>
      <p:bldP spid="1423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6" name="Text Box 6"/>
          <p:cNvSpPr txBox="1">
            <a:spLocks noChangeArrowheads="1"/>
          </p:cNvSpPr>
          <p:nvPr/>
        </p:nvSpPr>
        <p:spPr bwMode="auto">
          <a:xfrm>
            <a:off x="3979863" y="1295400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/>
              <a:t>2-3 hőbevezetés állandó térfogaton</a:t>
            </a:r>
          </a:p>
          <a:p>
            <a:pPr>
              <a:spcBef>
                <a:spcPct val="50000"/>
              </a:spcBef>
            </a:pPr>
            <a:r>
              <a:rPr lang="hu-HU" sz="240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/>
              <a:t>4-1 hőelvonás állandó térfogaton</a:t>
            </a:r>
          </a:p>
        </p:txBody>
      </p:sp>
      <p:graphicFrame>
        <p:nvGraphicFramePr>
          <p:cNvPr id="143384" name="Object 24"/>
          <p:cNvGraphicFramePr>
            <a:graphicFrameLocks noChangeAspect="1"/>
          </p:cNvGraphicFramePr>
          <p:nvPr/>
        </p:nvGraphicFramePr>
        <p:xfrm>
          <a:off x="4127500" y="3479800"/>
          <a:ext cx="4605338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7" name="Egyenlet" r:id="rId3" imgW="1892160" imgH="431640" progId="Equation.3">
                  <p:embed/>
                </p:oleObj>
              </mc:Choice>
              <mc:Fallback>
                <p:oleObj name="Egyenlet" r:id="rId3" imgW="1892160" imgH="43164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0" y="3479800"/>
                        <a:ext cx="4605338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85" name="Object 25"/>
          <p:cNvGraphicFramePr>
            <a:graphicFrameLocks noChangeAspect="1"/>
          </p:cNvGraphicFramePr>
          <p:nvPr/>
        </p:nvGraphicFramePr>
        <p:xfrm>
          <a:off x="3703638" y="3862388"/>
          <a:ext cx="5197475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8" name="Egyenlet" r:id="rId5" imgW="2425680" imgH="914400" progId="Equation.3">
                  <p:embed/>
                </p:oleObj>
              </mc:Choice>
              <mc:Fallback>
                <p:oleObj name="Egyenlet" r:id="rId5" imgW="2425680" imgH="9144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3638" y="3862388"/>
                        <a:ext cx="5197475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Az Ottó-körfolyamat a </a:t>
            </a:r>
            <a:r>
              <a:rPr lang="hu-HU" sz="2800" b="1" i="1" dirty="0">
                <a:solidFill>
                  <a:schemeClr val="tx1"/>
                </a:solidFill>
              </a:rPr>
              <a:t>T-s</a:t>
            </a:r>
            <a:r>
              <a:rPr lang="hu-HU" sz="2800" b="1" dirty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30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1873250" y="49355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34" name="Text Box 9"/>
          <p:cNvSpPr txBox="1">
            <a:spLocks noChangeArrowheads="1"/>
          </p:cNvSpPr>
          <p:nvPr/>
        </p:nvSpPr>
        <p:spPr bwMode="auto">
          <a:xfrm>
            <a:off x="2770188" y="14160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3502025" y="338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1439863" y="27495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37" name="Freeform 12"/>
          <p:cNvSpPr>
            <a:spLocks/>
          </p:cNvSpPr>
          <p:nvPr/>
        </p:nvSpPr>
        <p:spPr bwMode="auto">
          <a:xfrm rot="-6578263">
            <a:off x="1785144" y="2507457"/>
            <a:ext cx="1506537" cy="3136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8" name="Freeform 13"/>
          <p:cNvSpPr>
            <a:spLocks/>
          </p:cNvSpPr>
          <p:nvPr/>
        </p:nvSpPr>
        <p:spPr bwMode="auto">
          <a:xfrm>
            <a:off x="1971675" y="3759200"/>
            <a:ext cx="1320800" cy="116205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9" name="Line 14"/>
          <p:cNvSpPr>
            <a:spLocks noChangeShapeType="1"/>
          </p:cNvSpPr>
          <p:nvPr/>
        </p:nvSpPr>
        <p:spPr bwMode="auto">
          <a:xfrm flipH="1" flipV="1">
            <a:off x="1862138" y="2897188"/>
            <a:ext cx="0" cy="2487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 flipV="1">
            <a:off x="3352800" y="1250950"/>
            <a:ext cx="4763" cy="2884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1" name="Line 16"/>
          <p:cNvSpPr>
            <a:spLocks noChangeShapeType="1"/>
          </p:cNvSpPr>
          <p:nvPr/>
        </p:nvSpPr>
        <p:spPr bwMode="auto">
          <a:xfrm flipH="1" flipV="1">
            <a:off x="1860550" y="3387725"/>
            <a:ext cx="1588" cy="15509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2" name="Line 17"/>
          <p:cNvSpPr>
            <a:spLocks noChangeShapeType="1"/>
          </p:cNvSpPr>
          <p:nvPr/>
        </p:nvSpPr>
        <p:spPr bwMode="auto">
          <a:xfrm flipH="1" flipV="1">
            <a:off x="3353626" y="2043113"/>
            <a:ext cx="0" cy="14811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3" name="Freeform 21"/>
          <p:cNvSpPr>
            <a:spLocks/>
          </p:cNvSpPr>
          <p:nvPr/>
        </p:nvSpPr>
        <p:spPr bwMode="auto">
          <a:xfrm rot="-6578263">
            <a:off x="1786731" y="775494"/>
            <a:ext cx="1506538" cy="3136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4" name="Freeform 22"/>
          <p:cNvSpPr>
            <a:spLocks/>
          </p:cNvSpPr>
          <p:nvPr/>
        </p:nvSpPr>
        <p:spPr bwMode="auto">
          <a:xfrm>
            <a:off x="1973263" y="2048256"/>
            <a:ext cx="1273175" cy="1141032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5" name="Oval 18"/>
          <p:cNvSpPr>
            <a:spLocks noChangeArrowheads="1"/>
          </p:cNvSpPr>
          <p:nvPr/>
        </p:nvSpPr>
        <p:spPr bwMode="auto">
          <a:xfrm>
            <a:off x="3273108" y="3550476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46" name="Oval 19"/>
          <p:cNvSpPr>
            <a:spLocks noChangeArrowheads="1"/>
          </p:cNvSpPr>
          <p:nvPr/>
        </p:nvSpPr>
        <p:spPr bwMode="auto">
          <a:xfrm>
            <a:off x="1774508" y="314883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47" name="Oval 20"/>
          <p:cNvSpPr>
            <a:spLocks noChangeArrowheads="1"/>
          </p:cNvSpPr>
          <p:nvPr/>
        </p:nvSpPr>
        <p:spPr bwMode="auto">
          <a:xfrm>
            <a:off x="1780858" y="485698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3261995" y="188360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143386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564001"/>
              </p:ext>
            </p:extLst>
          </p:nvPr>
        </p:nvGraphicFramePr>
        <p:xfrm>
          <a:off x="2390775" y="4121150"/>
          <a:ext cx="6696075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9" name="Egyenlet" r:id="rId7" imgW="3124080" imgH="749160" progId="Equation.3">
                  <p:embed/>
                </p:oleObj>
              </mc:Choice>
              <mc:Fallback>
                <p:oleObj name="Egyenlet" r:id="rId7" imgW="3124080" imgH="74916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4121150"/>
                        <a:ext cx="6696075" cy="160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43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3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43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43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3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43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 dirty="0"/>
              <a:t>p</a:t>
            </a:r>
          </a:p>
        </p:txBody>
      </p:sp>
      <p:sp>
        <p:nvSpPr>
          <p:cNvPr id="138245" name="Line 5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v</a:t>
            </a:r>
          </a:p>
        </p:txBody>
      </p:sp>
      <p:sp>
        <p:nvSpPr>
          <p:cNvPr id="138264" name="Text Box 24"/>
          <p:cNvSpPr txBox="1">
            <a:spLocks noChangeArrowheads="1"/>
          </p:cNvSpPr>
          <p:nvPr/>
        </p:nvSpPr>
        <p:spPr bwMode="auto">
          <a:xfrm>
            <a:off x="3808413" y="1295400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/>
              <a:t>2-3 hőbevezetés állandó nyomáson</a:t>
            </a:r>
          </a:p>
          <a:p>
            <a:pPr>
              <a:spcBef>
                <a:spcPct val="50000"/>
              </a:spcBef>
            </a:pPr>
            <a:r>
              <a:rPr lang="hu-HU" sz="240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/>
              <a:t>4-1 hőelvonás állandó térfogaton</a:t>
            </a:r>
          </a:p>
        </p:txBody>
      </p:sp>
      <p:sp>
        <p:nvSpPr>
          <p:cNvPr id="138267" name="Rectangle 2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 Dízel-körfolyamat a </a:t>
            </a:r>
            <a:r>
              <a:rPr lang="hu-HU" sz="2800" b="1" i="1" dirty="0" err="1">
                <a:solidFill>
                  <a:schemeClr val="tx1"/>
                </a:solidFill>
              </a:rPr>
              <a:t>p-v</a:t>
            </a:r>
            <a:r>
              <a:rPr lang="hu-HU" sz="2800" b="1" dirty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38252" name="Text Box 12"/>
          <p:cNvSpPr txBox="1">
            <a:spLocks noChangeArrowheads="1"/>
          </p:cNvSpPr>
          <p:nvPr/>
        </p:nvSpPr>
        <p:spPr bwMode="auto">
          <a:xfrm>
            <a:off x="3171825" y="442436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38254" name="Text Box 14"/>
          <p:cNvSpPr txBox="1">
            <a:spLocks noChangeArrowheads="1"/>
          </p:cNvSpPr>
          <p:nvPr/>
        </p:nvSpPr>
        <p:spPr bwMode="auto">
          <a:xfrm>
            <a:off x="2251075" y="17430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38255" name="Text Box 15"/>
          <p:cNvSpPr txBox="1">
            <a:spLocks noChangeArrowheads="1"/>
          </p:cNvSpPr>
          <p:nvPr/>
        </p:nvSpPr>
        <p:spPr bwMode="auto">
          <a:xfrm>
            <a:off x="3254375" y="308292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38253" name="Text Box 13"/>
          <p:cNvSpPr txBox="1">
            <a:spLocks noChangeArrowheads="1"/>
          </p:cNvSpPr>
          <p:nvPr/>
        </p:nvSpPr>
        <p:spPr bwMode="auto">
          <a:xfrm>
            <a:off x="866775" y="227012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38278" name="Freeform 38"/>
          <p:cNvSpPr>
            <a:spLocks/>
          </p:cNvSpPr>
          <p:nvPr/>
        </p:nvSpPr>
        <p:spPr bwMode="auto">
          <a:xfrm rot="-1178263">
            <a:off x="1743075" y="1633538"/>
            <a:ext cx="1225550" cy="39131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56" name="Freeform 16"/>
          <p:cNvSpPr>
            <a:spLocks/>
          </p:cNvSpPr>
          <p:nvPr/>
        </p:nvSpPr>
        <p:spPr bwMode="auto">
          <a:xfrm>
            <a:off x="1349375" y="2409825"/>
            <a:ext cx="1651000" cy="2351088"/>
          </a:xfrm>
          <a:custGeom>
            <a:avLst/>
            <a:gdLst/>
            <a:ahLst/>
            <a:cxnLst>
              <a:cxn ang="0">
                <a:pos x="1040" y="1481"/>
              </a:cxn>
              <a:cxn ang="0">
                <a:pos x="839" y="1281"/>
              </a:cxn>
              <a:cxn ang="0">
                <a:pos x="665" y="1068"/>
              </a:cxn>
              <a:cxn ang="0">
                <a:pos x="368" y="633"/>
              </a:cxn>
              <a:cxn ang="0">
                <a:pos x="0" y="0"/>
              </a:cxn>
            </a:cxnLst>
            <a:rect l="0" t="0" r="r" b="b"/>
            <a:pathLst>
              <a:path w="1040" h="1481">
                <a:moveTo>
                  <a:pt x="1040" y="1481"/>
                </a:moveTo>
                <a:lnTo>
                  <a:pt x="839" y="1281"/>
                </a:lnTo>
                <a:lnTo>
                  <a:pt x="665" y="1068"/>
                </a:lnTo>
                <a:lnTo>
                  <a:pt x="368" y="633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79" name="Freeform 39"/>
          <p:cNvSpPr>
            <a:spLocks/>
          </p:cNvSpPr>
          <p:nvPr/>
        </p:nvSpPr>
        <p:spPr bwMode="auto">
          <a:xfrm rot="-392083">
            <a:off x="2122488" y="1658938"/>
            <a:ext cx="1235075" cy="20240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57" name="Freeform 17"/>
          <p:cNvSpPr>
            <a:spLocks/>
          </p:cNvSpPr>
          <p:nvPr/>
        </p:nvSpPr>
        <p:spPr bwMode="auto">
          <a:xfrm>
            <a:off x="2230438" y="2312988"/>
            <a:ext cx="736600" cy="977900"/>
          </a:xfrm>
          <a:custGeom>
            <a:avLst/>
            <a:gdLst/>
            <a:ahLst/>
            <a:cxnLst>
              <a:cxn ang="0">
                <a:pos x="695" y="1045"/>
              </a:cxn>
              <a:cxn ang="0">
                <a:pos x="536" y="886"/>
              </a:cxn>
              <a:cxn ang="0">
                <a:pos x="422" y="745"/>
              </a:cxn>
              <a:cxn ang="0">
                <a:pos x="248" y="469"/>
              </a:cxn>
              <a:cxn ang="0">
                <a:pos x="114" y="233"/>
              </a:cxn>
              <a:cxn ang="0">
                <a:pos x="0" y="0"/>
              </a:cxn>
            </a:cxnLst>
            <a:rect l="0" t="0" r="r" b="b"/>
            <a:pathLst>
              <a:path w="695" h="1045">
                <a:moveTo>
                  <a:pt x="695" y="1045"/>
                </a:moveTo>
                <a:lnTo>
                  <a:pt x="536" y="886"/>
                </a:lnTo>
                <a:lnTo>
                  <a:pt x="422" y="745"/>
                </a:lnTo>
                <a:lnTo>
                  <a:pt x="248" y="469"/>
                </a:lnTo>
                <a:lnTo>
                  <a:pt x="114" y="233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83" name="Line 43"/>
          <p:cNvSpPr>
            <a:spLocks noChangeShapeType="1"/>
          </p:cNvSpPr>
          <p:nvPr/>
        </p:nvSpPr>
        <p:spPr bwMode="auto">
          <a:xfrm rot="5400000" flipH="1" flipV="1">
            <a:off x="1782763" y="1519238"/>
            <a:ext cx="0" cy="153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85" name="Line 45"/>
          <p:cNvSpPr>
            <a:spLocks noChangeShapeType="1"/>
          </p:cNvSpPr>
          <p:nvPr/>
        </p:nvSpPr>
        <p:spPr bwMode="auto">
          <a:xfrm flipH="1" flipV="1">
            <a:off x="3081338" y="2974975"/>
            <a:ext cx="14287" cy="2265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86" name="Line 46"/>
          <p:cNvSpPr>
            <a:spLocks noChangeShapeType="1"/>
          </p:cNvSpPr>
          <p:nvPr/>
        </p:nvSpPr>
        <p:spPr bwMode="auto">
          <a:xfrm rot="5400000" flipV="1">
            <a:off x="1715294" y="1888331"/>
            <a:ext cx="1588" cy="7905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87" name="Line 47"/>
          <p:cNvSpPr>
            <a:spLocks noChangeShapeType="1"/>
          </p:cNvSpPr>
          <p:nvPr/>
        </p:nvSpPr>
        <p:spPr bwMode="auto">
          <a:xfrm flipH="1" flipV="1">
            <a:off x="3087688" y="3381375"/>
            <a:ext cx="1587" cy="13414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8260" name="Oval 20"/>
          <p:cNvSpPr>
            <a:spLocks noChangeArrowheads="1"/>
          </p:cNvSpPr>
          <p:nvPr/>
        </p:nvSpPr>
        <p:spPr bwMode="auto">
          <a:xfrm>
            <a:off x="3006789" y="4727194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38263" name="Oval 23"/>
          <p:cNvSpPr>
            <a:spLocks noChangeArrowheads="1"/>
          </p:cNvSpPr>
          <p:nvPr/>
        </p:nvSpPr>
        <p:spPr bwMode="auto">
          <a:xfrm>
            <a:off x="2995676" y="3231769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38261" name="Oval 21"/>
          <p:cNvSpPr>
            <a:spLocks noChangeArrowheads="1"/>
          </p:cNvSpPr>
          <p:nvPr/>
        </p:nvSpPr>
        <p:spPr bwMode="auto">
          <a:xfrm>
            <a:off x="1228789" y="2161794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38262" name="Oval 22"/>
          <p:cNvSpPr>
            <a:spLocks noChangeArrowheads="1"/>
          </p:cNvSpPr>
          <p:nvPr/>
        </p:nvSpPr>
        <p:spPr bwMode="auto">
          <a:xfrm>
            <a:off x="2151126" y="2153857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8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8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8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8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8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8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8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8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8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8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8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8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8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8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8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8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3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8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8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8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8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8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8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38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8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8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38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8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8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8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8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38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/>
      <p:bldP spid="138245" grpId="0" animBg="1"/>
      <p:bldP spid="138246" grpId="0" animBg="1"/>
      <p:bldP spid="138247" grpId="0"/>
      <p:bldP spid="138264" grpId="0" uiExpand="1" build="p"/>
      <p:bldP spid="138252" grpId="0"/>
      <p:bldP spid="138254" grpId="0"/>
      <p:bldP spid="138255" grpId="0"/>
      <p:bldP spid="138253" grpId="0"/>
      <p:bldP spid="138278" grpId="0" animBg="1"/>
      <p:bldP spid="138256" grpId="0" animBg="1"/>
      <p:bldP spid="138279" grpId="0" animBg="1"/>
      <p:bldP spid="138257" grpId="0" animBg="1"/>
      <p:bldP spid="138283" grpId="0" animBg="1"/>
      <p:bldP spid="138285" grpId="0" animBg="1"/>
      <p:bldP spid="138286" grpId="0" animBg="1"/>
      <p:bldP spid="138287" grpId="0" animBg="1"/>
      <p:bldP spid="138260" grpId="0" animBg="1"/>
      <p:bldP spid="138263" grpId="0" animBg="1"/>
      <p:bldP spid="138261" grpId="0" animBg="1"/>
      <p:bldP spid="1382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139267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68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3979863" y="1295400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2-3 </a:t>
            </a:r>
            <a:r>
              <a:rPr lang="hu-HU" sz="2400" dirty="0" err="1"/>
              <a:t>hőbevezetés</a:t>
            </a:r>
            <a:r>
              <a:rPr lang="hu-HU" sz="2400" dirty="0"/>
              <a:t> állandó nyomáson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4-1 hőelvonás állandó térfogaton</a:t>
            </a:r>
          </a:p>
        </p:txBody>
      </p:sp>
      <p:sp>
        <p:nvSpPr>
          <p:cNvPr id="139271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 Dízel-körfolyamat a </a:t>
            </a:r>
            <a:r>
              <a:rPr lang="hu-HU" sz="2800" b="1" i="1" dirty="0">
                <a:solidFill>
                  <a:schemeClr val="tx1"/>
                </a:solidFill>
              </a:rPr>
              <a:t>T-s</a:t>
            </a:r>
            <a:r>
              <a:rPr lang="hu-HU" sz="2800" b="1" dirty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39272" name="Text Box 8"/>
          <p:cNvSpPr txBox="1">
            <a:spLocks noChangeArrowheads="1"/>
          </p:cNvSpPr>
          <p:nvPr/>
        </p:nvSpPr>
        <p:spPr bwMode="auto">
          <a:xfrm>
            <a:off x="1873250" y="49355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39273" name="Text Box 9"/>
          <p:cNvSpPr txBox="1">
            <a:spLocks noChangeArrowheads="1"/>
          </p:cNvSpPr>
          <p:nvPr/>
        </p:nvSpPr>
        <p:spPr bwMode="auto">
          <a:xfrm>
            <a:off x="2822575" y="1911350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3502025" y="338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39275" name="Text Box 11"/>
          <p:cNvSpPr txBox="1">
            <a:spLocks noChangeArrowheads="1"/>
          </p:cNvSpPr>
          <p:nvPr/>
        </p:nvSpPr>
        <p:spPr bwMode="auto">
          <a:xfrm>
            <a:off x="1439863" y="27495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39276" name="Freeform 12"/>
          <p:cNvSpPr>
            <a:spLocks/>
          </p:cNvSpPr>
          <p:nvPr/>
        </p:nvSpPr>
        <p:spPr bwMode="auto">
          <a:xfrm rot="-6578263">
            <a:off x="1785144" y="2507457"/>
            <a:ext cx="1506537" cy="3136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77" name="Freeform 13"/>
          <p:cNvSpPr>
            <a:spLocks/>
          </p:cNvSpPr>
          <p:nvPr/>
        </p:nvSpPr>
        <p:spPr bwMode="auto">
          <a:xfrm>
            <a:off x="1971675" y="3759200"/>
            <a:ext cx="1320800" cy="116205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82" name="Line 18"/>
          <p:cNvSpPr>
            <a:spLocks noChangeShapeType="1"/>
          </p:cNvSpPr>
          <p:nvPr/>
        </p:nvSpPr>
        <p:spPr bwMode="auto">
          <a:xfrm flipH="1" flipV="1">
            <a:off x="1862138" y="2897188"/>
            <a:ext cx="0" cy="2487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83" name="Line 19"/>
          <p:cNvSpPr>
            <a:spLocks noChangeShapeType="1"/>
          </p:cNvSpPr>
          <p:nvPr/>
        </p:nvSpPr>
        <p:spPr bwMode="auto">
          <a:xfrm flipV="1">
            <a:off x="3352800" y="2012950"/>
            <a:ext cx="0" cy="2122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84" name="Line 20"/>
          <p:cNvSpPr>
            <a:spLocks noChangeShapeType="1"/>
          </p:cNvSpPr>
          <p:nvPr/>
        </p:nvSpPr>
        <p:spPr bwMode="auto">
          <a:xfrm flipH="1" flipV="1">
            <a:off x="1860550" y="3387725"/>
            <a:ext cx="1588" cy="15509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85" name="Line 21"/>
          <p:cNvSpPr>
            <a:spLocks noChangeShapeType="1"/>
          </p:cNvSpPr>
          <p:nvPr/>
        </p:nvSpPr>
        <p:spPr bwMode="auto">
          <a:xfrm flipH="1" flipV="1">
            <a:off x="3344863" y="2481263"/>
            <a:ext cx="4762" cy="10429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88" name="Freeform 24"/>
          <p:cNvSpPr>
            <a:spLocks/>
          </p:cNvSpPr>
          <p:nvPr/>
        </p:nvSpPr>
        <p:spPr bwMode="auto">
          <a:xfrm rot="-6578263">
            <a:off x="2416175" y="985838"/>
            <a:ext cx="674687" cy="3303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89" name="Freeform 25"/>
          <p:cNvSpPr>
            <a:spLocks/>
          </p:cNvSpPr>
          <p:nvPr/>
        </p:nvSpPr>
        <p:spPr bwMode="auto">
          <a:xfrm>
            <a:off x="1973263" y="2527300"/>
            <a:ext cx="1254125" cy="681038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9278" name="Oval 14"/>
          <p:cNvSpPr>
            <a:spLocks noChangeArrowheads="1"/>
          </p:cNvSpPr>
          <p:nvPr/>
        </p:nvSpPr>
        <p:spPr bwMode="auto">
          <a:xfrm>
            <a:off x="3273108" y="3559620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39281" name="Oval 17"/>
          <p:cNvSpPr>
            <a:spLocks noChangeArrowheads="1"/>
          </p:cNvSpPr>
          <p:nvPr/>
        </p:nvSpPr>
        <p:spPr bwMode="auto">
          <a:xfrm>
            <a:off x="1774508" y="315798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39287" name="Oval 23"/>
          <p:cNvSpPr>
            <a:spLocks noChangeArrowheads="1"/>
          </p:cNvSpPr>
          <p:nvPr/>
        </p:nvSpPr>
        <p:spPr bwMode="auto">
          <a:xfrm>
            <a:off x="1780858" y="486613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39286" name="Oval 22"/>
          <p:cNvSpPr>
            <a:spLocks noChangeArrowheads="1"/>
          </p:cNvSpPr>
          <p:nvPr/>
        </p:nvSpPr>
        <p:spPr bwMode="auto">
          <a:xfrm>
            <a:off x="3261995" y="236423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3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39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39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39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 animBg="1"/>
      <p:bldP spid="139268" grpId="0" animBg="1"/>
      <p:bldP spid="139269" grpId="0"/>
      <p:bldP spid="139270" grpId="0" uiExpand="1" build="p"/>
      <p:bldP spid="139272" grpId="0"/>
      <p:bldP spid="139273" grpId="0"/>
      <p:bldP spid="139274" grpId="0"/>
      <p:bldP spid="139275" grpId="0"/>
      <p:bldP spid="139276" grpId="0" animBg="1"/>
      <p:bldP spid="139277" grpId="0" animBg="1"/>
      <p:bldP spid="139282" grpId="0" animBg="1"/>
      <p:bldP spid="139283" grpId="0" animBg="1"/>
      <p:bldP spid="139284" grpId="0" animBg="1"/>
      <p:bldP spid="139285" grpId="0" animBg="1"/>
      <p:bldP spid="139288" grpId="0" animBg="1"/>
      <p:bldP spid="139289" grpId="0" animBg="1"/>
      <p:bldP spid="139278" grpId="0" animBg="1"/>
      <p:bldP spid="139281" grpId="0" animBg="1"/>
      <p:bldP spid="139287" grpId="0" animBg="1"/>
      <p:bldP spid="13928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314" name="Object 26"/>
          <p:cNvGraphicFramePr>
            <a:graphicFrameLocks noChangeAspect="1"/>
          </p:cNvGraphicFramePr>
          <p:nvPr/>
        </p:nvGraphicFramePr>
        <p:xfrm>
          <a:off x="4106863" y="3509963"/>
          <a:ext cx="4725987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6" name="Egyenlet" r:id="rId3" imgW="2603160" imgH="914400" progId="Equation.3">
                  <p:embed/>
                </p:oleObj>
              </mc:Choice>
              <mc:Fallback>
                <p:oleObj name="Egyenlet" r:id="rId3" imgW="2603160" imgH="9144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863" y="3509963"/>
                        <a:ext cx="4725987" cy="165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316" name="Object 28"/>
          <p:cNvGraphicFramePr>
            <a:graphicFrameLocks noChangeAspect="1"/>
          </p:cNvGraphicFramePr>
          <p:nvPr/>
        </p:nvGraphicFramePr>
        <p:xfrm>
          <a:off x="4043363" y="3627438"/>
          <a:ext cx="4806950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7" name="Egyenlet" r:id="rId5" imgW="3403440" imgH="1091880" progId="Equation.3">
                  <p:embed/>
                </p:oleObj>
              </mc:Choice>
              <mc:Fallback>
                <p:oleObj name="Egyenlet" r:id="rId5" imgW="3403440" imgH="109188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3363" y="3627438"/>
                        <a:ext cx="4806950" cy="154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317" name="Object 29"/>
          <p:cNvGraphicFramePr>
            <a:graphicFrameLocks noChangeAspect="1"/>
          </p:cNvGraphicFramePr>
          <p:nvPr/>
        </p:nvGraphicFramePr>
        <p:xfrm>
          <a:off x="4149725" y="3562350"/>
          <a:ext cx="4622800" cy="161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8" name="Egyenlet" r:id="rId7" imgW="2869920" imgH="1002960" progId="Equation.3">
                  <p:embed/>
                </p:oleObj>
              </mc:Choice>
              <mc:Fallback>
                <p:oleObj name="Egyenlet" r:id="rId7" imgW="2869920" imgH="100296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9725" y="3562350"/>
                        <a:ext cx="4622800" cy="161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140291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0292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140294" name="Text Box 6"/>
          <p:cNvSpPr txBox="1">
            <a:spLocks noChangeArrowheads="1"/>
          </p:cNvSpPr>
          <p:nvPr/>
        </p:nvSpPr>
        <p:spPr bwMode="auto">
          <a:xfrm>
            <a:off x="3979863" y="1295400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2-3 hőbevezetés állandó nyomáson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4-1 hőelvonás állandó térfogaton</a:t>
            </a:r>
          </a:p>
        </p:txBody>
      </p:sp>
      <p:sp>
        <p:nvSpPr>
          <p:cNvPr id="140296" name="Text Box 8"/>
          <p:cNvSpPr txBox="1">
            <a:spLocks noChangeArrowheads="1"/>
          </p:cNvSpPr>
          <p:nvPr/>
        </p:nvSpPr>
        <p:spPr bwMode="auto">
          <a:xfrm>
            <a:off x="1873250" y="49355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40298" name="Text Box 10"/>
          <p:cNvSpPr txBox="1">
            <a:spLocks noChangeArrowheads="1"/>
          </p:cNvSpPr>
          <p:nvPr/>
        </p:nvSpPr>
        <p:spPr bwMode="auto">
          <a:xfrm>
            <a:off x="3502025" y="338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40299" name="Text Box 11"/>
          <p:cNvSpPr txBox="1">
            <a:spLocks noChangeArrowheads="1"/>
          </p:cNvSpPr>
          <p:nvPr/>
        </p:nvSpPr>
        <p:spPr bwMode="auto">
          <a:xfrm>
            <a:off x="1439863" y="27495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40300" name="Freeform 12"/>
          <p:cNvSpPr>
            <a:spLocks/>
          </p:cNvSpPr>
          <p:nvPr/>
        </p:nvSpPr>
        <p:spPr bwMode="auto">
          <a:xfrm rot="-6578263">
            <a:off x="1785144" y="2507457"/>
            <a:ext cx="1506537" cy="3136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0301" name="Freeform 13"/>
          <p:cNvSpPr>
            <a:spLocks/>
          </p:cNvSpPr>
          <p:nvPr/>
        </p:nvSpPr>
        <p:spPr bwMode="auto">
          <a:xfrm>
            <a:off x="1971675" y="3759200"/>
            <a:ext cx="1320800" cy="116205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0302" name="Line 14"/>
          <p:cNvSpPr>
            <a:spLocks noChangeShapeType="1"/>
          </p:cNvSpPr>
          <p:nvPr/>
        </p:nvSpPr>
        <p:spPr bwMode="auto">
          <a:xfrm flipH="1" flipV="1">
            <a:off x="1862138" y="2897188"/>
            <a:ext cx="0" cy="2487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0304" name="Line 16"/>
          <p:cNvSpPr>
            <a:spLocks noChangeShapeType="1"/>
          </p:cNvSpPr>
          <p:nvPr/>
        </p:nvSpPr>
        <p:spPr bwMode="auto">
          <a:xfrm flipH="1" flipV="1">
            <a:off x="1860550" y="3387725"/>
            <a:ext cx="1588" cy="15509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graphicFrame>
        <p:nvGraphicFramePr>
          <p:cNvPr id="140312" name="Object 24"/>
          <p:cNvGraphicFramePr>
            <a:graphicFrameLocks noChangeAspect="1"/>
          </p:cNvGraphicFramePr>
          <p:nvPr/>
        </p:nvGraphicFramePr>
        <p:xfrm>
          <a:off x="4127500" y="4083050"/>
          <a:ext cx="4605338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9" name="Egyenlet" r:id="rId9" imgW="1892160" imgH="431640" progId="Equation.3">
                  <p:embed/>
                </p:oleObj>
              </mc:Choice>
              <mc:Fallback>
                <p:oleObj name="Egyenlet" r:id="rId9" imgW="1892160" imgH="43164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0" y="4083050"/>
                        <a:ext cx="4605338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319" name="AutoShape 31"/>
          <p:cNvSpPr>
            <a:spLocks noChangeArrowheads="1"/>
          </p:cNvSpPr>
          <p:nvPr/>
        </p:nvSpPr>
        <p:spPr bwMode="auto">
          <a:xfrm>
            <a:off x="4760913" y="5715000"/>
            <a:ext cx="2166097" cy="694426"/>
          </a:xfrm>
          <a:prstGeom prst="wedgeRoundRectCallout">
            <a:avLst>
              <a:gd name="adj1" fmla="val 92298"/>
              <a:gd name="adj2" fmla="val -141862"/>
              <a:gd name="adj3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hu-HU"/>
              <a:t>(</a:t>
            </a:r>
            <a:r>
              <a:rPr lang="el-GR" i="1">
                <a:cs typeface="Arial" charset="0"/>
              </a:rPr>
              <a:t>ρ</a:t>
            </a:r>
            <a:r>
              <a:rPr lang="hu-HU" i="1">
                <a:cs typeface="Arial" charset="0"/>
              </a:rPr>
              <a:t>=</a:t>
            </a:r>
            <a:r>
              <a:rPr lang="hu-HU" i="1"/>
              <a:t>v</a:t>
            </a:r>
            <a:r>
              <a:rPr lang="hu-HU" i="1" baseline="-25000"/>
              <a:t>3</a:t>
            </a:r>
            <a:r>
              <a:rPr lang="hu-HU" i="1"/>
              <a:t>/v</a:t>
            </a:r>
            <a:r>
              <a:rPr lang="hu-HU" i="1" baseline="-25000"/>
              <a:t>2</a:t>
            </a:r>
            <a:r>
              <a:rPr lang="hu-HU"/>
              <a:t>) előzetes expanzió</a:t>
            </a:r>
          </a:p>
        </p:txBody>
      </p:sp>
      <p:sp>
        <p:nvSpPr>
          <p:cNvPr id="140308" name="Oval 20"/>
          <p:cNvSpPr>
            <a:spLocks noChangeArrowheads="1"/>
          </p:cNvSpPr>
          <p:nvPr/>
        </p:nvSpPr>
        <p:spPr bwMode="auto">
          <a:xfrm>
            <a:off x="1780858" y="486613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2822575" y="1911350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30" name="Freeform 24"/>
          <p:cNvSpPr>
            <a:spLocks/>
          </p:cNvSpPr>
          <p:nvPr/>
        </p:nvSpPr>
        <p:spPr bwMode="auto">
          <a:xfrm rot="-6578263">
            <a:off x="2416175" y="985838"/>
            <a:ext cx="674687" cy="3303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1" name="Freeform 25"/>
          <p:cNvSpPr>
            <a:spLocks/>
          </p:cNvSpPr>
          <p:nvPr/>
        </p:nvSpPr>
        <p:spPr bwMode="auto">
          <a:xfrm>
            <a:off x="1973263" y="2527300"/>
            <a:ext cx="1254125" cy="681038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3" name="Line 19"/>
          <p:cNvSpPr>
            <a:spLocks noChangeShapeType="1"/>
          </p:cNvSpPr>
          <p:nvPr/>
        </p:nvSpPr>
        <p:spPr bwMode="auto">
          <a:xfrm flipV="1">
            <a:off x="3352800" y="2012950"/>
            <a:ext cx="0" cy="2122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4" name="Line 21"/>
          <p:cNvSpPr>
            <a:spLocks noChangeShapeType="1"/>
          </p:cNvSpPr>
          <p:nvPr/>
        </p:nvSpPr>
        <p:spPr bwMode="auto">
          <a:xfrm flipH="1" flipV="1">
            <a:off x="3344863" y="2481263"/>
            <a:ext cx="4762" cy="10429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3261995" y="236423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0306" name="Oval 18"/>
          <p:cNvSpPr>
            <a:spLocks noChangeArrowheads="1"/>
          </p:cNvSpPr>
          <p:nvPr/>
        </p:nvSpPr>
        <p:spPr bwMode="auto">
          <a:xfrm>
            <a:off x="3273108" y="3559620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36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 Dízel-körfolyamat a </a:t>
            </a:r>
            <a:r>
              <a:rPr lang="hu-HU" sz="2800" b="1" i="1" dirty="0">
                <a:solidFill>
                  <a:schemeClr val="tx1"/>
                </a:solidFill>
              </a:rPr>
              <a:t>T-s</a:t>
            </a:r>
            <a:r>
              <a:rPr lang="hu-HU" sz="2800" b="1" dirty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40307" name="Oval 19"/>
          <p:cNvSpPr>
            <a:spLocks noChangeArrowheads="1"/>
          </p:cNvSpPr>
          <p:nvPr/>
        </p:nvSpPr>
        <p:spPr bwMode="auto">
          <a:xfrm>
            <a:off x="1774508" y="315798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40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40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0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0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p</a:t>
            </a:r>
          </a:p>
        </p:txBody>
      </p:sp>
      <p:sp>
        <p:nvSpPr>
          <p:cNvPr id="144387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388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v</a:t>
            </a:r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3808413" y="1819275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/>
              <a:t>2-3 hőbevezetés állandó nyomáson</a:t>
            </a:r>
          </a:p>
          <a:p>
            <a:pPr>
              <a:spcBef>
                <a:spcPct val="50000"/>
              </a:spcBef>
            </a:pPr>
            <a:r>
              <a:rPr lang="hu-HU" sz="240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/>
              <a:t>4-1 hőelvonás állandó nyomáson</a:t>
            </a:r>
          </a:p>
        </p:txBody>
      </p:sp>
      <p:sp>
        <p:nvSpPr>
          <p:cNvPr id="144391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1381125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 gázturbina-körfolyamat</a:t>
            </a:r>
            <a:br>
              <a:rPr lang="hu-HU" sz="2800" b="1" dirty="0">
                <a:solidFill>
                  <a:schemeClr val="tx1"/>
                </a:solidFill>
              </a:rPr>
            </a:br>
            <a:r>
              <a:rPr lang="hu-HU" sz="2000" b="1" i="1" dirty="0">
                <a:solidFill>
                  <a:schemeClr val="tx1"/>
                </a:solidFill>
              </a:rPr>
              <a:t>(</a:t>
            </a:r>
            <a:r>
              <a:rPr lang="hu-HU" sz="2000" i="1" dirty="0" err="1">
                <a:solidFill>
                  <a:schemeClr val="tx1"/>
                </a:solidFill>
              </a:rPr>
              <a:t>Escher-Wys</a:t>
            </a:r>
            <a:r>
              <a:rPr lang="hu-HU" sz="2000" i="1" dirty="0">
                <a:solidFill>
                  <a:schemeClr val="tx1"/>
                </a:solidFill>
              </a:rPr>
              <a:t> körfolyamat</a:t>
            </a:r>
            <a:r>
              <a:rPr lang="hu-HU" sz="2000" b="1" i="1" dirty="0">
                <a:solidFill>
                  <a:schemeClr val="tx1"/>
                </a:solidFill>
              </a:rPr>
              <a:t>)</a:t>
            </a:r>
            <a:r>
              <a:rPr lang="hu-HU" sz="2800" b="1" dirty="0">
                <a:solidFill>
                  <a:schemeClr val="tx1"/>
                </a:solidFill>
              </a:rPr>
              <a:t/>
            </a:r>
            <a:br>
              <a:rPr lang="hu-HU" sz="2800" b="1" dirty="0">
                <a:solidFill>
                  <a:schemeClr val="tx1"/>
                </a:solidFill>
              </a:rPr>
            </a:br>
            <a:r>
              <a:rPr lang="hu-HU" sz="2800" b="1" dirty="0">
                <a:solidFill>
                  <a:schemeClr val="tx1"/>
                </a:solidFill>
              </a:rPr>
              <a:t>a </a:t>
            </a:r>
            <a:r>
              <a:rPr lang="hu-HU" sz="2800" b="1" i="1" dirty="0" err="1">
                <a:solidFill>
                  <a:schemeClr val="tx1"/>
                </a:solidFill>
              </a:rPr>
              <a:t>p-v</a:t>
            </a:r>
            <a:r>
              <a:rPr lang="hu-HU" sz="2800" b="1" dirty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44409" name="Text Box 25"/>
          <p:cNvSpPr txBox="1">
            <a:spLocks noChangeArrowheads="1"/>
          </p:cNvSpPr>
          <p:nvPr/>
        </p:nvSpPr>
        <p:spPr bwMode="auto">
          <a:xfrm>
            <a:off x="1708150" y="41735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44410" name="Text Box 26"/>
          <p:cNvSpPr txBox="1">
            <a:spLocks noChangeArrowheads="1"/>
          </p:cNvSpPr>
          <p:nvPr/>
        </p:nvSpPr>
        <p:spPr bwMode="auto">
          <a:xfrm>
            <a:off x="2295525" y="23193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44411" name="Text Box 27"/>
          <p:cNvSpPr txBox="1">
            <a:spLocks noChangeArrowheads="1"/>
          </p:cNvSpPr>
          <p:nvPr/>
        </p:nvSpPr>
        <p:spPr bwMode="auto">
          <a:xfrm>
            <a:off x="3948113" y="410210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44412" name="Freeform 28"/>
          <p:cNvSpPr>
            <a:spLocks/>
          </p:cNvSpPr>
          <p:nvPr/>
        </p:nvSpPr>
        <p:spPr bwMode="auto">
          <a:xfrm rot="-1178263">
            <a:off x="1595438" y="2374900"/>
            <a:ext cx="749300" cy="295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413" name="Freeform 29"/>
          <p:cNvSpPr>
            <a:spLocks/>
          </p:cNvSpPr>
          <p:nvPr/>
        </p:nvSpPr>
        <p:spPr bwMode="auto">
          <a:xfrm>
            <a:off x="1349375" y="3044825"/>
            <a:ext cx="1046163" cy="1641475"/>
          </a:xfrm>
          <a:custGeom>
            <a:avLst/>
            <a:gdLst/>
            <a:ahLst/>
            <a:cxnLst>
              <a:cxn ang="0">
                <a:pos x="1040" y="1481"/>
              </a:cxn>
              <a:cxn ang="0">
                <a:pos x="839" y="1281"/>
              </a:cxn>
              <a:cxn ang="0">
                <a:pos x="665" y="1068"/>
              </a:cxn>
              <a:cxn ang="0">
                <a:pos x="368" y="633"/>
              </a:cxn>
              <a:cxn ang="0">
                <a:pos x="0" y="0"/>
              </a:cxn>
            </a:cxnLst>
            <a:rect l="0" t="0" r="r" b="b"/>
            <a:pathLst>
              <a:path w="1040" h="1481">
                <a:moveTo>
                  <a:pt x="1040" y="1481"/>
                </a:moveTo>
                <a:lnTo>
                  <a:pt x="839" y="1281"/>
                </a:lnTo>
                <a:lnTo>
                  <a:pt x="665" y="1068"/>
                </a:lnTo>
                <a:lnTo>
                  <a:pt x="368" y="633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415" name="Freeform 31"/>
          <p:cNvSpPr>
            <a:spLocks/>
          </p:cNvSpPr>
          <p:nvPr/>
        </p:nvSpPr>
        <p:spPr bwMode="auto">
          <a:xfrm rot="-392083">
            <a:off x="2171700" y="2219325"/>
            <a:ext cx="2476500" cy="2981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416" name="Freeform 32"/>
          <p:cNvSpPr>
            <a:spLocks/>
          </p:cNvSpPr>
          <p:nvPr/>
        </p:nvSpPr>
        <p:spPr bwMode="auto">
          <a:xfrm>
            <a:off x="2305050" y="2992438"/>
            <a:ext cx="1516063" cy="1604962"/>
          </a:xfrm>
          <a:custGeom>
            <a:avLst/>
            <a:gdLst/>
            <a:ahLst/>
            <a:cxnLst>
              <a:cxn ang="0">
                <a:pos x="954" y="1002"/>
              </a:cxn>
              <a:cxn ang="0">
                <a:pos x="723" y="843"/>
              </a:cxn>
              <a:cxn ang="0">
                <a:pos x="582" y="729"/>
              </a:cxn>
              <a:cxn ang="0">
                <a:pos x="402" y="558"/>
              </a:cxn>
              <a:cxn ang="0">
                <a:pos x="150" y="237"/>
              </a:cxn>
              <a:cxn ang="0">
                <a:pos x="0" y="0"/>
              </a:cxn>
            </a:cxnLst>
            <a:rect l="0" t="0" r="r" b="b"/>
            <a:pathLst>
              <a:path w="954" h="1002">
                <a:moveTo>
                  <a:pt x="954" y="1002"/>
                </a:moveTo>
                <a:lnTo>
                  <a:pt x="723" y="843"/>
                </a:lnTo>
                <a:lnTo>
                  <a:pt x="582" y="729"/>
                </a:lnTo>
                <a:lnTo>
                  <a:pt x="402" y="558"/>
                </a:lnTo>
                <a:lnTo>
                  <a:pt x="150" y="237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417" name="Line 33"/>
          <p:cNvSpPr>
            <a:spLocks noChangeShapeType="1"/>
          </p:cNvSpPr>
          <p:nvPr/>
        </p:nvSpPr>
        <p:spPr bwMode="auto">
          <a:xfrm rot="5400000" flipH="1" flipV="1">
            <a:off x="1782763" y="2154238"/>
            <a:ext cx="0" cy="153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418" name="Line 34"/>
          <p:cNvSpPr>
            <a:spLocks noChangeShapeType="1"/>
          </p:cNvSpPr>
          <p:nvPr/>
        </p:nvSpPr>
        <p:spPr bwMode="auto">
          <a:xfrm rot="5400000" flipH="1">
            <a:off x="3083719" y="3553619"/>
            <a:ext cx="1588" cy="2266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419" name="Line 35"/>
          <p:cNvSpPr>
            <a:spLocks noChangeShapeType="1"/>
          </p:cNvSpPr>
          <p:nvPr/>
        </p:nvSpPr>
        <p:spPr bwMode="auto">
          <a:xfrm rot="-5400000">
            <a:off x="1735931" y="2499519"/>
            <a:ext cx="3175" cy="8334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420" name="Line 36"/>
          <p:cNvSpPr>
            <a:spLocks noChangeShapeType="1"/>
          </p:cNvSpPr>
          <p:nvPr/>
        </p:nvSpPr>
        <p:spPr bwMode="auto">
          <a:xfrm rot="5400000" flipH="1" flipV="1">
            <a:off x="3155950" y="4041776"/>
            <a:ext cx="1587" cy="13001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4424" name="Text Box 40"/>
          <p:cNvSpPr txBox="1">
            <a:spLocks noChangeArrowheads="1"/>
          </p:cNvSpPr>
          <p:nvPr/>
        </p:nvSpPr>
        <p:spPr bwMode="auto">
          <a:xfrm>
            <a:off x="1250950" y="2254250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44414" name="Oval 30"/>
          <p:cNvSpPr>
            <a:spLocks noChangeArrowheads="1"/>
          </p:cNvSpPr>
          <p:nvPr/>
        </p:nvSpPr>
        <p:spPr bwMode="auto">
          <a:xfrm>
            <a:off x="2288413" y="459149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4421" name="Oval 37"/>
          <p:cNvSpPr>
            <a:spLocks noChangeArrowheads="1"/>
          </p:cNvSpPr>
          <p:nvPr/>
        </p:nvSpPr>
        <p:spPr bwMode="auto">
          <a:xfrm>
            <a:off x="3815588" y="458514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4422" name="Oval 38"/>
          <p:cNvSpPr>
            <a:spLocks noChangeArrowheads="1"/>
          </p:cNvSpPr>
          <p:nvPr/>
        </p:nvSpPr>
        <p:spPr bwMode="auto">
          <a:xfrm>
            <a:off x="1210501" y="281508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4423" name="Oval 39"/>
          <p:cNvSpPr>
            <a:spLocks noChangeArrowheads="1"/>
          </p:cNvSpPr>
          <p:nvPr/>
        </p:nvSpPr>
        <p:spPr bwMode="auto">
          <a:xfrm>
            <a:off x="2166176" y="280714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4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4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4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4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4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4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4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4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4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4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4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4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4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4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4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4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4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4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4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4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4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4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4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44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4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4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4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4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4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4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4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4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44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4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4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4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4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44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4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4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44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6" grpId="0"/>
      <p:bldP spid="144387" grpId="0" animBg="1"/>
      <p:bldP spid="144388" grpId="0" animBg="1"/>
      <p:bldP spid="144389" grpId="0"/>
      <p:bldP spid="144390" grpId="0" uiExpand="1" build="p"/>
      <p:bldP spid="144409" grpId="0"/>
      <p:bldP spid="144410" grpId="0"/>
      <p:bldP spid="144411" grpId="0"/>
      <p:bldP spid="144412" grpId="0" animBg="1"/>
      <p:bldP spid="144413" grpId="0" animBg="1"/>
      <p:bldP spid="144415" grpId="0" animBg="1"/>
      <p:bldP spid="144416" grpId="0" animBg="1"/>
      <p:bldP spid="144417" grpId="0" animBg="1"/>
      <p:bldP spid="144418" grpId="0" animBg="1"/>
      <p:bldP spid="144419" grpId="0" animBg="1"/>
      <p:bldP spid="144420" grpId="0" animBg="1"/>
      <p:bldP spid="144424" grpId="0"/>
      <p:bldP spid="144414" grpId="0" animBg="1"/>
      <p:bldP spid="144421" grpId="0" animBg="1"/>
      <p:bldP spid="144422" grpId="0" animBg="1"/>
      <p:bldP spid="1444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20" name="Freeform 12"/>
          <p:cNvSpPr>
            <a:spLocks/>
          </p:cNvSpPr>
          <p:nvPr/>
        </p:nvSpPr>
        <p:spPr bwMode="auto">
          <a:xfrm rot="-6578263">
            <a:off x="2252663" y="2252663"/>
            <a:ext cx="787400" cy="3194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22" name="Line 14"/>
          <p:cNvSpPr>
            <a:spLocks noChangeShapeType="1"/>
          </p:cNvSpPr>
          <p:nvPr/>
        </p:nvSpPr>
        <p:spPr bwMode="auto">
          <a:xfrm flipH="1" flipV="1">
            <a:off x="1862138" y="2392363"/>
            <a:ext cx="0" cy="2487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23" name="Line 15"/>
          <p:cNvSpPr>
            <a:spLocks noChangeShapeType="1"/>
          </p:cNvSpPr>
          <p:nvPr/>
        </p:nvSpPr>
        <p:spPr bwMode="auto">
          <a:xfrm flipV="1">
            <a:off x="3352800" y="1165225"/>
            <a:ext cx="4763" cy="2884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29" name="Freeform 21"/>
          <p:cNvSpPr>
            <a:spLocks/>
          </p:cNvSpPr>
          <p:nvPr/>
        </p:nvSpPr>
        <p:spPr bwMode="auto">
          <a:xfrm rot="-6578263">
            <a:off x="2212975" y="576263"/>
            <a:ext cx="782637" cy="3100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10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145411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12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13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3979863" y="1295400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2-3 </a:t>
            </a:r>
            <a:r>
              <a:rPr lang="hu-HU" sz="2400" dirty="0" err="1"/>
              <a:t>hőbevezetés</a:t>
            </a:r>
            <a:r>
              <a:rPr lang="hu-HU" sz="2400" dirty="0"/>
              <a:t> állandó nyomáson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4-1 hőelvonás állandó nyomáson</a:t>
            </a:r>
          </a:p>
        </p:txBody>
      </p:sp>
      <p:sp>
        <p:nvSpPr>
          <p:cNvPr id="145415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>
                <a:solidFill>
                  <a:schemeClr val="tx1"/>
                </a:solidFill>
              </a:rPr>
              <a:t>A gázturbina-körfolyamat a </a:t>
            </a:r>
            <a:r>
              <a:rPr lang="hu-HU" sz="2800" b="1" i="1">
                <a:solidFill>
                  <a:schemeClr val="tx1"/>
                </a:solidFill>
              </a:rPr>
              <a:t>T-s</a:t>
            </a:r>
            <a:r>
              <a:rPr lang="hu-HU" sz="2800" b="1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45416" name="Text Box 8"/>
          <p:cNvSpPr txBox="1">
            <a:spLocks noChangeArrowheads="1"/>
          </p:cNvSpPr>
          <p:nvPr/>
        </p:nvSpPr>
        <p:spPr bwMode="auto">
          <a:xfrm>
            <a:off x="1873250" y="44307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45417" name="Text Box 9"/>
          <p:cNvSpPr txBox="1">
            <a:spLocks noChangeArrowheads="1"/>
          </p:cNvSpPr>
          <p:nvPr/>
        </p:nvSpPr>
        <p:spPr bwMode="auto">
          <a:xfrm>
            <a:off x="2770188" y="14160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45418" name="Text Box 10"/>
          <p:cNvSpPr txBox="1">
            <a:spLocks noChangeArrowheads="1"/>
          </p:cNvSpPr>
          <p:nvPr/>
        </p:nvSpPr>
        <p:spPr bwMode="auto">
          <a:xfrm>
            <a:off x="3530600" y="35718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45419" name="Text Box 11"/>
          <p:cNvSpPr txBox="1">
            <a:spLocks noChangeArrowheads="1"/>
          </p:cNvSpPr>
          <p:nvPr/>
        </p:nvSpPr>
        <p:spPr bwMode="auto">
          <a:xfrm>
            <a:off x="1439863" y="2244725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45421" name="Freeform 13"/>
          <p:cNvSpPr>
            <a:spLocks/>
          </p:cNvSpPr>
          <p:nvPr/>
        </p:nvSpPr>
        <p:spPr bwMode="auto">
          <a:xfrm>
            <a:off x="1971675" y="3692525"/>
            <a:ext cx="1263650" cy="72390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24" name="Line 16"/>
          <p:cNvSpPr>
            <a:spLocks noChangeShapeType="1"/>
          </p:cNvSpPr>
          <p:nvPr/>
        </p:nvSpPr>
        <p:spPr bwMode="auto">
          <a:xfrm flipH="1" flipV="1">
            <a:off x="1860550" y="2882900"/>
            <a:ext cx="1588" cy="15509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25" name="Line 17"/>
          <p:cNvSpPr>
            <a:spLocks noChangeShapeType="1"/>
          </p:cNvSpPr>
          <p:nvPr/>
        </p:nvSpPr>
        <p:spPr bwMode="auto">
          <a:xfrm flipH="1" flipV="1">
            <a:off x="3335338" y="1919288"/>
            <a:ext cx="14287" cy="15763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26" name="Oval 18"/>
          <p:cNvSpPr>
            <a:spLocks noChangeArrowheads="1"/>
          </p:cNvSpPr>
          <p:nvPr/>
        </p:nvSpPr>
        <p:spPr bwMode="auto">
          <a:xfrm>
            <a:off x="3263964" y="3531426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5427" name="Oval 19"/>
          <p:cNvSpPr>
            <a:spLocks noChangeArrowheads="1"/>
          </p:cNvSpPr>
          <p:nvPr/>
        </p:nvSpPr>
        <p:spPr bwMode="auto">
          <a:xfrm>
            <a:off x="1765364" y="264401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5428" name="Oval 20"/>
          <p:cNvSpPr>
            <a:spLocks noChangeArrowheads="1"/>
          </p:cNvSpPr>
          <p:nvPr/>
        </p:nvSpPr>
        <p:spPr bwMode="auto">
          <a:xfrm>
            <a:off x="1771714" y="43521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45430" name="Freeform 22"/>
          <p:cNvSpPr>
            <a:spLocks/>
          </p:cNvSpPr>
          <p:nvPr/>
        </p:nvSpPr>
        <p:spPr bwMode="auto">
          <a:xfrm>
            <a:off x="1973263" y="1903413"/>
            <a:ext cx="1263650" cy="78105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5431" name="Oval 23"/>
          <p:cNvSpPr>
            <a:spLocks noChangeArrowheads="1"/>
          </p:cNvSpPr>
          <p:nvPr/>
        </p:nvSpPr>
        <p:spPr bwMode="auto">
          <a:xfrm>
            <a:off x="3252851" y="171215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5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5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5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5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5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5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5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5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5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5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45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5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5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5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5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5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5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45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5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5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45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45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20" grpId="0" animBg="1"/>
      <p:bldP spid="145422" grpId="0" animBg="1"/>
      <p:bldP spid="145423" grpId="0" animBg="1"/>
      <p:bldP spid="145429" grpId="0" animBg="1"/>
      <p:bldP spid="145410" grpId="0"/>
      <p:bldP spid="145411" grpId="0" animBg="1"/>
      <p:bldP spid="145412" grpId="0" animBg="1"/>
      <p:bldP spid="145413" grpId="0"/>
      <p:bldP spid="145414" grpId="0" build="p"/>
      <p:bldP spid="145416" grpId="0"/>
      <p:bldP spid="145417" grpId="0"/>
      <p:bldP spid="145418" grpId="0"/>
      <p:bldP spid="145419" grpId="0"/>
      <p:bldP spid="145421" grpId="0" animBg="1"/>
      <p:bldP spid="145424" grpId="0" animBg="1"/>
      <p:bldP spid="145425" grpId="0" animBg="1"/>
      <p:bldP spid="145426" grpId="0" animBg="1"/>
      <p:bldP spid="145427" grpId="0" animBg="1"/>
      <p:bldP spid="145428" grpId="0" animBg="1"/>
      <p:bldP spid="145430" grpId="0" animBg="1"/>
      <p:bldP spid="1454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457" name="Object 25"/>
          <p:cNvGraphicFramePr>
            <a:graphicFrameLocks noChangeAspect="1"/>
          </p:cNvGraphicFramePr>
          <p:nvPr/>
        </p:nvGraphicFramePr>
        <p:xfrm>
          <a:off x="4032250" y="3917950"/>
          <a:ext cx="481330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92" name="Egyenlet" r:id="rId3" imgW="2438280" imgH="914400" progId="Equation.3">
                  <p:embed/>
                </p:oleObj>
              </mc:Choice>
              <mc:Fallback>
                <p:oleObj name="Egyenlet" r:id="rId3" imgW="2438280" imgH="9144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3917950"/>
                        <a:ext cx="4813300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58" name="Object 26"/>
          <p:cNvGraphicFramePr>
            <a:graphicFrameLocks noChangeAspect="1"/>
          </p:cNvGraphicFramePr>
          <p:nvPr/>
        </p:nvGraphicFramePr>
        <p:xfrm>
          <a:off x="2786063" y="4087813"/>
          <a:ext cx="6132512" cy="146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93" name="Egyenlet" r:id="rId5" imgW="3124080" imgH="749160" progId="Equation.3">
                  <p:embed/>
                </p:oleObj>
              </mc:Choice>
              <mc:Fallback>
                <p:oleObj name="Egyenlet" r:id="rId5" imgW="3124080" imgH="74916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63" y="4087813"/>
                        <a:ext cx="6132512" cy="146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3979863" y="1295400"/>
            <a:ext cx="533558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/>
              <a:t>2-3 hőbevezetés állandó nyomáson</a:t>
            </a:r>
          </a:p>
          <a:p>
            <a:pPr>
              <a:spcBef>
                <a:spcPct val="50000"/>
              </a:spcBef>
            </a:pPr>
            <a:r>
              <a:rPr lang="hu-HU" sz="2400"/>
              <a:t>3-4 adiabatikus expanzió</a:t>
            </a:r>
          </a:p>
          <a:p>
            <a:pPr>
              <a:spcBef>
                <a:spcPct val="50000"/>
              </a:spcBef>
            </a:pPr>
            <a:r>
              <a:rPr lang="hu-HU" sz="2400"/>
              <a:t>4-1 hőelvonás állandó nyomáson</a:t>
            </a:r>
          </a:p>
        </p:txBody>
      </p:sp>
      <p:graphicFrame>
        <p:nvGraphicFramePr>
          <p:cNvPr id="146456" name="Object 24"/>
          <p:cNvGraphicFramePr>
            <a:graphicFrameLocks noChangeAspect="1"/>
          </p:cNvGraphicFramePr>
          <p:nvPr/>
        </p:nvGraphicFramePr>
        <p:xfrm>
          <a:off x="4127500" y="4098925"/>
          <a:ext cx="4605338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94" name="Egyenlet" r:id="rId7" imgW="1892160" imgH="431640" progId="Equation.3">
                  <p:embed/>
                </p:oleObj>
              </mc:Choice>
              <mc:Fallback>
                <p:oleObj name="Egyenlet" r:id="rId7" imgW="1892160" imgH="43164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0" y="4098925"/>
                        <a:ext cx="4605338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>
                <a:solidFill>
                  <a:schemeClr val="tx1"/>
                </a:solidFill>
              </a:rPr>
              <a:t>A gázturbina-körfolyamat a </a:t>
            </a:r>
            <a:r>
              <a:rPr lang="hu-HU" sz="2800" b="1" i="1">
                <a:solidFill>
                  <a:schemeClr val="tx1"/>
                </a:solidFill>
              </a:rPr>
              <a:t>T-s</a:t>
            </a:r>
            <a:r>
              <a:rPr lang="hu-HU" sz="2800" b="1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 rot="-6578263">
            <a:off x="2252663" y="2252663"/>
            <a:ext cx="787400" cy="3194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 flipH="1" flipV="1">
            <a:off x="1862138" y="2392363"/>
            <a:ext cx="0" cy="2487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1" name="Line 15"/>
          <p:cNvSpPr>
            <a:spLocks noChangeShapeType="1"/>
          </p:cNvSpPr>
          <p:nvPr/>
        </p:nvSpPr>
        <p:spPr bwMode="auto">
          <a:xfrm flipV="1">
            <a:off x="3352800" y="1165225"/>
            <a:ext cx="4763" cy="2884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2" name="Freeform 21"/>
          <p:cNvSpPr>
            <a:spLocks/>
          </p:cNvSpPr>
          <p:nvPr/>
        </p:nvSpPr>
        <p:spPr bwMode="auto">
          <a:xfrm rot="-6578263">
            <a:off x="2212975" y="576263"/>
            <a:ext cx="782637" cy="3100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34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5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1873250" y="44307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2770188" y="1416050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3530600" y="35718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1439863" y="2244725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41" name="Freeform 13"/>
          <p:cNvSpPr>
            <a:spLocks/>
          </p:cNvSpPr>
          <p:nvPr/>
        </p:nvSpPr>
        <p:spPr bwMode="auto">
          <a:xfrm>
            <a:off x="1971675" y="3692525"/>
            <a:ext cx="1263650" cy="72390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2" name="Line 16"/>
          <p:cNvSpPr>
            <a:spLocks noChangeShapeType="1"/>
          </p:cNvSpPr>
          <p:nvPr/>
        </p:nvSpPr>
        <p:spPr bwMode="auto">
          <a:xfrm flipH="1" flipV="1">
            <a:off x="1860550" y="2882900"/>
            <a:ext cx="1588" cy="15509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3" name="Line 17"/>
          <p:cNvSpPr>
            <a:spLocks noChangeShapeType="1"/>
          </p:cNvSpPr>
          <p:nvPr/>
        </p:nvSpPr>
        <p:spPr bwMode="auto">
          <a:xfrm flipH="1" flipV="1">
            <a:off x="3335338" y="1919288"/>
            <a:ext cx="14287" cy="15763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4" name="Oval 18"/>
          <p:cNvSpPr>
            <a:spLocks noChangeArrowheads="1"/>
          </p:cNvSpPr>
          <p:nvPr/>
        </p:nvSpPr>
        <p:spPr bwMode="auto">
          <a:xfrm>
            <a:off x="3263964" y="3531426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45" name="Oval 19"/>
          <p:cNvSpPr>
            <a:spLocks noChangeArrowheads="1"/>
          </p:cNvSpPr>
          <p:nvPr/>
        </p:nvSpPr>
        <p:spPr bwMode="auto">
          <a:xfrm>
            <a:off x="1765364" y="264401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46" name="Oval 20"/>
          <p:cNvSpPr>
            <a:spLocks noChangeArrowheads="1"/>
          </p:cNvSpPr>
          <p:nvPr/>
        </p:nvSpPr>
        <p:spPr bwMode="auto">
          <a:xfrm>
            <a:off x="1771714" y="43521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47" name="Freeform 22"/>
          <p:cNvSpPr>
            <a:spLocks/>
          </p:cNvSpPr>
          <p:nvPr/>
        </p:nvSpPr>
        <p:spPr bwMode="auto">
          <a:xfrm>
            <a:off x="1973263" y="1903413"/>
            <a:ext cx="1263650" cy="78105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3252851" y="171215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46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46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abadkézi sokszög 3"/>
          <p:cNvSpPr/>
          <p:nvPr/>
        </p:nvSpPr>
        <p:spPr>
          <a:xfrm>
            <a:off x="1484964" y="2547969"/>
            <a:ext cx="1791314" cy="2284872"/>
          </a:xfrm>
          <a:custGeom>
            <a:avLst/>
            <a:gdLst>
              <a:gd name="connsiteX0" fmla="*/ 1767194 w 1828548"/>
              <a:gd name="connsiteY0" fmla="*/ 2325957 h 2326479"/>
              <a:gd name="connsiteX1" fmla="*/ 921806 w 1828548"/>
              <a:gd name="connsiteY1" fmla="*/ 1842877 h 2326479"/>
              <a:gd name="connsiteX2" fmla="*/ 257572 w 1828548"/>
              <a:gd name="connsiteY2" fmla="*/ 1152764 h 2326479"/>
              <a:gd name="connsiteX3" fmla="*/ 50538 w 1828548"/>
              <a:gd name="connsiteY3" fmla="*/ 704190 h 2326479"/>
              <a:gd name="connsiteX4" fmla="*/ 16032 w 1828548"/>
              <a:gd name="connsiteY4" fmla="*/ 203858 h 2326479"/>
              <a:gd name="connsiteX5" fmla="*/ 266198 w 1828548"/>
              <a:gd name="connsiteY5" fmla="*/ 14077 h 2326479"/>
              <a:gd name="connsiteX6" fmla="*/ 516364 w 1828548"/>
              <a:gd name="connsiteY6" fmla="*/ 31330 h 2326479"/>
              <a:gd name="connsiteX7" fmla="*/ 697519 w 1828548"/>
              <a:gd name="connsiteY7" fmla="*/ 169353 h 2326479"/>
              <a:gd name="connsiteX8" fmla="*/ 913179 w 1828548"/>
              <a:gd name="connsiteY8" fmla="*/ 600674 h 2326479"/>
              <a:gd name="connsiteX9" fmla="*/ 1223730 w 1828548"/>
              <a:gd name="connsiteY9" fmla="*/ 1049247 h 2326479"/>
              <a:gd name="connsiteX10" fmla="*/ 1525655 w 1828548"/>
              <a:gd name="connsiteY10" fmla="*/ 1351172 h 2326479"/>
              <a:gd name="connsiteX11" fmla="*/ 1689557 w 1828548"/>
              <a:gd name="connsiteY11" fmla="*/ 1549579 h 2326479"/>
              <a:gd name="connsiteX12" fmla="*/ 1758568 w 1828548"/>
              <a:gd name="connsiteY12" fmla="*/ 1929141 h 2326479"/>
              <a:gd name="connsiteX13" fmla="*/ 1767194 w 1828548"/>
              <a:gd name="connsiteY13" fmla="*/ 2325957 h 2326479"/>
              <a:gd name="connsiteX0" fmla="*/ 1767194 w 1827621"/>
              <a:gd name="connsiteY0" fmla="*/ 2325957 h 2326469"/>
              <a:gd name="connsiteX1" fmla="*/ 921806 w 1827621"/>
              <a:gd name="connsiteY1" fmla="*/ 1842877 h 2326469"/>
              <a:gd name="connsiteX2" fmla="*/ 257572 w 1827621"/>
              <a:gd name="connsiteY2" fmla="*/ 1152764 h 2326469"/>
              <a:gd name="connsiteX3" fmla="*/ 50538 w 1827621"/>
              <a:gd name="connsiteY3" fmla="*/ 704190 h 2326469"/>
              <a:gd name="connsiteX4" fmla="*/ 16032 w 1827621"/>
              <a:gd name="connsiteY4" fmla="*/ 203858 h 2326469"/>
              <a:gd name="connsiteX5" fmla="*/ 266198 w 1827621"/>
              <a:gd name="connsiteY5" fmla="*/ 14077 h 2326469"/>
              <a:gd name="connsiteX6" fmla="*/ 516364 w 1827621"/>
              <a:gd name="connsiteY6" fmla="*/ 31330 h 2326469"/>
              <a:gd name="connsiteX7" fmla="*/ 697519 w 1827621"/>
              <a:gd name="connsiteY7" fmla="*/ 169353 h 2326469"/>
              <a:gd name="connsiteX8" fmla="*/ 913179 w 1827621"/>
              <a:gd name="connsiteY8" fmla="*/ 600674 h 2326469"/>
              <a:gd name="connsiteX9" fmla="*/ 1223730 w 1827621"/>
              <a:gd name="connsiteY9" fmla="*/ 1049247 h 2326469"/>
              <a:gd name="connsiteX10" fmla="*/ 1525655 w 1827621"/>
              <a:gd name="connsiteY10" fmla="*/ 1351172 h 2326469"/>
              <a:gd name="connsiteX11" fmla="*/ 1749942 w 1827621"/>
              <a:gd name="connsiteY11" fmla="*/ 1609963 h 2326469"/>
              <a:gd name="connsiteX12" fmla="*/ 1758568 w 1827621"/>
              <a:gd name="connsiteY12" fmla="*/ 1929141 h 2326469"/>
              <a:gd name="connsiteX13" fmla="*/ 1767194 w 1827621"/>
              <a:gd name="connsiteY13" fmla="*/ 2325957 h 2326469"/>
              <a:gd name="connsiteX0" fmla="*/ 1767194 w 1836622"/>
              <a:gd name="connsiteY0" fmla="*/ 2325957 h 2326469"/>
              <a:gd name="connsiteX1" fmla="*/ 921806 w 1836622"/>
              <a:gd name="connsiteY1" fmla="*/ 1842877 h 2326469"/>
              <a:gd name="connsiteX2" fmla="*/ 257572 w 1836622"/>
              <a:gd name="connsiteY2" fmla="*/ 1152764 h 2326469"/>
              <a:gd name="connsiteX3" fmla="*/ 50538 w 1836622"/>
              <a:gd name="connsiteY3" fmla="*/ 704190 h 2326469"/>
              <a:gd name="connsiteX4" fmla="*/ 16032 w 1836622"/>
              <a:gd name="connsiteY4" fmla="*/ 203858 h 2326469"/>
              <a:gd name="connsiteX5" fmla="*/ 266198 w 1836622"/>
              <a:gd name="connsiteY5" fmla="*/ 14077 h 2326469"/>
              <a:gd name="connsiteX6" fmla="*/ 516364 w 1836622"/>
              <a:gd name="connsiteY6" fmla="*/ 31330 h 2326469"/>
              <a:gd name="connsiteX7" fmla="*/ 697519 w 1836622"/>
              <a:gd name="connsiteY7" fmla="*/ 169353 h 2326469"/>
              <a:gd name="connsiteX8" fmla="*/ 913179 w 1836622"/>
              <a:gd name="connsiteY8" fmla="*/ 600674 h 2326469"/>
              <a:gd name="connsiteX9" fmla="*/ 1223730 w 1836622"/>
              <a:gd name="connsiteY9" fmla="*/ 1049247 h 2326469"/>
              <a:gd name="connsiteX10" fmla="*/ 1525655 w 1836622"/>
              <a:gd name="connsiteY10" fmla="*/ 1351172 h 2326469"/>
              <a:gd name="connsiteX11" fmla="*/ 1749942 w 1836622"/>
              <a:gd name="connsiteY11" fmla="*/ 1609963 h 2326469"/>
              <a:gd name="connsiteX12" fmla="*/ 1784448 w 1836622"/>
              <a:gd name="connsiteY12" fmla="*/ 1929141 h 2326469"/>
              <a:gd name="connsiteX13" fmla="*/ 1767194 w 1836622"/>
              <a:gd name="connsiteY13" fmla="*/ 2325957 h 2326469"/>
              <a:gd name="connsiteX0" fmla="*/ 1706809 w 1796860"/>
              <a:gd name="connsiteY0" fmla="*/ 2282825 h 2283406"/>
              <a:gd name="connsiteX1" fmla="*/ 921806 w 1796860"/>
              <a:gd name="connsiteY1" fmla="*/ 1842877 h 2283406"/>
              <a:gd name="connsiteX2" fmla="*/ 257572 w 1796860"/>
              <a:gd name="connsiteY2" fmla="*/ 1152764 h 2283406"/>
              <a:gd name="connsiteX3" fmla="*/ 50538 w 1796860"/>
              <a:gd name="connsiteY3" fmla="*/ 704190 h 2283406"/>
              <a:gd name="connsiteX4" fmla="*/ 16032 w 1796860"/>
              <a:gd name="connsiteY4" fmla="*/ 203858 h 2283406"/>
              <a:gd name="connsiteX5" fmla="*/ 266198 w 1796860"/>
              <a:gd name="connsiteY5" fmla="*/ 14077 h 2283406"/>
              <a:gd name="connsiteX6" fmla="*/ 516364 w 1796860"/>
              <a:gd name="connsiteY6" fmla="*/ 31330 h 2283406"/>
              <a:gd name="connsiteX7" fmla="*/ 697519 w 1796860"/>
              <a:gd name="connsiteY7" fmla="*/ 169353 h 2283406"/>
              <a:gd name="connsiteX8" fmla="*/ 913179 w 1796860"/>
              <a:gd name="connsiteY8" fmla="*/ 600674 h 2283406"/>
              <a:gd name="connsiteX9" fmla="*/ 1223730 w 1796860"/>
              <a:gd name="connsiteY9" fmla="*/ 1049247 h 2283406"/>
              <a:gd name="connsiteX10" fmla="*/ 1525655 w 1796860"/>
              <a:gd name="connsiteY10" fmla="*/ 1351172 h 2283406"/>
              <a:gd name="connsiteX11" fmla="*/ 1749942 w 1796860"/>
              <a:gd name="connsiteY11" fmla="*/ 1609963 h 2283406"/>
              <a:gd name="connsiteX12" fmla="*/ 1784448 w 1796860"/>
              <a:gd name="connsiteY12" fmla="*/ 1929141 h 2283406"/>
              <a:gd name="connsiteX13" fmla="*/ 1706809 w 1796860"/>
              <a:gd name="connsiteY13" fmla="*/ 2282825 h 2283406"/>
              <a:gd name="connsiteX0" fmla="*/ 1680930 w 1789429"/>
              <a:gd name="connsiteY0" fmla="*/ 2291451 h 2292017"/>
              <a:gd name="connsiteX1" fmla="*/ 921806 w 1789429"/>
              <a:gd name="connsiteY1" fmla="*/ 1842877 h 2292017"/>
              <a:gd name="connsiteX2" fmla="*/ 257572 w 1789429"/>
              <a:gd name="connsiteY2" fmla="*/ 1152764 h 2292017"/>
              <a:gd name="connsiteX3" fmla="*/ 50538 w 1789429"/>
              <a:gd name="connsiteY3" fmla="*/ 704190 h 2292017"/>
              <a:gd name="connsiteX4" fmla="*/ 16032 w 1789429"/>
              <a:gd name="connsiteY4" fmla="*/ 203858 h 2292017"/>
              <a:gd name="connsiteX5" fmla="*/ 266198 w 1789429"/>
              <a:gd name="connsiteY5" fmla="*/ 14077 h 2292017"/>
              <a:gd name="connsiteX6" fmla="*/ 516364 w 1789429"/>
              <a:gd name="connsiteY6" fmla="*/ 31330 h 2292017"/>
              <a:gd name="connsiteX7" fmla="*/ 697519 w 1789429"/>
              <a:gd name="connsiteY7" fmla="*/ 169353 h 2292017"/>
              <a:gd name="connsiteX8" fmla="*/ 913179 w 1789429"/>
              <a:gd name="connsiteY8" fmla="*/ 600674 h 2292017"/>
              <a:gd name="connsiteX9" fmla="*/ 1223730 w 1789429"/>
              <a:gd name="connsiteY9" fmla="*/ 1049247 h 2292017"/>
              <a:gd name="connsiteX10" fmla="*/ 1525655 w 1789429"/>
              <a:gd name="connsiteY10" fmla="*/ 1351172 h 2292017"/>
              <a:gd name="connsiteX11" fmla="*/ 1749942 w 1789429"/>
              <a:gd name="connsiteY11" fmla="*/ 1609963 h 2292017"/>
              <a:gd name="connsiteX12" fmla="*/ 1784448 w 1789429"/>
              <a:gd name="connsiteY12" fmla="*/ 1929141 h 2292017"/>
              <a:gd name="connsiteX13" fmla="*/ 1680930 w 1789429"/>
              <a:gd name="connsiteY13" fmla="*/ 2291451 h 2292017"/>
              <a:gd name="connsiteX0" fmla="*/ 1655051 w 1791314"/>
              <a:gd name="connsiteY0" fmla="*/ 2282824 h 2283405"/>
              <a:gd name="connsiteX1" fmla="*/ 921806 w 1791314"/>
              <a:gd name="connsiteY1" fmla="*/ 1842877 h 2283405"/>
              <a:gd name="connsiteX2" fmla="*/ 257572 w 1791314"/>
              <a:gd name="connsiteY2" fmla="*/ 1152764 h 2283405"/>
              <a:gd name="connsiteX3" fmla="*/ 50538 w 1791314"/>
              <a:gd name="connsiteY3" fmla="*/ 704190 h 2283405"/>
              <a:gd name="connsiteX4" fmla="*/ 16032 w 1791314"/>
              <a:gd name="connsiteY4" fmla="*/ 203858 h 2283405"/>
              <a:gd name="connsiteX5" fmla="*/ 266198 w 1791314"/>
              <a:gd name="connsiteY5" fmla="*/ 14077 h 2283405"/>
              <a:gd name="connsiteX6" fmla="*/ 516364 w 1791314"/>
              <a:gd name="connsiteY6" fmla="*/ 31330 h 2283405"/>
              <a:gd name="connsiteX7" fmla="*/ 697519 w 1791314"/>
              <a:gd name="connsiteY7" fmla="*/ 169353 h 2283405"/>
              <a:gd name="connsiteX8" fmla="*/ 913179 w 1791314"/>
              <a:gd name="connsiteY8" fmla="*/ 600674 h 2283405"/>
              <a:gd name="connsiteX9" fmla="*/ 1223730 w 1791314"/>
              <a:gd name="connsiteY9" fmla="*/ 1049247 h 2283405"/>
              <a:gd name="connsiteX10" fmla="*/ 1525655 w 1791314"/>
              <a:gd name="connsiteY10" fmla="*/ 1351172 h 2283405"/>
              <a:gd name="connsiteX11" fmla="*/ 1749942 w 1791314"/>
              <a:gd name="connsiteY11" fmla="*/ 1609963 h 2283405"/>
              <a:gd name="connsiteX12" fmla="*/ 1784448 w 1791314"/>
              <a:gd name="connsiteY12" fmla="*/ 1929141 h 2283405"/>
              <a:gd name="connsiteX13" fmla="*/ 1655051 w 1791314"/>
              <a:gd name="connsiteY13" fmla="*/ 2282824 h 2283405"/>
              <a:gd name="connsiteX0" fmla="*/ 1655051 w 1791314"/>
              <a:gd name="connsiteY0" fmla="*/ 2282824 h 2284872"/>
              <a:gd name="connsiteX1" fmla="*/ 921806 w 1791314"/>
              <a:gd name="connsiteY1" fmla="*/ 1842877 h 2284872"/>
              <a:gd name="connsiteX2" fmla="*/ 257572 w 1791314"/>
              <a:gd name="connsiteY2" fmla="*/ 1152764 h 2284872"/>
              <a:gd name="connsiteX3" fmla="*/ 50538 w 1791314"/>
              <a:gd name="connsiteY3" fmla="*/ 704190 h 2284872"/>
              <a:gd name="connsiteX4" fmla="*/ 16032 w 1791314"/>
              <a:gd name="connsiteY4" fmla="*/ 203858 h 2284872"/>
              <a:gd name="connsiteX5" fmla="*/ 266198 w 1791314"/>
              <a:gd name="connsiteY5" fmla="*/ 14077 h 2284872"/>
              <a:gd name="connsiteX6" fmla="*/ 516364 w 1791314"/>
              <a:gd name="connsiteY6" fmla="*/ 31330 h 2284872"/>
              <a:gd name="connsiteX7" fmla="*/ 697519 w 1791314"/>
              <a:gd name="connsiteY7" fmla="*/ 169353 h 2284872"/>
              <a:gd name="connsiteX8" fmla="*/ 913179 w 1791314"/>
              <a:gd name="connsiteY8" fmla="*/ 600674 h 2284872"/>
              <a:gd name="connsiteX9" fmla="*/ 1223730 w 1791314"/>
              <a:gd name="connsiteY9" fmla="*/ 1049247 h 2284872"/>
              <a:gd name="connsiteX10" fmla="*/ 1525655 w 1791314"/>
              <a:gd name="connsiteY10" fmla="*/ 1351172 h 2284872"/>
              <a:gd name="connsiteX11" fmla="*/ 1749942 w 1791314"/>
              <a:gd name="connsiteY11" fmla="*/ 1609963 h 2284872"/>
              <a:gd name="connsiteX12" fmla="*/ 1784448 w 1791314"/>
              <a:gd name="connsiteY12" fmla="*/ 1929141 h 2284872"/>
              <a:gd name="connsiteX13" fmla="*/ 1655051 w 1791314"/>
              <a:gd name="connsiteY13" fmla="*/ 2282824 h 2284872"/>
              <a:gd name="connsiteX0" fmla="*/ 1655051 w 1791314"/>
              <a:gd name="connsiteY0" fmla="*/ 2282824 h 2284872"/>
              <a:gd name="connsiteX1" fmla="*/ 921806 w 1791314"/>
              <a:gd name="connsiteY1" fmla="*/ 1842877 h 2284872"/>
              <a:gd name="connsiteX2" fmla="*/ 257572 w 1791314"/>
              <a:gd name="connsiteY2" fmla="*/ 1152764 h 2284872"/>
              <a:gd name="connsiteX3" fmla="*/ 50538 w 1791314"/>
              <a:gd name="connsiteY3" fmla="*/ 704190 h 2284872"/>
              <a:gd name="connsiteX4" fmla="*/ 16032 w 1791314"/>
              <a:gd name="connsiteY4" fmla="*/ 203858 h 2284872"/>
              <a:gd name="connsiteX5" fmla="*/ 266198 w 1791314"/>
              <a:gd name="connsiteY5" fmla="*/ 14077 h 2284872"/>
              <a:gd name="connsiteX6" fmla="*/ 516364 w 1791314"/>
              <a:gd name="connsiteY6" fmla="*/ 31330 h 2284872"/>
              <a:gd name="connsiteX7" fmla="*/ 697519 w 1791314"/>
              <a:gd name="connsiteY7" fmla="*/ 169353 h 2284872"/>
              <a:gd name="connsiteX8" fmla="*/ 913179 w 1791314"/>
              <a:gd name="connsiteY8" fmla="*/ 600674 h 2284872"/>
              <a:gd name="connsiteX9" fmla="*/ 1223730 w 1791314"/>
              <a:gd name="connsiteY9" fmla="*/ 1049247 h 2284872"/>
              <a:gd name="connsiteX10" fmla="*/ 1525655 w 1791314"/>
              <a:gd name="connsiteY10" fmla="*/ 1351172 h 2284872"/>
              <a:gd name="connsiteX11" fmla="*/ 1749942 w 1791314"/>
              <a:gd name="connsiteY11" fmla="*/ 1609963 h 2284872"/>
              <a:gd name="connsiteX12" fmla="*/ 1784448 w 1791314"/>
              <a:gd name="connsiteY12" fmla="*/ 1929141 h 2284872"/>
              <a:gd name="connsiteX13" fmla="*/ 1655051 w 1791314"/>
              <a:gd name="connsiteY13" fmla="*/ 2282824 h 2284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91314" h="2284872">
                <a:moveTo>
                  <a:pt x="1655051" y="2282824"/>
                </a:moveTo>
                <a:cubicBezTo>
                  <a:pt x="1502651" y="2311579"/>
                  <a:pt x="1154719" y="2031220"/>
                  <a:pt x="921806" y="1842877"/>
                </a:cubicBezTo>
                <a:cubicBezTo>
                  <a:pt x="688893" y="1654534"/>
                  <a:pt x="402783" y="1342545"/>
                  <a:pt x="257572" y="1152764"/>
                </a:cubicBezTo>
                <a:cubicBezTo>
                  <a:pt x="112361" y="962983"/>
                  <a:pt x="90795" y="862341"/>
                  <a:pt x="50538" y="704190"/>
                </a:cubicBezTo>
                <a:cubicBezTo>
                  <a:pt x="10281" y="546039"/>
                  <a:pt x="-19911" y="318877"/>
                  <a:pt x="16032" y="203858"/>
                </a:cubicBezTo>
                <a:cubicBezTo>
                  <a:pt x="51975" y="88839"/>
                  <a:pt x="182809" y="42832"/>
                  <a:pt x="266198" y="14077"/>
                </a:cubicBezTo>
                <a:cubicBezTo>
                  <a:pt x="349587" y="-14678"/>
                  <a:pt x="444477" y="5451"/>
                  <a:pt x="516364" y="31330"/>
                </a:cubicBezTo>
                <a:cubicBezTo>
                  <a:pt x="588251" y="57209"/>
                  <a:pt x="631383" y="74462"/>
                  <a:pt x="697519" y="169353"/>
                </a:cubicBezTo>
                <a:cubicBezTo>
                  <a:pt x="763655" y="264244"/>
                  <a:pt x="825477" y="454025"/>
                  <a:pt x="913179" y="600674"/>
                </a:cubicBezTo>
                <a:cubicBezTo>
                  <a:pt x="1000881" y="747323"/>
                  <a:pt x="1121651" y="924164"/>
                  <a:pt x="1223730" y="1049247"/>
                </a:cubicBezTo>
                <a:cubicBezTo>
                  <a:pt x="1325809" y="1174330"/>
                  <a:pt x="1437953" y="1257719"/>
                  <a:pt x="1525655" y="1351172"/>
                </a:cubicBezTo>
                <a:cubicBezTo>
                  <a:pt x="1613357" y="1444625"/>
                  <a:pt x="1711123" y="1513635"/>
                  <a:pt x="1749942" y="1609963"/>
                </a:cubicBezTo>
                <a:cubicBezTo>
                  <a:pt x="1788761" y="1706291"/>
                  <a:pt x="1800263" y="1816998"/>
                  <a:pt x="1784448" y="1929141"/>
                </a:cubicBezTo>
                <a:cubicBezTo>
                  <a:pt x="1768633" y="2041284"/>
                  <a:pt x="1807451" y="2254069"/>
                  <a:pt x="1655051" y="2282824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p</a:t>
            </a:r>
          </a:p>
        </p:txBody>
      </p:sp>
      <p:sp>
        <p:nvSpPr>
          <p:cNvPr id="153603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04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05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 dirty="0"/>
              <a:t>v</a:t>
            </a:r>
          </a:p>
        </p:txBody>
      </p:sp>
      <p:sp>
        <p:nvSpPr>
          <p:cNvPr id="153606" name="Text Box 6"/>
          <p:cNvSpPr txBox="1">
            <a:spLocks noChangeArrowheads="1"/>
          </p:cNvSpPr>
          <p:nvPr/>
        </p:nvSpPr>
        <p:spPr bwMode="auto">
          <a:xfrm>
            <a:off x="3808413" y="1819275"/>
            <a:ext cx="533558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2-3 </a:t>
            </a:r>
            <a:r>
              <a:rPr lang="hu-HU" sz="2400" dirty="0" err="1"/>
              <a:t>hőbevezetés</a:t>
            </a:r>
            <a:r>
              <a:rPr lang="hu-HU" sz="2400" dirty="0"/>
              <a:t> állandó térfogaton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3-4 </a:t>
            </a:r>
            <a:r>
              <a:rPr lang="hu-HU" sz="2400" dirty="0" err="1"/>
              <a:t>hőbevezetés</a:t>
            </a:r>
            <a:r>
              <a:rPr lang="hu-HU" sz="2400" dirty="0"/>
              <a:t> állandó nyomáson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4-5 adiabatikus expanzió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5-1 hőelvonás állandó térfogaton</a:t>
            </a:r>
          </a:p>
        </p:txBody>
      </p:sp>
      <p:sp>
        <p:nvSpPr>
          <p:cNvPr id="153607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1381125"/>
          </a:xfrm>
          <a:noFill/>
          <a:ln/>
        </p:spPr>
        <p:txBody>
          <a:bodyPr/>
          <a:lstStyle/>
          <a:p>
            <a:r>
              <a:rPr lang="hu-HU" sz="3200" b="1">
                <a:solidFill>
                  <a:schemeClr val="tx1"/>
                </a:solidFill>
              </a:rPr>
              <a:t>A Sabathé-körfolyamat</a:t>
            </a:r>
            <a:br>
              <a:rPr lang="hu-HU" sz="3200" b="1">
                <a:solidFill>
                  <a:schemeClr val="tx1"/>
                </a:solidFill>
              </a:rPr>
            </a:br>
            <a:r>
              <a:rPr lang="hu-HU" sz="3200" b="1">
                <a:solidFill>
                  <a:schemeClr val="tx1"/>
                </a:solidFill>
              </a:rPr>
              <a:t>a </a:t>
            </a:r>
            <a:r>
              <a:rPr lang="hu-HU" sz="3200" b="1" i="1">
                <a:solidFill>
                  <a:schemeClr val="tx1"/>
                </a:solidFill>
              </a:rPr>
              <a:t>p-v</a:t>
            </a:r>
            <a:r>
              <a:rPr lang="hu-HU" sz="3200" b="1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53608" name="Text Box 8"/>
          <p:cNvSpPr txBox="1">
            <a:spLocks noChangeArrowheads="1"/>
          </p:cNvSpPr>
          <p:nvPr/>
        </p:nvSpPr>
        <p:spPr bwMode="auto">
          <a:xfrm>
            <a:off x="2722563" y="4802188"/>
            <a:ext cx="487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53609" name="Text Box 9"/>
          <p:cNvSpPr txBox="1">
            <a:spLocks noChangeArrowheads="1"/>
          </p:cNvSpPr>
          <p:nvPr/>
        </p:nvSpPr>
        <p:spPr bwMode="auto">
          <a:xfrm>
            <a:off x="2114550" y="198596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53610" name="Text Box 10"/>
          <p:cNvSpPr txBox="1">
            <a:spLocks noChangeArrowheads="1"/>
          </p:cNvSpPr>
          <p:nvPr/>
        </p:nvSpPr>
        <p:spPr bwMode="auto">
          <a:xfrm>
            <a:off x="3295650" y="36306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5</a:t>
            </a:r>
          </a:p>
        </p:txBody>
      </p:sp>
      <p:sp>
        <p:nvSpPr>
          <p:cNvPr id="153611" name="Freeform 11"/>
          <p:cNvSpPr>
            <a:spLocks/>
          </p:cNvSpPr>
          <p:nvPr/>
        </p:nvSpPr>
        <p:spPr bwMode="auto">
          <a:xfrm rot="-1178263">
            <a:off x="1482725" y="2244725"/>
            <a:ext cx="1663700" cy="3160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12" name="Freeform 12"/>
          <p:cNvSpPr>
            <a:spLocks/>
          </p:cNvSpPr>
          <p:nvPr/>
        </p:nvSpPr>
        <p:spPr bwMode="auto">
          <a:xfrm>
            <a:off x="1566863" y="3467100"/>
            <a:ext cx="1538287" cy="1357313"/>
          </a:xfrm>
          <a:custGeom>
            <a:avLst/>
            <a:gdLst/>
            <a:ahLst/>
            <a:cxnLst>
              <a:cxn ang="0">
                <a:pos x="969" y="855"/>
              </a:cxn>
              <a:cxn ang="0">
                <a:pos x="732" y="726"/>
              </a:cxn>
              <a:cxn ang="0">
                <a:pos x="537" y="582"/>
              </a:cxn>
              <a:cxn ang="0">
                <a:pos x="381" y="447"/>
              </a:cxn>
              <a:cxn ang="0">
                <a:pos x="156" y="204"/>
              </a:cxn>
              <a:cxn ang="0">
                <a:pos x="0" y="0"/>
              </a:cxn>
            </a:cxnLst>
            <a:rect l="0" t="0" r="r" b="b"/>
            <a:pathLst>
              <a:path w="969" h="855">
                <a:moveTo>
                  <a:pt x="969" y="855"/>
                </a:moveTo>
                <a:lnTo>
                  <a:pt x="732" y="726"/>
                </a:lnTo>
                <a:lnTo>
                  <a:pt x="537" y="582"/>
                </a:lnTo>
                <a:lnTo>
                  <a:pt x="381" y="447"/>
                </a:lnTo>
                <a:lnTo>
                  <a:pt x="156" y="204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13" name="Freeform 13"/>
          <p:cNvSpPr>
            <a:spLocks/>
          </p:cNvSpPr>
          <p:nvPr/>
        </p:nvSpPr>
        <p:spPr bwMode="auto">
          <a:xfrm>
            <a:off x="2009775" y="2368550"/>
            <a:ext cx="1690688" cy="214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4" y="793"/>
              </a:cxn>
              <a:cxn ang="0">
                <a:pos x="1065" y="1354"/>
              </a:cxn>
            </a:cxnLst>
            <a:rect l="0" t="0" r="r" b="b"/>
            <a:pathLst>
              <a:path w="1065" h="1354">
                <a:moveTo>
                  <a:pt x="0" y="0"/>
                </a:moveTo>
                <a:cubicBezTo>
                  <a:pt x="122" y="275"/>
                  <a:pt x="278" y="567"/>
                  <a:pt x="454" y="793"/>
                </a:cubicBezTo>
                <a:cubicBezTo>
                  <a:pt x="631" y="1018"/>
                  <a:pt x="963" y="1261"/>
                  <a:pt x="1065" y="1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14" name="Freeform 14"/>
          <p:cNvSpPr>
            <a:spLocks/>
          </p:cNvSpPr>
          <p:nvPr/>
        </p:nvSpPr>
        <p:spPr bwMode="auto">
          <a:xfrm>
            <a:off x="2147888" y="2659063"/>
            <a:ext cx="973137" cy="1376362"/>
          </a:xfrm>
          <a:custGeom>
            <a:avLst/>
            <a:gdLst/>
            <a:ahLst/>
            <a:cxnLst>
              <a:cxn ang="0">
                <a:pos x="610" y="870"/>
              </a:cxn>
              <a:cxn ang="0">
                <a:pos x="408" y="668"/>
              </a:cxn>
              <a:cxn ang="0">
                <a:pos x="291" y="515"/>
              </a:cxn>
              <a:cxn ang="0">
                <a:pos x="207" y="389"/>
              </a:cxn>
              <a:cxn ang="0">
                <a:pos x="126" y="254"/>
              </a:cxn>
              <a:cxn ang="0">
                <a:pos x="47" y="113"/>
              </a:cxn>
              <a:cxn ang="0">
                <a:pos x="0" y="0"/>
              </a:cxn>
            </a:cxnLst>
            <a:rect l="0" t="0" r="r" b="b"/>
            <a:pathLst>
              <a:path w="610" h="870">
                <a:moveTo>
                  <a:pt x="610" y="870"/>
                </a:moveTo>
                <a:lnTo>
                  <a:pt x="408" y="668"/>
                </a:lnTo>
                <a:lnTo>
                  <a:pt x="291" y="515"/>
                </a:lnTo>
                <a:lnTo>
                  <a:pt x="207" y="389"/>
                </a:lnTo>
                <a:lnTo>
                  <a:pt x="126" y="254"/>
                </a:lnTo>
                <a:lnTo>
                  <a:pt x="47" y="113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15" name="Line 15"/>
          <p:cNvSpPr>
            <a:spLocks noChangeShapeType="1"/>
          </p:cNvSpPr>
          <p:nvPr/>
        </p:nvSpPr>
        <p:spPr bwMode="auto">
          <a:xfrm rot="5400000" flipH="1" flipV="1">
            <a:off x="1958975" y="1787525"/>
            <a:ext cx="0" cy="153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16" name="Line 16"/>
          <p:cNvSpPr>
            <a:spLocks noChangeShapeType="1"/>
          </p:cNvSpPr>
          <p:nvPr/>
        </p:nvSpPr>
        <p:spPr bwMode="auto">
          <a:xfrm flipH="1">
            <a:off x="3225800" y="3654425"/>
            <a:ext cx="1588" cy="1624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17" name="Line 17"/>
          <p:cNvSpPr>
            <a:spLocks noChangeShapeType="1"/>
          </p:cNvSpPr>
          <p:nvPr/>
        </p:nvSpPr>
        <p:spPr bwMode="auto">
          <a:xfrm rot="5400000" flipV="1">
            <a:off x="1803400" y="2387601"/>
            <a:ext cx="1587" cy="32861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18" name="Line 18"/>
          <p:cNvSpPr>
            <a:spLocks noChangeShapeType="1"/>
          </p:cNvSpPr>
          <p:nvPr/>
        </p:nvSpPr>
        <p:spPr bwMode="auto">
          <a:xfrm flipH="1" flipV="1">
            <a:off x="3227388" y="4241800"/>
            <a:ext cx="1587" cy="4953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23" name="Text Box 23"/>
          <p:cNvSpPr txBox="1">
            <a:spLocks noChangeArrowheads="1"/>
          </p:cNvSpPr>
          <p:nvPr/>
        </p:nvSpPr>
        <p:spPr bwMode="auto">
          <a:xfrm>
            <a:off x="1060450" y="32924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53625" name="Line 25"/>
          <p:cNvSpPr>
            <a:spLocks noChangeShapeType="1"/>
          </p:cNvSpPr>
          <p:nvPr/>
        </p:nvSpPr>
        <p:spPr bwMode="auto">
          <a:xfrm flipH="1" flipV="1">
            <a:off x="1517650" y="2193925"/>
            <a:ext cx="0" cy="153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26" name="Text Box 26"/>
          <p:cNvSpPr txBox="1">
            <a:spLocks noChangeArrowheads="1"/>
          </p:cNvSpPr>
          <p:nvPr/>
        </p:nvSpPr>
        <p:spPr bwMode="auto">
          <a:xfrm>
            <a:off x="1123950" y="19891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53627" name="Line 27"/>
          <p:cNvSpPr>
            <a:spLocks noChangeShapeType="1"/>
          </p:cNvSpPr>
          <p:nvPr/>
        </p:nvSpPr>
        <p:spPr bwMode="auto">
          <a:xfrm flipV="1">
            <a:off x="1514475" y="2674938"/>
            <a:ext cx="1588" cy="5667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3619" name="Oval 19"/>
          <p:cNvSpPr>
            <a:spLocks noChangeArrowheads="1"/>
          </p:cNvSpPr>
          <p:nvPr/>
        </p:nvSpPr>
        <p:spPr bwMode="auto">
          <a:xfrm>
            <a:off x="3154045" y="477685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3620" name="Oval 20"/>
          <p:cNvSpPr>
            <a:spLocks noChangeArrowheads="1"/>
          </p:cNvSpPr>
          <p:nvPr/>
        </p:nvSpPr>
        <p:spPr bwMode="auto">
          <a:xfrm>
            <a:off x="3147695" y="402755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3621" name="Oval 21"/>
          <p:cNvSpPr>
            <a:spLocks noChangeArrowheads="1"/>
          </p:cNvSpPr>
          <p:nvPr/>
        </p:nvSpPr>
        <p:spPr bwMode="auto">
          <a:xfrm>
            <a:off x="1433195" y="245275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3622" name="Oval 22"/>
          <p:cNvSpPr>
            <a:spLocks noChangeArrowheads="1"/>
          </p:cNvSpPr>
          <p:nvPr/>
        </p:nvSpPr>
        <p:spPr bwMode="auto">
          <a:xfrm>
            <a:off x="2007870" y="2463864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3624" name="Oval 24"/>
          <p:cNvSpPr>
            <a:spLocks noChangeArrowheads="1"/>
          </p:cNvSpPr>
          <p:nvPr/>
        </p:nvSpPr>
        <p:spPr bwMode="auto">
          <a:xfrm>
            <a:off x="1436370" y="3278251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6" name="Lekerekített téglalapbuborék 5"/>
          <p:cNvSpPr/>
          <p:nvPr/>
        </p:nvSpPr>
        <p:spPr>
          <a:xfrm>
            <a:off x="5055079" y="4956851"/>
            <a:ext cx="3433313" cy="779715"/>
          </a:xfrm>
          <a:prstGeom prst="wedgeRoundRectCallout">
            <a:avLst>
              <a:gd name="adj1" fmla="val -100733"/>
              <a:gd name="adj2" fmla="val -120049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solidFill>
                  <a:schemeClr val="tx1"/>
                </a:solidFill>
              </a:rPr>
              <a:t>Dugattyús rendszerű belsőégésű motor által megvalósított körfolyamat</a:t>
            </a:r>
            <a:endParaRPr lang="hu-H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3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3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3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3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3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53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3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3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53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53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3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53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00"/>
                            </p:stCondLst>
                            <p:childTnLst>
                              <p:par>
                                <p:cTn id="1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53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153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3602" grpId="0"/>
      <p:bldP spid="153603" grpId="0" animBg="1"/>
      <p:bldP spid="153604" grpId="0" animBg="1"/>
      <p:bldP spid="153605" grpId="0"/>
      <p:bldP spid="153606" grpId="0" uiExpand="1" build="p"/>
      <p:bldP spid="153608" grpId="0"/>
      <p:bldP spid="153609" grpId="0"/>
      <p:bldP spid="153610" grpId="0"/>
      <p:bldP spid="153611" grpId="0" animBg="1"/>
      <p:bldP spid="153612" grpId="0" animBg="1"/>
      <p:bldP spid="153613" grpId="0" animBg="1"/>
      <p:bldP spid="153614" grpId="0" animBg="1"/>
      <p:bldP spid="153615" grpId="0" animBg="1"/>
      <p:bldP spid="153616" grpId="0" animBg="1"/>
      <p:bldP spid="153617" grpId="0" animBg="1"/>
      <p:bldP spid="153618" grpId="0" animBg="1"/>
      <p:bldP spid="153623" grpId="0"/>
      <p:bldP spid="153625" grpId="0" animBg="1"/>
      <p:bldP spid="153626" grpId="0"/>
      <p:bldP spid="153627" grpId="0" animBg="1"/>
      <p:bldP spid="153619" grpId="0" animBg="1"/>
      <p:bldP spid="153620" grpId="0" animBg="1"/>
      <p:bldP spid="153621" grpId="0" animBg="1"/>
      <p:bldP spid="153622" grpId="0" animBg="1"/>
      <p:bldP spid="15362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154627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28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3979863" y="1652588"/>
            <a:ext cx="533558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2-3 </a:t>
            </a:r>
            <a:r>
              <a:rPr lang="hu-HU" sz="2400" dirty="0" err="1"/>
              <a:t>hőbevezetés</a:t>
            </a:r>
            <a:r>
              <a:rPr lang="hu-HU" sz="2400" dirty="0"/>
              <a:t> állandó térfogaton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3-4 </a:t>
            </a:r>
            <a:r>
              <a:rPr lang="hu-HU" sz="2400" dirty="0" err="1"/>
              <a:t>hőbevezetés</a:t>
            </a:r>
            <a:r>
              <a:rPr lang="hu-HU" sz="2400" dirty="0"/>
              <a:t> állandó nyomáson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4-5 adiabatikus expanzió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5-1 hőelvonás állandó térfogaton</a:t>
            </a:r>
          </a:p>
        </p:txBody>
      </p:sp>
      <p:sp>
        <p:nvSpPr>
          <p:cNvPr id="154631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 </a:t>
            </a:r>
            <a:r>
              <a:rPr lang="hu-HU" sz="2800" b="1" dirty="0" err="1">
                <a:solidFill>
                  <a:schemeClr val="tx1"/>
                </a:solidFill>
              </a:rPr>
              <a:t>Sabathé-körfolyamat</a:t>
            </a:r>
            <a:r>
              <a:rPr lang="hu-HU" sz="2800" b="1" dirty="0">
                <a:solidFill>
                  <a:schemeClr val="tx1"/>
                </a:solidFill>
              </a:rPr>
              <a:t> </a:t>
            </a:r>
            <a:r>
              <a:rPr lang="hu-HU" sz="2800" b="1" dirty="0" err="1">
                <a:solidFill>
                  <a:schemeClr val="tx1"/>
                </a:solidFill>
              </a:rPr>
              <a:t>a</a:t>
            </a:r>
            <a:r>
              <a:rPr lang="hu-HU" sz="2800" b="1" dirty="0">
                <a:solidFill>
                  <a:schemeClr val="tx1"/>
                </a:solidFill>
              </a:rPr>
              <a:t> </a:t>
            </a:r>
            <a:r>
              <a:rPr lang="hu-HU" sz="2800" b="1" i="1" dirty="0">
                <a:solidFill>
                  <a:schemeClr val="tx1"/>
                </a:solidFill>
              </a:rPr>
              <a:t>T-s</a:t>
            </a:r>
            <a:r>
              <a:rPr lang="hu-HU" sz="2800" b="1" dirty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54632" name="Text Box 8"/>
          <p:cNvSpPr txBox="1">
            <a:spLocks noChangeArrowheads="1"/>
          </p:cNvSpPr>
          <p:nvPr/>
        </p:nvSpPr>
        <p:spPr bwMode="auto">
          <a:xfrm>
            <a:off x="1744663" y="5216525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54633" name="Text Box 9"/>
          <p:cNvSpPr txBox="1">
            <a:spLocks noChangeArrowheads="1"/>
          </p:cNvSpPr>
          <p:nvPr/>
        </p:nvSpPr>
        <p:spPr bwMode="auto">
          <a:xfrm>
            <a:off x="2179638" y="2073275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54634" name="Text Box 10"/>
          <p:cNvSpPr txBox="1">
            <a:spLocks noChangeArrowheads="1"/>
          </p:cNvSpPr>
          <p:nvPr/>
        </p:nvSpPr>
        <p:spPr bwMode="auto">
          <a:xfrm>
            <a:off x="2749550" y="34909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5</a:t>
            </a:r>
          </a:p>
        </p:txBody>
      </p:sp>
      <p:sp>
        <p:nvSpPr>
          <p:cNvPr id="154635" name="Text Box 11"/>
          <p:cNvSpPr txBox="1">
            <a:spLocks noChangeArrowheads="1"/>
          </p:cNvSpPr>
          <p:nvPr/>
        </p:nvSpPr>
        <p:spPr bwMode="auto">
          <a:xfrm>
            <a:off x="1311275" y="30305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54636" name="Freeform 12"/>
          <p:cNvSpPr>
            <a:spLocks/>
          </p:cNvSpPr>
          <p:nvPr/>
        </p:nvSpPr>
        <p:spPr bwMode="auto">
          <a:xfrm rot="-6578263">
            <a:off x="2124075" y="3038475"/>
            <a:ext cx="787400" cy="3194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38" name="Line 14"/>
          <p:cNvSpPr>
            <a:spLocks noChangeShapeType="1"/>
          </p:cNvSpPr>
          <p:nvPr/>
        </p:nvSpPr>
        <p:spPr bwMode="auto">
          <a:xfrm flipH="1" flipV="1">
            <a:off x="1733550" y="3178175"/>
            <a:ext cx="0" cy="248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39" name="Line 15"/>
          <p:cNvSpPr>
            <a:spLocks noChangeShapeType="1"/>
          </p:cNvSpPr>
          <p:nvPr/>
        </p:nvSpPr>
        <p:spPr bwMode="auto">
          <a:xfrm flipV="1">
            <a:off x="3224213" y="1951038"/>
            <a:ext cx="4762" cy="2884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40" name="Line 16"/>
          <p:cNvSpPr>
            <a:spLocks noChangeShapeType="1"/>
          </p:cNvSpPr>
          <p:nvPr/>
        </p:nvSpPr>
        <p:spPr bwMode="auto">
          <a:xfrm flipH="1" flipV="1">
            <a:off x="1731963" y="3668713"/>
            <a:ext cx="1587" cy="15509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41" name="Line 17"/>
          <p:cNvSpPr>
            <a:spLocks noChangeShapeType="1"/>
          </p:cNvSpPr>
          <p:nvPr/>
        </p:nvSpPr>
        <p:spPr bwMode="auto">
          <a:xfrm flipH="1" flipV="1">
            <a:off x="3221038" y="2357438"/>
            <a:ext cx="0" cy="139065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45" name="Freeform 21"/>
          <p:cNvSpPr>
            <a:spLocks/>
          </p:cNvSpPr>
          <p:nvPr/>
        </p:nvSpPr>
        <p:spPr bwMode="auto">
          <a:xfrm>
            <a:off x="1862138" y="1843088"/>
            <a:ext cx="1762125" cy="1238250"/>
          </a:xfrm>
          <a:custGeom>
            <a:avLst/>
            <a:gdLst/>
            <a:ahLst/>
            <a:cxnLst>
              <a:cxn ang="0">
                <a:pos x="0" y="780"/>
              </a:cxn>
              <a:cxn ang="0">
                <a:pos x="333" y="600"/>
              </a:cxn>
              <a:cxn ang="0">
                <a:pos x="889" y="219"/>
              </a:cxn>
              <a:cxn ang="0">
                <a:pos x="1110" y="0"/>
              </a:cxn>
            </a:cxnLst>
            <a:rect l="0" t="0" r="r" b="b"/>
            <a:pathLst>
              <a:path w="1110" h="780">
                <a:moveTo>
                  <a:pt x="0" y="780"/>
                </a:moveTo>
                <a:cubicBezTo>
                  <a:pt x="56" y="750"/>
                  <a:pt x="185" y="694"/>
                  <a:pt x="333" y="600"/>
                </a:cubicBezTo>
                <a:cubicBezTo>
                  <a:pt x="481" y="506"/>
                  <a:pt x="760" y="319"/>
                  <a:pt x="889" y="219"/>
                </a:cubicBezTo>
                <a:cubicBezTo>
                  <a:pt x="1018" y="119"/>
                  <a:pt x="1073" y="36"/>
                  <a:pt x="1110" y="0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49" name="Freeform 25"/>
          <p:cNvSpPr>
            <a:spLocks/>
          </p:cNvSpPr>
          <p:nvPr/>
        </p:nvSpPr>
        <p:spPr bwMode="auto">
          <a:xfrm rot="-6578263">
            <a:off x="1309688" y="1601787"/>
            <a:ext cx="1354138" cy="26590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46" name="Freeform 22"/>
          <p:cNvSpPr>
            <a:spLocks/>
          </p:cNvSpPr>
          <p:nvPr/>
        </p:nvSpPr>
        <p:spPr bwMode="auto">
          <a:xfrm>
            <a:off x="1830388" y="2689225"/>
            <a:ext cx="749300" cy="771525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48" name="Freeform 24"/>
          <p:cNvSpPr>
            <a:spLocks/>
          </p:cNvSpPr>
          <p:nvPr/>
        </p:nvSpPr>
        <p:spPr bwMode="auto">
          <a:xfrm rot="-6578263">
            <a:off x="1662906" y="2621757"/>
            <a:ext cx="1658937" cy="3206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37" name="Freeform 13"/>
          <p:cNvSpPr>
            <a:spLocks/>
          </p:cNvSpPr>
          <p:nvPr/>
        </p:nvSpPr>
        <p:spPr bwMode="auto">
          <a:xfrm>
            <a:off x="1838325" y="3976688"/>
            <a:ext cx="1323975" cy="1216025"/>
          </a:xfrm>
          <a:custGeom>
            <a:avLst/>
            <a:gdLst/>
            <a:ahLst/>
            <a:cxnLst>
              <a:cxn ang="0">
                <a:pos x="831" y="0"/>
              </a:cxn>
              <a:cxn ang="0">
                <a:pos x="687" y="165"/>
              </a:cxn>
              <a:cxn ang="0">
                <a:pos x="567" y="291"/>
              </a:cxn>
              <a:cxn ang="0">
                <a:pos x="414" y="429"/>
              </a:cxn>
              <a:cxn ang="0">
                <a:pos x="225" y="582"/>
              </a:cxn>
              <a:cxn ang="0">
                <a:pos x="0" y="772"/>
              </a:cxn>
            </a:cxnLst>
            <a:rect l="0" t="0" r="r" b="b"/>
            <a:pathLst>
              <a:path w="831" h="772">
                <a:moveTo>
                  <a:pt x="831" y="0"/>
                </a:moveTo>
                <a:lnTo>
                  <a:pt x="687" y="165"/>
                </a:lnTo>
                <a:lnTo>
                  <a:pt x="567" y="291"/>
                </a:lnTo>
                <a:lnTo>
                  <a:pt x="414" y="429"/>
                </a:lnTo>
                <a:lnTo>
                  <a:pt x="225" y="582"/>
                </a:lnTo>
                <a:lnTo>
                  <a:pt x="0" y="77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51" name="Freeform 27"/>
          <p:cNvSpPr>
            <a:spLocks/>
          </p:cNvSpPr>
          <p:nvPr/>
        </p:nvSpPr>
        <p:spPr bwMode="auto">
          <a:xfrm>
            <a:off x="2774950" y="2300288"/>
            <a:ext cx="344488" cy="22860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4652" name="Text Box 28"/>
          <p:cNvSpPr txBox="1">
            <a:spLocks noChangeArrowheads="1"/>
          </p:cNvSpPr>
          <p:nvPr/>
        </p:nvSpPr>
        <p:spPr bwMode="auto">
          <a:xfrm>
            <a:off x="3128963" y="1512888"/>
            <a:ext cx="487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54642" name="Oval 18"/>
          <p:cNvSpPr>
            <a:spLocks noChangeArrowheads="1"/>
          </p:cNvSpPr>
          <p:nvPr/>
        </p:nvSpPr>
        <p:spPr bwMode="auto">
          <a:xfrm>
            <a:off x="3135376" y="380153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4644" name="Oval 20"/>
          <p:cNvSpPr>
            <a:spLocks noChangeArrowheads="1"/>
          </p:cNvSpPr>
          <p:nvPr/>
        </p:nvSpPr>
        <p:spPr bwMode="auto">
          <a:xfrm>
            <a:off x="1643126" y="516540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4643" name="Oval 19"/>
          <p:cNvSpPr>
            <a:spLocks noChangeArrowheads="1"/>
          </p:cNvSpPr>
          <p:nvPr/>
        </p:nvSpPr>
        <p:spPr bwMode="auto">
          <a:xfrm>
            <a:off x="1636776" y="345725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4647" name="Oval 23"/>
          <p:cNvSpPr>
            <a:spLocks noChangeArrowheads="1"/>
          </p:cNvSpPr>
          <p:nvPr/>
        </p:nvSpPr>
        <p:spPr bwMode="auto">
          <a:xfrm>
            <a:off x="2568639" y="249999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4650" name="Oval 26"/>
          <p:cNvSpPr>
            <a:spLocks noChangeArrowheads="1"/>
          </p:cNvSpPr>
          <p:nvPr/>
        </p:nvSpPr>
        <p:spPr bwMode="auto">
          <a:xfrm>
            <a:off x="3132201" y="215688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54653" name="AutoShape 29"/>
          <p:cNvSpPr>
            <a:spLocks noChangeArrowheads="1"/>
          </p:cNvSpPr>
          <p:nvPr/>
        </p:nvSpPr>
        <p:spPr bwMode="auto">
          <a:xfrm>
            <a:off x="3643313" y="5043488"/>
            <a:ext cx="1458912" cy="398462"/>
          </a:xfrm>
          <a:prstGeom prst="wedgeRoundRectCallout">
            <a:avLst>
              <a:gd name="adj1" fmla="val -64583"/>
              <a:gd name="adj2" fmla="val -265537"/>
              <a:gd name="adj3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hu-HU" i="1"/>
              <a:t>p</a:t>
            </a:r>
            <a:r>
              <a:rPr lang="hu-HU" i="1" baseline="-25000"/>
              <a:t>1</a:t>
            </a:r>
            <a:r>
              <a:rPr lang="hu-HU" i="1"/>
              <a:t>=áll.</a:t>
            </a:r>
          </a:p>
        </p:txBody>
      </p:sp>
      <p:sp>
        <p:nvSpPr>
          <p:cNvPr id="154654" name="AutoShape 30"/>
          <p:cNvSpPr>
            <a:spLocks noChangeArrowheads="1"/>
          </p:cNvSpPr>
          <p:nvPr/>
        </p:nvSpPr>
        <p:spPr bwMode="auto">
          <a:xfrm>
            <a:off x="1147763" y="1279525"/>
            <a:ext cx="1458912" cy="398463"/>
          </a:xfrm>
          <a:prstGeom prst="wedgeRoundRectCallout">
            <a:avLst>
              <a:gd name="adj1" fmla="val 13329"/>
              <a:gd name="adj2" fmla="val 382273"/>
              <a:gd name="adj3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hu-HU" i="1"/>
              <a:t>p</a:t>
            </a:r>
            <a:r>
              <a:rPr lang="hu-HU" i="1" baseline="-25000"/>
              <a:t>3</a:t>
            </a:r>
            <a:r>
              <a:rPr lang="hu-HU" i="1"/>
              <a:t>=áll.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4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4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4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4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4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4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4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4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4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4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4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4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4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4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4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4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4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4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4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4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4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4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4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4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54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4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4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4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4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4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54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4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4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54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54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54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54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4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4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54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4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4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54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54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54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54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54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54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4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4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54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54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54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54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54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54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  <p:bldP spid="154627" grpId="0" animBg="1"/>
      <p:bldP spid="154628" grpId="0" animBg="1"/>
      <p:bldP spid="154629" grpId="0"/>
      <p:bldP spid="154630" grpId="0" uiExpand="1" build="p"/>
      <p:bldP spid="154632" grpId="0"/>
      <p:bldP spid="154633" grpId="0"/>
      <p:bldP spid="154634" grpId="0"/>
      <p:bldP spid="154635" grpId="0"/>
      <p:bldP spid="154636" grpId="0" animBg="1"/>
      <p:bldP spid="154638" grpId="0" animBg="1"/>
      <p:bldP spid="154639" grpId="0" animBg="1"/>
      <p:bldP spid="154640" grpId="0" animBg="1"/>
      <p:bldP spid="154641" grpId="0" animBg="1"/>
      <p:bldP spid="154645" grpId="0" animBg="1"/>
      <p:bldP spid="154649" grpId="0" animBg="1"/>
      <p:bldP spid="154646" grpId="0" animBg="1"/>
      <p:bldP spid="154648" grpId="0" animBg="1"/>
      <p:bldP spid="154637" grpId="0" animBg="1"/>
      <p:bldP spid="154651" grpId="0" animBg="1"/>
      <p:bldP spid="154652" grpId="0"/>
      <p:bldP spid="154642" grpId="0" animBg="1"/>
      <p:bldP spid="154644" grpId="0" animBg="1"/>
      <p:bldP spid="154643" grpId="0" animBg="1"/>
      <p:bldP spid="154647" grpId="0" animBg="1"/>
      <p:bldP spid="154650" grpId="0" animBg="1"/>
      <p:bldP spid="154653" grpId="0" animBg="1"/>
      <p:bldP spid="1546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2"/>
          <p:cNvSpPr txBox="1">
            <a:spLocks noChangeArrowheads="1"/>
          </p:cNvSpPr>
          <p:nvPr/>
        </p:nvSpPr>
        <p:spPr bwMode="auto">
          <a:xfrm>
            <a:off x="609600" y="841375"/>
            <a:ext cx="48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156675" name="Line 3"/>
          <p:cNvSpPr>
            <a:spLocks noChangeShapeType="1"/>
          </p:cNvSpPr>
          <p:nvPr/>
        </p:nvSpPr>
        <p:spPr bwMode="auto">
          <a:xfrm flipV="1">
            <a:off x="817563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76" name="Line 4"/>
          <p:cNvSpPr>
            <a:spLocks noChangeShapeType="1"/>
          </p:cNvSpPr>
          <p:nvPr/>
        </p:nvSpPr>
        <p:spPr bwMode="auto">
          <a:xfrm flipV="1">
            <a:off x="817563" y="6008688"/>
            <a:ext cx="35036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4375150" y="58023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156680" name="Text Box 8"/>
          <p:cNvSpPr txBox="1">
            <a:spLocks noChangeArrowheads="1"/>
          </p:cNvSpPr>
          <p:nvPr/>
        </p:nvSpPr>
        <p:spPr bwMode="auto">
          <a:xfrm>
            <a:off x="1744663" y="5216525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56681" name="Text Box 9"/>
          <p:cNvSpPr txBox="1">
            <a:spLocks noChangeArrowheads="1"/>
          </p:cNvSpPr>
          <p:nvPr/>
        </p:nvSpPr>
        <p:spPr bwMode="auto">
          <a:xfrm>
            <a:off x="2179638" y="2073275"/>
            <a:ext cx="48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56682" name="Text Box 10"/>
          <p:cNvSpPr txBox="1">
            <a:spLocks noChangeArrowheads="1"/>
          </p:cNvSpPr>
          <p:nvPr/>
        </p:nvSpPr>
        <p:spPr bwMode="auto">
          <a:xfrm>
            <a:off x="2749550" y="3490913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5</a:t>
            </a:r>
          </a:p>
        </p:txBody>
      </p:sp>
      <p:sp>
        <p:nvSpPr>
          <p:cNvPr id="156683" name="Text Box 11"/>
          <p:cNvSpPr txBox="1">
            <a:spLocks noChangeArrowheads="1"/>
          </p:cNvSpPr>
          <p:nvPr/>
        </p:nvSpPr>
        <p:spPr bwMode="auto">
          <a:xfrm>
            <a:off x="1311275" y="3030538"/>
            <a:ext cx="487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56684" name="Freeform 12"/>
          <p:cNvSpPr>
            <a:spLocks/>
          </p:cNvSpPr>
          <p:nvPr/>
        </p:nvSpPr>
        <p:spPr bwMode="auto">
          <a:xfrm rot="-6578263">
            <a:off x="2124075" y="3038475"/>
            <a:ext cx="787400" cy="3194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85" name="Line 13"/>
          <p:cNvSpPr>
            <a:spLocks noChangeShapeType="1"/>
          </p:cNvSpPr>
          <p:nvPr/>
        </p:nvSpPr>
        <p:spPr bwMode="auto">
          <a:xfrm flipH="1" flipV="1">
            <a:off x="1733550" y="3178175"/>
            <a:ext cx="0" cy="248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86" name="Line 14"/>
          <p:cNvSpPr>
            <a:spLocks noChangeShapeType="1"/>
          </p:cNvSpPr>
          <p:nvPr/>
        </p:nvSpPr>
        <p:spPr bwMode="auto">
          <a:xfrm flipV="1">
            <a:off x="3224213" y="1951038"/>
            <a:ext cx="4762" cy="2884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87" name="Line 15"/>
          <p:cNvSpPr>
            <a:spLocks noChangeShapeType="1"/>
          </p:cNvSpPr>
          <p:nvPr/>
        </p:nvSpPr>
        <p:spPr bwMode="auto">
          <a:xfrm flipH="1" flipV="1">
            <a:off x="1731963" y="3668713"/>
            <a:ext cx="1587" cy="15509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88" name="Line 16"/>
          <p:cNvSpPr>
            <a:spLocks noChangeShapeType="1"/>
          </p:cNvSpPr>
          <p:nvPr/>
        </p:nvSpPr>
        <p:spPr bwMode="auto">
          <a:xfrm flipH="1" flipV="1">
            <a:off x="3221038" y="2357438"/>
            <a:ext cx="0" cy="139065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89" name="Freeform 17"/>
          <p:cNvSpPr>
            <a:spLocks/>
          </p:cNvSpPr>
          <p:nvPr/>
        </p:nvSpPr>
        <p:spPr bwMode="auto">
          <a:xfrm>
            <a:off x="1862138" y="1843088"/>
            <a:ext cx="1762125" cy="1238250"/>
          </a:xfrm>
          <a:custGeom>
            <a:avLst/>
            <a:gdLst/>
            <a:ahLst/>
            <a:cxnLst>
              <a:cxn ang="0">
                <a:pos x="0" y="780"/>
              </a:cxn>
              <a:cxn ang="0">
                <a:pos x="333" y="600"/>
              </a:cxn>
              <a:cxn ang="0">
                <a:pos x="889" y="219"/>
              </a:cxn>
              <a:cxn ang="0">
                <a:pos x="1110" y="0"/>
              </a:cxn>
            </a:cxnLst>
            <a:rect l="0" t="0" r="r" b="b"/>
            <a:pathLst>
              <a:path w="1110" h="780">
                <a:moveTo>
                  <a:pt x="0" y="780"/>
                </a:moveTo>
                <a:cubicBezTo>
                  <a:pt x="56" y="750"/>
                  <a:pt x="185" y="694"/>
                  <a:pt x="333" y="600"/>
                </a:cubicBezTo>
                <a:cubicBezTo>
                  <a:pt x="481" y="506"/>
                  <a:pt x="760" y="319"/>
                  <a:pt x="889" y="219"/>
                </a:cubicBezTo>
                <a:cubicBezTo>
                  <a:pt x="1018" y="119"/>
                  <a:pt x="1073" y="36"/>
                  <a:pt x="1110" y="0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90" name="Freeform 18"/>
          <p:cNvSpPr>
            <a:spLocks/>
          </p:cNvSpPr>
          <p:nvPr/>
        </p:nvSpPr>
        <p:spPr bwMode="auto">
          <a:xfrm rot="-6578263">
            <a:off x="1309688" y="1601787"/>
            <a:ext cx="1354138" cy="26590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91" name="Freeform 19"/>
          <p:cNvSpPr>
            <a:spLocks/>
          </p:cNvSpPr>
          <p:nvPr/>
        </p:nvSpPr>
        <p:spPr bwMode="auto">
          <a:xfrm>
            <a:off x="1830388" y="2689225"/>
            <a:ext cx="749300" cy="771525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92" name="Freeform 20"/>
          <p:cNvSpPr>
            <a:spLocks/>
          </p:cNvSpPr>
          <p:nvPr/>
        </p:nvSpPr>
        <p:spPr bwMode="auto">
          <a:xfrm rot="-6578263">
            <a:off x="1662906" y="2621757"/>
            <a:ext cx="1658937" cy="3206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4" y="1052"/>
              </a:cxn>
              <a:cxn ang="0">
                <a:pos x="585" y="1837"/>
              </a:cxn>
              <a:cxn ang="0">
                <a:pos x="1010" y="2354"/>
              </a:cxn>
            </a:cxnLst>
            <a:rect l="0" t="0" r="r" b="b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93" name="Freeform 21"/>
          <p:cNvSpPr>
            <a:spLocks/>
          </p:cNvSpPr>
          <p:nvPr/>
        </p:nvSpPr>
        <p:spPr bwMode="auto">
          <a:xfrm>
            <a:off x="1838325" y="3976688"/>
            <a:ext cx="1323975" cy="1216025"/>
          </a:xfrm>
          <a:custGeom>
            <a:avLst/>
            <a:gdLst/>
            <a:ahLst/>
            <a:cxnLst>
              <a:cxn ang="0">
                <a:pos x="831" y="0"/>
              </a:cxn>
              <a:cxn ang="0">
                <a:pos x="687" y="165"/>
              </a:cxn>
              <a:cxn ang="0">
                <a:pos x="567" y="291"/>
              </a:cxn>
              <a:cxn ang="0">
                <a:pos x="414" y="429"/>
              </a:cxn>
              <a:cxn ang="0">
                <a:pos x="225" y="582"/>
              </a:cxn>
              <a:cxn ang="0">
                <a:pos x="0" y="772"/>
              </a:cxn>
            </a:cxnLst>
            <a:rect l="0" t="0" r="r" b="b"/>
            <a:pathLst>
              <a:path w="831" h="772">
                <a:moveTo>
                  <a:pt x="831" y="0"/>
                </a:moveTo>
                <a:lnTo>
                  <a:pt x="687" y="165"/>
                </a:lnTo>
                <a:lnTo>
                  <a:pt x="567" y="291"/>
                </a:lnTo>
                <a:lnTo>
                  <a:pt x="414" y="429"/>
                </a:lnTo>
                <a:lnTo>
                  <a:pt x="225" y="582"/>
                </a:lnTo>
                <a:lnTo>
                  <a:pt x="0" y="77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94" name="Freeform 22"/>
          <p:cNvSpPr>
            <a:spLocks/>
          </p:cNvSpPr>
          <p:nvPr/>
        </p:nvSpPr>
        <p:spPr bwMode="auto">
          <a:xfrm>
            <a:off x="2774950" y="2300288"/>
            <a:ext cx="344488" cy="228600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725" y="117"/>
              </a:cxn>
              <a:cxn ang="0">
                <a:pos x="563" y="276"/>
              </a:cxn>
              <a:cxn ang="0">
                <a:pos x="354" y="452"/>
              </a:cxn>
              <a:cxn ang="0">
                <a:pos x="0" y="732"/>
              </a:cxn>
            </a:cxnLst>
            <a:rect l="0" t="0" r="r" b="b"/>
            <a:pathLst>
              <a:path w="832" h="732">
                <a:moveTo>
                  <a:pt x="832" y="0"/>
                </a:moveTo>
                <a:lnTo>
                  <a:pt x="725" y="117"/>
                </a:lnTo>
                <a:lnTo>
                  <a:pt x="563" y="276"/>
                </a:lnTo>
                <a:lnTo>
                  <a:pt x="354" y="452"/>
                </a:lnTo>
                <a:lnTo>
                  <a:pt x="0" y="732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6695" name="Text Box 23"/>
          <p:cNvSpPr txBox="1">
            <a:spLocks noChangeArrowheads="1"/>
          </p:cNvSpPr>
          <p:nvPr/>
        </p:nvSpPr>
        <p:spPr bwMode="auto">
          <a:xfrm>
            <a:off x="3128963" y="1512888"/>
            <a:ext cx="487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graphicFrame>
        <p:nvGraphicFramePr>
          <p:cNvPr id="156703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703610"/>
              </p:ext>
            </p:extLst>
          </p:nvPr>
        </p:nvGraphicFramePr>
        <p:xfrm>
          <a:off x="3635375" y="4220651"/>
          <a:ext cx="4829175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30" name="Egyenlet" r:id="rId3" imgW="2692080" imgH="965160" progId="Equation.3">
                  <p:embed/>
                </p:oleObj>
              </mc:Choice>
              <mc:Fallback>
                <p:oleObj name="Egyenlet" r:id="rId3" imgW="2692080" imgH="96516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4220651"/>
                        <a:ext cx="4829175" cy="172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70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429259"/>
              </p:ext>
            </p:extLst>
          </p:nvPr>
        </p:nvGraphicFramePr>
        <p:xfrm>
          <a:off x="3579813" y="4289960"/>
          <a:ext cx="5265737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31" name="Egyenlet" r:id="rId5" imgW="2197080" imgH="444240" progId="Equation.3">
                  <p:embed/>
                </p:oleObj>
              </mc:Choice>
              <mc:Fallback>
                <p:oleObj name="Egyenlet" r:id="rId5" imgW="2197080" imgH="44424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9813" y="4289960"/>
                        <a:ext cx="5265737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705" name="AutoShape 33"/>
          <p:cNvSpPr>
            <a:spLocks noChangeArrowheads="1"/>
          </p:cNvSpPr>
          <p:nvPr/>
        </p:nvSpPr>
        <p:spPr bwMode="auto">
          <a:xfrm>
            <a:off x="2151063" y="5673666"/>
            <a:ext cx="1920605" cy="904421"/>
          </a:xfrm>
          <a:prstGeom prst="wedgeRoundRectCallout">
            <a:avLst>
              <a:gd name="adj1" fmla="val 134032"/>
              <a:gd name="adj2" fmla="val -96371"/>
              <a:gd name="adj3" fmla="val 16667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hu-HU" sz="1600" i="1" dirty="0" err="1"/>
              <a:t>Izochor</a:t>
            </a:r>
            <a:r>
              <a:rPr lang="hu-HU" sz="1600" i="1" dirty="0"/>
              <a:t> </a:t>
            </a:r>
            <a:r>
              <a:rPr lang="hu-HU" sz="1600" i="1" dirty="0" smtClean="0"/>
              <a:t>nyomásviszony (</a:t>
            </a:r>
            <a:r>
              <a:rPr lang="el-GR" sz="1600" i="1" dirty="0" smtClean="0"/>
              <a:t>λ</a:t>
            </a:r>
            <a:r>
              <a:rPr lang="hu-HU" sz="1600" i="1" dirty="0" smtClean="0"/>
              <a:t>=p</a:t>
            </a:r>
            <a:r>
              <a:rPr lang="hu-HU" sz="1600" i="1" baseline="-25000" dirty="0" smtClean="0"/>
              <a:t>3</a:t>
            </a:r>
            <a:r>
              <a:rPr lang="hu-HU" sz="1600" i="1" dirty="0" smtClean="0"/>
              <a:t>/p</a:t>
            </a:r>
            <a:r>
              <a:rPr lang="hu-HU" sz="1600" i="1" baseline="-25000" dirty="0" smtClean="0"/>
              <a:t>2</a:t>
            </a:r>
            <a:r>
              <a:rPr lang="hu-HU" sz="1600" i="1" dirty="0" smtClean="0"/>
              <a:t>)</a:t>
            </a:r>
            <a:endParaRPr lang="hu-HU" sz="1600" i="1" dirty="0"/>
          </a:p>
        </p:txBody>
      </p:sp>
      <p:sp>
        <p:nvSpPr>
          <p:cNvPr id="156706" name="AutoShape 34"/>
          <p:cNvSpPr>
            <a:spLocks noChangeArrowheads="1"/>
          </p:cNvSpPr>
          <p:nvPr/>
        </p:nvSpPr>
        <p:spPr bwMode="auto">
          <a:xfrm>
            <a:off x="4572001" y="5962769"/>
            <a:ext cx="2208362" cy="646772"/>
          </a:xfrm>
          <a:prstGeom prst="wedgeRoundRectCallout">
            <a:avLst>
              <a:gd name="adj1" fmla="val 92825"/>
              <a:gd name="adj2" fmla="val -152299"/>
              <a:gd name="adj3" fmla="val 16667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hu-HU" sz="1600" i="1" dirty="0"/>
              <a:t>Izobár </a:t>
            </a:r>
            <a:r>
              <a:rPr lang="hu-HU" sz="1600" i="1" dirty="0" smtClean="0"/>
              <a:t>kompresszió-viszony (</a:t>
            </a:r>
            <a:r>
              <a:rPr lang="el-GR" sz="1600" i="1" dirty="0" smtClean="0"/>
              <a:t>ρ</a:t>
            </a:r>
            <a:r>
              <a:rPr lang="hu-HU" sz="1600" i="1" dirty="0" smtClean="0"/>
              <a:t>=v</a:t>
            </a:r>
            <a:r>
              <a:rPr lang="hu-HU" sz="1600" i="1" baseline="-25000" dirty="0" smtClean="0"/>
              <a:t>4</a:t>
            </a:r>
            <a:r>
              <a:rPr lang="hu-HU" sz="1600" i="1" dirty="0" smtClean="0"/>
              <a:t>/v</a:t>
            </a:r>
            <a:r>
              <a:rPr lang="hu-HU" sz="1600" i="1" baseline="-25000" dirty="0" smtClean="0"/>
              <a:t>3</a:t>
            </a:r>
            <a:r>
              <a:rPr lang="hu-HU" sz="1600" i="1" dirty="0" smtClean="0"/>
              <a:t>)</a:t>
            </a:r>
            <a:endParaRPr lang="hu-HU" sz="1600" i="1" dirty="0"/>
          </a:p>
        </p:txBody>
      </p:sp>
      <p:sp>
        <p:nvSpPr>
          <p:cNvPr id="33" name="Oval 18"/>
          <p:cNvSpPr>
            <a:spLocks noChangeArrowheads="1"/>
          </p:cNvSpPr>
          <p:nvPr/>
        </p:nvSpPr>
        <p:spPr bwMode="auto">
          <a:xfrm>
            <a:off x="3135376" y="380153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34" name="Oval 20"/>
          <p:cNvSpPr>
            <a:spLocks noChangeArrowheads="1"/>
          </p:cNvSpPr>
          <p:nvPr/>
        </p:nvSpPr>
        <p:spPr bwMode="auto">
          <a:xfrm>
            <a:off x="1643126" y="516540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35" name="Oval 19"/>
          <p:cNvSpPr>
            <a:spLocks noChangeArrowheads="1"/>
          </p:cNvSpPr>
          <p:nvPr/>
        </p:nvSpPr>
        <p:spPr bwMode="auto">
          <a:xfrm>
            <a:off x="1636776" y="345725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36" name="Oval 23"/>
          <p:cNvSpPr>
            <a:spLocks noChangeArrowheads="1"/>
          </p:cNvSpPr>
          <p:nvPr/>
        </p:nvSpPr>
        <p:spPr bwMode="auto">
          <a:xfrm>
            <a:off x="2568639" y="249999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37" name="Oval 26"/>
          <p:cNvSpPr>
            <a:spLocks noChangeArrowheads="1"/>
          </p:cNvSpPr>
          <p:nvPr/>
        </p:nvSpPr>
        <p:spPr bwMode="auto">
          <a:xfrm>
            <a:off x="3132201" y="215688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3979863" y="1652588"/>
            <a:ext cx="533558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1-2 adiabatikus kompresszió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2-3 </a:t>
            </a:r>
            <a:r>
              <a:rPr lang="hu-HU" sz="2400" dirty="0" err="1"/>
              <a:t>hőbevezetés</a:t>
            </a:r>
            <a:r>
              <a:rPr lang="hu-HU" sz="2400" dirty="0"/>
              <a:t> állandó térfogaton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3-4 </a:t>
            </a:r>
            <a:r>
              <a:rPr lang="hu-HU" sz="2400" dirty="0" err="1"/>
              <a:t>hőbevezetés</a:t>
            </a:r>
            <a:r>
              <a:rPr lang="hu-HU" sz="2400" dirty="0"/>
              <a:t> állandó nyomáson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4-5 adiabatikus expanzió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5-1 hőelvonás állandó térfogaton</a:t>
            </a:r>
          </a:p>
        </p:txBody>
      </p:sp>
      <p:sp>
        <p:nvSpPr>
          <p:cNvPr id="40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176213"/>
            <a:ext cx="8070850" cy="925512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 </a:t>
            </a:r>
            <a:r>
              <a:rPr lang="hu-HU" sz="2800" b="1" dirty="0" err="1">
                <a:solidFill>
                  <a:schemeClr val="tx1"/>
                </a:solidFill>
              </a:rPr>
              <a:t>Sabathé-körfolyamat</a:t>
            </a:r>
            <a:r>
              <a:rPr lang="hu-HU" sz="2800" b="1" dirty="0">
                <a:solidFill>
                  <a:schemeClr val="tx1"/>
                </a:solidFill>
              </a:rPr>
              <a:t> </a:t>
            </a:r>
            <a:r>
              <a:rPr lang="hu-HU" sz="2800" b="1" dirty="0" err="1">
                <a:solidFill>
                  <a:schemeClr val="tx1"/>
                </a:solidFill>
              </a:rPr>
              <a:t>a</a:t>
            </a:r>
            <a:r>
              <a:rPr lang="hu-HU" sz="2800" b="1" dirty="0">
                <a:solidFill>
                  <a:schemeClr val="tx1"/>
                </a:solidFill>
              </a:rPr>
              <a:t> </a:t>
            </a:r>
            <a:r>
              <a:rPr lang="hu-HU" sz="2800" b="1" i="1" dirty="0">
                <a:solidFill>
                  <a:schemeClr val="tx1"/>
                </a:solidFill>
              </a:rPr>
              <a:t>T-s</a:t>
            </a:r>
            <a:r>
              <a:rPr lang="hu-HU" sz="2800" b="1" dirty="0">
                <a:solidFill>
                  <a:schemeClr val="tx1"/>
                </a:solidFill>
              </a:rPr>
              <a:t> koordinátarendszerben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6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6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6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6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6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6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6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6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6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6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705" grpId="0" animBg="1"/>
      <p:bldP spid="15670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9" name="Rectangle 7"/>
          <p:cNvSpPr>
            <a:spLocks noGrp="1" noChangeArrowheads="1"/>
          </p:cNvSpPr>
          <p:nvPr>
            <p:ph type="title"/>
          </p:nvPr>
        </p:nvSpPr>
        <p:spPr>
          <a:xfrm>
            <a:off x="608013" y="47625"/>
            <a:ext cx="8070850" cy="925513"/>
          </a:xfrm>
          <a:noFill/>
          <a:ln/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</a:rPr>
              <a:t>A </a:t>
            </a:r>
            <a:r>
              <a:rPr lang="hu-HU" sz="2800" b="1" dirty="0" err="1">
                <a:solidFill>
                  <a:schemeClr val="tx1"/>
                </a:solidFill>
              </a:rPr>
              <a:t>Sabathé-körfolyamat</a:t>
            </a:r>
            <a:r>
              <a:rPr lang="hu-HU" sz="2800" b="1" dirty="0">
                <a:solidFill>
                  <a:schemeClr val="tx1"/>
                </a:solidFill>
              </a:rPr>
              <a:t> termodinamikai hatásfoka</a:t>
            </a:r>
          </a:p>
        </p:txBody>
      </p:sp>
      <p:graphicFrame>
        <p:nvGraphicFramePr>
          <p:cNvPr id="15670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663289"/>
              </p:ext>
            </p:extLst>
          </p:nvPr>
        </p:nvGraphicFramePr>
        <p:xfrm>
          <a:off x="1918569" y="1148318"/>
          <a:ext cx="5265737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34" name="Egyenlet" r:id="rId3" imgW="2197080" imgH="444240" progId="Equation.3">
                  <p:embed/>
                </p:oleObj>
              </mc:Choice>
              <mc:Fallback>
                <p:oleObj name="Egyenlet" r:id="rId3" imgW="2197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8569" y="1148318"/>
                        <a:ext cx="5265737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370936" y="2402960"/>
            <a:ext cx="8307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/>
              <a:t>Ha az </a:t>
            </a:r>
            <a:r>
              <a:rPr lang="hu-HU" sz="2000" dirty="0" err="1" smtClean="0"/>
              <a:t>izochor</a:t>
            </a:r>
            <a:r>
              <a:rPr lang="hu-HU" sz="2000" dirty="0" smtClean="0"/>
              <a:t> nyomásviszony, </a:t>
            </a:r>
            <a:r>
              <a:rPr lang="el-GR" sz="2000" i="1" dirty="0" smtClean="0"/>
              <a:t>λ</a:t>
            </a:r>
            <a:r>
              <a:rPr lang="hu-HU" sz="2000" i="1" dirty="0" smtClean="0"/>
              <a:t>=p</a:t>
            </a:r>
            <a:r>
              <a:rPr lang="hu-HU" sz="2000" i="1" baseline="-25000" dirty="0" smtClean="0"/>
              <a:t>3</a:t>
            </a:r>
            <a:r>
              <a:rPr lang="hu-HU" sz="2000" i="1" dirty="0" smtClean="0"/>
              <a:t>/p</a:t>
            </a:r>
            <a:r>
              <a:rPr lang="hu-HU" sz="2000" i="1" baseline="-25000" dirty="0" smtClean="0"/>
              <a:t>2</a:t>
            </a:r>
            <a:r>
              <a:rPr lang="hu-HU" sz="2000" i="1" dirty="0" smtClean="0"/>
              <a:t>=1</a:t>
            </a:r>
            <a:r>
              <a:rPr lang="hu-HU" sz="2000" dirty="0" smtClean="0"/>
              <a:t>, akkor </a:t>
            </a:r>
            <a:r>
              <a:rPr lang="el-GR" sz="2000" i="1" dirty="0"/>
              <a:t>ρ</a:t>
            </a:r>
            <a:r>
              <a:rPr lang="hu-HU" sz="2000" i="1" dirty="0" smtClean="0"/>
              <a:t>=v</a:t>
            </a:r>
            <a:r>
              <a:rPr lang="hu-HU" sz="2000" i="1" baseline="-25000" dirty="0" smtClean="0"/>
              <a:t>4</a:t>
            </a:r>
            <a:r>
              <a:rPr lang="hu-HU" sz="2000" i="1" dirty="0" smtClean="0"/>
              <a:t>/v</a:t>
            </a:r>
            <a:r>
              <a:rPr lang="hu-HU" sz="2000" i="1" baseline="-25000" dirty="0" smtClean="0"/>
              <a:t>3</a:t>
            </a:r>
            <a:r>
              <a:rPr lang="hu-HU" sz="2000" i="1" dirty="0" smtClean="0"/>
              <a:t>=</a:t>
            </a:r>
            <a:r>
              <a:rPr lang="hu-HU" sz="2000" i="1" dirty="0" err="1" smtClean="0"/>
              <a:t>v</a:t>
            </a:r>
            <a:r>
              <a:rPr lang="hu-HU" sz="2000" i="1" baseline="-25000" dirty="0" err="1" smtClean="0"/>
              <a:t>3</a:t>
            </a:r>
            <a:r>
              <a:rPr lang="hu-HU" sz="2000" i="1" dirty="0" smtClean="0"/>
              <a:t>/v</a:t>
            </a:r>
            <a:r>
              <a:rPr lang="hu-HU" sz="2000" i="1" baseline="-25000" dirty="0" smtClean="0"/>
              <a:t>2</a:t>
            </a:r>
            <a:r>
              <a:rPr lang="hu-HU" sz="2000" i="1" dirty="0" smtClean="0"/>
              <a:t> </a:t>
            </a:r>
            <a:r>
              <a:rPr lang="hu-HU" sz="2000" dirty="0" smtClean="0"/>
              <a:t>dízel </a:t>
            </a:r>
            <a:r>
              <a:rPr lang="hu-HU" sz="2000" dirty="0" smtClean="0"/>
              <a:t>körfolyamat </a:t>
            </a:r>
            <a:endParaRPr lang="hu-HU" sz="2000" dirty="0"/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666180"/>
              </p:ext>
            </p:extLst>
          </p:nvPr>
        </p:nvGraphicFramePr>
        <p:xfrm>
          <a:off x="2814638" y="3024990"/>
          <a:ext cx="343852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35" name="Equation" r:id="rId5" imgW="1434960" imgH="444240" progId="Equation.3">
                  <p:embed/>
                </p:oleObj>
              </mc:Choice>
              <mc:Fallback>
                <p:oleObj name="Equation" r:id="rId5" imgW="1434960" imgH="44424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4638" y="3024990"/>
                        <a:ext cx="3438525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Szövegdoboz 34"/>
          <p:cNvSpPr txBox="1"/>
          <p:nvPr/>
        </p:nvSpPr>
        <p:spPr>
          <a:xfrm>
            <a:off x="577705" y="4284846"/>
            <a:ext cx="7992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/>
              <a:t>Ha az </a:t>
            </a:r>
            <a:r>
              <a:rPr lang="hu-HU" sz="2000" dirty="0" err="1" smtClean="0"/>
              <a:t>izobar</a:t>
            </a:r>
            <a:r>
              <a:rPr lang="hu-HU" sz="2000" dirty="0" smtClean="0"/>
              <a:t> kompresszió-viszony, </a:t>
            </a:r>
            <a:r>
              <a:rPr lang="el-GR" sz="2000" i="1" dirty="0" smtClean="0"/>
              <a:t>ρ</a:t>
            </a:r>
            <a:r>
              <a:rPr lang="hu-HU" sz="2000" i="1" dirty="0" smtClean="0"/>
              <a:t>=v</a:t>
            </a:r>
            <a:r>
              <a:rPr lang="hu-HU" sz="2000" i="1" baseline="-25000" dirty="0" smtClean="0"/>
              <a:t>4</a:t>
            </a:r>
            <a:r>
              <a:rPr lang="hu-HU" sz="2000" i="1" dirty="0" smtClean="0"/>
              <a:t>/v</a:t>
            </a:r>
            <a:r>
              <a:rPr lang="hu-HU" sz="2000" i="1" baseline="-25000" dirty="0" smtClean="0"/>
              <a:t>3</a:t>
            </a:r>
            <a:r>
              <a:rPr lang="hu-HU" sz="2000" i="1" dirty="0" smtClean="0"/>
              <a:t>=1</a:t>
            </a:r>
            <a:r>
              <a:rPr lang="hu-HU" sz="2000" dirty="0" smtClean="0"/>
              <a:t>, akkor </a:t>
            </a:r>
            <a:r>
              <a:rPr lang="hu-HU" sz="2000" dirty="0"/>
              <a:t>O</a:t>
            </a:r>
            <a:r>
              <a:rPr lang="hu-HU" sz="2000" dirty="0" smtClean="0"/>
              <a:t>tto körfolyamat </a:t>
            </a:r>
            <a:endParaRPr lang="hu-HU" sz="2000" dirty="0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104966"/>
              </p:ext>
            </p:extLst>
          </p:nvPr>
        </p:nvGraphicFramePr>
        <p:xfrm>
          <a:off x="3575050" y="4784725"/>
          <a:ext cx="191770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36" name="Equation" r:id="rId7" imgW="799920" imgH="393480" progId="Equation.3">
                  <p:embed/>
                </p:oleObj>
              </mc:Choice>
              <mc:Fallback>
                <p:oleObj name="Equation" r:id="rId7" imgW="799920" imgH="39348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4784725"/>
                        <a:ext cx="1917700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605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</a:rPr>
              <a:t>Ellenőrző kérdések (1)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503363"/>
            <a:ext cx="8637587" cy="4135437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/>
              <a:t>Milyen állapotváltozásokból épül fel az Ottó-körfolyamat?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/>
              <a:t>Ábrázolja az Ottó-körfolyamatot </a:t>
            </a:r>
            <a:r>
              <a:rPr lang="hu-HU" sz="2400" i="1"/>
              <a:t>p-v</a:t>
            </a:r>
            <a:r>
              <a:rPr lang="hu-HU" sz="2200"/>
              <a:t> és </a:t>
            </a:r>
            <a:r>
              <a:rPr lang="hu-HU" sz="2400" i="1"/>
              <a:t>T-s</a:t>
            </a:r>
            <a:r>
              <a:rPr lang="hu-HU" sz="2200"/>
              <a:t> koordinátarendszerben!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/>
              <a:t>Mit értenek kompresszió-viszony alatt egy dugattyús rendszerű kalorikus gép esetén és hogyan függ ez össze az Ottó-körfolyamat termodinamikai hatásfokával?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/>
              <a:t>Igaz-e az, hogy a közölt hőmennyiség növelésével az Ottó-körfolyamat termodinamikai hatásfoka nő?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/>
              <a:t>Milyen állapotváltozásokból épül fel a Dízel-körfolyamat?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/>
              <a:t>Ábrázolja a Dízel-körfolyamatot </a:t>
            </a:r>
            <a:r>
              <a:rPr lang="hu-HU" sz="2400" i="1"/>
              <a:t>p-v</a:t>
            </a:r>
            <a:r>
              <a:rPr lang="hu-HU" sz="2200"/>
              <a:t> és </a:t>
            </a:r>
            <a:r>
              <a:rPr lang="hu-HU" sz="2400" i="1"/>
              <a:t>T-s</a:t>
            </a:r>
            <a:r>
              <a:rPr lang="hu-HU" sz="2200"/>
              <a:t> koordinátarendszerben!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/>
              <a:t>Igaz-e az, hogy a Dízel körfolyamat termodinamikai hatásfoka növekszik a bevezetett hő növelésével?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</a:rPr>
              <a:t>Ellenőrző kérdések (2)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246188"/>
            <a:ext cx="8637587" cy="410845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 startAt="8"/>
            </a:pPr>
            <a:r>
              <a:rPr lang="hu-HU" sz="2200"/>
              <a:t>Milyen állapotváltozásokból épül fel a gázturbina-körfolyamat?  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8"/>
            </a:pPr>
            <a:r>
              <a:rPr lang="hu-HU" sz="2200"/>
              <a:t>Ábrázolja a gázturbina-körfolyamatot a </a:t>
            </a:r>
            <a:r>
              <a:rPr lang="hu-HU" sz="2200" i="1"/>
              <a:t>p-v</a:t>
            </a:r>
            <a:r>
              <a:rPr lang="hu-HU" sz="2200"/>
              <a:t> és a </a:t>
            </a:r>
            <a:r>
              <a:rPr lang="hu-HU" sz="2200" i="1"/>
              <a:t>T-s</a:t>
            </a:r>
            <a:r>
              <a:rPr lang="hu-HU" sz="2200"/>
              <a:t> koordinátarendszerben!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8"/>
            </a:pPr>
            <a:r>
              <a:rPr lang="hu-HU" sz="2200"/>
              <a:t>Igazolja, hogy az Ottó- és gázturbina körfolyamat termodinamikai hatásfoka azonos alakú összefüggéssel számítható ki!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8"/>
            </a:pPr>
            <a:r>
              <a:rPr lang="hu-HU" sz="2200"/>
              <a:t>Milyen állapotváltozásokból épül fel a Sabathé-körfolyamat?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8"/>
            </a:pPr>
            <a:r>
              <a:rPr lang="hu-HU" sz="2200"/>
              <a:t>Ábrázolja </a:t>
            </a:r>
            <a:r>
              <a:rPr lang="hu-HU" sz="2200" i="1"/>
              <a:t>p-v</a:t>
            </a:r>
            <a:r>
              <a:rPr lang="hu-HU" sz="2200"/>
              <a:t> és </a:t>
            </a:r>
            <a:r>
              <a:rPr lang="hu-HU" sz="2200" i="1"/>
              <a:t>T-s</a:t>
            </a:r>
            <a:r>
              <a:rPr lang="hu-HU" sz="2200"/>
              <a:t> koordinátarendszerben a Sabathé-körfolymatot!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8"/>
            </a:pPr>
            <a:r>
              <a:rPr lang="hu-HU" sz="2200"/>
              <a:t>Igazolja, hogy a Sabathé-körfolyamat termodinamikai hatásfokának összefüggése speciális esetként tartalmazza az Ottó- ill. a Dízel-körfolyamat termodinamikai hatásfokának összefüggését!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19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535</Words>
  <Application>Microsoft Office PowerPoint</Application>
  <PresentationFormat>Diavetítés a képernyőre (4:3 oldalarány)</PresentationFormat>
  <Paragraphs>167</Paragraphs>
  <Slides>17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17</vt:i4>
      </vt:variant>
    </vt:vector>
  </HeadingPairs>
  <TitlesOfParts>
    <vt:vector size="21" baseType="lpstr">
      <vt:lpstr>Arial</vt:lpstr>
      <vt:lpstr>Alapértelmezett terv</vt:lpstr>
      <vt:lpstr>Egyenlet</vt:lpstr>
      <vt:lpstr>Equation</vt:lpstr>
      <vt:lpstr>Kalorikus gépek elméleti körfolyamatai</vt:lpstr>
      <vt:lpstr>Alapvető elméleti körfolyamatok</vt:lpstr>
      <vt:lpstr>Az Ottó-körfolyamat a p-v koordinátarendszerben</vt:lpstr>
      <vt:lpstr>Az Ottó-körfolyamat a T-s koordinátarendszerben</vt:lpstr>
      <vt:lpstr>Az Ottó-körfolyamat a T-s koordinátarendszerben</vt:lpstr>
      <vt:lpstr>A Dízel-körfolyamat a p-v koordinátarendszerben</vt:lpstr>
      <vt:lpstr>A Dízel-körfolyamat a T-s koordinátarendszerben</vt:lpstr>
      <vt:lpstr>A Dízel-körfolyamat a T-s koordinátarendszerben</vt:lpstr>
      <vt:lpstr>A gázturbina-körfolyamat (Escher-Wys körfolyamat) a p-v koordinátarendszerben</vt:lpstr>
      <vt:lpstr>A gázturbina-körfolyamat a T-s koordinátarendszerben</vt:lpstr>
      <vt:lpstr>A gázturbina-körfolyamat a T-s koordinátarendszerben</vt:lpstr>
      <vt:lpstr>A Sabathé-körfolyamat a p-v koordinátarendszerben</vt:lpstr>
      <vt:lpstr>A Sabathé-körfolyamat a T-s koordinátarendszerben</vt:lpstr>
      <vt:lpstr>A Sabathé-körfolyamat a T-s koordinátarendszerben</vt:lpstr>
      <vt:lpstr>A Sabathé-körfolyamat termodinamikai hatásfoka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272</cp:revision>
  <dcterms:created xsi:type="dcterms:W3CDTF">2003-02-11T17:12:10Z</dcterms:created>
  <dcterms:modified xsi:type="dcterms:W3CDTF">2014-04-10T07:27:35Z</dcterms:modified>
</cp:coreProperties>
</file>