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"/>
  </p:notesMasterIdLst>
  <p:sldIdLst>
    <p:sldId id="287" r:id="rId2"/>
    <p:sldId id="288" r:id="rId3"/>
    <p:sldId id="289" r:id="rId4"/>
    <p:sldId id="307" r:id="rId5"/>
    <p:sldId id="310" r:id="rId6"/>
    <p:sldId id="333" r:id="rId7"/>
    <p:sldId id="335" r:id="rId8"/>
    <p:sldId id="336" r:id="rId9"/>
    <p:sldId id="330" r:id="rId10"/>
    <p:sldId id="331" r:id="rId11"/>
    <p:sldId id="332" r:id="rId12"/>
    <p:sldId id="290" r:id="rId13"/>
    <p:sldId id="292" r:id="rId14"/>
    <p:sldId id="291" r:id="rId15"/>
    <p:sldId id="298" r:id="rId16"/>
    <p:sldId id="300" r:id="rId17"/>
    <p:sldId id="299" r:id="rId18"/>
    <p:sldId id="322" r:id="rId19"/>
    <p:sldId id="323" r:id="rId20"/>
    <p:sldId id="324" r:id="rId21"/>
    <p:sldId id="295" r:id="rId22"/>
    <p:sldId id="296" r:id="rId23"/>
    <p:sldId id="297" r:id="rId24"/>
    <p:sldId id="318" r:id="rId25"/>
    <p:sldId id="326" r:id="rId26"/>
    <p:sldId id="327" r:id="rId27"/>
    <p:sldId id="328" r:id="rId28"/>
    <p:sldId id="329" r:id="rId29"/>
    <p:sldId id="320" r:id="rId30"/>
    <p:sldId id="321" r:id="rId31"/>
    <p:sldId id="317" r:id="rId32"/>
    <p:sldId id="319" r:id="rId33"/>
    <p:sldId id="304" r:id="rId34"/>
    <p:sldId id="303" r:id="rId35"/>
    <p:sldId id="311" r:id="rId36"/>
    <p:sldId id="312" r:id="rId37"/>
    <p:sldId id="313" r:id="rId38"/>
    <p:sldId id="316" r:id="rId39"/>
    <p:sldId id="306" r:id="rId40"/>
    <p:sldId id="314" r:id="rId41"/>
    <p:sldId id="315" r:id="rId42"/>
  </p:sldIdLst>
  <p:sldSz cx="9144000" cy="6858000" type="screen4x3"/>
  <p:notesSz cx="6858000" cy="9144000"/>
  <p:defaultTextStyle>
    <a:defPPr>
      <a:defRPr lang="hu-HU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B2B2B2"/>
    <a:srgbClr val="FF9623"/>
    <a:srgbClr val="00506E"/>
    <a:srgbClr val="FFFF66"/>
    <a:srgbClr val="66FF33"/>
    <a:srgbClr val="FF3300"/>
    <a:srgbClr val="33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72" autoAdjust="0"/>
    <p:restoredTop sz="94718" autoAdjust="0"/>
  </p:normalViewPr>
  <p:slideViewPr>
    <p:cSldViewPr snapToGrid="0" showGuides="1">
      <p:cViewPr varScale="1">
        <p:scale>
          <a:sx n="108" d="100"/>
          <a:sy n="108" d="100"/>
        </p:scale>
        <p:origin x="258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10" cy="7201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image" Target="../media/image7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image" Target="../media/image9.wmf"/><Relationship Id="rId4" Type="http://schemas.openxmlformats.org/officeDocument/2006/relationships/image" Target="../media/image12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image" Target="../media/image13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image" Target="../media/image15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image" Target="../media/image17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35.wmf"/><Relationship Id="rId2" Type="http://schemas.openxmlformats.org/officeDocument/2006/relationships/image" Target="../media/image34.wmf"/><Relationship Id="rId1" Type="http://schemas.openxmlformats.org/officeDocument/2006/relationships/image" Target="../media/image33.wmf"/><Relationship Id="rId5" Type="http://schemas.openxmlformats.org/officeDocument/2006/relationships/image" Target="../media/image37.wmf"/><Relationship Id="rId4" Type="http://schemas.openxmlformats.org/officeDocument/2006/relationships/image" Target="../media/image36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40.wmf"/><Relationship Id="rId2" Type="http://schemas.openxmlformats.org/officeDocument/2006/relationships/image" Target="../media/image39.wmf"/><Relationship Id="rId1" Type="http://schemas.openxmlformats.org/officeDocument/2006/relationships/image" Target="../media/image38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5BA1D7-B9C6-433D-B7DB-A027D9B66D91}" type="datetimeFigureOut">
              <a:rPr lang="hu-HU" smtClean="0"/>
              <a:pPr/>
              <a:t>2014.11.11.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85C999-83C1-41C2-9A33-594EA461B67A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303393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bg>
      <p:bgPr>
        <a:blipFill dpi="0" rotWithShape="1">
          <a:blip r:embed="rId2" cstate="print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Hő- és Áramlástan</a:t>
            </a:r>
          </a:p>
          <a:p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SZE-MTK</a:t>
            </a:r>
          </a:p>
          <a:p>
            <a:r>
              <a:rPr lang="hu-HU"/>
              <a:t>Általános Gépészeti Tanszék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>
          <a:xfrm>
            <a:off x="457199" y="6245225"/>
            <a:ext cx="2815839" cy="4762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hu-HU" smtClean="0"/>
              <a:t>Hő- és Áramlástan gépei</a:t>
            </a:r>
          </a:p>
          <a:p>
            <a:r>
              <a:rPr lang="hu-HU" smtClean="0"/>
              <a:t>Dr. </a:t>
            </a:r>
            <a:r>
              <a:rPr lang="hu-HU" b="1" i="1" smtClean="0"/>
              <a:t>Író Béla</a:t>
            </a:r>
            <a:endParaRPr lang="hu-HU" b="1" i="1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332718" y="6245225"/>
            <a:ext cx="3982607" cy="4762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hu-HU" smtClean="0"/>
              <a:t>SZE-MTK</a:t>
            </a:r>
          </a:p>
          <a:p>
            <a:r>
              <a:rPr lang="hu-HU" smtClean="0"/>
              <a:t>Mechatronika és Gépszerkezettan  Tanszék</a:t>
            </a:r>
            <a:endParaRPr lang="hu-H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Hő- és Áramlástan</a:t>
            </a:r>
          </a:p>
          <a:p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SZE-MTK</a:t>
            </a:r>
          </a:p>
          <a:p>
            <a:r>
              <a:rPr lang="hu-HU"/>
              <a:t>Általános Gépészeti Tanszék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Hő- és Áramlástan</a:t>
            </a:r>
          </a:p>
          <a:p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SZE-MTK</a:t>
            </a:r>
          </a:p>
          <a:p>
            <a:r>
              <a:rPr lang="hu-HU"/>
              <a:t>Általános Gépészeti Tanszék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Hő- és Áramlástan</a:t>
            </a:r>
          </a:p>
          <a:p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SZE-MTK</a:t>
            </a:r>
          </a:p>
          <a:p>
            <a:r>
              <a:rPr lang="hu-HU"/>
              <a:t>Általános Gépészeti Tanszék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Hő- és Áramlástan</a:t>
            </a:r>
          </a:p>
          <a:p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SZE-MTK</a:t>
            </a:r>
          </a:p>
          <a:p>
            <a:r>
              <a:rPr lang="hu-HU"/>
              <a:t>Általános Gépészeti Tanszék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Hő- és Áramlástan</a:t>
            </a:r>
          </a:p>
          <a:p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SZE-MTK</a:t>
            </a:r>
          </a:p>
          <a:p>
            <a:r>
              <a:rPr lang="hu-HU"/>
              <a:t>Általános Gépészeti Tanszék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Hő- és Áramlástan</a:t>
            </a:r>
          </a:p>
          <a:p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SZE-MTK</a:t>
            </a:r>
          </a:p>
          <a:p>
            <a:r>
              <a:rPr lang="hu-HU"/>
              <a:t>Általános Gépészeti Tanszék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Hő- és Áramlástan</a:t>
            </a:r>
          </a:p>
          <a:p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SZE-MTK</a:t>
            </a:r>
          </a:p>
          <a:p>
            <a:r>
              <a:rPr lang="hu-HU"/>
              <a:t>Általános Gépészeti Tanszék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Hő- és Áramlástan</a:t>
            </a:r>
          </a:p>
          <a:p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SZE-MTK</a:t>
            </a:r>
          </a:p>
          <a:p>
            <a:r>
              <a:rPr lang="hu-HU"/>
              <a:t>Általános Gépészeti Tanszék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Hő- és Áramlástan</a:t>
            </a:r>
          </a:p>
          <a:p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SZE-MTK</a:t>
            </a:r>
          </a:p>
          <a:p>
            <a:r>
              <a:rPr lang="hu-HU"/>
              <a:t>Általános Gépészeti Tanszék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solidFill>
                  <a:srgbClr val="FF9623"/>
                </a:solidFill>
              </a:defRPr>
            </a:lvl1pPr>
          </a:lstStyle>
          <a:p>
            <a:r>
              <a:rPr lang="hu-HU"/>
              <a:t>Hő- és Áramlástan</a:t>
            </a:r>
          </a:p>
          <a:p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419725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FF9623"/>
                </a:solidFill>
              </a:defRPr>
            </a:lvl1pPr>
          </a:lstStyle>
          <a:p>
            <a:r>
              <a:rPr lang="hu-HU"/>
              <a:t>SZE-MTK</a:t>
            </a:r>
          </a:p>
          <a:p>
            <a:r>
              <a:rPr lang="hu-HU"/>
              <a:t>Általános Gépészeti Tanszék</a:t>
            </a:r>
          </a:p>
        </p:txBody>
      </p:sp>
      <p:pic>
        <p:nvPicPr>
          <p:cNvPr id="1031" name="Picture 7" descr="sze_logo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8316913" y="6308725"/>
            <a:ext cx="279400" cy="334963"/>
          </a:xfrm>
          <a:prstGeom prst="rect">
            <a:avLst/>
          </a:prstGeom>
          <a:noFill/>
          <a:ln w="9525">
            <a:solidFill>
              <a:srgbClr val="C0C0C0"/>
            </a:solidFill>
            <a:miter lim="800000"/>
            <a:headEnd/>
            <a:tailEnd/>
          </a:ln>
          <a:effectLst>
            <a:outerShdw dist="35921" dir="2700000" algn="ctr" rotWithShape="0">
              <a:srgbClr val="808080">
                <a:alpha val="50000"/>
              </a:srgbClr>
            </a:outerShdw>
          </a:effec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sldNum="0" hdr="0"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5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4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6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8.w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7.w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wmf"/><Relationship Id="rId3" Type="http://schemas.openxmlformats.org/officeDocument/2006/relationships/oleObject" Target="../embeddings/oleObject7.bin"/><Relationship Id="rId7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0.wmf"/><Relationship Id="rId5" Type="http://schemas.openxmlformats.org/officeDocument/2006/relationships/oleObject" Target="../embeddings/oleObject8.bin"/><Relationship Id="rId10" Type="http://schemas.openxmlformats.org/officeDocument/2006/relationships/image" Target="../media/image12.wmf"/><Relationship Id="rId4" Type="http://schemas.openxmlformats.org/officeDocument/2006/relationships/image" Target="../media/image9.wmf"/><Relationship Id="rId9" Type="http://schemas.openxmlformats.org/officeDocument/2006/relationships/oleObject" Target="../embeddings/oleObject10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4.wmf"/><Relationship Id="rId5" Type="http://schemas.openxmlformats.org/officeDocument/2006/relationships/oleObject" Target="../embeddings/oleObject12.bin"/><Relationship Id="rId4" Type="http://schemas.openxmlformats.org/officeDocument/2006/relationships/image" Target="../media/image13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6.wmf"/><Relationship Id="rId5" Type="http://schemas.openxmlformats.org/officeDocument/2006/relationships/oleObject" Target="../embeddings/oleObject14.bin"/><Relationship Id="rId4" Type="http://schemas.openxmlformats.org/officeDocument/2006/relationships/image" Target="../media/image15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18.wmf"/><Relationship Id="rId5" Type="http://schemas.openxmlformats.org/officeDocument/2006/relationships/oleObject" Target="../embeddings/oleObject16.bin"/><Relationship Id="rId4" Type="http://schemas.openxmlformats.org/officeDocument/2006/relationships/image" Target="../media/image17.w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wmf"/><Relationship Id="rId3" Type="http://schemas.openxmlformats.org/officeDocument/2006/relationships/oleObject" Target="../embeddings/oleObject17.bin"/><Relationship Id="rId7" Type="http://schemas.openxmlformats.org/officeDocument/2006/relationships/oleObject" Target="../embeddings/oleObject19.bin"/><Relationship Id="rId12" Type="http://schemas.openxmlformats.org/officeDocument/2006/relationships/image" Target="../media/image37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34.wmf"/><Relationship Id="rId11" Type="http://schemas.openxmlformats.org/officeDocument/2006/relationships/oleObject" Target="../embeddings/oleObject21.bin"/><Relationship Id="rId5" Type="http://schemas.openxmlformats.org/officeDocument/2006/relationships/oleObject" Target="../embeddings/oleObject18.bin"/><Relationship Id="rId10" Type="http://schemas.openxmlformats.org/officeDocument/2006/relationships/image" Target="../media/image36.wmf"/><Relationship Id="rId4" Type="http://schemas.openxmlformats.org/officeDocument/2006/relationships/image" Target="../media/image33.wmf"/><Relationship Id="rId9" Type="http://schemas.openxmlformats.org/officeDocument/2006/relationships/oleObject" Target="../embeddings/oleObject20.bin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wmf"/><Relationship Id="rId3" Type="http://schemas.openxmlformats.org/officeDocument/2006/relationships/oleObject" Target="../embeddings/oleObject22.bin"/><Relationship Id="rId7" Type="http://schemas.openxmlformats.org/officeDocument/2006/relationships/oleObject" Target="../embeddings/oleObject2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39.wmf"/><Relationship Id="rId5" Type="http://schemas.openxmlformats.org/officeDocument/2006/relationships/oleObject" Target="../embeddings/oleObject23.bin"/><Relationship Id="rId4" Type="http://schemas.openxmlformats.org/officeDocument/2006/relationships/image" Target="../media/image38.wmf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41.wmf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átum helye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880360" cy="476250"/>
          </a:xfrm>
        </p:spPr>
        <p:txBody>
          <a:bodyPr/>
          <a:lstStyle/>
          <a:p>
            <a:r>
              <a:rPr lang="hu-HU" dirty="0">
                <a:solidFill>
                  <a:schemeClr val="tx1"/>
                </a:solidFill>
              </a:rPr>
              <a:t>Hő- és </a:t>
            </a:r>
            <a:r>
              <a:rPr lang="hu-HU" dirty="0" smtClean="0">
                <a:solidFill>
                  <a:schemeClr val="tx1"/>
                </a:solidFill>
              </a:rPr>
              <a:t>Áramlástan Gépei</a:t>
            </a:r>
            <a:endParaRPr lang="hu-HU" dirty="0">
              <a:solidFill>
                <a:schemeClr val="tx1"/>
              </a:solidFill>
            </a:endParaRPr>
          </a:p>
          <a:p>
            <a:r>
              <a:rPr lang="hu-HU" b="1" i="1" dirty="0" smtClean="0">
                <a:solidFill>
                  <a:schemeClr val="tx1"/>
                </a:solidFill>
              </a:rPr>
              <a:t>Író </a:t>
            </a:r>
            <a:r>
              <a:rPr lang="hu-HU" b="1" i="1" dirty="0">
                <a:solidFill>
                  <a:schemeClr val="tx1"/>
                </a:solidFill>
              </a:rPr>
              <a:t>Béla</a:t>
            </a:r>
          </a:p>
        </p:txBody>
      </p:sp>
      <p:sp>
        <p:nvSpPr>
          <p:cNvPr id="4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72000" y="6245225"/>
            <a:ext cx="3743325" cy="476250"/>
          </a:xfrm>
        </p:spPr>
        <p:txBody>
          <a:bodyPr/>
          <a:lstStyle/>
          <a:p>
            <a:r>
              <a:rPr lang="hu-HU" dirty="0">
                <a:solidFill>
                  <a:schemeClr val="tx1"/>
                </a:solidFill>
              </a:rPr>
              <a:t>SZE-MTK</a:t>
            </a:r>
          </a:p>
          <a:p>
            <a:r>
              <a:rPr lang="hu-HU" dirty="0" smtClean="0">
                <a:solidFill>
                  <a:schemeClr val="tx1"/>
                </a:solidFill>
              </a:rPr>
              <a:t>Mechatronika és Gépszerkezettan Tanszék</a:t>
            </a:r>
            <a:endParaRPr lang="hu-HU" dirty="0">
              <a:solidFill>
                <a:schemeClr val="tx1"/>
              </a:solidFill>
            </a:endParaRPr>
          </a:p>
        </p:txBody>
      </p:sp>
      <p:sp>
        <p:nvSpPr>
          <p:cNvPr id="12083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hu-HU" b="1" dirty="0" smtClean="0">
                <a:solidFill>
                  <a:schemeClr val="tx1"/>
                </a:solidFill>
              </a:rPr>
              <a:t>Gázturbinák</a:t>
            </a:r>
            <a:endParaRPr lang="hu-HU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>
                <a:solidFill>
                  <a:schemeClr val="tx1"/>
                </a:solidFill>
              </a:rPr>
              <a:t>Meghatározás</a:t>
            </a:r>
          </a:p>
        </p:txBody>
      </p:sp>
      <p:sp>
        <p:nvSpPr>
          <p:cNvPr id="181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85775" y="1571625"/>
            <a:ext cx="8229600" cy="3173413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hu-HU" sz="2800" dirty="0"/>
              <a:t>Olyan hőerőgép, mely</a:t>
            </a:r>
          </a:p>
          <a:p>
            <a:pPr>
              <a:lnSpc>
                <a:spcPct val="90000"/>
              </a:lnSpc>
            </a:pPr>
            <a:r>
              <a:rPr lang="hu-HU" sz="2800" dirty="0"/>
              <a:t>halmazállapotát nem változtató közeggel dolgozik,</a:t>
            </a:r>
          </a:p>
          <a:p>
            <a:pPr>
              <a:lnSpc>
                <a:spcPct val="90000"/>
              </a:lnSpc>
            </a:pPr>
            <a:r>
              <a:rPr lang="hu-HU" sz="2800" dirty="0"/>
              <a:t>a hőtani körfolyamat összes szakaszát megvalósítja,</a:t>
            </a:r>
          </a:p>
          <a:p>
            <a:pPr>
              <a:lnSpc>
                <a:spcPct val="90000"/>
              </a:lnSpc>
            </a:pPr>
            <a:r>
              <a:rPr lang="hu-HU" sz="2800" dirty="0"/>
              <a:t>legfőbb elemét tekintve áramlástani elven működik.</a:t>
            </a:r>
          </a:p>
        </p:txBody>
      </p:sp>
      <p:sp>
        <p:nvSpPr>
          <p:cNvPr id="8" name="Dátum helye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880360" cy="476250"/>
          </a:xfrm>
        </p:spPr>
        <p:txBody>
          <a:bodyPr/>
          <a:lstStyle/>
          <a:p>
            <a:r>
              <a:rPr lang="hu-HU" dirty="0">
                <a:solidFill>
                  <a:schemeClr val="tx1"/>
                </a:solidFill>
              </a:rPr>
              <a:t>Hő- és </a:t>
            </a:r>
            <a:r>
              <a:rPr lang="hu-HU" dirty="0" smtClean="0">
                <a:solidFill>
                  <a:schemeClr val="tx1"/>
                </a:solidFill>
              </a:rPr>
              <a:t>Áramlástan Gépei</a:t>
            </a:r>
            <a:endParaRPr lang="hu-HU" dirty="0">
              <a:solidFill>
                <a:schemeClr val="tx1"/>
              </a:solidFill>
            </a:endParaRPr>
          </a:p>
          <a:p>
            <a:r>
              <a:rPr lang="hu-HU" b="1" i="1" dirty="0" smtClean="0">
                <a:solidFill>
                  <a:schemeClr val="tx1"/>
                </a:solidFill>
              </a:rPr>
              <a:t>Író </a:t>
            </a:r>
            <a:r>
              <a:rPr lang="hu-HU" b="1" i="1" dirty="0">
                <a:solidFill>
                  <a:schemeClr val="tx1"/>
                </a:solidFill>
              </a:rPr>
              <a:t>Béla</a:t>
            </a:r>
          </a:p>
        </p:txBody>
      </p:sp>
      <p:sp>
        <p:nvSpPr>
          <p:cNvPr id="9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72000" y="6245225"/>
            <a:ext cx="3743325" cy="476250"/>
          </a:xfrm>
        </p:spPr>
        <p:txBody>
          <a:bodyPr/>
          <a:lstStyle/>
          <a:p>
            <a:r>
              <a:rPr lang="hu-HU" dirty="0">
                <a:solidFill>
                  <a:schemeClr val="tx1"/>
                </a:solidFill>
              </a:rPr>
              <a:t>SZE-MTK</a:t>
            </a:r>
          </a:p>
          <a:p>
            <a:r>
              <a:rPr lang="hu-HU" dirty="0" smtClean="0">
                <a:solidFill>
                  <a:schemeClr val="tx1"/>
                </a:solidFill>
              </a:rPr>
              <a:t>Mechatronika és Gépszerkezettan Tanszék</a:t>
            </a:r>
            <a:endParaRPr lang="hu-H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181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181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181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181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1251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66" name="Line 22"/>
          <p:cNvSpPr>
            <a:spLocks noChangeShapeType="1"/>
          </p:cNvSpPr>
          <p:nvPr/>
        </p:nvSpPr>
        <p:spPr bwMode="auto">
          <a:xfrm flipH="1">
            <a:off x="4799013" y="3429000"/>
            <a:ext cx="503237" cy="1588"/>
          </a:xfrm>
          <a:prstGeom prst="line">
            <a:avLst/>
          </a:prstGeom>
          <a:noFill/>
          <a:ln w="76200">
            <a:solidFill>
              <a:schemeClr val="bg2"/>
            </a:solidFill>
            <a:round/>
            <a:headEnd type="triangle" w="med" len="med"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2109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6513"/>
            <a:ext cx="8229600" cy="1143000"/>
          </a:xfrm>
        </p:spPr>
        <p:txBody>
          <a:bodyPr/>
          <a:lstStyle/>
          <a:p>
            <a:r>
              <a:rPr lang="hu-HU" sz="4000" dirty="0">
                <a:solidFill>
                  <a:schemeClr val="tx1"/>
                </a:solidFill>
              </a:rPr>
              <a:t>Alapvető kapcsolási séma</a:t>
            </a:r>
          </a:p>
        </p:txBody>
      </p:sp>
      <p:sp>
        <p:nvSpPr>
          <p:cNvPr id="210950" name="AutoShape 6"/>
          <p:cNvSpPr>
            <a:spLocks noChangeArrowheads="1"/>
          </p:cNvSpPr>
          <p:nvPr/>
        </p:nvSpPr>
        <p:spPr bwMode="auto">
          <a:xfrm rot="-5400000">
            <a:off x="869950" y="2820988"/>
            <a:ext cx="1235075" cy="1219200"/>
          </a:xfrm>
          <a:custGeom>
            <a:avLst/>
            <a:gdLst>
              <a:gd name="G0" fmla="+- 5400 0 0"/>
              <a:gd name="G1" fmla="+- 21600 0 5400"/>
              <a:gd name="G2" fmla="*/ 5400 1 2"/>
              <a:gd name="G3" fmla="+- 21600 0 G2"/>
              <a:gd name="G4" fmla="+/ 5400 21600 2"/>
              <a:gd name="G5" fmla="+/ G1 0 2"/>
              <a:gd name="G6" fmla="*/ 21600 21600 5400"/>
              <a:gd name="G7" fmla="*/ G6 1 2"/>
              <a:gd name="G8" fmla="+- 21600 0 G7"/>
              <a:gd name="G9" fmla="*/ 21600 1 2"/>
              <a:gd name="G10" fmla="+- 5400 0 G9"/>
              <a:gd name="G11" fmla="?: G10 G8 0"/>
              <a:gd name="G12" fmla="?: G10 G7 21600"/>
              <a:gd name="T0" fmla="*/ 18900 w 21600"/>
              <a:gd name="T1" fmla="*/ 10800 h 21600"/>
              <a:gd name="T2" fmla="*/ 10800 w 21600"/>
              <a:gd name="T3" fmla="*/ 21600 h 21600"/>
              <a:gd name="T4" fmla="*/ 2700 w 21600"/>
              <a:gd name="T5" fmla="*/ 10800 h 21600"/>
              <a:gd name="T6" fmla="*/ 10800 w 21600"/>
              <a:gd name="T7" fmla="*/ 0 h 21600"/>
              <a:gd name="T8" fmla="*/ 4500 w 21600"/>
              <a:gd name="T9" fmla="*/ 4500 h 21600"/>
              <a:gd name="T10" fmla="*/ 17100 w 21600"/>
              <a:gd name="T11" fmla="*/ 171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FF9623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210951" name="AutoShape 7"/>
          <p:cNvSpPr>
            <a:spLocks noChangeArrowheads="1"/>
          </p:cNvSpPr>
          <p:nvPr/>
        </p:nvSpPr>
        <p:spPr bwMode="auto">
          <a:xfrm rot="5400000" flipH="1">
            <a:off x="3573462" y="2797176"/>
            <a:ext cx="1235075" cy="1219200"/>
          </a:xfrm>
          <a:custGeom>
            <a:avLst/>
            <a:gdLst>
              <a:gd name="G0" fmla="+- 5400 0 0"/>
              <a:gd name="G1" fmla="+- 21600 0 5400"/>
              <a:gd name="G2" fmla="*/ 5400 1 2"/>
              <a:gd name="G3" fmla="+- 21600 0 G2"/>
              <a:gd name="G4" fmla="+/ 5400 21600 2"/>
              <a:gd name="G5" fmla="+/ G1 0 2"/>
              <a:gd name="G6" fmla="*/ 21600 21600 5400"/>
              <a:gd name="G7" fmla="*/ G6 1 2"/>
              <a:gd name="G8" fmla="+- 21600 0 G7"/>
              <a:gd name="G9" fmla="*/ 21600 1 2"/>
              <a:gd name="G10" fmla="+- 5400 0 G9"/>
              <a:gd name="G11" fmla="?: G10 G8 0"/>
              <a:gd name="G12" fmla="?: G10 G7 21600"/>
              <a:gd name="T0" fmla="*/ 18900 w 21600"/>
              <a:gd name="T1" fmla="*/ 10800 h 21600"/>
              <a:gd name="T2" fmla="*/ 10800 w 21600"/>
              <a:gd name="T3" fmla="*/ 21600 h 21600"/>
              <a:gd name="T4" fmla="*/ 2700 w 21600"/>
              <a:gd name="T5" fmla="*/ 10800 h 21600"/>
              <a:gd name="T6" fmla="*/ 10800 w 21600"/>
              <a:gd name="T7" fmla="*/ 0 h 21600"/>
              <a:gd name="T8" fmla="*/ 4500 w 21600"/>
              <a:gd name="T9" fmla="*/ 4500 h 21600"/>
              <a:gd name="T10" fmla="*/ 17100 w 21600"/>
              <a:gd name="T11" fmla="*/ 171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FF9623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grpSp>
        <p:nvGrpSpPr>
          <p:cNvPr id="210977" name="Group 33"/>
          <p:cNvGrpSpPr>
            <a:grpSpLocks/>
          </p:cNvGrpSpPr>
          <p:nvPr/>
        </p:nvGrpSpPr>
        <p:grpSpPr bwMode="auto">
          <a:xfrm>
            <a:off x="2093913" y="3430588"/>
            <a:ext cx="1482725" cy="1587"/>
            <a:chOff x="2019" y="2161"/>
            <a:chExt cx="934" cy="1"/>
          </a:xfrm>
        </p:grpSpPr>
        <p:sp>
          <p:nvSpPr>
            <p:cNvPr id="210965" name="Line 21"/>
            <p:cNvSpPr>
              <a:spLocks noChangeShapeType="1"/>
            </p:cNvSpPr>
            <p:nvPr/>
          </p:nvSpPr>
          <p:spPr bwMode="auto">
            <a:xfrm>
              <a:off x="2019" y="2161"/>
              <a:ext cx="645" cy="1"/>
            </a:xfrm>
            <a:prstGeom prst="line">
              <a:avLst/>
            </a:prstGeom>
            <a:noFill/>
            <a:ln w="76200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u-HU"/>
            </a:p>
          </p:txBody>
        </p:sp>
        <p:sp>
          <p:nvSpPr>
            <p:cNvPr id="210952" name="Line 8"/>
            <p:cNvSpPr>
              <a:spLocks noChangeShapeType="1"/>
            </p:cNvSpPr>
            <p:nvPr/>
          </p:nvSpPr>
          <p:spPr bwMode="auto">
            <a:xfrm>
              <a:off x="2474" y="2162"/>
              <a:ext cx="479" cy="0"/>
            </a:xfrm>
            <a:prstGeom prst="line">
              <a:avLst/>
            </a:prstGeom>
            <a:noFill/>
            <a:ln w="76200">
              <a:solidFill>
                <a:schemeClr val="bg2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hu-HU"/>
            </a:p>
          </p:txBody>
        </p:sp>
      </p:grpSp>
      <p:sp>
        <p:nvSpPr>
          <p:cNvPr id="210953" name="Line 9"/>
          <p:cNvSpPr>
            <a:spLocks noChangeShapeType="1"/>
          </p:cNvSpPr>
          <p:nvPr/>
        </p:nvSpPr>
        <p:spPr bwMode="auto">
          <a:xfrm flipV="1">
            <a:off x="2095500" y="2297113"/>
            <a:ext cx="0" cy="82073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210954" name="Line 10"/>
          <p:cNvSpPr>
            <a:spLocks noChangeShapeType="1"/>
          </p:cNvSpPr>
          <p:nvPr/>
        </p:nvSpPr>
        <p:spPr bwMode="auto">
          <a:xfrm flipV="1">
            <a:off x="3581400" y="2297113"/>
            <a:ext cx="0" cy="8001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210955" name="Rectangle 11"/>
          <p:cNvSpPr>
            <a:spLocks noChangeArrowheads="1"/>
          </p:cNvSpPr>
          <p:nvPr/>
        </p:nvSpPr>
        <p:spPr bwMode="auto">
          <a:xfrm>
            <a:off x="2424113" y="1900238"/>
            <a:ext cx="868362" cy="793750"/>
          </a:xfrm>
          <a:prstGeom prst="rect">
            <a:avLst/>
          </a:prstGeom>
          <a:solidFill>
            <a:srgbClr val="FF3300"/>
          </a:solidFill>
          <a:ln w="9525" algn="ctr">
            <a:solidFill>
              <a:srgbClr val="FF9623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210956" name="Line 12"/>
          <p:cNvSpPr>
            <a:spLocks noChangeShapeType="1"/>
          </p:cNvSpPr>
          <p:nvPr/>
        </p:nvSpPr>
        <p:spPr bwMode="auto">
          <a:xfrm flipV="1">
            <a:off x="2095500" y="2298700"/>
            <a:ext cx="330200" cy="158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210957" name="Line 13"/>
          <p:cNvSpPr>
            <a:spLocks noChangeShapeType="1"/>
          </p:cNvSpPr>
          <p:nvPr/>
        </p:nvSpPr>
        <p:spPr bwMode="auto">
          <a:xfrm flipV="1">
            <a:off x="3292475" y="2298700"/>
            <a:ext cx="282575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210958" name="Rectangle 14"/>
          <p:cNvSpPr>
            <a:spLocks noChangeArrowheads="1"/>
          </p:cNvSpPr>
          <p:nvPr/>
        </p:nvSpPr>
        <p:spPr bwMode="auto">
          <a:xfrm>
            <a:off x="2416175" y="4543425"/>
            <a:ext cx="868363" cy="793750"/>
          </a:xfrm>
          <a:prstGeom prst="rect">
            <a:avLst/>
          </a:prstGeom>
          <a:solidFill>
            <a:srgbClr val="33CCFF"/>
          </a:solidFill>
          <a:ln w="9525" algn="ctr">
            <a:solidFill>
              <a:srgbClr val="FF9623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210959" name="Line 15"/>
          <p:cNvSpPr>
            <a:spLocks noChangeShapeType="1"/>
          </p:cNvSpPr>
          <p:nvPr/>
        </p:nvSpPr>
        <p:spPr bwMode="auto">
          <a:xfrm flipH="1">
            <a:off x="877888" y="4052888"/>
            <a:ext cx="0" cy="889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210962" name="Line 18"/>
          <p:cNvSpPr>
            <a:spLocks noChangeShapeType="1"/>
          </p:cNvSpPr>
          <p:nvPr/>
        </p:nvSpPr>
        <p:spPr bwMode="auto">
          <a:xfrm flipH="1">
            <a:off x="3290888" y="4940300"/>
            <a:ext cx="1509712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210963" name="Line 19"/>
          <p:cNvSpPr>
            <a:spLocks noChangeShapeType="1"/>
          </p:cNvSpPr>
          <p:nvPr/>
        </p:nvSpPr>
        <p:spPr bwMode="auto">
          <a:xfrm flipH="1">
            <a:off x="4800600" y="4025900"/>
            <a:ext cx="0" cy="914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210964" name="Line 20"/>
          <p:cNvSpPr>
            <a:spLocks noChangeShapeType="1"/>
          </p:cNvSpPr>
          <p:nvPr/>
        </p:nvSpPr>
        <p:spPr bwMode="auto">
          <a:xfrm flipH="1">
            <a:off x="879475" y="4941888"/>
            <a:ext cx="1535113" cy="158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210967" name="Text Box 23"/>
          <p:cNvSpPr txBox="1">
            <a:spLocks noChangeArrowheads="1"/>
          </p:cNvSpPr>
          <p:nvPr/>
        </p:nvSpPr>
        <p:spPr bwMode="auto">
          <a:xfrm>
            <a:off x="973138" y="3216275"/>
            <a:ext cx="762000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400" b="1" i="1">
                <a:solidFill>
                  <a:srgbClr val="00506E"/>
                </a:solidFill>
              </a:rPr>
              <a:t>K</a:t>
            </a:r>
          </a:p>
        </p:txBody>
      </p:sp>
      <p:sp>
        <p:nvSpPr>
          <p:cNvPr id="210968" name="Text Box 24"/>
          <p:cNvSpPr txBox="1">
            <a:spLocks noChangeArrowheads="1"/>
          </p:cNvSpPr>
          <p:nvPr/>
        </p:nvSpPr>
        <p:spPr bwMode="auto">
          <a:xfrm>
            <a:off x="3800475" y="3178175"/>
            <a:ext cx="762000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400" b="1" i="1">
                <a:solidFill>
                  <a:srgbClr val="00506E"/>
                </a:solidFill>
              </a:rPr>
              <a:t>T</a:t>
            </a:r>
          </a:p>
        </p:txBody>
      </p:sp>
      <p:sp>
        <p:nvSpPr>
          <p:cNvPr id="210969" name="Text Box 25"/>
          <p:cNvSpPr txBox="1">
            <a:spLocks noChangeArrowheads="1"/>
          </p:cNvSpPr>
          <p:nvPr/>
        </p:nvSpPr>
        <p:spPr bwMode="auto">
          <a:xfrm>
            <a:off x="2454275" y="2058988"/>
            <a:ext cx="762000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400" b="1" i="1">
                <a:solidFill>
                  <a:srgbClr val="00506E"/>
                </a:solidFill>
              </a:rPr>
              <a:t>É</a:t>
            </a:r>
          </a:p>
        </p:txBody>
      </p:sp>
      <p:sp>
        <p:nvSpPr>
          <p:cNvPr id="210970" name="Text Box 26"/>
          <p:cNvSpPr txBox="1">
            <a:spLocks noChangeArrowheads="1"/>
          </p:cNvSpPr>
          <p:nvPr/>
        </p:nvSpPr>
        <p:spPr bwMode="auto">
          <a:xfrm>
            <a:off x="2470150" y="4694238"/>
            <a:ext cx="762000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400" b="1" i="1">
                <a:solidFill>
                  <a:srgbClr val="00506E"/>
                </a:solidFill>
              </a:rPr>
              <a:t>H</a:t>
            </a:r>
          </a:p>
        </p:txBody>
      </p:sp>
      <p:sp>
        <p:nvSpPr>
          <p:cNvPr id="210971" name="Text Box 27"/>
          <p:cNvSpPr txBox="1">
            <a:spLocks noChangeArrowheads="1"/>
          </p:cNvSpPr>
          <p:nvPr/>
        </p:nvSpPr>
        <p:spPr bwMode="auto">
          <a:xfrm>
            <a:off x="2132013" y="2894013"/>
            <a:ext cx="1173162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400" b="1" i="1"/>
              <a:t>W</a:t>
            </a:r>
            <a:r>
              <a:rPr lang="hu-HU" sz="2400" b="1" i="1" baseline="-25000"/>
              <a:t>K</a:t>
            </a:r>
          </a:p>
        </p:txBody>
      </p:sp>
      <p:sp>
        <p:nvSpPr>
          <p:cNvPr id="210972" name="Text Box 28"/>
          <p:cNvSpPr txBox="1">
            <a:spLocks noChangeArrowheads="1"/>
          </p:cNvSpPr>
          <p:nvPr/>
        </p:nvSpPr>
        <p:spPr bwMode="auto">
          <a:xfrm>
            <a:off x="5370513" y="2921000"/>
            <a:ext cx="2452687" cy="10156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hu-HU" sz="2400" b="1" i="1"/>
              <a:t>W</a:t>
            </a:r>
            <a:r>
              <a:rPr lang="hu-HU" sz="2400" b="1" i="1" baseline="-25000"/>
              <a:t>h</a:t>
            </a:r>
            <a:r>
              <a:rPr lang="hu-HU" sz="2400" b="1" i="1"/>
              <a:t>=W</a:t>
            </a:r>
            <a:r>
              <a:rPr lang="hu-HU" sz="2400" b="1" i="1" baseline="-25000"/>
              <a:t>T</a:t>
            </a:r>
            <a:r>
              <a:rPr lang="hu-HU" sz="2400" b="1" i="1"/>
              <a:t>-W</a:t>
            </a:r>
            <a:r>
              <a:rPr lang="hu-HU" sz="2400" b="1" i="1" baseline="-25000"/>
              <a:t>K</a:t>
            </a:r>
          </a:p>
          <a:p>
            <a:pPr algn="l">
              <a:spcBef>
                <a:spcPct val="50000"/>
              </a:spcBef>
            </a:pPr>
            <a:r>
              <a:rPr lang="hu-HU" sz="2400" b="1" i="1"/>
              <a:t>W</a:t>
            </a:r>
            <a:r>
              <a:rPr lang="hu-HU" sz="2400" b="1" i="1" baseline="-25000"/>
              <a:t>T</a:t>
            </a:r>
            <a:r>
              <a:rPr lang="hu-HU" sz="2400" b="1" i="1"/>
              <a:t>=Q</a:t>
            </a:r>
            <a:r>
              <a:rPr lang="hu-HU" sz="2400" b="1" i="1" baseline="-25000"/>
              <a:t>1</a:t>
            </a:r>
            <a:r>
              <a:rPr lang="hu-HU" sz="2400" b="1" i="1"/>
              <a:t>-Q</a:t>
            </a:r>
            <a:r>
              <a:rPr lang="hu-HU" sz="2400" b="1" i="1" baseline="-25000"/>
              <a:t>2</a:t>
            </a:r>
          </a:p>
        </p:txBody>
      </p:sp>
      <p:sp>
        <p:nvSpPr>
          <p:cNvPr id="210973" name="AutoShape 29"/>
          <p:cNvSpPr>
            <a:spLocks noChangeArrowheads="1"/>
          </p:cNvSpPr>
          <p:nvPr/>
        </p:nvSpPr>
        <p:spPr bwMode="auto">
          <a:xfrm>
            <a:off x="2455863" y="1203325"/>
            <a:ext cx="808037" cy="609600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FF3300"/>
          </a:solidFill>
          <a:ln w="9525" algn="ctr">
            <a:solidFill>
              <a:srgbClr val="00506E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210974" name="AutoShape 30"/>
          <p:cNvSpPr>
            <a:spLocks noChangeArrowheads="1"/>
          </p:cNvSpPr>
          <p:nvPr/>
        </p:nvSpPr>
        <p:spPr bwMode="auto">
          <a:xfrm>
            <a:off x="2447925" y="5432425"/>
            <a:ext cx="808038" cy="609600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33CCFF"/>
          </a:solidFill>
          <a:ln w="9525" algn="ctr">
            <a:solidFill>
              <a:srgbClr val="00506E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210975" name="Text Box 31"/>
          <p:cNvSpPr txBox="1">
            <a:spLocks noChangeArrowheads="1"/>
          </p:cNvSpPr>
          <p:nvPr/>
        </p:nvSpPr>
        <p:spPr bwMode="auto">
          <a:xfrm>
            <a:off x="3297238" y="1225550"/>
            <a:ext cx="593725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hu-HU" sz="2400" b="1" i="1"/>
              <a:t>Q</a:t>
            </a:r>
            <a:r>
              <a:rPr lang="hu-HU" sz="2400" b="1" i="1" baseline="-25000"/>
              <a:t>1</a:t>
            </a:r>
          </a:p>
        </p:txBody>
      </p:sp>
      <p:sp>
        <p:nvSpPr>
          <p:cNvPr id="210976" name="Text Box 32"/>
          <p:cNvSpPr txBox="1">
            <a:spLocks noChangeArrowheads="1"/>
          </p:cNvSpPr>
          <p:nvPr/>
        </p:nvSpPr>
        <p:spPr bwMode="auto">
          <a:xfrm>
            <a:off x="3363913" y="5470525"/>
            <a:ext cx="639762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hu-HU" sz="2400" b="1" i="1"/>
              <a:t>Q</a:t>
            </a:r>
            <a:r>
              <a:rPr lang="hu-HU" sz="2400" b="1" i="1" baseline="-25000"/>
              <a:t>2</a:t>
            </a:r>
          </a:p>
        </p:txBody>
      </p:sp>
      <p:sp>
        <p:nvSpPr>
          <p:cNvPr id="210978" name="AutoShape 34"/>
          <p:cNvSpPr>
            <a:spLocks/>
          </p:cNvSpPr>
          <p:nvPr/>
        </p:nvSpPr>
        <p:spPr bwMode="auto">
          <a:xfrm>
            <a:off x="4492101" y="5337175"/>
            <a:ext cx="4471865" cy="904875"/>
          </a:xfrm>
          <a:prstGeom prst="borderCallout2">
            <a:avLst>
              <a:gd name="adj1" fmla="val 18165"/>
              <a:gd name="adj2" fmla="val -959"/>
              <a:gd name="adj3" fmla="val 9796"/>
              <a:gd name="adj4" fmla="val -17704"/>
              <a:gd name="adj5" fmla="val -20662"/>
              <a:gd name="adj6" fmla="val -26304"/>
            </a:avLst>
          </a:prstGeom>
          <a:noFill/>
          <a:ln w="28575" algn="ctr">
            <a:solidFill>
              <a:schemeClr val="tx1"/>
            </a:solidFill>
            <a:miter lim="800000"/>
            <a:headEnd/>
            <a:tailEnd type="triangle" w="lg" len="lg"/>
          </a:ln>
          <a:effectLst/>
        </p:spPr>
        <p:txBody>
          <a:bodyPr anchor="ctr"/>
          <a:lstStyle/>
          <a:p>
            <a:pPr algn="just"/>
            <a:r>
              <a:rPr lang="hu-HU" dirty="0" smtClean="0"/>
              <a:t>A </a:t>
            </a:r>
            <a:r>
              <a:rPr lang="hu-HU" dirty="0"/>
              <a:t>hűtő szerepét </a:t>
            </a:r>
            <a:r>
              <a:rPr lang="hu-HU" dirty="0" smtClean="0"/>
              <a:t>többnyire az </a:t>
            </a:r>
            <a:r>
              <a:rPr lang="hu-HU" dirty="0"/>
              <a:t>atmoszféra tölti </a:t>
            </a:r>
            <a:r>
              <a:rPr lang="hu-HU" dirty="0" smtClean="0"/>
              <a:t>be, ekkor </a:t>
            </a:r>
            <a:r>
              <a:rPr lang="hu-HU" dirty="0"/>
              <a:t>nyílt, egyébként zárt gázturbina-folyamatról beszélünk.</a:t>
            </a:r>
          </a:p>
        </p:txBody>
      </p:sp>
      <p:sp>
        <p:nvSpPr>
          <p:cNvPr id="210979" name="Text Box 35"/>
          <p:cNvSpPr txBox="1">
            <a:spLocks noChangeArrowheads="1"/>
          </p:cNvSpPr>
          <p:nvPr/>
        </p:nvSpPr>
        <p:spPr bwMode="auto">
          <a:xfrm>
            <a:off x="4241800" y="1331913"/>
            <a:ext cx="4598988" cy="10064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hu-HU" sz="2000" dirty="0"/>
              <a:t>Mind a turbina, mind a kompresszor többnyire axiális átömlésű, áramlástani elven működő gép.</a:t>
            </a:r>
          </a:p>
        </p:txBody>
      </p:sp>
      <p:sp>
        <p:nvSpPr>
          <p:cNvPr id="35" name="Dátum helye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880360" cy="476250"/>
          </a:xfrm>
        </p:spPr>
        <p:txBody>
          <a:bodyPr/>
          <a:lstStyle/>
          <a:p>
            <a:r>
              <a:rPr lang="hu-HU" dirty="0">
                <a:solidFill>
                  <a:schemeClr val="tx1"/>
                </a:solidFill>
              </a:rPr>
              <a:t>Hő- és </a:t>
            </a:r>
            <a:r>
              <a:rPr lang="hu-HU" dirty="0" smtClean="0">
                <a:solidFill>
                  <a:schemeClr val="tx1"/>
                </a:solidFill>
              </a:rPr>
              <a:t>Áramlástan Gépei</a:t>
            </a:r>
            <a:endParaRPr lang="hu-HU" dirty="0">
              <a:solidFill>
                <a:schemeClr val="tx1"/>
              </a:solidFill>
            </a:endParaRPr>
          </a:p>
          <a:p>
            <a:r>
              <a:rPr lang="hu-HU" b="1" i="1" dirty="0" smtClean="0">
                <a:solidFill>
                  <a:schemeClr val="tx1"/>
                </a:solidFill>
              </a:rPr>
              <a:t>Író </a:t>
            </a:r>
            <a:r>
              <a:rPr lang="hu-HU" b="1" i="1" dirty="0">
                <a:solidFill>
                  <a:schemeClr val="tx1"/>
                </a:solidFill>
              </a:rPr>
              <a:t>Béla</a:t>
            </a:r>
          </a:p>
        </p:txBody>
      </p:sp>
      <p:sp>
        <p:nvSpPr>
          <p:cNvPr id="36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72000" y="6245225"/>
            <a:ext cx="3743325" cy="476250"/>
          </a:xfrm>
        </p:spPr>
        <p:txBody>
          <a:bodyPr/>
          <a:lstStyle/>
          <a:p>
            <a:r>
              <a:rPr lang="hu-HU" dirty="0">
                <a:solidFill>
                  <a:schemeClr val="tx1"/>
                </a:solidFill>
              </a:rPr>
              <a:t>SZE-MTK</a:t>
            </a:r>
          </a:p>
          <a:p>
            <a:r>
              <a:rPr lang="hu-HU" dirty="0" smtClean="0">
                <a:solidFill>
                  <a:schemeClr val="tx1"/>
                </a:solidFill>
              </a:rPr>
              <a:t>Mechatronika és Gépszerkezettan Tanszék</a:t>
            </a:r>
            <a:endParaRPr lang="hu-H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09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09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109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109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2109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09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109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109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109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109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109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109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109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109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109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109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109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2109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109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109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109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109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500"/>
                            </p:stCondLst>
                            <p:childTnLst>
                              <p:par>
                                <p:cTn id="4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2109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109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109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109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109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109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109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109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109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000"/>
                            </p:stCondLst>
                            <p:childTnLst>
                              <p:par>
                                <p:cTn id="68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109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109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109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109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500"/>
                            </p:stCondLst>
                            <p:childTnLst>
                              <p:par>
                                <p:cTn id="7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2109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109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109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109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109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17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109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109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109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109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00"/>
                            </p:stCondLst>
                            <p:childTnLst>
                              <p:par>
                                <p:cTn id="9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5" dur="500"/>
                                        <p:tgtEl>
                                          <p:spTgt spid="2109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8" dur="500"/>
                                        <p:tgtEl>
                                          <p:spTgt spid="2109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109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109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109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109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500"/>
                            </p:stCondLst>
                            <p:childTnLst>
                              <p:par>
                                <p:cTn id="108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109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2109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109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2109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15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2109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2109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2109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2109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4" dur="500"/>
                                        <p:tgtEl>
                                          <p:spTgt spid="2109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2000"/>
                            </p:stCondLst>
                            <p:childTnLst>
                              <p:par>
                                <p:cTn id="12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8" dur="500"/>
                                        <p:tgtEl>
                                          <p:spTgt spid="2109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2500"/>
                            </p:stCondLst>
                            <p:childTnLst>
                              <p:par>
                                <p:cTn id="130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2109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2109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2109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2109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2109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2109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2109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2109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500"/>
                            </p:stCondLst>
                            <p:childTnLst>
                              <p:par>
                                <p:cTn id="145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2109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2109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2109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2109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2109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2109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2109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2109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500"/>
                            </p:stCondLst>
                            <p:childTnLst>
                              <p:par>
                                <p:cTn id="160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2109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3" dur="500" fill="hold"/>
                                        <p:tgtEl>
                                          <p:spTgt spid="2109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2109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0966" grpId="0" animBg="1"/>
      <p:bldP spid="210950" grpId="0" animBg="1"/>
      <p:bldP spid="210951" grpId="0" animBg="1"/>
      <p:bldP spid="210953" grpId="0" animBg="1"/>
      <p:bldP spid="210954" grpId="0" animBg="1"/>
      <p:bldP spid="210955" grpId="0" animBg="1"/>
      <p:bldP spid="210956" grpId="0" animBg="1"/>
      <p:bldP spid="210957" grpId="0" animBg="1"/>
      <p:bldP spid="210958" grpId="0" animBg="1"/>
      <p:bldP spid="210959" grpId="0" animBg="1"/>
      <p:bldP spid="210962" grpId="0" animBg="1"/>
      <p:bldP spid="210963" grpId="0" animBg="1"/>
      <p:bldP spid="210964" grpId="0" animBg="1"/>
      <p:bldP spid="210967" grpId="0"/>
      <p:bldP spid="210968" grpId="0"/>
      <p:bldP spid="210969" grpId="0"/>
      <p:bldP spid="210970" grpId="0"/>
      <p:bldP spid="210971" grpId="0"/>
      <p:bldP spid="210972" grpId="0"/>
      <p:bldP spid="210973" grpId="0" animBg="1"/>
      <p:bldP spid="210974" grpId="0" animBg="1"/>
      <p:bldP spid="210975" grpId="0"/>
      <p:bldP spid="210976" grpId="0"/>
      <p:bldP spid="210978" grpId="0" animBg="1"/>
      <p:bldP spid="21097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1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163513"/>
            <a:ext cx="8229600" cy="744537"/>
          </a:xfrm>
        </p:spPr>
        <p:txBody>
          <a:bodyPr/>
          <a:lstStyle/>
          <a:p>
            <a:r>
              <a:rPr lang="hu-HU" sz="3600" dirty="0">
                <a:solidFill>
                  <a:schemeClr val="tx1"/>
                </a:solidFill>
              </a:rPr>
              <a:t>Energiaátalakulás az axiális fokozatban</a:t>
            </a:r>
          </a:p>
        </p:txBody>
      </p:sp>
      <p:sp>
        <p:nvSpPr>
          <p:cNvPr id="9" name="Dátum helye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880360" cy="476250"/>
          </a:xfrm>
        </p:spPr>
        <p:txBody>
          <a:bodyPr/>
          <a:lstStyle/>
          <a:p>
            <a:r>
              <a:rPr lang="hu-HU" dirty="0">
                <a:solidFill>
                  <a:schemeClr val="tx1"/>
                </a:solidFill>
              </a:rPr>
              <a:t>Hő- és </a:t>
            </a:r>
            <a:r>
              <a:rPr lang="hu-HU" dirty="0" smtClean="0">
                <a:solidFill>
                  <a:schemeClr val="tx1"/>
                </a:solidFill>
              </a:rPr>
              <a:t>Áramlástan Gépei</a:t>
            </a:r>
            <a:endParaRPr lang="hu-HU" dirty="0">
              <a:solidFill>
                <a:schemeClr val="tx1"/>
              </a:solidFill>
            </a:endParaRPr>
          </a:p>
          <a:p>
            <a:r>
              <a:rPr lang="hu-HU" b="1" i="1" dirty="0" smtClean="0">
                <a:solidFill>
                  <a:schemeClr val="tx1"/>
                </a:solidFill>
              </a:rPr>
              <a:t>Író </a:t>
            </a:r>
            <a:r>
              <a:rPr lang="hu-HU" b="1" i="1" dirty="0">
                <a:solidFill>
                  <a:schemeClr val="tx1"/>
                </a:solidFill>
              </a:rPr>
              <a:t>Béla</a:t>
            </a:r>
          </a:p>
        </p:txBody>
      </p:sp>
      <p:sp>
        <p:nvSpPr>
          <p:cNvPr id="10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72000" y="6245225"/>
            <a:ext cx="3743325" cy="476250"/>
          </a:xfrm>
        </p:spPr>
        <p:txBody>
          <a:bodyPr/>
          <a:lstStyle/>
          <a:p>
            <a:r>
              <a:rPr lang="hu-HU" dirty="0">
                <a:solidFill>
                  <a:schemeClr val="tx1"/>
                </a:solidFill>
              </a:rPr>
              <a:t>SZE-MTK</a:t>
            </a:r>
          </a:p>
          <a:p>
            <a:r>
              <a:rPr lang="hu-HU" dirty="0" smtClean="0">
                <a:solidFill>
                  <a:schemeClr val="tx1"/>
                </a:solidFill>
              </a:rPr>
              <a:t>Mechatronika és Gépszerkezettan Tanszék</a:t>
            </a:r>
            <a:endParaRPr lang="hu-HU" dirty="0">
              <a:solidFill>
                <a:schemeClr val="tx1"/>
              </a:solidFill>
            </a:endParaRPr>
          </a:p>
        </p:txBody>
      </p:sp>
      <p:sp>
        <p:nvSpPr>
          <p:cNvPr id="232497" name="Text Box 49"/>
          <p:cNvSpPr txBox="1">
            <a:spLocks noChangeArrowheads="1"/>
          </p:cNvSpPr>
          <p:nvPr/>
        </p:nvSpPr>
        <p:spPr bwMode="auto">
          <a:xfrm>
            <a:off x="271463" y="1711884"/>
            <a:ext cx="8602662" cy="255454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just"/>
            <a:r>
              <a:rPr lang="hu-HU" sz="2000" dirty="0"/>
              <a:t>A fokozat </a:t>
            </a:r>
            <a:r>
              <a:rPr lang="hu-HU" sz="2000" dirty="0" smtClean="0"/>
              <a:t>a </a:t>
            </a:r>
            <a:r>
              <a:rPr lang="hu-HU" sz="2000" dirty="0"/>
              <a:t>teljes </a:t>
            </a:r>
            <a:r>
              <a:rPr lang="hu-HU" sz="2000" dirty="0" smtClean="0"/>
              <a:t>nyomásesés/emelkedés </a:t>
            </a:r>
            <a:r>
              <a:rPr lang="hu-HU" sz="2000" dirty="0"/>
              <a:t>egy részét </a:t>
            </a:r>
            <a:r>
              <a:rPr lang="hu-HU" sz="2000" dirty="0" smtClean="0"/>
              <a:t>dolgozza fel, ill. hozza létre</a:t>
            </a:r>
          </a:p>
          <a:p>
            <a:pPr algn="just"/>
            <a:endParaRPr lang="hu-HU" sz="2000" dirty="0"/>
          </a:p>
          <a:p>
            <a:pPr algn="just"/>
            <a:r>
              <a:rPr lang="hu-HU" sz="2000" dirty="0"/>
              <a:t>Ha </a:t>
            </a:r>
            <a:r>
              <a:rPr lang="hu-HU" sz="2000" dirty="0" smtClean="0"/>
              <a:t>nyomásesés/emelkedés </a:t>
            </a:r>
            <a:r>
              <a:rPr lang="hu-HU" sz="2000" dirty="0"/>
              <a:t>csak a vezetőkerékben van, akkor akciós fokozatról beszélnek egyébként reakciós fokozatról. </a:t>
            </a:r>
            <a:endParaRPr lang="hu-HU" sz="2000" dirty="0" smtClean="0"/>
          </a:p>
          <a:p>
            <a:pPr algn="just"/>
            <a:endParaRPr lang="hu-HU" sz="2000" dirty="0"/>
          </a:p>
          <a:p>
            <a:pPr algn="just"/>
            <a:r>
              <a:rPr lang="hu-HU" sz="2000" dirty="0"/>
              <a:t>A reakciófok a futókeréken </a:t>
            </a:r>
            <a:r>
              <a:rPr lang="hu-HU" sz="2000" dirty="0" smtClean="0"/>
              <a:t>megvalósuló nyomásváltozás </a:t>
            </a:r>
            <a:r>
              <a:rPr lang="hu-HU" sz="2000" dirty="0"/>
              <a:t>és a fokozatra jutó teljes </a:t>
            </a:r>
            <a:r>
              <a:rPr lang="hu-HU" sz="2000" dirty="0" smtClean="0"/>
              <a:t>nyomásváltozás </a:t>
            </a:r>
            <a:r>
              <a:rPr lang="hu-HU" sz="2000" dirty="0"/>
              <a:t>hányadosa (rendszerint 0,5)  </a:t>
            </a:r>
          </a:p>
        </p:txBody>
      </p:sp>
      <p:sp>
        <p:nvSpPr>
          <p:cNvPr id="232450" name="Text Box 2"/>
          <p:cNvSpPr txBox="1">
            <a:spLocks noChangeArrowheads="1"/>
          </p:cNvSpPr>
          <p:nvPr/>
        </p:nvSpPr>
        <p:spPr bwMode="auto">
          <a:xfrm>
            <a:off x="398462" y="1711884"/>
            <a:ext cx="8347075" cy="30469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hu-HU" sz="2400" dirty="0"/>
              <a:t>A fokozat egy álló lapátsorból („vezetőkerék”) és egy futó lapátsorból </a:t>
            </a:r>
            <a:r>
              <a:rPr lang="hu-HU" sz="2400" dirty="0" smtClean="0"/>
              <a:t>(„futókerék”) </a:t>
            </a:r>
            <a:r>
              <a:rPr lang="hu-HU" sz="2400" dirty="0"/>
              <a:t>épül fel.</a:t>
            </a:r>
          </a:p>
          <a:p>
            <a:pPr algn="just">
              <a:spcBef>
                <a:spcPct val="50000"/>
              </a:spcBef>
            </a:pPr>
            <a:r>
              <a:rPr lang="hu-HU" sz="2400" dirty="0"/>
              <a:t>A fokozaton áthaladva a közeg munkát végez (</a:t>
            </a:r>
            <a:r>
              <a:rPr lang="hu-HU" sz="2400" b="1" i="1" dirty="0"/>
              <a:t>turbina</a:t>
            </a:r>
            <a:r>
              <a:rPr lang="hu-HU" sz="2400" dirty="0"/>
              <a:t>) illetve külső munkavégzés árán a fokozaton áthajtott közeg nyomása megnövekszik (</a:t>
            </a:r>
            <a:r>
              <a:rPr lang="hu-HU" sz="2400" b="1" i="1" dirty="0"/>
              <a:t>kompresszor</a:t>
            </a:r>
            <a:r>
              <a:rPr lang="hu-HU" sz="2400" dirty="0"/>
              <a:t>).</a:t>
            </a:r>
          </a:p>
          <a:p>
            <a:pPr algn="just">
              <a:spcBef>
                <a:spcPct val="50000"/>
              </a:spcBef>
            </a:pPr>
            <a:r>
              <a:rPr lang="hu-HU" sz="2400" dirty="0"/>
              <a:t>A kompresszor mindig sok fokozatú a turbina sok esetben egyetlen fokozatból áll.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24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324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324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5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2324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2324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2324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24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2324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2324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6" dur="1000"/>
                                        <p:tgtEl>
                                          <p:spTgt spid="2324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24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29" dur="1000"/>
                                        <p:tgtEl>
                                          <p:spTgt spid="2324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2324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1" dur="1000"/>
                                        <p:tgtEl>
                                          <p:spTgt spid="2324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24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2324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2324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9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23249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2497" grpId="0" uiExpand="1" build="p"/>
      <p:bldP spid="232450" grpId="0" uiExpand="1" build="p"/>
      <p:bldP spid="232450" grpId="1" uiExpand="1" build="allAtOnce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22263"/>
            <a:ext cx="8229600" cy="744537"/>
          </a:xfrm>
        </p:spPr>
        <p:txBody>
          <a:bodyPr/>
          <a:lstStyle/>
          <a:p>
            <a:r>
              <a:rPr lang="hu-HU" sz="3600" dirty="0">
                <a:solidFill>
                  <a:schemeClr val="tx1"/>
                </a:solidFill>
              </a:rPr>
              <a:t>Energiaátalakulás az axiális fokozatban</a:t>
            </a:r>
          </a:p>
        </p:txBody>
      </p:sp>
      <p:graphicFrame>
        <p:nvGraphicFramePr>
          <p:cNvPr id="235562" name="Object 4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81867481"/>
              </p:ext>
            </p:extLst>
          </p:nvPr>
        </p:nvGraphicFramePr>
        <p:xfrm>
          <a:off x="160391" y="2157414"/>
          <a:ext cx="8850873" cy="9692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589" name="Equation" r:id="rId3" imgW="4635360" imgH="507960" progId="Equation.3">
                  <p:embed/>
                </p:oleObj>
              </mc:Choice>
              <mc:Fallback>
                <p:oleObj name="Equation" r:id="rId3" imgW="4635360" imgH="507960" progId="Equation.3">
                  <p:embed/>
                  <p:pic>
                    <p:nvPicPr>
                      <p:cNvPr id="0" name="Picture 4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391" y="2157414"/>
                        <a:ext cx="8850873" cy="96924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5563" name="Text Box 43"/>
          <p:cNvSpPr txBox="1">
            <a:spLocks noChangeArrowheads="1"/>
          </p:cNvSpPr>
          <p:nvPr/>
        </p:nvSpPr>
        <p:spPr bwMode="auto">
          <a:xfrm>
            <a:off x="527050" y="1252538"/>
            <a:ext cx="8167688" cy="83099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400" dirty="0"/>
              <a:t>A Bernoulli-egyenlet az elméletileg adiabatikus </a:t>
            </a:r>
            <a:r>
              <a:rPr lang="hu-HU" sz="2400" dirty="0" smtClean="0"/>
              <a:t>kompressziót </a:t>
            </a:r>
            <a:r>
              <a:rPr lang="hu-HU" sz="2400" dirty="0"/>
              <a:t>megvalósító fokozatra</a:t>
            </a:r>
          </a:p>
        </p:txBody>
      </p:sp>
      <p:sp>
        <p:nvSpPr>
          <p:cNvPr id="235565" name="Text Box 45"/>
          <p:cNvSpPr txBox="1">
            <a:spLocks noChangeArrowheads="1"/>
          </p:cNvSpPr>
          <p:nvPr/>
        </p:nvSpPr>
        <p:spPr bwMode="auto">
          <a:xfrm>
            <a:off x="374904" y="3316160"/>
            <a:ext cx="8366760" cy="120032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400" dirty="0"/>
              <a:t> A fokozatban a közeg belső energiája mozgási energiává alakul át. A </a:t>
            </a:r>
            <a:r>
              <a:rPr lang="hu-HU" sz="2400" dirty="0" smtClean="0"/>
              <a:t>közeg </a:t>
            </a:r>
            <a:r>
              <a:rPr lang="hu-HU" sz="2400" dirty="0"/>
              <a:t>a futó lapátsoron áthaladva munkát </a:t>
            </a:r>
            <a:r>
              <a:rPr lang="hu-HU" sz="2400" dirty="0" smtClean="0"/>
              <a:t>(</a:t>
            </a:r>
            <a:r>
              <a:rPr lang="hu-HU" sz="2400" i="1" dirty="0" smtClean="0"/>
              <a:t>w</a:t>
            </a:r>
            <a:r>
              <a:rPr lang="hu-HU" sz="2400" dirty="0" smtClean="0"/>
              <a:t>) végez (turbina), ill. energiája növekszik (kompresszor).</a:t>
            </a:r>
            <a:endParaRPr lang="hu-HU" sz="2400" dirty="0"/>
          </a:p>
        </p:txBody>
      </p:sp>
      <p:sp>
        <p:nvSpPr>
          <p:cNvPr id="15" name="Dátum helye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880360" cy="476250"/>
          </a:xfrm>
        </p:spPr>
        <p:txBody>
          <a:bodyPr/>
          <a:lstStyle/>
          <a:p>
            <a:r>
              <a:rPr lang="hu-HU" dirty="0">
                <a:solidFill>
                  <a:schemeClr val="tx1"/>
                </a:solidFill>
              </a:rPr>
              <a:t>Hő- és </a:t>
            </a:r>
            <a:r>
              <a:rPr lang="hu-HU" dirty="0" smtClean="0">
                <a:solidFill>
                  <a:schemeClr val="tx1"/>
                </a:solidFill>
              </a:rPr>
              <a:t>Áramlástan Gépei</a:t>
            </a:r>
            <a:endParaRPr lang="hu-HU" dirty="0">
              <a:solidFill>
                <a:schemeClr val="tx1"/>
              </a:solidFill>
            </a:endParaRPr>
          </a:p>
          <a:p>
            <a:r>
              <a:rPr lang="hu-HU" b="1" i="1" dirty="0" smtClean="0">
                <a:solidFill>
                  <a:schemeClr val="tx1"/>
                </a:solidFill>
              </a:rPr>
              <a:t>Író </a:t>
            </a:r>
            <a:r>
              <a:rPr lang="hu-HU" b="1" i="1" dirty="0">
                <a:solidFill>
                  <a:schemeClr val="tx1"/>
                </a:solidFill>
              </a:rPr>
              <a:t>Béla</a:t>
            </a:r>
          </a:p>
        </p:txBody>
      </p:sp>
      <p:sp>
        <p:nvSpPr>
          <p:cNvPr id="16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72000" y="6245225"/>
            <a:ext cx="3743325" cy="476250"/>
          </a:xfrm>
        </p:spPr>
        <p:txBody>
          <a:bodyPr/>
          <a:lstStyle/>
          <a:p>
            <a:r>
              <a:rPr lang="hu-HU" dirty="0">
                <a:solidFill>
                  <a:schemeClr val="tx1"/>
                </a:solidFill>
              </a:rPr>
              <a:t>SZE-MTK</a:t>
            </a:r>
          </a:p>
          <a:p>
            <a:r>
              <a:rPr lang="hu-HU" dirty="0" smtClean="0">
                <a:solidFill>
                  <a:schemeClr val="tx1"/>
                </a:solidFill>
              </a:rPr>
              <a:t>Mechatronika és Gépszerkezettan Tanszék</a:t>
            </a:r>
            <a:endParaRPr lang="hu-H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355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355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355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355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55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55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355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355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355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355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355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355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355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355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22" grpId="0"/>
      <p:bldP spid="235563" grpId="0"/>
      <p:bldP spid="23556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22263"/>
            <a:ext cx="8229600" cy="744537"/>
          </a:xfrm>
        </p:spPr>
        <p:txBody>
          <a:bodyPr/>
          <a:lstStyle/>
          <a:p>
            <a:r>
              <a:rPr lang="hu-HU" sz="3600" dirty="0">
                <a:solidFill>
                  <a:schemeClr val="tx1"/>
                </a:solidFill>
              </a:rPr>
              <a:t>Energiaátalakulás az axiális fokozatban</a:t>
            </a:r>
          </a:p>
        </p:txBody>
      </p:sp>
      <p:graphicFrame>
        <p:nvGraphicFramePr>
          <p:cNvPr id="235562" name="Object 4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41931357"/>
              </p:ext>
            </p:extLst>
          </p:nvPr>
        </p:nvGraphicFramePr>
        <p:xfrm>
          <a:off x="2158176" y="1087848"/>
          <a:ext cx="4316363" cy="15413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391" name="Equation" r:id="rId3" imgW="1422360" imgH="507960" progId="Equation.3">
                  <p:embed/>
                </p:oleObj>
              </mc:Choice>
              <mc:Fallback>
                <p:oleObj name="Equation" r:id="rId3" imgW="1422360" imgH="5079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8176" y="1087848"/>
                        <a:ext cx="4316363" cy="154137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64" name="Object 4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76415999"/>
              </p:ext>
            </p:extLst>
          </p:nvPr>
        </p:nvGraphicFramePr>
        <p:xfrm>
          <a:off x="3081338" y="4251325"/>
          <a:ext cx="2963862" cy="1363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392" name="Equation" r:id="rId5" imgW="1104840" imgH="507960" progId="Equation.3">
                  <p:embed/>
                </p:oleObj>
              </mc:Choice>
              <mc:Fallback>
                <p:oleObj name="Equation" r:id="rId5" imgW="1104840" imgH="5079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81338" y="4251325"/>
                        <a:ext cx="2963862" cy="1363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Dátum helye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880360" cy="476250"/>
          </a:xfrm>
        </p:spPr>
        <p:txBody>
          <a:bodyPr/>
          <a:lstStyle/>
          <a:p>
            <a:r>
              <a:rPr lang="hu-HU" dirty="0">
                <a:solidFill>
                  <a:srgbClr val="000000"/>
                </a:solidFill>
              </a:rPr>
              <a:t>Hő- és </a:t>
            </a:r>
            <a:r>
              <a:rPr lang="hu-HU" dirty="0" smtClean="0">
                <a:solidFill>
                  <a:srgbClr val="000000"/>
                </a:solidFill>
              </a:rPr>
              <a:t>Áramlástan Gépei</a:t>
            </a:r>
            <a:endParaRPr lang="hu-HU" dirty="0">
              <a:solidFill>
                <a:srgbClr val="000000"/>
              </a:solidFill>
            </a:endParaRPr>
          </a:p>
          <a:p>
            <a:r>
              <a:rPr lang="hu-HU" b="1" i="1" dirty="0" smtClean="0">
                <a:solidFill>
                  <a:srgbClr val="000000"/>
                </a:solidFill>
              </a:rPr>
              <a:t>Író </a:t>
            </a:r>
            <a:r>
              <a:rPr lang="hu-HU" b="1" i="1" dirty="0">
                <a:solidFill>
                  <a:srgbClr val="000000"/>
                </a:solidFill>
              </a:rPr>
              <a:t>Béla</a:t>
            </a:r>
          </a:p>
        </p:txBody>
      </p:sp>
      <p:sp>
        <p:nvSpPr>
          <p:cNvPr id="16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72000" y="6245225"/>
            <a:ext cx="3743325" cy="476250"/>
          </a:xfrm>
        </p:spPr>
        <p:txBody>
          <a:bodyPr/>
          <a:lstStyle/>
          <a:p>
            <a:r>
              <a:rPr lang="hu-HU" dirty="0">
                <a:solidFill>
                  <a:srgbClr val="000000"/>
                </a:solidFill>
              </a:rPr>
              <a:t>SZE-MTK</a:t>
            </a:r>
          </a:p>
          <a:p>
            <a:r>
              <a:rPr lang="hu-HU" dirty="0" smtClean="0">
                <a:solidFill>
                  <a:srgbClr val="000000"/>
                </a:solidFill>
              </a:rPr>
              <a:t>Mechatronika és Gépszerkezettan Tanszék</a:t>
            </a:r>
            <a:endParaRPr lang="hu-HU" dirty="0">
              <a:solidFill>
                <a:srgbClr val="000000"/>
              </a:solidFill>
            </a:endParaRPr>
          </a:p>
        </p:txBody>
      </p:sp>
      <p:sp>
        <p:nvSpPr>
          <p:cNvPr id="3" name="Szövegdoboz 2"/>
          <p:cNvSpPr txBox="1"/>
          <p:nvPr/>
        </p:nvSpPr>
        <p:spPr>
          <a:xfrm>
            <a:off x="191730" y="2629225"/>
            <a:ext cx="8804786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hu-HU" sz="2300" dirty="0" smtClean="0">
                <a:solidFill>
                  <a:srgbClr val="000000"/>
                </a:solidFill>
              </a:rPr>
              <a:t>Tekintettel arra, hogy a veszteségmentes adiabatikus kompresszió vagy expanzió esetén a végzett, ill. szükséges, tömegegységre eső munka (</a:t>
            </a:r>
            <a:r>
              <a:rPr lang="hu-HU" sz="2300" i="1" dirty="0" smtClean="0">
                <a:solidFill>
                  <a:srgbClr val="000000"/>
                </a:solidFill>
              </a:rPr>
              <a:t>w</a:t>
            </a:r>
            <a:r>
              <a:rPr lang="hu-HU" sz="2300" dirty="0" smtClean="0">
                <a:solidFill>
                  <a:srgbClr val="000000"/>
                </a:solidFill>
              </a:rPr>
              <a:t>) éppen megegyezik a belső energia (</a:t>
            </a:r>
            <a:r>
              <a:rPr lang="hu-HU" sz="2300" i="1" dirty="0" smtClean="0">
                <a:solidFill>
                  <a:srgbClr val="000000"/>
                </a:solidFill>
              </a:rPr>
              <a:t>u</a:t>
            </a:r>
            <a:r>
              <a:rPr lang="hu-HU" sz="2300" dirty="0" smtClean="0">
                <a:solidFill>
                  <a:srgbClr val="000000"/>
                </a:solidFill>
              </a:rPr>
              <a:t>) tömegegységre eső megváltozásával, de éppen ellentétes előjelű! </a:t>
            </a:r>
            <a:endParaRPr lang="hu-HU" sz="23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9476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55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55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355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355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22263"/>
            <a:ext cx="8229600" cy="744537"/>
          </a:xfrm>
        </p:spPr>
        <p:txBody>
          <a:bodyPr/>
          <a:lstStyle/>
          <a:p>
            <a:r>
              <a:rPr lang="hu-HU" sz="3600" dirty="0">
                <a:solidFill>
                  <a:schemeClr val="tx1"/>
                </a:solidFill>
              </a:rPr>
              <a:t>Energiaátalakulás az axiális fokozatban</a:t>
            </a:r>
          </a:p>
        </p:txBody>
      </p:sp>
      <p:graphicFrame>
        <p:nvGraphicFramePr>
          <p:cNvPr id="235564" name="Object 4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93303573"/>
              </p:ext>
            </p:extLst>
          </p:nvPr>
        </p:nvGraphicFramePr>
        <p:xfrm>
          <a:off x="2868613" y="1260475"/>
          <a:ext cx="3371850" cy="1295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411" name="Equation" r:id="rId3" imgW="1257120" imgH="482400" progId="Equation.3">
                  <p:embed/>
                </p:oleObj>
              </mc:Choice>
              <mc:Fallback>
                <p:oleObj name="Equation" r:id="rId3" imgW="1257120" imgH="482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68613" y="1260475"/>
                        <a:ext cx="3371850" cy="1295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Dátum helye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880360" cy="476250"/>
          </a:xfrm>
        </p:spPr>
        <p:txBody>
          <a:bodyPr/>
          <a:lstStyle/>
          <a:p>
            <a:r>
              <a:rPr lang="hu-HU" dirty="0">
                <a:solidFill>
                  <a:srgbClr val="000000"/>
                </a:solidFill>
              </a:rPr>
              <a:t>Hő- és </a:t>
            </a:r>
            <a:r>
              <a:rPr lang="hu-HU" dirty="0" smtClean="0">
                <a:solidFill>
                  <a:srgbClr val="000000"/>
                </a:solidFill>
              </a:rPr>
              <a:t>Áramlástan Gépei</a:t>
            </a:r>
            <a:endParaRPr lang="hu-HU" dirty="0">
              <a:solidFill>
                <a:srgbClr val="000000"/>
              </a:solidFill>
            </a:endParaRPr>
          </a:p>
          <a:p>
            <a:r>
              <a:rPr lang="hu-HU" b="1" i="1" dirty="0" smtClean="0">
                <a:solidFill>
                  <a:srgbClr val="000000"/>
                </a:solidFill>
              </a:rPr>
              <a:t>Író </a:t>
            </a:r>
            <a:r>
              <a:rPr lang="hu-HU" b="1" i="1" dirty="0">
                <a:solidFill>
                  <a:srgbClr val="000000"/>
                </a:solidFill>
              </a:rPr>
              <a:t>Béla</a:t>
            </a:r>
          </a:p>
        </p:txBody>
      </p:sp>
      <p:sp>
        <p:nvSpPr>
          <p:cNvPr id="16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72000" y="6245225"/>
            <a:ext cx="3743325" cy="476250"/>
          </a:xfrm>
        </p:spPr>
        <p:txBody>
          <a:bodyPr/>
          <a:lstStyle/>
          <a:p>
            <a:r>
              <a:rPr lang="hu-HU" dirty="0">
                <a:solidFill>
                  <a:srgbClr val="000000"/>
                </a:solidFill>
              </a:rPr>
              <a:t>SZE-MTK</a:t>
            </a:r>
          </a:p>
          <a:p>
            <a:r>
              <a:rPr lang="hu-HU" dirty="0" smtClean="0">
                <a:solidFill>
                  <a:srgbClr val="000000"/>
                </a:solidFill>
              </a:rPr>
              <a:t>Mechatronika és Gépszerkezettan Tanszék</a:t>
            </a:r>
            <a:endParaRPr lang="hu-HU" dirty="0">
              <a:solidFill>
                <a:srgbClr val="000000"/>
              </a:solidFill>
            </a:endParaRPr>
          </a:p>
        </p:txBody>
      </p:sp>
      <p:sp>
        <p:nvSpPr>
          <p:cNvPr id="2" name="Szövegdoboz 1"/>
          <p:cNvSpPr txBox="1"/>
          <p:nvPr/>
        </p:nvSpPr>
        <p:spPr>
          <a:xfrm>
            <a:off x="177553" y="2749550"/>
            <a:ext cx="878889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hu-HU" sz="2400" dirty="0" smtClean="0"/>
              <a:t>Ez azt jelenti, hogy egy kompresszor fokozatban, ahol növekszik a közeg entalpiája, annak mozgási energiája ugyanakkor csökken, és a két változás abszolút értéke azonos.</a:t>
            </a:r>
          </a:p>
          <a:p>
            <a:pPr algn="just"/>
            <a:endParaRPr lang="hu-HU" sz="2400" dirty="0"/>
          </a:p>
          <a:p>
            <a:pPr algn="just"/>
            <a:r>
              <a:rPr lang="hu-HU" sz="2400" dirty="0" smtClean="0"/>
              <a:t>Értelemszerűen egy axiális turbina fokozatban mindez fordítva igaz, tehát az entalpia csökkenése a mozgási energia növekedésével jár együtt.</a:t>
            </a:r>
            <a:endParaRPr lang="hu-HU" sz="2400" dirty="0"/>
          </a:p>
        </p:txBody>
      </p:sp>
    </p:spTree>
    <p:extLst>
      <p:ext uri="{BB962C8B-B14F-4D97-AF65-F5344CB8AC3E}">
        <p14:creationId xmlns:p14="http://schemas.microsoft.com/office/powerpoint/2010/main" val="2110113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35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4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96391193"/>
              </p:ext>
            </p:extLst>
          </p:nvPr>
        </p:nvGraphicFramePr>
        <p:xfrm>
          <a:off x="2071688" y="4000500"/>
          <a:ext cx="4772025" cy="1363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449" name="Equation" r:id="rId3" imgW="1777680" imgH="507960" progId="Equation.3">
                  <p:embed/>
                </p:oleObj>
              </mc:Choice>
              <mc:Fallback>
                <p:oleObj name="Equation" r:id="rId3" imgW="1777680" imgH="5079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71688" y="4000500"/>
                        <a:ext cx="4772025" cy="1363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55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22263"/>
            <a:ext cx="8229600" cy="744537"/>
          </a:xfrm>
        </p:spPr>
        <p:txBody>
          <a:bodyPr/>
          <a:lstStyle/>
          <a:p>
            <a:r>
              <a:rPr lang="hu-HU" sz="3600" dirty="0">
                <a:solidFill>
                  <a:schemeClr val="tx1"/>
                </a:solidFill>
              </a:rPr>
              <a:t>Energiaátalakulás az axiális fokozatban</a:t>
            </a:r>
          </a:p>
        </p:txBody>
      </p:sp>
      <p:sp>
        <p:nvSpPr>
          <p:cNvPr id="15" name="Dátum helye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880360" cy="476250"/>
          </a:xfrm>
        </p:spPr>
        <p:txBody>
          <a:bodyPr/>
          <a:lstStyle/>
          <a:p>
            <a:r>
              <a:rPr lang="hu-HU" dirty="0">
                <a:solidFill>
                  <a:srgbClr val="000000"/>
                </a:solidFill>
              </a:rPr>
              <a:t>Hő- és </a:t>
            </a:r>
            <a:r>
              <a:rPr lang="hu-HU" dirty="0" smtClean="0">
                <a:solidFill>
                  <a:srgbClr val="000000"/>
                </a:solidFill>
              </a:rPr>
              <a:t>Áramlástan Gépei</a:t>
            </a:r>
            <a:endParaRPr lang="hu-HU" dirty="0">
              <a:solidFill>
                <a:srgbClr val="000000"/>
              </a:solidFill>
            </a:endParaRPr>
          </a:p>
          <a:p>
            <a:r>
              <a:rPr lang="hu-HU" b="1" i="1" dirty="0" smtClean="0">
                <a:solidFill>
                  <a:srgbClr val="000000"/>
                </a:solidFill>
              </a:rPr>
              <a:t>Író </a:t>
            </a:r>
            <a:r>
              <a:rPr lang="hu-HU" b="1" i="1" dirty="0">
                <a:solidFill>
                  <a:srgbClr val="000000"/>
                </a:solidFill>
              </a:rPr>
              <a:t>Béla</a:t>
            </a:r>
          </a:p>
        </p:txBody>
      </p:sp>
      <p:sp>
        <p:nvSpPr>
          <p:cNvPr id="16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72000" y="6245225"/>
            <a:ext cx="3743325" cy="476250"/>
          </a:xfrm>
        </p:spPr>
        <p:txBody>
          <a:bodyPr/>
          <a:lstStyle/>
          <a:p>
            <a:r>
              <a:rPr lang="hu-HU" dirty="0">
                <a:solidFill>
                  <a:srgbClr val="000000"/>
                </a:solidFill>
              </a:rPr>
              <a:t>SZE-MTK</a:t>
            </a:r>
          </a:p>
          <a:p>
            <a:r>
              <a:rPr lang="hu-HU" dirty="0" smtClean="0">
                <a:solidFill>
                  <a:srgbClr val="000000"/>
                </a:solidFill>
              </a:rPr>
              <a:t>Mechatronika és Gépszerkezettan Tanszék</a:t>
            </a:r>
            <a:endParaRPr lang="hu-HU" dirty="0">
              <a:solidFill>
                <a:srgbClr val="000000"/>
              </a:solidFill>
            </a:endParaRPr>
          </a:p>
        </p:txBody>
      </p:sp>
      <p:sp>
        <p:nvSpPr>
          <p:cNvPr id="3" name="Szövegdoboz 2"/>
          <p:cNvSpPr txBox="1"/>
          <p:nvPr/>
        </p:nvSpPr>
        <p:spPr>
          <a:xfrm>
            <a:off x="191730" y="2873656"/>
            <a:ext cx="8804786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hu-HU" sz="2300" dirty="0" smtClean="0">
                <a:solidFill>
                  <a:srgbClr val="000000"/>
                </a:solidFill>
              </a:rPr>
              <a:t>A fokozat hajtásához szükséges teljesítmény, ill. a fokozat által szolgáltatott hasznosítható teljesítmény </a:t>
            </a:r>
            <a:endParaRPr lang="hu-HU" sz="2300" dirty="0">
              <a:solidFill>
                <a:srgbClr val="000000"/>
              </a:solidFill>
            </a:endParaRPr>
          </a:p>
        </p:txBody>
      </p:sp>
      <p:graphicFrame>
        <p:nvGraphicFramePr>
          <p:cNvPr id="4" name="Objektum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04663447"/>
              </p:ext>
            </p:extLst>
          </p:nvPr>
        </p:nvGraphicFramePr>
        <p:xfrm>
          <a:off x="3071813" y="1227138"/>
          <a:ext cx="2963862" cy="1363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450" name="Equation" r:id="rId5" imgW="1104840" imgH="507960" progId="Equation.3">
                  <p:embed/>
                </p:oleObj>
              </mc:Choice>
              <mc:Fallback>
                <p:oleObj name="Equation" r:id="rId5" imgW="1104840" imgH="5079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71813" y="1227138"/>
                        <a:ext cx="2963862" cy="1363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19750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40346"/>
          </a:xfrm>
        </p:spPr>
        <p:txBody>
          <a:bodyPr/>
          <a:lstStyle/>
          <a:p>
            <a:r>
              <a:rPr lang="hu-HU" dirty="0" smtClean="0"/>
              <a:t>Akciós kompresszor fokozat</a:t>
            </a:r>
            <a:endParaRPr lang="hu-HU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Hő- és Áramlástan gépei</a:t>
            </a:r>
          </a:p>
          <a:p>
            <a:r>
              <a:rPr lang="hu-HU" smtClean="0"/>
              <a:t>Dr. </a:t>
            </a:r>
            <a:r>
              <a:rPr lang="hu-HU" b="1" i="1" smtClean="0"/>
              <a:t>Író Béla</a:t>
            </a:r>
            <a:endParaRPr lang="hu-HU" b="1" i="1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dirty="0" smtClean="0"/>
              <a:t>SZE-MTK</a:t>
            </a:r>
          </a:p>
          <a:p>
            <a:r>
              <a:rPr lang="hu-HU" dirty="0" smtClean="0"/>
              <a:t>Mechatronika és Gépszerkezettan  Tanszék</a:t>
            </a:r>
            <a:endParaRPr lang="hu-HU" dirty="0"/>
          </a:p>
        </p:txBody>
      </p:sp>
      <p:cxnSp>
        <p:nvCxnSpPr>
          <p:cNvPr id="280635" name="AutoShape 59"/>
          <p:cNvCxnSpPr>
            <a:cxnSpLocks noChangeShapeType="1"/>
          </p:cNvCxnSpPr>
          <p:nvPr/>
        </p:nvCxnSpPr>
        <p:spPr bwMode="auto">
          <a:xfrm>
            <a:off x="3960876" y="3333750"/>
            <a:ext cx="1704975" cy="904875"/>
          </a:xfrm>
          <a:prstGeom prst="straightConnector1">
            <a:avLst/>
          </a:prstGeom>
          <a:noFill/>
          <a:ln w="3175">
            <a:solidFill>
              <a:srgbClr val="FF0000"/>
            </a:solidFill>
            <a:round/>
            <a:headEnd/>
            <a:tailEnd/>
          </a:ln>
          <a:effectLst/>
        </p:spPr>
      </p:cxnSp>
      <p:cxnSp>
        <p:nvCxnSpPr>
          <p:cNvPr id="280636" name="AutoShape 60"/>
          <p:cNvCxnSpPr>
            <a:cxnSpLocks noChangeShapeType="1"/>
          </p:cNvCxnSpPr>
          <p:nvPr/>
        </p:nvCxnSpPr>
        <p:spPr bwMode="auto">
          <a:xfrm flipV="1">
            <a:off x="3730689" y="2525713"/>
            <a:ext cx="1331912" cy="317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</p:cxnSp>
      <p:cxnSp>
        <p:nvCxnSpPr>
          <p:cNvPr id="280637" name="AutoShape 61"/>
          <p:cNvCxnSpPr>
            <a:cxnSpLocks noChangeShapeType="1"/>
          </p:cNvCxnSpPr>
          <p:nvPr/>
        </p:nvCxnSpPr>
        <p:spPr bwMode="auto">
          <a:xfrm>
            <a:off x="4081526" y="1620838"/>
            <a:ext cx="981075" cy="90805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ffectLst/>
        </p:spPr>
      </p:cxnSp>
      <p:cxnSp>
        <p:nvCxnSpPr>
          <p:cNvPr id="280638" name="AutoShape 62"/>
          <p:cNvCxnSpPr>
            <a:cxnSpLocks noChangeShapeType="1"/>
          </p:cNvCxnSpPr>
          <p:nvPr/>
        </p:nvCxnSpPr>
        <p:spPr bwMode="auto">
          <a:xfrm flipH="1">
            <a:off x="3730689" y="1620838"/>
            <a:ext cx="350837" cy="90805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ffectLst/>
        </p:spPr>
      </p:cxnSp>
      <p:cxnSp>
        <p:nvCxnSpPr>
          <p:cNvPr id="280639" name="AutoShape 63"/>
          <p:cNvCxnSpPr>
            <a:cxnSpLocks noChangeShapeType="1"/>
          </p:cNvCxnSpPr>
          <p:nvPr/>
        </p:nvCxnSpPr>
        <p:spPr bwMode="auto">
          <a:xfrm>
            <a:off x="4427601" y="2525713"/>
            <a:ext cx="1357313" cy="1587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</p:cxnSp>
      <p:cxnSp>
        <p:nvCxnSpPr>
          <p:cNvPr id="280640" name="AutoShape 64"/>
          <p:cNvCxnSpPr>
            <a:cxnSpLocks noChangeShapeType="1"/>
          </p:cNvCxnSpPr>
          <p:nvPr/>
        </p:nvCxnSpPr>
        <p:spPr bwMode="auto">
          <a:xfrm>
            <a:off x="4081526" y="1620838"/>
            <a:ext cx="1703388" cy="906462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ffectLst/>
        </p:spPr>
      </p:cxnSp>
      <p:cxnSp>
        <p:nvCxnSpPr>
          <p:cNvPr id="280641" name="AutoShape 65"/>
          <p:cNvCxnSpPr>
            <a:cxnSpLocks noChangeShapeType="1"/>
          </p:cNvCxnSpPr>
          <p:nvPr/>
        </p:nvCxnSpPr>
        <p:spPr bwMode="auto">
          <a:xfrm>
            <a:off x="4081526" y="1620838"/>
            <a:ext cx="342900" cy="906462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ffectLst/>
        </p:spPr>
      </p:cxnSp>
      <p:sp>
        <p:nvSpPr>
          <p:cNvPr id="280642" name="Text Box 66"/>
          <p:cNvSpPr txBox="1">
            <a:spLocks noChangeArrowheads="1"/>
          </p:cNvSpPr>
          <p:nvPr/>
        </p:nvSpPr>
        <p:spPr bwMode="auto">
          <a:xfrm>
            <a:off x="3530664" y="1981200"/>
            <a:ext cx="346075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hu-HU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w</a:t>
            </a:r>
            <a:r>
              <a:rPr kumimoji="0" lang="hu-HU" sz="2000" b="0" i="1" u="none" strike="noStrike" cap="none" normalizeH="0" baseline="-2500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1</a:t>
            </a:r>
            <a:endParaRPr kumimoji="0" lang="hu-H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80643" name="Text Box 67"/>
          <p:cNvSpPr txBox="1">
            <a:spLocks noChangeArrowheads="1"/>
          </p:cNvSpPr>
          <p:nvPr/>
        </p:nvSpPr>
        <p:spPr bwMode="auto">
          <a:xfrm>
            <a:off x="4310126" y="2005013"/>
            <a:ext cx="346075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hu-HU" sz="20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w</a:t>
            </a:r>
            <a:r>
              <a:rPr kumimoji="0" lang="hu-HU" sz="2000" b="0" i="1" u="none" strike="noStrike" cap="none" normalizeH="0" baseline="-2500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2</a:t>
            </a:r>
            <a:endParaRPr kumimoji="0" lang="hu-H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80644" name="AutoShape 68"/>
          <p:cNvCxnSpPr>
            <a:cxnSpLocks noChangeShapeType="1"/>
          </p:cNvCxnSpPr>
          <p:nvPr/>
        </p:nvCxnSpPr>
        <p:spPr bwMode="auto">
          <a:xfrm flipH="1">
            <a:off x="4178364" y="3411538"/>
            <a:ext cx="692150" cy="1812925"/>
          </a:xfrm>
          <a:prstGeom prst="straightConnector1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  <a:effectLst/>
        </p:spPr>
      </p:cxnSp>
      <p:cxnSp>
        <p:nvCxnSpPr>
          <p:cNvPr id="280645" name="AutoShape 69"/>
          <p:cNvCxnSpPr>
            <a:cxnSpLocks noChangeShapeType="1"/>
          </p:cNvCxnSpPr>
          <p:nvPr/>
        </p:nvCxnSpPr>
        <p:spPr bwMode="auto">
          <a:xfrm>
            <a:off x="4178364" y="3411538"/>
            <a:ext cx="692150" cy="1812925"/>
          </a:xfrm>
          <a:prstGeom prst="straightConnector1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  <a:effectLst/>
        </p:spPr>
      </p:cxnSp>
      <p:cxnSp>
        <p:nvCxnSpPr>
          <p:cNvPr id="280646" name="AutoShape 70"/>
          <p:cNvCxnSpPr>
            <a:cxnSpLocks noChangeShapeType="1"/>
          </p:cNvCxnSpPr>
          <p:nvPr/>
        </p:nvCxnSpPr>
        <p:spPr bwMode="auto">
          <a:xfrm>
            <a:off x="3519551" y="4327525"/>
            <a:ext cx="3463925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prstDash val="lgDashDot"/>
            <a:round/>
            <a:headEnd/>
            <a:tailEnd/>
          </a:ln>
          <a:effectLst/>
        </p:spPr>
      </p:cxnSp>
      <p:sp>
        <p:nvSpPr>
          <p:cNvPr id="280647" name="Arc 71"/>
          <p:cNvSpPr>
            <a:spLocks/>
          </p:cNvSpPr>
          <p:nvPr/>
        </p:nvSpPr>
        <p:spPr bwMode="auto">
          <a:xfrm flipH="1">
            <a:off x="3692589" y="4103688"/>
            <a:ext cx="284162" cy="428625"/>
          </a:xfrm>
          <a:custGeom>
            <a:avLst/>
            <a:gdLst>
              <a:gd name="G0" fmla="+- 0 0 0"/>
              <a:gd name="G1" fmla="+- 12360 0 0"/>
              <a:gd name="G2" fmla="+- 21600 0 0"/>
              <a:gd name="T0" fmla="*/ 17714 w 21600"/>
              <a:gd name="T1" fmla="*/ 0 h 23495"/>
              <a:gd name="T2" fmla="*/ 18509 w 21600"/>
              <a:gd name="T3" fmla="*/ 23495 h 23495"/>
              <a:gd name="T4" fmla="*/ 0 w 21600"/>
              <a:gd name="T5" fmla="*/ 12360 h 234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3495" fill="none" extrusionOk="0">
                <a:moveTo>
                  <a:pt x="17714" y="-1"/>
                </a:moveTo>
                <a:cubicBezTo>
                  <a:pt x="20243" y="3625"/>
                  <a:pt x="21600" y="7939"/>
                  <a:pt x="21600" y="12360"/>
                </a:cubicBezTo>
                <a:cubicBezTo>
                  <a:pt x="21600" y="16283"/>
                  <a:pt x="20531" y="20132"/>
                  <a:pt x="18508" y="23494"/>
                </a:cubicBezTo>
              </a:path>
              <a:path w="21600" h="23495" stroke="0" extrusionOk="0">
                <a:moveTo>
                  <a:pt x="17714" y="-1"/>
                </a:moveTo>
                <a:cubicBezTo>
                  <a:pt x="20243" y="3625"/>
                  <a:pt x="21600" y="7939"/>
                  <a:pt x="21600" y="12360"/>
                </a:cubicBezTo>
                <a:cubicBezTo>
                  <a:pt x="21600" y="16283"/>
                  <a:pt x="20531" y="20132"/>
                  <a:pt x="18508" y="23494"/>
                </a:cubicBezTo>
                <a:lnTo>
                  <a:pt x="0" y="12360"/>
                </a:lnTo>
                <a:close/>
              </a:path>
            </a:pathLst>
          </a:custGeom>
          <a:noFill/>
          <a:ln w="25400">
            <a:solidFill>
              <a:srgbClr val="000000"/>
            </a:solidFill>
            <a:round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280648" name="Arc 72"/>
          <p:cNvSpPr>
            <a:spLocks/>
          </p:cNvSpPr>
          <p:nvPr/>
        </p:nvSpPr>
        <p:spPr bwMode="auto">
          <a:xfrm flipH="1">
            <a:off x="4732401" y="4102100"/>
            <a:ext cx="284163" cy="428625"/>
          </a:xfrm>
          <a:custGeom>
            <a:avLst/>
            <a:gdLst>
              <a:gd name="G0" fmla="+- 0 0 0"/>
              <a:gd name="G1" fmla="+- 12360 0 0"/>
              <a:gd name="G2" fmla="+- 21600 0 0"/>
              <a:gd name="T0" fmla="*/ 17714 w 21600"/>
              <a:gd name="T1" fmla="*/ 0 h 23495"/>
              <a:gd name="T2" fmla="*/ 18509 w 21600"/>
              <a:gd name="T3" fmla="*/ 23495 h 23495"/>
              <a:gd name="T4" fmla="*/ 0 w 21600"/>
              <a:gd name="T5" fmla="*/ 12360 h 234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3495" fill="none" extrusionOk="0">
                <a:moveTo>
                  <a:pt x="17714" y="-1"/>
                </a:moveTo>
                <a:cubicBezTo>
                  <a:pt x="20243" y="3625"/>
                  <a:pt x="21600" y="7939"/>
                  <a:pt x="21600" y="12360"/>
                </a:cubicBezTo>
                <a:cubicBezTo>
                  <a:pt x="21600" y="16283"/>
                  <a:pt x="20531" y="20132"/>
                  <a:pt x="18508" y="23494"/>
                </a:cubicBezTo>
              </a:path>
              <a:path w="21600" h="23495" stroke="0" extrusionOk="0">
                <a:moveTo>
                  <a:pt x="17714" y="-1"/>
                </a:moveTo>
                <a:cubicBezTo>
                  <a:pt x="20243" y="3625"/>
                  <a:pt x="21600" y="7939"/>
                  <a:pt x="21600" y="12360"/>
                </a:cubicBezTo>
                <a:cubicBezTo>
                  <a:pt x="21600" y="16283"/>
                  <a:pt x="20531" y="20132"/>
                  <a:pt x="18508" y="23494"/>
                </a:cubicBezTo>
                <a:lnTo>
                  <a:pt x="0" y="12360"/>
                </a:lnTo>
                <a:close/>
              </a:path>
            </a:pathLst>
          </a:custGeom>
          <a:noFill/>
          <a:ln w="25400">
            <a:solidFill>
              <a:srgbClr val="000000"/>
            </a:solidFill>
            <a:round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280649" name="Arc 73"/>
          <p:cNvSpPr>
            <a:spLocks/>
          </p:cNvSpPr>
          <p:nvPr/>
        </p:nvSpPr>
        <p:spPr bwMode="auto">
          <a:xfrm flipH="1">
            <a:off x="4905439" y="4102100"/>
            <a:ext cx="284162" cy="428625"/>
          </a:xfrm>
          <a:custGeom>
            <a:avLst/>
            <a:gdLst>
              <a:gd name="G0" fmla="+- 0 0 0"/>
              <a:gd name="G1" fmla="+- 12360 0 0"/>
              <a:gd name="G2" fmla="+- 21600 0 0"/>
              <a:gd name="T0" fmla="*/ 17714 w 21600"/>
              <a:gd name="T1" fmla="*/ 0 h 23495"/>
              <a:gd name="T2" fmla="*/ 18509 w 21600"/>
              <a:gd name="T3" fmla="*/ 23495 h 23495"/>
              <a:gd name="T4" fmla="*/ 0 w 21600"/>
              <a:gd name="T5" fmla="*/ 12360 h 234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3495" fill="none" extrusionOk="0">
                <a:moveTo>
                  <a:pt x="17714" y="-1"/>
                </a:moveTo>
                <a:cubicBezTo>
                  <a:pt x="20243" y="3625"/>
                  <a:pt x="21600" y="7939"/>
                  <a:pt x="21600" y="12360"/>
                </a:cubicBezTo>
                <a:cubicBezTo>
                  <a:pt x="21600" y="16283"/>
                  <a:pt x="20531" y="20132"/>
                  <a:pt x="18508" y="23494"/>
                </a:cubicBezTo>
              </a:path>
              <a:path w="21600" h="23495" stroke="0" extrusionOk="0">
                <a:moveTo>
                  <a:pt x="17714" y="-1"/>
                </a:moveTo>
                <a:cubicBezTo>
                  <a:pt x="20243" y="3625"/>
                  <a:pt x="21600" y="7939"/>
                  <a:pt x="21600" y="12360"/>
                </a:cubicBezTo>
                <a:cubicBezTo>
                  <a:pt x="21600" y="16283"/>
                  <a:pt x="20531" y="20132"/>
                  <a:pt x="18508" y="23494"/>
                </a:cubicBezTo>
                <a:lnTo>
                  <a:pt x="0" y="12360"/>
                </a:lnTo>
                <a:close/>
              </a:path>
            </a:pathLst>
          </a:custGeom>
          <a:noFill/>
          <a:ln w="25400">
            <a:solidFill>
              <a:srgbClr val="000000"/>
            </a:solidFill>
            <a:round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280650" name="Arc 74"/>
          <p:cNvSpPr>
            <a:spLocks/>
          </p:cNvSpPr>
          <p:nvPr/>
        </p:nvSpPr>
        <p:spPr bwMode="auto">
          <a:xfrm flipH="1">
            <a:off x="5078476" y="4098925"/>
            <a:ext cx="284163" cy="428625"/>
          </a:xfrm>
          <a:custGeom>
            <a:avLst/>
            <a:gdLst>
              <a:gd name="G0" fmla="+- 0 0 0"/>
              <a:gd name="G1" fmla="+- 12360 0 0"/>
              <a:gd name="G2" fmla="+- 21600 0 0"/>
              <a:gd name="T0" fmla="*/ 17714 w 21600"/>
              <a:gd name="T1" fmla="*/ 0 h 23495"/>
              <a:gd name="T2" fmla="*/ 18509 w 21600"/>
              <a:gd name="T3" fmla="*/ 23495 h 23495"/>
              <a:gd name="T4" fmla="*/ 0 w 21600"/>
              <a:gd name="T5" fmla="*/ 12360 h 234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3495" fill="none" extrusionOk="0">
                <a:moveTo>
                  <a:pt x="17714" y="-1"/>
                </a:moveTo>
                <a:cubicBezTo>
                  <a:pt x="20243" y="3625"/>
                  <a:pt x="21600" y="7939"/>
                  <a:pt x="21600" y="12360"/>
                </a:cubicBezTo>
                <a:cubicBezTo>
                  <a:pt x="21600" y="16283"/>
                  <a:pt x="20531" y="20132"/>
                  <a:pt x="18508" y="23494"/>
                </a:cubicBezTo>
              </a:path>
              <a:path w="21600" h="23495" stroke="0" extrusionOk="0">
                <a:moveTo>
                  <a:pt x="17714" y="-1"/>
                </a:moveTo>
                <a:cubicBezTo>
                  <a:pt x="20243" y="3625"/>
                  <a:pt x="21600" y="7939"/>
                  <a:pt x="21600" y="12360"/>
                </a:cubicBezTo>
                <a:cubicBezTo>
                  <a:pt x="21600" y="16283"/>
                  <a:pt x="20531" y="20132"/>
                  <a:pt x="18508" y="23494"/>
                </a:cubicBezTo>
                <a:lnTo>
                  <a:pt x="0" y="12360"/>
                </a:lnTo>
                <a:close/>
              </a:path>
            </a:pathLst>
          </a:custGeom>
          <a:noFill/>
          <a:ln w="25400">
            <a:solidFill>
              <a:srgbClr val="000000"/>
            </a:solidFill>
            <a:round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280651" name="Arc 75"/>
          <p:cNvSpPr>
            <a:spLocks/>
          </p:cNvSpPr>
          <p:nvPr/>
        </p:nvSpPr>
        <p:spPr bwMode="auto">
          <a:xfrm flipH="1">
            <a:off x="5251514" y="4102100"/>
            <a:ext cx="284162" cy="427038"/>
          </a:xfrm>
          <a:custGeom>
            <a:avLst/>
            <a:gdLst>
              <a:gd name="G0" fmla="+- 0 0 0"/>
              <a:gd name="G1" fmla="+- 12360 0 0"/>
              <a:gd name="G2" fmla="+- 21600 0 0"/>
              <a:gd name="T0" fmla="*/ 17714 w 21600"/>
              <a:gd name="T1" fmla="*/ 0 h 23495"/>
              <a:gd name="T2" fmla="*/ 18509 w 21600"/>
              <a:gd name="T3" fmla="*/ 23495 h 23495"/>
              <a:gd name="T4" fmla="*/ 0 w 21600"/>
              <a:gd name="T5" fmla="*/ 12360 h 234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3495" fill="none" extrusionOk="0">
                <a:moveTo>
                  <a:pt x="17714" y="-1"/>
                </a:moveTo>
                <a:cubicBezTo>
                  <a:pt x="20243" y="3625"/>
                  <a:pt x="21600" y="7939"/>
                  <a:pt x="21600" y="12360"/>
                </a:cubicBezTo>
                <a:cubicBezTo>
                  <a:pt x="21600" y="16283"/>
                  <a:pt x="20531" y="20132"/>
                  <a:pt x="18508" y="23494"/>
                </a:cubicBezTo>
              </a:path>
              <a:path w="21600" h="23495" stroke="0" extrusionOk="0">
                <a:moveTo>
                  <a:pt x="17714" y="-1"/>
                </a:moveTo>
                <a:cubicBezTo>
                  <a:pt x="20243" y="3625"/>
                  <a:pt x="21600" y="7939"/>
                  <a:pt x="21600" y="12360"/>
                </a:cubicBezTo>
                <a:cubicBezTo>
                  <a:pt x="21600" y="16283"/>
                  <a:pt x="20531" y="20132"/>
                  <a:pt x="18508" y="23494"/>
                </a:cubicBezTo>
                <a:lnTo>
                  <a:pt x="0" y="12360"/>
                </a:lnTo>
                <a:close/>
              </a:path>
            </a:pathLst>
          </a:custGeom>
          <a:noFill/>
          <a:ln w="25400">
            <a:solidFill>
              <a:srgbClr val="000000"/>
            </a:solidFill>
            <a:round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cxnSp>
        <p:nvCxnSpPr>
          <p:cNvPr id="280652" name="AutoShape 76"/>
          <p:cNvCxnSpPr>
            <a:cxnSpLocks noChangeShapeType="1"/>
          </p:cNvCxnSpPr>
          <p:nvPr/>
        </p:nvCxnSpPr>
        <p:spPr bwMode="auto">
          <a:xfrm flipV="1">
            <a:off x="3519551" y="4102100"/>
            <a:ext cx="2425700" cy="1588"/>
          </a:xfrm>
          <a:prstGeom prst="straightConnector1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  <a:effectLst/>
        </p:spPr>
      </p:cxnSp>
      <p:cxnSp>
        <p:nvCxnSpPr>
          <p:cNvPr id="280653" name="AutoShape 77"/>
          <p:cNvCxnSpPr>
            <a:cxnSpLocks noChangeShapeType="1"/>
          </p:cNvCxnSpPr>
          <p:nvPr/>
        </p:nvCxnSpPr>
        <p:spPr bwMode="auto">
          <a:xfrm flipV="1">
            <a:off x="3519551" y="4529138"/>
            <a:ext cx="2425700" cy="1587"/>
          </a:xfrm>
          <a:prstGeom prst="straightConnector1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  <a:effectLst/>
        </p:spPr>
      </p:cxnSp>
      <p:sp>
        <p:nvSpPr>
          <p:cNvPr id="280654" name="Arc 78"/>
          <p:cNvSpPr>
            <a:spLocks/>
          </p:cNvSpPr>
          <p:nvPr/>
        </p:nvSpPr>
        <p:spPr bwMode="auto">
          <a:xfrm flipH="1">
            <a:off x="3865626" y="4103688"/>
            <a:ext cx="284163" cy="428625"/>
          </a:xfrm>
          <a:custGeom>
            <a:avLst/>
            <a:gdLst>
              <a:gd name="G0" fmla="+- 0 0 0"/>
              <a:gd name="G1" fmla="+- 12360 0 0"/>
              <a:gd name="G2" fmla="+- 21600 0 0"/>
              <a:gd name="T0" fmla="*/ 17714 w 21600"/>
              <a:gd name="T1" fmla="*/ 0 h 23495"/>
              <a:gd name="T2" fmla="*/ 18509 w 21600"/>
              <a:gd name="T3" fmla="*/ 23495 h 23495"/>
              <a:gd name="T4" fmla="*/ 0 w 21600"/>
              <a:gd name="T5" fmla="*/ 12360 h 234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3495" fill="none" extrusionOk="0">
                <a:moveTo>
                  <a:pt x="17714" y="-1"/>
                </a:moveTo>
                <a:cubicBezTo>
                  <a:pt x="20243" y="3625"/>
                  <a:pt x="21600" y="7939"/>
                  <a:pt x="21600" y="12360"/>
                </a:cubicBezTo>
                <a:cubicBezTo>
                  <a:pt x="21600" y="16283"/>
                  <a:pt x="20531" y="20132"/>
                  <a:pt x="18508" y="23494"/>
                </a:cubicBezTo>
              </a:path>
              <a:path w="21600" h="23495" stroke="0" extrusionOk="0">
                <a:moveTo>
                  <a:pt x="17714" y="-1"/>
                </a:moveTo>
                <a:cubicBezTo>
                  <a:pt x="20243" y="3625"/>
                  <a:pt x="21600" y="7939"/>
                  <a:pt x="21600" y="12360"/>
                </a:cubicBezTo>
                <a:cubicBezTo>
                  <a:pt x="21600" y="16283"/>
                  <a:pt x="20531" y="20132"/>
                  <a:pt x="18508" y="23494"/>
                </a:cubicBezTo>
                <a:lnTo>
                  <a:pt x="0" y="12360"/>
                </a:lnTo>
                <a:close/>
              </a:path>
            </a:pathLst>
          </a:custGeom>
          <a:noFill/>
          <a:ln w="25400">
            <a:solidFill>
              <a:srgbClr val="000000"/>
            </a:solidFill>
            <a:round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280655" name="Arc 79"/>
          <p:cNvSpPr>
            <a:spLocks/>
          </p:cNvSpPr>
          <p:nvPr/>
        </p:nvSpPr>
        <p:spPr bwMode="auto">
          <a:xfrm flipH="1">
            <a:off x="4038664" y="4103688"/>
            <a:ext cx="284162" cy="428625"/>
          </a:xfrm>
          <a:custGeom>
            <a:avLst/>
            <a:gdLst>
              <a:gd name="G0" fmla="+- 0 0 0"/>
              <a:gd name="G1" fmla="+- 12360 0 0"/>
              <a:gd name="G2" fmla="+- 21600 0 0"/>
              <a:gd name="T0" fmla="*/ 17714 w 21600"/>
              <a:gd name="T1" fmla="*/ 0 h 23495"/>
              <a:gd name="T2" fmla="*/ 18509 w 21600"/>
              <a:gd name="T3" fmla="*/ 23495 h 23495"/>
              <a:gd name="T4" fmla="*/ 0 w 21600"/>
              <a:gd name="T5" fmla="*/ 12360 h 234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3495" fill="none" extrusionOk="0">
                <a:moveTo>
                  <a:pt x="17714" y="-1"/>
                </a:moveTo>
                <a:cubicBezTo>
                  <a:pt x="20243" y="3625"/>
                  <a:pt x="21600" y="7939"/>
                  <a:pt x="21600" y="12360"/>
                </a:cubicBezTo>
                <a:cubicBezTo>
                  <a:pt x="21600" y="16283"/>
                  <a:pt x="20531" y="20132"/>
                  <a:pt x="18508" y="23494"/>
                </a:cubicBezTo>
              </a:path>
              <a:path w="21600" h="23495" stroke="0" extrusionOk="0">
                <a:moveTo>
                  <a:pt x="17714" y="-1"/>
                </a:moveTo>
                <a:cubicBezTo>
                  <a:pt x="20243" y="3625"/>
                  <a:pt x="21600" y="7939"/>
                  <a:pt x="21600" y="12360"/>
                </a:cubicBezTo>
                <a:cubicBezTo>
                  <a:pt x="21600" y="16283"/>
                  <a:pt x="20531" y="20132"/>
                  <a:pt x="18508" y="23494"/>
                </a:cubicBezTo>
                <a:lnTo>
                  <a:pt x="0" y="12360"/>
                </a:lnTo>
                <a:close/>
              </a:path>
            </a:pathLst>
          </a:custGeom>
          <a:noFill/>
          <a:ln w="25400">
            <a:solidFill>
              <a:srgbClr val="000000"/>
            </a:solidFill>
            <a:round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280656" name="Arc 80"/>
          <p:cNvSpPr>
            <a:spLocks/>
          </p:cNvSpPr>
          <p:nvPr/>
        </p:nvSpPr>
        <p:spPr bwMode="auto">
          <a:xfrm flipH="1">
            <a:off x="4211701" y="4103688"/>
            <a:ext cx="284163" cy="428625"/>
          </a:xfrm>
          <a:custGeom>
            <a:avLst/>
            <a:gdLst>
              <a:gd name="G0" fmla="+- 0 0 0"/>
              <a:gd name="G1" fmla="+- 12360 0 0"/>
              <a:gd name="G2" fmla="+- 21600 0 0"/>
              <a:gd name="T0" fmla="*/ 17714 w 21600"/>
              <a:gd name="T1" fmla="*/ 0 h 23495"/>
              <a:gd name="T2" fmla="*/ 18509 w 21600"/>
              <a:gd name="T3" fmla="*/ 23495 h 23495"/>
              <a:gd name="T4" fmla="*/ 0 w 21600"/>
              <a:gd name="T5" fmla="*/ 12360 h 234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3495" fill="none" extrusionOk="0">
                <a:moveTo>
                  <a:pt x="17714" y="-1"/>
                </a:moveTo>
                <a:cubicBezTo>
                  <a:pt x="20243" y="3625"/>
                  <a:pt x="21600" y="7939"/>
                  <a:pt x="21600" y="12360"/>
                </a:cubicBezTo>
                <a:cubicBezTo>
                  <a:pt x="21600" y="16283"/>
                  <a:pt x="20531" y="20132"/>
                  <a:pt x="18508" y="23494"/>
                </a:cubicBezTo>
              </a:path>
              <a:path w="21600" h="23495" stroke="0" extrusionOk="0">
                <a:moveTo>
                  <a:pt x="17714" y="-1"/>
                </a:moveTo>
                <a:cubicBezTo>
                  <a:pt x="20243" y="3625"/>
                  <a:pt x="21600" y="7939"/>
                  <a:pt x="21600" y="12360"/>
                </a:cubicBezTo>
                <a:cubicBezTo>
                  <a:pt x="21600" y="16283"/>
                  <a:pt x="20531" y="20132"/>
                  <a:pt x="18508" y="23494"/>
                </a:cubicBezTo>
                <a:lnTo>
                  <a:pt x="0" y="12360"/>
                </a:lnTo>
                <a:close/>
              </a:path>
            </a:pathLst>
          </a:custGeom>
          <a:noFill/>
          <a:ln w="25400">
            <a:solidFill>
              <a:srgbClr val="000000"/>
            </a:solidFill>
            <a:round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280657" name="Arc 81"/>
          <p:cNvSpPr>
            <a:spLocks/>
          </p:cNvSpPr>
          <p:nvPr/>
        </p:nvSpPr>
        <p:spPr bwMode="auto">
          <a:xfrm flipH="1">
            <a:off x="4381564" y="4102100"/>
            <a:ext cx="284162" cy="427038"/>
          </a:xfrm>
          <a:custGeom>
            <a:avLst/>
            <a:gdLst>
              <a:gd name="G0" fmla="+- 0 0 0"/>
              <a:gd name="G1" fmla="+- 12360 0 0"/>
              <a:gd name="G2" fmla="+- 21600 0 0"/>
              <a:gd name="T0" fmla="*/ 17714 w 21600"/>
              <a:gd name="T1" fmla="*/ 0 h 23495"/>
              <a:gd name="T2" fmla="*/ 18509 w 21600"/>
              <a:gd name="T3" fmla="*/ 23495 h 23495"/>
              <a:gd name="T4" fmla="*/ 0 w 21600"/>
              <a:gd name="T5" fmla="*/ 12360 h 234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3495" fill="none" extrusionOk="0">
                <a:moveTo>
                  <a:pt x="17714" y="-1"/>
                </a:moveTo>
                <a:cubicBezTo>
                  <a:pt x="20243" y="3625"/>
                  <a:pt x="21600" y="7939"/>
                  <a:pt x="21600" y="12360"/>
                </a:cubicBezTo>
                <a:cubicBezTo>
                  <a:pt x="21600" y="16283"/>
                  <a:pt x="20531" y="20132"/>
                  <a:pt x="18508" y="23494"/>
                </a:cubicBezTo>
              </a:path>
              <a:path w="21600" h="23495" stroke="0" extrusionOk="0">
                <a:moveTo>
                  <a:pt x="17714" y="-1"/>
                </a:moveTo>
                <a:cubicBezTo>
                  <a:pt x="20243" y="3625"/>
                  <a:pt x="21600" y="7939"/>
                  <a:pt x="21600" y="12360"/>
                </a:cubicBezTo>
                <a:cubicBezTo>
                  <a:pt x="21600" y="16283"/>
                  <a:pt x="20531" y="20132"/>
                  <a:pt x="18508" y="23494"/>
                </a:cubicBezTo>
                <a:lnTo>
                  <a:pt x="0" y="12360"/>
                </a:lnTo>
                <a:close/>
              </a:path>
            </a:pathLst>
          </a:custGeom>
          <a:noFill/>
          <a:ln w="25400">
            <a:solidFill>
              <a:srgbClr val="000000"/>
            </a:solidFill>
            <a:round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280658" name="Arc 82"/>
          <p:cNvSpPr>
            <a:spLocks/>
          </p:cNvSpPr>
          <p:nvPr/>
        </p:nvSpPr>
        <p:spPr bwMode="auto">
          <a:xfrm flipH="1">
            <a:off x="4557776" y="4102100"/>
            <a:ext cx="285750" cy="427038"/>
          </a:xfrm>
          <a:custGeom>
            <a:avLst/>
            <a:gdLst>
              <a:gd name="G0" fmla="+- 0 0 0"/>
              <a:gd name="G1" fmla="+- 12360 0 0"/>
              <a:gd name="G2" fmla="+- 21600 0 0"/>
              <a:gd name="T0" fmla="*/ 17714 w 21600"/>
              <a:gd name="T1" fmla="*/ 0 h 23495"/>
              <a:gd name="T2" fmla="*/ 18509 w 21600"/>
              <a:gd name="T3" fmla="*/ 23495 h 23495"/>
              <a:gd name="T4" fmla="*/ 0 w 21600"/>
              <a:gd name="T5" fmla="*/ 12360 h 234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3495" fill="none" extrusionOk="0">
                <a:moveTo>
                  <a:pt x="17714" y="-1"/>
                </a:moveTo>
                <a:cubicBezTo>
                  <a:pt x="20243" y="3625"/>
                  <a:pt x="21600" y="7939"/>
                  <a:pt x="21600" y="12360"/>
                </a:cubicBezTo>
                <a:cubicBezTo>
                  <a:pt x="21600" y="16283"/>
                  <a:pt x="20531" y="20132"/>
                  <a:pt x="18508" y="23494"/>
                </a:cubicBezTo>
              </a:path>
              <a:path w="21600" h="23495" stroke="0" extrusionOk="0">
                <a:moveTo>
                  <a:pt x="17714" y="-1"/>
                </a:moveTo>
                <a:cubicBezTo>
                  <a:pt x="20243" y="3625"/>
                  <a:pt x="21600" y="7939"/>
                  <a:pt x="21600" y="12360"/>
                </a:cubicBezTo>
                <a:cubicBezTo>
                  <a:pt x="21600" y="16283"/>
                  <a:pt x="20531" y="20132"/>
                  <a:pt x="18508" y="23494"/>
                </a:cubicBezTo>
                <a:lnTo>
                  <a:pt x="0" y="12360"/>
                </a:lnTo>
                <a:close/>
              </a:path>
            </a:pathLst>
          </a:custGeom>
          <a:noFill/>
          <a:ln w="25400">
            <a:solidFill>
              <a:srgbClr val="000000"/>
            </a:solidFill>
            <a:round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280659" name="Arc 83"/>
          <p:cNvSpPr>
            <a:spLocks/>
          </p:cNvSpPr>
          <p:nvPr/>
        </p:nvSpPr>
        <p:spPr bwMode="auto">
          <a:xfrm flipH="1">
            <a:off x="5424551" y="4103688"/>
            <a:ext cx="284163" cy="428625"/>
          </a:xfrm>
          <a:custGeom>
            <a:avLst/>
            <a:gdLst>
              <a:gd name="G0" fmla="+- 0 0 0"/>
              <a:gd name="G1" fmla="+- 12360 0 0"/>
              <a:gd name="G2" fmla="+- 21600 0 0"/>
              <a:gd name="T0" fmla="*/ 17714 w 21600"/>
              <a:gd name="T1" fmla="*/ 0 h 23495"/>
              <a:gd name="T2" fmla="*/ 18509 w 21600"/>
              <a:gd name="T3" fmla="*/ 23495 h 23495"/>
              <a:gd name="T4" fmla="*/ 0 w 21600"/>
              <a:gd name="T5" fmla="*/ 12360 h 234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3495" fill="none" extrusionOk="0">
                <a:moveTo>
                  <a:pt x="17714" y="-1"/>
                </a:moveTo>
                <a:cubicBezTo>
                  <a:pt x="20243" y="3625"/>
                  <a:pt x="21600" y="7939"/>
                  <a:pt x="21600" y="12360"/>
                </a:cubicBezTo>
                <a:cubicBezTo>
                  <a:pt x="21600" y="16283"/>
                  <a:pt x="20531" y="20132"/>
                  <a:pt x="18508" y="23494"/>
                </a:cubicBezTo>
              </a:path>
              <a:path w="21600" h="23495" stroke="0" extrusionOk="0">
                <a:moveTo>
                  <a:pt x="17714" y="-1"/>
                </a:moveTo>
                <a:cubicBezTo>
                  <a:pt x="20243" y="3625"/>
                  <a:pt x="21600" y="7939"/>
                  <a:pt x="21600" y="12360"/>
                </a:cubicBezTo>
                <a:cubicBezTo>
                  <a:pt x="21600" y="16283"/>
                  <a:pt x="20531" y="20132"/>
                  <a:pt x="18508" y="23494"/>
                </a:cubicBezTo>
                <a:lnTo>
                  <a:pt x="0" y="12360"/>
                </a:lnTo>
                <a:close/>
              </a:path>
            </a:pathLst>
          </a:custGeom>
          <a:noFill/>
          <a:ln w="25400">
            <a:solidFill>
              <a:srgbClr val="000000"/>
            </a:solidFill>
            <a:round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280660" name="Text Box 84"/>
          <p:cNvSpPr txBox="1">
            <a:spLocks noChangeArrowheads="1"/>
          </p:cNvSpPr>
          <p:nvPr/>
        </p:nvSpPr>
        <p:spPr bwMode="auto">
          <a:xfrm>
            <a:off x="4807014" y="2079625"/>
            <a:ext cx="346075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hu-HU" sz="20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c</a:t>
            </a:r>
            <a:r>
              <a:rPr kumimoji="0" lang="hu-HU" sz="2000" b="0" i="1" u="none" strike="noStrike" cap="none" normalizeH="0" baseline="-2500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1</a:t>
            </a:r>
            <a:endParaRPr kumimoji="0" lang="hu-H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80661" name="Text Box 85"/>
          <p:cNvSpPr txBox="1">
            <a:spLocks noChangeArrowheads="1"/>
          </p:cNvSpPr>
          <p:nvPr/>
        </p:nvSpPr>
        <p:spPr bwMode="auto">
          <a:xfrm>
            <a:off x="5243576" y="1951038"/>
            <a:ext cx="346075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hu-HU" sz="20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c</a:t>
            </a:r>
            <a:r>
              <a:rPr kumimoji="0" lang="hu-HU" sz="2000" b="0" i="1" u="none" strike="noStrike" cap="none" normalizeH="0" baseline="-2500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2</a:t>
            </a:r>
            <a:endParaRPr kumimoji="0" lang="hu-H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80662" name="Text Box 86"/>
          <p:cNvSpPr txBox="1">
            <a:spLocks noChangeArrowheads="1"/>
          </p:cNvSpPr>
          <p:nvPr/>
        </p:nvSpPr>
        <p:spPr bwMode="auto">
          <a:xfrm>
            <a:off x="4160901" y="2476500"/>
            <a:ext cx="34766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hu-HU" sz="20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u</a:t>
            </a:r>
            <a:endParaRPr kumimoji="0" lang="hu-H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80663" name="AutoShape 87"/>
          <p:cNvCxnSpPr>
            <a:cxnSpLocks noChangeShapeType="1"/>
          </p:cNvCxnSpPr>
          <p:nvPr/>
        </p:nvCxnSpPr>
        <p:spPr bwMode="auto">
          <a:xfrm>
            <a:off x="3730689" y="2528888"/>
            <a:ext cx="1587" cy="300037"/>
          </a:xfrm>
          <a:prstGeom prst="straightConnector1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  <a:effectLst/>
        </p:spPr>
      </p:cxnSp>
      <p:cxnSp>
        <p:nvCxnSpPr>
          <p:cNvPr id="280664" name="AutoShape 88"/>
          <p:cNvCxnSpPr>
            <a:cxnSpLocks noChangeShapeType="1"/>
          </p:cNvCxnSpPr>
          <p:nvPr/>
        </p:nvCxnSpPr>
        <p:spPr bwMode="auto">
          <a:xfrm>
            <a:off x="5062601" y="2525713"/>
            <a:ext cx="1588" cy="300037"/>
          </a:xfrm>
          <a:prstGeom prst="straightConnector1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  <a:effectLst/>
        </p:spPr>
      </p:cxnSp>
      <p:cxnSp>
        <p:nvCxnSpPr>
          <p:cNvPr id="280665" name="AutoShape 89"/>
          <p:cNvCxnSpPr>
            <a:cxnSpLocks noChangeShapeType="1"/>
          </p:cNvCxnSpPr>
          <p:nvPr/>
        </p:nvCxnSpPr>
        <p:spPr bwMode="auto">
          <a:xfrm>
            <a:off x="3730689" y="2773363"/>
            <a:ext cx="1331912" cy="0"/>
          </a:xfrm>
          <a:prstGeom prst="straightConnector1">
            <a:avLst/>
          </a:prstGeom>
          <a:noFill/>
          <a:ln w="3175">
            <a:solidFill>
              <a:srgbClr val="000000"/>
            </a:solidFill>
            <a:round/>
            <a:headEnd type="triangle" w="med" len="med"/>
            <a:tailEnd type="triangle" w="med" len="med"/>
          </a:ln>
          <a:effectLst/>
        </p:spPr>
      </p:cxnSp>
      <p:cxnSp>
        <p:nvCxnSpPr>
          <p:cNvPr id="280666" name="AutoShape 90"/>
          <p:cNvCxnSpPr>
            <a:cxnSpLocks noChangeShapeType="1"/>
          </p:cNvCxnSpPr>
          <p:nvPr/>
        </p:nvCxnSpPr>
        <p:spPr bwMode="auto">
          <a:xfrm>
            <a:off x="4422839" y="2528888"/>
            <a:ext cx="1587" cy="573087"/>
          </a:xfrm>
          <a:prstGeom prst="straightConnector1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  <a:effectLst/>
        </p:spPr>
      </p:cxnSp>
      <p:cxnSp>
        <p:nvCxnSpPr>
          <p:cNvPr id="280667" name="AutoShape 91"/>
          <p:cNvCxnSpPr>
            <a:cxnSpLocks noChangeShapeType="1"/>
          </p:cNvCxnSpPr>
          <p:nvPr/>
        </p:nvCxnSpPr>
        <p:spPr bwMode="auto">
          <a:xfrm>
            <a:off x="5784914" y="2528888"/>
            <a:ext cx="1587" cy="554037"/>
          </a:xfrm>
          <a:prstGeom prst="straightConnector1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  <a:effectLst/>
        </p:spPr>
      </p:cxnSp>
      <p:cxnSp>
        <p:nvCxnSpPr>
          <p:cNvPr id="280668" name="AutoShape 92"/>
          <p:cNvCxnSpPr>
            <a:cxnSpLocks noChangeShapeType="1"/>
          </p:cNvCxnSpPr>
          <p:nvPr/>
        </p:nvCxnSpPr>
        <p:spPr bwMode="auto">
          <a:xfrm flipV="1">
            <a:off x="4427601" y="3025775"/>
            <a:ext cx="1357313" cy="1588"/>
          </a:xfrm>
          <a:prstGeom prst="straightConnector1">
            <a:avLst/>
          </a:prstGeom>
          <a:noFill/>
          <a:ln w="3175">
            <a:solidFill>
              <a:srgbClr val="000000"/>
            </a:solidFill>
            <a:round/>
            <a:headEnd type="triangle" w="med" len="med"/>
            <a:tailEnd type="triangle" w="med" len="med"/>
          </a:ln>
          <a:effectLst/>
        </p:spPr>
      </p:cxnSp>
      <p:sp>
        <p:nvSpPr>
          <p:cNvPr id="280669" name="Text Box 93"/>
          <p:cNvSpPr txBox="1">
            <a:spLocks noChangeArrowheads="1"/>
          </p:cNvSpPr>
          <p:nvPr/>
        </p:nvSpPr>
        <p:spPr bwMode="auto">
          <a:xfrm>
            <a:off x="4897501" y="2762250"/>
            <a:ext cx="346075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hu-HU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u</a:t>
            </a:r>
            <a:endParaRPr kumimoji="0" lang="hu-H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80670" name="Object 94"/>
          <p:cNvGraphicFramePr>
            <a:graphicFrameLocks noChangeAspect="1"/>
          </p:cNvGraphicFramePr>
          <p:nvPr/>
        </p:nvGraphicFramePr>
        <p:xfrm>
          <a:off x="6117691" y="1199198"/>
          <a:ext cx="1715987" cy="6844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0762" name="Equation" r:id="rId3" imgW="1028520" imgH="469800" progId="Equation.3">
                  <p:embed/>
                </p:oleObj>
              </mc:Choice>
              <mc:Fallback>
                <p:oleObj name="Equation" r:id="rId3" imgW="1028520" imgH="469800" progId="Equation.3">
                  <p:embed/>
                  <p:pic>
                    <p:nvPicPr>
                      <p:cNvPr id="0" name="Picture 9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7691" y="1199198"/>
                        <a:ext cx="1715987" cy="68446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0671" name="AutoShape 95"/>
          <p:cNvSpPr>
            <a:spLocks noChangeArrowheads="1"/>
          </p:cNvSpPr>
          <p:nvPr/>
        </p:nvSpPr>
        <p:spPr bwMode="auto">
          <a:xfrm rot="10800000">
            <a:off x="5856161" y="4087813"/>
            <a:ext cx="693737" cy="473075"/>
          </a:xfrm>
          <a:prstGeom prst="leftArrow">
            <a:avLst>
              <a:gd name="adj1" fmla="val 50000"/>
              <a:gd name="adj2" fmla="val 36661"/>
            </a:avLst>
          </a:prstGeom>
          <a:solidFill>
            <a:srgbClr val="FFFFFF"/>
          </a:solidFill>
          <a:ln w="9525" algn="ctr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280672" name="Text Box 96"/>
          <p:cNvSpPr txBox="1">
            <a:spLocks noChangeArrowheads="1"/>
          </p:cNvSpPr>
          <p:nvPr/>
        </p:nvSpPr>
        <p:spPr bwMode="auto">
          <a:xfrm>
            <a:off x="5969064" y="4152900"/>
            <a:ext cx="346075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hu-HU" sz="20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u</a:t>
            </a:r>
            <a:endParaRPr kumimoji="0" lang="hu-H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80673" name="AutoShape 97"/>
          <p:cNvCxnSpPr>
            <a:cxnSpLocks noChangeShapeType="1"/>
          </p:cNvCxnSpPr>
          <p:nvPr/>
        </p:nvCxnSpPr>
        <p:spPr bwMode="auto">
          <a:xfrm>
            <a:off x="3219514" y="3829050"/>
            <a:ext cx="3463925" cy="1588"/>
          </a:xfrm>
          <a:prstGeom prst="straightConnector1">
            <a:avLst/>
          </a:prstGeom>
          <a:noFill/>
          <a:ln w="9525">
            <a:solidFill>
              <a:srgbClr val="000000"/>
            </a:solidFill>
            <a:prstDash val="lgDashDot"/>
            <a:round/>
            <a:headEnd/>
            <a:tailEnd/>
          </a:ln>
          <a:effectLst/>
        </p:spPr>
      </p:cxnSp>
      <p:cxnSp>
        <p:nvCxnSpPr>
          <p:cNvPr id="280674" name="AutoShape 98"/>
          <p:cNvCxnSpPr>
            <a:cxnSpLocks noChangeShapeType="1"/>
          </p:cNvCxnSpPr>
          <p:nvPr/>
        </p:nvCxnSpPr>
        <p:spPr bwMode="auto">
          <a:xfrm flipV="1">
            <a:off x="2763901" y="3579813"/>
            <a:ext cx="2424113" cy="1587"/>
          </a:xfrm>
          <a:prstGeom prst="straightConnector1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  <a:effectLst/>
        </p:spPr>
      </p:cxnSp>
      <p:cxnSp>
        <p:nvCxnSpPr>
          <p:cNvPr id="280675" name="AutoShape 99"/>
          <p:cNvCxnSpPr>
            <a:cxnSpLocks noChangeShapeType="1"/>
          </p:cNvCxnSpPr>
          <p:nvPr/>
        </p:nvCxnSpPr>
        <p:spPr bwMode="auto">
          <a:xfrm flipV="1">
            <a:off x="3629089" y="4052888"/>
            <a:ext cx="2425700" cy="1587"/>
          </a:xfrm>
          <a:prstGeom prst="straightConnector1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  <a:effectLst/>
        </p:spPr>
      </p:cxnSp>
      <p:cxnSp>
        <p:nvCxnSpPr>
          <p:cNvPr id="280676" name="AutoShape 100"/>
          <p:cNvCxnSpPr>
            <a:cxnSpLocks noChangeShapeType="1"/>
          </p:cNvCxnSpPr>
          <p:nvPr/>
        </p:nvCxnSpPr>
        <p:spPr bwMode="auto">
          <a:xfrm>
            <a:off x="4321239" y="3298825"/>
            <a:ext cx="982662" cy="908050"/>
          </a:xfrm>
          <a:prstGeom prst="straightConnector1">
            <a:avLst/>
          </a:prstGeom>
          <a:noFill/>
          <a:ln w="3175">
            <a:solidFill>
              <a:srgbClr val="FF0000"/>
            </a:solidFill>
            <a:round/>
            <a:headEnd/>
            <a:tailEnd/>
          </a:ln>
          <a:effectLst/>
        </p:spPr>
      </p:cxnSp>
      <p:sp>
        <p:nvSpPr>
          <p:cNvPr id="280677" name="Arc 101"/>
          <p:cNvSpPr>
            <a:spLocks/>
          </p:cNvSpPr>
          <p:nvPr/>
        </p:nvSpPr>
        <p:spPr bwMode="auto">
          <a:xfrm rot="2160000">
            <a:off x="4326001" y="3773488"/>
            <a:ext cx="842963" cy="182562"/>
          </a:xfrm>
          <a:custGeom>
            <a:avLst/>
            <a:gdLst>
              <a:gd name="G0" fmla="+- 14562 0 0"/>
              <a:gd name="G1" fmla="+- 21600 0 0"/>
              <a:gd name="G2" fmla="+- 21600 0 0"/>
              <a:gd name="T0" fmla="*/ 0 w 23111"/>
              <a:gd name="T1" fmla="*/ 5647 h 21600"/>
              <a:gd name="T2" fmla="*/ 23111 w 23111"/>
              <a:gd name="T3" fmla="*/ 1764 h 21600"/>
              <a:gd name="T4" fmla="*/ 14562 w 23111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3111" h="21600" fill="none" extrusionOk="0">
                <a:moveTo>
                  <a:pt x="-1" y="5646"/>
                </a:moveTo>
                <a:cubicBezTo>
                  <a:pt x="3979" y="2014"/>
                  <a:pt x="9173" y="-1"/>
                  <a:pt x="14562" y="0"/>
                </a:cubicBezTo>
                <a:cubicBezTo>
                  <a:pt x="17502" y="0"/>
                  <a:pt x="20411" y="600"/>
                  <a:pt x="23111" y="1763"/>
                </a:cubicBezTo>
              </a:path>
              <a:path w="23111" h="21600" stroke="0" extrusionOk="0">
                <a:moveTo>
                  <a:pt x="-1" y="5646"/>
                </a:moveTo>
                <a:cubicBezTo>
                  <a:pt x="3979" y="2014"/>
                  <a:pt x="9173" y="-1"/>
                  <a:pt x="14562" y="0"/>
                </a:cubicBezTo>
                <a:cubicBezTo>
                  <a:pt x="17502" y="0"/>
                  <a:pt x="20411" y="600"/>
                  <a:pt x="23111" y="1763"/>
                </a:cubicBezTo>
                <a:lnTo>
                  <a:pt x="14562" y="2160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280678" name="Arc 102"/>
          <p:cNvSpPr>
            <a:spLocks/>
          </p:cNvSpPr>
          <p:nvPr/>
        </p:nvSpPr>
        <p:spPr bwMode="auto">
          <a:xfrm rot="2160000">
            <a:off x="4046601" y="3773488"/>
            <a:ext cx="842963" cy="182562"/>
          </a:xfrm>
          <a:custGeom>
            <a:avLst/>
            <a:gdLst>
              <a:gd name="G0" fmla="+- 14562 0 0"/>
              <a:gd name="G1" fmla="+- 21600 0 0"/>
              <a:gd name="G2" fmla="+- 21600 0 0"/>
              <a:gd name="T0" fmla="*/ 0 w 23111"/>
              <a:gd name="T1" fmla="*/ 5647 h 21600"/>
              <a:gd name="T2" fmla="*/ 23111 w 23111"/>
              <a:gd name="T3" fmla="*/ 1764 h 21600"/>
              <a:gd name="T4" fmla="*/ 14562 w 23111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3111" h="21600" fill="none" extrusionOk="0">
                <a:moveTo>
                  <a:pt x="-1" y="5646"/>
                </a:moveTo>
                <a:cubicBezTo>
                  <a:pt x="3979" y="2014"/>
                  <a:pt x="9173" y="-1"/>
                  <a:pt x="14562" y="0"/>
                </a:cubicBezTo>
                <a:cubicBezTo>
                  <a:pt x="17502" y="0"/>
                  <a:pt x="20411" y="600"/>
                  <a:pt x="23111" y="1763"/>
                </a:cubicBezTo>
              </a:path>
              <a:path w="23111" h="21600" stroke="0" extrusionOk="0">
                <a:moveTo>
                  <a:pt x="-1" y="5646"/>
                </a:moveTo>
                <a:cubicBezTo>
                  <a:pt x="3979" y="2014"/>
                  <a:pt x="9173" y="-1"/>
                  <a:pt x="14562" y="0"/>
                </a:cubicBezTo>
                <a:cubicBezTo>
                  <a:pt x="17502" y="0"/>
                  <a:pt x="20411" y="600"/>
                  <a:pt x="23111" y="1763"/>
                </a:cubicBezTo>
                <a:lnTo>
                  <a:pt x="14562" y="2160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280679" name="Arc 103"/>
          <p:cNvSpPr>
            <a:spLocks/>
          </p:cNvSpPr>
          <p:nvPr/>
        </p:nvSpPr>
        <p:spPr bwMode="auto">
          <a:xfrm rot="2160000">
            <a:off x="3256788" y="3776663"/>
            <a:ext cx="842963" cy="182562"/>
          </a:xfrm>
          <a:custGeom>
            <a:avLst/>
            <a:gdLst>
              <a:gd name="G0" fmla="+- 14562 0 0"/>
              <a:gd name="G1" fmla="+- 21600 0 0"/>
              <a:gd name="G2" fmla="+- 21600 0 0"/>
              <a:gd name="T0" fmla="*/ 0 w 23111"/>
              <a:gd name="T1" fmla="*/ 5647 h 21600"/>
              <a:gd name="T2" fmla="*/ 23111 w 23111"/>
              <a:gd name="T3" fmla="*/ 1764 h 21600"/>
              <a:gd name="T4" fmla="*/ 14562 w 23111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3111" h="21600" fill="none" extrusionOk="0">
                <a:moveTo>
                  <a:pt x="-1" y="5646"/>
                </a:moveTo>
                <a:cubicBezTo>
                  <a:pt x="3979" y="2014"/>
                  <a:pt x="9173" y="-1"/>
                  <a:pt x="14562" y="0"/>
                </a:cubicBezTo>
                <a:cubicBezTo>
                  <a:pt x="17502" y="0"/>
                  <a:pt x="20411" y="600"/>
                  <a:pt x="23111" y="1763"/>
                </a:cubicBezTo>
              </a:path>
              <a:path w="23111" h="21600" stroke="0" extrusionOk="0">
                <a:moveTo>
                  <a:pt x="-1" y="5646"/>
                </a:moveTo>
                <a:cubicBezTo>
                  <a:pt x="3979" y="2014"/>
                  <a:pt x="9173" y="-1"/>
                  <a:pt x="14562" y="0"/>
                </a:cubicBezTo>
                <a:cubicBezTo>
                  <a:pt x="17502" y="0"/>
                  <a:pt x="20411" y="600"/>
                  <a:pt x="23111" y="1763"/>
                </a:cubicBezTo>
                <a:lnTo>
                  <a:pt x="14562" y="2160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280680" name="Arc 104"/>
          <p:cNvSpPr>
            <a:spLocks/>
          </p:cNvSpPr>
          <p:nvPr/>
        </p:nvSpPr>
        <p:spPr bwMode="auto">
          <a:xfrm rot="2160000">
            <a:off x="4595876" y="3773488"/>
            <a:ext cx="841375" cy="182562"/>
          </a:xfrm>
          <a:custGeom>
            <a:avLst/>
            <a:gdLst>
              <a:gd name="G0" fmla="+- 14562 0 0"/>
              <a:gd name="G1" fmla="+- 21600 0 0"/>
              <a:gd name="G2" fmla="+- 21600 0 0"/>
              <a:gd name="T0" fmla="*/ 0 w 23111"/>
              <a:gd name="T1" fmla="*/ 5647 h 21600"/>
              <a:gd name="T2" fmla="*/ 23111 w 23111"/>
              <a:gd name="T3" fmla="*/ 1764 h 21600"/>
              <a:gd name="T4" fmla="*/ 14562 w 23111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3111" h="21600" fill="none" extrusionOk="0">
                <a:moveTo>
                  <a:pt x="-1" y="5646"/>
                </a:moveTo>
                <a:cubicBezTo>
                  <a:pt x="3979" y="2014"/>
                  <a:pt x="9173" y="-1"/>
                  <a:pt x="14562" y="0"/>
                </a:cubicBezTo>
                <a:cubicBezTo>
                  <a:pt x="17502" y="0"/>
                  <a:pt x="20411" y="600"/>
                  <a:pt x="23111" y="1763"/>
                </a:cubicBezTo>
              </a:path>
              <a:path w="23111" h="21600" stroke="0" extrusionOk="0">
                <a:moveTo>
                  <a:pt x="-1" y="5646"/>
                </a:moveTo>
                <a:cubicBezTo>
                  <a:pt x="3979" y="2014"/>
                  <a:pt x="9173" y="-1"/>
                  <a:pt x="14562" y="0"/>
                </a:cubicBezTo>
                <a:cubicBezTo>
                  <a:pt x="17502" y="0"/>
                  <a:pt x="20411" y="600"/>
                  <a:pt x="23111" y="1763"/>
                </a:cubicBezTo>
                <a:lnTo>
                  <a:pt x="14562" y="2160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280681" name="Arc 105"/>
          <p:cNvSpPr>
            <a:spLocks/>
          </p:cNvSpPr>
          <p:nvPr/>
        </p:nvSpPr>
        <p:spPr bwMode="auto">
          <a:xfrm rot="2160000">
            <a:off x="3508439" y="3773488"/>
            <a:ext cx="842962" cy="182562"/>
          </a:xfrm>
          <a:custGeom>
            <a:avLst/>
            <a:gdLst>
              <a:gd name="G0" fmla="+- 14562 0 0"/>
              <a:gd name="G1" fmla="+- 21600 0 0"/>
              <a:gd name="G2" fmla="+- 21600 0 0"/>
              <a:gd name="T0" fmla="*/ 0 w 23111"/>
              <a:gd name="T1" fmla="*/ 5647 h 21600"/>
              <a:gd name="T2" fmla="*/ 23111 w 23111"/>
              <a:gd name="T3" fmla="*/ 1764 h 21600"/>
              <a:gd name="T4" fmla="*/ 14562 w 23111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3111" h="21600" fill="none" extrusionOk="0">
                <a:moveTo>
                  <a:pt x="-1" y="5646"/>
                </a:moveTo>
                <a:cubicBezTo>
                  <a:pt x="3979" y="2014"/>
                  <a:pt x="9173" y="-1"/>
                  <a:pt x="14562" y="0"/>
                </a:cubicBezTo>
                <a:cubicBezTo>
                  <a:pt x="17502" y="0"/>
                  <a:pt x="20411" y="600"/>
                  <a:pt x="23111" y="1763"/>
                </a:cubicBezTo>
              </a:path>
              <a:path w="23111" h="21600" stroke="0" extrusionOk="0">
                <a:moveTo>
                  <a:pt x="-1" y="5646"/>
                </a:moveTo>
                <a:cubicBezTo>
                  <a:pt x="3979" y="2014"/>
                  <a:pt x="9173" y="-1"/>
                  <a:pt x="14562" y="0"/>
                </a:cubicBezTo>
                <a:cubicBezTo>
                  <a:pt x="17502" y="0"/>
                  <a:pt x="20411" y="600"/>
                  <a:pt x="23111" y="1763"/>
                </a:cubicBezTo>
                <a:lnTo>
                  <a:pt x="14562" y="2160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280682" name="Arc 106"/>
          <p:cNvSpPr>
            <a:spLocks/>
          </p:cNvSpPr>
          <p:nvPr/>
        </p:nvSpPr>
        <p:spPr bwMode="auto">
          <a:xfrm rot="2160000">
            <a:off x="3773551" y="3771900"/>
            <a:ext cx="842963" cy="184150"/>
          </a:xfrm>
          <a:custGeom>
            <a:avLst/>
            <a:gdLst>
              <a:gd name="G0" fmla="+- 14562 0 0"/>
              <a:gd name="G1" fmla="+- 21600 0 0"/>
              <a:gd name="G2" fmla="+- 21600 0 0"/>
              <a:gd name="T0" fmla="*/ 0 w 23111"/>
              <a:gd name="T1" fmla="*/ 5647 h 21600"/>
              <a:gd name="T2" fmla="*/ 23111 w 23111"/>
              <a:gd name="T3" fmla="*/ 1764 h 21600"/>
              <a:gd name="T4" fmla="*/ 14562 w 23111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3111" h="21600" fill="none" extrusionOk="0">
                <a:moveTo>
                  <a:pt x="-1" y="5646"/>
                </a:moveTo>
                <a:cubicBezTo>
                  <a:pt x="3979" y="2014"/>
                  <a:pt x="9173" y="-1"/>
                  <a:pt x="14562" y="0"/>
                </a:cubicBezTo>
                <a:cubicBezTo>
                  <a:pt x="17502" y="0"/>
                  <a:pt x="20411" y="600"/>
                  <a:pt x="23111" y="1763"/>
                </a:cubicBezTo>
              </a:path>
              <a:path w="23111" h="21600" stroke="0" extrusionOk="0">
                <a:moveTo>
                  <a:pt x="-1" y="5646"/>
                </a:moveTo>
                <a:cubicBezTo>
                  <a:pt x="3979" y="2014"/>
                  <a:pt x="9173" y="-1"/>
                  <a:pt x="14562" y="0"/>
                </a:cubicBezTo>
                <a:cubicBezTo>
                  <a:pt x="17502" y="0"/>
                  <a:pt x="20411" y="600"/>
                  <a:pt x="23111" y="1763"/>
                </a:cubicBezTo>
                <a:lnTo>
                  <a:pt x="14562" y="2160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cxnSp>
        <p:nvCxnSpPr>
          <p:cNvPr id="280683" name="AutoShape 107"/>
          <p:cNvCxnSpPr>
            <a:cxnSpLocks noChangeShapeType="1"/>
          </p:cNvCxnSpPr>
          <p:nvPr/>
        </p:nvCxnSpPr>
        <p:spPr bwMode="auto">
          <a:xfrm>
            <a:off x="3671951" y="4832350"/>
            <a:ext cx="3463925" cy="1588"/>
          </a:xfrm>
          <a:prstGeom prst="straightConnector1">
            <a:avLst/>
          </a:prstGeom>
          <a:noFill/>
          <a:ln w="9525">
            <a:solidFill>
              <a:srgbClr val="000000"/>
            </a:solidFill>
            <a:prstDash val="lgDashDot"/>
            <a:round/>
            <a:headEnd/>
            <a:tailEnd/>
          </a:ln>
          <a:effectLst/>
        </p:spPr>
      </p:cxnSp>
      <p:cxnSp>
        <p:nvCxnSpPr>
          <p:cNvPr id="280684" name="AutoShape 108"/>
          <p:cNvCxnSpPr>
            <a:cxnSpLocks noChangeShapeType="1"/>
          </p:cNvCxnSpPr>
          <p:nvPr/>
        </p:nvCxnSpPr>
        <p:spPr bwMode="auto">
          <a:xfrm flipV="1">
            <a:off x="3214751" y="4583113"/>
            <a:ext cx="2425700" cy="1587"/>
          </a:xfrm>
          <a:prstGeom prst="straightConnector1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  <a:effectLst/>
        </p:spPr>
      </p:cxnSp>
      <p:cxnSp>
        <p:nvCxnSpPr>
          <p:cNvPr id="280685" name="AutoShape 109"/>
          <p:cNvCxnSpPr>
            <a:cxnSpLocks noChangeShapeType="1"/>
          </p:cNvCxnSpPr>
          <p:nvPr/>
        </p:nvCxnSpPr>
        <p:spPr bwMode="auto">
          <a:xfrm flipV="1">
            <a:off x="4081526" y="5056188"/>
            <a:ext cx="2425700" cy="1587"/>
          </a:xfrm>
          <a:prstGeom prst="straightConnector1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  <a:effectLst/>
        </p:spPr>
      </p:cxnSp>
      <p:sp>
        <p:nvSpPr>
          <p:cNvPr id="280686" name="Arc 110"/>
          <p:cNvSpPr>
            <a:spLocks/>
          </p:cNvSpPr>
          <p:nvPr/>
        </p:nvSpPr>
        <p:spPr bwMode="auto">
          <a:xfrm rot="2160000">
            <a:off x="4778439" y="4776788"/>
            <a:ext cx="842962" cy="182562"/>
          </a:xfrm>
          <a:custGeom>
            <a:avLst/>
            <a:gdLst>
              <a:gd name="G0" fmla="+- 14562 0 0"/>
              <a:gd name="G1" fmla="+- 21600 0 0"/>
              <a:gd name="G2" fmla="+- 21600 0 0"/>
              <a:gd name="T0" fmla="*/ 0 w 23111"/>
              <a:gd name="T1" fmla="*/ 5647 h 21600"/>
              <a:gd name="T2" fmla="*/ 23111 w 23111"/>
              <a:gd name="T3" fmla="*/ 1764 h 21600"/>
              <a:gd name="T4" fmla="*/ 14562 w 23111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3111" h="21600" fill="none" extrusionOk="0">
                <a:moveTo>
                  <a:pt x="-1" y="5646"/>
                </a:moveTo>
                <a:cubicBezTo>
                  <a:pt x="3979" y="2014"/>
                  <a:pt x="9173" y="-1"/>
                  <a:pt x="14562" y="0"/>
                </a:cubicBezTo>
                <a:cubicBezTo>
                  <a:pt x="17502" y="0"/>
                  <a:pt x="20411" y="600"/>
                  <a:pt x="23111" y="1763"/>
                </a:cubicBezTo>
              </a:path>
              <a:path w="23111" h="21600" stroke="0" extrusionOk="0">
                <a:moveTo>
                  <a:pt x="-1" y="5646"/>
                </a:moveTo>
                <a:cubicBezTo>
                  <a:pt x="3979" y="2014"/>
                  <a:pt x="9173" y="-1"/>
                  <a:pt x="14562" y="0"/>
                </a:cubicBezTo>
                <a:cubicBezTo>
                  <a:pt x="17502" y="0"/>
                  <a:pt x="20411" y="600"/>
                  <a:pt x="23111" y="1763"/>
                </a:cubicBezTo>
                <a:lnTo>
                  <a:pt x="14562" y="2160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280687" name="Arc 111"/>
          <p:cNvSpPr>
            <a:spLocks/>
          </p:cNvSpPr>
          <p:nvPr/>
        </p:nvSpPr>
        <p:spPr bwMode="auto">
          <a:xfrm rot="2160000">
            <a:off x="4499039" y="4776788"/>
            <a:ext cx="842962" cy="182562"/>
          </a:xfrm>
          <a:custGeom>
            <a:avLst/>
            <a:gdLst>
              <a:gd name="G0" fmla="+- 14562 0 0"/>
              <a:gd name="G1" fmla="+- 21600 0 0"/>
              <a:gd name="G2" fmla="+- 21600 0 0"/>
              <a:gd name="T0" fmla="*/ 0 w 23111"/>
              <a:gd name="T1" fmla="*/ 5647 h 21600"/>
              <a:gd name="T2" fmla="*/ 23111 w 23111"/>
              <a:gd name="T3" fmla="*/ 1764 h 21600"/>
              <a:gd name="T4" fmla="*/ 14562 w 23111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3111" h="21600" fill="none" extrusionOk="0">
                <a:moveTo>
                  <a:pt x="-1" y="5646"/>
                </a:moveTo>
                <a:cubicBezTo>
                  <a:pt x="3979" y="2014"/>
                  <a:pt x="9173" y="-1"/>
                  <a:pt x="14562" y="0"/>
                </a:cubicBezTo>
                <a:cubicBezTo>
                  <a:pt x="17502" y="0"/>
                  <a:pt x="20411" y="600"/>
                  <a:pt x="23111" y="1763"/>
                </a:cubicBezTo>
              </a:path>
              <a:path w="23111" h="21600" stroke="0" extrusionOk="0">
                <a:moveTo>
                  <a:pt x="-1" y="5646"/>
                </a:moveTo>
                <a:cubicBezTo>
                  <a:pt x="3979" y="2014"/>
                  <a:pt x="9173" y="-1"/>
                  <a:pt x="14562" y="0"/>
                </a:cubicBezTo>
                <a:cubicBezTo>
                  <a:pt x="17502" y="0"/>
                  <a:pt x="20411" y="600"/>
                  <a:pt x="23111" y="1763"/>
                </a:cubicBezTo>
                <a:lnTo>
                  <a:pt x="14562" y="2160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280688" name="Arc 112"/>
          <p:cNvSpPr>
            <a:spLocks/>
          </p:cNvSpPr>
          <p:nvPr/>
        </p:nvSpPr>
        <p:spPr bwMode="auto">
          <a:xfrm rot="2160000">
            <a:off x="3727514" y="4779963"/>
            <a:ext cx="842962" cy="182562"/>
          </a:xfrm>
          <a:custGeom>
            <a:avLst/>
            <a:gdLst>
              <a:gd name="G0" fmla="+- 14562 0 0"/>
              <a:gd name="G1" fmla="+- 21600 0 0"/>
              <a:gd name="G2" fmla="+- 21600 0 0"/>
              <a:gd name="T0" fmla="*/ 0 w 23111"/>
              <a:gd name="T1" fmla="*/ 5647 h 21600"/>
              <a:gd name="T2" fmla="*/ 23111 w 23111"/>
              <a:gd name="T3" fmla="*/ 1764 h 21600"/>
              <a:gd name="T4" fmla="*/ 14562 w 23111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3111" h="21600" fill="none" extrusionOk="0">
                <a:moveTo>
                  <a:pt x="-1" y="5646"/>
                </a:moveTo>
                <a:cubicBezTo>
                  <a:pt x="3979" y="2014"/>
                  <a:pt x="9173" y="-1"/>
                  <a:pt x="14562" y="0"/>
                </a:cubicBezTo>
                <a:cubicBezTo>
                  <a:pt x="17502" y="0"/>
                  <a:pt x="20411" y="600"/>
                  <a:pt x="23111" y="1763"/>
                </a:cubicBezTo>
              </a:path>
              <a:path w="23111" h="21600" stroke="0" extrusionOk="0">
                <a:moveTo>
                  <a:pt x="-1" y="5646"/>
                </a:moveTo>
                <a:cubicBezTo>
                  <a:pt x="3979" y="2014"/>
                  <a:pt x="9173" y="-1"/>
                  <a:pt x="14562" y="0"/>
                </a:cubicBezTo>
                <a:cubicBezTo>
                  <a:pt x="17502" y="0"/>
                  <a:pt x="20411" y="600"/>
                  <a:pt x="23111" y="1763"/>
                </a:cubicBezTo>
                <a:lnTo>
                  <a:pt x="14562" y="2160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280689" name="Arc 113"/>
          <p:cNvSpPr>
            <a:spLocks/>
          </p:cNvSpPr>
          <p:nvPr/>
        </p:nvSpPr>
        <p:spPr bwMode="auto">
          <a:xfrm rot="2160000">
            <a:off x="5046726" y="4776788"/>
            <a:ext cx="842963" cy="182562"/>
          </a:xfrm>
          <a:custGeom>
            <a:avLst/>
            <a:gdLst>
              <a:gd name="G0" fmla="+- 14562 0 0"/>
              <a:gd name="G1" fmla="+- 21600 0 0"/>
              <a:gd name="G2" fmla="+- 21600 0 0"/>
              <a:gd name="T0" fmla="*/ 0 w 23111"/>
              <a:gd name="T1" fmla="*/ 5647 h 21600"/>
              <a:gd name="T2" fmla="*/ 23111 w 23111"/>
              <a:gd name="T3" fmla="*/ 1764 h 21600"/>
              <a:gd name="T4" fmla="*/ 14562 w 23111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3111" h="21600" fill="none" extrusionOk="0">
                <a:moveTo>
                  <a:pt x="-1" y="5646"/>
                </a:moveTo>
                <a:cubicBezTo>
                  <a:pt x="3979" y="2014"/>
                  <a:pt x="9173" y="-1"/>
                  <a:pt x="14562" y="0"/>
                </a:cubicBezTo>
                <a:cubicBezTo>
                  <a:pt x="17502" y="0"/>
                  <a:pt x="20411" y="600"/>
                  <a:pt x="23111" y="1763"/>
                </a:cubicBezTo>
              </a:path>
              <a:path w="23111" h="21600" stroke="0" extrusionOk="0">
                <a:moveTo>
                  <a:pt x="-1" y="5646"/>
                </a:moveTo>
                <a:cubicBezTo>
                  <a:pt x="3979" y="2014"/>
                  <a:pt x="9173" y="-1"/>
                  <a:pt x="14562" y="0"/>
                </a:cubicBezTo>
                <a:cubicBezTo>
                  <a:pt x="17502" y="0"/>
                  <a:pt x="20411" y="600"/>
                  <a:pt x="23111" y="1763"/>
                </a:cubicBezTo>
                <a:lnTo>
                  <a:pt x="14562" y="2160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280690" name="Arc 114"/>
          <p:cNvSpPr>
            <a:spLocks/>
          </p:cNvSpPr>
          <p:nvPr/>
        </p:nvSpPr>
        <p:spPr bwMode="auto">
          <a:xfrm rot="2160000">
            <a:off x="3960876" y="4776788"/>
            <a:ext cx="842963" cy="182562"/>
          </a:xfrm>
          <a:custGeom>
            <a:avLst/>
            <a:gdLst>
              <a:gd name="G0" fmla="+- 14562 0 0"/>
              <a:gd name="G1" fmla="+- 21600 0 0"/>
              <a:gd name="G2" fmla="+- 21600 0 0"/>
              <a:gd name="T0" fmla="*/ 0 w 23111"/>
              <a:gd name="T1" fmla="*/ 5647 h 21600"/>
              <a:gd name="T2" fmla="*/ 23111 w 23111"/>
              <a:gd name="T3" fmla="*/ 1764 h 21600"/>
              <a:gd name="T4" fmla="*/ 14562 w 23111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3111" h="21600" fill="none" extrusionOk="0">
                <a:moveTo>
                  <a:pt x="-1" y="5646"/>
                </a:moveTo>
                <a:cubicBezTo>
                  <a:pt x="3979" y="2014"/>
                  <a:pt x="9173" y="-1"/>
                  <a:pt x="14562" y="0"/>
                </a:cubicBezTo>
                <a:cubicBezTo>
                  <a:pt x="17502" y="0"/>
                  <a:pt x="20411" y="600"/>
                  <a:pt x="23111" y="1763"/>
                </a:cubicBezTo>
              </a:path>
              <a:path w="23111" h="21600" stroke="0" extrusionOk="0">
                <a:moveTo>
                  <a:pt x="-1" y="5646"/>
                </a:moveTo>
                <a:cubicBezTo>
                  <a:pt x="3979" y="2014"/>
                  <a:pt x="9173" y="-1"/>
                  <a:pt x="14562" y="0"/>
                </a:cubicBezTo>
                <a:cubicBezTo>
                  <a:pt x="17502" y="0"/>
                  <a:pt x="20411" y="600"/>
                  <a:pt x="23111" y="1763"/>
                </a:cubicBezTo>
                <a:lnTo>
                  <a:pt x="14562" y="2160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280691" name="Arc 115"/>
          <p:cNvSpPr>
            <a:spLocks/>
          </p:cNvSpPr>
          <p:nvPr/>
        </p:nvSpPr>
        <p:spPr bwMode="auto">
          <a:xfrm rot="2160000">
            <a:off x="4225989" y="4775200"/>
            <a:ext cx="842962" cy="184150"/>
          </a:xfrm>
          <a:custGeom>
            <a:avLst/>
            <a:gdLst>
              <a:gd name="G0" fmla="+- 14562 0 0"/>
              <a:gd name="G1" fmla="+- 21600 0 0"/>
              <a:gd name="G2" fmla="+- 21600 0 0"/>
              <a:gd name="T0" fmla="*/ 0 w 23111"/>
              <a:gd name="T1" fmla="*/ 5647 h 21600"/>
              <a:gd name="T2" fmla="*/ 23111 w 23111"/>
              <a:gd name="T3" fmla="*/ 1764 h 21600"/>
              <a:gd name="T4" fmla="*/ 14562 w 23111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3111" h="21600" fill="none" extrusionOk="0">
                <a:moveTo>
                  <a:pt x="-1" y="5646"/>
                </a:moveTo>
                <a:cubicBezTo>
                  <a:pt x="3979" y="2014"/>
                  <a:pt x="9173" y="-1"/>
                  <a:pt x="14562" y="0"/>
                </a:cubicBezTo>
                <a:cubicBezTo>
                  <a:pt x="17502" y="0"/>
                  <a:pt x="20411" y="600"/>
                  <a:pt x="23111" y="1763"/>
                </a:cubicBezTo>
              </a:path>
              <a:path w="23111" h="21600" stroke="0" extrusionOk="0">
                <a:moveTo>
                  <a:pt x="-1" y="5646"/>
                </a:moveTo>
                <a:cubicBezTo>
                  <a:pt x="3979" y="2014"/>
                  <a:pt x="9173" y="-1"/>
                  <a:pt x="14562" y="0"/>
                </a:cubicBezTo>
                <a:cubicBezTo>
                  <a:pt x="17502" y="0"/>
                  <a:pt x="20411" y="600"/>
                  <a:pt x="23111" y="1763"/>
                </a:cubicBezTo>
                <a:lnTo>
                  <a:pt x="14562" y="2160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graphicFrame>
        <p:nvGraphicFramePr>
          <p:cNvPr id="280693" name="Object 117"/>
          <p:cNvGraphicFramePr>
            <a:graphicFrameLocks noChangeAspect="1"/>
          </p:cNvGraphicFramePr>
          <p:nvPr/>
        </p:nvGraphicFramePr>
        <p:xfrm>
          <a:off x="501457" y="1150364"/>
          <a:ext cx="2525207" cy="11173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0763" name="Equation" r:id="rId5" imgW="1434960" imgH="634680" progId="Equation.3">
                  <p:embed/>
                </p:oleObj>
              </mc:Choice>
              <mc:Fallback>
                <p:oleObj name="Equation" r:id="rId5" imgW="1434960" imgH="634680" progId="Equation.3">
                  <p:embed/>
                  <p:pic>
                    <p:nvPicPr>
                      <p:cNvPr id="0" name="Picture 1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1457" y="1150364"/>
                        <a:ext cx="2525207" cy="111734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7" name="Szövegdoboz 116"/>
          <p:cNvSpPr txBox="1"/>
          <p:nvPr/>
        </p:nvSpPr>
        <p:spPr>
          <a:xfrm>
            <a:off x="2071681" y="3638546"/>
            <a:ext cx="1123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terelő</a:t>
            </a:r>
            <a:endParaRPr lang="hu-HU" dirty="0"/>
          </a:p>
        </p:txBody>
      </p:sp>
      <p:sp>
        <p:nvSpPr>
          <p:cNvPr id="118" name="Szövegdoboz 117"/>
          <p:cNvSpPr txBox="1"/>
          <p:nvPr/>
        </p:nvSpPr>
        <p:spPr>
          <a:xfrm>
            <a:off x="2095463" y="4143371"/>
            <a:ext cx="1123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futó</a:t>
            </a:r>
            <a:endParaRPr lang="hu-HU" dirty="0"/>
          </a:p>
        </p:txBody>
      </p:sp>
      <p:sp>
        <p:nvSpPr>
          <p:cNvPr id="119" name="Szövegdoboz 118"/>
          <p:cNvSpPr txBox="1"/>
          <p:nvPr/>
        </p:nvSpPr>
        <p:spPr>
          <a:xfrm>
            <a:off x="2124022" y="4652958"/>
            <a:ext cx="1123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terelő</a:t>
            </a:r>
            <a:endParaRPr lang="hu-HU" dirty="0"/>
          </a:p>
        </p:txBody>
      </p:sp>
      <p:grpSp>
        <p:nvGrpSpPr>
          <p:cNvPr id="122" name="Csoportba foglalás 121"/>
          <p:cNvGrpSpPr/>
          <p:nvPr/>
        </p:nvGrpSpPr>
        <p:grpSpPr>
          <a:xfrm>
            <a:off x="475488" y="3428999"/>
            <a:ext cx="1179576" cy="1325881"/>
            <a:chOff x="475488" y="3428999"/>
            <a:chExt cx="1179576" cy="1325881"/>
          </a:xfrm>
        </p:grpSpPr>
        <p:sp>
          <p:nvSpPr>
            <p:cNvPr id="120" name="Lefelé nyíl 119"/>
            <p:cNvSpPr/>
            <p:nvPr/>
          </p:nvSpPr>
          <p:spPr bwMode="auto">
            <a:xfrm>
              <a:off x="475488" y="3429000"/>
              <a:ext cx="1179576" cy="1325880"/>
            </a:xfrm>
            <a:prstGeom prst="downArrow">
              <a:avLst>
                <a:gd name="adj1" fmla="val 50000"/>
                <a:gd name="adj2" fmla="val 42414"/>
              </a:avLst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hu-H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21" name="Szövegdoboz 120"/>
            <p:cNvSpPr txBox="1"/>
            <p:nvPr/>
          </p:nvSpPr>
          <p:spPr>
            <a:xfrm rot="16200000">
              <a:off x="498352" y="3729744"/>
              <a:ext cx="112471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u-HU" sz="1400" dirty="0" smtClean="0"/>
                <a:t>Áramlás iránya</a:t>
              </a:r>
              <a:endParaRPr lang="hu-HU" sz="1400" dirty="0"/>
            </a:p>
          </p:txBody>
        </p:sp>
      </p:grpSp>
      <p:sp>
        <p:nvSpPr>
          <p:cNvPr id="3" name="Szövegdoboz 2"/>
          <p:cNvSpPr txBox="1"/>
          <p:nvPr/>
        </p:nvSpPr>
        <p:spPr>
          <a:xfrm>
            <a:off x="258056" y="3221797"/>
            <a:ext cx="8664165" cy="2862322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hu-HU" sz="2000" dirty="0" smtClean="0"/>
              <a:t>Nincs tehát nyomásváltozás a futó lapátsoron, ill. a fokozat teljes nyomásváltozása a terelő lapátsoron valósul meg. A futó lapátsorra felrajzolt sebességi háromszögek segítségével, feltételezve, hogy az állapotváltozás adiabatikus</a:t>
            </a:r>
          </a:p>
          <a:p>
            <a:endParaRPr lang="hu-HU" sz="2000" dirty="0"/>
          </a:p>
          <a:p>
            <a:endParaRPr lang="hu-HU" sz="2000" dirty="0" smtClean="0"/>
          </a:p>
          <a:p>
            <a:endParaRPr lang="hu-HU" sz="2000" dirty="0"/>
          </a:p>
          <a:p>
            <a:pPr algn="l"/>
            <a:endParaRPr lang="hu-HU" sz="2000" dirty="0" smtClean="0"/>
          </a:p>
          <a:p>
            <a:pPr algn="l"/>
            <a:r>
              <a:rPr lang="hu-HU" sz="2000" dirty="0" smtClean="0"/>
              <a:t>ahol </a:t>
            </a:r>
            <a:r>
              <a:rPr lang="hu-HU" sz="2000" i="1" dirty="0" smtClean="0"/>
              <a:t>T</a:t>
            </a:r>
            <a:r>
              <a:rPr lang="hu-HU" sz="2000" i="1" baseline="-25000" dirty="0" smtClean="0"/>
              <a:t>1</a:t>
            </a:r>
            <a:r>
              <a:rPr lang="hu-HU" sz="2000" dirty="0" smtClean="0"/>
              <a:t> a fokozatra érkező közeg hőmérséklete!</a:t>
            </a:r>
          </a:p>
        </p:txBody>
      </p:sp>
      <p:graphicFrame>
        <p:nvGraphicFramePr>
          <p:cNvPr id="8" name="Objektum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86606257"/>
              </p:ext>
            </p:extLst>
          </p:nvPr>
        </p:nvGraphicFramePr>
        <p:xfrm>
          <a:off x="2927371" y="4529138"/>
          <a:ext cx="3017880" cy="110860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0764" name="Equation" r:id="rId7" imgW="1866600" imgH="685800" progId="Equation.3">
                  <p:embed/>
                </p:oleObj>
              </mc:Choice>
              <mc:Fallback>
                <p:oleObj name="Equation" r:id="rId7" imgW="1866600" imgH="685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927371" y="4529138"/>
                        <a:ext cx="3017880" cy="110860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3" name="Szövegdoboz 72"/>
          <p:cNvSpPr txBox="1"/>
          <p:nvPr/>
        </p:nvSpPr>
        <p:spPr>
          <a:xfrm>
            <a:off x="274661" y="3229349"/>
            <a:ext cx="8664165" cy="2246769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hu-HU" sz="2000" dirty="0" smtClean="0"/>
              <a:t>A gyakorlatban egy lapátsoron a nyomásváltozás meglehetősen csekély ezért igen jó közelítéssel lehet ilyenkor elhanyagolni a sűrűség változását, ami jelentősen egyszerűsíti a számolást, ugyanis </a:t>
            </a:r>
          </a:p>
          <a:p>
            <a:endParaRPr lang="hu-HU" sz="2000" dirty="0"/>
          </a:p>
          <a:p>
            <a:endParaRPr lang="hu-HU" sz="2000" dirty="0" smtClean="0"/>
          </a:p>
          <a:p>
            <a:endParaRPr lang="hu-HU" sz="2000" dirty="0"/>
          </a:p>
          <a:p>
            <a:pPr algn="l"/>
            <a:endParaRPr lang="hu-HU" sz="2000" dirty="0" smtClean="0"/>
          </a:p>
        </p:txBody>
      </p:sp>
      <p:graphicFrame>
        <p:nvGraphicFramePr>
          <p:cNvPr id="9" name="Objektum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36756662"/>
              </p:ext>
            </p:extLst>
          </p:nvPr>
        </p:nvGraphicFramePr>
        <p:xfrm>
          <a:off x="2716213" y="4206875"/>
          <a:ext cx="3424237" cy="1141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0765" name="Equation" r:id="rId9" imgW="1257120" imgH="419040" progId="Equation.3">
                  <p:embed/>
                </p:oleObj>
              </mc:Choice>
              <mc:Fallback>
                <p:oleObj name="Equation" r:id="rId9" imgW="125712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2716213" y="4206875"/>
                        <a:ext cx="3424237" cy="11414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806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06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806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806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806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806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806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806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806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806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280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806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806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280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806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806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2806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806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806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806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806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806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806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806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806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000"/>
                            </p:stCondLst>
                            <p:childTnLst>
                              <p:par>
                                <p:cTn id="6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2806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500"/>
                            </p:stCondLst>
                            <p:childTnLst>
                              <p:par>
                                <p:cTn id="73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806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806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2000"/>
                            </p:stCondLst>
                            <p:childTnLst>
                              <p:par>
                                <p:cTn id="7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0" dur="500"/>
                                        <p:tgtEl>
                                          <p:spTgt spid="2806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2806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6" dur="500"/>
                                        <p:tgtEl>
                                          <p:spTgt spid="2806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9" dur="500"/>
                                        <p:tgtEl>
                                          <p:spTgt spid="2806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2" dur="500"/>
                                        <p:tgtEl>
                                          <p:spTgt spid="2806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5" dur="500"/>
                                        <p:tgtEl>
                                          <p:spTgt spid="2806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806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806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500"/>
                            </p:stCondLst>
                            <p:childTnLst>
                              <p:par>
                                <p:cTn id="10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5" dur="500"/>
                                        <p:tgtEl>
                                          <p:spTgt spid="2806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8" dur="500"/>
                                        <p:tgtEl>
                                          <p:spTgt spid="2806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000"/>
                            </p:stCondLst>
                            <p:childTnLst>
                              <p:par>
                                <p:cTn id="110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2806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2806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2806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2806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0" dur="500"/>
                                        <p:tgtEl>
                                          <p:spTgt spid="2806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500"/>
                            </p:stCondLst>
                            <p:childTnLst>
                              <p:par>
                                <p:cTn id="13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4" dur="500"/>
                                        <p:tgtEl>
                                          <p:spTgt spid="2806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9" dur="500"/>
                                        <p:tgtEl>
                                          <p:spTgt spid="2806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4" dur="500"/>
                                        <p:tgtEl>
                                          <p:spTgt spid="2806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7" dur="500"/>
                                        <p:tgtEl>
                                          <p:spTgt spid="2806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0" dur="500"/>
                                        <p:tgtEl>
                                          <p:spTgt spid="2806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3" dur="500"/>
                                        <p:tgtEl>
                                          <p:spTgt spid="2806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6" dur="500"/>
                                        <p:tgtEl>
                                          <p:spTgt spid="280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9" dur="500"/>
                                        <p:tgtEl>
                                          <p:spTgt spid="280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2" dur="500"/>
                                        <p:tgtEl>
                                          <p:spTgt spid="280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5" dur="500"/>
                                        <p:tgtEl>
                                          <p:spTgt spid="280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8" dur="500"/>
                                        <p:tgtEl>
                                          <p:spTgt spid="2806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1" dur="500"/>
                                        <p:tgtEl>
                                          <p:spTgt spid="2806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500"/>
                            </p:stCondLst>
                            <p:childTnLst>
                              <p:par>
                                <p:cTn id="173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4" dur="500"/>
                                        <p:tgtEl>
                                          <p:spTgt spid="2806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0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7" dur="500"/>
                                        <p:tgtEl>
                                          <p:spTgt spid="2806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0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3" dur="500" fill="hold"/>
                                        <p:tgtEl>
                                          <p:spTgt spid="2806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500" fill="hold"/>
                                        <p:tgtEl>
                                          <p:spTgt spid="2806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7" dur="500" fill="hold"/>
                                        <p:tgtEl>
                                          <p:spTgt spid="2806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500" fill="hold"/>
                                        <p:tgtEl>
                                          <p:spTgt spid="2806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9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1" dur="500" fill="hold"/>
                                        <p:tgtEl>
                                          <p:spTgt spid="2806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2806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7" dur="500"/>
                                        <p:tgtEl>
                                          <p:spTgt spid="280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8" fill="hold">
                            <p:stCondLst>
                              <p:cond delay="500"/>
                            </p:stCondLst>
                            <p:childTnLst>
                              <p:par>
                                <p:cTn id="19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1" dur="500"/>
                                        <p:tgtEl>
                                          <p:spTgt spid="280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2" fill="hold">
                      <p:stCondLst>
                        <p:cond delay="indefinite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6" dur="500"/>
                                        <p:tgtEl>
                                          <p:spTgt spid="280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1" dur="500"/>
                                        <p:tgtEl>
                                          <p:spTgt spid="2806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4" dur="500"/>
                                        <p:tgtEl>
                                          <p:spTgt spid="280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7" dur="500"/>
                                        <p:tgtEl>
                                          <p:spTgt spid="280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0" dur="500"/>
                                        <p:tgtEl>
                                          <p:spTgt spid="2806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3" dur="500"/>
                                        <p:tgtEl>
                                          <p:spTgt spid="280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4" fill="hold">
                            <p:stCondLst>
                              <p:cond delay="500"/>
                            </p:stCondLst>
                            <p:childTnLst>
                              <p:par>
                                <p:cTn id="225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26" dur="500"/>
                                        <p:tgtEl>
                                          <p:spTgt spid="2806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0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29" dur="500"/>
                                        <p:tgtEl>
                                          <p:spTgt spid="2806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0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1" fill="hold">
                      <p:stCondLst>
                        <p:cond delay="indefinite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5" dur="500" fill="hold"/>
                                        <p:tgtEl>
                                          <p:spTgt spid="2806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6" dur="500" fill="hold"/>
                                        <p:tgtEl>
                                          <p:spTgt spid="2806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7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9" dur="500" fill="hold"/>
                                        <p:tgtEl>
                                          <p:spTgt spid="2806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0" dur="500" fill="hold"/>
                                        <p:tgtEl>
                                          <p:spTgt spid="2806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1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3" dur="500" fill="hold"/>
                                        <p:tgtEl>
                                          <p:spTgt spid="2806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4" dur="500" fill="hold"/>
                                        <p:tgtEl>
                                          <p:spTgt spid="2806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7" dur="500" fill="hold"/>
                                        <p:tgtEl>
                                          <p:spTgt spid="2806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8" dur="500" fill="hold"/>
                                        <p:tgtEl>
                                          <p:spTgt spid="2806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1" dur="500" fill="hold"/>
                                        <p:tgtEl>
                                          <p:spTgt spid="2806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2" dur="500" fill="hold"/>
                                        <p:tgtEl>
                                          <p:spTgt spid="2806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3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5" dur="500" fill="hold"/>
                                        <p:tgtEl>
                                          <p:spTgt spid="2806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6" dur="500" fill="hold"/>
                                        <p:tgtEl>
                                          <p:spTgt spid="2806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7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9" dur="500" fill="hold"/>
                                        <p:tgtEl>
                                          <p:spTgt spid="2806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0" dur="500" fill="hold"/>
                                        <p:tgtEl>
                                          <p:spTgt spid="2806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1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3" dur="500" fill="hold"/>
                                        <p:tgtEl>
                                          <p:spTgt spid="2806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4" dur="500" fill="hold"/>
                                        <p:tgtEl>
                                          <p:spTgt spid="2806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7" dur="500" fill="hold"/>
                                        <p:tgtEl>
                                          <p:spTgt spid="2806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8" dur="500" fill="hold"/>
                                        <p:tgtEl>
                                          <p:spTgt spid="2806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9" fill="hold">
                            <p:stCondLst>
                              <p:cond delay="500"/>
                            </p:stCondLst>
                            <p:childTnLst>
                              <p:par>
                                <p:cTn id="270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2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3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4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5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7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9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0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1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2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3" fill="hold">
                            <p:stCondLst>
                              <p:cond delay="1500"/>
                            </p:stCondLst>
                            <p:childTnLst>
                              <p:par>
                                <p:cTn id="284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6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7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8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9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0" fill="hold">
                      <p:stCondLst>
                        <p:cond delay="indefinite"/>
                      </p:stCondLst>
                      <p:childTnLst>
                        <p:par>
                          <p:cTn id="291" fill="hold">
                            <p:stCondLst>
                              <p:cond delay="0"/>
                            </p:stCondLst>
                            <p:childTnLst>
                              <p:par>
                                <p:cTn id="292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4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95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6" fill="hold">
                            <p:stCondLst>
                              <p:cond delay="500"/>
                            </p:stCondLst>
                            <p:childTnLst>
                              <p:par>
                                <p:cTn id="29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0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1" fill="hold">
                            <p:stCondLst>
                              <p:cond delay="1000"/>
                            </p:stCondLst>
                            <p:childTnLst>
                              <p:par>
                                <p:cTn id="302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4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0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6" fill="hold">
                            <p:stCondLst>
                              <p:cond delay="1500"/>
                            </p:stCondLst>
                            <p:childTnLst>
                              <p:par>
                                <p:cTn id="30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1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1" fill="hold">
                      <p:stCondLst>
                        <p:cond delay="indefinite"/>
                      </p:stCondLst>
                      <p:childTnLst>
                        <p:par>
                          <p:cTn id="312" fill="hold">
                            <p:stCondLst>
                              <p:cond delay="0"/>
                            </p:stCondLst>
                            <p:childTnLst>
                              <p:par>
                                <p:cTn id="31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0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2" fill="hold">
                            <p:stCondLst>
                              <p:cond delay="500"/>
                            </p:stCondLst>
                            <p:childTnLst>
                              <p:par>
                                <p:cTn id="32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5" dur="500"/>
                                        <p:tgtEl>
                                          <p:spTgt spid="7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6" dur="500"/>
                                        <p:tgtEl>
                                          <p:spTgt spid="7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7" fill="hold">
                            <p:stCondLst>
                              <p:cond delay="1000"/>
                            </p:stCondLst>
                            <p:childTnLst>
                              <p:par>
                                <p:cTn id="32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0" dur="500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1" dur="500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2" fill="hold">
                      <p:stCondLst>
                        <p:cond delay="indefinite"/>
                      </p:stCondLst>
                      <p:childTnLst>
                        <p:par>
                          <p:cTn id="333" fill="hold">
                            <p:stCondLst>
                              <p:cond delay="0"/>
                            </p:stCondLst>
                            <p:childTnLst>
                              <p:par>
                                <p:cTn id="334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0642" grpId="0"/>
      <p:bldP spid="280643" grpId="0"/>
      <p:bldP spid="280647" grpId="0" animBg="1"/>
      <p:bldP spid="280648" grpId="0" animBg="1"/>
      <p:bldP spid="280649" grpId="0" animBg="1"/>
      <p:bldP spid="280650" grpId="0" animBg="1"/>
      <p:bldP spid="280651" grpId="0" animBg="1"/>
      <p:bldP spid="280654" grpId="0" animBg="1"/>
      <p:bldP spid="280655" grpId="0" animBg="1"/>
      <p:bldP spid="280656" grpId="0" animBg="1"/>
      <p:bldP spid="280657" grpId="0" animBg="1"/>
      <p:bldP spid="280658" grpId="0" animBg="1"/>
      <p:bldP spid="280659" grpId="0" animBg="1"/>
      <p:bldP spid="280660" grpId="0"/>
      <p:bldP spid="280661" grpId="0"/>
      <p:bldP spid="280662" grpId="0"/>
      <p:bldP spid="280669" grpId="0"/>
      <p:bldP spid="280671" grpId="0" animBg="1"/>
      <p:bldP spid="280672" grpId="0"/>
      <p:bldP spid="280677" grpId="0" animBg="1"/>
      <p:bldP spid="280678" grpId="0" animBg="1"/>
      <p:bldP spid="280679" grpId="0" animBg="1"/>
      <p:bldP spid="280680" grpId="0" animBg="1"/>
      <p:bldP spid="280681" grpId="0" animBg="1"/>
      <p:bldP spid="280682" grpId="0" animBg="1"/>
      <p:bldP spid="280686" grpId="0" animBg="1"/>
      <p:bldP spid="280687" grpId="0" animBg="1"/>
      <p:bldP spid="280688" grpId="0" animBg="1"/>
      <p:bldP spid="280689" grpId="0" animBg="1"/>
      <p:bldP spid="280690" grpId="0" animBg="1"/>
      <p:bldP spid="280691" grpId="0" animBg="1"/>
      <p:bldP spid="117" grpId="0"/>
      <p:bldP spid="118" grpId="0"/>
      <p:bldP spid="119" grpId="0"/>
      <p:bldP spid="3" grpId="0" uiExpand="1" build="p" animBg="1"/>
      <p:bldP spid="3" grpId="1" build="allAtOnce" animBg="1"/>
      <p:bldP spid="73" grpId="0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0673" name="AutoShape 97"/>
          <p:cNvCxnSpPr>
            <a:cxnSpLocks noChangeShapeType="1"/>
          </p:cNvCxnSpPr>
          <p:nvPr/>
        </p:nvCxnSpPr>
        <p:spPr bwMode="auto">
          <a:xfrm>
            <a:off x="3219514" y="4377690"/>
            <a:ext cx="3463925" cy="1588"/>
          </a:xfrm>
          <a:prstGeom prst="straightConnector1">
            <a:avLst/>
          </a:prstGeom>
          <a:noFill/>
          <a:ln w="9525">
            <a:solidFill>
              <a:srgbClr val="000000"/>
            </a:solidFill>
            <a:prstDash val="lgDashDot"/>
            <a:round/>
            <a:headEnd/>
            <a:tailEnd/>
          </a:ln>
          <a:effectLst/>
        </p:spPr>
      </p:cxn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40346"/>
          </a:xfrm>
        </p:spPr>
        <p:txBody>
          <a:bodyPr/>
          <a:lstStyle/>
          <a:p>
            <a:r>
              <a:rPr lang="hu-HU" dirty="0" smtClean="0"/>
              <a:t>Reakciós fokozat </a:t>
            </a:r>
            <a:r>
              <a:rPr lang="hu-HU" i="1" dirty="0" smtClean="0"/>
              <a:t>(R=1)</a:t>
            </a:r>
            <a:endParaRPr lang="hu-HU" i="1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Hő- és Áramlástan gépei</a:t>
            </a:r>
          </a:p>
          <a:p>
            <a:r>
              <a:rPr lang="hu-HU" smtClean="0"/>
              <a:t>Dr. </a:t>
            </a:r>
            <a:r>
              <a:rPr lang="hu-HU" b="1" i="1" smtClean="0"/>
              <a:t>Író Béla</a:t>
            </a:r>
            <a:endParaRPr lang="hu-HU" b="1" i="1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SZE-MTK</a:t>
            </a:r>
          </a:p>
          <a:p>
            <a:r>
              <a:rPr lang="hu-HU" smtClean="0"/>
              <a:t>Mechatronika és Gépszerkezettan  Tanszék</a:t>
            </a:r>
            <a:endParaRPr lang="hu-HU" dirty="0"/>
          </a:p>
        </p:txBody>
      </p:sp>
      <p:cxnSp>
        <p:nvCxnSpPr>
          <p:cNvPr id="280635" name="AutoShape 59"/>
          <p:cNvCxnSpPr>
            <a:cxnSpLocks noChangeShapeType="1"/>
          </p:cNvCxnSpPr>
          <p:nvPr/>
        </p:nvCxnSpPr>
        <p:spPr bwMode="auto">
          <a:xfrm>
            <a:off x="3960876" y="3882390"/>
            <a:ext cx="1704975" cy="904875"/>
          </a:xfrm>
          <a:prstGeom prst="straightConnector1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80636" name="AutoShape 60"/>
          <p:cNvCxnSpPr>
            <a:cxnSpLocks noChangeShapeType="1"/>
          </p:cNvCxnSpPr>
          <p:nvPr/>
        </p:nvCxnSpPr>
        <p:spPr bwMode="auto">
          <a:xfrm flipV="1">
            <a:off x="3730689" y="2525713"/>
            <a:ext cx="1331912" cy="317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 type="triangle"/>
            <a:tailEnd type="none" w="med" len="med"/>
          </a:ln>
        </p:spPr>
      </p:cxnSp>
      <p:cxnSp>
        <p:nvCxnSpPr>
          <p:cNvPr id="280637" name="AutoShape 61"/>
          <p:cNvCxnSpPr>
            <a:cxnSpLocks noChangeShapeType="1"/>
          </p:cNvCxnSpPr>
          <p:nvPr/>
        </p:nvCxnSpPr>
        <p:spPr bwMode="auto">
          <a:xfrm>
            <a:off x="4081526" y="1620838"/>
            <a:ext cx="981075" cy="90805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ffectLst/>
        </p:spPr>
      </p:cxnSp>
      <p:cxnSp>
        <p:nvCxnSpPr>
          <p:cNvPr id="280638" name="AutoShape 62"/>
          <p:cNvCxnSpPr>
            <a:cxnSpLocks noChangeShapeType="1"/>
          </p:cNvCxnSpPr>
          <p:nvPr/>
        </p:nvCxnSpPr>
        <p:spPr bwMode="auto">
          <a:xfrm flipH="1">
            <a:off x="3730689" y="1620838"/>
            <a:ext cx="350837" cy="90805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ffectLst/>
        </p:spPr>
      </p:cxnSp>
      <p:cxnSp>
        <p:nvCxnSpPr>
          <p:cNvPr id="280639" name="AutoShape 63"/>
          <p:cNvCxnSpPr>
            <a:cxnSpLocks noChangeShapeType="1"/>
          </p:cNvCxnSpPr>
          <p:nvPr/>
        </p:nvCxnSpPr>
        <p:spPr bwMode="auto">
          <a:xfrm>
            <a:off x="4427601" y="2525713"/>
            <a:ext cx="1357313" cy="1587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 type="triangle"/>
            <a:tailEnd type="none" w="med" len="med"/>
          </a:ln>
        </p:spPr>
      </p:cxnSp>
      <p:cxnSp>
        <p:nvCxnSpPr>
          <p:cNvPr id="280640" name="AutoShape 64"/>
          <p:cNvCxnSpPr>
            <a:cxnSpLocks noChangeShapeType="1"/>
          </p:cNvCxnSpPr>
          <p:nvPr/>
        </p:nvCxnSpPr>
        <p:spPr bwMode="auto">
          <a:xfrm>
            <a:off x="4081526" y="1620838"/>
            <a:ext cx="1703388" cy="906462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ffectLst/>
        </p:spPr>
      </p:cxnSp>
      <p:cxnSp>
        <p:nvCxnSpPr>
          <p:cNvPr id="280641" name="AutoShape 65"/>
          <p:cNvCxnSpPr>
            <a:cxnSpLocks noChangeShapeType="1"/>
          </p:cNvCxnSpPr>
          <p:nvPr/>
        </p:nvCxnSpPr>
        <p:spPr bwMode="auto">
          <a:xfrm>
            <a:off x="4081526" y="1620838"/>
            <a:ext cx="342900" cy="906462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ffectLst/>
        </p:spPr>
      </p:cxnSp>
      <p:sp>
        <p:nvSpPr>
          <p:cNvPr id="280642" name="Text Box 66"/>
          <p:cNvSpPr txBox="1">
            <a:spLocks noChangeArrowheads="1"/>
          </p:cNvSpPr>
          <p:nvPr/>
        </p:nvSpPr>
        <p:spPr bwMode="auto">
          <a:xfrm>
            <a:off x="3530664" y="1981200"/>
            <a:ext cx="346075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hu-HU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c</a:t>
            </a:r>
            <a:r>
              <a:rPr kumimoji="0" lang="hu-HU" sz="2000" b="0" i="1" u="none" strike="noStrike" cap="none" normalizeH="0" baseline="-2500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1</a:t>
            </a:r>
            <a:endParaRPr kumimoji="0" lang="hu-H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80643" name="Text Box 67"/>
          <p:cNvSpPr txBox="1">
            <a:spLocks noChangeArrowheads="1"/>
          </p:cNvSpPr>
          <p:nvPr/>
        </p:nvSpPr>
        <p:spPr bwMode="auto">
          <a:xfrm>
            <a:off x="4310126" y="2005013"/>
            <a:ext cx="346075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hu-HU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c</a:t>
            </a:r>
            <a:r>
              <a:rPr kumimoji="0" lang="hu-HU" sz="2000" b="0" i="1" u="none" strike="noStrike" cap="none" normalizeH="0" baseline="-2500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2</a:t>
            </a:r>
            <a:endParaRPr kumimoji="0" lang="hu-H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80644" name="AutoShape 68"/>
          <p:cNvCxnSpPr>
            <a:cxnSpLocks noChangeShapeType="1"/>
          </p:cNvCxnSpPr>
          <p:nvPr/>
        </p:nvCxnSpPr>
        <p:spPr bwMode="auto">
          <a:xfrm flipH="1">
            <a:off x="4175028" y="3975611"/>
            <a:ext cx="692150" cy="1812925"/>
          </a:xfrm>
          <a:prstGeom prst="straightConnector1">
            <a:avLst/>
          </a:prstGeom>
          <a:noFill/>
          <a:ln w="3175">
            <a:solidFill>
              <a:srgbClr val="FF0000"/>
            </a:solidFill>
            <a:round/>
            <a:headEnd/>
            <a:tailEnd/>
          </a:ln>
          <a:effectLst/>
        </p:spPr>
      </p:cxnSp>
      <p:cxnSp>
        <p:nvCxnSpPr>
          <p:cNvPr id="280645" name="AutoShape 69"/>
          <p:cNvCxnSpPr>
            <a:cxnSpLocks noChangeShapeType="1"/>
          </p:cNvCxnSpPr>
          <p:nvPr/>
        </p:nvCxnSpPr>
        <p:spPr bwMode="auto">
          <a:xfrm>
            <a:off x="4175028" y="3975611"/>
            <a:ext cx="692150" cy="1812925"/>
          </a:xfrm>
          <a:prstGeom prst="straightConnector1">
            <a:avLst/>
          </a:prstGeom>
          <a:noFill/>
          <a:ln w="3175">
            <a:solidFill>
              <a:srgbClr val="FF0000"/>
            </a:solidFill>
            <a:round/>
            <a:headEnd/>
            <a:tailEnd/>
          </a:ln>
          <a:effectLst/>
        </p:spPr>
      </p:cxnSp>
      <p:cxnSp>
        <p:nvCxnSpPr>
          <p:cNvPr id="280646" name="AutoShape 70"/>
          <p:cNvCxnSpPr>
            <a:cxnSpLocks noChangeShapeType="1"/>
          </p:cNvCxnSpPr>
          <p:nvPr/>
        </p:nvCxnSpPr>
        <p:spPr bwMode="auto">
          <a:xfrm>
            <a:off x="3519551" y="4876165"/>
            <a:ext cx="3463925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prstDash val="lgDashDot"/>
            <a:round/>
            <a:headEnd/>
            <a:tailEnd/>
          </a:ln>
          <a:effectLst/>
        </p:spPr>
      </p:cxnSp>
      <p:sp>
        <p:nvSpPr>
          <p:cNvPr id="280647" name="Arc 71"/>
          <p:cNvSpPr>
            <a:spLocks/>
          </p:cNvSpPr>
          <p:nvPr/>
        </p:nvSpPr>
        <p:spPr bwMode="auto">
          <a:xfrm>
            <a:off x="3344890" y="4652328"/>
            <a:ext cx="284162" cy="428625"/>
          </a:xfrm>
          <a:custGeom>
            <a:avLst/>
            <a:gdLst>
              <a:gd name="G0" fmla="+- 0 0 0"/>
              <a:gd name="G1" fmla="+- 12360 0 0"/>
              <a:gd name="G2" fmla="+- 21600 0 0"/>
              <a:gd name="T0" fmla="*/ 17714 w 21600"/>
              <a:gd name="T1" fmla="*/ 0 h 23495"/>
              <a:gd name="T2" fmla="*/ 18509 w 21600"/>
              <a:gd name="T3" fmla="*/ 23495 h 23495"/>
              <a:gd name="T4" fmla="*/ 0 w 21600"/>
              <a:gd name="T5" fmla="*/ 12360 h 234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3495" fill="none" extrusionOk="0">
                <a:moveTo>
                  <a:pt x="17714" y="-1"/>
                </a:moveTo>
                <a:cubicBezTo>
                  <a:pt x="20243" y="3625"/>
                  <a:pt x="21600" y="7939"/>
                  <a:pt x="21600" y="12360"/>
                </a:cubicBezTo>
                <a:cubicBezTo>
                  <a:pt x="21600" y="16283"/>
                  <a:pt x="20531" y="20132"/>
                  <a:pt x="18508" y="23494"/>
                </a:cubicBezTo>
              </a:path>
              <a:path w="21600" h="23495" stroke="0" extrusionOk="0">
                <a:moveTo>
                  <a:pt x="17714" y="-1"/>
                </a:moveTo>
                <a:cubicBezTo>
                  <a:pt x="20243" y="3625"/>
                  <a:pt x="21600" y="7939"/>
                  <a:pt x="21600" y="12360"/>
                </a:cubicBezTo>
                <a:cubicBezTo>
                  <a:pt x="21600" y="16283"/>
                  <a:pt x="20531" y="20132"/>
                  <a:pt x="18508" y="23494"/>
                </a:cubicBezTo>
                <a:lnTo>
                  <a:pt x="0" y="1236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280648" name="Arc 72"/>
          <p:cNvSpPr>
            <a:spLocks/>
          </p:cNvSpPr>
          <p:nvPr/>
        </p:nvSpPr>
        <p:spPr bwMode="auto">
          <a:xfrm>
            <a:off x="4375176" y="4650740"/>
            <a:ext cx="284163" cy="428625"/>
          </a:xfrm>
          <a:custGeom>
            <a:avLst/>
            <a:gdLst>
              <a:gd name="G0" fmla="+- 0 0 0"/>
              <a:gd name="G1" fmla="+- 12360 0 0"/>
              <a:gd name="G2" fmla="+- 21600 0 0"/>
              <a:gd name="T0" fmla="*/ 17714 w 21600"/>
              <a:gd name="T1" fmla="*/ 0 h 23495"/>
              <a:gd name="T2" fmla="*/ 18509 w 21600"/>
              <a:gd name="T3" fmla="*/ 23495 h 23495"/>
              <a:gd name="T4" fmla="*/ 0 w 21600"/>
              <a:gd name="T5" fmla="*/ 12360 h 234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3495" fill="none" extrusionOk="0">
                <a:moveTo>
                  <a:pt x="17714" y="-1"/>
                </a:moveTo>
                <a:cubicBezTo>
                  <a:pt x="20243" y="3625"/>
                  <a:pt x="21600" y="7939"/>
                  <a:pt x="21600" y="12360"/>
                </a:cubicBezTo>
                <a:cubicBezTo>
                  <a:pt x="21600" y="16283"/>
                  <a:pt x="20531" y="20132"/>
                  <a:pt x="18508" y="23494"/>
                </a:cubicBezTo>
              </a:path>
              <a:path w="21600" h="23495" stroke="0" extrusionOk="0">
                <a:moveTo>
                  <a:pt x="17714" y="-1"/>
                </a:moveTo>
                <a:cubicBezTo>
                  <a:pt x="20243" y="3625"/>
                  <a:pt x="21600" y="7939"/>
                  <a:pt x="21600" y="12360"/>
                </a:cubicBezTo>
                <a:cubicBezTo>
                  <a:pt x="21600" y="16283"/>
                  <a:pt x="20531" y="20132"/>
                  <a:pt x="18508" y="23494"/>
                </a:cubicBezTo>
                <a:lnTo>
                  <a:pt x="0" y="1236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280649" name="Arc 73"/>
          <p:cNvSpPr>
            <a:spLocks/>
          </p:cNvSpPr>
          <p:nvPr/>
        </p:nvSpPr>
        <p:spPr bwMode="auto">
          <a:xfrm>
            <a:off x="4552977" y="4650740"/>
            <a:ext cx="284162" cy="428625"/>
          </a:xfrm>
          <a:custGeom>
            <a:avLst/>
            <a:gdLst>
              <a:gd name="G0" fmla="+- 0 0 0"/>
              <a:gd name="G1" fmla="+- 12360 0 0"/>
              <a:gd name="G2" fmla="+- 21600 0 0"/>
              <a:gd name="T0" fmla="*/ 17714 w 21600"/>
              <a:gd name="T1" fmla="*/ 0 h 23495"/>
              <a:gd name="T2" fmla="*/ 18509 w 21600"/>
              <a:gd name="T3" fmla="*/ 23495 h 23495"/>
              <a:gd name="T4" fmla="*/ 0 w 21600"/>
              <a:gd name="T5" fmla="*/ 12360 h 234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3495" fill="none" extrusionOk="0">
                <a:moveTo>
                  <a:pt x="17714" y="-1"/>
                </a:moveTo>
                <a:cubicBezTo>
                  <a:pt x="20243" y="3625"/>
                  <a:pt x="21600" y="7939"/>
                  <a:pt x="21600" y="12360"/>
                </a:cubicBezTo>
                <a:cubicBezTo>
                  <a:pt x="21600" y="16283"/>
                  <a:pt x="20531" y="20132"/>
                  <a:pt x="18508" y="23494"/>
                </a:cubicBezTo>
              </a:path>
              <a:path w="21600" h="23495" stroke="0" extrusionOk="0">
                <a:moveTo>
                  <a:pt x="17714" y="-1"/>
                </a:moveTo>
                <a:cubicBezTo>
                  <a:pt x="20243" y="3625"/>
                  <a:pt x="21600" y="7939"/>
                  <a:pt x="21600" y="12360"/>
                </a:cubicBezTo>
                <a:cubicBezTo>
                  <a:pt x="21600" y="16283"/>
                  <a:pt x="20531" y="20132"/>
                  <a:pt x="18508" y="23494"/>
                </a:cubicBezTo>
                <a:lnTo>
                  <a:pt x="0" y="1236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280650" name="Arc 74"/>
          <p:cNvSpPr>
            <a:spLocks/>
          </p:cNvSpPr>
          <p:nvPr/>
        </p:nvSpPr>
        <p:spPr bwMode="auto">
          <a:xfrm>
            <a:off x="4745066" y="4647565"/>
            <a:ext cx="284163" cy="428625"/>
          </a:xfrm>
          <a:custGeom>
            <a:avLst/>
            <a:gdLst>
              <a:gd name="G0" fmla="+- 0 0 0"/>
              <a:gd name="G1" fmla="+- 12360 0 0"/>
              <a:gd name="G2" fmla="+- 21600 0 0"/>
              <a:gd name="T0" fmla="*/ 17714 w 21600"/>
              <a:gd name="T1" fmla="*/ 0 h 23495"/>
              <a:gd name="T2" fmla="*/ 18509 w 21600"/>
              <a:gd name="T3" fmla="*/ 23495 h 23495"/>
              <a:gd name="T4" fmla="*/ 0 w 21600"/>
              <a:gd name="T5" fmla="*/ 12360 h 234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3495" fill="none" extrusionOk="0">
                <a:moveTo>
                  <a:pt x="17714" y="-1"/>
                </a:moveTo>
                <a:cubicBezTo>
                  <a:pt x="20243" y="3625"/>
                  <a:pt x="21600" y="7939"/>
                  <a:pt x="21600" y="12360"/>
                </a:cubicBezTo>
                <a:cubicBezTo>
                  <a:pt x="21600" y="16283"/>
                  <a:pt x="20531" y="20132"/>
                  <a:pt x="18508" y="23494"/>
                </a:cubicBezTo>
              </a:path>
              <a:path w="21600" h="23495" stroke="0" extrusionOk="0">
                <a:moveTo>
                  <a:pt x="17714" y="-1"/>
                </a:moveTo>
                <a:cubicBezTo>
                  <a:pt x="20243" y="3625"/>
                  <a:pt x="21600" y="7939"/>
                  <a:pt x="21600" y="12360"/>
                </a:cubicBezTo>
                <a:cubicBezTo>
                  <a:pt x="21600" y="16283"/>
                  <a:pt x="20531" y="20132"/>
                  <a:pt x="18508" y="23494"/>
                </a:cubicBezTo>
                <a:lnTo>
                  <a:pt x="0" y="1236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280651" name="Arc 75"/>
          <p:cNvSpPr>
            <a:spLocks/>
          </p:cNvSpPr>
          <p:nvPr/>
        </p:nvSpPr>
        <p:spPr bwMode="auto">
          <a:xfrm>
            <a:off x="4937156" y="4650740"/>
            <a:ext cx="284162" cy="427038"/>
          </a:xfrm>
          <a:custGeom>
            <a:avLst/>
            <a:gdLst>
              <a:gd name="G0" fmla="+- 0 0 0"/>
              <a:gd name="G1" fmla="+- 12360 0 0"/>
              <a:gd name="G2" fmla="+- 21600 0 0"/>
              <a:gd name="T0" fmla="*/ 17714 w 21600"/>
              <a:gd name="T1" fmla="*/ 0 h 23495"/>
              <a:gd name="T2" fmla="*/ 18509 w 21600"/>
              <a:gd name="T3" fmla="*/ 23495 h 23495"/>
              <a:gd name="T4" fmla="*/ 0 w 21600"/>
              <a:gd name="T5" fmla="*/ 12360 h 234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3495" fill="none" extrusionOk="0">
                <a:moveTo>
                  <a:pt x="17714" y="-1"/>
                </a:moveTo>
                <a:cubicBezTo>
                  <a:pt x="20243" y="3625"/>
                  <a:pt x="21600" y="7939"/>
                  <a:pt x="21600" y="12360"/>
                </a:cubicBezTo>
                <a:cubicBezTo>
                  <a:pt x="21600" y="16283"/>
                  <a:pt x="20531" y="20132"/>
                  <a:pt x="18508" y="23494"/>
                </a:cubicBezTo>
              </a:path>
              <a:path w="21600" h="23495" stroke="0" extrusionOk="0">
                <a:moveTo>
                  <a:pt x="17714" y="-1"/>
                </a:moveTo>
                <a:cubicBezTo>
                  <a:pt x="20243" y="3625"/>
                  <a:pt x="21600" y="7939"/>
                  <a:pt x="21600" y="12360"/>
                </a:cubicBezTo>
                <a:cubicBezTo>
                  <a:pt x="21600" y="16283"/>
                  <a:pt x="20531" y="20132"/>
                  <a:pt x="18508" y="23494"/>
                </a:cubicBezTo>
                <a:lnTo>
                  <a:pt x="0" y="1236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cxnSp>
        <p:nvCxnSpPr>
          <p:cNvPr id="280652" name="AutoShape 76"/>
          <p:cNvCxnSpPr>
            <a:cxnSpLocks noChangeShapeType="1"/>
          </p:cNvCxnSpPr>
          <p:nvPr/>
        </p:nvCxnSpPr>
        <p:spPr bwMode="auto">
          <a:xfrm flipV="1">
            <a:off x="3519551" y="4650740"/>
            <a:ext cx="2425700" cy="1588"/>
          </a:xfrm>
          <a:prstGeom prst="straightConnector1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  <a:effectLst/>
        </p:spPr>
      </p:cxnSp>
      <p:cxnSp>
        <p:nvCxnSpPr>
          <p:cNvPr id="280653" name="AutoShape 77"/>
          <p:cNvCxnSpPr>
            <a:cxnSpLocks noChangeShapeType="1"/>
          </p:cNvCxnSpPr>
          <p:nvPr/>
        </p:nvCxnSpPr>
        <p:spPr bwMode="auto">
          <a:xfrm flipV="1">
            <a:off x="3519551" y="5077778"/>
            <a:ext cx="2425700" cy="1587"/>
          </a:xfrm>
          <a:prstGeom prst="straightConnector1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  <a:effectLst/>
        </p:spPr>
      </p:cxnSp>
      <p:sp>
        <p:nvSpPr>
          <p:cNvPr id="280654" name="Arc 78"/>
          <p:cNvSpPr>
            <a:spLocks/>
          </p:cNvSpPr>
          <p:nvPr/>
        </p:nvSpPr>
        <p:spPr bwMode="auto">
          <a:xfrm>
            <a:off x="3522690" y="4652328"/>
            <a:ext cx="284163" cy="428625"/>
          </a:xfrm>
          <a:custGeom>
            <a:avLst/>
            <a:gdLst>
              <a:gd name="G0" fmla="+- 0 0 0"/>
              <a:gd name="G1" fmla="+- 12360 0 0"/>
              <a:gd name="G2" fmla="+- 21600 0 0"/>
              <a:gd name="T0" fmla="*/ 17714 w 21600"/>
              <a:gd name="T1" fmla="*/ 0 h 23495"/>
              <a:gd name="T2" fmla="*/ 18509 w 21600"/>
              <a:gd name="T3" fmla="*/ 23495 h 23495"/>
              <a:gd name="T4" fmla="*/ 0 w 21600"/>
              <a:gd name="T5" fmla="*/ 12360 h 234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3495" fill="none" extrusionOk="0">
                <a:moveTo>
                  <a:pt x="17714" y="-1"/>
                </a:moveTo>
                <a:cubicBezTo>
                  <a:pt x="20243" y="3625"/>
                  <a:pt x="21600" y="7939"/>
                  <a:pt x="21600" y="12360"/>
                </a:cubicBezTo>
                <a:cubicBezTo>
                  <a:pt x="21600" y="16283"/>
                  <a:pt x="20531" y="20132"/>
                  <a:pt x="18508" y="23494"/>
                </a:cubicBezTo>
              </a:path>
              <a:path w="21600" h="23495" stroke="0" extrusionOk="0">
                <a:moveTo>
                  <a:pt x="17714" y="-1"/>
                </a:moveTo>
                <a:cubicBezTo>
                  <a:pt x="20243" y="3625"/>
                  <a:pt x="21600" y="7939"/>
                  <a:pt x="21600" y="12360"/>
                </a:cubicBezTo>
                <a:cubicBezTo>
                  <a:pt x="21600" y="16283"/>
                  <a:pt x="20531" y="20132"/>
                  <a:pt x="18508" y="23494"/>
                </a:cubicBezTo>
                <a:lnTo>
                  <a:pt x="0" y="1236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280655" name="Arc 79"/>
          <p:cNvSpPr>
            <a:spLocks/>
          </p:cNvSpPr>
          <p:nvPr/>
        </p:nvSpPr>
        <p:spPr bwMode="auto">
          <a:xfrm>
            <a:off x="3690965" y="4652328"/>
            <a:ext cx="284162" cy="428625"/>
          </a:xfrm>
          <a:custGeom>
            <a:avLst/>
            <a:gdLst>
              <a:gd name="G0" fmla="+- 0 0 0"/>
              <a:gd name="G1" fmla="+- 12360 0 0"/>
              <a:gd name="G2" fmla="+- 21600 0 0"/>
              <a:gd name="T0" fmla="*/ 17714 w 21600"/>
              <a:gd name="T1" fmla="*/ 0 h 23495"/>
              <a:gd name="T2" fmla="*/ 18509 w 21600"/>
              <a:gd name="T3" fmla="*/ 23495 h 23495"/>
              <a:gd name="T4" fmla="*/ 0 w 21600"/>
              <a:gd name="T5" fmla="*/ 12360 h 234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3495" fill="none" extrusionOk="0">
                <a:moveTo>
                  <a:pt x="17714" y="-1"/>
                </a:moveTo>
                <a:cubicBezTo>
                  <a:pt x="20243" y="3625"/>
                  <a:pt x="21600" y="7939"/>
                  <a:pt x="21600" y="12360"/>
                </a:cubicBezTo>
                <a:cubicBezTo>
                  <a:pt x="21600" y="16283"/>
                  <a:pt x="20531" y="20132"/>
                  <a:pt x="18508" y="23494"/>
                </a:cubicBezTo>
              </a:path>
              <a:path w="21600" h="23495" stroke="0" extrusionOk="0">
                <a:moveTo>
                  <a:pt x="17714" y="-1"/>
                </a:moveTo>
                <a:cubicBezTo>
                  <a:pt x="20243" y="3625"/>
                  <a:pt x="21600" y="7939"/>
                  <a:pt x="21600" y="12360"/>
                </a:cubicBezTo>
                <a:cubicBezTo>
                  <a:pt x="21600" y="16283"/>
                  <a:pt x="20531" y="20132"/>
                  <a:pt x="18508" y="23494"/>
                </a:cubicBezTo>
                <a:lnTo>
                  <a:pt x="0" y="1236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280656" name="Arc 80"/>
          <p:cNvSpPr>
            <a:spLocks/>
          </p:cNvSpPr>
          <p:nvPr/>
        </p:nvSpPr>
        <p:spPr bwMode="auto">
          <a:xfrm>
            <a:off x="3859239" y="4652328"/>
            <a:ext cx="284163" cy="428625"/>
          </a:xfrm>
          <a:custGeom>
            <a:avLst/>
            <a:gdLst>
              <a:gd name="G0" fmla="+- 0 0 0"/>
              <a:gd name="G1" fmla="+- 12360 0 0"/>
              <a:gd name="G2" fmla="+- 21600 0 0"/>
              <a:gd name="T0" fmla="*/ 17714 w 21600"/>
              <a:gd name="T1" fmla="*/ 0 h 23495"/>
              <a:gd name="T2" fmla="*/ 18509 w 21600"/>
              <a:gd name="T3" fmla="*/ 23495 h 23495"/>
              <a:gd name="T4" fmla="*/ 0 w 21600"/>
              <a:gd name="T5" fmla="*/ 12360 h 234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3495" fill="none" extrusionOk="0">
                <a:moveTo>
                  <a:pt x="17714" y="-1"/>
                </a:moveTo>
                <a:cubicBezTo>
                  <a:pt x="20243" y="3625"/>
                  <a:pt x="21600" y="7939"/>
                  <a:pt x="21600" y="12360"/>
                </a:cubicBezTo>
                <a:cubicBezTo>
                  <a:pt x="21600" y="16283"/>
                  <a:pt x="20531" y="20132"/>
                  <a:pt x="18508" y="23494"/>
                </a:cubicBezTo>
              </a:path>
              <a:path w="21600" h="23495" stroke="0" extrusionOk="0">
                <a:moveTo>
                  <a:pt x="17714" y="-1"/>
                </a:moveTo>
                <a:cubicBezTo>
                  <a:pt x="20243" y="3625"/>
                  <a:pt x="21600" y="7939"/>
                  <a:pt x="21600" y="12360"/>
                </a:cubicBezTo>
                <a:cubicBezTo>
                  <a:pt x="21600" y="16283"/>
                  <a:pt x="20531" y="20132"/>
                  <a:pt x="18508" y="23494"/>
                </a:cubicBezTo>
                <a:lnTo>
                  <a:pt x="0" y="1236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280657" name="Arc 81"/>
          <p:cNvSpPr>
            <a:spLocks/>
          </p:cNvSpPr>
          <p:nvPr/>
        </p:nvSpPr>
        <p:spPr bwMode="auto">
          <a:xfrm>
            <a:off x="4029102" y="4650740"/>
            <a:ext cx="284162" cy="427038"/>
          </a:xfrm>
          <a:custGeom>
            <a:avLst/>
            <a:gdLst>
              <a:gd name="G0" fmla="+- 0 0 0"/>
              <a:gd name="G1" fmla="+- 12360 0 0"/>
              <a:gd name="G2" fmla="+- 21600 0 0"/>
              <a:gd name="T0" fmla="*/ 17714 w 21600"/>
              <a:gd name="T1" fmla="*/ 0 h 23495"/>
              <a:gd name="T2" fmla="*/ 18509 w 21600"/>
              <a:gd name="T3" fmla="*/ 23495 h 23495"/>
              <a:gd name="T4" fmla="*/ 0 w 21600"/>
              <a:gd name="T5" fmla="*/ 12360 h 234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3495" fill="none" extrusionOk="0">
                <a:moveTo>
                  <a:pt x="17714" y="-1"/>
                </a:moveTo>
                <a:cubicBezTo>
                  <a:pt x="20243" y="3625"/>
                  <a:pt x="21600" y="7939"/>
                  <a:pt x="21600" y="12360"/>
                </a:cubicBezTo>
                <a:cubicBezTo>
                  <a:pt x="21600" y="16283"/>
                  <a:pt x="20531" y="20132"/>
                  <a:pt x="18508" y="23494"/>
                </a:cubicBezTo>
              </a:path>
              <a:path w="21600" h="23495" stroke="0" extrusionOk="0">
                <a:moveTo>
                  <a:pt x="17714" y="-1"/>
                </a:moveTo>
                <a:cubicBezTo>
                  <a:pt x="20243" y="3625"/>
                  <a:pt x="21600" y="7939"/>
                  <a:pt x="21600" y="12360"/>
                </a:cubicBezTo>
                <a:cubicBezTo>
                  <a:pt x="21600" y="16283"/>
                  <a:pt x="20531" y="20132"/>
                  <a:pt x="18508" y="23494"/>
                </a:cubicBezTo>
                <a:lnTo>
                  <a:pt x="0" y="1236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280658" name="Arc 82"/>
          <p:cNvSpPr>
            <a:spLocks/>
          </p:cNvSpPr>
          <p:nvPr/>
        </p:nvSpPr>
        <p:spPr bwMode="auto">
          <a:xfrm>
            <a:off x="4200551" y="4650740"/>
            <a:ext cx="285750" cy="427038"/>
          </a:xfrm>
          <a:custGeom>
            <a:avLst/>
            <a:gdLst>
              <a:gd name="G0" fmla="+- 0 0 0"/>
              <a:gd name="G1" fmla="+- 12360 0 0"/>
              <a:gd name="G2" fmla="+- 21600 0 0"/>
              <a:gd name="T0" fmla="*/ 17714 w 21600"/>
              <a:gd name="T1" fmla="*/ 0 h 23495"/>
              <a:gd name="T2" fmla="*/ 18509 w 21600"/>
              <a:gd name="T3" fmla="*/ 23495 h 23495"/>
              <a:gd name="T4" fmla="*/ 0 w 21600"/>
              <a:gd name="T5" fmla="*/ 12360 h 234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3495" fill="none" extrusionOk="0">
                <a:moveTo>
                  <a:pt x="17714" y="-1"/>
                </a:moveTo>
                <a:cubicBezTo>
                  <a:pt x="20243" y="3625"/>
                  <a:pt x="21600" y="7939"/>
                  <a:pt x="21600" y="12360"/>
                </a:cubicBezTo>
                <a:cubicBezTo>
                  <a:pt x="21600" y="16283"/>
                  <a:pt x="20531" y="20132"/>
                  <a:pt x="18508" y="23494"/>
                </a:cubicBezTo>
              </a:path>
              <a:path w="21600" h="23495" stroke="0" extrusionOk="0">
                <a:moveTo>
                  <a:pt x="17714" y="-1"/>
                </a:moveTo>
                <a:cubicBezTo>
                  <a:pt x="20243" y="3625"/>
                  <a:pt x="21600" y="7939"/>
                  <a:pt x="21600" y="12360"/>
                </a:cubicBezTo>
                <a:cubicBezTo>
                  <a:pt x="21600" y="16283"/>
                  <a:pt x="20531" y="20132"/>
                  <a:pt x="18508" y="23494"/>
                </a:cubicBezTo>
                <a:lnTo>
                  <a:pt x="0" y="1236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280659" name="Arc 83"/>
          <p:cNvSpPr>
            <a:spLocks/>
          </p:cNvSpPr>
          <p:nvPr/>
        </p:nvSpPr>
        <p:spPr bwMode="auto">
          <a:xfrm>
            <a:off x="5134008" y="4652328"/>
            <a:ext cx="284163" cy="428625"/>
          </a:xfrm>
          <a:custGeom>
            <a:avLst/>
            <a:gdLst>
              <a:gd name="G0" fmla="+- 0 0 0"/>
              <a:gd name="G1" fmla="+- 12360 0 0"/>
              <a:gd name="G2" fmla="+- 21600 0 0"/>
              <a:gd name="T0" fmla="*/ 17714 w 21600"/>
              <a:gd name="T1" fmla="*/ 0 h 23495"/>
              <a:gd name="T2" fmla="*/ 18509 w 21600"/>
              <a:gd name="T3" fmla="*/ 23495 h 23495"/>
              <a:gd name="T4" fmla="*/ 0 w 21600"/>
              <a:gd name="T5" fmla="*/ 12360 h 234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3495" fill="none" extrusionOk="0">
                <a:moveTo>
                  <a:pt x="17714" y="-1"/>
                </a:moveTo>
                <a:cubicBezTo>
                  <a:pt x="20243" y="3625"/>
                  <a:pt x="21600" y="7939"/>
                  <a:pt x="21600" y="12360"/>
                </a:cubicBezTo>
                <a:cubicBezTo>
                  <a:pt x="21600" y="16283"/>
                  <a:pt x="20531" y="20132"/>
                  <a:pt x="18508" y="23494"/>
                </a:cubicBezTo>
              </a:path>
              <a:path w="21600" h="23495" stroke="0" extrusionOk="0">
                <a:moveTo>
                  <a:pt x="17714" y="-1"/>
                </a:moveTo>
                <a:cubicBezTo>
                  <a:pt x="20243" y="3625"/>
                  <a:pt x="21600" y="7939"/>
                  <a:pt x="21600" y="12360"/>
                </a:cubicBezTo>
                <a:cubicBezTo>
                  <a:pt x="21600" y="16283"/>
                  <a:pt x="20531" y="20132"/>
                  <a:pt x="18508" y="23494"/>
                </a:cubicBezTo>
                <a:lnTo>
                  <a:pt x="0" y="1236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280660" name="Text Box 84"/>
          <p:cNvSpPr txBox="1">
            <a:spLocks noChangeArrowheads="1"/>
          </p:cNvSpPr>
          <p:nvPr/>
        </p:nvSpPr>
        <p:spPr bwMode="auto">
          <a:xfrm>
            <a:off x="4807014" y="2079625"/>
            <a:ext cx="346075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hu-HU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w</a:t>
            </a:r>
            <a:r>
              <a:rPr kumimoji="0" lang="hu-HU" sz="2000" b="0" i="1" u="none" strike="noStrike" cap="none" normalizeH="0" baseline="-2500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1</a:t>
            </a:r>
            <a:endParaRPr kumimoji="0" lang="hu-H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80661" name="Text Box 85"/>
          <p:cNvSpPr txBox="1">
            <a:spLocks noChangeArrowheads="1"/>
          </p:cNvSpPr>
          <p:nvPr/>
        </p:nvSpPr>
        <p:spPr bwMode="auto">
          <a:xfrm>
            <a:off x="5243576" y="1951038"/>
            <a:ext cx="346075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hu-HU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w</a:t>
            </a:r>
            <a:r>
              <a:rPr kumimoji="0" lang="hu-HU" sz="2000" b="0" i="1" u="none" strike="noStrike" cap="none" normalizeH="0" baseline="-2500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2</a:t>
            </a:r>
            <a:endParaRPr kumimoji="0" lang="hu-H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80662" name="Text Box 86"/>
          <p:cNvSpPr txBox="1">
            <a:spLocks noChangeArrowheads="1"/>
          </p:cNvSpPr>
          <p:nvPr/>
        </p:nvSpPr>
        <p:spPr bwMode="auto">
          <a:xfrm>
            <a:off x="4160901" y="2476500"/>
            <a:ext cx="34766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hu-HU" sz="20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u</a:t>
            </a:r>
            <a:endParaRPr kumimoji="0" lang="hu-H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80663" name="AutoShape 87"/>
          <p:cNvCxnSpPr>
            <a:cxnSpLocks noChangeShapeType="1"/>
          </p:cNvCxnSpPr>
          <p:nvPr/>
        </p:nvCxnSpPr>
        <p:spPr bwMode="auto">
          <a:xfrm>
            <a:off x="3730689" y="2528888"/>
            <a:ext cx="1587" cy="300037"/>
          </a:xfrm>
          <a:prstGeom prst="straightConnector1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  <a:effectLst/>
        </p:spPr>
      </p:cxnSp>
      <p:cxnSp>
        <p:nvCxnSpPr>
          <p:cNvPr id="280664" name="AutoShape 88"/>
          <p:cNvCxnSpPr>
            <a:cxnSpLocks noChangeShapeType="1"/>
          </p:cNvCxnSpPr>
          <p:nvPr/>
        </p:nvCxnSpPr>
        <p:spPr bwMode="auto">
          <a:xfrm>
            <a:off x="5062601" y="2525713"/>
            <a:ext cx="1588" cy="300037"/>
          </a:xfrm>
          <a:prstGeom prst="straightConnector1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  <a:effectLst/>
        </p:spPr>
      </p:cxnSp>
      <p:cxnSp>
        <p:nvCxnSpPr>
          <p:cNvPr id="280665" name="AutoShape 89"/>
          <p:cNvCxnSpPr>
            <a:cxnSpLocks noChangeShapeType="1"/>
          </p:cNvCxnSpPr>
          <p:nvPr/>
        </p:nvCxnSpPr>
        <p:spPr bwMode="auto">
          <a:xfrm>
            <a:off x="3730689" y="2773363"/>
            <a:ext cx="1331912" cy="0"/>
          </a:xfrm>
          <a:prstGeom prst="straightConnector1">
            <a:avLst/>
          </a:prstGeom>
          <a:noFill/>
          <a:ln w="3175">
            <a:solidFill>
              <a:srgbClr val="000000"/>
            </a:solidFill>
            <a:round/>
            <a:headEnd type="triangle" w="med" len="med"/>
            <a:tailEnd type="triangle" w="med" len="med"/>
          </a:ln>
          <a:effectLst/>
        </p:spPr>
      </p:cxnSp>
      <p:cxnSp>
        <p:nvCxnSpPr>
          <p:cNvPr id="280666" name="AutoShape 90"/>
          <p:cNvCxnSpPr>
            <a:cxnSpLocks noChangeShapeType="1"/>
          </p:cNvCxnSpPr>
          <p:nvPr/>
        </p:nvCxnSpPr>
        <p:spPr bwMode="auto">
          <a:xfrm>
            <a:off x="4422839" y="2528888"/>
            <a:ext cx="1587" cy="573087"/>
          </a:xfrm>
          <a:prstGeom prst="straightConnector1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  <a:effectLst/>
        </p:spPr>
      </p:cxnSp>
      <p:cxnSp>
        <p:nvCxnSpPr>
          <p:cNvPr id="280667" name="AutoShape 91"/>
          <p:cNvCxnSpPr>
            <a:cxnSpLocks noChangeShapeType="1"/>
          </p:cNvCxnSpPr>
          <p:nvPr/>
        </p:nvCxnSpPr>
        <p:spPr bwMode="auto">
          <a:xfrm>
            <a:off x="5784914" y="2528888"/>
            <a:ext cx="1587" cy="554037"/>
          </a:xfrm>
          <a:prstGeom prst="straightConnector1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  <a:effectLst/>
        </p:spPr>
      </p:cxnSp>
      <p:cxnSp>
        <p:nvCxnSpPr>
          <p:cNvPr id="280668" name="AutoShape 92"/>
          <p:cNvCxnSpPr>
            <a:cxnSpLocks noChangeShapeType="1"/>
          </p:cNvCxnSpPr>
          <p:nvPr/>
        </p:nvCxnSpPr>
        <p:spPr bwMode="auto">
          <a:xfrm flipV="1">
            <a:off x="4427601" y="3025775"/>
            <a:ext cx="1357313" cy="1588"/>
          </a:xfrm>
          <a:prstGeom prst="straightConnector1">
            <a:avLst/>
          </a:prstGeom>
          <a:noFill/>
          <a:ln w="3175">
            <a:solidFill>
              <a:srgbClr val="000000"/>
            </a:solidFill>
            <a:round/>
            <a:headEnd type="triangle" w="med" len="med"/>
            <a:tailEnd type="triangle" w="med" len="med"/>
          </a:ln>
          <a:effectLst/>
        </p:spPr>
      </p:cxnSp>
      <p:sp>
        <p:nvSpPr>
          <p:cNvPr id="280669" name="Text Box 93"/>
          <p:cNvSpPr txBox="1">
            <a:spLocks noChangeArrowheads="1"/>
          </p:cNvSpPr>
          <p:nvPr/>
        </p:nvSpPr>
        <p:spPr bwMode="auto">
          <a:xfrm>
            <a:off x="4897501" y="2762250"/>
            <a:ext cx="346075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hu-HU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u</a:t>
            </a:r>
            <a:endParaRPr kumimoji="0" lang="hu-H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80670" name="Object 94"/>
          <p:cNvGraphicFramePr>
            <a:graphicFrameLocks noChangeAspect="1"/>
          </p:cNvGraphicFramePr>
          <p:nvPr/>
        </p:nvGraphicFramePr>
        <p:xfrm>
          <a:off x="6138863" y="1198563"/>
          <a:ext cx="1673225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4718" name="Equation" r:id="rId3" imgW="1002960" imgH="469800" progId="Equation.3">
                  <p:embed/>
                </p:oleObj>
              </mc:Choice>
              <mc:Fallback>
                <p:oleObj name="Equation" r:id="rId3" imgW="1002960" imgH="4698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38863" y="1198563"/>
                        <a:ext cx="1673225" cy="685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0671" name="AutoShape 95"/>
          <p:cNvSpPr>
            <a:spLocks noChangeArrowheads="1"/>
          </p:cNvSpPr>
          <p:nvPr/>
        </p:nvSpPr>
        <p:spPr bwMode="auto">
          <a:xfrm>
            <a:off x="5856161" y="4142677"/>
            <a:ext cx="693737" cy="473075"/>
          </a:xfrm>
          <a:prstGeom prst="leftArrow">
            <a:avLst>
              <a:gd name="adj1" fmla="val 50000"/>
              <a:gd name="adj2" fmla="val 36661"/>
            </a:avLst>
          </a:prstGeom>
          <a:solidFill>
            <a:srgbClr val="FFFFFF"/>
          </a:solidFill>
          <a:ln w="9525" algn="ctr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280672" name="Text Box 96"/>
          <p:cNvSpPr txBox="1">
            <a:spLocks noChangeArrowheads="1"/>
          </p:cNvSpPr>
          <p:nvPr/>
        </p:nvSpPr>
        <p:spPr bwMode="auto">
          <a:xfrm>
            <a:off x="5969064" y="4207764"/>
            <a:ext cx="346075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hu-HU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u</a:t>
            </a:r>
            <a:endParaRPr kumimoji="0" lang="hu-H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80674" name="AutoShape 98"/>
          <p:cNvCxnSpPr>
            <a:cxnSpLocks noChangeShapeType="1"/>
          </p:cNvCxnSpPr>
          <p:nvPr/>
        </p:nvCxnSpPr>
        <p:spPr bwMode="auto">
          <a:xfrm flipV="1">
            <a:off x="2763901" y="4128453"/>
            <a:ext cx="2424113" cy="1587"/>
          </a:xfrm>
          <a:prstGeom prst="straightConnector1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  <a:effectLst/>
        </p:spPr>
      </p:cxnSp>
      <p:cxnSp>
        <p:nvCxnSpPr>
          <p:cNvPr id="280675" name="AutoShape 99"/>
          <p:cNvCxnSpPr>
            <a:cxnSpLocks noChangeShapeType="1"/>
          </p:cNvCxnSpPr>
          <p:nvPr/>
        </p:nvCxnSpPr>
        <p:spPr bwMode="auto">
          <a:xfrm flipV="1">
            <a:off x="3629089" y="4601528"/>
            <a:ext cx="2425700" cy="1587"/>
          </a:xfrm>
          <a:prstGeom prst="straightConnector1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  <a:effectLst/>
        </p:spPr>
      </p:cxnSp>
      <p:cxnSp>
        <p:nvCxnSpPr>
          <p:cNvPr id="280676" name="AutoShape 100"/>
          <p:cNvCxnSpPr>
            <a:cxnSpLocks noChangeShapeType="1"/>
          </p:cNvCxnSpPr>
          <p:nvPr/>
        </p:nvCxnSpPr>
        <p:spPr bwMode="auto">
          <a:xfrm>
            <a:off x="4321239" y="3847465"/>
            <a:ext cx="982662" cy="908050"/>
          </a:xfrm>
          <a:prstGeom prst="straightConnector1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280677" name="Arc 101"/>
          <p:cNvSpPr>
            <a:spLocks/>
          </p:cNvSpPr>
          <p:nvPr/>
        </p:nvSpPr>
        <p:spPr bwMode="auto">
          <a:xfrm rot="12960000">
            <a:off x="4606690" y="4222091"/>
            <a:ext cx="842963" cy="182562"/>
          </a:xfrm>
          <a:custGeom>
            <a:avLst/>
            <a:gdLst>
              <a:gd name="G0" fmla="+- 14562 0 0"/>
              <a:gd name="G1" fmla="+- 21600 0 0"/>
              <a:gd name="G2" fmla="+- 21600 0 0"/>
              <a:gd name="T0" fmla="*/ 0 w 23111"/>
              <a:gd name="T1" fmla="*/ 5647 h 21600"/>
              <a:gd name="T2" fmla="*/ 23111 w 23111"/>
              <a:gd name="T3" fmla="*/ 1764 h 21600"/>
              <a:gd name="T4" fmla="*/ 14562 w 23111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3111" h="21600" fill="none" extrusionOk="0">
                <a:moveTo>
                  <a:pt x="-1" y="5646"/>
                </a:moveTo>
                <a:cubicBezTo>
                  <a:pt x="3979" y="2014"/>
                  <a:pt x="9173" y="-1"/>
                  <a:pt x="14562" y="0"/>
                </a:cubicBezTo>
                <a:cubicBezTo>
                  <a:pt x="17502" y="0"/>
                  <a:pt x="20411" y="600"/>
                  <a:pt x="23111" y="1763"/>
                </a:cubicBezTo>
              </a:path>
              <a:path w="23111" h="21600" stroke="0" extrusionOk="0">
                <a:moveTo>
                  <a:pt x="-1" y="5646"/>
                </a:moveTo>
                <a:cubicBezTo>
                  <a:pt x="3979" y="2014"/>
                  <a:pt x="9173" y="-1"/>
                  <a:pt x="14562" y="0"/>
                </a:cubicBezTo>
                <a:cubicBezTo>
                  <a:pt x="17502" y="0"/>
                  <a:pt x="20411" y="600"/>
                  <a:pt x="23111" y="1763"/>
                </a:cubicBezTo>
                <a:lnTo>
                  <a:pt x="14562" y="21600"/>
                </a:lnTo>
                <a:close/>
              </a:path>
            </a:pathLst>
          </a:cu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280678" name="Arc 102"/>
          <p:cNvSpPr>
            <a:spLocks/>
          </p:cNvSpPr>
          <p:nvPr/>
        </p:nvSpPr>
        <p:spPr bwMode="auto">
          <a:xfrm rot="12960000">
            <a:off x="4303338" y="4225559"/>
            <a:ext cx="842963" cy="182562"/>
          </a:xfrm>
          <a:custGeom>
            <a:avLst/>
            <a:gdLst>
              <a:gd name="G0" fmla="+- 14562 0 0"/>
              <a:gd name="G1" fmla="+- 21600 0 0"/>
              <a:gd name="G2" fmla="+- 21600 0 0"/>
              <a:gd name="T0" fmla="*/ 0 w 23111"/>
              <a:gd name="T1" fmla="*/ 5647 h 21600"/>
              <a:gd name="T2" fmla="*/ 23111 w 23111"/>
              <a:gd name="T3" fmla="*/ 1764 h 21600"/>
              <a:gd name="T4" fmla="*/ 14562 w 23111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3111" h="21600" fill="none" extrusionOk="0">
                <a:moveTo>
                  <a:pt x="-1" y="5646"/>
                </a:moveTo>
                <a:cubicBezTo>
                  <a:pt x="3979" y="2014"/>
                  <a:pt x="9173" y="-1"/>
                  <a:pt x="14562" y="0"/>
                </a:cubicBezTo>
                <a:cubicBezTo>
                  <a:pt x="17502" y="0"/>
                  <a:pt x="20411" y="600"/>
                  <a:pt x="23111" y="1763"/>
                </a:cubicBezTo>
              </a:path>
              <a:path w="23111" h="21600" stroke="0" extrusionOk="0">
                <a:moveTo>
                  <a:pt x="-1" y="5646"/>
                </a:moveTo>
                <a:cubicBezTo>
                  <a:pt x="3979" y="2014"/>
                  <a:pt x="9173" y="-1"/>
                  <a:pt x="14562" y="0"/>
                </a:cubicBezTo>
                <a:cubicBezTo>
                  <a:pt x="17502" y="0"/>
                  <a:pt x="20411" y="600"/>
                  <a:pt x="23111" y="1763"/>
                </a:cubicBezTo>
                <a:lnTo>
                  <a:pt x="14562" y="21600"/>
                </a:lnTo>
                <a:close/>
              </a:path>
            </a:pathLst>
          </a:cu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280679" name="Arc 103"/>
          <p:cNvSpPr>
            <a:spLocks/>
          </p:cNvSpPr>
          <p:nvPr/>
        </p:nvSpPr>
        <p:spPr bwMode="auto">
          <a:xfrm rot="12960000">
            <a:off x="3374165" y="4231763"/>
            <a:ext cx="842963" cy="182562"/>
          </a:xfrm>
          <a:custGeom>
            <a:avLst/>
            <a:gdLst>
              <a:gd name="G0" fmla="+- 14562 0 0"/>
              <a:gd name="G1" fmla="+- 21600 0 0"/>
              <a:gd name="G2" fmla="+- 21600 0 0"/>
              <a:gd name="T0" fmla="*/ 0 w 23111"/>
              <a:gd name="T1" fmla="*/ 5647 h 21600"/>
              <a:gd name="T2" fmla="*/ 23111 w 23111"/>
              <a:gd name="T3" fmla="*/ 1764 h 21600"/>
              <a:gd name="T4" fmla="*/ 14562 w 23111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3111" h="21600" fill="none" extrusionOk="0">
                <a:moveTo>
                  <a:pt x="-1" y="5646"/>
                </a:moveTo>
                <a:cubicBezTo>
                  <a:pt x="3979" y="2014"/>
                  <a:pt x="9173" y="-1"/>
                  <a:pt x="14562" y="0"/>
                </a:cubicBezTo>
                <a:cubicBezTo>
                  <a:pt x="17502" y="0"/>
                  <a:pt x="20411" y="600"/>
                  <a:pt x="23111" y="1763"/>
                </a:cubicBezTo>
              </a:path>
              <a:path w="23111" h="21600" stroke="0" extrusionOk="0">
                <a:moveTo>
                  <a:pt x="-1" y="5646"/>
                </a:moveTo>
                <a:cubicBezTo>
                  <a:pt x="3979" y="2014"/>
                  <a:pt x="9173" y="-1"/>
                  <a:pt x="14562" y="0"/>
                </a:cubicBezTo>
                <a:cubicBezTo>
                  <a:pt x="17502" y="0"/>
                  <a:pt x="20411" y="600"/>
                  <a:pt x="23111" y="1763"/>
                </a:cubicBezTo>
                <a:lnTo>
                  <a:pt x="14562" y="21600"/>
                </a:lnTo>
                <a:close/>
              </a:path>
            </a:pathLst>
          </a:cu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280680" name="Arc 104"/>
          <p:cNvSpPr>
            <a:spLocks/>
          </p:cNvSpPr>
          <p:nvPr/>
        </p:nvSpPr>
        <p:spPr bwMode="auto">
          <a:xfrm rot="12960000">
            <a:off x="4955443" y="4224470"/>
            <a:ext cx="841375" cy="182562"/>
          </a:xfrm>
          <a:custGeom>
            <a:avLst/>
            <a:gdLst>
              <a:gd name="G0" fmla="+- 14562 0 0"/>
              <a:gd name="G1" fmla="+- 21600 0 0"/>
              <a:gd name="G2" fmla="+- 21600 0 0"/>
              <a:gd name="T0" fmla="*/ 0 w 23111"/>
              <a:gd name="T1" fmla="*/ 5647 h 21600"/>
              <a:gd name="T2" fmla="*/ 23111 w 23111"/>
              <a:gd name="T3" fmla="*/ 1764 h 21600"/>
              <a:gd name="T4" fmla="*/ 14562 w 23111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3111" h="21600" fill="none" extrusionOk="0">
                <a:moveTo>
                  <a:pt x="-1" y="5646"/>
                </a:moveTo>
                <a:cubicBezTo>
                  <a:pt x="3979" y="2014"/>
                  <a:pt x="9173" y="-1"/>
                  <a:pt x="14562" y="0"/>
                </a:cubicBezTo>
                <a:cubicBezTo>
                  <a:pt x="17502" y="0"/>
                  <a:pt x="20411" y="600"/>
                  <a:pt x="23111" y="1763"/>
                </a:cubicBezTo>
              </a:path>
              <a:path w="23111" h="21600" stroke="0" extrusionOk="0">
                <a:moveTo>
                  <a:pt x="-1" y="5646"/>
                </a:moveTo>
                <a:cubicBezTo>
                  <a:pt x="3979" y="2014"/>
                  <a:pt x="9173" y="-1"/>
                  <a:pt x="14562" y="0"/>
                </a:cubicBezTo>
                <a:cubicBezTo>
                  <a:pt x="17502" y="0"/>
                  <a:pt x="20411" y="600"/>
                  <a:pt x="23111" y="1763"/>
                </a:cubicBezTo>
                <a:lnTo>
                  <a:pt x="14562" y="21600"/>
                </a:lnTo>
                <a:close/>
              </a:path>
            </a:pathLst>
          </a:cu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280681" name="Arc 105"/>
          <p:cNvSpPr>
            <a:spLocks/>
          </p:cNvSpPr>
          <p:nvPr/>
        </p:nvSpPr>
        <p:spPr bwMode="auto">
          <a:xfrm rot="12960000">
            <a:off x="3672583" y="4223826"/>
            <a:ext cx="842962" cy="182562"/>
          </a:xfrm>
          <a:custGeom>
            <a:avLst/>
            <a:gdLst>
              <a:gd name="G0" fmla="+- 14562 0 0"/>
              <a:gd name="G1" fmla="+- 21600 0 0"/>
              <a:gd name="G2" fmla="+- 21600 0 0"/>
              <a:gd name="T0" fmla="*/ 0 w 23111"/>
              <a:gd name="T1" fmla="*/ 5647 h 21600"/>
              <a:gd name="T2" fmla="*/ 23111 w 23111"/>
              <a:gd name="T3" fmla="*/ 1764 h 21600"/>
              <a:gd name="T4" fmla="*/ 14562 w 23111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3111" h="21600" fill="none" extrusionOk="0">
                <a:moveTo>
                  <a:pt x="-1" y="5646"/>
                </a:moveTo>
                <a:cubicBezTo>
                  <a:pt x="3979" y="2014"/>
                  <a:pt x="9173" y="-1"/>
                  <a:pt x="14562" y="0"/>
                </a:cubicBezTo>
                <a:cubicBezTo>
                  <a:pt x="17502" y="0"/>
                  <a:pt x="20411" y="600"/>
                  <a:pt x="23111" y="1763"/>
                </a:cubicBezTo>
              </a:path>
              <a:path w="23111" h="21600" stroke="0" extrusionOk="0">
                <a:moveTo>
                  <a:pt x="-1" y="5646"/>
                </a:moveTo>
                <a:cubicBezTo>
                  <a:pt x="3979" y="2014"/>
                  <a:pt x="9173" y="-1"/>
                  <a:pt x="14562" y="0"/>
                </a:cubicBezTo>
                <a:cubicBezTo>
                  <a:pt x="17502" y="0"/>
                  <a:pt x="20411" y="600"/>
                  <a:pt x="23111" y="1763"/>
                </a:cubicBezTo>
                <a:lnTo>
                  <a:pt x="14562" y="21600"/>
                </a:lnTo>
                <a:close/>
              </a:path>
            </a:pathLst>
          </a:cu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280682" name="Arc 106"/>
          <p:cNvSpPr>
            <a:spLocks/>
          </p:cNvSpPr>
          <p:nvPr/>
        </p:nvSpPr>
        <p:spPr bwMode="auto">
          <a:xfrm rot="12960000">
            <a:off x="3984234" y="4224620"/>
            <a:ext cx="842963" cy="184150"/>
          </a:xfrm>
          <a:custGeom>
            <a:avLst/>
            <a:gdLst>
              <a:gd name="G0" fmla="+- 14562 0 0"/>
              <a:gd name="G1" fmla="+- 21600 0 0"/>
              <a:gd name="G2" fmla="+- 21600 0 0"/>
              <a:gd name="T0" fmla="*/ 0 w 23111"/>
              <a:gd name="T1" fmla="*/ 5647 h 21600"/>
              <a:gd name="T2" fmla="*/ 23111 w 23111"/>
              <a:gd name="T3" fmla="*/ 1764 h 21600"/>
              <a:gd name="T4" fmla="*/ 14562 w 23111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3111" h="21600" fill="none" extrusionOk="0">
                <a:moveTo>
                  <a:pt x="-1" y="5646"/>
                </a:moveTo>
                <a:cubicBezTo>
                  <a:pt x="3979" y="2014"/>
                  <a:pt x="9173" y="-1"/>
                  <a:pt x="14562" y="0"/>
                </a:cubicBezTo>
                <a:cubicBezTo>
                  <a:pt x="17502" y="0"/>
                  <a:pt x="20411" y="600"/>
                  <a:pt x="23111" y="1763"/>
                </a:cubicBezTo>
              </a:path>
              <a:path w="23111" h="21600" stroke="0" extrusionOk="0">
                <a:moveTo>
                  <a:pt x="-1" y="5646"/>
                </a:moveTo>
                <a:cubicBezTo>
                  <a:pt x="3979" y="2014"/>
                  <a:pt x="9173" y="-1"/>
                  <a:pt x="14562" y="0"/>
                </a:cubicBezTo>
                <a:cubicBezTo>
                  <a:pt x="17502" y="0"/>
                  <a:pt x="20411" y="600"/>
                  <a:pt x="23111" y="1763"/>
                </a:cubicBezTo>
                <a:lnTo>
                  <a:pt x="14562" y="21600"/>
                </a:lnTo>
                <a:close/>
              </a:path>
            </a:pathLst>
          </a:cu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graphicFrame>
        <p:nvGraphicFramePr>
          <p:cNvPr id="280693" name="Object 117"/>
          <p:cNvGraphicFramePr>
            <a:graphicFrameLocks noChangeAspect="1"/>
          </p:cNvGraphicFramePr>
          <p:nvPr/>
        </p:nvGraphicFramePr>
        <p:xfrm>
          <a:off x="501457" y="1150364"/>
          <a:ext cx="2525207" cy="11173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4719" name="Equation" r:id="rId5" imgW="1434960" imgH="634680" progId="Equation.3">
                  <p:embed/>
                </p:oleObj>
              </mc:Choice>
              <mc:Fallback>
                <p:oleObj name="Equation" r:id="rId5" imgW="1434960" imgH="63468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1457" y="1150364"/>
                        <a:ext cx="2525207" cy="111734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3" name="Szövegdoboz 62"/>
          <p:cNvSpPr txBox="1"/>
          <p:nvPr/>
        </p:nvSpPr>
        <p:spPr>
          <a:xfrm>
            <a:off x="1980241" y="4680962"/>
            <a:ext cx="1123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terelő</a:t>
            </a:r>
            <a:endParaRPr lang="hu-HU" dirty="0"/>
          </a:p>
        </p:txBody>
      </p:sp>
      <p:sp>
        <p:nvSpPr>
          <p:cNvPr id="64" name="Szövegdoboz 63"/>
          <p:cNvSpPr txBox="1"/>
          <p:nvPr/>
        </p:nvSpPr>
        <p:spPr>
          <a:xfrm>
            <a:off x="1958303" y="4204454"/>
            <a:ext cx="1123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futó</a:t>
            </a:r>
            <a:endParaRPr lang="hu-HU" dirty="0"/>
          </a:p>
        </p:txBody>
      </p:sp>
      <p:sp>
        <p:nvSpPr>
          <p:cNvPr id="65" name="Szövegdoboz 64"/>
          <p:cNvSpPr txBox="1"/>
          <p:nvPr/>
        </p:nvSpPr>
        <p:spPr>
          <a:xfrm>
            <a:off x="1904566" y="3675888"/>
            <a:ext cx="1123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terelő</a:t>
            </a:r>
            <a:endParaRPr lang="hu-HU" dirty="0"/>
          </a:p>
        </p:txBody>
      </p:sp>
      <p:cxnSp>
        <p:nvCxnSpPr>
          <p:cNvPr id="66" name="AutoShape 70"/>
          <p:cNvCxnSpPr>
            <a:cxnSpLocks noChangeShapeType="1"/>
          </p:cNvCxnSpPr>
          <p:nvPr/>
        </p:nvCxnSpPr>
        <p:spPr bwMode="auto">
          <a:xfrm>
            <a:off x="3223895" y="3867277"/>
            <a:ext cx="3463925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prstDash val="lgDashDot"/>
            <a:round/>
            <a:headEnd/>
            <a:tailEnd/>
          </a:ln>
          <a:effectLst/>
        </p:spPr>
      </p:cxnSp>
      <p:sp>
        <p:nvSpPr>
          <p:cNvPr id="67" name="Arc 71"/>
          <p:cNvSpPr>
            <a:spLocks/>
          </p:cNvSpPr>
          <p:nvPr/>
        </p:nvSpPr>
        <p:spPr bwMode="auto">
          <a:xfrm>
            <a:off x="3139731" y="3643440"/>
            <a:ext cx="284162" cy="428625"/>
          </a:xfrm>
          <a:custGeom>
            <a:avLst/>
            <a:gdLst>
              <a:gd name="G0" fmla="+- 0 0 0"/>
              <a:gd name="G1" fmla="+- 12360 0 0"/>
              <a:gd name="G2" fmla="+- 21600 0 0"/>
              <a:gd name="T0" fmla="*/ 17714 w 21600"/>
              <a:gd name="T1" fmla="*/ 0 h 23495"/>
              <a:gd name="T2" fmla="*/ 18509 w 21600"/>
              <a:gd name="T3" fmla="*/ 23495 h 23495"/>
              <a:gd name="T4" fmla="*/ 0 w 21600"/>
              <a:gd name="T5" fmla="*/ 12360 h 234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3495" fill="none" extrusionOk="0">
                <a:moveTo>
                  <a:pt x="17714" y="-1"/>
                </a:moveTo>
                <a:cubicBezTo>
                  <a:pt x="20243" y="3625"/>
                  <a:pt x="21600" y="7939"/>
                  <a:pt x="21600" y="12360"/>
                </a:cubicBezTo>
                <a:cubicBezTo>
                  <a:pt x="21600" y="16283"/>
                  <a:pt x="20531" y="20132"/>
                  <a:pt x="18508" y="23494"/>
                </a:cubicBezTo>
              </a:path>
              <a:path w="21600" h="23495" stroke="0" extrusionOk="0">
                <a:moveTo>
                  <a:pt x="17714" y="-1"/>
                </a:moveTo>
                <a:cubicBezTo>
                  <a:pt x="20243" y="3625"/>
                  <a:pt x="21600" y="7939"/>
                  <a:pt x="21600" y="12360"/>
                </a:cubicBezTo>
                <a:cubicBezTo>
                  <a:pt x="21600" y="16283"/>
                  <a:pt x="20531" y="20132"/>
                  <a:pt x="18508" y="23494"/>
                </a:cubicBezTo>
                <a:lnTo>
                  <a:pt x="0" y="1236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68" name="Arc 72"/>
          <p:cNvSpPr>
            <a:spLocks/>
          </p:cNvSpPr>
          <p:nvPr/>
        </p:nvSpPr>
        <p:spPr bwMode="auto">
          <a:xfrm>
            <a:off x="4179543" y="3641852"/>
            <a:ext cx="284163" cy="428625"/>
          </a:xfrm>
          <a:custGeom>
            <a:avLst/>
            <a:gdLst>
              <a:gd name="G0" fmla="+- 0 0 0"/>
              <a:gd name="G1" fmla="+- 12360 0 0"/>
              <a:gd name="G2" fmla="+- 21600 0 0"/>
              <a:gd name="T0" fmla="*/ 17714 w 21600"/>
              <a:gd name="T1" fmla="*/ 0 h 23495"/>
              <a:gd name="T2" fmla="*/ 18509 w 21600"/>
              <a:gd name="T3" fmla="*/ 23495 h 23495"/>
              <a:gd name="T4" fmla="*/ 0 w 21600"/>
              <a:gd name="T5" fmla="*/ 12360 h 234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3495" fill="none" extrusionOk="0">
                <a:moveTo>
                  <a:pt x="17714" y="-1"/>
                </a:moveTo>
                <a:cubicBezTo>
                  <a:pt x="20243" y="3625"/>
                  <a:pt x="21600" y="7939"/>
                  <a:pt x="21600" y="12360"/>
                </a:cubicBezTo>
                <a:cubicBezTo>
                  <a:pt x="21600" y="16283"/>
                  <a:pt x="20531" y="20132"/>
                  <a:pt x="18508" y="23494"/>
                </a:cubicBezTo>
              </a:path>
              <a:path w="21600" h="23495" stroke="0" extrusionOk="0">
                <a:moveTo>
                  <a:pt x="17714" y="-1"/>
                </a:moveTo>
                <a:cubicBezTo>
                  <a:pt x="20243" y="3625"/>
                  <a:pt x="21600" y="7939"/>
                  <a:pt x="21600" y="12360"/>
                </a:cubicBezTo>
                <a:cubicBezTo>
                  <a:pt x="21600" y="16283"/>
                  <a:pt x="20531" y="20132"/>
                  <a:pt x="18508" y="23494"/>
                </a:cubicBezTo>
                <a:lnTo>
                  <a:pt x="0" y="1236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69" name="Arc 73"/>
          <p:cNvSpPr>
            <a:spLocks/>
          </p:cNvSpPr>
          <p:nvPr/>
        </p:nvSpPr>
        <p:spPr bwMode="auto">
          <a:xfrm>
            <a:off x="4352581" y="3641852"/>
            <a:ext cx="284162" cy="428625"/>
          </a:xfrm>
          <a:custGeom>
            <a:avLst/>
            <a:gdLst>
              <a:gd name="G0" fmla="+- 0 0 0"/>
              <a:gd name="G1" fmla="+- 12360 0 0"/>
              <a:gd name="G2" fmla="+- 21600 0 0"/>
              <a:gd name="T0" fmla="*/ 17714 w 21600"/>
              <a:gd name="T1" fmla="*/ 0 h 23495"/>
              <a:gd name="T2" fmla="*/ 18509 w 21600"/>
              <a:gd name="T3" fmla="*/ 23495 h 23495"/>
              <a:gd name="T4" fmla="*/ 0 w 21600"/>
              <a:gd name="T5" fmla="*/ 12360 h 234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3495" fill="none" extrusionOk="0">
                <a:moveTo>
                  <a:pt x="17714" y="-1"/>
                </a:moveTo>
                <a:cubicBezTo>
                  <a:pt x="20243" y="3625"/>
                  <a:pt x="21600" y="7939"/>
                  <a:pt x="21600" y="12360"/>
                </a:cubicBezTo>
                <a:cubicBezTo>
                  <a:pt x="21600" y="16283"/>
                  <a:pt x="20531" y="20132"/>
                  <a:pt x="18508" y="23494"/>
                </a:cubicBezTo>
              </a:path>
              <a:path w="21600" h="23495" stroke="0" extrusionOk="0">
                <a:moveTo>
                  <a:pt x="17714" y="-1"/>
                </a:moveTo>
                <a:cubicBezTo>
                  <a:pt x="20243" y="3625"/>
                  <a:pt x="21600" y="7939"/>
                  <a:pt x="21600" y="12360"/>
                </a:cubicBezTo>
                <a:cubicBezTo>
                  <a:pt x="21600" y="16283"/>
                  <a:pt x="20531" y="20132"/>
                  <a:pt x="18508" y="23494"/>
                </a:cubicBezTo>
                <a:lnTo>
                  <a:pt x="0" y="1236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70" name="Arc 74"/>
          <p:cNvSpPr>
            <a:spLocks/>
          </p:cNvSpPr>
          <p:nvPr/>
        </p:nvSpPr>
        <p:spPr bwMode="auto">
          <a:xfrm>
            <a:off x="4525618" y="3641058"/>
            <a:ext cx="284163" cy="428625"/>
          </a:xfrm>
          <a:custGeom>
            <a:avLst/>
            <a:gdLst>
              <a:gd name="G0" fmla="+- 0 0 0"/>
              <a:gd name="G1" fmla="+- 12360 0 0"/>
              <a:gd name="G2" fmla="+- 21600 0 0"/>
              <a:gd name="T0" fmla="*/ 17714 w 21600"/>
              <a:gd name="T1" fmla="*/ 0 h 23495"/>
              <a:gd name="T2" fmla="*/ 18509 w 21600"/>
              <a:gd name="T3" fmla="*/ 23495 h 23495"/>
              <a:gd name="T4" fmla="*/ 0 w 21600"/>
              <a:gd name="T5" fmla="*/ 12360 h 234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3495" fill="none" extrusionOk="0">
                <a:moveTo>
                  <a:pt x="17714" y="-1"/>
                </a:moveTo>
                <a:cubicBezTo>
                  <a:pt x="20243" y="3625"/>
                  <a:pt x="21600" y="7939"/>
                  <a:pt x="21600" y="12360"/>
                </a:cubicBezTo>
                <a:cubicBezTo>
                  <a:pt x="21600" y="16283"/>
                  <a:pt x="20531" y="20132"/>
                  <a:pt x="18508" y="23494"/>
                </a:cubicBezTo>
              </a:path>
              <a:path w="21600" h="23495" stroke="0" extrusionOk="0">
                <a:moveTo>
                  <a:pt x="17714" y="-1"/>
                </a:moveTo>
                <a:cubicBezTo>
                  <a:pt x="20243" y="3625"/>
                  <a:pt x="21600" y="7939"/>
                  <a:pt x="21600" y="12360"/>
                </a:cubicBezTo>
                <a:cubicBezTo>
                  <a:pt x="21600" y="16283"/>
                  <a:pt x="20531" y="20132"/>
                  <a:pt x="18508" y="23494"/>
                </a:cubicBezTo>
                <a:lnTo>
                  <a:pt x="0" y="1236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71" name="Arc 75"/>
          <p:cNvSpPr>
            <a:spLocks/>
          </p:cNvSpPr>
          <p:nvPr/>
        </p:nvSpPr>
        <p:spPr bwMode="auto">
          <a:xfrm>
            <a:off x="4698656" y="3641852"/>
            <a:ext cx="284162" cy="427038"/>
          </a:xfrm>
          <a:custGeom>
            <a:avLst/>
            <a:gdLst>
              <a:gd name="G0" fmla="+- 0 0 0"/>
              <a:gd name="G1" fmla="+- 12360 0 0"/>
              <a:gd name="G2" fmla="+- 21600 0 0"/>
              <a:gd name="T0" fmla="*/ 17714 w 21600"/>
              <a:gd name="T1" fmla="*/ 0 h 23495"/>
              <a:gd name="T2" fmla="*/ 18509 w 21600"/>
              <a:gd name="T3" fmla="*/ 23495 h 23495"/>
              <a:gd name="T4" fmla="*/ 0 w 21600"/>
              <a:gd name="T5" fmla="*/ 12360 h 234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3495" fill="none" extrusionOk="0">
                <a:moveTo>
                  <a:pt x="17714" y="-1"/>
                </a:moveTo>
                <a:cubicBezTo>
                  <a:pt x="20243" y="3625"/>
                  <a:pt x="21600" y="7939"/>
                  <a:pt x="21600" y="12360"/>
                </a:cubicBezTo>
                <a:cubicBezTo>
                  <a:pt x="21600" y="16283"/>
                  <a:pt x="20531" y="20132"/>
                  <a:pt x="18508" y="23494"/>
                </a:cubicBezTo>
              </a:path>
              <a:path w="21600" h="23495" stroke="0" extrusionOk="0">
                <a:moveTo>
                  <a:pt x="17714" y="-1"/>
                </a:moveTo>
                <a:cubicBezTo>
                  <a:pt x="20243" y="3625"/>
                  <a:pt x="21600" y="7939"/>
                  <a:pt x="21600" y="12360"/>
                </a:cubicBezTo>
                <a:cubicBezTo>
                  <a:pt x="21600" y="16283"/>
                  <a:pt x="20531" y="20132"/>
                  <a:pt x="18508" y="23494"/>
                </a:cubicBezTo>
                <a:lnTo>
                  <a:pt x="0" y="1236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cxnSp>
        <p:nvCxnSpPr>
          <p:cNvPr id="72" name="AutoShape 76"/>
          <p:cNvCxnSpPr>
            <a:cxnSpLocks noChangeShapeType="1"/>
          </p:cNvCxnSpPr>
          <p:nvPr/>
        </p:nvCxnSpPr>
        <p:spPr bwMode="auto">
          <a:xfrm flipV="1">
            <a:off x="3223895" y="3641852"/>
            <a:ext cx="2425700" cy="1588"/>
          </a:xfrm>
          <a:prstGeom prst="straightConnector1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  <a:effectLst/>
        </p:spPr>
      </p:cxnSp>
      <p:cxnSp>
        <p:nvCxnSpPr>
          <p:cNvPr id="73" name="AutoShape 77"/>
          <p:cNvCxnSpPr>
            <a:cxnSpLocks noChangeShapeType="1"/>
          </p:cNvCxnSpPr>
          <p:nvPr/>
        </p:nvCxnSpPr>
        <p:spPr bwMode="auto">
          <a:xfrm flipV="1">
            <a:off x="3223895" y="4068890"/>
            <a:ext cx="2425700" cy="1587"/>
          </a:xfrm>
          <a:prstGeom prst="straightConnector1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  <a:effectLst/>
        </p:spPr>
      </p:cxnSp>
      <p:sp>
        <p:nvSpPr>
          <p:cNvPr id="74" name="Arc 78"/>
          <p:cNvSpPr>
            <a:spLocks/>
          </p:cNvSpPr>
          <p:nvPr/>
        </p:nvSpPr>
        <p:spPr bwMode="auto">
          <a:xfrm>
            <a:off x="3312768" y="3643440"/>
            <a:ext cx="284163" cy="428625"/>
          </a:xfrm>
          <a:custGeom>
            <a:avLst/>
            <a:gdLst>
              <a:gd name="G0" fmla="+- 0 0 0"/>
              <a:gd name="G1" fmla="+- 12360 0 0"/>
              <a:gd name="G2" fmla="+- 21600 0 0"/>
              <a:gd name="T0" fmla="*/ 17714 w 21600"/>
              <a:gd name="T1" fmla="*/ 0 h 23495"/>
              <a:gd name="T2" fmla="*/ 18509 w 21600"/>
              <a:gd name="T3" fmla="*/ 23495 h 23495"/>
              <a:gd name="T4" fmla="*/ 0 w 21600"/>
              <a:gd name="T5" fmla="*/ 12360 h 234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3495" fill="none" extrusionOk="0">
                <a:moveTo>
                  <a:pt x="17714" y="-1"/>
                </a:moveTo>
                <a:cubicBezTo>
                  <a:pt x="20243" y="3625"/>
                  <a:pt x="21600" y="7939"/>
                  <a:pt x="21600" y="12360"/>
                </a:cubicBezTo>
                <a:cubicBezTo>
                  <a:pt x="21600" y="16283"/>
                  <a:pt x="20531" y="20132"/>
                  <a:pt x="18508" y="23494"/>
                </a:cubicBezTo>
              </a:path>
              <a:path w="21600" h="23495" stroke="0" extrusionOk="0">
                <a:moveTo>
                  <a:pt x="17714" y="-1"/>
                </a:moveTo>
                <a:cubicBezTo>
                  <a:pt x="20243" y="3625"/>
                  <a:pt x="21600" y="7939"/>
                  <a:pt x="21600" y="12360"/>
                </a:cubicBezTo>
                <a:cubicBezTo>
                  <a:pt x="21600" y="16283"/>
                  <a:pt x="20531" y="20132"/>
                  <a:pt x="18508" y="23494"/>
                </a:cubicBezTo>
                <a:lnTo>
                  <a:pt x="0" y="1236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75" name="Arc 79"/>
          <p:cNvSpPr>
            <a:spLocks/>
          </p:cNvSpPr>
          <p:nvPr/>
        </p:nvSpPr>
        <p:spPr bwMode="auto">
          <a:xfrm>
            <a:off x="3485806" y="3643440"/>
            <a:ext cx="284162" cy="428625"/>
          </a:xfrm>
          <a:custGeom>
            <a:avLst/>
            <a:gdLst>
              <a:gd name="G0" fmla="+- 0 0 0"/>
              <a:gd name="G1" fmla="+- 12360 0 0"/>
              <a:gd name="G2" fmla="+- 21600 0 0"/>
              <a:gd name="T0" fmla="*/ 17714 w 21600"/>
              <a:gd name="T1" fmla="*/ 0 h 23495"/>
              <a:gd name="T2" fmla="*/ 18509 w 21600"/>
              <a:gd name="T3" fmla="*/ 23495 h 23495"/>
              <a:gd name="T4" fmla="*/ 0 w 21600"/>
              <a:gd name="T5" fmla="*/ 12360 h 234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3495" fill="none" extrusionOk="0">
                <a:moveTo>
                  <a:pt x="17714" y="-1"/>
                </a:moveTo>
                <a:cubicBezTo>
                  <a:pt x="20243" y="3625"/>
                  <a:pt x="21600" y="7939"/>
                  <a:pt x="21600" y="12360"/>
                </a:cubicBezTo>
                <a:cubicBezTo>
                  <a:pt x="21600" y="16283"/>
                  <a:pt x="20531" y="20132"/>
                  <a:pt x="18508" y="23494"/>
                </a:cubicBezTo>
              </a:path>
              <a:path w="21600" h="23495" stroke="0" extrusionOk="0">
                <a:moveTo>
                  <a:pt x="17714" y="-1"/>
                </a:moveTo>
                <a:cubicBezTo>
                  <a:pt x="20243" y="3625"/>
                  <a:pt x="21600" y="7939"/>
                  <a:pt x="21600" y="12360"/>
                </a:cubicBezTo>
                <a:cubicBezTo>
                  <a:pt x="21600" y="16283"/>
                  <a:pt x="20531" y="20132"/>
                  <a:pt x="18508" y="23494"/>
                </a:cubicBezTo>
                <a:lnTo>
                  <a:pt x="0" y="1236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76" name="Arc 80"/>
          <p:cNvSpPr>
            <a:spLocks/>
          </p:cNvSpPr>
          <p:nvPr/>
        </p:nvSpPr>
        <p:spPr bwMode="auto">
          <a:xfrm>
            <a:off x="3658843" y="3643440"/>
            <a:ext cx="284163" cy="428625"/>
          </a:xfrm>
          <a:custGeom>
            <a:avLst/>
            <a:gdLst>
              <a:gd name="G0" fmla="+- 0 0 0"/>
              <a:gd name="G1" fmla="+- 12360 0 0"/>
              <a:gd name="G2" fmla="+- 21600 0 0"/>
              <a:gd name="T0" fmla="*/ 17714 w 21600"/>
              <a:gd name="T1" fmla="*/ 0 h 23495"/>
              <a:gd name="T2" fmla="*/ 18509 w 21600"/>
              <a:gd name="T3" fmla="*/ 23495 h 23495"/>
              <a:gd name="T4" fmla="*/ 0 w 21600"/>
              <a:gd name="T5" fmla="*/ 12360 h 234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3495" fill="none" extrusionOk="0">
                <a:moveTo>
                  <a:pt x="17714" y="-1"/>
                </a:moveTo>
                <a:cubicBezTo>
                  <a:pt x="20243" y="3625"/>
                  <a:pt x="21600" y="7939"/>
                  <a:pt x="21600" y="12360"/>
                </a:cubicBezTo>
                <a:cubicBezTo>
                  <a:pt x="21600" y="16283"/>
                  <a:pt x="20531" y="20132"/>
                  <a:pt x="18508" y="23494"/>
                </a:cubicBezTo>
              </a:path>
              <a:path w="21600" h="23495" stroke="0" extrusionOk="0">
                <a:moveTo>
                  <a:pt x="17714" y="-1"/>
                </a:moveTo>
                <a:cubicBezTo>
                  <a:pt x="20243" y="3625"/>
                  <a:pt x="21600" y="7939"/>
                  <a:pt x="21600" y="12360"/>
                </a:cubicBezTo>
                <a:cubicBezTo>
                  <a:pt x="21600" y="16283"/>
                  <a:pt x="20531" y="20132"/>
                  <a:pt x="18508" y="23494"/>
                </a:cubicBezTo>
                <a:lnTo>
                  <a:pt x="0" y="1236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77" name="Arc 81"/>
          <p:cNvSpPr>
            <a:spLocks/>
          </p:cNvSpPr>
          <p:nvPr/>
        </p:nvSpPr>
        <p:spPr bwMode="auto">
          <a:xfrm>
            <a:off x="3828706" y="3641852"/>
            <a:ext cx="284162" cy="427038"/>
          </a:xfrm>
          <a:custGeom>
            <a:avLst/>
            <a:gdLst>
              <a:gd name="G0" fmla="+- 0 0 0"/>
              <a:gd name="G1" fmla="+- 12360 0 0"/>
              <a:gd name="G2" fmla="+- 21600 0 0"/>
              <a:gd name="T0" fmla="*/ 17714 w 21600"/>
              <a:gd name="T1" fmla="*/ 0 h 23495"/>
              <a:gd name="T2" fmla="*/ 18509 w 21600"/>
              <a:gd name="T3" fmla="*/ 23495 h 23495"/>
              <a:gd name="T4" fmla="*/ 0 w 21600"/>
              <a:gd name="T5" fmla="*/ 12360 h 234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3495" fill="none" extrusionOk="0">
                <a:moveTo>
                  <a:pt x="17714" y="-1"/>
                </a:moveTo>
                <a:cubicBezTo>
                  <a:pt x="20243" y="3625"/>
                  <a:pt x="21600" y="7939"/>
                  <a:pt x="21600" y="12360"/>
                </a:cubicBezTo>
                <a:cubicBezTo>
                  <a:pt x="21600" y="16283"/>
                  <a:pt x="20531" y="20132"/>
                  <a:pt x="18508" y="23494"/>
                </a:cubicBezTo>
              </a:path>
              <a:path w="21600" h="23495" stroke="0" extrusionOk="0">
                <a:moveTo>
                  <a:pt x="17714" y="-1"/>
                </a:moveTo>
                <a:cubicBezTo>
                  <a:pt x="20243" y="3625"/>
                  <a:pt x="21600" y="7939"/>
                  <a:pt x="21600" y="12360"/>
                </a:cubicBezTo>
                <a:cubicBezTo>
                  <a:pt x="21600" y="16283"/>
                  <a:pt x="20531" y="20132"/>
                  <a:pt x="18508" y="23494"/>
                </a:cubicBezTo>
                <a:lnTo>
                  <a:pt x="0" y="1236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78" name="Arc 82"/>
          <p:cNvSpPr>
            <a:spLocks/>
          </p:cNvSpPr>
          <p:nvPr/>
        </p:nvSpPr>
        <p:spPr bwMode="auto">
          <a:xfrm>
            <a:off x="4004918" y="3641852"/>
            <a:ext cx="285750" cy="427038"/>
          </a:xfrm>
          <a:custGeom>
            <a:avLst/>
            <a:gdLst>
              <a:gd name="G0" fmla="+- 0 0 0"/>
              <a:gd name="G1" fmla="+- 12360 0 0"/>
              <a:gd name="G2" fmla="+- 21600 0 0"/>
              <a:gd name="T0" fmla="*/ 17714 w 21600"/>
              <a:gd name="T1" fmla="*/ 0 h 23495"/>
              <a:gd name="T2" fmla="*/ 18509 w 21600"/>
              <a:gd name="T3" fmla="*/ 23495 h 23495"/>
              <a:gd name="T4" fmla="*/ 0 w 21600"/>
              <a:gd name="T5" fmla="*/ 12360 h 234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3495" fill="none" extrusionOk="0">
                <a:moveTo>
                  <a:pt x="17714" y="-1"/>
                </a:moveTo>
                <a:cubicBezTo>
                  <a:pt x="20243" y="3625"/>
                  <a:pt x="21600" y="7939"/>
                  <a:pt x="21600" y="12360"/>
                </a:cubicBezTo>
                <a:cubicBezTo>
                  <a:pt x="21600" y="16283"/>
                  <a:pt x="20531" y="20132"/>
                  <a:pt x="18508" y="23494"/>
                </a:cubicBezTo>
              </a:path>
              <a:path w="21600" h="23495" stroke="0" extrusionOk="0">
                <a:moveTo>
                  <a:pt x="17714" y="-1"/>
                </a:moveTo>
                <a:cubicBezTo>
                  <a:pt x="20243" y="3625"/>
                  <a:pt x="21600" y="7939"/>
                  <a:pt x="21600" y="12360"/>
                </a:cubicBezTo>
                <a:cubicBezTo>
                  <a:pt x="21600" y="16283"/>
                  <a:pt x="20531" y="20132"/>
                  <a:pt x="18508" y="23494"/>
                </a:cubicBezTo>
                <a:lnTo>
                  <a:pt x="0" y="1236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79" name="Arc 83"/>
          <p:cNvSpPr>
            <a:spLocks/>
          </p:cNvSpPr>
          <p:nvPr/>
        </p:nvSpPr>
        <p:spPr bwMode="auto">
          <a:xfrm>
            <a:off x="4881219" y="3643440"/>
            <a:ext cx="284163" cy="428625"/>
          </a:xfrm>
          <a:custGeom>
            <a:avLst/>
            <a:gdLst>
              <a:gd name="G0" fmla="+- 0 0 0"/>
              <a:gd name="G1" fmla="+- 12360 0 0"/>
              <a:gd name="G2" fmla="+- 21600 0 0"/>
              <a:gd name="T0" fmla="*/ 17714 w 21600"/>
              <a:gd name="T1" fmla="*/ 0 h 23495"/>
              <a:gd name="T2" fmla="*/ 18509 w 21600"/>
              <a:gd name="T3" fmla="*/ 23495 h 23495"/>
              <a:gd name="T4" fmla="*/ 0 w 21600"/>
              <a:gd name="T5" fmla="*/ 12360 h 234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3495" fill="none" extrusionOk="0">
                <a:moveTo>
                  <a:pt x="17714" y="-1"/>
                </a:moveTo>
                <a:cubicBezTo>
                  <a:pt x="20243" y="3625"/>
                  <a:pt x="21600" y="7939"/>
                  <a:pt x="21600" y="12360"/>
                </a:cubicBezTo>
                <a:cubicBezTo>
                  <a:pt x="21600" y="16283"/>
                  <a:pt x="20531" y="20132"/>
                  <a:pt x="18508" y="23494"/>
                </a:cubicBezTo>
              </a:path>
              <a:path w="21600" h="23495" stroke="0" extrusionOk="0">
                <a:moveTo>
                  <a:pt x="17714" y="-1"/>
                </a:moveTo>
                <a:cubicBezTo>
                  <a:pt x="20243" y="3625"/>
                  <a:pt x="21600" y="7939"/>
                  <a:pt x="21600" y="12360"/>
                </a:cubicBezTo>
                <a:cubicBezTo>
                  <a:pt x="21600" y="16283"/>
                  <a:pt x="20531" y="20132"/>
                  <a:pt x="18508" y="23494"/>
                </a:cubicBezTo>
                <a:lnTo>
                  <a:pt x="0" y="1236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grpSp>
        <p:nvGrpSpPr>
          <p:cNvPr id="80" name="Csoportba foglalás 79"/>
          <p:cNvGrpSpPr/>
          <p:nvPr/>
        </p:nvGrpSpPr>
        <p:grpSpPr>
          <a:xfrm>
            <a:off x="475488" y="3428999"/>
            <a:ext cx="1179576" cy="1325881"/>
            <a:chOff x="475488" y="3428999"/>
            <a:chExt cx="1179576" cy="1325881"/>
          </a:xfrm>
        </p:grpSpPr>
        <p:sp>
          <p:nvSpPr>
            <p:cNvPr id="81" name="Lefelé nyíl 80"/>
            <p:cNvSpPr/>
            <p:nvPr/>
          </p:nvSpPr>
          <p:spPr bwMode="auto">
            <a:xfrm>
              <a:off x="475488" y="3429000"/>
              <a:ext cx="1179576" cy="1325880"/>
            </a:xfrm>
            <a:prstGeom prst="downArrow">
              <a:avLst>
                <a:gd name="adj1" fmla="val 50000"/>
                <a:gd name="adj2" fmla="val 42414"/>
              </a:avLst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hu-H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82" name="Szövegdoboz 81"/>
            <p:cNvSpPr txBox="1"/>
            <p:nvPr/>
          </p:nvSpPr>
          <p:spPr>
            <a:xfrm rot="16200000">
              <a:off x="498352" y="3729744"/>
              <a:ext cx="112471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u-HU" sz="1400" dirty="0" smtClean="0"/>
                <a:t>Áramlás iránya</a:t>
              </a:r>
              <a:endParaRPr lang="hu-HU" sz="1400" dirty="0"/>
            </a:p>
          </p:txBody>
        </p:sp>
      </p:grpSp>
      <p:sp>
        <p:nvSpPr>
          <p:cNvPr id="3" name="Szövegdoboz 2"/>
          <p:cNvSpPr txBox="1"/>
          <p:nvPr/>
        </p:nvSpPr>
        <p:spPr>
          <a:xfrm>
            <a:off x="457199" y="5301615"/>
            <a:ext cx="8229601" cy="92333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 rtlCol="0">
            <a:spAutoFit/>
          </a:bodyPr>
          <a:lstStyle/>
          <a:p>
            <a:r>
              <a:rPr lang="hu-HU" dirty="0" smtClean="0"/>
              <a:t>Azonos átáramlási irány és azonos kerületi sebesség-irány esetén az álló és a futólapátozás az akciós fokozatéhoz képest felcserélt szerepű és az áramlás irányára tükrözött!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806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06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806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806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806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806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806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806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806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806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280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806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806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280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806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806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2806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806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806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806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806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806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806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806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806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000"/>
                            </p:stCondLst>
                            <p:childTnLst>
                              <p:par>
                                <p:cTn id="6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2806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500"/>
                            </p:stCondLst>
                            <p:childTnLst>
                              <p:par>
                                <p:cTn id="73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806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806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2000"/>
                            </p:stCondLst>
                            <p:childTnLst>
                              <p:par>
                                <p:cTn id="7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0" dur="500"/>
                                        <p:tgtEl>
                                          <p:spTgt spid="2806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2806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6" dur="500"/>
                                        <p:tgtEl>
                                          <p:spTgt spid="2806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9" dur="500"/>
                                        <p:tgtEl>
                                          <p:spTgt spid="2806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2" dur="500"/>
                                        <p:tgtEl>
                                          <p:spTgt spid="2806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5" dur="500"/>
                                        <p:tgtEl>
                                          <p:spTgt spid="2806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806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806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500"/>
                            </p:stCondLst>
                            <p:childTnLst>
                              <p:par>
                                <p:cTn id="10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5" dur="500"/>
                                        <p:tgtEl>
                                          <p:spTgt spid="2806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8" dur="500"/>
                                        <p:tgtEl>
                                          <p:spTgt spid="2806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2806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806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2806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2806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18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8" dur="500"/>
                                        <p:tgtEl>
                                          <p:spTgt spid="280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500"/>
                            </p:stCondLst>
                            <p:childTnLst>
                              <p:par>
                                <p:cTn id="13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2" dur="500"/>
                                        <p:tgtEl>
                                          <p:spTgt spid="280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7" dur="500"/>
                                        <p:tgtEl>
                                          <p:spTgt spid="280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2" dur="500"/>
                                        <p:tgtEl>
                                          <p:spTgt spid="2806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5" dur="500"/>
                                        <p:tgtEl>
                                          <p:spTgt spid="280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8" dur="500"/>
                                        <p:tgtEl>
                                          <p:spTgt spid="280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1" dur="500"/>
                                        <p:tgtEl>
                                          <p:spTgt spid="2806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4" dur="500"/>
                                        <p:tgtEl>
                                          <p:spTgt spid="280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>
                            <p:stCondLst>
                              <p:cond delay="500"/>
                            </p:stCondLst>
                            <p:childTnLst>
                              <p:par>
                                <p:cTn id="156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7" dur="500"/>
                                        <p:tgtEl>
                                          <p:spTgt spid="2806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0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0" dur="500"/>
                                        <p:tgtEl>
                                          <p:spTgt spid="2806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0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6" dur="500" fill="hold"/>
                                        <p:tgtEl>
                                          <p:spTgt spid="2806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500" fill="hold"/>
                                        <p:tgtEl>
                                          <p:spTgt spid="2806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2" dur="500" fill="hold"/>
                                        <p:tgtEl>
                                          <p:spTgt spid="2806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2806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4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6" dur="500" fill="hold"/>
                                        <p:tgtEl>
                                          <p:spTgt spid="2806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500" fill="hold"/>
                                        <p:tgtEl>
                                          <p:spTgt spid="2806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2" dur="500"/>
                                        <p:tgtEl>
                                          <p:spTgt spid="2806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3" fill="hold">
                            <p:stCondLst>
                              <p:cond delay="500"/>
                            </p:stCondLst>
                            <p:childTnLst>
                              <p:par>
                                <p:cTn id="18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6" dur="500"/>
                                        <p:tgtEl>
                                          <p:spTgt spid="2806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1" dur="500"/>
                                        <p:tgtEl>
                                          <p:spTgt spid="2806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6" dur="500"/>
                                        <p:tgtEl>
                                          <p:spTgt spid="2806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9" dur="500"/>
                                        <p:tgtEl>
                                          <p:spTgt spid="2806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2" dur="500"/>
                                        <p:tgtEl>
                                          <p:spTgt spid="2806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5" dur="500"/>
                                        <p:tgtEl>
                                          <p:spTgt spid="2806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8" dur="500"/>
                                        <p:tgtEl>
                                          <p:spTgt spid="280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1" dur="500"/>
                                        <p:tgtEl>
                                          <p:spTgt spid="280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4" dur="500"/>
                                        <p:tgtEl>
                                          <p:spTgt spid="280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7" dur="500"/>
                                        <p:tgtEl>
                                          <p:spTgt spid="280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0" dur="500"/>
                                        <p:tgtEl>
                                          <p:spTgt spid="2806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3" dur="500"/>
                                        <p:tgtEl>
                                          <p:spTgt spid="2806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4" fill="hold">
                            <p:stCondLst>
                              <p:cond delay="500"/>
                            </p:stCondLst>
                            <p:childTnLst>
                              <p:par>
                                <p:cTn id="225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26" dur="500"/>
                                        <p:tgtEl>
                                          <p:spTgt spid="2806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0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29" dur="500"/>
                                        <p:tgtEl>
                                          <p:spTgt spid="2806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0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1" fill="hold">
                      <p:stCondLst>
                        <p:cond delay="indefinite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6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7" fill="hold">
                            <p:stCondLst>
                              <p:cond delay="500"/>
                            </p:stCondLst>
                            <p:childTnLst>
                              <p:par>
                                <p:cTn id="238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0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2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4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5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6" fill="hold">
                            <p:stCondLst>
                              <p:cond delay="1000"/>
                            </p:stCondLst>
                            <p:childTnLst>
                              <p:par>
                                <p:cTn id="24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0" fill="hold">
                            <p:stCondLst>
                              <p:cond delay="1500"/>
                            </p:stCondLst>
                            <p:childTnLst>
                              <p:par>
                                <p:cTn id="25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8" fill="hold">
                            <p:stCondLst>
                              <p:cond delay="2500"/>
                            </p:stCondLst>
                            <p:childTnLst>
                              <p:par>
                                <p:cTn id="25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2" fill="hold">
                            <p:stCondLst>
                              <p:cond delay="3000"/>
                            </p:stCondLst>
                            <p:childTnLst>
                              <p:par>
                                <p:cTn id="26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6" fill="hold">
                            <p:stCondLst>
                              <p:cond delay="3500"/>
                            </p:stCondLst>
                            <p:childTnLst>
                              <p:par>
                                <p:cTn id="26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0" fill="hold">
                            <p:stCondLst>
                              <p:cond delay="4000"/>
                            </p:stCondLst>
                            <p:childTnLst>
                              <p:par>
                                <p:cTn id="27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4" fill="hold">
                            <p:stCondLst>
                              <p:cond delay="4500"/>
                            </p:stCondLst>
                            <p:childTnLst>
                              <p:par>
                                <p:cTn id="27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8" fill="hold">
                            <p:stCondLst>
                              <p:cond delay="5000"/>
                            </p:stCondLst>
                            <p:childTnLst>
                              <p:par>
                                <p:cTn id="27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2" fill="hold">
                            <p:stCondLst>
                              <p:cond delay="5500"/>
                            </p:stCondLst>
                            <p:childTnLst>
                              <p:par>
                                <p:cTn id="28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6" fill="hold">
                            <p:stCondLst>
                              <p:cond delay="6000"/>
                            </p:stCondLst>
                            <p:childTnLst>
                              <p:par>
                                <p:cTn id="28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0" fill="hold">
                            <p:stCondLst>
                              <p:cond delay="6500"/>
                            </p:stCondLst>
                            <p:childTnLst>
                              <p:par>
                                <p:cTn id="291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7" fill="hold">
                            <p:stCondLst>
                              <p:cond delay="7000"/>
                            </p:stCondLst>
                            <p:childTnLst>
                              <p:par>
                                <p:cTn id="298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4" fill="hold">
                            <p:stCondLst>
                              <p:cond delay="7500"/>
                            </p:stCondLst>
                            <p:childTnLst>
                              <p:par>
                                <p:cTn id="305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0642" grpId="0"/>
      <p:bldP spid="280643" grpId="0"/>
      <p:bldP spid="280647" grpId="0" animBg="1"/>
      <p:bldP spid="280648" grpId="0" animBg="1"/>
      <p:bldP spid="280649" grpId="0" animBg="1"/>
      <p:bldP spid="280650" grpId="0" animBg="1"/>
      <p:bldP spid="280651" grpId="0" animBg="1"/>
      <p:bldP spid="280654" grpId="0" animBg="1"/>
      <p:bldP spid="280655" grpId="0" animBg="1"/>
      <p:bldP spid="280656" grpId="0" animBg="1"/>
      <p:bldP spid="280657" grpId="0" animBg="1"/>
      <p:bldP spid="280658" grpId="0" animBg="1"/>
      <p:bldP spid="280659" grpId="0" animBg="1"/>
      <p:bldP spid="280660" grpId="0"/>
      <p:bldP spid="280661" grpId="0"/>
      <p:bldP spid="280662" grpId="0"/>
      <p:bldP spid="280669" grpId="0"/>
      <p:bldP spid="280671" grpId="0" animBg="1"/>
      <p:bldP spid="280672" grpId="0"/>
      <p:bldP spid="280677" grpId="0" animBg="1"/>
      <p:bldP spid="280678" grpId="0" animBg="1"/>
      <p:bldP spid="280679" grpId="0" animBg="1"/>
      <p:bldP spid="280680" grpId="0" animBg="1"/>
      <p:bldP spid="280681" grpId="0" animBg="1"/>
      <p:bldP spid="280682" grpId="0" animBg="1"/>
      <p:bldP spid="63" grpId="0"/>
      <p:bldP spid="64" grpId="0"/>
      <p:bldP spid="65" grpId="0"/>
      <p:bldP spid="67" grpId="0" animBg="1"/>
      <p:bldP spid="68" grpId="0" animBg="1"/>
      <p:bldP spid="69" grpId="0" animBg="1"/>
      <p:bldP spid="70" grpId="0" animBg="1"/>
      <p:bldP spid="71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0673" name="AutoShape 97"/>
          <p:cNvCxnSpPr>
            <a:cxnSpLocks noChangeShapeType="1"/>
          </p:cNvCxnSpPr>
          <p:nvPr/>
        </p:nvCxnSpPr>
        <p:spPr bwMode="auto">
          <a:xfrm>
            <a:off x="3219514" y="4377690"/>
            <a:ext cx="3463925" cy="1588"/>
          </a:xfrm>
          <a:prstGeom prst="straightConnector1">
            <a:avLst/>
          </a:prstGeom>
          <a:noFill/>
          <a:ln w="9525">
            <a:solidFill>
              <a:srgbClr val="000000"/>
            </a:solidFill>
            <a:prstDash val="lgDashDot"/>
            <a:round/>
            <a:headEnd/>
            <a:tailEnd/>
          </a:ln>
          <a:effectLst/>
        </p:spPr>
      </p:cxn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40346"/>
          </a:xfrm>
        </p:spPr>
        <p:txBody>
          <a:bodyPr/>
          <a:lstStyle/>
          <a:p>
            <a:r>
              <a:rPr lang="hu-HU" dirty="0" smtClean="0"/>
              <a:t>Reakciós fokozat (</a:t>
            </a:r>
            <a:r>
              <a:rPr lang="hu-HU" i="1" dirty="0" smtClean="0"/>
              <a:t>R=0,5</a:t>
            </a:r>
            <a:r>
              <a:rPr lang="hu-HU" dirty="0" smtClean="0"/>
              <a:t>)</a:t>
            </a:r>
            <a:endParaRPr lang="hu-HU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Hő- és Áramlástan gépei</a:t>
            </a:r>
          </a:p>
          <a:p>
            <a:r>
              <a:rPr lang="hu-HU" smtClean="0"/>
              <a:t>Dr. </a:t>
            </a:r>
            <a:r>
              <a:rPr lang="hu-HU" b="1" i="1" smtClean="0"/>
              <a:t>Író Béla</a:t>
            </a:r>
            <a:endParaRPr lang="hu-HU" b="1" i="1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SZE-MTK</a:t>
            </a:r>
          </a:p>
          <a:p>
            <a:r>
              <a:rPr lang="hu-HU" smtClean="0"/>
              <a:t>Mechatronika és Gépszerkezettan  Tanszék</a:t>
            </a:r>
            <a:endParaRPr lang="hu-HU" dirty="0"/>
          </a:p>
        </p:txBody>
      </p:sp>
      <p:cxnSp>
        <p:nvCxnSpPr>
          <p:cNvPr id="280635" name="AutoShape 59"/>
          <p:cNvCxnSpPr>
            <a:cxnSpLocks noChangeShapeType="1"/>
          </p:cNvCxnSpPr>
          <p:nvPr/>
        </p:nvCxnSpPr>
        <p:spPr bwMode="auto">
          <a:xfrm rot="16200000" flipH="1">
            <a:off x="3955001" y="4017147"/>
            <a:ext cx="1882068" cy="665825"/>
          </a:xfrm>
          <a:prstGeom prst="straightConnector1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80636" name="AutoShape 60"/>
          <p:cNvCxnSpPr>
            <a:cxnSpLocks noChangeShapeType="1"/>
          </p:cNvCxnSpPr>
          <p:nvPr/>
        </p:nvCxnSpPr>
        <p:spPr bwMode="auto">
          <a:xfrm flipV="1">
            <a:off x="5683743" y="2321523"/>
            <a:ext cx="1331912" cy="317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 type="triangle"/>
            <a:tailEnd type="none" w="med" len="med"/>
          </a:ln>
        </p:spPr>
      </p:cxnSp>
      <p:cxnSp>
        <p:nvCxnSpPr>
          <p:cNvPr id="280637" name="AutoShape 61"/>
          <p:cNvCxnSpPr>
            <a:cxnSpLocks noChangeShapeType="1"/>
          </p:cNvCxnSpPr>
          <p:nvPr/>
        </p:nvCxnSpPr>
        <p:spPr bwMode="auto">
          <a:xfrm>
            <a:off x="6034580" y="1416648"/>
            <a:ext cx="981075" cy="90805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ffectLst/>
        </p:spPr>
      </p:cxnSp>
      <p:cxnSp>
        <p:nvCxnSpPr>
          <p:cNvPr id="280638" name="AutoShape 62"/>
          <p:cNvCxnSpPr>
            <a:cxnSpLocks noChangeShapeType="1"/>
          </p:cNvCxnSpPr>
          <p:nvPr/>
        </p:nvCxnSpPr>
        <p:spPr bwMode="auto">
          <a:xfrm flipH="1">
            <a:off x="5683743" y="1416648"/>
            <a:ext cx="350837" cy="90805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ffectLst/>
        </p:spPr>
      </p:cxnSp>
      <p:cxnSp>
        <p:nvCxnSpPr>
          <p:cNvPr id="280639" name="AutoShape 63"/>
          <p:cNvCxnSpPr>
            <a:cxnSpLocks noChangeShapeType="1"/>
          </p:cNvCxnSpPr>
          <p:nvPr/>
        </p:nvCxnSpPr>
        <p:spPr bwMode="auto">
          <a:xfrm>
            <a:off x="5018580" y="2321523"/>
            <a:ext cx="1357313" cy="1587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 type="triangle"/>
            <a:tailEnd type="none" w="med" len="med"/>
          </a:ln>
        </p:spPr>
      </p:cxnSp>
      <p:cxnSp>
        <p:nvCxnSpPr>
          <p:cNvPr id="280641" name="AutoShape 65"/>
          <p:cNvCxnSpPr>
            <a:cxnSpLocks noChangeShapeType="1"/>
          </p:cNvCxnSpPr>
          <p:nvPr/>
        </p:nvCxnSpPr>
        <p:spPr bwMode="auto">
          <a:xfrm>
            <a:off x="6034580" y="1416648"/>
            <a:ext cx="342900" cy="906462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ffectLst/>
        </p:spPr>
      </p:cxnSp>
      <p:sp>
        <p:nvSpPr>
          <p:cNvPr id="280642" name="Text Box 66"/>
          <p:cNvSpPr txBox="1">
            <a:spLocks noChangeArrowheads="1"/>
          </p:cNvSpPr>
          <p:nvPr/>
        </p:nvSpPr>
        <p:spPr bwMode="auto">
          <a:xfrm>
            <a:off x="5483718" y="1777010"/>
            <a:ext cx="346075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hu-HU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c</a:t>
            </a:r>
            <a:r>
              <a:rPr kumimoji="0" lang="hu-HU" sz="2000" b="0" i="1" u="none" strike="noStrike" cap="none" normalizeH="0" baseline="-2500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1</a:t>
            </a:r>
            <a:endParaRPr kumimoji="0" lang="hu-H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80643" name="Text Box 67"/>
          <p:cNvSpPr txBox="1">
            <a:spLocks noChangeArrowheads="1"/>
          </p:cNvSpPr>
          <p:nvPr/>
        </p:nvSpPr>
        <p:spPr bwMode="auto">
          <a:xfrm>
            <a:off x="5008263" y="1779392"/>
            <a:ext cx="346075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hu-HU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c</a:t>
            </a:r>
            <a:r>
              <a:rPr kumimoji="0" lang="hu-HU" sz="2000" b="0" i="1" u="none" strike="noStrike" cap="none" normalizeH="0" baseline="-2500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2</a:t>
            </a:r>
            <a:endParaRPr kumimoji="0" lang="hu-H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80644" name="AutoShape 68"/>
          <p:cNvCxnSpPr>
            <a:cxnSpLocks noChangeShapeType="1"/>
          </p:cNvCxnSpPr>
          <p:nvPr/>
        </p:nvCxnSpPr>
        <p:spPr bwMode="auto">
          <a:xfrm rot="10800000" flipV="1">
            <a:off x="3491448" y="4252404"/>
            <a:ext cx="1719744" cy="1518376"/>
          </a:xfrm>
          <a:prstGeom prst="straightConnector1">
            <a:avLst/>
          </a:prstGeom>
          <a:noFill/>
          <a:ln w="3175">
            <a:solidFill>
              <a:srgbClr val="FF0000"/>
            </a:solidFill>
            <a:round/>
            <a:headEnd/>
            <a:tailEnd/>
          </a:ln>
          <a:effectLst/>
        </p:spPr>
      </p:cxnSp>
      <p:cxnSp>
        <p:nvCxnSpPr>
          <p:cNvPr id="280645" name="AutoShape 69"/>
          <p:cNvCxnSpPr>
            <a:cxnSpLocks noChangeShapeType="1"/>
          </p:cNvCxnSpPr>
          <p:nvPr/>
        </p:nvCxnSpPr>
        <p:spPr bwMode="auto">
          <a:xfrm rot="5400000">
            <a:off x="3431221" y="4505419"/>
            <a:ext cx="2121763" cy="852254"/>
          </a:xfrm>
          <a:prstGeom prst="straightConnector1">
            <a:avLst/>
          </a:prstGeom>
          <a:noFill/>
          <a:ln w="3175">
            <a:solidFill>
              <a:srgbClr val="FF0000"/>
            </a:solidFill>
            <a:round/>
            <a:headEnd/>
            <a:tailEnd/>
          </a:ln>
          <a:effectLst/>
        </p:spPr>
      </p:cxnSp>
      <p:cxnSp>
        <p:nvCxnSpPr>
          <p:cNvPr id="280646" name="AutoShape 70"/>
          <p:cNvCxnSpPr>
            <a:cxnSpLocks noChangeShapeType="1"/>
          </p:cNvCxnSpPr>
          <p:nvPr/>
        </p:nvCxnSpPr>
        <p:spPr bwMode="auto">
          <a:xfrm>
            <a:off x="3519551" y="4876165"/>
            <a:ext cx="3463925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prstDash val="lgDashDot"/>
            <a:round/>
            <a:headEnd/>
            <a:tailEnd/>
          </a:ln>
          <a:effectLst/>
        </p:spPr>
      </p:cxnSp>
      <p:cxnSp>
        <p:nvCxnSpPr>
          <p:cNvPr id="280652" name="AutoShape 76"/>
          <p:cNvCxnSpPr>
            <a:cxnSpLocks noChangeShapeType="1"/>
          </p:cNvCxnSpPr>
          <p:nvPr/>
        </p:nvCxnSpPr>
        <p:spPr bwMode="auto">
          <a:xfrm flipV="1">
            <a:off x="3519551" y="4650740"/>
            <a:ext cx="2425700" cy="1588"/>
          </a:xfrm>
          <a:prstGeom prst="straightConnector1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  <a:effectLst/>
        </p:spPr>
      </p:cxnSp>
      <p:cxnSp>
        <p:nvCxnSpPr>
          <p:cNvPr id="280653" name="AutoShape 77"/>
          <p:cNvCxnSpPr>
            <a:cxnSpLocks noChangeShapeType="1"/>
          </p:cNvCxnSpPr>
          <p:nvPr/>
        </p:nvCxnSpPr>
        <p:spPr bwMode="auto">
          <a:xfrm flipV="1">
            <a:off x="3519551" y="5077778"/>
            <a:ext cx="2425700" cy="1587"/>
          </a:xfrm>
          <a:prstGeom prst="straightConnector1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  <a:effectLst/>
        </p:spPr>
      </p:cxnSp>
      <p:sp>
        <p:nvSpPr>
          <p:cNvPr id="280660" name="Text Box 84"/>
          <p:cNvSpPr txBox="1">
            <a:spLocks noChangeArrowheads="1"/>
          </p:cNvSpPr>
          <p:nvPr/>
        </p:nvSpPr>
        <p:spPr bwMode="auto">
          <a:xfrm>
            <a:off x="6702918" y="1832573"/>
            <a:ext cx="346075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hu-HU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w</a:t>
            </a:r>
            <a:r>
              <a:rPr kumimoji="0" lang="hu-HU" sz="2000" b="0" i="1" u="none" strike="noStrike" cap="none" normalizeH="0" baseline="-2500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1</a:t>
            </a:r>
            <a:endParaRPr kumimoji="0" lang="hu-H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80661" name="Text Box 85"/>
          <p:cNvSpPr txBox="1">
            <a:spLocks noChangeArrowheads="1"/>
          </p:cNvSpPr>
          <p:nvPr/>
        </p:nvSpPr>
        <p:spPr bwMode="auto">
          <a:xfrm>
            <a:off x="5958376" y="1782575"/>
            <a:ext cx="346075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hu-HU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w</a:t>
            </a:r>
            <a:r>
              <a:rPr kumimoji="0" lang="hu-HU" sz="2000" b="0" i="1" u="none" strike="noStrike" cap="none" normalizeH="0" baseline="-2500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2</a:t>
            </a:r>
            <a:endParaRPr kumimoji="0" lang="hu-H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80662" name="Text Box 86"/>
          <p:cNvSpPr txBox="1">
            <a:spLocks noChangeArrowheads="1"/>
          </p:cNvSpPr>
          <p:nvPr/>
        </p:nvSpPr>
        <p:spPr bwMode="auto">
          <a:xfrm>
            <a:off x="6113955" y="2272310"/>
            <a:ext cx="34766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hu-HU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u</a:t>
            </a:r>
            <a:endParaRPr kumimoji="0" lang="hu-H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80663" name="AutoShape 87"/>
          <p:cNvCxnSpPr>
            <a:cxnSpLocks noChangeShapeType="1"/>
          </p:cNvCxnSpPr>
          <p:nvPr/>
        </p:nvCxnSpPr>
        <p:spPr bwMode="auto">
          <a:xfrm>
            <a:off x="5683743" y="2324698"/>
            <a:ext cx="1587" cy="300037"/>
          </a:xfrm>
          <a:prstGeom prst="straightConnector1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  <a:effectLst/>
        </p:spPr>
      </p:cxnSp>
      <p:cxnSp>
        <p:nvCxnSpPr>
          <p:cNvPr id="280664" name="AutoShape 88"/>
          <p:cNvCxnSpPr>
            <a:cxnSpLocks noChangeShapeType="1"/>
          </p:cNvCxnSpPr>
          <p:nvPr/>
        </p:nvCxnSpPr>
        <p:spPr bwMode="auto">
          <a:xfrm>
            <a:off x="7015655" y="2321523"/>
            <a:ext cx="1588" cy="300037"/>
          </a:xfrm>
          <a:prstGeom prst="straightConnector1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  <a:effectLst/>
        </p:spPr>
      </p:cxnSp>
      <p:cxnSp>
        <p:nvCxnSpPr>
          <p:cNvPr id="280665" name="AutoShape 89"/>
          <p:cNvCxnSpPr>
            <a:cxnSpLocks noChangeShapeType="1"/>
          </p:cNvCxnSpPr>
          <p:nvPr/>
        </p:nvCxnSpPr>
        <p:spPr bwMode="auto">
          <a:xfrm>
            <a:off x="5683743" y="2569173"/>
            <a:ext cx="1331912" cy="0"/>
          </a:xfrm>
          <a:prstGeom prst="straightConnector1">
            <a:avLst/>
          </a:prstGeom>
          <a:noFill/>
          <a:ln w="3175">
            <a:solidFill>
              <a:srgbClr val="000000"/>
            </a:solidFill>
            <a:round/>
            <a:headEnd type="triangle" w="med" len="med"/>
            <a:tailEnd type="triangle" w="med" len="med"/>
          </a:ln>
          <a:effectLst/>
        </p:spPr>
      </p:cxnSp>
      <p:cxnSp>
        <p:nvCxnSpPr>
          <p:cNvPr id="280666" name="AutoShape 90"/>
          <p:cNvCxnSpPr>
            <a:cxnSpLocks noChangeShapeType="1"/>
          </p:cNvCxnSpPr>
          <p:nvPr/>
        </p:nvCxnSpPr>
        <p:spPr bwMode="auto">
          <a:xfrm>
            <a:off x="5016342" y="2324698"/>
            <a:ext cx="1587" cy="573087"/>
          </a:xfrm>
          <a:prstGeom prst="straightConnector1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  <a:effectLst/>
        </p:spPr>
      </p:cxnSp>
      <p:cxnSp>
        <p:nvCxnSpPr>
          <p:cNvPr id="280667" name="AutoShape 91"/>
          <p:cNvCxnSpPr>
            <a:cxnSpLocks noChangeShapeType="1"/>
          </p:cNvCxnSpPr>
          <p:nvPr/>
        </p:nvCxnSpPr>
        <p:spPr bwMode="auto">
          <a:xfrm>
            <a:off x="6378417" y="2324698"/>
            <a:ext cx="1587" cy="554037"/>
          </a:xfrm>
          <a:prstGeom prst="straightConnector1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  <a:effectLst/>
        </p:spPr>
      </p:cxnSp>
      <p:cxnSp>
        <p:nvCxnSpPr>
          <p:cNvPr id="280668" name="AutoShape 92"/>
          <p:cNvCxnSpPr>
            <a:cxnSpLocks noChangeShapeType="1"/>
          </p:cNvCxnSpPr>
          <p:nvPr/>
        </p:nvCxnSpPr>
        <p:spPr bwMode="auto">
          <a:xfrm flipV="1">
            <a:off x="5021104" y="2821585"/>
            <a:ext cx="1357313" cy="1588"/>
          </a:xfrm>
          <a:prstGeom prst="straightConnector1">
            <a:avLst/>
          </a:prstGeom>
          <a:noFill/>
          <a:ln w="3175">
            <a:solidFill>
              <a:srgbClr val="000000"/>
            </a:solidFill>
            <a:round/>
            <a:headEnd type="triangle" w="med" len="med"/>
            <a:tailEnd type="triangle" w="med" len="med"/>
          </a:ln>
          <a:effectLst/>
        </p:spPr>
      </p:cxnSp>
      <p:sp>
        <p:nvSpPr>
          <p:cNvPr id="280669" name="Text Box 93"/>
          <p:cNvSpPr txBox="1">
            <a:spLocks noChangeArrowheads="1"/>
          </p:cNvSpPr>
          <p:nvPr/>
        </p:nvSpPr>
        <p:spPr bwMode="auto">
          <a:xfrm>
            <a:off x="5491004" y="2558060"/>
            <a:ext cx="346075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hu-HU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u</a:t>
            </a:r>
            <a:endParaRPr kumimoji="0" lang="hu-H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80670" name="Object 94"/>
          <p:cNvGraphicFramePr>
            <a:graphicFrameLocks noChangeAspect="1"/>
          </p:cNvGraphicFramePr>
          <p:nvPr/>
        </p:nvGraphicFramePr>
        <p:xfrm>
          <a:off x="6875878" y="1180808"/>
          <a:ext cx="188595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366" name="Equation" r:id="rId3" imgW="1130040" imgH="469800" progId="Equation.3">
                  <p:embed/>
                </p:oleObj>
              </mc:Choice>
              <mc:Fallback>
                <p:oleObj name="Equation" r:id="rId3" imgW="1130040" imgH="4698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75878" y="1180808"/>
                        <a:ext cx="1885950" cy="685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0671" name="AutoShape 95"/>
          <p:cNvSpPr>
            <a:spLocks noChangeArrowheads="1"/>
          </p:cNvSpPr>
          <p:nvPr/>
        </p:nvSpPr>
        <p:spPr bwMode="auto">
          <a:xfrm>
            <a:off x="5856161" y="4142677"/>
            <a:ext cx="693737" cy="473075"/>
          </a:xfrm>
          <a:prstGeom prst="leftArrow">
            <a:avLst>
              <a:gd name="adj1" fmla="val 50000"/>
              <a:gd name="adj2" fmla="val 36661"/>
            </a:avLst>
          </a:prstGeom>
          <a:solidFill>
            <a:srgbClr val="FFFFFF"/>
          </a:solidFill>
          <a:ln w="9525" algn="ctr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280672" name="Text Box 96"/>
          <p:cNvSpPr txBox="1">
            <a:spLocks noChangeArrowheads="1"/>
          </p:cNvSpPr>
          <p:nvPr/>
        </p:nvSpPr>
        <p:spPr bwMode="auto">
          <a:xfrm>
            <a:off x="5969064" y="4207764"/>
            <a:ext cx="346075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hu-HU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u</a:t>
            </a:r>
            <a:endParaRPr kumimoji="0" lang="hu-H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80674" name="AutoShape 98"/>
          <p:cNvCxnSpPr>
            <a:cxnSpLocks noChangeShapeType="1"/>
          </p:cNvCxnSpPr>
          <p:nvPr/>
        </p:nvCxnSpPr>
        <p:spPr bwMode="auto">
          <a:xfrm flipV="1">
            <a:off x="2763901" y="4128453"/>
            <a:ext cx="2424113" cy="1587"/>
          </a:xfrm>
          <a:prstGeom prst="straightConnector1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  <a:effectLst/>
        </p:spPr>
      </p:cxnSp>
      <p:cxnSp>
        <p:nvCxnSpPr>
          <p:cNvPr id="280675" name="AutoShape 99"/>
          <p:cNvCxnSpPr>
            <a:cxnSpLocks noChangeShapeType="1"/>
          </p:cNvCxnSpPr>
          <p:nvPr/>
        </p:nvCxnSpPr>
        <p:spPr bwMode="auto">
          <a:xfrm flipV="1">
            <a:off x="3629089" y="4601528"/>
            <a:ext cx="2425700" cy="1587"/>
          </a:xfrm>
          <a:prstGeom prst="straightConnector1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  <a:effectLst/>
        </p:spPr>
      </p:cxnSp>
      <p:cxnSp>
        <p:nvCxnSpPr>
          <p:cNvPr id="280676" name="AutoShape 100"/>
          <p:cNvCxnSpPr>
            <a:cxnSpLocks noChangeShapeType="1"/>
          </p:cNvCxnSpPr>
          <p:nvPr/>
        </p:nvCxnSpPr>
        <p:spPr bwMode="auto">
          <a:xfrm>
            <a:off x="4321239" y="3847465"/>
            <a:ext cx="982662" cy="908050"/>
          </a:xfrm>
          <a:prstGeom prst="straightConnector1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  <a:effectLst/>
        </p:spPr>
      </p:cxnSp>
      <p:graphicFrame>
        <p:nvGraphicFramePr>
          <p:cNvPr id="280693" name="Object 117"/>
          <p:cNvGraphicFramePr>
            <a:graphicFrameLocks noChangeAspect="1"/>
          </p:cNvGraphicFramePr>
          <p:nvPr/>
        </p:nvGraphicFramePr>
        <p:xfrm>
          <a:off x="317555" y="1115434"/>
          <a:ext cx="4079261" cy="10684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367" name="Equation" r:id="rId5" imgW="2514600" imgH="634680" progId="Equation.3">
                  <p:embed/>
                </p:oleObj>
              </mc:Choice>
              <mc:Fallback>
                <p:oleObj name="Equation" r:id="rId5" imgW="2514600" imgH="63468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7555" y="1115434"/>
                        <a:ext cx="4079261" cy="106848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3" name="Szövegdoboz 62"/>
          <p:cNvSpPr txBox="1"/>
          <p:nvPr/>
        </p:nvSpPr>
        <p:spPr>
          <a:xfrm>
            <a:off x="1980241" y="4680962"/>
            <a:ext cx="1123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terelő</a:t>
            </a:r>
            <a:endParaRPr lang="hu-HU" dirty="0"/>
          </a:p>
        </p:txBody>
      </p:sp>
      <p:sp>
        <p:nvSpPr>
          <p:cNvPr id="64" name="Szövegdoboz 63"/>
          <p:cNvSpPr txBox="1"/>
          <p:nvPr/>
        </p:nvSpPr>
        <p:spPr>
          <a:xfrm>
            <a:off x="1958303" y="4204454"/>
            <a:ext cx="1123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futó</a:t>
            </a:r>
            <a:endParaRPr lang="hu-HU" dirty="0"/>
          </a:p>
        </p:txBody>
      </p:sp>
      <p:sp>
        <p:nvSpPr>
          <p:cNvPr id="65" name="Szövegdoboz 64"/>
          <p:cNvSpPr txBox="1"/>
          <p:nvPr/>
        </p:nvSpPr>
        <p:spPr>
          <a:xfrm>
            <a:off x="1904566" y="3675888"/>
            <a:ext cx="1123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terelő</a:t>
            </a:r>
            <a:endParaRPr lang="hu-HU" dirty="0"/>
          </a:p>
        </p:txBody>
      </p:sp>
      <p:cxnSp>
        <p:nvCxnSpPr>
          <p:cNvPr id="66" name="AutoShape 70"/>
          <p:cNvCxnSpPr>
            <a:cxnSpLocks noChangeShapeType="1"/>
          </p:cNvCxnSpPr>
          <p:nvPr/>
        </p:nvCxnSpPr>
        <p:spPr bwMode="auto">
          <a:xfrm>
            <a:off x="3223895" y="3867277"/>
            <a:ext cx="3463925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prstDash val="lgDashDot"/>
            <a:round/>
            <a:headEnd/>
            <a:tailEnd/>
          </a:ln>
          <a:effectLst/>
        </p:spPr>
      </p:cxnSp>
      <p:cxnSp>
        <p:nvCxnSpPr>
          <p:cNvPr id="72" name="AutoShape 76"/>
          <p:cNvCxnSpPr>
            <a:cxnSpLocks noChangeShapeType="1"/>
          </p:cNvCxnSpPr>
          <p:nvPr/>
        </p:nvCxnSpPr>
        <p:spPr bwMode="auto">
          <a:xfrm flipV="1">
            <a:off x="3223895" y="3641852"/>
            <a:ext cx="2425700" cy="1588"/>
          </a:xfrm>
          <a:prstGeom prst="straightConnector1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  <a:effectLst/>
        </p:spPr>
      </p:cxnSp>
      <p:cxnSp>
        <p:nvCxnSpPr>
          <p:cNvPr id="73" name="AutoShape 77"/>
          <p:cNvCxnSpPr>
            <a:cxnSpLocks noChangeShapeType="1"/>
          </p:cNvCxnSpPr>
          <p:nvPr/>
        </p:nvCxnSpPr>
        <p:spPr bwMode="auto">
          <a:xfrm flipV="1">
            <a:off x="3223895" y="4068890"/>
            <a:ext cx="2425700" cy="1587"/>
          </a:xfrm>
          <a:prstGeom prst="straightConnector1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  <a:effectLst/>
        </p:spPr>
      </p:cxnSp>
      <p:grpSp>
        <p:nvGrpSpPr>
          <p:cNvPr id="3" name="Csoportba foglalás 79"/>
          <p:cNvGrpSpPr/>
          <p:nvPr/>
        </p:nvGrpSpPr>
        <p:grpSpPr>
          <a:xfrm>
            <a:off x="475488" y="3428999"/>
            <a:ext cx="1179576" cy="1325881"/>
            <a:chOff x="475488" y="3428999"/>
            <a:chExt cx="1179576" cy="1325881"/>
          </a:xfrm>
        </p:grpSpPr>
        <p:sp>
          <p:nvSpPr>
            <p:cNvPr id="81" name="Lefelé nyíl 80"/>
            <p:cNvSpPr/>
            <p:nvPr/>
          </p:nvSpPr>
          <p:spPr bwMode="auto">
            <a:xfrm>
              <a:off x="475488" y="3429000"/>
              <a:ext cx="1179576" cy="1325880"/>
            </a:xfrm>
            <a:prstGeom prst="downArrow">
              <a:avLst>
                <a:gd name="adj1" fmla="val 50000"/>
                <a:gd name="adj2" fmla="val 42414"/>
              </a:avLst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hu-H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82" name="Szövegdoboz 81"/>
            <p:cNvSpPr txBox="1"/>
            <p:nvPr/>
          </p:nvSpPr>
          <p:spPr>
            <a:xfrm rot="16200000">
              <a:off x="498352" y="3729744"/>
              <a:ext cx="112471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u-HU" sz="1400" dirty="0" smtClean="0"/>
                <a:t>Áramlás iránya</a:t>
              </a:r>
              <a:endParaRPr lang="hu-HU" sz="1400" dirty="0"/>
            </a:p>
          </p:txBody>
        </p:sp>
      </p:grpSp>
      <p:cxnSp>
        <p:nvCxnSpPr>
          <p:cNvPr id="80" name="AutoShape 61"/>
          <p:cNvCxnSpPr>
            <a:cxnSpLocks noChangeShapeType="1"/>
          </p:cNvCxnSpPr>
          <p:nvPr/>
        </p:nvCxnSpPr>
        <p:spPr bwMode="auto">
          <a:xfrm rot="10800000" flipV="1">
            <a:off x="5015342" y="1418127"/>
            <a:ext cx="1025252" cy="908952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ffectLst/>
        </p:spPr>
      </p:cxnSp>
      <p:sp>
        <p:nvSpPr>
          <p:cNvPr id="97" name="Ív 96"/>
          <p:cNvSpPr/>
          <p:nvPr/>
        </p:nvSpPr>
        <p:spPr bwMode="auto">
          <a:xfrm rot="19384647">
            <a:off x="4102346" y="3969162"/>
            <a:ext cx="814940" cy="1219958"/>
          </a:xfrm>
          <a:prstGeom prst="arc">
            <a:avLst>
              <a:gd name="adj1" fmla="val 19333866"/>
              <a:gd name="adj2" fmla="val 2399223"/>
            </a:avLst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u-H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4" name="Ív 103"/>
          <p:cNvSpPr/>
          <p:nvPr/>
        </p:nvSpPr>
        <p:spPr bwMode="auto">
          <a:xfrm rot="19384647">
            <a:off x="4366669" y="3966781"/>
            <a:ext cx="814940" cy="1219958"/>
          </a:xfrm>
          <a:prstGeom prst="arc">
            <a:avLst>
              <a:gd name="adj1" fmla="val 19333866"/>
              <a:gd name="adj2" fmla="val 2399223"/>
            </a:avLst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u-H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5" name="Ív 104"/>
          <p:cNvSpPr/>
          <p:nvPr/>
        </p:nvSpPr>
        <p:spPr bwMode="auto">
          <a:xfrm rot="19384647">
            <a:off x="3833266" y="3966781"/>
            <a:ext cx="814940" cy="1219958"/>
          </a:xfrm>
          <a:prstGeom prst="arc">
            <a:avLst>
              <a:gd name="adj1" fmla="val 19333866"/>
              <a:gd name="adj2" fmla="val 2399223"/>
            </a:avLst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u-H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6" name="Ív 105"/>
          <p:cNvSpPr/>
          <p:nvPr/>
        </p:nvSpPr>
        <p:spPr bwMode="auto">
          <a:xfrm rot="19384647">
            <a:off x="3573711" y="3966781"/>
            <a:ext cx="814940" cy="1219958"/>
          </a:xfrm>
          <a:prstGeom prst="arc">
            <a:avLst>
              <a:gd name="adj1" fmla="val 19333866"/>
              <a:gd name="adj2" fmla="val 2399223"/>
            </a:avLst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u-H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7" name="Ív 106"/>
          <p:cNvSpPr/>
          <p:nvPr/>
        </p:nvSpPr>
        <p:spPr bwMode="auto">
          <a:xfrm rot="19384647">
            <a:off x="3309462" y="3969178"/>
            <a:ext cx="814940" cy="1219958"/>
          </a:xfrm>
          <a:prstGeom prst="arc">
            <a:avLst>
              <a:gd name="adj1" fmla="val 19333866"/>
              <a:gd name="adj2" fmla="val 2399223"/>
            </a:avLst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u-H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8" name="Ív 107"/>
          <p:cNvSpPr/>
          <p:nvPr/>
        </p:nvSpPr>
        <p:spPr bwMode="auto">
          <a:xfrm rot="19384647">
            <a:off x="3040339" y="3969162"/>
            <a:ext cx="814940" cy="1219958"/>
          </a:xfrm>
          <a:prstGeom prst="arc">
            <a:avLst>
              <a:gd name="adj1" fmla="val 19333866"/>
              <a:gd name="adj2" fmla="val 2399223"/>
            </a:avLst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u-H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8" name="Ív 117"/>
          <p:cNvSpPr/>
          <p:nvPr/>
        </p:nvSpPr>
        <p:spPr bwMode="auto">
          <a:xfrm rot="2215353" flipH="1">
            <a:off x="4483346" y="4490655"/>
            <a:ext cx="814940" cy="1219958"/>
          </a:xfrm>
          <a:prstGeom prst="arc">
            <a:avLst>
              <a:gd name="adj1" fmla="val 19333866"/>
              <a:gd name="adj2" fmla="val 2077251"/>
            </a:avLst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u-H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9" name="Ív 118"/>
          <p:cNvSpPr/>
          <p:nvPr/>
        </p:nvSpPr>
        <p:spPr bwMode="auto">
          <a:xfrm rot="2215353" flipH="1">
            <a:off x="4704800" y="4490656"/>
            <a:ext cx="814940" cy="1219958"/>
          </a:xfrm>
          <a:prstGeom prst="arc">
            <a:avLst>
              <a:gd name="adj1" fmla="val 19333866"/>
              <a:gd name="adj2" fmla="val 2077251"/>
            </a:avLst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u-H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0" name="Ív 119"/>
          <p:cNvSpPr/>
          <p:nvPr/>
        </p:nvSpPr>
        <p:spPr bwMode="auto">
          <a:xfrm rot="2215353" flipH="1">
            <a:off x="4266653" y="4488275"/>
            <a:ext cx="814940" cy="1219958"/>
          </a:xfrm>
          <a:prstGeom prst="arc">
            <a:avLst>
              <a:gd name="adj1" fmla="val 19333866"/>
              <a:gd name="adj2" fmla="val 2077251"/>
            </a:avLst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u-H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1" name="Ív 120"/>
          <p:cNvSpPr/>
          <p:nvPr/>
        </p:nvSpPr>
        <p:spPr bwMode="auto">
          <a:xfrm rot="2215353" flipH="1">
            <a:off x="4945304" y="4493037"/>
            <a:ext cx="814940" cy="1219958"/>
          </a:xfrm>
          <a:prstGeom prst="arc">
            <a:avLst>
              <a:gd name="adj1" fmla="val 19333866"/>
              <a:gd name="adj2" fmla="val 2077251"/>
            </a:avLst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u-H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2" name="Ív 121"/>
          <p:cNvSpPr/>
          <p:nvPr/>
        </p:nvSpPr>
        <p:spPr bwMode="auto">
          <a:xfrm rot="2215353" flipH="1">
            <a:off x="4023765" y="4485893"/>
            <a:ext cx="814940" cy="1219958"/>
          </a:xfrm>
          <a:prstGeom prst="arc">
            <a:avLst>
              <a:gd name="adj1" fmla="val 19333866"/>
              <a:gd name="adj2" fmla="val 2077251"/>
            </a:avLst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u-H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3" name="Ív 122"/>
          <p:cNvSpPr/>
          <p:nvPr/>
        </p:nvSpPr>
        <p:spPr bwMode="auto">
          <a:xfrm rot="2215353" flipH="1">
            <a:off x="5200096" y="4490657"/>
            <a:ext cx="814940" cy="1219958"/>
          </a:xfrm>
          <a:prstGeom prst="arc">
            <a:avLst>
              <a:gd name="adj1" fmla="val 19333866"/>
              <a:gd name="adj2" fmla="val 2077251"/>
            </a:avLst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u-H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4" name="Ív 123"/>
          <p:cNvSpPr/>
          <p:nvPr/>
        </p:nvSpPr>
        <p:spPr bwMode="auto">
          <a:xfrm rot="2215353" flipH="1">
            <a:off x="3790402" y="4488274"/>
            <a:ext cx="814940" cy="1219958"/>
          </a:xfrm>
          <a:prstGeom prst="arc">
            <a:avLst>
              <a:gd name="adj1" fmla="val 19333866"/>
              <a:gd name="adj2" fmla="val 2077251"/>
            </a:avLst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u-H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5" name="Ív 124"/>
          <p:cNvSpPr/>
          <p:nvPr/>
        </p:nvSpPr>
        <p:spPr bwMode="auto">
          <a:xfrm rot="2215353" flipH="1">
            <a:off x="4288084" y="3476243"/>
            <a:ext cx="814940" cy="1219958"/>
          </a:xfrm>
          <a:prstGeom prst="arc">
            <a:avLst>
              <a:gd name="adj1" fmla="val 19333866"/>
              <a:gd name="adj2" fmla="val 2077251"/>
            </a:avLst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u-H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6" name="Ív 125"/>
          <p:cNvSpPr/>
          <p:nvPr/>
        </p:nvSpPr>
        <p:spPr bwMode="auto">
          <a:xfrm rot="2215353" flipH="1">
            <a:off x="4509538" y="3476244"/>
            <a:ext cx="814940" cy="1219958"/>
          </a:xfrm>
          <a:prstGeom prst="arc">
            <a:avLst>
              <a:gd name="adj1" fmla="val 19333866"/>
              <a:gd name="adj2" fmla="val 2077251"/>
            </a:avLst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u-H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7" name="Ív 126"/>
          <p:cNvSpPr/>
          <p:nvPr/>
        </p:nvSpPr>
        <p:spPr bwMode="auto">
          <a:xfrm rot="2215353" flipH="1">
            <a:off x="4071391" y="3473863"/>
            <a:ext cx="814940" cy="1219958"/>
          </a:xfrm>
          <a:prstGeom prst="arc">
            <a:avLst>
              <a:gd name="adj1" fmla="val 19333866"/>
              <a:gd name="adj2" fmla="val 2077251"/>
            </a:avLst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u-H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8" name="Ív 127"/>
          <p:cNvSpPr/>
          <p:nvPr/>
        </p:nvSpPr>
        <p:spPr bwMode="auto">
          <a:xfrm rot="2215353" flipH="1">
            <a:off x="4750042" y="3478625"/>
            <a:ext cx="814940" cy="1219958"/>
          </a:xfrm>
          <a:prstGeom prst="arc">
            <a:avLst>
              <a:gd name="adj1" fmla="val 19333866"/>
              <a:gd name="adj2" fmla="val 2077251"/>
            </a:avLst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u-H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9" name="Ív 128"/>
          <p:cNvSpPr/>
          <p:nvPr/>
        </p:nvSpPr>
        <p:spPr bwMode="auto">
          <a:xfrm rot="2215353" flipH="1">
            <a:off x="3828503" y="3471481"/>
            <a:ext cx="814940" cy="1219958"/>
          </a:xfrm>
          <a:prstGeom prst="arc">
            <a:avLst>
              <a:gd name="adj1" fmla="val 19333866"/>
              <a:gd name="adj2" fmla="val 2077251"/>
            </a:avLst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u-H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30" name="Ív 129"/>
          <p:cNvSpPr/>
          <p:nvPr/>
        </p:nvSpPr>
        <p:spPr bwMode="auto">
          <a:xfrm rot="2215353" flipH="1">
            <a:off x="5004834" y="3476245"/>
            <a:ext cx="814940" cy="1219958"/>
          </a:xfrm>
          <a:prstGeom prst="arc">
            <a:avLst>
              <a:gd name="adj1" fmla="val 19333866"/>
              <a:gd name="adj2" fmla="val 2077251"/>
            </a:avLst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u-H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31" name="Ív 130"/>
          <p:cNvSpPr/>
          <p:nvPr/>
        </p:nvSpPr>
        <p:spPr bwMode="auto">
          <a:xfrm rot="2215353" flipH="1">
            <a:off x="3595140" y="3473862"/>
            <a:ext cx="814940" cy="1219958"/>
          </a:xfrm>
          <a:prstGeom prst="arc">
            <a:avLst>
              <a:gd name="adj1" fmla="val 19333866"/>
              <a:gd name="adj2" fmla="val 2077251"/>
            </a:avLst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u-H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32" name="Szövegdoboz 131"/>
          <p:cNvSpPr txBox="1"/>
          <p:nvPr/>
        </p:nvSpPr>
        <p:spPr>
          <a:xfrm>
            <a:off x="763481" y="1358283"/>
            <a:ext cx="7847859" cy="1569660"/>
          </a:xfrm>
          <a:prstGeom prst="rect">
            <a:avLst/>
          </a:prstGeom>
          <a:solidFill>
            <a:schemeClr val="bg1">
              <a:lumMod val="75000"/>
              <a:alpha val="83000"/>
            </a:schemeClr>
          </a:solidFill>
        </p:spPr>
        <p:txBody>
          <a:bodyPr wrap="square" rtlCol="0">
            <a:spAutoFit/>
          </a:bodyPr>
          <a:lstStyle/>
          <a:p>
            <a:r>
              <a:rPr lang="hu-HU" sz="3200" dirty="0" smtClean="0"/>
              <a:t>A terelő és a futó lapátozás azonos profilú és egyik a másikhoz képest az áramlás irányára tükrös pozíciójú!</a:t>
            </a:r>
            <a:endParaRPr lang="hu-HU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806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06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806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806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806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806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806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806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806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806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280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806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806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280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806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806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806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806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806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806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806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806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2806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2806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2806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806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806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1" dur="500"/>
                                        <p:tgtEl>
                                          <p:spTgt spid="2806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00"/>
                            </p:stCondLst>
                            <p:childTnLst>
                              <p:par>
                                <p:cTn id="83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806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806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000"/>
                            </p:stCondLst>
                            <p:childTnLst>
                              <p:par>
                                <p:cTn id="8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0" dur="500"/>
                                        <p:tgtEl>
                                          <p:spTgt spid="2806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3" dur="500"/>
                                        <p:tgtEl>
                                          <p:spTgt spid="2806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6" dur="500"/>
                                        <p:tgtEl>
                                          <p:spTgt spid="2806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806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806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500"/>
                            </p:stCondLst>
                            <p:childTnLst>
                              <p:par>
                                <p:cTn id="10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6" dur="500"/>
                                        <p:tgtEl>
                                          <p:spTgt spid="2806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9" dur="500"/>
                                        <p:tgtEl>
                                          <p:spTgt spid="2806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806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2806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2806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2806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19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9" dur="500"/>
                                        <p:tgtEl>
                                          <p:spTgt spid="280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500"/>
                            </p:stCondLst>
                            <p:childTnLst>
                              <p:par>
                                <p:cTn id="13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3" dur="500"/>
                                        <p:tgtEl>
                                          <p:spTgt spid="280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8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3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500"/>
                            </p:stCondLst>
                            <p:childTnLst>
                              <p:par>
                                <p:cTn id="14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7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1000"/>
                            </p:stCondLst>
                            <p:childTnLst>
                              <p:par>
                                <p:cTn id="14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1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1500"/>
                            </p:stCondLst>
                            <p:childTnLst>
                              <p:par>
                                <p:cTn id="15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5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2000"/>
                            </p:stCondLst>
                            <p:childTnLst>
                              <p:par>
                                <p:cTn id="15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9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2500"/>
                            </p:stCondLst>
                            <p:childTnLst>
                              <p:par>
                                <p:cTn id="161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2" dur="500"/>
                                        <p:tgtEl>
                                          <p:spTgt spid="2806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0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5" dur="500"/>
                                        <p:tgtEl>
                                          <p:spTgt spid="2806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0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1" dur="500" fill="hold"/>
                                        <p:tgtEl>
                                          <p:spTgt spid="2806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500" fill="hold"/>
                                        <p:tgtEl>
                                          <p:spTgt spid="2806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3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5" dur="500" fill="hold"/>
                                        <p:tgtEl>
                                          <p:spTgt spid="2806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500" fill="hold"/>
                                        <p:tgtEl>
                                          <p:spTgt spid="2806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7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9" dur="500" fill="hold"/>
                                        <p:tgtEl>
                                          <p:spTgt spid="2806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500" fill="hold"/>
                                        <p:tgtEl>
                                          <p:spTgt spid="2806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5" dur="500"/>
                                        <p:tgtEl>
                                          <p:spTgt spid="2806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6" fill="hold">
                            <p:stCondLst>
                              <p:cond delay="500"/>
                            </p:stCondLst>
                            <p:childTnLst>
                              <p:par>
                                <p:cTn id="18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9" dur="500"/>
                                        <p:tgtEl>
                                          <p:spTgt spid="2806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>
                      <p:stCondLst>
                        <p:cond delay="indefinite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4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9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0" fill="hold">
                            <p:stCondLst>
                              <p:cond delay="500"/>
                            </p:stCondLst>
                            <p:childTnLst>
                              <p:par>
                                <p:cTn id="20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3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4" fill="hold">
                            <p:stCondLst>
                              <p:cond delay="1000"/>
                            </p:stCondLst>
                            <p:childTnLst>
                              <p:par>
                                <p:cTn id="20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7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8" fill="hold">
                            <p:stCondLst>
                              <p:cond delay="1500"/>
                            </p:stCondLst>
                            <p:childTnLst>
                              <p:par>
                                <p:cTn id="20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1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2" fill="hold">
                            <p:stCondLst>
                              <p:cond delay="2000"/>
                            </p:stCondLst>
                            <p:childTnLst>
                              <p:par>
                                <p:cTn id="21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5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6" fill="hold">
                            <p:stCondLst>
                              <p:cond delay="2500"/>
                            </p:stCondLst>
                            <p:childTnLst>
                              <p:par>
                                <p:cTn id="21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9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21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22" dur="500"/>
                                        <p:tgtEl>
                                          <p:spTgt spid="2806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0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4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25" dur="500"/>
                                        <p:tgtEl>
                                          <p:spTgt spid="2806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0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3" fill="hold">
                            <p:stCondLst>
                              <p:cond delay="500"/>
                            </p:stCondLst>
                            <p:childTnLst>
                              <p:par>
                                <p:cTn id="234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6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8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0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2" fill="hold">
                            <p:stCondLst>
                              <p:cond delay="1000"/>
                            </p:stCondLst>
                            <p:childTnLst>
                              <p:par>
                                <p:cTn id="24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5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6" fill="hold">
                            <p:stCondLst>
                              <p:cond delay="1500"/>
                            </p:stCondLst>
                            <p:childTnLst>
                              <p:par>
                                <p:cTn id="24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9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0" fill="hold">
                            <p:stCondLst>
                              <p:cond delay="2000"/>
                            </p:stCondLst>
                            <p:childTnLst>
                              <p:par>
                                <p:cTn id="25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3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7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8" fill="hold">
                            <p:stCondLst>
                              <p:cond delay="3000"/>
                            </p:stCondLst>
                            <p:childTnLst>
                              <p:par>
                                <p:cTn id="25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1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2" fill="hold">
                            <p:stCondLst>
                              <p:cond delay="3500"/>
                            </p:stCondLst>
                            <p:childTnLst>
                              <p:par>
                                <p:cTn id="26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5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6" fill="hold">
                            <p:stCondLst>
                              <p:cond delay="4000"/>
                            </p:stCondLst>
                            <p:childTnLst>
                              <p:par>
                                <p:cTn id="26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9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0" fill="hold">
                            <p:stCondLst>
                              <p:cond delay="4500"/>
                            </p:stCondLst>
                            <p:childTnLst>
                              <p:par>
                                <p:cTn id="271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7" fill="hold">
                            <p:stCondLst>
                              <p:cond delay="5000"/>
                            </p:stCondLst>
                            <p:childTnLst>
                              <p:par>
                                <p:cTn id="278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4" fill="hold">
                            <p:stCondLst>
                              <p:cond delay="5500"/>
                            </p:stCondLst>
                            <p:childTnLst>
                              <p:par>
                                <p:cTn id="285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1" fill="hold">
                            <p:stCondLst>
                              <p:cond delay="6000"/>
                            </p:stCondLst>
                            <p:childTnLst>
                              <p:par>
                                <p:cTn id="292" presetID="17" presetClass="entr" presetSubtype="10" fill="hold" grpId="0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4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5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0642" grpId="0"/>
      <p:bldP spid="280643" grpId="0"/>
      <p:bldP spid="280660" grpId="0"/>
      <p:bldP spid="280661" grpId="0"/>
      <p:bldP spid="280662" grpId="0"/>
      <p:bldP spid="280671" grpId="0" animBg="1"/>
      <p:bldP spid="280672" grpId="0"/>
      <p:bldP spid="63" grpId="0"/>
      <p:bldP spid="64" grpId="0"/>
      <p:bldP spid="65" grpId="0"/>
      <p:bldP spid="97" grpId="0" animBg="1"/>
      <p:bldP spid="104" grpId="0" animBg="1"/>
      <p:bldP spid="105" grpId="0" animBg="1"/>
      <p:bldP spid="106" grpId="0" animBg="1"/>
      <p:bldP spid="107" grpId="0" animBg="1"/>
      <p:bldP spid="108" grpId="0" animBg="1"/>
      <p:bldP spid="13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63513"/>
            <a:ext cx="8229600" cy="744537"/>
          </a:xfrm>
        </p:spPr>
        <p:txBody>
          <a:bodyPr/>
          <a:lstStyle/>
          <a:p>
            <a:r>
              <a:rPr lang="hu-HU" sz="3600" dirty="0">
                <a:solidFill>
                  <a:schemeClr val="tx1"/>
                </a:solidFill>
              </a:rPr>
              <a:t>Energiaátalakulás az axiális fokozatban</a:t>
            </a:r>
          </a:p>
        </p:txBody>
      </p:sp>
      <p:graphicFrame>
        <p:nvGraphicFramePr>
          <p:cNvPr id="212035" name="Object 67"/>
          <p:cNvGraphicFramePr>
            <a:graphicFrameLocks noChangeAspect="1"/>
          </p:cNvGraphicFramePr>
          <p:nvPr/>
        </p:nvGraphicFramePr>
        <p:xfrm>
          <a:off x="560388" y="2152650"/>
          <a:ext cx="3395662" cy="1462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2080" name="Equation" r:id="rId3" imgW="1942920" imgH="838080" progId="Equation.3">
                  <p:embed/>
                </p:oleObj>
              </mc:Choice>
              <mc:Fallback>
                <p:oleObj name="Equation" r:id="rId3" imgW="1942920" imgH="838080" progId="Equation.3">
                  <p:embed/>
                  <p:pic>
                    <p:nvPicPr>
                      <p:cNvPr id="0" name="Picture 6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0388" y="2152650"/>
                        <a:ext cx="3395662" cy="1462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2036" name="Text Box 68"/>
          <p:cNvSpPr txBox="1">
            <a:spLocks noChangeArrowheads="1"/>
          </p:cNvSpPr>
          <p:nvPr/>
        </p:nvSpPr>
        <p:spPr bwMode="auto">
          <a:xfrm>
            <a:off x="454025" y="1092200"/>
            <a:ext cx="8239125" cy="83099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400"/>
              <a:t>A futólapátozással együtt mozgó ellenőrző felületre alkalmazott impulzus-tételből</a:t>
            </a:r>
          </a:p>
        </p:txBody>
      </p:sp>
      <p:graphicFrame>
        <p:nvGraphicFramePr>
          <p:cNvPr id="212037" name="Object 69"/>
          <p:cNvGraphicFramePr>
            <a:graphicFrameLocks noChangeAspect="1"/>
          </p:cNvGraphicFramePr>
          <p:nvPr/>
        </p:nvGraphicFramePr>
        <p:xfrm>
          <a:off x="593725" y="3784600"/>
          <a:ext cx="3494088" cy="1406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2081" name="Equation" r:id="rId5" imgW="2082600" imgH="838080" progId="Equation.3">
                  <p:embed/>
                </p:oleObj>
              </mc:Choice>
              <mc:Fallback>
                <p:oleObj name="Equation" r:id="rId5" imgW="2082600" imgH="838080" progId="Equation.3">
                  <p:embed/>
                  <p:pic>
                    <p:nvPicPr>
                      <p:cNvPr id="0" name="Picture 6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3725" y="3784600"/>
                        <a:ext cx="3494088" cy="1406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2043" name="Text Box 75"/>
          <p:cNvSpPr txBox="1">
            <a:spLocks noChangeArrowheads="1"/>
          </p:cNvSpPr>
          <p:nvPr/>
        </p:nvSpPr>
        <p:spPr bwMode="auto">
          <a:xfrm>
            <a:off x="4521200" y="4064000"/>
            <a:ext cx="4270375" cy="83099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400"/>
              <a:t>Egy fokozat kerületi teljesítménye</a:t>
            </a:r>
          </a:p>
        </p:txBody>
      </p:sp>
      <p:sp>
        <p:nvSpPr>
          <p:cNvPr id="212044" name="Text Box 76"/>
          <p:cNvSpPr txBox="1">
            <a:spLocks noChangeArrowheads="1"/>
          </p:cNvSpPr>
          <p:nvPr/>
        </p:nvSpPr>
        <p:spPr bwMode="auto">
          <a:xfrm>
            <a:off x="4411663" y="2244725"/>
            <a:ext cx="3944937" cy="120032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400"/>
              <a:t>Egy fokozatban a futólapátozáson keletkező kerületi erő</a:t>
            </a:r>
          </a:p>
        </p:txBody>
      </p:sp>
      <p:sp>
        <p:nvSpPr>
          <p:cNvPr id="12" name="Dátum helye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880360" cy="476250"/>
          </a:xfrm>
        </p:spPr>
        <p:txBody>
          <a:bodyPr/>
          <a:lstStyle/>
          <a:p>
            <a:r>
              <a:rPr lang="hu-HU" dirty="0">
                <a:solidFill>
                  <a:schemeClr val="tx1"/>
                </a:solidFill>
              </a:rPr>
              <a:t>Hő- és </a:t>
            </a:r>
            <a:r>
              <a:rPr lang="hu-HU" dirty="0" smtClean="0">
                <a:solidFill>
                  <a:schemeClr val="tx1"/>
                </a:solidFill>
              </a:rPr>
              <a:t>Áramlástan Gépei</a:t>
            </a:r>
            <a:endParaRPr lang="hu-HU" dirty="0">
              <a:solidFill>
                <a:schemeClr val="tx1"/>
              </a:solidFill>
            </a:endParaRPr>
          </a:p>
          <a:p>
            <a:r>
              <a:rPr lang="hu-HU" b="1" i="1" dirty="0" smtClean="0">
                <a:solidFill>
                  <a:schemeClr val="tx1"/>
                </a:solidFill>
              </a:rPr>
              <a:t>Író </a:t>
            </a:r>
            <a:r>
              <a:rPr lang="hu-HU" b="1" i="1" dirty="0">
                <a:solidFill>
                  <a:schemeClr val="tx1"/>
                </a:solidFill>
              </a:rPr>
              <a:t>Béla</a:t>
            </a:r>
          </a:p>
        </p:txBody>
      </p:sp>
      <p:sp>
        <p:nvSpPr>
          <p:cNvPr id="13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72000" y="6245225"/>
            <a:ext cx="3743325" cy="476250"/>
          </a:xfrm>
        </p:spPr>
        <p:txBody>
          <a:bodyPr/>
          <a:lstStyle/>
          <a:p>
            <a:r>
              <a:rPr lang="hu-HU" dirty="0">
                <a:solidFill>
                  <a:schemeClr val="tx1"/>
                </a:solidFill>
              </a:rPr>
              <a:t>SZE-MTK</a:t>
            </a:r>
          </a:p>
          <a:p>
            <a:r>
              <a:rPr lang="hu-HU" dirty="0" smtClean="0">
                <a:solidFill>
                  <a:schemeClr val="tx1"/>
                </a:solidFill>
              </a:rPr>
              <a:t>Mechatronika és Gépszerkezettan Tanszék</a:t>
            </a:r>
            <a:endParaRPr lang="hu-H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119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119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119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119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19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19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120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120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20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120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120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120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120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120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120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120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120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120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120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120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120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120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120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120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120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120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1970" grpId="0"/>
      <p:bldP spid="212036" grpId="0"/>
      <p:bldP spid="212043" grpId="0"/>
      <p:bldP spid="21204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z="4000" dirty="0">
                <a:solidFill>
                  <a:schemeClr val="tx1"/>
                </a:solidFill>
              </a:rPr>
              <a:t>Gázturbinák előnyei és hátrányai</a:t>
            </a:r>
          </a:p>
        </p:txBody>
      </p:sp>
      <p:sp>
        <p:nvSpPr>
          <p:cNvPr id="2160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50416" y="1417638"/>
            <a:ext cx="8060923" cy="3925506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hu-HU" sz="2800" b="1" i="1" dirty="0"/>
              <a:t>Előnyök</a:t>
            </a:r>
          </a:p>
          <a:p>
            <a:pPr lvl="1">
              <a:lnSpc>
                <a:spcPct val="90000"/>
              </a:lnSpc>
            </a:pPr>
            <a:r>
              <a:rPr lang="hu-HU" sz="2400" dirty="0"/>
              <a:t>Igen kedvező teljesítmény/súly viszony</a:t>
            </a:r>
          </a:p>
          <a:p>
            <a:pPr lvl="1">
              <a:lnSpc>
                <a:spcPct val="90000"/>
              </a:lnSpc>
            </a:pPr>
            <a:r>
              <a:rPr lang="hu-HU" sz="2400" dirty="0"/>
              <a:t>Nagyon gyors üzemkészség</a:t>
            </a:r>
          </a:p>
          <a:p>
            <a:pPr lvl="1">
              <a:lnSpc>
                <a:spcPct val="90000"/>
              </a:lnSpc>
            </a:pPr>
            <a:r>
              <a:rPr lang="hu-HU" sz="2400" dirty="0"/>
              <a:t>Rezgésmentes üzem</a:t>
            </a:r>
          </a:p>
          <a:p>
            <a:pPr>
              <a:lnSpc>
                <a:spcPct val="90000"/>
              </a:lnSpc>
            </a:pPr>
            <a:r>
              <a:rPr lang="hu-HU" sz="2800" b="1" i="1" dirty="0"/>
              <a:t>Hátrányok</a:t>
            </a:r>
          </a:p>
          <a:p>
            <a:pPr lvl="1">
              <a:lnSpc>
                <a:spcPct val="90000"/>
              </a:lnSpc>
            </a:pPr>
            <a:r>
              <a:rPr lang="hu-HU" sz="2400" dirty="0"/>
              <a:t>Viszonylag alacsony hatásfok,</a:t>
            </a:r>
          </a:p>
          <a:p>
            <a:pPr lvl="1">
              <a:lnSpc>
                <a:spcPct val="90000"/>
              </a:lnSpc>
            </a:pPr>
            <a:r>
              <a:rPr lang="hu-HU" sz="2400" dirty="0"/>
              <a:t>Jelentős kompresszió munka,</a:t>
            </a:r>
          </a:p>
          <a:p>
            <a:pPr lvl="1">
              <a:lnSpc>
                <a:spcPct val="90000"/>
              </a:lnSpc>
            </a:pPr>
            <a:r>
              <a:rPr lang="hu-HU" sz="2400" dirty="0"/>
              <a:t>Korlátozott </a:t>
            </a:r>
            <a:r>
              <a:rPr lang="hu-HU" sz="2400" dirty="0" smtClean="0"/>
              <a:t>élettartam</a:t>
            </a:r>
          </a:p>
          <a:p>
            <a:pPr lvl="1">
              <a:lnSpc>
                <a:spcPct val="90000"/>
              </a:lnSpc>
            </a:pPr>
            <a:r>
              <a:rPr lang="hu-HU" sz="2400" dirty="0" smtClean="0"/>
              <a:t>Nagy mennyiségű kipufogógáz</a:t>
            </a:r>
            <a:endParaRPr lang="hu-HU" sz="2400" dirty="0"/>
          </a:p>
        </p:txBody>
      </p:sp>
      <p:sp>
        <p:nvSpPr>
          <p:cNvPr id="8" name="Dátum helye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880360" cy="476250"/>
          </a:xfrm>
        </p:spPr>
        <p:txBody>
          <a:bodyPr/>
          <a:lstStyle/>
          <a:p>
            <a:r>
              <a:rPr lang="hu-HU" dirty="0">
                <a:solidFill>
                  <a:schemeClr val="tx1"/>
                </a:solidFill>
              </a:rPr>
              <a:t>Hő- és </a:t>
            </a:r>
            <a:r>
              <a:rPr lang="hu-HU" dirty="0" smtClean="0">
                <a:solidFill>
                  <a:schemeClr val="tx1"/>
                </a:solidFill>
              </a:rPr>
              <a:t>Áramlástan Gépei</a:t>
            </a:r>
            <a:endParaRPr lang="hu-HU" dirty="0">
              <a:solidFill>
                <a:schemeClr val="tx1"/>
              </a:solidFill>
            </a:endParaRPr>
          </a:p>
          <a:p>
            <a:r>
              <a:rPr lang="hu-HU" b="1" i="1" dirty="0" smtClean="0">
                <a:solidFill>
                  <a:schemeClr val="tx1"/>
                </a:solidFill>
              </a:rPr>
              <a:t>Író </a:t>
            </a:r>
            <a:r>
              <a:rPr lang="hu-HU" b="1" i="1" dirty="0">
                <a:solidFill>
                  <a:schemeClr val="tx1"/>
                </a:solidFill>
              </a:rPr>
              <a:t>Béla</a:t>
            </a:r>
          </a:p>
        </p:txBody>
      </p:sp>
      <p:sp>
        <p:nvSpPr>
          <p:cNvPr id="9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72000" y="6245225"/>
            <a:ext cx="3743325" cy="476250"/>
          </a:xfrm>
        </p:spPr>
        <p:txBody>
          <a:bodyPr/>
          <a:lstStyle/>
          <a:p>
            <a:r>
              <a:rPr lang="hu-HU" dirty="0">
                <a:solidFill>
                  <a:schemeClr val="tx1"/>
                </a:solidFill>
              </a:rPr>
              <a:t>SZE-MTK</a:t>
            </a:r>
          </a:p>
          <a:p>
            <a:r>
              <a:rPr lang="hu-HU" dirty="0" smtClean="0">
                <a:solidFill>
                  <a:schemeClr val="tx1"/>
                </a:solidFill>
              </a:rPr>
              <a:t>Mechatronika és Gépszerkezettan Tanszék</a:t>
            </a:r>
            <a:endParaRPr lang="hu-H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160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160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160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160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60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60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160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160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60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160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160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160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160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160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160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160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160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160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160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160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160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160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160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160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160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160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160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160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160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160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00"/>
                            </p:stCondLst>
                            <p:childTnLst>
                              <p:par>
                                <p:cTn id="57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160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160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160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160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500"/>
                            </p:stCondLst>
                            <p:childTnLst>
                              <p:par>
                                <p:cTn id="64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160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160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160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160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160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160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160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160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6066" grpId="0"/>
      <p:bldP spid="216067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z="4000" dirty="0">
                <a:solidFill>
                  <a:schemeClr val="tx1"/>
                </a:solidFill>
              </a:rPr>
              <a:t>Gázturbinák alkalmazási területei</a:t>
            </a:r>
          </a:p>
        </p:txBody>
      </p:sp>
      <p:sp>
        <p:nvSpPr>
          <p:cNvPr id="2150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98638"/>
            <a:ext cx="8376081" cy="2940050"/>
          </a:xfrm>
        </p:spPr>
        <p:txBody>
          <a:bodyPr/>
          <a:lstStyle/>
          <a:p>
            <a:pPr marL="441325" indent="-441325"/>
            <a:r>
              <a:rPr lang="hu-HU" sz="2800" dirty="0"/>
              <a:t>Energia ipar (szakaszos üzemű, csúcserőmű)</a:t>
            </a:r>
          </a:p>
          <a:p>
            <a:pPr marL="441325" indent="-441325"/>
            <a:r>
              <a:rPr lang="hu-HU" sz="2800" dirty="0"/>
              <a:t>Járművek (nagy teljesítmény kis súly mellett rövid ideig)</a:t>
            </a:r>
          </a:p>
          <a:p>
            <a:pPr marL="441325" indent="-441325"/>
            <a:r>
              <a:rPr lang="hu-HU" sz="2800" dirty="0"/>
              <a:t>Egyéb célok (ahol a kis súly és a gyors üzem-készség mellett rövid ideig szükséges az alkalmazás</a:t>
            </a:r>
          </a:p>
        </p:txBody>
      </p:sp>
      <p:sp>
        <p:nvSpPr>
          <p:cNvPr id="8" name="Dátum helye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880360" cy="476250"/>
          </a:xfrm>
        </p:spPr>
        <p:txBody>
          <a:bodyPr/>
          <a:lstStyle/>
          <a:p>
            <a:r>
              <a:rPr lang="hu-HU" dirty="0">
                <a:solidFill>
                  <a:schemeClr val="tx1"/>
                </a:solidFill>
              </a:rPr>
              <a:t>Hő- és </a:t>
            </a:r>
            <a:r>
              <a:rPr lang="hu-HU" dirty="0" smtClean="0">
                <a:solidFill>
                  <a:schemeClr val="tx1"/>
                </a:solidFill>
              </a:rPr>
              <a:t>Áramlástan Gépei</a:t>
            </a:r>
            <a:endParaRPr lang="hu-HU" dirty="0">
              <a:solidFill>
                <a:schemeClr val="tx1"/>
              </a:solidFill>
            </a:endParaRPr>
          </a:p>
          <a:p>
            <a:r>
              <a:rPr lang="hu-HU" b="1" i="1" dirty="0" smtClean="0">
                <a:solidFill>
                  <a:schemeClr val="tx1"/>
                </a:solidFill>
              </a:rPr>
              <a:t>Író </a:t>
            </a:r>
            <a:r>
              <a:rPr lang="hu-HU" b="1" i="1" dirty="0">
                <a:solidFill>
                  <a:schemeClr val="tx1"/>
                </a:solidFill>
              </a:rPr>
              <a:t>Béla</a:t>
            </a:r>
          </a:p>
        </p:txBody>
      </p:sp>
      <p:sp>
        <p:nvSpPr>
          <p:cNvPr id="9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72000" y="6245225"/>
            <a:ext cx="3743325" cy="476250"/>
          </a:xfrm>
        </p:spPr>
        <p:txBody>
          <a:bodyPr/>
          <a:lstStyle/>
          <a:p>
            <a:r>
              <a:rPr lang="hu-HU" dirty="0">
                <a:solidFill>
                  <a:schemeClr val="tx1"/>
                </a:solidFill>
              </a:rPr>
              <a:t>SZE-MTK</a:t>
            </a:r>
          </a:p>
          <a:p>
            <a:r>
              <a:rPr lang="hu-HU" dirty="0" smtClean="0">
                <a:solidFill>
                  <a:schemeClr val="tx1"/>
                </a:solidFill>
              </a:rPr>
              <a:t>Mechatronika és Gépszerkezettan Tanszék</a:t>
            </a:r>
            <a:endParaRPr lang="hu-H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150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150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150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150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50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50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150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150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150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50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150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150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150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150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150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150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150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150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42" grpId="0"/>
      <p:bldP spid="215043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Rectangle 2"/>
          <p:cNvSpPr>
            <a:spLocks noGrp="1" noChangeArrowheads="1"/>
          </p:cNvSpPr>
          <p:nvPr>
            <p:ph type="title"/>
          </p:nvPr>
        </p:nvSpPr>
        <p:spPr>
          <a:xfrm>
            <a:off x="471488" y="1614488"/>
            <a:ext cx="8229600" cy="2043112"/>
          </a:xfrm>
          <a:noFill/>
          <a:ln/>
        </p:spPr>
        <p:txBody>
          <a:bodyPr/>
          <a:lstStyle/>
          <a:p>
            <a:r>
              <a:rPr lang="hu-HU" sz="4000" dirty="0">
                <a:solidFill>
                  <a:schemeClr val="tx1"/>
                </a:solidFill>
              </a:rPr>
              <a:t>A leggyakoribb kapcsolási sémák és szerkezeti kialakítások </a:t>
            </a:r>
            <a:r>
              <a:rPr lang="hu-HU" sz="4000" dirty="0" err="1">
                <a:solidFill>
                  <a:schemeClr val="tx1"/>
                </a:solidFill>
              </a:rPr>
              <a:t>-alkalmazások</a:t>
            </a:r>
            <a:endParaRPr lang="hu-HU" sz="4000" dirty="0">
              <a:solidFill>
                <a:schemeClr val="tx1"/>
              </a:solidFill>
            </a:endParaRPr>
          </a:p>
        </p:txBody>
      </p:sp>
      <p:sp>
        <p:nvSpPr>
          <p:cNvPr id="7" name="Dátum helye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880360" cy="476250"/>
          </a:xfrm>
        </p:spPr>
        <p:txBody>
          <a:bodyPr/>
          <a:lstStyle/>
          <a:p>
            <a:r>
              <a:rPr lang="hu-HU" dirty="0">
                <a:solidFill>
                  <a:schemeClr val="tx1"/>
                </a:solidFill>
              </a:rPr>
              <a:t>Hő- és </a:t>
            </a:r>
            <a:r>
              <a:rPr lang="hu-HU" dirty="0" smtClean="0">
                <a:solidFill>
                  <a:schemeClr val="tx1"/>
                </a:solidFill>
              </a:rPr>
              <a:t>Áramlástan Gépei</a:t>
            </a:r>
            <a:endParaRPr lang="hu-HU" dirty="0">
              <a:solidFill>
                <a:schemeClr val="tx1"/>
              </a:solidFill>
            </a:endParaRPr>
          </a:p>
          <a:p>
            <a:r>
              <a:rPr lang="hu-HU" b="1" i="1" dirty="0" smtClean="0">
                <a:solidFill>
                  <a:schemeClr val="tx1"/>
                </a:solidFill>
              </a:rPr>
              <a:t>Író </a:t>
            </a:r>
            <a:r>
              <a:rPr lang="hu-HU" b="1" i="1" dirty="0">
                <a:solidFill>
                  <a:schemeClr val="tx1"/>
                </a:solidFill>
              </a:rPr>
              <a:t>Béla</a:t>
            </a:r>
          </a:p>
        </p:txBody>
      </p:sp>
      <p:sp>
        <p:nvSpPr>
          <p:cNvPr id="8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72000" y="6245225"/>
            <a:ext cx="3743325" cy="476250"/>
          </a:xfrm>
        </p:spPr>
        <p:txBody>
          <a:bodyPr/>
          <a:lstStyle/>
          <a:p>
            <a:r>
              <a:rPr lang="hu-HU" dirty="0">
                <a:solidFill>
                  <a:schemeClr val="tx1"/>
                </a:solidFill>
              </a:rPr>
              <a:t>SZE-MTK</a:t>
            </a:r>
          </a:p>
          <a:p>
            <a:r>
              <a:rPr lang="hu-HU" dirty="0" smtClean="0">
                <a:solidFill>
                  <a:schemeClr val="tx1"/>
                </a:solidFill>
              </a:rPr>
              <a:t>Mechatronika és Gépszerkezettan Tanszék</a:t>
            </a:r>
            <a:endParaRPr lang="hu-H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232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232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232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232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32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32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323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Rectangle 2"/>
          <p:cNvSpPr>
            <a:spLocks noGrp="1" noChangeArrowheads="1"/>
          </p:cNvSpPr>
          <p:nvPr>
            <p:ph type="title"/>
          </p:nvPr>
        </p:nvSpPr>
        <p:spPr>
          <a:xfrm>
            <a:off x="444500" y="0"/>
            <a:ext cx="8353425" cy="838200"/>
          </a:xfrm>
        </p:spPr>
        <p:txBody>
          <a:bodyPr/>
          <a:lstStyle/>
          <a:p>
            <a:r>
              <a:rPr lang="hu-HU" sz="3600">
                <a:solidFill>
                  <a:schemeClr val="tx1"/>
                </a:solidFill>
              </a:rPr>
              <a:t>Egy tengelyes gép</a:t>
            </a:r>
          </a:p>
        </p:txBody>
      </p:sp>
      <p:sp>
        <p:nvSpPr>
          <p:cNvPr id="225303" name="Text Box 23"/>
          <p:cNvSpPr txBox="1">
            <a:spLocks noChangeArrowheads="1"/>
          </p:cNvSpPr>
          <p:nvPr/>
        </p:nvSpPr>
        <p:spPr bwMode="auto">
          <a:xfrm>
            <a:off x="265113" y="982663"/>
            <a:ext cx="4402137" cy="378565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74638" indent="-274638" algn="l">
              <a:spcBef>
                <a:spcPct val="50000"/>
              </a:spcBef>
              <a:buFontTx/>
              <a:buChar char="•"/>
            </a:pPr>
            <a:r>
              <a:rPr lang="hu-HU" sz="2400"/>
              <a:t>Mérsékelt nyomásviszonyra alkalmas.</a:t>
            </a:r>
          </a:p>
          <a:p>
            <a:pPr marL="274638" indent="-274638" algn="l">
              <a:spcBef>
                <a:spcPct val="50000"/>
              </a:spcBef>
              <a:buFontTx/>
              <a:buChar char="•"/>
            </a:pPr>
            <a:r>
              <a:rPr lang="hu-HU" sz="2400"/>
              <a:t>Állandó, teljes terheléssel történő üzemeltetésre alkalmas.</a:t>
            </a:r>
          </a:p>
          <a:p>
            <a:pPr marL="274638" indent="-274638" algn="l">
              <a:spcBef>
                <a:spcPct val="50000"/>
              </a:spcBef>
              <a:buFontTx/>
              <a:buChar char="•"/>
            </a:pPr>
            <a:r>
              <a:rPr lang="hu-HU" sz="2400"/>
              <a:t>A teljesítményt csak a gázhőmérséklet változtatásával lehet szabályozni.</a:t>
            </a:r>
          </a:p>
        </p:txBody>
      </p:sp>
      <p:grpSp>
        <p:nvGrpSpPr>
          <p:cNvPr id="225308" name="Group 28"/>
          <p:cNvGrpSpPr>
            <a:grpSpLocks/>
          </p:cNvGrpSpPr>
          <p:nvPr/>
        </p:nvGrpSpPr>
        <p:grpSpPr bwMode="auto">
          <a:xfrm>
            <a:off x="4740275" y="1401763"/>
            <a:ext cx="4057650" cy="2733675"/>
            <a:chOff x="1901" y="518"/>
            <a:chExt cx="2556" cy="1722"/>
          </a:xfrm>
        </p:grpSpPr>
        <p:grpSp>
          <p:nvGrpSpPr>
            <p:cNvPr id="225304" name="Group 24"/>
            <p:cNvGrpSpPr>
              <a:grpSpLocks/>
            </p:cNvGrpSpPr>
            <p:nvPr/>
          </p:nvGrpSpPr>
          <p:grpSpPr bwMode="auto">
            <a:xfrm>
              <a:off x="1901" y="518"/>
              <a:ext cx="2163" cy="1722"/>
              <a:chOff x="3467" y="1277"/>
              <a:chExt cx="2163" cy="1722"/>
            </a:xfrm>
          </p:grpSpPr>
          <p:sp>
            <p:nvSpPr>
              <p:cNvPr id="225284" name="Line 4"/>
              <p:cNvSpPr>
                <a:spLocks noChangeShapeType="1"/>
              </p:cNvSpPr>
              <p:nvPr/>
            </p:nvSpPr>
            <p:spPr bwMode="auto">
              <a:xfrm flipH="1">
                <a:off x="5384" y="2302"/>
                <a:ext cx="246" cy="1"/>
              </a:xfrm>
              <a:prstGeom prst="line">
                <a:avLst/>
              </a:prstGeom>
              <a:noFill/>
              <a:ln w="76200">
                <a:solidFill>
                  <a:schemeClr val="bg2"/>
                </a:solidFill>
                <a:round/>
                <a:headEnd type="triangle" w="med" len="med"/>
                <a:tailEnd/>
              </a:ln>
              <a:effectLst/>
            </p:spPr>
            <p:txBody>
              <a:bodyPr wrap="none" anchor="ctr"/>
              <a:lstStyle/>
              <a:p>
                <a:endParaRPr lang="hu-HU"/>
              </a:p>
            </p:txBody>
          </p:sp>
          <p:sp>
            <p:nvSpPr>
              <p:cNvPr id="225285" name="AutoShape 5"/>
              <p:cNvSpPr>
                <a:spLocks noChangeArrowheads="1"/>
              </p:cNvSpPr>
              <p:nvPr/>
            </p:nvSpPr>
            <p:spPr bwMode="auto">
              <a:xfrm rot="-5400000">
                <a:off x="3480" y="2005"/>
                <a:ext cx="569" cy="596"/>
              </a:xfrm>
              <a:custGeom>
                <a:avLst/>
                <a:gdLst>
                  <a:gd name="G0" fmla="+- 5400 0 0"/>
                  <a:gd name="G1" fmla="+- 21600 0 5400"/>
                  <a:gd name="G2" fmla="*/ 5400 1 2"/>
                  <a:gd name="G3" fmla="+- 21600 0 G2"/>
                  <a:gd name="G4" fmla="+/ 5400 21600 2"/>
                  <a:gd name="G5" fmla="+/ G1 0 2"/>
                  <a:gd name="G6" fmla="*/ 21600 21600 5400"/>
                  <a:gd name="G7" fmla="*/ G6 1 2"/>
                  <a:gd name="G8" fmla="+- 21600 0 G7"/>
                  <a:gd name="G9" fmla="*/ 21600 1 2"/>
                  <a:gd name="G10" fmla="+- 5400 0 G9"/>
                  <a:gd name="G11" fmla="?: G10 G8 0"/>
                  <a:gd name="G12" fmla="?: G10 G7 21600"/>
                  <a:gd name="T0" fmla="*/ 18900 w 21600"/>
                  <a:gd name="T1" fmla="*/ 10800 h 21600"/>
                  <a:gd name="T2" fmla="*/ 10800 w 21600"/>
                  <a:gd name="T3" fmla="*/ 21600 h 21600"/>
                  <a:gd name="T4" fmla="*/ 2700 w 21600"/>
                  <a:gd name="T5" fmla="*/ 10800 h 21600"/>
                  <a:gd name="T6" fmla="*/ 10800 w 21600"/>
                  <a:gd name="T7" fmla="*/ 0 h 21600"/>
                  <a:gd name="T8" fmla="*/ 4500 w 21600"/>
                  <a:gd name="T9" fmla="*/ 4500 h 21600"/>
                  <a:gd name="T10" fmla="*/ 17100 w 21600"/>
                  <a:gd name="T11" fmla="*/ 171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FF9623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hu-HU"/>
              </a:p>
            </p:txBody>
          </p:sp>
          <p:sp>
            <p:nvSpPr>
              <p:cNvPr id="225286" name="AutoShape 6"/>
              <p:cNvSpPr>
                <a:spLocks noChangeArrowheads="1"/>
              </p:cNvSpPr>
              <p:nvPr/>
            </p:nvSpPr>
            <p:spPr bwMode="auto">
              <a:xfrm rot="5400000" flipH="1">
                <a:off x="4802" y="1994"/>
                <a:ext cx="569" cy="596"/>
              </a:xfrm>
              <a:custGeom>
                <a:avLst/>
                <a:gdLst>
                  <a:gd name="G0" fmla="+- 5400 0 0"/>
                  <a:gd name="G1" fmla="+- 21600 0 5400"/>
                  <a:gd name="G2" fmla="*/ 5400 1 2"/>
                  <a:gd name="G3" fmla="+- 21600 0 G2"/>
                  <a:gd name="G4" fmla="+/ 5400 21600 2"/>
                  <a:gd name="G5" fmla="+/ G1 0 2"/>
                  <a:gd name="G6" fmla="*/ 21600 21600 5400"/>
                  <a:gd name="G7" fmla="*/ G6 1 2"/>
                  <a:gd name="G8" fmla="+- 21600 0 G7"/>
                  <a:gd name="G9" fmla="*/ 21600 1 2"/>
                  <a:gd name="G10" fmla="+- 5400 0 G9"/>
                  <a:gd name="G11" fmla="?: G10 G8 0"/>
                  <a:gd name="G12" fmla="?: G10 G7 21600"/>
                  <a:gd name="T0" fmla="*/ 18900 w 21600"/>
                  <a:gd name="T1" fmla="*/ 10800 h 21600"/>
                  <a:gd name="T2" fmla="*/ 10800 w 21600"/>
                  <a:gd name="T3" fmla="*/ 21600 h 21600"/>
                  <a:gd name="T4" fmla="*/ 2700 w 21600"/>
                  <a:gd name="T5" fmla="*/ 10800 h 21600"/>
                  <a:gd name="T6" fmla="*/ 10800 w 21600"/>
                  <a:gd name="T7" fmla="*/ 0 h 21600"/>
                  <a:gd name="T8" fmla="*/ 4500 w 21600"/>
                  <a:gd name="T9" fmla="*/ 4500 h 21600"/>
                  <a:gd name="T10" fmla="*/ 17100 w 21600"/>
                  <a:gd name="T11" fmla="*/ 171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FF9623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hu-HU"/>
              </a:p>
            </p:txBody>
          </p:sp>
          <p:grpSp>
            <p:nvGrpSpPr>
              <p:cNvPr id="225287" name="Group 7"/>
              <p:cNvGrpSpPr>
                <a:grpSpLocks/>
              </p:cNvGrpSpPr>
              <p:nvPr/>
            </p:nvGrpSpPr>
            <p:grpSpPr bwMode="auto">
              <a:xfrm>
                <a:off x="4061" y="2303"/>
                <a:ext cx="725" cy="1"/>
                <a:chOff x="2019" y="2161"/>
                <a:chExt cx="934" cy="1"/>
              </a:xfrm>
            </p:grpSpPr>
            <p:sp>
              <p:nvSpPr>
                <p:cNvPr id="225288" name="Line 8"/>
                <p:cNvSpPr>
                  <a:spLocks noChangeShapeType="1"/>
                </p:cNvSpPr>
                <p:nvPr/>
              </p:nvSpPr>
              <p:spPr bwMode="auto">
                <a:xfrm>
                  <a:off x="2019" y="2161"/>
                  <a:ext cx="645" cy="1"/>
                </a:xfrm>
                <a:prstGeom prst="line">
                  <a:avLst/>
                </a:prstGeom>
                <a:noFill/>
                <a:ln w="76200">
                  <a:solidFill>
                    <a:schemeClr val="bg2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hu-HU"/>
                </a:p>
              </p:txBody>
            </p:sp>
            <p:sp>
              <p:nvSpPr>
                <p:cNvPr id="225289" name="Line 9"/>
                <p:cNvSpPr>
                  <a:spLocks noChangeShapeType="1"/>
                </p:cNvSpPr>
                <p:nvPr/>
              </p:nvSpPr>
              <p:spPr bwMode="auto">
                <a:xfrm>
                  <a:off x="2474" y="2162"/>
                  <a:ext cx="479" cy="0"/>
                </a:xfrm>
                <a:prstGeom prst="line">
                  <a:avLst/>
                </a:prstGeom>
                <a:noFill/>
                <a:ln w="76200">
                  <a:solidFill>
                    <a:schemeClr val="bg2"/>
                  </a:solidFill>
                  <a:round/>
                  <a:headEnd type="triangle" w="med" len="med"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hu-HU"/>
                </a:p>
              </p:txBody>
            </p:sp>
          </p:grpSp>
          <p:sp>
            <p:nvSpPr>
              <p:cNvPr id="225290" name="Line 10"/>
              <p:cNvSpPr>
                <a:spLocks noChangeShapeType="1"/>
              </p:cNvSpPr>
              <p:nvPr/>
            </p:nvSpPr>
            <p:spPr bwMode="auto">
              <a:xfrm flipV="1">
                <a:off x="4062" y="1781"/>
                <a:ext cx="0" cy="378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hu-HU"/>
              </a:p>
            </p:txBody>
          </p:sp>
          <p:sp>
            <p:nvSpPr>
              <p:cNvPr id="225291" name="Line 11"/>
              <p:cNvSpPr>
                <a:spLocks noChangeShapeType="1"/>
              </p:cNvSpPr>
              <p:nvPr/>
            </p:nvSpPr>
            <p:spPr bwMode="auto">
              <a:xfrm flipV="1">
                <a:off x="4789" y="1781"/>
                <a:ext cx="0" cy="368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 type="triangle" w="med" len="med"/>
                <a:tailEnd/>
              </a:ln>
              <a:effectLst/>
            </p:spPr>
            <p:txBody>
              <a:bodyPr wrap="none" anchor="ctr"/>
              <a:lstStyle/>
              <a:p>
                <a:endParaRPr lang="hu-HU"/>
              </a:p>
            </p:txBody>
          </p:sp>
          <p:sp>
            <p:nvSpPr>
              <p:cNvPr id="225292" name="Rectangle 12"/>
              <p:cNvSpPr>
                <a:spLocks noChangeArrowheads="1"/>
              </p:cNvSpPr>
              <p:nvPr/>
            </p:nvSpPr>
            <p:spPr bwMode="auto">
              <a:xfrm>
                <a:off x="4223" y="1598"/>
                <a:ext cx="424" cy="366"/>
              </a:xfrm>
              <a:prstGeom prst="rect">
                <a:avLst/>
              </a:prstGeom>
              <a:solidFill>
                <a:srgbClr val="FF3300"/>
              </a:solidFill>
              <a:ln w="9525" algn="ctr">
                <a:solidFill>
                  <a:srgbClr val="FF9623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hu-HU"/>
              </a:p>
            </p:txBody>
          </p:sp>
          <p:sp>
            <p:nvSpPr>
              <p:cNvPr id="225293" name="Line 13"/>
              <p:cNvSpPr>
                <a:spLocks noChangeShapeType="1"/>
              </p:cNvSpPr>
              <p:nvPr/>
            </p:nvSpPr>
            <p:spPr bwMode="auto">
              <a:xfrm flipV="1">
                <a:off x="4062" y="1782"/>
                <a:ext cx="162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hu-HU"/>
              </a:p>
            </p:txBody>
          </p:sp>
          <p:sp>
            <p:nvSpPr>
              <p:cNvPr id="225294" name="Line 14"/>
              <p:cNvSpPr>
                <a:spLocks noChangeShapeType="1"/>
              </p:cNvSpPr>
              <p:nvPr/>
            </p:nvSpPr>
            <p:spPr bwMode="auto">
              <a:xfrm flipV="1">
                <a:off x="4647" y="1782"/>
                <a:ext cx="139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hu-HU"/>
              </a:p>
            </p:txBody>
          </p:sp>
          <p:sp>
            <p:nvSpPr>
              <p:cNvPr id="225295" name="Line 15"/>
              <p:cNvSpPr>
                <a:spLocks noChangeShapeType="1"/>
              </p:cNvSpPr>
              <p:nvPr/>
            </p:nvSpPr>
            <p:spPr bwMode="auto">
              <a:xfrm flipH="1">
                <a:off x="3467" y="2590"/>
                <a:ext cx="0" cy="409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 type="triangle" w="med" len="med"/>
                <a:tailEnd/>
              </a:ln>
              <a:effectLst/>
            </p:spPr>
            <p:txBody>
              <a:bodyPr wrap="none" anchor="ctr"/>
              <a:lstStyle/>
              <a:p>
                <a:endParaRPr lang="hu-HU"/>
              </a:p>
            </p:txBody>
          </p:sp>
          <p:sp>
            <p:nvSpPr>
              <p:cNvPr id="225296" name="Line 16"/>
              <p:cNvSpPr>
                <a:spLocks noChangeShapeType="1"/>
              </p:cNvSpPr>
              <p:nvPr/>
            </p:nvSpPr>
            <p:spPr bwMode="auto">
              <a:xfrm flipH="1">
                <a:off x="5385" y="2577"/>
                <a:ext cx="0" cy="42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hu-HU"/>
              </a:p>
            </p:txBody>
          </p:sp>
          <p:sp>
            <p:nvSpPr>
              <p:cNvPr id="225297" name="Text Box 17"/>
              <p:cNvSpPr txBox="1">
                <a:spLocks noChangeArrowheads="1"/>
              </p:cNvSpPr>
              <p:nvPr/>
            </p:nvSpPr>
            <p:spPr bwMode="auto">
              <a:xfrm>
                <a:off x="3544" y="2154"/>
                <a:ext cx="372" cy="288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hu-HU" sz="2400" b="1" i="1">
                    <a:solidFill>
                      <a:srgbClr val="00506E"/>
                    </a:solidFill>
                  </a:rPr>
                  <a:t>K</a:t>
                </a:r>
              </a:p>
            </p:txBody>
          </p:sp>
          <p:sp>
            <p:nvSpPr>
              <p:cNvPr id="225298" name="Text Box 18"/>
              <p:cNvSpPr txBox="1">
                <a:spLocks noChangeArrowheads="1"/>
              </p:cNvSpPr>
              <p:nvPr/>
            </p:nvSpPr>
            <p:spPr bwMode="auto">
              <a:xfrm>
                <a:off x="4906" y="2147"/>
                <a:ext cx="372" cy="288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hu-HU" sz="2400" b="1" i="1">
                    <a:solidFill>
                      <a:srgbClr val="00506E"/>
                    </a:solidFill>
                  </a:rPr>
                  <a:t>T</a:t>
                </a:r>
              </a:p>
            </p:txBody>
          </p:sp>
          <p:sp>
            <p:nvSpPr>
              <p:cNvPr id="225299" name="Text Box 19"/>
              <p:cNvSpPr txBox="1">
                <a:spLocks noChangeArrowheads="1"/>
              </p:cNvSpPr>
              <p:nvPr/>
            </p:nvSpPr>
            <p:spPr bwMode="auto">
              <a:xfrm>
                <a:off x="4238" y="1641"/>
                <a:ext cx="372" cy="288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hu-HU" sz="2400" b="1" i="1">
                    <a:solidFill>
                      <a:srgbClr val="00506E"/>
                    </a:solidFill>
                  </a:rPr>
                  <a:t>É</a:t>
                </a:r>
              </a:p>
            </p:txBody>
          </p:sp>
          <p:sp>
            <p:nvSpPr>
              <p:cNvPr id="225300" name="AutoShape 20"/>
              <p:cNvSpPr>
                <a:spLocks noChangeArrowheads="1"/>
              </p:cNvSpPr>
              <p:nvPr/>
            </p:nvSpPr>
            <p:spPr bwMode="auto">
              <a:xfrm>
                <a:off x="4238" y="1277"/>
                <a:ext cx="395" cy="281"/>
              </a:xfrm>
              <a:prstGeom prst="downArrow">
                <a:avLst>
                  <a:gd name="adj1" fmla="val 50000"/>
                  <a:gd name="adj2" fmla="val 25000"/>
                </a:avLst>
              </a:prstGeom>
              <a:solidFill>
                <a:srgbClr val="FF3300"/>
              </a:solidFill>
              <a:ln w="9525" algn="ctr">
                <a:solidFill>
                  <a:srgbClr val="00506E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hu-HU"/>
              </a:p>
            </p:txBody>
          </p:sp>
        </p:grpSp>
        <p:grpSp>
          <p:nvGrpSpPr>
            <p:cNvPr id="225305" name="Group 25"/>
            <p:cNvGrpSpPr>
              <a:grpSpLocks/>
            </p:cNvGrpSpPr>
            <p:nvPr/>
          </p:nvGrpSpPr>
          <p:grpSpPr bwMode="auto">
            <a:xfrm>
              <a:off x="4073" y="1355"/>
              <a:ext cx="384" cy="384"/>
              <a:chOff x="5223" y="1449"/>
              <a:chExt cx="384" cy="384"/>
            </a:xfrm>
          </p:grpSpPr>
          <p:sp>
            <p:nvSpPr>
              <p:cNvPr id="225306" name="Oval 26"/>
              <p:cNvSpPr>
                <a:spLocks noChangeArrowheads="1"/>
              </p:cNvSpPr>
              <p:nvPr/>
            </p:nvSpPr>
            <p:spPr bwMode="auto">
              <a:xfrm>
                <a:off x="5223" y="1449"/>
                <a:ext cx="384" cy="384"/>
              </a:xfrm>
              <a:prstGeom prst="ellipse">
                <a:avLst/>
              </a:prstGeom>
              <a:solidFill>
                <a:srgbClr val="FF9623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hu-HU"/>
              </a:p>
            </p:txBody>
          </p:sp>
          <p:sp>
            <p:nvSpPr>
              <p:cNvPr id="225307" name="Text Box 27"/>
              <p:cNvSpPr txBox="1">
                <a:spLocks noChangeArrowheads="1"/>
              </p:cNvSpPr>
              <p:nvPr/>
            </p:nvSpPr>
            <p:spPr bwMode="auto">
              <a:xfrm>
                <a:off x="5247" y="1496"/>
                <a:ext cx="307" cy="288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hu-HU" sz="2400" b="1" i="1">
                    <a:solidFill>
                      <a:srgbClr val="00506E"/>
                    </a:solidFill>
                  </a:rPr>
                  <a:t>G</a:t>
                </a:r>
              </a:p>
            </p:txBody>
          </p:sp>
        </p:grpSp>
      </p:grpSp>
      <p:sp>
        <p:nvSpPr>
          <p:cNvPr id="225309" name="Text Box 29"/>
          <p:cNvSpPr txBox="1">
            <a:spLocks noChangeArrowheads="1"/>
          </p:cNvSpPr>
          <p:nvPr/>
        </p:nvSpPr>
        <p:spPr bwMode="auto">
          <a:xfrm>
            <a:off x="258763" y="4775200"/>
            <a:ext cx="8674100" cy="120032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74638" indent="-274638" algn="l">
              <a:spcBef>
                <a:spcPct val="50000"/>
              </a:spcBef>
              <a:buFontTx/>
              <a:buChar char="•"/>
            </a:pPr>
            <a:r>
              <a:rPr lang="hu-HU" sz="2400"/>
              <a:t>Elsősorban csúcserőműben történő alkalmazásra és merev légcsavar hajtására. Közúti és vasúti járművek mechanikus hajtására alkalmatlan!</a:t>
            </a:r>
          </a:p>
        </p:txBody>
      </p:sp>
      <p:sp>
        <p:nvSpPr>
          <p:cNvPr id="31" name="Dátum helye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880360" cy="476250"/>
          </a:xfrm>
        </p:spPr>
        <p:txBody>
          <a:bodyPr/>
          <a:lstStyle/>
          <a:p>
            <a:r>
              <a:rPr lang="hu-HU" dirty="0">
                <a:solidFill>
                  <a:schemeClr val="tx1"/>
                </a:solidFill>
              </a:rPr>
              <a:t>Hő- és </a:t>
            </a:r>
            <a:r>
              <a:rPr lang="hu-HU" dirty="0" smtClean="0">
                <a:solidFill>
                  <a:schemeClr val="tx1"/>
                </a:solidFill>
              </a:rPr>
              <a:t>Áramlástan Gépei</a:t>
            </a:r>
            <a:endParaRPr lang="hu-HU" dirty="0">
              <a:solidFill>
                <a:schemeClr val="tx1"/>
              </a:solidFill>
            </a:endParaRPr>
          </a:p>
          <a:p>
            <a:r>
              <a:rPr lang="hu-HU" b="1" i="1" dirty="0" smtClean="0">
                <a:solidFill>
                  <a:schemeClr val="tx1"/>
                </a:solidFill>
              </a:rPr>
              <a:t>Író </a:t>
            </a:r>
            <a:r>
              <a:rPr lang="hu-HU" b="1" i="1" dirty="0">
                <a:solidFill>
                  <a:schemeClr val="tx1"/>
                </a:solidFill>
              </a:rPr>
              <a:t>Béla</a:t>
            </a:r>
          </a:p>
        </p:txBody>
      </p:sp>
      <p:sp>
        <p:nvSpPr>
          <p:cNvPr id="32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72000" y="6245225"/>
            <a:ext cx="3743325" cy="476250"/>
          </a:xfrm>
        </p:spPr>
        <p:txBody>
          <a:bodyPr/>
          <a:lstStyle/>
          <a:p>
            <a:r>
              <a:rPr lang="hu-HU" dirty="0">
                <a:solidFill>
                  <a:schemeClr val="tx1"/>
                </a:solidFill>
              </a:rPr>
              <a:t>SZE-MTK</a:t>
            </a:r>
          </a:p>
          <a:p>
            <a:r>
              <a:rPr lang="hu-HU" dirty="0" smtClean="0">
                <a:solidFill>
                  <a:schemeClr val="tx1"/>
                </a:solidFill>
              </a:rPr>
              <a:t>Mechatronika és Gépszerkezettan Tanszék</a:t>
            </a:r>
            <a:endParaRPr lang="hu-H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252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2528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252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252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52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52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25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253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253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253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253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253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253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253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253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253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253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253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253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253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253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253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253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282" grpId="0"/>
      <p:bldP spid="225303" grpId="0" build="p"/>
      <p:bldP spid="22530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9" name="Rectangle 3"/>
          <p:cNvSpPr>
            <a:spLocks noGrp="1" noChangeArrowheads="1"/>
          </p:cNvSpPr>
          <p:nvPr>
            <p:ph type="title"/>
          </p:nvPr>
        </p:nvSpPr>
        <p:spPr>
          <a:xfrm>
            <a:off x="246063" y="203200"/>
            <a:ext cx="8458200" cy="838200"/>
          </a:xfrm>
        </p:spPr>
        <p:txBody>
          <a:bodyPr/>
          <a:lstStyle/>
          <a:p>
            <a:r>
              <a:rPr lang="hu-HU" sz="3600" dirty="0">
                <a:solidFill>
                  <a:schemeClr val="tx1"/>
                </a:solidFill>
              </a:rPr>
              <a:t>Két tengelyes gép</a:t>
            </a:r>
          </a:p>
        </p:txBody>
      </p:sp>
      <p:sp>
        <p:nvSpPr>
          <p:cNvPr id="224295" name="Text Box 39"/>
          <p:cNvSpPr txBox="1">
            <a:spLocks noChangeArrowheads="1"/>
          </p:cNvSpPr>
          <p:nvPr/>
        </p:nvSpPr>
        <p:spPr bwMode="auto">
          <a:xfrm>
            <a:off x="269875" y="3987800"/>
            <a:ext cx="8367713" cy="212365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74638" indent="-274638" algn="l">
              <a:spcBef>
                <a:spcPct val="50000"/>
              </a:spcBef>
              <a:buFontTx/>
              <a:buChar char="•"/>
            </a:pPr>
            <a:r>
              <a:rPr lang="hu-HU" sz="2400" dirty="0"/>
              <a:t>Mérsékelt nyomásviszonyra alkalmas.</a:t>
            </a:r>
          </a:p>
          <a:p>
            <a:pPr marL="274638" indent="-274638" algn="l">
              <a:spcBef>
                <a:spcPct val="50000"/>
              </a:spcBef>
              <a:buFontTx/>
              <a:buChar char="•"/>
            </a:pPr>
            <a:r>
              <a:rPr lang="hu-HU" sz="2400" dirty="0"/>
              <a:t>Hatásfoka csak hőcserélővel jó.</a:t>
            </a:r>
          </a:p>
          <a:p>
            <a:pPr marL="274638" indent="-274638" algn="l">
              <a:spcBef>
                <a:spcPct val="50000"/>
              </a:spcBef>
              <a:buFontTx/>
              <a:buChar char="•"/>
            </a:pPr>
            <a:r>
              <a:rPr lang="hu-HU" sz="2400" dirty="0"/>
              <a:t>A teljesítmény szabályozható, részterhelés lehetséges.</a:t>
            </a:r>
          </a:p>
          <a:p>
            <a:pPr marL="274638" indent="-274638" algn="l">
              <a:spcBef>
                <a:spcPct val="50000"/>
              </a:spcBef>
              <a:buFontTx/>
              <a:buChar char="•"/>
            </a:pPr>
            <a:r>
              <a:rPr lang="hu-HU" sz="2400" dirty="0"/>
              <a:t>Közúti és vasúti járművek hajtására is alkalmas.</a:t>
            </a:r>
          </a:p>
        </p:txBody>
      </p:sp>
      <p:grpSp>
        <p:nvGrpSpPr>
          <p:cNvPr id="224300" name="Group 44"/>
          <p:cNvGrpSpPr>
            <a:grpSpLocks/>
          </p:cNvGrpSpPr>
          <p:nvPr/>
        </p:nvGrpSpPr>
        <p:grpSpPr bwMode="auto">
          <a:xfrm>
            <a:off x="2714625" y="1028700"/>
            <a:ext cx="4757738" cy="3230563"/>
            <a:chOff x="1710" y="648"/>
            <a:chExt cx="2997" cy="2035"/>
          </a:xfrm>
        </p:grpSpPr>
        <p:grpSp>
          <p:nvGrpSpPr>
            <p:cNvPr id="224296" name="Group 40"/>
            <p:cNvGrpSpPr>
              <a:grpSpLocks/>
            </p:cNvGrpSpPr>
            <p:nvPr/>
          </p:nvGrpSpPr>
          <p:grpSpPr bwMode="auto">
            <a:xfrm>
              <a:off x="1710" y="648"/>
              <a:ext cx="2607" cy="2035"/>
              <a:chOff x="3153" y="1046"/>
              <a:chExt cx="2607" cy="2035"/>
            </a:xfrm>
          </p:grpSpPr>
          <p:sp>
            <p:nvSpPr>
              <p:cNvPr id="224281" name="AutoShape 25"/>
              <p:cNvSpPr>
                <a:spLocks noChangeArrowheads="1"/>
              </p:cNvSpPr>
              <p:nvPr/>
            </p:nvSpPr>
            <p:spPr bwMode="auto">
              <a:xfrm>
                <a:off x="3869" y="1046"/>
                <a:ext cx="373" cy="236"/>
              </a:xfrm>
              <a:prstGeom prst="downArrow">
                <a:avLst>
                  <a:gd name="adj1" fmla="val 50000"/>
                  <a:gd name="adj2" fmla="val 25000"/>
                </a:avLst>
              </a:prstGeom>
              <a:solidFill>
                <a:srgbClr val="FF3300"/>
              </a:solidFill>
              <a:ln w="9525" algn="ctr">
                <a:solidFill>
                  <a:srgbClr val="00506E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hu-HU"/>
              </a:p>
            </p:txBody>
          </p:sp>
          <p:grpSp>
            <p:nvGrpSpPr>
              <p:cNvPr id="224294" name="Group 38"/>
              <p:cNvGrpSpPr>
                <a:grpSpLocks/>
              </p:cNvGrpSpPr>
              <p:nvPr/>
            </p:nvGrpSpPr>
            <p:grpSpPr bwMode="auto">
              <a:xfrm>
                <a:off x="3153" y="1374"/>
                <a:ext cx="2607" cy="1707"/>
                <a:chOff x="2987" y="443"/>
                <a:chExt cx="2607" cy="1707"/>
              </a:xfrm>
            </p:grpSpPr>
            <p:sp>
              <p:nvSpPr>
                <p:cNvPr id="224258" name="Line 2"/>
                <p:cNvSpPr>
                  <a:spLocks noChangeShapeType="1"/>
                </p:cNvSpPr>
                <p:nvPr/>
              </p:nvSpPr>
              <p:spPr bwMode="auto">
                <a:xfrm flipH="1">
                  <a:off x="5362" y="1567"/>
                  <a:ext cx="232" cy="1"/>
                </a:xfrm>
                <a:prstGeom prst="line">
                  <a:avLst/>
                </a:prstGeom>
                <a:noFill/>
                <a:ln w="76200">
                  <a:solidFill>
                    <a:schemeClr val="bg2"/>
                  </a:solidFill>
                  <a:round/>
                  <a:headEnd type="triangle" w="med" len="med"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hu-HU"/>
                </a:p>
              </p:txBody>
            </p:sp>
            <p:sp>
              <p:nvSpPr>
                <p:cNvPr id="224260" name="AutoShape 4"/>
                <p:cNvSpPr>
                  <a:spLocks noChangeArrowheads="1"/>
                </p:cNvSpPr>
                <p:nvPr/>
              </p:nvSpPr>
              <p:spPr bwMode="auto">
                <a:xfrm rot="-5400000">
                  <a:off x="3029" y="754"/>
                  <a:ext cx="479" cy="563"/>
                </a:xfrm>
                <a:custGeom>
                  <a:avLst/>
                  <a:gdLst>
                    <a:gd name="G0" fmla="+- 5400 0 0"/>
                    <a:gd name="G1" fmla="+- 21600 0 5400"/>
                    <a:gd name="G2" fmla="*/ 5400 1 2"/>
                    <a:gd name="G3" fmla="+- 21600 0 G2"/>
                    <a:gd name="G4" fmla="+/ 5400 21600 2"/>
                    <a:gd name="G5" fmla="+/ G1 0 2"/>
                    <a:gd name="G6" fmla="*/ 21600 21600 5400"/>
                    <a:gd name="G7" fmla="*/ G6 1 2"/>
                    <a:gd name="G8" fmla="+- 21600 0 G7"/>
                    <a:gd name="G9" fmla="*/ 21600 1 2"/>
                    <a:gd name="G10" fmla="+- 5400 0 G9"/>
                    <a:gd name="G11" fmla="?: G10 G8 0"/>
                    <a:gd name="G12" fmla="?: G10 G7 21600"/>
                    <a:gd name="T0" fmla="*/ 18900 w 21600"/>
                    <a:gd name="T1" fmla="*/ 10800 h 21600"/>
                    <a:gd name="T2" fmla="*/ 10800 w 21600"/>
                    <a:gd name="T3" fmla="*/ 21600 h 21600"/>
                    <a:gd name="T4" fmla="*/ 2700 w 21600"/>
                    <a:gd name="T5" fmla="*/ 10800 h 21600"/>
                    <a:gd name="T6" fmla="*/ 10800 w 21600"/>
                    <a:gd name="T7" fmla="*/ 0 h 21600"/>
                    <a:gd name="T8" fmla="*/ 4500 w 21600"/>
                    <a:gd name="T9" fmla="*/ 4500 h 21600"/>
                    <a:gd name="T10" fmla="*/ 17100 w 21600"/>
                    <a:gd name="T11" fmla="*/ 171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T8" t="T9" r="T10" b="T11"/>
                  <a:pathLst>
                    <a:path w="21600" h="21600">
                      <a:moveTo>
                        <a:pt x="0" y="0"/>
                      </a:moveTo>
                      <a:lnTo>
                        <a:pt x="5400" y="21600"/>
                      </a:lnTo>
                      <a:lnTo>
                        <a:pt x="16200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rgbClr val="FF9623"/>
                </a:solidFill>
                <a:ln w="9525" algn="ctr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hu-HU"/>
                </a:p>
              </p:txBody>
            </p:sp>
            <p:sp>
              <p:nvSpPr>
                <p:cNvPr id="224261" name="AutoShape 5"/>
                <p:cNvSpPr>
                  <a:spLocks noChangeArrowheads="1"/>
                </p:cNvSpPr>
                <p:nvPr/>
              </p:nvSpPr>
              <p:spPr bwMode="auto">
                <a:xfrm rot="5400000" flipH="1">
                  <a:off x="4279" y="744"/>
                  <a:ext cx="478" cy="563"/>
                </a:xfrm>
                <a:custGeom>
                  <a:avLst/>
                  <a:gdLst>
                    <a:gd name="G0" fmla="+- 5400 0 0"/>
                    <a:gd name="G1" fmla="+- 21600 0 5400"/>
                    <a:gd name="G2" fmla="*/ 5400 1 2"/>
                    <a:gd name="G3" fmla="+- 21600 0 G2"/>
                    <a:gd name="G4" fmla="+/ 5400 21600 2"/>
                    <a:gd name="G5" fmla="+/ G1 0 2"/>
                    <a:gd name="G6" fmla="*/ 21600 21600 5400"/>
                    <a:gd name="G7" fmla="*/ G6 1 2"/>
                    <a:gd name="G8" fmla="+- 21600 0 G7"/>
                    <a:gd name="G9" fmla="*/ 21600 1 2"/>
                    <a:gd name="G10" fmla="+- 5400 0 G9"/>
                    <a:gd name="G11" fmla="?: G10 G8 0"/>
                    <a:gd name="G12" fmla="?: G10 G7 21600"/>
                    <a:gd name="T0" fmla="*/ 18900 w 21600"/>
                    <a:gd name="T1" fmla="*/ 10800 h 21600"/>
                    <a:gd name="T2" fmla="*/ 10800 w 21600"/>
                    <a:gd name="T3" fmla="*/ 21600 h 21600"/>
                    <a:gd name="T4" fmla="*/ 2700 w 21600"/>
                    <a:gd name="T5" fmla="*/ 10800 h 21600"/>
                    <a:gd name="T6" fmla="*/ 10800 w 21600"/>
                    <a:gd name="T7" fmla="*/ 0 h 21600"/>
                    <a:gd name="T8" fmla="*/ 4500 w 21600"/>
                    <a:gd name="T9" fmla="*/ 4500 h 21600"/>
                    <a:gd name="T10" fmla="*/ 17100 w 21600"/>
                    <a:gd name="T11" fmla="*/ 171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T8" t="T9" r="T10" b="T11"/>
                  <a:pathLst>
                    <a:path w="21600" h="21600">
                      <a:moveTo>
                        <a:pt x="0" y="0"/>
                      </a:moveTo>
                      <a:lnTo>
                        <a:pt x="5400" y="21600"/>
                      </a:lnTo>
                      <a:lnTo>
                        <a:pt x="16200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rgbClr val="FF9623"/>
                </a:solidFill>
                <a:ln w="9525" algn="ctr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hu-HU"/>
                </a:p>
              </p:txBody>
            </p:sp>
            <p:grpSp>
              <p:nvGrpSpPr>
                <p:cNvPr id="224262" name="Group 6"/>
                <p:cNvGrpSpPr>
                  <a:grpSpLocks/>
                </p:cNvGrpSpPr>
                <p:nvPr/>
              </p:nvGrpSpPr>
              <p:grpSpPr bwMode="auto">
                <a:xfrm>
                  <a:off x="3548" y="1036"/>
                  <a:ext cx="685" cy="1"/>
                  <a:chOff x="2019" y="2161"/>
                  <a:chExt cx="934" cy="1"/>
                </a:xfrm>
              </p:grpSpPr>
              <p:sp>
                <p:nvSpPr>
                  <p:cNvPr id="224263" name="Line 7"/>
                  <p:cNvSpPr>
                    <a:spLocks noChangeShapeType="1"/>
                  </p:cNvSpPr>
                  <p:nvPr/>
                </p:nvSpPr>
                <p:spPr bwMode="auto">
                  <a:xfrm>
                    <a:off x="2019" y="2161"/>
                    <a:ext cx="645" cy="1"/>
                  </a:xfrm>
                  <a:prstGeom prst="line">
                    <a:avLst/>
                  </a:prstGeom>
                  <a:noFill/>
                  <a:ln w="76200">
                    <a:solidFill>
                      <a:schemeClr val="bg2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hu-HU"/>
                  </a:p>
                </p:txBody>
              </p:sp>
              <p:sp>
                <p:nvSpPr>
                  <p:cNvPr id="224264" name="Line 8"/>
                  <p:cNvSpPr>
                    <a:spLocks noChangeShapeType="1"/>
                  </p:cNvSpPr>
                  <p:nvPr/>
                </p:nvSpPr>
                <p:spPr bwMode="auto">
                  <a:xfrm>
                    <a:off x="2474" y="2162"/>
                    <a:ext cx="479" cy="0"/>
                  </a:xfrm>
                  <a:prstGeom prst="line">
                    <a:avLst/>
                  </a:prstGeom>
                  <a:noFill/>
                  <a:ln w="76200">
                    <a:solidFill>
                      <a:schemeClr val="bg2"/>
                    </a:solidFill>
                    <a:round/>
                    <a:headEnd type="triangle" w="med" len="med"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hu-HU"/>
                  </a:p>
                </p:txBody>
              </p:sp>
            </p:grpSp>
            <p:sp>
              <p:nvSpPr>
                <p:cNvPr id="224265" name="Line 9"/>
                <p:cNvSpPr>
                  <a:spLocks noChangeShapeType="1"/>
                </p:cNvSpPr>
                <p:nvPr/>
              </p:nvSpPr>
              <p:spPr bwMode="auto">
                <a:xfrm flipV="1">
                  <a:off x="3549" y="597"/>
                  <a:ext cx="0" cy="318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</p:spPr>
              <p:txBody>
                <a:bodyPr wrap="none" anchor="ctr"/>
                <a:lstStyle/>
                <a:p>
                  <a:endParaRPr lang="hu-HU"/>
                </a:p>
              </p:txBody>
            </p:sp>
            <p:sp>
              <p:nvSpPr>
                <p:cNvPr id="224266" name="Line 10"/>
                <p:cNvSpPr>
                  <a:spLocks noChangeShapeType="1"/>
                </p:cNvSpPr>
                <p:nvPr/>
              </p:nvSpPr>
              <p:spPr bwMode="auto">
                <a:xfrm flipV="1">
                  <a:off x="4236" y="597"/>
                  <a:ext cx="0" cy="309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 type="triangle" w="med" len="med"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hu-HU"/>
                </a:p>
              </p:txBody>
            </p:sp>
            <p:sp>
              <p:nvSpPr>
                <p:cNvPr id="224267" name="Rectangle 11"/>
                <p:cNvSpPr>
                  <a:spLocks noChangeArrowheads="1"/>
                </p:cNvSpPr>
                <p:nvPr/>
              </p:nvSpPr>
              <p:spPr bwMode="auto">
                <a:xfrm>
                  <a:off x="3701" y="443"/>
                  <a:ext cx="401" cy="308"/>
                </a:xfrm>
                <a:prstGeom prst="rect">
                  <a:avLst/>
                </a:prstGeom>
                <a:solidFill>
                  <a:srgbClr val="FF3300"/>
                </a:solidFill>
                <a:ln w="9525" algn="ctr">
                  <a:solidFill>
                    <a:srgbClr val="FF9623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hu-HU"/>
                </a:p>
              </p:txBody>
            </p:sp>
            <p:sp>
              <p:nvSpPr>
                <p:cNvPr id="224268" name="Line 12"/>
                <p:cNvSpPr>
                  <a:spLocks noChangeShapeType="1"/>
                </p:cNvSpPr>
                <p:nvPr/>
              </p:nvSpPr>
              <p:spPr bwMode="auto">
                <a:xfrm flipV="1">
                  <a:off x="3549" y="598"/>
                  <a:ext cx="153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</p:spPr>
              <p:txBody>
                <a:bodyPr wrap="none" anchor="ctr"/>
                <a:lstStyle/>
                <a:p>
                  <a:endParaRPr lang="hu-HU"/>
                </a:p>
              </p:txBody>
            </p:sp>
            <p:sp>
              <p:nvSpPr>
                <p:cNvPr id="224269" name="Line 13"/>
                <p:cNvSpPr>
                  <a:spLocks noChangeShapeType="1"/>
                </p:cNvSpPr>
                <p:nvPr/>
              </p:nvSpPr>
              <p:spPr bwMode="auto">
                <a:xfrm flipV="1">
                  <a:off x="4102" y="598"/>
                  <a:ext cx="131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</p:spPr>
              <p:txBody>
                <a:bodyPr wrap="none" anchor="ctr"/>
                <a:lstStyle/>
                <a:p>
                  <a:endParaRPr lang="hu-HU"/>
                </a:p>
              </p:txBody>
            </p:sp>
            <p:sp>
              <p:nvSpPr>
                <p:cNvPr id="224271" name="Line 15"/>
                <p:cNvSpPr>
                  <a:spLocks noChangeShapeType="1"/>
                </p:cNvSpPr>
                <p:nvPr/>
              </p:nvSpPr>
              <p:spPr bwMode="auto">
                <a:xfrm flipH="1">
                  <a:off x="2987" y="1277"/>
                  <a:ext cx="0" cy="344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 type="triangle" w="med" len="med"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hu-HU"/>
                </a:p>
              </p:txBody>
            </p:sp>
            <p:sp>
              <p:nvSpPr>
                <p:cNvPr id="224273" name="Line 17"/>
                <p:cNvSpPr>
                  <a:spLocks noChangeShapeType="1"/>
                </p:cNvSpPr>
                <p:nvPr/>
              </p:nvSpPr>
              <p:spPr bwMode="auto">
                <a:xfrm flipH="1">
                  <a:off x="4799" y="1266"/>
                  <a:ext cx="0" cy="18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</p:spPr>
              <p:txBody>
                <a:bodyPr wrap="none" anchor="ctr"/>
                <a:lstStyle/>
                <a:p>
                  <a:endParaRPr lang="hu-HU"/>
                </a:p>
              </p:txBody>
            </p:sp>
            <p:sp>
              <p:nvSpPr>
                <p:cNvPr id="224275" name="Text Box 19"/>
                <p:cNvSpPr txBox="1">
                  <a:spLocks noChangeArrowheads="1"/>
                </p:cNvSpPr>
                <p:nvPr/>
              </p:nvSpPr>
              <p:spPr bwMode="auto">
                <a:xfrm>
                  <a:off x="3041" y="889"/>
                  <a:ext cx="351" cy="288"/>
                </a:xfrm>
                <a:prstGeom prst="rect">
                  <a:avLst/>
                </a:prstGeom>
                <a:noFill/>
                <a:ln w="9525" algn="ctr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hu-HU" sz="2400" b="1" i="1">
                      <a:solidFill>
                        <a:srgbClr val="00506E"/>
                      </a:solidFill>
                    </a:rPr>
                    <a:t>K</a:t>
                  </a:r>
                </a:p>
              </p:txBody>
            </p:sp>
            <p:sp>
              <p:nvSpPr>
                <p:cNvPr id="224276" name="Text Box 20"/>
                <p:cNvSpPr txBox="1">
                  <a:spLocks noChangeArrowheads="1"/>
                </p:cNvSpPr>
                <p:nvPr/>
              </p:nvSpPr>
              <p:spPr bwMode="auto">
                <a:xfrm>
                  <a:off x="4365" y="875"/>
                  <a:ext cx="351" cy="288"/>
                </a:xfrm>
                <a:prstGeom prst="rect">
                  <a:avLst/>
                </a:prstGeom>
                <a:noFill/>
                <a:ln w="9525" algn="ctr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hu-HU" sz="2400" b="1" i="1">
                      <a:solidFill>
                        <a:srgbClr val="00506E"/>
                      </a:solidFill>
                    </a:rPr>
                    <a:t>T</a:t>
                  </a:r>
                  <a:r>
                    <a:rPr lang="hu-HU" sz="2400" b="1" i="1" baseline="-25000">
                      <a:solidFill>
                        <a:srgbClr val="00506E"/>
                      </a:solidFill>
                    </a:rPr>
                    <a:t>1</a:t>
                  </a:r>
                </a:p>
              </p:txBody>
            </p:sp>
            <p:sp>
              <p:nvSpPr>
                <p:cNvPr id="224277" name="Text Box 21"/>
                <p:cNvSpPr txBox="1">
                  <a:spLocks noChangeArrowheads="1"/>
                </p:cNvSpPr>
                <p:nvPr/>
              </p:nvSpPr>
              <p:spPr bwMode="auto">
                <a:xfrm>
                  <a:off x="3715" y="474"/>
                  <a:ext cx="352" cy="288"/>
                </a:xfrm>
                <a:prstGeom prst="rect">
                  <a:avLst/>
                </a:prstGeom>
                <a:noFill/>
                <a:ln w="9525" algn="ctr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hu-HU" sz="2400" b="1" i="1">
                      <a:solidFill>
                        <a:srgbClr val="00506E"/>
                      </a:solidFill>
                    </a:rPr>
                    <a:t>É</a:t>
                  </a:r>
                </a:p>
              </p:txBody>
            </p:sp>
            <p:sp>
              <p:nvSpPr>
                <p:cNvPr id="224290" name="AutoShape 34"/>
                <p:cNvSpPr>
                  <a:spLocks noChangeArrowheads="1"/>
                </p:cNvSpPr>
                <p:nvPr/>
              </p:nvSpPr>
              <p:spPr bwMode="auto">
                <a:xfrm rot="5400000" flipH="1">
                  <a:off x="4843" y="1283"/>
                  <a:ext cx="478" cy="563"/>
                </a:xfrm>
                <a:custGeom>
                  <a:avLst/>
                  <a:gdLst>
                    <a:gd name="G0" fmla="+- 5400 0 0"/>
                    <a:gd name="G1" fmla="+- 21600 0 5400"/>
                    <a:gd name="G2" fmla="*/ 5400 1 2"/>
                    <a:gd name="G3" fmla="+- 21600 0 G2"/>
                    <a:gd name="G4" fmla="+/ 5400 21600 2"/>
                    <a:gd name="G5" fmla="+/ G1 0 2"/>
                    <a:gd name="G6" fmla="*/ 21600 21600 5400"/>
                    <a:gd name="G7" fmla="*/ G6 1 2"/>
                    <a:gd name="G8" fmla="+- 21600 0 G7"/>
                    <a:gd name="G9" fmla="*/ 21600 1 2"/>
                    <a:gd name="G10" fmla="+- 5400 0 G9"/>
                    <a:gd name="G11" fmla="?: G10 G8 0"/>
                    <a:gd name="G12" fmla="?: G10 G7 21600"/>
                    <a:gd name="T0" fmla="*/ 18900 w 21600"/>
                    <a:gd name="T1" fmla="*/ 10800 h 21600"/>
                    <a:gd name="T2" fmla="*/ 10800 w 21600"/>
                    <a:gd name="T3" fmla="*/ 21600 h 21600"/>
                    <a:gd name="T4" fmla="*/ 2700 w 21600"/>
                    <a:gd name="T5" fmla="*/ 10800 h 21600"/>
                    <a:gd name="T6" fmla="*/ 10800 w 21600"/>
                    <a:gd name="T7" fmla="*/ 0 h 21600"/>
                    <a:gd name="T8" fmla="*/ 4500 w 21600"/>
                    <a:gd name="T9" fmla="*/ 4500 h 21600"/>
                    <a:gd name="T10" fmla="*/ 17100 w 21600"/>
                    <a:gd name="T11" fmla="*/ 171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T8" t="T9" r="T10" b="T11"/>
                  <a:pathLst>
                    <a:path w="21600" h="21600">
                      <a:moveTo>
                        <a:pt x="0" y="0"/>
                      </a:moveTo>
                      <a:lnTo>
                        <a:pt x="5400" y="21600"/>
                      </a:lnTo>
                      <a:lnTo>
                        <a:pt x="16200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rgbClr val="FF9623"/>
                </a:solidFill>
                <a:ln w="9525" algn="ctr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hu-HU"/>
                </a:p>
              </p:txBody>
            </p:sp>
            <p:sp>
              <p:nvSpPr>
                <p:cNvPr id="224291" name="Text Box 35"/>
                <p:cNvSpPr txBox="1">
                  <a:spLocks noChangeArrowheads="1"/>
                </p:cNvSpPr>
                <p:nvPr/>
              </p:nvSpPr>
              <p:spPr bwMode="auto">
                <a:xfrm>
                  <a:off x="4929" y="1425"/>
                  <a:ext cx="351" cy="288"/>
                </a:xfrm>
                <a:prstGeom prst="rect">
                  <a:avLst/>
                </a:prstGeom>
                <a:noFill/>
                <a:ln w="9525" algn="ctr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hu-HU" sz="2400" b="1" i="1">
                      <a:solidFill>
                        <a:srgbClr val="00506E"/>
                      </a:solidFill>
                    </a:rPr>
                    <a:t>T</a:t>
                  </a:r>
                  <a:r>
                    <a:rPr lang="hu-HU" sz="2400" b="1" i="1" baseline="-25000">
                      <a:solidFill>
                        <a:srgbClr val="00506E"/>
                      </a:solidFill>
                    </a:rPr>
                    <a:t>2</a:t>
                  </a:r>
                </a:p>
              </p:txBody>
            </p:sp>
            <p:sp>
              <p:nvSpPr>
                <p:cNvPr id="224292" name="Line 36"/>
                <p:cNvSpPr>
                  <a:spLocks noChangeShapeType="1"/>
                </p:cNvSpPr>
                <p:nvPr/>
              </p:nvSpPr>
              <p:spPr bwMode="auto">
                <a:xfrm flipH="1">
                  <a:off x="5364" y="1806"/>
                  <a:ext cx="0" cy="344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</p:spPr>
              <p:txBody>
                <a:bodyPr wrap="none" anchor="ctr"/>
                <a:lstStyle/>
                <a:p>
                  <a:endParaRPr lang="hu-HU"/>
                </a:p>
              </p:txBody>
            </p:sp>
          </p:grpSp>
        </p:grpSp>
        <p:grpSp>
          <p:nvGrpSpPr>
            <p:cNvPr id="224297" name="Group 41"/>
            <p:cNvGrpSpPr>
              <a:grpSpLocks/>
            </p:cNvGrpSpPr>
            <p:nvPr/>
          </p:nvGrpSpPr>
          <p:grpSpPr bwMode="auto">
            <a:xfrm>
              <a:off x="4323" y="1901"/>
              <a:ext cx="384" cy="384"/>
              <a:chOff x="5223" y="1449"/>
              <a:chExt cx="384" cy="384"/>
            </a:xfrm>
          </p:grpSpPr>
          <p:sp>
            <p:nvSpPr>
              <p:cNvPr id="224298" name="Oval 42"/>
              <p:cNvSpPr>
                <a:spLocks noChangeArrowheads="1"/>
              </p:cNvSpPr>
              <p:nvPr/>
            </p:nvSpPr>
            <p:spPr bwMode="auto">
              <a:xfrm>
                <a:off x="5223" y="1449"/>
                <a:ext cx="384" cy="384"/>
              </a:xfrm>
              <a:prstGeom prst="ellipse">
                <a:avLst/>
              </a:prstGeom>
              <a:solidFill>
                <a:srgbClr val="FF9623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hu-HU"/>
              </a:p>
            </p:txBody>
          </p:sp>
          <p:sp>
            <p:nvSpPr>
              <p:cNvPr id="224299" name="Text Box 43"/>
              <p:cNvSpPr txBox="1">
                <a:spLocks noChangeArrowheads="1"/>
              </p:cNvSpPr>
              <p:nvPr/>
            </p:nvSpPr>
            <p:spPr bwMode="auto">
              <a:xfrm>
                <a:off x="5247" y="1496"/>
                <a:ext cx="307" cy="288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hu-HU" sz="2400" b="1" i="1">
                    <a:solidFill>
                      <a:srgbClr val="00506E"/>
                    </a:solidFill>
                  </a:rPr>
                  <a:t>G</a:t>
                </a:r>
              </a:p>
            </p:txBody>
          </p:sp>
        </p:grpSp>
      </p:grpSp>
      <p:sp>
        <p:nvSpPr>
          <p:cNvPr id="34" name="Dátum helye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880360" cy="476250"/>
          </a:xfrm>
        </p:spPr>
        <p:txBody>
          <a:bodyPr/>
          <a:lstStyle/>
          <a:p>
            <a:r>
              <a:rPr lang="hu-HU" dirty="0">
                <a:solidFill>
                  <a:schemeClr val="tx1"/>
                </a:solidFill>
              </a:rPr>
              <a:t>Hő- és </a:t>
            </a:r>
            <a:r>
              <a:rPr lang="hu-HU" dirty="0" smtClean="0">
                <a:solidFill>
                  <a:schemeClr val="tx1"/>
                </a:solidFill>
              </a:rPr>
              <a:t>Áramlástan Gépei</a:t>
            </a:r>
            <a:endParaRPr lang="hu-HU" dirty="0">
              <a:solidFill>
                <a:schemeClr val="tx1"/>
              </a:solidFill>
            </a:endParaRPr>
          </a:p>
          <a:p>
            <a:r>
              <a:rPr lang="hu-HU" b="1" i="1" dirty="0" smtClean="0">
                <a:solidFill>
                  <a:schemeClr val="tx1"/>
                </a:solidFill>
              </a:rPr>
              <a:t>Író </a:t>
            </a:r>
            <a:r>
              <a:rPr lang="hu-HU" b="1" i="1" dirty="0">
                <a:solidFill>
                  <a:schemeClr val="tx1"/>
                </a:solidFill>
              </a:rPr>
              <a:t>Béla</a:t>
            </a:r>
          </a:p>
        </p:txBody>
      </p:sp>
      <p:sp>
        <p:nvSpPr>
          <p:cNvPr id="35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72000" y="6245225"/>
            <a:ext cx="3743325" cy="476250"/>
          </a:xfrm>
        </p:spPr>
        <p:txBody>
          <a:bodyPr/>
          <a:lstStyle/>
          <a:p>
            <a:r>
              <a:rPr lang="hu-HU" dirty="0">
                <a:solidFill>
                  <a:schemeClr val="tx1"/>
                </a:solidFill>
              </a:rPr>
              <a:t>SZE-MTK</a:t>
            </a:r>
          </a:p>
          <a:p>
            <a:r>
              <a:rPr lang="hu-HU" dirty="0" smtClean="0">
                <a:solidFill>
                  <a:schemeClr val="tx1"/>
                </a:solidFill>
              </a:rPr>
              <a:t>Mechatronika és Gépszerkezettan Tanszék</a:t>
            </a:r>
            <a:endParaRPr lang="hu-H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242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242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242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242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42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42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24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242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242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242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242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242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242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242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242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242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242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242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242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242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242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242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242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4259" grpId="0"/>
      <p:bldP spid="224295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40" name="Text Box 36"/>
          <p:cNvSpPr txBox="1">
            <a:spLocks noChangeArrowheads="1"/>
          </p:cNvSpPr>
          <p:nvPr/>
        </p:nvSpPr>
        <p:spPr bwMode="auto">
          <a:xfrm>
            <a:off x="250825" y="4395788"/>
            <a:ext cx="8893175" cy="156966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65125" indent="-365125" algn="l">
              <a:buFontTx/>
              <a:buChar char="•"/>
            </a:pPr>
            <a:r>
              <a:rPr lang="hu-HU" sz="2400" dirty="0"/>
              <a:t>Nagyobb teljesítményre is alkalmas.</a:t>
            </a:r>
          </a:p>
          <a:p>
            <a:pPr marL="365125" indent="-365125" algn="l">
              <a:buFontTx/>
              <a:buChar char="•"/>
            </a:pPr>
            <a:r>
              <a:rPr lang="hu-HU" sz="2400" dirty="0"/>
              <a:t>A teljesítmény csak kevéssé szabályozható.</a:t>
            </a:r>
          </a:p>
          <a:p>
            <a:pPr marL="365125" indent="-365125" algn="l">
              <a:buFontTx/>
              <a:buChar char="•"/>
            </a:pPr>
            <a:r>
              <a:rPr lang="hu-HU" sz="2400" dirty="0"/>
              <a:t>Erőműi </a:t>
            </a:r>
            <a:r>
              <a:rPr lang="hu-HU" sz="2400" dirty="0" smtClean="0"/>
              <a:t>alkalmazás.</a:t>
            </a:r>
          </a:p>
          <a:p>
            <a:pPr marL="365125" indent="-365125" algn="l">
              <a:buFontTx/>
              <a:buChar char="•"/>
            </a:pPr>
            <a:r>
              <a:rPr lang="hu-HU" sz="2400" dirty="0" smtClean="0"/>
              <a:t>Közúti </a:t>
            </a:r>
            <a:r>
              <a:rPr lang="hu-HU" sz="2400" dirty="0"/>
              <a:t>és vasúti járművek mechanikus hajtására alkalmatlan.</a:t>
            </a:r>
          </a:p>
        </p:txBody>
      </p:sp>
      <p:sp>
        <p:nvSpPr>
          <p:cNvPr id="226343" name="Rectangle 39"/>
          <p:cNvSpPr>
            <a:spLocks noGrp="1" noChangeArrowheads="1"/>
          </p:cNvSpPr>
          <p:nvPr>
            <p:ph type="title"/>
          </p:nvPr>
        </p:nvSpPr>
        <p:spPr>
          <a:xfrm>
            <a:off x="184150" y="47625"/>
            <a:ext cx="8672513" cy="1311275"/>
          </a:xfrm>
          <a:noFill/>
          <a:ln/>
        </p:spPr>
        <p:txBody>
          <a:bodyPr/>
          <a:lstStyle/>
          <a:p>
            <a:r>
              <a:rPr lang="hu-HU" sz="3600" dirty="0">
                <a:solidFill>
                  <a:schemeClr val="tx1"/>
                </a:solidFill>
              </a:rPr>
              <a:t>Két kompresszoros két turbinás gép</a:t>
            </a:r>
            <a:r>
              <a:rPr lang="hu-HU" dirty="0">
                <a:solidFill>
                  <a:schemeClr val="tx1"/>
                </a:solidFill>
              </a:rPr>
              <a:t/>
            </a:r>
            <a:br>
              <a:rPr lang="hu-HU" dirty="0">
                <a:solidFill>
                  <a:schemeClr val="tx1"/>
                </a:solidFill>
              </a:rPr>
            </a:br>
            <a:r>
              <a:rPr lang="hu-HU" sz="1800" dirty="0">
                <a:solidFill>
                  <a:schemeClr val="tx1"/>
                </a:solidFill>
              </a:rPr>
              <a:t>(a hasznos teljesítményt a kisnyomású turbina szolgáltatja)</a:t>
            </a:r>
          </a:p>
        </p:txBody>
      </p:sp>
      <p:grpSp>
        <p:nvGrpSpPr>
          <p:cNvPr id="2" name="Group 44"/>
          <p:cNvGrpSpPr>
            <a:grpSpLocks/>
          </p:cNvGrpSpPr>
          <p:nvPr/>
        </p:nvGrpSpPr>
        <p:grpSpPr bwMode="auto">
          <a:xfrm>
            <a:off x="2095500" y="1239838"/>
            <a:ext cx="5095875" cy="2865437"/>
            <a:chOff x="2540" y="781"/>
            <a:chExt cx="3210" cy="1805"/>
          </a:xfrm>
        </p:grpSpPr>
        <p:grpSp>
          <p:nvGrpSpPr>
            <p:cNvPr id="3" name="Group 35"/>
            <p:cNvGrpSpPr>
              <a:grpSpLocks/>
            </p:cNvGrpSpPr>
            <p:nvPr/>
          </p:nvGrpSpPr>
          <p:grpSpPr bwMode="auto">
            <a:xfrm>
              <a:off x="2540" y="781"/>
              <a:ext cx="2817" cy="1805"/>
              <a:chOff x="2809" y="277"/>
              <a:chExt cx="2817" cy="1805"/>
            </a:xfrm>
          </p:grpSpPr>
          <p:sp>
            <p:nvSpPr>
              <p:cNvPr id="226309" name="AutoShape 5"/>
              <p:cNvSpPr>
                <a:spLocks noChangeArrowheads="1"/>
              </p:cNvSpPr>
              <p:nvPr/>
            </p:nvSpPr>
            <p:spPr bwMode="auto">
              <a:xfrm>
                <a:off x="3975" y="277"/>
                <a:ext cx="326" cy="209"/>
              </a:xfrm>
              <a:prstGeom prst="downArrow">
                <a:avLst>
                  <a:gd name="adj1" fmla="val 50000"/>
                  <a:gd name="adj2" fmla="val 25000"/>
                </a:avLst>
              </a:prstGeom>
              <a:solidFill>
                <a:srgbClr val="FF3300"/>
              </a:solidFill>
              <a:ln w="9525" algn="ctr">
                <a:solidFill>
                  <a:srgbClr val="00506E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hu-HU"/>
              </a:p>
            </p:txBody>
          </p:sp>
          <p:sp>
            <p:nvSpPr>
              <p:cNvPr id="226311" name="Line 7"/>
              <p:cNvSpPr>
                <a:spLocks noChangeShapeType="1"/>
              </p:cNvSpPr>
              <p:nvPr/>
            </p:nvSpPr>
            <p:spPr bwMode="auto">
              <a:xfrm flipH="1">
                <a:off x="5423" y="1565"/>
                <a:ext cx="203" cy="1"/>
              </a:xfrm>
              <a:prstGeom prst="line">
                <a:avLst/>
              </a:prstGeom>
              <a:noFill/>
              <a:ln w="76200">
                <a:solidFill>
                  <a:schemeClr val="bg2"/>
                </a:solidFill>
                <a:round/>
                <a:headEnd type="triangle" w="med" len="med"/>
                <a:tailEnd/>
              </a:ln>
              <a:effectLst/>
            </p:spPr>
            <p:txBody>
              <a:bodyPr wrap="none" anchor="ctr"/>
              <a:lstStyle/>
              <a:p>
                <a:endParaRPr lang="hu-HU"/>
              </a:p>
            </p:txBody>
          </p:sp>
          <p:sp>
            <p:nvSpPr>
              <p:cNvPr id="226312" name="AutoShape 8"/>
              <p:cNvSpPr>
                <a:spLocks noChangeArrowheads="1"/>
              </p:cNvSpPr>
              <p:nvPr/>
            </p:nvSpPr>
            <p:spPr bwMode="auto">
              <a:xfrm rot="-5400000">
                <a:off x="3383" y="848"/>
                <a:ext cx="425" cy="492"/>
              </a:xfrm>
              <a:custGeom>
                <a:avLst/>
                <a:gdLst>
                  <a:gd name="G0" fmla="+- 5400 0 0"/>
                  <a:gd name="G1" fmla="+- 21600 0 5400"/>
                  <a:gd name="G2" fmla="*/ 5400 1 2"/>
                  <a:gd name="G3" fmla="+- 21600 0 G2"/>
                  <a:gd name="G4" fmla="+/ 5400 21600 2"/>
                  <a:gd name="G5" fmla="+/ G1 0 2"/>
                  <a:gd name="G6" fmla="*/ 21600 21600 5400"/>
                  <a:gd name="G7" fmla="*/ G6 1 2"/>
                  <a:gd name="G8" fmla="+- 21600 0 G7"/>
                  <a:gd name="G9" fmla="*/ 21600 1 2"/>
                  <a:gd name="G10" fmla="+- 5400 0 G9"/>
                  <a:gd name="G11" fmla="?: G10 G8 0"/>
                  <a:gd name="G12" fmla="?: G10 G7 21600"/>
                  <a:gd name="T0" fmla="*/ 18900 w 21600"/>
                  <a:gd name="T1" fmla="*/ 10800 h 21600"/>
                  <a:gd name="T2" fmla="*/ 10800 w 21600"/>
                  <a:gd name="T3" fmla="*/ 21600 h 21600"/>
                  <a:gd name="T4" fmla="*/ 2700 w 21600"/>
                  <a:gd name="T5" fmla="*/ 10800 h 21600"/>
                  <a:gd name="T6" fmla="*/ 10800 w 21600"/>
                  <a:gd name="T7" fmla="*/ 0 h 21600"/>
                  <a:gd name="T8" fmla="*/ 4500 w 21600"/>
                  <a:gd name="T9" fmla="*/ 4500 h 21600"/>
                  <a:gd name="T10" fmla="*/ 17100 w 21600"/>
                  <a:gd name="T11" fmla="*/ 171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FF9623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hu-HU"/>
              </a:p>
            </p:txBody>
          </p:sp>
          <p:sp>
            <p:nvSpPr>
              <p:cNvPr id="226313" name="AutoShape 9"/>
              <p:cNvSpPr>
                <a:spLocks noChangeArrowheads="1"/>
              </p:cNvSpPr>
              <p:nvPr/>
            </p:nvSpPr>
            <p:spPr bwMode="auto">
              <a:xfrm rot="5400000" flipH="1">
                <a:off x="4475" y="839"/>
                <a:ext cx="424" cy="491"/>
              </a:xfrm>
              <a:custGeom>
                <a:avLst/>
                <a:gdLst>
                  <a:gd name="G0" fmla="+- 5400 0 0"/>
                  <a:gd name="G1" fmla="+- 21600 0 5400"/>
                  <a:gd name="G2" fmla="*/ 5400 1 2"/>
                  <a:gd name="G3" fmla="+- 21600 0 G2"/>
                  <a:gd name="G4" fmla="+/ 5400 21600 2"/>
                  <a:gd name="G5" fmla="+/ G1 0 2"/>
                  <a:gd name="G6" fmla="*/ 21600 21600 5400"/>
                  <a:gd name="G7" fmla="*/ G6 1 2"/>
                  <a:gd name="G8" fmla="+- 21600 0 G7"/>
                  <a:gd name="G9" fmla="*/ 21600 1 2"/>
                  <a:gd name="G10" fmla="+- 5400 0 G9"/>
                  <a:gd name="G11" fmla="?: G10 G8 0"/>
                  <a:gd name="G12" fmla="?: G10 G7 21600"/>
                  <a:gd name="T0" fmla="*/ 18900 w 21600"/>
                  <a:gd name="T1" fmla="*/ 10800 h 21600"/>
                  <a:gd name="T2" fmla="*/ 10800 w 21600"/>
                  <a:gd name="T3" fmla="*/ 21600 h 21600"/>
                  <a:gd name="T4" fmla="*/ 2700 w 21600"/>
                  <a:gd name="T5" fmla="*/ 10800 h 21600"/>
                  <a:gd name="T6" fmla="*/ 10800 w 21600"/>
                  <a:gd name="T7" fmla="*/ 0 h 21600"/>
                  <a:gd name="T8" fmla="*/ 4500 w 21600"/>
                  <a:gd name="T9" fmla="*/ 4500 h 21600"/>
                  <a:gd name="T10" fmla="*/ 17100 w 21600"/>
                  <a:gd name="T11" fmla="*/ 171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FF9623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hu-HU"/>
              </a:p>
            </p:txBody>
          </p:sp>
          <p:grpSp>
            <p:nvGrpSpPr>
              <p:cNvPr id="4" name="Group 10"/>
              <p:cNvGrpSpPr>
                <a:grpSpLocks/>
              </p:cNvGrpSpPr>
              <p:nvPr/>
            </p:nvGrpSpPr>
            <p:grpSpPr bwMode="auto">
              <a:xfrm>
                <a:off x="3840" y="1094"/>
                <a:ext cx="598" cy="1"/>
                <a:chOff x="2019" y="2161"/>
                <a:chExt cx="934" cy="1"/>
              </a:xfrm>
            </p:grpSpPr>
            <p:sp>
              <p:nvSpPr>
                <p:cNvPr id="226315" name="Line 11"/>
                <p:cNvSpPr>
                  <a:spLocks noChangeShapeType="1"/>
                </p:cNvSpPr>
                <p:nvPr/>
              </p:nvSpPr>
              <p:spPr bwMode="auto">
                <a:xfrm>
                  <a:off x="2019" y="2161"/>
                  <a:ext cx="645" cy="1"/>
                </a:xfrm>
                <a:prstGeom prst="line">
                  <a:avLst/>
                </a:prstGeom>
                <a:noFill/>
                <a:ln w="76200">
                  <a:solidFill>
                    <a:schemeClr val="bg2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hu-HU"/>
                </a:p>
              </p:txBody>
            </p:sp>
            <p:sp>
              <p:nvSpPr>
                <p:cNvPr id="226316" name="Line 12"/>
                <p:cNvSpPr>
                  <a:spLocks noChangeShapeType="1"/>
                </p:cNvSpPr>
                <p:nvPr/>
              </p:nvSpPr>
              <p:spPr bwMode="auto">
                <a:xfrm>
                  <a:off x="2474" y="2162"/>
                  <a:ext cx="479" cy="0"/>
                </a:xfrm>
                <a:prstGeom prst="line">
                  <a:avLst/>
                </a:prstGeom>
                <a:noFill/>
                <a:ln w="76200">
                  <a:solidFill>
                    <a:schemeClr val="bg2"/>
                  </a:solidFill>
                  <a:round/>
                  <a:headEnd type="triangle" w="med" len="med"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hu-HU"/>
                </a:p>
              </p:txBody>
            </p:sp>
          </p:grpSp>
          <p:sp>
            <p:nvSpPr>
              <p:cNvPr id="226317" name="Line 13"/>
              <p:cNvSpPr>
                <a:spLocks noChangeShapeType="1"/>
              </p:cNvSpPr>
              <p:nvPr/>
            </p:nvSpPr>
            <p:spPr bwMode="auto">
              <a:xfrm flipV="1">
                <a:off x="3841" y="705"/>
                <a:ext cx="0" cy="28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hu-HU"/>
              </a:p>
            </p:txBody>
          </p:sp>
          <p:sp>
            <p:nvSpPr>
              <p:cNvPr id="226318" name="Line 14"/>
              <p:cNvSpPr>
                <a:spLocks noChangeShapeType="1"/>
              </p:cNvSpPr>
              <p:nvPr/>
            </p:nvSpPr>
            <p:spPr bwMode="auto">
              <a:xfrm flipV="1">
                <a:off x="4441" y="705"/>
                <a:ext cx="0" cy="274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 type="triangle" w="med" len="med"/>
                <a:tailEnd/>
              </a:ln>
              <a:effectLst/>
            </p:spPr>
            <p:txBody>
              <a:bodyPr wrap="none" anchor="ctr"/>
              <a:lstStyle/>
              <a:p>
                <a:endParaRPr lang="hu-HU"/>
              </a:p>
            </p:txBody>
          </p:sp>
          <p:sp>
            <p:nvSpPr>
              <p:cNvPr id="226319" name="Rectangle 15"/>
              <p:cNvSpPr>
                <a:spLocks noChangeArrowheads="1"/>
              </p:cNvSpPr>
              <p:nvPr/>
            </p:nvSpPr>
            <p:spPr bwMode="auto">
              <a:xfrm>
                <a:off x="3974" y="568"/>
                <a:ext cx="350" cy="273"/>
              </a:xfrm>
              <a:prstGeom prst="rect">
                <a:avLst/>
              </a:prstGeom>
              <a:solidFill>
                <a:srgbClr val="FF3300"/>
              </a:solidFill>
              <a:ln w="9525" algn="ctr">
                <a:solidFill>
                  <a:srgbClr val="FF9623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hu-HU"/>
              </a:p>
            </p:txBody>
          </p:sp>
          <p:sp>
            <p:nvSpPr>
              <p:cNvPr id="226320" name="Line 16"/>
              <p:cNvSpPr>
                <a:spLocks noChangeShapeType="1"/>
              </p:cNvSpPr>
              <p:nvPr/>
            </p:nvSpPr>
            <p:spPr bwMode="auto">
              <a:xfrm flipV="1">
                <a:off x="3841" y="705"/>
                <a:ext cx="134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hu-HU"/>
              </a:p>
            </p:txBody>
          </p:sp>
          <p:sp>
            <p:nvSpPr>
              <p:cNvPr id="226321" name="Line 17"/>
              <p:cNvSpPr>
                <a:spLocks noChangeShapeType="1"/>
              </p:cNvSpPr>
              <p:nvPr/>
            </p:nvSpPr>
            <p:spPr bwMode="auto">
              <a:xfrm flipV="1">
                <a:off x="4324" y="705"/>
                <a:ext cx="114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hu-HU"/>
              </a:p>
            </p:txBody>
          </p:sp>
          <p:sp>
            <p:nvSpPr>
              <p:cNvPr id="226322" name="Line 18"/>
              <p:cNvSpPr>
                <a:spLocks noChangeShapeType="1"/>
              </p:cNvSpPr>
              <p:nvPr/>
            </p:nvSpPr>
            <p:spPr bwMode="auto">
              <a:xfrm flipH="1">
                <a:off x="3350" y="1308"/>
                <a:ext cx="0" cy="14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 type="triangle" w="med" len="med"/>
                <a:tailEnd/>
              </a:ln>
              <a:effectLst/>
            </p:spPr>
            <p:txBody>
              <a:bodyPr wrap="none" anchor="ctr"/>
              <a:lstStyle/>
              <a:p>
                <a:endParaRPr lang="hu-HU"/>
              </a:p>
            </p:txBody>
          </p:sp>
          <p:sp>
            <p:nvSpPr>
              <p:cNvPr id="226323" name="Line 19"/>
              <p:cNvSpPr>
                <a:spLocks noChangeShapeType="1"/>
              </p:cNvSpPr>
              <p:nvPr/>
            </p:nvSpPr>
            <p:spPr bwMode="auto">
              <a:xfrm flipH="1">
                <a:off x="4932" y="1298"/>
                <a:ext cx="0" cy="16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hu-HU"/>
              </a:p>
            </p:txBody>
          </p:sp>
          <p:sp>
            <p:nvSpPr>
              <p:cNvPr id="226324" name="Text Box 20"/>
              <p:cNvSpPr txBox="1">
                <a:spLocks noChangeArrowheads="1"/>
              </p:cNvSpPr>
              <p:nvPr/>
            </p:nvSpPr>
            <p:spPr bwMode="auto">
              <a:xfrm>
                <a:off x="3331" y="930"/>
                <a:ext cx="412" cy="288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hu-HU" sz="2400" b="1" i="1">
                    <a:solidFill>
                      <a:srgbClr val="00506E"/>
                    </a:solidFill>
                  </a:rPr>
                  <a:t>K</a:t>
                </a:r>
                <a:r>
                  <a:rPr lang="hu-HU" sz="2400" b="1" i="1" baseline="-25000">
                    <a:solidFill>
                      <a:srgbClr val="00506E"/>
                    </a:solidFill>
                  </a:rPr>
                  <a:t>2</a:t>
                </a:r>
              </a:p>
            </p:txBody>
          </p:sp>
          <p:sp>
            <p:nvSpPr>
              <p:cNvPr id="226325" name="Text Box 21"/>
              <p:cNvSpPr txBox="1">
                <a:spLocks noChangeArrowheads="1"/>
              </p:cNvSpPr>
              <p:nvPr/>
            </p:nvSpPr>
            <p:spPr bwMode="auto">
              <a:xfrm>
                <a:off x="4553" y="951"/>
                <a:ext cx="307" cy="288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hu-HU" sz="2400" b="1" i="1">
                    <a:solidFill>
                      <a:srgbClr val="00506E"/>
                    </a:solidFill>
                  </a:rPr>
                  <a:t>T</a:t>
                </a:r>
                <a:r>
                  <a:rPr lang="hu-HU" sz="2400" b="1" i="1" baseline="-25000">
                    <a:solidFill>
                      <a:srgbClr val="00506E"/>
                    </a:solidFill>
                  </a:rPr>
                  <a:t>1</a:t>
                </a:r>
              </a:p>
            </p:txBody>
          </p:sp>
          <p:sp>
            <p:nvSpPr>
              <p:cNvPr id="226326" name="Text Box 22"/>
              <p:cNvSpPr txBox="1">
                <a:spLocks noChangeArrowheads="1"/>
              </p:cNvSpPr>
              <p:nvPr/>
            </p:nvSpPr>
            <p:spPr bwMode="auto">
              <a:xfrm>
                <a:off x="3986" y="595"/>
                <a:ext cx="307" cy="288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hu-HU" sz="2400" b="1" i="1">
                    <a:solidFill>
                      <a:srgbClr val="00506E"/>
                    </a:solidFill>
                  </a:rPr>
                  <a:t>É</a:t>
                </a:r>
              </a:p>
            </p:txBody>
          </p:sp>
          <p:sp>
            <p:nvSpPr>
              <p:cNvPr id="226327" name="AutoShape 23"/>
              <p:cNvSpPr>
                <a:spLocks noChangeArrowheads="1"/>
              </p:cNvSpPr>
              <p:nvPr/>
            </p:nvSpPr>
            <p:spPr bwMode="auto">
              <a:xfrm rot="5400000" flipH="1">
                <a:off x="4967" y="1317"/>
                <a:ext cx="424" cy="491"/>
              </a:xfrm>
              <a:custGeom>
                <a:avLst/>
                <a:gdLst>
                  <a:gd name="G0" fmla="+- 5400 0 0"/>
                  <a:gd name="G1" fmla="+- 21600 0 5400"/>
                  <a:gd name="G2" fmla="*/ 5400 1 2"/>
                  <a:gd name="G3" fmla="+- 21600 0 G2"/>
                  <a:gd name="G4" fmla="+/ 5400 21600 2"/>
                  <a:gd name="G5" fmla="+/ G1 0 2"/>
                  <a:gd name="G6" fmla="*/ 21600 21600 5400"/>
                  <a:gd name="G7" fmla="*/ G6 1 2"/>
                  <a:gd name="G8" fmla="+- 21600 0 G7"/>
                  <a:gd name="G9" fmla="*/ 21600 1 2"/>
                  <a:gd name="G10" fmla="+- 5400 0 G9"/>
                  <a:gd name="G11" fmla="?: G10 G8 0"/>
                  <a:gd name="G12" fmla="?: G10 G7 21600"/>
                  <a:gd name="T0" fmla="*/ 18900 w 21600"/>
                  <a:gd name="T1" fmla="*/ 10800 h 21600"/>
                  <a:gd name="T2" fmla="*/ 10800 w 21600"/>
                  <a:gd name="T3" fmla="*/ 21600 h 21600"/>
                  <a:gd name="T4" fmla="*/ 2700 w 21600"/>
                  <a:gd name="T5" fmla="*/ 10800 h 21600"/>
                  <a:gd name="T6" fmla="*/ 10800 w 21600"/>
                  <a:gd name="T7" fmla="*/ 0 h 21600"/>
                  <a:gd name="T8" fmla="*/ 4500 w 21600"/>
                  <a:gd name="T9" fmla="*/ 4500 h 21600"/>
                  <a:gd name="T10" fmla="*/ 17100 w 21600"/>
                  <a:gd name="T11" fmla="*/ 171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FF9623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hu-HU"/>
              </a:p>
            </p:txBody>
          </p:sp>
          <p:sp>
            <p:nvSpPr>
              <p:cNvPr id="226328" name="Text Box 24"/>
              <p:cNvSpPr txBox="1">
                <a:spLocks noChangeArrowheads="1"/>
              </p:cNvSpPr>
              <p:nvPr/>
            </p:nvSpPr>
            <p:spPr bwMode="auto">
              <a:xfrm>
                <a:off x="5046" y="1439"/>
                <a:ext cx="306" cy="288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hu-HU" sz="2400" b="1" i="1">
                    <a:solidFill>
                      <a:srgbClr val="00506E"/>
                    </a:solidFill>
                  </a:rPr>
                  <a:t>T</a:t>
                </a:r>
                <a:r>
                  <a:rPr lang="hu-HU" sz="2400" b="1" i="1" baseline="-25000">
                    <a:solidFill>
                      <a:srgbClr val="00506E"/>
                    </a:solidFill>
                  </a:rPr>
                  <a:t>2</a:t>
                </a:r>
              </a:p>
            </p:txBody>
          </p:sp>
          <p:sp>
            <p:nvSpPr>
              <p:cNvPr id="226329" name="Line 25"/>
              <p:cNvSpPr>
                <a:spLocks noChangeShapeType="1"/>
              </p:cNvSpPr>
              <p:nvPr/>
            </p:nvSpPr>
            <p:spPr bwMode="auto">
              <a:xfrm flipH="1">
                <a:off x="5425" y="1777"/>
                <a:ext cx="0" cy="305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hu-HU"/>
              </a:p>
            </p:txBody>
          </p:sp>
          <p:sp>
            <p:nvSpPr>
              <p:cNvPr id="226331" name="AutoShape 27"/>
              <p:cNvSpPr>
                <a:spLocks noChangeArrowheads="1"/>
              </p:cNvSpPr>
              <p:nvPr/>
            </p:nvSpPr>
            <p:spPr bwMode="auto">
              <a:xfrm rot="-5400000">
                <a:off x="2894" y="1311"/>
                <a:ext cx="425" cy="491"/>
              </a:xfrm>
              <a:custGeom>
                <a:avLst/>
                <a:gdLst>
                  <a:gd name="G0" fmla="+- 5400 0 0"/>
                  <a:gd name="G1" fmla="+- 21600 0 5400"/>
                  <a:gd name="G2" fmla="*/ 5400 1 2"/>
                  <a:gd name="G3" fmla="+- 21600 0 G2"/>
                  <a:gd name="G4" fmla="+/ 5400 21600 2"/>
                  <a:gd name="G5" fmla="+/ G1 0 2"/>
                  <a:gd name="G6" fmla="*/ 21600 21600 5400"/>
                  <a:gd name="G7" fmla="*/ G6 1 2"/>
                  <a:gd name="G8" fmla="+- 21600 0 G7"/>
                  <a:gd name="G9" fmla="*/ 21600 1 2"/>
                  <a:gd name="G10" fmla="+- 5400 0 G9"/>
                  <a:gd name="G11" fmla="?: G10 G8 0"/>
                  <a:gd name="G12" fmla="?: G10 G7 21600"/>
                  <a:gd name="T0" fmla="*/ 18900 w 21600"/>
                  <a:gd name="T1" fmla="*/ 10800 h 21600"/>
                  <a:gd name="T2" fmla="*/ 10800 w 21600"/>
                  <a:gd name="T3" fmla="*/ 21600 h 21600"/>
                  <a:gd name="T4" fmla="*/ 2700 w 21600"/>
                  <a:gd name="T5" fmla="*/ 10800 h 21600"/>
                  <a:gd name="T6" fmla="*/ 10800 w 21600"/>
                  <a:gd name="T7" fmla="*/ 0 h 21600"/>
                  <a:gd name="T8" fmla="*/ 4500 w 21600"/>
                  <a:gd name="T9" fmla="*/ 4500 h 21600"/>
                  <a:gd name="T10" fmla="*/ 17100 w 21600"/>
                  <a:gd name="T11" fmla="*/ 171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FF9623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hu-HU"/>
              </a:p>
            </p:txBody>
          </p:sp>
          <p:sp>
            <p:nvSpPr>
              <p:cNvPr id="226332" name="Text Box 28"/>
              <p:cNvSpPr txBox="1">
                <a:spLocks noChangeArrowheads="1"/>
              </p:cNvSpPr>
              <p:nvPr/>
            </p:nvSpPr>
            <p:spPr bwMode="auto">
              <a:xfrm>
                <a:off x="2809" y="1409"/>
                <a:ext cx="422" cy="288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hu-HU" sz="2400" b="1" i="1">
                    <a:solidFill>
                      <a:srgbClr val="00506E"/>
                    </a:solidFill>
                  </a:rPr>
                  <a:t>K</a:t>
                </a:r>
                <a:r>
                  <a:rPr lang="hu-HU" sz="2400" b="1" i="1" baseline="-25000">
                    <a:solidFill>
                      <a:srgbClr val="00506E"/>
                    </a:solidFill>
                  </a:rPr>
                  <a:t>1</a:t>
                </a:r>
              </a:p>
            </p:txBody>
          </p:sp>
          <p:grpSp>
            <p:nvGrpSpPr>
              <p:cNvPr id="5" name="Group 32"/>
              <p:cNvGrpSpPr>
                <a:grpSpLocks/>
              </p:cNvGrpSpPr>
              <p:nvPr/>
            </p:nvGrpSpPr>
            <p:grpSpPr bwMode="auto">
              <a:xfrm>
                <a:off x="3356" y="1559"/>
                <a:ext cx="1572" cy="1"/>
                <a:chOff x="3159" y="2322"/>
                <a:chExt cx="1801" cy="1"/>
              </a:xfrm>
            </p:grpSpPr>
            <p:sp>
              <p:nvSpPr>
                <p:cNvPr id="226334" name="Line 30"/>
                <p:cNvSpPr>
                  <a:spLocks noChangeShapeType="1"/>
                </p:cNvSpPr>
                <p:nvPr/>
              </p:nvSpPr>
              <p:spPr bwMode="auto">
                <a:xfrm>
                  <a:off x="3159" y="2322"/>
                  <a:ext cx="1289" cy="1"/>
                </a:xfrm>
                <a:prstGeom prst="line">
                  <a:avLst/>
                </a:prstGeom>
                <a:noFill/>
                <a:ln w="76200">
                  <a:solidFill>
                    <a:schemeClr val="bg2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hu-HU"/>
                </a:p>
              </p:txBody>
            </p:sp>
            <p:sp>
              <p:nvSpPr>
                <p:cNvPr id="226335" name="Line 31"/>
                <p:cNvSpPr>
                  <a:spLocks noChangeShapeType="1"/>
                </p:cNvSpPr>
                <p:nvPr/>
              </p:nvSpPr>
              <p:spPr bwMode="auto">
                <a:xfrm flipV="1">
                  <a:off x="4049" y="2323"/>
                  <a:ext cx="911" cy="0"/>
                </a:xfrm>
                <a:prstGeom prst="line">
                  <a:avLst/>
                </a:prstGeom>
                <a:noFill/>
                <a:ln w="76200">
                  <a:solidFill>
                    <a:schemeClr val="bg2"/>
                  </a:solidFill>
                  <a:round/>
                  <a:headEnd type="triangle" w="med" len="med"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hu-HU"/>
                </a:p>
              </p:txBody>
            </p:sp>
          </p:grpSp>
          <p:sp>
            <p:nvSpPr>
              <p:cNvPr id="226337" name="Line 33"/>
              <p:cNvSpPr>
                <a:spLocks noChangeShapeType="1"/>
              </p:cNvSpPr>
              <p:nvPr/>
            </p:nvSpPr>
            <p:spPr bwMode="auto">
              <a:xfrm flipH="1">
                <a:off x="2859" y="1770"/>
                <a:ext cx="0" cy="305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 type="triangle" w="med" len="med"/>
                <a:tailEnd/>
              </a:ln>
              <a:effectLst/>
            </p:spPr>
            <p:txBody>
              <a:bodyPr wrap="none" anchor="ctr"/>
              <a:lstStyle/>
              <a:p>
                <a:endParaRPr lang="hu-HU"/>
              </a:p>
            </p:txBody>
          </p:sp>
        </p:grpSp>
        <p:grpSp>
          <p:nvGrpSpPr>
            <p:cNvPr id="6" name="Group 41"/>
            <p:cNvGrpSpPr>
              <a:grpSpLocks/>
            </p:cNvGrpSpPr>
            <p:nvPr/>
          </p:nvGrpSpPr>
          <p:grpSpPr bwMode="auto">
            <a:xfrm>
              <a:off x="5366" y="1872"/>
              <a:ext cx="384" cy="384"/>
              <a:chOff x="5223" y="1449"/>
              <a:chExt cx="384" cy="384"/>
            </a:xfrm>
          </p:grpSpPr>
          <p:sp>
            <p:nvSpPr>
              <p:cNvPr id="226346" name="Oval 42"/>
              <p:cNvSpPr>
                <a:spLocks noChangeArrowheads="1"/>
              </p:cNvSpPr>
              <p:nvPr/>
            </p:nvSpPr>
            <p:spPr bwMode="auto">
              <a:xfrm>
                <a:off x="5223" y="1449"/>
                <a:ext cx="384" cy="384"/>
              </a:xfrm>
              <a:prstGeom prst="ellipse">
                <a:avLst/>
              </a:prstGeom>
              <a:solidFill>
                <a:srgbClr val="FF9623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hu-HU"/>
              </a:p>
            </p:txBody>
          </p:sp>
          <p:sp>
            <p:nvSpPr>
              <p:cNvPr id="226347" name="Text Box 43"/>
              <p:cNvSpPr txBox="1">
                <a:spLocks noChangeArrowheads="1"/>
              </p:cNvSpPr>
              <p:nvPr/>
            </p:nvSpPr>
            <p:spPr bwMode="auto">
              <a:xfrm>
                <a:off x="5247" y="1496"/>
                <a:ext cx="307" cy="288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hu-HU" sz="2400" b="1" i="1">
                    <a:solidFill>
                      <a:srgbClr val="00506E"/>
                    </a:solidFill>
                  </a:rPr>
                  <a:t>G</a:t>
                </a:r>
              </a:p>
            </p:txBody>
          </p:sp>
        </p:grpSp>
      </p:grpSp>
      <p:sp>
        <p:nvSpPr>
          <p:cNvPr id="39" name="Dátum helye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880360" cy="476250"/>
          </a:xfrm>
        </p:spPr>
        <p:txBody>
          <a:bodyPr/>
          <a:lstStyle/>
          <a:p>
            <a:r>
              <a:rPr lang="hu-HU" dirty="0">
                <a:solidFill>
                  <a:schemeClr val="tx1"/>
                </a:solidFill>
              </a:rPr>
              <a:t>Hő- és </a:t>
            </a:r>
            <a:r>
              <a:rPr lang="hu-HU" dirty="0" smtClean="0">
                <a:solidFill>
                  <a:schemeClr val="tx1"/>
                </a:solidFill>
              </a:rPr>
              <a:t>Áramlástan Gépei</a:t>
            </a:r>
            <a:endParaRPr lang="hu-HU" dirty="0">
              <a:solidFill>
                <a:schemeClr val="tx1"/>
              </a:solidFill>
            </a:endParaRPr>
          </a:p>
          <a:p>
            <a:r>
              <a:rPr lang="hu-HU" b="1" i="1" dirty="0" smtClean="0">
                <a:solidFill>
                  <a:schemeClr val="tx1"/>
                </a:solidFill>
              </a:rPr>
              <a:t>Író </a:t>
            </a:r>
            <a:r>
              <a:rPr lang="hu-HU" b="1" i="1" dirty="0">
                <a:solidFill>
                  <a:schemeClr val="tx1"/>
                </a:solidFill>
              </a:rPr>
              <a:t>Béla</a:t>
            </a:r>
          </a:p>
        </p:txBody>
      </p:sp>
      <p:sp>
        <p:nvSpPr>
          <p:cNvPr id="40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72000" y="6245225"/>
            <a:ext cx="3743325" cy="476250"/>
          </a:xfrm>
        </p:spPr>
        <p:txBody>
          <a:bodyPr/>
          <a:lstStyle/>
          <a:p>
            <a:r>
              <a:rPr lang="hu-HU" dirty="0">
                <a:solidFill>
                  <a:schemeClr val="tx1"/>
                </a:solidFill>
              </a:rPr>
              <a:t>SZE-MTK</a:t>
            </a:r>
          </a:p>
          <a:p>
            <a:r>
              <a:rPr lang="hu-HU" dirty="0" smtClean="0">
                <a:solidFill>
                  <a:schemeClr val="tx1"/>
                </a:solidFill>
              </a:rPr>
              <a:t>Mechatronika és Gépszerkezettan Tanszék</a:t>
            </a:r>
            <a:endParaRPr lang="hu-H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263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263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263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263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63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63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263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263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263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263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263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263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263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263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263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263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263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263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263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263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263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263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6340" grpId="0" build="p"/>
      <p:bldP spid="22634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2"/>
          <p:cNvSpPr>
            <a:spLocks noGrp="1" noChangeArrowheads="1"/>
          </p:cNvSpPr>
          <p:nvPr>
            <p:ph type="title"/>
          </p:nvPr>
        </p:nvSpPr>
        <p:spPr>
          <a:xfrm>
            <a:off x="184150" y="15875"/>
            <a:ext cx="8672513" cy="1311275"/>
          </a:xfrm>
        </p:spPr>
        <p:txBody>
          <a:bodyPr/>
          <a:lstStyle/>
          <a:p>
            <a:r>
              <a:rPr lang="hu-HU" sz="4000" dirty="0">
                <a:solidFill>
                  <a:schemeClr val="tx1"/>
                </a:solidFill>
              </a:rPr>
              <a:t>Két kompresszoros két turbinás gép</a:t>
            </a:r>
            <a:br>
              <a:rPr lang="hu-HU" sz="4000" dirty="0">
                <a:solidFill>
                  <a:schemeClr val="tx1"/>
                </a:solidFill>
              </a:rPr>
            </a:br>
            <a:r>
              <a:rPr lang="hu-HU" sz="1800" dirty="0">
                <a:solidFill>
                  <a:schemeClr val="tx1"/>
                </a:solidFill>
              </a:rPr>
              <a:t>(a hasznos teljesítményt a nagynyomású turbina szolgáltatja)</a:t>
            </a:r>
          </a:p>
        </p:txBody>
      </p:sp>
      <p:sp>
        <p:nvSpPr>
          <p:cNvPr id="227358" name="Text Box 30"/>
          <p:cNvSpPr txBox="1">
            <a:spLocks noChangeArrowheads="1"/>
          </p:cNvSpPr>
          <p:nvPr/>
        </p:nvSpPr>
        <p:spPr bwMode="auto">
          <a:xfrm>
            <a:off x="236538" y="4330700"/>
            <a:ext cx="8907462" cy="156966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65125" indent="-365125" algn="l">
              <a:buFontTx/>
              <a:buChar char="•"/>
            </a:pPr>
            <a:r>
              <a:rPr lang="hu-HU" sz="2400" dirty="0"/>
              <a:t>Nagyobb teljesítményre is alkalmas.</a:t>
            </a:r>
          </a:p>
          <a:p>
            <a:pPr marL="365125" indent="-365125" algn="l">
              <a:buFontTx/>
              <a:buChar char="•"/>
            </a:pPr>
            <a:r>
              <a:rPr lang="hu-HU" sz="2400" dirty="0"/>
              <a:t>A teljesítmény jól szabályozható.</a:t>
            </a:r>
          </a:p>
          <a:p>
            <a:pPr marL="365125" indent="-365125" algn="l">
              <a:buFontTx/>
              <a:buChar char="•"/>
            </a:pPr>
            <a:r>
              <a:rPr lang="hu-HU" sz="2400" dirty="0"/>
              <a:t>Erőműi </a:t>
            </a:r>
            <a:r>
              <a:rPr lang="hu-HU" sz="2400" dirty="0" smtClean="0"/>
              <a:t>alkalmazás.</a:t>
            </a:r>
          </a:p>
          <a:p>
            <a:pPr marL="365125" indent="-365125" algn="l">
              <a:buFontTx/>
              <a:buChar char="•"/>
            </a:pPr>
            <a:r>
              <a:rPr lang="hu-HU" sz="2400" dirty="0" smtClean="0"/>
              <a:t>Közúti </a:t>
            </a:r>
            <a:r>
              <a:rPr lang="hu-HU" sz="2400" dirty="0"/>
              <a:t>és vasúti járművek mechanikus hajtására alkalmatlan.</a:t>
            </a:r>
          </a:p>
        </p:txBody>
      </p:sp>
      <p:grpSp>
        <p:nvGrpSpPr>
          <p:cNvPr id="2" name="Group 36"/>
          <p:cNvGrpSpPr>
            <a:grpSpLocks/>
          </p:cNvGrpSpPr>
          <p:nvPr/>
        </p:nvGrpSpPr>
        <p:grpSpPr bwMode="auto">
          <a:xfrm>
            <a:off x="2211388" y="1235075"/>
            <a:ext cx="4292600" cy="2865438"/>
            <a:chOff x="2943" y="848"/>
            <a:chExt cx="2704" cy="1805"/>
          </a:xfrm>
        </p:grpSpPr>
        <p:sp>
          <p:nvSpPr>
            <p:cNvPr id="227332" name="AutoShape 4"/>
            <p:cNvSpPr>
              <a:spLocks noChangeArrowheads="1"/>
            </p:cNvSpPr>
            <p:nvPr/>
          </p:nvSpPr>
          <p:spPr bwMode="auto">
            <a:xfrm>
              <a:off x="4109" y="848"/>
              <a:ext cx="326" cy="209"/>
            </a:xfrm>
            <a:prstGeom prst="downArrow">
              <a:avLst>
                <a:gd name="adj1" fmla="val 50000"/>
                <a:gd name="adj2" fmla="val 25000"/>
              </a:avLst>
            </a:prstGeom>
            <a:solidFill>
              <a:srgbClr val="FF3300"/>
            </a:solidFill>
            <a:ln w="9525" algn="ctr">
              <a:solidFill>
                <a:srgbClr val="00506E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hu-HU"/>
            </a:p>
          </p:txBody>
        </p:sp>
        <p:sp>
          <p:nvSpPr>
            <p:cNvPr id="227333" name="Line 5"/>
            <p:cNvSpPr>
              <a:spLocks noChangeShapeType="1"/>
            </p:cNvSpPr>
            <p:nvPr/>
          </p:nvSpPr>
          <p:spPr bwMode="auto">
            <a:xfrm flipH="1">
              <a:off x="5058" y="1656"/>
              <a:ext cx="203" cy="1"/>
            </a:xfrm>
            <a:prstGeom prst="line">
              <a:avLst/>
            </a:prstGeom>
            <a:noFill/>
            <a:ln w="76200">
              <a:solidFill>
                <a:schemeClr val="bg2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hu-HU"/>
            </a:p>
          </p:txBody>
        </p:sp>
        <p:sp>
          <p:nvSpPr>
            <p:cNvPr id="227334" name="AutoShape 6"/>
            <p:cNvSpPr>
              <a:spLocks noChangeArrowheads="1"/>
            </p:cNvSpPr>
            <p:nvPr/>
          </p:nvSpPr>
          <p:spPr bwMode="auto">
            <a:xfrm rot="-5400000">
              <a:off x="3517" y="1419"/>
              <a:ext cx="425" cy="492"/>
            </a:xfrm>
            <a:custGeom>
              <a:avLst/>
              <a:gdLst>
                <a:gd name="G0" fmla="+- 5400 0 0"/>
                <a:gd name="G1" fmla="+- 21600 0 5400"/>
                <a:gd name="G2" fmla="*/ 5400 1 2"/>
                <a:gd name="G3" fmla="+- 21600 0 G2"/>
                <a:gd name="G4" fmla="+/ 5400 21600 2"/>
                <a:gd name="G5" fmla="+/ G1 0 2"/>
                <a:gd name="G6" fmla="*/ 21600 21600 5400"/>
                <a:gd name="G7" fmla="*/ G6 1 2"/>
                <a:gd name="G8" fmla="+- 21600 0 G7"/>
                <a:gd name="G9" fmla="*/ 21600 1 2"/>
                <a:gd name="G10" fmla="+- 5400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9623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hu-HU"/>
            </a:p>
          </p:txBody>
        </p:sp>
        <p:sp>
          <p:nvSpPr>
            <p:cNvPr id="227335" name="AutoShape 7"/>
            <p:cNvSpPr>
              <a:spLocks noChangeArrowheads="1"/>
            </p:cNvSpPr>
            <p:nvPr/>
          </p:nvSpPr>
          <p:spPr bwMode="auto">
            <a:xfrm rot="5400000" flipH="1">
              <a:off x="4609" y="1410"/>
              <a:ext cx="424" cy="491"/>
            </a:xfrm>
            <a:custGeom>
              <a:avLst/>
              <a:gdLst>
                <a:gd name="G0" fmla="+- 5400 0 0"/>
                <a:gd name="G1" fmla="+- 21600 0 5400"/>
                <a:gd name="G2" fmla="*/ 5400 1 2"/>
                <a:gd name="G3" fmla="+- 21600 0 G2"/>
                <a:gd name="G4" fmla="+/ 5400 21600 2"/>
                <a:gd name="G5" fmla="+/ G1 0 2"/>
                <a:gd name="G6" fmla="*/ 21600 21600 5400"/>
                <a:gd name="G7" fmla="*/ G6 1 2"/>
                <a:gd name="G8" fmla="+- 21600 0 G7"/>
                <a:gd name="G9" fmla="*/ 21600 1 2"/>
                <a:gd name="G10" fmla="+- 5400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9623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hu-HU"/>
            </a:p>
          </p:txBody>
        </p:sp>
        <p:grpSp>
          <p:nvGrpSpPr>
            <p:cNvPr id="3" name="Group 8"/>
            <p:cNvGrpSpPr>
              <a:grpSpLocks/>
            </p:cNvGrpSpPr>
            <p:nvPr/>
          </p:nvGrpSpPr>
          <p:grpSpPr bwMode="auto">
            <a:xfrm>
              <a:off x="3974" y="1665"/>
              <a:ext cx="598" cy="1"/>
              <a:chOff x="2019" y="2161"/>
              <a:chExt cx="934" cy="1"/>
            </a:xfrm>
          </p:grpSpPr>
          <p:sp>
            <p:nvSpPr>
              <p:cNvPr id="227337" name="Line 9"/>
              <p:cNvSpPr>
                <a:spLocks noChangeShapeType="1"/>
              </p:cNvSpPr>
              <p:nvPr/>
            </p:nvSpPr>
            <p:spPr bwMode="auto">
              <a:xfrm>
                <a:off x="2019" y="2161"/>
                <a:ext cx="645" cy="1"/>
              </a:xfrm>
              <a:prstGeom prst="line">
                <a:avLst/>
              </a:prstGeom>
              <a:noFill/>
              <a:ln w="76200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hu-HU"/>
              </a:p>
            </p:txBody>
          </p:sp>
          <p:sp>
            <p:nvSpPr>
              <p:cNvPr id="227338" name="Line 10"/>
              <p:cNvSpPr>
                <a:spLocks noChangeShapeType="1"/>
              </p:cNvSpPr>
              <p:nvPr/>
            </p:nvSpPr>
            <p:spPr bwMode="auto">
              <a:xfrm>
                <a:off x="2474" y="2162"/>
                <a:ext cx="479" cy="0"/>
              </a:xfrm>
              <a:prstGeom prst="line">
                <a:avLst/>
              </a:prstGeom>
              <a:noFill/>
              <a:ln w="76200">
                <a:solidFill>
                  <a:schemeClr val="bg2"/>
                </a:solidFill>
                <a:round/>
                <a:headEnd type="triangle" w="med" len="med"/>
                <a:tailEnd/>
              </a:ln>
              <a:effectLst/>
            </p:spPr>
            <p:txBody>
              <a:bodyPr wrap="none" anchor="ctr"/>
              <a:lstStyle/>
              <a:p>
                <a:endParaRPr lang="hu-HU"/>
              </a:p>
            </p:txBody>
          </p:sp>
        </p:grpSp>
        <p:sp>
          <p:nvSpPr>
            <p:cNvPr id="227339" name="Line 11"/>
            <p:cNvSpPr>
              <a:spLocks noChangeShapeType="1"/>
            </p:cNvSpPr>
            <p:nvPr/>
          </p:nvSpPr>
          <p:spPr bwMode="auto">
            <a:xfrm flipV="1">
              <a:off x="3975" y="1276"/>
              <a:ext cx="0" cy="282"/>
            </a:xfrm>
            <a:prstGeom prst="line">
              <a:avLst/>
            </a:prstGeom>
            <a:noFill/>
            <a:ln w="38100">
              <a:solidFill>
                <a:srgbClr val="FF9623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hu-HU"/>
            </a:p>
          </p:txBody>
        </p:sp>
        <p:sp>
          <p:nvSpPr>
            <p:cNvPr id="227340" name="Line 12"/>
            <p:cNvSpPr>
              <a:spLocks noChangeShapeType="1"/>
            </p:cNvSpPr>
            <p:nvPr/>
          </p:nvSpPr>
          <p:spPr bwMode="auto">
            <a:xfrm flipV="1">
              <a:off x="4575" y="1276"/>
              <a:ext cx="0" cy="274"/>
            </a:xfrm>
            <a:prstGeom prst="line">
              <a:avLst/>
            </a:prstGeom>
            <a:noFill/>
            <a:ln w="38100">
              <a:solidFill>
                <a:srgbClr val="FF9623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hu-HU"/>
            </a:p>
          </p:txBody>
        </p:sp>
        <p:sp>
          <p:nvSpPr>
            <p:cNvPr id="227341" name="Rectangle 13"/>
            <p:cNvSpPr>
              <a:spLocks noChangeArrowheads="1"/>
            </p:cNvSpPr>
            <p:nvPr/>
          </p:nvSpPr>
          <p:spPr bwMode="auto">
            <a:xfrm>
              <a:off x="4108" y="1139"/>
              <a:ext cx="350" cy="273"/>
            </a:xfrm>
            <a:prstGeom prst="rect">
              <a:avLst/>
            </a:prstGeom>
            <a:solidFill>
              <a:srgbClr val="FF3300"/>
            </a:solidFill>
            <a:ln w="9525" algn="ctr">
              <a:solidFill>
                <a:srgbClr val="FF9623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hu-HU"/>
            </a:p>
          </p:txBody>
        </p:sp>
        <p:sp>
          <p:nvSpPr>
            <p:cNvPr id="227342" name="Line 14"/>
            <p:cNvSpPr>
              <a:spLocks noChangeShapeType="1"/>
            </p:cNvSpPr>
            <p:nvPr/>
          </p:nvSpPr>
          <p:spPr bwMode="auto">
            <a:xfrm flipV="1">
              <a:off x="3975" y="1276"/>
              <a:ext cx="134" cy="0"/>
            </a:xfrm>
            <a:prstGeom prst="line">
              <a:avLst/>
            </a:prstGeom>
            <a:noFill/>
            <a:ln w="38100">
              <a:solidFill>
                <a:srgbClr val="FF9623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hu-HU"/>
            </a:p>
          </p:txBody>
        </p:sp>
        <p:sp>
          <p:nvSpPr>
            <p:cNvPr id="227343" name="Line 15"/>
            <p:cNvSpPr>
              <a:spLocks noChangeShapeType="1"/>
            </p:cNvSpPr>
            <p:nvPr/>
          </p:nvSpPr>
          <p:spPr bwMode="auto">
            <a:xfrm flipV="1">
              <a:off x="4458" y="1276"/>
              <a:ext cx="114" cy="0"/>
            </a:xfrm>
            <a:prstGeom prst="line">
              <a:avLst/>
            </a:prstGeom>
            <a:noFill/>
            <a:ln w="38100">
              <a:solidFill>
                <a:srgbClr val="FF9623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hu-HU"/>
            </a:p>
          </p:txBody>
        </p:sp>
        <p:sp>
          <p:nvSpPr>
            <p:cNvPr id="227344" name="Line 16"/>
            <p:cNvSpPr>
              <a:spLocks noChangeShapeType="1"/>
            </p:cNvSpPr>
            <p:nvPr/>
          </p:nvSpPr>
          <p:spPr bwMode="auto">
            <a:xfrm flipH="1">
              <a:off x="3484" y="1879"/>
              <a:ext cx="0" cy="142"/>
            </a:xfrm>
            <a:prstGeom prst="line">
              <a:avLst/>
            </a:prstGeom>
            <a:noFill/>
            <a:ln w="38100">
              <a:solidFill>
                <a:srgbClr val="FF9623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hu-HU"/>
            </a:p>
          </p:txBody>
        </p:sp>
        <p:sp>
          <p:nvSpPr>
            <p:cNvPr id="227345" name="Line 17"/>
            <p:cNvSpPr>
              <a:spLocks noChangeShapeType="1"/>
            </p:cNvSpPr>
            <p:nvPr/>
          </p:nvSpPr>
          <p:spPr bwMode="auto">
            <a:xfrm flipH="1">
              <a:off x="5066" y="1869"/>
              <a:ext cx="0" cy="160"/>
            </a:xfrm>
            <a:prstGeom prst="line">
              <a:avLst/>
            </a:prstGeom>
            <a:noFill/>
            <a:ln w="38100">
              <a:solidFill>
                <a:srgbClr val="FF9623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hu-HU"/>
            </a:p>
          </p:txBody>
        </p:sp>
        <p:sp>
          <p:nvSpPr>
            <p:cNvPr id="227346" name="Text Box 18"/>
            <p:cNvSpPr txBox="1">
              <a:spLocks noChangeArrowheads="1"/>
            </p:cNvSpPr>
            <p:nvPr/>
          </p:nvSpPr>
          <p:spPr bwMode="auto">
            <a:xfrm>
              <a:off x="3465" y="1501"/>
              <a:ext cx="412" cy="28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u-HU" sz="2400" b="1" i="1">
                  <a:solidFill>
                    <a:srgbClr val="00506E"/>
                  </a:solidFill>
                </a:rPr>
                <a:t>K</a:t>
              </a:r>
              <a:r>
                <a:rPr lang="hu-HU" sz="2400" b="1" i="1" baseline="-25000">
                  <a:solidFill>
                    <a:srgbClr val="00506E"/>
                  </a:solidFill>
                </a:rPr>
                <a:t>2</a:t>
              </a:r>
            </a:p>
          </p:txBody>
        </p:sp>
        <p:sp>
          <p:nvSpPr>
            <p:cNvPr id="227347" name="Text Box 19"/>
            <p:cNvSpPr txBox="1">
              <a:spLocks noChangeArrowheads="1"/>
            </p:cNvSpPr>
            <p:nvPr/>
          </p:nvSpPr>
          <p:spPr bwMode="auto">
            <a:xfrm>
              <a:off x="4687" y="1522"/>
              <a:ext cx="307" cy="28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u-HU" sz="2400" b="1" i="1">
                  <a:solidFill>
                    <a:srgbClr val="00506E"/>
                  </a:solidFill>
                </a:rPr>
                <a:t>T</a:t>
              </a:r>
              <a:r>
                <a:rPr lang="hu-HU" sz="2400" b="1" i="1" baseline="-25000">
                  <a:solidFill>
                    <a:srgbClr val="00506E"/>
                  </a:solidFill>
                </a:rPr>
                <a:t>1</a:t>
              </a:r>
            </a:p>
          </p:txBody>
        </p:sp>
        <p:sp>
          <p:nvSpPr>
            <p:cNvPr id="227348" name="Text Box 20"/>
            <p:cNvSpPr txBox="1">
              <a:spLocks noChangeArrowheads="1"/>
            </p:cNvSpPr>
            <p:nvPr/>
          </p:nvSpPr>
          <p:spPr bwMode="auto">
            <a:xfrm>
              <a:off x="4120" y="1166"/>
              <a:ext cx="307" cy="28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u-HU" sz="2400" b="1" i="1">
                  <a:solidFill>
                    <a:srgbClr val="00506E"/>
                  </a:solidFill>
                </a:rPr>
                <a:t>É</a:t>
              </a:r>
            </a:p>
          </p:txBody>
        </p:sp>
        <p:sp>
          <p:nvSpPr>
            <p:cNvPr id="227349" name="AutoShape 21"/>
            <p:cNvSpPr>
              <a:spLocks noChangeArrowheads="1"/>
            </p:cNvSpPr>
            <p:nvPr/>
          </p:nvSpPr>
          <p:spPr bwMode="auto">
            <a:xfrm rot="5400000" flipH="1">
              <a:off x="5101" y="1888"/>
              <a:ext cx="424" cy="491"/>
            </a:xfrm>
            <a:custGeom>
              <a:avLst/>
              <a:gdLst>
                <a:gd name="G0" fmla="+- 5400 0 0"/>
                <a:gd name="G1" fmla="+- 21600 0 5400"/>
                <a:gd name="G2" fmla="*/ 5400 1 2"/>
                <a:gd name="G3" fmla="+- 21600 0 G2"/>
                <a:gd name="G4" fmla="+/ 5400 21600 2"/>
                <a:gd name="G5" fmla="+/ G1 0 2"/>
                <a:gd name="G6" fmla="*/ 21600 21600 5400"/>
                <a:gd name="G7" fmla="*/ G6 1 2"/>
                <a:gd name="G8" fmla="+- 21600 0 G7"/>
                <a:gd name="G9" fmla="*/ 21600 1 2"/>
                <a:gd name="G10" fmla="+- 5400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9623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hu-HU"/>
            </a:p>
          </p:txBody>
        </p:sp>
        <p:sp>
          <p:nvSpPr>
            <p:cNvPr id="227350" name="Text Box 22"/>
            <p:cNvSpPr txBox="1">
              <a:spLocks noChangeArrowheads="1"/>
            </p:cNvSpPr>
            <p:nvPr/>
          </p:nvSpPr>
          <p:spPr bwMode="auto">
            <a:xfrm>
              <a:off x="5180" y="2010"/>
              <a:ext cx="306" cy="28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u-HU" sz="2400" b="1" i="1">
                  <a:solidFill>
                    <a:srgbClr val="00506E"/>
                  </a:solidFill>
                </a:rPr>
                <a:t>T</a:t>
              </a:r>
              <a:r>
                <a:rPr lang="hu-HU" sz="2400" b="1" i="1" baseline="-25000">
                  <a:solidFill>
                    <a:srgbClr val="00506E"/>
                  </a:solidFill>
                </a:rPr>
                <a:t>2</a:t>
              </a:r>
            </a:p>
          </p:txBody>
        </p:sp>
        <p:sp>
          <p:nvSpPr>
            <p:cNvPr id="227351" name="Line 23"/>
            <p:cNvSpPr>
              <a:spLocks noChangeShapeType="1"/>
            </p:cNvSpPr>
            <p:nvPr/>
          </p:nvSpPr>
          <p:spPr bwMode="auto">
            <a:xfrm flipH="1">
              <a:off x="5559" y="2348"/>
              <a:ext cx="0" cy="305"/>
            </a:xfrm>
            <a:prstGeom prst="line">
              <a:avLst/>
            </a:prstGeom>
            <a:noFill/>
            <a:ln w="38100">
              <a:solidFill>
                <a:srgbClr val="FF9623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hu-HU"/>
            </a:p>
          </p:txBody>
        </p:sp>
        <p:sp>
          <p:nvSpPr>
            <p:cNvPr id="227352" name="AutoShape 24"/>
            <p:cNvSpPr>
              <a:spLocks noChangeArrowheads="1"/>
            </p:cNvSpPr>
            <p:nvPr/>
          </p:nvSpPr>
          <p:spPr bwMode="auto">
            <a:xfrm rot="-5400000">
              <a:off x="3028" y="1882"/>
              <a:ext cx="425" cy="491"/>
            </a:xfrm>
            <a:custGeom>
              <a:avLst/>
              <a:gdLst>
                <a:gd name="G0" fmla="+- 5400 0 0"/>
                <a:gd name="G1" fmla="+- 21600 0 5400"/>
                <a:gd name="G2" fmla="*/ 5400 1 2"/>
                <a:gd name="G3" fmla="+- 21600 0 G2"/>
                <a:gd name="G4" fmla="+/ 5400 21600 2"/>
                <a:gd name="G5" fmla="+/ G1 0 2"/>
                <a:gd name="G6" fmla="*/ 21600 21600 5400"/>
                <a:gd name="G7" fmla="*/ G6 1 2"/>
                <a:gd name="G8" fmla="+- 21600 0 G7"/>
                <a:gd name="G9" fmla="*/ 21600 1 2"/>
                <a:gd name="G10" fmla="+- 5400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9623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hu-HU"/>
            </a:p>
          </p:txBody>
        </p:sp>
        <p:sp>
          <p:nvSpPr>
            <p:cNvPr id="227353" name="Text Box 25"/>
            <p:cNvSpPr txBox="1">
              <a:spLocks noChangeArrowheads="1"/>
            </p:cNvSpPr>
            <p:nvPr/>
          </p:nvSpPr>
          <p:spPr bwMode="auto">
            <a:xfrm>
              <a:off x="2943" y="1980"/>
              <a:ext cx="422" cy="28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u-HU" sz="2400" b="1" i="1">
                  <a:solidFill>
                    <a:srgbClr val="00506E"/>
                  </a:solidFill>
                </a:rPr>
                <a:t>K</a:t>
              </a:r>
              <a:r>
                <a:rPr lang="hu-HU" sz="2400" b="1" i="1" baseline="-25000">
                  <a:solidFill>
                    <a:srgbClr val="00506E"/>
                  </a:solidFill>
                </a:rPr>
                <a:t>1</a:t>
              </a:r>
            </a:p>
          </p:txBody>
        </p:sp>
        <p:grpSp>
          <p:nvGrpSpPr>
            <p:cNvPr id="4" name="Group 26"/>
            <p:cNvGrpSpPr>
              <a:grpSpLocks/>
            </p:cNvGrpSpPr>
            <p:nvPr/>
          </p:nvGrpSpPr>
          <p:grpSpPr bwMode="auto">
            <a:xfrm>
              <a:off x="3490" y="2130"/>
              <a:ext cx="1572" cy="1"/>
              <a:chOff x="3159" y="2322"/>
              <a:chExt cx="1801" cy="1"/>
            </a:xfrm>
          </p:grpSpPr>
          <p:sp>
            <p:nvSpPr>
              <p:cNvPr id="227355" name="Line 27"/>
              <p:cNvSpPr>
                <a:spLocks noChangeShapeType="1"/>
              </p:cNvSpPr>
              <p:nvPr/>
            </p:nvSpPr>
            <p:spPr bwMode="auto">
              <a:xfrm>
                <a:off x="3159" y="2322"/>
                <a:ext cx="1289" cy="1"/>
              </a:xfrm>
              <a:prstGeom prst="line">
                <a:avLst/>
              </a:prstGeom>
              <a:noFill/>
              <a:ln w="76200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hu-HU"/>
              </a:p>
            </p:txBody>
          </p:sp>
          <p:sp>
            <p:nvSpPr>
              <p:cNvPr id="227356" name="Line 28"/>
              <p:cNvSpPr>
                <a:spLocks noChangeShapeType="1"/>
              </p:cNvSpPr>
              <p:nvPr/>
            </p:nvSpPr>
            <p:spPr bwMode="auto">
              <a:xfrm flipV="1">
                <a:off x="4049" y="2323"/>
                <a:ext cx="911" cy="0"/>
              </a:xfrm>
              <a:prstGeom prst="line">
                <a:avLst/>
              </a:prstGeom>
              <a:noFill/>
              <a:ln w="76200">
                <a:solidFill>
                  <a:schemeClr val="bg2"/>
                </a:solidFill>
                <a:round/>
                <a:headEnd type="triangle" w="med" len="med"/>
                <a:tailEnd/>
              </a:ln>
              <a:effectLst/>
            </p:spPr>
            <p:txBody>
              <a:bodyPr wrap="none" anchor="ctr"/>
              <a:lstStyle/>
              <a:p>
                <a:endParaRPr lang="hu-HU"/>
              </a:p>
            </p:txBody>
          </p:sp>
        </p:grpSp>
        <p:sp>
          <p:nvSpPr>
            <p:cNvPr id="227357" name="Line 29"/>
            <p:cNvSpPr>
              <a:spLocks noChangeShapeType="1"/>
            </p:cNvSpPr>
            <p:nvPr/>
          </p:nvSpPr>
          <p:spPr bwMode="auto">
            <a:xfrm flipH="1">
              <a:off x="2993" y="2341"/>
              <a:ext cx="0" cy="305"/>
            </a:xfrm>
            <a:prstGeom prst="line">
              <a:avLst/>
            </a:prstGeom>
            <a:noFill/>
            <a:ln w="38100">
              <a:solidFill>
                <a:srgbClr val="FF9623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hu-HU"/>
            </a:p>
          </p:txBody>
        </p:sp>
        <p:grpSp>
          <p:nvGrpSpPr>
            <p:cNvPr id="5" name="Group 34"/>
            <p:cNvGrpSpPr>
              <a:grpSpLocks/>
            </p:cNvGrpSpPr>
            <p:nvPr/>
          </p:nvGrpSpPr>
          <p:grpSpPr bwMode="auto">
            <a:xfrm>
              <a:off x="5263" y="1459"/>
              <a:ext cx="384" cy="384"/>
              <a:chOff x="5223" y="1449"/>
              <a:chExt cx="384" cy="384"/>
            </a:xfrm>
          </p:grpSpPr>
          <p:sp>
            <p:nvSpPr>
              <p:cNvPr id="227360" name="Oval 32"/>
              <p:cNvSpPr>
                <a:spLocks noChangeArrowheads="1"/>
              </p:cNvSpPr>
              <p:nvPr/>
            </p:nvSpPr>
            <p:spPr bwMode="auto">
              <a:xfrm>
                <a:off x="5223" y="1449"/>
                <a:ext cx="384" cy="384"/>
              </a:xfrm>
              <a:prstGeom prst="ellipse">
                <a:avLst/>
              </a:prstGeom>
              <a:solidFill>
                <a:srgbClr val="FF9623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hu-HU"/>
              </a:p>
            </p:txBody>
          </p:sp>
          <p:sp>
            <p:nvSpPr>
              <p:cNvPr id="227361" name="Text Box 33"/>
              <p:cNvSpPr txBox="1">
                <a:spLocks noChangeArrowheads="1"/>
              </p:cNvSpPr>
              <p:nvPr/>
            </p:nvSpPr>
            <p:spPr bwMode="auto">
              <a:xfrm>
                <a:off x="5247" y="1496"/>
                <a:ext cx="307" cy="288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hu-HU" sz="2400" b="1" i="1">
                    <a:solidFill>
                      <a:srgbClr val="00506E"/>
                    </a:solidFill>
                  </a:rPr>
                  <a:t>G</a:t>
                </a:r>
              </a:p>
            </p:txBody>
          </p:sp>
        </p:grpSp>
      </p:grpSp>
      <p:sp>
        <p:nvSpPr>
          <p:cNvPr id="38" name="Dátum helye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880360" cy="476250"/>
          </a:xfrm>
        </p:spPr>
        <p:txBody>
          <a:bodyPr/>
          <a:lstStyle/>
          <a:p>
            <a:r>
              <a:rPr lang="hu-HU" dirty="0">
                <a:solidFill>
                  <a:schemeClr val="tx1"/>
                </a:solidFill>
              </a:rPr>
              <a:t>Hő- és </a:t>
            </a:r>
            <a:r>
              <a:rPr lang="hu-HU" dirty="0" smtClean="0">
                <a:solidFill>
                  <a:schemeClr val="tx1"/>
                </a:solidFill>
              </a:rPr>
              <a:t>Áramlástan Gépei</a:t>
            </a:r>
            <a:endParaRPr lang="hu-HU" dirty="0">
              <a:solidFill>
                <a:schemeClr val="tx1"/>
              </a:solidFill>
            </a:endParaRPr>
          </a:p>
          <a:p>
            <a:r>
              <a:rPr lang="hu-HU" b="1" i="1" dirty="0" smtClean="0">
                <a:solidFill>
                  <a:schemeClr val="tx1"/>
                </a:solidFill>
              </a:rPr>
              <a:t>Író </a:t>
            </a:r>
            <a:r>
              <a:rPr lang="hu-HU" b="1" i="1" dirty="0">
                <a:solidFill>
                  <a:schemeClr val="tx1"/>
                </a:solidFill>
              </a:rPr>
              <a:t>Béla</a:t>
            </a:r>
          </a:p>
        </p:txBody>
      </p:sp>
      <p:sp>
        <p:nvSpPr>
          <p:cNvPr id="39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72000" y="6245225"/>
            <a:ext cx="3743325" cy="476250"/>
          </a:xfrm>
        </p:spPr>
        <p:txBody>
          <a:bodyPr/>
          <a:lstStyle/>
          <a:p>
            <a:r>
              <a:rPr lang="hu-HU" dirty="0">
                <a:solidFill>
                  <a:schemeClr val="tx1"/>
                </a:solidFill>
              </a:rPr>
              <a:t>SZE-MTK</a:t>
            </a:r>
          </a:p>
          <a:p>
            <a:r>
              <a:rPr lang="hu-HU" dirty="0" smtClean="0">
                <a:solidFill>
                  <a:schemeClr val="tx1"/>
                </a:solidFill>
              </a:rPr>
              <a:t>Mechatronika és Gépszerkezettan Tanszék</a:t>
            </a:r>
            <a:endParaRPr lang="hu-H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273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273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273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273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73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73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273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273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273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273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273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273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273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273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273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273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273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273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273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273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273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273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7330" grpId="0"/>
      <p:bldP spid="227358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7092" name="Picture 4" descr="GE gázturbina (1)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914400" y="963613"/>
            <a:ext cx="7345363" cy="5273675"/>
          </a:xfrm>
          <a:noFill/>
          <a:ln/>
        </p:spPr>
      </p:pic>
      <p:sp>
        <p:nvSpPr>
          <p:cNvPr id="217094" name="Rectangle 6"/>
          <p:cNvSpPr>
            <a:spLocks noGrp="1" noChangeArrowheads="1"/>
          </p:cNvSpPr>
          <p:nvPr>
            <p:ph type="title"/>
          </p:nvPr>
        </p:nvSpPr>
        <p:spPr>
          <a:xfrm>
            <a:off x="242888" y="196850"/>
            <a:ext cx="8702675" cy="762000"/>
          </a:xfrm>
        </p:spPr>
        <p:txBody>
          <a:bodyPr/>
          <a:lstStyle/>
          <a:p>
            <a:r>
              <a:rPr lang="hu-HU" sz="3200" dirty="0">
                <a:solidFill>
                  <a:schemeClr val="tx1"/>
                </a:solidFill>
              </a:rPr>
              <a:t>Egy tengelyes, nagy teljesítményű gázturbina</a:t>
            </a:r>
          </a:p>
        </p:txBody>
      </p:sp>
      <p:sp>
        <p:nvSpPr>
          <p:cNvPr id="217095" name="AutoShape 7"/>
          <p:cNvSpPr>
            <a:spLocks noChangeArrowheads="1"/>
          </p:cNvSpPr>
          <p:nvPr/>
        </p:nvSpPr>
        <p:spPr bwMode="auto">
          <a:xfrm>
            <a:off x="1333500" y="1177925"/>
            <a:ext cx="1874838" cy="481013"/>
          </a:xfrm>
          <a:prstGeom prst="wedgeRoundRectCallout">
            <a:avLst>
              <a:gd name="adj1" fmla="val 157028"/>
              <a:gd name="adj2" fmla="val 477722"/>
              <a:gd name="adj3" fmla="val 16667"/>
            </a:avLst>
          </a:prstGeom>
          <a:solidFill>
            <a:srgbClr val="B2B2B2"/>
          </a:solidFill>
          <a:ln w="9525" algn="ctr">
            <a:solidFill>
              <a:srgbClr val="00506E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 sz="2000"/>
              <a:t>Kompresszor</a:t>
            </a:r>
          </a:p>
        </p:txBody>
      </p:sp>
      <p:sp>
        <p:nvSpPr>
          <p:cNvPr id="217096" name="AutoShape 8"/>
          <p:cNvSpPr>
            <a:spLocks noChangeArrowheads="1"/>
          </p:cNvSpPr>
          <p:nvPr/>
        </p:nvSpPr>
        <p:spPr bwMode="auto">
          <a:xfrm>
            <a:off x="5986463" y="5072063"/>
            <a:ext cx="2898775" cy="760412"/>
          </a:xfrm>
          <a:prstGeom prst="wedgeRoundRectCallout">
            <a:avLst>
              <a:gd name="adj1" fmla="val -28148"/>
              <a:gd name="adj2" fmla="val -223278"/>
              <a:gd name="adj3" fmla="val 16667"/>
            </a:avLst>
          </a:prstGeom>
          <a:solidFill>
            <a:srgbClr val="B2B2B2"/>
          </a:solidFill>
          <a:ln w="9525" algn="ctr">
            <a:solidFill>
              <a:srgbClr val="00506E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 sz="2000"/>
              <a:t>Turbina (két fokozatú, akciós, Curtis-turbina)</a:t>
            </a:r>
          </a:p>
        </p:txBody>
      </p:sp>
      <p:sp>
        <p:nvSpPr>
          <p:cNvPr id="217098" name="AutoShape 10"/>
          <p:cNvSpPr>
            <a:spLocks noChangeArrowheads="1"/>
          </p:cNvSpPr>
          <p:nvPr/>
        </p:nvSpPr>
        <p:spPr bwMode="auto">
          <a:xfrm>
            <a:off x="5989638" y="1073150"/>
            <a:ext cx="1098550" cy="466725"/>
          </a:xfrm>
          <a:prstGeom prst="wedgeRoundRectCallout">
            <a:avLst>
              <a:gd name="adj1" fmla="val -84681"/>
              <a:gd name="adj2" fmla="val 412926"/>
              <a:gd name="adj3" fmla="val 16667"/>
            </a:avLst>
          </a:prstGeom>
          <a:solidFill>
            <a:srgbClr val="B2B2B2"/>
          </a:solidFill>
          <a:ln w="9525" algn="ctr">
            <a:solidFill>
              <a:srgbClr val="00506E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 sz="2000"/>
              <a:t>Égőtér</a:t>
            </a:r>
          </a:p>
        </p:txBody>
      </p:sp>
      <p:sp>
        <p:nvSpPr>
          <p:cNvPr id="217099" name="AutoShape 11"/>
          <p:cNvSpPr>
            <a:spLocks noChangeArrowheads="1"/>
          </p:cNvSpPr>
          <p:nvPr/>
        </p:nvSpPr>
        <p:spPr bwMode="auto">
          <a:xfrm>
            <a:off x="1214438" y="5675313"/>
            <a:ext cx="2293937" cy="404812"/>
          </a:xfrm>
          <a:prstGeom prst="wedgeRoundRectCallout">
            <a:avLst>
              <a:gd name="adj1" fmla="val -11801"/>
              <a:gd name="adj2" fmla="val -488824"/>
              <a:gd name="adj3" fmla="val 16667"/>
            </a:avLst>
          </a:prstGeom>
          <a:solidFill>
            <a:srgbClr val="B2B2B2"/>
          </a:solidFill>
          <a:ln w="9525" algn="ctr">
            <a:solidFill>
              <a:srgbClr val="00506E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 sz="2000"/>
              <a:t>Indító dízelmotor</a:t>
            </a:r>
          </a:p>
        </p:txBody>
      </p:sp>
      <p:sp>
        <p:nvSpPr>
          <p:cNvPr id="12" name="Dátum helye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880360" cy="476250"/>
          </a:xfrm>
        </p:spPr>
        <p:txBody>
          <a:bodyPr/>
          <a:lstStyle/>
          <a:p>
            <a:r>
              <a:rPr lang="hu-HU" dirty="0">
                <a:solidFill>
                  <a:schemeClr val="tx1"/>
                </a:solidFill>
              </a:rPr>
              <a:t>Hő- és </a:t>
            </a:r>
            <a:r>
              <a:rPr lang="hu-HU" dirty="0" smtClean="0">
                <a:solidFill>
                  <a:schemeClr val="tx1"/>
                </a:solidFill>
              </a:rPr>
              <a:t>Áramlástan Gépei</a:t>
            </a:r>
            <a:endParaRPr lang="hu-HU" dirty="0">
              <a:solidFill>
                <a:schemeClr val="tx1"/>
              </a:solidFill>
            </a:endParaRPr>
          </a:p>
          <a:p>
            <a:r>
              <a:rPr lang="hu-HU" b="1" i="1" dirty="0" smtClean="0">
                <a:solidFill>
                  <a:schemeClr val="tx1"/>
                </a:solidFill>
              </a:rPr>
              <a:t>Író </a:t>
            </a:r>
            <a:r>
              <a:rPr lang="hu-HU" b="1" i="1" dirty="0">
                <a:solidFill>
                  <a:schemeClr val="tx1"/>
                </a:solidFill>
              </a:rPr>
              <a:t>Béla</a:t>
            </a:r>
          </a:p>
        </p:txBody>
      </p:sp>
      <p:sp>
        <p:nvSpPr>
          <p:cNvPr id="13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72000" y="6245225"/>
            <a:ext cx="3743325" cy="476250"/>
          </a:xfrm>
        </p:spPr>
        <p:txBody>
          <a:bodyPr/>
          <a:lstStyle/>
          <a:p>
            <a:r>
              <a:rPr lang="hu-HU" dirty="0">
                <a:solidFill>
                  <a:schemeClr val="tx1"/>
                </a:solidFill>
              </a:rPr>
              <a:t>SZE-MTK</a:t>
            </a:r>
          </a:p>
          <a:p>
            <a:r>
              <a:rPr lang="hu-HU" dirty="0" smtClean="0">
                <a:solidFill>
                  <a:schemeClr val="tx1"/>
                </a:solidFill>
              </a:rPr>
              <a:t>Mechatronika és Gépszerkezettan Tanszék</a:t>
            </a:r>
            <a:endParaRPr lang="hu-H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170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1709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170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170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70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70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170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170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170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170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170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170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17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17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17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17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170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170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170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170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17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17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170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170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7094" grpId="0"/>
      <p:bldP spid="217095" grpId="0" animBg="1"/>
      <p:bldP spid="217096" grpId="0" animBg="1"/>
      <p:bldP spid="217098" grpId="0" animBg="1"/>
      <p:bldP spid="21709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3" name="Rectangle 3"/>
          <p:cNvSpPr>
            <a:spLocks noGrp="1" noChangeArrowheads="1"/>
          </p:cNvSpPr>
          <p:nvPr>
            <p:ph type="title"/>
          </p:nvPr>
        </p:nvSpPr>
        <p:spPr>
          <a:xfrm>
            <a:off x="242888" y="196850"/>
            <a:ext cx="8702675" cy="762000"/>
          </a:xfrm>
        </p:spPr>
        <p:txBody>
          <a:bodyPr/>
          <a:lstStyle/>
          <a:p>
            <a:r>
              <a:rPr lang="hu-HU" sz="3200" dirty="0">
                <a:solidFill>
                  <a:schemeClr val="tx1"/>
                </a:solidFill>
              </a:rPr>
              <a:t>Két tengelyes, nagy teljesítményű gázturbina</a:t>
            </a:r>
          </a:p>
        </p:txBody>
      </p:sp>
      <p:pic>
        <p:nvPicPr>
          <p:cNvPr id="220165" name="Picture 5" descr="GE gázturbina (2)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042988" y="1031875"/>
            <a:ext cx="7334250" cy="5164138"/>
          </a:xfrm>
          <a:noFill/>
          <a:ln/>
        </p:spPr>
      </p:pic>
      <p:sp>
        <p:nvSpPr>
          <p:cNvPr id="220167" name="AutoShape 7"/>
          <p:cNvSpPr>
            <a:spLocks noChangeArrowheads="1"/>
          </p:cNvSpPr>
          <p:nvPr/>
        </p:nvSpPr>
        <p:spPr bwMode="auto">
          <a:xfrm>
            <a:off x="1100138" y="2138363"/>
            <a:ext cx="1874837" cy="481012"/>
          </a:xfrm>
          <a:prstGeom prst="wedgeRoundRectCallout">
            <a:avLst>
              <a:gd name="adj1" fmla="val 162023"/>
              <a:gd name="adj2" fmla="val 261880"/>
              <a:gd name="adj3" fmla="val 16667"/>
            </a:avLst>
          </a:prstGeom>
          <a:solidFill>
            <a:srgbClr val="B2B2B2"/>
          </a:solidFill>
          <a:ln w="9525" algn="ctr">
            <a:solidFill>
              <a:srgbClr val="00506E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 sz="2000"/>
              <a:t>Kompresszor</a:t>
            </a:r>
          </a:p>
        </p:txBody>
      </p:sp>
      <p:sp>
        <p:nvSpPr>
          <p:cNvPr id="220168" name="AutoShape 8"/>
          <p:cNvSpPr>
            <a:spLocks noChangeArrowheads="1"/>
          </p:cNvSpPr>
          <p:nvPr/>
        </p:nvSpPr>
        <p:spPr bwMode="auto">
          <a:xfrm>
            <a:off x="3306763" y="965200"/>
            <a:ext cx="2587625" cy="1039813"/>
          </a:xfrm>
          <a:prstGeom prst="wedgeRoundRectCallout">
            <a:avLst>
              <a:gd name="adj1" fmla="val 54722"/>
              <a:gd name="adj2" fmla="val 200532"/>
              <a:gd name="adj3" fmla="val 16667"/>
            </a:avLst>
          </a:prstGeom>
          <a:solidFill>
            <a:srgbClr val="B2B2B2"/>
          </a:solidFill>
          <a:ln w="9525" algn="ctr">
            <a:solidFill>
              <a:srgbClr val="00506E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 sz="2000"/>
              <a:t>Kompresszort hajtó turbina (egy fokozatú, akciós)</a:t>
            </a:r>
          </a:p>
        </p:txBody>
      </p:sp>
      <p:sp>
        <p:nvSpPr>
          <p:cNvPr id="220169" name="AutoShape 9"/>
          <p:cNvSpPr>
            <a:spLocks noChangeArrowheads="1"/>
          </p:cNvSpPr>
          <p:nvPr/>
        </p:nvSpPr>
        <p:spPr bwMode="auto">
          <a:xfrm>
            <a:off x="6400800" y="1985963"/>
            <a:ext cx="2541588" cy="746125"/>
          </a:xfrm>
          <a:prstGeom prst="wedgeRoundRectCallout">
            <a:avLst>
              <a:gd name="adj1" fmla="val -46750"/>
              <a:gd name="adj2" fmla="val 162977"/>
              <a:gd name="adj3" fmla="val 16667"/>
            </a:avLst>
          </a:prstGeom>
          <a:solidFill>
            <a:srgbClr val="B2B2B2"/>
          </a:solidFill>
          <a:ln w="9525" algn="ctr">
            <a:solidFill>
              <a:srgbClr val="00506E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 sz="2000" dirty="0"/>
              <a:t>Munkaturbina (egy fokozatú, akciós)</a:t>
            </a:r>
          </a:p>
        </p:txBody>
      </p:sp>
      <p:sp>
        <p:nvSpPr>
          <p:cNvPr id="220170" name="AutoShape 10"/>
          <p:cNvSpPr>
            <a:spLocks noChangeArrowheads="1"/>
          </p:cNvSpPr>
          <p:nvPr/>
        </p:nvSpPr>
        <p:spPr bwMode="auto">
          <a:xfrm>
            <a:off x="1573213" y="1196975"/>
            <a:ext cx="1098550" cy="466725"/>
          </a:xfrm>
          <a:prstGeom prst="wedgeRoundRectCallout">
            <a:avLst>
              <a:gd name="adj1" fmla="val 290463"/>
              <a:gd name="adj2" fmla="val 396259"/>
              <a:gd name="adj3" fmla="val 16667"/>
            </a:avLst>
          </a:prstGeom>
          <a:solidFill>
            <a:srgbClr val="B2B2B2"/>
          </a:solidFill>
          <a:ln w="9525" algn="ctr">
            <a:solidFill>
              <a:srgbClr val="00506E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 sz="2000"/>
              <a:t>Égőtér</a:t>
            </a:r>
          </a:p>
        </p:txBody>
      </p:sp>
      <p:sp>
        <p:nvSpPr>
          <p:cNvPr id="220171" name="AutoShape 11"/>
          <p:cNvSpPr>
            <a:spLocks noChangeArrowheads="1"/>
          </p:cNvSpPr>
          <p:nvPr/>
        </p:nvSpPr>
        <p:spPr bwMode="auto">
          <a:xfrm>
            <a:off x="4484688" y="5457825"/>
            <a:ext cx="2293937" cy="404813"/>
          </a:xfrm>
          <a:prstGeom prst="wedgeRoundRectCallout">
            <a:avLst>
              <a:gd name="adj1" fmla="val -83356"/>
              <a:gd name="adj2" fmla="val -408431"/>
              <a:gd name="adj3" fmla="val 16667"/>
            </a:avLst>
          </a:prstGeom>
          <a:solidFill>
            <a:srgbClr val="B2B2B2"/>
          </a:solidFill>
          <a:ln w="9525" algn="ctr">
            <a:solidFill>
              <a:srgbClr val="00506E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 sz="2000"/>
              <a:t>Indító dízelmotor</a:t>
            </a:r>
          </a:p>
        </p:txBody>
      </p:sp>
      <p:sp>
        <p:nvSpPr>
          <p:cNvPr id="13" name="Dátum helye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880360" cy="476250"/>
          </a:xfrm>
        </p:spPr>
        <p:txBody>
          <a:bodyPr/>
          <a:lstStyle/>
          <a:p>
            <a:r>
              <a:rPr lang="hu-HU" dirty="0">
                <a:solidFill>
                  <a:schemeClr val="tx1"/>
                </a:solidFill>
              </a:rPr>
              <a:t>Hő- és </a:t>
            </a:r>
            <a:r>
              <a:rPr lang="hu-HU" dirty="0" smtClean="0">
                <a:solidFill>
                  <a:schemeClr val="tx1"/>
                </a:solidFill>
              </a:rPr>
              <a:t>Áramlástan Gépei</a:t>
            </a:r>
            <a:endParaRPr lang="hu-HU" dirty="0">
              <a:solidFill>
                <a:schemeClr val="tx1"/>
              </a:solidFill>
            </a:endParaRPr>
          </a:p>
          <a:p>
            <a:r>
              <a:rPr lang="hu-HU" b="1" i="1" dirty="0" smtClean="0">
                <a:solidFill>
                  <a:schemeClr val="tx1"/>
                </a:solidFill>
              </a:rPr>
              <a:t>Író </a:t>
            </a:r>
            <a:r>
              <a:rPr lang="hu-HU" b="1" i="1" dirty="0">
                <a:solidFill>
                  <a:schemeClr val="tx1"/>
                </a:solidFill>
              </a:rPr>
              <a:t>Béla</a:t>
            </a:r>
          </a:p>
        </p:txBody>
      </p:sp>
      <p:sp>
        <p:nvSpPr>
          <p:cNvPr id="14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72000" y="6245225"/>
            <a:ext cx="3743325" cy="476250"/>
          </a:xfrm>
        </p:spPr>
        <p:txBody>
          <a:bodyPr/>
          <a:lstStyle/>
          <a:p>
            <a:r>
              <a:rPr lang="hu-HU" dirty="0">
                <a:solidFill>
                  <a:schemeClr val="tx1"/>
                </a:solidFill>
              </a:rPr>
              <a:t>SZE-MTK</a:t>
            </a:r>
          </a:p>
          <a:p>
            <a:r>
              <a:rPr lang="hu-HU" dirty="0" smtClean="0">
                <a:solidFill>
                  <a:schemeClr val="tx1"/>
                </a:solidFill>
              </a:rPr>
              <a:t>Mechatronika és Gépszerkezettan Tanszék</a:t>
            </a:r>
            <a:endParaRPr lang="hu-H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01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01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201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201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20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20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20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20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201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201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201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201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201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201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201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201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20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20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201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201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0167" grpId="0" animBg="1"/>
      <p:bldP spid="220168" grpId="0" animBg="1"/>
      <p:bldP spid="220169" grpId="0" animBg="1"/>
      <p:bldP spid="220170" grpId="0" animBg="1"/>
      <p:bldP spid="22017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2"/>
          <p:cNvSpPr>
            <a:spLocks noGrp="1" noChangeArrowheads="1"/>
          </p:cNvSpPr>
          <p:nvPr>
            <p:ph type="title"/>
          </p:nvPr>
        </p:nvSpPr>
        <p:spPr>
          <a:xfrm>
            <a:off x="290513" y="85725"/>
            <a:ext cx="8702675" cy="762000"/>
          </a:xfrm>
        </p:spPr>
        <p:txBody>
          <a:bodyPr/>
          <a:lstStyle/>
          <a:p>
            <a:r>
              <a:rPr lang="hu-HU" sz="3200" dirty="0">
                <a:solidFill>
                  <a:schemeClr val="tx1"/>
                </a:solidFill>
              </a:rPr>
              <a:t>Két tengelyes, nagy teljesítményű gázturbina</a:t>
            </a:r>
          </a:p>
        </p:txBody>
      </p:sp>
      <p:pic>
        <p:nvPicPr>
          <p:cNvPr id="221192" name="Picture 8" descr="GE gázturbina (3)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942975" y="930275"/>
            <a:ext cx="7539038" cy="5253038"/>
          </a:xfrm>
          <a:noFill/>
          <a:ln/>
        </p:spPr>
      </p:pic>
      <p:sp>
        <p:nvSpPr>
          <p:cNvPr id="221194" name="AutoShape 10"/>
          <p:cNvSpPr>
            <a:spLocks noChangeArrowheads="1"/>
          </p:cNvSpPr>
          <p:nvPr/>
        </p:nvSpPr>
        <p:spPr bwMode="auto">
          <a:xfrm>
            <a:off x="4872038" y="5783263"/>
            <a:ext cx="1874837" cy="481012"/>
          </a:xfrm>
          <a:prstGeom prst="wedgeRoundRectCallout">
            <a:avLst>
              <a:gd name="adj1" fmla="val -18162"/>
              <a:gd name="adj2" fmla="val -619968"/>
              <a:gd name="adj3" fmla="val 16667"/>
            </a:avLst>
          </a:prstGeom>
          <a:solidFill>
            <a:srgbClr val="B2B2B2"/>
          </a:solidFill>
          <a:ln w="9525" algn="ctr">
            <a:solidFill>
              <a:srgbClr val="00506E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 sz="2000"/>
              <a:t>Kompresszor</a:t>
            </a:r>
          </a:p>
        </p:txBody>
      </p:sp>
      <p:sp>
        <p:nvSpPr>
          <p:cNvPr id="221195" name="AutoShape 11"/>
          <p:cNvSpPr>
            <a:spLocks noChangeArrowheads="1"/>
          </p:cNvSpPr>
          <p:nvPr/>
        </p:nvSpPr>
        <p:spPr bwMode="auto">
          <a:xfrm>
            <a:off x="652463" y="933450"/>
            <a:ext cx="2587625" cy="1039813"/>
          </a:xfrm>
          <a:prstGeom prst="wedgeRoundRectCallout">
            <a:avLst>
              <a:gd name="adj1" fmla="val 171843"/>
              <a:gd name="adj2" fmla="val 134579"/>
              <a:gd name="adj3" fmla="val 16667"/>
            </a:avLst>
          </a:prstGeom>
          <a:solidFill>
            <a:srgbClr val="B2B2B2"/>
          </a:solidFill>
          <a:ln w="9525" algn="ctr">
            <a:solidFill>
              <a:srgbClr val="00506E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 sz="2000"/>
              <a:t>Kompresszort hajtó turbina (egy fokozatú, akciós)</a:t>
            </a:r>
          </a:p>
        </p:txBody>
      </p:sp>
      <p:sp>
        <p:nvSpPr>
          <p:cNvPr id="221196" name="AutoShape 12"/>
          <p:cNvSpPr>
            <a:spLocks noChangeArrowheads="1"/>
          </p:cNvSpPr>
          <p:nvPr/>
        </p:nvSpPr>
        <p:spPr bwMode="auto">
          <a:xfrm>
            <a:off x="3632200" y="909638"/>
            <a:ext cx="2541588" cy="746125"/>
          </a:xfrm>
          <a:prstGeom prst="wedgeRoundRectCallout">
            <a:avLst>
              <a:gd name="adj1" fmla="val 76106"/>
              <a:gd name="adj2" fmla="val 200000"/>
              <a:gd name="adj3" fmla="val 16667"/>
            </a:avLst>
          </a:prstGeom>
          <a:solidFill>
            <a:srgbClr val="B2B2B2"/>
          </a:solidFill>
          <a:ln w="9525" algn="ctr">
            <a:solidFill>
              <a:srgbClr val="00506E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 sz="2000"/>
              <a:t>Munkaturbina (egy fokozatú, akciós)</a:t>
            </a:r>
          </a:p>
        </p:txBody>
      </p:sp>
      <p:sp>
        <p:nvSpPr>
          <p:cNvPr id="221197" name="AutoShape 13"/>
          <p:cNvSpPr>
            <a:spLocks noChangeArrowheads="1"/>
          </p:cNvSpPr>
          <p:nvPr/>
        </p:nvSpPr>
        <p:spPr bwMode="auto">
          <a:xfrm>
            <a:off x="6678613" y="4676775"/>
            <a:ext cx="1949450" cy="949325"/>
          </a:xfrm>
          <a:prstGeom prst="wedgeRoundRectCallout">
            <a:avLst>
              <a:gd name="adj1" fmla="val -93648"/>
              <a:gd name="adj2" fmla="val -186454"/>
              <a:gd name="adj3" fmla="val 16667"/>
            </a:avLst>
          </a:prstGeom>
          <a:solidFill>
            <a:srgbClr val="B2B2B2"/>
          </a:solidFill>
          <a:ln w="9525" algn="ctr">
            <a:solidFill>
              <a:srgbClr val="00506E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 sz="2000"/>
              <a:t>Égőterek a kompresszor háza körül</a:t>
            </a:r>
          </a:p>
        </p:txBody>
      </p:sp>
      <p:sp>
        <p:nvSpPr>
          <p:cNvPr id="221198" name="AutoShape 14"/>
          <p:cNvSpPr>
            <a:spLocks noChangeArrowheads="1"/>
          </p:cNvSpPr>
          <p:nvPr/>
        </p:nvSpPr>
        <p:spPr bwMode="auto">
          <a:xfrm>
            <a:off x="231775" y="2201863"/>
            <a:ext cx="2293938" cy="404812"/>
          </a:xfrm>
          <a:prstGeom prst="wedgeRoundRectCallout">
            <a:avLst>
              <a:gd name="adj1" fmla="val 105917"/>
              <a:gd name="adj2" fmla="val 254704"/>
              <a:gd name="adj3" fmla="val 16667"/>
            </a:avLst>
          </a:prstGeom>
          <a:solidFill>
            <a:srgbClr val="B2B2B2"/>
          </a:solidFill>
          <a:ln w="9525" algn="ctr">
            <a:solidFill>
              <a:srgbClr val="00506E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 sz="2000" dirty="0"/>
              <a:t>Indító dízelmotor</a:t>
            </a:r>
          </a:p>
        </p:txBody>
      </p:sp>
      <p:sp>
        <p:nvSpPr>
          <p:cNvPr id="13" name="Dátum helye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880360" cy="476250"/>
          </a:xfrm>
        </p:spPr>
        <p:txBody>
          <a:bodyPr/>
          <a:lstStyle/>
          <a:p>
            <a:r>
              <a:rPr lang="hu-HU" dirty="0">
                <a:solidFill>
                  <a:schemeClr val="tx1"/>
                </a:solidFill>
              </a:rPr>
              <a:t>Hő- és </a:t>
            </a:r>
            <a:r>
              <a:rPr lang="hu-HU" dirty="0" smtClean="0">
                <a:solidFill>
                  <a:schemeClr val="tx1"/>
                </a:solidFill>
              </a:rPr>
              <a:t>Áramlástan Gépei</a:t>
            </a:r>
            <a:endParaRPr lang="hu-HU" dirty="0">
              <a:solidFill>
                <a:schemeClr val="tx1"/>
              </a:solidFill>
            </a:endParaRPr>
          </a:p>
          <a:p>
            <a:r>
              <a:rPr lang="hu-HU" b="1" i="1" dirty="0" smtClean="0">
                <a:solidFill>
                  <a:schemeClr val="tx1"/>
                </a:solidFill>
              </a:rPr>
              <a:t>Író </a:t>
            </a:r>
            <a:r>
              <a:rPr lang="hu-HU" b="1" i="1" dirty="0">
                <a:solidFill>
                  <a:schemeClr val="tx1"/>
                </a:solidFill>
              </a:rPr>
              <a:t>Béla</a:t>
            </a:r>
          </a:p>
        </p:txBody>
      </p:sp>
      <p:sp>
        <p:nvSpPr>
          <p:cNvPr id="14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72000" y="6245225"/>
            <a:ext cx="3743325" cy="476250"/>
          </a:xfrm>
        </p:spPr>
        <p:txBody>
          <a:bodyPr/>
          <a:lstStyle/>
          <a:p>
            <a:r>
              <a:rPr lang="hu-HU" dirty="0">
                <a:solidFill>
                  <a:schemeClr val="tx1"/>
                </a:solidFill>
              </a:rPr>
              <a:t>SZE-MTK</a:t>
            </a:r>
          </a:p>
          <a:p>
            <a:r>
              <a:rPr lang="hu-HU" dirty="0" smtClean="0">
                <a:solidFill>
                  <a:schemeClr val="tx1"/>
                </a:solidFill>
              </a:rPr>
              <a:t>Mechatronika és Gépszerkezettan Tanszék</a:t>
            </a:r>
            <a:endParaRPr lang="hu-H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1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1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21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21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21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21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211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211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21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21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211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211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21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21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211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211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21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21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211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211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1194" grpId="0" animBg="1"/>
      <p:bldP spid="221195" grpId="0" animBg="1"/>
      <p:bldP spid="221196" grpId="0" animBg="1"/>
      <p:bldP spid="221197" grpId="0" animBg="1"/>
      <p:bldP spid="22119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Rectangle 2"/>
          <p:cNvSpPr>
            <a:spLocks noGrp="1" noChangeArrowheads="1"/>
          </p:cNvSpPr>
          <p:nvPr>
            <p:ph type="title"/>
          </p:nvPr>
        </p:nvSpPr>
        <p:spPr>
          <a:xfrm>
            <a:off x="217043" y="238443"/>
            <a:ext cx="8702675" cy="762000"/>
          </a:xfrm>
        </p:spPr>
        <p:txBody>
          <a:bodyPr/>
          <a:lstStyle/>
          <a:p>
            <a:r>
              <a:rPr lang="hu-HU" sz="2800" dirty="0">
                <a:solidFill>
                  <a:schemeClr val="tx1"/>
                </a:solidFill>
              </a:rPr>
              <a:t>Vasúti mozdony </a:t>
            </a:r>
            <a:r>
              <a:rPr lang="hu-HU" sz="2800" dirty="0" smtClean="0">
                <a:solidFill>
                  <a:schemeClr val="tx1"/>
                </a:solidFill>
              </a:rPr>
              <a:t>egytengelyes gázturbina </a:t>
            </a:r>
            <a:r>
              <a:rPr lang="hu-HU" sz="2800" dirty="0">
                <a:solidFill>
                  <a:schemeClr val="tx1"/>
                </a:solidFill>
              </a:rPr>
              <a:t>hajtással</a:t>
            </a:r>
          </a:p>
        </p:txBody>
      </p:sp>
      <p:pic>
        <p:nvPicPr>
          <p:cNvPr id="222213" name="Picture 5" descr="Mozdony gázturbina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63525" y="1855788"/>
            <a:ext cx="8688388" cy="3416300"/>
          </a:xfrm>
          <a:noFill/>
          <a:ln/>
        </p:spPr>
      </p:pic>
      <p:sp>
        <p:nvSpPr>
          <p:cNvPr id="222215" name="AutoShape 7"/>
          <p:cNvSpPr>
            <a:spLocks noChangeArrowheads="1"/>
          </p:cNvSpPr>
          <p:nvPr/>
        </p:nvSpPr>
        <p:spPr bwMode="auto">
          <a:xfrm>
            <a:off x="3179763" y="5410200"/>
            <a:ext cx="3051175" cy="449263"/>
          </a:xfrm>
          <a:prstGeom prst="wedgeRoundRectCallout">
            <a:avLst>
              <a:gd name="adj1" fmla="val -65088"/>
              <a:gd name="adj2" fmla="val -437634"/>
              <a:gd name="adj3" fmla="val 16667"/>
            </a:avLst>
          </a:prstGeom>
          <a:solidFill>
            <a:srgbClr val="B2B2B2"/>
          </a:solidFill>
          <a:ln w="9525" algn="ctr">
            <a:solidFill>
              <a:srgbClr val="00506E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 sz="2000"/>
              <a:t>Több fokozatú turbina</a:t>
            </a:r>
          </a:p>
        </p:txBody>
      </p:sp>
      <p:sp>
        <p:nvSpPr>
          <p:cNvPr id="222216" name="AutoShape 8"/>
          <p:cNvSpPr>
            <a:spLocks noChangeArrowheads="1"/>
          </p:cNvSpPr>
          <p:nvPr/>
        </p:nvSpPr>
        <p:spPr bwMode="auto">
          <a:xfrm>
            <a:off x="6205538" y="1184275"/>
            <a:ext cx="1982787" cy="449263"/>
          </a:xfrm>
          <a:prstGeom prst="wedgeRoundRectCallout">
            <a:avLst>
              <a:gd name="adj1" fmla="val -92435"/>
              <a:gd name="adj2" fmla="val 484278"/>
              <a:gd name="adj3" fmla="val 16667"/>
            </a:avLst>
          </a:prstGeom>
          <a:solidFill>
            <a:srgbClr val="B2B2B2"/>
          </a:solidFill>
          <a:ln w="9525" algn="ctr">
            <a:solidFill>
              <a:srgbClr val="00506E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 sz="2000"/>
              <a:t>Kompresszor</a:t>
            </a:r>
          </a:p>
        </p:txBody>
      </p:sp>
      <p:sp>
        <p:nvSpPr>
          <p:cNvPr id="222218" name="AutoShape 10"/>
          <p:cNvSpPr>
            <a:spLocks noChangeArrowheads="1"/>
          </p:cNvSpPr>
          <p:nvPr/>
        </p:nvSpPr>
        <p:spPr bwMode="auto">
          <a:xfrm>
            <a:off x="1682750" y="5380038"/>
            <a:ext cx="1098550" cy="466725"/>
          </a:xfrm>
          <a:prstGeom prst="wedgeRoundRectCallout">
            <a:avLst>
              <a:gd name="adj1" fmla="val -97542"/>
              <a:gd name="adj2" fmla="val -526190"/>
              <a:gd name="adj3" fmla="val 16667"/>
            </a:avLst>
          </a:prstGeom>
          <a:solidFill>
            <a:srgbClr val="B2B2B2"/>
          </a:solidFill>
          <a:ln w="9525" algn="ctr">
            <a:solidFill>
              <a:srgbClr val="00506E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 sz="2000"/>
              <a:t>Égőtér</a:t>
            </a:r>
          </a:p>
        </p:txBody>
      </p:sp>
      <p:sp>
        <p:nvSpPr>
          <p:cNvPr id="222220" name="AutoShape 12"/>
          <p:cNvSpPr>
            <a:spLocks noChangeArrowheads="1"/>
          </p:cNvSpPr>
          <p:nvPr/>
        </p:nvSpPr>
        <p:spPr bwMode="auto">
          <a:xfrm>
            <a:off x="6381750" y="5370513"/>
            <a:ext cx="2479675" cy="450850"/>
          </a:xfrm>
          <a:prstGeom prst="wedgeRoundRectCallout">
            <a:avLst>
              <a:gd name="adj1" fmla="val 1602"/>
              <a:gd name="adj2" fmla="val -578171"/>
              <a:gd name="adj3" fmla="val 16667"/>
            </a:avLst>
          </a:prstGeom>
          <a:solidFill>
            <a:srgbClr val="B2B2B2"/>
          </a:solidFill>
          <a:ln w="9525" algn="ctr">
            <a:solidFill>
              <a:srgbClr val="00506E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 sz="2000"/>
              <a:t>Villamos generátor</a:t>
            </a:r>
          </a:p>
        </p:txBody>
      </p:sp>
      <p:sp>
        <p:nvSpPr>
          <p:cNvPr id="222221" name="AutoShape 13"/>
          <p:cNvSpPr>
            <a:spLocks noChangeArrowheads="1"/>
          </p:cNvSpPr>
          <p:nvPr/>
        </p:nvSpPr>
        <p:spPr bwMode="auto">
          <a:xfrm>
            <a:off x="2149475" y="1233488"/>
            <a:ext cx="3190875" cy="371475"/>
          </a:xfrm>
          <a:prstGeom prst="wedgeRoundRectCallout">
            <a:avLst>
              <a:gd name="adj1" fmla="val -2042"/>
              <a:gd name="adj2" fmla="val 283759"/>
              <a:gd name="adj3" fmla="val 16667"/>
            </a:avLst>
          </a:prstGeom>
          <a:solidFill>
            <a:srgbClr val="B2B2B2"/>
          </a:solidFill>
          <a:ln w="9525" algn="ctr">
            <a:solidFill>
              <a:srgbClr val="00506E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 sz="2000"/>
              <a:t>Hőhasznosító hőcserélő</a:t>
            </a:r>
          </a:p>
        </p:txBody>
      </p:sp>
      <p:sp>
        <p:nvSpPr>
          <p:cNvPr id="13" name="Dátum helye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880360" cy="476250"/>
          </a:xfrm>
        </p:spPr>
        <p:txBody>
          <a:bodyPr/>
          <a:lstStyle/>
          <a:p>
            <a:r>
              <a:rPr lang="hu-HU" dirty="0">
                <a:solidFill>
                  <a:schemeClr val="tx1"/>
                </a:solidFill>
              </a:rPr>
              <a:t>Hő- és </a:t>
            </a:r>
            <a:r>
              <a:rPr lang="hu-HU" dirty="0" smtClean="0">
                <a:solidFill>
                  <a:schemeClr val="tx1"/>
                </a:solidFill>
              </a:rPr>
              <a:t>Áramlástan Gépei</a:t>
            </a:r>
            <a:endParaRPr lang="hu-HU" dirty="0">
              <a:solidFill>
                <a:schemeClr val="tx1"/>
              </a:solidFill>
            </a:endParaRPr>
          </a:p>
          <a:p>
            <a:r>
              <a:rPr lang="hu-HU" b="1" i="1" dirty="0" smtClean="0">
                <a:solidFill>
                  <a:schemeClr val="tx1"/>
                </a:solidFill>
              </a:rPr>
              <a:t>Író </a:t>
            </a:r>
            <a:r>
              <a:rPr lang="hu-HU" b="1" i="1" dirty="0">
                <a:solidFill>
                  <a:schemeClr val="tx1"/>
                </a:solidFill>
              </a:rPr>
              <a:t>Béla</a:t>
            </a:r>
          </a:p>
        </p:txBody>
      </p:sp>
      <p:sp>
        <p:nvSpPr>
          <p:cNvPr id="14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72000" y="6245225"/>
            <a:ext cx="3743325" cy="476250"/>
          </a:xfrm>
        </p:spPr>
        <p:txBody>
          <a:bodyPr/>
          <a:lstStyle/>
          <a:p>
            <a:r>
              <a:rPr lang="hu-HU" dirty="0">
                <a:solidFill>
                  <a:schemeClr val="tx1"/>
                </a:solidFill>
              </a:rPr>
              <a:t>SZE-MTK</a:t>
            </a:r>
          </a:p>
          <a:p>
            <a:r>
              <a:rPr lang="hu-HU" dirty="0" smtClean="0">
                <a:solidFill>
                  <a:schemeClr val="tx1"/>
                </a:solidFill>
              </a:rPr>
              <a:t>Mechatronika és Gépszerkezettan Tanszék</a:t>
            </a:r>
            <a:endParaRPr lang="hu-H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22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22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222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222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22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22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222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222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22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22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22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222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222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222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222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222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22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22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222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222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2215" grpId="0" animBg="1"/>
      <p:bldP spid="222216" grpId="0" animBg="1"/>
      <p:bldP spid="222218" grpId="0" animBg="1"/>
      <p:bldP spid="222220" grpId="0" animBg="1"/>
      <p:bldP spid="222221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183198"/>
            <a:ext cx="8229600" cy="914082"/>
          </a:xfrm>
        </p:spPr>
        <p:txBody>
          <a:bodyPr/>
          <a:lstStyle/>
          <a:p>
            <a:r>
              <a:rPr lang="hu-HU" dirty="0" smtClean="0"/>
              <a:t>Egytengelyes gázturbina</a:t>
            </a:r>
            <a:endParaRPr lang="hu-HU" dirty="0"/>
          </a:p>
        </p:txBody>
      </p:sp>
      <p:pic>
        <p:nvPicPr>
          <p:cNvPr id="6" name="Tartalom helye 5" descr="Gázturbina_2.bmp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998160" y="1197670"/>
            <a:ext cx="5134160" cy="5093086"/>
          </a:xfrm>
        </p:spPr>
      </p:pic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Hő- és Áramlástan gépei</a:t>
            </a:r>
          </a:p>
          <a:p>
            <a:r>
              <a:rPr lang="hu-HU" smtClean="0"/>
              <a:t>Dr. </a:t>
            </a:r>
            <a:r>
              <a:rPr lang="hu-HU" b="1" i="1" smtClean="0"/>
              <a:t>Író Béla</a:t>
            </a:r>
            <a:endParaRPr lang="hu-HU" b="1" i="1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SZE-MTK</a:t>
            </a:r>
          </a:p>
          <a:p>
            <a:r>
              <a:rPr lang="hu-HU" smtClean="0"/>
              <a:t>Mechatronika és Gépszerkezettan  Tanszék</a:t>
            </a:r>
            <a:endParaRPr lang="hu-HU" dirty="0"/>
          </a:p>
        </p:txBody>
      </p:sp>
      <p:sp>
        <p:nvSpPr>
          <p:cNvPr id="7" name="AutoShape 7"/>
          <p:cNvSpPr>
            <a:spLocks noChangeArrowheads="1"/>
          </p:cNvSpPr>
          <p:nvPr/>
        </p:nvSpPr>
        <p:spPr bwMode="auto">
          <a:xfrm>
            <a:off x="621792" y="2184083"/>
            <a:ext cx="1874837" cy="481012"/>
          </a:xfrm>
          <a:prstGeom prst="wedgeRoundRectCallout">
            <a:avLst>
              <a:gd name="adj1" fmla="val 133247"/>
              <a:gd name="adj2" fmla="val 239068"/>
              <a:gd name="adj3" fmla="val 16667"/>
            </a:avLst>
          </a:prstGeom>
          <a:solidFill>
            <a:srgbClr val="B2B2B2"/>
          </a:solidFill>
          <a:ln w="9525" algn="ctr">
            <a:solidFill>
              <a:srgbClr val="00506E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 sz="2000" dirty="0"/>
              <a:t>Kompresszor</a:t>
            </a:r>
          </a:p>
        </p:txBody>
      </p:sp>
      <p:sp>
        <p:nvSpPr>
          <p:cNvPr id="8" name="AutoShape 9"/>
          <p:cNvSpPr>
            <a:spLocks noChangeArrowheads="1"/>
          </p:cNvSpPr>
          <p:nvPr/>
        </p:nvSpPr>
        <p:spPr bwMode="auto">
          <a:xfrm>
            <a:off x="6693408" y="1775651"/>
            <a:ext cx="2203704" cy="746125"/>
          </a:xfrm>
          <a:prstGeom prst="wedgeRoundRectCallout">
            <a:avLst>
              <a:gd name="adj1" fmla="val -130538"/>
              <a:gd name="adj2" fmla="val -79678"/>
              <a:gd name="adj3" fmla="val 16667"/>
            </a:avLst>
          </a:prstGeom>
          <a:solidFill>
            <a:srgbClr val="B2B2B2"/>
          </a:solidFill>
          <a:ln w="9525" algn="ctr">
            <a:solidFill>
              <a:srgbClr val="00506E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 sz="2000" dirty="0" smtClean="0"/>
              <a:t>Három fokozatú turbina</a:t>
            </a:r>
            <a:endParaRPr lang="hu-HU" sz="2000" dirty="0"/>
          </a:p>
        </p:txBody>
      </p:sp>
      <p:sp>
        <p:nvSpPr>
          <p:cNvPr id="9" name="AutoShape 10"/>
          <p:cNvSpPr>
            <a:spLocks noChangeArrowheads="1"/>
          </p:cNvSpPr>
          <p:nvPr/>
        </p:nvSpPr>
        <p:spPr bwMode="auto">
          <a:xfrm>
            <a:off x="473075" y="1196975"/>
            <a:ext cx="1098550" cy="466725"/>
          </a:xfrm>
          <a:prstGeom prst="wedgeRoundRectCallout">
            <a:avLst>
              <a:gd name="adj1" fmla="val 246348"/>
              <a:gd name="adj2" fmla="val 190545"/>
              <a:gd name="adj3" fmla="val 16667"/>
            </a:avLst>
          </a:prstGeom>
          <a:solidFill>
            <a:srgbClr val="B2B2B2"/>
          </a:solidFill>
          <a:ln w="9525" algn="ctr">
            <a:solidFill>
              <a:srgbClr val="00506E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 sz="2000"/>
              <a:t>Égőtér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110046"/>
            <a:ext cx="8229600" cy="950658"/>
          </a:xfrm>
        </p:spPr>
        <p:txBody>
          <a:bodyPr/>
          <a:lstStyle/>
          <a:p>
            <a:r>
              <a:rPr lang="hu-HU" sz="3200" dirty="0" smtClean="0"/>
              <a:t>Gázturbina hajtású légcsavaros motor szerkezeti vázlata</a:t>
            </a:r>
            <a:endParaRPr lang="hu-HU" sz="3200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Hő- és Áramlástan gépei</a:t>
            </a:r>
          </a:p>
          <a:p>
            <a:r>
              <a:rPr lang="hu-HU" smtClean="0"/>
              <a:t>Dr. </a:t>
            </a:r>
            <a:r>
              <a:rPr lang="hu-HU" b="1" i="1" smtClean="0"/>
              <a:t>Író Béla</a:t>
            </a:r>
            <a:endParaRPr lang="hu-HU" b="1" i="1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SZE-MTK</a:t>
            </a:r>
          </a:p>
          <a:p>
            <a:r>
              <a:rPr lang="hu-HU" smtClean="0"/>
              <a:t>Mechatronika és Gépszerkezettan  Tanszék</a:t>
            </a:r>
            <a:endParaRPr lang="hu-HU" dirty="0"/>
          </a:p>
        </p:txBody>
      </p:sp>
      <p:pic>
        <p:nvPicPr>
          <p:cNvPr id="6" name="Kép 5" descr="R_gázturbina_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67128" y="1225188"/>
            <a:ext cx="4813844" cy="4243032"/>
          </a:xfrm>
          <a:prstGeom prst="rect">
            <a:avLst/>
          </a:prstGeom>
        </p:spPr>
      </p:pic>
      <p:sp>
        <p:nvSpPr>
          <p:cNvPr id="7" name="AutoShape 7"/>
          <p:cNvSpPr>
            <a:spLocks noChangeArrowheads="1"/>
          </p:cNvSpPr>
          <p:nvPr/>
        </p:nvSpPr>
        <p:spPr bwMode="auto">
          <a:xfrm>
            <a:off x="484632" y="1050227"/>
            <a:ext cx="1874837" cy="481012"/>
          </a:xfrm>
          <a:prstGeom prst="wedgeRoundRectCallout">
            <a:avLst>
              <a:gd name="adj1" fmla="val 124467"/>
              <a:gd name="adj2" fmla="val 324613"/>
              <a:gd name="adj3" fmla="val 16667"/>
            </a:avLst>
          </a:prstGeom>
          <a:solidFill>
            <a:srgbClr val="B2B2B2"/>
          </a:solidFill>
          <a:ln w="9525" algn="ctr">
            <a:solidFill>
              <a:srgbClr val="00506E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 sz="2000" dirty="0"/>
              <a:t>Kompresszor</a:t>
            </a:r>
          </a:p>
        </p:txBody>
      </p:sp>
      <p:sp>
        <p:nvSpPr>
          <p:cNvPr id="8" name="AutoShape 9"/>
          <p:cNvSpPr>
            <a:spLocks noChangeArrowheads="1"/>
          </p:cNvSpPr>
          <p:nvPr/>
        </p:nvSpPr>
        <p:spPr bwMode="auto">
          <a:xfrm>
            <a:off x="7342632" y="870395"/>
            <a:ext cx="1243584" cy="501205"/>
          </a:xfrm>
          <a:prstGeom prst="wedgeRoundRectCallout">
            <a:avLst>
              <a:gd name="adj1" fmla="val -188572"/>
              <a:gd name="adj2" fmla="val 333608"/>
              <a:gd name="adj3" fmla="val 16667"/>
            </a:avLst>
          </a:prstGeom>
          <a:solidFill>
            <a:srgbClr val="B2B2B2"/>
          </a:solidFill>
          <a:ln w="9525" algn="ctr">
            <a:solidFill>
              <a:srgbClr val="00506E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 sz="2000" dirty="0" smtClean="0"/>
              <a:t>Turbina</a:t>
            </a:r>
            <a:endParaRPr lang="hu-HU" sz="2000" dirty="0"/>
          </a:p>
        </p:txBody>
      </p:sp>
      <p:sp>
        <p:nvSpPr>
          <p:cNvPr id="9" name="AutoShape 10"/>
          <p:cNvSpPr>
            <a:spLocks noChangeArrowheads="1"/>
          </p:cNvSpPr>
          <p:nvPr/>
        </p:nvSpPr>
        <p:spPr bwMode="auto">
          <a:xfrm>
            <a:off x="7559675" y="4150487"/>
            <a:ext cx="1098550" cy="466725"/>
          </a:xfrm>
          <a:prstGeom prst="wedgeRoundRectCallout">
            <a:avLst>
              <a:gd name="adj1" fmla="val -262230"/>
              <a:gd name="adj2" fmla="val -122923"/>
              <a:gd name="adj3" fmla="val 16667"/>
            </a:avLst>
          </a:prstGeom>
          <a:solidFill>
            <a:srgbClr val="B2B2B2"/>
          </a:solidFill>
          <a:ln w="9525" algn="ctr">
            <a:solidFill>
              <a:srgbClr val="00506E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 sz="2000"/>
              <a:t>Égőtér</a:t>
            </a:r>
          </a:p>
        </p:txBody>
      </p:sp>
      <p:sp>
        <p:nvSpPr>
          <p:cNvPr id="10" name="Szövegdoboz 9"/>
          <p:cNvSpPr txBox="1"/>
          <p:nvPr/>
        </p:nvSpPr>
        <p:spPr>
          <a:xfrm>
            <a:off x="923544" y="5559552"/>
            <a:ext cx="72877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A turbina a kompresszor mellett a légcsavarnál szükséges teljesítményt is biztosítja 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2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500"/>
                            </p:stCondLst>
                            <p:childTnLst>
                              <p:par>
                                <p:cTn id="12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000"/>
                            </p:stCondLst>
                            <p:childTnLst>
                              <p:par>
                                <p:cTn id="19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500"/>
                            </p:stCondLst>
                            <p:childTnLst>
                              <p:par>
                                <p:cTn id="26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Kép 11" descr="R_gázturbina_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33272" y="1563789"/>
            <a:ext cx="7068312" cy="3265306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110046"/>
            <a:ext cx="8229600" cy="950658"/>
          </a:xfrm>
        </p:spPr>
        <p:txBody>
          <a:bodyPr/>
          <a:lstStyle/>
          <a:p>
            <a:r>
              <a:rPr lang="hu-HU" sz="3200" dirty="0" smtClean="0"/>
              <a:t>Klasszikus repülőgép gázturbina szerkezeti vázlata</a:t>
            </a:r>
            <a:endParaRPr lang="hu-HU" sz="3200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Hő- és Áramlástan gépei</a:t>
            </a:r>
          </a:p>
          <a:p>
            <a:r>
              <a:rPr lang="hu-HU" smtClean="0"/>
              <a:t>Dr. </a:t>
            </a:r>
            <a:r>
              <a:rPr lang="hu-HU" b="1" i="1" smtClean="0"/>
              <a:t>Író Béla</a:t>
            </a:r>
            <a:endParaRPr lang="hu-HU" b="1" i="1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SZE-MTK</a:t>
            </a:r>
          </a:p>
          <a:p>
            <a:r>
              <a:rPr lang="hu-HU" smtClean="0"/>
              <a:t>Mechatronika és Gépszerkezettan  Tanszék</a:t>
            </a:r>
            <a:endParaRPr lang="hu-HU" dirty="0"/>
          </a:p>
        </p:txBody>
      </p:sp>
      <p:sp>
        <p:nvSpPr>
          <p:cNvPr id="7" name="AutoShape 7"/>
          <p:cNvSpPr>
            <a:spLocks noChangeArrowheads="1"/>
          </p:cNvSpPr>
          <p:nvPr/>
        </p:nvSpPr>
        <p:spPr bwMode="auto">
          <a:xfrm>
            <a:off x="484632" y="1050227"/>
            <a:ext cx="1874837" cy="481012"/>
          </a:xfrm>
          <a:prstGeom prst="wedgeRoundRectCallout">
            <a:avLst>
              <a:gd name="adj1" fmla="val 109348"/>
              <a:gd name="adj2" fmla="val 229564"/>
              <a:gd name="adj3" fmla="val 16667"/>
            </a:avLst>
          </a:prstGeom>
          <a:solidFill>
            <a:srgbClr val="B2B2B2"/>
          </a:solidFill>
          <a:ln w="9525" algn="ctr">
            <a:solidFill>
              <a:srgbClr val="00506E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 sz="2000" dirty="0"/>
              <a:t>Kompresszor</a:t>
            </a:r>
          </a:p>
        </p:txBody>
      </p:sp>
      <p:sp>
        <p:nvSpPr>
          <p:cNvPr id="8" name="AutoShape 9"/>
          <p:cNvSpPr>
            <a:spLocks noChangeArrowheads="1"/>
          </p:cNvSpPr>
          <p:nvPr/>
        </p:nvSpPr>
        <p:spPr bwMode="auto">
          <a:xfrm>
            <a:off x="7342632" y="870395"/>
            <a:ext cx="1243584" cy="501205"/>
          </a:xfrm>
          <a:prstGeom prst="wedgeRoundRectCallout">
            <a:avLst>
              <a:gd name="adj1" fmla="val -142248"/>
              <a:gd name="adj2" fmla="val 244212"/>
              <a:gd name="adj3" fmla="val 16667"/>
            </a:avLst>
          </a:prstGeom>
          <a:solidFill>
            <a:srgbClr val="B2B2B2"/>
          </a:solidFill>
          <a:ln w="9525" algn="ctr">
            <a:solidFill>
              <a:srgbClr val="00506E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 sz="2000" dirty="0" smtClean="0"/>
              <a:t>Turbina</a:t>
            </a:r>
            <a:endParaRPr lang="hu-HU" sz="2000" dirty="0"/>
          </a:p>
        </p:txBody>
      </p:sp>
      <p:sp>
        <p:nvSpPr>
          <p:cNvPr id="9" name="AutoShape 10"/>
          <p:cNvSpPr>
            <a:spLocks noChangeArrowheads="1"/>
          </p:cNvSpPr>
          <p:nvPr/>
        </p:nvSpPr>
        <p:spPr bwMode="auto">
          <a:xfrm>
            <a:off x="7678547" y="4571111"/>
            <a:ext cx="1098550" cy="466725"/>
          </a:xfrm>
          <a:prstGeom prst="wedgeRoundRectCallout">
            <a:avLst>
              <a:gd name="adj1" fmla="val -255571"/>
              <a:gd name="adj2" fmla="val -169943"/>
              <a:gd name="adj3" fmla="val 16667"/>
            </a:avLst>
          </a:prstGeom>
          <a:solidFill>
            <a:srgbClr val="B2B2B2"/>
          </a:solidFill>
          <a:ln w="9525" algn="ctr">
            <a:solidFill>
              <a:srgbClr val="00506E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 sz="2000"/>
              <a:t>Égőtér</a:t>
            </a:r>
          </a:p>
        </p:txBody>
      </p:sp>
      <p:sp>
        <p:nvSpPr>
          <p:cNvPr id="10" name="Szövegdoboz 9"/>
          <p:cNvSpPr txBox="1"/>
          <p:nvPr/>
        </p:nvSpPr>
        <p:spPr>
          <a:xfrm>
            <a:off x="493776" y="5468112"/>
            <a:ext cx="8147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A turbina csak a kompresszor hajtásához szükséges teljesítményt biztosítja 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2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500"/>
                            </p:stCondLst>
                            <p:childTnLst>
                              <p:par>
                                <p:cTn id="12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000"/>
                            </p:stCondLst>
                            <p:childTnLst>
                              <p:par>
                                <p:cTn id="19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500"/>
                            </p:stCondLst>
                            <p:childTnLst>
                              <p:par>
                                <p:cTn id="26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Kép 10" descr="R_gázturbina_3_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08176" y="1915963"/>
            <a:ext cx="6318504" cy="3410122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110046"/>
            <a:ext cx="8229600" cy="950658"/>
          </a:xfrm>
        </p:spPr>
        <p:txBody>
          <a:bodyPr/>
          <a:lstStyle/>
          <a:p>
            <a:r>
              <a:rPr lang="hu-HU" sz="3200" dirty="0" smtClean="0"/>
              <a:t>Kétáramú repülőgép gázturbina szerkezeti vázlata</a:t>
            </a:r>
            <a:endParaRPr lang="hu-HU" sz="3200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Hő- és Áramlástan gépei</a:t>
            </a:r>
          </a:p>
          <a:p>
            <a:r>
              <a:rPr lang="hu-HU" smtClean="0"/>
              <a:t>Dr. </a:t>
            </a:r>
            <a:r>
              <a:rPr lang="hu-HU" b="1" i="1" smtClean="0"/>
              <a:t>Író Béla</a:t>
            </a:r>
            <a:endParaRPr lang="hu-HU" b="1" i="1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SZE-MTK</a:t>
            </a:r>
          </a:p>
          <a:p>
            <a:r>
              <a:rPr lang="hu-HU" smtClean="0"/>
              <a:t>Mechatronika és Gépszerkezettan  Tanszék</a:t>
            </a:r>
            <a:endParaRPr lang="hu-HU" dirty="0"/>
          </a:p>
        </p:txBody>
      </p:sp>
      <p:sp>
        <p:nvSpPr>
          <p:cNvPr id="7" name="AutoShape 7"/>
          <p:cNvSpPr>
            <a:spLocks noChangeArrowheads="1"/>
          </p:cNvSpPr>
          <p:nvPr/>
        </p:nvSpPr>
        <p:spPr bwMode="auto">
          <a:xfrm>
            <a:off x="1316736" y="1306258"/>
            <a:ext cx="1947672" cy="568261"/>
          </a:xfrm>
          <a:prstGeom prst="wedgeRoundRectCallout">
            <a:avLst>
              <a:gd name="adj1" fmla="val 108387"/>
              <a:gd name="adj2" fmla="val 244907"/>
              <a:gd name="adj3" fmla="val 16667"/>
            </a:avLst>
          </a:prstGeom>
          <a:solidFill>
            <a:srgbClr val="B2B2B2"/>
          </a:solidFill>
          <a:ln w="9525" algn="ctr">
            <a:solidFill>
              <a:srgbClr val="00506E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 sz="2000" dirty="0" smtClean="0"/>
              <a:t>Nagynyomású kompresszor</a:t>
            </a:r>
            <a:endParaRPr lang="hu-HU" sz="2000" dirty="0"/>
          </a:p>
        </p:txBody>
      </p:sp>
      <p:sp>
        <p:nvSpPr>
          <p:cNvPr id="8" name="AutoShape 9"/>
          <p:cNvSpPr>
            <a:spLocks noChangeArrowheads="1"/>
          </p:cNvSpPr>
          <p:nvPr/>
        </p:nvSpPr>
        <p:spPr bwMode="auto">
          <a:xfrm>
            <a:off x="7342632" y="1208723"/>
            <a:ext cx="1243584" cy="501205"/>
          </a:xfrm>
          <a:prstGeom prst="wedgeRoundRectCallout">
            <a:avLst>
              <a:gd name="adj1" fmla="val -98866"/>
              <a:gd name="adj2" fmla="val 315364"/>
              <a:gd name="adj3" fmla="val 16667"/>
            </a:avLst>
          </a:prstGeom>
          <a:solidFill>
            <a:srgbClr val="B2B2B2"/>
          </a:solidFill>
          <a:ln w="9525" algn="ctr">
            <a:solidFill>
              <a:srgbClr val="00506E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 sz="2000" dirty="0" smtClean="0"/>
              <a:t>Turbina</a:t>
            </a:r>
            <a:endParaRPr lang="hu-HU" sz="2000" dirty="0"/>
          </a:p>
        </p:txBody>
      </p:sp>
      <p:sp>
        <p:nvSpPr>
          <p:cNvPr id="9" name="AutoShape 10"/>
          <p:cNvSpPr>
            <a:spLocks noChangeArrowheads="1"/>
          </p:cNvSpPr>
          <p:nvPr/>
        </p:nvSpPr>
        <p:spPr bwMode="auto">
          <a:xfrm>
            <a:off x="7678547" y="4909439"/>
            <a:ext cx="1098550" cy="466725"/>
          </a:xfrm>
          <a:prstGeom prst="wedgeRoundRectCallout">
            <a:avLst>
              <a:gd name="adj1" fmla="val -190646"/>
              <a:gd name="adj2" fmla="val -195412"/>
              <a:gd name="adj3" fmla="val 16667"/>
            </a:avLst>
          </a:prstGeom>
          <a:solidFill>
            <a:srgbClr val="B2B2B2"/>
          </a:solidFill>
          <a:ln w="9525" algn="ctr">
            <a:solidFill>
              <a:srgbClr val="00506E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 sz="2000"/>
              <a:t>Égőtér</a:t>
            </a:r>
          </a:p>
        </p:txBody>
      </p:sp>
      <p:sp>
        <p:nvSpPr>
          <p:cNvPr id="10" name="Szövegdoboz 9"/>
          <p:cNvSpPr txBox="1"/>
          <p:nvPr/>
        </p:nvSpPr>
        <p:spPr>
          <a:xfrm>
            <a:off x="493776" y="5468112"/>
            <a:ext cx="8147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A gázsugár térfogatárama nagyobb, hőmérséklete és sebessége kisebb. </a:t>
            </a:r>
            <a:endParaRPr lang="hu-HU" dirty="0"/>
          </a:p>
        </p:txBody>
      </p:sp>
      <p:sp>
        <p:nvSpPr>
          <p:cNvPr id="13" name="AutoShape 7"/>
          <p:cNvSpPr>
            <a:spLocks noChangeArrowheads="1"/>
          </p:cNvSpPr>
          <p:nvPr/>
        </p:nvSpPr>
        <p:spPr bwMode="auto">
          <a:xfrm>
            <a:off x="143256" y="1970722"/>
            <a:ext cx="1947672" cy="568261"/>
          </a:xfrm>
          <a:prstGeom prst="wedgeRoundRectCallout">
            <a:avLst>
              <a:gd name="adj1" fmla="val 65195"/>
              <a:gd name="adj2" fmla="val 121005"/>
              <a:gd name="adj3" fmla="val 16667"/>
            </a:avLst>
          </a:prstGeom>
          <a:solidFill>
            <a:srgbClr val="B2B2B2"/>
          </a:solidFill>
          <a:ln w="9525" algn="ctr">
            <a:solidFill>
              <a:srgbClr val="00506E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 sz="2000" dirty="0" smtClean="0"/>
              <a:t>Kisnyomású kompresszor</a:t>
            </a:r>
            <a:endParaRPr lang="hu-HU" sz="2000" dirty="0"/>
          </a:p>
        </p:txBody>
      </p:sp>
      <p:sp>
        <p:nvSpPr>
          <p:cNvPr id="14" name="AutoShape 7"/>
          <p:cNvSpPr>
            <a:spLocks noChangeArrowheads="1"/>
          </p:cNvSpPr>
          <p:nvPr/>
        </p:nvSpPr>
        <p:spPr bwMode="auto">
          <a:xfrm>
            <a:off x="5053584" y="1175194"/>
            <a:ext cx="1947672" cy="568261"/>
          </a:xfrm>
          <a:prstGeom prst="wedgeRoundRectCallout">
            <a:avLst>
              <a:gd name="adj1" fmla="val -70956"/>
              <a:gd name="adj2" fmla="val 167669"/>
              <a:gd name="adj3" fmla="val 16667"/>
            </a:avLst>
          </a:prstGeom>
          <a:solidFill>
            <a:srgbClr val="B2B2B2"/>
          </a:solidFill>
          <a:ln w="9525" algn="ctr">
            <a:solidFill>
              <a:srgbClr val="00506E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 sz="2000" dirty="0" smtClean="0"/>
              <a:t>Másodlagos gázsugár</a:t>
            </a:r>
            <a:endParaRPr lang="hu-HU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2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500"/>
                            </p:stCondLst>
                            <p:childTnLst>
                              <p:par>
                                <p:cTn id="12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000"/>
                            </p:stCondLst>
                            <p:childTnLst>
                              <p:par>
                                <p:cTn id="19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500"/>
                            </p:stCondLst>
                            <p:childTnLst>
                              <p:par>
                                <p:cTn id="26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0"/>
                            </p:stCondLst>
                            <p:childTnLst>
                              <p:par>
                                <p:cTn id="33" presetID="17" presetClass="entr" presetSubtype="2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2500"/>
                            </p:stCondLst>
                            <p:childTnLst>
                              <p:par>
                                <p:cTn id="40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/>
      <p:bldP spid="13" grpId="0" animBg="1"/>
      <p:bldP spid="1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Kép 11" descr="R_gázturbina_3_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7048" y="1707876"/>
            <a:ext cx="6080760" cy="3425082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110046"/>
            <a:ext cx="8229600" cy="950658"/>
          </a:xfrm>
        </p:spPr>
        <p:txBody>
          <a:bodyPr/>
          <a:lstStyle/>
          <a:p>
            <a:r>
              <a:rPr lang="hu-HU" sz="3200" dirty="0" smtClean="0"/>
              <a:t>Kétáramú repülőgép gázturbina szerkezeti vázlata</a:t>
            </a:r>
            <a:endParaRPr lang="hu-HU" sz="3200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Hő- és Áramlástan gépei</a:t>
            </a:r>
          </a:p>
          <a:p>
            <a:r>
              <a:rPr lang="hu-HU" smtClean="0"/>
              <a:t>Dr. </a:t>
            </a:r>
            <a:r>
              <a:rPr lang="hu-HU" b="1" i="1" smtClean="0"/>
              <a:t>Író Béla</a:t>
            </a:r>
            <a:endParaRPr lang="hu-HU" b="1" i="1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SZE-MTK</a:t>
            </a:r>
          </a:p>
          <a:p>
            <a:r>
              <a:rPr lang="hu-HU" smtClean="0"/>
              <a:t>Mechatronika és Gépszerkezettan  Tanszék</a:t>
            </a:r>
            <a:endParaRPr lang="hu-HU" dirty="0"/>
          </a:p>
        </p:txBody>
      </p:sp>
      <p:sp>
        <p:nvSpPr>
          <p:cNvPr id="8" name="AutoShape 9"/>
          <p:cNvSpPr>
            <a:spLocks noChangeArrowheads="1"/>
          </p:cNvSpPr>
          <p:nvPr/>
        </p:nvSpPr>
        <p:spPr bwMode="auto">
          <a:xfrm>
            <a:off x="2706624" y="1135571"/>
            <a:ext cx="2020824" cy="574357"/>
          </a:xfrm>
          <a:prstGeom prst="wedgeRoundRectCallout">
            <a:avLst>
              <a:gd name="adj1" fmla="val 68498"/>
              <a:gd name="adj2" fmla="val 238774"/>
              <a:gd name="adj3" fmla="val 16667"/>
            </a:avLst>
          </a:prstGeom>
          <a:solidFill>
            <a:srgbClr val="B2B2B2"/>
          </a:solidFill>
          <a:ln w="9525" algn="ctr">
            <a:solidFill>
              <a:srgbClr val="00506E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 sz="2000" dirty="0" smtClean="0"/>
              <a:t>Nagynyomású turbina</a:t>
            </a:r>
            <a:endParaRPr lang="hu-HU" sz="2000" dirty="0"/>
          </a:p>
        </p:txBody>
      </p:sp>
      <p:sp>
        <p:nvSpPr>
          <p:cNvPr id="9" name="AutoShape 10"/>
          <p:cNvSpPr>
            <a:spLocks noChangeArrowheads="1"/>
          </p:cNvSpPr>
          <p:nvPr/>
        </p:nvSpPr>
        <p:spPr bwMode="auto">
          <a:xfrm>
            <a:off x="975995" y="4927727"/>
            <a:ext cx="1098550" cy="466725"/>
          </a:xfrm>
          <a:prstGeom prst="wedgeRoundRectCallout">
            <a:avLst>
              <a:gd name="adj1" fmla="val 239689"/>
              <a:gd name="adj2" fmla="val -213045"/>
              <a:gd name="adj3" fmla="val 16667"/>
            </a:avLst>
          </a:prstGeom>
          <a:solidFill>
            <a:srgbClr val="B2B2B2"/>
          </a:solidFill>
          <a:ln w="9525" algn="ctr">
            <a:solidFill>
              <a:srgbClr val="00506E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 sz="2000"/>
              <a:t>Égőtér</a:t>
            </a:r>
          </a:p>
        </p:txBody>
      </p:sp>
      <p:sp>
        <p:nvSpPr>
          <p:cNvPr id="10" name="Szövegdoboz 9"/>
          <p:cNvSpPr txBox="1"/>
          <p:nvPr/>
        </p:nvSpPr>
        <p:spPr>
          <a:xfrm>
            <a:off x="310896" y="5468112"/>
            <a:ext cx="8330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A gázsugár térfogatárama nagyobb, hőmérséklete és sebessége kisebb.</a:t>
            </a:r>
          </a:p>
          <a:p>
            <a:r>
              <a:rPr lang="hu-HU" dirty="0" smtClean="0"/>
              <a:t>A másodlagos gázsugarat egy külön tengelyről a kisnyomású turbina hajtja meg. </a:t>
            </a:r>
            <a:endParaRPr lang="hu-HU" dirty="0"/>
          </a:p>
        </p:txBody>
      </p:sp>
      <p:sp>
        <p:nvSpPr>
          <p:cNvPr id="13" name="AutoShape 7"/>
          <p:cNvSpPr>
            <a:spLocks noChangeArrowheads="1"/>
          </p:cNvSpPr>
          <p:nvPr/>
        </p:nvSpPr>
        <p:spPr bwMode="auto">
          <a:xfrm>
            <a:off x="326136" y="1120331"/>
            <a:ext cx="1776984" cy="461582"/>
          </a:xfrm>
          <a:prstGeom prst="wedgeRoundRectCallout">
            <a:avLst>
              <a:gd name="adj1" fmla="val 66134"/>
              <a:gd name="adj2" fmla="val 299389"/>
              <a:gd name="adj3" fmla="val 16667"/>
            </a:avLst>
          </a:prstGeom>
          <a:solidFill>
            <a:srgbClr val="B2B2B2"/>
          </a:solidFill>
          <a:ln w="9525" algn="ctr">
            <a:solidFill>
              <a:srgbClr val="00506E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 sz="2000" dirty="0" smtClean="0"/>
              <a:t>Kompresszor</a:t>
            </a:r>
            <a:endParaRPr lang="hu-HU" sz="2000" dirty="0"/>
          </a:p>
        </p:txBody>
      </p:sp>
      <p:sp>
        <p:nvSpPr>
          <p:cNvPr id="14" name="AutoShape 7"/>
          <p:cNvSpPr>
            <a:spLocks noChangeArrowheads="1"/>
          </p:cNvSpPr>
          <p:nvPr/>
        </p:nvSpPr>
        <p:spPr bwMode="auto">
          <a:xfrm>
            <a:off x="2959608" y="4863275"/>
            <a:ext cx="1947672" cy="568261"/>
          </a:xfrm>
          <a:prstGeom prst="wedgeRoundRectCallout">
            <a:avLst>
              <a:gd name="adj1" fmla="val 99466"/>
              <a:gd name="adj2" fmla="val -88181"/>
              <a:gd name="adj3" fmla="val 16667"/>
            </a:avLst>
          </a:prstGeom>
          <a:solidFill>
            <a:srgbClr val="B2B2B2"/>
          </a:solidFill>
          <a:ln w="9525" algn="ctr">
            <a:solidFill>
              <a:srgbClr val="00506E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 sz="2000" dirty="0" smtClean="0"/>
              <a:t>Másodlagos gázsugár</a:t>
            </a:r>
            <a:endParaRPr lang="hu-HU" sz="2000" dirty="0"/>
          </a:p>
        </p:txBody>
      </p:sp>
      <p:sp>
        <p:nvSpPr>
          <p:cNvPr id="15" name="AutoShape 9"/>
          <p:cNvSpPr>
            <a:spLocks noChangeArrowheads="1"/>
          </p:cNvSpPr>
          <p:nvPr/>
        </p:nvSpPr>
        <p:spPr bwMode="auto">
          <a:xfrm>
            <a:off x="4998720" y="1141667"/>
            <a:ext cx="2020824" cy="574357"/>
          </a:xfrm>
          <a:prstGeom prst="wedgeRoundRectCallout">
            <a:avLst>
              <a:gd name="adj1" fmla="val -23810"/>
              <a:gd name="adj2" fmla="val 230813"/>
              <a:gd name="adj3" fmla="val 16667"/>
            </a:avLst>
          </a:prstGeom>
          <a:solidFill>
            <a:srgbClr val="B2B2B2"/>
          </a:solidFill>
          <a:ln w="9525" algn="ctr">
            <a:solidFill>
              <a:srgbClr val="00506E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 sz="2000" dirty="0" smtClean="0"/>
              <a:t>Kisnyomású turbina</a:t>
            </a:r>
            <a:endParaRPr lang="hu-HU" sz="2000" dirty="0"/>
          </a:p>
        </p:txBody>
      </p:sp>
      <p:sp>
        <p:nvSpPr>
          <p:cNvPr id="16" name="AutoShape 7"/>
          <p:cNvSpPr>
            <a:spLocks noChangeArrowheads="1"/>
          </p:cNvSpPr>
          <p:nvPr/>
        </p:nvSpPr>
        <p:spPr bwMode="auto">
          <a:xfrm>
            <a:off x="7470648" y="4656011"/>
            <a:ext cx="1459992" cy="461582"/>
          </a:xfrm>
          <a:prstGeom prst="wedgeRoundRectCallout">
            <a:avLst>
              <a:gd name="adj1" fmla="val -144993"/>
              <a:gd name="adj2" fmla="val -316706"/>
              <a:gd name="adj3" fmla="val 16667"/>
            </a:avLst>
          </a:prstGeom>
          <a:solidFill>
            <a:srgbClr val="B2B2B2"/>
          </a:solidFill>
          <a:ln w="9525" algn="ctr">
            <a:solidFill>
              <a:srgbClr val="00506E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 sz="2000" dirty="0" smtClean="0"/>
              <a:t>Ventilátor</a:t>
            </a:r>
            <a:endParaRPr lang="hu-HU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2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500"/>
                            </p:stCondLst>
                            <p:childTnLst>
                              <p:par>
                                <p:cTn id="12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000"/>
                            </p:stCondLst>
                            <p:childTnLst>
                              <p:par>
                                <p:cTn id="19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2500"/>
                            </p:stCondLst>
                            <p:childTnLst>
                              <p:par>
                                <p:cTn id="26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3000"/>
                            </p:stCondLst>
                            <p:childTnLst>
                              <p:par>
                                <p:cTn id="33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3500"/>
                            </p:stCondLst>
                            <p:childTnLst>
                              <p:par>
                                <p:cTn id="40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4000"/>
                            </p:stCondLst>
                            <p:childTnLst>
                              <p:par>
                                <p:cTn id="47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/>
      <p:bldP spid="13" grpId="0" animBg="1"/>
      <p:bldP spid="14" grpId="0" animBg="1"/>
      <p:bldP spid="15" grpId="0" animBg="1"/>
      <p:bldP spid="16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183198"/>
            <a:ext cx="8229600" cy="1143000"/>
          </a:xfrm>
        </p:spPr>
        <p:txBody>
          <a:bodyPr/>
          <a:lstStyle/>
          <a:p>
            <a:r>
              <a:rPr lang="hu-HU" dirty="0" smtClean="0"/>
              <a:t>Repülőgép gázturbina</a:t>
            </a:r>
            <a:endParaRPr lang="hu-HU" dirty="0"/>
          </a:p>
        </p:txBody>
      </p:sp>
      <p:pic>
        <p:nvPicPr>
          <p:cNvPr id="6" name="Tartalom helye 5" descr="turbofan2[1]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49429" y="1408176"/>
            <a:ext cx="8227963" cy="4681728"/>
          </a:xfrm>
        </p:spPr>
      </p:pic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Hő- és Áramlástan gépei</a:t>
            </a:r>
          </a:p>
          <a:p>
            <a:r>
              <a:rPr lang="hu-HU" smtClean="0"/>
              <a:t>Dr. </a:t>
            </a:r>
            <a:r>
              <a:rPr lang="hu-HU" b="1" i="1" smtClean="0"/>
              <a:t>Író Béla</a:t>
            </a:r>
            <a:endParaRPr lang="hu-HU" b="1" i="1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SZE-MTK</a:t>
            </a:r>
          </a:p>
          <a:p>
            <a:r>
              <a:rPr lang="hu-HU" smtClean="0"/>
              <a:t>Mechatronika és Gépszerkezettan  Tanszék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Tartalom helye 7" descr="gázturbin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73936" y="761250"/>
            <a:ext cx="5559552" cy="5685073"/>
          </a:xfrm>
        </p:spPr>
      </p:pic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Hő- és Áramlástan gépei</a:t>
            </a:r>
          </a:p>
          <a:p>
            <a:r>
              <a:rPr lang="hu-HU" smtClean="0"/>
              <a:t>Dr. </a:t>
            </a:r>
            <a:r>
              <a:rPr lang="hu-HU" b="1" i="1" smtClean="0"/>
              <a:t>Író Béla</a:t>
            </a:r>
            <a:endParaRPr lang="hu-HU" b="1" i="1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SZE-MTK</a:t>
            </a:r>
          </a:p>
          <a:p>
            <a:r>
              <a:rPr lang="hu-HU" smtClean="0"/>
              <a:t>Mechatronika és Gépszerkezettan  Tanszék</a:t>
            </a:r>
            <a:endParaRPr lang="hu-HU" dirty="0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48056" y="318"/>
            <a:ext cx="8229600" cy="968946"/>
          </a:xfrm>
        </p:spPr>
        <p:txBody>
          <a:bodyPr/>
          <a:lstStyle/>
          <a:p>
            <a:r>
              <a:rPr lang="hu-HU" dirty="0" smtClean="0"/>
              <a:t>Repülőgép gázturbina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110046"/>
            <a:ext cx="8229600" cy="1143000"/>
          </a:xfrm>
        </p:spPr>
        <p:txBody>
          <a:bodyPr/>
          <a:lstStyle/>
          <a:p>
            <a:r>
              <a:rPr lang="hu-HU" dirty="0" smtClean="0"/>
              <a:t>Repülőgép gázturbina</a:t>
            </a:r>
            <a:endParaRPr lang="hu-HU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Hő- és Áramlástan</a:t>
            </a:r>
          </a:p>
          <a:p>
            <a:r>
              <a:rPr lang="hu-HU" smtClean="0"/>
              <a:t>Dr. </a:t>
            </a:r>
            <a:r>
              <a:rPr lang="hu-HU" b="1" i="1" smtClean="0"/>
              <a:t>Író Béla</a:t>
            </a:r>
            <a:endParaRPr lang="hu-HU" b="1" i="1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dirty="0" smtClean="0"/>
              <a:t>SZE-MTK</a:t>
            </a:r>
          </a:p>
          <a:p>
            <a:r>
              <a:rPr lang="hu-HU" dirty="0" smtClean="0"/>
              <a:t>Általános Gépészeti Tanszék</a:t>
            </a:r>
            <a:endParaRPr lang="hu-HU" dirty="0"/>
          </a:p>
        </p:txBody>
      </p:sp>
      <p:pic>
        <p:nvPicPr>
          <p:cNvPr id="8" name="Tartalom helye 7" descr="Gázturbina_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60045" y="1289304"/>
            <a:ext cx="7619913" cy="4836859"/>
          </a:xfrm>
        </p:spPr>
      </p:pic>
      <p:sp>
        <p:nvSpPr>
          <p:cNvPr id="9" name="AutoShape 7"/>
          <p:cNvSpPr>
            <a:spLocks noChangeArrowheads="1"/>
          </p:cNvSpPr>
          <p:nvPr/>
        </p:nvSpPr>
        <p:spPr bwMode="auto">
          <a:xfrm>
            <a:off x="359476" y="1278483"/>
            <a:ext cx="1874837" cy="481012"/>
          </a:xfrm>
          <a:prstGeom prst="wedgeRoundRectCallout">
            <a:avLst>
              <a:gd name="adj1" fmla="val 135701"/>
              <a:gd name="adj2" fmla="val 270780"/>
              <a:gd name="adj3" fmla="val 16667"/>
            </a:avLst>
          </a:prstGeom>
          <a:solidFill>
            <a:schemeClr val="bg1"/>
          </a:solidFill>
          <a:ln w="9525" algn="ctr">
            <a:solidFill>
              <a:srgbClr val="00506E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 sz="1600" dirty="0" smtClean="0"/>
              <a:t>Kisnyomású Kompresszor</a:t>
            </a:r>
            <a:endParaRPr lang="hu-HU" sz="1600" dirty="0"/>
          </a:p>
        </p:txBody>
      </p:sp>
      <p:sp>
        <p:nvSpPr>
          <p:cNvPr id="10" name="AutoShape 9"/>
          <p:cNvSpPr>
            <a:spLocks noChangeArrowheads="1"/>
          </p:cNvSpPr>
          <p:nvPr/>
        </p:nvSpPr>
        <p:spPr bwMode="auto">
          <a:xfrm>
            <a:off x="7160128" y="5471842"/>
            <a:ext cx="1640669" cy="636728"/>
          </a:xfrm>
          <a:prstGeom prst="wedgeRoundRectCallout">
            <a:avLst>
              <a:gd name="adj1" fmla="val -75005"/>
              <a:gd name="adj2" fmla="val -329389"/>
              <a:gd name="adj3" fmla="val 16667"/>
            </a:avLst>
          </a:prstGeom>
          <a:solidFill>
            <a:schemeClr val="bg1"/>
          </a:solidFill>
          <a:ln w="9525" algn="ctr">
            <a:solidFill>
              <a:srgbClr val="00506E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 sz="1600" dirty="0" smtClean="0"/>
              <a:t>Kisnyomású turbina</a:t>
            </a:r>
            <a:endParaRPr lang="hu-HU" sz="1600" dirty="0"/>
          </a:p>
        </p:txBody>
      </p:sp>
      <p:sp>
        <p:nvSpPr>
          <p:cNvPr id="11" name="AutoShape 10"/>
          <p:cNvSpPr>
            <a:spLocks noChangeArrowheads="1"/>
          </p:cNvSpPr>
          <p:nvPr/>
        </p:nvSpPr>
        <p:spPr bwMode="auto">
          <a:xfrm>
            <a:off x="3082565" y="1204214"/>
            <a:ext cx="974132" cy="379489"/>
          </a:xfrm>
          <a:prstGeom prst="wedgeRoundRectCallout">
            <a:avLst>
              <a:gd name="adj1" fmla="val 231016"/>
              <a:gd name="adj2" fmla="val 370958"/>
              <a:gd name="adj3" fmla="val 16667"/>
            </a:avLst>
          </a:prstGeom>
          <a:solidFill>
            <a:schemeClr val="bg1"/>
          </a:solidFill>
          <a:ln w="9525" algn="ctr">
            <a:solidFill>
              <a:srgbClr val="00506E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 sz="1600"/>
              <a:t>Égőtér</a:t>
            </a:r>
          </a:p>
        </p:txBody>
      </p:sp>
      <p:sp>
        <p:nvSpPr>
          <p:cNvPr id="12" name="AutoShape 7"/>
          <p:cNvSpPr>
            <a:spLocks noChangeArrowheads="1"/>
          </p:cNvSpPr>
          <p:nvPr/>
        </p:nvSpPr>
        <p:spPr bwMode="auto">
          <a:xfrm>
            <a:off x="3038260" y="5870908"/>
            <a:ext cx="1874837" cy="481012"/>
          </a:xfrm>
          <a:prstGeom prst="wedgeRoundRectCallout">
            <a:avLst>
              <a:gd name="adj1" fmla="val 64302"/>
              <a:gd name="adj2" fmla="val -652280"/>
              <a:gd name="adj3" fmla="val 16667"/>
            </a:avLst>
          </a:prstGeom>
          <a:solidFill>
            <a:schemeClr val="bg1"/>
          </a:solidFill>
          <a:ln w="9525" algn="ctr">
            <a:solidFill>
              <a:srgbClr val="00506E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 sz="1600" dirty="0" smtClean="0"/>
              <a:t>Nagynyomású Kompresszor</a:t>
            </a:r>
            <a:endParaRPr lang="hu-HU" sz="1600" dirty="0"/>
          </a:p>
        </p:txBody>
      </p:sp>
      <p:sp>
        <p:nvSpPr>
          <p:cNvPr id="13" name="AutoShape 9"/>
          <p:cNvSpPr>
            <a:spLocks noChangeArrowheads="1"/>
          </p:cNvSpPr>
          <p:nvPr/>
        </p:nvSpPr>
        <p:spPr bwMode="auto">
          <a:xfrm>
            <a:off x="5383144" y="5459650"/>
            <a:ext cx="1640669" cy="636728"/>
          </a:xfrm>
          <a:prstGeom prst="wedgeRoundRectCallout">
            <a:avLst>
              <a:gd name="adj1" fmla="val 13610"/>
              <a:gd name="adj2" fmla="val -325082"/>
              <a:gd name="adj3" fmla="val 16667"/>
            </a:avLst>
          </a:prstGeom>
          <a:solidFill>
            <a:schemeClr val="bg1"/>
          </a:solidFill>
          <a:ln w="9525" algn="ctr">
            <a:solidFill>
              <a:srgbClr val="00506E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 sz="1600" dirty="0" smtClean="0"/>
              <a:t>Nagynyomású turbina</a:t>
            </a:r>
            <a:endParaRPr lang="hu-HU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Tartalom helye 6" descr="Gázturbina_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76302" y="1517905"/>
            <a:ext cx="7596554" cy="4443984"/>
          </a:xfrm>
        </p:spPr>
      </p:pic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Hő- és Áramlástan gépei</a:t>
            </a:r>
          </a:p>
          <a:p>
            <a:r>
              <a:rPr lang="hu-HU" smtClean="0"/>
              <a:t>Dr. </a:t>
            </a:r>
            <a:r>
              <a:rPr lang="hu-HU" b="1" i="1" smtClean="0"/>
              <a:t>Író Béla</a:t>
            </a:r>
            <a:endParaRPr lang="hu-HU" b="1" i="1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SZE-MTK</a:t>
            </a:r>
          </a:p>
          <a:p>
            <a:r>
              <a:rPr lang="hu-HU" smtClean="0"/>
              <a:t>Mechatronika és Gépszerkezettan  Tanszék</a:t>
            </a:r>
            <a:endParaRPr lang="hu-HU" dirty="0"/>
          </a:p>
        </p:txBody>
      </p:sp>
      <p:sp>
        <p:nvSpPr>
          <p:cNvPr id="8" name="Cím 1"/>
          <p:cNvSpPr>
            <a:spLocks noGrp="1"/>
          </p:cNvSpPr>
          <p:nvPr>
            <p:ph type="title"/>
          </p:nvPr>
        </p:nvSpPr>
        <p:spPr>
          <a:xfrm>
            <a:off x="457200" y="110046"/>
            <a:ext cx="8229600" cy="1143000"/>
          </a:xfrm>
        </p:spPr>
        <p:txBody>
          <a:bodyPr/>
          <a:lstStyle/>
          <a:p>
            <a:r>
              <a:rPr lang="hu-HU" dirty="0" smtClean="0"/>
              <a:t>Repülőgép gázturbina</a:t>
            </a:r>
            <a:endParaRPr lang="hu-HU" dirty="0"/>
          </a:p>
        </p:txBody>
      </p:sp>
      <p:sp>
        <p:nvSpPr>
          <p:cNvPr id="9" name="AutoShape 7"/>
          <p:cNvSpPr>
            <a:spLocks noChangeArrowheads="1"/>
          </p:cNvSpPr>
          <p:nvPr/>
        </p:nvSpPr>
        <p:spPr bwMode="auto">
          <a:xfrm>
            <a:off x="4572000" y="5777331"/>
            <a:ext cx="1874837" cy="481012"/>
          </a:xfrm>
          <a:prstGeom prst="wedgeRoundRectCallout">
            <a:avLst>
              <a:gd name="adj1" fmla="val -44269"/>
              <a:gd name="adj2" fmla="val -400270"/>
              <a:gd name="adj3" fmla="val 16667"/>
            </a:avLst>
          </a:prstGeom>
          <a:solidFill>
            <a:schemeClr val="accent1">
              <a:lumMod val="50000"/>
            </a:schemeClr>
          </a:solidFill>
          <a:ln w="9525" algn="ctr">
            <a:solidFill>
              <a:srgbClr val="00506E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 sz="1600" dirty="0" smtClean="0"/>
              <a:t>Kisnyomású Kompresszor</a:t>
            </a:r>
            <a:endParaRPr lang="hu-HU" sz="1600" dirty="0"/>
          </a:p>
        </p:txBody>
      </p:sp>
      <p:sp>
        <p:nvSpPr>
          <p:cNvPr id="10" name="AutoShape 9"/>
          <p:cNvSpPr>
            <a:spLocks noChangeArrowheads="1"/>
          </p:cNvSpPr>
          <p:nvPr/>
        </p:nvSpPr>
        <p:spPr bwMode="auto">
          <a:xfrm>
            <a:off x="380155" y="4356274"/>
            <a:ext cx="1640669" cy="636728"/>
          </a:xfrm>
          <a:prstGeom prst="wedgeRoundRectCallout">
            <a:avLst>
              <a:gd name="adj1" fmla="val 63214"/>
              <a:gd name="adj2" fmla="val -223119"/>
              <a:gd name="adj3" fmla="val 16667"/>
            </a:avLst>
          </a:prstGeom>
          <a:solidFill>
            <a:schemeClr val="accent1">
              <a:lumMod val="50000"/>
            </a:schemeClr>
          </a:solidFill>
          <a:ln w="9525" algn="ctr">
            <a:solidFill>
              <a:srgbClr val="00506E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 sz="1600" dirty="0" smtClean="0"/>
              <a:t>Egyfokozatú turbina</a:t>
            </a:r>
            <a:endParaRPr lang="hu-HU" sz="1600" dirty="0"/>
          </a:p>
        </p:txBody>
      </p:sp>
      <p:sp>
        <p:nvSpPr>
          <p:cNvPr id="11" name="AutoShape 10"/>
          <p:cNvSpPr>
            <a:spLocks noChangeArrowheads="1"/>
          </p:cNvSpPr>
          <p:nvPr/>
        </p:nvSpPr>
        <p:spPr bwMode="auto">
          <a:xfrm>
            <a:off x="4084934" y="1304798"/>
            <a:ext cx="974132" cy="379489"/>
          </a:xfrm>
          <a:prstGeom prst="wedgeRoundRectCallout">
            <a:avLst>
              <a:gd name="adj1" fmla="val -120052"/>
              <a:gd name="adj2" fmla="val 325177"/>
              <a:gd name="adj3" fmla="val 16667"/>
            </a:avLst>
          </a:prstGeom>
          <a:solidFill>
            <a:schemeClr val="accent1">
              <a:lumMod val="50000"/>
            </a:schemeClr>
          </a:solidFill>
          <a:ln w="9525" algn="ctr">
            <a:solidFill>
              <a:srgbClr val="00506E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 sz="1600"/>
              <a:t>Égőtér</a:t>
            </a:r>
          </a:p>
        </p:txBody>
      </p:sp>
      <p:sp>
        <p:nvSpPr>
          <p:cNvPr id="12" name="AutoShape 7"/>
          <p:cNvSpPr>
            <a:spLocks noChangeArrowheads="1"/>
          </p:cNvSpPr>
          <p:nvPr/>
        </p:nvSpPr>
        <p:spPr bwMode="auto">
          <a:xfrm>
            <a:off x="1269199" y="5322268"/>
            <a:ext cx="1874837" cy="481012"/>
          </a:xfrm>
          <a:prstGeom prst="wedgeRoundRectCallout">
            <a:avLst>
              <a:gd name="adj1" fmla="val 101369"/>
              <a:gd name="adj2" fmla="val -384240"/>
              <a:gd name="adj3" fmla="val 16667"/>
            </a:avLst>
          </a:prstGeom>
          <a:solidFill>
            <a:schemeClr val="accent1">
              <a:lumMod val="50000"/>
            </a:schemeClr>
          </a:solidFill>
          <a:ln w="9525" algn="ctr">
            <a:solidFill>
              <a:srgbClr val="00506E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 sz="1600" dirty="0" smtClean="0"/>
              <a:t>Nagynyomású Kompresszor</a:t>
            </a:r>
            <a:endParaRPr lang="hu-HU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2"/>
          <p:cNvSpPr>
            <a:spLocks noGrp="1" noChangeArrowheads="1"/>
          </p:cNvSpPr>
          <p:nvPr>
            <p:ph type="title"/>
          </p:nvPr>
        </p:nvSpPr>
        <p:spPr>
          <a:xfrm>
            <a:off x="244475" y="338138"/>
            <a:ext cx="8702675" cy="762000"/>
          </a:xfrm>
        </p:spPr>
        <p:txBody>
          <a:bodyPr/>
          <a:lstStyle/>
          <a:p>
            <a:r>
              <a:rPr lang="hu-HU" sz="3200" dirty="0">
                <a:solidFill>
                  <a:schemeClr val="tx1"/>
                </a:solidFill>
              </a:rPr>
              <a:t>Gépjármű gázturbina</a:t>
            </a:r>
          </a:p>
        </p:txBody>
      </p:sp>
      <p:pic>
        <p:nvPicPr>
          <p:cNvPr id="229382" name="Picture 6" descr="GM járműgázturbin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23950" y="1177925"/>
            <a:ext cx="6719888" cy="5045075"/>
          </a:xfrm>
          <a:prstGeom prst="rect">
            <a:avLst/>
          </a:prstGeom>
          <a:noFill/>
        </p:spPr>
      </p:pic>
      <p:sp>
        <p:nvSpPr>
          <p:cNvPr id="8" name="Dátum helye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880360" cy="476250"/>
          </a:xfrm>
        </p:spPr>
        <p:txBody>
          <a:bodyPr/>
          <a:lstStyle/>
          <a:p>
            <a:r>
              <a:rPr lang="hu-HU" dirty="0">
                <a:solidFill>
                  <a:schemeClr val="tx1"/>
                </a:solidFill>
              </a:rPr>
              <a:t>Hő- és </a:t>
            </a:r>
            <a:r>
              <a:rPr lang="hu-HU" dirty="0" smtClean="0">
                <a:solidFill>
                  <a:schemeClr val="tx1"/>
                </a:solidFill>
              </a:rPr>
              <a:t>Áramlástan Gépei</a:t>
            </a:r>
            <a:endParaRPr lang="hu-HU" dirty="0">
              <a:solidFill>
                <a:schemeClr val="tx1"/>
              </a:solidFill>
            </a:endParaRPr>
          </a:p>
          <a:p>
            <a:r>
              <a:rPr lang="hu-HU" b="1" i="1" dirty="0" smtClean="0">
                <a:solidFill>
                  <a:schemeClr val="tx1"/>
                </a:solidFill>
              </a:rPr>
              <a:t>Író </a:t>
            </a:r>
            <a:r>
              <a:rPr lang="hu-HU" b="1" i="1" dirty="0">
                <a:solidFill>
                  <a:schemeClr val="tx1"/>
                </a:solidFill>
              </a:rPr>
              <a:t>Béla</a:t>
            </a:r>
          </a:p>
        </p:txBody>
      </p:sp>
      <p:sp>
        <p:nvSpPr>
          <p:cNvPr id="9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72000" y="6245225"/>
            <a:ext cx="3743325" cy="476250"/>
          </a:xfrm>
        </p:spPr>
        <p:txBody>
          <a:bodyPr/>
          <a:lstStyle/>
          <a:p>
            <a:r>
              <a:rPr lang="hu-HU" dirty="0">
                <a:solidFill>
                  <a:schemeClr val="tx1"/>
                </a:solidFill>
              </a:rPr>
              <a:t>SZE-MTK</a:t>
            </a:r>
          </a:p>
          <a:p>
            <a:r>
              <a:rPr lang="hu-HU" dirty="0" smtClean="0">
                <a:solidFill>
                  <a:schemeClr val="tx1"/>
                </a:solidFill>
              </a:rPr>
              <a:t>Mechatronika és Gépszerkezettan Tanszék</a:t>
            </a:r>
            <a:endParaRPr lang="hu-H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293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293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293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293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93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93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293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293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9378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Text Box 2"/>
          <p:cNvSpPr txBox="1">
            <a:spLocks noChangeArrowheads="1"/>
          </p:cNvSpPr>
          <p:nvPr/>
        </p:nvSpPr>
        <p:spPr bwMode="auto">
          <a:xfrm>
            <a:off x="155575" y="1889125"/>
            <a:ext cx="8893175" cy="2870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65125" indent="-365125" algn="l">
              <a:buFontTx/>
              <a:buChar char="•"/>
            </a:pPr>
            <a:r>
              <a:rPr lang="hu-HU" sz="2600" dirty="0"/>
              <a:t>A hatásfok növelhető:</a:t>
            </a:r>
          </a:p>
          <a:p>
            <a:pPr marL="1082675" lvl="1" indent="-538163" algn="l">
              <a:buFont typeface="Wingdings" pitchFamily="2" charset="2"/>
              <a:buChar char="Ø"/>
            </a:pPr>
            <a:r>
              <a:rPr lang="hu-HU" sz="2600" dirty="0"/>
              <a:t>a nyomásviszony növelésével,</a:t>
            </a:r>
          </a:p>
          <a:p>
            <a:pPr marL="1082675" lvl="1" indent="-538163" algn="l">
              <a:buFont typeface="Wingdings" pitchFamily="2" charset="2"/>
              <a:buChar char="Ø"/>
            </a:pPr>
            <a:r>
              <a:rPr lang="hu-HU" sz="2600" dirty="0"/>
              <a:t>A turbinából kilépő közeg hőjének hasznosításával a kompresszorból kilépő közeg hevítésére, </a:t>
            </a:r>
          </a:p>
          <a:p>
            <a:pPr marL="1082675" lvl="1" indent="-538163" algn="l">
              <a:buFont typeface="Wingdings" pitchFamily="2" charset="2"/>
              <a:buChar char="Ø"/>
            </a:pPr>
            <a:r>
              <a:rPr lang="hu-HU" sz="2600" dirty="0"/>
              <a:t>A két kompresszorral és/vagy két turbinával bíró gépek esetében a kompresszorok közötti visszahűtéssel és a turbinák közötti újrahevítéssel.</a:t>
            </a:r>
          </a:p>
        </p:txBody>
      </p:sp>
      <p:sp>
        <p:nvSpPr>
          <p:cNvPr id="228355" name="Rectangle 3"/>
          <p:cNvSpPr>
            <a:spLocks noGrp="1" noChangeArrowheads="1"/>
          </p:cNvSpPr>
          <p:nvPr>
            <p:ph type="title"/>
          </p:nvPr>
        </p:nvSpPr>
        <p:spPr>
          <a:xfrm>
            <a:off x="184150" y="306388"/>
            <a:ext cx="8672513" cy="1311275"/>
          </a:xfrm>
          <a:noFill/>
          <a:ln/>
        </p:spPr>
        <p:txBody>
          <a:bodyPr/>
          <a:lstStyle/>
          <a:p>
            <a:r>
              <a:rPr lang="hu-HU" sz="3600" dirty="0">
                <a:solidFill>
                  <a:schemeClr val="tx1"/>
                </a:solidFill>
              </a:rPr>
              <a:t>Általános megjegyzés a hatásfok javításáról</a:t>
            </a:r>
          </a:p>
        </p:txBody>
      </p:sp>
      <p:sp>
        <p:nvSpPr>
          <p:cNvPr id="8" name="Dátum helye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880360" cy="476250"/>
          </a:xfrm>
        </p:spPr>
        <p:txBody>
          <a:bodyPr/>
          <a:lstStyle/>
          <a:p>
            <a:r>
              <a:rPr lang="hu-HU" dirty="0">
                <a:solidFill>
                  <a:schemeClr val="tx1"/>
                </a:solidFill>
              </a:rPr>
              <a:t>Hő- és </a:t>
            </a:r>
            <a:r>
              <a:rPr lang="hu-HU" dirty="0" smtClean="0">
                <a:solidFill>
                  <a:schemeClr val="tx1"/>
                </a:solidFill>
              </a:rPr>
              <a:t>Áramlástan Gépei</a:t>
            </a:r>
            <a:endParaRPr lang="hu-HU" dirty="0">
              <a:solidFill>
                <a:schemeClr val="tx1"/>
              </a:solidFill>
            </a:endParaRPr>
          </a:p>
          <a:p>
            <a:r>
              <a:rPr lang="hu-HU" b="1" i="1" dirty="0" smtClean="0">
                <a:solidFill>
                  <a:schemeClr val="tx1"/>
                </a:solidFill>
              </a:rPr>
              <a:t>Író </a:t>
            </a:r>
            <a:r>
              <a:rPr lang="hu-HU" b="1" i="1" dirty="0">
                <a:solidFill>
                  <a:schemeClr val="tx1"/>
                </a:solidFill>
              </a:rPr>
              <a:t>Béla</a:t>
            </a:r>
          </a:p>
        </p:txBody>
      </p:sp>
      <p:sp>
        <p:nvSpPr>
          <p:cNvPr id="9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72000" y="6245225"/>
            <a:ext cx="3743325" cy="476250"/>
          </a:xfrm>
        </p:spPr>
        <p:txBody>
          <a:bodyPr/>
          <a:lstStyle/>
          <a:p>
            <a:r>
              <a:rPr lang="hu-HU" dirty="0">
                <a:solidFill>
                  <a:schemeClr val="tx1"/>
                </a:solidFill>
              </a:rPr>
              <a:t>SZE-MTK</a:t>
            </a:r>
          </a:p>
          <a:p>
            <a:r>
              <a:rPr lang="hu-HU" dirty="0" smtClean="0">
                <a:solidFill>
                  <a:schemeClr val="tx1"/>
                </a:solidFill>
              </a:rPr>
              <a:t>Mechatronika és Gépszerkezettan Tanszék</a:t>
            </a:r>
            <a:endParaRPr lang="hu-H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83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83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283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283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283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283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283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283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283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283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283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283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283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283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283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283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8354" grpId="0" uiExpand="1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6575" name="Object 31"/>
          <p:cNvGraphicFramePr>
            <a:graphicFrameLocks noChangeAspect="1"/>
          </p:cNvGraphicFramePr>
          <p:nvPr/>
        </p:nvGraphicFramePr>
        <p:xfrm>
          <a:off x="6716713" y="3482975"/>
          <a:ext cx="2195512" cy="1565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683" name="Egyenlet" r:id="rId3" imgW="1282680" imgH="914400" progId="Equation.3">
                  <p:embed/>
                </p:oleObj>
              </mc:Choice>
              <mc:Fallback>
                <p:oleObj name="Egyenlet" r:id="rId3" imgW="1282680" imgH="914400" progId="Equation.3">
                  <p:embed/>
                  <p:pic>
                    <p:nvPicPr>
                      <p:cNvPr id="0" name="Picture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16713" y="3482975"/>
                        <a:ext cx="2195512" cy="1565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6576" name="Object 32"/>
          <p:cNvGraphicFramePr>
            <a:graphicFrameLocks noChangeAspect="1"/>
          </p:cNvGraphicFramePr>
          <p:nvPr/>
        </p:nvGraphicFramePr>
        <p:xfrm>
          <a:off x="6969125" y="3568700"/>
          <a:ext cx="1651000" cy="1419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684" name="Egyenlet" r:id="rId5" imgW="723600" imgH="622080" progId="Equation.3">
                  <p:embed/>
                </p:oleObj>
              </mc:Choice>
              <mc:Fallback>
                <p:oleObj name="Egyenlet" r:id="rId5" imgW="723600" imgH="622080" progId="Equation.3">
                  <p:embed/>
                  <p:pic>
                    <p:nvPicPr>
                      <p:cNvPr id="0" name="Picture 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69125" y="3568700"/>
                        <a:ext cx="1651000" cy="1419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6577" name="Object 33"/>
          <p:cNvGraphicFramePr>
            <a:graphicFrameLocks noChangeAspect="1"/>
          </p:cNvGraphicFramePr>
          <p:nvPr/>
        </p:nvGraphicFramePr>
        <p:xfrm>
          <a:off x="6567488" y="3568700"/>
          <a:ext cx="2298700" cy="1400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685" name="Egyenlet" r:id="rId7" imgW="812520" imgH="495000" progId="Equation.3">
                  <p:embed/>
                </p:oleObj>
              </mc:Choice>
              <mc:Fallback>
                <p:oleObj name="Egyenlet" r:id="rId7" imgW="812520" imgH="495000" progId="Equation.3">
                  <p:embed/>
                  <p:pic>
                    <p:nvPicPr>
                      <p:cNvPr id="0" name="Picture 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67488" y="3568700"/>
                        <a:ext cx="2298700" cy="1400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6559" name="Freeform 15"/>
          <p:cNvSpPr>
            <a:spLocks/>
          </p:cNvSpPr>
          <p:nvPr/>
        </p:nvSpPr>
        <p:spPr bwMode="auto">
          <a:xfrm>
            <a:off x="2022475" y="2154238"/>
            <a:ext cx="5268913" cy="2185987"/>
          </a:xfrm>
          <a:custGeom>
            <a:avLst/>
            <a:gdLst/>
            <a:ahLst/>
            <a:cxnLst>
              <a:cxn ang="0">
                <a:pos x="0" y="1377"/>
              </a:cxn>
              <a:cxn ang="0">
                <a:pos x="1620" y="1035"/>
              </a:cxn>
              <a:cxn ang="0">
                <a:pos x="2548" y="654"/>
              </a:cxn>
              <a:cxn ang="0">
                <a:pos x="3319" y="0"/>
              </a:cxn>
            </a:cxnLst>
            <a:rect l="0" t="0" r="r" b="b"/>
            <a:pathLst>
              <a:path w="3319" h="1377">
                <a:moveTo>
                  <a:pt x="0" y="1377"/>
                </a:moveTo>
                <a:cubicBezTo>
                  <a:pt x="597" y="1266"/>
                  <a:pt x="1195" y="1156"/>
                  <a:pt x="1620" y="1035"/>
                </a:cubicBezTo>
                <a:cubicBezTo>
                  <a:pt x="2045" y="914"/>
                  <a:pt x="2265" y="826"/>
                  <a:pt x="2548" y="654"/>
                </a:cubicBezTo>
                <a:cubicBezTo>
                  <a:pt x="2831" y="482"/>
                  <a:pt x="3075" y="241"/>
                  <a:pt x="3319" y="0"/>
                </a:cubicBezTo>
              </a:path>
            </a:pathLst>
          </a:custGeom>
          <a:noFill/>
          <a:ln w="38100" cap="flat" cmpd="sng">
            <a:solidFill>
              <a:srgbClr val="FF3300"/>
            </a:solidFill>
            <a:prstDash val="solid"/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236547" name="Rectangle 3"/>
          <p:cNvSpPr>
            <a:spLocks noGrp="1" noChangeArrowheads="1"/>
          </p:cNvSpPr>
          <p:nvPr>
            <p:ph type="title"/>
          </p:nvPr>
        </p:nvSpPr>
        <p:spPr>
          <a:xfrm>
            <a:off x="274638" y="196850"/>
            <a:ext cx="8612187" cy="676275"/>
          </a:xfrm>
          <a:noFill/>
          <a:ln/>
        </p:spPr>
        <p:txBody>
          <a:bodyPr/>
          <a:lstStyle/>
          <a:p>
            <a:r>
              <a:rPr lang="hu-HU" sz="3600" dirty="0">
                <a:solidFill>
                  <a:schemeClr val="tx1"/>
                </a:solidFill>
              </a:rPr>
              <a:t>A nyomásviszony befolyása a hatásfokra</a:t>
            </a:r>
          </a:p>
        </p:txBody>
      </p:sp>
      <p:sp>
        <p:nvSpPr>
          <p:cNvPr id="236548" name="Line 4"/>
          <p:cNvSpPr>
            <a:spLocks noChangeShapeType="1"/>
          </p:cNvSpPr>
          <p:nvPr/>
        </p:nvSpPr>
        <p:spPr bwMode="auto">
          <a:xfrm flipV="1">
            <a:off x="1704975" y="5440363"/>
            <a:ext cx="5656263" cy="1428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236549" name="Line 5"/>
          <p:cNvSpPr>
            <a:spLocks noChangeShapeType="1"/>
          </p:cNvSpPr>
          <p:nvPr/>
        </p:nvSpPr>
        <p:spPr bwMode="auto">
          <a:xfrm flipV="1">
            <a:off x="1704975" y="1503363"/>
            <a:ext cx="0" cy="395128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236550" name="Text Box 6"/>
          <p:cNvSpPr txBox="1">
            <a:spLocks noChangeArrowheads="1"/>
          </p:cNvSpPr>
          <p:nvPr/>
        </p:nvSpPr>
        <p:spPr bwMode="auto">
          <a:xfrm>
            <a:off x="7202488" y="5222875"/>
            <a:ext cx="1766887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000" dirty="0"/>
              <a:t>s (</a:t>
            </a:r>
            <a:r>
              <a:rPr lang="hu-HU" sz="2000" i="1" dirty="0"/>
              <a:t>J/</a:t>
            </a:r>
            <a:r>
              <a:rPr lang="hu-HU" sz="2000" i="1" dirty="0" err="1"/>
              <a:t>kg.K</a:t>
            </a:r>
            <a:r>
              <a:rPr lang="hu-HU" sz="2000" dirty="0"/>
              <a:t>)</a:t>
            </a:r>
          </a:p>
        </p:txBody>
      </p:sp>
      <p:sp>
        <p:nvSpPr>
          <p:cNvPr id="236551" name="Text Box 7"/>
          <p:cNvSpPr txBox="1">
            <a:spLocks noChangeArrowheads="1"/>
          </p:cNvSpPr>
          <p:nvPr/>
        </p:nvSpPr>
        <p:spPr bwMode="auto">
          <a:xfrm>
            <a:off x="1243013" y="1106488"/>
            <a:ext cx="960437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000" dirty="0"/>
              <a:t>T (</a:t>
            </a:r>
            <a:r>
              <a:rPr lang="hu-HU" sz="2000" i="1" dirty="0"/>
              <a:t>K</a:t>
            </a:r>
            <a:r>
              <a:rPr lang="hu-HU" sz="2000" dirty="0"/>
              <a:t>)</a:t>
            </a:r>
          </a:p>
        </p:txBody>
      </p:sp>
      <p:sp>
        <p:nvSpPr>
          <p:cNvPr id="236555" name="Line 11"/>
          <p:cNvSpPr>
            <a:spLocks noChangeShapeType="1"/>
          </p:cNvSpPr>
          <p:nvPr/>
        </p:nvSpPr>
        <p:spPr bwMode="auto">
          <a:xfrm flipH="1" flipV="1">
            <a:off x="3840163" y="3984625"/>
            <a:ext cx="1587" cy="9302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 b="1" i="1"/>
          </a:p>
        </p:txBody>
      </p:sp>
      <p:sp>
        <p:nvSpPr>
          <p:cNvPr id="236556" name="Line 12"/>
          <p:cNvSpPr>
            <a:spLocks noChangeShapeType="1"/>
          </p:cNvSpPr>
          <p:nvPr/>
        </p:nvSpPr>
        <p:spPr bwMode="auto">
          <a:xfrm flipH="1">
            <a:off x="5705475" y="3392488"/>
            <a:ext cx="1588" cy="10223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 b="1" i="1"/>
          </a:p>
        </p:txBody>
      </p:sp>
      <p:sp>
        <p:nvSpPr>
          <p:cNvPr id="236558" name="Freeform 14"/>
          <p:cNvSpPr>
            <a:spLocks/>
          </p:cNvSpPr>
          <p:nvPr/>
        </p:nvSpPr>
        <p:spPr bwMode="auto">
          <a:xfrm>
            <a:off x="2449513" y="2994025"/>
            <a:ext cx="5268912" cy="2185988"/>
          </a:xfrm>
          <a:custGeom>
            <a:avLst/>
            <a:gdLst/>
            <a:ahLst/>
            <a:cxnLst>
              <a:cxn ang="0">
                <a:pos x="0" y="1377"/>
              </a:cxn>
              <a:cxn ang="0">
                <a:pos x="1620" y="1035"/>
              </a:cxn>
              <a:cxn ang="0">
                <a:pos x="2548" y="654"/>
              </a:cxn>
              <a:cxn ang="0">
                <a:pos x="3319" y="0"/>
              </a:cxn>
            </a:cxnLst>
            <a:rect l="0" t="0" r="r" b="b"/>
            <a:pathLst>
              <a:path w="3319" h="1377">
                <a:moveTo>
                  <a:pt x="0" y="1377"/>
                </a:moveTo>
                <a:cubicBezTo>
                  <a:pt x="597" y="1266"/>
                  <a:pt x="1195" y="1156"/>
                  <a:pt x="1620" y="1035"/>
                </a:cubicBezTo>
                <a:cubicBezTo>
                  <a:pt x="2045" y="914"/>
                  <a:pt x="2265" y="826"/>
                  <a:pt x="2548" y="654"/>
                </a:cubicBezTo>
                <a:cubicBezTo>
                  <a:pt x="2831" y="482"/>
                  <a:pt x="3075" y="241"/>
                  <a:pt x="3319" y="0"/>
                </a:cubicBezTo>
              </a:path>
            </a:pathLst>
          </a:custGeom>
          <a:noFill/>
          <a:ln w="38100" cap="flat" cmpd="sng">
            <a:solidFill>
              <a:srgbClr val="33CCFF"/>
            </a:solidFill>
            <a:prstDash val="solid"/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236561" name="Line 17"/>
          <p:cNvSpPr>
            <a:spLocks noChangeShapeType="1"/>
          </p:cNvSpPr>
          <p:nvPr/>
        </p:nvSpPr>
        <p:spPr bwMode="auto">
          <a:xfrm flipV="1">
            <a:off x="3838575" y="3255963"/>
            <a:ext cx="3175" cy="7302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 b="1" i="1"/>
          </a:p>
        </p:txBody>
      </p:sp>
      <p:sp>
        <p:nvSpPr>
          <p:cNvPr id="236562" name="Line 18"/>
          <p:cNvSpPr>
            <a:spLocks noChangeShapeType="1"/>
          </p:cNvSpPr>
          <p:nvPr/>
        </p:nvSpPr>
        <p:spPr bwMode="auto">
          <a:xfrm flipH="1" flipV="1">
            <a:off x="5705475" y="2543175"/>
            <a:ext cx="1588" cy="863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236560" name="Freeform 16"/>
          <p:cNvSpPr>
            <a:spLocks/>
          </p:cNvSpPr>
          <p:nvPr/>
        </p:nvSpPr>
        <p:spPr bwMode="auto">
          <a:xfrm>
            <a:off x="1643063" y="1520825"/>
            <a:ext cx="5268912" cy="2185988"/>
          </a:xfrm>
          <a:custGeom>
            <a:avLst/>
            <a:gdLst/>
            <a:ahLst/>
            <a:cxnLst>
              <a:cxn ang="0">
                <a:pos x="0" y="1377"/>
              </a:cxn>
              <a:cxn ang="0">
                <a:pos x="1620" y="1035"/>
              </a:cxn>
              <a:cxn ang="0">
                <a:pos x="2548" y="654"/>
              </a:cxn>
              <a:cxn ang="0">
                <a:pos x="3319" y="0"/>
              </a:cxn>
            </a:cxnLst>
            <a:rect l="0" t="0" r="r" b="b"/>
            <a:pathLst>
              <a:path w="3319" h="1377">
                <a:moveTo>
                  <a:pt x="0" y="1377"/>
                </a:moveTo>
                <a:cubicBezTo>
                  <a:pt x="597" y="1266"/>
                  <a:pt x="1195" y="1156"/>
                  <a:pt x="1620" y="1035"/>
                </a:cubicBezTo>
                <a:cubicBezTo>
                  <a:pt x="2045" y="914"/>
                  <a:pt x="2265" y="826"/>
                  <a:pt x="2548" y="654"/>
                </a:cubicBezTo>
                <a:cubicBezTo>
                  <a:pt x="2831" y="482"/>
                  <a:pt x="3075" y="241"/>
                  <a:pt x="3319" y="0"/>
                </a:cubicBezTo>
              </a:path>
            </a:pathLst>
          </a:custGeom>
          <a:noFill/>
          <a:ln w="38100" cap="flat" cmpd="sng">
            <a:solidFill>
              <a:srgbClr val="FF3300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236563" name="Line 19"/>
          <p:cNvSpPr>
            <a:spLocks noChangeShapeType="1"/>
          </p:cNvSpPr>
          <p:nvPr/>
        </p:nvSpPr>
        <p:spPr bwMode="auto">
          <a:xfrm>
            <a:off x="3194050" y="4699000"/>
            <a:ext cx="3502025" cy="0"/>
          </a:xfrm>
          <a:prstGeom prst="line">
            <a:avLst/>
          </a:prstGeom>
          <a:noFill/>
          <a:ln w="38100">
            <a:solidFill>
              <a:srgbClr val="33CCFF"/>
            </a:solidFill>
            <a:prstDash val="lgDashDot"/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236564" name="Line 20"/>
          <p:cNvSpPr>
            <a:spLocks noChangeShapeType="1"/>
          </p:cNvSpPr>
          <p:nvPr/>
        </p:nvSpPr>
        <p:spPr bwMode="auto">
          <a:xfrm>
            <a:off x="2973388" y="3700463"/>
            <a:ext cx="3502025" cy="0"/>
          </a:xfrm>
          <a:prstGeom prst="line">
            <a:avLst/>
          </a:prstGeom>
          <a:noFill/>
          <a:ln w="41275">
            <a:solidFill>
              <a:srgbClr val="FF3300"/>
            </a:solidFill>
            <a:prstDash val="lgDashDot"/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236565" name="Line 21"/>
          <p:cNvSpPr>
            <a:spLocks noChangeShapeType="1"/>
          </p:cNvSpPr>
          <p:nvPr/>
        </p:nvSpPr>
        <p:spPr bwMode="auto">
          <a:xfrm>
            <a:off x="3290888" y="2970213"/>
            <a:ext cx="3502025" cy="0"/>
          </a:xfrm>
          <a:prstGeom prst="line">
            <a:avLst/>
          </a:prstGeom>
          <a:noFill/>
          <a:ln w="38100">
            <a:solidFill>
              <a:srgbClr val="FF3300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236566" name="AutoShape 22"/>
          <p:cNvSpPr>
            <a:spLocks noChangeArrowheads="1"/>
          </p:cNvSpPr>
          <p:nvPr/>
        </p:nvSpPr>
        <p:spPr bwMode="auto">
          <a:xfrm>
            <a:off x="3363913" y="5626100"/>
            <a:ext cx="2324100" cy="698500"/>
          </a:xfrm>
          <a:prstGeom prst="wedgeRoundRectCallout">
            <a:avLst>
              <a:gd name="adj1" fmla="val 46926"/>
              <a:gd name="adj2" fmla="val -177727"/>
              <a:gd name="adj3" fmla="val 16667"/>
            </a:avLst>
          </a:prstGeom>
          <a:solidFill>
            <a:schemeClr val="bg1">
              <a:lumMod val="65000"/>
            </a:schemeClr>
          </a:solidFill>
          <a:ln w="9525" algn="ctr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/>
              <a:t>Hőelvonás átlagos hőmérséklete</a:t>
            </a:r>
          </a:p>
        </p:txBody>
      </p:sp>
      <p:sp>
        <p:nvSpPr>
          <p:cNvPr id="236567" name="AutoShape 23"/>
          <p:cNvSpPr>
            <a:spLocks noChangeArrowheads="1"/>
          </p:cNvSpPr>
          <p:nvPr/>
        </p:nvSpPr>
        <p:spPr bwMode="auto">
          <a:xfrm>
            <a:off x="687388" y="5383213"/>
            <a:ext cx="2308225" cy="698500"/>
          </a:xfrm>
          <a:prstGeom prst="wedgeRoundRectCallout">
            <a:avLst>
              <a:gd name="adj1" fmla="val 61005"/>
              <a:gd name="adj2" fmla="val -284319"/>
              <a:gd name="adj3" fmla="val 16667"/>
            </a:avLst>
          </a:prstGeom>
          <a:solidFill>
            <a:schemeClr val="bg1">
              <a:lumMod val="65000"/>
            </a:schemeClr>
          </a:solidFill>
          <a:ln w="9525" algn="ctr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 dirty="0" err="1"/>
              <a:t>Hőközlés</a:t>
            </a:r>
            <a:r>
              <a:rPr lang="hu-HU" dirty="0"/>
              <a:t> átlagos hőmérséklete</a:t>
            </a:r>
          </a:p>
        </p:txBody>
      </p:sp>
      <p:sp>
        <p:nvSpPr>
          <p:cNvPr id="236568" name="Text Box 24"/>
          <p:cNvSpPr txBox="1">
            <a:spLocks noChangeArrowheads="1"/>
          </p:cNvSpPr>
          <p:nvPr/>
        </p:nvSpPr>
        <p:spPr bwMode="auto">
          <a:xfrm>
            <a:off x="7562850" y="2797175"/>
            <a:ext cx="822325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000" i="1"/>
              <a:t>p</a:t>
            </a:r>
            <a:r>
              <a:rPr lang="hu-HU" sz="2000" i="1" baseline="-25000"/>
              <a:t>1</a:t>
            </a:r>
          </a:p>
        </p:txBody>
      </p:sp>
      <p:sp>
        <p:nvSpPr>
          <p:cNvPr id="236569" name="Text Box 25"/>
          <p:cNvSpPr txBox="1">
            <a:spLocks noChangeArrowheads="1"/>
          </p:cNvSpPr>
          <p:nvPr/>
        </p:nvSpPr>
        <p:spPr bwMode="auto">
          <a:xfrm>
            <a:off x="7164388" y="1933575"/>
            <a:ext cx="822325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000" i="1"/>
              <a:t>p</a:t>
            </a:r>
            <a:r>
              <a:rPr lang="hu-HU" sz="2000" i="1" baseline="-25000"/>
              <a:t>2</a:t>
            </a:r>
          </a:p>
        </p:txBody>
      </p:sp>
      <p:sp>
        <p:nvSpPr>
          <p:cNvPr id="236570" name="Text Box 26"/>
          <p:cNvSpPr txBox="1">
            <a:spLocks noChangeArrowheads="1"/>
          </p:cNvSpPr>
          <p:nvPr/>
        </p:nvSpPr>
        <p:spPr bwMode="auto">
          <a:xfrm>
            <a:off x="6808788" y="1282700"/>
            <a:ext cx="822325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000" i="1" dirty="0"/>
              <a:t>p</a:t>
            </a:r>
            <a:r>
              <a:rPr lang="hu-HU" sz="2000" i="1" baseline="-25000" dirty="0"/>
              <a:t>3</a:t>
            </a:r>
          </a:p>
        </p:txBody>
      </p:sp>
      <p:sp>
        <p:nvSpPr>
          <p:cNvPr id="236572" name="AutoShape 28"/>
          <p:cNvSpPr>
            <a:spLocks noChangeArrowheads="1"/>
          </p:cNvSpPr>
          <p:nvPr/>
        </p:nvSpPr>
        <p:spPr bwMode="auto">
          <a:xfrm>
            <a:off x="333375" y="1544638"/>
            <a:ext cx="4124325" cy="914400"/>
          </a:xfrm>
          <a:prstGeom prst="wedgeRoundRectCallout">
            <a:avLst>
              <a:gd name="adj1" fmla="val 75329"/>
              <a:gd name="adj2" fmla="val 103125"/>
              <a:gd name="adj3" fmla="val 16667"/>
            </a:avLst>
          </a:prstGeom>
          <a:solidFill>
            <a:schemeClr val="bg1">
              <a:lumMod val="65000"/>
            </a:schemeClr>
          </a:solidFill>
          <a:ln w="9525" algn="ctr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/>
              <a:t>A nyomásviszony emelésével a hőközlés átlagos hőmérséklete emelkedik, nő a hatásfok</a:t>
            </a:r>
          </a:p>
        </p:txBody>
      </p:sp>
      <p:graphicFrame>
        <p:nvGraphicFramePr>
          <p:cNvPr id="236573" name="Object 29"/>
          <p:cNvGraphicFramePr>
            <a:graphicFrameLocks noChangeAspect="1"/>
          </p:cNvGraphicFramePr>
          <p:nvPr/>
        </p:nvGraphicFramePr>
        <p:xfrm>
          <a:off x="6872288" y="3689350"/>
          <a:ext cx="2014537" cy="1228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686" name="Egyenlet" r:id="rId9" imgW="749160" imgH="457200" progId="Equation.3">
                  <p:embed/>
                </p:oleObj>
              </mc:Choice>
              <mc:Fallback>
                <p:oleObj name="Egyenlet" r:id="rId9" imgW="749160" imgH="457200" progId="Equation.3">
                  <p:embed/>
                  <p:pic>
                    <p:nvPicPr>
                      <p:cNvPr id="0" name="Picture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72288" y="3689350"/>
                        <a:ext cx="2014537" cy="1228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6578" name="Text Box 34"/>
          <p:cNvSpPr txBox="1">
            <a:spLocks noChangeArrowheads="1"/>
          </p:cNvSpPr>
          <p:nvPr/>
        </p:nvSpPr>
        <p:spPr bwMode="auto">
          <a:xfrm>
            <a:off x="3406775" y="4587875"/>
            <a:ext cx="574675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000" b="1" i="1"/>
              <a:t>1</a:t>
            </a:r>
          </a:p>
        </p:txBody>
      </p:sp>
      <p:sp>
        <p:nvSpPr>
          <p:cNvPr id="236579" name="Text Box 35"/>
          <p:cNvSpPr txBox="1">
            <a:spLocks noChangeArrowheads="1"/>
          </p:cNvSpPr>
          <p:nvPr/>
        </p:nvSpPr>
        <p:spPr bwMode="auto">
          <a:xfrm>
            <a:off x="5265738" y="4094163"/>
            <a:ext cx="574675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000" b="1" i="1"/>
              <a:t>4</a:t>
            </a:r>
          </a:p>
        </p:txBody>
      </p:sp>
      <p:sp>
        <p:nvSpPr>
          <p:cNvPr id="236580" name="Text Box 36"/>
          <p:cNvSpPr txBox="1">
            <a:spLocks noChangeArrowheads="1"/>
          </p:cNvSpPr>
          <p:nvPr/>
        </p:nvSpPr>
        <p:spPr bwMode="auto">
          <a:xfrm>
            <a:off x="5283200" y="3060700"/>
            <a:ext cx="574675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000" b="1" i="1"/>
              <a:t>3</a:t>
            </a:r>
          </a:p>
        </p:txBody>
      </p:sp>
      <p:sp>
        <p:nvSpPr>
          <p:cNvPr id="236581" name="Text Box 37"/>
          <p:cNvSpPr txBox="1">
            <a:spLocks noChangeArrowheads="1"/>
          </p:cNvSpPr>
          <p:nvPr/>
        </p:nvSpPr>
        <p:spPr bwMode="auto">
          <a:xfrm>
            <a:off x="3414713" y="3643313"/>
            <a:ext cx="574675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000" b="1" i="1" dirty="0"/>
              <a:t>2</a:t>
            </a:r>
          </a:p>
        </p:txBody>
      </p:sp>
      <p:sp>
        <p:nvSpPr>
          <p:cNvPr id="36" name="Dátum helye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880360" cy="476250"/>
          </a:xfrm>
        </p:spPr>
        <p:txBody>
          <a:bodyPr/>
          <a:lstStyle/>
          <a:p>
            <a:r>
              <a:rPr lang="hu-HU" dirty="0">
                <a:solidFill>
                  <a:schemeClr val="tx1"/>
                </a:solidFill>
              </a:rPr>
              <a:t>Hő- és </a:t>
            </a:r>
            <a:r>
              <a:rPr lang="hu-HU" dirty="0" smtClean="0">
                <a:solidFill>
                  <a:schemeClr val="tx1"/>
                </a:solidFill>
              </a:rPr>
              <a:t>Áramlástan Gépei</a:t>
            </a:r>
            <a:endParaRPr lang="hu-HU" dirty="0">
              <a:solidFill>
                <a:schemeClr val="tx1"/>
              </a:solidFill>
            </a:endParaRPr>
          </a:p>
          <a:p>
            <a:r>
              <a:rPr lang="hu-HU" b="1" i="1" dirty="0" smtClean="0">
                <a:solidFill>
                  <a:schemeClr val="tx1"/>
                </a:solidFill>
              </a:rPr>
              <a:t>Író </a:t>
            </a:r>
            <a:r>
              <a:rPr lang="hu-HU" b="1" i="1" dirty="0">
                <a:solidFill>
                  <a:schemeClr val="tx1"/>
                </a:solidFill>
              </a:rPr>
              <a:t>Béla</a:t>
            </a:r>
          </a:p>
        </p:txBody>
      </p:sp>
      <p:sp>
        <p:nvSpPr>
          <p:cNvPr id="37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72000" y="6245225"/>
            <a:ext cx="3743325" cy="476250"/>
          </a:xfrm>
        </p:spPr>
        <p:txBody>
          <a:bodyPr/>
          <a:lstStyle/>
          <a:p>
            <a:r>
              <a:rPr lang="hu-HU" dirty="0">
                <a:solidFill>
                  <a:schemeClr val="tx1"/>
                </a:solidFill>
              </a:rPr>
              <a:t>SZE-MTK</a:t>
            </a:r>
          </a:p>
          <a:p>
            <a:r>
              <a:rPr lang="hu-HU" dirty="0" smtClean="0">
                <a:solidFill>
                  <a:schemeClr val="tx1"/>
                </a:solidFill>
              </a:rPr>
              <a:t>Mechatronika és Gépszerkezettan Tanszék</a:t>
            </a:r>
            <a:endParaRPr lang="hu-HU" dirty="0">
              <a:solidFill>
                <a:schemeClr val="tx1"/>
              </a:solidFill>
            </a:endParaRPr>
          </a:p>
        </p:txBody>
      </p:sp>
      <p:graphicFrame>
        <p:nvGraphicFramePr>
          <p:cNvPr id="236574" name="Object 30"/>
          <p:cNvGraphicFramePr>
            <a:graphicFrameLocks noChangeAspect="1"/>
          </p:cNvGraphicFramePr>
          <p:nvPr/>
        </p:nvGraphicFramePr>
        <p:xfrm>
          <a:off x="5810250" y="3689350"/>
          <a:ext cx="3305175" cy="1198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687" name="Egyenlet" r:id="rId11" imgW="1295280" imgH="469800" progId="Equation.3">
                  <p:embed/>
                </p:oleObj>
              </mc:Choice>
              <mc:Fallback>
                <p:oleObj name="Egyenlet" r:id="rId11" imgW="1295280" imgH="469800" progId="Equation.3">
                  <p:embed/>
                  <p:pic>
                    <p:nvPicPr>
                      <p:cNvPr id="0" name="Picture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10250" y="3689350"/>
                        <a:ext cx="3305175" cy="1198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6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36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365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36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36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2365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36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2365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236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236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236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236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236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236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365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365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365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365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365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365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365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365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365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365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365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365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365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365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365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365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000"/>
                            </p:stCondLst>
                            <p:childTnLst>
                              <p:par>
                                <p:cTn id="81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365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365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9" dur="500"/>
                                        <p:tgtEl>
                                          <p:spTgt spid="236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2" dur="500"/>
                                        <p:tgtEl>
                                          <p:spTgt spid="2365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500"/>
                            </p:stCondLst>
                            <p:childTnLst>
                              <p:par>
                                <p:cTn id="94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365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365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365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365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1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365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365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365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365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365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2365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365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2365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500"/>
                            </p:stCondLst>
                            <p:childTnLst>
                              <p:par>
                                <p:cTn id="115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2365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2365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2365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2365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7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4" dur="500"/>
                                        <p:tgtEl>
                                          <p:spTgt spid="2365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/>
                                        <p:tgtEl>
                                          <p:spTgt spid="2365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6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2365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2365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7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4" dur="500"/>
                                        <p:tgtEl>
                                          <p:spTgt spid="2365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/>
                                        <p:tgtEl>
                                          <p:spTgt spid="2365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6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2365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2365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7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4" dur="500"/>
                                        <p:tgtEl>
                                          <p:spTgt spid="2365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/>
                                        <p:tgtEl>
                                          <p:spTgt spid="2365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6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2365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2365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7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4" dur="500"/>
                                        <p:tgtEl>
                                          <p:spTgt spid="2365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/>
                                        <p:tgtEl>
                                          <p:spTgt spid="2365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6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9" dur="500" fill="hold"/>
                                        <p:tgtEl>
                                          <p:spTgt spid="2365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500" fill="hold"/>
                                        <p:tgtEl>
                                          <p:spTgt spid="2365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6559" grpId="0" animBg="1"/>
      <p:bldP spid="236548" grpId="0" animBg="1"/>
      <p:bldP spid="236549" grpId="0" animBg="1"/>
      <p:bldP spid="236550" grpId="0"/>
      <p:bldP spid="236551" grpId="0"/>
      <p:bldP spid="236555" grpId="0" animBg="1"/>
      <p:bldP spid="236556" grpId="0" animBg="1"/>
      <p:bldP spid="236558" grpId="0" animBg="1"/>
      <p:bldP spid="236561" grpId="0" animBg="1"/>
      <p:bldP spid="236562" grpId="0" animBg="1"/>
      <p:bldP spid="236560" grpId="0" animBg="1"/>
      <p:bldP spid="236563" grpId="0" animBg="1"/>
      <p:bldP spid="236564" grpId="0" animBg="1"/>
      <p:bldP spid="236565" grpId="0" animBg="1"/>
      <p:bldP spid="236566" grpId="0" animBg="1"/>
      <p:bldP spid="236567" grpId="0" animBg="1"/>
      <p:bldP spid="236568" grpId="0"/>
      <p:bldP spid="236569" grpId="0"/>
      <p:bldP spid="236570" grpId="0"/>
      <p:bldP spid="236572" grpId="0" animBg="1"/>
      <p:bldP spid="236578" grpId="0"/>
      <p:bldP spid="236579" grpId="0"/>
      <p:bldP spid="236580" grpId="0"/>
      <p:bldP spid="236581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602" name="Line 34"/>
          <p:cNvSpPr>
            <a:spLocks noChangeShapeType="1"/>
          </p:cNvSpPr>
          <p:nvPr/>
        </p:nvSpPr>
        <p:spPr bwMode="auto">
          <a:xfrm flipV="1">
            <a:off x="5300663" y="1776413"/>
            <a:ext cx="0" cy="20097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237601" name="Freeform 33"/>
          <p:cNvSpPr>
            <a:spLocks/>
          </p:cNvSpPr>
          <p:nvPr/>
        </p:nvSpPr>
        <p:spPr bwMode="auto">
          <a:xfrm>
            <a:off x="3789363" y="3746500"/>
            <a:ext cx="336550" cy="2063750"/>
          </a:xfrm>
          <a:custGeom>
            <a:avLst/>
            <a:gdLst/>
            <a:ahLst/>
            <a:cxnLst>
              <a:cxn ang="0">
                <a:pos x="212" y="0"/>
              </a:cxn>
              <a:cxn ang="0">
                <a:pos x="212" y="1300"/>
              </a:cxn>
              <a:cxn ang="0">
                <a:pos x="0" y="1300"/>
              </a:cxn>
              <a:cxn ang="0">
                <a:pos x="0" y="252"/>
              </a:cxn>
              <a:cxn ang="0">
                <a:pos x="80" y="176"/>
              </a:cxn>
              <a:cxn ang="0">
                <a:pos x="132" y="116"/>
              </a:cxn>
              <a:cxn ang="0">
                <a:pos x="184" y="56"/>
              </a:cxn>
              <a:cxn ang="0">
                <a:pos x="212" y="0"/>
              </a:cxn>
            </a:cxnLst>
            <a:rect l="0" t="0" r="r" b="b"/>
            <a:pathLst>
              <a:path w="212" h="1300">
                <a:moveTo>
                  <a:pt x="212" y="0"/>
                </a:moveTo>
                <a:lnTo>
                  <a:pt x="212" y="1300"/>
                </a:lnTo>
                <a:lnTo>
                  <a:pt x="0" y="1300"/>
                </a:lnTo>
                <a:lnTo>
                  <a:pt x="0" y="252"/>
                </a:lnTo>
                <a:lnTo>
                  <a:pt x="80" y="176"/>
                </a:lnTo>
                <a:lnTo>
                  <a:pt x="132" y="116"/>
                </a:lnTo>
                <a:lnTo>
                  <a:pt x="184" y="56"/>
                </a:lnTo>
                <a:lnTo>
                  <a:pt x="212" y="0"/>
                </a:lnTo>
                <a:close/>
              </a:path>
            </a:pathLst>
          </a:custGeom>
          <a:solidFill>
            <a:srgbClr val="FF3300">
              <a:alpha val="67000"/>
            </a:srgbClr>
          </a:solidFill>
          <a:ln w="9525" cap="flat" cmpd="sng">
            <a:noFill/>
            <a:prstDash val="solid"/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237600" name="Freeform 32"/>
          <p:cNvSpPr>
            <a:spLocks/>
          </p:cNvSpPr>
          <p:nvPr/>
        </p:nvSpPr>
        <p:spPr bwMode="auto">
          <a:xfrm>
            <a:off x="4972050" y="3741738"/>
            <a:ext cx="336550" cy="2063750"/>
          </a:xfrm>
          <a:custGeom>
            <a:avLst/>
            <a:gdLst/>
            <a:ahLst/>
            <a:cxnLst>
              <a:cxn ang="0">
                <a:pos x="212" y="0"/>
              </a:cxn>
              <a:cxn ang="0">
                <a:pos x="212" y="1300"/>
              </a:cxn>
              <a:cxn ang="0">
                <a:pos x="0" y="1300"/>
              </a:cxn>
              <a:cxn ang="0">
                <a:pos x="0" y="252"/>
              </a:cxn>
              <a:cxn ang="0">
                <a:pos x="80" y="176"/>
              </a:cxn>
              <a:cxn ang="0">
                <a:pos x="132" y="116"/>
              </a:cxn>
              <a:cxn ang="0">
                <a:pos x="184" y="56"/>
              </a:cxn>
              <a:cxn ang="0">
                <a:pos x="212" y="0"/>
              </a:cxn>
            </a:cxnLst>
            <a:rect l="0" t="0" r="r" b="b"/>
            <a:pathLst>
              <a:path w="212" h="1300">
                <a:moveTo>
                  <a:pt x="212" y="0"/>
                </a:moveTo>
                <a:lnTo>
                  <a:pt x="212" y="1300"/>
                </a:lnTo>
                <a:lnTo>
                  <a:pt x="0" y="1300"/>
                </a:lnTo>
                <a:lnTo>
                  <a:pt x="0" y="252"/>
                </a:lnTo>
                <a:lnTo>
                  <a:pt x="80" y="176"/>
                </a:lnTo>
                <a:lnTo>
                  <a:pt x="132" y="116"/>
                </a:lnTo>
                <a:lnTo>
                  <a:pt x="184" y="56"/>
                </a:lnTo>
                <a:lnTo>
                  <a:pt x="212" y="0"/>
                </a:lnTo>
                <a:close/>
              </a:path>
            </a:pathLst>
          </a:custGeom>
          <a:solidFill>
            <a:srgbClr val="FF3300">
              <a:alpha val="67000"/>
            </a:srgbClr>
          </a:solidFill>
          <a:ln w="9525" cap="flat" cmpd="sng">
            <a:noFill/>
            <a:prstDash val="solid"/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237571" name="Rectangle 3"/>
          <p:cNvSpPr>
            <a:spLocks noGrp="1" noChangeArrowheads="1"/>
          </p:cNvSpPr>
          <p:nvPr>
            <p:ph type="title"/>
          </p:nvPr>
        </p:nvSpPr>
        <p:spPr>
          <a:xfrm>
            <a:off x="425450" y="0"/>
            <a:ext cx="8439150" cy="892175"/>
          </a:xfrm>
          <a:noFill/>
          <a:ln/>
        </p:spPr>
        <p:txBody>
          <a:bodyPr/>
          <a:lstStyle/>
          <a:p>
            <a:r>
              <a:rPr lang="hu-HU" sz="3600" dirty="0">
                <a:solidFill>
                  <a:schemeClr val="tx1"/>
                </a:solidFill>
              </a:rPr>
              <a:t>A </a:t>
            </a:r>
            <a:r>
              <a:rPr lang="hu-HU" sz="3600" dirty="0" err="1">
                <a:solidFill>
                  <a:schemeClr val="tx1"/>
                </a:solidFill>
              </a:rPr>
              <a:t>hőhasznosítás</a:t>
            </a:r>
            <a:r>
              <a:rPr lang="hu-HU" sz="3600" dirty="0">
                <a:solidFill>
                  <a:schemeClr val="tx1"/>
                </a:solidFill>
              </a:rPr>
              <a:t> befolyása a hatásfokra</a:t>
            </a:r>
          </a:p>
        </p:txBody>
      </p:sp>
      <p:sp>
        <p:nvSpPr>
          <p:cNvPr id="237572" name="Line 4"/>
          <p:cNvSpPr>
            <a:spLocks noChangeShapeType="1"/>
          </p:cNvSpPr>
          <p:nvPr/>
        </p:nvSpPr>
        <p:spPr bwMode="auto">
          <a:xfrm flipV="1">
            <a:off x="1362075" y="5797550"/>
            <a:ext cx="5656263" cy="1428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237573" name="Line 5"/>
          <p:cNvSpPr>
            <a:spLocks noChangeShapeType="1"/>
          </p:cNvSpPr>
          <p:nvPr/>
        </p:nvSpPr>
        <p:spPr bwMode="auto">
          <a:xfrm flipV="1">
            <a:off x="1362075" y="1860550"/>
            <a:ext cx="0" cy="395128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237574" name="Text Box 6"/>
          <p:cNvSpPr txBox="1">
            <a:spLocks noChangeArrowheads="1"/>
          </p:cNvSpPr>
          <p:nvPr/>
        </p:nvSpPr>
        <p:spPr bwMode="auto">
          <a:xfrm>
            <a:off x="6859588" y="5565775"/>
            <a:ext cx="1766887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000" dirty="0"/>
              <a:t>s (</a:t>
            </a:r>
            <a:r>
              <a:rPr lang="hu-HU" sz="2000" i="1" dirty="0"/>
              <a:t>J/</a:t>
            </a:r>
            <a:r>
              <a:rPr lang="hu-HU" sz="2000" i="1" dirty="0" err="1"/>
              <a:t>kg.K</a:t>
            </a:r>
            <a:r>
              <a:rPr lang="hu-HU" sz="2000" dirty="0"/>
              <a:t>)</a:t>
            </a:r>
          </a:p>
        </p:txBody>
      </p:sp>
      <p:sp>
        <p:nvSpPr>
          <p:cNvPr id="237575" name="Text Box 7"/>
          <p:cNvSpPr txBox="1">
            <a:spLocks noChangeArrowheads="1"/>
          </p:cNvSpPr>
          <p:nvPr/>
        </p:nvSpPr>
        <p:spPr bwMode="auto">
          <a:xfrm>
            <a:off x="900113" y="1463675"/>
            <a:ext cx="960437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000" dirty="0"/>
              <a:t>T (</a:t>
            </a:r>
            <a:r>
              <a:rPr lang="hu-HU" sz="2000" i="1" dirty="0"/>
              <a:t>K</a:t>
            </a:r>
            <a:r>
              <a:rPr lang="hu-HU" sz="2000" dirty="0"/>
              <a:t>)</a:t>
            </a:r>
          </a:p>
        </p:txBody>
      </p:sp>
      <p:sp>
        <p:nvSpPr>
          <p:cNvPr id="237576" name="Line 8"/>
          <p:cNvSpPr>
            <a:spLocks noChangeShapeType="1"/>
          </p:cNvSpPr>
          <p:nvPr/>
        </p:nvSpPr>
        <p:spPr bwMode="auto">
          <a:xfrm flipH="1" flipV="1">
            <a:off x="3787775" y="4143375"/>
            <a:ext cx="6350" cy="8159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237579" name="Line 11"/>
          <p:cNvSpPr>
            <a:spLocks noChangeShapeType="1"/>
          </p:cNvSpPr>
          <p:nvPr/>
        </p:nvSpPr>
        <p:spPr bwMode="auto">
          <a:xfrm flipV="1">
            <a:off x="5610225" y="3746500"/>
            <a:ext cx="7938" cy="406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237583" name="Line 15"/>
          <p:cNvSpPr>
            <a:spLocks noChangeShapeType="1"/>
          </p:cNvSpPr>
          <p:nvPr/>
        </p:nvSpPr>
        <p:spPr bwMode="auto">
          <a:xfrm>
            <a:off x="2635250" y="4157663"/>
            <a:ext cx="3502025" cy="0"/>
          </a:xfrm>
          <a:prstGeom prst="line">
            <a:avLst/>
          </a:prstGeom>
          <a:noFill/>
          <a:ln w="19050">
            <a:solidFill>
              <a:srgbClr val="FF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237585" name="AutoShape 17"/>
          <p:cNvSpPr>
            <a:spLocks noChangeArrowheads="1"/>
          </p:cNvSpPr>
          <p:nvPr/>
        </p:nvSpPr>
        <p:spPr bwMode="auto">
          <a:xfrm>
            <a:off x="6586538" y="1154113"/>
            <a:ext cx="2351087" cy="2309812"/>
          </a:xfrm>
          <a:prstGeom prst="wedgeRoundRectCallout">
            <a:avLst>
              <a:gd name="adj1" fmla="val -90718"/>
              <a:gd name="adj2" fmla="val 71787"/>
              <a:gd name="adj3" fmla="val 16667"/>
            </a:avLst>
          </a:prstGeom>
          <a:solidFill>
            <a:schemeClr val="bg1">
              <a:lumMod val="65000"/>
            </a:schemeClr>
          </a:solidFill>
          <a:ln w="9525" algn="ctr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/>
              <a:t>A turbinából kilépő közeg hőmérséklete nagyobb mint a kompresszorból kilépőé, hőhasznosítás lehetséges.</a:t>
            </a:r>
          </a:p>
        </p:txBody>
      </p:sp>
      <p:sp>
        <p:nvSpPr>
          <p:cNvPr id="237587" name="Text Box 19"/>
          <p:cNvSpPr txBox="1">
            <a:spLocks noChangeArrowheads="1"/>
          </p:cNvSpPr>
          <p:nvPr/>
        </p:nvSpPr>
        <p:spPr bwMode="auto">
          <a:xfrm>
            <a:off x="5856288" y="1433513"/>
            <a:ext cx="822325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000" i="1"/>
              <a:t>p</a:t>
            </a:r>
            <a:r>
              <a:rPr lang="hu-HU" sz="2000" i="1" baseline="-25000"/>
              <a:t>1</a:t>
            </a:r>
          </a:p>
        </p:txBody>
      </p:sp>
      <p:sp>
        <p:nvSpPr>
          <p:cNvPr id="237588" name="Text Box 20"/>
          <p:cNvSpPr txBox="1">
            <a:spLocks noChangeArrowheads="1"/>
          </p:cNvSpPr>
          <p:nvPr/>
        </p:nvSpPr>
        <p:spPr bwMode="auto">
          <a:xfrm>
            <a:off x="5103813" y="1069975"/>
            <a:ext cx="822325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000" i="1"/>
              <a:t>p</a:t>
            </a:r>
            <a:r>
              <a:rPr lang="hu-HU" sz="2000" i="1" baseline="-25000"/>
              <a:t>2</a:t>
            </a:r>
          </a:p>
        </p:txBody>
      </p:sp>
      <p:sp>
        <p:nvSpPr>
          <p:cNvPr id="237590" name="AutoShape 22"/>
          <p:cNvSpPr>
            <a:spLocks noChangeArrowheads="1"/>
          </p:cNvSpPr>
          <p:nvPr/>
        </p:nvSpPr>
        <p:spPr bwMode="auto">
          <a:xfrm>
            <a:off x="6618288" y="3917950"/>
            <a:ext cx="2081212" cy="758825"/>
          </a:xfrm>
          <a:prstGeom prst="wedgeRoundRectCallout">
            <a:avLst>
              <a:gd name="adj1" fmla="val -120097"/>
              <a:gd name="adj2" fmla="val 56694"/>
              <a:gd name="adj3" fmla="val 16667"/>
            </a:avLst>
          </a:prstGeom>
          <a:solidFill>
            <a:schemeClr val="bg1">
              <a:lumMod val="65000"/>
            </a:schemeClr>
          </a:solidFill>
          <a:ln w="9525" algn="ctr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 dirty="0"/>
              <a:t>Hasznosítható hőmennyiség</a:t>
            </a:r>
          </a:p>
        </p:txBody>
      </p:sp>
      <p:sp>
        <p:nvSpPr>
          <p:cNvPr id="237578" name="Freeform 10"/>
          <p:cNvSpPr>
            <a:spLocks/>
          </p:cNvSpPr>
          <p:nvPr/>
        </p:nvSpPr>
        <p:spPr bwMode="auto">
          <a:xfrm>
            <a:off x="2447925" y="1831975"/>
            <a:ext cx="3873500" cy="3752850"/>
          </a:xfrm>
          <a:custGeom>
            <a:avLst/>
            <a:gdLst/>
            <a:ahLst/>
            <a:cxnLst>
              <a:cxn ang="0">
                <a:pos x="0" y="1377"/>
              </a:cxn>
              <a:cxn ang="0">
                <a:pos x="1620" y="1035"/>
              </a:cxn>
              <a:cxn ang="0">
                <a:pos x="2548" y="654"/>
              </a:cxn>
              <a:cxn ang="0">
                <a:pos x="3319" y="0"/>
              </a:cxn>
            </a:cxnLst>
            <a:rect l="0" t="0" r="r" b="b"/>
            <a:pathLst>
              <a:path w="3319" h="1377">
                <a:moveTo>
                  <a:pt x="0" y="1377"/>
                </a:moveTo>
                <a:cubicBezTo>
                  <a:pt x="597" y="1266"/>
                  <a:pt x="1195" y="1156"/>
                  <a:pt x="1620" y="1035"/>
                </a:cubicBezTo>
                <a:cubicBezTo>
                  <a:pt x="2045" y="914"/>
                  <a:pt x="2265" y="826"/>
                  <a:pt x="2548" y="654"/>
                </a:cubicBezTo>
                <a:cubicBezTo>
                  <a:pt x="2831" y="482"/>
                  <a:pt x="3075" y="241"/>
                  <a:pt x="3319" y="0"/>
                </a:cubicBezTo>
              </a:path>
            </a:pathLst>
          </a:custGeom>
          <a:noFill/>
          <a:ln w="38100" cap="flat" cmpd="sng">
            <a:solidFill>
              <a:srgbClr val="33CCFF"/>
            </a:solidFill>
            <a:prstDash val="solid"/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237570" name="Freeform 2"/>
          <p:cNvSpPr>
            <a:spLocks/>
          </p:cNvSpPr>
          <p:nvPr/>
        </p:nvSpPr>
        <p:spPr bwMode="auto">
          <a:xfrm>
            <a:off x="1668463" y="1519238"/>
            <a:ext cx="3767137" cy="4032250"/>
          </a:xfrm>
          <a:custGeom>
            <a:avLst/>
            <a:gdLst/>
            <a:ahLst/>
            <a:cxnLst>
              <a:cxn ang="0">
                <a:pos x="0" y="2540"/>
              </a:cxn>
              <a:cxn ang="0">
                <a:pos x="1125" y="1848"/>
              </a:cxn>
              <a:cxn ang="0">
                <a:pos x="1713" y="1168"/>
              </a:cxn>
              <a:cxn ang="0">
                <a:pos x="2373" y="0"/>
              </a:cxn>
            </a:cxnLst>
            <a:rect l="0" t="0" r="r" b="b"/>
            <a:pathLst>
              <a:path w="2373" h="2540">
                <a:moveTo>
                  <a:pt x="0" y="2540"/>
                </a:moveTo>
                <a:cubicBezTo>
                  <a:pt x="187" y="2425"/>
                  <a:pt x="840" y="2077"/>
                  <a:pt x="1125" y="1848"/>
                </a:cubicBezTo>
                <a:cubicBezTo>
                  <a:pt x="1410" y="1619"/>
                  <a:pt x="1505" y="1476"/>
                  <a:pt x="1713" y="1168"/>
                </a:cubicBezTo>
                <a:cubicBezTo>
                  <a:pt x="1921" y="860"/>
                  <a:pt x="2236" y="243"/>
                  <a:pt x="2373" y="0"/>
                </a:cubicBezTo>
              </a:path>
            </a:pathLst>
          </a:custGeom>
          <a:noFill/>
          <a:ln w="38100" cap="flat" cmpd="sng">
            <a:solidFill>
              <a:srgbClr val="FF3300"/>
            </a:solidFill>
            <a:prstDash val="solid"/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237596" name="Line 28"/>
          <p:cNvSpPr>
            <a:spLocks noChangeShapeType="1"/>
          </p:cNvSpPr>
          <p:nvPr/>
        </p:nvSpPr>
        <p:spPr bwMode="auto">
          <a:xfrm>
            <a:off x="2865438" y="3744913"/>
            <a:ext cx="3502025" cy="0"/>
          </a:xfrm>
          <a:prstGeom prst="line">
            <a:avLst/>
          </a:prstGeom>
          <a:noFill/>
          <a:ln w="19050">
            <a:solidFill>
              <a:srgbClr val="FF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graphicFrame>
        <p:nvGraphicFramePr>
          <p:cNvPr id="237605" name="Object 37"/>
          <p:cNvGraphicFramePr>
            <a:graphicFrameLocks noChangeAspect="1"/>
          </p:cNvGraphicFramePr>
          <p:nvPr/>
        </p:nvGraphicFramePr>
        <p:xfrm>
          <a:off x="411163" y="2257425"/>
          <a:ext cx="3305175" cy="1198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7679" name="Egyenlet" r:id="rId3" imgW="1295280" imgH="469800" progId="Equation.3">
                  <p:embed/>
                </p:oleObj>
              </mc:Choice>
              <mc:Fallback>
                <p:oleObj name="Egyenlet" r:id="rId3" imgW="1295280" imgH="469800" progId="Equation.3">
                  <p:embed/>
                  <p:pic>
                    <p:nvPicPr>
                      <p:cNvPr id="0" name="Picture 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1163" y="2257425"/>
                        <a:ext cx="3305175" cy="1198563"/>
                      </a:xfrm>
                      <a:prstGeom prst="rect">
                        <a:avLst/>
                      </a:prstGeom>
                      <a:solidFill>
                        <a:srgbClr val="DDDDDD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7606" name="Text Box 38"/>
          <p:cNvSpPr txBox="1">
            <a:spLocks noChangeArrowheads="1"/>
          </p:cNvSpPr>
          <p:nvPr/>
        </p:nvSpPr>
        <p:spPr bwMode="auto">
          <a:xfrm>
            <a:off x="3359150" y="4651375"/>
            <a:ext cx="574675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000" b="1" i="1"/>
              <a:t>1</a:t>
            </a:r>
          </a:p>
        </p:txBody>
      </p:sp>
      <p:sp>
        <p:nvSpPr>
          <p:cNvPr id="237607" name="Text Box 39"/>
          <p:cNvSpPr txBox="1">
            <a:spLocks noChangeArrowheads="1"/>
          </p:cNvSpPr>
          <p:nvPr/>
        </p:nvSpPr>
        <p:spPr bwMode="auto">
          <a:xfrm>
            <a:off x="4852988" y="3379788"/>
            <a:ext cx="574675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000" b="1" i="1"/>
              <a:t>4</a:t>
            </a:r>
          </a:p>
        </p:txBody>
      </p:sp>
      <p:sp>
        <p:nvSpPr>
          <p:cNvPr id="237608" name="Text Box 40"/>
          <p:cNvSpPr txBox="1">
            <a:spLocks noChangeArrowheads="1"/>
          </p:cNvSpPr>
          <p:nvPr/>
        </p:nvSpPr>
        <p:spPr bwMode="auto">
          <a:xfrm>
            <a:off x="4843463" y="1489075"/>
            <a:ext cx="574675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000" b="1" i="1"/>
              <a:t>3</a:t>
            </a:r>
          </a:p>
        </p:txBody>
      </p:sp>
      <p:sp>
        <p:nvSpPr>
          <p:cNvPr id="237609" name="Text Box 41"/>
          <p:cNvSpPr txBox="1">
            <a:spLocks noChangeArrowheads="1"/>
          </p:cNvSpPr>
          <p:nvPr/>
        </p:nvSpPr>
        <p:spPr bwMode="auto">
          <a:xfrm>
            <a:off x="3351213" y="3786188"/>
            <a:ext cx="574675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000" b="1" i="1" dirty="0"/>
              <a:t>2</a:t>
            </a:r>
          </a:p>
        </p:txBody>
      </p:sp>
      <p:sp>
        <p:nvSpPr>
          <p:cNvPr id="31" name="Dátum helye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880360" cy="476250"/>
          </a:xfrm>
        </p:spPr>
        <p:txBody>
          <a:bodyPr/>
          <a:lstStyle/>
          <a:p>
            <a:r>
              <a:rPr lang="hu-HU" dirty="0">
                <a:solidFill>
                  <a:schemeClr val="tx1"/>
                </a:solidFill>
              </a:rPr>
              <a:t>Hő- és </a:t>
            </a:r>
            <a:r>
              <a:rPr lang="hu-HU" dirty="0" smtClean="0">
                <a:solidFill>
                  <a:schemeClr val="tx1"/>
                </a:solidFill>
              </a:rPr>
              <a:t>Áramlástan Gépei</a:t>
            </a:r>
            <a:endParaRPr lang="hu-HU" dirty="0">
              <a:solidFill>
                <a:schemeClr val="tx1"/>
              </a:solidFill>
            </a:endParaRPr>
          </a:p>
          <a:p>
            <a:r>
              <a:rPr lang="hu-HU" b="1" i="1" dirty="0" smtClean="0">
                <a:solidFill>
                  <a:schemeClr val="tx1"/>
                </a:solidFill>
              </a:rPr>
              <a:t>Író </a:t>
            </a:r>
            <a:r>
              <a:rPr lang="hu-HU" b="1" i="1" dirty="0">
                <a:solidFill>
                  <a:schemeClr val="tx1"/>
                </a:solidFill>
              </a:rPr>
              <a:t>Béla</a:t>
            </a:r>
          </a:p>
        </p:txBody>
      </p:sp>
      <p:sp>
        <p:nvSpPr>
          <p:cNvPr id="32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72000" y="6245225"/>
            <a:ext cx="3743325" cy="476250"/>
          </a:xfrm>
        </p:spPr>
        <p:txBody>
          <a:bodyPr/>
          <a:lstStyle/>
          <a:p>
            <a:r>
              <a:rPr lang="hu-HU" dirty="0">
                <a:solidFill>
                  <a:schemeClr val="tx1"/>
                </a:solidFill>
              </a:rPr>
              <a:t>SZE-MTK</a:t>
            </a:r>
          </a:p>
          <a:p>
            <a:r>
              <a:rPr lang="hu-HU" dirty="0" smtClean="0">
                <a:solidFill>
                  <a:schemeClr val="tx1"/>
                </a:solidFill>
              </a:rPr>
              <a:t>Mechatronika és Gépszerkezettan Tanszék</a:t>
            </a:r>
            <a:endParaRPr lang="hu-HU" dirty="0">
              <a:solidFill>
                <a:schemeClr val="tx1"/>
              </a:solidFill>
            </a:endParaRPr>
          </a:p>
        </p:txBody>
      </p:sp>
      <p:graphicFrame>
        <p:nvGraphicFramePr>
          <p:cNvPr id="237612" name="Object 44"/>
          <p:cNvGraphicFramePr>
            <a:graphicFrameLocks noChangeAspect="1"/>
          </p:cNvGraphicFramePr>
          <p:nvPr/>
        </p:nvGraphicFramePr>
        <p:xfrm>
          <a:off x="396875" y="2184400"/>
          <a:ext cx="3149600" cy="2433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7680" name="Egyenlet" r:id="rId5" imgW="1396800" imgH="1079280" progId="Equation.3">
                  <p:embed/>
                </p:oleObj>
              </mc:Choice>
              <mc:Fallback>
                <p:oleObj name="Egyenlet" r:id="rId5" imgW="1396800" imgH="1079280" progId="Equation.3">
                  <p:embed/>
                  <p:pic>
                    <p:nvPicPr>
                      <p:cNvPr id="0" name="Picture 4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6875" y="2184400"/>
                        <a:ext cx="3149600" cy="2433638"/>
                      </a:xfrm>
                      <a:prstGeom prst="rect">
                        <a:avLst/>
                      </a:prstGeom>
                      <a:solidFill>
                        <a:srgbClr val="DDDDDD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7615" name="Object 47"/>
          <p:cNvGraphicFramePr>
            <a:graphicFrameLocks noChangeAspect="1"/>
          </p:cNvGraphicFramePr>
          <p:nvPr/>
        </p:nvGraphicFramePr>
        <p:xfrm>
          <a:off x="409575" y="2190750"/>
          <a:ext cx="2913063" cy="1330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7681" name="Egyenlet" r:id="rId7" imgW="1028520" imgH="469800" progId="Equation.3">
                  <p:embed/>
                </p:oleObj>
              </mc:Choice>
              <mc:Fallback>
                <p:oleObj name="Egyenlet" r:id="rId7" imgW="1028520" imgH="469800" progId="Equation.3">
                  <p:embed/>
                  <p:pic>
                    <p:nvPicPr>
                      <p:cNvPr id="0" name="Picture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9575" y="2190750"/>
                        <a:ext cx="2913063" cy="1330325"/>
                      </a:xfrm>
                      <a:prstGeom prst="rect">
                        <a:avLst/>
                      </a:prstGeom>
                      <a:solidFill>
                        <a:srgbClr val="DDDDDD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75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37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375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37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37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237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375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237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375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375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375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375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376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376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376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376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237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237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237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237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375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375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375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375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375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375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375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375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375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375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375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375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000"/>
                            </p:stCondLst>
                            <p:childTnLst>
                              <p:par>
                                <p:cTn id="78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375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375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375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375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8" dur="500"/>
                                        <p:tgtEl>
                                          <p:spTgt spid="237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1" dur="500"/>
                                        <p:tgtEl>
                                          <p:spTgt spid="2376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00"/>
                            </p:stCondLst>
                            <p:childTnLst>
                              <p:par>
                                <p:cTn id="93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375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375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375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375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376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376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7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7" dur="500"/>
                                        <p:tgtEl>
                                          <p:spTgt spid="2376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/>
                                        <p:tgtEl>
                                          <p:spTgt spid="2376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7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376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2376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7" dur="1000"/>
                                        <p:tgtEl>
                                          <p:spTgt spid="2376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/>
                                        <p:tgtEl>
                                          <p:spTgt spid="2376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9" dur="1000"/>
                                        <p:tgtEl>
                                          <p:spTgt spid="2376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7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2376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2376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7602" grpId="0" animBg="1"/>
      <p:bldP spid="237601" grpId="0" animBg="1"/>
      <p:bldP spid="237600" grpId="0" animBg="1"/>
      <p:bldP spid="237572" grpId="0" animBg="1"/>
      <p:bldP spid="237573" grpId="0" animBg="1"/>
      <p:bldP spid="237574" grpId="0"/>
      <p:bldP spid="237575" grpId="0"/>
      <p:bldP spid="237576" grpId="0" animBg="1"/>
      <p:bldP spid="237579" grpId="0" animBg="1"/>
      <p:bldP spid="237583" grpId="0" animBg="1"/>
      <p:bldP spid="237585" grpId="0" animBg="1"/>
      <p:bldP spid="237587" grpId="0"/>
      <p:bldP spid="237588" grpId="0"/>
      <p:bldP spid="237590" grpId="0" animBg="1"/>
      <p:bldP spid="237578" grpId="0" animBg="1"/>
      <p:bldP spid="237570" grpId="0" animBg="1"/>
      <p:bldP spid="237596" grpId="0" animBg="1"/>
      <p:bldP spid="237606" grpId="0"/>
      <p:bldP spid="237607" grpId="0"/>
      <p:bldP spid="237608" grpId="0"/>
      <p:bldP spid="237609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635" name="Freeform 43"/>
          <p:cNvSpPr>
            <a:spLocks/>
          </p:cNvSpPr>
          <p:nvPr/>
        </p:nvSpPr>
        <p:spPr bwMode="auto">
          <a:xfrm>
            <a:off x="6496050" y="1474788"/>
            <a:ext cx="857250" cy="4276725"/>
          </a:xfrm>
          <a:custGeom>
            <a:avLst/>
            <a:gdLst/>
            <a:ahLst/>
            <a:cxnLst>
              <a:cxn ang="0">
                <a:pos x="0" y="1026"/>
              </a:cxn>
              <a:cxn ang="0">
                <a:pos x="0" y="2694"/>
              </a:cxn>
              <a:cxn ang="0">
                <a:pos x="540" y="2694"/>
              </a:cxn>
              <a:cxn ang="0">
                <a:pos x="540" y="0"/>
              </a:cxn>
              <a:cxn ang="0">
                <a:pos x="426" y="240"/>
              </a:cxn>
              <a:cxn ang="0">
                <a:pos x="348" y="408"/>
              </a:cxn>
              <a:cxn ang="0">
                <a:pos x="252" y="606"/>
              </a:cxn>
              <a:cxn ang="0">
                <a:pos x="162" y="774"/>
              </a:cxn>
              <a:cxn ang="0">
                <a:pos x="90" y="906"/>
              </a:cxn>
              <a:cxn ang="0">
                <a:pos x="0" y="1026"/>
              </a:cxn>
            </a:cxnLst>
            <a:rect l="0" t="0" r="r" b="b"/>
            <a:pathLst>
              <a:path w="540" h="2694">
                <a:moveTo>
                  <a:pt x="0" y="1026"/>
                </a:moveTo>
                <a:lnTo>
                  <a:pt x="0" y="2694"/>
                </a:lnTo>
                <a:lnTo>
                  <a:pt x="540" y="2694"/>
                </a:lnTo>
                <a:lnTo>
                  <a:pt x="540" y="0"/>
                </a:lnTo>
                <a:lnTo>
                  <a:pt x="426" y="240"/>
                </a:lnTo>
                <a:lnTo>
                  <a:pt x="348" y="408"/>
                </a:lnTo>
                <a:lnTo>
                  <a:pt x="252" y="606"/>
                </a:lnTo>
                <a:lnTo>
                  <a:pt x="162" y="774"/>
                </a:lnTo>
                <a:lnTo>
                  <a:pt x="90" y="906"/>
                </a:lnTo>
                <a:lnTo>
                  <a:pt x="0" y="1026"/>
                </a:lnTo>
                <a:close/>
              </a:path>
            </a:pathLst>
          </a:custGeom>
          <a:solidFill>
            <a:srgbClr val="800000"/>
          </a:solidFill>
          <a:ln w="9525" cap="flat" cmpd="sng">
            <a:noFill/>
            <a:prstDash val="solid"/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238636" name="Freeform 44"/>
          <p:cNvSpPr>
            <a:spLocks/>
          </p:cNvSpPr>
          <p:nvPr/>
        </p:nvSpPr>
        <p:spPr bwMode="auto">
          <a:xfrm>
            <a:off x="5640388" y="1476375"/>
            <a:ext cx="857250" cy="4276725"/>
          </a:xfrm>
          <a:custGeom>
            <a:avLst/>
            <a:gdLst/>
            <a:ahLst/>
            <a:cxnLst>
              <a:cxn ang="0">
                <a:pos x="0" y="1026"/>
              </a:cxn>
              <a:cxn ang="0">
                <a:pos x="0" y="2694"/>
              </a:cxn>
              <a:cxn ang="0">
                <a:pos x="540" y="2694"/>
              </a:cxn>
              <a:cxn ang="0">
                <a:pos x="540" y="0"/>
              </a:cxn>
              <a:cxn ang="0">
                <a:pos x="426" y="240"/>
              </a:cxn>
              <a:cxn ang="0">
                <a:pos x="348" y="408"/>
              </a:cxn>
              <a:cxn ang="0">
                <a:pos x="252" y="606"/>
              </a:cxn>
              <a:cxn ang="0">
                <a:pos x="162" y="774"/>
              </a:cxn>
              <a:cxn ang="0">
                <a:pos x="90" y="906"/>
              </a:cxn>
              <a:cxn ang="0">
                <a:pos x="0" y="1026"/>
              </a:cxn>
            </a:cxnLst>
            <a:rect l="0" t="0" r="r" b="b"/>
            <a:pathLst>
              <a:path w="540" h="2694">
                <a:moveTo>
                  <a:pt x="0" y="1026"/>
                </a:moveTo>
                <a:lnTo>
                  <a:pt x="0" y="2694"/>
                </a:lnTo>
                <a:lnTo>
                  <a:pt x="540" y="2694"/>
                </a:lnTo>
                <a:lnTo>
                  <a:pt x="540" y="0"/>
                </a:lnTo>
                <a:lnTo>
                  <a:pt x="426" y="240"/>
                </a:lnTo>
                <a:lnTo>
                  <a:pt x="348" y="408"/>
                </a:lnTo>
                <a:lnTo>
                  <a:pt x="252" y="606"/>
                </a:lnTo>
                <a:lnTo>
                  <a:pt x="162" y="774"/>
                </a:lnTo>
                <a:lnTo>
                  <a:pt x="90" y="906"/>
                </a:lnTo>
                <a:lnTo>
                  <a:pt x="0" y="1026"/>
                </a:lnTo>
                <a:close/>
              </a:path>
            </a:pathLst>
          </a:custGeom>
          <a:solidFill>
            <a:srgbClr val="FF00FF"/>
          </a:solidFill>
          <a:ln w="9525" cap="flat" cmpd="sng">
            <a:noFill/>
            <a:prstDash val="solid"/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238638" name="Freeform 46"/>
          <p:cNvSpPr>
            <a:spLocks/>
          </p:cNvSpPr>
          <p:nvPr/>
        </p:nvSpPr>
        <p:spPr bwMode="auto">
          <a:xfrm>
            <a:off x="3248025" y="1474788"/>
            <a:ext cx="2400300" cy="4276725"/>
          </a:xfrm>
          <a:custGeom>
            <a:avLst/>
            <a:gdLst/>
            <a:ahLst/>
            <a:cxnLst>
              <a:cxn ang="0">
                <a:pos x="1494" y="0"/>
              </a:cxn>
              <a:cxn ang="0">
                <a:pos x="1488" y="2694"/>
              </a:cxn>
              <a:cxn ang="0">
                <a:pos x="0" y="2688"/>
              </a:cxn>
              <a:cxn ang="0">
                <a:pos x="0" y="1830"/>
              </a:cxn>
              <a:cxn ang="0">
                <a:pos x="228" y="1704"/>
              </a:cxn>
              <a:cxn ang="0">
                <a:pos x="426" y="1578"/>
              </a:cxn>
              <a:cxn ang="0">
                <a:pos x="552" y="1476"/>
              </a:cxn>
              <a:cxn ang="0">
                <a:pos x="720" y="1320"/>
              </a:cxn>
              <a:cxn ang="0">
                <a:pos x="864" y="1158"/>
              </a:cxn>
              <a:cxn ang="0">
                <a:pos x="1056" y="888"/>
              </a:cxn>
              <a:cxn ang="0">
                <a:pos x="1302" y="426"/>
              </a:cxn>
              <a:cxn ang="0">
                <a:pos x="1494" y="0"/>
              </a:cxn>
            </a:cxnLst>
            <a:rect l="0" t="0" r="r" b="b"/>
            <a:pathLst>
              <a:path w="1494" h="2694">
                <a:moveTo>
                  <a:pt x="1494" y="0"/>
                </a:moveTo>
                <a:lnTo>
                  <a:pt x="1488" y="2694"/>
                </a:lnTo>
                <a:lnTo>
                  <a:pt x="0" y="2688"/>
                </a:lnTo>
                <a:lnTo>
                  <a:pt x="0" y="1830"/>
                </a:lnTo>
                <a:lnTo>
                  <a:pt x="228" y="1704"/>
                </a:lnTo>
                <a:lnTo>
                  <a:pt x="426" y="1578"/>
                </a:lnTo>
                <a:lnTo>
                  <a:pt x="552" y="1476"/>
                </a:lnTo>
                <a:lnTo>
                  <a:pt x="720" y="1320"/>
                </a:lnTo>
                <a:lnTo>
                  <a:pt x="864" y="1158"/>
                </a:lnTo>
                <a:lnTo>
                  <a:pt x="1056" y="888"/>
                </a:lnTo>
                <a:lnTo>
                  <a:pt x="1302" y="426"/>
                </a:lnTo>
                <a:lnTo>
                  <a:pt x="1494" y="0"/>
                </a:lnTo>
                <a:close/>
              </a:path>
            </a:pathLst>
          </a:custGeom>
          <a:solidFill>
            <a:srgbClr val="FF3300"/>
          </a:solidFill>
          <a:ln w="9525" cap="flat" cmpd="sng">
            <a:noFill/>
            <a:prstDash val="solid"/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238634" name="Freeform 42"/>
          <p:cNvSpPr>
            <a:spLocks/>
          </p:cNvSpPr>
          <p:nvPr/>
        </p:nvSpPr>
        <p:spPr bwMode="auto">
          <a:xfrm>
            <a:off x="3238500" y="4411663"/>
            <a:ext cx="876300" cy="1333500"/>
          </a:xfrm>
          <a:custGeom>
            <a:avLst/>
            <a:gdLst/>
            <a:ahLst/>
            <a:cxnLst>
              <a:cxn ang="0">
                <a:pos x="0" y="254"/>
              </a:cxn>
              <a:cxn ang="0">
                <a:pos x="0" y="852"/>
              </a:cxn>
              <a:cxn ang="0">
                <a:pos x="522" y="852"/>
              </a:cxn>
              <a:cxn ang="0">
                <a:pos x="522" y="0"/>
              </a:cxn>
              <a:cxn ang="0">
                <a:pos x="296" y="116"/>
              </a:cxn>
              <a:cxn ang="0">
                <a:pos x="114" y="200"/>
              </a:cxn>
              <a:cxn ang="0">
                <a:pos x="0" y="254"/>
              </a:cxn>
            </a:cxnLst>
            <a:rect l="0" t="0" r="r" b="b"/>
            <a:pathLst>
              <a:path w="522" h="852">
                <a:moveTo>
                  <a:pt x="0" y="254"/>
                </a:moveTo>
                <a:lnTo>
                  <a:pt x="0" y="852"/>
                </a:lnTo>
                <a:lnTo>
                  <a:pt x="522" y="852"/>
                </a:lnTo>
                <a:lnTo>
                  <a:pt x="522" y="0"/>
                </a:lnTo>
                <a:lnTo>
                  <a:pt x="296" y="116"/>
                </a:lnTo>
                <a:lnTo>
                  <a:pt x="114" y="200"/>
                </a:lnTo>
                <a:lnTo>
                  <a:pt x="0" y="254"/>
                </a:lnTo>
                <a:close/>
              </a:path>
            </a:pathLst>
          </a:custGeom>
          <a:solidFill>
            <a:srgbClr val="CCFFFF"/>
          </a:solidFill>
          <a:ln w="9525" cap="flat" cmpd="sng">
            <a:noFill/>
            <a:prstDash val="solid"/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238632" name="Freeform 40"/>
          <p:cNvSpPr>
            <a:spLocks/>
          </p:cNvSpPr>
          <p:nvPr/>
        </p:nvSpPr>
        <p:spPr bwMode="auto">
          <a:xfrm>
            <a:off x="4108450" y="4405313"/>
            <a:ext cx="857250" cy="1352550"/>
          </a:xfrm>
          <a:custGeom>
            <a:avLst/>
            <a:gdLst/>
            <a:ahLst/>
            <a:cxnLst>
              <a:cxn ang="0">
                <a:pos x="0" y="254"/>
              </a:cxn>
              <a:cxn ang="0">
                <a:pos x="0" y="852"/>
              </a:cxn>
              <a:cxn ang="0">
                <a:pos x="522" y="852"/>
              </a:cxn>
              <a:cxn ang="0">
                <a:pos x="522" y="0"/>
              </a:cxn>
              <a:cxn ang="0">
                <a:pos x="296" y="116"/>
              </a:cxn>
              <a:cxn ang="0">
                <a:pos x="114" y="200"/>
              </a:cxn>
              <a:cxn ang="0">
                <a:pos x="0" y="254"/>
              </a:cxn>
            </a:cxnLst>
            <a:rect l="0" t="0" r="r" b="b"/>
            <a:pathLst>
              <a:path w="522" h="852">
                <a:moveTo>
                  <a:pt x="0" y="254"/>
                </a:moveTo>
                <a:lnTo>
                  <a:pt x="0" y="852"/>
                </a:lnTo>
                <a:lnTo>
                  <a:pt x="522" y="852"/>
                </a:lnTo>
                <a:lnTo>
                  <a:pt x="522" y="0"/>
                </a:lnTo>
                <a:lnTo>
                  <a:pt x="296" y="116"/>
                </a:lnTo>
                <a:lnTo>
                  <a:pt x="114" y="200"/>
                </a:lnTo>
                <a:lnTo>
                  <a:pt x="0" y="254"/>
                </a:lnTo>
                <a:close/>
              </a:path>
            </a:pathLst>
          </a:custGeom>
          <a:solidFill>
            <a:srgbClr val="00CCFF"/>
          </a:solidFill>
          <a:ln w="9525" cap="flat" cmpd="sng">
            <a:noFill/>
            <a:prstDash val="solid"/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238597" name="Rectangle 5"/>
          <p:cNvSpPr>
            <a:spLocks noGrp="1" noChangeArrowheads="1"/>
          </p:cNvSpPr>
          <p:nvPr>
            <p:ph type="title"/>
          </p:nvPr>
        </p:nvSpPr>
        <p:spPr>
          <a:xfrm>
            <a:off x="68263" y="111125"/>
            <a:ext cx="8901112" cy="633413"/>
          </a:xfrm>
          <a:noFill/>
          <a:ln/>
        </p:spPr>
        <p:txBody>
          <a:bodyPr/>
          <a:lstStyle/>
          <a:p>
            <a:r>
              <a:rPr lang="hu-HU" sz="2400" dirty="0">
                <a:solidFill>
                  <a:schemeClr val="tx1"/>
                </a:solidFill>
              </a:rPr>
              <a:t>A visszahűtés és az újrahevítés befolyása a hatásfokra</a:t>
            </a:r>
          </a:p>
        </p:txBody>
      </p:sp>
      <p:sp>
        <p:nvSpPr>
          <p:cNvPr id="238599" name="Line 7"/>
          <p:cNvSpPr>
            <a:spLocks noChangeShapeType="1"/>
          </p:cNvSpPr>
          <p:nvPr/>
        </p:nvSpPr>
        <p:spPr bwMode="auto">
          <a:xfrm flipV="1">
            <a:off x="1704975" y="1811338"/>
            <a:ext cx="0" cy="395128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238600" name="Text Box 8"/>
          <p:cNvSpPr txBox="1">
            <a:spLocks noChangeArrowheads="1"/>
          </p:cNvSpPr>
          <p:nvPr/>
        </p:nvSpPr>
        <p:spPr bwMode="auto">
          <a:xfrm>
            <a:off x="7539038" y="5786438"/>
            <a:ext cx="1766887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000" dirty="0"/>
              <a:t>s (</a:t>
            </a:r>
            <a:r>
              <a:rPr lang="hu-HU" sz="2000" i="1" dirty="0"/>
              <a:t>J/</a:t>
            </a:r>
            <a:r>
              <a:rPr lang="hu-HU" sz="2000" i="1" dirty="0" err="1"/>
              <a:t>kg.K</a:t>
            </a:r>
            <a:r>
              <a:rPr lang="hu-HU" sz="2000" dirty="0"/>
              <a:t>)</a:t>
            </a:r>
          </a:p>
        </p:txBody>
      </p:sp>
      <p:sp>
        <p:nvSpPr>
          <p:cNvPr id="238601" name="Text Box 9"/>
          <p:cNvSpPr txBox="1">
            <a:spLocks noChangeArrowheads="1"/>
          </p:cNvSpPr>
          <p:nvPr/>
        </p:nvSpPr>
        <p:spPr bwMode="auto">
          <a:xfrm>
            <a:off x="1243013" y="1414463"/>
            <a:ext cx="960437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000" dirty="0"/>
              <a:t>T (</a:t>
            </a:r>
            <a:r>
              <a:rPr lang="hu-HU" sz="2000" i="1" dirty="0"/>
              <a:t>K</a:t>
            </a:r>
            <a:r>
              <a:rPr lang="hu-HU" sz="2000" dirty="0"/>
              <a:t>)</a:t>
            </a:r>
          </a:p>
        </p:txBody>
      </p:sp>
      <p:sp>
        <p:nvSpPr>
          <p:cNvPr id="238611" name="Line 19"/>
          <p:cNvSpPr>
            <a:spLocks noChangeShapeType="1"/>
          </p:cNvSpPr>
          <p:nvPr/>
        </p:nvSpPr>
        <p:spPr bwMode="auto">
          <a:xfrm>
            <a:off x="4605338" y="3105150"/>
            <a:ext cx="3081337" cy="0"/>
          </a:xfrm>
          <a:prstGeom prst="line">
            <a:avLst/>
          </a:prstGeom>
          <a:noFill/>
          <a:ln w="19050">
            <a:solidFill>
              <a:srgbClr val="FF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238623" name="Line 31"/>
          <p:cNvSpPr>
            <a:spLocks noChangeShapeType="1"/>
          </p:cNvSpPr>
          <p:nvPr/>
        </p:nvSpPr>
        <p:spPr bwMode="auto">
          <a:xfrm>
            <a:off x="5440363" y="1473200"/>
            <a:ext cx="2897187" cy="0"/>
          </a:xfrm>
          <a:prstGeom prst="line">
            <a:avLst/>
          </a:prstGeom>
          <a:noFill/>
          <a:ln w="19050">
            <a:solidFill>
              <a:srgbClr val="FF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238624" name="Line 32"/>
          <p:cNvSpPr>
            <a:spLocks noChangeShapeType="1"/>
          </p:cNvSpPr>
          <p:nvPr/>
        </p:nvSpPr>
        <p:spPr bwMode="auto">
          <a:xfrm flipV="1">
            <a:off x="6491288" y="1477963"/>
            <a:ext cx="0" cy="16160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238594" name="Line 2"/>
          <p:cNvSpPr>
            <a:spLocks noChangeShapeType="1"/>
          </p:cNvSpPr>
          <p:nvPr/>
        </p:nvSpPr>
        <p:spPr bwMode="auto">
          <a:xfrm flipV="1">
            <a:off x="5645150" y="1462088"/>
            <a:ext cx="0" cy="16414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238625" name="Line 33"/>
          <p:cNvSpPr>
            <a:spLocks noChangeShapeType="1"/>
          </p:cNvSpPr>
          <p:nvPr/>
        </p:nvSpPr>
        <p:spPr bwMode="auto">
          <a:xfrm flipV="1">
            <a:off x="7343775" y="1470025"/>
            <a:ext cx="0" cy="16414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238622" name="Line 30"/>
          <p:cNvSpPr>
            <a:spLocks noChangeShapeType="1"/>
          </p:cNvSpPr>
          <p:nvPr/>
        </p:nvSpPr>
        <p:spPr bwMode="auto">
          <a:xfrm>
            <a:off x="3003550" y="4403725"/>
            <a:ext cx="3019425" cy="0"/>
          </a:xfrm>
          <a:prstGeom prst="line">
            <a:avLst/>
          </a:prstGeom>
          <a:noFill/>
          <a:ln w="19050">
            <a:solidFill>
              <a:srgbClr val="FF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238639" name="Freeform 47"/>
          <p:cNvSpPr>
            <a:spLocks/>
          </p:cNvSpPr>
          <p:nvPr/>
        </p:nvSpPr>
        <p:spPr bwMode="auto">
          <a:xfrm>
            <a:off x="5800725" y="3094038"/>
            <a:ext cx="1552575" cy="2647950"/>
          </a:xfrm>
          <a:custGeom>
            <a:avLst/>
            <a:gdLst/>
            <a:ahLst/>
            <a:cxnLst>
              <a:cxn ang="0">
                <a:pos x="978" y="0"/>
              </a:cxn>
              <a:cxn ang="0">
                <a:pos x="978" y="1668"/>
              </a:cxn>
              <a:cxn ang="0">
                <a:pos x="0" y="1668"/>
              </a:cxn>
              <a:cxn ang="0">
                <a:pos x="0" y="816"/>
              </a:cxn>
              <a:cxn ang="0">
                <a:pos x="186" y="726"/>
              </a:cxn>
              <a:cxn ang="0">
                <a:pos x="312" y="642"/>
              </a:cxn>
              <a:cxn ang="0">
                <a:pos x="432" y="558"/>
              </a:cxn>
              <a:cxn ang="0">
                <a:pos x="570" y="456"/>
              </a:cxn>
              <a:cxn ang="0">
                <a:pos x="708" y="330"/>
              </a:cxn>
              <a:cxn ang="0">
                <a:pos x="828" y="204"/>
              </a:cxn>
              <a:cxn ang="0">
                <a:pos x="978" y="0"/>
              </a:cxn>
            </a:cxnLst>
            <a:rect l="0" t="0" r="r" b="b"/>
            <a:pathLst>
              <a:path w="978" h="1668">
                <a:moveTo>
                  <a:pt x="978" y="0"/>
                </a:moveTo>
                <a:lnTo>
                  <a:pt x="978" y="1668"/>
                </a:lnTo>
                <a:lnTo>
                  <a:pt x="0" y="1668"/>
                </a:lnTo>
                <a:lnTo>
                  <a:pt x="0" y="816"/>
                </a:lnTo>
                <a:lnTo>
                  <a:pt x="186" y="726"/>
                </a:lnTo>
                <a:lnTo>
                  <a:pt x="312" y="642"/>
                </a:lnTo>
                <a:lnTo>
                  <a:pt x="432" y="558"/>
                </a:lnTo>
                <a:lnTo>
                  <a:pt x="570" y="456"/>
                </a:lnTo>
                <a:lnTo>
                  <a:pt x="708" y="330"/>
                </a:lnTo>
                <a:lnTo>
                  <a:pt x="828" y="204"/>
                </a:lnTo>
                <a:lnTo>
                  <a:pt x="978" y="0"/>
                </a:lnTo>
                <a:close/>
              </a:path>
            </a:pathLst>
          </a:custGeom>
          <a:solidFill>
            <a:srgbClr val="FF3300"/>
          </a:solidFill>
          <a:ln w="9525" cap="flat" cmpd="sng">
            <a:noFill/>
            <a:prstDash val="solid"/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238609" name="Freeform 17"/>
          <p:cNvSpPr>
            <a:spLocks/>
          </p:cNvSpPr>
          <p:nvPr/>
        </p:nvSpPr>
        <p:spPr bwMode="auto">
          <a:xfrm>
            <a:off x="3543300" y="1311275"/>
            <a:ext cx="3873500" cy="3752850"/>
          </a:xfrm>
          <a:custGeom>
            <a:avLst/>
            <a:gdLst/>
            <a:ahLst/>
            <a:cxnLst>
              <a:cxn ang="0">
                <a:pos x="0" y="1377"/>
              </a:cxn>
              <a:cxn ang="0">
                <a:pos x="1620" y="1035"/>
              </a:cxn>
              <a:cxn ang="0">
                <a:pos x="2548" y="654"/>
              </a:cxn>
              <a:cxn ang="0">
                <a:pos x="3319" y="0"/>
              </a:cxn>
            </a:cxnLst>
            <a:rect l="0" t="0" r="r" b="b"/>
            <a:pathLst>
              <a:path w="3319" h="1377">
                <a:moveTo>
                  <a:pt x="0" y="1377"/>
                </a:moveTo>
                <a:cubicBezTo>
                  <a:pt x="597" y="1266"/>
                  <a:pt x="1195" y="1156"/>
                  <a:pt x="1620" y="1035"/>
                </a:cubicBezTo>
                <a:cubicBezTo>
                  <a:pt x="2045" y="914"/>
                  <a:pt x="2265" y="826"/>
                  <a:pt x="2548" y="654"/>
                </a:cubicBezTo>
                <a:cubicBezTo>
                  <a:pt x="2831" y="482"/>
                  <a:pt x="3075" y="241"/>
                  <a:pt x="3319" y="0"/>
                </a:cubicBezTo>
              </a:path>
            </a:pathLst>
          </a:custGeom>
          <a:noFill/>
          <a:ln w="38100" cap="flat" cmpd="sng">
            <a:solidFill>
              <a:srgbClr val="33CCFF"/>
            </a:solidFill>
            <a:prstDash val="solid"/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238616" name="Freeform 24"/>
          <p:cNvSpPr>
            <a:spLocks/>
          </p:cNvSpPr>
          <p:nvPr/>
        </p:nvSpPr>
        <p:spPr bwMode="auto">
          <a:xfrm>
            <a:off x="1838325" y="1303338"/>
            <a:ext cx="3873500" cy="3752850"/>
          </a:xfrm>
          <a:custGeom>
            <a:avLst/>
            <a:gdLst/>
            <a:ahLst/>
            <a:cxnLst>
              <a:cxn ang="0">
                <a:pos x="0" y="1377"/>
              </a:cxn>
              <a:cxn ang="0">
                <a:pos x="1620" y="1035"/>
              </a:cxn>
              <a:cxn ang="0">
                <a:pos x="2548" y="654"/>
              </a:cxn>
              <a:cxn ang="0">
                <a:pos x="3319" y="0"/>
              </a:cxn>
            </a:cxnLst>
            <a:rect l="0" t="0" r="r" b="b"/>
            <a:pathLst>
              <a:path w="3319" h="1377">
                <a:moveTo>
                  <a:pt x="0" y="1377"/>
                </a:moveTo>
                <a:cubicBezTo>
                  <a:pt x="597" y="1266"/>
                  <a:pt x="1195" y="1156"/>
                  <a:pt x="1620" y="1035"/>
                </a:cubicBezTo>
                <a:cubicBezTo>
                  <a:pt x="2045" y="914"/>
                  <a:pt x="2265" y="826"/>
                  <a:pt x="2548" y="654"/>
                </a:cubicBezTo>
                <a:cubicBezTo>
                  <a:pt x="2831" y="482"/>
                  <a:pt x="3075" y="241"/>
                  <a:pt x="3319" y="0"/>
                </a:cubicBezTo>
              </a:path>
            </a:pathLst>
          </a:custGeom>
          <a:noFill/>
          <a:ln w="38100" cap="flat" cmpd="sng">
            <a:solidFill>
              <a:srgbClr val="33CCFF"/>
            </a:solidFill>
            <a:prstDash val="solid"/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238618" name="Freeform 26"/>
          <p:cNvSpPr>
            <a:spLocks/>
          </p:cNvSpPr>
          <p:nvPr/>
        </p:nvSpPr>
        <p:spPr bwMode="auto">
          <a:xfrm>
            <a:off x="2686050" y="1301750"/>
            <a:ext cx="3873500" cy="3752850"/>
          </a:xfrm>
          <a:custGeom>
            <a:avLst/>
            <a:gdLst/>
            <a:ahLst/>
            <a:cxnLst>
              <a:cxn ang="0">
                <a:pos x="0" y="1377"/>
              </a:cxn>
              <a:cxn ang="0">
                <a:pos x="1620" y="1035"/>
              </a:cxn>
              <a:cxn ang="0">
                <a:pos x="2548" y="654"/>
              </a:cxn>
              <a:cxn ang="0">
                <a:pos x="3319" y="0"/>
              </a:cxn>
            </a:cxnLst>
            <a:rect l="0" t="0" r="r" b="b"/>
            <a:pathLst>
              <a:path w="3319" h="1377">
                <a:moveTo>
                  <a:pt x="0" y="1377"/>
                </a:moveTo>
                <a:cubicBezTo>
                  <a:pt x="597" y="1266"/>
                  <a:pt x="1195" y="1156"/>
                  <a:pt x="1620" y="1035"/>
                </a:cubicBezTo>
                <a:cubicBezTo>
                  <a:pt x="2045" y="914"/>
                  <a:pt x="2265" y="826"/>
                  <a:pt x="2548" y="654"/>
                </a:cubicBezTo>
                <a:cubicBezTo>
                  <a:pt x="2831" y="482"/>
                  <a:pt x="3075" y="241"/>
                  <a:pt x="3319" y="0"/>
                </a:cubicBezTo>
              </a:path>
            </a:pathLst>
          </a:custGeom>
          <a:noFill/>
          <a:ln w="38100" cap="flat" cmpd="sng">
            <a:solidFill>
              <a:srgbClr val="33CCFF"/>
            </a:solidFill>
            <a:prstDash val="solid"/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238626" name="Freeform 34"/>
          <p:cNvSpPr>
            <a:spLocks/>
          </p:cNvSpPr>
          <p:nvPr/>
        </p:nvSpPr>
        <p:spPr bwMode="auto">
          <a:xfrm>
            <a:off x="4387850" y="1308100"/>
            <a:ext cx="3873500" cy="3752850"/>
          </a:xfrm>
          <a:custGeom>
            <a:avLst/>
            <a:gdLst/>
            <a:ahLst/>
            <a:cxnLst>
              <a:cxn ang="0">
                <a:pos x="0" y="1377"/>
              </a:cxn>
              <a:cxn ang="0">
                <a:pos x="1620" y="1035"/>
              </a:cxn>
              <a:cxn ang="0">
                <a:pos x="2548" y="654"/>
              </a:cxn>
              <a:cxn ang="0">
                <a:pos x="3319" y="0"/>
              </a:cxn>
            </a:cxnLst>
            <a:rect l="0" t="0" r="r" b="b"/>
            <a:pathLst>
              <a:path w="3319" h="1377">
                <a:moveTo>
                  <a:pt x="0" y="1377"/>
                </a:moveTo>
                <a:cubicBezTo>
                  <a:pt x="597" y="1266"/>
                  <a:pt x="1195" y="1156"/>
                  <a:pt x="1620" y="1035"/>
                </a:cubicBezTo>
                <a:cubicBezTo>
                  <a:pt x="2045" y="914"/>
                  <a:pt x="2265" y="826"/>
                  <a:pt x="2548" y="654"/>
                </a:cubicBezTo>
                <a:cubicBezTo>
                  <a:pt x="2831" y="482"/>
                  <a:pt x="3075" y="241"/>
                  <a:pt x="3319" y="0"/>
                </a:cubicBezTo>
              </a:path>
            </a:pathLst>
          </a:custGeom>
          <a:noFill/>
          <a:ln w="38100" cap="flat" cmpd="sng">
            <a:solidFill>
              <a:srgbClr val="33CCFF"/>
            </a:solidFill>
            <a:prstDash val="solid"/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238598" name="Line 6"/>
          <p:cNvSpPr>
            <a:spLocks noChangeShapeType="1"/>
          </p:cNvSpPr>
          <p:nvPr/>
        </p:nvSpPr>
        <p:spPr bwMode="auto">
          <a:xfrm flipV="1">
            <a:off x="1704975" y="5748338"/>
            <a:ext cx="6467475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238604" name="Line 12"/>
          <p:cNvSpPr>
            <a:spLocks noChangeShapeType="1"/>
          </p:cNvSpPr>
          <p:nvPr/>
        </p:nvSpPr>
        <p:spPr bwMode="auto">
          <a:xfrm>
            <a:off x="2259013" y="4816475"/>
            <a:ext cx="3055937" cy="0"/>
          </a:xfrm>
          <a:prstGeom prst="line">
            <a:avLst/>
          </a:prstGeom>
          <a:noFill/>
          <a:ln w="19050">
            <a:solidFill>
              <a:srgbClr val="FF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238620" name="Line 28"/>
          <p:cNvSpPr>
            <a:spLocks noChangeShapeType="1"/>
          </p:cNvSpPr>
          <p:nvPr/>
        </p:nvSpPr>
        <p:spPr bwMode="auto">
          <a:xfrm flipH="1" flipV="1">
            <a:off x="4116388" y="4397375"/>
            <a:ext cx="0" cy="4191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238602" name="Line 10"/>
          <p:cNvSpPr>
            <a:spLocks noChangeShapeType="1"/>
          </p:cNvSpPr>
          <p:nvPr/>
        </p:nvSpPr>
        <p:spPr bwMode="auto">
          <a:xfrm flipH="1" flipV="1">
            <a:off x="3244850" y="4400550"/>
            <a:ext cx="1588" cy="4254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238621" name="Line 29"/>
          <p:cNvSpPr>
            <a:spLocks noChangeShapeType="1"/>
          </p:cNvSpPr>
          <p:nvPr/>
        </p:nvSpPr>
        <p:spPr bwMode="auto">
          <a:xfrm flipV="1">
            <a:off x="4962525" y="4411663"/>
            <a:ext cx="1588" cy="4000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238643" name="AutoShape 51"/>
          <p:cNvSpPr>
            <a:spLocks noChangeArrowheads="1"/>
          </p:cNvSpPr>
          <p:nvPr/>
        </p:nvSpPr>
        <p:spPr bwMode="auto">
          <a:xfrm>
            <a:off x="225425" y="5418138"/>
            <a:ext cx="5445125" cy="693737"/>
          </a:xfrm>
          <a:prstGeom prst="wedgeRoundRectCallout">
            <a:avLst>
              <a:gd name="adj1" fmla="val 68833"/>
              <a:gd name="adj2" fmla="val -176088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 sz="2000"/>
              <a:t>Hasznosítandó hőmennyiség, mely nélkül a hatásfok nem javul hanem romlik!.</a:t>
            </a:r>
          </a:p>
        </p:txBody>
      </p:sp>
      <p:sp>
        <p:nvSpPr>
          <p:cNvPr id="238653" name="AutoShape 61"/>
          <p:cNvSpPr>
            <a:spLocks noChangeArrowheads="1"/>
          </p:cNvSpPr>
          <p:nvPr/>
        </p:nvSpPr>
        <p:spPr bwMode="auto">
          <a:xfrm>
            <a:off x="936625" y="825500"/>
            <a:ext cx="1608138" cy="593725"/>
          </a:xfrm>
          <a:prstGeom prst="wedgeRoundRectCallout">
            <a:avLst>
              <a:gd name="adj1" fmla="val 159380"/>
              <a:gd name="adj2" fmla="val 467380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 dirty="0" err="1"/>
              <a:t>Hőközlés</a:t>
            </a:r>
            <a:r>
              <a:rPr lang="hu-HU" dirty="0"/>
              <a:t> </a:t>
            </a:r>
            <a:r>
              <a:rPr lang="hu-HU" dirty="0" smtClean="0"/>
              <a:t>a 3. </a:t>
            </a:r>
            <a:r>
              <a:rPr lang="hu-HU" dirty="0"/>
              <a:t>fokozat </a:t>
            </a:r>
          </a:p>
        </p:txBody>
      </p:sp>
      <p:sp>
        <p:nvSpPr>
          <p:cNvPr id="238654" name="AutoShape 62"/>
          <p:cNvSpPr>
            <a:spLocks noChangeArrowheads="1"/>
          </p:cNvSpPr>
          <p:nvPr/>
        </p:nvSpPr>
        <p:spPr bwMode="auto">
          <a:xfrm>
            <a:off x="2709863" y="828675"/>
            <a:ext cx="1952625" cy="593725"/>
          </a:xfrm>
          <a:prstGeom prst="wedgeRoundRectCallout">
            <a:avLst>
              <a:gd name="adj1" fmla="val 124227"/>
              <a:gd name="adj2" fmla="val 292514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/>
              <a:t>Újrahevítés a 2. fokozat előtt </a:t>
            </a:r>
          </a:p>
        </p:txBody>
      </p:sp>
      <p:sp>
        <p:nvSpPr>
          <p:cNvPr id="238655" name="AutoShape 63"/>
          <p:cNvSpPr>
            <a:spLocks noChangeArrowheads="1"/>
          </p:cNvSpPr>
          <p:nvPr/>
        </p:nvSpPr>
        <p:spPr bwMode="auto">
          <a:xfrm>
            <a:off x="4783138" y="835025"/>
            <a:ext cx="1982787" cy="593725"/>
          </a:xfrm>
          <a:prstGeom prst="wedgeRoundRectCallout">
            <a:avLst>
              <a:gd name="adj1" fmla="val 66495"/>
              <a:gd name="adj2" fmla="val 281014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/>
              <a:t>Újrahevítés a 3. fokozat előtt </a:t>
            </a:r>
          </a:p>
        </p:txBody>
      </p:sp>
      <p:sp>
        <p:nvSpPr>
          <p:cNvPr id="238657" name="AutoShape 65"/>
          <p:cNvSpPr>
            <a:spLocks noChangeArrowheads="1"/>
          </p:cNvSpPr>
          <p:nvPr/>
        </p:nvSpPr>
        <p:spPr bwMode="auto">
          <a:xfrm>
            <a:off x="234950" y="2166938"/>
            <a:ext cx="2070100" cy="593725"/>
          </a:xfrm>
          <a:prstGeom prst="wedgeRoundRectCallout">
            <a:avLst>
              <a:gd name="adj1" fmla="val 156366"/>
              <a:gd name="adj2" fmla="val 382889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/>
              <a:t>Visszahűtés az 1. fokozat után </a:t>
            </a:r>
          </a:p>
        </p:txBody>
      </p:sp>
      <p:sp>
        <p:nvSpPr>
          <p:cNvPr id="238658" name="AutoShape 66"/>
          <p:cNvSpPr>
            <a:spLocks noChangeArrowheads="1"/>
          </p:cNvSpPr>
          <p:nvPr/>
        </p:nvSpPr>
        <p:spPr bwMode="auto">
          <a:xfrm>
            <a:off x="169863" y="3295650"/>
            <a:ext cx="2022475" cy="593725"/>
          </a:xfrm>
          <a:prstGeom prst="wedgeRoundRectCallout">
            <a:avLst>
              <a:gd name="adj1" fmla="val 113106"/>
              <a:gd name="adj2" fmla="val 250269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/>
              <a:t>Visszahűtés a 2. fokozat után </a:t>
            </a:r>
          </a:p>
        </p:txBody>
      </p:sp>
      <p:sp>
        <p:nvSpPr>
          <p:cNvPr id="37" name="Dátum helye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880360" cy="476250"/>
          </a:xfrm>
        </p:spPr>
        <p:txBody>
          <a:bodyPr/>
          <a:lstStyle/>
          <a:p>
            <a:r>
              <a:rPr lang="hu-HU" dirty="0">
                <a:solidFill>
                  <a:schemeClr val="tx1"/>
                </a:solidFill>
              </a:rPr>
              <a:t>Hő- és </a:t>
            </a:r>
            <a:r>
              <a:rPr lang="hu-HU" dirty="0" smtClean="0">
                <a:solidFill>
                  <a:schemeClr val="tx1"/>
                </a:solidFill>
              </a:rPr>
              <a:t>Áramlástan Gépei</a:t>
            </a:r>
            <a:endParaRPr lang="hu-HU" dirty="0">
              <a:solidFill>
                <a:schemeClr val="tx1"/>
              </a:solidFill>
            </a:endParaRPr>
          </a:p>
          <a:p>
            <a:r>
              <a:rPr lang="hu-HU" b="1" i="1" dirty="0" smtClean="0">
                <a:solidFill>
                  <a:schemeClr val="tx1"/>
                </a:solidFill>
              </a:rPr>
              <a:t>Író </a:t>
            </a:r>
            <a:r>
              <a:rPr lang="hu-HU" b="1" i="1" dirty="0">
                <a:solidFill>
                  <a:schemeClr val="tx1"/>
                </a:solidFill>
              </a:rPr>
              <a:t>Béla</a:t>
            </a:r>
          </a:p>
        </p:txBody>
      </p:sp>
      <p:sp>
        <p:nvSpPr>
          <p:cNvPr id="38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72000" y="6245225"/>
            <a:ext cx="3743325" cy="476250"/>
          </a:xfrm>
        </p:spPr>
        <p:txBody>
          <a:bodyPr/>
          <a:lstStyle/>
          <a:p>
            <a:r>
              <a:rPr lang="hu-HU" dirty="0">
                <a:solidFill>
                  <a:schemeClr val="tx1"/>
                </a:solidFill>
              </a:rPr>
              <a:t>SZE-MTK</a:t>
            </a:r>
          </a:p>
          <a:p>
            <a:r>
              <a:rPr lang="hu-HU" dirty="0" smtClean="0">
                <a:solidFill>
                  <a:schemeClr val="tx1"/>
                </a:solidFill>
              </a:rPr>
              <a:t>Mechatronika és Gépszerkezettan Tanszék</a:t>
            </a:r>
            <a:endParaRPr lang="hu-H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8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385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386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38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38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38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238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238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386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386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386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386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386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386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386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386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386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386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386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386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386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386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386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386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"/>
                            </p:stCondLst>
                            <p:childTnLst>
                              <p:par>
                                <p:cTn id="64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386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386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386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386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500"/>
                            </p:stCondLst>
                            <p:childTnLst>
                              <p:par>
                                <p:cTn id="71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386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386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386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386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385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385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385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385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00"/>
                            </p:stCondLst>
                            <p:childTnLst>
                              <p:par>
                                <p:cTn id="86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386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386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386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386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000"/>
                            </p:stCondLst>
                            <p:childTnLst>
                              <p:par>
                                <p:cTn id="93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386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386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386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386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0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386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386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386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386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386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2386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386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2386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500"/>
                            </p:stCondLst>
                            <p:childTnLst>
                              <p:par>
                                <p:cTn id="115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2386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2386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2386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2386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2386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2386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2386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2386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500"/>
                            </p:stCondLst>
                            <p:childTnLst>
                              <p:par>
                                <p:cTn id="130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2386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2386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2386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2386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2386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2386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2386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2386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500"/>
                            </p:stCondLst>
                            <p:childTnLst>
                              <p:par>
                                <p:cTn id="145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2386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2386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2386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2386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2386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2386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2386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2386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500"/>
                            </p:stCondLst>
                            <p:childTnLst>
                              <p:par>
                                <p:cTn id="160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2386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500" fill="hold"/>
                                        <p:tgtEl>
                                          <p:spTgt spid="2386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2386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500" fill="hold"/>
                                        <p:tgtEl>
                                          <p:spTgt spid="2386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0" dur="500" fill="hold"/>
                                        <p:tgtEl>
                                          <p:spTgt spid="2386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500" fill="hold"/>
                                        <p:tgtEl>
                                          <p:spTgt spid="2386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500" fill="hold"/>
                                        <p:tgtEl>
                                          <p:spTgt spid="2386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2386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>
                            <p:stCondLst>
                              <p:cond delay="500"/>
                            </p:stCondLst>
                            <p:childTnLst>
                              <p:par>
                                <p:cTn id="175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7" dur="500" fill="hold"/>
                                        <p:tgtEl>
                                          <p:spTgt spid="2386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500" fill="hold"/>
                                        <p:tgtEl>
                                          <p:spTgt spid="2386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500" fill="hold"/>
                                        <p:tgtEl>
                                          <p:spTgt spid="2386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500" fill="hold"/>
                                        <p:tgtEl>
                                          <p:spTgt spid="2386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5" dur="500" fill="hold"/>
                                        <p:tgtEl>
                                          <p:spTgt spid="2386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500" fill="hold"/>
                                        <p:tgtEl>
                                          <p:spTgt spid="2386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500" fill="hold"/>
                                        <p:tgtEl>
                                          <p:spTgt spid="2386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500" fill="hold"/>
                                        <p:tgtEl>
                                          <p:spTgt spid="2386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9" fill="hold">
                            <p:stCondLst>
                              <p:cond delay="500"/>
                            </p:stCondLst>
                            <p:childTnLst>
                              <p:par>
                                <p:cTn id="190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2386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2386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500" fill="hold"/>
                                        <p:tgtEl>
                                          <p:spTgt spid="2386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500" fill="hold"/>
                                        <p:tgtEl>
                                          <p:spTgt spid="2386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8635" grpId="0" animBg="1"/>
      <p:bldP spid="238636" grpId="0" animBg="1"/>
      <p:bldP spid="238638" grpId="0" animBg="1"/>
      <p:bldP spid="238634" grpId="0" animBg="1"/>
      <p:bldP spid="238632" grpId="0" animBg="1"/>
      <p:bldP spid="238599" grpId="0" animBg="1"/>
      <p:bldP spid="238600" grpId="0"/>
      <p:bldP spid="238601" grpId="0"/>
      <p:bldP spid="238611" grpId="0" animBg="1"/>
      <p:bldP spid="238623" grpId="0" animBg="1"/>
      <p:bldP spid="238624" grpId="0" animBg="1"/>
      <p:bldP spid="238594" grpId="0" animBg="1"/>
      <p:bldP spid="238625" grpId="0" animBg="1"/>
      <p:bldP spid="238622" grpId="0" animBg="1"/>
      <p:bldP spid="238639" grpId="0" animBg="1"/>
      <p:bldP spid="238609" grpId="0" animBg="1"/>
      <p:bldP spid="238616" grpId="0" animBg="1"/>
      <p:bldP spid="238618" grpId="0" animBg="1"/>
      <p:bldP spid="238626" grpId="0" animBg="1"/>
      <p:bldP spid="238598" grpId="0" animBg="1"/>
      <p:bldP spid="238604" grpId="0" animBg="1"/>
      <p:bldP spid="238620" grpId="0" animBg="1"/>
      <p:bldP spid="238602" grpId="0" animBg="1"/>
      <p:bldP spid="238621" grpId="0" animBg="1"/>
      <p:bldP spid="238643" grpId="0" animBg="1"/>
      <p:bldP spid="238653" grpId="0" animBg="1"/>
      <p:bldP spid="238654" grpId="0" animBg="1"/>
      <p:bldP spid="238655" grpId="0" animBg="1"/>
      <p:bldP spid="238657" grpId="0" animBg="1"/>
      <p:bldP spid="238658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821" name="Line 37"/>
          <p:cNvSpPr>
            <a:spLocks noChangeShapeType="1"/>
          </p:cNvSpPr>
          <p:nvPr/>
        </p:nvSpPr>
        <p:spPr bwMode="auto">
          <a:xfrm>
            <a:off x="5649913" y="1536700"/>
            <a:ext cx="25304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246795" name="Rectangle 11"/>
          <p:cNvSpPr>
            <a:spLocks noGrp="1" noChangeArrowheads="1"/>
          </p:cNvSpPr>
          <p:nvPr>
            <p:ph type="title"/>
          </p:nvPr>
        </p:nvSpPr>
        <p:spPr>
          <a:xfrm>
            <a:off x="68263" y="111125"/>
            <a:ext cx="8901112" cy="633413"/>
          </a:xfrm>
          <a:noFill/>
          <a:ln/>
        </p:spPr>
        <p:txBody>
          <a:bodyPr/>
          <a:lstStyle/>
          <a:p>
            <a:r>
              <a:rPr lang="hu-HU" sz="2400" dirty="0">
                <a:solidFill>
                  <a:schemeClr val="tx1"/>
                </a:solidFill>
              </a:rPr>
              <a:t>A visszahűtés és az újrahevítés befolyása a hatásfokra</a:t>
            </a:r>
          </a:p>
        </p:txBody>
      </p:sp>
      <p:sp>
        <p:nvSpPr>
          <p:cNvPr id="246796" name="Line 12"/>
          <p:cNvSpPr>
            <a:spLocks noChangeShapeType="1"/>
          </p:cNvSpPr>
          <p:nvPr/>
        </p:nvSpPr>
        <p:spPr bwMode="auto">
          <a:xfrm flipV="1">
            <a:off x="1704975" y="1889125"/>
            <a:ext cx="0" cy="395128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246797" name="Text Box 13"/>
          <p:cNvSpPr txBox="1">
            <a:spLocks noChangeArrowheads="1"/>
          </p:cNvSpPr>
          <p:nvPr/>
        </p:nvSpPr>
        <p:spPr bwMode="auto">
          <a:xfrm>
            <a:off x="7539038" y="5397500"/>
            <a:ext cx="1766887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000" dirty="0"/>
              <a:t>s (</a:t>
            </a:r>
            <a:r>
              <a:rPr lang="hu-HU" sz="2000" i="1" dirty="0"/>
              <a:t>J/</a:t>
            </a:r>
            <a:r>
              <a:rPr lang="hu-HU" sz="2000" i="1" dirty="0" err="1"/>
              <a:t>kg.K</a:t>
            </a:r>
            <a:r>
              <a:rPr lang="hu-HU" sz="2000" dirty="0"/>
              <a:t>)</a:t>
            </a:r>
          </a:p>
        </p:txBody>
      </p:sp>
      <p:sp>
        <p:nvSpPr>
          <p:cNvPr id="246798" name="Text Box 14"/>
          <p:cNvSpPr txBox="1">
            <a:spLocks noChangeArrowheads="1"/>
          </p:cNvSpPr>
          <p:nvPr/>
        </p:nvSpPr>
        <p:spPr bwMode="auto">
          <a:xfrm>
            <a:off x="1243013" y="1492250"/>
            <a:ext cx="960437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000" dirty="0"/>
              <a:t>T (</a:t>
            </a:r>
            <a:r>
              <a:rPr lang="hu-HU" sz="2000" i="1" dirty="0"/>
              <a:t>K</a:t>
            </a:r>
            <a:r>
              <a:rPr lang="hu-HU" sz="2000" dirty="0"/>
              <a:t>)</a:t>
            </a:r>
          </a:p>
        </p:txBody>
      </p:sp>
      <p:sp>
        <p:nvSpPr>
          <p:cNvPr id="246805" name="Freeform 21"/>
          <p:cNvSpPr>
            <a:spLocks/>
          </p:cNvSpPr>
          <p:nvPr/>
        </p:nvSpPr>
        <p:spPr bwMode="auto">
          <a:xfrm>
            <a:off x="4967288" y="1509713"/>
            <a:ext cx="3232150" cy="4310062"/>
          </a:xfrm>
          <a:custGeom>
            <a:avLst/>
            <a:gdLst/>
            <a:ahLst/>
            <a:cxnLst>
              <a:cxn ang="0">
                <a:pos x="2036" y="0"/>
              </a:cxn>
              <a:cxn ang="0">
                <a:pos x="2036" y="2715"/>
              </a:cxn>
              <a:cxn ang="0">
                <a:pos x="6" y="2712"/>
              </a:cxn>
              <a:cxn ang="0">
                <a:pos x="0" y="2127"/>
              </a:cxn>
              <a:cxn ang="0">
                <a:pos x="531" y="1878"/>
              </a:cxn>
              <a:cxn ang="0">
                <a:pos x="888" y="1659"/>
              </a:cxn>
              <a:cxn ang="0">
                <a:pos x="1122" y="1485"/>
              </a:cxn>
              <a:cxn ang="0">
                <a:pos x="1341" y="1263"/>
              </a:cxn>
              <a:cxn ang="0">
                <a:pos x="1476" y="1092"/>
              </a:cxn>
              <a:cxn ang="0">
                <a:pos x="1626" y="861"/>
              </a:cxn>
              <a:cxn ang="0">
                <a:pos x="1779" y="586"/>
              </a:cxn>
              <a:cxn ang="0">
                <a:pos x="1882" y="366"/>
              </a:cxn>
              <a:cxn ang="0">
                <a:pos x="2036" y="0"/>
              </a:cxn>
            </a:cxnLst>
            <a:rect l="0" t="0" r="r" b="b"/>
            <a:pathLst>
              <a:path w="2036" h="2715">
                <a:moveTo>
                  <a:pt x="2036" y="0"/>
                </a:moveTo>
                <a:lnTo>
                  <a:pt x="2036" y="2715"/>
                </a:lnTo>
                <a:lnTo>
                  <a:pt x="6" y="2712"/>
                </a:lnTo>
                <a:lnTo>
                  <a:pt x="0" y="2127"/>
                </a:lnTo>
                <a:lnTo>
                  <a:pt x="531" y="1878"/>
                </a:lnTo>
                <a:lnTo>
                  <a:pt x="888" y="1659"/>
                </a:lnTo>
                <a:lnTo>
                  <a:pt x="1122" y="1485"/>
                </a:lnTo>
                <a:lnTo>
                  <a:pt x="1341" y="1263"/>
                </a:lnTo>
                <a:lnTo>
                  <a:pt x="1476" y="1092"/>
                </a:lnTo>
                <a:lnTo>
                  <a:pt x="1626" y="861"/>
                </a:lnTo>
                <a:lnTo>
                  <a:pt x="1779" y="586"/>
                </a:lnTo>
                <a:lnTo>
                  <a:pt x="1882" y="366"/>
                </a:lnTo>
                <a:lnTo>
                  <a:pt x="2036" y="0"/>
                </a:lnTo>
                <a:close/>
              </a:path>
            </a:pathLst>
          </a:custGeom>
          <a:solidFill>
            <a:srgbClr val="FF3300"/>
          </a:solidFill>
          <a:ln w="9525" cap="flat" cmpd="sng">
            <a:noFill/>
            <a:prstDash val="solid"/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246812" name="Freeform 28"/>
          <p:cNvSpPr>
            <a:spLocks/>
          </p:cNvSpPr>
          <p:nvPr/>
        </p:nvSpPr>
        <p:spPr bwMode="auto">
          <a:xfrm>
            <a:off x="4387850" y="1385888"/>
            <a:ext cx="3873500" cy="3752850"/>
          </a:xfrm>
          <a:custGeom>
            <a:avLst/>
            <a:gdLst/>
            <a:ahLst/>
            <a:cxnLst>
              <a:cxn ang="0">
                <a:pos x="0" y="1377"/>
              </a:cxn>
              <a:cxn ang="0">
                <a:pos x="1620" y="1035"/>
              </a:cxn>
              <a:cxn ang="0">
                <a:pos x="2548" y="654"/>
              </a:cxn>
              <a:cxn ang="0">
                <a:pos x="3319" y="0"/>
              </a:cxn>
            </a:cxnLst>
            <a:rect l="0" t="0" r="r" b="b"/>
            <a:pathLst>
              <a:path w="3319" h="1377">
                <a:moveTo>
                  <a:pt x="0" y="1377"/>
                </a:moveTo>
                <a:cubicBezTo>
                  <a:pt x="597" y="1266"/>
                  <a:pt x="1195" y="1156"/>
                  <a:pt x="1620" y="1035"/>
                </a:cubicBezTo>
                <a:cubicBezTo>
                  <a:pt x="2045" y="914"/>
                  <a:pt x="2265" y="826"/>
                  <a:pt x="2548" y="654"/>
                </a:cubicBezTo>
                <a:cubicBezTo>
                  <a:pt x="2831" y="482"/>
                  <a:pt x="3075" y="241"/>
                  <a:pt x="3319" y="0"/>
                </a:cubicBezTo>
              </a:path>
            </a:pathLst>
          </a:custGeom>
          <a:noFill/>
          <a:ln w="38100" cap="flat" cmpd="sng">
            <a:solidFill>
              <a:srgbClr val="33CCFF"/>
            </a:solidFill>
            <a:prstDash val="solid"/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246813" name="Line 29"/>
          <p:cNvSpPr>
            <a:spLocks noChangeShapeType="1"/>
          </p:cNvSpPr>
          <p:nvPr/>
        </p:nvSpPr>
        <p:spPr bwMode="auto">
          <a:xfrm flipV="1">
            <a:off x="1704975" y="5826125"/>
            <a:ext cx="6467475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  <a:effectLst/>
        </p:spPr>
        <p:txBody>
          <a:bodyPr wrap="none" anchor="ctr"/>
          <a:lstStyle/>
          <a:p>
            <a:endParaRPr lang="hu-HU"/>
          </a:p>
        </p:txBody>
      </p:sp>
      <p:graphicFrame>
        <p:nvGraphicFramePr>
          <p:cNvPr id="246819" name="Object 35"/>
          <p:cNvGraphicFramePr>
            <a:graphicFrameLocks noChangeAspect="1"/>
          </p:cNvGraphicFramePr>
          <p:nvPr/>
        </p:nvGraphicFramePr>
        <p:xfrm>
          <a:off x="585788" y="2471738"/>
          <a:ext cx="2282825" cy="1412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841" name="Egyenlet" r:id="rId3" imgW="698400" imgH="431640" progId="Equation.3">
                  <p:embed/>
                </p:oleObj>
              </mc:Choice>
              <mc:Fallback>
                <p:oleObj name="Egyenlet" r:id="rId3" imgW="698400" imgH="431640" progId="Equation.3">
                  <p:embed/>
                  <p:pic>
                    <p:nvPicPr>
                      <p:cNvPr id="0" name="Picture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5788" y="2471738"/>
                        <a:ext cx="2282825" cy="1412875"/>
                      </a:xfrm>
                      <a:prstGeom prst="rect">
                        <a:avLst/>
                      </a:prstGeom>
                      <a:solidFill>
                        <a:srgbClr val="DDDDDD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6820" name="Text Box 36"/>
          <p:cNvSpPr txBox="1">
            <a:spLocks noChangeArrowheads="1"/>
          </p:cNvSpPr>
          <p:nvPr/>
        </p:nvSpPr>
        <p:spPr bwMode="auto">
          <a:xfrm>
            <a:off x="381000" y="700088"/>
            <a:ext cx="8562975" cy="733425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100" dirty="0"/>
              <a:t>Az ideális, izotermikus kompresszióval és expanzióval megvalósított </a:t>
            </a:r>
            <a:r>
              <a:rPr lang="hu-HU" sz="2100" dirty="0" err="1"/>
              <a:t>hőhasznosításos</a:t>
            </a:r>
            <a:r>
              <a:rPr lang="hu-HU" sz="2100" dirty="0"/>
              <a:t> körfolyamat hatásfoka a </a:t>
            </a:r>
            <a:r>
              <a:rPr lang="hu-HU" sz="2100" dirty="0" err="1"/>
              <a:t>Carnot-hatásfokkal</a:t>
            </a:r>
            <a:r>
              <a:rPr lang="hu-HU" sz="2100" dirty="0"/>
              <a:t> azonos</a:t>
            </a:r>
          </a:p>
        </p:txBody>
      </p:sp>
      <p:sp>
        <p:nvSpPr>
          <p:cNvPr id="246823" name="Text Box 39"/>
          <p:cNvSpPr txBox="1">
            <a:spLocks noChangeArrowheads="1"/>
          </p:cNvSpPr>
          <p:nvPr/>
        </p:nvSpPr>
        <p:spPr bwMode="auto">
          <a:xfrm>
            <a:off x="4903788" y="4865688"/>
            <a:ext cx="574675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000" b="1" i="1" dirty="0"/>
              <a:t>1</a:t>
            </a:r>
          </a:p>
        </p:txBody>
      </p:sp>
      <p:sp>
        <p:nvSpPr>
          <p:cNvPr id="246824" name="Text Box 40"/>
          <p:cNvSpPr txBox="1">
            <a:spLocks noChangeArrowheads="1"/>
          </p:cNvSpPr>
          <p:nvPr/>
        </p:nvSpPr>
        <p:spPr bwMode="auto">
          <a:xfrm>
            <a:off x="8096250" y="1517650"/>
            <a:ext cx="574675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000" b="1" i="1"/>
              <a:t>4</a:t>
            </a:r>
          </a:p>
        </p:txBody>
      </p:sp>
      <p:sp>
        <p:nvSpPr>
          <p:cNvPr id="246825" name="Text Box 41"/>
          <p:cNvSpPr txBox="1">
            <a:spLocks noChangeArrowheads="1"/>
          </p:cNvSpPr>
          <p:nvPr/>
        </p:nvSpPr>
        <p:spPr bwMode="auto">
          <a:xfrm>
            <a:off x="4973638" y="1508125"/>
            <a:ext cx="574675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000" b="1" i="1"/>
              <a:t>3</a:t>
            </a:r>
          </a:p>
        </p:txBody>
      </p:sp>
      <p:sp>
        <p:nvSpPr>
          <p:cNvPr id="246826" name="Text Box 42"/>
          <p:cNvSpPr txBox="1">
            <a:spLocks noChangeArrowheads="1"/>
          </p:cNvSpPr>
          <p:nvPr/>
        </p:nvSpPr>
        <p:spPr bwMode="auto">
          <a:xfrm>
            <a:off x="1760538" y="4624388"/>
            <a:ext cx="574675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000" b="1" i="1" dirty="0"/>
              <a:t>2</a:t>
            </a:r>
          </a:p>
        </p:txBody>
      </p:sp>
      <p:sp>
        <p:nvSpPr>
          <p:cNvPr id="23" name="Dátum helye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880360" cy="476250"/>
          </a:xfrm>
        </p:spPr>
        <p:txBody>
          <a:bodyPr/>
          <a:lstStyle/>
          <a:p>
            <a:r>
              <a:rPr lang="hu-HU" dirty="0">
                <a:solidFill>
                  <a:schemeClr val="tx1"/>
                </a:solidFill>
              </a:rPr>
              <a:t>Hő- és </a:t>
            </a:r>
            <a:r>
              <a:rPr lang="hu-HU" dirty="0" smtClean="0">
                <a:solidFill>
                  <a:schemeClr val="tx1"/>
                </a:solidFill>
              </a:rPr>
              <a:t>Áramlástan Gépei</a:t>
            </a:r>
            <a:endParaRPr lang="hu-HU" dirty="0">
              <a:solidFill>
                <a:schemeClr val="tx1"/>
              </a:solidFill>
            </a:endParaRPr>
          </a:p>
          <a:p>
            <a:r>
              <a:rPr lang="hu-HU" b="1" i="1" dirty="0" smtClean="0">
                <a:solidFill>
                  <a:schemeClr val="tx1"/>
                </a:solidFill>
              </a:rPr>
              <a:t>Író </a:t>
            </a:r>
            <a:r>
              <a:rPr lang="hu-HU" b="1" i="1" dirty="0">
                <a:solidFill>
                  <a:schemeClr val="tx1"/>
                </a:solidFill>
              </a:rPr>
              <a:t>Béla</a:t>
            </a:r>
          </a:p>
        </p:txBody>
      </p:sp>
      <p:sp>
        <p:nvSpPr>
          <p:cNvPr id="24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72000" y="6245225"/>
            <a:ext cx="3743325" cy="476250"/>
          </a:xfrm>
        </p:spPr>
        <p:txBody>
          <a:bodyPr/>
          <a:lstStyle/>
          <a:p>
            <a:r>
              <a:rPr lang="hu-HU" dirty="0">
                <a:solidFill>
                  <a:schemeClr val="tx1"/>
                </a:solidFill>
              </a:rPr>
              <a:t>SZE-MTK</a:t>
            </a:r>
          </a:p>
          <a:p>
            <a:r>
              <a:rPr lang="hu-HU" dirty="0" smtClean="0">
                <a:solidFill>
                  <a:schemeClr val="tx1"/>
                </a:solidFill>
              </a:rPr>
              <a:t>Mechatronika és Gépszerkezettan Tanszék</a:t>
            </a:r>
            <a:endParaRPr lang="hu-HU" dirty="0">
              <a:solidFill>
                <a:schemeClr val="tx1"/>
              </a:solidFill>
            </a:endParaRPr>
          </a:p>
        </p:txBody>
      </p:sp>
      <p:sp>
        <p:nvSpPr>
          <p:cNvPr id="246810" name="Freeform 26"/>
          <p:cNvSpPr>
            <a:spLocks/>
          </p:cNvSpPr>
          <p:nvPr/>
        </p:nvSpPr>
        <p:spPr bwMode="auto">
          <a:xfrm>
            <a:off x="1838325" y="1381125"/>
            <a:ext cx="3836611" cy="3752850"/>
          </a:xfrm>
          <a:custGeom>
            <a:avLst/>
            <a:gdLst/>
            <a:ahLst/>
            <a:cxnLst>
              <a:cxn ang="0">
                <a:pos x="0" y="1377"/>
              </a:cxn>
              <a:cxn ang="0">
                <a:pos x="1620" y="1035"/>
              </a:cxn>
              <a:cxn ang="0">
                <a:pos x="2548" y="654"/>
              </a:cxn>
              <a:cxn ang="0">
                <a:pos x="3319" y="0"/>
              </a:cxn>
            </a:cxnLst>
            <a:rect l="0" t="0" r="r" b="b"/>
            <a:pathLst>
              <a:path w="3319" h="1377">
                <a:moveTo>
                  <a:pt x="0" y="1377"/>
                </a:moveTo>
                <a:cubicBezTo>
                  <a:pt x="597" y="1266"/>
                  <a:pt x="1195" y="1156"/>
                  <a:pt x="1620" y="1035"/>
                </a:cubicBezTo>
                <a:cubicBezTo>
                  <a:pt x="2045" y="914"/>
                  <a:pt x="2265" y="826"/>
                  <a:pt x="2548" y="654"/>
                </a:cubicBezTo>
                <a:cubicBezTo>
                  <a:pt x="2831" y="482"/>
                  <a:pt x="3075" y="241"/>
                  <a:pt x="3319" y="0"/>
                </a:cubicBezTo>
              </a:path>
            </a:pathLst>
          </a:custGeom>
          <a:noFill/>
          <a:ln w="38100" cap="flat" cmpd="sng">
            <a:solidFill>
              <a:srgbClr val="33CCFF"/>
            </a:solidFill>
            <a:prstDash val="solid"/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246818" name="AutoShape 34"/>
          <p:cNvSpPr>
            <a:spLocks noChangeArrowheads="1"/>
          </p:cNvSpPr>
          <p:nvPr/>
        </p:nvSpPr>
        <p:spPr bwMode="auto">
          <a:xfrm>
            <a:off x="2439988" y="1970088"/>
            <a:ext cx="2954337" cy="1300162"/>
          </a:xfrm>
          <a:prstGeom prst="wedgeRoundRectCallout">
            <a:avLst>
              <a:gd name="adj1" fmla="val 94060"/>
              <a:gd name="adj2" fmla="val 153907"/>
              <a:gd name="adj3" fmla="val 16667"/>
            </a:avLst>
          </a:prstGeom>
          <a:solidFill>
            <a:schemeClr val="bg1">
              <a:lumMod val="85000"/>
            </a:schemeClr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/>
              <a:t>A hasznosítandó hőmennyiség ideális izotermikus kompresszió és expanzió esetén</a:t>
            </a:r>
          </a:p>
        </p:txBody>
      </p:sp>
      <p:sp>
        <p:nvSpPr>
          <p:cNvPr id="246822" name="Line 38"/>
          <p:cNvSpPr>
            <a:spLocks noChangeShapeType="1"/>
          </p:cNvSpPr>
          <p:nvPr/>
        </p:nvSpPr>
        <p:spPr bwMode="auto">
          <a:xfrm>
            <a:off x="2405063" y="4886325"/>
            <a:ext cx="2566987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46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467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468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468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468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46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46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246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468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2468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2468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2468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2468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468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468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468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468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8" dur="500"/>
                                        <p:tgtEl>
                                          <p:spTgt spid="2468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6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3.13671E-6 L -0.28072 3.13671E-6 " pathEditMode="relative" ptsTypes="AA">
                                      <p:cBhvr>
                                        <p:cTn id="62" dur="2000" fill="hold"/>
                                        <p:tgtEl>
                                          <p:spTgt spid="2468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500"/>
                            </p:stCondLst>
                            <p:childTnLst>
                              <p:par>
                                <p:cTn id="64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468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468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000"/>
                            </p:stCondLst>
                            <p:childTnLst>
                              <p:par>
                                <p:cTn id="69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468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468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6821" grpId="0" animBg="1"/>
      <p:bldP spid="246796" grpId="0" animBg="1"/>
      <p:bldP spid="246797" grpId="0"/>
      <p:bldP spid="246798" grpId="0"/>
      <p:bldP spid="246805" grpId="0" animBg="1"/>
      <p:bldP spid="246805" grpId="1" animBg="1"/>
      <p:bldP spid="246812" grpId="0" animBg="1"/>
      <p:bldP spid="246813" grpId="0" animBg="1"/>
      <p:bldP spid="246820" grpId="0" animBg="1"/>
      <p:bldP spid="246823" grpId="0"/>
      <p:bldP spid="246824" grpId="0"/>
      <p:bldP spid="246825" grpId="0"/>
      <p:bldP spid="246826" grpId="0"/>
      <p:bldP spid="246810" grpId="0" animBg="1"/>
      <p:bldP spid="246818" grpId="0" animBg="1"/>
      <p:bldP spid="246818" grpId="1" animBg="1"/>
      <p:bldP spid="246822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Rectangle 2"/>
          <p:cNvSpPr>
            <a:spLocks noGrp="1" noChangeArrowheads="1"/>
          </p:cNvSpPr>
          <p:nvPr>
            <p:ph type="title"/>
          </p:nvPr>
        </p:nvSpPr>
        <p:spPr>
          <a:xfrm>
            <a:off x="244475" y="338138"/>
            <a:ext cx="8702675" cy="762000"/>
          </a:xfrm>
        </p:spPr>
        <p:txBody>
          <a:bodyPr/>
          <a:lstStyle/>
          <a:p>
            <a:r>
              <a:rPr lang="hu-HU" sz="3200" dirty="0">
                <a:solidFill>
                  <a:schemeClr val="tx1"/>
                </a:solidFill>
              </a:rPr>
              <a:t>27 MW teljesítményű stabil gázturbina</a:t>
            </a:r>
          </a:p>
        </p:txBody>
      </p:sp>
      <p:pic>
        <p:nvPicPr>
          <p:cNvPr id="231430" name="Picture 6" descr="27 MW-os gázturbin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36625" y="1122363"/>
            <a:ext cx="7348538" cy="5097462"/>
          </a:xfrm>
          <a:prstGeom prst="rect">
            <a:avLst/>
          </a:prstGeom>
          <a:noFill/>
        </p:spPr>
      </p:pic>
      <p:sp>
        <p:nvSpPr>
          <p:cNvPr id="8" name="Dátum helye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880360" cy="476250"/>
          </a:xfrm>
        </p:spPr>
        <p:txBody>
          <a:bodyPr/>
          <a:lstStyle/>
          <a:p>
            <a:r>
              <a:rPr lang="hu-HU" dirty="0">
                <a:solidFill>
                  <a:schemeClr val="tx1"/>
                </a:solidFill>
              </a:rPr>
              <a:t>Hő- és </a:t>
            </a:r>
            <a:r>
              <a:rPr lang="hu-HU" dirty="0" smtClean="0">
                <a:solidFill>
                  <a:schemeClr val="tx1"/>
                </a:solidFill>
              </a:rPr>
              <a:t>Áramlástan Gépei</a:t>
            </a:r>
            <a:endParaRPr lang="hu-HU" dirty="0">
              <a:solidFill>
                <a:schemeClr val="tx1"/>
              </a:solidFill>
            </a:endParaRPr>
          </a:p>
          <a:p>
            <a:r>
              <a:rPr lang="hu-HU" b="1" i="1" dirty="0" smtClean="0">
                <a:solidFill>
                  <a:schemeClr val="tx1"/>
                </a:solidFill>
              </a:rPr>
              <a:t>Író </a:t>
            </a:r>
            <a:r>
              <a:rPr lang="hu-HU" b="1" i="1" dirty="0">
                <a:solidFill>
                  <a:schemeClr val="tx1"/>
                </a:solidFill>
              </a:rPr>
              <a:t>Béla</a:t>
            </a:r>
          </a:p>
        </p:txBody>
      </p:sp>
      <p:sp>
        <p:nvSpPr>
          <p:cNvPr id="9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72000" y="6245225"/>
            <a:ext cx="3743325" cy="476250"/>
          </a:xfrm>
        </p:spPr>
        <p:txBody>
          <a:bodyPr/>
          <a:lstStyle/>
          <a:p>
            <a:r>
              <a:rPr lang="hu-HU" dirty="0">
                <a:solidFill>
                  <a:schemeClr val="tx1"/>
                </a:solidFill>
              </a:rPr>
              <a:t>SZE-MTK</a:t>
            </a:r>
          </a:p>
          <a:p>
            <a:r>
              <a:rPr lang="hu-HU" dirty="0" smtClean="0">
                <a:solidFill>
                  <a:schemeClr val="tx1"/>
                </a:solidFill>
              </a:rPr>
              <a:t>Mechatronika és Gépszerkezettan Tanszék</a:t>
            </a:r>
            <a:endParaRPr lang="hu-H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314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314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314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314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14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14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314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314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1426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1438"/>
            <a:ext cx="8229600" cy="708025"/>
          </a:xfrm>
        </p:spPr>
        <p:txBody>
          <a:bodyPr/>
          <a:lstStyle/>
          <a:p>
            <a:r>
              <a:rPr lang="hu-HU" sz="4000" dirty="0">
                <a:solidFill>
                  <a:schemeClr val="tx1"/>
                </a:solidFill>
              </a:rPr>
              <a:t>Ellenőrző kérdések (1)</a:t>
            </a:r>
          </a:p>
        </p:txBody>
      </p:sp>
      <p:sp>
        <p:nvSpPr>
          <p:cNvPr id="2447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38125" y="982663"/>
            <a:ext cx="8637588" cy="5357812"/>
          </a:xfrm>
        </p:spPr>
        <p:txBody>
          <a:bodyPr/>
          <a:lstStyle/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hu-HU" sz="2400"/>
              <a:t>Rajzolja fel egy gázturbina berendezés alapvető kapcsolási vázlatát és jelölje meg a fő szerkezeti részeket!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hu-HU" sz="2400"/>
              <a:t>Mit értünk egy áramlástani elven működő kompresszor vagy turbina esetében fokozat alatt?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hu-HU" sz="2400"/>
              <a:t>Mi a fokozat szerepe?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hu-HU" sz="2400"/>
              <a:t>Mikor beszélünk akciós és mikor reakciós fokozatról?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hu-HU" sz="2400"/>
              <a:t>Mit értenek egy fokozat reakciófoka alatt? 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hu-HU" sz="2400"/>
              <a:t>Hogyan valósul meg az energiaátalakulás egy turbinafokozatban?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hu-HU" sz="2400"/>
              <a:t>Hogyan épülnek fel egy fokozat sebességi háromszögei?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hu-HU" sz="2400"/>
              <a:t>Hogyan írható fel a turbinafokozat teljesítménye a sebességi háromszögre alapozva?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endParaRPr lang="hu-HU" sz="2400"/>
          </a:p>
        </p:txBody>
      </p:sp>
      <p:sp>
        <p:nvSpPr>
          <p:cNvPr id="8" name="Dátum helye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880360" cy="476250"/>
          </a:xfrm>
        </p:spPr>
        <p:txBody>
          <a:bodyPr/>
          <a:lstStyle/>
          <a:p>
            <a:r>
              <a:rPr lang="hu-HU" dirty="0">
                <a:solidFill>
                  <a:schemeClr val="tx1"/>
                </a:solidFill>
              </a:rPr>
              <a:t>Hő- és </a:t>
            </a:r>
            <a:r>
              <a:rPr lang="hu-HU" dirty="0" smtClean="0">
                <a:solidFill>
                  <a:schemeClr val="tx1"/>
                </a:solidFill>
              </a:rPr>
              <a:t>Áramlástan Gépei</a:t>
            </a:r>
            <a:endParaRPr lang="hu-HU" dirty="0">
              <a:solidFill>
                <a:schemeClr val="tx1"/>
              </a:solidFill>
            </a:endParaRPr>
          </a:p>
          <a:p>
            <a:r>
              <a:rPr lang="hu-HU" b="1" i="1" dirty="0" smtClean="0">
                <a:solidFill>
                  <a:schemeClr val="tx1"/>
                </a:solidFill>
              </a:rPr>
              <a:t>Író </a:t>
            </a:r>
            <a:r>
              <a:rPr lang="hu-HU" b="1" i="1" dirty="0">
                <a:solidFill>
                  <a:schemeClr val="tx1"/>
                </a:solidFill>
              </a:rPr>
              <a:t>Béla</a:t>
            </a:r>
          </a:p>
        </p:txBody>
      </p:sp>
      <p:sp>
        <p:nvSpPr>
          <p:cNvPr id="9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72000" y="6245225"/>
            <a:ext cx="3743325" cy="476250"/>
          </a:xfrm>
        </p:spPr>
        <p:txBody>
          <a:bodyPr/>
          <a:lstStyle/>
          <a:p>
            <a:r>
              <a:rPr lang="hu-HU" dirty="0">
                <a:solidFill>
                  <a:schemeClr val="tx1"/>
                </a:solidFill>
              </a:rPr>
              <a:t>SZE-MTK</a:t>
            </a:r>
          </a:p>
          <a:p>
            <a:r>
              <a:rPr lang="hu-HU" dirty="0" smtClean="0">
                <a:solidFill>
                  <a:schemeClr val="tx1"/>
                </a:solidFill>
              </a:rPr>
              <a:t>Mechatronika és Gépszerkezettan Tanszék</a:t>
            </a:r>
            <a:endParaRPr lang="hu-H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447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447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447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447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47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47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47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447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447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447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447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447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447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447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447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447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447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447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447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447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447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447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447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447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447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447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447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447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447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447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4738" grpId="0"/>
      <p:bldP spid="244739" grpId="0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1438"/>
            <a:ext cx="8229600" cy="708025"/>
          </a:xfrm>
        </p:spPr>
        <p:txBody>
          <a:bodyPr/>
          <a:lstStyle/>
          <a:p>
            <a:r>
              <a:rPr lang="hu-HU" sz="4000">
                <a:solidFill>
                  <a:schemeClr val="tx1"/>
                </a:solidFill>
              </a:rPr>
              <a:t>Ellenőrző kérdések (2)</a:t>
            </a:r>
          </a:p>
        </p:txBody>
      </p:sp>
      <p:sp>
        <p:nvSpPr>
          <p:cNvPr id="2457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1138" y="906463"/>
            <a:ext cx="8637587" cy="5138737"/>
          </a:xfrm>
        </p:spPr>
        <p:txBody>
          <a:bodyPr/>
          <a:lstStyle/>
          <a:p>
            <a:pPr marL="609600" indent="-609600">
              <a:lnSpc>
                <a:spcPct val="90000"/>
              </a:lnSpc>
              <a:buFontTx/>
              <a:buAutoNum type="arabicPeriod" startAt="9"/>
            </a:pPr>
            <a:r>
              <a:rPr lang="hu-HU" sz="2400"/>
              <a:t>Melyek a gázturbinák legfontosabb előnyei és hátrányai?</a:t>
            </a:r>
          </a:p>
          <a:p>
            <a:pPr marL="609600" indent="-609600">
              <a:lnSpc>
                <a:spcPct val="90000"/>
              </a:lnSpc>
              <a:buFontTx/>
              <a:buAutoNum type="arabicPeriod" startAt="9"/>
            </a:pPr>
            <a:r>
              <a:rPr lang="hu-HU" sz="2400"/>
              <a:t>Rajzolja fel az egytengelyes gázturbina-berendezés kapcsolási sémáját és írja le legfontosabb jellemzőit!</a:t>
            </a:r>
          </a:p>
          <a:p>
            <a:pPr marL="609600" indent="-609600">
              <a:lnSpc>
                <a:spcPct val="90000"/>
              </a:lnSpc>
              <a:buFontTx/>
              <a:buAutoNum type="arabicPeriod" startAt="9"/>
            </a:pPr>
            <a:r>
              <a:rPr lang="hu-HU" sz="2400"/>
              <a:t>Rajzolja fel egy közúti vagy vasúti jármű hajtására alkalmas legegyszerűbb gázturbina-berendezés sémáját!</a:t>
            </a:r>
          </a:p>
          <a:p>
            <a:pPr marL="609600" indent="-609600">
              <a:lnSpc>
                <a:spcPct val="90000"/>
              </a:lnSpc>
              <a:buFontTx/>
              <a:buAutoNum type="arabicPeriod" startAt="9"/>
            </a:pPr>
            <a:r>
              <a:rPr lang="hu-HU" sz="2400"/>
              <a:t>Milyen alapvető lehetőségek vannak a gázturbina-berendezések hatásfokának növelésére? </a:t>
            </a:r>
          </a:p>
          <a:p>
            <a:pPr marL="609600" indent="-609600">
              <a:lnSpc>
                <a:spcPct val="90000"/>
              </a:lnSpc>
              <a:buFontTx/>
              <a:buAutoNum type="arabicPeriod" startAt="9"/>
            </a:pPr>
            <a:r>
              <a:rPr lang="hu-HU" sz="2400"/>
              <a:t>Mi a feltétele a hőhasznosításnak egy gázturbina-berendezés esetében?</a:t>
            </a:r>
          </a:p>
          <a:p>
            <a:pPr marL="609600" indent="-609600">
              <a:lnSpc>
                <a:spcPct val="90000"/>
              </a:lnSpc>
              <a:buFontTx/>
              <a:buAutoNum type="arabicPeriod" startAt="9"/>
            </a:pPr>
            <a:r>
              <a:rPr lang="hu-HU" sz="2400"/>
              <a:t>Bizonyítsa be, hogy növekszik a gázturbina-berendezés hatásfoka, ha hőhasznosítást alkalmazunk?</a:t>
            </a:r>
          </a:p>
          <a:p>
            <a:pPr marL="609600" indent="-609600">
              <a:lnSpc>
                <a:spcPct val="90000"/>
              </a:lnSpc>
              <a:buFontTx/>
              <a:buAutoNum type="arabicPeriod" startAt="9"/>
            </a:pPr>
            <a:r>
              <a:rPr lang="hu-HU" sz="2400"/>
              <a:t>Milyen feltétel teljesülése esetén nő a többlépcsős gázturbina-berendezés hatásfoka az egyes lépcsők közötti visszahűtés és újrahevítés esetén?</a:t>
            </a:r>
          </a:p>
        </p:txBody>
      </p:sp>
      <p:sp>
        <p:nvSpPr>
          <p:cNvPr id="8" name="Dátum helye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880360" cy="476250"/>
          </a:xfrm>
        </p:spPr>
        <p:txBody>
          <a:bodyPr/>
          <a:lstStyle/>
          <a:p>
            <a:r>
              <a:rPr lang="hu-HU" dirty="0">
                <a:solidFill>
                  <a:schemeClr val="tx1"/>
                </a:solidFill>
              </a:rPr>
              <a:t>Hő- és </a:t>
            </a:r>
            <a:r>
              <a:rPr lang="hu-HU" dirty="0" smtClean="0">
                <a:solidFill>
                  <a:schemeClr val="tx1"/>
                </a:solidFill>
              </a:rPr>
              <a:t>Áramlástan Gépei</a:t>
            </a:r>
            <a:endParaRPr lang="hu-HU" dirty="0">
              <a:solidFill>
                <a:schemeClr val="tx1"/>
              </a:solidFill>
            </a:endParaRPr>
          </a:p>
          <a:p>
            <a:r>
              <a:rPr lang="hu-HU" b="1" i="1" dirty="0" smtClean="0">
                <a:solidFill>
                  <a:schemeClr val="tx1"/>
                </a:solidFill>
              </a:rPr>
              <a:t>Író </a:t>
            </a:r>
            <a:r>
              <a:rPr lang="hu-HU" b="1" i="1" dirty="0">
                <a:solidFill>
                  <a:schemeClr val="tx1"/>
                </a:solidFill>
              </a:rPr>
              <a:t>Béla</a:t>
            </a:r>
          </a:p>
        </p:txBody>
      </p:sp>
      <p:sp>
        <p:nvSpPr>
          <p:cNvPr id="9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72000" y="6245225"/>
            <a:ext cx="3743325" cy="476250"/>
          </a:xfrm>
        </p:spPr>
        <p:txBody>
          <a:bodyPr/>
          <a:lstStyle/>
          <a:p>
            <a:r>
              <a:rPr lang="hu-HU" dirty="0">
                <a:solidFill>
                  <a:schemeClr val="tx1"/>
                </a:solidFill>
              </a:rPr>
              <a:t>SZE-MTK</a:t>
            </a:r>
          </a:p>
          <a:p>
            <a:r>
              <a:rPr lang="hu-HU" dirty="0" smtClean="0">
                <a:solidFill>
                  <a:schemeClr val="tx1"/>
                </a:solidFill>
              </a:rPr>
              <a:t>Mechatronika és Gépszerkezettan Tanszék</a:t>
            </a:r>
            <a:endParaRPr lang="hu-H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457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4576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457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457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57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57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57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457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457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457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457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457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457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457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457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457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457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457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457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457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457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457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457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457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457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457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457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62" grpId="0"/>
      <p:bldP spid="245763" grpId="0" build="p"/>
    </p:bldLst>
  </p:timing>
</p:sld>
</file>

<file path=ppt/theme/theme1.xml><?xml version="1.0" encoding="utf-8"?>
<a:theme xmlns:a="http://schemas.openxmlformats.org/drawingml/2006/main" name="Alapértelmezett terv">
  <a:themeElements>
    <a:clrScheme name="Alapértelmezett terv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Alapértelmezett terv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Alapértelmezett terv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4654</TotalTime>
  <Words>1818</Words>
  <Application>Microsoft Office PowerPoint</Application>
  <PresentationFormat>Diavetítés a képernyőre (4:3 oldalarány)</PresentationFormat>
  <Paragraphs>441</Paragraphs>
  <Slides>41</Slides>
  <Notes>0</Notes>
  <HiddenSlides>0</HiddenSlides>
  <MMClips>0</MMClips>
  <ScaleCrop>false</ScaleCrop>
  <HeadingPairs>
    <vt:vector size="8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Beágyazott OLE kiszolgálók</vt:lpstr>
      </vt:variant>
      <vt:variant>
        <vt:i4>2</vt:i4>
      </vt:variant>
      <vt:variant>
        <vt:lpstr>Diacímek</vt:lpstr>
      </vt:variant>
      <vt:variant>
        <vt:i4>41</vt:i4>
      </vt:variant>
    </vt:vector>
  </HeadingPairs>
  <TitlesOfParts>
    <vt:vector size="47" baseType="lpstr">
      <vt:lpstr>Arial</vt:lpstr>
      <vt:lpstr>Calibri</vt:lpstr>
      <vt:lpstr>Wingdings</vt:lpstr>
      <vt:lpstr>Alapértelmezett terv</vt:lpstr>
      <vt:lpstr>Equation</vt:lpstr>
      <vt:lpstr>Egyenlet</vt:lpstr>
      <vt:lpstr>Gázturbinák</vt:lpstr>
      <vt:lpstr>Meghatározás</vt:lpstr>
      <vt:lpstr>Alapvető kapcsolási séma</vt:lpstr>
      <vt:lpstr>Energiaátalakulás az axiális fokozatban</vt:lpstr>
      <vt:lpstr>Energiaátalakulás az axiális fokozatban</vt:lpstr>
      <vt:lpstr>Energiaátalakulás az axiális fokozatban</vt:lpstr>
      <vt:lpstr>Energiaátalakulás az axiális fokozatban</vt:lpstr>
      <vt:lpstr>Energiaátalakulás az axiális fokozatban</vt:lpstr>
      <vt:lpstr>Akciós kompresszor fokozat</vt:lpstr>
      <vt:lpstr>Reakciós fokozat (R=1)</vt:lpstr>
      <vt:lpstr>Reakciós fokozat (R=0,5)</vt:lpstr>
      <vt:lpstr>Energiaátalakulás az axiális fokozatban</vt:lpstr>
      <vt:lpstr>Gázturbinák előnyei és hátrányai</vt:lpstr>
      <vt:lpstr>Gázturbinák alkalmazási területei</vt:lpstr>
      <vt:lpstr>A leggyakoribb kapcsolási sémák és szerkezeti kialakítások -alkalmazások</vt:lpstr>
      <vt:lpstr>Egy tengelyes gép</vt:lpstr>
      <vt:lpstr>Két tengelyes gép</vt:lpstr>
      <vt:lpstr>Két kompresszoros két turbinás gép (a hasznos teljesítményt a kisnyomású turbina szolgáltatja)</vt:lpstr>
      <vt:lpstr>Két kompresszoros két turbinás gép (a hasznos teljesítményt a nagynyomású turbina szolgáltatja)</vt:lpstr>
      <vt:lpstr>Egy tengelyes, nagy teljesítményű gázturbina</vt:lpstr>
      <vt:lpstr>Két tengelyes, nagy teljesítményű gázturbina</vt:lpstr>
      <vt:lpstr>Két tengelyes, nagy teljesítményű gázturbina</vt:lpstr>
      <vt:lpstr>Vasúti mozdony egytengelyes gázturbina hajtással</vt:lpstr>
      <vt:lpstr>Egytengelyes gázturbina</vt:lpstr>
      <vt:lpstr>Gázturbina hajtású légcsavaros motor szerkezeti vázlata</vt:lpstr>
      <vt:lpstr>Klasszikus repülőgép gázturbina szerkezeti vázlata</vt:lpstr>
      <vt:lpstr>Kétáramú repülőgép gázturbina szerkezeti vázlata</vt:lpstr>
      <vt:lpstr>Kétáramú repülőgép gázturbina szerkezeti vázlata</vt:lpstr>
      <vt:lpstr>Repülőgép gázturbina</vt:lpstr>
      <vt:lpstr>Repülőgép gázturbina</vt:lpstr>
      <vt:lpstr>Repülőgép gázturbina</vt:lpstr>
      <vt:lpstr>Repülőgép gázturbina</vt:lpstr>
      <vt:lpstr>Gépjármű gázturbina</vt:lpstr>
      <vt:lpstr>Általános megjegyzés a hatásfok javításáról</vt:lpstr>
      <vt:lpstr>A nyomásviszony befolyása a hatásfokra</vt:lpstr>
      <vt:lpstr>A hőhasznosítás befolyása a hatásfokra</vt:lpstr>
      <vt:lpstr>A visszahűtés és az újrahevítés befolyása a hatásfokra</vt:lpstr>
      <vt:lpstr>A visszahűtés és az újrahevítés befolyása a hatásfokra</vt:lpstr>
      <vt:lpstr>27 MW teljesítményű stabil gázturbina</vt:lpstr>
      <vt:lpstr>Ellenőrző kérdések (1)</vt:lpstr>
      <vt:lpstr>Ellenőrző kérdések (2)</vt:lpstr>
    </vt:vector>
  </TitlesOfParts>
  <Company>SZE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dia</dc:title>
  <dc:creator>dr. Író Béla</dc:creator>
  <cp:lastModifiedBy>Író Béla</cp:lastModifiedBy>
  <cp:revision>599</cp:revision>
  <dcterms:created xsi:type="dcterms:W3CDTF">2003-02-11T17:12:10Z</dcterms:created>
  <dcterms:modified xsi:type="dcterms:W3CDTF">2014-11-11T12:06:15Z</dcterms:modified>
</cp:coreProperties>
</file>