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300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5" r:id="rId12"/>
    <p:sldId id="313" r:id="rId13"/>
    <p:sldId id="314" r:id="rId14"/>
    <p:sldId id="320" r:id="rId15"/>
    <p:sldId id="319" r:id="rId16"/>
    <p:sldId id="321" r:id="rId17"/>
    <p:sldId id="322" r:id="rId18"/>
    <p:sldId id="323" r:id="rId19"/>
    <p:sldId id="324" r:id="rId20"/>
    <p:sldId id="316" r:id="rId21"/>
    <p:sldId id="318" r:id="rId22"/>
    <p:sldId id="317" r:id="rId2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57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F3300"/>
    <a:srgbClr val="00506E"/>
    <a:srgbClr val="339933"/>
    <a:srgbClr val="FF9900"/>
    <a:srgbClr val="0000FF"/>
    <a:srgbClr val="FFFF66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93" autoAdjust="0"/>
    <p:restoredTop sz="94718" autoAdjust="0"/>
  </p:normalViewPr>
  <p:slideViewPr>
    <p:cSldViewPr snapToGrid="0" showGuides="1">
      <p:cViewPr varScale="1">
        <p:scale>
          <a:sx n="111" d="100"/>
          <a:sy n="111" d="100"/>
        </p:scale>
        <p:origin x="624" y="150"/>
      </p:cViewPr>
      <p:guideLst>
        <p:guide orient="horz" pos="2160"/>
        <p:guide pos="257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90538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hu-HU" sz="1400" dirty="0"/>
              <a:t>Hő-és Áramlástan gépei</a:t>
            </a:r>
          </a:p>
          <a:p>
            <a:pPr>
              <a:defRPr/>
            </a:pPr>
            <a:r>
              <a:rPr lang="hu-HU" sz="1400" b="1" i="1" dirty="0"/>
              <a:t>Író Béla</a:t>
            </a: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4090988" y="6245225"/>
            <a:ext cx="42354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hu-HU" sz="1400" dirty="0"/>
              <a:t>SZE-MTK</a:t>
            </a:r>
          </a:p>
          <a:p>
            <a:pPr algn="r">
              <a:defRPr/>
            </a:pPr>
            <a:r>
              <a:rPr lang="hu-HU" sz="1400" dirty="0"/>
              <a:t>Mechatronika és Gépszerkezettan Tanszék</a:t>
            </a:r>
          </a:p>
        </p:txBody>
      </p:sp>
      <p:pic>
        <p:nvPicPr>
          <p:cNvPr id="1033" name="Picture 9" descr="sze_logo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339138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0.jpe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74875"/>
            <a:ext cx="8229600" cy="1468438"/>
          </a:xfrm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Gőz körfolyamatok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71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Rankine-Clausius körfolyamat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2144713" y="2792413"/>
            <a:ext cx="647700" cy="849312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accent1">
                <a:lumMod val="2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232025" y="2536825"/>
            <a:ext cx="476250" cy="252413"/>
            <a:chOff x="1406" y="1598"/>
            <a:chExt cx="300" cy="159"/>
          </a:xfrm>
        </p:grpSpPr>
        <p:sp>
          <p:nvSpPr>
            <p:cNvPr id="148485" name="Line 5"/>
            <p:cNvSpPr>
              <a:spLocks noChangeShapeType="1"/>
            </p:cNvSpPr>
            <p:nvPr/>
          </p:nvSpPr>
          <p:spPr bwMode="auto">
            <a:xfrm flipV="1">
              <a:off x="1540" y="1705"/>
              <a:ext cx="0" cy="52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486" name="Line 6"/>
            <p:cNvSpPr>
              <a:spLocks noChangeShapeType="1"/>
            </p:cNvSpPr>
            <p:nvPr/>
          </p:nvSpPr>
          <p:spPr bwMode="auto">
            <a:xfrm flipV="1">
              <a:off x="1542" y="1674"/>
              <a:ext cx="164" cy="32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487" name="Line 7"/>
            <p:cNvSpPr>
              <a:spLocks noChangeShapeType="1"/>
            </p:cNvSpPr>
            <p:nvPr/>
          </p:nvSpPr>
          <p:spPr bwMode="auto">
            <a:xfrm flipH="1" flipV="1">
              <a:off x="1406" y="1642"/>
              <a:ext cx="300" cy="32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488" name="Line 8"/>
            <p:cNvSpPr>
              <a:spLocks noChangeShapeType="1"/>
            </p:cNvSpPr>
            <p:nvPr/>
          </p:nvSpPr>
          <p:spPr bwMode="auto">
            <a:xfrm flipV="1">
              <a:off x="1406" y="1598"/>
              <a:ext cx="138" cy="42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</p:grpSp>
      <p:sp>
        <p:nvSpPr>
          <p:cNvPr id="148489" name="Line 9"/>
          <p:cNvSpPr>
            <a:spLocks noChangeShapeType="1"/>
          </p:cNvSpPr>
          <p:nvPr/>
        </p:nvSpPr>
        <p:spPr bwMode="auto">
          <a:xfrm flipV="1">
            <a:off x="2447925" y="1965325"/>
            <a:ext cx="0" cy="565150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>
            <a:off x="2443163" y="1978025"/>
            <a:ext cx="1846262" cy="0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491" name="Line 11"/>
          <p:cNvSpPr>
            <a:spLocks noChangeShapeType="1"/>
          </p:cNvSpPr>
          <p:nvPr/>
        </p:nvSpPr>
        <p:spPr bwMode="auto">
          <a:xfrm>
            <a:off x="4286250" y="1976438"/>
            <a:ext cx="12700" cy="1038225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492" name="AutoShape 12"/>
          <p:cNvSpPr>
            <a:spLocks noChangeArrowheads="1"/>
          </p:cNvSpPr>
          <p:nvPr/>
        </p:nvSpPr>
        <p:spPr bwMode="auto">
          <a:xfrm rot="5400000">
            <a:off x="4339431" y="2726532"/>
            <a:ext cx="881063" cy="9969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76200">
            <a:solidFill>
              <a:schemeClr val="accent1">
                <a:lumMod val="2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/>
          </a:p>
        </p:txBody>
      </p:sp>
      <p:sp>
        <p:nvSpPr>
          <p:cNvPr id="148493" name="Line 13"/>
          <p:cNvSpPr>
            <a:spLocks noChangeShapeType="1"/>
          </p:cNvSpPr>
          <p:nvPr/>
        </p:nvSpPr>
        <p:spPr bwMode="auto">
          <a:xfrm>
            <a:off x="5256213" y="3662363"/>
            <a:ext cx="4762" cy="465137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494" name="Oval 14"/>
          <p:cNvSpPr>
            <a:spLocks noChangeArrowheads="1"/>
          </p:cNvSpPr>
          <p:nvPr/>
        </p:nvSpPr>
        <p:spPr bwMode="auto">
          <a:xfrm>
            <a:off x="4768850" y="4133850"/>
            <a:ext cx="996950" cy="1014413"/>
          </a:xfrm>
          <a:prstGeom prst="ellipse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/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5162550" y="4264025"/>
            <a:ext cx="900113" cy="771525"/>
            <a:chOff x="3276" y="2629"/>
            <a:chExt cx="567" cy="486"/>
          </a:xfrm>
        </p:grpSpPr>
        <p:sp>
          <p:nvSpPr>
            <p:cNvPr id="148495" name="Line 15"/>
            <p:cNvSpPr>
              <a:spLocks noChangeShapeType="1"/>
            </p:cNvSpPr>
            <p:nvPr/>
          </p:nvSpPr>
          <p:spPr bwMode="auto">
            <a:xfrm flipV="1">
              <a:off x="3278" y="2629"/>
              <a:ext cx="565" cy="178"/>
            </a:xfrm>
            <a:prstGeom prst="line">
              <a:avLst/>
            </a:prstGeom>
            <a:noFill/>
            <a:ln w="381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496" name="Line 16"/>
            <p:cNvSpPr>
              <a:spLocks noChangeShapeType="1"/>
            </p:cNvSpPr>
            <p:nvPr/>
          </p:nvSpPr>
          <p:spPr bwMode="auto">
            <a:xfrm>
              <a:off x="3276" y="2805"/>
              <a:ext cx="220" cy="63"/>
            </a:xfrm>
            <a:prstGeom prst="line">
              <a:avLst/>
            </a:prstGeom>
            <a:noFill/>
            <a:ln w="381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498" name="Line 18"/>
            <p:cNvSpPr>
              <a:spLocks noChangeShapeType="1"/>
            </p:cNvSpPr>
            <p:nvPr/>
          </p:nvSpPr>
          <p:spPr bwMode="auto">
            <a:xfrm>
              <a:off x="3276" y="2937"/>
              <a:ext cx="565" cy="178"/>
            </a:xfrm>
            <a:prstGeom prst="line">
              <a:avLst/>
            </a:prstGeom>
            <a:noFill/>
            <a:ln w="381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499" name="Line 19"/>
            <p:cNvSpPr>
              <a:spLocks noChangeShapeType="1"/>
            </p:cNvSpPr>
            <p:nvPr/>
          </p:nvSpPr>
          <p:spPr bwMode="auto">
            <a:xfrm flipV="1">
              <a:off x="3277" y="2873"/>
              <a:ext cx="220" cy="63"/>
            </a:xfrm>
            <a:prstGeom prst="line">
              <a:avLst/>
            </a:prstGeom>
            <a:noFill/>
            <a:ln w="381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</p:grp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5260975" y="5148263"/>
            <a:ext cx="0" cy="198437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503" name="Line 23"/>
          <p:cNvSpPr>
            <a:spLocks noChangeShapeType="1"/>
          </p:cNvSpPr>
          <p:nvPr/>
        </p:nvSpPr>
        <p:spPr bwMode="auto">
          <a:xfrm flipH="1">
            <a:off x="2433638" y="5353050"/>
            <a:ext cx="2854325" cy="3175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2441575" y="4702175"/>
            <a:ext cx="6350" cy="644525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 type="triangle" w="lg" len="lg"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2224088" y="4252913"/>
            <a:ext cx="433387" cy="442912"/>
            <a:chOff x="1401" y="2679"/>
            <a:chExt cx="273" cy="279"/>
          </a:xfrm>
          <a:solidFill>
            <a:schemeClr val="bg1">
              <a:lumMod val="65000"/>
            </a:schemeClr>
          </a:solidFill>
        </p:grpSpPr>
        <p:sp>
          <p:nvSpPr>
            <p:cNvPr id="148505" name="Oval 25"/>
            <p:cNvSpPr>
              <a:spLocks noChangeArrowheads="1"/>
            </p:cNvSpPr>
            <p:nvPr/>
          </p:nvSpPr>
          <p:spPr bwMode="auto">
            <a:xfrm>
              <a:off x="1401" y="2679"/>
              <a:ext cx="273" cy="279"/>
            </a:xfrm>
            <a:prstGeom prst="ellipse">
              <a:avLst/>
            </a:prstGeom>
            <a:grpFill/>
            <a:ln w="762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506" name="AutoShape 26"/>
            <p:cNvSpPr>
              <a:spLocks noChangeArrowheads="1"/>
            </p:cNvSpPr>
            <p:nvPr/>
          </p:nvSpPr>
          <p:spPr bwMode="auto">
            <a:xfrm>
              <a:off x="1486" y="2688"/>
              <a:ext cx="110" cy="99"/>
            </a:xfrm>
            <a:prstGeom prst="triangle">
              <a:avLst>
                <a:gd name="adj" fmla="val 50000"/>
              </a:avLst>
            </a:prstGeom>
            <a:grpFill/>
            <a:ln w="38100">
              <a:solidFill>
                <a:schemeClr val="accent1">
                  <a:lumMod val="2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</p:grpSp>
      <p:sp>
        <p:nvSpPr>
          <p:cNvPr id="148507" name="Line 27"/>
          <p:cNvSpPr>
            <a:spLocks noChangeShapeType="1"/>
          </p:cNvSpPr>
          <p:nvPr/>
        </p:nvSpPr>
        <p:spPr bwMode="auto">
          <a:xfrm>
            <a:off x="2447925" y="3643313"/>
            <a:ext cx="0" cy="604837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508" name="AutoShape 28"/>
          <p:cNvSpPr>
            <a:spLocks/>
          </p:cNvSpPr>
          <p:nvPr/>
        </p:nvSpPr>
        <p:spPr bwMode="auto">
          <a:xfrm>
            <a:off x="5762625" y="1531938"/>
            <a:ext cx="1844675" cy="444500"/>
          </a:xfrm>
          <a:prstGeom prst="borderCallout2">
            <a:avLst>
              <a:gd name="adj1" fmla="val 25713"/>
              <a:gd name="adj2" fmla="val -4130"/>
              <a:gd name="adj3" fmla="val 25713"/>
              <a:gd name="adj4" fmla="val -23579"/>
              <a:gd name="adj5" fmla="val 294644"/>
              <a:gd name="adj6" fmla="val -43806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accent1">
                <a:lumMod val="25000"/>
              </a:schemeClr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defRPr/>
            </a:pPr>
            <a:r>
              <a:rPr lang="hu-HU" sz="2000" b="1" i="1"/>
              <a:t>Gőzturbina</a:t>
            </a:r>
          </a:p>
        </p:txBody>
      </p:sp>
      <p:sp>
        <p:nvSpPr>
          <p:cNvPr id="148509" name="AutoShape 29"/>
          <p:cNvSpPr>
            <a:spLocks/>
          </p:cNvSpPr>
          <p:nvPr/>
        </p:nvSpPr>
        <p:spPr bwMode="auto">
          <a:xfrm>
            <a:off x="6315075" y="3843338"/>
            <a:ext cx="1844675" cy="444500"/>
          </a:xfrm>
          <a:prstGeom prst="borderCallout2">
            <a:avLst>
              <a:gd name="adj1" fmla="val 25713"/>
              <a:gd name="adj2" fmla="val -4130"/>
              <a:gd name="adj3" fmla="val 25713"/>
              <a:gd name="adj4" fmla="val -22977"/>
              <a:gd name="adj5" fmla="val 80713"/>
              <a:gd name="adj6" fmla="val -42514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accent1">
                <a:lumMod val="25000"/>
              </a:schemeClr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defRPr/>
            </a:pPr>
            <a:r>
              <a:rPr lang="hu-HU" sz="2000" b="1" i="1"/>
              <a:t>Kondenzátor</a:t>
            </a:r>
          </a:p>
        </p:txBody>
      </p:sp>
      <p:sp>
        <p:nvSpPr>
          <p:cNvPr id="148511" name="AutoShape 31"/>
          <p:cNvSpPr>
            <a:spLocks/>
          </p:cNvSpPr>
          <p:nvPr/>
        </p:nvSpPr>
        <p:spPr bwMode="auto">
          <a:xfrm>
            <a:off x="322263" y="5883275"/>
            <a:ext cx="1562100" cy="444500"/>
          </a:xfrm>
          <a:prstGeom prst="borderCallout2">
            <a:avLst>
              <a:gd name="adj1" fmla="val 25713"/>
              <a:gd name="adj2" fmla="val 104880"/>
              <a:gd name="adj3" fmla="val 25713"/>
              <a:gd name="adj4" fmla="val 116870"/>
              <a:gd name="adj5" fmla="val -272856"/>
              <a:gd name="adj6" fmla="val 130282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accent1">
                <a:lumMod val="25000"/>
              </a:schemeClr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defRPr/>
            </a:pPr>
            <a:r>
              <a:rPr lang="hu-HU" sz="2000" b="1" i="1"/>
              <a:t>Szivattyú</a:t>
            </a:r>
          </a:p>
        </p:txBody>
      </p:sp>
      <p:sp>
        <p:nvSpPr>
          <p:cNvPr id="148512" name="AutoShape 32"/>
          <p:cNvSpPr>
            <a:spLocks/>
          </p:cNvSpPr>
          <p:nvPr/>
        </p:nvSpPr>
        <p:spPr bwMode="auto">
          <a:xfrm>
            <a:off x="217488" y="1428750"/>
            <a:ext cx="1611312" cy="677863"/>
          </a:xfrm>
          <a:prstGeom prst="borderCallout2">
            <a:avLst>
              <a:gd name="adj1" fmla="val 16861"/>
              <a:gd name="adj2" fmla="val 104727"/>
              <a:gd name="adj3" fmla="val 16861"/>
              <a:gd name="adj4" fmla="val 113301"/>
              <a:gd name="adj5" fmla="val 197894"/>
              <a:gd name="adj6" fmla="val 122167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accent1">
                <a:lumMod val="25000"/>
              </a:schemeClr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defRPr/>
            </a:pPr>
            <a:r>
              <a:rPr lang="hu-HU" sz="2000" b="1" i="1"/>
              <a:t>Kazán </a:t>
            </a:r>
            <a:r>
              <a:rPr lang="hu-HU" i="1"/>
              <a:t>(túlhevítővel)</a:t>
            </a:r>
          </a:p>
        </p:txBody>
      </p:sp>
      <p:sp>
        <p:nvSpPr>
          <p:cNvPr id="148513" name="Oval 33"/>
          <p:cNvSpPr>
            <a:spLocks noChangeArrowheads="1"/>
          </p:cNvSpPr>
          <p:nvPr/>
        </p:nvSpPr>
        <p:spPr bwMode="auto">
          <a:xfrm>
            <a:off x="5200650" y="380682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/>
          </a:p>
        </p:txBody>
      </p:sp>
      <p:sp>
        <p:nvSpPr>
          <p:cNvPr id="148514" name="Oval 34"/>
          <p:cNvSpPr>
            <a:spLocks noChangeArrowheads="1"/>
          </p:cNvSpPr>
          <p:nvPr/>
        </p:nvSpPr>
        <p:spPr bwMode="auto">
          <a:xfrm>
            <a:off x="4916488" y="529272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/>
          </a:p>
        </p:txBody>
      </p:sp>
      <p:sp>
        <p:nvSpPr>
          <p:cNvPr id="148515" name="Oval 35"/>
          <p:cNvSpPr>
            <a:spLocks noChangeArrowheads="1"/>
          </p:cNvSpPr>
          <p:nvPr/>
        </p:nvSpPr>
        <p:spPr bwMode="auto">
          <a:xfrm>
            <a:off x="4237038" y="246221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/>
          </a:p>
        </p:txBody>
      </p:sp>
      <p:sp>
        <p:nvSpPr>
          <p:cNvPr id="148516" name="Oval 36"/>
          <p:cNvSpPr>
            <a:spLocks noChangeArrowheads="1"/>
          </p:cNvSpPr>
          <p:nvPr/>
        </p:nvSpPr>
        <p:spPr bwMode="auto">
          <a:xfrm>
            <a:off x="2389188" y="38528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u-HU"/>
          </a:p>
        </p:txBody>
      </p:sp>
      <p:sp>
        <p:nvSpPr>
          <p:cNvPr id="148517" name="Text Box 37"/>
          <p:cNvSpPr txBox="1">
            <a:spLocks noChangeArrowheads="1"/>
          </p:cNvSpPr>
          <p:nvPr/>
        </p:nvSpPr>
        <p:spPr bwMode="auto">
          <a:xfrm>
            <a:off x="2562225" y="3722688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148518" name="Text Box 38"/>
          <p:cNvSpPr txBox="1">
            <a:spLocks noChangeArrowheads="1"/>
          </p:cNvSpPr>
          <p:nvPr/>
        </p:nvSpPr>
        <p:spPr bwMode="auto">
          <a:xfrm>
            <a:off x="2289175" y="2779713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48519" name="Text Box 39"/>
          <p:cNvSpPr txBox="1">
            <a:spLocks noChangeArrowheads="1"/>
          </p:cNvSpPr>
          <p:nvPr/>
        </p:nvSpPr>
        <p:spPr bwMode="auto">
          <a:xfrm>
            <a:off x="2284413" y="3230563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48520" name="Text Box 40"/>
          <p:cNvSpPr txBox="1">
            <a:spLocks noChangeArrowheads="1"/>
          </p:cNvSpPr>
          <p:nvPr/>
        </p:nvSpPr>
        <p:spPr bwMode="auto">
          <a:xfrm>
            <a:off x="3773488" y="2339975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48521" name="Text Box 41"/>
          <p:cNvSpPr txBox="1">
            <a:spLocks noChangeArrowheads="1"/>
          </p:cNvSpPr>
          <p:nvPr/>
        </p:nvSpPr>
        <p:spPr bwMode="auto">
          <a:xfrm>
            <a:off x="4786313" y="3719513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148522" name="Text Box 42"/>
          <p:cNvSpPr txBox="1">
            <a:spLocks noChangeArrowheads="1"/>
          </p:cNvSpPr>
          <p:nvPr/>
        </p:nvSpPr>
        <p:spPr bwMode="auto">
          <a:xfrm>
            <a:off x="4837113" y="5497513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5626100" y="2528888"/>
            <a:ext cx="681038" cy="1019175"/>
            <a:chOff x="4294" y="2877"/>
            <a:chExt cx="429" cy="642"/>
          </a:xfrm>
          <a:solidFill>
            <a:schemeClr val="bg1">
              <a:lumMod val="65000"/>
            </a:schemeClr>
          </a:solidFill>
        </p:grpSpPr>
        <p:sp>
          <p:nvSpPr>
            <p:cNvPr id="148524" name="Oval 44"/>
            <p:cNvSpPr>
              <a:spLocks noChangeArrowheads="1"/>
            </p:cNvSpPr>
            <p:nvPr/>
          </p:nvSpPr>
          <p:spPr bwMode="auto">
            <a:xfrm>
              <a:off x="4294" y="3089"/>
              <a:ext cx="429" cy="430"/>
            </a:xfrm>
            <a:prstGeom prst="ellipse">
              <a:avLst/>
            </a:prstGeom>
            <a:grpFill/>
            <a:ln w="762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525" name="AutoShape 45"/>
            <p:cNvSpPr>
              <a:spLocks noChangeArrowheads="1"/>
            </p:cNvSpPr>
            <p:nvPr/>
          </p:nvSpPr>
          <p:spPr bwMode="auto">
            <a:xfrm>
              <a:off x="4389" y="3261"/>
              <a:ext cx="246" cy="84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 w="9525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526" name="Line 46"/>
            <p:cNvSpPr>
              <a:spLocks noChangeShapeType="1"/>
            </p:cNvSpPr>
            <p:nvPr/>
          </p:nvSpPr>
          <p:spPr bwMode="auto">
            <a:xfrm flipV="1">
              <a:off x="4503" y="2877"/>
              <a:ext cx="0" cy="210"/>
            </a:xfrm>
            <a:prstGeom prst="line">
              <a:avLst/>
            </a:prstGeom>
            <a:grp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527" name="Line 47"/>
            <p:cNvSpPr>
              <a:spLocks noChangeShapeType="1"/>
            </p:cNvSpPr>
            <p:nvPr/>
          </p:nvSpPr>
          <p:spPr bwMode="auto">
            <a:xfrm flipV="1">
              <a:off x="4431" y="2985"/>
              <a:ext cx="138" cy="69"/>
            </a:xfrm>
            <a:prstGeom prst="line">
              <a:avLst/>
            </a:prstGeom>
            <a:grpFill/>
            <a:ln w="381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528" name="Line 48"/>
            <p:cNvSpPr>
              <a:spLocks noChangeShapeType="1"/>
            </p:cNvSpPr>
            <p:nvPr/>
          </p:nvSpPr>
          <p:spPr bwMode="auto">
            <a:xfrm flipV="1">
              <a:off x="4427" y="2888"/>
              <a:ext cx="138" cy="69"/>
            </a:xfrm>
            <a:prstGeom prst="line">
              <a:avLst/>
            </a:prstGeom>
            <a:grpFill/>
            <a:ln w="381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8529" name="Line 49"/>
            <p:cNvSpPr>
              <a:spLocks noChangeShapeType="1"/>
            </p:cNvSpPr>
            <p:nvPr/>
          </p:nvSpPr>
          <p:spPr bwMode="auto">
            <a:xfrm flipV="1">
              <a:off x="4429" y="2938"/>
              <a:ext cx="138" cy="69"/>
            </a:xfrm>
            <a:prstGeom prst="line">
              <a:avLst/>
            </a:prstGeom>
            <a:grpFill/>
            <a:ln w="381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</p:grpSp>
      <p:sp>
        <p:nvSpPr>
          <p:cNvPr id="148531" name="Line 51"/>
          <p:cNvSpPr>
            <a:spLocks noChangeShapeType="1"/>
          </p:cNvSpPr>
          <p:nvPr/>
        </p:nvSpPr>
        <p:spPr bwMode="auto">
          <a:xfrm>
            <a:off x="5276850" y="3224213"/>
            <a:ext cx="342900" cy="0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48532" name="AutoShape 52"/>
          <p:cNvSpPr>
            <a:spLocks/>
          </p:cNvSpPr>
          <p:nvPr/>
        </p:nvSpPr>
        <p:spPr bwMode="auto">
          <a:xfrm>
            <a:off x="7081838" y="2190750"/>
            <a:ext cx="1844675" cy="744538"/>
          </a:xfrm>
          <a:prstGeom prst="borderCallout2">
            <a:avLst>
              <a:gd name="adj1" fmla="val 15352"/>
              <a:gd name="adj2" fmla="val -4130"/>
              <a:gd name="adj3" fmla="val 15352"/>
              <a:gd name="adj4" fmla="val -26935"/>
              <a:gd name="adj5" fmla="val 95310"/>
              <a:gd name="adj6" fmla="val -50343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accent1">
                <a:lumMod val="25000"/>
              </a:schemeClr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pPr algn="ctr">
              <a:defRPr/>
            </a:pPr>
            <a:r>
              <a:rPr lang="hu-HU" sz="2000" b="1" i="1"/>
              <a:t>Villamos generátor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8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8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8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8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8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8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8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8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8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8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8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8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8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8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8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8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8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8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8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8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500"/>
                            </p:stCondLst>
                            <p:childTnLst>
                              <p:par>
                                <p:cTn id="12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8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48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48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48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48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48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4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4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4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0"/>
                            </p:stCondLst>
                            <p:childTnLst>
                              <p:par>
                                <p:cTn id="1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148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000"/>
                            </p:stCondLst>
                            <p:childTnLst>
                              <p:par>
                                <p:cTn id="16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48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48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500"/>
                            </p:stCondLst>
                            <p:childTnLst>
                              <p:par>
                                <p:cTn id="1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4000"/>
                            </p:stCondLst>
                            <p:childTnLst>
                              <p:par>
                                <p:cTn id="17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48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48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500"/>
                            </p:stCondLst>
                            <p:childTnLst>
                              <p:par>
                                <p:cTn id="1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4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4" grpId="0" animBg="1"/>
      <p:bldP spid="148492" grpId="0" animBg="1"/>
      <p:bldP spid="148494" grpId="0" animBg="1"/>
      <p:bldP spid="148508" grpId="0" animBg="1"/>
      <p:bldP spid="148509" grpId="0" animBg="1"/>
      <p:bldP spid="148511" grpId="0" animBg="1"/>
      <p:bldP spid="148512" grpId="0" animBg="1"/>
      <p:bldP spid="148513" grpId="0" animBg="1"/>
      <p:bldP spid="148514" grpId="0" animBg="1"/>
      <p:bldP spid="148515" grpId="0" animBg="1"/>
      <p:bldP spid="148516" grpId="0" animBg="1"/>
      <p:bldP spid="148517" grpId="0"/>
      <p:bldP spid="148518" grpId="0"/>
      <p:bldP spid="148519" grpId="0"/>
      <p:bldP spid="148520" grpId="0"/>
      <p:bldP spid="148521" grpId="0"/>
      <p:bldP spid="148522" grpId="0"/>
      <p:bldP spid="1485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29" name="Freeform 53"/>
          <p:cNvSpPr>
            <a:spLocks/>
          </p:cNvSpPr>
          <p:nvPr/>
        </p:nvSpPr>
        <p:spPr bwMode="auto">
          <a:xfrm>
            <a:off x="5745163" y="1290638"/>
            <a:ext cx="635000" cy="1679575"/>
          </a:xfrm>
          <a:custGeom>
            <a:avLst/>
            <a:gdLst>
              <a:gd name="T0" fmla="*/ 0 w 400"/>
              <a:gd name="T1" fmla="*/ 1058 h 1058"/>
              <a:gd name="T2" fmla="*/ 136 w 400"/>
              <a:gd name="T3" fmla="*/ 974 h 1058"/>
              <a:gd name="T4" fmla="*/ 261 w 400"/>
              <a:gd name="T5" fmla="*/ 723 h 1058"/>
              <a:gd name="T6" fmla="*/ 377 w 400"/>
              <a:gd name="T7" fmla="*/ 147 h 1058"/>
              <a:gd name="T8" fmla="*/ 398 w 400"/>
              <a:gd name="T9" fmla="*/ 0 h 10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1058"/>
              <a:gd name="T17" fmla="*/ 400 w 400"/>
              <a:gd name="T18" fmla="*/ 1058 h 10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1058">
                <a:moveTo>
                  <a:pt x="0" y="1058"/>
                </a:moveTo>
                <a:cubicBezTo>
                  <a:pt x="46" y="1044"/>
                  <a:pt x="93" y="1030"/>
                  <a:pt x="136" y="974"/>
                </a:cubicBezTo>
                <a:cubicBezTo>
                  <a:pt x="179" y="918"/>
                  <a:pt x="221" y="861"/>
                  <a:pt x="261" y="723"/>
                </a:cubicBezTo>
                <a:cubicBezTo>
                  <a:pt x="301" y="585"/>
                  <a:pt x="354" y="267"/>
                  <a:pt x="377" y="147"/>
                </a:cubicBezTo>
                <a:cubicBezTo>
                  <a:pt x="400" y="27"/>
                  <a:pt x="399" y="13"/>
                  <a:pt x="398" y="0"/>
                </a:cubicBezTo>
              </a:path>
            </a:pathLst>
          </a:cu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31" name="Freeform 55"/>
          <p:cNvSpPr>
            <a:spLocks/>
          </p:cNvSpPr>
          <p:nvPr/>
        </p:nvSpPr>
        <p:spPr bwMode="auto">
          <a:xfrm>
            <a:off x="2824163" y="2957513"/>
            <a:ext cx="1595437" cy="1352550"/>
          </a:xfrm>
          <a:custGeom>
            <a:avLst/>
            <a:gdLst>
              <a:gd name="T0" fmla="*/ 0 w 1005"/>
              <a:gd name="T1" fmla="*/ 852 h 852"/>
              <a:gd name="T2" fmla="*/ 123 w 1005"/>
              <a:gd name="T3" fmla="*/ 798 h 852"/>
              <a:gd name="T4" fmla="*/ 303 w 1005"/>
              <a:gd name="T5" fmla="*/ 678 h 852"/>
              <a:gd name="T6" fmla="*/ 528 w 1005"/>
              <a:gd name="T7" fmla="*/ 468 h 852"/>
              <a:gd name="T8" fmla="*/ 786 w 1005"/>
              <a:gd name="T9" fmla="*/ 183 h 852"/>
              <a:gd name="T10" fmla="*/ 1005 w 1005"/>
              <a:gd name="T11" fmla="*/ 0 h 8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5"/>
              <a:gd name="T19" fmla="*/ 0 h 852"/>
              <a:gd name="T20" fmla="*/ 1005 w 1005"/>
              <a:gd name="T21" fmla="*/ 852 h 8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5" h="852">
                <a:moveTo>
                  <a:pt x="0" y="852"/>
                </a:moveTo>
                <a:cubicBezTo>
                  <a:pt x="36" y="839"/>
                  <a:pt x="73" y="827"/>
                  <a:pt x="123" y="798"/>
                </a:cubicBezTo>
                <a:cubicBezTo>
                  <a:pt x="173" y="769"/>
                  <a:pt x="236" y="733"/>
                  <a:pt x="303" y="678"/>
                </a:cubicBezTo>
                <a:cubicBezTo>
                  <a:pt x="370" y="623"/>
                  <a:pt x="447" y="551"/>
                  <a:pt x="528" y="468"/>
                </a:cubicBezTo>
                <a:cubicBezTo>
                  <a:pt x="609" y="385"/>
                  <a:pt x="707" y="261"/>
                  <a:pt x="786" y="183"/>
                </a:cubicBezTo>
                <a:cubicBezTo>
                  <a:pt x="865" y="105"/>
                  <a:pt x="935" y="52"/>
                  <a:pt x="1005" y="0"/>
                </a:cubicBezTo>
              </a:path>
            </a:pathLst>
          </a:cu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32" name="Line 56"/>
          <p:cNvSpPr>
            <a:spLocks noChangeShapeType="1"/>
          </p:cNvSpPr>
          <p:nvPr/>
        </p:nvSpPr>
        <p:spPr bwMode="auto">
          <a:xfrm flipV="1">
            <a:off x="4418013" y="2970213"/>
            <a:ext cx="1336675" cy="1587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39" name="Line 63"/>
          <p:cNvSpPr>
            <a:spLocks noChangeShapeType="1"/>
          </p:cNvSpPr>
          <p:nvPr/>
        </p:nvSpPr>
        <p:spPr bwMode="auto">
          <a:xfrm>
            <a:off x="4443413" y="2974975"/>
            <a:ext cx="12827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37" name="Freeform 61"/>
          <p:cNvSpPr>
            <a:spLocks/>
          </p:cNvSpPr>
          <p:nvPr/>
        </p:nvSpPr>
        <p:spPr bwMode="auto">
          <a:xfrm>
            <a:off x="3355975" y="2987675"/>
            <a:ext cx="1016000" cy="993775"/>
          </a:xfrm>
          <a:custGeom>
            <a:avLst/>
            <a:gdLst>
              <a:gd name="T0" fmla="*/ 0 w 640"/>
              <a:gd name="T1" fmla="*/ 626 h 626"/>
              <a:gd name="T2" fmla="*/ 120 w 640"/>
              <a:gd name="T3" fmla="*/ 518 h 626"/>
              <a:gd name="T4" fmla="*/ 240 w 640"/>
              <a:gd name="T5" fmla="*/ 402 h 626"/>
              <a:gd name="T6" fmla="*/ 340 w 640"/>
              <a:gd name="T7" fmla="*/ 286 h 626"/>
              <a:gd name="T8" fmla="*/ 416 w 640"/>
              <a:gd name="T9" fmla="*/ 200 h 626"/>
              <a:gd name="T10" fmla="*/ 508 w 640"/>
              <a:gd name="T11" fmla="*/ 106 h 626"/>
              <a:gd name="T12" fmla="*/ 640 w 640"/>
              <a:gd name="T13" fmla="*/ 0 h 6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0"/>
              <a:gd name="T22" fmla="*/ 0 h 626"/>
              <a:gd name="T23" fmla="*/ 640 w 640"/>
              <a:gd name="T24" fmla="*/ 626 h 6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0" h="626">
                <a:moveTo>
                  <a:pt x="0" y="626"/>
                </a:moveTo>
                <a:cubicBezTo>
                  <a:pt x="40" y="590"/>
                  <a:pt x="80" y="555"/>
                  <a:pt x="120" y="518"/>
                </a:cubicBezTo>
                <a:cubicBezTo>
                  <a:pt x="160" y="481"/>
                  <a:pt x="203" y="441"/>
                  <a:pt x="240" y="402"/>
                </a:cubicBezTo>
                <a:cubicBezTo>
                  <a:pt x="277" y="363"/>
                  <a:pt x="311" y="320"/>
                  <a:pt x="340" y="286"/>
                </a:cubicBezTo>
                <a:cubicBezTo>
                  <a:pt x="369" y="252"/>
                  <a:pt x="388" y="230"/>
                  <a:pt x="416" y="200"/>
                </a:cubicBezTo>
                <a:cubicBezTo>
                  <a:pt x="444" y="170"/>
                  <a:pt x="471" y="139"/>
                  <a:pt x="508" y="106"/>
                </a:cubicBezTo>
                <a:cubicBezTo>
                  <a:pt x="545" y="73"/>
                  <a:pt x="592" y="36"/>
                  <a:pt x="640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2" name="Csoportba foglalás 158"/>
          <p:cNvGrpSpPr>
            <a:grpSpLocks/>
          </p:cNvGrpSpPr>
          <p:nvPr/>
        </p:nvGrpSpPr>
        <p:grpSpPr bwMode="auto">
          <a:xfrm>
            <a:off x="2144713" y="1965325"/>
            <a:ext cx="4162425" cy="3435350"/>
            <a:chOff x="2144713" y="1965325"/>
            <a:chExt cx="4162425" cy="3435464"/>
          </a:xfrm>
        </p:grpSpPr>
        <p:sp>
          <p:nvSpPr>
            <p:cNvPr id="118" name="Rectangle 4"/>
            <p:cNvSpPr>
              <a:spLocks noChangeArrowheads="1"/>
            </p:cNvSpPr>
            <p:nvPr/>
          </p:nvSpPr>
          <p:spPr bwMode="auto">
            <a:xfrm>
              <a:off x="2144713" y="2792440"/>
              <a:ext cx="647700" cy="8493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76200">
              <a:solidFill>
                <a:schemeClr val="accent1">
                  <a:lumMod val="2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grpSp>
          <p:nvGrpSpPr>
            <p:cNvPr id="9293" name="Group 30"/>
            <p:cNvGrpSpPr>
              <a:grpSpLocks/>
            </p:cNvGrpSpPr>
            <p:nvPr/>
          </p:nvGrpSpPr>
          <p:grpSpPr bwMode="auto">
            <a:xfrm>
              <a:off x="2232025" y="2536825"/>
              <a:ext cx="476250" cy="252413"/>
              <a:chOff x="1406" y="1598"/>
              <a:chExt cx="300" cy="159"/>
            </a:xfrm>
          </p:grpSpPr>
          <p:sp>
            <p:nvSpPr>
              <p:cNvPr id="120" name="Line 5"/>
              <p:cNvSpPr>
                <a:spLocks noChangeShapeType="1"/>
              </p:cNvSpPr>
              <p:nvPr/>
            </p:nvSpPr>
            <p:spPr bwMode="auto">
              <a:xfrm flipV="1">
                <a:off x="1540" y="1705"/>
                <a:ext cx="0" cy="52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21" name="Line 6"/>
              <p:cNvSpPr>
                <a:spLocks noChangeShapeType="1"/>
              </p:cNvSpPr>
              <p:nvPr/>
            </p:nvSpPr>
            <p:spPr bwMode="auto">
              <a:xfrm flipV="1">
                <a:off x="1542" y="1674"/>
                <a:ext cx="164" cy="32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22" name="Line 7"/>
              <p:cNvSpPr>
                <a:spLocks noChangeShapeType="1"/>
              </p:cNvSpPr>
              <p:nvPr/>
            </p:nvSpPr>
            <p:spPr bwMode="auto">
              <a:xfrm flipH="1" flipV="1">
                <a:off x="1406" y="1642"/>
                <a:ext cx="300" cy="32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23" name="Line 8"/>
              <p:cNvSpPr>
                <a:spLocks noChangeShapeType="1"/>
              </p:cNvSpPr>
              <p:nvPr/>
            </p:nvSpPr>
            <p:spPr bwMode="auto">
              <a:xfrm flipV="1">
                <a:off x="1406" y="1598"/>
                <a:ext cx="138" cy="42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</p:grpSp>
        <p:sp>
          <p:nvSpPr>
            <p:cNvPr id="124" name="Line 9"/>
            <p:cNvSpPr>
              <a:spLocks noChangeShapeType="1"/>
            </p:cNvSpPr>
            <p:nvPr/>
          </p:nvSpPr>
          <p:spPr bwMode="auto">
            <a:xfrm flipV="1">
              <a:off x="2447925" y="1965325"/>
              <a:ext cx="0" cy="565169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25" name="Line 10"/>
            <p:cNvSpPr>
              <a:spLocks noChangeShapeType="1"/>
            </p:cNvSpPr>
            <p:nvPr/>
          </p:nvSpPr>
          <p:spPr bwMode="auto">
            <a:xfrm>
              <a:off x="2443163" y="1978025"/>
              <a:ext cx="1846262" cy="0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26" name="Line 11"/>
            <p:cNvSpPr>
              <a:spLocks noChangeShapeType="1"/>
            </p:cNvSpPr>
            <p:nvPr/>
          </p:nvSpPr>
          <p:spPr bwMode="auto">
            <a:xfrm>
              <a:off x="4286250" y="1976438"/>
              <a:ext cx="12700" cy="1038259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27" name="AutoShape 12"/>
            <p:cNvSpPr>
              <a:spLocks noChangeArrowheads="1"/>
            </p:cNvSpPr>
            <p:nvPr/>
          </p:nvSpPr>
          <p:spPr bwMode="auto">
            <a:xfrm rot="5400000">
              <a:off x="4339416" y="2726574"/>
              <a:ext cx="881092" cy="99695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76200">
              <a:solidFill>
                <a:schemeClr val="accent1">
                  <a:lumMod val="2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28" name="Line 13"/>
            <p:cNvSpPr>
              <a:spLocks noChangeShapeType="1"/>
            </p:cNvSpPr>
            <p:nvPr/>
          </p:nvSpPr>
          <p:spPr bwMode="auto">
            <a:xfrm>
              <a:off x="5256213" y="3662419"/>
              <a:ext cx="4762" cy="465152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29" name="Oval 14"/>
            <p:cNvSpPr>
              <a:spLocks noChangeArrowheads="1"/>
            </p:cNvSpPr>
            <p:nvPr/>
          </p:nvSpPr>
          <p:spPr bwMode="auto">
            <a:xfrm>
              <a:off x="4768850" y="4133922"/>
              <a:ext cx="996950" cy="101444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grpSp>
          <p:nvGrpSpPr>
            <p:cNvPr id="9300" name="Group 21"/>
            <p:cNvGrpSpPr>
              <a:grpSpLocks/>
            </p:cNvGrpSpPr>
            <p:nvPr/>
          </p:nvGrpSpPr>
          <p:grpSpPr bwMode="auto">
            <a:xfrm>
              <a:off x="5162550" y="4264025"/>
              <a:ext cx="900113" cy="771525"/>
              <a:chOff x="3276" y="2629"/>
              <a:chExt cx="567" cy="486"/>
            </a:xfrm>
          </p:grpSpPr>
          <p:sp>
            <p:nvSpPr>
              <p:cNvPr id="131" name="Line 15"/>
              <p:cNvSpPr>
                <a:spLocks noChangeShapeType="1"/>
              </p:cNvSpPr>
              <p:nvPr/>
            </p:nvSpPr>
            <p:spPr bwMode="auto">
              <a:xfrm flipV="1">
                <a:off x="3278" y="2629"/>
                <a:ext cx="565" cy="178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32" name="Line 16"/>
              <p:cNvSpPr>
                <a:spLocks noChangeShapeType="1"/>
              </p:cNvSpPr>
              <p:nvPr/>
            </p:nvSpPr>
            <p:spPr bwMode="auto">
              <a:xfrm>
                <a:off x="3276" y="2805"/>
                <a:ext cx="220" cy="63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33" name="Line 18"/>
              <p:cNvSpPr>
                <a:spLocks noChangeShapeType="1"/>
              </p:cNvSpPr>
              <p:nvPr/>
            </p:nvSpPr>
            <p:spPr bwMode="auto">
              <a:xfrm>
                <a:off x="3276" y="2937"/>
                <a:ext cx="565" cy="178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34" name="Line 19"/>
              <p:cNvSpPr>
                <a:spLocks noChangeShapeType="1"/>
              </p:cNvSpPr>
              <p:nvPr/>
            </p:nvSpPr>
            <p:spPr bwMode="auto">
              <a:xfrm flipV="1">
                <a:off x="3277" y="2873"/>
                <a:ext cx="220" cy="63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</p:grpSp>
        <p:sp>
          <p:nvSpPr>
            <p:cNvPr id="135" name="Line 22"/>
            <p:cNvSpPr>
              <a:spLocks noChangeShapeType="1"/>
            </p:cNvSpPr>
            <p:nvPr/>
          </p:nvSpPr>
          <p:spPr bwMode="auto">
            <a:xfrm>
              <a:off x="5260975" y="5148369"/>
              <a:ext cx="0" cy="198444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36" name="Line 23"/>
            <p:cNvSpPr>
              <a:spLocks noChangeShapeType="1"/>
            </p:cNvSpPr>
            <p:nvPr/>
          </p:nvSpPr>
          <p:spPr bwMode="auto">
            <a:xfrm flipH="1">
              <a:off x="2433638" y="5353162"/>
              <a:ext cx="2854325" cy="3175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37" name="Line 24"/>
            <p:cNvSpPr>
              <a:spLocks noChangeShapeType="1"/>
            </p:cNvSpPr>
            <p:nvPr/>
          </p:nvSpPr>
          <p:spPr bwMode="auto">
            <a:xfrm>
              <a:off x="2441575" y="4702266"/>
              <a:ext cx="6350" cy="644546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 type="triangle" w="lg" len="lg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2224088" y="4252913"/>
              <a:ext cx="433387" cy="442912"/>
              <a:chOff x="1401" y="2679"/>
              <a:chExt cx="273" cy="279"/>
            </a:xfrm>
            <a:solidFill>
              <a:schemeClr val="bg1">
                <a:lumMod val="65000"/>
              </a:schemeClr>
            </a:solidFill>
          </p:grpSpPr>
          <p:sp>
            <p:nvSpPr>
              <p:cNvPr id="139" name="Oval 25"/>
              <p:cNvSpPr>
                <a:spLocks noChangeArrowheads="1"/>
              </p:cNvSpPr>
              <p:nvPr/>
            </p:nvSpPr>
            <p:spPr bwMode="auto">
              <a:xfrm>
                <a:off x="1401" y="2679"/>
                <a:ext cx="273" cy="279"/>
              </a:xfrm>
              <a:prstGeom prst="ellipse">
                <a:avLst/>
              </a:prstGeom>
              <a:grpFill/>
              <a:ln w="762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40" name="AutoShape 26"/>
              <p:cNvSpPr>
                <a:spLocks noChangeArrowheads="1"/>
              </p:cNvSpPr>
              <p:nvPr/>
            </p:nvSpPr>
            <p:spPr bwMode="auto">
              <a:xfrm>
                <a:off x="1486" y="2688"/>
                <a:ext cx="110" cy="99"/>
              </a:xfrm>
              <a:prstGeom prst="triangle">
                <a:avLst>
                  <a:gd name="adj" fmla="val 50000"/>
                </a:avLst>
              </a:prstGeom>
              <a:grpFill/>
              <a:ln w="38100">
                <a:solidFill>
                  <a:schemeClr val="accent1">
                    <a:lumMod val="2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</p:grpSp>
        <p:sp>
          <p:nvSpPr>
            <p:cNvPr id="141" name="Line 27"/>
            <p:cNvSpPr>
              <a:spLocks noChangeShapeType="1"/>
            </p:cNvSpPr>
            <p:nvPr/>
          </p:nvSpPr>
          <p:spPr bwMode="auto">
            <a:xfrm>
              <a:off x="2447925" y="3643369"/>
              <a:ext cx="0" cy="604857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2" name="Oval 33"/>
            <p:cNvSpPr>
              <a:spLocks noChangeArrowheads="1"/>
            </p:cNvSpPr>
            <p:nvPr/>
          </p:nvSpPr>
          <p:spPr bwMode="auto">
            <a:xfrm>
              <a:off x="5200650" y="3806886"/>
              <a:ext cx="107950" cy="1079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3" name="Oval 34"/>
            <p:cNvSpPr>
              <a:spLocks noChangeArrowheads="1"/>
            </p:cNvSpPr>
            <p:nvPr/>
          </p:nvSpPr>
          <p:spPr bwMode="auto">
            <a:xfrm>
              <a:off x="4916488" y="5292835"/>
              <a:ext cx="107950" cy="1079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4" name="Oval 35"/>
            <p:cNvSpPr>
              <a:spLocks noChangeArrowheads="1"/>
            </p:cNvSpPr>
            <p:nvPr/>
          </p:nvSpPr>
          <p:spPr bwMode="auto">
            <a:xfrm>
              <a:off x="4237038" y="2462229"/>
              <a:ext cx="107950" cy="1079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145" name="Oval 36"/>
            <p:cNvSpPr>
              <a:spLocks noChangeArrowheads="1"/>
            </p:cNvSpPr>
            <p:nvPr/>
          </p:nvSpPr>
          <p:spPr bwMode="auto">
            <a:xfrm>
              <a:off x="2389188" y="3852926"/>
              <a:ext cx="107950" cy="1079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9310" name="Text Box 37"/>
            <p:cNvSpPr txBox="1">
              <a:spLocks noChangeArrowheads="1"/>
            </p:cNvSpPr>
            <p:nvPr/>
          </p:nvSpPr>
          <p:spPr bwMode="auto">
            <a:xfrm>
              <a:off x="2562225" y="3722688"/>
              <a:ext cx="3968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1</a:t>
              </a:r>
            </a:p>
          </p:txBody>
        </p:sp>
        <p:sp>
          <p:nvSpPr>
            <p:cNvPr id="9311" name="Text Box 38"/>
            <p:cNvSpPr txBox="1">
              <a:spLocks noChangeArrowheads="1"/>
            </p:cNvSpPr>
            <p:nvPr/>
          </p:nvSpPr>
          <p:spPr bwMode="auto">
            <a:xfrm>
              <a:off x="2289175" y="2779713"/>
              <a:ext cx="3968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3</a:t>
              </a:r>
            </a:p>
          </p:txBody>
        </p:sp>
        <p:sp>
          <p:nvSpPr>
            <p:cNvPr id="9312" name="Text Box 39"/>
            <p:cNvSpPr txBox="1">
              <a:spLocks noChangeArrowheads="1"/>
            </p:cNvSpPr>
            <p:nvPr/>
          </p:nvSpPr>
          <p:spPr bwMode="auto">
            <a:xfrm>
              <a:off x="2284413" y="3230563"/>
              <a:ext cx="3968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2</a:t>
              </a:r>
            </a:p>
          </p:txBody>
        </p:sp>
        <p:sp>
          <p:nvSpPr>
            <p:cNvPr id="9313" name="Text Box 40"/>
            <p:cNvSpPr txBox="1">
              <a:spLocks noChangeArrowheads="1"/>
            </p:cNvSpPr>
            <p:nvPr/>
          </p:nvSpPr>
          <p:spPr bwMode="auto">
            <a:xfrm>
              <a:off x="3773488" y="2339975"/>
              <a:ext cx="3968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4</a:t>
              </a:r>
            </a:p>
          </p:txBody>
        </p:sp>
        <p:sp>
          <p:nvSpPr>
            <p:cNvPr id="9314" name="Text Box 41"/>
            <p:cNvSpPr txBox="1">
              <a:spLocks noChangeArrowheads="1"/>
            </p:cNvSpPr>
            <p:nvPr/>
          </p:nvSpPr>
          <p:spPr bwMode="auto">
            <a:xfrm>
              <a:off x="4786313" y="3719513"/>
              <a:ext cx="3968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5</a:t>
              </a:r>
            </a:p>
          </p:txBody>
        </p:sp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5626100" y="2528888"/>
              <a:ext cx="681038" cy="1019175"/>
              <a:chOff x="4294" y="2877"/>
              <a:chExt cx="429" cy="642"/>
            </a:xfrm>
            <a:solidFill>
              <a:schemeClr val="bg1">
                <a:lumMod val="65000"/>
              </a:schemeClr>
            </a:solidFill>
          </p:grpSpPr>
          <p:sp>
            <p:nvSpPr>
              <p:cNvPr id="152" name="Oval 44"/>
              <p:cNvSpPr>
                <a:spLocks noChangeArrowheads="1"/>
              </p:cNvSpPr>
              <p:nvPr/>
            </p:nvSpPr>
            <p:spPr bwMode="auto">
              <a:xfrm>
                <a:off x="4294" y="3089"/>
                <a:ext cx="429" cy="430"/>
              </a:xfrm>
              <a:prstGeom prst="ellipse">
                <a:avLst/>
              </a:prstGeom>
              <a:grpFill/>
              <a:ln w="762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53" name="AutoShape 45"/>
              <p:cNvSpPr>
                <a:spLocks noChangeArrowheads="1"/>
              </p:cNvSpPr>
              <p:nvPr/>
            </p:nvSpPr>
            <p:spPr bwMode="auto">
              <a:xfrm>
                <a:off x="4389" y="3261"/>
                <a:ext cx="246" cy="84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54" name="Line 46"/>
              <p:cNvSpPr>
                <a:spLocks noChangeShapeType="1"/>
              </p:cNvSpPr>
              <p:nvPr/>
            </p:nvSpPr>
            <p:spPr bwMode="auto">
              <a:xfrm flipV="1">
                <a:off x="4503" y="2877"/>
                <a:ext cx="0" cy="210"/>
              </a:xfrm>
              <a:prstGeom prst="line">
                <a:avLst/>
              </a:prstGeom>
              <a:grpFill/>
              <a:ln w="5715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55" name="Line 47"/>
              <p:cNvSpPr>
                <a:spLocks noChangeShapeType="1"/>
              </p:cNvSpPr>
              <p:nvPr/>
            </p:nvSpPr>
            <p:spPr bwMode="auto">
              <a:xfrm flipV="1">
                <a:off x="4431" y="2985"/>
                <a:ext cx="138" cy="69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56" name="Line 48"/>
              <p:cNvSpPr>
                <a:spLocks noChangeShapeType="1"/>
              </p:cNvSpPr>
              <p:nvPr/>
            </p:nvSpPr>
            <p:spPr bwMode="auto">
              <a:xfrm flipV="1">
                <a:off x="4427" y="2888"/>
                <a:ext cx="138" cy="69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57" name="Line 49"/>
              <p:cNvSpPr>
                <a:spLocks noChangeShapeType="1"/>
              </p:cNvSpPr>
              <p:nvPr/>
            </p:nvSpPr>
            <p:spPr bwMode="auto">
              <a:xfrm flipV="1">
                <a:off x="4429" y="2938"/>
                <a:ext cx="138" cy="69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2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hu-HU"/>
              </a:p>
            </p:txBody>
          </p:sp>
        </p:grpSp>
        <p:sp>
          <p:nvSpPr>
            <p:cNvPr id="158" name="Line 51"/>
            <p:cNvSpPr>
              <a:spLocks noChangeShapeType="1"/>
            </p:cNvSpPr>
            <p:nvPr/>
          </p:nvSpPr>
          <p:spPr bwMode="auto">
            <a:xfrm>
              <a:off x="5276850" y="3224255"/>
              <a:ext cx="342900" cy="0"/>
            </a:xfrm>
            <a:prstGeom prst="line">
              <a:avLst/>
            </a:prstGeom>
            <a:noFill/>
            <a:ln w="57150">
              <a:solidFill>
                <a:schemeClr val="accent1">
                  <a:lumMod val="2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u-HU"/>
            </a:p>
          </p:txBody>
        </p:sp>
      </p:grp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71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Rankine-Clausius körfolyamat</a:t>
            </a: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412750" y="1377950"/>
            <a:ext cx="2179638" cy="2133600"/>
            <a:chOff x="323" y="962"/>
            <a:chExt cx="1373" cy="1344"/>
          </a:xfrm>
        </p:grpSpPr>
        <p:sp>
          <p:nvSpPr>
            <p:cNvPr id="152580" name="Rectangle 4"/>
            <p:cNvSpPr>
              <a:spLocks noChangeArrowheads="1"/>
            </p:cNvSpPr>
            <p:nvPr/>
          </p:nvSpPr>
          <p:spPr bwMode="auto">
            <a:xfrm>
              <a:off x="323" y="1234"/>
              <a:ext cx="213" cy="2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grpSp>
          <p:nvGrpSpPr>
            <p:cNvPr id="9251" name="Group 5"/>
            <p:cNvGrpSpPr>
              <a:grpSpLocks/>
            </p:cNvGrpSpPr>
            <p:nvPr/>
          </p:nvGrpSpPr>
          <p:grpSpPr bwMode="auto">
            <a:xfrm>
              <a:off x="354" y="1150"/>
              <a:ext cx="156" cy="83"/>
              <a:chOff x="1406" y="1598"/>
              <a:chExt cx="300" cy="159"/>
            </a:xfrm>
          </p:grpSpPr>
          <p:sp>
            <p:nvSpPr>
              <p:cNvPr id="9288" name="Line 6"/>
              <p:cNvSpPr>
                <a:spLocks noChangeShapeType="1"/>
              </p:cNvSpPr>
              <p:nvPr/>
            </p:nvSpPr>
            <p:spPr bwMode="auto">
              <a:xfrm flipV="1">
                <a:off x="1540" y="1705"/>
                <a:ext cx="0" cy="5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89" name="Line 7"/>
              <p:cNvSpPr>
                <a:spLocks noChangeShapeType="1"/>
              </p:cNvSpPr>
              <p:nvPr/>
            </p:nvSpPr>
            <p:spPr bwMode="auto">
              <a:xfrm flipV="1">
                <a:off x="1542" y="1674"/>
                <a:ext cx="164" cy="3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90" name="Line 8"/>
              <p:cNvSpPr>
                <a:spLocks noChangeShapeType="1"/>
              </p:cNvSpPr>
              <p:nvPr/>
            </p:nvSpPr>
            <p:spPr bwMode="auto">
              <a:xfrm flipH="1" flipV="1">
                <a:off x="1406" y="1642"/>
                <a:ext cx="300" cy="3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91" name="Line 9"/>
              <p:cNvSpPr>
                <a:spLocks noChangeShapeType="1"/>
              </p:cNvSpPr>
              <p:nvPr/>
            </p:nvSpPr>
            <p:spPr bwMode="auto">
              <a:xfrm flipV="1">
                <a:off x="1406" y="1598"/>
                <a:ext cx="138" cy="4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9252" name="Line 10"/>
            <p:cNvSpPr>
              <a:spLocks noChangeShapeType="1"/>
            </p:cNvSpPr>
            <p:nvPr/>
          </p:nvSpPr>
          <p:spPr bwMode="auto">
            <a:xfrm flipV="1">
              <a:off x="425" y="962"/>
              <a:ext cx="0" cy="18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253" name="Line 11"/>
            <p:cNvSpPr>
              <a:spLocks noChangeShapeType="1"/>
            </p:cNvSpPr>
            <p:nvPr/>
          </p:nvSpPr>
          <p:spPr bwMode="auto">
            <a:xfrm>
              <a:off x="423" y="966"/>
              <a:ext cx="607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254" name="Line 12"/>
            <p:cNvSpPr>
              <a:spLocks noChangeShapeType="1"/>
            </p:cNvSpPr>
            <p:nvPr/>
          </p:nvSpPr>
          <p:spPr bwMode="auto">
            <a:xfrm>
              <a:off x="1029" y="966"/>
              <a:ext cx="4" cy="34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2589" name="AutoShape 13"/>
            <p:cNvSpPr>
              <a:spLocks noChangeArrowheads="1"/>
            </p:cNvSpPr>
            <p:nvPr/>
          </p:nvSpPr>
          <p:spPr bwMode="auto">
            <a:xfrm rot="5400000">
              <a:off x="1046" y="1213"/>
              <a:ext cx="290" cy="32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sp>
          <p:nvSpPr>
            <p:cNvPr id="9256" name="Line 14"/>
            <p:cNvSpPr>
              <a:spLocks noChangeShapeType="1"/>
            </p:cNvSpPr>
            <p:nvPr/>
          </p:nvSpPr>
          <p:spPr bwMode="auto">
            <a:xfrm>
              <a:off x="1348" y="1521"/>
              <a:ext cx="1" cy="15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2591" name="Oval 15"/>
            <p:cNvSpPr>
              <a:spLocks noChangeArrowheads="1"/>
            </p:cNvSpPr>
            <p:nvPr/>
          </p:nvSpPr>
          <p:spPr bwMode="auto">
            <a:xfrm>
              <a:off x="1188" y="1676"/>
              <a:ext cx="327" cy="33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u-HU"/>
            </a:p>
          </p:txBody>
        </p:sp>
        <p:grpSp>
          <p:nvGrpSpPr>
            <p:cNvPr id="9258" name="Group 16"/>
            <p:cNvGrpSpPr>
              <a:grpSpLocks/>
            </p:cNvGrpSpPr>
            <p:nvPr/>
          </p:nvGrpSpPr>
          <p:grpSpPr bwMode="auto">
            <a:xfrm>
              <a:off x="1317" y="1719"/>
              <a:ext cx="296" cy="254"/>
              <a:chOff x="3276" y="2629"/>
              <a:chExt cx="567" cy="486"/>
            </a:xfrm>
          </p:grpSpPr>
          <p:sp>
            <p:nvSpPr>
              <p:cNvPr id="9284" name="Line 17"/>
              <p:cNvSpPr>
                <a:spLocks noChangeShapeType="1"/>
              </p:cNvSpPr>
              <p:nvPr/>
            </p:nvSpPr>
            <p:spPr bwMode="auto">
              <a:xfrm flipV="1">
                <a:off x="3278" y="2629"/>
                <a:ext cx="565" cy="17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85" name="Line 18"/>
              <p:cNvSpPr>
                <a:spLocks noChangeShapeType="1"/>
              </p:cNvSpPr>
              <p:nvPr/>
            </p:nvSpPr>
            <p:spPr bwMode="auto">
              <a:xfrm>
                <a:off x="3276" y="2805"/>
                <a:ext cx="220" cy="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86" name="Line 19"/>
              <p:cNvSpPr>
                <a:spLocks noChangeShapeType="1"/>
              </p:cNvSpPr>
              <p:nvPr/>
            </p:nvSpPr>
            <p:spPr bwMode="auto">
              <a:xfrm>
                <a:off x="3276" y="2937"/>
                <a:ext cx="565" cy="17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87" name="Line 20"/>
              <p:cNvSpPr>
                <a:spLocks noChangeShapeType="1"/>
              </p:cNvSpPr>
              <p:nvPr/>
            </p:nvSpPr>
            <p:spPr bwMode="auto">
              <a:xfrm flipV="1">
                <a:off x="3277" y="2873"/>
                <a:ext cx="220" cy="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9259" name="Line 21"/>
            <p:cNvSpPr>
              <a:spLocks noChangeShapeType="1"/>
            </p:cNvSpPr>
            <p:nvPr/>
          </p:nvSpPr>
          <p:spPr bwMode="auto">
            <a:xfrm>
              <a:off x="1349" y="2011"/>
              <a:ext cx="0" cy="6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260" name="Line 22"/>
            <p:cNvSpPr>
              <a:spLocks noChangeShapeType="1"/>
            </p:cNvSpPr>
            <p:nvPr/>
          </p:nvSpPr>
          <p:spPr bwMode="auto">
            <a:xfrm flipH="1">
              <a:off x="420" y="2078"/>
              <a:ext cx="938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261" name="Line 23"/>
            <p:cNvSpPr>
              <a:spLocks noChangeShapeType="1"/>
            </p:cNvSpPr>
            <p:nvPr/>
          </p:nvSpPr>
          <p:spPr bwMode="auto">
            <a:xfrm>
              <a:off x="423" y="1864"/>
              <a:ext cx="2" cy="21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grpSp>
          <p:nvGrpSpPr>
            <p:cNvPr id="9262" name="Group 24"/>
            <p:cNvGrpSpPr>
              <a:grpSpLocks/>
            </p:cNvGrpSpPr>
            <p:nvPr/>
          </p:nvGrpSpPr>
          <p:grpSpPr bwMode="auto">
            <a:xfrm>
              <a:off x="351" y="1716"/>
              <a:ext cx="143" cy="146"/>
              <a:chOff x="1401" y="2679"/>
              <a:chExt cx="273" cy="279"/>
            </a:xfrm>
          </p:grpSpPr>
          <p:sp>
            <p:nvSpPr>
              <p:cNvPr id="152601" name="Oval 25"/>
              <p:cNvSpPr>
                <a:spLocks noChangeArrowheads="1"/>
              </p:cNvSpPr>
              <p:nvPr/>
            </p:nvSpPr>
            <p:spPr bwMode="auto">
              <a:xfrm>
                <a:off x="1401" y="2679"/>
                <a:ext cx="273" cy="27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9283" name="AutoShape 26"/>
              <p:cNvSpPr>
                <a:spLocks noChangeArrowheads="1"/>
              </p:cNvSpPr>
              <p:nvPr/>
            </p:nvSpPr>
            <p:spPr bwMode="auto">
              <a:xfrm>
                <a:off x="1486" y="2688"/>
                <a:ext cx="110" cy="99"/>
              </a:xfrm>
              <a:prstGeom prst="triangle">
                <a:avLst>
                  <a:gd name="adj" fmla="val 50000"/>
                </a:avLst>
              </a:prstGeom>
              <a:solidFill>
                <a:srgbClr val="00506E"/>
              </a:solidFill>
              <a:ln w="952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sp>
          <p:nvSpPr>
            <p:cNvPr id="9263" name="Line 27"/>
            <p:cNvSpPr>
              <a:spLocks noChangeShapeType="1"/>
            </p:cNvSpPr>
            <p:nvPr/>
          </p:nvSpPr>
          <p:spPr bwMode="auto">
            <a:xfrm>
              <a:off x="425" y="1515"/>
              <a:ext cx="0" cy="199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9264" name="Oval 28"/>
            <p:cNvSpPr>
              <a:spLocks noChangeArrowheads="1"/>
            </p:cNvSpPr>
            <p:nvPr/>
          </p:nvSpPr>
          <p:spPr bwMode="auto">
            <a:xfrm>
              <a:off x="1318" y="1569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9265" name="Oval 29"/>
            <p:cNvSpPr>
              <a:spLocks noChangeArrowheads="1"/>
            </p:cNvSpPr>
            <p:nvPr/>
          </p:nvSpPr>
          <p:spPr bwMode="auto">
            <a:xfrm>
              <a:off x="1224" y="2046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9266" name="Oval 30"/>
            <p:cNvSpPr>
              <a:spLocks noChangeArrowheads="1"/>
            </p:cNvSpPr>
            <p:nvPr/>
          </p:nvSpPr>
          <p:spPr bwMode="auto">
            <a:xfrm>
              <a:off x="1001" y="1126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9267" name="Oval 31"/>
            <p:cNvSpPr>
              <a:spLocks noChangeArrowheads="1"/>
            </p:cNvSpPr>
            <p:nvPr/>
          </p:nvSpPr>
          <p:spPr bwMode="auto">
            <a:xfrm>
              <a:off x="393" y="1584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9268" name="Text Box 32"/>
            <p:cNvSpPr txBox="1">
              <a:spLocks noChangeArrowheads="1"/>
            </p:cNvSpPr>
            <p:nvPr/>
          </p:nvSpPr>
          <p:spPr bwMode="auto">
            <a:xfrm>
              <a:off x="450" y="1482"/>
              <a:ext cx="1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1</a:t>
              </a:r>
            </a:p>
          </p:txBody>
        </p:sp>
        <p:sp>
          <p:nvSpPr>
            <p:cNvPr id="9269" name="Text Box 33"/>
            <p:cNvSpPr txBox="1">
              <a:spLocks noChangeArrowheads="1"/>
            </p:cNvSpPr>
            <p:nvPr/>
          </p:nvSpPr>
          <p:spPr bwMode="auto">
            <a:xfrm>
              <a:off x="323" y="1196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3</a:t>
              </a:r>
            </a:p>
          </p:txBody>
        </p:sp>
        <p:sp>
          <p:nvSpPr>
            <p:cNvPr id="9270" name="Text Box 34"/>
            <p:cNvSpPr txBox="1">
              <a:spLocks noChangeArrowheads="1"/>
            </p:cNvSpPr>
            <p:nvPr/>
          </p:nvSpPr>
          <p:spPr bwMode="auto">
            <a:xfrm>
              <a:off x="337" y="1329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2</a:t>
              </a:r>
            </a:p>
          </p:txBody>
        </p:sp>
        <p:sp>
          <p:nvSpPr>
            <p:cNvPr id="9271" name="Text Box 35"/>
            <p:cNvSpPr txBox="1">
              <a:spLocks noChangeArrowheads="1"/>
            </p:cNvSpPr>
            <p:nvPr/>
          </p:nvSpPr>
          <p:spPr bwMode="auto">
            <a:xfrm>
              <a:off x="831" y="1049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4</a:t>
              </a:r>
            </a:p>
          </p:txBody>
        </p:sp>
        <p:sp>
          <p:nvSpPr>
            <p:cNvPr id="9272" name="Text Box 36"/>
            <p:cNvSpPr txBox="1">
              <a:spLocks noChangeArrowheads="1"/>
            </p:cNvSpPr>
            <p:nvPr/>
          </p:nvSpPr>
          <p:spPr bwMode="auto">
            <a:xfrm>
              <a:off x="1151" y="1500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5</a:t>
              </a:r>
            </a:p>
          </p:txBody>
        </p:sp>
        <p:sp>
          <p:nvSpPr>
            <p:cNvPr id="9273" name="Text Box 37"/>
            <p:cNvSpPr txBox="1">
              <a:spLocks noChangeArrowheads="1"/>
            </p:cNvSpPr>
            <p:nvPr/>
          </p:nvSpPr>
          <p:spPr bwMode="auto">
            <a:xfrm>
              <a:off x="1150" y="2094"/>
              <a:ext cx="1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6</a:t>
              </a:r>
            </a:p>
          </p:txBody>
        </p:sp>
        <p:grpSp>
          <p:nvGrpSpPr>
            <p:cNvPr id="9274" name="Group 38"/>
            <p:cNvGrpSpPr>
              <a:grpSpLocks/>
            </p:cNvGrpSpPr>
            <p:nvPr/>
          </p:nvGrpSpPr>
          <p:grpSpPr bwMode="auto">
            <a:xfrm>
              <a:off x="1472" y="1163"/>
              <a:ext cx="224" cy="336"/>
              <a:chOff x="4294" y="2877"/>
              <a:chExt cx="429" cy="642"/>
            </a:xfrm>
          </p:grpSpPr>
          <p:sp>
            <p:nvSpPr>
              <p:cNvPr id="152615" name="Oval 39"/>
              <p:cNvSpPr>
                <a:spLocks noChangeArrowheads="1"/>
              </p:cNvSpPr>
              <p:nvPr/>
            </p:nvSpPr>
            <p:spPr bwMode="auto">
              <a:xfrm>
                <a:off x="4294" y="3089"/>
                <a:ext cx="429" cy="43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152616" name="AutoShape 40"/>
              <p:cNvSpPr>
                <a:spLocks noChangeArrowheads="1"/>
              </p:cNvSpPr>
              <p:nvPr/>
            </p:nvSpPr>
            <p:spPr bwMode="auto">
              <a:xfrm>
                <a:off x="4390" y="3261"/>
                <a:ext cx="245" cy="84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u-HU"/>
              </a:p>
            </p:txBody>
          </p:sp>
          <p:sp>
            <p:nvSpPr>
              <p:cNvPr id="9278" name="Line 41"/>
              <p:cNvSpPr>
                <a:spLocks noChangeShapeType="1"/>
              </p:cNvSpPr>
              <p:nvPr/>
            </p:nvSpPr>
            <p:spPr bwMode="auto">
              <a:xfrm flipV="1">
                <a:off x="4503" y="2877"/>
                <a:ext cx="0" cy="21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79" name="Line 42"/>
              <p:cNvSpPr>
                <a:spLocks noChangeShapeType="1"/>
              </p:cNvSpPr>
              <p:nvPr/>
            </p:nvSpPr>
            <p:spPr bwMode="auto">
              <a:xfrm flipV="1">
                <a:off x="4431" y="2985"/>
                <a:ext cx="138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80" name="Line 43"/>
              <p:cNvSpPr>
                <a:spLocks noChangeShapeType="1"/>
              </p:cNvSpPr>
              <p:nvPr/>
            </p:nvSpPr>
            <p:spPr bwMode="auto">
              <a:xfrm flipV="1">
                <a:off x="4427" y="2888"/>
                <a:ext cx="138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9281" name="Line 44"/>
              <p:cNvSpPr>
                <a:spLocks noChangeShapeType="1"/>
              </p:cNvSpPr>
              <p:nvPr/>
            </p:nvSpPr>
            <p:spPr bwMode="auto">
              <a:xfrm flipV="1">
                <a:off x="4429" y="2938"/>
                <a:ext cx="138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9275" name="Line 45"/>
            <p:cNvSpPr>
              <a:spLocks noChangeShapeType="1"/>
            </p:cNvSpPr>
            <p:nvPr/>
          </p:nvSpPr>
          <p:spPr bwMode="auto">
            <a:xfrm>
              <a:off x="1360" y="1382"/>
              <a:ext cx="11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52622" name="Line 46"/>
          <p:cNvSpPr>
            <a:spLocks noChangeShapeType="1"/>
          </p:cNvSpPr>
          <p:nvPr/>
        </p:nvSpPr>
        <p:spPr bwMode="auto">
          <a:xfrm flipV="1">
            <a:off x="2813050" y="5762625"/>
            <a:ext cx="5359400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52623" name="Line 47"/>
          <p:cNvSpPr>
            <a:spLocks noChangeShapeType="1"/>
          </p:cNvSpPr>
          <p:nvPr/>
        </p:nvSpPr>
        <p:spPr bwMode="auto">
          <a:xfrm flipV="1">
            <a:off x="2809875" y="1752600"/>
            <a:ext cx="12700" cy="4016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52624" name="Text Box 48"/>
          <p:cNvSpPr txBox="1">
            <a:spLocks noChangeArrowheads="1"/>
          </p:cNvSpPr>
          <p:nvPr/>
        </p:nvSpPr>
        <p:spPr bwMode="auto">
          <a:xfrm>
            <a:off x="2438400" y="1214438"/>
            <a:ext cx="717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T(K)</a:t>
            </a:r>
          </a:p>
        </p:txBody>
      </p:sp>
      <p:sp>
        <p:nvSpPr>
          <p:cNvPr id="152625" name="Text Box 49"/>
          <p:cNvSpPr txBox="1">
            <a:spLocks noChangeArrowheads="1"/>
          </p:cNvSpPr>
          <p:nvPr/>
        </p:nvSpPr>
        <p:spPr bwMode="auto">
          <a:xfrm>
            <a:off x="7581900" y="5813425"/>
            <a:ext cx="1501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s (J/kg</a:t>
            </a:r>
            <a:r>
              <a:rPr lang="en-US" sz="2000" b="1" i="1">
                <a:cs typeface="Arial" charset="0"/>
              </a:rPr>
              <a:t>·</a:t>
            </a:r>
            <a:r>
              <a:rPr lang="hu-HU" sz="2000" b="1" i="1">
                <a:cs typeface="Arial" charset="0"/>
              </a:rPr>
              <a:t>K</a:t>
            </a:r>
            <a:r>
              <a:rPr lang="hu-HU" sz="2000" b="1" i="1"/>
              <a:t>)</a:t>
            </a:r>
          </a:p>
        </p:txBody>
      </p:sp>
      <p:sp>
        <p:nvSpPr>
          <p:cNvPr id="152626" name="Freeform 50"/>
          <p:cNvSpPr>
            <a:spLocks/>
          </p:cNvSpPr>
          <p:nvPr/>
        </p:nvSpPr>
        <p:spPr bwMode="auto">
          <a:xfrm>
            <a:off x="2827338" y="2728913"/>
            <a:ext cx="2287587" cy="1965325"/>
          </a:xfrm>
          <a:custGeom>
            <a:avLst/>
            <a:gdLst>
              <a:gd name="T0" fmla="*/ 0 w 1719"/>
              <a:gd name="T1" fmla="*/ 1594 h 1594"/>
              <a:gd name="T2" fmla="*/ 221 w 1719"/>
              <a:gd name="T3" fmla="*/ 1479 h 1594"/>
              <a:gd name="T4" fmla="*/ 490 w 1719"/>
              <a:gd name="T5" fmla="*/ 1200 h 1594"/>
              <a:gd name="T6" fmla="*/ 826 w 1719"/>
              <a:gd name="T7" fmla="*/ 634 h 1594"/>
              <a:gd name="T8" fmla="*/ 1056 w 1719"/>
              <a:gd name="T9" fmla="*/ 317 h 1594"/>
              <a:gd name="T10" fmla="*/ 1373 w 1719"/>
              <a:gd name="T11" fmla="*/ 68 h 1594"/>
              <a:gd name="T12" fmla="*/ 1719 w 1719"/>
              <a:gd name="T13" fmla="*/ 0 h 15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19"/>
              <a:gd name="T22" fmla="*/ 0 h 1594"/>
              <a:gd name="T23" fmla="*/ 1719 w 1719"/>
              <a:gd name="T24" fmla="*/ 1594 h 15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19" h="1594">
                <a:moveTo>
                  <a:pt x="0" y="1594"/>
                </a:moveTo>
                <a:cubicBezTo>
                  <a:pt x="69" y="1569"/>
                  <a:pt x="139" y="1545"/>
                  <a:pt x="221" y="1479"/>
                </a:cubicBezTo>
                <a:cubicBezTo>
                  <a:pt x="303" y="1413"/>
                  <a:pt x="389" y="1341"/>
                  <a:pt x="490" y="1200"/>
                </a:cubicBezTo>
                <a:cubicBezTo>
                  <a:pt x="591" y="1059"/>
                  <a:pt x="732" y="781"/>
                  <a:pt x="826" y="634"/>
                </a:cubicBezTo>
                <a:cubicBezTo>
                  <a:pt x="920" y="487"/>
                  <a:pt x="965" y="411"/>
                  <a:pt x="1056" y="317"/>
                </a:cubicBezTo>
                <a:cubicBezTo>
                  <a:pt x="1147" y="223"/>
                  <a:pt x="1262" y="121"/>
                  <a:pt x="1373" y="68"/>
                </a:cubicBezTo>
                <a:cubicBezTo>
                  <a:pt x="1484" y="15"/>
                  <a:pt x="1601" y="7"/>
                  <a:pt x="1719" y="0"/>
                </a:cubicBez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27" name="Freeform 51"/>
          <p:cNvSpPr>
            <a:spLocks/>
          </p:cNvSpPr>
          <p:nvPr/>
        </p:nvSpPr>
        <p:spPr bwMode="auto">
          <a:xfrm flipH="1">
            <a:off x="5108575" y="2746375"/>
            <a:ext cx="2057400" cy="1947863"/>
          </a:xfrm>
          <a:custGeom>
            <a:avLst/>
            <a:gdLst>
              <a:gd name="T0" fmla="*/ 0 w 1719"/>
              <a:gd name="T1" fmla="*/ 1594 h 1594"/>
              <a:gd name="T2" fmla="*/ 221 w 1719"/>
              <a:gd name="T3" fmla="*/ 1479 h 1594"/>
              <a:gd name="T4" fmla="*/ 490 w 1719"/>
              <a:gd name="T5" fmla="*/ 1200 h 1594"/>
              <a:gd name="T6" fmla="*/ 826 w 1719"/>
              <a:gd name="T7" fmla="*/ 634 h 1594"/>
              <a:gd name="T8" fmla="*/ 1056 w 1719"/>
              <a:gd name="T9" fmla="*/ 317 h 1594"/>
              <a:gd name="T10" fmla="*/ 1373 w 1719"/>
              <a:gd name="T11" fmla="*/ 68 h 1594"/>
              <a:gd name="T12" fmla="*/ 1719 w 1719"/>
              <a:gd name="T13" fmla="*/ 0 h 15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19"/>
              <a:gd name="T22" fmla="*/ 0 h 1594"/>
              <a:gd name="T23" fmla="*/ 1719 w 1719"/>
              <a:gd name="T24" fmla="*/ 1594 h 15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19" h="1594">
                <a:moveTo>
                  <a:pt x="0" y="1594"/>
                </a:moveTo>
                <a:cubicBezTo>
                  <a:pt x="69" y="1569"/>
                  <a:pt x="139" y="1545"/>
                  <a:pt x="221" y="1479"/>
                </a:cubicBezTo>
                <a:cubicBezTo>
                  <a:pt x="303" y="1413"/>
                  <a:pt x="389" y="1341"/>
                  <a:pt x="490" y="1200"/>
                </a:cubicBezTo>
                <a:cubicBezTo>
                  <a:pt x="591" y="1059"/>
                  <a:pt x="732" y="781"/>
                  <a:pt x="826" y="634"/>
                </a:cubicBezTo>
                <a:cubicBezTo>
                  <a:pt x="920" y="487"/>
                  <a:pt x="965" y="411"/>
                  <a:pt x="1056" y="317"/>
                </a:cubicBezTo>
                <a:cubicBezTo>
                  <a:pt x="1147" y="223"/>
                  <a:pt x="1262" y="121"/>
                  <a:pt x="1373" y="68"/>
                </a:cubicBezTo>
                <a:cubicBezTo>
                  <a:pt x="1484" y="15"/>
                  <a:pt x="1601" y="7"/>
                  <a:pt x="1719" y="0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28" name="Oval 52"/>
          <p:cNvSpPr>
            <a:spLocks noChangeArrowheads="1"/>
          </p:cNvSpPr>
          <p:nvPr/>
        </p:nvSpPr>
        <p:spPr bwMode="auto">
          <a:xfrm>
            <a:off x="4999038" y="2644775"/>
            <a:ext cx="198437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2630" name="Line 54"/>
          <p:cNvSpPr>
            <a:spLocks noChangeShapeType="1"/>
          </p:cNvSpPr>
          <p:nvPr/>
        </p:nvSpPr>
        <p:spPr bwMode="auto">
          <a:xfrm flipH="1">
            <a:off x="6267450" y="1760538"/>
            <a:ext cx="15875" cy="25781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33" name="Line 57"/>
          <p:cNvSpPr>
            <a:spLocks noChangeShapeType="1"/>
          </p:cNvSpPr>
          <p:nvPr/>
        </p:nvSpPr>
        <p:spPr bwMode="auto">
          <a:xfrm flipH="1">
            <a:off x="3368675" y="4337050"/>
            <a:ext cx="2889250" cy="31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34" name="Line 58"/>
          <p:cNvSpPr>
            <a:spLocks noChangeShapeType="1"/>
          </p:cNvSpPr>
          <p:nvPr/>
        </p:nvSpPr>
        <p:spPr bwMode="auto">
          <a:xfrm flipV="1">
            <a:off x="3371850" y="3984625"/>
            <a:ext cx="0" cy="355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35" name="Oval 59"/>
          <p:cNvSpPr>
            <a:spLocks noChangeArrowheads="1"/>
          </p:cNvSpPr>
          <p:nvPr/>
        </p:nvSpPr>
        <p:spPr bwMode="auto">
          <a:xfrm>
            <a:off x="3282950" y="4243388"/>
            <a:ext cx="198438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2636" name="Oval 60"/>
          <p:cNvSpPr>
            <a:spLocks noChangeArrowheads="1"/>
          </p:cNvSpPr>
          <p:nvPr/>
        </p:nvSpPr>
        <p:spPr bwMode="auto">
          <a:xfrm>
            <a:off x="6172200" y="4243388"/>
            <a:ext cx="198438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2638" name="Oval 62"/>
          <p:cNvSpPr>
            <a:spLocks noChangeArrowheads="1"/>
          </p:cNvSpPr>
          <p:nvPr/>
        </p:nvSpPr>
        <p:spPr bwMode="auto">
          <a:xfrm>
            <a:off x="3273425" y="3881438"/>
            <a:ext cx="198438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2640" name="Oval 64"/>
          <p:cNvSpPr>
            <a:spLocks noChangeArrowheads="1"/>
          </p:cNvSpPr>
          <p:nvPr/>
        </p:nvSpPr>
        <p:spPr bwMode="auto">
          <a:xfrm>
            <a:off x="4324350" y="2865438"/>
            <a:ext cx="198438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2641" name="Freeform 65"/>
          <p:cNvSpPr>
            <a:spLocks/>
          </p:cNvSpPr>
          <p:nvPr/>
        </p:nvSpPr>
        <p:spPr bwMode="auto">
          <a:xfrm>
            <a:off x="5767388" y="1771650"/>
            <a:ext cx="520700" cy="1177925"/>
          </a:xfrm>
          <a:custGeom>
            <a:avLst/>
            <a:gdLst>
              <a:gd name="T0" fmla="*/ 0 w 328"/>
              <a:gd name="T1" fmla="*/ 742 h 742"/>
              <a:gd name="T2" fmla="*/ 68 w 328"/>
              <a:gd name="T3" fmla="*/ 718 h 742"/>
              <a:gd name="T4" fmla="*/ 120 w 328"/>
              <a:gd name="T5" fmla="*/ 672 h 742"/>
              <a:gd name="T6" fmla="*/ 172 w 328"/>
              <a:gd name="T7" fmla="*/ 598 h 742"/>
              <a:gd name="T8" fmla="*/ 226 w 328"/>
              <a:gd name="T9" fmla="*/ 486 h 742"/>
              <a:gd name="T10" fmla="*/ 274 w 328"/>
              <a:gd name="T11" fmla="*/ 320 h 742"/>
              <a:gd name="T12" fmla="*/ 306 w 328"/>
              <a:gd name="T13" fmla="*/ 162 h 742"/>
              <a:gd name="T14" fmla="*/ 328 w 328"/>
              <a:gd name="T15" fmla="*/ 0 h 7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8"/>
              <a:gd name="T25" fmla="*/ 0 h 742"/>
              <a:gd name="T26" fmla="*/ 328 w 328"/>
              <a:gd name="T27" fmla="*/ 742 h 74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8" h="742">
                <a:moveTo>
                  <a:pt x="0" y="742"/>
                </a:moveTo>
                <a:cubicBezTo>
                  <a:pt x="24" y="736"/>
                  <a:pt x="48" y="730"/>
                  <a:pt x="68" y="718"/>
                </a:cubicBezTo>
                <a:cubicBezTo>
                  <a:pt x="88" y="706"/>
                  <a:pt x="103" y="692"/>
                  <a:pt x="120" y="672"/>
                </a:cubicBezTo>
                <a:cubicBezTo>
                  <a:pt x="137" y="652"/>
                  <a:pt x="154" y="629"/>
                  <a:pt x="172" y="598"/>
                </a:cubicBezTo>
                <a:cubicBezTo>
                  <a:pt x="190" y="567"/>
                  <a:pt x="209" y="532"/>
                  <a:pt x="226" y="486"/>
                </a:cubicBezTo>
                <a:cubicBezTo>
                  <a:pt x="243" y="440"/>
                  <a:pt x="261" y="374"/>
                  <a:pt x="274" y="320"/>
                </a:cubicBezTo>
                <a:cubicBezTo>
                  <a:pt x="287" y="266"/>
                  <a:pt x="297" y="215"/>
                  <a:pt x="306" y="162"/>
                </a:cubicBezTo>
                <a:cubicBezTo>
                  <a:pt x="315" y="109"/>
                  <a:pt x="321" y="54"/>
                  <a:pt x="328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2642" name="Oval 66"/>
          <p:cNvSpPr>
            <a:spLocks noChangeArrowheads="1"/>
          </p:cNvSpPr>
          <p:nvPr/>
        </p:nvSpPr>
        <p:spPr bwMode="auto">
          <a:xfrm>
            <a:off x="6184900" y="1665288"/>
            <a:ext cx="198438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2643" name="Oval 67"/>
          <p:cNvSpPr>
            <a:spLocks noChangeArrowheads="1"/>
          </p:cNvSpPr>
          <p:nvPr/>
        </p:nvSpPr>
        <p:spPr bwMode="auto">
          <a:xfrm>
            <a:off x="5649913" y="2873375"/>
            <a:ext cx="198437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2644" name="Text Box 68"/>
          <p:cNvSpPr txBox="1">
            <a:spLocks noChangeArrowheads="1"/>
          </p:cNvSpPr>
          <p:nvPr/>
        </p:nvSpPr>
        <p:spPr bwMode="auto">
          <a:xfrm>
            <a:off x="3025775" y="3457575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152645" name="Text Box 69"/>
          <p:cNvSpPr txBox="1">
            <a:spLocks noChangeArrowheads="1"/>
          </p:cNvSpPr>
          <p:nvPr/>
        </p:nvSpPr>
        <p:spPr bwMode="auto">
          <a:xfrm>
            <a:off x="4033838" y="2465388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52646" name="Text Box 70"/>
          <p:cNvSpPr txBox="1">
            <a:spLocks noChangeArrowheads="1"/>
          </p:cNvSpPr>
          <p:nvPr/>
        </p:nvSpPr>
        <p:spPr bwMode="auto">
          <a:xfrm>
            <a:off x="5548313" y="2341563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52647" name="Text Box 71"/>
          <p:cNvSpPr txBox="1">
            <a:spLocks noChangeArrowheads="1"/>
          </p:cNvSpPr>
          <p:nvPr/>
        </p:nvSpPr>
        <p:spPr bwMode="auto">
          <a:xfrm>
            <a:off x="5795963" y="1303338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52648" name="Text Box 72"/>
          <p:cNvSpPr txBox="1">
            <a:spLocks noChangeArrowheads="1"/>
          </p:cNvSpPr>
          <p:nvPr/>
        </p:nvSpPr>
        <p:spPr bwMode="auto">
          <a:xfrm>
            <a:off x="6272213" y="4437063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152649" name="Text Box 73"/>
          <p:cNvSpPr txBox="1">
            <a:spLocks noChangeArrowheads="1"/>
          </p:cNvSpPr>
          <p:nvPr/>
        </p:nvSpPr>
        <p:spPr bwMode="auto">
          <a:xfrm>
            <a:off x="3405188" y="4418013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152693" name="Text Box 117"/>
          <p:cNvSpPr txBox="1">
            <a:spLocks noChangeArrowheads="1"/>
          </p:cNvSpPr>
          <p:nvPr/>
        </p:nvSpPr>
        <p:spPr bwMode="auto">
          <a:xfrm>
            <a:off x="334963" y="4687888"/>
            <a:ext cx="8596312" cy="85407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000" b="1"/>
              <a:t>1-2 Folyadékhevítés	2-3 Elgőzölgés		3-4 Túlhevítés</a:t>
            </a:r>
          </a:p>
          <a:p>
            <a:pPr>
              <a:spcBef>
                <a:spcPct val="50000"/>
              </a:spcBef>
              <a:defRPr/>
            </a:pPr>
            <a:r>
              <a:rPr lang="hu-HU" sz="2000" b="1"/>
              <a:t>4-5 Expanzió		5-6 Kondenzáció	6-1 Szivattyúzás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5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5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52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52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5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5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5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5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"/>
                            </p:stCondLst>
                            <p:childTnLst>
                              <p:par>
                                <p:cTn id="17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5269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5269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52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52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52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52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629" grpId="0" animBg="1"/>
      <p:bldP spid="152631" grpId="0" animBg="1"/>
      <p:bldP spid="152632" grpId="0" animBg="1"/>
      <p:bldP spid="152639" grpId="0" animBg="1"/>
      <p:bldP spid="152637" grpId="0" animBg="1"/>
      <p:bldP spid="152622" grpId="0" animBg="1"/>
      <p:bldP spid="152623" grpId="0" animBg="1"/>
      <p:bldP spid="152624" grpId="0"/>
      <p:bldP spid="152625" grpId="0"/>
      <p:bldP spid="152626" grpId="0" animBg="1"/>
      <p:bldP spid="152627" grpId="0" animBg="1"/>
      <p:bldP spid="152628" grpId="0" animBg="1"/>
      <p:bldP spid="152630" grpId="0" animBg="1"/>
      <p:bldP spid="152633" grpId="0" animBg="1"/>
      <p:bldP spid="152634" grpId="0" animBg="1"/>
      <p:bldP spid="152635" grpId="0" animBg="1"/>
      <p:bldP spid="152636" grpId="0" animBg="1"/>
      <p:bldP spid="152638" grpId="0" animBg="1"/>
      <p:bldP spid="152640" grpId="0" animBg="1"/>
      <p:bldP spid="152641" grpId="0" animBg="1"/>
      <p:bldP spid="152642" grpId="0" animBg="1"/>
      <p:bldP spid="152643" grpId="0" animBg="1"/>
      <p:bldP spid="152644" grpId="0"/>
      <p:bldP spid="152645" grpId="0"/>
      <p:bldP spid="152646" grpId="0"/>
      <p:bldP spid="152647" grpId="0"/>
      <p:bldP spid="152648" grpId="0"/>
      <p:bldP spid="152649" grpId="0"/>
      <p:bldP spid="15269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61" name="Line 161"/>
          <p:cNvSpPr>
            <a:spLocks noChangeShapeType="1"/>
          </p:cNvSpPr>
          <p:nvPr/>
        </p:nvSpPr>
        <p:spPr bwMode="auto">
          <a:xfrm flipV="1">
            <a:off x="4217988" y="2693988"/>
            <a:ext cx="1908175" cy="1470025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82" name="Line 182"/>
          <p:cNvSpPr>
            <a:spLocks noChangeShapeType="1"/>
          </p:cNvSpPr>
          <p:nvPr/>
        </p:nvSpPr>
        <p:spPr bwMode="auto">
          <a:xfrm flipV="1">
            <a:off x="4227513" y="2700338"/>
            <a:ext cx="1895475" cy="1457325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64" name="Freeform 164"/>
          <p:cNvSpPr>
            <a:spLocks/>
          </p:cNvSpPr>
          <p:nvPr/>
        </p:nvSpPr>
        <p:spPr bwMode="auto">
          <a:xfrm>
            <a:off x="4870450" y="2522538"/>
            <a:ext cx="2662238" cy="1073150"/>
          </a:xfrm>
          <a:custGeom>
            <a:avLst/>
            <a:gdLst>
              <a:gd name="T0" fmla="*/ 0 w 1590"/>
              <a:gd name="T1" fmla="*/ 375 h 726"/>
              <a:gd name="T2" fmla="*/ 45 w 1590"/>
              <a:gd name="T3" fmla="*/ 225 h 726"/>
              <a:gd name="T4" fmla="*/ 123 w 1590"/>
              <a:gd name="T5" fmla="*/ 123 h 726"/>
              <a:gd name="T6" fmla="*/ 252 w 1590"/>
              <a:gd name="T7" fmla="*/ 36 h 726"/>
              <a:gd name="T8" fmla="*/ 486 w 1590"/>
              <a:gd name="T9" fmla="*/ 3 h 726"/>
              <a:gd name="T10" fmla="*/ 654 w 1590"/>
              <a:gd name="T11" fmla="*/ 54 h 726"/>
              <a:gd name="T12" fmla="*/ 852 w 1590"/>
              <a:gd name="T13" fmla="*/ 189 h 726"/>
              <a:gd name="T14" fmla="*/ 1068 w 1590"/>
              <a:gd name="T15" fmla="*/ 393 h 726"/>
              <a:gd name="T16" fmla="*/ 1284 w 1590"/>
              <a:gd name="T17" fmla="*/ 549 h 726"/>
              <a:gd name="T18" fmla="*/ 1590 w 1590"/>
              <a:gd name="T19" fmla="*/ 726 h 7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90"/>
              <a:gd name="T31" fmla="*/ 0 h 726"/>
              <a:gd name="T32" fmla="*/ 1590 w 1590"/>
              <a:gd name="T33" fmla="*/ 726 h 7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90" h="726">
                <a:moveTo>
                  <a:pt x="0" y="375"/>
                </a:moveTo>
                <a:cubicBezTo>
                  <a:pt x="12" y="321"/>
                  <a:pt x="24" y="267"/>
                  <a:pt x="45" y="225"/>
                </a:cubicBezTo>
                <a:cubicBezTo>
                  <a:pt x="66" y="183"/>
                  <a:pt x="89" y="154"/>
                  <a:pt x="123" y="123"/>
                </a:cubicBezTo>
                <a:cubicBezTo>
                  <a:pt x="157" y="92"/>
                  <a:pt x="191" y="56"/>
                  <a:pt x="252" y="36"/>
                </a:cubicBezTo>
                <a:cubicBezTo>
                  <a:pt x="313" y="16"/>
                  <a:pt x="419" y="0"/>
                  <a:pt x="486" y="3"/>
                </a:cubicBezTo>
                <a:cubicBezTo>
                  <a:pt x="553" y="6"/>
                  <a:pt x="593" y="23"/>
                  <a:pt x="654" y="54"/>
                </a:cubicBezTo>
                <a:cubicBezTo>
                  <a:pt x="715" y="85"/>
                  <a:pt x="783" y="133"/>
                  <a:pt x="852" y="189"/>
                </a:cubicBezTo>
                <a:cubicBezTo>
                  <a:pt x="921" y="245"/>
                  <a:pt x="996" y="333"/>
                  <a:pt x="1068" y="393"/>
                </a:cubicBezTo>
                <a:cubicBezTo>
                  <a:pt x="1140" y="453"/>
                  <a:pt x="1197" y="493"/>
                  <a:pt x="1284" y="549"/>
                </a:cubicBezTo>
                <a:cubicBezTo>
                  <a:pt x="1371" y="605"/>
                  <a:pt x="1480" y="665"/>
                  <a:pt x="1590" y="726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229600" cy="909637"/>
          </a:xfrm>
        </p:spPr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A </a:t>
            </a:r>
            <a:r>
              <a:rPr lang="hu-HU" sz="3600" b="1" dirty="0" err="1" smtClean="0">
                <a:solidFill>
                  <a:schemeClr val="tx1"/>
                </a:solidFill>
              </a:rPr>
              <a:t>Rankine-Clausius</a:t>
            </a:r>
            <a:r>
              <a:rPr lang="hu-HU" sz="3600" b="1" dirty="0" smtClean="0">
                <a:solidFill>
                  <a:schemeClr val="tx1"/>
                </a:solidFill>
              </a:rPr>
              <a:t> körfolyamat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30213" y="1103313"/>
            <a:ext cx="2179637" cy="2133600"/>
            <a:chOff x="323" y="962"/>
            <a:chExt cx="1373" cy="1344"/>
          </a:xfrm>
        </p:grpSpPr>
        <p:sp>
          <p:nvSpPr>
            <p:cNvPr id="1058" name="Rectangle 4"/>
            <p:cNvSpPr>
              <a:spLocks noChangeArrowheads="1"/>
            </p:cNvSpPr>
            <p:nvPr/>
          </p:nvSpPr>
          <p:spPr bwMode="auto">
            <a:xfrm>
              <a:off x="323" y="1234"/>
              <a:ext cx="213" cy="280"/>
            </a:xfrm>
            <a:prstGeom prst="rect">
              <a:avLst/>
            </a:prstGeom>
            <a:solidFill>
              <a:srgbClr val="00506E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grpSp>
          <p:nvGrpSpPr>
            <p:cNvPr id="1059" name="Group 5"/>
            <p:cNvGrpSpPr>
              <a:grpSpLocks/>
            </p:cNvGrpSpPr>
            <p:nvPr/>
          </p:nvGrpSpPr>
          <p:grpSpPr bwMode="auto">
            <a:xfrm>
              <a:off x="354" y="1150"/>
              <a:ext cx="156" cy="83"/>
              <a:chOff x="1406" y="1598"/>
              <a:chExt cx="300" cy="159"/>
            </a:xfrm>
          </p:grpSpPr>
          <p:sp>
            <p:nvSpPr>
              <p:cNvPr id="1096" name="Line 6"/>
              <p:cNvSpPr>
                <a:spLocks noChangeShapeType="1"/>
              </p:cNvSpPr>
              <p:nvPr/>
            </p:nvSpPr>
            <p:spPr bwMode="auto">
              <a:xfrm flipV="1">
                <a:off x="1540" y="1705"/>
                <a:ext cx="0" cy="5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97" name="Line 7"/>
              <p:cNvSpPr>
                <a:spLocks noChangeShapeType="1"/>
              </p:cNvSpPr>
              <p:nvPr/>
            </p:nvSpPr>
            <p:spPr bwMode="auto">
              <a:xfrm flipV="1">
                <a:off x="1542" y="1674"/>
                <a:ext cx="164" cy="3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98" name="Line 8"/>
              <p:cNvSpPr>
                <a:spLocks noChangeShapeType="1"/>
              </p:cNvSpPr>
              <p:nvPr/>
            </p:nvSpPr>
            <p:spPr bwMode="auto">
              <a:xfrm flipH="1" flipV="1">
                <a:off x="1406" y="1642"/>
                <a:ext cx="300" cy="3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99" name="Line 9"/>
              <p:cNvSpPr>
                <a:spLocks noChangeShapeType="1"/>
              </p:cNvSpPr>
              <p:nvPr/>
            </p:nvSpPr>
            <p:spPr bwMode="auto">
              <a:xfrm flipV="1">
                <a:off x="1406" y="1598"/>
                <a:ext cx="138" cy="42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1060" name="Line 10"/>
            <p:cNvSpPr>
              <a:spLocks noChangeShapeType="1"/>
            </p:cNvSpPr>
            <p:nvPr/>
          </p:nvSpPr>
          <p:spPr bwMode="auto">
            <a:xfrm flipV="1">
              <a:off x="425" y="962"/>
              <a:ext cx="0" cy="18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61" name="Line 11"/>
            <p:cNvSpPr>
              <a:spLocks noChangeShapeType="1"/>
            </p:cNvSpPr>
            <p:nvPr/>
          </p:nvSpPr>
          <p:spPr bwMode="auto">
            <a:xfrm>
              <a:off x="423" y="966"/>
              <a:ext cx="607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62" name="Line 12"/>
            <p:cNvSpPr>
              <a:spLocks noChangeShapeType="1"/>
            </p:cNvSpPr>
            <p:nvPr/>
          </p:nvSpPr>
          <p:spPr bwMode="auto">
            <a:xfrm>
              <a:off x="1029" y="966"/>
              <a:ext cx="4" cy="34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63" name="AutoShape 13"/>
            <p:cNvSpPr>
              <a:spLocks noChangeArrowheads="1"/>
            </p:cNvSpPr>
            <p:nvPr/>
          </p:nvSpPr>
          <p:spPr bwMode="auto">
            <a:xfrm rot="5400000">
              <a:off x="1046" y="1213"/>
              <a:ext cx="290" cy="328"/>
            </a:xfrm>
            <a:custGeom>
              <a:avLst/>
              <a:gdLst>
                <a:gd name="T0" fmla="*/ 254 w 21600"/>
                <a:gd name="T1" fmla="*/ 164 h 21600"/>
                <a:gd name="T2" fmla="*/ 145 w 21600"/>
                <a:gd name="T3" fmla="*/ 328 h 21600"/>
                <a:gd name="T4" fmla="*/ 36 w 21600"/>
                <a:gd name="T5" fmla="*/ 164 h 21600"/>
                <a:gd name="T6" fmla="*/ 1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9 w 21600"/>
                <a:gd name="T13" fmla="*/ 4478 h 21600"/>
                <a:gd name="T14" fmla="*/ 17131 w 21600"/>
                <a:gd name="T15" fmla="*/ 1712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506E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64" name="Line 14"/>
            <p:cNvSpPr>
              <a:spLocks noChangeShapeType="1"/>
            </p:cNvSpPr>
            <p:nvPr/>
          </p:nvSpPr>
          <p:spPr bwMode="auto">
            <a:xfrm>
              <a:off x="1348" y="1521"/>
              <a:ext cx="1" cy="15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65" name="Oval 15"/>
            <p:cNvSpPr>
              <a:spLocks noChangeArrowheads="1"/>
            </p:cNvSpPr>
            <p:nvPr/>
          </p:nvSpPr>
          <p:spPr bwMode="auto">
            <a:xfrm>
              <a:off x="1188" y="1676"/>
              <a:ext cx="327" cy="335"/>
            </a:xfrm>
            <a:prstGeom prst="ellipse">
              <a:avLst/>
            </a:prstGeom>
            <a:solidFill>
              <a:srgbClr val="00506E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grpSp>
          <p:nvGrpSpPr>
            <p:cNvPr id="1066" name="Group 16"/>
            <p:cNvGrpSpPr>
              <a:grpSpLocks/>
            </p:cNvGrpSpPr>
            <p:nvPr/>
          </p:nvGrpSpPr>
          <p:grpSpPr bwMode="auto">
            <a:xfrm>
              <a:off x="1317" y="1719"/>
              <a:ext cx="296" cy="254"/>
              <a:chOff x="3276" y="2629"/>
              <a:chExt cx="567" cy="486"/>
            </a:xfrm>
          </p:grpSpPr>
          <p:sp>
            <p:nvSpPr>
              <p:cNvPr id="1092" name="Line 17"/>
              <p:cNvSpPr>
                <a:spLocks noChangeShapeType="1"/>
              </p:cNvSpPr>
              <p:nvPr/>
            </p:nvSpPr>
            <p:spPr bwMode="auto">
              <a:xfrm flipV="1">
                <a:off x="3278" y="2629"/>
                <a:ext cx="565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93" name="Line 18"/>
              <p:cNvSpPr>
                <a:spLocks noChangeShapeType="1"/>
              </p:cNvSpPr>
              <p:nvPr/>
            </p:nvSpPr>
            <p:spPr bwMode="auto">
              <a:xfrm>
                <a:off x="3276" y="2805"/>
                <a:ext cx="220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94" name="Line 19"/>
              <p:cNvSpPr>
                <a:spLocks noChangeShapeType="1"/>
              </p:cNvSpPr>
              <p:nvPr/>
            </p:nvSpPr>
            <p:spPr bwMode="auto">
              <a:xfrm>
                <a:off x="3276" y="2937"/>
                <a:ext cx="565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95" name="Line 20"/>
              <p:cNvSpPr>
                <a:spLocks noChangeShapeType="1"/>
              </p:cNvSpPr>
              <p:nvPr/>
            </p:nvSpPr>
            <p:spPr bwMode="auto">
              <a:xfrm flipV="1">
                <a:off x="3277" y="2873"/>
                <a:ext cx="220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1067" name="Line 21"/>
            <p:cNvSpPr>
              <a:spLocks noChangeShapeType="1"/>
            </p:cNvSpPr>
            <p:nvPr/>
          </p:nvSpPr>
          <p:spPr bwMode="auto">
            <a:xfrm>
              <a:off x="1349" y="2011"/>
              <a:ext cx="0" cy="6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68" name="Line 22"/>
            <p:cNvSpPr>
              <a:spLocks noChangeShapeType="1"/>
            </p:cNvSpPr>
            <p:nvPr/>
          </p:nvSpPr>
          <p:spPr bwMode="auto">
            <a:xfrm flipH="1">
              <a:off x="420" y="2078"/>
              <a:ext cx="938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69" name="Line 23"/>
            <p:cNvSpPr>
              <a:spLocks noChangeShapeType="1"/>
            </p:cNvSpPr>
            <p:nvPr/>
          </p:nvSpPr>
          <p:spPr bwMode="auto">
            <a:xfrm>
              <a:off x="423" y="1864"/>
              <a:ext cx="2" cy="21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grpSp>
          <p:nvGrpSpPr>
            <p:cNvPr id="1070" name="Group 24"/>
            <p:cNvGrpSpPr>
              <a:grpSpLocks/>
            </p:cNvGrpSpPr>
            <p:nvPr/>
          </p:nvGrpSpPr>
          <p:grpSpPr bwMode="auto">
            <a:xfrm>
              <a:off x="351" y="1716"/>
              <a:ext cx="143" cy="146"/>
              <a:chOff x="1401" y="2679"/>
              <a:chExt cx="273" cy="279"/>
            </a:xfrm>
          </p:grpSpPr>
          <p:sp>
            <p:nvSpPr>
              <p:cNvPr id="1090" name="Oval 25"/>
              <p:cNvSpPr>
                <a:spLocks noChangeArrowheads="1"/>
              </p:cNvSpPr>
              <p:nvPr/>
            </p:nvSpPr>
            <p:spPr bwMode="auto">
              <a:xfrm>
                <a:off x="1401" y="2679"/>
                <a:ext cx="273" cy="279"/>
              </a:xfrm>
              <a:prstGeom prst="ellipse">
                <a:avLst/>
              </a:prstGeom>
              <a:solidFill>
                <a:srgbClr val="00506E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1091" name="AutoShape 26"/>
              <p:cNvSpPr>
                <a:spLocks noChangeArrowheads="1"/>
              </p:cNvSpPr>
              <p:nvPr/>
            </p:nvSpPr>
            <p:spPr bwMode="auto">
              <a:xfrm>
                <a:off x="1486" y="2688"/>
                <a:ext cx="110" cy="99"/>
              </a:xfrm>
              <a:prstGeom prst="triangle">
                <a:avLst>
                  <a:gd name="adj" fmla="val 50000"/>
                </a:avLst>
              </a:prstGeom>
              <a:solidFill>
                <a:srgbClr val="00506E"/>
              </a:solidFill>
              <a:ln w="12700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sp>
          <p:nvSpPr>
            <p:cNvPr id="1071" name="Line 27"/>
            <p:cNvSpPr>
              <a:spLocks noChangeShapeType="1"/>
            </p:cNvSpPr>
            <p:nvPr/>
          </p:nvSpPr>
          <p:spPr bwMode="auto">
            <a:xfrm>
              <a:off x="425" y="1515"/>
              <a:ext cx="0" cy="199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072" name="Oval 28"/>
            <p:cNvSpPr>
              <a:spLocks noChangeArrowheads="1"/>
            </p:cNvSpPr>
            <p:nvPr/>
          </p:nvSpPr>
          <p:spPr bwMode="auto">
            <a:xfrm>
              <a:off x="1318" y="1569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3" name="Oval 29"/>
            <p:cNvSpPr>
              <a:spLocks noChangeArrowheads="1"/>
            </p:cNvSpPr>
            <p:nvPr/>
          </p:nvSpPr>
          <p:spPr bwMode="auto">
            <a:xfrm>
              <a:off x="1224" y="2046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4" name="Oval 30"/>
            <p:cNvSpPr>
              <a:spLocks noChangeArrowheads="1"/>
            </p:cNvSpPr>
            <p:nvPr/>
          </p:nvSpPr>
          <p:spPr bwMode="auto">
            <a:xfrm>
              <a:off x="1001" y="1126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5" name="Oval 31"/>
            <p:cNvSpPr>
              <a:spLocks noChangeArrowheads="1"/>
            </p:cNvSpPr>
            <p:nvPr/>
          </p:nvSpPr>
          <p:spPr bwMode="auto">
            <a:xfrm>
              <a:off x="393" y="1584"/>
              <a:ext cx="60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076" name="Text Box 32"/>
            <p:cNvSpPr txBox="1">
              <a:spLocks noChangeArrowheads="1"/>
            </p:cNvSpPr>
            <p:nvPr/>
          </p:nvSpPr>
          <p:spPr bwMode="auto">
            <a:xfrm>
              <a:off x="450" y="1482"/>
              <a:ext cx="1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 dirty="0"/>
                <a:t>1</a:t>
              </a:r>
            </a:p>
          </p:txBody>
        </p:sp>
        <p:sp>
          <p:nvSpPr>
            <p:cNvPr id="1077" name="Text Box 33"/>
            <p:cNvSpPr txBox="1">
              <a:spLocks noChangeArrowheads="1"/>
            </p:cNvSpPr>
            <p:nvPr/>
          </p:nvSpPr>
          <p:spPr bwMode="auto">
            <a:xfrm>
              <a:off x="323" y="1196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078" name="Text Box 34"/>
            <p:cNvSpPr txBox="1">
              <a:spLocks noChangeArrowheads="1"/>
            </p:cNvSpPr>
            <p:nvPr/>
          </p:nvSpPr>
          <p:spPr bwMode="auto">
            <a:xfrm>
              <a:off x="337" y="1329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079" name="Text Box 35"/>
            <p:cNvSpPr txBox="1">
              <a:spLocks noChangeArrowheads="1"/>
            </p:cNvSpPr>
            <p:nvPr/>
          </p:nvSpPr>
          <p:spPr bwMode="auto">
            <a:xfrm>
              <a:off x="831" y="1049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4</a:t>
              </a:r>
            </a:p>
          </p:txBody>
        </p:sp>
        <p:sp>
          <p:nvSpPr>
            <p:cNvPr id="1080" name="Text Box 36"/>
            <p:cNvSpPr txBox="1">
              <a:spLocks noChangeArrowheads="1"/>
            </p:cNvSpPr>
            <p:nvPr/>
          </p:nvSpPr>
          <p:spPr bwMode="auto">
            <a:xfrm>
              <a:off x="1151" y="1500"/>
              <a:ext cx="1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5</a:t>
              </a:r>
            </a:p>
          </p:txBody>
        </p:sp>
        <p:sp>
          <p:nvSpPr>
            <p:cNvPr id="1081" name="Text Box 37"/>
            <p:cNvSpPr txBox="1">
              <a:spLocks noChangeArrowheads="1"/>
            </p:cNvSpPr>
            <p:nvPr/>
          </p:nvSpPr>
          <p:spPr bwMode="auto">
            <a:xfrm>
              <a:off x="1150" y="2094"/>
              <a:ext cx="1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1600" b="1" i="1"/>
                <a:t>6</a:t>
              </a:r>
            </a:p>
          </p:txBody>
        </p:sp>
        <p:grpSp>
          <p:nvGrpSpPr>
            <p:cNvPr id="1082" name="Group 38"/>
            <p:cNvGrpSpPr>
              <a:grpSpLocks/>
            </p:cNvGrpSpPr>
            <p:nvPr/>
          </p:nvGrpSpPr>
          <p:grpSpPr bwMode="auto">
            <a:xfrm>
              <a:off x="1472" y="1163"/>
              <a:ext cx="224" cy="336"/>
              <a:chOff x="4294" y="2877"/>
              <a:chExt cx="429" cy="642"/>
            </a:xfrm>
          </p:grpSpPr>
          <p:sp>
            <p:nvSpPr>
              <p:cNvPr id="1084" name="Oval 39"/>
              <p:cNvSpPr>
                <a:spLocks noChangeArrowheads="1"/>
              </p:cNvSpPr>
              <p:nvPr/>
            </p:nvSpPr>
            <p:spPr bwMode="auto">
              <a:xfrm>
                <a:off x="4294" y="3089"/>
                <a:ext cx="429" cy="430"/>
              </a:xfrm>
              <a:prstGeom prst="ellipse">
                <a:avLst/>
              </a:prstGeom>
              <a:solidFill>
                <a:srgbClr val="00506E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1085" name="AutoShape 40"/>
              <p:cNvSpPr>
                <a:spLocks noChangeArrowheads="1"/>
              </p:cNvSpPr>
              <p:nvPr/>
            </p:nvSpPr>
            <p:spPr bwMode="auto">
              <a:xfrm>
                <a:off x="4389" y="3261"/>
                <a:ext cx="246" cy="84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1086" name="Line 41"/>
              <p:cNvSpPr>
                <a:spLocks noChangeShapeType="1"/>
              </p:cNvSpPr>
              <p:nvPr/>
            </p:nvSpPr>
            <p:spPr bwMode="auto">
              <a:xfrm flipV="1">
                <a:off x="4503" y="2877"/>
                <a:ext cx="0" cy="21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87" name="Line 42"/>
              <p:cNvSpPr>
                <a:spLocks noChangeShapeType="1"/>
              </p:cNvSpPr>
              <p:nvPr/>
            </p:nvSpPr>
            <p:spPr bwMode="auto">
              <a:xfrm flipV="1">
                <a:off x="4431" y="2985"/>
                <a:ext cx="138" cy="69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88" name="Line 43"/>
              <p:cNvSpPr>
                <a:spLocks noChangeShapeType="1"/>
              </p:cNvSpPr>
              <p:nvPr/>
            </p:nvSpPr>
            <p:spPr bwMode="auto">
              <a:xfrm flipV="1">
                <a:off x="4427" y="2888"/>
                <a:ext cx="138" cy="69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089" name="Line 44"/>
              <p:cNvSpPr>
                <a:spLocks noChangeShapeType="1"/>
              </p:cNvSpPr>
              <p:nvPr/>
            </p:nvSpPr>
            <p:spPr bwMode="auto">
              <a:xfrm flipV="1">
                <a:off x="4429" y="2938"/>
                <a:ext cx="138" cy="69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1083" name="Line 45"/>
            <p:cNvSpPr>
              <a:spLocks noChangeShapeType="1"/>
            </p:cNvSpPr>
            <p:nvPr/>
          </p:nvSpPr>
          <p:spPr bwMode="auto">
            <a:xfrm>
              <a:off x="1360" y="1382"/>
              <a:ext cx="11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53647" name="Line 47"/>
          <p:cNvSpPr>
            <a:spLocks noChangeShapeType="1"/>
          </p:cNvSpPr>
          <p:nvPr/>
        </p:nvSpPr>
        <p:spPr bwMode="auto">
          <a:xfrm flipV="1">
            <a:off x="2843213" y="5513388"/>
            <a:ext cx="5359400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53648" name="Line 48"/>
          <p:cNvSpPr>
            <a:spLocks noChangeShapeType="1"/>
          </p:cNvSpPr>
          <p:nvPr/>
        </p:nvSpPr>
        <p:spPr bwMode="auto">
          <a:xfrm flipV="1">
            <a:off x="2852738" y="1706563"/>
            <a:ext cx="0" cy="3810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53649" name="Text Box 49"/>
          <p:cNvSpPr txBox="1">
            <a:spLocks noChangeArrowheads="1"/>
          </p:cNvSpPr>
          <p:nvPr/>
        </p:nvSpPr>
        <p:spPr bwMode="auto">
          <a:xfrm>
            <a:off x="2482850" y="1274763"/>
            <a:ext cx="110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i (J/kg)</a:t>
            </a:r>
          </a:p>
        </p:txBody>
      </p:sp>
      <p:sp>
        <p:nvSpPr>
          <p:cNvPr id="153650" name="Text Box 50"/>
          <p:cNvSpPr txBox="1">
            <a:spLocks noChangeArrowheads="1"/>
          </p:cNvSpPr>
          <p:nvPr/>
        </p:nvSpPr>
        <p:spPr bwMode="auto">
          <a:xfrm>
            <a:off x="7523163" y="5003800"/>
            <a:ext cx="1501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s (J/kg</a:t>
            </a:r>
            <a:r>
              <a:rPr lang="en-US" sz="2000" b="1" i="1">
                <a:cs typeface="Arial" charset="0"/>
              </a:rPr>
              <a:t>·</a:t>
            </a:r>
            <a:r>
              <a:rPr lang="hu-HU" sz="2000" b="1" i="1">
                <a:cs typeface="Arial" charset="0"/>
              </a:rPr>
              <a:t>K</a:t>
            </a:r>
            <a:r>
              <a:rPr lang="hu-HU" sz="2000" b="1" i="1"/>
              <a:t>)</a:t>
            </a:r>
          </a:p>
        </p:txBody>
      </p:sp>
      <p:sp>
        <p:nvSpPr>
          <p:cNvPr id="153763" name="Freeform 163"/>
          <p:cNvSpPr>
            <a:spLocks/>
          </p:cNvSpPr>
          <p:nvPr/>
        </p:nvSpPr>
        <p:spPr bwMode="auto">
          <a:xfrm>
            <a:off x="2870200" y="3083720"/>
            <a:ext cx="1992313" cy="2424906"/>
          </a:xfrm>
          <a:custGeom>
            <a:avLst/>
            <a:gdLst>
              <a:gd name="T0" fmla="*/ 0 w 1136"/>
              <a:gd name="T1" fmla="*/ 1572 h 1572"/>
              <a:gd name="T2" fmla="*/ 292 w 1136"/>
              <a:gd name="T3" fmla="*/ 1256 h 1572"/>
              <a:gd name="T4" fmla="*/ 580 w 1136"/>
              <a:gd name="T5" fmla="*/ 940 h 1572"/>
              <a:gd name="T6" fmla="*/ 776 w 1136"/>
              <a:gd name="T7" fmla="*/ 708 h 1572"/>
              <a:gd name="T8" fmla="*/ 960 w 1136"/>
              <a:gd name="T9" fmla="*/ 424 h 1572"/>
              <a:gd name="T10" fmla="*/ 1096 w 1136"/>
              <a:gd name="T11" fmla="*/ 160 h 1572"/>
              <a:gd name="T12" fmla="*/ 1136 w 1136"/>
              <a:gd name="T13" fmla="*/ 0 h 15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36"/>
              <a:gd name="T22" fmla="*/ 0 h 1572"/>
              <a:gd name="T23" fmla="*/ 1136 w 1136"/>
              <a:gd name="T24" fmla="*/ 1572 h 15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36" h="1572">
                <a:moveTo>
                  <a:pt x="0" y="1572"/>
                </a:moveTo>
                <a:cubicBezTo>
                  <a:pt x="97" y="1466"/>
                  <a:pt x="195" y="1361"/>
                  <a:pt x="292" y="1256"/>
                </a:cubicBezTo>
                <a:cubicBezTo>
                  <a:pt x="389" y="1151"/>
                  <a:pt x="499" y="1031"/>
                  <a:pt x="580" y="940"/>
                </a:cubicBezTo>
                <a:cubicBezTo>
                  <a:pt x="661" y="849"/>
                  <a:pt x="713" y="794"/>
                  <a:pt x="776" y="708"/>
                </a:cubicBezTo>
                <a:cubicBezTo>
                  <a:pt x="839" y="622"/>
                  <a:pt x="907" y="515"/>
                  <a:pt x="960" y="424"/>
                </a:cubicBezTo>
                <a:cubicBezTo>
                  <a:pt x="1013" y="333"/>
                  <a:pt x="1067" y="231"/>
                  <a:pt x="1096" y="160"/>
                </a:cubicBezTo>
                <a:cubicBezTo>
                  <a:pt x="1125" y="89"/>
                  <a:pt x="1130" y="44"/>
                  <a:pt x="1136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62" name="Oval 162"/>
          <p:cNvSpPr>
            <a:spLocks noChangeArrowheads="1"/>
          </p:cNvSpPr>
          <p:nvPr/>
        </p:nvSpPr>
        <p:spPr bwMode="auto">
          <a:xfrm>
            <a:off x="4801520" y="2973388"/>
            <a:ext cx="144000" cy="144000"/>
          </a:xfrm>
          <a:prstGeom prst="ellipse">
            <a:avLst/>
          </a:prstGeom>
          <a:solidFill>
            <a:srgbClr val="FFFF00">
              <a:alpha val="98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3767" name="Freeform 167"/>
          <p:cNvSpPr>
            <a:spLocks/>
          </p:cNvSpPr>
          <p:nvPr/>
        </p:nvSpPr>
        <p:spPr bwMode="auto">
          <a:xfrm>
            <a:off x="2854325" y="4162425"/>
            <a:ext cx="1362075" cy="804863"/>
          </a:xfrm>
          <a:custGeom>
            <a:avLst/>
            <a:gdLst>
              <a:gd name="T0" fmla="*/ 858 w 858"/>
              <a:gd name="T1" fmla="*/ 0 h 507"/>
              <a:gd name="T2" fmla="*/ 702 w 858"/>
              <a:gd name="T3" fmla="*/ 111 h 507"/>
              <a:gd name="T4" fmla="*/ 357 w 858"/>
              <a:gd name="T5" fmla="*/ 333 h 507"/>
              <a:gd name="T6" fmla="*/ 0 w 858"/>
              <a:gd name="T7" fmla="*/ 507 h 507"/>
              <a:gd name="T8" fmla="*/ 0 60000 65536"/>
              <a:gd name="T9" fmla="*/ 0 60000 65536"/>
              <a:gd name="T10" fmla="*/ 0 60000 65536"/>
              <a:gd name="T11" fmla="*/ 0 60000 65536"/>
              <a:gd name="T12" fmla="*/ 0 w 858"/>
              <a:gd name="T13" fmla="*/ 0 h 507"/>
              <a:gd name="T14" fmla="*/ 858 w 858"/>
              <a:gd name="T15" fmla="*/ 507 h 5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8" h="507">
                <a:moveTo>
                  <a:pt x="858" y="0"/>
                </a:moveTo>
                <a:cubicBezTo>
                  <a:pt x="821" y="27"/>
                  <a:pt x="785" y="55"/>
                  <a:pt x="702" y="111"/>
                </a:cubicBezTo>
                <a:cubicBezTo>
                  <a:pt x="619" y="167"/>
                  <a:pt x="474" y="267"/>
                  <a:pt x="357" y="333"/>
                </a:cubicBezTo>
                <a:cubicBezTo>
                  <a:pt x="240" y="399"/>
                  <a:pt x="59" y="478"/>
                  <a:pt x="0" y="507"/>
                </a:cubicBezTo>
              </a:path>
            </a:pathLst>
          </a:cu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70" name="Freeform 170"/>
          <p:cNvSpPr>
            <a:spLocks/>
          </p:cNvSpPr>
          <p:nvPr/>
        </p:nvSpPr>
        <p:spPr bwMode="auto">
          <a:xfrm>
            <a:off x="6122988" y="487363"/>
            <a:ext cx="923925" cy="2209800"/>
          </a:xfrm>
          <a:custGeom>
            <a:avLst/>
            <a:gdLst>
              <a:gd name="T0" fmla="*/ 0 w 582"/>
              <a:gd name="T1" fmla="*/ 1392 h 1392"/>
              <a:gd name="T2" fmla="*/ 174 w 582"/>
              <a:gd name="T3" fmla="*/ 1236 h 1392"/>
              <a:gd name="T4" fmla="*/ 360 w 582"/>
              <a:gd name="T5" fmla="*/ 942 h 1392"/>
              <a:gd name="T6" fmla="*/ 474 w 582"/>
              <a:gd name="T7" fmla="*/ 630 h 1392"/>
              <a:gd name="T8" fmla="*/ 582 w 582"/>
              <a:gd name="T9" fmla="*/ 0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2"/>
              <a:gd name="T16" fmla="*/ 0 h 1392"/>
              <a:gd name="T17" fmla="*/ 582 w 582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2" h="1392">
                <a:moveTo>
                  <a:pt x="0" y="1392"/>
                </a:moveTo>
                <a:cubicBezTo>
                  <a:pt x="57" y="1351"/>
                  <a:pt x="114" y="1311"/>
                  <a:pt x="174" y="1236"/>
                </a:cubicBezTo>
                <a:cubicBezTo>
                  <a:pt x="234" y="1161"/>
                  <a:pt x="310" y="1043"/>
                  <a:pt x="360" y="942"/>
                </a:cubicBezTo>
                <a:cubicBezTo>
                  <a:pt x="410" y="841"/>
                  <a:pt x="437" y="787"/>
                  <a:pt x="474" y="630"/>
                </a:cubicBezTo>
                <a:cubicBezTo>
                  <a:pt x="511" y="473"/>
                  <a:pt x="546" y="236"/>
                  <a:pt x="582" y="0"/>
                </a:cubicBezTo>
              </a:path>
            </a:pathLst>
          </a:cu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71" name="Line 171"/>
          <p:cNvSpPr>
            <a:spLocks noChangeShapeType="1"/>
          </p:cNvSpPr>
          <p:nvPr/>
        </p:nvSpPr>
        <p:spPr bwMode="auto">
          <a:xfrm flipH="1">
            <a:off x="6846888" y="1543050"/>
            <a:ext cx="4762" cy="2292350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72" name="Line 172"/>
          <p:cNvSpPr>
            <a:spLocks noChangeShapeType="1"/>
          </p:cNvSpPr>
          <p:nvPr/>
        </p:nvSpPr>
        <p:spPr bwMode="auto">
          <a:xfrm flipH="1">
            <a:off x="3371850" y="3827463"/>
            <a:ext cx="3475038" cy="1179512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73" name="Line 173"/>
          <p:cNvSpPr>
            <a:spLocks noChangeShapeType="1"/>
          </p:cNvSpPr>
          <p:nvPr/>
        </p:nvSpPr>
        <p:spPr bwMode="auto">
          <a:xfrm flipH="1" flipV="1">
            <a:off x="3365500" y="4716463"/>
            <a:ext cx="6350" cy="290512"/>
          </a:xfrm>
          <a:prstGeom prst="line">
            <a:avLst/>
          </a:pr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76" name="Oval 176"/>
          <p:cNvSpPr>
            <a:spLocks noChangeArrowheads="1"/>
          </p:cNvSpPr>
          <p:nvPr/>
        </p:nvSpPr>
        <p:spPr bwMode="auto">
          <a:xfrm>
            <a:off x="6748463" y="3713163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3777" name="Oval 177"/>
          <p:cNvSpPr>
            <a:spLocks noChangeArrowheads="1"/>
          </p:cNvSpPr>
          <p:nvPr/>
        </p:nvSpPr>
        <p:spPr bwMode="auto">
          <a:xfrm>
            <a:off x="3270250" y="4905375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3781" name="Freeform 181"/>
          <p:cNvSpPr>
            <a:spLocks/>
          </p:cNvSpPr>
          <p:nvPr/>
        </p:nvSpPr>
        <p:spPr bwMode="auto">
          <a:xfrm>
            <a:off x="3367088" y="4164013"/>
            <a:ext cx="841375" cy="552450"/>
          </a:xfrm>
          <a:custGeom>
            <a:avLst/>
            <a:gdLst>
              <a:gd name="T0" fmla="*/ 0 w 530"/>
              <a:gd name="T1" fmla="*/ 348 h 348"/>
              <a:gd name="T2" fmla="*/ 212 w 530"/>
              <a:gd name="T3" fmla="*/ 222 h 348"/>
              <a:gd name="T4" fmla="*/ 396 w 530"/>
              <a:gd name="T5" fmla="*/ 98 h 348"/>
              <a:gd name="T6" fmla="*/ 530 w 530"/>
              <a:gd name="T7" fmla="*/ 0 h 348"/>
              <a:gd name="T8" fmla="*/ 0 60000 65536"/>
              <a:gd name="T9" fmla="*/ 0 60000 65536"/>
              <a:gd name="T10" fmla="*/ 0 60000 65536"/>
              <a:gd name="T11" fmla="*/ 0 60000 65536"/>
              <a:gd name="T12" fmla="*/ 0 w 530"/>
              <a:gd name="T13" fmla="*/ 0 h 348"/>
              <a:gd name="T14" fmla="*/ 530 w 530"/>
              <a:gd name="T15" fmla="*/ 348 h 3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30" h="348">
                <a:moveTo>
                  <a:pt x="0" y="348"/>
                </a:moveTo>
                <a:cubicBezTo>
                  <a:pt x="73" y="306"/>
                  <a:pt x="146" y="264"/>
                  <a:pt x="212" y="222"/>
                </a:cubicBezTo>
                <a:cubicBezTo>
                  <a:pt x="278" y="180"/>
                  <a:pt x="343" y="135"/>
                  <a:pt x="396" y="98"/>
                </a:cubicBezTo>
                <a:cubicBezTo>
                  <a:pt x="449" y="61"/>
                  <a:pt x="489" y="30"/>
                  <a:pt x="530" y="0"/>
                </a:cubicBezTo>
              </a:path>
            </a:pathLst>
          </a:cu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78" name="Oval 178"/>
          <p:cNvSpPr>
            <a:spLocks noChangeArrowheads="1"/>
          </p:cNvSpPr>
          <p:nvPr/>
        </p:nvSpPr>
        <p:spPr bwMode="auto">
          <a:xfrm>
            <a:off x="3265488" y="4611688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3779" name="Oval 179"/>
          <p:cNvSpPr>
            <a:spLocks noChangeArrowheads="1"/>
          </p:cNvSpPr>
          <p:nvPr/>
        </p:nvSpPr>
        <p:spPr bwMode="auto">
          <a:xfrm>
            <a:off x="4136231" y="4067969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3783" name="Freeform 183"/>
          <p:cNvSpPr>
            <a:spLocks/>
          </p:cNvSpPr>
          <p:nvPr/>
        </p:nvSpPr>
        <p:spPr bwMode="auto">
          <a:xfrm>
            <a:off x="6159500" y="1554163"/>
            <a:ext cx="700088" cy="1114425"/>
          </a:xfrm>
          <a:custGeom>
            <a:avLst/>
            <a:gdLst>
              <a:gd name="T0" fmla="*/ 0 w 441"/>
              <a:gd name="T1" fmla="*/ 702 h 702"/>
              <a:gd name="T2" fmla="*/ 102 w 441"/>
              <a:gd name="T3" fmla="*/ 621 h 702"/>
              <a:gd name="T4" fmla="*/ 168 w 441"/>
              <a:gd name="T5" fmla="*/ 543 h 702"/>
              <a:gd name="T6" fmla="*/ 255 w 441"/>
              <a:gd name="T7" fmla="*/ 420 h 702"/>
              <a:gd name="T8" fmla="*/ 375 w 441"/>
              <a:gd name="T9" fmla="*/ 189 h 702"/>
              <a:gd name="T10" fmla="*/ 441 w 441"/>
              <a:gd name="T11" fmla="*/ 0 h 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41"/>
              <a:gd name="T19" fmla="*/ 0 h 702"/>
              <a:gd name="T20" fmla="*/ 441 w 441"/>
              <a:gd name="T21" fmla="*/ 702 h 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41" h="702">
                <a:moveTo>
                  <a:pt x="0" y="702"/>
                </a:moveTo>
                <a:cubicBezTo>
                  <a:pt x="37" y="674"/>
                  <a:pt x="74" y="647"/>
                  <a:pt x="102" y="621"/>
                </a:cubicBezTo>
                <a:cubicBezTo>
                  <a:pt x="130" y="595"/>
                  <a:pt x="143" y="576"/>
                  <a:pt x="168" y="543"/>
                </a:cubicBezTo>
                <a:cubicBezTo>
                  <a:pt x="193" y="510"/>
                  <a:pt x="220" y="479"/>
                  <a:pt x="255" y="420"/>
                </a:cubicBezTo>
                <a:cubicBezTo>
                  <a:pt x="290" y="361"/>
                  <a:pt x="344" y="259"/>
                  <a:pt x="375" y="189"/>
                </a:cubicBezTo>
                <a:cubicBezTo>
                  <a:pt x="406" y="119"/>
                  <a:pt x="423" y="59"/>
                  <a:pt x="441" y="0"/>
                </a:cubicBezTo>
              </a:path>
            </a:pathLst>
          </a:custGeom>
          <a:noFill/>
          <a:ln w="57150">
            <a:solidFill>
              <a:schemeClr val="accent1">
                <a:lumMod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3766" name="Oval 166"/>
          <p:cNvSpPr>
            <a:spLocks noChangeArrowheads="1"/>
          </p:cNvSpPr>
          <p:nvPr/>
        </p:nvSpPr>
        <p:spPr bwMode="auto">
          <a:xfrm>
            <a:off x="6746875" y="1460500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3780" name="Oval 180"/>
          <p:cNvSpPr>
            <a:spLocks noChangeArrowheads="1"/>
          </p:cNvSpPr>
          <p:nvPr/>
        </p:nvSpPr>
        <p:spPr bwMode="auto">
          <a:xfrm>
            <a:off x="6019800" y="2574925"/>
            <a:ext cx="180000" cy="180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3785" name="Text Box 185"/>
          <p:cNvSpPr txBox="1">
            <a:spLocks noChangeArrowheads="1"/>
          </p:cNvSpPr>
          <p:nvPr/>
        </p:nvSpPr>
        <p:spPr bwMode="auto">
          <a:xfrm>
            <a:off x="266700" y="3470275"/>
            <a:ext cx="2827338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>
                <a:solidFill>
                  <a:srgbClr val="00506E"/>
                </a:solidFill>
              </a:rPr>
              <a:t>1-2 Folyadékhevítés</a:t>
            </a:r>
          </a:p>
          <a:p>
            <a:pPr>
              <a:spcBef>
                <a:spcPct val="50000"/>
              </a:spcBef>
            </a:pPr>
            <a:r>
              <a:rPr lang="hu-HU" sz="2000" b="1">
                <a:solidFill>
                  <a:srgbClr val="00506E"/>
                </a:solidFill>
              </a:rPr>
              <a:t>2-3 Elgőzölgés</a:t>
            </a:r>
          </a:p>
          <a:p>
            <a:pPr>
              <a:spcBef>
                <a:spcPct val="50000"/>
              </a:spcBef>
            </a:pPr>
            <a:r>
              <a:rPr lang="hu-HU" sz="2000" b="1">
                <a:solidFill>
                  <a:srgbClr val="00506E"/>
                </a:solidFill>
              </a:rPr>
              <a:t>3-4 Túlhevítés</a:t>
            </a:r>
          </a:p>
          <a:p>
            <a:pPr>
              <a:spcBef>
                <a:spcPct val="50000"/>
              </a:spcBef>
            </a:pPr>
            <a:r>
              <a:rPr lang="hu-HU" sz="2000" b="1">
                <a:solidFill>
                  <a:srgbClr val="00506E"/>
                </a:solidFill>
              </a:rPr>
              <a:t>4-5 Expanzió</a:t>
            </a:r>
          </a:p>
          <a:p>
            <a:pPr>
              <a:spcBef>
                <a:spcPct val="50000"/>
              </a:spcBef>
            </a:pPr>
            <a:r>
              <a:rPr lang="hu-HU" sz="2000" b="1">
                <a:solidFill>
                  <a:srgbClr val="00506E"/>
                </a:solidFill>
              </a:rPr>
              <a:t>5-6 Kondenzáció</a:t>
            </a:r>
          </a:p>
          <a:p>
            <a:pPr>
              <a:spcBef>
                <a:spcPct val="50000"/>
              </a:spcBef>
            </a:pPr>
            <a:r>
              <a:rPr lang="hu-HU" sz="2000" b="1">
                <a:solidFill>
                  <a:srgbClr val="00506E"/>
                </a:solidFill>
              </a:rPr>
              <a:t>6-1 Szivattyúzás</a:t>
            </a:r>
          </a:p>
        </p:txBody>
      </p:sp>
      <p:sp>
        <p:nvSpPr>
          <p:cNvPr id="153788" name="Text Box 188"/>
          <p:cNvSpPr txBox="1">
            <a:spLocks noChangeArrowheads="1"/>
          </p:cNvSpPr>
          <p:nvPr/>
        </p:nvSpPr>
        <p:spPr bwMode="auto">
          <a:xfrm>
            <a:off x="3159125" y="4143375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1</a:t>
            </a:r>
          </a:p>
        </p:txBody>
      </p:sp>
      <p:sp>
        <p:nvSpPr>
          <p:cNvPr id="153789" name="Text Box 189"/>
          <p:cNvSpPr txBox="1">
            <a:spLocks noChangeArrowheads="1"/>
          </p:cNvSpPr>
          <p:nvPr/>
        </p:nvSpPr>
        <p:spPr bwMode="auto">
          <a:xfrm>
            <a:off x="5967413" y="2132013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53790" name="Text Box 190"/>
          <p:cNvSpPr txBox="1">
            <a:spLocks noChangeArrowheads="1"/>
          </p:cNvSpPr>
          <p:nvPr/>
        </p:nvSpPr>
        <p:spPr bwMode="auto">
          <a:xfrm>
            <a:off x="6919913" y="1398588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53791" name="Text Box 191"/>
          <p:cNvSpPr txBox="1">
            <a:spLocks noChangeArrowheads="1"/>
          </p:cNvSpPr>
          <p:nvPr/>
        </p:nvSpPr>
        <p:spPr bwMode="auto">
          <a:xfrm>
            <a:off x="6862763" y="3798888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153792" name="Text Box 192"/>
          <p:cNvSpPr txBox="1">
            <a:spLocks noChangeArrowheads="1"/>
          </p:cNvSpPr>
          <p:nvPr/>
        </p:nvSpPr>
        <p:spPr bwMode="auto">
          <a:xfrm>
            <a:off x="3405188" y="4999038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6</a:t>
            </a:r>
          </a:p>
        </p:txBody>
      </p:sp>
      <p:sp>
        <p:nvSpPr>
          <p:cNvPr id="153793" name="Text Box 193"/>
          <p:cNvSpPr txBox="1">
            <a:spLocks noChangeArrowheads="1"/>
          </p:cNvSpPr>
          <p:nvPr/>
        </p:nvSpPr>
        <p:spPr bwMode="auto">
          <a:xfrm>
            <a:off x="3975100" y="3644900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graphicFrame>
        <p:nvGraphicFramePr>
          <p:cNvPr id="153799" name="Object 199"/>
          <p:cNvGraphicFramePr>
            <a:graphicFrameLocks noGrp="1" noChangeAspect="1"/>
          </p:cNvGraphicFramePr>
          <p:nvPr>
            <p:ph idx="1"/>
          </p:nvPr>
        </p:nvGraphicFramePr>
        <p:xfrm>
          <a:off x="3903663" y="5068888"/>
          <a:ext cx="414020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gyenlet" r:id="rId3" imgW="1892160" imgH="431640" progId="Equation.3">
                  <p:embed/>
                </p:oleObj>
              </mc:Choice>
              <mc:Fallback>
                <p:oleObj name="Egyenlet" r:id="rId3" imgW="1892160" imgH="431640" progId="Equation.3">
                  <p:embed/>
                  <p:pic>
                    <p:nvPicPr>
                      <p:cNvPr id="0" name="Object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3663" y="5068888"/>
                        <a:ext cx="4140200" cy="9445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3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3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3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3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3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3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3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3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3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3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3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3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3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3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5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3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3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3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3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3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5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0"/>
                            </p:stCondLst>
                            <p:childTnLst>
                              <p:par>
                                <p:cTn id="9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3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3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3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3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53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3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3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3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3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1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53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3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500"/>
                            </p:stCondLst>
                            <p:childTnLst>
                              <p:par>
                                <p:cTn id="1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53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53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53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53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53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53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53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53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53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53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53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53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53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53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153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500"/>
                            </p:stCondLst>
                            <p:childTnLst>
                              <p:par>
                                <p:cTn id="16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53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53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53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53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53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53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37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537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3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3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"/>
                            </p:stCondLst>
                            <p:childTnLst>
                              <p:par>
                                <p:cTn id="18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537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537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537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537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500"/>
                            </p:stCondLst>
                            <p:childTnLst>
                              <p:par>
                                <p:cTn id="19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537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537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61" grpId="0" animBg="1"/>
      <p:bldP spid="153782" grpId="0" animBg="1"/>
      <p:bldP spid="153764" grpId="0" animBg="1"/>
      <p:bldP spid="153647" grpId="0" animBg="1"/>
      <p:bldP spid="153648" grpId="0" animBg="1"/>
      <p:bldP spid="153649" grpId="0"/>
      <p:bldP spid="153650" grpId="0"/>
      <p:bldP spid="153763" grpId="0" animBg="1"/>
      <p:bldP spid="153762" grpId="0" animBg="1"/>
      <p:bldP spid="153767" grpId="0" animBg="1"/>
      <p:bldP spid="153770" grpId="0" animBg="1"/>
      <p:bldP spid="153771" grpId="0" animBg="1"/>
      <p:bldP spid="153772" grpId="0" animBg="1"/>
      <p:bldP spid="153773" grpId="0" animBg="1"/>
      <p:bldP spid="153776" grpId="0" animBg="1"/>
      <p:bldP spid="153777" grpId="0" animBg="1"/>
      <p:bldP spid="153781" grpId="0" animBg="1"/>
      <p:bldP spid="153778" grpId="0" animBg="1"/>
      <p:bldP spid="153779" grpId="0" animBg="1"/>
      <p:bldP spid="153783" grpId="0" animBg="1"/>
      <p:bldP spid="153766" grpId="0" animBg="1"/>
      <p:bldP spid="153780" grpId="0" animBg="1"/>
      <p:bldP spid="153785" grpId="0" build="p"/>
      <p:bldP spid="153788" grpId="0"/>
      <p:bldP spid="153789" grpId="0"/>
      <p:bldP spid="153790" grpId="0"/>
      <p:bldP spid="153791" grpId="0"/>
      <p:bldP spid="153792" grpId="0"/>
      <p:bldP spid="1537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5450" y="790575"/>
            <a:ext cx="8229600" cy="893763"/>
          </a:xfrm>
        </p:spPr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Hűtő körfolyamatok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3075" y="2100263"/>
            <a:ext cx="8229600" cy="2613025"/>
          </a:xfrm>
        </p:spPr>
        <p:txBody>
          <a:bodyPr/>
          <a:lstStyle/>
          <a:p>
            <a:pPr eaLnBrk="1" hangingPunct="1"/>
            <a:r>
              <a:rPr lang="hu-HU" smtClean="0"/>
              <a:t>Gázzal működő hűtő körfolyamat</a:t>
            </a:r>
          </a:p>
          <a:p>
            <a:pPr eaLnBrk="1" hangingPunct="1"/>
            <a:r>
              <a:rPr lang="hu-HU" smtClean="0"/>
              <a:t>Gőzzel működő hűtő körfolyamat</a:t>
            </a:r>
          </a:p>
          <a:p>
            <a:pPr eaLnBrk="1" hangingPunct="1">
              <a:buFontTx/>
              <a:buNone/>
            </a:pPr>
            <a:r>
              <a:rPr lang="hu-HU" smtClean="0"/>
              <a:t>			kompresszoros</a:t>
            </a:r>
          </a:p>
          <a:p>
            <a:pPr eaLnBrk="1" hangingPunct="1">
              <a:buFontTx/>
              <a:buNone/>
            </a:pPr>
            <a:r>
              <a:rPr lang="hu-HU" smtClean="0"/>
              <a:t>			abszorpciós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0638"/>
            <a:ext cx="8229600" cy="1143001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Gázzal működő hűtő körfolyamat</a:t>
            </a:r>
          </a:p>
        </p:txBody>
      </p:sp>
      <p:sp>
        <p:nvSpPr>
          <p:cNvPr id="157700" name="AutoShape 4"/>
          <p:cNvSpPr>
            <a:spLocks noChangeArrowheads="1"/>
          </p:cNvSpPr>
          <p:nvPr/>
        </p:nvSpPr>
        <p:spPr bwMode="auto">
          <a:xfrm rot="-5400000">
            <a:off x="1530350" y="2986088"/>
            <a:ext cx="1296988" cy="893762"/>
          </a:xfrm>
          <a:custGeom>
            <a:avLst/>
            <a:gdLst>
              <a:gd name="T0" fmla="*/ 1134865 w 21600"/>
              <a:gd name="T1" fmla="*/ 446881 h 21600"/>
              <a:gd name="T2" fmla="*/ 648494 w 21600"/>
              <a:gd name="T3" fmla="*/ 893762 h 21600"/>
              <a:gd name="T4" fmla="*/ 162124 w 21600"/>
              <a:gd name="T5" fmla="*/ 446881 h 21600"/>
              <a:gd name="T6" fmla="*/ 64849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 rot="5400000">
            <a:off x="5534025" y="2986088"/>
            <a:ext cx="1296988" cy="893762"/>
          </a:xfrm>
          <a:custGeom>
            <a:avLst/>
            <a:gdLst>
              <a:gd name="T0" fmla="*/ 1134865 w 21600"/>
              <a:gd name="T1" fmla="*/ 446881 h 21600"/>
              <a:gd name="T2" fmla="*/ 648494 w 21600"/>
              <a:gd name="T3" fmla="*/ 893762 h 21600"/>
              <a:gd name="T4" fmla="*/ 162124 w 21600"/>
              <a:gd name="T5" fmla="*/ 446881 h 21600"/>
              <a:gd name="T6" fmla="*/ 64849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7702" name="Line 6"/>
          <p:cNvSpPr>
            <a:spLocks noChangeShapeType="1"/>
          </p:cNvSpPr>
          <p:nvPr/>
        </p:nvSpPr>
        <p:spPr bwMode="auto">
          <a:xfrm flipH="1" flipV="1">
            <a:off x="2613025" y="1963738"/>
            <a:ext cx="3175" cy="1139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3856038" y="4592638"/>
            <a:ext cx="1531937" cy="565150"/>
            <a:chOff x="1854" y="1257"/>
            <a:chExt cx="965" cy="356"/>
          </a:xfrm>
        </p:grpSpPr>
        <p:sp>
          <p:nvSpPr>
            <p:cNvPr id="11318" name="Rectangle 7"/>
            <p:cNvSpPr>
              <a:spLocks noChangeArrowheads="1"/>
            </p:cNvSpPr>
            <p:nvPr/>
          </p:nvSpPr>
          <p:spPr bwMode="auto">
            <a:xfrm>
              <a:off x="1854" y="1257"/>
              <a:ext cx="960" cy="3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1319" name="Line 9"/>
            <p:cNvSpPr>
              <a:spLocks noChangeShapeType="1"/>
            </p:cNvSpPr>
            <p:nvPr/>
          </p:nvSpPr>
          <p:spPr bwMode="auto">
            <a:xfrm flipV="1">
              <a:off x="1946" y="1322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20" name="Line 12"/>
            <p:cNvSpPr>
              <a:spLocks noChangeShapeType="1"/>
            </p:cNvSpPr>
            <p:nvPr/>
          </p:nvSpPr>
          <p:spPr bwMode="auto">
            <a:xfrm flipH="1" flipV="1">
              <a:off x="2647" y="1329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21" name="Line 23"/>
            <p:cNvSpPr>
              <a:spLocks noChangeShapeType="1"/>
            </p:cNvSpPr>
            <p:nvPr/>
          </p:nvSpPr>
          <p:spPr bwMode="auto">
            <a:xfrm>
              <a:off x="2032" y="132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22" name="Line 24"/>
            <p:cNvSpPr>
              <a:spLocks noChangeShapeType="1"/>
            </p:cNvSpPr>
            <p:nvPr/>
          </p:nvSpPr>
          <p:spPr bwMode="auto">
            <a:xfrm flipH="1">
              <a:off x="2187" y="132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23" name="Line 25"/>
            <p:cNvSpPr>
              <a:spLocks noChangeShapeType="1"/>
            </p:cNvSpPr>
            <p:nvPr/>
          </p:nvSpPr>
          <p:spPr bwMode="auto">
            <a:xfrm>
              <a:off x="2339" y="1327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24" name="Line 26"/>
            <p:cNvSpPr>
              <a:spLocks noChangeShapeType="1"/>
            </p:cNvSpPr>
            <p:nvPr/>
          </p:nvSpPr>
          <p:spPr bwMode="auto">
            <a:xfrm flipH="1">
              <a:off x="2490" y="1328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25" name="Line 27"/>
            <p:cNvSpPr>
              <a:spLocks noChangeShapeType="1"/>
            </p:cNvSpPr>
            <p:nvPr/>
          </p:nvSpPr>
          <p:spPr bwMode="auto">
            <a:xfrm flipH="1">
              <a:off x="1854" y="143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26" name="Line 29"/>
            <p:cNvSpPr>
              <a:spLocks noChangeShapeType="1"/>
            </p:cNvSpPr>
            <p:nvPr/>
          </p:nvSpPr>
          <p:spPr bwMode="auto">
            <a:xfrm flipH="1">
              <a:off x="2723" y="144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3305175" y="1697038"/>
            <a:ext cx="1531938" cy="565150"/>
            <a:chOff x="2113" y="2784"/>
            <a:chExt cx="965" cy="356"/>
          </a:xfrm>
        </p:grpSpPr>
        <p:sp>
          <p:nvSpPr>
            <p:cNvPr id="11309" name="Rectangle 30"/>
            <p:cNvSpPr>
              <a:spLocks noChangeArrowheads="1"/>
            </p:cNvSpPr>
            <p:nvPr/>
          </p:nvSpPr>
          <p:spPr bwMode="auto">
            <a:xfrm>
              <a:off x="2113" y="2784"/>
              <a:ext cx="960" cy="356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1310" name="Line 31"/>
            <p:cNvSpPr>
              <a:spLocks noChangeShapeType="1"/>
            </p:cNvSpPr>
            <p:nvPr/>
          </p:nvSpPr>
          <p:spPr bwMode="auto">
            <a:xfrm flipV="1">
              <a:off x="2205" y="2849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11" name="Line 32"/>
            <p:cNvSpPr>
              <a:spLocks noChangeShapeType="1"/>
            </p:cNvSpPr>
            <p:nvPr/>
          </p:nvSpPr>
          <p:spPr bwMode="auto">
            <a:xfrm flipH="1" flipV="1">
              <a:off x="2906" y="2856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12" name="Line 33"/>
            <p:cNvSpPr>
              <a:spLocks noChangeShapeType="1"/>
            </p:cNvSpPr>
            <p:nvPr/>
          </p:nvSpPr>
          <p:spPr bwMode="auto">
            <a:xfrm>
              <a:off x="2291" y="2849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13" name="Line 34"/>
            <p:cNvSpPr>
              <a:spLocks noChangeShapeType="1"/>
            </p:cNvSpPr>
            <p:nvPr/>
          </p:nvSpPr>
          <p:spPr bwMode="auto">
            <a:xfrm flipH="1">
              <a:off x="2446" y="285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14" name="Line 35"/>
            <p:cNvSpPr>
              <a:spLocks noChangeShapeType="1"/>
            </p:cNvSpPr>
            <p:nvPr/>
          </p:nvSpPr>
          <p:spPr bwMode="auto">
            <a:xfrm>
              <a:off x="2598" y="2854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15" name="Line 36"/>
            <p:cNvSpPr>
              <a:spLocks noChangeShapeType="1"/>
            </p:cNvSpPr>
            <p:nvPr/>
          </p:nvSpPr>
          <p:spPr bwMode="auto">
            <a:xfrm flipH="1">
              <a:off x="2749" y="285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16" name="Line 37"/>
            <p:cNvSpPr>
              <a:spLocks noChangeShapeType="1"/>
            </p:cNvSpPr>
            <p:nvPr/>
          </p:nvSpPr>
          <p:spPr bwMode="auto">
            <a:xfrm flipH="1">
              <a:off x="2113" y="296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17" name="Line 38"/>
            <p:cNvSpPr>
              <a:spLocks noChangeShapeType="1"/>
            </p:cNvSpPr>
            <p:nvPr/>
          </p:nvSpPr>
          <p:spPr bwMode="auto">
            <a:xfrm flipH="1">
              <a:off x="2982" y="29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57737" name="Line 41"/>
          <p:cNvSpPr>
            <a:spLocks noChangeShapeType="1"/>
          </p:cNvSpPr>
          <p:nvPr/>
        </p:nvSpPr>
        <p:spPr bwMode="auto">
          <a:xfrm flipH="1">
            <a:off x="2611438" y="1973263"/>
            <a:ext cx="7032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7738" name="Line 42"/>
          <p:cNvSpPr>
            <a:spLocks noChangeShapeType="1"/>
          </p:cNvSpPr>
          <p:nvPr/>
        </p:nvSpPr>
        <p:spPr bwMode="auto">
          <a:xfrm>
            <a:off x="4837113" y="1992313"/>
            <a:ext cx="941387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7739" name="Line 43"/>
          <p:cNvSpPr>
            <a:spLocks noChangeShapeType="1"/>
          </p:cNvSpPr>
          <p:nvPr/>
        </p:nvSpPr>
        <p:spPr bwMode="auto">
          <a:xfrm>
            <a:off x="1746250" y="4079875"/>
            <a:ext cx="4763" cy="787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7740" name="Line 44"/>
          <p:cNvSpPr>
            <a:spLocks noChangeShapeType="1"/>
          </p:cNvSpPr>
          <p:nvPr/>
        </p:nvSpPr>
        <p:spPr bwMode="auto">
          <a:xfrm>
            <a:off x="1731963" y="4867275"/>
            <a:ext cx="2125662" cy="11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7741" name="Line 45"/>
          <p:cNvSpPr>
            <a:spLocks noChangeShapeType="1"/>
          </p:cNvSpPr>
          <p:nvPr/>
        </p:nvSpPr>
        <p:spPr bwMode="auto">
          <a:xfrm>
            <a:off x="5387975" y="4886325"/>
            <a:ext cx="1255713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7742" name="Line 46"/>
          <p:cNvSpPr>
            <a:spLocks noChangeShapeType="1"/>
          </p:cNvSpPr>
          <p:nvPr/>
        </p:nvSpPr>
        <p:spPr bwMode="auto">
          <a:xfrm>
            <a:off x="6619875" y="4073525"/>
            <a:ext cx="7938" cy="809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7743" name="Line 47"/>
          <p:cNvSpPr>
            <a:spLocks noChangeShapeType="1"/>
          </p:cNvSpPr>
          <p:nvPr/>
        </p:nvSpPr>
        <p:spPr bwMode="auto">
          <a:xfrm flipH="1">
            <a:off x="5753100" y="2000250"/>
            <a:ext cx="4763" cy="1111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6964363" y="2744788"/>
            <a:ext cx="681037" cy="1019175"/>
            <a:chOff x="4294" y="2877"/>
            <a:chExt cx="429" cy="642"/>
          </a:xfrm>
          <a:solidFill>
            <a:schemeClr val="bg1">
              <a:lumMod val="75000"/>
            </a:schemeClr>
          </a:solidFill>
        </p:grpSpPr>
        <p:sp>
          <p:nvSpPr>
            <p:cNvPr id="11303" name="Oval 49"/>
            <p:cNvSpPr>
              <a:spLocks noChangeArrowheads="1"/>
            </p:cNvSpPr>
            <p:nvPr/>
          </p:nvSpPr>
          <p:spPr bwMode="auto">
            <a:xfrm>
              <a:off x="4294" y="3089"/>
              <a:ext cx="429" cy="430"/>
            </a:xfrm>
            <a:prstGeom prst="ellips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1304" name="AutoShape 50"/>
            <p:cNvSpPr>
              <a:spLocks noChangeArrowheads="1"/>
            </p:cNvSpPr>
            <p:nvPr/>
          </p:nvSpPr>
          <p:spPr bwMode="auto">
            <a:xfrm>
              <a:off x="4389" y="3261"/>
              <a:ext cx="246" cy="84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1305" name="Line 51"/>
            <p:cNvSpPr>
              <a:spLocks noChangeShapeType="1"/>
            </p:cNvSpPr>
            <p:nvPr/>
          </p:nvSpPr>
          <p:spPr bwMode="auto">
            <a:xfrm flipV="1">
              <a:off x="4503" y="2877"/>
              <a:ext cx="0" cy="21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06" name="Line 52"/>
            <p:cNvSpPr>
              <a:spLocks noChangeShapeType="1"/>
            </p:cNvSpPr>
            <p:nvPr/>
          </p:nvSpPr>
          <p:spPr bwMode="auto">
            <a:xfrm flipV="1">
              <a:off x="4431" y="2985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07" name="Line 53"/>
            <p:cNvSpPr>
              <a:spLocks noChangeShapeType="1"/>
            </p:cNvSpPr>
            <p:nvPr/>
          </p:nvSpPr>
          <p:spPr bwMode="auto">
            <a:xfrm flipV="1">
              <a:off x="4427" y="2888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08" name="Line 54"/>
            <p:cNvSpPr>
              <a:spLocks noChangeShapeType="1"/>
            </p:cNvSpPr>
            <p:nvPr/>
          </p:nvSpPr>
          <p:spPr bwMode="auto">
            <a:xfrm flipV="1">
              <a:off x="4429" y="2938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57751" name="Line 55"/>
          <p:cNvSpPr>
            <a:spLocks noChangeShapeType="1"/>
          </p:cNvSpPr>
          <p:nvPr/>
        </p:nvSpPr>
        <p:spPr bwMode="auto">
          <a:xfrm>
            <a:off x="6624638" y="3430588"/>
            <a:ext cx="3429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5" name="Group 72"/>
          <p:cNvGrpSpPr>
            <a:grpSpLocks/>
          </p:cNvGrpSpPr>
          <p:nvPr/>
        </p:nvGrpSpPr>
        <p:grpSpPr bwMode="auto">
          <a:xfrm>
            <a:off x="2974975" y="2765425"/>
            <a:ext cx="681038" cy="1019175"/>
            <a:chOff x="1874" y="1918"/>
            <a:chExt cx="429" cy="642"/>
          </a:xfrm>
          <a:solidFill>
            <a:schemeClr val="bg1">
              <a:lumMod val="75000"/>
            </a:schemeClr>
          </a:solidFill>
        </p:grpSpPr>
        <p:grpSp>
          <p:nvGrpSpPr>
            <p:cNvPr id="11297" name="Group 71"/>
            <p:cNvGrpSpPr>
              <a:grpSpLocks/>
            </p:cNvGrpSpPr>
            <p:nvPr/>
          </p:nvGrpSpPr>
          <p:grpSpPr bwMode="auto">
            <a:xfrm>
              <a:off x="1874" y="1918"/>
              <a:ext cx="429" cy="642"/>
              <a:chOff x="1874" y="1918"/>
              <a:chExt cx="429" cy="642"/>
            </a:xfrm>
            <a:grpFill/>
          </p:grpSpPr>
          <p:sp>
            <p:nvSpPr>
              <p:cNvPr id="11301" name="Oval 57"/>
              <p:cNvSpPr>
                <a:spLocks noChangeArrowheads="1"/>
              </p:cNvSpPr>
              <p:nvPr/>
            </p:nvSpPr>
            <p:spPr bwMode="auto">
              <a:xfrm>
                <a:off x="1874" y="2130"/>
                <a:ext cx="429" cy="430"/>
              </a:xfrm>
              <a:prstGeom prst="ellipse">
                <a:avLst/>
              </a:pr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11302" name="Line 59"/>
              <p:cNvSpPr>
                <a:spLocks noChangeShapeType="1"/>
              </p:cNvSpPr>
              <p:nvPr/>
            </p:nvSpPr>
            <p:spPr bwMode="auto">
              <a:xfrm flipV="1">
                <a:off x="2083" y="1918"/>
                <a:ext cx="0" cy="210"/>
              </a:xfrm>
              <a:prstGeom prst="line">
                <a:avLst/>
              </a:pr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11298" name="Line 60"/>
            <p:cNvSpPr>
              <a:spLocks noChangeShapeType="1"/>
            </p:cNvSpPr>
            <p:nvPr/>
          </p:nvSpPr>
          <p:spPr bwMode="auto">
            <a:xfrm flipV="1">
              <a:off x="2011" y="2026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299" name="Line 61"/>
            <p:cNvSpPr>
              <a:spLocks noChangeShapeType="1"/>
            </p:cNvSpPr>
            <p:nvPr/>
          </p:nvSpPr>
          <p:spPr bwMode="auto">
            <a:xfrm flipV="1">
              <a:off x="2007" y="1929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00" name="Line 62"/>
            <p:cNvSpPr>
              <a:spLocks noChangeShapeType="1"/>
            </p:cNvSpPr>
            <p:nvPr/>
          </p:nvSpPr>
          <p:spPr bwMode="auto">
            <a:xfrm flipV="1">
              <a:off x="2009" y="1979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57759" name="Line 63"/>
          <p:cNvSpPr>
            <a:spLocks noChangeShapeType="1"/>
          </p:cNvSpPr>
          <p:nvPr/>
        </p:nvSpPr>
        <p:spPr bwMode="auto">
          <a:xfrm>
            <a:off x="2635250" y="3441700"/>
            <a:ext cx="3429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7761" name="AutoShape 65"/>
          <p:cNvSpPr>
            <a:spLocks noChangeArrowheads="1"/>
          </p:cNvSpPr>
          <p:nvPr/>
        </p:nvSpPr>
        <p:spPr bwMode="auto">
          <a:xfrm>
            <a:off x="333375" y="1366838"/>
            <a:ext cx="2144713" cy="436562"/>
          </a:xfrm>
          <a:prstGeom prst="wedgeRoundRectCallout">
            <a:avLst>
              <a:gd name="adj1" fmla="val 31421"/>
              <a:gd name="adj2" fmla="val 34090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Kompresszor</a:t>
            </a:r>
          </a:p>
        </p:txBody>
      </p:sp>
      <p:sp>
        <p:nvSpPr>
          <p:cNvPr id="157762" name="AutoShape 66"/>
          <p:cNvSpPr>
            <a:spLocks noChangeArrowheads="1"/>
          </p:cNvSpPr>
          <p:nvPr/>
        </p:nvSpPr>
        <p:spPr bwMode="auto">
          <a:xfrm>
            <a:off x="7196138" y="1979613"/>
            <a:ext cx="1546225" cy="436562"/>
          </a:xfrm>
          <a:prstGeom prst="wedgeRoundRectCallout">
            <a:avLst>
              <a:gd name="adj1" fmla="val -101435"/>
              <a:gd name="adj2" fmla="val 18090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Turbina</a:t>
            </a:r>
          </a:p>
        </p:txBody>
      </p:sp>
      <p:sp>
        <p:nvSpPr>
          <p:cNvPr id="157763" name="AutoShape 67"/>
          <p:cNvSpPr>
            <a:spLocks noChangeArrowheads="1"/>
          </p:cNvSpPr>
          <p:nvPr/>
        </p:nvSpPr>
        <p:spPr bwMode="auto">
          <a:xfrm>
            <a:off x="7297738" y="5033963"/>
            <a:ext cx="1546225" cy="436562"/>
          </a:xfrm>
          <a:prstGeom prst="wedgeRoundRectCallout">
            <a:avLst>
              <a:gd name="adj1" fmla="val -51949"/>
              <a:gd name="adj2" fmla="val -37836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Generátor</a:t>
            </a:r>
          </a:p>
        </p:txBody>
      </p:sp>
      <p:sp>
        <p:nvSpPr>
          <p:cNvPr id="157764" name="AutoShape 68"/>
          <p:cNvSpPr>
            <a:spLocks noChangeArrowheads="1"/>
          </p:cNvSpPr>
          <p:nvPr/>
        </p:nvSpPr>
        <p:spPr bwMode="auto">
          <a:xfrm>
            <a:off x="5214938" y="1077913"/>
            <a:ext cx="1893887" cy="503237"/>
          </a:xfrm>
          <a:prstGeom prst="wedgeRoundRectCallout">
            <a:avLst>
              <a:gd name="adj1" fmla="val -74477"/>
              <a:gd name="adj2" fmla="val 10425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Hőleadó</a:t>
            </a:r>
          </a:p>
        </p:txBody>
      </p:sp>
      <p:sp>
        <p:nvSpPr>
          <p:cNvPr id="157765" name="AutoShape 69"/>
          <p:cNvSpPr>
            <a:spLocks noChangeArrowheads="1"/>
          </p:cNvSpPr>
          <p:nvPr/>
        </p:nvSpPr>
        <p:spPr bwMode="auto">
          <a:xfrm>
            <a:off x="5276850" y="5462588"/>
            <a:ext cx="1812925" cy="803275"/>
          </a:xfrm>
          <a:prstGeom prst="wedgeRoundRectCallout">
            <a:avLst>
              <a:gd name="adj1" fmla="val -59894"/>
              <a:gd name="adj2" fmla="val -10434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Hőfelvevő (Hűtő)</a:t>
            </a:r>
          </a:p>
        </p:txBody>
      </p:sp>
      <p:sp>
        <p:nvSpPr>
          <p:cNvPr id="157766" name="AutoShape 70"/>
          <p:cNvSpPr>
            <a:spLocks noChangeArrowheads="1"/>
          </p:cNvSpPr>
          <p:nvPr/>
        </p:nvSpPr>
        <p:spPr bwMode="auto">
          <a:xfrm>
            <a:off x="927100" y="5562600"/>
            <a:ext cx="1546225" cy="436563"/>
          </a:xfrm>
          <a:prstGeom prst="wedgeRoundRectCallout">
            <a:avLst>
              <a:gd name="adj1" fmla="val 109241"/>
              <a:gd name="adj2" fmla="val -51545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Motor</a:t>
            </a:r>
          </a:p>
        </p:txBody>
      </p:sp>
      <p:sp>
        <p:nvSpPr>
          <p:cNvPr id="157770" name="Text Box 74"/>
          <p:cNvSpPr txBox="1">
            <a:spLocks noChangeArrowheads="1"/>
          </p:cNvSpPr>
          <p:nvPr/>
        </p:nvSpPr>
        <p:spPr bwMode="auto">
          <a:xfrm>
            <a:off x="2225675" y="231140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157772" name="Text Box 76"/>
          <p:cNvSpPr txBox="1">
            <a:spLocks noChangeArrowheads="1"/>
          </p:cNvSpPr>
          <p:nvPr/>
        </p:nvSpPr>
        <p:spPr bwMode="auto">
          <a:xfrm>
            <a:off x="5370513" y="21574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57774" name="Text Box 78"/>
          <p:cNvSpPr txBox="1">
            <a:spLocks noChangeArrowheads="1"/>
          </p:cNvSpPr>
          <p:nvPr/>
        </p:nvSpPr>
        <p:spPr bwMode="auto">
          <a:xfrm>
            <a:off x="1363663" y="43672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4</a:t>
            </a:r>
          </a:p>
        </p:txBody>
      </p:sp>
      <p:sp>
        <p:nvSpPr>
          <p:cNvPr id="157776" name="Text Box 80"/>
          <p:cNvSpPr txBox="1">
            <a:spLocks noChangeArrowheads="1"/>
          </p:cNvSpPr>
          <p:nvPr/>
        </p:nvSpPr>
        <p:spPr bwMode="auto">
          <a:xfrm>
            <a:off x="6234113" y="4283075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57769" name="Oval 73"/>
          <p:cNvSpPr>
            <a:spLocks noChangeArrowheads="1"/>
          </p:cNvSpPr>
          <p:nvPr/>
        </p:nvSpPr>
        <p:spPr bwMode="auto">
          <a:xfrm>
            <a:off x="2503488" y="243363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7771" name="Oval 75"/>
          <p:cNvSpPr>
            <a:spLocks noChangeArrowheads="1"/>
          </p:cNvSpPr>
          <p:nvPr/>
        </p:nvSpPr>
        <p:spPr bwMode="auto">
          <a:xfrm>
            <a:off x="5648325" y="227965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7773" name="Oval 77"/>
          <p:cNvSpPr>
            <a:spLocks noChangeArrowheads="1"/>
          </p:cNvSpPr>
          <p:nvPr/>
        </p:nvSpPr>
        <p:spPr bwMode="auto">
          <a:xfrm>
            <a:off x="1641475" y="448945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7775" name="Oval 79"/>
          <p:cNvSpPr>
            <a:spLocks noChangeArrowheads="1"/>
          </p:cNvSpPr>
          <p:nvPr/>
        </p:nvSpPr>
        <p:spPr bwMode="auto">
          <a:xfrm>
            <a:off x="6511925" y="4405313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7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7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7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7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7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7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7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7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7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7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7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7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7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7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7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7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7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7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7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7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7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7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7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7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7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7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7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7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7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7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7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57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00"/>
                            </p:stCondLst>
                            <p:childTnLst>
                              <p:par>
                                <p:cTn id="12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57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57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7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7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7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57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57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57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57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57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57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000"/>
                            </p:stCondLst>
                            <p:childTnLst>
                              <p:par>
                                <p:cTn id="1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5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00"/>
                            </p:stCondLst>
                            <p:childTnLst>
                              <p:par>
                                <p:cTn id="15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57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57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50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5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000"/>
                            </p:stCondLst>
                            <p:childTnLst>
                              <p:par>
                                <p:cTn id="16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57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57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000"/>
                            </p:stCondLst>
                            <p:childTnLst>
                              <p:par>
                                <p:cTn id="1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57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4500"/>
                            </p:stCondLst>
                            <p:childTnLst>
                              <p:par>
                                <p:cTn id="17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57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57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5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5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nimBg="1"/>
      <p:bldP spid="157701" grpId="0" animBg="1"/>
      <p:bldP spid="157702" grpId="0" animBg="1"/>
      <p:bldP spid="157737" grpId="0" animBg="1"/>
      <p:bldP spid="157738" grpId="0" animBg="1"/>
      <p:bldP spid="157739" grpId="0" animBg="1"/>
      <p:bldP spid="157740" grpId="0" animBg="1"/>
      <p:bldP spid="157741" grpId="0" animBg="1"/>
      <p:bldP spid="157742" grpId="0" animBg="1"/>
      <p:bldP spid="157743" grpId="0" animBg="1"/>
      <p:bldP spid="157751" grpId="0" animBg="1"/>
      <p:bldP spid="157759" grpId="0" animBg="1"/>
      <p:bldP spid="157761" grpId="0" animBg="1"/>
      <p:bldP spid="157762" grpId="0" animBg="1"/>
      <p:bldP spid="157763" grpId="0" animBg="1"/>
      <p:bldP spid="157764" grpId="0" animBg="1"/>
      <p:bldP spid="157765" grpId="0" animBg="1"/>
      <p:bldP spid="157766" grpId="0" animBg="1"/>
      <p:bldP spid="157770" grpId="0"/>
      <p:bldP spid="157772" grpId="0"/>
      <p:bldP spid="157774" grpId="0"/>
      <p:bldP spid="157776" grpId="0"/>
      <p:bldP spid="157769" grpId="0" animBg="1"/>
      <p:bldP spid="157771" grpId="0" animBg="1"/>
      <p:bldP spid="157773" grpId="0" animBg="1"/>
      <p:bldP spid="1577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24" name="Text Box 104"/>
          <p:cNvSpPr txBox="1">
            <a:spLocks noChangeArrowheads="1"/>
          </p:cNvSpPr>
          <p:nvPr/>
        </p:nvSpPr>
        <p:spPr bwMode="auto">
          <a:xfrm>
            <a:off x="5165725" y="3997325"/>
            <a:ext cx="419100" cy="396875"/>
          </a:xfrm>
          <a:prstGeom prst="rect">
            <a:avLst/>
          </a:prstGeom>
          <a:solidFill>
            <a:srgbClr val="00506E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58893" name="Freeform 173"/>
          <p:cNvSpPr>
            <a:spLocks/>
          </p:cNvSpPr>
          <p:nvPr/>
        </p:nvSpPr>
        <p:spPr bwMode="auto">
          <a:xfrm>
            <a:off x="5567363" y="2932113"/>
            <a:ext cx="1457325" cy="2162175"/>
          </a:xfrm>
          <a:custGeom>
            <a:avLst/>
            <a:gdLst>
              <a:gd name="T0" fmla="*/ 3 w 918"/>
              <a:gd name="T1" fmla="*/ 921 h 1362"/>
              <a:gd name="T2" fmla="*/ 297 w 918"/>
              <a:gd name="T3" fmla="*/ 714 h 1362"/>
              <a:gd name="T4" fmla="*/ 495 w 918"/>
              <a:gd name="T5" fmla="*/ 543 h 1362"/>
              <a:gd name="T6" fmla="*/ 654 w 918"/>
              <a:gd name="T7" fmla="*/ 378 h 1362"/>
              <a:gd name="T8" fmla="*/ 831 w 918"/>
              <a:gd name="T9" fmla="*/ 159 h 1362"/>
              <a:gd name="T10" fmla="*/ 918 w 918"/>
              <a:gd name="T11" fmla="*/ 0 h 1362"/>
              <a:gd name="T12" fmla="*/ 915 w 918"/>
              <a:gd name="T13" fmla="*/ 1026 h 1362"/>
              <a:gd name="T14" fmla="*/ 630 w 918"/>
              <a:gd name="T15" fmla="*/ 1170 h 1362"/>
              <a:gd name="T16" fmla="*/ 357 w 918"/>
              <a:gd name="T17" fmla="*/ 1269 h 1362"/>
              <a:gd name="T18" fmla="*/ 0 w 918"/>
              <a:gd name="T19" fmla="*/ 1362 h 1362"/>
              <a:gd name="T20" fmla="*/ 3 w 918"/>
              <a:gd name="T21" fmla="*/ 921 h 13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18"/>
              <a:gd name="T34" fmla="*/ 0 h 1362"/>
              <a:gd name="T35" fmla="*/ 918 w 918"/>
              <a:gd name="T36" fmla="*/ 1362 h 13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18" h="1362">
                <a:moveTo>
                  <a:pt x="3" y="921"/>
                </a:moveTo>
                <a:lnTo>
                  <a:pt x="297" y="714"/>
                </a:lnTo>
                <a:lnTo>
                  <a:pt x="495" y="543"/>
                </a:lnTo>
                <a:lnTo>
                  <a:pt x="654" y="378"/>
                </a:lnTo>
                <a:lnTo>
                  <a:pt x="831" y="159"/>
                </a:lnTo>
                <a:lnTo>
                  <a:pt x="918" y="0"/>
                </a:lnTo>
                <a:lnTo>
                  <a:pt x="915" y="1026"/>
                </a:lnTo>
                <a:lnTo>
                  <a:pt x="630" y="1170"/>
                </a:lnTo>
                <a:lnTo>
                  <a:pt x="357" y="1269"/>
                </a:lnTo>
                <a:lnTo>
                  <a:pt x="0" y="1362"/>
                </a:lnTo>
                <a:lnTo>
                  <a:pt x="3" y="921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8887" name="Freeform 167"/>
          <p:cNvSpPr>
            <a:spLocks/>
          </p:cNvSpPr>
          <p:nvPr/>
        </p:nvSpPr>
        <p:spPr bwMode="auto">
          <a:xfrm>
            <a:off x="5562600" y="4551363"/>
            <a:ext cx="1462088" cy="1609725"/>
          </a:xfrm>
          <a:custGeom>
            <a:avLst/>
            <a:gdLst>
              <a:gd name="T0" fmla="*/ 3 w 921"/>
              <a:gd name="T1" fmla="*/ 330 h 1014"/>
              <a:gd name="T2" fmla="*/ 138 w 921"/>
              <a:gd name="T3" fmla="*/ 306 h 1014"/>
              <a:gd name="T4" fmla="*/ 312 w 921"/>
              <a:gd name="T5" fmla="*/ 267 h 1014"/>
              <a:gd name="T6" fmla="*/ 504 w 921"/>
              <a:gd name="T7" fmla="*/ 198 h 1014"/>
              <a:gd name="T8" fmla="*/ 759 w 921"/>
              <a:gd name="T9" fmla="*/ 93 h 1014"/>
              <a:gd name="T10" fmla="*/ 918 w 921"/>
              <a:gd name="T11" fmla="*/ 0 h 1014"/>
              <a:gd name="T12" fmla="*/ 921 w 921"/>
              <a:gd name="T13" fmla="*/ 1014 h 1014"/>
              <a:gd name="T14" fmla="*/ 0 w 921"/>
              <a:gd name="T15" fmla="*/ 1014 h 1014"/>
              <a:gd name="T16" fmla="*/ 3 w 921"/>
              <a:gd name="T17" fmla="*/ 330 h 10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21"/>
              <a:gd name="T28" fmla="*/ 0 h 1014"/>
              <a:gd name="T29" fmla="*/ 921 w 921"/>
              <a:gd name="T30" fmla="*/ 1014 h 10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21" h="1014">
                <a:moveTo>
                  <a:pt x="3" y="330"/>
                </a:moveTo>
                <a:lnTo>
                  <a:pt x="138" y="306"/>
                </a:lnTo>
                <a:lnTo>
                  <a:pt x="312" y="267"/>
                </a:lnTo>
                <a:lnTo>
                  <a:pt x="504" y="198"/>
                </a:lnTo>
                <a:lnTo>
                  <a:pt x="759" y="93"/>
                </a:lnTo>
                <a:lnTo>
                  <a:pt x="918" y="0"/>
                </a:lnTo>
                <a:lnTo>
                  <a:pt x="921" y="1014"/>
                </a:lnTo>
                <a:lnTo>
                  <a:pt x="0" y="1014"/>
                </a:lnTo>
                <a:lnTo>
                  <a:pt x="3" y="33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Gázzal működő hűtő körfolyamat</a:t>
            </a:r>
          </a:p>
        </p:txBody>
      </p:sp>
      <p:graphicFrame>
        <p:nvGraphicFramePr>
          <p:cNvPr id="158898" name="Object 178"/>
          <p:cNvGraphicFramePr>
            <a:graphicFrameLocks noGrp="1" noChangeAspect="1"/>
          </p:cNvGraphicFramePr>
          <p:nvPr>
            <p:ph sz="half" idx="1"/>
          </p:nvPr>
        </p:nvGraphicFramePr>
        <p:xfrm>
          <a:off x="576263" y="4370388"/>
          <a:ext cx="3127375" cy="179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gyenlet" r:id="rId3" imgW="1307880" imgH="749160" progId="Equation.3">
                  <p:embed/>
                </p:oleObj>
              </mc:Choice>
              <mc:Fallback>
                <p:oleObj name="Egyenlet" r:id="rId3" imgW="1307880" imgH="749160" progId="Equation.3">
                  <p:embed/>
                  <p:pic>
                    <p:nvPicPr>
                      <p:cNvPr id="0" name="Object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4370388"/>
                        <a:ext cx="3127375" cy="179228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85" name="Line 65"/>
          <p:cNvSpPr>
            <a:spLocks noChangeShapeType="1"/>
          </p:cNvSpPr>
          <p:nvPr/>
        </p:nvSpPr>
        <p:spPr bwMode="auto">
          <a:xfrm>
            <a:off x="4259263" y="1212850"/>
            <a:ext cx="1587" cy="4954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8786" name="Line 66"/>
          <p:cNvSpPr>
            <a:spLocks noChangeShapeType="1"/>
          </p:cNvSpPr>
          <p:nvPr/>
        </p:nvSpPr>
        <p:spPr bwMode="auto">
          <a:xfrm>
            <a:off x="4279900" y="6161088"/>
            <a:ext cx="464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58800" name="Text Box 80"/>
          <p:cNvSpPr txBox="1">
            <a:spLocks noChangeArrowheads="1"/>
          </p:cNvSpPr>
          <p:nvPr/>
        </p:nvSpPr>
        <p:spPr bwMode="auto">
          <a:xfrm>
            <a:off x="7759700" y="5718175"/>
            <a:ext cx="1463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s (J/kg</a:t>
            </a:r>
            <a:r>
              <a:rPr lang="en-US" sz="2000" b="1" i="1" dirty="0">
                <a:cs typeface="Arial" charset="0"/>
              </a:rPr>
              <a:t>·</a:t>
            </a:r>
            <a:r>
              <a:rPr lang="hu-HU" sz="2000" b="1" i="1" dirty="0">
                <a:cs typeface="Arial" charset="0"/>
              </a:rPr>
              <a:t>K)</a:t>
            </a:r>
            <a:endParaRPr lang="en-US" sz="2000" b="1" i="1" dirty="0">
              <a:cs typeface="Arial" charset="0"/>
            </a:endParaRPr>
          </a:p>
        </p:txBody>
      </p:sp>
      <p:sp>
        <p:nvSpPr>
          <p:cNvPr id="158801" name="Text Box 81"/>
          <p:cNvSpPr txBox="1">
            <a:spLocks noChangeArrowheads="1"/>
          </p:cNvSpPr>
          <p:nvPr/>
        </p:nvSpPr>
        <p:spPr bwMode="auto">
          <a:xfrm>
            <a:off x="4357688" y="925513"/>
            <a:ext cx="796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 (K)</a:t>
            </a:r>
          </a:p>
        </p:txBody>
      </p:sp>
      <p:sp>
        <p:nvSpPr>
          <p:cNvPr id="158815" name="Freeform 95"/>
          <p:cNvSpPr>
            <a:spLocks/>
          </p:cNvSpPr>
          <p:nvPr/>
        </p:nvSpPr>
        <p:spPr bwMode="auto">
          <a:xfrm>
            <a:off x="4491038" y="2370138"/>
            <a:ext cx="2841625" cy="2376487"/>
          </a:xfrm>
          <a:custGeom>
            <a:avLst/>
            <a:gdLst>
              <a:gd name="T0" fmla="*/ 0 w 2356"/>
              <a:gd name="T1" fmla="*/ 1487 h 1487"/>
              <a:gd name="T2" fmla="*/ 932 w 2356"/>
              <a:gd name="T3" fmla="*/ 1246 h 1487"/>
              <a:gd name="T4" fmla="*/ 1812 w 2356"/>
              <a:gd name="T5" fmla="*/ 681 h 1487"/>
              <a:gd name="T6" fmla="*/ 2356 w 2356"/>
              <a:gd name="T7" fmla="*/ 0 h 1487"/>
              <a:gd name="T8" fmla="*/ 0 60000 65536"/>
              <a:gd name="T9" fmla="*/ 0 60000 65536"/>
              <a:gd name="T10" fmla="*/ 0 60000 65536"/>
              <a:gd name="T11" fmla="*/ 0 60000 65536"/>
              <a:gd name="T12" fmla="*/ 0 w 2356"/>
              <a:gd name="T13" fmla="*/ 0 h 1487"/>
              <a:gd name="T14" fmla="*/ 2356 w 2356"/>
              <a:gd name="T15" fmla="*/ 1487 h 14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56" h="1487">
                <a:moveTo>
                  <a:pt x="0" y="1487"/>
                </a:moveTo>
                <a:cubicBezTo>
                  <a:pt x="315" y="1433"/>
                  <a:pt x="630" y="1380"/>
                  <a:pt x="932" y="1246"/>
                </a:cubicBezTo>
                <a:cubicBezTo>
                  <a:pt x="1234" y="1112"/>
                  <a:pt x="1575" y="889"/>
                  <a:pt x="1812" y="681"/>
                </a:cubicBezTo>
                <a:cubicBezTo>
                  <a:pt x="2049" y="473"/>
                  <a:pt x="2202" y="236"/>
                  <a:pt x="2356" y="0"/>
                </a:cubicBezTo>
              </a:path>
            </a:pathLst>
          </a:cu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8816" name="Freeform 96"/>
          <p:cNvSpPr>
            <a:spLocks/>
          </p:cNvSpPr>
          <p:nvPr/>
        </p:nvSpPr>
        <p:spPr bwMode="auto">
          <a:xfrm>
            <a:off x="5184775" y="3379788"/>
            <a:ext cx="3109913" cy="1763712"/>
          </a:xfrm>
          <a:custGeom>
            <a:avLst/>
            <a:gdLst>
              <a:gd name="T0" fmla="*/ 0 w 2356"/>
              <a:gd name="T1" fmla="*/ 1487 h 1487"/>
              <a:gd name="T2" fmla="*/ 932 w 2356"/>
              <a:gd name="T3" fmla="*/ 1246 h 1487"/>
              <a:gd name="T4" fmla="*/ 1812 w 2356"/>
              <a:gd name="T5" fmla="*/ 681 h 1487"/>
              <a:gd name="T6" fmla="*/ 2356 w 2356"/>
              <a:gd name="T7" fmla="*/ 0 h 1487"/>
              <a:gd name="T8" fmla="*/ 0 60000 65536"/>
              <a:gd name="T9" fmla="*/ 0 60000 65536"/>
              <a:gd name="T10" fmla="*/ 0 60000 65536"/>
              <a:gd name="T11" fmla="*/ 0 60000 65536"/>
              <a:gd name="T12" fmla="*/ 0 w 2356"/>
              <a:gd name="T13" fmla="*/ 0 h 1487"/>
              <a:gd name="T14" fmla="*/ 2356 w 2356"/>
              <a:gd name="T15" fmla="*/ 1487 h 14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56" h="1487">
                <a:moveTo>
                  <a:pt x="0" y="1487"/>
                </a:moveTo>
                <a:cubicBezTo>
                  <a:pt x="315" y="1433"/>
                  <a:pt x="630" y="1380"/>
                  <a:pt x="932" y="1246"/>
                </a:cubicBezTo>
                <a:cubicBezTo>
                  <a:pt x="1234" y="1112"/>
                  <a:pt x="1575" y="889"/>
                  <a:pt x="1812" y="681"/>
                </a:cubicBezTo>
                <a:cubicBezTo>
                  <a:pt x="2049" y="473"/>
                  <a:pt x="2202" y="236"/>
                  <a:pt x="2356" y="0"/>
                </a:cubicBezTo>
              </a:path>
            </a:pathLst>
          </a:cu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8817" name="Line 97"/>
          <p:cNvSpPr>
            <a:spLocks noChangeShapeType="1"/>
          </p:cNvSpPr>
          <p:nvPr/>
        </p:nvSpPr>
        <p:spPr bwMode="auto">
          <a:xfrm>
            <a:off x="5572125" y="4379913"/>
            <a:ext cx="0" cy="596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58818" name="Line 98"/>
          <p:cNvSpPr>
            <a:spLocks noChangeShapeType="1"/>
          </p:cNvSpPr>
          <p:nvPr/>
        </p:nvSpPr>
        <p:spPr bwMode="auto">
          <a:xfrm>
            <a:off x="7021513" y="3044825"/>
            <a:ext cx="0" cy="1525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58819" name="Oval 99"/>
          <p:cNvSpPr>
            <a:spLocks noChangeArrowheads="1"/>
          </p:cNvSpPr>
          <p:nvPr/>
        </p:nvSpPr>
        <p:spPr bwMode="auto">
          <a:xfrm>
            <a:off x="5470525" y="42672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8823" name="Text Box 103"/>
          <p:cNvSpPr txBox="1">
            <a:spLocks noChangeArrowheads="1"/>
          </p:cNvSpPr>
          <p:nvPr/>
        </p:nvSpPr>
        <p:spPr bwMode="auto">
          <a:xfrm>
            <a:off x="7072313" y="4494213"/>
            <a:ext cx="41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158825" name="Text Box 105"/>
          <p:cNvSpPr txBox="1">
            <a:spLocks noChangeArrowheads="1"/>
          </p:cNvSpPr>
          <p:nvPr/>
        </p:nvSpPr>
        <p:spPr bwMode="auto">
          <a:xfrm>
            <a:off x="5189538" y="5111750"/>
            <a:ext cx="41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58826" name="Text Box 106"/>
          <p:cNvSpPr txBox="1">
            <a:spLocks noChangeArrowheads="1"/>
          </p:cNvSpPr>
          <p:nvPr/>
        </p:nvSpPr>
        <p:spPr bwMode="auto">
          <a:xfrm>
            <a:off x="6642100" y="2620963"/>
            <a:ext cx="41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58827" name="Freeform 107"/>
          <p:cNvSpPr>
            <a:spLocks/>
          </p:cNvSpPr>
          <p:nvPr/>
        </p:nvSpPr>
        <p:spPr bwMode="auto">
          <a:xfrm>
            <a:off x="5576888" y="4603750"/>
            <a:ext cx="1366837" cy="481013"/>
          </a:xfrm>
          <a:custGeom>
            <a:avLst/>
            <a:gdLst>
              <a:gd name="T0" fmla="*/ 0 w 855"/>
              <a:gd name="T1" fmla="*/ 303 h 303"/>
              <a:gd name="T2" fmla="*/ 135 w 855"/>
              <a:gd name="T3" fmla="*/ 273 h 303"/>
              <a:gd name="T4" fmla="*/ 294 w 855"/>
              <a:gd name="T5" fmla="*/ 234 h 303"/>
              <a:gd name="T6" fmla="*/ 429 w 855"/>
              <a:gd name="T7" fmla="*/ 192 h 303"/>
              <a:gd name="T8" fmla="*/ 594 w 855"/>
              <a:gd name="T9" fmla="*/ 132 h 303"/>
              <a:gd name="T10" fmla="*/ 759 w 855"/>
              <a:gd name="T11" fmla="*/ 54 h 303"/>
              <a:gd name="T12" fmla="*/ 855 w 855"/>
              <a:gd name="T13" fmla="*/ 0 h 3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55"/>
              <a:gd name="T22" fmla="*/ 0 h 303"/>
              <a:gd name="T23" fmla="*/ 855 w 855"/>
              <a:gd name="T24" fmla="*/ 303 h 3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55" h="303">
                <a:moveTo>
                  <a:pt x="0" y="303"/>
                </a:moveTo>
                <a:cubicBezTo>
                  <a:pt x="43" y="293"/>
                  <a:pt x="86" y="284"/>
                  <a:pt x="135" y="273"/>
                </a:cubicBezTo>
                <a:cubicBezTo>
                  <a:pt x="184" y="262"/>
                  <a:pt x="245" y="247"/>
                  <a:pt x="294" y="234"/>
                </a:cubicBezTo>
                <a:cubicBezTo>
                  <a:pt x="343" y="221"/>
                  <a:pt x="379" y="209"/>
                  <a:pt x="429" y="192"/>
                </a:cubicBezTo>
                <a:cubicBezTo>
                  <a:pt x="479" y="175"/>
                  <a:pt x="539" y="155"/>
                  <a:pt x="594" y="132"/>
                </a:cubicBezTo>
                <a:cubicBezTo>
                  <a:pt x="649" y="109"/>
                  <a:pt x="716" y="76"/>
                  <a:pt x="759" y="54"/>
                </a:cubicBezTo>
                <a:cubicBezTo>
                  <a:pt x="802" y="32"/>
                  <a:pt x="828" y="16"/>
                  <a:pt x="855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58820" name="Oval 100"/>
          <p:cNvSpPr>
            <a:spLocks noChangeArrowheads="1"/>
          </p:cNvSpPr>
          <p:nvPr/>
        </p:nvSpPr>
        <p:spPr bwMode="auto">
          <a:xfrm>
            <a:off x="5476875" y="498475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8828" name="Freeform 108"/>
          <p:cNvSpPr>
            <a:spLocks/>
          </p:cNvSpPr>
          <p:nvPr/>
        </p:nvSpPr>
        <p:spPr bwMode="auto">
          <a:xfrm>
            <a:off x="5662613" y="2941638"/>
            <a:ext cx="1362075" cy="1390650"/>
          </a:xfrm>
          <a:custGeom>
            <a:avLst/>
            <a:gdLst>
              <a:gd name="T0" fmla="*/ 858 w 858"/>
              <a:gd name="T1" fmla="*/ 0 h 876"/>
              <a:gd name="T2" fmla="*/ 795 w 858"/>
              <a:gd name="T3" fmla="*/ 120 h 876"/>
              <a:gd name="T4" fmla="*/ 696 w 858"/>
              <a:gd name="T5" fmla="*/ 255 h 876"/>
              <a:gd name="T6" fmla="*/ 522 w 858"/>
              <a:gd name="T7" fmla="*/ 453 h 876"/>
              <a:gd name="T8" fmla="*/ 327 w 858"/>
              <a:gd name="T9" fmla="*/ 636 h 876"/>
              <a:gd name="T10" fmla="*/ 150 w 858"/>
              <a:gd name="T11" fmla="*/ 771 h 876"/>
              <a:gd name="T12" fmla="*/ 0 w 858"/>
              <a:gd name="T13" fmla="*/ 876 h 8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58"/>
              <a:gd name="T22" fmla="*/ 0 h 876"/>
              <a:gd name="T23" fmla="*/ 858 w 858"/>
              <a:gd name="T24" fmla="*/ 876 h 8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58" h="876">
                <a:moveTo>
                  <a:pt x="858" y="0"/>
                </a:moveTo>
                <a:cubicBezTo>
                  <a:pt x="840" y="39"/>
                  <a:pt x="822" y="78"/>
                  <a:pt x="795" y="120"/>
                </a:cubicBezTo>
                <a:cubicBezTo>
                  <a:pt x="768" y="162"/>
                  <a:pt x="742" y="199"/>
                  <a:pt x="696" y="255"/>
                </a:cubicBezTo>
                <a:cubicBezTo>
                  <a:pt x="650" y="311"/>
                  <a:pt x="584" y="389"/>
                  <a:pt x="522" y="453"/>
                </a:cubicBezTo>
                <a:cubicBezTo>
                  <a:pt x="460" y="517"/>
                  <a:pt x="389" y="583"/>
                  <a:pt x="327" y="636"/>
                </a:cubicBezTo>
                <a:cubicBezTo>
                  <a:pt x="265" y="689"/>
                  <a:pt x="204" y="731"/>
                  <a:pt x="150" y="771"/>
                </a:cubicBezTo>
                <a:cubicBezTo>
                  <a:pt x="96" y="811"/>
                  <a:pt x="48" y="843"/>
                  <a:pt x="0" y="876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58821" name="Oval 101"/>
          <p:cNvSpPr>
            <a:spLocks noChangeArrowheads="1"/>
          </p:cNvSpPr>
          <p:nvPr/>
        </p:nvSpPr>
        <p:spPr bwMode="auto">
          <a:xfrm>
            <a:off x="6927850" y="28448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" name="Group 109"/>
          <p:cNvGrpSpPr>
            <a:grpSpLocks/>
          </p:cNvGrpSpPr>
          <p:nvPr/>
        </p:nvGrpSpPr>
        <p:grpSpPr bwMode="auto">
          <a:xfrm>
            <a:off x="334963" y="1465263"/>
            <a:ext cx="3298825" cy="1779587"/>
            <a:chOff x="268" y="1039"/>
            <a:chExt cx="2078" cy="1121"/>
          </a:xfrm>
        </p:grpSpPr>
        <p:sp>
          <p:nvSpPr>
            <p:cNvPr id="2080" name="Text Box 110"/>
            <p:cNvSpPr txBox="1">
              <a:spLocks noChangeArrowheads="1"/>
            </p:cNvSpPr>
            <p:nvPr/>
          </p:nvSpPr>
          <p:spPr bwMode="auto">
            <a:xfrm>
              <a:off x="268" y="1910"/>
              <a:ext cx="2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1</a:t>
              </a:r>
            </a:p>
          </p:txBody>
        </p:sp>
        <p:sp>
          <p:nvSpPr>
            <p:cNvPr id="2081" name="Text Box 111"/>
            <p:cNvSpPr txBox="1">
              <a:spLocks noChangeArrowheads="1"/>
            </p:cNvSpPr>
            <p:nvPr/>
          </p:nvSpPr>
          <p:spPr bwMode="auto">
            <a:xfrm>
              <a:off x="526" y="1085"/>
              <a:ext cx="2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2</a:t>
              </a:r>
            </a:p>
          </p:txBody>
        </p:sp>
        <p:sp>
          <p:nvSpPr>
            <p:cNvPr id="2082" name="Text Box 112"/>
            <p:cNvSpPr txBox="1">
              <a:spLocks noChangeArrowheads="1"/>
            </p:cNvSpPr>
            <p:nvPr/>
          </p:nvSpPr>
          <p:spPr bwMode="auto">
            <a:xfrm>
              <a:off x="2105" y="1910"/>
              <a:ext cx="21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4</a:t>
              </a:r>
            </a:p>
          </p:txBody>
        </p:sp>
        <p:grpSp>
          <p:nvGrpSpPr>
            <p:cNvPr id="2083" name="Group 113"/>
            <p:cNvGrpSpPr>
              <a:grpSpLocks/>
            </p:cNvGrpSpPr>
            <p:nvPr/>
          </p:nvGrpSpPr>
          <p:grpSpPr bwMode="auto">
            <a:xfrm>
              <a:off x="528" y="1039"/>
              <a:ext cx="1818" cy="1121"/>
              <a:chOff x="528" y="1039"/>
              <a:chExt cx="3106" cy="1925"/>
            </a:xfrm>
          </p:grpSpPr>
          <p:sp>
            <p:nvSpPr>
              <p:cNvPr id="2085" name="AutoShape 114"/>
              <p:cNvSpPr>
                <a:spLocks noChangeArrowheads="1"/>
              </p:cNvSpPr>
              <p:nvPr/>
            </p:nvSpPr>
            <p:spPr bwMode="auto">
              <a:xfrm rot="-5400000">
                <a:off x="445" y="1774"/>
                <a:ext cx="721" cy="462"/>
              </a:xfrm>
              <a:custGeom>
                <a:avLst/>
                <a:gdLst>
                  <a:gd name="T0" fmla="*/ 631 w 21600"/>
                  <a:gd name="T1" fmla="*/ 231 h 21600"/>
                  <a:gd name="T2" fmla="*/ 361 w 21600"/>
                  <a:gd name="T3" fmla="*/ 462 h 21600"/>
                  <a:gd name="T4" fmla="*/ 90 w 21600"/>
                  <a:gd name="T5" fmla="*/ 231 h 21600"/>
                  <a:gd name="T6" fmla="*/ 36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4 w 21600"/>
                  <a:gd name="T13" fmla="*/ 4488 h 21600"/>
                  <a:gd name="T14" fmla="*/ 17106 w 21600"/>
                  <a:gd name="T15" fmla="*/ 1711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086" name="AutoShape 115"/>
              <p:cNvSpPr>
                <a:spLocks noChangeArrowheads="1"/>
              </p:cNvSpPr>
              <p:nvPr/>
            </p:nvSpPr>
            <p:spPr bwMode="auto">
              <a:xfrm rot="5400000">
                <a:off x="2516" y="1774"/>
                <a:ext cx="721" cy="462"/>
              </a:xfrm>
              <a:custGeom>
                <a:avLst/>
                <a:gdLst>
                  <a:gd name="T0" fmla="*/ 631 w 21600"/>
                  <a:gd name="T1" fmla="*/ 231 h 21600"/>
                  <a:gd name="T2" fmla="*/ 361 w 21600"/>
                  <a:gd name="T3" fmla="*/ 462 h 21600"/>
                  <a:gd name="T4" fmla="*/ 90 w 21600"/>
                  <a:gd name="T5" fmla="*/ 231 h 21600"/>
                  <a:gd name="T6" fmla="*/ 36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4 w 21600"/>
                  <a:gd name="T13" fmla="*/ 4488 h 21600"/>
                  <a:gd name="T14" fmla="*/ 17106 w 21600"/>
                  <a:gd name="T15" fmla="*/ 1711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087" name="Line 116"/>
              <p:cNvSpPr>
                <a:spLocks noChangeShapeType="1"/>
              </p:cNvSpPr>
              <p:nvPr/>
            </p:nvSpPr>
            <p:spPr bwMode="auto">
              <a:xfrm flipH="1" flipV="1">
                <a:off x="1031" y="1187"/>
                <a:ext cx="1" cy="63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grpSp>
            <p:nvGrpSpPr>
              <p:cNvPr id="2088" name="Group 117"/>
              <p:cNvGrpSpPr>
                <a:grpSpLocks/>
              </p:cNvGrpSpPr>
              <p:nvPr/>
            </p:nvGrpSpPr>
            <p:grpSpPr bwMode="auto">
              <a:xfrm>
                <a:off x="1674" y="2650"/>
                <a:ext cx="792" cy="314"/>
                <a:chOff x="1854" y="1257"/>
                <a:chExt cx="965" cy="356"/>
              </a:xfrm>
            </p:grpSpPr>
            <p:sp>
              <p:nvSpPr>
                <p:cNvPr id="2126" name="Rectangle 118"/>
                <p:cNvSpPr>
                  <a:spLocks noChangeArrowheads="1"/>
                </p:cNvSpPr>
                <p:nvPr/>
              </p:nvSpPr>
              <p:spPr bwMode="auto">
                <a:xfrm>
                  <a:off x="1854" y="1257"/>
                  <a:ext cx="960" cy="35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127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946" y="1322"/>
                  <a:ext cx="86" cy="1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8" name="Line 120"/>
                <p:cNvSpPr>
                  <a:spLocks noChangeShapeType="1"/>
                </p:cNvSpPr>
                <p:nvPr/>
              </p:nvSpPr>
              <p:spPr bwMode="auto">
                <a:xfrm flipH="1" flipV="1">
                  <a:off x="2647" y="1329"/>
                  <a:ext cx="80" cy="1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9" name="Line 121"/>
                <p:cNvSpPr>
                  <a:spLocks noChangeShapeType="1"/>
                </p:cNvSpPr>
                <p:nvPr/>
              </p:nvSpPr>
              <p:spPr bwMode="auto">
                <a:xfrm>
                  <a:off x="2032" y="1322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30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2187" y="1325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31" name="Line 123"/>
                <p:cNvSpPr>
                  <a:spLocks noChangeShapeType="1"/>
                </p:cNvSpPr>
                <p:nvPr/>
              </p:nvSpPr>
              <p:spPr bwMode="auto">
                <a:xfrm>
                  <a:off x="2339" y="1327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32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2490" y="1328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33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1854" y="1434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34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2723" y="1441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grpSp>
            <p:nvGrpSpPr>
              <p:cNvPr id="2089" name="Group 127"/>
              <p:cNvGrpSpPr>
                <a:grpSpLocks/>
              </p:cNvGrpSpPr>
              <p:nvPr/>
            </p:nvGrpSpPr>
            <p:grpSpPr bwMode="auto">
              <a:xfrm>
                <a:off x="1389" y="1039"/>
                <a:ext cx="792" cy="314"/>
                <a:chOff x="2113" y="2784"/>
                <a:chExt cx="965" cy="356"/>
              </a:xfrm>
            </p:grpSpPr>
            <p:sp>
              <p:nvSpPr>
                <p:cNvPr id="2117" name="Rectangle 128"/>
                <p:cNvSpPr>
                  <a:spLocks noChangeArrowheads="1"/>
                </p:cNvSpPr>
                <p:nvPr/>
              </p:nvSpPr>
              <p:spPr bwMode="auto">
                <a:xfrm>
                  <a:off x="2113" y="2784"/>
                  <a:ext cx="960" cy="35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118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2205" y="2849"/>
                  <a:ext cx="86" cy="1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19" name="Line 130"/>
                <p:cNvSpPr>
                  <a:spLocks noChangeShapeType="1"/>
                </p:cNvSpPr>
                <p:nvPr/>
              </p:nvSpPr>
              <p:spPr bwMode="auto">
                <a:xfrm flipH="1" flipV="1">
                  <a:off x="2906" y="2856"/>
                  <a:ext cx="80" cy="1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0" name="Line 131"/>
                <p:cNvSpPr>
                  <a:spLocks noChangeShapeType="1"/>
                </p:cNvSpPr>
                <p:nvPr/>
              </p:nvSpPr>
              <p:spPr bwMode="auto">
                <a:xfrm>
                  <a:off x="2291" y="2849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1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2446" y="2852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2" name="Line 133"/>
                <p:cNvSpPr>
                  <a:spLocks noChangeShapeType="1"/>
                </p:cNvSpPr>
                <p:nvPr/>
              </p:nvSpPr>
              <p:spPr bwMode="auto">
                <a:xfrm>
                  <a:off x="2598" y="2854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3" name="Line 134"/>
                <p:cNvSpPr>
                  <a:spLocks noChangeShapeType="1"/>
                </p:cNvSpPr>
                <p:nvPr/>
              </p:nvSpPr>
              <p:spPr bwMode="auto">
                <a:xfrm flipH="1">
                  <a:off x="2749" y="2855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4" name="Line 135"/>
                <p:cNvSpPr>
                  <a:spLocks noChangeShapeType="1"/>
                </p:cNvSpPr>
                <p:nvPr/>
              </p:nvSpPr>
              <p:spPr bwMode="auto">
                <a:xfrm flipH="1">
                  <a:off x="2113" y="2961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25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2982" y="2968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2090" name="Line 137"/>
              <p:cNvSpPr>
                <a:spLocks noChangeShapeType="1"/>
              </p:cNvSpPr>
              <p:nvPr/>
            </p:nvSpPr>
            <p:spPr bwMode="auto">
              <a:xfrm flipH="1">
                <a:off x="1030" y="1193"/>
                <a:ext cx="3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091" name="Line 138"/>
              <p:cNvSpPr>
                <a:spLocks noChangeShapeType="1"/>
              </p:cNvSpPr>
              <p:nvPr/>
            </p:nvSpPr>
            <p:spPr bwMode="auto">
              <a:xfrm>
                <a:off x="2181" y="1203"/>
                <a:ext cx="487" cy="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092" name="Line 139"/>
              <p:cNvSpPr>
                <a:spLocks noChangeShapeType="1"/>
              </p:cNvSpPr>
              <p:nvPr/>
            </p:nvSpPr>
            <p:spPr bwMode="auto">
              <a:xfrm>
                <a:off x="582" y="2364"/>
                <a:ext cx="3" cy="43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093" name="Line 140"/>
              <p:cNvSpPr>
                <a:spLocks noChangeShapeType="1"/>
              </p:cNvSpPr>
              <p:nvPr/>
            </p:nvSpPr>
            <p:spPr bwMode="auto">
              <a:xfrm>
                <a:off x="575" y="2802"/>
                <a:ext cx="1100" cy="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094" name="Line 141"/>
              <p:cNvSpPr>
                <a:spLocks noChangeShapeType="1"/>
              </p:cNvSpPr>
              <p:nvPr/>
            </p:nvSpPr>
            <p:spPr bwMode="auto">
              <a:xfrm>
                <a:off x="2466" y="2813"/>
                <a:ext cx="65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095" name="Line 142"/>
              <p:cNvSpPr>
                <a:spLocks noChangeShapeType="1"/>
              </p:cNvSpPr>
              <p:nvPr/>
            </p:nvSpPr>
            <p:spPr bwMode="auto">
              <a:xfrm>
                <a:off x="3103" y="2361"/>
                <a:ext cx="5" cy="4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096" name="Line 143"/>
              <p:cNvSpPr>
                <a:spLocks noChangeShapeType="1"/>
              </p:cNvSpPr>
              <p:nvPr/>
            </p:nvSpPr>
            <p:spPr bwMode="auto">
              <a:xfrm flipH="1">
                <a:off x="2655" y="1208"/>
                <a:ext cx="3" cy="6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hu-HU"/>
              </a:p>
            </p:txBody>
          </p:sp>
          <p:grpSp>
            <p:nvGrpSpPr>
              <p:cNvPr id="2097" name="Group 144"/>
              <p:cNvGrpSpPr>
                <a:grpSpLocks/>
              </p:cNvGrpSpPr>
              <p:nvPr/>
            </p:nvGrpSpPr>
            <p:grpSpPr bwMode="auto">
              <a:xfrm>
                <a:off x="3282" y="1622"/>
                <a:ext cx="352" cy="567"/>
                <a:chOff x="4294" y="2877"/>
                <a:chExt cx="429" cy="642"/>
              </a:xfrm>
            </p:grpSpPr>
            <p:sp>
              <p:nvSpPr>
                <p:cNvPr id="2111" name="Oval 145"/>
                <p:cNvSpPr>
                  <a:spLocks noChangeArrowheads="1"/>
                </p:cNvSpPr>
                <p:nvPr/>
              </p:nvSpPr>
              <p:spPr bwMode="auto">
                <a:xfrm>
                  <a:off x="4294" y="3089"/>
                  <a:ext cx="429" cy="4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112" name="AutoShape 146"/>
                <p:cNvSpPr>
                  <a:spLocks noChangeArrowheads="1"/>
                </p:cNvSpPr>
                <p:nvPr/>
              </p:nvSpPr>
              <p:spPr bwMode="auto">
                <a:xfrm>
                  <a:off x="4389" y="3261"/>
                  <a:ext cx="246" cy="84"/>
                </a:xfrm>
                <a:prstGeom prst="wave">
                  <a:avLst>
                    <a:gd name="adj1" fmla="val 13005"/>
                    <a:gd name="adj2" fmla="val 0"/>
                  </a:avLst>
                </a:prstGeom>
                <a:solidFill>
                  <a:schemeClr val="bg1">
                    <a:lumMod val="50000"/>
                  </a:scheme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2113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4503" y="2877"/>
                  <a:ext cx="0" cy="21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1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31" y="2985"/>
                  <a:ext cx="138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15" name="Line 149"/>
                <p:cNvSpPr>
                  <a:spLocks noChangeShapeType="1"/>
                </p:cNvSpPr>
                <p:nvPr/>
              </p:nvSpPr>
              <p:spPr bwMode="auto">
                <a:xfrm flipV="1">
                  <a:off x="4427" y="2888"/>
                  <a:ext cx="138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16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4429" y="2938"/>
                  <a:ext cx="138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2098" name="Line 151"/>
              <p:cNvSpPr>
                <a:spLocks noChangeShapeType="1"/>
              </p:cNvSpPr>
              <p:nvPr/>
            </p:nvSpPr>
            <p:spPr bwMode="auto">
              <a:xfrm>
                <a:off x="3106" y="2003"/>
                <a:ext cx="177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grpSp>
            <p:nvGrpSpPr>
              <p:cNvPr id="2099" name="Group 152"/>
              <p:cNvGrpSpPr>
                <a:grpSpLocks/>
              </p:cNvGrpSpPr>
              <p:nvPr/>
            </p:nvGrpSpPr>
            <p:grpSpPr bwMode="auto">
              <a:xfrm>
                <a:off x="1218" y="1633"/>
                <a:ext cx="352" cy="567"/>
                <a:chOff x="1874" y="1918"/>
                <a:chExt cx="429" cy="642"/>
              </a:xfrm>
            </p:grpSpPr>
            <p:grpSp>
              <p:nvGrpSpPr>
                <p:cNvPr id="2105" name="Group 153"/>
                <p:cNvGrpSpPr>
                  <a:grpSpLocks/>
                </p:cNvGrpSpPr>
                <p:nvPr/>
              </p:nvGrpSpPr>
              <p:grpSpPr bwMode="auto">
                <a:xfrm>
                  <a:off x="1874" y="1918"/>
                  <a:ext cx="429" cy="642"/>
                  <a:chOff x="1874" y="1918"/>
                  <a:chExt cx="429" cy="642"/>
                </a:xfrm>
              </p:grpSpPr>
              <p:sp>
                <p:nvSpPr>
                  <p:cNvPr id="2109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1874" y="2130"/>
                    <a:ext cx="429" cy="43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hu-HU"/>
                  </a:p>
                </p:txBody>
              </p:sp>
              <p:sp>
                <p:nvSpPr>
                  <p:cNvPr id="2110" name="Line 1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83" y="1918"/>
                    <a:ext cx="0" cy="21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hu-HU"/>
                  </a:p>
                </p:txBody>
              </p:sp>
            </p:grpSp>
            <p:sp>
              <p:nvSpPr>
                <p:cNvPr id="2106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2011" y="2026"/>
                  <a:ext cx="138" cy="69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07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2007" y="1929"/>
                  <a:ext cx="138" cy="69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2108" name="Line 158"/>
                <p:cNvSpPr>
                  <a:spLocks noChangeShapeType="1"/>
                </p:cNvSpPr>
                <p:nvPr/>
              </p:nvSpPr>
              <p:spPr bwMode="auto">
                <a:xfrm flipV="1">
                  <a:off x="2009" y="1979"/>
                  <a:ext cx="138" cy="69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2100" name="Line 159"/>
              <p:cNvSpPr>
                <a:spLocks noChangeShapeType="1"/>
              </p:cNvSpPr>
              <p:nvPr/>
            </p:nvSpPr>
            <p:spPr bwMode="auto">
              <a:xfrm>
                <a:off x="1042" y="2009"/>
                <a:ext cx="17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101" name="Oval 160"/>
              <p:cNvSpPr>
                <a:spLocks noChangeArrowheads="1"/>
              </p:cNvSpPr>
              <p:nvPr/>
            </p:nvSpPr>
            <p:spPr bwMode="auto">
              <a:xfrm>
                <a:off x="974" y="1449"/>
                <a:ext cx="112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102" name="Oval 161"/>
              <p:cNvSpPr>
                <a:spLocks noChangeArrowheads="1"/>
              </p:cNvSpPr>
              <p:nvPr/>
            </p:nvSpPr>
            <p:spPr bwMode="auto">
              <a:xfrm>
                <a:off x="2601" y="1363"/>
                <a:ext cx="112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103" name="Oval 162"/>
              <p:cNvSpPr>
                <a:spLocks noChangeArrowheads="1"/>
              </p:cNvSpPr>
              <p:nvPr/>
            </p:nvSpPr>
            <p:spPr bwMode="auto">
              <a:xfrm>
                <a:off x="528" y="2592"/>
                <a:ext cx="112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2104" name="Oval 163"/>
              <p:cNvSpPr>
                <a:spLocks noChangeArrowheads="1"/>
              </p:cNvSpPr>
              <p:nvPr/>
            </p:nvSpPr>
            <p:spPr bwMode="auto">
              <a:xfrm>
                <a:off x="3048" y="2545"/>
                <a:ext cx="111" cy="12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</p:grpSp>
        <p:sp>
          <p:nvSpPr>
            <p:cNvPr id="2084" name="Text Box 164"/>
            <p:cNvSpPr txBox="1">
              <a:spLocks noChangeArrowheads="1"/>
            </p:cNvSpPr>
            <p:nvPr/>
          </p:nvSpPr>
          <p:spPr bwMode="auto">
            <a:xfrm>
              <a:off x="1863" y="1053"/>
              <a:ext cx="21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3</a:t>
              </a:r>
            </a:p>
          </p:txBody>
        </p:sp>
      </p:grpSp>
      <p:sp>
        <p:nvSpPr>
          <p:cNvPr id="158822" name="Oval 102"/>
          <p:cNvSpPr>
            <a:spLocks noChangeArrowheads="1"/>
          </p:cNvSpPr>
          <p:nvPr/>
        </p:nvSpPr>
        <p:spPr bwMode="auto">
          <a:xfrm>
            <a:off x="6923088" y="4456113"/>
            <a:ext cx="198437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58894" name="Text Box 174"/>
          <p:cNvSpPr txBox="1">
            <a:spLocks noChangeArrowheads="1"/>
          </p:cNvSpPr>
          <p:nvPr/>
        </p:nvSpPr>
        <p:spPr bwMode="auto">
          <a:xfrm>
            <a:off x="8172450" y="2903538"/>
            <a:ext cx="48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p</a:t>
            </a:r>
            <a:r>
              <a:rPr lang="hu-HU" sz="2000" b="1" i="1" baseline="-25000"/>
              <a:t>1</a:t>
            </a:r>
          </a:p>
        </p:txBody>
      </p:sp>
      <p:sp>
        <p:nvSpPr>
          <p:cNvPr id="158895" name="Text Box 175"/>
          <p:cNvSpPr txBox="1">
            <a:spLocks noChangeArrowheads="1"/>
          </p:cNvSpPr>
          <p:nvPr/>
        </p:nvSpPr>
        <p:spPr bwMode="auto">
          <a:xfrm>
            <a:off x="7380288" y="2054225"/>
            <a:ext cx="48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p</a:t>
            </a:r>
            <a:r>
              <a:rPr lang="hu-HU" sz="2000" b="1" i="1" baseline="-25000"/>
              <a:t>2</a:t>
            </a:r>
          </a:p>
        </p:txBody>
      </p:sp>
      <p:sp>
        <p:nvSpPr>
          <p:cNvPr id="158896" name="AutoShape 176"/>
          <p:cNvSpPr>
            <a:spLocks noChangeArrowheads="1"/>
          </p:cNvSpPr>
          <p:nvPr/>
        </p:nvSpPr>
        <p:spPr bwMode="auto">
          <a:xfrm>
            <a:off x="4371975" y="5318125"/>
            <a:ext cx="714375" cy="442913"/>
          </a:xfrm>
          <a:prstGeom prst="wedgeRoundRectCallout">
            <a:avLst>
              <a:gd name="adj1" fmla="val 170667"/>
              <a:gd name="adj2" fmla="val 8619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i="1"/>
              <a:t>q</a:t>
            </a:r>
            <a:r>
              <a:rPr lang="hu-HU" sz="2000" b="1" i="1" baseline="-25000"/>
              <a:t>h</a:t>
            </a:r>
          </a:p>
        </p:txBody>
      </p:sp>
      <p:sp>
        <p:nvSpPr>
          <p:cNvPr id="158897" name="AutoShape 177"/>
          <p:cNvSpPr>
            <a:spLocks noChangeArrowheads="1"/>
          </p:cNvSpPr>
          <p:nvPr/>
        </p:nvSpPr>
        <p:spPr bwMode="auto">
          <a:xfrm>
            <a:off x="5122863" y="2582863"/>
            <a:ext cx="714375" cy="442912"/>
          </a:xfrm>
          <a:prstGeom prst="wedgeRoundRectCallout">
            <a:avLst>
              <a:gd name="adj1" fmla="val 130667"/>
              <a:gd name="adj2" fmla="val 28619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i="1"/>
              <a:t>w</a:t>
            </a:r>
            <a:endParaRPr lang="hu-HU" sz="2000" b="1" i="1" baseline="-25000"/>
          </a:p>
        </p:txBody>
      </p:sp>
      <p:sp>
        <p:nvSpPr>
          <p:cNvPr id="158900" name="Text Box 180"/>
          <p:cNvSpPr txBox="1">
            <a:spLocks noChangeArrowheads="1"/>
          </p:cNvSpPr>
          <p:nvPr/>
        </p:nvSpPr>
        <p:spPr bwMode="auto">
          <a:xfrm>
            <a:off x="242888" y="3846513"/>
            <a:ext cx="3757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/>
              <a:t>Fajlagos hűtőteljesítmény</a:t>
            </a:r>
          </a:p>
        </p:txBody>
      </p:sp>
      <p:graphicFrame>
        <p:nvGraphicFramePr>
          <p:cNvPr id="158902" name="Object 182"/>
          <p:cNvGraphicFramePr>
            <a:graphicFrameLocks noGrp="1" noChangeAspect="1"/>
          </p:cNvGraphicFramePr>
          <p:nvPr>
            <p:ph sz="half" idx="2"/>
          </p:nvPr>
        </p:nvGraphicFramePr>
        <p:xfrm>
          <a:off x="5672138" y="1192213"/>
          <a:ext cx="24511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gyenlet" r:id="rId5" imgW="825480" imgH="203040" progId="Equation.3">
                  <p:embed/>
                </p:oleObj>
              </mc:Choice>
              <mc:Fallback>
                <p:oleObj name="Egyenlet" r:id="rId5" imgW="825480" imgH="203040" progId="Equation.3">
                  <p:embed/>
                  <p:pic>
                    <p:nvPicPr>
                      <p:cNvPr id="0" name="Object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2138" y="1192213"/>
                        <a:ext cx="2451100" cy="6032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904" name="Text Box 184"/>
          <p:cNvSpPr txBox="1">
            <a:spLocks noChangeArrowheads="1"/>
          </p:cNvSpPr>
          <p:nvPr/>
        </p:nvSpPr>
        <p:spPr bwMode="auto">
          <a:xfrm>
            <a:off x="1944688" y="2470150"/>
            <a:ext cx="731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q</a:t>
            </a:r>
            <a:r>
              <a:rPr lang="hu-HU" sz="2000" b="1" i="1" baseline="-25000"/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8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8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8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8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8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8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8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8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8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8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8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8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8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8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8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8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8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8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8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8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8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8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8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8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8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58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8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8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8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8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8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8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58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8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8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8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8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8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8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58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8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8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58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58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58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8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58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58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8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58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58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58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58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8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8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5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58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58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58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58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824" grpId="0" animBg="1"/>
      <p:bldP spid="158893" grpId="0" animBg="1"/>
      <p:bldP spid="158887" grpId="0" animBg="1"/>
      <p:bldP spid="158785" grpId="0" animBg="1"/>
      <p:bldP spid="158786" grpId="0" animBg="1"/>
      <p:bldP spid="158800" grpId="0"/>
      <p:bldP spid="158801" grpId="0"/>
      <p:bldP spid="158815" grpId="0" animBg="1"/>
      <p:bldP spid="158816" grpId="0" animBg="1"/>
      <p:bldP spid="158817" grpId="0" animBg="1"/>
      <p:bldP spid="158818" grpId="0" animBg="1"/>
      <p:bldP spid="158819" grpId="0" animBg="1"/>
      <p:bldP spid="158823" grpId="0"/>
      <p:bldP spid="158825" grpId="0"/>
      <p:bldP spid="158826" grpId="0"/>
      <p:bldP spid="158827" grpId="0" animBg="1"/>
      <p:bldP spid="158820" grpId="0" animBg="1"/>
      <p:bldP spid="158828" grpId="0" animBg="1"/>
      <p:bldP spid="158821" grpId="0" animBg="1"/>
      <p:bldP spid="158822" grpId="0" animBg="1"/>
      <p:bldP spid="158894" grpId="0"/>
      <p:bldP spid="158895" grpId="0"/>
      <p:bldP spid="158896" grpId="0" animBg="1"/>
      <p:bldP spid="158897" grpId="0" animBg="1"/>
      <p:bldP spid="158900" grpId="0"/>
      <p:bldP spid="1589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Csoportba foglalás 58"/>
          <p:cNvGrpSpPr/>
          <p:nvPr/>
        </p:nvGrpSpPr>
        <p:grpSpPr>
          <a:xfrm>
            <a:off x="2855260" y="4074459"/>
            <a:ext cx="2348752" cy="2312893"/>
            <a:chOff x="2855260" y="4074459"/>
            <a:chExt cx="2348752" cy="2312893"/>
          </a:xfrm>
        </p:grpSpPr>
        <p:sp>
          <p:nvSpPr>
            <p:cNvPr id="58" name="Téglalap 57"/>
            <p:cNvSpPr/>
            <p:nvPr/>
          </p:nvSpPr>
          <p:spPr>
            <a:xfrm>
              <a:off x="2855260" y="4074459"/>
              <a:ext cx="2348752" cy="2312893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7" name="Téglalap 56"/>
            <p:cNvSpPr/>
            <p:nvPr/>
          </p:nvSpPr>
          <p:spPr>
            <a:xfrm>
              <a:off x="3052482" y="4316506"/>
              <a:ext cx="1936377" cy="18422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4938"/>
            <a:ext cx="8229600" cy="957262"/>
          </a:xfrm>
        </p:spPr>
        <p:txBody>
          <a:bodyPr/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Gőzzel működő kompresszoros hűtő berendezés</a:t>
            </a:r>
          </a:p>
        </p:txBody>
      </p:sp>
      <p:sp>
        <p:nvSpPr>
          <p:cNvPr id="163891" name="AutoShape 51"/>
          <p:cNvSpPr>
            <a:spLocks noChangeArrowheads="1"/>
          </p:cNvSpPr>
          <p:nvPr/>
        </p:nvSpPr>
        <p:spPr bwMode="auto">
          <a:xfrm rot="-5400000">
            <a:off x="1530350" y="3062288"/>
            <a:ext cx="1296988" cy="893762"/>
          </a:xfrm>
          <a:custGeom>
            <a:avLst/>
            <a:gdLst>
              <a:gd name="T0" fmla="*/ 1134865 w 21600"/>
              <a:gd name="T1" fmla="*/ 446881 h 21600"/>
              <a:gd name="T2" fmla="*/ 648494 w 21600"/>
              <a:gd name="T3" fmla="*/ 893762 h 21600"/>
              <a:gd name="T4" fmla="*/ 162124 w 21600"/>
              <a:gd name="T5" fmla="*/ 446881 h 21600"/>
              <a:gd name="T6" fmla="*/ 64849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893" name="Line 53"/>
          <p:cNvSpPr>
            <a:spLocks noChangeShapeType="1"/>
          </p:cNvSpPr>
          <p:nvPr/>
        </p:nvSpPr>
        <p:spPr bwMode="auto">
          <a:xfrm flipH="1" flipV="1">
            <a:off x="2613025" y="2039938"/>
            <a:ext cx="3175" cy="1139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3224213" y="4668838"/>
            <a:ext cx="1531937" cy="565150"/>
            <a:chOff x="1854" y="1257"/>
            <a:chExt cx="965" cy="356"/>
          </a:xfrm>
        </p:grpSpPr>
        <p:sp>
          <p:nvSpPr>
            <p:cNvPr id="12336" name="Rectangle 55"/>
            <p:cNvSpPr>
              <a:spLocks noChangeArrowheads="1"/>
            </p:cNvSpPr>
            <p:nvPr/>
          </p:nvSpPr>
          <p:spPr bwMode="auto">
            <a:xfrm>
              <a:off x="1854" y="1257"/>
              <a:ext cx="960" cy="3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2337" name="Line 56"/>
            <p:cNvSpPr>
              <a:spLocks noChangeShapeType="1"/>
            </p:cNvSpPr>
            <p:nvPr/>
          </p:nvSpPr>
          <p:spPr bwMode="auto">
            <a:xfrm flipV="1">
              <a:off x="1946" y="1322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8" name="Line 57"/>
            <p:cNvSpPr>
              <a:spLocks noChangeShapeType="1"/>
            </p:cNvSpPr>
            <p:nvPr/>
          </p:nvSpPr>
          <p:spPr bwMode="auto">
            <a:xfrm flipH="1" flipV="1">
              <a:off x="2647" y="1329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9" name="Line 58"/>
            <p:cNvSpPr>
              <a:spLocks noChangeShapeType="1"/>
            </p:cNvSpPr>
            <p:nvPr/>
          </p:nvSpPr>
          <p:spPr bwMode="auto">
            <a:xfrm>
              <a:off x="2032" y="132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0" name="Line 59"/>
            <p:cNvSpPr>
              <a:spLocks noChangeShapeType="1"/>
            </p:cNvSpPr>
            <p:nvPr/>
          </p:nvSpPr>
          <p:spPr bwMode="auto">
            <a:xfrm flipH="1">
              <a:off x="2187" y="132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1" name="Line 60"/>
            <p:cNvSpPr>
              <a:spLocks noChangeShapeType="1"/>
            </p:cNvSpPr>
            <p:nvPr/>
          </p:nvSpPr>
          <p:spPr bwMode="auto">
            <a:xfrm>
              <a:off x="2339" y="1327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2" name="Line 61"/>
            <p:cNvSpPr>
              <a:spLocks noChangeShapeType="1"/>
            </p:cNvSpPr>
            <p:nvPr/>
          </p:nvSpPr>
          <p:spPr bwMode="auto">
            <a:xfrm flipH="1">
              <a:off x="2490" y="1328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3" name="Line 62"/>
            <p:cNvSpPr>
              <a:spLocks noChangeShapeType="1"/>
            </p:cNvSpPr>
            <p:nvPr/>
          </p:nvSpPr>
          <p:spPr bwMode="auto">
            <a:xfrm flipH="1">
              <a:off x="1854" y="143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4" name="Line 63"/>
            <p:cNvSpPr>
              <a:spLocks noChangeShapeType="1"/>
            </p:cNvSpPr>
            <p:nvPr/>
          </p:nvSpPr>
          <p:spPr bwMode="auto">
            <a:xfrm flipH="1">
              <a:off x="2723" y="144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3305175" y="1773238"/>
            <a:ext cx="1531938" cy="565150"/>
            <a:chOff x="2113" y="2784"/>
            <a:chExt cx="965" cy="356"/>
          </a:xfrm>
        </p:grpSpPr>
        <p:sp>
          <p:nvSpPr>
            <p:cNvPr id="12327" name="Rectangle 65"/>
            <p:cNvSpPr>
              <a:spLocks noChangeArrowheads="1"/>
            </p:cNvSpPr>
            <p:nvPr/>
          </p:nvSpPr>
          <p:spPr bwMode="auto">
            <a:xfrm>
              <a:off x="2113" y="2784"/>
              <a:ext cx="960" cy="356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2328" name="Line 66"/>
            <p:cNvSpPr>
              <a:spLocks noChangeShapeType="1"/>
            </p:cNvSpPr>
            <p:nvPr/>
          </p:nvSpPr>
          <p:spPr bwMode="auto">
            <a:xfrm flipV="1">
              <a:off x="2205" y="2849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29" name="Line 67"/>
            <p:cNvSpPr>
              <a:spLocks noChangeShapeType="1"/>
            </p:cNvSpPr>
            <p:nvPr/>
          </p:nvSpPr>
          <p:spPr bwMode="auto">
            <a:xfrm flipH="1" flipV="1">
              <a:off x="2906" y="2856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0" name="Line 68"/>
            <p:cNvSpPr>
              <a:spLocks noChangeShapeType="1"/>
            </p:cNvSpPr>
            <p:nvPr/>
          </p:nvSpPr>
          <p:spPr bwMode="auto">
            <a:xfrm>
              <a:off x="2291" y="2849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1" name="Line 69"/>
            <p:cNvSpPr>
              <a:spLocks noChangeShapeType="1"/>
            </p:cNvSpPr>
            <p:nvPr/>
          </p:nvSpPr>
          <p:spPr bwMode="auto">
            <a:xfrm flipH="1">
              <a:off x="2446" y="285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2" name="Line 70"/>
            <p:cNvSpPr>
              <a:spLocks noChangeShapeType="1"/>
            </p:cNvSpPr>
            <p:nvPr/>
          </p:nvSpPr>
          <p:spPr bwMode="auto">
            <a:xfrm>
              <a:off x="2598" y="2854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3" name="Line 71"/>
            <p:cNvSpPr>
              <a:spLocks noChangeShapeType="1"/>
            </p:cNvSpPr>
            <p:nvPr/>
          </p:nvSpPr>
          <p:spPr bwMode="auto">
            <a:xfrm flipH="1">
              <a:off x="2749" y="285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4" name="Line 72"/>
            <p:cNvSpPr>
              <a:spLocks noChangeShapeType="1"/>
            </p:cNvSpPr>
            <p:nvPr/>
          </p:nvSpPr>
          <p:spPr bwMode="auto">
            <a:xfrm flipH="1">
              <a:off x="2113" y="296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5" name="Line 73"/>
            <p:cNvSpPr>
              <a:spLocks noChangeShapeType="1"/>
            </p:cNvSpPr>
            <p:nvPr/>
          </p:nvSpPr>
          <p:spPr bwMode="auto">
            <a:xfrm flipH="1">
              <a:off x="2982" y="29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63914" name="Line 74"/>
          <p:cNvSpPr>
            <a:spLocks noChangeShapeType="1"/>
          </p:cNvSpPr>
          <p:nvPr/>
        </p:nvSpPr>
        <p:spPr bwMode="auto">
          <a:xfrm flipH="1">
            <a:off x="2611438" y="2049463"/>
            <a:ext cx="7032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5" name="Line 75"/>
          <p:cNvSpPr>
            <a:spLocks noChangeShapeType="1"/>
          </p:cNvSpPr>
          <p:nvPr/>
        </p:nvSpPr>
        <p:spPr bwMode="auto">
          <a:xfrm>
            <a:off x="4837113" y="2068513"/>
            <a:ext cx="941387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6" name="Line 76"/>
          <p:cNvSpPr>
            <a:spLocks noChangeShapeType="1"/>
          </p:cNvSpPr>
          <p:nvPr/>
        </p:nvSpPr>
        <p:spPr bwMode="auto">
          <a:xfrm>
            <a:off x="1746250" y="4156075"/>
            <a:ext cx="4763" cy="787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7" name="Line 77"/>
          <p:cNvSpPr>
            <a:spLocks noChangeShapeType="1"/>
          </p:cNvSpPr>
          <p:nvPr/>
        </p:nvSpPr>
        <p:spPr bwMode="auto">
          <a:xfrm>
            <a:off x="1731963" y="4943475"/>
            <a:ext cx="1476375" cy="11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8" name="Line 78"/>
          <p:cNvSpPr>
            <a:spLocks noChangeShapeType="1"/>
          </p:cNvSpPr>
          <p:nvPr/>
        </p:nvSpPr>
        <p:spPr bwMode="auto">
          <a:xfrm>
            <a:off x="4760913" y="4964113"/>
            <a:ext cx="1027112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9" name="Line 79"/>
          <p:cNvSpPr>
            <a:spLocks noChangeShapeType="1"/>
          </p:cNvSpPr>
          <p:nvPr/>
        </p:nvSpPr>
        <p:spPr bwMode="auto">
          <a:xfrm>
            <a:off x="5762625" y="4178300"/>
            <a:ext cx="7938" cy="809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20" name="Line 80"/>
          <p:cNvSpPr>
            <a:spLocks noChangeShapeType="1"/>
          </p:cNvSpPr>
          <p:nvPr/>
        </p:nvSpPr>
        <p:spPr bwMode="auto">
          <a:xfrm flipH="1">
            <a:off x="5753100" y="2076450"/>
            <a:ext cx="4763" cy="1111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2974975" y="2841625"/>
            <a:ext cx="681038" cy="1019175"/>
            <a:chOff x="1874" y="1918"/>
            <a:chExt cx="429" cy="642"/>
          </a:xfrm>
          <a:solidFill>
            <a:schemeClr val="bg1">
              <a:lumMod val="75000"/>
            </a:schemeClr>
          </a:solidFill>
        </p:grpSpPr>
        <p:grpSp>
          <p:nvGrpSpPr>
            <p:cNvPr id="12321" name="Group 90"/>
            <p:cNvGrpSpPr>
              <a:grpSpLocks/>
            </p:cNvGrpSpPr>
            <p:nvPr/>
          </p:nvGrpSpPr>
          <p:grpSpPr bwMode="auto">
            <a:xfrm>
              <a:off x="1874" y="1918"/>
              <a:ext cx="429" cy="642"/>
              <a:chOff x="1874" y="1918"/>
              <a:chExt cx="429" cy="642"/>
            </a:xfrm>
            <a:grpFill/>
          </p:grpSpPr>
          <p:sp>
            <p:nvSpPr>
              <p:cNvPr id="12325" name="Oval 91"/>
              <p:cNvSpPr>
                <a:spLocks noChangeArrowheads="1"/>
              </p:cNvSpPr>
              <p:nvPr/>
            </p:nvSpPr>
            <p:spPr bwMode="auto">
              <a:xfrm>
                <a:off x="1874" y="2130"/>
                <a:ext cx="429" cy="430"/>
              </a:xfrm>
              <a:prstGeom prst="ellipse">
                <a:avLst/>
              </a:pr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12326" name="Line 92"/>
              <p:cNvSpPr>
                <a:spLocks noChangeShapeType="1"/>
              </p:cNvSpPr>
              <p:nvPr/>
            </p:nvSpPr>
            <p:spPr bwMode="auto">
              <a:xfrm flipV="1">
                <a:off x="2083" y="1918"/>
                <a:ext cx="0" cy="210"/>
              </a:xfrm>
              <a:prstGeom prst="line">
                <a:avLst/>
              </a:pr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12322" name="Line 93"/>
            <p:cNvSpPr>
              <a:spLocks noChangeShapeType="1"/>
            </p:cNvSpPr>
            <p:nvPr/>
          </p:nvSpPr>
          <p:spPr bwMode="auto">
            <a:xfrm flipV="1">
              <a:off x="2011" y="2026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23" name="Line 94"/>
            <p:cNvSpPr>
              <a:spLocks noChangeShapeType="1"/>
            </p:cNvSpPr>
            <p:nvPr/>
          </p:nvSpPr>
          <p:spPr bwMode="auto">
            <a:xfrm flipV="1">
              <a:off x="2007" y="1929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24" name="Line 95"/>
            <p:cNvSpPr>
              <a:spLocks noChangeShapeType="1"/>
            </p:cNvSpPr>
            <p:nvPr/>
          </p:nvSpPr>
          <p:spPr bwMode="auto">
            <a:xfrm flipV="1">
              <a:off x="2009" y="1979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63936" name="Line 96"/>
          <p:cNvSpPr>
            <a:spLocks noChangeShapeType="1"/>
          </p:cNvSpPr>
          <p:nvPr/>
        </p:nvSpPr>
        <p:spPr bwMode="auto">
          <a:xfrm>
            <a:off x="2635250" y="3517900"/>
            <a:ext cx="3429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37" name="AutoShape 97"/>
          <p:cNvSpPr>
            <a:spLocks noChangeArrowheads="1"/>
          </p:cNvSpPr>
          <p:nvPr/>
        </p:nvSpPr>
        <p:spPr bwMode="auto">
          <a:xfrm>
            <a:off x="333375" y="1443038"/>
            <a:ext cx="2144713" cy="436562"/>
          </a:xfrm>
          <a:prstGeom prst="wedgeRoundRectCallout">
            <a:avLst>
              <a:gd name="adj1" fmla="val 31421"/>
              <a:gd name="adj2" fmla="val 34090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>
                <a:solidFill>
                  <a:srgbClr val="00506E"/>
                </a:solidFill>
              </a:rPr>
              <a:t>Kompresszor</a:t>
            </a:r>
          </a:p>
        </p:txBody>
      </p:sp>
      <p:sp>
        <p:nvSpPr>
          <p:cNvPr id="163940" name="AutoShape 100"/>
          <p:cNvSpPr>
            <a:spLocks noChangeArrowheads="1"/>
          </p:cNvSpPr>
          <p:nvPr/>
        </p:nvSpPr>
        <p:spPr bwMode="auto">
          <a:xfrm>
            <a:off x="5739373" y="871725"/>
            <a:ext cx="1893887" cy="741922"/>
          </a:xfrm>
          <a:prstGeom prst="wedgeRoundRectCallout">
            <a:avLst>
              <a:gd name="adj1" fmla="val -123469"/>
              <a:gd name="adj2" fmla="val 9519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 smtClean="0">
                <a:solidFill>
                  <a:srgbClr val="00506E"/>
                </a:solidFill>
              </a:rPr>
              <a:t>Hő leadó hőcserélő</a:t>
            </a:r>
            <a:endParaRPr lang="hu-HU" sz="2000" b="1" dirty="0">
              <a:solidFill>
                <a:srgbClr val="00506E"/>
              </a:solidFill>
            </a:endParaRPr>
          </a:p>
        </p:txBody>
      </p:sp>
      <p:sp>
        <p:nvSpPr>
          <p:cNvPr id="163942" name="AutoShape 102"/>
          <p:cNvSpPr>
            <a:spLocks noChangeArrowheads="1"/>
          </p:cNvSpPr>
          <p:nvPr/>
        </p:nvSpPr>
        <p:spPr bwMode="auto">
          <a:xfrm>
            <a:off x="927100" y="5638800"/>
            <a:ext cx="1546225" cy="436563"/>
          </a:xfrm>
          <a:prstGeom prst="wedgeRoundRectCallout">
            <a:avLst>
              <a:gd name="adj1" fmla="val 109241"/>
              <a:gd name="adj2" fmla="val -51545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Motor</a:t>
            </a:r>
          </a:p>
        </p:txBody>
      </p:sp>
      <p:sp>
        <p:nvSpPr>
          <p:cNvPr id="163943" name="Oval 103"/>
          <p:cNvSpPr>
            <a:spLocks noChangeArrowheads="1"/>
          </p:cNvSpPr>
          <p:nvPr/>
        </p:nvSpPr>
        <p:spPr bwMode="auto">
          <a:xfrm>
            <a:off x="2503488" y="250983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44" name="Text Box 104"/>
          <p:cNvSpPr txBox="1">
            <a:spLocks noChangeArrowheads="1"/>
          </p:cNvSpPr>
          <p:nvPr/>
        </p:nvSpPr>
        <p:spPr bwMode="auto">
          <a:xfrm>
            <a:off x="2225675" y="238760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63945" name="Oval 105"/>
          <p:cNvSpPr>
            <a:spLocks noChangeArrowheads="1"/>
          </p:cNvSpPr>
          <p:nvPr/>
        </p:nvSpPr>
        <p:spPr bwMode="auto">
          <a:xfrm>
            <a:off x="5648325" y="235585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46" name="Text Box 106"/>
          <p:cNvSpPr txBox="1">
            <a:spLocks noChangeArrowheads="1"/>
          </p:cNvSpPr>
          <p:nvPr/>
        </p:nvSpPr>
        <p:spPr bwMode="auto">
          <a:xfrm>
            <a:off x="5370513" y="22336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63947" name="Oval 107"/>
          <p:cNvSpPr>
            <a:spLocks noChangeArrowheads="1"/>
          </p:cNvSpPr>
          <p:nvPr/>
        </p:nvSpPr>
        <p:spPr bwMode="auto">
          <a:xfrm>
            <a:off x="1641475" y="456565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48" name="Text Box 108"/>
          <p:cNvSpPr txBox="1">
            <a:spLocks noChangeArrowheads="1"/>
          </p:cNvSpPr>
          <p:nvPr/>
        </p:nvSpPr>
        <p:spPr bwMode="auto">
          <a:xfrm>
            <a:off x="1363663" y="44434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1</a:t>
            </a:r>
          </a:p>
        </p:txBody>
      </p:sp>
      <p:sp>
        <p:nvSpPr>
          <p:cNvPr id="163949" name="Oval 109"/>
          <p:cNvSpPr>
            <a:spLocks noChangeArrowheads="1"/>
          </p:cNvSpPr>
          <p:nvPr/>
        </p:nvSpPr>
        <p:spPr bwMode="auto">
          <a:xfrm>
            <a:off x="5654675" y="451008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50" name="Text Box 110"/>
          <p:cNvSpPr txBox="1">
            <a:spLocks noChangeArrowheads="1"/>
          </p:cNvSpPr>
          <p:nvPr/>
        </p:nvSpPr>
        <p:spPr bwMode="auto">
          <a:xfrm>
            <a:off x="5386388" y="43926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grpSp>
        <p:nvGrpSpPr>
          <p:cNvPr id="6" name="Group 113"/>
          <p:cNvGrpSpPr>
            <a:grpSpLocks/>
          </p:cNvGrpSpPr>
          <p:nvPr/>
        </p:nvGrpSpPr>
        <p:grpSpPr bwMode="auto">
          <a:xfrm>
            <a:off x="5440363" y="3192463"/>
            <a:ext cx="646112" cy="987425"/>
            <a:chOff x="3421" y="2142"/>
            <a:chExt cx="407" cy="622"/>
          </a:xfrm>
          <a:solidFill>
            <a:schemeClr val="bg1">
              <a:lumMod val="75000"/>
            </a:schemeClr>
          </a:solidFill>
        </p:grpSpPr>
        <p:sp>
          <p:nvSpPr>
            <p:cNvPr id="12319" name="Rectangle 111"/>
            <p:cNvSpPr>
              <a:spLocks noChangeArrowheads="1"/>
            </p:cNvSpPr>
            <p:nvPr/>
          </p:nvSpPr>
          <p:spPr bwMode="auto">
            <a:xfrm>
              <a:off x="3421" y="2145"/>
              <a:ext cx="407" cy="619"/>
            </a:xfrm>
            <a:prstGeom prst="rect">
              <a:avLst/>
            </a:prstGeom>
            <a:grpFill/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2320" name="AutoShape 112"/>
            <p:cNvSpPr>
              <a:spLocks noChangeArrowheads="1"/>
            </p:cNvSpPr>
            <p:nvPr/>
          </p:nvSpPr>
          <p:spPr bwMode="auto">
            <a:xfrm rot="10800000">
              <a:off x="3423" y="2142"/>
              <a:ext cx="402" cy="615"/>
            </a:xfrm>
            <a:prstGeom prst="triangle">
              <a:avLst>
                <a:gd name="adj" fmla="val 50000"/>
              </a:avLst>
            </a:prstGeom>
            <a:grpFill/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163938" name="AutoShape 98"/>
          <p:cNvSpPr>
            <a:spLocks noChangeArrowheads="1"/>
          </p:cNvSpPr>
          <p:nvPr/>
        </p:nvSpPr>
        <p:spPr bwMode="auto">
          <a:xfrm>
            <a:off x="6853238" y="2055813"/>
            <a:ext cx="1889125" cy="436562"/>
          </a:xfrm>
          <a:prstGeom prst="wedgeRoundRectCallout">
            <a:avLst>
              <a:gd name="adj1" fmla="val -96639"/>
              <a:gd name="adj2" fmla="val 33472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Fojtószelep</a:t>
            </a:r>
          </a:p>
        </p:txBody>
      </p:sp>
      <p:sp>
        <p:nvSpPr>
          <p:cNvPr id="163954" name="Text Box 114"/>
          <p:cNvSpPr txBox="1">
            <a:spLocks noChangeArrowheads="1"/>
          </p:cNvSpPr>
          <p:nvPr/>
        </p:nvSpPr>
        <p:spPr bwMode="auto">
          <a:xfrm>
            <a:off x="3878263" y="13700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60" name="AutoShape 101"/>
          <p:cNvSpPr>
            <a:spLocks noChangeArrowheads="1"/>
          </p:cNvSpPr>
          <p:nvPr/>
        </p:nvSpPr>
        <p:spPr bwMode="auto">
          <a:xfrm>
            <a:off x="5492002" y="5284694"/>
            <a:ext cx="3396503" cy="1057369"/>
          </a:xfrm>
          <a:prstGeom prst="wedgeRoundRectCallout">
            <a:avLst>
              <a:gd name="adj1" fmla="val -81968"/>
              <a:gd name="adj2" fmla="val -8139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 smtClean="0">
                <a:solidFill>
                  <a:srgbClr val="00506E"/>
                </a:solidFill>
              </a:rPr>
              <a:t>Zárt, hőszigetelt térben elhelyezett  hőcserélő </a:t>
            </a:r>
            <a:r>
              <a:rPr lang="hu-HU" sz="2000" b="1" dirty="0">
                <a:solidFill>
                  <a:srgbClr val="00506E"/>
                </a:solidFill>
              </a:rPr>
              <a:t>(Hűtő)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3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3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3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3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3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3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3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3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3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3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3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3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3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3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3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3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3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3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3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3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3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3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3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3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3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3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3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3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3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3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63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63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6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63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63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500"/>
                            </p:stCondLst>
                            <p:childTnLst>
                              <p:par>
                                <p:cTn id="1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6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0"/>
                            </p:stCondLst>
                            <p:childTnLst>
                              <p:par>
                                <p:cTn id="15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63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63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6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500"/>
                            </p:stCondLst>
                            <p:childTnLst>
                              <p:par>
                                <p:cTn id="1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63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63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500"/>
                            </p:stCondLst>
                            <p:childTnLst>
                              <p:par>
                                <p:cTn id="1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6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6000"/>
                            </p:stCondLst>
                            <p:childTnLst>
                              <p:par>
                                <p:cTn id="1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16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1" grpId="0" animBg="1"/>
      <p:bldP spid="163893" grpId="0" animBg="1"/>
      <p:bldP spid="163914" grpId="0" animBg="1"/>
      <p:bldP spid="163915" grpId="0" animBg="1"/>
      <p:bldP spid="163916" grpId="0" animBg="1"/>
      <p:bldP spid="163917" grpId="0" animBg="1"/>
      <p:bldP spid="163918" grpId="0" animBg="1"/>
      <p:bldP spid="163919" grpId="0" animBg="1"/>
      <p:bldP spid="163920" grpId="0" animBg="1"/>
      <p:bldP spid="163936" grpId="0" animBg="1"/>
      <p:bldP spid="163937" grpId="0" animBg="1"/>
      <p:bldP spid="163940" grpId="0" animBg="1"/>
      <p:bldP spid="163942" grpId="0" animBg="1"/>
      <p:bldP spid="163943" grpId="0" animBg="1"/>
      <p:bldP spid="163944" grpId="0"/>
      <p:bldP spid="163945" grpId="0" animBg="1"/>
      <p:bldP spid="163946" grpId="0"/>
      <p:bldP spid="163947" grpId="0" animBg="1"/>
      <p:bldP spid="163948" grpId="0"/>
      <p:bldP spid="163949" grpId="0" animBg="1"/>
      <p:bldP spid="163950" grpId="0"/>
      <p:bldP spid="163938" grpId="0" animBg="1"/>
      <p:bldP spid="163954" grpId="0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06" name="Freeform 142"/>
          <p:cNvSpPr>
            <a:spLocks/>
          </p:cNvSpPr>
          <p:nvPr/>
        </p:nvSpPr>
        <p:spPr bwMode="auto">
          <a:xfrm>
            <a:off x="4400550" y="2266950"/>
            <a:ext cx="1885950" cy="3810000"/>
          </a:xfrm>
          <a:custGeom>
            <a:avLst/>
            <a:gdLst>
              <a:gd name="T0" fmla="*/ 6 w 1188"/>
              <a:gd name="T1" fmla="*/ 762 h 2400"/>
              <a:gd name="T2" fmla="*/ 852 w 1188"/>
              <a:gd name="T3" fmla="*/ 762 h 2400"/>
              <a:gd name="T4" fmla="*/ 984 w 1188"/>
              <a:gd name="T5" fmla="*/ 714 h 2400"/>
              <a:gd name="T6" fmla="*/ 1080 w 1188"/>
              <a:gd name="T7" fmla="*/ 552 h 2400"/>
              <a:gd name="T8" fmla="*/ 1152 w 1188"/>
              <a:gd name="T9" fmla="*/ 318 h 2400"/>
              <a:gd name="T10" fmla="*/ 1188 w 1188"/>
              <a:gd name="T11" fmla="*/ 0 h 2400"/>
              <a:gd name="T12" fmla="*/ 1182 w 1188"/>
              <a:gd name="T13" fmla="*/ 2400 h 2400"/>
              <a:gd name="T14" fmla="*/ 0 w 1188"/>
              <a:gd name="T15" fmla="*/ 2400 h 2400"/>
              <a:gd name="T16" fmla="*/ 6 w 1188"/>
              <a:gd name="T17" fmla="*/ 762 h 24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88"/>
              <a:gd name="T28" fmla="*/ 0 h 2400"/>
              <a:gd name="T29" fmla="*/ 1188 w 1188"/>
              <a:gd name="T30" fmla="*/ 2400 h 24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88" h="2400">
                <a:moveTo>
                  <a:pt x="6" y="762"/>
                </a:moveTo>
                <a:lnTo>
                  <a:pt x="852" y="762"/>
                </a:lnTo>
                <a:lnTo>
                  <a:pt x="984" y="714"/>
                </a:lnTo>
                <a:lnTo>
                  <a:pt x="1080" y="552"/>
                </a:lnTo>
                <a:lnTo>
                  <a:pt x="1152" y="318"/>
                </a:lnTo>
                <a:lnTo>
                  <a:pt x="1188" y="0"/>
                </a:lnTo>
                <a:lnTo>
                  <a:pt x="1182" y="2400"/>
                </a:lnTo>
                <a:lnTo>
                  <a:pt x="0" y="2400"/>
                </a:lnTo>
                <a:lnTo>
                  <a:pt x="6" y="762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Gőzzel működő kompresszoros hűtő körfolyamat</a:t>
            </a:r>
          </a:p>
        </p:txBody>
      </p:sp>
      <p:graphicFrame>
        <p:nvGraphicFramePr>
          <p:cNvPr id="165016" name="Object 152"/>
          <p:cNvGraphicFramePr>
            <a:graphicFrameLocks noGrp="1" noChangeAspect="1"/>
          </p:cNvGraphicFramePr>
          <p:nvPr>
            <p:ph sz="half" idx="1"/>
          </p:nvPr>
        </p:nvGraphicFramePr>
        <p:xfrm>
          <a:off x="625475" y="3760788"/>
          <a:ext cx="138747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gyenlet" r:id="rId3" imgW="444240" imgH="393480" progId="Equation.3">
                  <p:embed/>
                </p:oleObj>
              </mc:Choice>
              <mc:Fallback>
                <p:oleObj name="Egyenlet" r:id="rId3" imgW="444240" imgH="393480" progId="Equation.3">
                  <p:embed/>
                  <p:pic>
                    <p:nvPicPr>
                      <p:cNvPr id="0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3760788"/>
                        <a:ext cx="1387475" cy="12287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912" name="Line 48"/>
          <p:cNvSpPr>
            <a:spLocks noChangeShapeType="1"/>
          </p:cNvSpPr>
          <p:nvPr/>
        </p:nvSpPr>
        <p:spPr bwMode="auto">
          <a:xfrm flipV="1">
            <a:off x="2822575" y="1524000"/>
            <a:ext cx="0" cy="4559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64913" name="Text Box 49"/>
          <p:cNvSpPr txBox="1">
            <a:spLocks noChangeArrowheads="1"/>
          </p:cNvSpPr>
          <p:nvPr/>
        </p:nvSpPr>
        <p:spPr bwMode="auto">
          <a:xfrm>
            <a:off x="2438400" y="985838"/>
            <a:ext cx="717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T(K)</a:t>
            </a:r>
          </a:p>
        </p:txBody>
      </p:sp>
      <p:sp>
        <p:nvSpPr>
          <p:cNvPr id="164914" name="Text Box 50"/>
          <p:cNvSpPr txBox="1">
            <a:spLocks noChangeArrowheads="1"/>
          </p:cNvSpPr>
          <p:nvPr/>
        </p:nvSpPr>
        <p:spPr bwMode="auto">
          <a:xfrm>
            <a:off x="7581900" y="5584825"/>
            <a:ext cx="1501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s (J/kg</a:t>
            </a:r>
            <a:r>
              <a:rPr lang="en-US" sz="2000" b="1" i="1">
                <a:cs typeface="Arial" charset="0"/>
              </a:rPr>
              <a:t>·</a:t>
            </a:r>
            <a:r>
              <a:rPr lang="hu-HU" sz="2000" b="1" i="1">
                <a:cs typeface="Arial" charset="0"/>
              </a:rPr>
              <a:t>K</a:t>
            </a:r>
            <a:r>
              <a:rPr lang="hu-HU" sz="2000" b="1" i="1"/>
              <a:t>)</a:t>
            </a:r>
          </a:p>
        </p:txBody>
      </p:sp>
      <p:sp>
        <p:nvSpPr>
          <p:cNvPr id="164915" name="Freeform 51"/>
          <p:cNvSpPr>
            <a:spLocks/>
          </p:cNvSpPr>
          <p:nvPr/>
        </p:nvSpPr>
        <p:spPr bwMode="auto">
          <a:xfrm>
            <a:off x="2841625" y="3243263"/>
            <a:ext cx="2287588" cy="1965325"/>
          </a:xfrm>
          <a:custGeom>
            <a:avLst/>
            <a:gdLst>
              <a:gd name="T0" fmla="*/ 0 w 1719"/>
              <a:gd name="T1" fmla="*/ 1594 h 1594"/>
              <a:gd name="T2" fmla="*/ 221 w 1719"/>
              <a:gd name="T3" fmla="*/ 1479 h 1594"/>
              <a:gd name="T4" fmla="*/ 490 w 1719"/>
              <a:gd name="T5" fmla="*/ 1200 h 1594"/>
              <a:gd name="T6" fmla="*/ 826 w 1719"/>
              <a:gd name="T7" fmla="*/ 634 h 1594"/>
              <a:gd name="T8" fmla="*/ 1056 w 1719"/>
              <a:gd name="T9" fmla="*/ 317 h 1594"/>
              <a:gd name="T10" fmla="*/ 1373 w 1719"/>
              <a:gd name="T11" fmla="*/ 68 h 1594"/>
              <a:gd name="T12" fmla="*/ 1719 w 1719"/>
              <a:gd name="T13" fmla="*/ 0 h 15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19"/>
              <a:gd name="T22" fmla="*/ 0 h 1594"/>
              <a:gd name="T23" fmla="*/ 1719 w 1719"/>
              <a:gd name="T24" fmla="*/ 1594 h 15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19" h="1594">
                <a:moveTo>
                  <a:pt x="0" y="1594"/>
                </a:moveTo>
                <a:cubicBezTo>
                  <a:pt x="69" y="1569"/>
                  <a:pt x="139" y="1545"/>
                  <a:pt x="221" y="1479"/>
                </a:cubicBezTo>
                <a:cubicBezTo>
                  <a:pt x="303" y="1413"/>
                  <a:pt x="389" y="1341"/>
                  <a:pt x="490" y="1200"/>
                </a:cubicBezTo>
                <a:cubicBezTo>
                  <a:pt x="591" y="1059"/>
                  <a:pt x="732" y="781"/>
                  <a:pt x="826" y="634"/>
                </a:cubicBezTo>
                <a:cubicBezTo>
                  <a:pt x="920" y="487"/>
                  <a:pt x="965" y="411"/>
                  <a:pt x="1056" y="317"/>
                </a:cubicBezTo>
                <a:cubicBezTo>
                  <a:pt x="1147" y="223"/>
                  <a:pt x="1262" y="121"/>
                  <a:pt x="1373" y="68"/>
                </a:cubicBezTo>
                <a:cubicBezTo>
                  <a:pt x="1484" y="15"/>
                  <a:pt x="1601" y="7"/>
                  <a:pt x="1719" y="0"/>
                </a:cubicBez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916" name="Freeform 52"/>
          <p:cNvSpPr>
            <a:spLocks/>
          </p:cNvSpPr>
          <p:nvPr/>
        </p:nvSpPr>
        <p:spPr bwMode="auto">
          <a:xfrm flipH="1">
            <a:off x="5122863" y="3260725"/>
            <a:ext cx="2057400" cy="1947863"/>
          </a:xfrm>
          <a:custGeom>
            <a:avLst/>
            <a:gdLst>
              <a:gd name="T0" fmla="*/ 0 w 1719"/>
              <a:gd name="T1" fmla="*/ 1594 h 1594"/>
              <a:gd name="T2" fmla="*/ 221 w 1719"/>
              <a:gd name="T3" fmla="*/ 1479 h 1594"/>
              <a:gd name="T4" fmla="*/ 490 w 1719"/>
              <a:gd name="T5" fmla="*/ 1200 h 1594"/>
              <a:gd name="T6" fmla="*/ 826 w 1719"/>
              <a:gd name="T7" fmla="*/ 634 h 1594"/>
              <a:gd name="T8" fmla="*/ 1056 w 1719"/>
              <a:gd name="T9" fmla="*/ 317 h 1594"/>
              <a:gd name="T10" fmla="*/ 1373 w 1719"/>
              <a:gd name="T11" fmla="*/ 68 h 1594"/>
              <a:gd name="T12" fmla="*/ 1719 w 1719"/>
              <a:gd name="T13" fmla="*/ 0 h 15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19"/>
              <a:gd name="T22" fmla="*/ 0 h 1594"/>
              <a:gd name="T23" fmla="*/ 1719 w 1719"/>
              <a:gd name="T24" fmla="*/ 1594 h 15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19" h="1594">
                <a:moveTo>
                  <a:pt x="0" y="1594"/>
                </a:moveTo>
                <a:cubicBezTo>
                  <a:pt x="69" y="1569"/>
                  <a:pt x="139" y="1545"/>
                  <a:pt x="221" y="1479"/>
                </a:cubicBezTo>
                <a:cubicBezTo>
                  <a:pt x="303" y="1413"/>
                  <a:pt x="389" y="1341"/>
                  <a:pt x="490" y="1200"/>
                </a:cubicBezTo>
                <a:cubicBezTo>
                  <a:pt x="591" y="1059"/>
                  <a:pt x="732" y="781"/>
                  <a:pt x="826" y="634"/>
                </a:cubicBezTo>
                <a:cubicBezTo>
                  <a:pt x="920" y="487"/>
                  <a:pt x="965" y="411"/>
                  <a:pt x="1056" y="317"/>
                </a:cubicBezTo>
                <a:cubicBezTo>
                  <a:pt x="1147" y="223"/>
                  <a:pt x="1262" y="121"/>
                  <a:pt x="1373" y="68"/>
                </a:cubicBezTo>
                <a:cubicBezTo>
                  <a:pt x="1484" y="15"/>
                  <a:pt x="1601" y="7"/>
                  <a:pt x="1719" y="0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917" name="Oval 53"/>
          <p:cNvSpPr>
            <a:spLocks noChangeArrowheads="1"/>
          </p:cNvSpPr>
          <p:nvPr/>
        </p:nvSpPr>
        <p:spPr bwMode="auto">
          <a:xfrm>
            <a:off x="5013325" y="3159125"/>
            <a:ext cx="184150" cy="1968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pSp>
        <p:nvGrpSpPr>
          <p:cNvPr id="2" name="Group 149"/>
          <p:cNvGrpSpPr>
            <a:grpSpLocks/>
          </p:cNvGrpSpPr>
          <p:nvPr/>
        </p:nvGrpSpPr>
        <p:grpSpPr bwMode="auto">
          <a:xfrm>
            <a:off x="2838450" y="1804988"/>
            <a:ext cx="3556000" cy="3019425"/>
            <a:chOff x="1788" y="1281"/>
            <a:chExt cx="2240" cy="1902"/>
          </a:xfrm>
        </p:grpSpPr>
        <p:sp>
          <p:nvSpPr>
            <p:cNvPr id="3167" name="Freeform 54"/>
            <p:cNvSpPr>
              <a:spLocks/>
            </p:cNvSpPr>
            <p:nvPr/>
          </p:nvSpPr>
          <p:spPr bwMode="auto">
            <a:xfrm>
              <a:off x="3628" y="1281"/>
              <a:ext cx="400" cy="1058"/>
            </a:xfrm>
            <a:custGeom>
              <a:avLst/>
              <a:gdLst>
                <a:gd name="T0" fmla="*/ 0 w 400"/>
                <a:gd name="T1" fmla="*/ 1058 h 1058"/>
                <a:gd name="T2" fmla="*/ 136 w 400"/>
                <a:gd name="T3" fmla="*/ 974 h 1058"/>
                <a:gd name="T4" fmla="*/ 261 w 400"/>
                <a:gd name="T5" fmla="*/ 723 h 1058"/>
                <a:gd name="T6" fmla="*/ 377 w 400"/>
                <a:gd name="T7" fmla="*/ 147 h 1058"/>
                <a:gd name="T8" fmla="*/ 398 w 400"/>
                <a:gd name="T9" fmla="*/ 0 h 10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0"/>
                <a:gd name="T16" fmla="*/ 0 h 1058"/>
                <a:gd name="T17" fmla="*/ 400 w 400"/>
                <a:gd name="T18" fmla="*/ 1058 h 10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0" h="1058">
                  <a:moveTo>
                    <a:pt x="0" y="1058"/>
                  </a:moveTo>
                  <a:cubicBezTo>
                    <a:pt x="46" y="1044"/>
                    <a:pt x="93" y="1030"/>
                    <a:pt x="136" y="974"/>
                  </a:cubicBezTo>
                  <a:cubicBezTo>
                    <a:pt x="179" y="918"/>
                    <a:pt x="221" y="861"/>
                    <a:pt x="261" y="723"/>
                  </a:cubicBezTo>
                  <a:cubicBezTo>
                    <a:pt x="301" y="585"/>
                    <a:pt x="354" y="267"/>
                    <a:pt x="377" y="147"/>
                  </a:cubicBezTo>
                  <a:cubicBezTo>
                    <a:pt x="400" y="27"/>
                    <a:pt x="399" y="13"/>
                    <a:pt x="398" y="0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68" name="Freeform 56"/>
            <p:cNvSpPr>
              <a:spLocks/>
            </p:cNvSpPr>
            <p:nvPr/>
          </p:nvSpPr>
          <p:spPr bwMode="auto">
            <a:xfrm>
              <a:off x="1788" y="2331"/>
              <a:ext cx="1005" cy="852"/>
            </a:xfrm>
            <a:custGeom>
              <a:avLst/>
              <a:gdLst>
                <a:gd name="T0" fmla="*/ 0 w 1005"/>
                <a:gd name="T1" fmla="*/ 852 h 852"/>
                <a:gd name="T2" fmla="*/ 123 w 1005"/>
                <a:gd name="T3" fmla="*/ 798 h 852"/>
                <a:gd name="T4" fmla="*/ 303 w 1005"/>
                <a:gd name="T5" fmla="*/ 678 h 852"/>
                <a:gd name="T6" fmla="*/ 528 w 1005"/>
                <a:gd name="T7" fmla="*/ 468 h 852"/>
                <a:gd name="T8" fmla="*/ 786 w 1005"/>
                <a:gd name="T9" fmla="*/ 183 h 852"/>
                <a:gd name="T10" fmla="*/ 1005 w 1005"/>
                <a:gd name="T11" fmla="*/ 0 h 8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05"/>
                <a:gd name="T19" fmla="*/ 0 h 852"/>
                <a:gd name="T20" fmla="*/ 1005 w 1005"/>
                <a:gd name="T21" fmla="*/ 852 h 8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05" h="852">
                  <a:moveTo>
                    <a:pt x="0" y="852"/>
                  </a:moveTo>
                  <a:cubicBezTo>
                    <a:pt x="36" y="839"/>
                    <a:pt x="73" y="827"/>
                    <a:pt x="123" y="798"/>
                  </a:cubicBezTo>
                  <a:cubicBezTo>
                    <a:pt x="173" y="769"/>
                    <a:pt x="236" y="733"/>
                    <a:pt x="303" y="678"/>
                  </a:cubicBezTo>
                  <a:cubicBezTo>
                    <a:pt x="370" y="623"/>
                    <a:pt x="447" y="551"/>
                    <a:pt x="528" y="468"/>
                  </a:cubicBezTo>
                  <a:cubicBezTo>
                    <a:pt x="609" y="385"/>
                    <a:pt x="707" y="261"/>
                    <a:pt x="786" y="183"/>
                  </a:cubicBezTo>
                  <a:cubicBezTo>
                    <a:pt x="865" y="105"/>
                    <a:pt x="935" y="52"/>
                    <a:pt x="1005" y="0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69" name="Line 57"/>
            <p:cNvSpPr>
              <a:spLocks noChangeShapeType="1"/>
            </p:cNvSpPr>
            <p:nvPr/>
          </p:nvSpPr>
          <p:spPr bwMode="auto">
            <a:xfrm flipV="1">
              <a:off x="2792" y="2339"/>
              <a:ext cx="842" cy="1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64928" name="Line 64"/>
          <p:cNvSpPr>
            <a:spLocks noChangeShapeType="1"/>
          </p:cNvSpPr>
          <p:nvPr/>
        </p:nvSpPr>
        <p:spPr bwMode="auto">
          <a:xfrm>
            <a:off x="4529138" y="3484563"/>
            <a:ext cx="1220787" cy="47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930" name="Freeform 66"/>
          <p:cNvSpPr>
            <a:spLocks/>
          </p:cNvSpPr>
          <p:nvPr/>
        </p:nvSpPr>
        <p:spPr bwMode="auto">
          <a:xfrm>
            <a:off x="5829300" y="2286000"/>
            <a:ext cx="473075" cy="1168400"/>
          </a:xfrm>
          <a:custGeom>
            <a:avLst/>
            <a:gdLst>
              <a:gd name="T0" fmla="*/ 0 w 328"/>
              <a:gd name="T1" fmla="*/ 742 h 742"/>
              <a:gd name="T2" fmla="*/ 68 w 328"/>
              <a:gd name="T3" fmla="*/ 718 h 742"/>
              <a:gd name="T4" fmla="*/ 120 w 328"/>
              <a:gd name="T5" fmla="*/ 672 h 742"/>
              <a:gd name="T6" fmla="*/ 172 w 328"/>
              <a:gd name="T7" fmla="*/ 598 h 742"/>
              <a:gd name="T8" fmla="*/ 226 w 328"/>
              <a:gd name="T9" fmla="*/ 486 h 742"/>
              <a:gd name="T10" fmla="*/ 274 w 328"/>
              <a:gd name="T11" fmla="*/ 320 h 742"/>
              <a:gd name="T12" fmla="*/ 306 w 328"/>
              <a:gd name="T13" fmla="*/ 162 h 742"/>
              <a:gd name="T14" fmla="*/ 328 w 328"/>
              <a:gd name="T15" fmla="*/ 0 h 7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8"/>
              <a:gd name="T25" fmla="*/ 0 h 742"/>
              <a:gd name="T26" fmla="*/ 328 w 328"/>
              <a:gd name="T27" fmla="*/ 742 h 74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8" h="742">
                <a:moveTo>
                  <a:pt x="0" y="742"/>
                </a:moveTo>
                <a:cubicBezTo>
                  <a:pt x="24" y="736"/>
                  <a:pt x="48" y="730"/>
                  <a:pt x="68" y="718"/>
                </a:cubicBezTo>
                <a:cubicBezTo>
                  <a:pt x="88" y="706"/>
                  <a:pt x="103" y="692"/>
                  <a:pt x="120" y="672"/>
                </a:cubicBezTo>
                <a:cubicBezTo>
                  <a:pt x="137" y="652"/>
                  <a:pt x="154" y="629"/>
                  <a:pt x="172" y="598"/>
                </a:cubicBezTo>
                <a:cubicBezTo>
                  <a:pt x="190" y="567"/>
                  <a:pt x="209" y="532"/>
                  <a:pt x="226" y="486"/>
                </a:cubicBezTo>
                <a:cubicBezTo>
                  <a:pt x="243" y="440"/>
                  <a:pt x="261" y="374"/>
                  <a:pt x="274" y="320"/>
                </a:cubicBezTo>
                <a:cubicBezTo>
                  <a:pt x="287" y="266"/>
                  <a:pt x="297" y="215"/>
                  <a:pt x="306" y="162"/>
                </a:cubicBezTo>
                <a:cubicBezTo>
                  <a:pt x="315" y="109"/>
                  <a:pt x="321" y="54"/>
                  <a:pt x="328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932" name="Oval 68"/>
          <p:cNvSpPr>
            <a:spLocks noChangeArrowheads="1"/>
          </p:cNvSpPr>
          <p:nvPr/>
        </p:nvSpPr>
        <p:spPr bwMode="auto">
          <a:xfrm>
            <a:off x="5664200" y="3387725"/>
            <a:ext cx="184150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4934" name="Text Box 70"/>
          <p:cNvSpPr txBox="1">
            <a:spLocks noChangeArrowheads="1"/>
          </p:cNvSpPr>
          <p:nvPr/>
        </p:nvSpPr>
        <p:spPr bwMode="auto">
          <a:xfrm>
            <a:off x="4048125" y="2979738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64935" name="Text Box 71"/>
          <p:cNvSpPr txBox="1">
            <a:spLocks noChangeArrowheads="1"/>
          </p:cNvSpPr>
          <p:nvPr/>
        </p:nvSpPr>
        <p:spPr bwMode="auto">
          <a:xfrm>
            <a:off x="5562600" y="2855913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64936" name="Text Box 72"/>
          <p:cNvSpPr txBox="1">
            <a:spLocks noChangeArrowheads="1"/>
          </p:cNvSpPr>
          <p:nvPr/>
        </p:nvSpPr>
        <p:spPr bwMode="auto">
          <a:xfrm>
            <a:off x="6396038" y="2060575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64937" name="Text Box 73"/>
          <p:cNvSpPr txBox="1">
            <a:spLocks noChangeArrowheads="1"/>
          </p:cNvSpPr>
          <p:nvPr/>
        </p:nvSpPr>
        <p:spPr bwMode="auto">
          <a:xfrm>
            <a:off x="6415088" y="4037013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164990" name="Freeform 126"/>
          <p:cNvSpPr>
            <a:spLocks/>
          </p:cNvSpPr>
          <p:nvPr/>
        </p:nvSpPr>
        <p:spPr bwMode="auto">
          <a:xfrm>
            <a:off x="4424363" y="3486150"/>
            <a:ext cx="738187" cy="1128713"/>
          </a:xfrm>
          <a:custGeom>
            <a:avLst/>
            <a:gdLst>
              <a:gd name="T0" fmla="*/ 0 w 465"/>
              <a:gd name="T1" fmla="*/ 0 h 711"/>
              <a:gd name="T2" fmla="*/ 63 w 465"/>
              <a:gd name="T3" fmla="*/ 192 h 711"/>
              <a:gd name="T4" fmla="*/ 225 w 465"/>
              <a:gd name="T5" fmla="*/ 435 h 711"/>
              <a:gd name="T6" fmla="*/ 465 w 465"/>
              <a:gd name="T7" fmla="*/ 711 h 711"/>
              <a:gd name="T8" fmla="*/ 0 60000 65536"/>
              <a:gd name="T9" fmla="*/ 0 60000 65536"/>
              <a:gd name="T10" fmla="*/ 0 60000 65536"/>
              <a:gd name="T11" fmla="*/ 0 60000 65536"/>
              <a:gd name="T12" fmla="*/ 0 w 465"/>
              <a:gd name="T13" fmla="*/ 0 h 711"/>
              <a:gd name="T14" fmla="*/ 465 w 465"/>
              <a:gd name="T15" fmla="*/ 711 h 71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5" h="711">
                <a:moveTo>
                  <a:pt x="0" y="0"/>
                </a:moveTo>
                <a:cubicBezTo>
                  <a:pt x="13" y="60"/>
                  <a:pt x="26" y="120"/>
                  <a:pt x="63" y="192"/>
                </a:cubicBezTo>
                <a:cubicBezTo>
                  <a:pt x="100" y="264"/>
                  <a:pt x="158" y="348"/>
                  <a:pt x="225" y="435"/>
                </a:cubicBezTo>
                <a:cubicBezTo>
                  <a:pt x="292" y="522"/>
                  <a:pt x="378" y="616"/>
                  <a:pt x="465" y="711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3" name="Group 150"/>
          <p:cNvGrpSpPr>
            <a:grpSpLocks/>
          </p:cNvGrpSpPr>
          <p:nvPr/>
        </p:nvGrpSpPr>
        <p:grpSpPr bwMode="auto">
          <a:xfrm>
            <a:off x="2833688" y="1885950"/>
            <a:ext cx="4657725" cy="3124200"/>
            <a:chOff x="1785" y="1332"/>
            <a:chExt cx="2934" cy="1968"/>
          </a:xfrm>
        </p:grpSpPr>
        <p:sp>
          <p:nvSpPr>
            <p:cNvPr id="3164" name="Line 131"/>
            <p:cNvSpPr>
              <a:spLocks noChangeShapeType="1"/>
            </p:cNvSpPr>
            <p:nvPr/>
          </p:nvSpPr>
          <p:spPr bwMode="auto">
            <a:xfrm flipH="1">
              <a:off x="2411" y="2778"/>
              <a:ext cx="1546" cy="0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65" name="Freeform 132"/>
            <p:cNvSpPr>
              <a:spLocks/>
            </p:cNvSpPr>
            <p:nvPr/>
          </p:nvSpPr>
          <p:spPr bwMode="auto">
            <a:xfrm>
              <a:off x="3957" y="1332"/>
              <a:ext cx="762" cy="1446"/>
            </a:xfrm>
            <a:custGeom>
              <a:avLst/>
              <a:gdLst>
                <a:gd name="T0" fmla="*/ 0 w 762"/>
                <a:gd name="T1" fmla="*/ 1446 h 1446"/>
                <a:gd name="T2" fmla="*/ 192 w 762"/>
                <a:gd name="T3" fmla="*/ 1332 h 1446"/>
                <a:gd name="T4" fmla="*/ 336 w 762"/>
                <a:gd name="T5" fmla="*/ 1146 h 1446"/>
                <a:gd name="T6" fmla="*/ 528 w 762"/>
                <a:gd name="T7" fmla="*/ 714 h 1446"/>
                <a:gd name="T8" fmla="*/ 762 w 762"/>
                <a:gd name="T9" fmla="*/ 0 h 14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2"/>
                <a:gd name="T16" fmla="*/ 0 h 1446"/>
                <a:gd name="T17" fmla="*/ 762 w 762"/>
                <a:gd name="T18" fmla="*/ 1446 h 14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2" h="1446">
                  <a:moveTo>
                    <a:pt x="0" y="1446"/>
                  </a:moveTo>
                  <a:cubicBezTo>
                    <a:pt x="68" y="1414"/>
                    <a:pt x="136" y="1382"/>
                    <a:pt x="192" y="1332"/>
                  </a:cubicBezTo>
                  <a:cubicBezTo>
                    <a:pt x="248" y="1282"/>
                    <a:pt x="280" y="1249"/>
                    <a:pt x="336" y="1146"/>
                  </a:cubicBezTo>
                  <a:cubicBezTo>
                    <a:pt x="392" y="1043"/>
                    <a:pt x="457" y="905"/>
                    <a:pt x="528" y="714"/>
                  </a:cubicBezTo>
                  <a:cubicBezTo>
                    <a:pt x="599" y="523"/>
                    <a:pt x="680" y="261"/>
                    <a:pt x="762" y="0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66" name="Freeform 133"/>
            <p:cNvSpPr>
              <a:spLocks/>
            </p:cNvSpPr>
            <p:nvPr/>
          </p:nvSpPr>
          <p:spPr bwMode="auto">
            <a:xfrm>
              <a:off x="1785" y="2778"/>
              <a:ext cx="630" cy="522"/>
            </a:xfrm>
            <a:custGeom>
              <a:avLst/>
              <a:gdLst>
                <a:gd name="T0" fmla="*/ 630 w 630"/>
                <a:gd name="T1" fmla="*/ 0 h 522"/>
                <a:gd name="T2" fmla="*/ 462 w 630"/>
                <a:gd name="T3" fmla="*/ 192 h 522"/>
                <a:gd name="T4" fmla="*/ 312 w 630"/>
                <a:gd name="T5" fmla="*/ 336 h 522"/>
                <a:gd name="T6" fmla="*/ 0 w 630"/>
                <a:gd name="T7" fmla="*/ 522 h 5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0"/>
                <a:gd name="T13" fmla="*/ 0 h 522"/>
                <a:gd name="T14" fmla="*/ 630 w 630"/>
                <a:gd name="T15" fmla="*/ 522 h 5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0" h="522">
                  <a:moveTo>
                    <a:pt x="630" y="0"/>
                  </a:moveTo>
                  <a:cubicBezTo>
                    <a:pt x="572" y="68"/>
                    <a:pt x="515" y="136"/>
                    <a:pt x="462" y="192"/>
                  </a:cubicBezTo>
                  <a:cubicBezTo>
                    <a:pt x="409" y="248"/>
                    <a:pt x="389" y="281"/>
                    <a:pt x="312" y="336"/>
                  </a:cubicBezTo>
                  <a:cubicBezTo>
                    <a:pt x="235" y="391"/>
                    <a:pt x="117" y="456"/>
                    <a:pt x="0" y="522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4" name="Group 135"/>
          <p:cNvGrpSpPr>
            <a:grpSpLocks/>
          </p:cNvGrpSpPr>
          <p:nvPr/>
        </p:nvGrpSpPr>
        <p:grpSpPr bwMode="auto">
          <a:xfrm>
            <a:off x="144463" y="831850"/>
            <a:ext cx="2344737" cy="2043113"/>
            <a:chOff x="155" y="668"/>
            <a:chExt cx="1477" cy="1287"/>
          </a:xfrm>
        </p:grpSpPr>
        <p:sp>
          <p:nvSpPr>
            <p:cNvPr id="3114" name="Text Box 77"/>
            <p:cNvSpPr txBox="1">
              <a:spLocks noChangeArrowheads="1"/>
            </p:cNvSpPr>
            <p:nvPr/>
          </p:nvSpPr>
          <p:spPr bwMode="auto">
            <a:xfrm>
              <a:off x="155" y="1703"/>
              <a:ext cx="15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1</a:t>
              </a:r>
            </a:p>
          </p:txBody>
        </p:sp>
        <p:sp>
          <p:nvSpPr>
            <p:cNvPr id="3115" name="Text Box 78"/>
            <p:cNvSpPr txBox="1">
              <a:spLocks noChangeArrowheads="1"/>
            </p:cNvSpPr>
            <p:nvPr/>
          </p:nvSpPr>
          <p:spPr bwMode="auto">
            <a:xfrm>
              <a:off x="390" y="964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2</a:t>
              </a:r>
            </a:p>
          </p:txBody>
        </p:sp>
        <p:sp>
          <p:nvSpPr>
            <p:cNvPr id="3116" name="Text Box 79"/>
            <p:cNvSpPr txBox="1">
              <a:spLocks noChangeArrowheads="1"/>
            </p:cNvSpPr>
            <p:nvPr/>
          </p:nvSpPr>
          <p:spPr bwMode="auto">
            <a:xfrm>
              <a:off x="1475" y="1666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5</a:t>
              </a:r>
            </a:p>
          </p:txBody>
        </p:sp>
        <p:sp>
          <p:nvSpPr>
            <p:cNvPr id="3117" name="Text Box 80"/>
            <p:cNvSpPr txBox="1">
              <a:spLocks noChangeArrowheads="1"/>
            </p:cNvSpPr>
            <p:nvPr/>
          </p:nvSpPr>
          <p:spPr bwMode="auto">
            <a:xfrm>
              <a:off x="1467" y="1005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4</a:t>
              </a:r>
            </a:p>
          </p:txBody>
        </p:sp>
        <p:grpSp>
          <p:nvGrpSpPr>
            <p:cNvPr id="3118" name="Group 81"/>
            <p:cNvGrpSpPr>
              <a:grpSpLocks/>
            </p:cNvGrpSpPr>
            <p:nvPr/>
          </p:nvGrpSpPr>
          <p:grpSpPr bwMode="auto">
            <a:xfrm>
              <a:off x="344" y="900"/>
              <a:ext cx="1138" cy="1050"/>
              <a:chOff x="1020" y="1245"/>
              <a:chExt cx="2814" cy="2180"/>
            </a:xfrm>
          </p:grpSpPr>
          <p:sp>
            <p:nvSpPr>
              <p:cNvPr id="3120" name="AutoShape 82"/>
              <p:cNvSpPr>
                <a:spLocks noChangeArrowheads="1"/>
              </p:cNvSpPr>
              <p:nvPr/>
            </p:nvSpPr>
            <p:spPr bwMode="auto">
              <a:xfrm rot="-5400000">
                <a:off x="964" y="2057"/>
                <a:ext cx="817" cy="563"/>
              </a:xfrm>
              <a:custGeom>
                <a:avLst/>
                <a:gdLst>
                  <a:gd name="T0" fmla="*/ 715 w 21600"/>
                  <a:gd name="T1" fmla="*/ 282 h 21600"/>
                  <a:gd name="T2" fmla="*/ 409 w 21600"/>
                  <a:gd name="T3" fmla="*/ 563 h 21600"/>
                  <a:gd name="T4" fmla="*/ 102 w 21600"/>
                  <a:gd name="T5" fmla="*/ 282 h 21600"/>
                  <a:gd name="T6" fmla="*/ 40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4 w 21600"/>
                  <a:gd name="T13" fmla="*/ 4489 h 21600"/>
                  <a:gd name="T14" fmla="*/ 17106 w 21600"/>
                  <a:gd name="T15" fmla="*/ 1711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121" name="Line 83"/>
              <p:cNvSpPr>
                <a:spLocks noChangeShapeType="1"/>
              </p:cNvSpPr>
              <p:nvPr/>
            </p:nvSpPr>
            <p:spPr bwMode="auto">
              <a:xfrm flipH="1" flipV="1">
                <a:off x="1646" y="1413"/>
                <a:ext cx="2" cy="7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grpSp>
            <p:nvGrpSpPr>
              <p:cNvPr id="3122" name="Group 84"/>
              <p:cNvGrpSpPr>
                <a:grpSpLocks/>
              </p:cNvGrpSpPr>
              <p:nvPr/>
            </p:nvGrpSpPr>
            <p:grpSpPr bwMode="auto">
              <a:xfrm>
                <a:off x="2031" y="3069"/>
                <a:ext cx="965" cy="356"/>
                <a:chOff x="1854" y="1257"/>
                <a:chExt cx="965" cy="356"/>
              </a:xfrm>
            </p:grpSpPr>
            <p:sp>
              <p:nvSpPr>
                <p:cNvPr id="3155" name="Rectangle 85"/>
                <p:cNvSpPr>
                  <a:spLocks noChangeArrowheads="1"/>
                </p:cNvSpPr>
                <p:nvPr/>
              </p:nvSpPr>
              <p:spPr bwMode="auto">
                <a:xfrm>
                  <a:off x="1854" y="1257"/>
                  <a:ext cx="960" cy="35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3156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1946" y="1322"/>
                  <a:ext cx="86" cy="1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7" name="Line 87"/>
                <p:cNvSpPr>
                  <a:spLocks noChangeShapeType="1"/>
                </p:cNvSpPr>
                <p:nvPr/>
              </p:nvSpPr>
              <p:spPr bwMode="auto">
                <a:xfrm flipH="1" flipV="1">
                  <a:off x="2647" y="1329"/>
                  <a:ext cx="80" cy="1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8" name="Line 88"/>
                <p:cNvSpPr>
                  <a:spLocks noChangeShapeType="1"/>
                </p:cNvSpPr>
                <p:nvPr/>
              </p:nvSpPr>
              <p:spPr bwMode="auto">
                <a:xfrm>
                  <a:off x="2032" y="1322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9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2187" y="1325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60" name="Line 90"/>
                <p:cNvSpPr>
                  <a:spLocks noChangeShapeType="1"/>
                </p:cNvSpPr>
                <p:nvPr/>
              </p:nvSpPr>
              <p:spPr bwMode="auto">
                <a:xfrm>
                  <a:off x="2339" y="1327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61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2490" y="1328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62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1854" y="1434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63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2723" y="1441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grpSp>
            <p:nvGrpSpPr>
              <p:cNvPr id="3123" name="Group 94"/>
              <p:cNvGrpSpPr>
                <a:grpSpLocks/>
              </p:cNvGrpSpPr>
              <p:nvPr/>
            </p:nvGrpSpPr>
            <p:grpSpPr bwMode="auto">
              <a:xfrm>
                <a:off x="2082" y="1245"/>
                <a:ext cx="965" cy="356"/>
                <a:chOff x="2113" y="2784"/>
                <a:chExt cx="965" cy="356"/>
              </a:xfrm>
            </p:grpSpPr>
            <p:sp>
              <p:nvSpPr>
                <p:cNvPr id="3146" name="Rectangle 95"/>
                <p:cNvSpPr>
                  <a:spLocks noChangeArrowheads="1"/>
                </p:cNvSpPr>
                <p:nvPr/>
              </p:nvSpPr>
              <p:spPr bwMode="auto">
                <a:xfrm>
                  <a:off x="2113" y="2784"/>
                  <a:ext cx="960" cy="35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3147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2205" y="2849"/>
                  <a:ext cx="86" cy="1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48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2906" y="2856"/>
                  <a:ext cx="80" cy="1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49" name="Line 98"/>
                <p:cNvSpPr>
                  <a:spLocks noChangeShapeType="1"/>
                </p:cNvSpPr>
                <p:nvPr/>
              </p:nvSpPr>
              <p:spPr bwMode="auto">
                <a:xfrm>
                  <a:off x="2291" y="2849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0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2446" y="2852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1" name="Line 100"/>
                <p:cNvSpPr>
                  <a:spLocks noChangeShapeType="1"/>
                </p:cNvSpPr>
                <p:nvPr/>
              </p:nvSpPr>
              <p:spPr bwMode="auto">
                <a:xfrm>
                  <a:off x="2598" y="2854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2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2749" y="2855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3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2113" y="2961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54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2982" y="2968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3124" name="Line 104"/>
              <p:cNvSpPr>
                <a:spLocks noChangeShapeType="1"/>
              </p:cNvSpPr>
              <p:nvPr/>
            </p:nvSpPr>
            <p:spPr bwMode="auto">
              <a:xfrm flipH="1">
                <a:off x="1645" y="1419"/>
                <a:ext cx="44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3125" name="Line 105"/>
              <p:cNvSpPr>
                <a:spLocks noChangeShapeType="1"/>
              </p:cNvSpPr>
              <p:nvPr/>
            </p:nvSpPr>
            <p:spPr bwMode="auto">
              <a:xfrm>
                <a:off x="3047" y="1431"/>
                <a:ext cx="593" cy="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3126" name="Line 106"/>
              <p:cNvSpPr>
                <a:spLocks noChangeShapeType="1"/>
              </p:cNvSpPr>
              <p:nvPr/>
            </p:nvSpPr>
            <p:spPr bwMode="auto">
              <a:xfrm>
                <a:off x="1100" y="2746"/>
                <a:ext cx="3" cy="4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3127" name="Line 107"/>
              <p:cNvSpPr>
                <a:spLocks noChangeShapeType="1"/>
              </p:cNvSpPr>
              <p:nvPr/>
            </p:nvSpPr>
            <p:spPr bwMode="auto">
              <a:xfrm>
                <a:off x="1091" y="3242"/>
                <a:ext cx="930" cy="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3128" name="Line 108"/>
              <p:cNvSpPr>
                <a:spLocks noChangeShapeType="1"/>
              </p:cNvSpPr>
              <p:nvPr/>
            </p:nvSpPr>
            <p:spPr bwMode="auto">
              <a:xfrm>
                <a:off x="2999" y="3255"/>
                <a:ext cx="647" cy="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3129" name="Line 109"/>
              <p:cNvSpPr>
                <a:spLocks noChangeShapeType="1"/>
              </p:cNvSpPr>
              <p:nvPr/>
            </p:nvSpPr>
            <p:spPr bwMode="auto">
              <a:xfrm>
                <a:off x="3630" y="2760"/>
                <a:ext cx="5" cy="51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3130" name="Line 110"/>
              <p:cNvSpPr>
                <a:spLocks noChangeShapeType="1"/>
              </p:cNvSpPr>
              <p:nvPr/>
            </p:nvSpPr>
            <p:spPr bwMode="auto">
              <a:xfrm flipH="1">
                <a:off x="3624" y="1436"/>
                <a:ext cx="3" cy="7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hu-HU"/>
              </a:p>
            </p:txBody>
          </p:sp>
          <p:grpSp>
            <p:nvGrpSpPr>
              <p:cNvPr id="3131" name="Group 111"/>
              <p:cNvGrpSpPr>
                <a:grpSpLocks/>
              </p:cNvGrpSpPr>
              <p:nvPr/>
            </p:nvGrpSpPr>
            <p:grpSpPr bwMode="auto">
              <a:xfrm>
                <a:off x="1874" y="1918"/>
                <a:ext cx="429" cy="642"/>
                <a:chOff x="1874" y="1918"/>
                <a:chExt cx="429" cy="642"/>
              </a:xfrm>
            </p:grpSpPr>
            <p:grpSp>
              <p:nvGrpSpPr>
                <p:cNvPr id="3140" name="Group 112"/>
                <p:cNvGrpSpPr>
                  <a:grpSpLocks/>
                </p:cNvGrpSpPr>
                <p:nvPr/>
              </p:nvGrpSpPr>
              <p:grpSpPr bwMode="auto">
                <a:xfrm>
                  <a:off x="1874" y="1918"/>
                  <a:ext cx="429" cy="642"/>
                  <a:chOff x="1874" y="1918"/>
                  <a:chExt cx="429" cy="642"/>
                </a:xfrm>
              </p:grpSpPr>
              <p:sp>
                <p:nvSpPr>
                  <p:cNvPr id="3144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1874" y="2130"/>
                    <a:ext cx="429" cy="43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hu-HU"/>
                  </a:p>
                </p:txBody>
              </p:sp>
              <p:sp>
                <p:nvSpPr>
                  <p:cNvPr id="3145" name="Line 1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76" y="1918"/>
                    <a:ext cx="0" cy="21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hu-HU"/>
                  </a:p>
                </p:txBody>
              </p:sp>
            </p:grpSp>
            <p:sp>
              <p:nvSpPr>
                <p:cNvPr id="3141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2011" y="2026"/>
                  <a:ext cx="138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42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2007" y="1929"/>
                  <a:ext cx="138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43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2009" y="1979"/>
                  <a:ext cx="138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3132" name="Line 118"/>
              <p:cNvSpPr>
                <a:spLocks noChangeShapeType="1"/>
              </p:cNvSpPr>
              <p:nvPr/>
            </p:nvSpPr>
            <p:spPr bwMode="auto">
              <a:xfrm>
                <a:off x="1660" y="2344"/>
                <a:ext cx="216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3133" name="Oval 119"/>
              <p:cNvSpPr>
                <a:spLocks noChangeArrowheads="1"/>
              </p:cNvSpPr>
              <p:nvPr/>
            </p:nvSpPr>
            <p:spPr bwMode="auto">
              <a:xfrm>
                <a:off x="1563" y="1709"/>
                <a:ext cx="168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134" name="Oval 120"/>
              <p:cNvSpPr>
                <a:spLocks noChangeArrowheads="1"/>
              </p:cNvSpPr>
              <p:nvPr/>
            </p:nvSpPr>
            <p:spPr bwMode="auto">
              <a:xfrm>
                <a:off x="3543" y="1612"/>
                <a:ext cx="168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135" name="Oval 121"/>
              <p:cNvSpPr>
                <a:spLocks noChangeArrowheads="1"/>
              </p:cNvSpPr>
              <p:nvPr/>
            </p:nvSpPr>
            <p:spPr bwMode="auto">
              <a:xfrm>
                <a:off x="1020" y="3004"/>
                <a:ext cx="168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136" name="Oval 122"/>
              <p:cNvSpPr>
                <a:spLocks noChangeArrowheads="1"/>
              </p:cNvSpPr>
              <p:nvPr/>
            </p:nvSpPr>
            <p:spPr bwMode="auto">
              <a:xfrm>
                <a:off x="3547" y="2969"/>
                <a:ext cx="168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grpSp>
            <p:nvGrpSpPr>
              <p:cNvPr id="3137" name="Group 123"/>
              <p:cNvGrpSpPr>
                <a:grpSpLocks/>
              </p:cNvGrpSpPr>
              <p:nvPr/>
            </p:nvGrpSpPr>
            <p:grpSpPr bwMode="auto">
              <a:xfrm>
                <a:off x="3427" y="2139"/>
                <a:ext cx="407" cy="622"/>
                <a:chOff x="3421" y="2142"/>
                <a:chExt cx="407" cy="622"/>
              </a:xfrm>
            </p:grpSpPr>
            <p:sp>
              <p:nvSpPr>
                <p:cNvPr id="3138" name="Rectangle 124"/>
                <p:cNvSpPr>
                  <a:spLocks noChangeArrowheads="1"/>
                </p:cNvSpPr>
                <p:nvPr/>
              </p:nvSpPr>
              <p:spPr bwMode="auto">
                <a:xfrm>
                  <a:off x="3421" y="2145"/>
                  <a:ext cx="407" cy="6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3139" name="AutoShape 125"/>
                <p:cNvSpPr>
                  <a:spLocks noChangeArrowheads="1"/>
                </p:cNvSpPr>
                <p:nvPr/>
              </p:nvSpPr>
              <p:spPr bwMode="auto">
                <a:xfrm rot="10800000">
                  <a:off x="3423" y="2142"/>
                  <a:ext cx="402" cy="615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>
                    <a:lumMod val="75000"/>
                  </a:schemeClr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</p:grpSp>
        </p:grpSp>
        <p:sp>
          <p:nvSpPr>
            <p:cNvPr id="3119" name="Text Box 134"/>
            <p:cNvSpPr txBox="1">
              <a:spLocks noChangeArrowheads="1"/>
            </p:cNvSpPr>
            <p:nvPr/>
          </p:nvSpPr>
          <p:spPr bwMode="auto">
            <a:xfrm>
              <a:off x="896" y="668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3</a:t>
              </a:r>
            </a:p>
          </p:txBody>
        </p:sp>
      </p:grpSp>
      <p:sp>
        <p:nvSpPr>
          <p:cNvPr id="165000" name="Text Box 136"/>
          <p:cNvSpPr txBox="1">
            <a:spLocks noChangeArrowheads="1"/>
          </p:cNvSpPr>
          <p:nvPr/>
        </p:nvSpPr>
        <p:spPr bwMode="auto">
          <a:xfrm>
            <a:off x="4914900" y="4672013"/>
            <a:ext cx="957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i=áll.</a:t>
            </a:r>
          </a:p>
        </p:txBody>
      </p:sp>
      <p:sp>
        <p:nvSpPr>
          <p:cNvPr id="165001" name="Text Box 137"/>
          <p:cNvSpPr txBox="1">
            <a:spLocks noChangeArrowheads="1"/>
          </p:cNvSpPr>
          <p:nvPr/>
        </p:nvSpPr>
        <p:spPr bwMode="auto">
          <a:xfrm>
            <a:off x="7429500" y="1371600"/>
            <a:ext cx="48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p</a:t>
            </a:r>
            <a:r>
              <a:rPr lang="hu-HU" sz="2000" b="1" i="1" baseline="-25000"/>
              <a:t>1</a:t>
            </a:r>
          </a:p>
        </p:txBody>
      </p:sp>
      <p:sp>
        <p:nvSpPr>
          <p:cNvPr id="165002" name="Text Box 138"/>
          <p:cNvSpPr txBox="1">
            <a:spLocks noChangeArrowheads="1"/>
          </p:cNvSpPr>
          <p:nvPr/>
        </p:nvSpPr>
        <p:spPr bwMode="auto">
          <a:xfrm>
            <a:off x="6308725" y="1250950"/>
            <a:ext cx="48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p</a:t>
            </a:r>
            <a:r>
              <a:rPr lang="hu-HU" sz="2000" b="1" i="1" baseline="-25000"/>
              <a:t>2</a:t>
            </a:r>
          </a:p>
        </p:txBody>
      </p:sp>
      <p:sp>
        <p:nvSpPr>
          <p:cNvPr id="165007" name="Freeform 143"/>
          <p:cNvSpPr>
            <a:spLocks/>
          </p:cNvSpPr>
          <p:nvPr/>
        </p:nvSpPr>
        <p:spPr bwMode="auto">
          <a:xfrm>
            <a:off x="4400550" y="3476625"/>
            <a:ext cx="352425" cy="2628900"/>
          </a:xfrm>
          <a:custGeom>
            <a:avLst/>
            <a:gdLst>
              <a:gd name="T0" fmla="*/ 0 w 216"/>
              <a:gd name="T1" fmla="*/ 0 h 1656"/>
              <a:gd name="T2" fmla="*/ 42 w 216"/>
              <a:gd name="T3" fmla="*/ 120 h 1656"/>
              <a:gd name="T4" fmla="*/ 96 w 216"/>
              <a:gd name="T5" fmla="*/ 234 h 1656"/>
              <a:gd name="T6" fmla="*/ 150 w 216"/>
              <a:gd name="T7" fmla="*/ 324 h 1656"/>
              <a:gd name="T8" fmla="*/ 168 w 216"/>
              <a:gd name="T9" fmla="*/ 360 h 1656"/>
              <a:gd name="T10" fmla="*/ 216 w 216"/>
              <a:gd name="T11" fmla="*/ 438 h 1656"/>
              <a:gd name="T12" fmla="*/ 216 w 216"/>
              <a:gd name="T13" fmla="*/ 1656 h 1656"/>
              <a:gd name="T14" fmla="*/ 0 w 216"/>
              <a:gd name="T15" fmla="*/ 1644 h 1656"/>
              <a:gd name="T16" fmla="*/ 0 w 216"/>
              <a:gd name="T17" fmla="*/ 0 h 16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1656"/>
              <a:gd name="T29" fmla="*/ 216 w 216"/>
              <a:gd name="T30" fmla="*/ 1656 h 16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1656">
                <a:moveTo>
                  <a:pt x="0" y="0"/>
                </a:moveTo>
                <a:lnTo>
                  <a:pt x="42" y="120"/>
                </a:lnTo>
                <a:lnTo>
                  <a:pt x="96" y="234"/>
                </a:lnTo>
                <a:cubicBezTo>
                  <a:pt x="114" y="264"/>
                  <a:pt x="133" y="293"/>
                  <a:pt x="150" y="324"/>
                </a:cubicBezTo>
                <a:cubicBezTo>
                  <a:pt x="157" y="336"/>
                  <a:pt x="168" y="360"/>
                  <a:pt x="168" y="360"/>
                </a:cubicBezTo>
                <a:lnTo>
                  <a:pt x="216" y="438"/>
                </a:lnTo>
                <a:lnTo>
                  <a:pt x="216" y="1656"/>
                </a:lnTo>
                <a:lnTo>
                  <a:pt x="0" y="1644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993" name="Freeform 129"/>
          <p:cNvSpPr>
            <a:spLocks/>
          </p:cNvSpPr>
          <p:nvPr/>
        </p:nvSpPr>
        <p:spPr bwMode="auto">
          <a:xfrm>
            <a:off x="4433888" y="3486150"/>
            <a:ext cx="276225" cy="600075"/>
          </a:xfrm>
          <a:custGeom>
            <a:avLst/>
            <a:gdLst>
              <a:gd name="T0" fmla="*/ 0 w 225"/>
              <a:gd name="T1" fmla="*/ 0 h 441"/>
              <a:gd name="T2" fmla="*/ 12 w 225"/>
              <a:gd name="T3" fmla="*/ 84 h 441"/>
              <a:gd name="T4" fmla="*/ 42 w 225"/>
              <a:gd name="T5" fmla="*/ 162 h 441"/>
              <a:gd name="T6" fmla="*/ 108 w 225"/>
              <a:gd name="T7" fmla="*/ 285 h 441"/>
              <a:gd name="T8" fmla="*/ 192 w 225"/>
              <a:gd name="T9" fmla="*/ 402 h 441"/>
              <a:gd name="T10" fmla="*/ 225 w 225"/>
              <a:gd name="T11" fmla="*/ 441 h 44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"/>
              <a:gd name="T19" fmla="*/ 0 h 441"/>
              <a:gd name="T20" fmla="*/ 225 w 225"/>
              <a:gd name="T21" fmla="*/ 441 h 44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" h="441">
                <a:moveTo>
                  <a:pt x="0" y="0"/>
                </a:moveTo>
                <a:cubicBezTo>
                  <a:pt x="2" y="28"/>
                  <a:pt x="5" y="57"/>
                  <a:pt x="12" y="84"/>
                </a:cubicBezTo>
                <a:cubicBezTo>
                  <a:pt x="19" y="111"/>
                  <a:pt x="26" y="129"/>
                  <a:pt x="42" y="162"/>
                </a:cubicBezTo>
                <a:cubicBezTo>
                  <a:pt x="58" y="195"/>
                  <a:pt x="83" y="245"/>
                  <a:pt x="108" y="285"/>
                </a:cubicBezTo>
                <a:cubicBezTo>
                  <a:pt x="133" y="325"/>
                  <a:pt x="172" y="376"/>
                  <a:pt x="192" y="402"/>
                </a:cubicBezTo>
                <a:cubicBezTo>
                  <a:pt x="212" y="428"/>
                  <a:pt x="218" y="434"/>
                  <a:pt x="225" y="441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64911" name="Line 47"/>
          <p:cNvSpPr>
            <a:spLocks noChangeShapeType="1"/>
          </p:cNvSpPr>
          <p:nvPr/>
        </p:nvSpPr>
        <p:spPr bwMode="auto">
          <a:xfrm flipV="1">
            <a:off x="2813050" y="6080125"/>
            <a:ext cx="5359400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65008" name="Rectangle 144"/>
          <p:cNvSpPr>
            <a:spLocks noChangeArrowheads="1"/>
          </p:cNvSpPr>
          <p:nvPr/>
        </p:nvSpPr>
        <p:spPr bwMode="auto">
          <a:xfrm>
            <a:off x="4756150" y="4194175"/>
            <a:ext cx="1533525" cy="1895475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4922" name="Line 58"/>
          <p:cNvSpPr>
            <a:spLocks noChangeShapeType="1"/>
          </p:cNvSpPr>
          <p:nvPr/>
        </p:nvSpPr>
        <p:spPr bwMode="auto">
          <a:xfrm flipH="1" flipV="1">
            <a:off x="4778375" y="4178300"/>
            <a:ext cx="1408113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994" name="Oval 130"/>
          <p:cNvSpPr>
            <a:spLocks noChangeArrowheads="1"/>
          </p:cNvSpPr>
          <p:nvPr/>
        </p:nvSpPr>
        <p:spPr bwMode="auto">
          <a:xfrm>
            <a:off x="4670425" y="4070350"/>
            <a:ext cx="184150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5009" name="AutoShape 145"/>
          <p:cNvSpPr>
            <a:spLocks noChangeArrowheads="1"/>
          </p:cNvSpPr>
          <p:nvPr/>
        </p:nvSpPr>
        <p:spPr bwMode="auto">
          <a:xfrm>
            <a:off x="7210425" y="4095750"/>
            <a:ext cx="714375" cy="442913"/>
          </a:xfrm>
          <a:prstGeom prst="wedgeRoundRectCallout">
            <a:avLst>
              <a:gd name="adj1" fmla="val -217333"/>
              <a:gd name="adj2" fmla="val 19588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i="1"/>
              <a:t>q</a:t>
            </a:r>
            <a:r>
              <a:rPr lang="hu-HU" sz="2000" b="1" i="1" baseline="-25000"/>
              <a:t>h</a:t>
            </a:r>
          </a:p>
        </p:txBody>
      </p:sp>
      <p:sp>
        <p:nvSpPr>
          <p:cNvPr id="165010" name="AutoShape 146"/>
          <p:cNvSpPr>
            <a:spLocks noChangeArrowheads="1"/>
          </p:cNvSpPr>
          <p:nvPr/>
        </p:nvSpPr>
        <p:spPr bwMode="auto">
          <a:xfrm>
            <a:off x="4113213" y="2084388"/>
            <a:ext cx="714375" cy="442912"/>
          </a:xfrm>
          <a:prstGeom prst="wedgeRoundRectCallout">
            <a:avLst>
              <a:gd name="adj1" fmla="val 86667"/>
              <a:gd name="adj2" fmla="val 31415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i="1"/>
              <a:t>w</a:t>
            </a:r>
            <a:endParaRPr lang="hu-HU" sz="2000" b="1" i="1" baseline="-25000"/>
          </a:p>
        </p:txBody>
      </p:sp>
      <p:sp>
        <p:nvSpPr>
          <p:cNvPr id="165011" name="AutoShape 147"/>
          <p:cNvSpPr>
            <a:spLocks noChangeArrowheads="1"/>
          </p:cNvSpPr>
          <p:nvPr/>
        </p:nvSpPr>
        <p:spPr bwMode="auto">
          <a:xfrm>
            <a:off x="2217738" y="2932113"/>
            <a:ext cx="1666875" cy="757237"/>
          </a:xfrm>
          <a:prstGeom prst="wedgeRoundRectCallout">
            <a:avLst>
              <a:gd name="adj1" fmla="val 90287"/>
              <a:gd name="adj2" fmla="val 24098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i="1"/>
              <a:t>fojtási veszteség</a:t>
            </a:r>
            <a:endParaRPr lang="hu-HU" sz="2000" b="1" i="1" baseline="-25000"/>
          </a:p>
        </p:txBody>
      </p:sp>
      <p:sp>
        <p:nvSpPr>
          <p:cNvPr id="165012" name="Text Box 148"/>
          <p:cNvSpPr txBox="1">
            <a:spLocks noChangeArrowheads="1"/>
          </p:cNvSpPr>
          <p:nvPr/>
        </p:nvSpPr>
        <p:spPr bwMode="auto">
          <a:xfrm>
            <a:off x="1271588" y="2171700"/>
            <a:ext cx="500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q</a:t>
            </a:r>
            <a:r>
              <a:rPr lang="hu-HU" sz="2000" b="1" i="1" baseline="-25000"/>
              <a:t>h</a:t>
            </a:r>
          </a:p>
        </p:txBody>
      </p:sp>
      <p:sp>
        <p:nvSpPr>
          <p:cNvPr id="164929" name="Oval 65"/>
          <p:cNvSpPr>
            <a:spLocks noChangeArrowheads="1"/>
          </p:cNvSpPr>
          <p:nvPr/>
        </p:nvSpPr>
        <p:spPr bwMode="auto">
          <a:xfrm>
            <a:off x="4338638" y="3379788"/>
            <a:ext cx="184150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4938" name="Text Box 74"/>
          <p:cNvSpPr txBox="1">
            <a:spLocks noChangeArrowheads="1"/>
          </p:cNvSpPr>
          <p:nvPr/>
        </p:nvSpPr>
        <p:spPr bwMode="auto">
          <a:xfrm>
            <a:off x="4752975" y="3760788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164919" name="Line 55"/>
          <p:cNvSpPr>
            <a:spLocks noChangeShapeType="1"/>
          </p:cNvSpPr>
          <p:nvPr/>
        </p:nvSpPr>
        <p:spPr bwMode="auto">
          <a:xfrm flipH="1">
            <a:off x="6276975" y="2374900"/>
            <a:ext cx="20638" cy="17970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4925" name="Oval 61"/>
          <p:cNvSpPr>
            <a:spLocks noChangeArrowheads="1"/>
          </p:cNvSpPr>
          <p:nvPr/>
        </p:nvSpPr>
        <p:spPr bwMode="auto">
          <a:xfrm>
            <a:off x="6181725" y="4081463"/>
            <a:ext cx="184150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4931" name="Oval 67"/>
          <p:cNvSpPr>
            <a:spLocks noChangeArrowheads="1"/>
          </p:cNvSpPr>
          <p:nvPr/>
        </p:nvSpPr>
        <p:spPr bwMode="auto">
          <a:xfrm>
            <a:off x="6199188" y="2179638"/>
            <a:ext cx="184150" cy="196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5015" name="AutoShape 151"/>
          <p:cNvSpPr>
            <a:spLocks noChangeArrowheads="1"/>
          </p:cNvSpPr>
          <p:nvPr/>
        </p:nvSpPr>
        <p:spPr bwMode="auto">
          <a:xfrm>
            <a:off x="7083425" y="3435350"/>
            <a:ext cx="1666875" cy="757238"/>
          </a:xfrm>
          <a:prstGeom prst="wedgeRoundRectCallout">
            <a:avLst>
              <a:gd name="adj1" fmla="val -157713"/>
              <a:gd name="adj2" fmla="val 23218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i="1"/>
              <a:t>Teljes hőleadás</a:t>
            </a:r>
            <a:endParaRPr lang="hu-HU" sz="2000" b="1" i="1" baseline="-25000"/>
          </a:p>
        </p:txBody>
      </p:sp>
      <p:graphicFrame>
        <p:nvGraphicFramePr>
          <p:cNvPr id="165023" name="Object 159"/>
          <p:cNvGraphicFramePr>
            <a:graphicFrameLocks noGrp="1" noChangeAspect="1"/>
          </p:cNvGraphicFramePr>
          <p:nvPr>
            <p:ph sz="half" idx="2"/>
          </p:nvPr>
        </p:nvGraphicFramePr>
        <p:xfrm>
          <a:off x="244475" y="5219700"/>
          <a:ext cx="2319338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gyenlet" r:id="rId5" imgW="838080" imgH="203040" progId="Equation.3">
                  <p:embed/>
                </p:oleObj>
              </mc:Choice>
              <mc:Fallback>
                <p:oleObj name="Egyenlet" r:id="rId5" imgW="838080" imgH="203040" progId="Equation.3">
                  <p:embed/>
                  <p:pic>
                    <p:nvPicPr>
                      <p:cNvPr id="0" name="Object 1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5219700"/>
                        <a:ext cx="2319338" cy="561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4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4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4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4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4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4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4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4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6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6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4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4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4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4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4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4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4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4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4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4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4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4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4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4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4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4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4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4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4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64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64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64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4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64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64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64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64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64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64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64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16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64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64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64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64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64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64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500"/>
                            </p:stCondLst>
                            <p:childTnLst>
                              <p:par>
                                <p:cTn id="1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6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000"/>
                            </p:stCondLst>
                            <p:childTnLst>
                              <p:par>
                                <p:cTn id="16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64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64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64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64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6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165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65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65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65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65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65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165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500"/>
                            </p:stCondLst>
                            <p:childTnLst>
                              <p:par>
                                <p:cTn id="21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65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65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65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65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165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65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65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65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65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000"/>
                            </p:stCondLst>
                            <p:childTnLst>
                              <p:par>
                                <p:cTn id="24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006" grpId="0" animBg="1"/>
      <p:bldP spid="164912" grpId="0" animBg="1"/>
      <p:bldP spid="164913" grpId="0"/>
      <p:bldP spid="164914" grpId="0"/>
      <p:bldP spid="164915" grpId="0" animBg="1"/>
      <p:bldP spid="164916" grpId="0" animBg="1"/>
      <p:bldP spid="164917" grpId="0" animBg="1"/>
      <p:bldP spid="164928" grpId="0" animBg="1"/>
      <p:bldP spid="164930" grpId="0" animBg="1"/>
      <p:bldP spid="164932" grpId="0" animBg="1"/>
      <p:bldP spid="164934" grpId="0"/>
      <p:bldP spid="164935" grpId="0"/>
      <p:bldP spid="164936" grpId="0"/>
      <p:bldP spid="164937" grpId="0"/>
      <p:bldP spid="164990" grpId="0" animBg="1"/>
      <p:bldP spid="165000" grpId="0"/>
      <p:bldP spid="165001" grpId="0"/>
      <p:bldP spid="165002" grpId="0"/>
      <p:bldP spid="165007" grpId="0" animBg="1"/>
      <p:bldP spid="164993" grpId="0" animBg="1"/>
      <p:bldP spid="164911" grpId="0" animBg="1"/>
      <p:bldP spid="165008" grpId="0" animBg="1"/>
      <p:bldP spid="164922" grpId="0" animBg="1"/>
      <p:bldP spid="164994" grpId="0" animBg="1"/>
      <p:bldP spid="165009" grpId="0" animBg="1"/>
      <p:bldP spid="165010" grpId="0" animBg="1"/>
      <p:bldP spid="165011" grpId="0" animBg="1"/>
      <p:bldP spid="165012" grpId="0"/>
      <p:bldP spid="164929" grpId="0" animBg="1"/>
      <p:bldP spid="164938" grpId="0"/>
      <p:bldP spid="164919" grpId="0" animBg="1"/>
      <p:bldP spid="164925" grpId="0" animBg="1"/>
      <p:bldP spid="164931" grpId="0" animBg="1"/>
      <p:bldP spid="165015" grpId="0" animBg="1"/>
      <p:bldP spid="1650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32" name="Freeform 124"/>
          <p:cNvSpPr>
            <a:spLocks/>
          </p:cNvSpPr>
          <p:nvPr/>
        </p:nvSpPr>
        <p:spPr bwMode="auto">
          <a:xfrm>
            <a:off x="4089400" y="2092325"/>
            <a:ext cx="990600" cy="2978150"/>
          </a:xfrm>
          <a:custGeom>
            <a:avLst/>
            <a:gdLst>
              <a:gd name="T0" fmla="*/ 624 w 624"/>
              <a:gd name="T1" fmla="*/ 0 h 1876"/>
              <a:gd name="T2" fmla="*/ 452 w 624"/>
              <a:gd name="T3" fmla="*/ 204 h 1876"/>
              <a:gd name="T4" fmla="*/ 256 w 624"/>
              <a:gd name="T5" fmla="*/ 592 h 1876"/>
              <a:gd name="T6" fmla="*/ 76 w 624"/>
              <a:gd name="T7" fmla="*/ 1452 h 1876"/>
              <a:gd name="T8" fmla="*/ 0 w 624"/>
              <a:gd name="T9" fmla="*/ 1876 h 18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1876"/>
              <a:gd name="T17" fmla="*/ 624 w 624"/>
              <a:gd name="T18" fmla="*/ 1876 h 18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1876">
                <a:moveTo>
                  <a:pt x="624" y="0"/>
                </a:moveTo>
                <a:cubicBezTo>
                  <a:pt x="568" y="52"/>
                  <a:pt x="513" y="105"/>
                  <a:pt x="452" y="204"/>
                </a:cubicBezTo>
                <a:cubicBezTo>
                  <a:pt x="391" y="303"/>
                  <a:pt x="319" y="384"/>
                  <a:pt x="256" y="592"/>
                </a:cubicBezTo>
                <a:cubicBezTo>
                  <a:pt x="193" y="800"/>
                  <a:pt x="119" y="1238"/>
                  <a:pt x="76" y="1452"/>
                </a:cubicBezTo>
                <a:cubicBezTo>
                  <a:pt x="33" y="1666"/>
                  <a:pt x="16" y="1771"/>
                  <a:pt x="0" y="1876"/>
                </a:cubicBezTo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Gőzzel működő kompresszoros hűtő körfolyamat</a:t>
            </a:r>
          </a:p>
        </p:txBody>
      </p:sp>
      <p:sp>
        <p:nvSpPr>
          <p:cNvPr id="171013" name="Line 5"/>
          <p:cNvSpPr>
            <a:spLocks noChangeShapeType="1"/>
          </p:cNvSpPr>
          <p:nvPr/>
        </p:nvSpPr>
        <p:spPr bwMode="auto">
          <a:xfrm flipV="1">
            <a:off x="2854325" y="1546225"/>
            <a:ext cx="0" cy="4559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71014" name="Text Box 6"/>
          <p:cNvSpPr txBox="1">
            <a:spLocks noChangeArrowheads="1"/>
          </p:cNvSpPr>
          <p:nvPr/>
        </p:nvSpPr>
        <p:spPr bwMode="auto">
          <a:xfrm>
            <a:off x="2554288" y="1074738"/>
            <a:ext cx="933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log p</a:t>
            </a:r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8105775" y="5622925"/>
            <a:ext cx="1069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i (J/kg)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31763" y="1060450"/>
            <a:ext cx="2344737" cy="2043113"/>
            <a:chOff x="155" y="668"/>
            <a:chExt cx="1477" cy="1287"/>
          </a:xfrm>
        </p:grpSpPr>
        <p:sp>
          <p:nvSpPr>
            <p:cNvPr id="4151" name="Text Box 28"/>
            <p:cNvSpPr txBox="1">
              <a:spLocks noChangeArrowheads="1"/>
            </p:cNvSpPr>
            <p:nvPr/>
          </p:nvSpPr>
          <p:spPr bwMode="auto">
            <a:xfrm>
              <a:off x="155" y="1703"/>
              <a:ext cx="15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1</a:t>
              </a:r>
            </a:p>
          </p:txBody>
        </p:sp>
        <p:sp>
          <p:nvSpPr>
            <p:cNvPr id="4152" name="Text Box 29"/>
            <p:cNvSpPr txBox="1">
              <a:spLocks noChangeArrowheads="1"/>
            </p:cNvSpPr>
            <p:nvPr/>
          </p:nvSpPr>
          <p:spPr bwMode="auto">
            <a:xfrm>
              <a:off x="390" y="964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2</a:t>
              </a:r>
            </a:p>
          </p:txBody>
        </p:sp>
        <p:sp>
          <p:nvSpPr>
            <p:cNvPr id="4153" name="Text Box 30"/>
            <p:cNvSpPr txBox="1">
              <a:spLocks noChangeArrowheads="1"/>
            </p:cNvSpPr>
            <p:nvPr/>
          </p:nvSpPr>
          <p:spPr bwMode="auto">
            <a:xfrm>
              <a:off x="1475" y="1666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5</a:t>
              </a:r>
            </a:p>
          </p:txBody>
        </p:sp>
        <p:sp>
          <p:nvSpPr>
            <p:cNvPr id="4154" name="Text Box 31"/>
            <p:cNvSpPr txBox="1">
              <a:spLocks noChangeArrowheads="1"/>
            </p:cNvSpPr>
            <p:nvPr/>
          </p:nvSpPr>
          <p:spPr bwMode="auto">
            <a:xfrm>
              <a:off x="1467" y="1005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4</a:t>
              </a:r>
            </a:p>
          </p:txBody>
        </p:sp>
        <p:grpSp>
          <p:nvGrpSpPr>
            <p:cNvPr id="4155" name="Group 32"/>
            <p:cNvGrpSpPr>
              <a:grpSpLocks/>
            </p:cNvGrpSpPr>
            <p:nvPr/>
          </p:nvGrpSpPr>
          <p:grpSpPr bwMode="auto">
            <a:xfrm>
              <a:off x="350" y="900"/>
              <a:ext cx="1132" cy="1050"/>
              <a:chOff x="1034" y="1245"/>
              <a:chExt cx="2800" cy="2180"/>
            </a:xfrm>
          </p:grpSpPr>
          <p:sp>
            <p:nvSpPr>
              <p:cNvPr id="4157" name="AutoShape 33"/>
              <p:cNvSpPr>
                <a:spLocks noChangeArrowheads="1"/>
              </p:cNvSpPr>
              <p:nvPr/>
            </p:nvSpPr>
            <p:spPr bwMode="auto">
              <a:xfrm rot="-5400000">
                <a:off x="964" y="2057"/>
                <a:ext cx="817" cy="563"/>
              </a:xfrm>
              <a:custGeom>
                <a:avLst/>
                <a:gdLst>
                  <a:gd name="T0" fmla="*/ 715 w 21600"/>
                  <a:gd name="T1" fmla="*/ 282 h 21600"/>
                  <a:gd name="T2" fmla="*/ 409 w 21600"/>
                  <a:gd name="T3" fmla="*/ 563 h 21600"/>
                  <a:gd name="T4" fmla="*/ 102 w 21600"/>
                  <a:gd name="T5" fmla="*/ 282 h 21600"/>
                  <a:gd name="T6" fmla="*/ 40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4 w 21600"/>
                  <a:gd name="T13" fmla="*/ 4489 h 21600"/>
                  <a:gd name="T14" fmla="*/ 17106 w 21600"/>
                  <a:gd name="T15" fmla="*/ 1711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158" name="Line 34"/>
              <p:cNvSpPr>
                <a:spLocks noChangeShapeType="1"/>
              </p:cNvSpPr>
              <p:nvPr/>
            </p:nvSpPr>
            <p:spPr bwMode="auto">
              <a:xfrm flipH="1" flipV="1">
                <a:off x="1646" y="1413"/>
                <a:ext cx="2" cy="7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grpSp>
            <p:nvGrpSpPr>
              <p:cNvPr id="4159" name="Group 35"/>
              <p:cNvGrpSpPr>
                <a:grpSpLocks/>
              </p:cNvGrpSpPr>
              <p:nvPr/>
            </p:nvGrpSpPr>
            <p:grpSpPr bwMode="auto">
              <a:xfrm>
                <a:off x="2031" y="3069"/>
                <a:ext cx="965" cy="356"/>
                <a:chOff x="1854" y="1257"/>
                <a:chExt cx="965" cy="356"/>
              </a:xfrm>
            </p:grpSpPr>
            <p:sp>
              <p:nvSpPr>
                <p:cNvPr id="4192" name="Rectangle 36"/>
                <p:cNvSpPr>
                  <a:spLocks noChangeArrowheads="1"/>
                </p:cNvSpPr>
                <p:nvPr/>
              </p:nvSpPr>
              <p:spPr bwMode="auto">
                <a:xfrm>
                  <a:off x="1854" y="1257"/>
                  <a:ext cx="960" cy="35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4193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1946" y="1322"/>
                  <a:ext cx="86" cy="1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4" name="Line 38"/>
                <p:cNvSpPr>
                  <a:spLocks noChangeShapeType="1"/>
                </p:cNvSpPr>
                <p:nvPr/>
              </p:nvSpPr>
              <p:spPr bwMode="auto">
                <a:xfrm flipH="1" flipV="1">
                  <a:off x="2647" y="1329"/>
                  <a:ext cx="80" cy="1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5" name="Line 39"/>
                <p:cNvSpPr>
                  <a:spLocks noChangeShapeType="1"/>
                </p:cNvSpPr>
                <p:nvPr/>
              </p:nvSpPr>
              <p:spPr bwMode="auto">
                <a:xfrm>
                  <a:off x="2032" y="1322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6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2187" y="1325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7" name="Line 41"/>
                <p:cNvSpPr>
                  <a:spLocks noChangeShapeType="1"/>
                </p:cNvSpPr>
                <p:nvPr/>
              </p:nvSpPr>
              <p:spPr bwMode="auto">
                <a:xfrm>
                  <a:off x="2339" y="1327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8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2490" y="1328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9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1854" y="1434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200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2723" y="1441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grpSp>
            <p:nvGrpSpPr>
              <p:cNvPr id="4160" name="Group 45"/>
              <p:cNvGrpSpPr>
                <a:grpSpLocks/>
              </p:cNvGrpSpPr>
              <p:nvPr/>
            </p:nvGrpSpPr>
            <p:grpSpPr bwMode="auto">
              <a:xfrm>
                <a:off x="2082" y="1245"/>
                <a:ext cx="965" cy="356"/>
                <a:chOff x="2113" y="2784"/>
                <a:chExt cx="965" cy="356"/>
              </a:xfrm>
            </p:grpSpPr>
            <p:sp>
              <p:nvSpPr>
                <p:cNvPr id="4183" name="Rectangle 46"/>
                <p:cNvSpPr>
                  <a:spLocks noChangeArrowheads="1"/>
                </p:cNvSpPr>
                <p:nvPr/>
              </p:nvSpPr>
              <p:spPr bwMode="auto">
                <a:xfrm>
                  <a:off x="2113" y="2784"/>
                  <a:ext cx="960" cy="35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4184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2205" y="2849"/>
                  <a:ext cx="86" cy="1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85" name="Line 48"/>
                <p:cNvSpPr>
                  <a:spLocks noChangeShapeType="1"/>
                </p:cNvSpPr>
                <p:nvPr/>
              </p:nvSpPr>
              <p:spPr bwMode="auto">
                <a:xfrm flipH="1" flipV="1">
                  <a:off x="2906" y="2856"/>
                  <a:ext cx="80" cy="1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86" name="Line 49"/>
                <p:cNvSpPr>
                  <a:spLocks noChangeShapeType="1"/>
                </p:cNvSpPr>
                <p:nvPr/>
              </p:nvSpPr>
              <p:spPr bwMode="auto">
                <a:xfrm>
                  <a:off x="2291" y="2849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87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2446" y="2852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88" name="Line 51"/>
                <p:cNvSpPr>
                  <a:spLocks noChangeShapeType="1"/>
                </p:cNvSpPr>
                <p:nvPr/>
              </p:nvSpPr>
              <p:spPr bwMode="auto">
                <a:xfrm>
                  <a:off x="2598" y="2854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89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2749" y="2855"/>
                  <a:ext cx="154" cy="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0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113" y="2961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91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982" y="2968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4161" name="Line 55"/>
              <p:cNvSpPr>
                <a:spLocks noChangeShapeType="1"/>
              </p:cNvSpPr>
              <p:nvPr/>
            </p:nvSpPr>
            <p:spPr bwMode="auto">
              <a:xfrm flipH="1">
                <a:off x="1645" y="1419"/>
                <a:ext cx="44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162" name="Line 56"/>
              <p:cNvSpPr>
                <a:spLocks noChangeShapeType="1"/>
              </p:cNvSpPr>
              <p:nvPr/>
            </p:nvSpPr>
            <p:spPr bwMode="auto">
              <a:xfrm>
                <a:off x="3047" y="1431"/>
                <a:ext cx="593" cy="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163" name="Line 57"/>
              <p:cNvSpPr>
                <a:spLocks noChangeShapeType="1"/>
              </p:cNvSpPr>
              <p:nvPr/>
            </p:nvSpPr>
            <p:spPr bwMode="auto">
              <a:xfrm>
                <a:off x="1100" y="2746"/>
                <a:ext cx="3" cy="4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164" name="Line 58"/>
              <p:cNvSpPr>
                <a:spLocks noChangeShapeType="1"/>
              </p:cNvSpPr>
              <p:nvPr/>
            </p:nvSpPr>
            <p:spPr bwMode="auto">
              <a:xfrm>
                <a:off x="1091" y="3242"/>
                <a:ext cx="930" cy="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165" name="Line 59"/>
              <p:cNvSpPr>
                <a:spLocks noChangeShapeType="1"/>
              </p:cNvSpPr>
              <p:nvPr/>
            </p:nvSpPr>
            <p:spPr bwMode="auto">
              <a:xfrm>
                <a:off x="2999" y="3255"/>
                <a:ext cx="647" cy="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lg" len="lg"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166" name="Line 60"/>
              <p:cNvSpPr>
                <a:spLocks noChangeShapeType="1"/>
              </p:cNvSpPr>
              <p:nvPr/>
            </p:nvSpPr>
            <p:spPr bwMode="auto">
              <a:xfrm>
                <a:off x="3630" y="2760"/>
                <a:ext cx="5" cy="51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167" name="Line 61"/>
              <p:cNvSpPr>
                <a:spLocks noChangeShapeType="1"/>
              </p:cNvSpPr>
              <p:nvPr/>
            </p:nvSpPr>
            <p:spPr bwMode="auto">
              <a:xfrm flipH="1">
                <a:off x="3624" y="1436"/>
                <a:ext cx="3" cy="7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hu-HU"/>
              </a:p>
            </p:txBody>
          </p:sp>
          <p:grpSp>
            <p:nvGrpSpPr>
              <p:cNvPr id="4168" name="Group 62"/>
              <p:cNvGrpSpPr>
                <a:grpSpLocks/>
              </p:cNvGrpSpPr>
              <p:nvPr/>
            </p:nvGrpSpPr>
            <p:grpSpPr bwMode="auto">
              <a:xfrm>
                <a:off x="1874" y="1918"/>
                <a:ext cx="429" cy="642"/>
                <a:chOff x="1874" y="1918"/>
                <a:chExt cx="429" cy="642"/>
              </a:xfrm>
            </p:grpSpPr>
            <p:grpSp>
              <p:nvGrpSpPr>
                <p:cNvPr id="4177" name="Group 63"/>
                <p:cNvGrpSpPr>
                  <a:grpSpLocks/>
                </p:cNvGrpSpPr>
                <p:nvPr/>
              </p:nvGrpSpPr>
              <p:grpSpPr bwMode="auto">
                <a:xfrm>
                  <a:off x="1874" y="1918"/>
                  <a:ext cx="429" cy="642"/>
                  <a:chOff x="1874" y="1918"/>
                  <a:chExt cx="429" cy="642"/>
                </a:xfrm>
              </p:grpSpPr>
              <p:sp>
                <p:nvSpPr>
                  <p:cNvPr id="4181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1874" y="2130"/>
                    <a:ext cx="429" cy="43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hu-HU"/>
                  </a:p>
                </p:txBody>
              </p:sp>
              <p:sp>
                <p:nvSpPr>
                  <p:cNvPr id="4182" name="Line 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83" y="1918"/>
                    <a:ext cx="0" cy="21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hu-HU"/>
                  </a:p>
                </p:txBody>
              </p:sp>
            </p:grpSp>
            <p:sp>
              <p:nvSpPr>
                <p:cNvPr id="4178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2011" y="2026"/>
                  <a:ext cx="138" cy="6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79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2007" y="1929"/>
                  <a:ext cx="138" cy="6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4180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2009" y="1979"/>
                  <a:ext cx="138" cy="6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</p:grpSp>
          <p:sp>
            <p:nvSpPr>
              <p:cNvPr id="4169" name="Line 69"/>
              <p:cNvSpPr>
                <a:spLocks noChangeShapeType="1"/>
              </p:cNvSpPr>
              <p:nvPr/>
            </p:nvSpPr>
            <p:spPr bwMode="auto">
              <a:xfrm>
                <a:off x="1660" y="2344"/>
                <a:ext cx="216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4170" name="Oval 70"/>
              <p:cNvSpPr>
                <a:spLocks noChangeArrowheads="1"/>
              </p:cNvSpPr>
              <p:nvPr/>
            </p:nvSpPr>
            <p:spPr bwMode="auto">
              <a:xfrm>
                <a:off x="1577" y="1709"/>
                <a:ext cx="136" cy="1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171" name="Oval 71"/>
              <p:cNvSpPr>
                <a:spLocks noChangeArrowheads="1"/>
              </p:cNvSpPr>
              <p:nvPr/>
            </p:nvSpPr>
            <p:spPr bwMode="auto">
              <a:xfrm>
                <a:off x="3558" y="1612"/>
                <a:ext cx="136" cy="1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172" name="Oval 72"/>
              <p:cNvSpPr>
                <a:spLocks noChangeArrowheads="1"/>
              </p:cNvSpPr>
              <p:nvPr/>
            </p:nvSpPr>
            <p:spPr bwMode="auto">
              <a:xfrm>
                <a:off x="1034" y="3004"/>
                <a:ext cx="136" cy="1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173" name="Oval 73"/>
              <p:cNvSpPr>
                <a:spLocks noChangeArrowheads="1"/>
              </p:cNvSpPr>
              <p:nvPr/>
            </p:nvSpPr>
            <p:spPr bwMode="auto">
              <a:xfrm>
                <a:off x="3562" y="2969"/>
                <a:ext cx="136" cy="1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grpSp>
            <p:nvGrpSpPr>
              <p:cNvPr id="4174" name="Group 74"/>
              <p:cNvGrpSpPr>
                <a:grpSpLocks/>
              </p:cNvGrpSpPr>
              <p:nvPr/>
            </p:nvGrpSpPr>
            <p:grpSpPr bwMode="auto">
              <a:xfrm>
                <a:off x="3427" y="2139"/>
                <a:ext cx="407" cy="622"/>
                <a:chOff x="3421" y="2142"/>
                <a:chExt cx="407" cy="622"/>
              </a:xfrm>
            </p:grpSpPr>
            <p:sp>
              <p:nvSpPr>
                <p:cNvPr id="4175" name="Rectangle 75"/>
                <p:cNvSpPr>
                  <a:spLocks noChangeArrowheads="1"/>
                </p:cNvSpPr>
                <p:nvPr/>
              </p:nvSpPr>
              <p:spPr bwMode="auto">
                <a:xfrm>
                  <a:off x="3421" y="2145"/>
                  <a:ext cx="407" cy="6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4176" name="AutoShape 76"/>
                <p:cNvSpPr>
                  <a:spLocks noChangeArrowheads="1"/>
                </p:cNvSpPr>
                <p:nvPr/>
              </p:nvSpPr>
              <p:spPr bwMode="auto">
                <a:xfrm rot="10800000">
                  <a:off x="3423" y="2142"/>
                  <a:ext cx="402" cy="615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>
                    <a:lumMod val="75000"/>
                  </a:schemeClr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</p:grpSp>
        </p:grpSp>
        <p:sp>
          <p:nvSpPr>
            <p:cNvPr id="4156" name="Text Box 77"/>
            <p:cNvSpPr txBox="1">
              <a:spLocks noChangeArrowheads="1"/>
            </p:cNvSpPr>
            <p:nvPr/>
          </p:nvSpPr>
          <p:spPr bwMode="auto">
            <a:xfrm>
              <a:off x="896" y="668"/>
              <a:ext cx="1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000" b="1" i="1"/>
                <a:t>3</a:t>
              </a:r>
            </a:p>
          </p:txBody>
        </p:sp>
      </p:grpSp>
      <p:sp>
        <p:nvSpPr>
          <p:cNvPr id="171091" name="Line 83"/>
          <p:cNvSpPr>
            <a:spLocks noChangeShapeType="1"/>
          </p:cNvSpPr>
          <p:nvPr/>
        </p:nvSpPr>
        <p:spPr bwMode="auto">
          <a:xfrm flipV="1">
            <a:off x="2844800" y="6102350"/>
            <a:ext cx="5359400" cy="11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71098" name="Text Box 90"/>
          <p:cNvSpPr txBox="1">
            <a:spLocks noChangeArrowheads="1"/>
          </p:cNvSpPr>
          <p:nvPr/>
        </p:nvSpPr>
        <p:spPr bwMode="auto">
          <a:xfrm>
            <a:off x="1144588" y="2400300"/>
            <a:ext cx="500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q</a:t>
            </a:r>
            <a:r>
              <a:rPr lang="hu-HU" sz="2000" b="1" i="1" baseline="-25000"/>
              <a:t>h</a:t>
            </a:r>
          </a:p>
        </p:txBody>
      </p:sp>
      <p:sp>
        <p:nvSpPr>
          <p:cNvPr id="171107" name="Freeform 99"/>
          <p:cNvSpPr>
            <a:spLocks/>
          </p:cNvSpPr>
          <p:nvPr/>
        </p:nvSpPr>
        <p:spPr bwMode="auto">
          <a:xfrm>
            <a:off x="3173413" y="2071688"/>
            <a:ext cx="1895475" cy="4022725"/>
          </a:xfrm>
          <a:custGeom>
            <a:avLst/>
            <a:gdLst>
              <a:gd name="T0" fmla="*/ 0 w 1194"/>
              <a:gd name="T1" fmla="*/ 2534 h 2534"/>
              <a:gd name="T2" fmla="*/ 147 w 1194"/>
              <a:gd name="T3" fmla="*/ 1717 h 2534"/>
              <a:gd name="T4" fmla="*/ 451 w 1194"/>
              <a:gd name="T5" fmla="*/ 701 h 2534"/>
              <a:gd name="T6" fmla="*/ 901 w 1194"/>
              <a:gd name="T7" fmla="*/ 115 h 2534"/>
              <a:gd name="T8" fmla="*/ 1194 w 1194"/>
              <a:gd name="T9" fmla="*/ 10 h 25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94"/>
              <a:gd name="T16" fmla="*/ 0 h 2534"/>
              <a:gd name="T17" fmla="*/ 1194 w 1194"/>
              <a:gd name="T18" fmla="*/ 2534 h 25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94" h="2534">
                <a:moveTo>
                  <a:pt x="0" y="2534"/>
                </a:moveTo>
                <a:cubicBezTo>
                  <a:pt x="36" y="2278"/>
                  <a:pt x="72" y="2023"/>
                  <a:pt x="147" y="1717"/>
                </a:cubicBezTo>
                <a:cubicBezTo>
                  <a:pt x="222" y="1411"/>
                  <a:pt x="325" y="968"/>
                  <a:pt x="451" y="701"/>
                </a:cubicBezTo>
                <a:cubicBezTo>
                  <a:pt x="577" y="434"/>
                  <a:pt x="777" y="230"/>
                  <a:pt x="901" y="115"/>
                </a:cubicBezTo>
                <a:cubicBezTo>
                  <a:pt x="1025" y="0"/>
                  <a:pt x="1109" y="5"/>
                  <a:pt x="1194" y="10"/>
                </a:cubicBez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1" name="Freeform 103"/>
          <p:cNvSpPr>
            <a:spLocks/>
          </p:cNvSpPr>
          <p:nvPr/>
        </p:nvSpPr>
        <p:spPr bwMode="auto">
          <a:xfrm>
            <a:off x="5102225" y="2062163"/>
            <a:ext cx="1033463" cy="4049712"/>
          </a:xfrm>
          <a:custGeom>
            <a:avLst/>
            <a:gdLst>
              <a:gd name="T0" fmla="*/ 0 w 651"/>
              <a:gd name="T1" fmla="*/ 16 h 2551"/>
              <a:gd name="T2" fmla="*/ 252 w 651"/>
              <a:gd name="T3" fmla="*/ 58 h 2551"/>
              <a:gd name="T4" fmla="*/ 555 w 651"/>
              <a:gd name="T5" fmla="*/ 362 h 2551"/>
              <a:gd name="T6" fmla="*/ 639 w 651"/>
              <a:gd name="T7" fmla="*/ 959 h 2551"/>
              <a:gd name="T8" fmla="*/ 482 w 651"/>
              <a:gd name="T9" fmla="*/ 1535 h 2551"/>
              <a:gd name="T10" fmla="*/ 388 w 651"/>
              <a:gd name="T11" fmla="*/ 2037 h 2551"/>
              <a:gd name="T12" fmla="*/ 451 w 651"/>
              <a:gd name="T13" fmla="*/ 2551 h 255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51"/>
              <a:gd name="T22" fmla="*/ 0 h 2551"/>
              <a:gd name="T23" fmla="*/ 651 w 651"/>
              <a:gd name="T24" fmla="*/ 2551 h 255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51" h="2551">
                <a:moveTo>
                  <a:pt x="0" y="16"/>
                </a:moveTo>
                <a:cubicBezTo>
                  <a:pt x="80" y="8"/>
                  <a:pt x="160" y="0"/>
                  <a:pt x="252" y="58"/>
                </a:cubicBezTo>
                <a:cubicBezTo>
                  <a:pt x="344" y="116"/>
                  <a:pt x="491" y="212"/>
                  <a:pt x="555" y="362"/>
                </a:cubicBezTo>
                <a:cubicBezTo>
                  <a:pt x="619" y="512"/>
                  <a:pt x="651" y="764"/>
                  <a:pt x="639" y="959"/>
                </a:cubicBezTo>
                <a:cubicBezTo>
                  <a:pt x="627" y="1154"/>
                  <a:pt x="524" y="1355"/>
                  <a:pt x="482" y="1535"/>
                </a:cubicBezTo>
                <a:cubicBezTo>
                  <a:pt x="440" y="1715"/>
                  <a:pt x="393" y="1868"/>
                  <a:pt x="388" y="2037"/>
                </a:cubicBezTo>
                <a:cubicBezTo>
                  <a:pt x="383" y="2206"/>
                  <a:pt x="417" y="2378"/>
                  <a:pt x="451" y="2551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2" name="Line 104"/>
          <p:cNvSpPr>
            <a:spLocks noChangeShapeType="1"/>
          </p:cNvSpPr>
          <p:nvPr/>
        </p:nvSpPr>
        <p:spPr bwMode="auto">
          <a:xfrm>
            <a:off x="3473450" y="1206500"/>
            <a:ext cx="249238" cy="2411413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3" name="Line 105"/>
          <p:cNvSpPr>
            <a:spLocks noChangeShapeType="1"/>
          </p:cNvSpPr>
          <p:nvPr/>
        </p:nvSpPr>
        <p:spPr bwMode="auto">
          <a:xfrm flipV="1">
            <a:off x="3722688" y="3617913"/>
            <a:ext cx="2411412" cy="15875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4" name="Freeform 106"/>
          <p:cNvSpPr>
            <a:spLocks/>
          </p:cNvSpPr>
          <p:nvPr/>
        </p:nvSpPr>
        <p:spPr bwMode="auto">
          <a:xfrm>
            <a:off x="6116638" y="3617913"/>
            <a:ext cx="1296987" cy="1811337"/>
          </a:xfrm>
          <a:custGeom>
            <a:avLst/>
            <a:gdLst>
              <a:gd name="T0" fmla="*/ 0 w 817"/>
              <a:gd name="T1" fmla="*/ 0 h 1141"/>
              <a:gd name="T2" fmla="*/ 220 w 817"/>
              <a:gd name="T3" fmla="*/ 73 h 1141"/>
              <a:gd name="T4" fmla="*/ 524 w 817"/>
              <a:gd name="T5" fmla="*/ 408 h 1141"/>
              <a:gd name="T6" fmla="*/ 817 w 817"/>
              <a:gd name="T7" fmla="*/ 1141 h 1141"/>
              <a:gd name="T8" fmla="*/ 0 60000 65536"/>
              <a:gd name="T9" fmla="*/ 0 60000 65536"/>
              <a:gd name="T10" fmla="*/ 0 60000 65536"/>
              <a:gd name="T11" fmla="*/ 0 60000 65536"/>
              <a:gd name="T12" fmla="*/ 0 w 817"/>
              <a:gd name="T13" fmla="*/ 0 h 1141"/>
              <a:gd name="T14" fmla="*/ 817 w 817"/>
              <a:gd name="T15" fmla="*/ 1141 h 11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7" h="1141">
                <a:moveTo>
                  <a:pt x="0" y="0"/>
                </a:moveTo>
                <a:cubicBezTo>
                  <a:pt x="66" y="2"/>
                  <a:pt x="133" y="5"/>
                  <a:pt x="220" y="73"/>
                </a:cubicBezTo>
                <a:cubicBezTo>
                  <a:pt x="307" y="141"/>
                  <a:pt x="425" y="230"/>
                  <a:pt x="524" y="408"/>
                </a:cubicBezTo>
                <a:cubicBezTo>
                  <a:pt x="623" y="586"/>
                  <a:pt x="720" y="863"/>
                  <a:pt x="817" y="1141"/>
                </a:cubicBezTo>
              </a:path>
            </a:pathLst>
          </a:custGeom>
          <a:noFill/>
          <a:ln w="28575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5" name="Freeform 107"/>
          <p:cNvSpPr>
            <a:spLocks/>
          </p:cNvSpPr>
          <p:nvPr/>
        </p:nvSpPr>
        <p:spPr bwMode="auto">
          <a:xfrm>
            <a:off x="3922713" y="2071688"/>
            <a:ext cx="1163637" cy="3375025"/>
          </a:xfrm>
          <a:custGeom>
            <a:avLst/>
            <a:gdLst>
              <a:gd name="T0" fmla="*/ 796 w 796"/>
              <a:gd name="T1" fmla="*/ 0 h 2545"/>
              <a:gd name="T2" fmla="*/ 523 w 796"/>
              <a:gd name="T3" fmla="*/ 303 h 2545"/>
              <a:gd name="T4" fmla="*/ 293 w 796"/>
              <a:gd name="T5" fmla="*/ 900 h 2545"/>
              <a:gd name="T6" fmla="*/ 146 w 796"/>
              <a:gd name="T7" fmla="*/ 1602 h 2545"/>
              <a:gd name="T8" fmla="*/ 0 w 796"/>
              <a:gd name="T9" fmla="*/ 2545 h 25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6"/>
              <a:gd name="T16" fmla="*/ 0 h 2545"/>
              <a:gd name="T17" fmla="*/ 796 w 796"/>
              <a:gd name="T18" fmla="*/ 2545 h 25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6" h="2545">
                <a:moveTo>
                  <a:pt x="796" y="0"/>
                </a:moveTo>
                <a:cubicBezTo>
                  <a:pt x="701" y="76"/>
                  <a:pt x="607" y="153"/>
                  <a:pt x="523" y="303"/>
                </a:cubicBezTo>
                <a:cubicBezTo>
                  <a:pt x="439" y="453"/>
                  <a:pt x="356" y="683"/>
                  <a:pt x="293" y="900"/>
                </a:cubicBezTo>
                <a:cubicBezTo>
                  <a:pt x="230" y="1117"/>
                  <a:pt x="195" y="1328"/>
                  <a:pt x="146" y="1602"/>
                </a:cubicBezTo>
                <a:cubicBezTo>
                  <a:pt x="97" y="1876"/>
                  <a:pt x="48" y="2210"/>
                  <a:pt x="0" y="2545"/>
                </a:cubicBezTo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6" name="Freeform 108"/>
          <p:cNvSpPr>
            <a:spLocks/>
          </p:cNvSpPr>
          <p:nvPr/>
        </p:nvSpPr>
        <p:spPr bwMode="auto">
          <a:xfrm>
            <a:off x="4154488" y="1538288"/>
            <a:ext cx="3608387" cy="3624262"/>
          </a:xfrm>
          <a:custGeom>
            <a:avLst/>
            <a:gdLst>
              <a:gd name="T0" fmla="*/ 0 w 2273"/>
              <a:gd name="T1" fmla="*/ 2283 h 2283"/>
              <a:gd name="T2" fmla="*/ 419 w 2273"/>
              <a:gd name="T3" fmla="*/ 1550 h 2283"/>
              <a:gd name="T4" fmla="*/ 1111 w 2273"/>
              <a:gd name="T5" fmla="*/ 859 h 2283"/>
              <a:gd name="T6" fmla="*/ 2273 w 2273"/>
              <a:gd name="T7" fmla="*/ 0 h 2283"/>
              <a:gd name="T8" fmla="*/ 0 60000 65536"/>
              <a:gd name="T9" fmla="*/ 0 60000 65536"/>
              <a:gd name="T10" fmla="*/ 0 60000 65536"/>
              <a:gd name="T11" fmla="*/ 0 60000 65536"/>
              <a:gd name="T12" fmla="*/ 0 w 2273"/>
              <a:gd name="T13" fmla="*/ 0 h 2283"/>
              <a:gd name="T14" fmla="*/ 2273 w 2273"/>
              <a:gd name="T15" fmla="*/ 2283 h 228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3" h="2283">
                <a:moveTo>
                  <a:pt x="0" y="2283"/>
                </a:moveTo>
                <a:cubicBezTo>
                  <a:pt x="117" y="2035"/>
                  <a:pt x="234" y="1787"/>
                  <a:pt x="419" y="1550"/>
                </a:cubicBezTo>
                <a:cubicBezTo>
                  <a:pt x="604" y="1313"/>
                  <a:pt x="802" y="1117"/>
                  <a:pt x="1111" y="859"/>
                </a:cubicBezTo>
                <a:cubicBezTo>
                  <a:pt x="1420" y="601"/>
                  <a:pt x="1846" y="300"/>
                  <a:pt x="2273" y="0"/>
                </a:cubicBezTo>
              </a:path>
            </a:pathLst>
          </a:custGeom>
          <a:noFill/>
          <a:ln w="28575">
            <a:solidFill>
              <a:srgbClr val="339933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7" name="Freeform 109"/>
          <p:cNvSpPr>
            <a:spLocks/>
          </p:cNvSpPr>
          <p:nvPr/>
        </p:nvSpPr>
        <p:spPr bwMode="auto">
          <a:xfrm>
            <a:off x="3573463" y="2120900"/>
            <a:ext cx="5153025" cy="3092450"/>
          </a:xfrm>
          <a:custGeom>
            <a:avLst/>
            <a:gdLst>
              <a:gd name="T0" fmla="*/ 0 w 3246"/>
              <a:gd name="T1" fmla="*/ 1948 h 1948"/>
              <a:gd name="T2" fmla="*/ 764 w 3246"/>
              <a:gd name="T3" fmla="*/ 1267 h 1948"/>
              <a:gd name="T4" fmla="*/ 1969 w 3246"/>
              <a:gd name="T5" fmla="*/ 545 h 1948"/>
              <a:gd name="T6" fmla="*/ 3246 w 3246"/>
              <a:gd name="T7" fmla="*/ 0 h 1948"/>
              <a:gd name="T8" fmla="*/ 0 60000 65536"/>
              <a:gd name="T9" fmla="*/ 0 60000 65536"/>
              <a:gd name="T10" fmla="*/ 0 60000 65536"/>
              <a:gd name="T11" fmla="*/ 0 60000 65536"/>
              <a:gd name="T12" fmla="*/ 0 w 3246"/>
              <a:gd name="T13" fmla="*/ 0 h 1948"/>
              <a:gd name="T14" fmla="*/ 3246 w 3246"/>
              <a:gd name="T15" fmla="*/ 1948 h 19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46" h="1948">
                <a:moveTo>
                  <a:pt x="0" y="1948"/>
                </a:moveTo>
                <a:cubicBezTo>
                  <a:pt x="218" y="1724"/>
                  <a:pt x="436" y="1501"/>
                  <a:pt x="764" y="1267"/>
                </a:cubicBezTo>
                <a:cubicBezTo>
                  <a:pt x="1092" y="1033"/>
                  <a:pt x="1555" y="756"/>
                  <a:pt x="1969" y="545"/>
                </a:cubicBezTo>
                <a:cubicBezTo>
                  <a:pt x="2383" y="334"/>
                  <a:pt x="2814" y="167"/>
                  <a:pt x="3246" y="0"/>
                </a:cubicBezTo>
              </a:path>
            </a:pathLst>
          </a:custGeom>
          <a:noFill/>
          <a:ln w="285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18" name="Text Box 110"/>
          <p:cNvSpPr txBox="1">
            <a:spLocks noChangeArrowheads="1"/>
          </p:cNvSpPr>
          <p:nvPr/>
        </p:nvSpPr>
        <p:spPr bwMode="auto">
          <a:xfrm>
            <a:off x="3224213" y="5695950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x=0</a:t>
            </a:r>
          </a:p>
        </p:txBody>
      </p:sp>
      <p:sp>
        <p:nvSpPr>
          <p:cNvPr id="171119" name="Text Box 111"/>
          <p:cNvSpPr txBox="1">
            <a:spLocks noChangeArrowheads="1"/>
          </p:cNvSpPr>
          <p:nvPr/>
        </p:nvSpPr>
        <p:spPr bwMode="auto">
          <a:xfrm>
            <a:off x="5829300" y="5708650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x=1</a:t>
            </a:r>
          </a:p>
        </p:txBody>
      </p:sp>
      <p:sp>
        <p:nvSpPr>
          <p:cNvPr id="171120" name="Text Box 112"/>
          <p:cNvSpPr txBox="1">
            <a:spLocks noChangeArrowheads="1"/>
          </p:cNvSpPr>
          <p:nvPr/>
        </p:nvSpPr>
        <p:spPr bwMode="auto">
          <a:xfrm rot="-4624146">
            <a:off x="3375026" y="4019550"/>
            <a:ext cx="984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x=áll.</a:t>
            </a:r>
          </a:p>
        </p:txBody>
      </p:sp>
      <p:sp>
        <p:nvSpPr>
          <p:cNvPr id="171121" name="Text Box 113"/>
          <p:cNvSpPr txBox="1">
            <a:spLocks noChangeArrowheads="1"/>
          </p:cNvSpPr>
          <p:nvPr/>
        </p:nvSpPr>
        <p:spPr bwMode="auto">
          <a:xfrm rot="-2092917">
            <a:off x="6680200" y="1414463"/>
            <a:ext cx="915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s=áll.</a:t>
            </a:r>
          </a:p>
        </p:txBody>
      </p:sp>
      <p:sp>
        <p:nvSpPr>
          <p:cNvPr id="171122" name="Text Box 114"/>
          <p:cNvSpPr txBox="1">
            <a:spLocks noChangeArrowheads="1"/>
          </p:cNvSpPr>
          <p:nvPr/>
        </p:nvSpPr>
        <p:spPr bwMode="auto">
          <a:xfrm rot="20240409">
            <a:off x="8018844" y="1850454"/>
            <a:ext cx="903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v=áll.</a:t>
            </a:r>
          </a:p>
        </p:txBody>
      </p:sp>
      <p:sp>
        <p:nvSpPr>
          <p:cNvPr id="171123" name="Text Box 115"/>
          <p:cNvSpPr txBox="1">
            <a:spLocks noChangeArrowheads="1"/>
          </p:cNvSpPr>
          <p:nvPr/>
        </p:nvSpPr>
        <p:spPr bwMode="auto">
          <a:xfrm>
            <a:off x="7272338" y="4706938"/>
            <a:ext cx="1046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t=áll.</a:t>
            </a:r>
          </a:p>
        </p:txBody>
      </p:sp>
      <p:sp>
        <p:nvSpPr>
          <p:cNvPr id="171106" name="Oval 98"/>
          <p:cNvSpPr>
            <a:spLocks noChangeArrowheads="1"/>
          </p:cNvSpPr>
          <p:nvPr/>
        </p:nvSpPr>
        <p:spPr bwMode="auto">
          <a:xfrm>
            <a:off x="4986338" y="1970088"/>
            <a:ext cx="215900" cy="2095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124" name="Line 116"/>
          <p:cNvSpPr>
            <a:spLocks noChangeShapeType="1"/>
          </p:cNvSpPr>
          <p:nvPr/>
        </p:nvSpPr>
        <p:spPr bwMode="auto">
          <a:xfrm flipV="1">
            <a:off x="2624138" y="4745038"/>
            <a:ext cx="5203825" cy="33337"/>
          </a:xfrm>
          <a:prstGeom prst="line">
            <a:avLst/>
          </a:prstGeom>
          <a:noFill/>
          <a:ln w="28575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25" name="Freeform 117"/>
          <p:cNvSpPr>
            <a:spLocks/>
          </p:cNvSpPr>
          <p:nvPr/>
        </p:nvSpPr>
        <p:spPr bwMode="auto">
          <a:xfrm>
            <a:off x="5800725" y="2070100"/>
            <a:ext cx="2327275" cy="2709863"/>
          </a:xfrm>
          <a:custGeom>
            <a:avLst/>
            <a:gdLst>
              <a:gd name="T0" fmla="*/ 0 w 2273"/>
              <a:gd name="T1" fmla="*/ 2283 h 2283"/>
              <a:gd name="T2" fmla="*/ 419 w 2273"/>
              <a:gd name="T3" fmla="*/ 1550 h 2283"/>
              <a:gd name="T4" fmla="*/ 1111 w 2273"/>
              <a:gd name="T5" fmla="*/ 859 h 2283"/>
              <a:gd name="T6" fmla="*/ 2273 w 2273"/>
              <a:gd name="T7" fmla="*/ 0 h 2283"/>
              <a:gd name="T8" fmla="*/ 0 60000 65536"/>
              <a:gd name="T9" fmla="*/ 0 60000 65536"/>
              <a:gd name="T10" fmla="*/ 0 60000 65536"/>
              <a:gd name="T11" fmla="*/ 0 60000 65536"/>
              <a:gd name="T12" fmla="*/ 0 w 2273"/>
              <a:gd name="T13" fmla="*/ 0 h 2283"/>
              <a:gd name="T14" fmla="*/ 2273 w 2273"/>
              <a:gd name="T15" fmla="*/ 2283 h 228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3" h="2283">
                <a:moveTo>
                  <a:pt x="0" y="2283"/>
                </a:moveTo>
                <a:cubicBezTo>
                  <a:pt x="117" y="2035"/>
                  <a:pt x="234" y="1787"/>
                  <a:pt x="419" y="1550"/>
                </a:cubicBezTo>
                <a:cubicBezTo>
                  <a:pt x="604" y="1313"/>
                  <a:pt x="802" y="1117"/>
                  <a:pt x="1111" y="859"/>
                </a:cubicBezTo>
                <a:cubicBezTo>
                  <a:pt x="1420" y="601"/>
                  <a:pt x="1846" y="300"/>
                  <a:pt x="2273" y="0"/>
                </a:cubicBezTo>
              </a:path>
            </a:pathLst>
          </a:custGeom>
          <a:noFill/>
          <a:ln w="28575">
            <a:solidFill>
              <a:srgbClr val="339933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26" name="Text Box 118"/>
          <p:cNvSpPr txBox="1">
            <a:spLocks noChangeArrowheads="1"/>
          </p:cNvSpPr>
          <p:nvPr/>
        </p:nvSpPr>
        <p:spPr bwMode="auto">
          <a:xfrm rot="-2394163">
            <a:off x="7248525" y="1751013"/>
            <a:ext cx="1241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s=áll.</a:t>
            </a:r>
          </a:p>
        </p:txBody>
      </p:sp>
      <p:sp>
        <p:nvSpPr>
          <p:cNvPr id="171128" name="Line 120"/>
          <p:cNvSpPr>
            <a:spLocks noChangeShapeType="1"/>
          </p:cNvSpPr>
          <p:nvPr/>
        </p:nvSpPr>
        <p:spPr bwMode="auto">
          <a:xfrm flipV="1">
            <a:off x="3092450" y="2719388"/>
            <a:ext cx="5203825" cy="33337"/>
          </a:xfrm>
          <a:prstGeom prst="line">
            <a:avLst/>
          </a:prstGeom>
          <a:noFill/>
          <a:ln w="28575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29" name="Line 121"/>
          <p:cNvSpPr>
            <a:spLocks noChangeShapeType="1"/>
          </p:cNvSpPr>
          <p:nvPr/>
        </p:nvSpPr>
        <p:spPr bwMode="auto">
          <a:xfrm>
            <a:off x="4146550" y="2738438"/>
            <a:ext cx="0" cy="19065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71130" name="Line 122"/>
          <p:cNvSpPr>
            <a:spLocks noChangeShapeType="1"/>
          </p:cNvSpPr>
          <p:nvPr/>
        </p:nvSpPr>
        <p:spPr bwMode="auto">
          <a:xfrm flipV="1">
            <a:off x="4149725" y="4760913"/>
            <a:ext cx="15541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71131" name="Oval 123"/>
          <p:cNvSpPr>
            <a:spLocks noChangeArrowheads="1"/>
          </p:cNvSpPr>
          <p:nvPr/>
        </p:nvSpPr>
        <p:spPr bwMode="auto">
          <a:xfrm>
            <a:off x="4051300" y="2643188"/>
            <a:ext cx="215900" cy="209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133" name="Freeform 125"/>
          <p:cNvSpPr>
            <a:spLocks/>
          </p:cNvSpPr>
          <p:nvPr/>
        </p:nvSpPr>
        <p:spPr bwMode="auto">
          <a:xfrm>
            <a:off x="5784850" y="2803525"/>
            <a:ext cx="1485900" cy="1962150"/>
          </a:xfrm>
          <a:custGeom>
            <a:avLst/>
            <a:gdLst>
              <a:gd name="T0" fmla="*/ 0 w 936"/>
              <a:gd name="T1" fmla="*/ 1236 h 1236"/>
              <a:gd name="T2" fmla="*/ 112 w 936"/>
              <a:gd name="T3" fmla="*/ 1020 h 1236"/>
              <a:gd name="T4" fmla="*/ 224 w 936"/>
              <a:gd name="T5" fmla="*/ 792 h 1236"/>
              <a:gd name="T6" fmla="*/ 336 w 936"/>
              <a:gd name="T7" fmla="*/ 624 h 1236"/>
              <a:gd name="T8" fmla="*/ 524 w 936"/>
              <a:gd name="T9" fmla="*/ 400 h 1236"/>
              <a:gd name="T10" fmla="*/ 832 w 936"/>
              <a:gd name="T11" fmla="*/ 80 h 1236"/>
              <a:gd name="T12" fmla="*/ 936 w 936"/>
              <a:gd name="T13" fmla="*/ 0 h 12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36"/>
              <a:gd name="T22" fmla="*/ 0 h 1236"/>
              <a:gd name="T23" fmla="*/ 936 w 936"/>
              <a:gd name="T24" fmla="*/ 1236 h 12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36" h="1236">
                <a:moveTo>
                  <a:pt x="0" y="1236"/>
                </a:moveTo>
                <a:cubicBezTo>
                  <a:pt x="37" y="1165"/>
                  <a:pt x="75" y="1094"/>
                  <a:pt x="112" y="1020"/>
                </a:cubicBezTo>
                <a:cubicBezTo>
                  <a:pt x="149" y="946"/>
                  <a:pt x="187" y="858"/>
                  <a:pt x="224" y="792"/>
                </a:cubicBezTo>
                <a:cubicBezTo>
                  <a:pt x="261" y="726"/>
                  <a:pt x="286" y="689"/>
                  <a:pt x="336" y="624"/>
                </a:cubicBezTo>
                <a:cubicBezTo>
                  <a:pt x="386" y="559"/>
                  <a:pt x="441" y="491"/>
                  <a:pt x="524" y="400"/>
                </a:cubicBezTo>
                <a:cubicBezTo>
                  <a:pt x="607" y="309"/>
                  <a:pt x="763" y="147"/>
                  <a:pt x="832" y="80"/>
                </a:cubicBezTo>
                <a:cubicBezTo>
                  <a:pt x="901" y="13"/>
                  <a:pt x="918" y="6"/>
                  <a:pt x="936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71134" name="Line 126"/>
          <p:cNvSpPr>
            <a:spLocks noChangeShapeType="1"/>
          </p:cNvSpPr>
          <p:nvPr/>
        </p:nvSpPr>
        <p:spPr bwMode="auto">
          <a:xfrm flipH="1">
            <a:off x="6134100" y="2740025"/>
            <a:ext cx="1193800" cy="6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71135" name="Line 127"/>
          <p:cNvSpPr>
            <a:spLocks noChangeShapeType="1"/>
          </p:cNvSpPr>
          <p:nvPr/>
        </p:nvSpPr>
        <p:spPr bwMode="auto">
          <a:xfrm flipH="1">
            <a:off x="4267200" y="2752725"/>
            <a:ext cx="17462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71138" name="Oval 130"/>
          <p:cNvSpPr>
            <a:spLocks noChangeArrowheads="1"/>
          </p:cNvSpPr>
          <p:nvPr/>
        </p:nvSpPr>
        <p:spPr bwMode="auto">
          <a:xfrm>
            <a:off x="5915025" y="2640013"/>
            <a:ext cx="215900" cy="209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140" name="Text Box 132"/>
          <p:cNvSpPr txBox="1">
            <a:spLocks noChangeArrowheads="1"/>
          </p:cNvSpPr>
          <p:nvPr/>
        </p:nvSpPr>
        <p:spPr bwMode="auto">
          <a:xfrm>
            <a:off x="7894638" y="4537075"/>
            <a:ext cx="48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p</a:t>
            </a:r>
            <a:r>
              <a:rPr lang="hu-HU" sz="2000" b="1" i="1" baseline="-25000"/>
              <a:t>1</a:t>
            </a:r>
          </a:p>
        </p:txBody>
      </p:sp>
      <p:sp>
        <p:nvSpPr>
          <p:cNvPr id="171141" name="Text Box 133"/>
          <p:cNvSpPr txBox="1">
            <a:spLocks noChangeArrowheads="1"/>
          </p:cNvSpPr>
          <p:nvPr/>
        </p:nvSpPr>
        <p:spPr bwMode="auto">
          <a:xfrm>
            <a:off x="8334375" y="2503488"/>
            <a:ext cx="48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p</a:t>
            </a:r>
            <a:r>
              <a:rPr lang="hu-HU" sz="2000" b="1" i="1" baseline="-25000"/>
              <a:t>2</a:t>
            </a:r>
          </a:p>
        </p:txBody>
      </p:sp>
      <p:sp>
        <p:nvSpPr>
          <p:cNvPr id="171142" name="Text Box 134"/>
          <p:cNvSpPr txBox="1">
            <a:spLocks noChangeArrowheads="1"/>
          </p:cNvSpPr>
          <p:nvPr/>
        </p:nvSpPr>
        <p:spPr bwMode="auto">
          <a:xfrm>
            <a:off x="5932488" y="4864100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171143" name="Text Box 135"/>
          <p:cNvSpPr txBox="1">
            <a:spLocks noChangeArrowheads="1"/>
          </p:cNvSpPr>
          <p:nvPr/>
        </p:nvSpPr>
        <p:spPr bwMode="auto">
          <a:xfrm>
            <a:off x="7358063" y="2816225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71144" name="Text Box 136"/>
          <p:cNvSpPr txBox="1">
            <a:spLocks noChangeArrowheads="1"/>
          </p:cNvSpPr>
          <p:nvPr/>
        </p:nvSpPr>
        <p:spPr bwMode="auto">
          <a:xfrm>
            <a:off x="5911850" y="2151063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71145" name="Text Box 137"/>
          <p:cNvSpPr txBox="1">
            <a:spLocks noChangeArrowheads="1"/>
          </p:cNvSpPr>
          <p:nvPr/>
        </p:nvSpPr>
        <p:spPr bwMode="auto">
          <a:xfrm>
            <a:off x="3849688" y="2166938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71146" name="Text Box 138"/>
          <p:cNvSpPr txBox="1">
            <a:spLocks noChangeArrowheads="1"/>
          </p:cNvSpPr>
          <p:nvPr/>
        </p:nvSpPr>
        <p:spPr bwMode="auto">
          <a:xfrm>
            <a:off x="4216400" y="4878388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sp>
        <p:nvSpPr>
          <p:cNvPr id="171150" name="Line 142"/>
          <p:cNvSpPr>
            <a:spLocks noChangeShapeType="1"/>
          </p:cNvSpPr>
          <p:nvPr/>
        </p:nvSpPr>
        <p:spPr bwMode="auto">
          <a:xfrm>
            <a:off x="5813425" y="4713288"/>
            <a:ext cx="11113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51" name="Line 143"/>
          <p:cNvSpPr>
            <a:spLocks noChangeShapeType="1"/>
          </p:cNvSpPr>
          <p:nvPr/>
        </p:nvSpPr>
        <p:spPr bwMode="auto">
          <a:xfrm flipH="1">
            <a:off x="4143375" y="4759325"/>
            <a:ext cx="7938" cy="1069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37" name="Oval 129"/>
          <p:cNvSpPr>
            <a:spLocks noChangeArrowheads="1"/>
          </p:cNvSpPr>
          <p:nvPr/>
        </p:nvSpPr>
        <p:spPr bwMode="auto">
          <a:xfrm>
            <a:off x="5703888" y="4643438"/>
            <a:ext cx="215900" cy="209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152" name="Line 144"/>
          <p:cNvSpPr>
            <a:spLocks noChangeShapeType="1"/>
          </p:cNvSpPr>
          <p:nvPr/>
        </p:nvSpPr>
        <p:spPr bwMode="auto">
          <a:xfrm>
            <a:off x="5818188" y="5651500"/>
            <a:ext cx="150971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71153" name="Text Box 145"/>
          <p:cNvSpPr txBox="1">
            <a:spLocks noChangeArrowheads="1"/>
          </p:cNvSpPr>
          <p:nvPr/>
        </p:nvSpPr>
        <p:spPr bwMode="auto">
          <a:xfrm>
            <a:off x="6423025" y="5195888"/>
            <a:ext cx="44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w</a:t>
            </a:r>
          </a:p>
        </p:txBody>
      </p:sp>
      <p:sp>
        <p:nvSpPr>
          <p:cNvPr id="171136" name="Oval 128"/>
          <p:cNvSpPr>
            <a:spLocks noChangeArrowheads="1"/>
          </p:cNvSpPr>
          <p:nvPr/>
        </p:nvSpPr>
        <p:spPr bwMode="auto">
          <a:xfrm>
            <a:off x="4040188" y="4641850"/>
            <a:ext cx="215900" cy="209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71154" name="Line 146"/>
          <p:cNvSpPr>
            <a:spLocks noChangeShapeType="1"/>
          </p:cNvSpPr>
          <p:nvPr/>
        </p:nvSpPr>
        <p:spPr bwMode="auto">
          <a:xfrm flipV="1">
            <a:off x="4144963" y="5654675"/>
            <a:ext cx="1671637" cy="47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71155" name="Text Box 147"/>
          <p:cNvSpPr txBox="1">
            <a:spLocks noChangeArrowheads="1"/>
          </p:cNvSpPr>
          <p:nvPr/>
        </p:nvSpPr>
        <p:spPr bwMode="auto">
          <a:xfrm>
            <a:off x="4725988" y="5183188"/>
            <a:ext cx="46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q</a:t>
            </a:r>
            <a:r>
              <a:rPr lang="hu-HU" sz="2000" b="1" i="1" baseline="-25000"/>
              <a:t>h</a:t>
            </a:r>
          </a:p>
        </p:txBody>
      </p:sp>
      <p:graphicFrame>
        <p:nvGraphicFramePr>
          <p:cNvPr id="171156" name="Object 148"/>
          <p:cNvGraphicFramePr>
            <a:graphicFrameLocks noGrp="1" noChangeAspect="1"/>
          </p:cNvGraphicFramePr>
          <p:nvPr>
            <p:ph sz="half" idx="1"/>
          </p:nvPr>
        </p:nvGraphicFramePr>
        <p:xfrm>
          <a:off x="642938" y="3773488"/>
          <a:ext cx="138747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gyenlet" r:id="rId3" imgW="444240" imgH="393480" progId="Equation.3">
                  <p:embed/>
                </p:oleObj>
              </mc:Choice>
              <mc:Fallback>
                <p:oleObj name="Egyenlet" r:id="rId3" imgW="444240" imgH="393480" progId="Equation.3">
                  <p:embed/>
                  <p:pic>
                    <p:nvPicPr>
                      <p:cNvPr id="0" name="Object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3773488"/>
                        <a:ext cx="1387475" cy="12287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157" name="Object 149"/>
          <p:cNvGraphicFramePr>
            <a:graphicFrameLocks noGrp="1" noChangeAspect="1"/>
          </p:cNvGraphicFramePr>
          <p:nvPr>
            <p:ph sz="half" idx="2"/>
          </p:nvPr>
        </p:nvGraphicFramePr>
        <p:xfrm>
          <a:off x="261938" y="5232400"/>
          <a:ext cx="231933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gyenlet" r:id="rId5" imgW="838080" imgH="203040" progId="Equation.3">
                  <p:embed/>
                </p:oleObj>
              </mc:Choice>
              <mc:Fallback>
                <p:oleObj name="Egyenlet" r:id="rId5" imgW="838080" imgH="203040" progId="Equation.3">
                  <p:embed/>
                  <p:pic>
                    <p:nvPicPr>
                      <p:cNvPr id="0" name="Object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5232400"/>
                        <a:ext cx="2319337" cy="561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158" name="Line 150"/>
          <p:cNvSpPr>
            <a:spLocks noChangeShapeType="1"/>
          </p:cNvSpPr>
          <p:nvPr/>
        </p:nvSpPr>
        <p:spPr bwMode="auto">
          <a:xfrm>
            <a:off x="7327900" y="2768600"/>
            <a:ext cx="0" cy="309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71139" name="Oval 131"/>
          <p:cNvSpPr>
            <a:spLocks noChangeArrowheads="1"/>
          </p:cNvSpPr>
          <p:nvPr/>
        </p:nvSpPr>
        <p:spPr bwMode="auto">
          <a:xfrm>
            <a:off x="7226300" y="2627313"/>
            <a:ext cx="215900" cy="209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1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1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1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1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1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1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1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1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1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1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1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1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1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1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1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1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1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1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1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1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7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1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1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1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1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7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1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1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1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1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71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1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1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1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1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7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7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171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171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171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171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171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171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3" dur="500"/>
                                        <p:tgtEl>
                                          <p:spTgt spid="171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171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171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171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71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71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71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71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7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71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71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71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71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7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71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71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71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71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7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71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71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1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71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500"/>
                            </p:stCondLst>
                            <p:childTnLst>
                              <p:par>
                                <p:cTn id="1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171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7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71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71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71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500"/>
                            </p:stCondLst>
                            <p:childTnLst>
                              <p:par>
                                <p:cTn id="20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7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71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71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71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17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71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71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71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71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71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71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71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71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6" dur="500"/>
                                        <p:tgtEl>
                                          <p:spTgt spid="17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71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71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171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171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"/>
                            </p:stCondLst>
                            <p:childTnLst>
                              <p:par>
                                <p:cTn id="2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71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171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171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171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17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71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71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171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171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00"/>
                            </p:stCondLst>
                            <p:childTnLst>
                              <p:par>
                                <p:cTn id="2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7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7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171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171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000"/>
                            </p:stCondLst>
                            <p:childTnLst>
                              <p:par>
                                <p:cTn id="2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4" dur="500"/>
                                        <p:tgtEl>
                                          <p:spTgt spid="17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500"/>
                            </p:stCondLst>
                            <p:childTnLst>
                              <p:par>
                                <p:cTn id="27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171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171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171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171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2000"/>
                            </p:stCondLst>
                            <p:childTnLst>
                              <p:par>
                                <p:cTn id="28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7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171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171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71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71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71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171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171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17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17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171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171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500"/>
                            </p:stCondLst>
                            <p:childTnLst>
                              <p:par>
                                <p:cTn id="30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171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171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000"/>
                            </p:stCondLst>
                            <p:childTnLst>
                              <p:par>
                                <p:cTn id="3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1" dur="500"/>
                                        <p:tgtEl>
                                          <p:spTgt spid="17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171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171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171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171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"/>
                            </p:stCondLst>
                            <p:childTnLst>
                              <p:par>
                                <p:cTn id="3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171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171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3000"/>
                            </p:stCondLst>
                            <p:childTnLst>
                              <p:par>
                                <p:cTn id="3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8" dur="500"/>
                                        <p:tgtEl>
                                          <p:spTgt spid="17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3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4500"/>
                            </p:stCondLst>
                            <p:childTnLst>
                              <p:par>
                                <p:cTn id="34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132" grpId="0" animBg="1"/>
      <p:bldP spid="171013" grpId="0" animBg="1"/>
      <p:bldP spid="171014" grpId="0"/>
      <p:bldP spid="171015" grpId="0"/>
      <p:bldP spid="171091" grpId="0" animBg="1"/>
      <p:bldP spid="171098" grpId="0"/>
      <p:bldP spid="171107" grpId="0" animBg="1"/>
      <p:bldP spid="171111" grpId="0" animBg="1"/>
      <p:bldP spid="171112" grpId="0" animBg="1"/>
      <p:bldP spid="171112" grpId="1" animBg="1"/>
      <p:bldP spid="171113" grpId="0" animBg="1"/>
      <p:bldP spid="171113" grpId="1" animBg="1"/>
      <p:bldP spid="171114" grpId="0" animBg="1"/>
      <p:bldP spid="171114" grpId="1" animBg="1"/>
      <p:bldP spid="171115" grpId="0" animBg="1"/>
      <p:bldP spid="171115" grpId="1" animBg="1"/>
      <p:bldP spid="171116" grpId="0" animBg="1"/>
      <p:bldP spid="171116" grpId="1" animBg="1"/>
      <p:bldP spid="171117" grpId="0" animBg="1"/>
      <p:bldP spid="171117" grpId="1" animBg="1"/>
      <p:bldP spid="171120" grpId="0"/>
      <p:bldP spid="171120" grpId="1"/>
      <p:bldP spid="171121" grpId="0" build="allAtOnce"/>
      <p:bldP spid="171122" grpId="0"/>
      <p:bldP spid="171122" grpId="1"/>
      <p:bldP spid="171123" grpId="0"/>
      <p:bldP spid="171123" grpId="1"/>
      <p:bldP spid="171106" grpId="0" animBg="1"/>
      <p:bldP spid="171124" grpId="0" animBg="1"/>
      <p:bldP spid="171125" grpId="0" animBg="1"/>
      <p:bldP spid="171128" grpId="0" animBg="1"/>
      <p:bldP spid="171129" grpId="0" animBg="1"/>
      <p:bldP spid="171130" grpId="0" animBg="1"/>
      <p:bldP spid="171131" grpId="0" animBg="1"/>
      <p:bldP spid="171133" grpId="0" animBg="1"/>
      <p:bldP spid="171134" grpId="0" animBg="1"/>
      <p:bldP spid="171135" grpId="0" animBg="1"/>
      <p:bldP spid="171138" grpId="0" animBg="1"/>
      <p:bldP spid="171140" grpId="0"/>
      <p:bldP spid="171141" grpId="0"/>
      <p:bldP spid="171142" grpId="0"/>
      <p:bldP spid="171143" grpId="0"/>
      <p:bldP spid="171144" grpId="0"/>
      <p:bldP spid="171145" grpId="0"/>
      <p:bldP spid="171146" grpId="0"/>
      <p:bldP spid="171150" grpId="0" animBg="1"/>
      <p:bldP spid="171151" grpId="0" animBg="1"/>
      <p:bldP spid="171137" grpId="0" animBg="1"/>
      <p:bldP spid="171152" grpId="0" animBg="1"/>
      <p:bldP spid="171153" grpId="0"/>
      <p:bldP spid="171136" grpId="0" animBg="1"/>
      <p:bldP spid="171154" grpId="0" animBg="1"/>
      <p:bldP spid="171155" grpId="0"/>
      <p:bldP spid="171158" grpId="0" animBg="1"/>
      <p:bldP spid="1711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9063"/>
            <a:ext cx="8229600" cy="957263"/>
          </a:xfrm>
        </p:spPr>
        <p:txBody>
          <a:bodyPr/>
          <a:lstStyle/>
          <a:p>
            <a:pPr eaLnBrk="1" hangingPunct="1"/>
            <a:r>
              <a:rPr lang="hu-HU" sz="2400" b="1" dirty="0" smtClean="0">
                <a:solidFill>
                  <a:schemeClr val="tx1"/>
                </a:solidFill>
              </a:rPr>
              <a:t>Gőzzel működő abszorpciós hűtő körfolyamat</a:t>
            </a:r>
          </a:p>
        </p:txBody>
      </p:sp>
      <p:sp>
        <p:nvSpPr>
          <p:cNvPr id="186371" name="Line 3"/>
          <p:cNvSpPr>
            <a:spLocks noChangeShapeType="1"/>
          </p:cNvSpPr>
          <p:nvPr/>
        </p:nvSpPr>
        <p:spPr bwMode="auto">
          <a:xfrm flipH="1" flipV="1">
            <a:off x="1741488" y="1928813"/>
            <a:ext cx="3175" cy="563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4200" y="4567238"/>
            <a:ext cx="1531938" cy="565150"/>
            <a:chOff x="1854" y="1257"/>
            <a:chExt cx="965" cy="356"/>
          </a:xfrm>
        </p:grpSpPr>
        <p:sp>
          <p:nvSpPr>
            <p:cNvPr id="13411" name="Rectangle 5"/>
            <p:cNvSpPr>
              <a:spLocks noChangeArrowheads="1"/>
            </p:cNvSpPr>
            <p:nvPr/>
          </p:nvSpPr>
          <p:spPr bwMode="auto">
            <a:xfrm>
              <a:off x="1854" y="1257"/>
              <a:ext cx="960" cy="356"/>
            </a:xfrm>
            <a:prstGeom prst="rect">
              <a:avLst/>
            </a:prstGeom>
            <a:noFill/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3412" name="Line 6"/>
            <p:cNvSpPr>
              <a:spLocks noChangeShapeType="1"/>
            </p:cNvSpPr>
            <p:nvPr/>
          </p:nvSpPr>
          <p:spPr bwMode="auto">
            <a:xfrm flipV="1">
              <a:off x="1946" y="1322"/>
              <a:ext cx="86" cy="11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3" name="Line 7"/>
            <p:cNvSpPr>
              <a:spLocks noChangeShapeType="1"/>
            </p:cNvSpPr>
            <p:nvPr/>
          </p:nvSpPr>
          <p:spPr bwMode="auto">
            <a:xfrm flipH="1" flipV="1">
              <a:off x="2647" y="1329"/>
              <a:ext cx="80" cy="1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4" name="Line 8"/>
            <p:cNvSpPr>
              <a:spLocks noChangeShapeType="1"/>
            </p:cNvSpPr>
            <p:nvPr/>
          </p:nvSpPr>
          <p:spPr bwMode="auto">
            <a:xfrm>
              <a:off x="2032" y="1322"/>
              <a:ext cx="154" cy="2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5" name="Line 9"/>
            <p:cNvSpPr>
              <a:spLocks noChangeShapeType="1"/>
            </p:cNvSpPr>
            <p:nvPr/>
          </p:nvSpPr>
          <p:spPr bwMode="auto">
            <a:xfrm flipH="1">
              <a:off x="2187" y="1325"/>
              <a:ext cx="154" cy="2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6" name="Line 10"/>
            <p:cNvSpPr>
              <a:spLocks noChangeShapeType="1"/>
            </p:cNvSpPr>
            <p:nvPr/>
          </p:nvSpPr>
          <p:spPr bwMode="auto">
            <a:xfrm>
              <a:off x="2339" y="1327"/>
              <a:ext cx="154" cy="2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7" name="Line 11"/>
            <p:cNvSpPr>
              <a:spLocks noChangeShapeType="1"/>
            </p:cNvSpPr>
            <p:nvPr/>
          </p:nvSpPr>
          <p:spPr bwMode="auto">
            <a:xfrm flipH="1">
              <a:off x="2490" y="1328"/>
              <a:ext cx="154" cy="2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8" name="Line 12"/>
            <p:cNvSpPr>
              <a:spLocks noChangeShapeType="1"/>
            </p:cNvSpPr>
            <p:nvPr/>
          </p:nvSpPr>
          <p:spPr bwMode="auto">
            <a:xfrm flipH="1">
              <a:off x="1854" y="1434"/>
              <a:ext cx="9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9" name="Line 13"/>
            <p:cNvSpPr>
              <a:spLocks noChangeShapeType="1"/>
            </p:cNvSpPr>
            <p:nvPr/>
          </p:nvSpPr>
          <p:spPr bwMode="auto">
            <a:xfrm flipH="1">
              <a:off x="2723" y="1441"/>
              <a:ext cx="9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305175" y="1671638"/>
            <a:ext cx="1531938" cy="565150"/>
            <a:chOff x="2113" y="2784"/>
            <a:chExt cx="965" cy="356"/>
          </a:xfrm>
        </p:grpSpPr>
        <p:sp>
          <p:nvSpPr>
            <p:cNvPr id="13402" name="Rectangle 15"/>
            <p:cNvSpPr>
              <a:spLocks noChangeArrowheads="1"/>
            </p:cNvSpPr>
            <p:nvPr/>
          </p:nvSpPr>
          <p:spPr bwMode="auto">
            <a:xfrm>
              <a:off x="2113" y="2784"/>
              <a:ext cx="960" cy="356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3403" name="Line 16"/>
            <p:cNvSpPr>
              <a:spLocks noChangeShapeType="1"/>
            </p:cNvSpPr>
            <p:nvPr/>
          </p:nvSpPr>
          <p:spPr bwMode="auto">
            <a:xfrm flipV="1">
              <a:off x="2205" y="2849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04" name="Line 17"/>
            <p:cNvSpPr>
              <a:spLocks noChangeShapeType="1"/>
            </p:cNvSpPr>
            <p:nvPr/>
          </p:nvSpPr>
          <p:spPr bwMode="auto">
            <a:xfrm flipH="1" flipV="1">
              <a:off x="2906" y="2856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05" name="Line 18"/>
            <p:cNvSpPr>
              <a:spLocks noChangeShapeType="1"/>
            </p:cNvSpPr>
            <p:nvPr/>
          </p:nvSpPr>
          <p:spPr bwMode="auto">
            <a:xfrm>
              <a:off x="2291" y="2849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06" name="Line 19"/>
            <p:cNvSpPr>
              <a:spLocks noChangeShapeType="1"/>
            </p:cNvSpPr>
            <p:nvPr/>
          </p:nvSpPr>
          <p:spPr bwMode="auto">
            <a:xfrm flipH="1">
              <a:off x="2446" y="285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07" name="Line 20"/>
            <p:cNvSpPr>
              <a:spLocks noChangeShapeType="1"/>
            </p:cNvSpPr>
            <p:nvPr/>
          </p:nvSpPr>
          <p:spPr bwMode="auto">
            <a:xfrm>
              <a:off x="2598" y="2854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08" name="Line 21"/>
            <p:cNvSpPr>
              <a:spLocks noChangeShapeType="1"/>
            </p:cNvSpPr>
            <p:nvPr/>
          </p:nvSpPr>
          <p:spPr bwMode="auto">
            <a:xfrm flipH="1">
              <a:off x="2749" y="285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09" name="Line 22"/>
            <p:cNvSpPr>
              <a:spLocks noChangeShapeType="1"/>
            </p:cNvSpPr>
            <p:nvPr/>
          </p:nvSpPr>
          <p:spPr bwMode="auto">
            <a:xfrm flipH="1">
              <a:off x="2113" y="296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10" name="Line 23"/>
            <p:cNvSpPr>
              <a:spLocks noChangeShapeType="1"/>
            </p:cNvSpPr>
            <p:nvPr/>
          </p:nvSpPr>
          <p:spPr bwMode="auto">
            <a:xfrm flipH="1">
              <a:off x="2982" y="29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86392" name="Line 24"/>
          <p:cNvSpPr>
            <a:spLocks noChangeShapeType="1"/>
          </p:cNvSpPr>
          <p:nvPr/>
        </p:nvSpPr>
        <p:spPr bwMode="auto">
          <a:xfrm flipH="1">
            <a:off x="1725613" y="1947863"/>
            <a:ext cx="15890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393" name="Line 25"/>
          <p:cNvSpPr>
            <a:spLocks noChangeShapeType="1"/>
          </p:cNvSpPr>
          <p:nvPr/>
        </p:nvSpPr>
        <p:spPr bwMode="auto">
          <a:xfrm flipV="1">
            <a:off x="4830763" y="1965325"/>
            <a:ext cx="357187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394" name="Line 26"/>
          <p:cNvSpPr>
            <a:spLocks noChangeShapeType="1"/>
          </p:cNvSpPr>
          <p:nvPr/>
        </p:nvSpPr>
        <p:spPr bwMode="auto">
          <a:xfrm>
            <a:off x="1741488" y="4035425"/>
            <a:ext cx="0" cy="8016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86395" name="Line 27"/>
          <p:cNvSpPr>
            <a:spLocks noChangeShapeType="1"/>
          </p:cNvSpPr>
          <p:nvPr/>
        </p:nvSpPr>
        <p:spPr bwMode="auto">
          <a:xfrm flipV="1">
            <a:off x="1741488" y="4848225"/>
            <a:ext cx="404812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396" name="Line 28"/>
          <p:cNvSpPr>
            <a:spLocks noChangeShapeType="1"/>
          </p:cNvSpPr>
          <p:nvPr/>
        </p:nvSpPr>
        <p:spPr bwMode="auto">
          <a:xfrm flipV="1">
            <a:off x="4646613" y="4854575"/>
            <a:ext cx="1141412" cy="7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86397" name="Line 29"/>
          <p:cNvSpPr>
            <a:spLocks noChangeShapeType="1"/>
          </p:cNvSpPr>
          <p:nvPr/>
        </p:nvSpPr>
        <p:spPr bwMode="auto">
          <a:xfrm>
            <a:off x="5776913" y="4033838"/>
            <a:ext cx="7937" cy="809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398" name="Line 30"/>
          <p:cNvSpPr>
            <a:spLocks noChangeShapeType="1"/>
          </p:cNvSpPr>
          <p:nvPr/>
        </p:nvSpPr>
        <p:spPr bwMode="auto">
          <a:xfrm flipH="1">
            <a:off x="7724775" y="1974850"/>
            <a:ext cx="4763" cy="1854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86400" name="Oval 32"/>
          <p:cNvSpPr>
            <a:spLocks noChangeArrowheads="1"/>
          </p:cNvSpPr>
          <p:nvPr/>
        </p:nvSpPr>
        <p:spPr bwMode="auto">
          <a:xfrm>
            <a:off x="4902200" y="186055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01" name="Oval 33"/>
          <p:cNvSpPr>
            <a:spLocks noChangeArrowheads="1"/>
          </p:cNvSpPr>
          <p:nvPr/>
        </p:nvSpPr>
        <p:spPr bwMode="auto">
          <a:xfrm>
            <a:off x="7620000" y="2754313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02" name="Text Box 34"/>
          <p:cNvSpPr txBox="1">
            <a:spLocks noChangeArrowheads="1"/>
          </p:cNvSpPr>
          <p:nvPr/>
        </p:nvSpPr>
        <p:spPr bwMode="auto">
          <a:xfrm>
            <a:off x="4840288" y="2084388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86403" name="Oval 35"/>
          <p:cNvSpPr>
            <a:spLocks noChangeArrowheads="1"/>
          </p:cNvSpPr>
          <p:nvPr/>
        </p:nvSpPr>
        <p:spPr bwMode="auto">
          <a:xfrm>
            <a:off x="2484438" y="1820863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04" name="Text Box 36"/>
          <p:cNvSpPr txBox="1">
            <a:spLocks noChangeArrowheads="1"/>
          </p:cNvSpPr>
          <p:nvPr/>
        </p:nvSpPr>
        <p:spPr bwMode="auto">
          <a:xfrm>
            <a:off x="2435225" y="201295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1</a:t>
            </a:r>
          </a:p>
        </p:txBody>
      </p:sp>
      <p:sp>
        <p:nvSpPr>
          <p:cNvPr id="186405" name="Text Box 37"/>
          <p:cNvSpPr txBox="1">
            <a:spLocks noChangeArrowheads="1"/>
          </p:cNvSpPr>
          <p:nvPr/>
        </p:nvSpPr>
        <p:spPr bwMode="auto">
          <a:xfrm>
            <a:off x="6015038" y="504825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5</a:t>
            </a:r>
          </a:p>
        </p:txBody>
      </p:sp>
      <p:sp>
        <p:nvSpPr>
          <p:cNvPr id="186406" name="Rectangle 38"/>
          <p:cNvSpPr>
            <a:spLocks noChangeArrowheads="1"/>
          </p:cNvSpPr>
          <p:nvPr/>
        </p:nvSpPr>
        <p:spPr bwMode="auto">
          <a:xfrm>
            <a:off x="1300163" y="2495550"/>
            <a:ext cx="871537" cy="1543050"/>
          </a:xfrm>
          <a:prstGeom prst="rect">
            <a:avLst/>
          </a:prstGeom>
          <a:solidFill>
            <a:srgbClr val="00506E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 rot="-5400000">
            <a:off x="2227263" y="4610100"/>
            <a:ext cx="317500" cy="473075"/>
            <a:chOff x="3421" y="2142"/>
            <a:chExt cx="407" cy="622"/>
          </a:xfrm>
        </p:grpSpPr>
        <p:sp>
          <p:nvSpPr>
            <p:cNvPr id="13400" name="Rectangle 40"/>
            <p:cNvSpPr>
              <a:spLocks noChangeArrowheads="1"/>
            </p:cNvSpPr>
            <p:nvPr/>
          </p:nvSpPr>
          <p:spPr bwMode="auto">
            <a:xfrm>
              <a:off x="3421" y="2145"/>
              <a:ext cx="407" cy="619"/>
            </a:xfrm>
            <a:prstGeom prst="rect">
              <a:avLst/>
            </a:prstGeom>
            <a:solidFill>
              <a:srgbClr val="00506E"/>
            </a:solidFill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3401" name="AutoShape 41"/>
            <p:cNvSpPr>
              <a:spLocks noChangeArrowheads="1"/>
            </p:cNvSpPr>
            <p:nvPr/>
          </p:nvSpPr>
          <p:spPr bwMode="auto">
            <a:xfrm rot="10800000">
              <a:off x="3423" y="2142"/>
              <a:ext cx="402" cy="615"/>
            </a:xfrm>
            <a:prstGeom prst="triangle">
              <a:avLst>
                <a:gd name="adj" fmla="val 50000"/>
              </a:avLst>
            </a:prstGeom>
            <a:solidFill>
              <a:srgbClr val="00506E"/>
            </a:solidFill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186410" name="Line 42"/>
          <p:cNvSpPr>
            <a:spLocks noChangeShapeType="1"/>
          </p:cNvSpPr>
          <p:nvPr/>
        </p:nvSpPr>
        <p:spPr bwMode="auto">
          <a:xfrm flipV="1">
            <a:off x="2616200" y="4848225"/>
            <a:ext cx="493713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86411" name="Line 43"/>
          <p:cNvSpPr>
            <a:spLocks noChangeShapeType="1"/>
          </p:cNvSpPr>
          <p:nvPr/>
        </p:nvSpPr>
        <p:spPr bwMode="auto">
          <a:xfrm flipV="1">
            <a:off x="3314700" y="2824163"/>
            <a:ext cx="0" cy="17287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86412" name="Line 44"/>
          <p:cNvSpPr>
            <a:spLocks noChangeShapeType="1"/>
          </p:cNvSpPr>
          <p:nvPr/>
        </p:nvSpPr>
        <p:spPr bwMode="auto">
          <a:xfrm flipH="1">
            <a:off x="1700213" y="2809875"/>
            <a:ext cx="16144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413" name="Rectangle 45"/>
          <p:cNvSpPr>
            <a:spLocks noChangeArrowheads="1"/>
          </p:cNvSpPr>
          <p:nvPr/>
        </p:nvSpPr>
        <p:spPr bwMode="auto">
          <a:xfrm>
            <a:off x="6386513" y="3824288"/>
            <a:ext cx="1514475" cy="1071562"/>
          </a:xfrm>
          <a:prstGeom prst="rect">
            <a:avLst/>
          </a:prstGeom>
          <a:solidFill>
            <a:srgbClr val="00506E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14" name="Line 46"/>
          <p:cNvSpPr>
            <a:spLocks noChangeShapeType="1"/>
          </p:cNvSpPr>
          <p:nvPr/>
        </p:nvSpPr>
        <p:spPr bwMode="auto">
          <a:xfrm>
            <a:off x="5772150" y="4024313"/>
            <a:ext cx="14001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5" name="Group 47"/>
          <p:cNvGrpSpPr>
            <a:grpSpLocks/>
          </p:cNvGrpSpPr>
          <p:nvPr/>
        </p:nvGrpSpPr>
        <p:grpSpPr bwMode="auto">
          <a:xfrm rot="-5400000">
            <a:off x="5310187" y="5376863"/>
            <a:ext cx="347663" cy="357188"/>
            <a:chOff x="1401" y="2679"/>
            <a:chExt cx="273" cy="279"/>
          </a:xfrm>
        </p:grpSpPr>
        <p:sp>
          <p:nvSpPr>
            <p:cNvPr id="13398" name="Oval 48"/>
            <p:cNvSpPr>
              <a:spLocks noChangeArrowheads="1"/>
            </p:cNvSpPr>
            <p:nvPr/>
          </p:nvSpPr>
          <p:spPr bwMode="auto">
            <a:xfrm>
              <a:off x="1401" y="2679"/>
              <a:ext cx="273" cy="279"/>
            </a:xfrm>
            <a:prstGeom prst="ellipse">
              <a:avLst/>
            </a:prstGeom>
            <a:solidFill>
              <a:srgbClr val="00506E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3399" name="AutoShape 49"/>
            <p:cNvSpPr>
              <a:spLocks noChangeArrowheads="1"/>
            </p:cNvSpPr>
            <p:nvPr/>
          </p:nvSpPr>
          <p:spPr bwMode="auto">
            <a:xfrm>
              <a:off x="1486" y="2688"/>
              <a:ext cx="110" cy="99"/>
            </a:xfrm>
            <a:prstGeom prst="triangle">
              <a:avLst>
                <a:gd name="adj" fmla="val 50000"/>
              </a:avLst>
            </a:prstGeom>
            <a:solidFill>
              <a:srgbClr val="00506E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186418" name="Line 50"/>
          <p:cNvSpPr>
            <a:spLocks noChangeShapeType="1"/>
          </p:cNvSpPr>
          <p:nvPr/>
        </p:nvSpPr>
        <p:spPr bwMode="auto">
          <a:xfrm>
            <a:off x="4468813" y="5556250"/>
            <a:ext cx="841375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419" name="Line 51"/>
          <p:cNvSpPr>
            <a:spLocks noChangeShapeType="1"/>
          </p:cNvSpPr>
          <p:nvPr/>
        </p:nvSpPr>
        <p:spPr bwMode="auto">
          <a:xfrm>
            <a:off x="4470400" y="5127625"/>
            <a:ext cx="7938" cy="438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420" name="Line 52"/>
          <p:cNvSpPr>
            <a:spLocks noChangeShapeType="1"/>
          </p:cNvSpPr>
          <p:nvPr/>
        </p:nvSpPr>
        <p:spPr bwMode="auto">
          <a:xfrm>
            <a:off x="5654675" y="5565775"/>
            <a:ext cx="803275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186421" name="Line 53"/>
          <p:cNvSpPr>
            <a:spLocks noChangeShapeType="1"/>
          </p:cNvSpPr>
          <p:nvPr/>
        </p:nvSpPr>
        <p:spPr bwMode="auto">
          <a:xfrm flipH="1">
            <a:off x="6464300" y="4899025"/>
            <a:ext cx="6350" cy="666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6013450" y="1684338"/>
            <a:ext cx="1531938" cy="565150"/>
            <a:chOff x="2113" y="2784"/>
            <a:chExt cx="965" cy="356"/>
          </a:xfrm>
        </p:grpSpPr>
        <p:sp>
          <p:nvSpPr>
            <p:cNvPr id="13389" name="Rectangle 55"/>
            <p:cNvSpPr>
              <a:spLocks noChangeArrowheads="1"/>
            </p:cNvSpPr>
            <p:nvPr/>
          </p:nvSpPr>
          <p:spPr bwMode="auto">
            <a:xfrm>
              <a:off x="2113" y="2784"/>
              <a:ext cx="960" cy="3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3390" name="Line 56"/>
            <p:cNvSpPr>
              <a:spLocks noChangeShapeType="1"/>
            </p:cNvSpPr>
            <p:nvPr/>
          </p:nvSpPr>
          <p:spPr bwMode="auto">
            <a:xfrm flipV="1">
              <a:off x="2205" y="2849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91" name="Line 57"/>
            <p:cNvSpPr>
              <a:spLocks noChangeShapeType="1"/>
            </p:cNvSpPr>
            <p:nvPr/>
          </p:nvSpPr>
          <p:spPr bwMode="auto">
            <a:xfrm flipH="1" flipV="1">
              <a:off x="2906" y="2856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92" name="Line 58"/>
            <p:cNvSpPr>
              <a:spLocks noChangeShapeType="1"/>
            </p:cNvSpPr>
            <p:nvPr/>
          </p:nvSpPr>
          <p:spPr bwMode="auto">
            <a:xfrm>
              <a:off x="2291" y="2849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93" name="Line 59"/>
            <p:cNvSpPr>
              <a:spLocks noChangeShapeType="1"/>
            </p:cNvSpPr>
            <p:nvPr/>
          </p:nvSpPr>
          <p:spPr bwMode="auto">
            <a:xfrm flipH="1">
              <a:off x="2446" y="285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94" name="Line 60"/>
            <p:cNvSpPr>
              <a:spLocks noChangeShapeType="1"/>
            </p:cNvSpPr>
            <p:nvPr/>
          </p:nvSpPr>
          <p:spPr bwMode="auto">
            <a:xfrm>
              <a:off x="2598" y="2854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95" name="Line 61"/>
            <p:cNvSpPr>
              <a:spLocks noChangeShapeType="1"/>
            </p:cNvSpPr>
            <p:nvPr/>
          </p:nvSpPr>
          <p:spPr bwMode="auto">
            <a:xfrm flipH="1">
              <a:off x="2749" y="285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96" name="Line 62"/>
            <p:cNvSpPr>
              <a:spLocks noChangeShapeType="1"/>
            </p:cNvSpPr>
            <p:nvPr/>
          </p:nvSpPr>
          <p:spPr bwMode="auto">
            <a:xfrm flipH="1">
              <a:off x="2113" y="296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97" name="Line 63"/>
            <p:cNvSpPr>
              <a:spLocks noChangeShapeType="1"/>
            </p:cNvSpPr>
            <p:nvPr/>
          </p:nvSpPr>
          <p:spPr bwMode="auto">
            <a:xfrm flipH="1">
              <a:off x="2982" y="29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86432" name="Line 64"/>
          <p:cNvSpPr>
            <a:spLocks noChangeShapeType="1"/>
          </p:cNvSpPr>
          <p:nvPr/>
        </p:nvSpPr>
        <p:spPr bwMode="auto">
          <a:xfrm flipV="1">
            <a:off x="7540625" y="1973263"/>
            <a:ext cx="1968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7" name="Group 65"/>
          <p:cNvGrpSpPr>
            <a:grpSpLocks/>
          </p:cNvGrpSpPr>
          <p:nvPr/>
        </p:nvGrpSpPr>
        <p:grpSpPr bwMode="auto">
          <a:xfrm rot="-5400000">
            <a:off x="5244306" y="1739107"/>
            <a:ext cx="331787" cy="444500"/>
            <a:chOff x="3421" y="2142"/>
            <a:chExt cx="407" cy="622"/>
          </a:xfrm>
        </p:grpSpPr>
        <p:sp>
          <p:nvSpPr>
            <p:cNvPr id="13387" name="Rectangle 66"/>
            <p:cNvSpPr>
              <a:spLocks noChangeArrowheads="1"/>
            </p:cNvSpPr>
            <p:nvPr/>
          </p:nvSpPr>
          <p:spPr bwMode="auto">
            <a:xfrm>
              <a:off x="3421" y="2145"/>
              <a:ext cx="407" cy="619"/>
            </a:xfrm>
            <a:prstGeom prst="rect">
              <a:avLst/>
            </a:prstGeom>
            <a:solidFill>
              <a:srgbClr val="00506E"/>
            </a:solidFill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3388" name="AutoShape 67"/>
            <p:cNvSpPr>
              <a:spLocks noChangeArrowheads="1"/>
            </p:cNvSpPr>
            <p:nvPr/>
          </p:nvSpPr>
          <p:spPr bwMode="auto">
            <a:xfrm rot="10800000">
              <a:off x="3423" y="2142"/>
              <a:ext cx="402" cy="615"/>
            </a:xfrm>
            <a:prstGeom prst="triangle">
              <a:avLst>
                <a:gd name="adj" fmla="val 52906"/>
              </a:avLst>
            </a:prstGeom>
            <a:solidFill>
              <a:srgbClr val="00506E"/>
            </a:solidFill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186436" name="Line 68"/>
          <p:cNvSpPr>
            <a:spLocks noChangeShapeType="1"/>
          </p:cNvSpPr>
          <p:nvPr/>
        </p:nvSpPr>
        <p:spPr bwMode="auto">
          <a:xfrm>
            <a:off x="5635625" y="1958975"/>
            <a:ext cx="371475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440" name="Rectangle 72" descr="Vízszintes szaggatott"/>
          <p:cNvSpPr>
            <a:spLocks noChangeArrowheads="1"/>
          </p:cNvSpPr>
          <p:nvPr/>
        </p:nvSpPr>
        <p:spPr bwMode="auto">
          <a:xfrm>
            <a:off x="6394450" y="4381500"/>
            <a:ext cx="1500188" cy="514350"/>
          </a:xfrm>
          <a:prstGeom prst="rect">
            <a:avLst/>
          </a:prstGeom>
          <a:pattFill prst="dashHorz">
            <a:fgClr>
              <a:srgbClr val="0000FF"/>
            </a:fgClr>
            <a:bgClr>
              <a:schemeClr val="accent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41" name="Line 73"/>
          <p:cNvSpPr>
            <a:spLocks noChangeShapeType="1"/>
          </p:cNvSpPr>
          <p:nvPr/>
        </p:nvSpPr>
        <p:spPr bwMode="auto">
          <a:xfrm>
            <a:off x="6384925" y="4383088"/>
            <a:ext cx="15113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443" name="Rectangle 75" descr="Vízszintes szaggatott"/>
          <p:cNvSpPr>
            <a:spLocks noChangeArrowheads="1"/>
          </p:cNvSpPr>
          <p:nvPr/>
        </p:nvSpPr>
        <p:spPr bwMode="auto">
          <a:xfrm>
            <a:off x="1308100" y="3389313"/>
            <a:ext cx="857250" cy="642937"/>
          </a:xfrm>
          <a:prstGeom prst="rect">
            <a:avLst/>
          </a:prstGeom>
          <a:pattFill prst="dashHorz">
            <a:fgClr>
              <a:srgbClr val="0000FF"/>
            </a:fgClr>
            <a:bgClr>
              <a:schemeClr val="accent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pSp>
        <p:nvGrpSpPr>
          <p:cNvPr id="8" name="Group 76"/>
          <p:cNvGrpSpPr>
            <a:grpSpLocks/>
          </p:cNvGrpSpPr>
          <p:nvPr/>
        </p:nvGrpSpPr>
        <p:grpSpPr bwMode="auto">
          <a:xfrm>
            <a:off x="1638300" y="2809875"/>
            <a:ext cx="138113" cy="109538"/>
            <a:chOff x="1032" y="1962"/>
            <a:chExt cx="87" cy="69"/>
          </a:xfrm>
        </p:grpSpPr>
        <p:sp>
          <p:nvSpPr>
            <p:cNvPr id="13384" name="Line 77"/>
            <p:cNvSpPr>
              <a:spLocks noChangeShapeType="1"/>
            </p:cNvSpPr>
            <p:nvPr/>
          </p:nvSpPr>
          <p:spPr bwMode="auto">
            <a:xfrm flipH="1">
              <a:off x="1032" y="1962"/>
              <a:ext cx="42" cy="6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85" name="Line 78"/>
            <p:cNvSpPr>
              <a:spLocks noChangeShapeType="1"/>
            </p:cNvSpPr>
            <p:nvPr/>
          </p:nvSpPr>
          <p:spPr bwMode="auto">
            <a:xfrm flipH="1">
              <a:off x="1075" y="1962"/>
              <a:ext cx="0" cy="67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86" name="Line 79"/>
            <p:cNvSpPr>
              <a:spLocks noChangeShapeType="1"/>
            </p:cNvSpPr>
            <p:nvPr/>
          </p:nvSpPr>
          <p:spPr bwMode="auto">
            <a:xfrm>
              <a:off x="1077" y="1965"/>
              <a:ext cx="42" cy="6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9" name="Group 80"/>
          <p:cNvGrpSpPr>
            <a:grpSpLocks/>
          </p:cNvGrpSpPr>
          <p:nvPr/>
        </p:nvGrpSpPr>
        <p:grpSpPr bwMode="auto">
          <a:xfrm>
            <a:off x="7091363" y="4025900"/>
            <a:ext cx="138112" cy="109538"/>
            <a:chOff x="1032" y="1962"/>
            <a:chExt cx="87" cy="69"/>
          </a:xfrm>
        </p:grpSpPr>
        <p:sp>
          <p:nvSpPr>
            <p:cNvPr id="13381" name="Line 81"/>
            <p:cNvSpPr>
              <a:spLocks noChangeShapeType="1"/>
            </p:cNvSpPr>
            <p:nvPr/>
          </p:nvSpPr>
          <p:spPr bwMode="auto">
            <a:xfrm flipH="1">
              <a:off x="1032" y="1962"/>
              <a:ext cx="42" cy="6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82" name="Line 82"/>
            <p:cNvSpPr>
              <a:spLocks noChangeShapeType="1"/>
            </p:cNvSpPr>
            <p:nvPr/>
          </p:nvSpPr>
          <p:spPr bwMode="auto">
            <a:xfrm flipH="1">
              <a:off x="1075" y="1962"/>
              <a:ext cx="0" cy="67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83" name="Line 83"/>
            <p:cNvSpPr>
              <a:spLocks noChangeShapeType="1"/>
            </p:cNvSpPr>
            <p:nvPr/>
          </p:nvSpPr>
          <p:spPr bwMode="auto">
            <a:xfrm>
              <a:off x="1077" y="1965"/>
              <a:ext cx="42" cy="6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86455" name="Oval 87"/>
          <p:cNvSpPr>
            <a:spLocks noChangeArrowheads="1"/>
          </p:cNvSpPr>
          <p:nvPr/>
        </p:nvSpPr>
        <p:spPr bwMode="auto">
          <a:xfrm>
            <a:off x="5735641" y="184943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56" name="Text Box 88"/>
          <p:cNvSpPr txBox="1">
            <a:spLocks noChangeArrowheads="1"/>
          </p:cNvSpPr>
          <p:nvPr/>
        </p:nvSpPr>
        <p:spPr bwMode="auto">
          <a:xfrm>
            <a:off x="5645150" y="2092325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186457" name="Text Box 89"/>
          <p:cNvSpPr txBox="1">
            <a:spLocks noChangeArrowheads="1"/>
          </p:cNvSpPr>
          <p:nvPr/>
        </p:nvSpPr>
        <p:spPr bwMode="auto">
          <a:xfrm>
            <a:off x="7234238" y="26781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4</a:t>
            </a:r>
          </a:p>
        </p:txBody>
      </p:sp>
      <p:sp>
        <p:nvSpPr>
          <p:cNvPr id="186458" name="Oval 90"/>
          <p:cNvSpPr>
            <a:spLocks noChangeArrowheads="1"/>
          </p:cNvSpPr>
          <p:nvPr/>
        </p:nvSpPr>
        <p:spPr bwMode="auto">
          <a:xfrm>
            <a:off x="6354763" y="520858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59" name="Text Box 91"/>
          <p:cNvSpPr txBox="1">
            <a:spLocks noChangeArrowheads="1"/>
          </p:cNvSpPr>
          <p:nvPr/>
        </p:nvSpPr>
        <p:spPr bwMode="auto">
          <a:xfrm>
            <a:off x="2865438" y="349885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6</a:t>
            </a:r>
          </a:p>
        </p:txBody>
      </p:sp>
      <p:sp>
        <p:nvSpPr>
          <p:cNvPr id="186460" name="Oval 92"/>
          <p:cNvSpPr>
            <a:spLocks noChangeArrowheads="1"/>
          </p:cNvSpPr>
          <p:nvPr/>
        </p:nvSpPr>
        <p:spPr bwMode="auto">
          <a:xfrm>
            <a:off x="3205163" y="365918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61" name="AutoShape 93"/>
          <p:cNvSpPr>
            <a:spLocks noChangeArrowheads="1"/>
          </p:cNvSpPr>
          <p:nvPr/>
        </p:nvSpPr>
        <p:spPr bwMode="auto">
          <a:xfrm>
            <a:off x="182563" y="3551238"/>
            <a:ext cx="990600" cy="282575"/>
          </a:xfrm>
          <a:prstGeom prst="rightArrow">
            <a:avLst>
              <a:gd name="adj1" fmla="val 42694"/>
              <a:gd name="adj2" fmla="val 131591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62" name="Text Box 94"/>
          <p:cNvSpPr txBox="1">
            <a:spLocks noChangeArrowheads="1"/>
          </p:cNvSpPr>
          <p:nvPr/>
        </p:nvSpPr>
        <p:spPr bwMode="auto">
          <a:xfrm>
            <a:off x="252413" y="3829050"/>
            <a:ext cx="723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 dirty="0" err="1"/>
              <a:t>q</a:t>
            </a:r>
            <a:r>
              <a:rPr lang="hu-HU" sz="2800" b="1" i="1" baseline="-25000" dirty="0" err="1"/>
              <a:t>k</a:t>
            </a:r>
            <a:endParaRPr lang="hu-HU" sz="2800" b="1" i="1" baseline="-25000" dirty="0"/>
          </a:p>
        </p:txBody>
      </p:sp>
      <p:sp>
        <p:nvSpPr>
          <p:cNvPr id="186463" name="AutoShape 95"/>
          <p:cNvSpPr>
            <a:spLocks noChangeArrowheads="1"/>
          </p:cNvSpPr>
          <p:nvPr/>
        </p:nvSpPr>
        <p:spPr bwMode="auto">
          <a:xfrm rot="-5400000">
            <a:off x="6219825" y="2730500"/>
            <a:ext cx="1095375" cy="282575"/>
          </a:xfrm>
          <a:prstGeom prst="rightArrow">
            <a:avLst>
              <a:gd name="adj1" fmla="val 42694"/>
              <a:gd name="adj2" fmla="val 145509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64" name="Text Box 96"/>
          <p:cNvSpPr txBox="1">
            <a:spLocks noChangeArrowheads="1"/>
          </p:cNvSpPr>
          <p:nvPr/>
        </p:nvSpPr>
        <p:spPr bwMode="auto">
          <a:xfrm>
            <a:off x="6032500" y="2636838"/>
            <a:ext cx="723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q</a:t>
            </a:r>
            <a:r>
              <a:rPr lang="hu-HU" sz="2800" b="1" i="1" baseline="-25000"/>
              <a:t>o</a:t>
            </a:r>
          </a:p>
        </p:txBody>
      </p:sp>
      <p:sp>
        <p:nvSpPr>
          <p:cNvPr id="186465" name="AutoShape 97"/>
          <p:cNvSpPr>
            <a:spLocks noChangeArrowheads="1"/>
          </p:cNvSpPr>
          <p:nvPr/>
        </p:nvSpPr>
        <p:spPr bwMode="auto">
          <a:xfrm>
            <a:off x="8010525" y="4492625"/>
            <a:ext cx="962025" cy="282575"/>
          </a:xfrm>
          <a:prstGeom prst="rightArrow">
            <a:avLst>
              <a:gd name="adj1" fmla="val 42694"/>
              <a:gd name="adj2" fmla="val 127795"/>
            </a:avLst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66" name="Text Box 98"/>
          <p:cNvSpPr txBox="1">
            <a:spLocks noChangeArrowheads="1"/>
          </p:cNvSpPr>
          <p:nvPr/>
        </p:nvSpPr>
        <p:spPr bwMode="auto">
          <a:xfrm>
            <a:off x="8118475" y="4765675"/>
            <a:ext cx="723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q</a:t>
            </a:r>
            <a:r>
              <a:rPr lang="hu-HU" sz="2800" b="1" i="1" baseline="-25000"/>
              <a:t>a</a:t>
            </a:r>
          </a:p>
        </p:txBody>
      </p:sp>
      <p:sp>
        <p:nvSpPr>
          <p:cNvPr id="186467" name="AutoShape 99"/>
          <p:cNvSpPr>
            <a:spLocks noChangeArrowheads="1"/>
          </p:cNvSpPr>
          <p:nvPr/>
        </p:nvSpPr>
        <p:spPr bwMode="auto">
          <a:xfrm rot="5400000">
            <a:off x="3546475" y="2643188"/>
            <a:ext cx="962025" cy="282575"/>
          </a:xfrm>
          <a:prstGeom prst="rightArrow">
            <a:avLst>
              <a:gd name="adj1" fmla="val 42694"/>
              <a:gd name="adj2" fmla="val 127795"/>
            </a:avLst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468" name="Text Box 100"/>
          <p:cNvSpPr txBox="1">
            <a:spLocks noChangeArrowheads="1"/>
          </p:cNvSpPr>
          <p:nvPr/>
        </p:nvSpPr>
        <p:spPr bwMode="auto">
          <a:xfrm>
            <a:off x="4111625" y="2416175"/>
            <a:ext cx="723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 b="1" i="1"/>
              <a:t>q</a:t>
            </a:r>
            <a:r>
              <a:rPr lang="hu-HU" sz="2800" b="1" i="1" baseline="-25000"/>
              <a:t>1</a:t>
            </a:r>
          </a:p>
        </p:txBody>
      </p:sp>
      <p:sp>
        <p:nvSpPr>
          <p:cNvPr id="186469" name="Line 101"/>
          <p:cNvSpPr>
            <a:spLocks noChangeShapeType="1"/>
          </p:cNvSpPr>
          <p:nvPr/>
        </p:nvSpPr>
        <p:spPr bwMode="auto">
          <a:xfrm>
            <a:off x="1303338" y="3389313"/>
            <a:ext cx="868362" cy="158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86439" name="AutoShape 71"/>
          <p:cNvSpPr>
            <a:spLocks noChangeArrowheads="1"/>
          </p:cNvSpPr>
          <p:nvPr/>
        </p:nvSpPr>
        <p:spPr bwMode="auto">
          <a:xfrm>
            <a:off x="193675" y="1674813"/>
            <a:ext cx="1408113" cy="417512"/>
          </a:xfrm>
          <a:prstGeom prst="wedgeRoundRectCallout">
            <a:avLst>
              <a:gd name="adj1" fmla="val 44926"/>
              <a:gd name="adj2" fmla="val 224903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Kazán</a:t>
            </a:r>
          </a:p>
        </p:txBody>
      </p:sp>
      <p:sp>
        <p:nvSpPr>
          <p:cNvPr id="186438" name="AutoShape 70"/>
          <p:cNvSpPr>
            <a:spLocks noChangeArrowheads="1"/>
          </p:cNvSpPr>
          <p:nvPr/>
        </p:nvSpPr>
        <p:spPr bwMode="auto">
          <a:xfrm>
            <a:off x="3238500" y="911225"/>
            <a:ext cx="1889125" cy="436563"/>
          </a:xfrm>
          <a:prstGeom prst="wedgeRoundRectCallout">
            <a:avLst>
              <a:gd name="adj1" fmla="val 62185"/>
              <a:gd name="adj2" fmla="val 161273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Fojtószelep</a:t>
            </a:r>
          </a:p>
        </p:txBody>
      </p:sp>
      <p:sp>
        <p:nvSpPr>
          <p:cNvPr id="186399" name="AutoShape 31"/>
          <p:cNvSpPr>
            <a:spLocks noChangeArrowheads="1"/>
          </p:cNvSpPr>
          <p:nvPr/>
        </p:nvSpPr>
        <p:spPr bwMode="auto">
          <a:xfrm>
            <a:off x="809625" y="738188"/>
            <a:ext cx="2141538" cy="755650"/>
          </a:xfrm>
          <a:prstGeom prst="wedgeRoundRectCallout">
            <a:avLst>
              <a:gd name="adj1" fmla="val 70681"/>
              <a:gd name="adj2" fmla="val 84875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>
                <a:solidFill>
                  <a:srgbClr val="00506E"/>
                </a:solidFill>
              </a:rPr>
              <a:t>Hőleadó (kondenzátor)</a:t>
            </a:r>
          </a:p>
        </p:txBody>
      </p:sp>
      <p:sp>
        <p:nvSpPr>
          <p:cNvPr id="186437" name="AutoShape 69"/>
          <p:cNvSpPr>
            <a:spLocks noChangeArrowheads="1"/>
          </p:cNvSpPr>
          <p:nvPr/>
        </p:nvSpPr>
        <p:spPr bwMode="auto">
          <a:xfrm>
            <a:off x="6786563" y="804863"/>
            <a:ext cx="2141537" cy="765175"/>
          </a:xfrm>
          <a:prstGeom prst="wedgeRoundRectCallout">
            <a:avLst>
              <a:gd name="adj1" fmla="val -77944"/>
              <a:gd name="adj2" fmla="val 73444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Hőfelvevő (elpárologtató)</a:t>
            </a:r>
          </a:p>
        </p:txBody>
      </p:sp>
      <p:sp>
        <p:nvSpPr>
          <p:cNvPr id="186442" name="AutoShape 74"/>
          <p:cNvSpPr>
            <a:spLocks noChangeArrowheads="1"/>
          </p:cNvSpPr>
          <p:nvPr/>
        </p:nvSpPr>
        <p:spPr bwMode="auto">
          <a:xfrm>
            <a:off x="6986588" y="5380038"/>
            <a:ext cx="1943100" cy="703262"/>
          </a:xfrm>
          <a:prstGeom prst="wedgeRoundRectCallout">
            <a:avLst>
              <a:gd name="adj1" fmla="val -26389"/>
              <a:gd name="adj2" fmla="val -141421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Abszorber</a:t>
            </a:r>
          </a:p>
          <a:p>
            <a:pPr algn="ctr"/>
            <a:r>
              <a:rPr lang="hu-HU" sz="1600" b="1">
                <a:solidFill>
                  <a:srgbClr val="00506E"/>
                </a:solidFill>
              </a:rPr>
              <a:t>(oldó)</a:t>
            </a:r>
          </a:p>
        </p:txBody>
      </p:sp>
      <p:sp>
        <p:nvSpPr>
          <p:cNvPr id="186452" name="AutoShape 84"/>
          <p:cNvSpPr>
            <a:spLocks noChangeArrowheads="1"/>
          </p:cNvSpPr>
          <p:nvPr/>
        </p:nvSpPr>
        <p:spPr bwMode="auto">
          <a:xfrm>
            <a:off x="3344863" y="5868988"/>
            <a:ext cx="1565275" cy="417512"/>
          </a:xfrm>
          <a:prstGeom prst="wedgeRoundRectCallout">
            <a:avLst>
              <a:gd name="adj1" fmla="val 79208"/>
              <a:gd name="adj2" fmla="val -107032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Szivattyú</a:t>
            </a:r>
          </a:p>
        </p:txBody>
      </p:sp>
      <p:sp>
        <p:nvSpPr>
          <p:cNvPr id="186454" name="AutoShape 86"/>
          <p:cNvSpPr>
            <a:spLocks noChangeArrowheads="1"/>
          </p:cNvSpPr>
          <p:nvPr/>
        </p:nvSpPr>
        <p:spPr bwMode="auto">
          <a:xfrm>
            <a:off x="755650" y="5730875"/>
            <a:ext cx="2141538" cy="617538"/>
          </a:xfrm>
          <a:prstGeom prst="wedgeRoundRectCallout">
            <a:avLst>
              <a:gd name="adj1" fmla="val 71718"/>
              <a:gd name="adj2" fmla="val -156940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1600" b="1">
                <a:solidFill>
                  <a:srgbClr val="00506E"/>
                </a:solidFill>
              </a:rPr>
              <a:t>Gazdaságosságot növelő hőcserélő</a:t>
            </a:r>
          </a:p>
        </p:txBody>
      </p:sp>
      <p:sp>
        <p:nvSpPr>
          <p:cNvPr id="186453" name="AutoShape 85"/>
          <p:cNvSpPr>
            <a:spLocks noChangeArrowheads="1"/>
          </p:cNvSpPr>
          <p:nvPr/>
        </p:nvSpPr>
        <p:spPr bwMode="auto">
          <a:xfrm>
            <a:off x="203200" y="5133975"/>
            <a:ext cx="1889125" cy="436563"/>
          </a:xfrm>
          <a:prstGeom prst="wedgeRoundRectCallout">
            <a:avLst>
              <a:gd name="adj1" fmla="val 54620"/>
              <a:gd name="adj2" fmla="val -107093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Fojtószelep</a:t>
            </a:r>
          </a:p>
        </p:txBody>
      </p:sp>
      <p:sp>
        <p:nvSpPr>
          <p:cNvPr id="186484" name="Rectangle 116"/>
          <p:cNvSpPr>
            <a:spLocks noChangeArrowheads="1"/>
          </p:cNvSpPr>
          <p:nvPr/>
        </p:nvSpPr>
        <p:spPr bwMode="auto">
          <a:xfrm>
            <a:off x="274637" y="829469"/>
            <a:ext cx="8594725" cy="18399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 b="1">
                <a:solidFill>
                  <a:srgbClr val="00506E"/>
                </a:solidFill>
              </a:rPr>
              <a:t>A hőfelvevő hőcserélő (elpárologtató)</a:t>
            </a:r>
            <a:endParaRPr lang="hu-HU" sz="240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endParaRPr lang="hu-HU" sz="240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hu-HU" sz="2400">
                <a:solidFill>
                  <a:srgbClr val="00506E"/>
                </a:solidFill>
              </a:rPr>
              <a:t>Az alacsony hőmérsékletű és kis nyomású folyékony hűtőközeg elpárolog, miközben hőt vesz fel a hűtendő helyről.</a:t>
            </a:r>
          </a:p>
        </p:txBody>
      </p:sp>
      <p:sp>
        <p:nvSpPr>
          <p:cNvPr id="186482" name="Rectangle 114"/>
          <p:cNvSpPr>
            <a:spLocks noChangeArrowheads="1"/>
          </p:cNvSpPr>
          <p:nvPr/>
        </p:nvSpPr>
        <p:spPr bwMode="auto">
          <a:xfrm>
            <a:off x="82550" y="734085"/>
            <a:ext cx="8953500" cy="3757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 b="1" dirty="0">
                <a:solidFill>
                  <a:srgbClr val="00506E"/>
                </a:solidFill>
              </a:rPr>
              <a:t>A kazán</a:t>
            </a: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hu-HU" sz="2400" dirty="0" smtClean="0">
                <a:solidFill>
                  <a:srgbClr val="00506E"/>
                </a:solidFill>
              </a:rPr>
              <a:t>A nagy nyomású, nagy </a:t>
            </a:r>
            <a:r>
              <a:rPr lang="hu-HU" sz="2400" dirty="0" err="1" smtClean="0">
                <a:solidFill>
                  <a:srgbClr val="00506E"/>
                </a:solidFill>
              </a:rPr>
              <a:t>koncenrációjú</a:t>
            </a:r>
            <a:r>
              <a:rPr lang="hu-HU" sz="2400" dirty="0" smtClean="0">
                <a:solidFill>
                  <a:srgbClr val="00506E"/>
                </a:solidFill>
              </a:rPr>
              <a:t> hűtőközeg-oldószer keverék fűtésével a keverékből a hűtőközeget „kiűzi”.</a:t>
            </a: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hu-HU" sz="2400" dirty="0">
                <a:solidFill>
                  <a:srgbClr val="00506E"/>
                </a:solidFill>
              </a:rPr>
              <a:t>A hűtőközeg és az oldószer forráspontja jelentősen különbözik egymástól, az oldószeré magas a hűtőközegé alacsony.</a:t>
            </a:r>
          </a:p>
          <a:p>
            <a:pPr algn="just">
              <a:spcBef>
                <a:spcPct val="20000"/>
              </a:spcBef>
            </a:pPr>
            <a:r>
              <a:rPr lang="hu-HU" sz="2400" dirty="0">
                <a:solidFill>
                  <a:srgbClr val="00506E"/>
                </a:solidFill>
              </a:rPr>
              <a:t>Általánosan használt oldószer a víz, általánosan használt hűtőközeg az ammónia (NH</a:t>
            </a:r>
            <a:r>
              <a:rPr lang="hu-HU" sz="2400" baseline="-25000" dirty="0">
                <a:solidFill>
                  <a:srgbClr val="00506E"/>
                </a:solidFill>
              </a:rPr>
              <a:t>3</a:t>
            </a:r>
            <a:r>
              <a:rPr lang="hu-HU" sz="2400" dirty="0">
                <a:solidFill>
                  <a:srgbClr val="00506E"/>
                </a:solidFill>
              </a:rPr>
              <a:t>). hűtőközeg-oldószer oldat fűtésével</a:t>
            </a:r>
          </a:p>
        </p:txBody>
      </p:sp>
      <p:sp>
        <p:nvSpPr>
          <p:cNvPr id="186486" name="Rectangle 118"/>
          <p:cNvSpPr>
            <a:spLocks noChangeArrowheads="1"/>
          </p:cNvSpPr>
          <p:nvPr/>
        </p:nvSpPr>
        <p:spPr bwMode="auto">
          <a:xfrm>
            <a:off x="281376" y="629444"/>
            <a:ext cx="8229600" cy="52720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hu-HU" sz="3600" b="1" dirty="0">
                <a:solidFill>
                  <a:srgbClr val="00506E"/>
                </a:solidFill>
              </a:rPr>
              <a:t>Az abszorber (oldó)</a:t>
            </a:r>
            <a:endParaRPr lang="hu-HU" sz="36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  <a:defRPr/>
            </a:pPr>
            <a:endParaRPr lang="hu-HU" sz="12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  <a:defRPr/>
            </a:pPr>
            <a:r>
              <a:rPr lang="hu-HU" sz="2400" dirty="0">
                <a:solidFill>
                  <a:srgbClr val="00506E"/>
                </a:solidFill>
              </a:rPr>
              <a:t>A légnemű halmazállapotú hűtőközeget az abszorberben lévő oldószer elnyeli. </a:t>
            </a:r>
          </a:p>
          <a:p>
            <a:pPr algn="just">
              <a:spcBef>
                <a:spcPct val="20000"/>
              </a:spcBef>
              <a:defRPr/>
            </a:pPr>
            <a:r>
              <a:rPr lang="hu-HU" sz="2400" dirty="0">
                <a:solidFill>
                  <a:srgbClr val="00506E"/>
                </a:solidFill>
              </a:rPr>
              <a:t>Az érkező hűtőközeg hőmérséklete alacsonyabb, mint az abszorberben lévő oldat hőmérséklete. Az oldódás során az oldási hő szabadul fel, miáltal a hűtőben elvont hő „magasabb hőmérsékletre kerül” és ezáltal leadhatóvá válik a környezet (hűtővíz) felé. Az oldási hő folyamatosan növeli az abszorberben lévő oldat hőmérsékletét, az abszorbert hűteni kell! </a:t>
            </a:r>
          </a:p>
          <a:p>
            <a:pPr algn="just">
              <a:spcBef>
                <a:spcPct val="20000"/>
              </a:spcBef>
              <a:defRPr/>
            </a:pPr>
            <a:r>
              <a:rPr lang="hu-HU" sz="2400" dirty="0">
                <a:solidFill>
                  <a:srgbClr val="00506E"/>
                </a:solidFill>
              </a:rPr>
              <a:t>Az abszorberben az oldat feldúsul (koncentrációja nő) az elnyelt hűtőközeg következtében.</a:t>
            </a:r>
            <a:r>
              <a:rPr lang="hu-HU" sz="2800" dirty="0">
                <a:solidFill>
                  <a:srgbClr val="00506E"/>
                </a:solidFill>
              </a:rPr>
              <a:t> </a:t>
            </a:r>
          </a:p>
        </p:txBody>
      </p:sp>
      <p:sp>
        <p:nvSpPr>
          <p:cNvPr id="186483" name="Rectangle 115"/>
          <p:cNvSpPr>
            <a:spLocks noChangeArrowheads="1"/>
          </p:cNvSpPr>
          <p:nvPr/>
        </p:nvSpPr>
        <p:spPr bwMode="auto">
          <a:xfrm>
            <a:off x="174025" y="3021806"/>
            <a:ext cx="8823325" cy="25114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 b="1" dirty="0">
                <a:solidFill>
                  <a:srgbClr val="00506E"/>
                </a:solidFill>
              </a:rPr>
              <a:t>A </a:t>
            </a:r>
            <a:r>
              <a:rPr lang="hu-HU" sz="2400" b="1" dirty="0" err="1">
                <a:solidFill>
                  <a:srgbClr val="00506E"/>
                </a:solidFill>
              </a:rPr>
              <a:t>hőleadó</a:t>
            </a:r>
            <a:r>
              <a:rPr lang="hu-HU" sz="2400" b="1" dirty="0">
                <a:solidFill>
                  <a:srgbClr val="00506E"/>
                </a:solidFill>
              </a:rPr>
              <a:t> hőcserélő</a:t>
            </a:r>
            <a:endParaRPr lang="hu-HU" sz="2400" dirty="0">
              <a:solidFill>
                <a:srgbClr val="00506E"/>
              </a:solidFill>
            </a:endParaRPr>
          </a:p>
          <a:p>
            <a:pPr algn="ctr">
              <a:spcBef>
                <a:spcPct val="20000"/>
              </a:spcBef>
            </a:pP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hu-HU" sz="2400" dirty="0">
                <a:solidFill>
                  <a:srgbClr val="00506E"/>
                </a:solidFill>
              </a:rPr>
              <a:t>A túlhevített állapotú (magas hőmérsékletű) nagy nyomású hűtőközeget külső hűtőközeg (hűtővíz) segítségével alacsonyabb hőmérsékletre hűti le. Ezen közben a hűtőközeg cseppfolyósodik, kondenzálódik.</a:t>
            </a:r>
          </a:p>
        </p:txBody>
      </p:sp>
      <p:sp>
        <p:nvSpPr>
          <p:cNvPr id="186485" name="Rectangle 117"/>
          <p:cNvSpPr>
            <a:spLocks noChangeArrowheads="1"/>
          </p:cNvSpPr>
          <p:nvPr/>
        </p:nvSpPr>
        <p:spPr bwMode="auto">
          <a:xfrm>
            <a:off x="193675" y="2981357"/>
            <a:ext cx="8826500" cy="2493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 b="1" dirty="0">
                <a:solidFill>
                  <a:srgbClr val="00506E"/>
                </a:solidFill>
              </a:rPr>
              <a:t>A fojtószelep</a:t>
            </a: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hu-HU" sz="2400" dirty="0">
                <a:solidFill>
                  <a:srgbClr val="00506E"/>
                </a:solidFill>
              </a:rPr>
              <a:t>A lehűtött, cseppfolyós hűtőközeg nyomását fojtás révén csökkenti (i = állandó állapotváltozás), miáltal a folyékony hűtőközeg hőmérséklete igen alacsony értékre csökken, alkalmassá válik hő felvételére, hűtésre.</a:t>
            </a:r>
          </a:p>
        </p:txBody>
      </p:sp>
      <p:sp>
        <p:nvSpPr>
          <p:cNvPr id="186487" name="Rectangle 119"/>
          <p:cNvSpPr>
            <a:spLocks noChangeArrowheads="1"/>
          </p:cNvSpPr>
          <p:nvPr/>
        </p:nvSpPr>
        <p:spPr bwMode="auto">
          <a:xfrm>
            <a:off x="287726" y="664369"/>
            <a:ext cx="8588375" cy="1739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 b="1" dirty="0">
                <a:solidFill>
                  <a:srgbClr val="00506E"/>
                </a:solidFill>
              </a:rPr>
              <a:t>A szivattyú</a:t>
            </a: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endParaRPr lang="hu-HU" sz="2400" dirty="0">
              <a:solidFill>
                <a:srgbClr val="00506E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hu-HU" sz="2400" dirty="0">
                <a:solidFill>
                  <a:srgbClr val="00506E"/>
                </a:solidFill>
              </a:rPr>
              <a:t>Az alacsony nyomású, nagy koncentrációjú oldatot átszivattyúzza a kazán nyomására.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6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6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6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6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6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648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648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6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6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8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8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86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86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86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8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8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8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8648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8648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864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8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648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648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8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8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8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8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18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8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8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8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8648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8648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86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8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"/>
                            </p:stCondLst>
                            <p:childTnLst>
                              <p:par>
                                <p:cTn id="15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8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500"/>
                            </p:stCondLst>
                            <p:childTnLst>
                              <p:par>
                                <p:cTn id="16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86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86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86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86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8648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8648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86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86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86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86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186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86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86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86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86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86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8648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8648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1864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86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86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86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86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500"/>
                            </p:stCondLst>
                            <p:childTnLst>
                              <p:par>
                                <p:cTn id="2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86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86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500"/>
                            </p:stCondLst>
                            <p:childTnLst>
                              <p:par>
                                <p:cTn id="2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18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3000"/>
                            </p:stCondLst>
                            <p:childTnLst>
                              <p:par>
                                <p:cTn id="2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86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86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86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86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8648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8648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000"/>
                            </p:stCondLst>
                            <p:childTnLst>
                              <p:par>
                                <p:cTn id="2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8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18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000"/>
                            </p:stCondLst>
                            <p:childTnLst>
                              <p:par>
                                <p:cTn id="2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18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18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8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8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0" dur="1000"/>
                                        <p:tgtEl>
                                          <p:spTgt spid="18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8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18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1000"/>
                                        <p:tgtEl>
                                          <p:spTgt spid="18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8648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8648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1864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000"/>
                            </p:stCondLst>
                            <p:childTnLst>
                              <p:par>
                                <p:cTn id="26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86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500"/>
                            </p:stCondLst>
                            <p:childTnLst>
                              <p:par>
                                <p:cTn id="27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8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8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3000"/>
                            </p:stCondLst>
                            <p:childTnLst>
                              <p:par>
                                <p:cTn id="2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4" dur="500"/>
                                        <p:tgtEl>
                                          <p:spTgt spid="18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3500"/>
                            </p:stCondLst>
                            <p:childTnLst>
                              <p:par>
                                <p:cTn id="2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8" dur="500"/>
                                        <p:tgtEl>
                                          <p:spTgt spid="18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186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186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18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4000"/>
                            </p:stCondLst>
                            <p:childTnLst>
                              <p:par>
                                <p:cTn id="2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186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186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186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186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18648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18648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1000"/>
                            </p:stCondLst>
                            <p:childTnLst>
                              <p:par>
                                <p:cTn id="3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8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8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2000"/>
                            </p:stCondLst>
                            <p:childTnLst>
                              <p:par>
                                <p:cTn id="3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18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18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3000"/>
                            </p:stCondLst>
                            <p:childTnLst>
                              <p:par>
                                <p:cTn id="3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18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18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4000"/>
                            </p:stCondLst>
                            <p:childTnLst>
                              <p:par>
                                <p:cTn id="3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18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18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18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/>
                                        <p:tgtEl>
                                          <p:spTgt spid="18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1000"/>
                                        <p:tgtEl>
                                          <p:spTgt spid="18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8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/>
                                        <p:tgtEl>
                                          <p:spTgt spid="18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9" dur="1000"/>
                                        <p:tgtEl>
                                          <p:spTgt spid="18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8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8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18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8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8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18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8648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8648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4" dur="1000"/>
                                        <p:tgtEl>
                                          <p:spTgt spid="1864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000"/>
                            </p:stCondLst>
                            <p:childTnLst>
                              <p:par>
                                <p:cTn id="35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18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18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186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186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1500"/>
                            </p:stCondLst>
                            <p:childTnLst>
                              <p:par>
                                <p:cTn id="36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86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186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2500"/>
                            </p:stCondLst>
                            <p:childTnLst>
                              <p:par>
                                <p:cTn id="3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1" dur="500"/>
                                        <p:tgtEl>
                                          <p:spTgt spid="18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3000"/>
                            </p:stCondLst>
                            <p:childTnLst>
                              <p:par>
                                <p:cTn id="37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18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18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186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00" fill="hold"/>
                                        <p:tgtEl>
                                          <p:spTgt spid="186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3500"/>
                            </p:stCondLst>
                            <p:childTnLst>
                              <p:par>
                                <p:cTn id="38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4000"/>
                            </p:stCondLst>
                            <p:childTnLst>
                              <p:par>
                                <p:cTn id="38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186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 fill="hold"/>
                                        <p:tgtEl>
                                          <p:spTgt spid="186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 fill="hold"/>
                                        <p:tgtEl>
                                          <p:spTgt spid="186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500" fill="hold"/>
                                        <p:tgtEl>
                                          <p:spTgt spid="186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18648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1000" fill="hold"/>
                                        <p:tgtEl>
                                          <p:spTgt spid="18648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1000"/>
                            </p:stCondLst>
                            <p:childTnLst>
                              <p:par>
                                <p:cTn id="39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18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18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2000"/>
                            </p:stCondLst>
                            <p:childTnLst>
                              <p:par>
                                <p:cTn id="40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18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18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9" dur="1000"/>
                                        <p:tgtEl>
                                          <p:spTgt spid="18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000"/>
                                        <p:tgtEl>
                                          <p:spTgt spid="18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1" dur="1000"/>
                                        <p:tgtEl>
                                          <p:spTgt spid="18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4" dur="1000"/>
                                        <p:tgtEl>
                                          <p:spTgt spid="18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1000"/>
                                        <p:tgtEl>
                                          <p:spTgt spid="18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6" dur="1000"/>
                                        <p:tgtEl>
                                          <p:spTgt spid="18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9" dur="1000"/>
                                        <p:tgtEl>
                                          <p:spTgt spid="18648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000"/>
                                        <p:tgtEl>
                                          <p:spTgt spid="18648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1" dur="1000"/>
                                        <p:tgtEl>
                                          <p:spTgt spid="1864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64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1000"/>
                            </p:stCondLst>
                            <p:childTnLst>
                              <p:par>
                                <p:cTn id="42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6" dur="500" fill="hold"/>
                                        <p:tgtEl>
                                          <p:spTgt spid="186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500" fill="hold"/>
                                        <p:tgtEl>
                                          <p:spTgt spid="186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500" fill="hold"/>
                                        <p:tgtEl>
                                          <p:spTgt spid="186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500" fill="hold"/>
                                        <p:tgtEl>
                                          <p:spTgt spid="186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500"/>
                            </p:stCondLst>
                            <p:childTnLst>
                              <p:par>
                                <p:cTn id="43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500" fill="hold"/>
                                        <p:tgtEl>
                                          <p:spTgt spid="18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500" fill="hold"/>
                                        <p:tgtEl>
                                          <p:spTgt spid="18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500" fill="hold"/>
                                        <p:tgtEl>
                                          <p:spTgt spid="186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186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2000"/>
                            </p:stCondLst>
                            <p:childTnLst>
                              <p:par>
                                <p:cTn id="4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4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4" dur="500" fill="hold"/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00" fill="hold"/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4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186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1000" fill="hold"/>
                                        <p:tgtEl>
                                          <p:spTgt spid="186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3" fill="hold">
                            <p:stCondLst>
                              <p:cond delay="4000"/>
                            </p:stCondLst>
                            <p:childTnLst>
                              <p:par>
                                <p:cTn id="4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6" dur="500"/>
                                        <p:tgtEl>
                                          <p:spTgt spid="18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4500"/>
                            </p:stCondLst>
                            <p:childTnLst>
                              <p:par>
                                <p:cTn id="45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500" fill="hold"/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500" fill="hold"/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5000"/>
                            </p:stCondLst>
                            <p:childTnLst>
                              <p:par>
                                <p:cTn id="46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5500"/>
                            </p:stCondLst>
                            <p:childTnLst>
                              <p:par>
                                <p:cTn id="47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" dur="500" fill="hold"/>
                                        <p:tgtEl>
                                          <p:spTgt spid="186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186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500" fill="hold"/>
                                        <p:tgtEl>
                                          <p:spTgt spid="186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500" fill="hold"/>
                                        <p:tgtEl>
                                          <p:spTgt spid="186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2" dur="500" fill="hold"/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500" fill="hold"/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500" fill="hold"/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6" fill="hold">
                            <p:stCondLst>
                              <p:cond delay="500"/>
                            </p:stCondLst>
                            <p:childTnLst>
                              <p:par>
                                <p:cTn id="48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" dur="500" fill="hold"/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500" fill="hold"/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500" fill="hold"/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500" fill="hold"/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1000"/>
                            </p:stCondLst>
                            <p:childTnLst>
                              <p:par>
                                <p:cTn id="4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1500"/>
                            </p:stCondLst>
                            <p:childTnLst>
                              <p:par>
                                <p:cTn id="49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" dur="500" fill="hold"/>
                                        <p:tgtEl>
                                          <p:spTgt spid="186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500" fill="hold"/>
                                        <p:tgtEl>
                                          <p:spTgt spid="186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500" fill="hold"/>
                                        <p:tgtEl>
                                          <p:spTgt spid="186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500" fill="hold"/>
                                        <p:tgtEl>
                                          <p:spTgt spid="186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4" fill="hold">
                            <p:stCondLst>
                              <p:cond delay="2000"/>
                            </p:stCondLst>
                            <p:childTnLst>
                              <p:par>
                                <p:cTn id="50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7" dur="500" fill="hold"/>
                                        <p:tgtEl>
                                          <p:spTgt spid="18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500" fill="hold"/>
                                        <p:tgtEl>
                                          <p:spTgt spid="18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" dur="500" fill="hold"/>
                                        <p:tgtEl>
                                          <p:spTgt spid="186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500" fill="hold"/>
                                        <p:tgtEl>
                                          <p:spTgt spid="186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>
                            <p:stCondLst>
                              <p:cond delay="2500"/>
                            </p:stCondLst>
                            <p:childTnLst>
                              <p:par>
                                <p:cTn id="5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" dur="500" fill="hold"/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0" fill="hold"/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500" fill="hold"/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3000"/>
                            </p:stCondLst>
                            <p:childTnLst>
                              <p:par>
                                <p:cTn id="5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500" fill="hold"/>
                                        <p:tgtEl>
                                          <p:spTgt spid="18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3500"/>
                            </p:stCondLst>
                            <p:childTnLst>
                              <p:par>
                                <p:cTn id="5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8" dur="500" fill="hold"/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500" fill="hold"/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500" fill="hold"/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500" fill="hold"/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9" fill="hold">
                      <p:stCondLst>
                        <p:cond delay="indefinite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3" dur="1000" fill="hold"/>
                                        <p:tgtEl>
                                          <p:spTgt spid="186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1000" fill="hold"/>
                                        <p:tgtEl>
                                          <p:spTgt spid="186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1000" fill="hold"/>
                                        <p:tgtEl>
                                          <p:spTgt spid="186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1000" fill="hold"/>
                                        <p:tgtEl>
                                          <p:spTgt spid="186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000"/>
                            </p:stCondLst>
                            <p:childTnLst>
                              <p:par>
                                <p:cTn id="5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0" dur="1000"/>
                                        <p:tgtEl>
                                          <p:spTgt spid="186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5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4" dur="1000" fill="hold"/>
                                        <p:tgtEl>
                                          <p:spTgt spid="186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1000" fill="hold"/>
                                        <p:tgtEl>
                                          <p:spTgt spid="186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1000" fill="hold"/>
                                        <p:tgtEl>
                                          <p:spTgt spid="186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1000" fill="hold"/>
                                        <p:tgtEl>
                                          <p:spTgt spid="186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1" dur="1000"/>
                                        <p:tgtEl>
                                          <p:spTgt spid="186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" dur="1000" fill="hold"/>
                                        <p:tgtEl>
                                          <p:spTgt spid="186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1000" fill="hold"/>
                                        <p:tgtEl>
                                          <p:spTgt spid="186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1000" fill="hold"/>
                                        <p:tgtEl>
                                          <p:spTgt spid="186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1000" fill="hold"/>
                                        <p:tgtEl>
                                          <p:spTgt spid="186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>
                            <p:stCondLst>
                              <p:cond delay="1000"/>
                            </p:stCondLst>
                            <p:childTnLst>
                              <p:par>
                                <p:cTn id="5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3" dur="1000"/>
                                        <p:tgtEl>
                                          <p:spTgt spid="18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2000"/>
                            </p:stCondLst>
                            <p:childTnLst>
                              <p:par>
                                <p:cTn id="57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7" dur="1000" fill="hold"/>
                                        <p:tgtEl>
                                          <p:spTgt spid="186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" dur="1000" fill="hold"/>
                                        <p:tgtEl>
                                          <p:spTgt spid="186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" dur="1000" fill="hold"/>
                                        <p:tgtEl>
                                          <p:spTgt spid="186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1000" fill="hold"/>
                                        <p:tgtEl>
                                          <p:spTgt spid="186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1" fill="hold">
                            <p:stCondLst>
                              <p:cond delay="3000"/>
                            </p:stCondLst>
                            <p:childTnLst>
                              <p:par>
                                <p:cTn id="5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4" dur="1000"/>
                                        <p:tgtEl>
                                          <p:spTgt spid="18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1" grpId="0" animBg="1"/>
      <p:bldP spid="186392" grpId="0" animBg="1"/>
      <p:bldP spid="186393" grpId="0" animBg="1"/>
      <p:bldP spid="186394" grpId="0" animBg="1"/>
      <p:bldP spid="186395" grpId="0" animBg="1"/>
      <p:bldP spid="186396" grpId="0" animBg="1"/>
      <p:bldP spid="186397" grpId="0" animBg="1"/>
      <p:bldP spid="186398" grpId="0" animBg="1"/>
      <p:bldP spid="186400" grpId="0" animBg="1"/>
      <p:bldP spid="186401" grpId="0" animBg="1"/>
      <p:bldP spid="186402" grpId="0"/>
      <p:bldP spid="186403" grpId="0" animBg="1"/>
      <p:bldP spid="186404" grpId="0"/>
      <p:bldP spid="186405" grpId="0"/>
      <p:bldP spid="186406" grpId="0" animBg="1"/>
      <p:bldP spid="186410" grpId="0" animBg="1"/>
      <p:bldP spid="186411" grpId="0" animBg="1"/>
      <p:bldP spid="186412" grpId="0" animBg="1"/>
      <p:bldP spid="186413" grpId="0" animBg="1"/>
      <p:bldP spid="186414" grpId="0" animBg="1"/>
      <p:bldP spid="186418" grpId="0" animBg="1"/>
      <p:bldP spid="186419" grpId="0" animBg="1"/>
      <p:bldP spid="186420" grpId="0" animBg="1"/>
      <p:bldP spid="186421" grpId="0" animBg="1"/>
      <p:bldP spid="186432" grpId="0" animBg="1"/>
      <p:bldP spid="186436" grpId="0" animBg="1"/>
      <p:bldP spid="186440" grpId="0" animBg="1"/>
      <p:bldP spid="186441" grpId="0" animBg="1"/>
      <p:bldP spid="186443" grpId="0" animBg="1"/>
      <p:bldP spid="186455" grpId="0" animBg="1"/>
      <p:bldP spid="186456" grpId="0"/>
      <p:bldP spid="186457" grpId="0"/>
      <p:bldP spid="186458" grpId="0" animBg="1"/>
      <p:bldP spid="186459" grpId="0"/>
      <p:bldP spid="186460" grpId="0" animBg="1"/>
      <p:bldP spid="186461" grpId="0" animBg="1"/>
      <p:bldP spid="186462" grpId="0"/>
      <p:bldP spid="186463" grpId="0" animBg="1"/>
      <p:bldP spid="186464" grpId="0"/>
      <p:bldP spid="186465" grpId="0" animBg="1"/>
      <p:bldP spid="186466" grpId="0"/>
      <p:bldP spid="186467" grpId="0" animBg="1"/>
      <p:bldP spid="186468" grpId="0"/>
      <p:bldP spid="186469" grpId="0" animBg="1"/>
      <p:bldP spid="186439" grpId="0" animBg="1"/>
      <p:bldP spid="186438" grpId="0" animBg="1"/>
      <p:bldP spid="186399" grpId="0" animBg="1"/>
      <p:bldP spid="186437" grpId="0" animBg="1"/>
      <p:bldP spid="186442" grpId="0" animBg="1"/>
      <p:bldP spid="186452" grpId="0" animBg="1"/>
      <p:bldP spid="186454" grpId="0" animBg="1"/>
      <p:bldP spid="186453" grpId="0" animBg="1"/>
      <p:bldP spid="186484" grpId="0" build="p" animBg="1"/>
      <p:bldP spid="186484" grpId="1" build="p" animBg="1"/>
      <p:bldP spid="186482" grpId="0" build="p" animBg="1"/>
      <p:bldP spid="186482" grpId="1" build="p" animBg="1"/>
      <p:bldP spid="186486" grpId="0" build="p" animBg="1"/>
      <p:bldP spid="186486" grpId="1" build="p" animBg="1"/>
      <p:bldP spid="186483" grpId="0" build="p" animBg="1"/>
      <p:bldP spid="186483" grpId="1" build="p" animBg="1"/>
      <p:bldP spid="186485" grpId="0" build="p" animBg="1"/>
      <p:bldP spid="186485" grpId="1" build="p" animBg="1"/>
      <p:bldP spid="186487" grpId="0" build="p" animBg="1"/>
      <p:bldP spid="186487" grpI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2388"/>
            <a:ext cx="8229600" cy="1143000"/>
          </a:xfrm>
        </p:spPr>
        <p:txBody>
          <a:bodyPr/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Gőzzel működő abszorpciós hűtő körfolyamat</a:t>
            </a:r>
          </a:p>
        </p:txBody>
      </p:sp>
      <p:graphicFrame>
        <p:nvGraphicFramePr>
          <p:cNvPr id="181255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3721100" y="1403350"/>
          <a:ext cx="392271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gyenlet" r:id="rId3" imgW="1002960" imgH="228600" progId="Equation.3">
                  <p:embed/>
                </p:oleObj>
              </mc:Choice>
              <mc:Fallback>
                <p:oleObj name="Egyenlet" r:id="rId3" imgW="10029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1403350"/>
                        <a:ext cx="3922713" cy="89376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257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643438" y="2627313"/>
          <a:ext cx="368935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gyenlet" r:id="rId5" imgW="1002960" imgH="228600" progId="Equation.3">
                  <p:embed/>
                </p:oleObj>
              </mc:Choice>
              <mc:Fallback>
                <p:oleObj name="Egyenlet" r:id="rId5" imgW="100296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2627313"/>
                        <a:ext cx="3689350" cy="8413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2" name="Text Box 4"/>
          <p:cNvSpPr txBox="1">
            <a:spLocks noChangeArrowheads="1"/>
          </p:cNvSpPr>
          <p:nvPr/>
        </p:nvSpPr>
        <p:spPr bwMode="auto">
          <a:xfrm>
            <a:off x="630238" y="1646238"/>
            <a:ext cx="24431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/>
              <a:t>A hőmérleg</a:t>
            </a:r>
          </a:p>
        </p:txBody>
      </p:sp>
      <p:sp>
        <p:nvSpPr>
          <p:cNvPr id="181253" name="Text Box 5"/>
          <p:cNvSpPr txBox="1">
            <a:spLocks noChangeArrowheads="1"/>
          </p:cNvSpPr>
          <p:nvPr/>
        </p:nvSpPr>
        <p:spPr bwMode="auto">
          <a:xfrm>
            <a:off x="647700" y="2792413"/>
            <a:ext cx="35099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800"/>
              <a:t>A hűtési teljesítmény</a:t>
            </a:r>
          </a:p>
        </p:txBody>
      </p:sp>
      <p:sp>
        <p:nvSpPr>
          <p:cNvPr id="181254" name="Text Box 6"/>
          <p:cNvSpPr txBox="1">
            <a:spLocks noChangeArrowheads="1"/>
          </p:cNvSpPr>
          <p:nvPr/>
        </p:nvSpPr>
        <p:spPr bwMode="auto">
          <a:xfrm>
            <a:off x="2178050" y="3971925"/>
            <a:ext cx="5019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800"/>
              <a:t>A fajlagos hűtőteljesítmény</a:t>
            </a:r>
          </a:p>
        </p:txBody>
      </p:sp>
      <p:graphicFrame>
        <p:nvGraphicFramePr>
          <p:cNvPr id="181259" name="Object 1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392238" y="4600575"/>
          <a:ext cx="6565900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gyenlet" r:id="rId7" imgW="2057400" imgH="431640" progId="Equation.3">
                  <p:embed/>
                </p:oleObj>
              </mc:Choice>
              <mc:Fallback>
                <p:oleObj name="Egyenlet" r:id="rId7" imgW="2057400" imgH="4316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2238" y="4600575"/>
                        <a:ext cx="6565900" cy="13779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61" name="AutoShape 13"/>
          <p:cNvSpPr>
            <a:spLocks noChangeArrowheads="1"/>
          </p:cNvSpPr>
          <p:nvPr/>
        </p:nvSpPr>
        <p:spPr bwMode="auto">
          <a:xfrm>
            <a:off x="649288" y="3073400"/>
            <a:ext cx="3260725" cy="993775"/>
          </a:xfrm>
          <a:prstGeom prst="wedgeRoundRectCallout">
            <a:avLst>
              <a:gd name="adj1" fmla="val 63194"/>
              <a:gd name="adj2" fmla="val -123005"/>
              <a:gd name="adj3" fmla="val 1666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/>
              <a:t>A kazánban (</a:t>
            </a:r>
            <a:r>
              <a:rPr lang="hu-HU" i="1"/>
              <a:t>q</a:t>
            </a:r>
            <a:r>
              <a:rPr lang="hu-HU" i="1" baseline="-25000"/>
              <a:t>k</a:t>
            </a:r>
            <a:r>
              <a:rPr lang="hu-HU"/>
              <a:t>) és az elpárologtatóban (</a:t>
            </a:r>
            <a:r>
              <a:rPr lang="hu-HU" i="1"/>
              <a:t>q</a:t>
            </a:r>
            <a:r>
              <a:rPr lang="hu-HU" i="1" baseline="-25000"/>
              <a:t>o</a:t>
            </a:r>
            <a:r>
              <a:rPr lang="hu-HU"/>
              <a:t>) felvett (hasznos hűtés) hő</a:t>
            </a:r>
          </a:p>
        </p:txBody>
      </p:sp>
      <p:sp>
        <p:nvSpPr>
          <p:cNvPr id="181262" name="AutoShape 14"/>
          <p:cNvSpPr>
            <a:spLocks noChangeArrowheads="1"/>
          </p:cNvSpPr>
          <p:nvPr/>
        </p:nvSpPr>
        <p:spPr bwMode="auto">
          <a:xfrm>
            <a:off x="2260600" y="4352925"/>
            <a:ext cx="2849563" cy="993775"/>
          </a:xfrm>
          <a:prstGeom prst="wedgeRoundRectCallout">
            <a:avLst>
              <a:gd name="adj1" fmla="val 105486"/>
              <a:gd name="adj2" fmla="val -249681"/>
              <a:gd name="adj3" fmla="val 1666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/>
              <a:t>Az abszorben (</a:t>
            </a:r>
            <a:r>
              <a:rPr lang="hu-HU" i="1"/>
              <a:t>q</a:t>
            </a:r>
            <a:r>
              <a:rPr lang="hu-HU" i="1" baseline="-25000"/>
              <a:t>a</a:t>
            </a:r>
            <a:r>
              <a:rPr lang="hu-HU"/>
              <a:t>) és a kondenzátorban (</a:t>
            </a:r>
            <a:r>
              <a:rPr lang="hu-HU" i="1"/>
              <a:t>q</a:t>
            </a:r>
            <a:r>
              <a:rPr lang="hu-HU" i="1" baseline="-25000"/>
              <a:t>l</a:t>
            </a:r>
            <a:r>
              <a:rPr lang="hu-HU"/>
              <a:t>) leadott hő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2" grpId="0"/>
      <p:bldP spid="181253" grpId="0"/>
      <p:bldP spid="181254" grpId="0"/>
      <p:bldP spid="181261" grpId="0" animBg="1"/>
      <p:bldP spid="181261" grpId="1" animBg="1"/>
      <p:bldP spid="181262" grpId="0" animBg="1"/>
      <p:bldP spid="18126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8125"/>
            <a:ext cx="8229600" cy="1143000"/>
          </a:xfrm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 kompresszoros és az abszorpciós hűtő-körfolyamatok összehasonlítása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1698625"/>
            <a:ext cx="8229600" cy="4175125"/>
          </a:xfrm>
        </p:spPr>
        <p:txBody>
          <a:bodyPr/>
          <a:lstStyle/>
          <a:p>
            <a:pPr marL="631825" indent="-631825" algn="just" eaLnBrk="1" hangingPunct="1"/>
            <a:r>
              <a:rPr lang="hu-HU" sz="2800" smtClean="0"/>
              <a:t>A szokásos hűtési hőmérsékleteknél az abszorpciós rendszer drágább.</a:t>
            </a:r>
          </a:p>
          <a:p>
            <a:pPr marL="631825" indent="-631825" algn="just" eaLnBrk="1" hangingPunct="1"/>
            <a:r>
              <a:rPr lang="hu-HU" sz="2800" smtClean="0"/>
              <a:t>-40 </a:t>
            </a:r>
            <a:r>
              <a:rPr lang="hu-HU" sz="2800" baseline="30000" smtClean="0"/>
              <a:t>o</a:t>
            </a:r>
            <a:r>
              <a:rPr lang="hu-HU" sz="2800" smtClean="0"/>
              <a:t>C alatti hőmérsékletre történő hűtés esetén az abszorpciós rendszer gazdaságosabb.</a:t>
            </a:r>
          </a:p>
          <a:p>
            <a:pPr marL="631825" indent="-631825" algn="just" eaLnBrk="1" hangingPunct="1"/>
            <a:r>
              <a:rPr lang="hu-HU" sz="2800" smtClean="0"/>
              <a:t>Az abszorpciós rendszer egyszerűbb, nem tartalmaz mozgó alkatrészt, nincs zaj, nincs rezgés, nincs belső olajszennyeződés, amivel a kompresszoros rendszernél számolni kell.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5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5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8" y="121023"/>
            <a:ext cx="8229600" cy="957262"/>
          </a:xfrm>
        </p:spPr>
        <p:txBody>
          <a:bodyPr/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Gőzzel működő kompresszoros hőszivattyú berendezés</a:t>
            </a:r>
          </a:p>
        </p:txBody>
      </p:sp>
      <p:sp>
        <p:nvSpPr>
          <p:cNvPr id="62" name="Rectangle 2"/>
          <p:cNvSpPr txBox="1">
            <a:spLocks noChangeArrowheads="1"/>
          </p:cNvSpPr>
          <p:nvPr/>
        </p:nvSpPr>
        <p:spPr bwMode="auto">
          <a:xfrm>
            <a:off x="457200" y="134938"/>
            <a:ext cx="8229600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Gőzzel működő kompresszoros hűtő berendezés</a:t>
            </a:r>
          </a:p>
        </p:txBody>
      </p:sp>
      <p:grpSp>
        <p:nvGrpSpPr>
          <p:cNvPr id="2" name="Csoportba foglalás 58"/>
          <p:cNvGrpSpPr/>
          <p:nvPr/>
        </p:nvGrpSpPr>
        <p:grpSpPr>
          <a:xfrm>
            <a:off x="2855260" y="4074459"/>
            <a:ext cx="2348752" cy="2312893"/>
            <a:chOff x="2855260" y="4074459"/>
            <a:chExt cx="2348752" cy="2312893"/>
          </a:xfrm>
        </p:grpSpPr>
        <p:sp>
          <p:nvSpPr>
            <p:cNvPr id="58" name="Téglalap 57"/>
            <p:cNvSpPr/>
            <p:nvPr/>
          </p:nvSpPr>
          <p:spPr>
            <a:xfrm>
              <a:off x="2855260" y="4074459"/>
              <a:ext cx="2348752" cy="2312893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7" name="Téglalap 56"/>
            <p:cNvSpPr/>
            <p:nvPr/>
          </p:nvSpPr>
          <p:spPr>
            <a:xfrm>
              <a:off x="3052482" y="4316506"/>
              <a:ext cx="1936377" cy="18422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63891" name="AutoShape 51"/>
          <p:cNvSpPr>
            <a:spLocks noChangeArrowheads="1"/>
          </p:cNvSpPr>
          <p:nvPr/>
        </p:nvSpPr>
        <p:spPr bwMode="auto">
          <a:xfrm rot="-5400000">
            <a:off x="1530350" y="3062288"/>
            <a:ext cx="1296988" cy="893762"/>
          </a:xfrm>
          <a:custGeom>
            <a:avLst/>
            <a:gdLst>
              <a:gd name="T0" fmla="*/ 1134865 w 21600"/>
              <a:gd name="T1" fmla="*/ 446881 h 21600"/>
              <a:gd name="T2" fmla="*/ 648494 w 21600"/>
              <a:gd name="T3" fmla="*/ 893762 h 21600"/>
              <a:gd name="T4" fmla="*/ 162124 w 21600"/>
              <a:gd name="T5" fmla="*/ 446881 h 21600"/>
              <a:gd name="T6" fmla="*/ 64849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893" name="Line 53"/>
          <p:cNvSpPr>
            <a:spLocks noChangeShapeType="1"/>
          </p:cNvSpPr>
          <p:nvPr/>
        </p:nvSpPr>
        <p:spPr bwMode="auto">
          <a:xfrm flipH="1" flipV="1">
            <a:off x="2613025" y="2039938"/>
            <a:ext cx="3175" cy="1139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3224213" y="4668838"/>
            <a:ext cx="1531937" cy="565150"/>
            <a:chOff x="1854" y="1257"/>
            <a:chExt cx="965" cy="356"/>
          </a:xfrm>
        </p:grpSpPr>
        <p:sp>
          <p:nvSpPr>
            <p:cNvPr id="12336" name="Rectangle 55"/>
            <p:cNvSpPr>
              <a:spLocks noChangeArrowheads="1"/>
            </p:cNvSpPr>
            <p:nvPr/>
          </p:nvSpPr>
          <p:spPr bwMode="auto">
            <a:xfrm>
              <a:off x="1854" y="1257"/>
              <a:ext cx="960" cy="3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2337" name="Line 56"/>
            <p:cNvSpPr>
              <a:spLocks noChangeShapeType="1"/>
            </p:cNvSpPr>
            <p:nvPr/>
          </p:nvSpPr>
          <p:spPr bwMode="auto">
            <a:xfrm flipV="1">
              <a:off x="1946" y="1322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8" name="Line 57"/>
            <p:cNvSpPr>
              <a:spLocks noChangeShapeType="1"/>
            </p:cNvSpPr>
            <p:nvPr/>
          </p:nvSpPr>
          <p:spPr bwMode="auto">
            <a:xfrm flipH="1" flipV="1">
              <a:off x="2647" y="1329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9" name="Line 58"/>
            <p:cNvSpPr>
              <a:spLocks noChangeShapeType="1"/>
            </p:cNvSpPr>
            <p:nvPr/>
          </p:nvSpPr>
          <p:spPr bwMode="auto">
            <a:xfrm>
              <a:off x="2032" y="132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0" name="Line 59"/>
            <p:cNvSpPr>
              <a:spLocks noChangeShapeType="1"/>
            </p:cNvSpPr>
            <p:nvPr/>
          </p:nvSpPr>
          <p:spPr bwMode="auto">
            <a:xfrm flipH="1">
              <a:off x="2187" y="132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1" name="Line 60"/>
            <p:cNvSpPr>
              <a:spLocks noChangeShapeType="1"/>
            </p:cNvSpPr>
            <p:nvPr/>
          </p:nvSpPr>
          <p:spPr bwMode="auto">
            <a:xfrm>
              <a:off x="2339" y="1327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2" name="Line 61"/>
            <p:cNvSpPr>
              <a:spLocks noChangeShapeType="1"/>
            </p:cNvSpPr>
            <p:nvPr/>
          </p:nvSpPr>
          <p:spPr bwMode="auto">
            <a:xfrm flipH="1">
              <a:off x="2490" y="1328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3" name="Line 62"/>
            <p:cNvSpPr>
              <a:spLocks noChangeShapeType="1"/>
            </p:cNvSpPr>
            <p:nvPr/>
          </p:nvSpPr>
          <p:spPr bwMode="auto">
            <a:xfrm flipH="1">
              <a:off x="1854" y="143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44" name="Line 63"/>
            <p:cNvSpPr>
              <a:spLocks noChangeShapeType="1"/>
            </p:cNvSpPr>
            <p:nvPr/>
          </p:nvSpPr>
          <p:spPr bwMode="auto">
            <a:xfrm flipH="1">
              <a:off x="2723" y="144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3305175" y="1773238"/>
            <a:ext cx="1531938" cy="565150"/>
            <a:chOff x="2113" y="2784"/>
            <a:chExt cx="965" cy="356"/>
          </a:xfrm>
        </p:grpSpPr>
        <p:sp>
          <p:nvSpPr>
            <p:cNvPr id="12327" name="Rectangle 65"/>
            <p:cNvSpPr>
              <a:spLocks noChangeArrowheads="1"/>
            </p:cNvSpPr>
            <p:nvPr/>
          </p:nvSpPr>
          <p:spPr bwMode="auto">
            <a:xfrm>
              <a:off x="2113" y="2784"/>
              <a:ext cx="960" cy="356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2328" name="Line 66"/>
            <p:cNvSpPr>
              <a:spLocks noChangeShapeType="1"/>
            </p:cNvSpPr>
            <p:nvPr/>
          </p:nvSpPr>
          <p:spPr bwMode="auto">
            <a:xfrm flipV="1">
              <a:off x="2205" y="2849"/>
              <a:ext cx="86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29" name="Line 67"/>
            <p:cNvSpPr>
              <a:spLocks noChangeShapeType="1"/>
            </p:cNvSpPr>
            <p:nvPr/>
          </p:nvSpPr>
          <p:spPr bwMode="auto">
            <a:xfrm flipH="1" flipV="1">
              <a:off x="2906" y="2856"/>
              <a:ext cx="80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0" name="Line 68"/>
            <p:cNvSpPr>
              <a:spLocks noChangeShapeType="1"/>
            </p:cNvSpPr>
            <p:nvPr/>
          </p:nvSpPr>
          <p:spPr bwMode="auto">
            <a:xfrm>
              <a:off x="2291" y="2849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1" name="Line 69"/>
            <p:cNvSpPr>
              <a:spLocks noChangeShapeType="1"/>
            </p:cNvSpPr>
            <p:nvPr/>
          </p:nvSpPr>
          <p:spPr bwMode="auto">
            <a:xfrm flipH="1">
              <a:off x="2446" y="2852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2" name="Line 70"/>
            <p:cNvSpPr>
              <a:spLocks noChangeShapeType="1"/>
            </p:cNvSpPr>
            <p:nvPr/>
          </p:nvSpPr>
          <p:spPr bwMode="auto">
            <a:xfrm>
              <a:off x="2598" y="2854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3" name="Line 71"/>
            <p:cNvSpPr>
              <a:spLocks noChangeShapeType="1"/>
            </p:cNvSpPr>
            <p:nvPr/>
          </p:nvSpPr>
          <p:spPr bwMode="auto">
            <a:xfrm flipH="1">
              <a:off x="2749" y="2855"/>
              <a:ext cx="154" cy="2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4" name="Line 72"/>
            <p:cNvSpPr>
              <a:spLocks noChangeShapeType="1"/>
            </p:cNvSpPr>
            <p:nvPr/>
          </p:nvSpPr>
          <p:spPr bwMode="auto">
            <a:xfrm flipH="1">
              <a:off x="2113" y="2961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35" name="Line 73"/>
            <p:cNvSpPr>
              <a:spLocks noChangeShapeType="1"/>
            </p:cNvSpPr>
            <p:nvPr/>
          </p:nvSpPr>
          <p:spPr bwMode="auto">
            <a:xfrm flipH="1">
              <a:off x="2982" y="29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63914" name="Line 74"/>
          <p:cNvSpPr>
            <a:spLocks noChangeShapeType="1"/>
          </p:cNvSpPr>
          <p:nvPr/>
        </p:nvSpPr>
        <p:spPr bwMode="auto">
          <a:xfrm flipH="1">
            <a:off x="2611438" y="2049463"/>
            <a:ext cx="7032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5" name="Line 75"/>
          <p:cNvSpPr>
            <a:spLocks noChangeShapeType="1"/>
          </p:cNvSpPr>
          <p:nvPr/>
        </p:nvSpPr>
        <p:spPr bwMode="auto">
          <a:xfrm>
            <a:off x="4837113" y="2068513"/>
            <a:ext cx="941387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6" name="Line 76"/>
          <p:cNvSpPr>
            <a:spLocks noChangeShapeType="1"/>
          </p:cNvSpPr>
          <p:nvPr/>
        </p:nvSpPr>
        <p:spPr bwMode="auto">
          <a:xfrm>
            <a:off x="1746250" y="4156075"/>
            <a:ext cx="4763" cy="787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7" name="Line 77"/>
          <p:cNvSpPr>
            <a:spLocks noChangeShapeType="1"/>
          </p:cNvSpPr>
          <p:nvPr/>
        </p:nvSpPr>
        <p:spPr bwMode="auto">
          <a:xfrm>
            <a:off x="1731963" y="4943475"/>
            <a:ext cx="1476375" cy="11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8" name="Line 78"/>
          <p:cNvSpPr>
            <a:spLocks noChangeShapeType="1"/>
          </p:cNvSpPr>
          <p:nvPr/>
        </p:nvSpPr>
        <p:spPr bwMode="auto">
          <a:xfrm>
            <a:off x="4760913" y="4964113"/>
            <a:ext cx="1027112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19" name="Line 79"/>
          <p:cNvSpPr>
            <a:spLocks noChangeShapeType="1"/>
          </p:cNvSpPr>
          <p:nvPr/>
        </p:nvSpPr>
        <p:spPr bwMode="auto">
          <a:xfrm>
            <a:off x="5762625" y="4178300"/>
            <a:ext cx="7938" cy="809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20" name="Line 80"/>
          <p:cNvSpPr>
            <a:spLocks noChangeShapeType="1"/>
          </p:cNvSpPr>
          <p:nvPr/>
        </p:nvSpPr>
        <p:spPr bwMode="auto">
          <a:xfrm flipH="1">
            <a:off x="5753100" y="2076450"/>
            <a:ext cx="4763" cy="1111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grpSp>
        <p:nvGrpSpPr>
          <p:cNvPr id="5" name="Group 89"/>
          <p:cNvGrpSpPr>
            <a:grpSpLocks/>
          </p:cNvGrpSpPr>
          <p:nvPr/>
        </p:nvGrpSpPr>
        <p:grpSpPr bwMode="auto">
          <a:xfrm>
            <a:off x="2974975" y="2841625"/>
            <a:ext cx="681038" cy="1019175"/>
            <a:chOff x="1874" y="1918"/>
            <a:chExt cx="429" cy="642"/>
          </a:xfrm>
          <a:solidFill>
            <a:schemeClr val="bg1">
              <a:lumMod val="75000"/>
            </a:schemeClr>
          </a:solidFill>
        </p:grpSpPr>
        <p:grpSp>
          <p:nvGrpSpPr>
            <p:cNvPr id="6" name="Group 90"/>
            <p:cNvGrpSpPr>
              <a:grpSpLocks/>
            </p:cNvGrpSpPr>
            <p:nvPr/>
          </p:nvGrpSpPr>
          <p:grpSpPr bwMode="auto">
            <a:xfrm>
              <a:off x="1874" y="1918"/>
              <a:ext cx="429" cy="642"/>
              <a:chOff x="1874" y="1918"/>
              <a:chExt cx="429" cy="642"/>
            </a:xfrm>
            <a:grpFill/>
          </p:grpSpPr>
          <p:sp>
            <p:nvSpPr>
              <p:cNvPr id="12325" name="Oval 91"/>
              <p:cNvSpPr>
                <a:spLocks noChangeArrowheads="1"/>
              </p:cNvSpPr>
              <p:nvPr/>
            </p:nvSpPr>
            <p:spPr bwMode="auto">
              <a:xfrm>
                <a:off x="1874" y="2130"/>
                <a:ext cx="429" cy="430"/>
              </a:xfrm>
              <a:prstGeom prst="ellipse">
                <a:avLst/>
              </a:pr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12326" name="Line 92"/>
              <p:cNvSpPr>
                <a:spLocks noChangeShapeType="1"/>
              </p:cNvSpPr>
              <p:nvPr/>
            </p:nvSpPr>
            <p:spPr bwMode="auto">
              <a:xfrm flipV="1">
                <a:off x="2083" y="1918"/>
                <a:ext cx="0" cy="210"/>
              </a:xfrm>
              <a:prstGeom prst="line">
                <a:avLst/>
              </a:pr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12322" name="Line 93"/>
            <p:cNvSpPr>
              <a:spLocks noChangeShapeType="1"/>
            </p:cNvSpPr>
            <p:nvPr/>
          </p:nvSpPr>
          <p:spPr bwMode="auto">
            <a:xfrm flipV="1">
              <a:off x="2011" y="2026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23" name="Line 94"/>
            <p:cNvSpPr>
              <a:spLocks noChangeShapeType="1"/>
            </p:cNvSpPr>
            <p:nvPr/>
          </p:nvSpPr>
          <p:spPr bwMode="auto">
            <a:xfrm flipV="1">
              <a:off x="2007" y="1929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24" name="Line 95"/>
            <p:cNvSpPr>
              <a:spLocks noChangeShapeType="1"/>
            </p:cNvSpPr>
            <p:nvPr/>
          </p:nvSpPr>
          <p:spPr bwMode="auto">
            <a:xfrm flipV="1">
              <a:off x="2009" y="1979"/>
              <a:ext cx="138" cy="6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63936" name="Line 96"/>
          <p:cNvSpPr>
            <a:spLocks noChangeShapeType="1"/>
          </p:cNvSpPr>
          <p:nvPr/>
        </p:nvSpPr>
        <p:spPr bwMode="auto">
          <a:xfrm>
            <a:off x="2635250" y="3517900"/>
            <a:ext cx="3429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63937" name="AutoShape 97"/>
          <p:cNvSpPr>
            <a:spLocks noChangeArrowheads="1"/>
          </p:cNvSpPr>
          <p:nvPr/>
        </p:nvSpPr>
        <p:spPr bwMode="auto">
          <a:xfrm>
            <a:off x="333375" y="1443038"/>
            <a:ext cx="2144713" cy="436562"/>
          </a:xfrm>
          <a:prstGeom prst="wedgeRoundRectCallout">
            <a:avLst>
              <a:gd name="adj1" fmla="val 31421"/>
              <a:gd name="adj2" fmla="val 34090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>
                <a:solidFill>
                  <a:srgbClr val="00506E"/>
                </a:solidFill>
              </a:rPr>
              <a:t>Kompresszor</a:t>
            </a:r>
          </a:p>
        </p:txBody>
      </p:sp>
      <p:sp>
        <p:nvSpPr>
          <p:cNvPr id="163941" name="AutoShape 101"/>
          <p:cNvSpPr>
            <a:spLocks noChangeArrowheads="1"/>
          </p:cNvSpPr>
          <p:nvPr/>
        </p:nvSpPr>
        <p:spPr bwMode="auto">
          <a:xfrm>
            <a:off x="5492002" y="5284694"/>
            <a:ext cx="3396503" cy="1057369"/>
          </a:xfrm>
          <a:prstGeom prst="wedgeRoundRectCallout">
            <a:avLst>
              <a:gd name="adj1" fmla="val -81968"/>
              <a:gd name="adj2" fmla="val -8139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 smtClean="0">
                <a:solidFill>
                  <a:srgbClr val="00506E"/>
                </a:solidFill>
              </a:rPr>
              <a:t>Zárt, hőszigetelt térben elhelyezett  hőcserélő </a:t>
            </a:r>
            <a:r>
              <a:rPr lang="hu-HU" sz="2000" b="1" dirty="0">
                <a:solidFill>
                  <a:srgbClr val="00506E"/>
                </a:solidFill>
              </a:rPr>
              <a:t>(Hűtő)</a:t>
            </a:r>
          </a:p>
        </p:txBody>
      </p:sp>
      <p:sp>
        <p:nvSpPr>
          <p:cNvPr id="163942" name="AutoShape 102"/>
          <p:cNvSpPr>
            <a:spLocks noChangeArrowheads="1"/>
          </p:cNvSpPr>
          <p:nvPr/>
        </p:nvSpPr>
        <p:spPr bwMode="auto">
          <a:xfrm>
            <a:off x="927100" y="5638800"/>
            <a:ext cx="1546225" cy="436563"/>
          </a:xfrm>
          <a:prstGeom prst="wedgeRoundRectCallout">
            <a:avLst>
              <a:gd name="adj1" fmla="val 109241"/>
              <a:gd name="adj2" fmla="val -51545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Motor</a:t>
            </a:r>
          </a:p>
        </p:txBody>
      </p:sp>
      <p:sp>
        <p:nvSpPr>
          <p:cNvPr id="163943" name="Oval 103"/>
          <p:cNvSpPr>
            <a:spLocks noChangeArrowheads="1"/>
          </p:cNvSpPr>
          <p:nvPr/>
        </p:nvSpPr>
        <p:spPr bwMode="auto">
          <a:xfrm>
            <a:off x="2503488" y="250983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44" name="Text Box 104"/>
          <p:cNvSpPr txBox="1">
            <a:spLocks noChangeArrowheads="1"/>
          </p:cNvSpPr>
          <p:nvPr/>
        </p:nvSpPr>
        <p:spPr bwMode="auto">
          <a:xfrm>
            <a:off x="2225675" y="238760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2</a:t>
            </a:r>
          </a:p>
        </p:txBody>
      </p:sp>
      <p:sp>
        <p:nvSpPr>
          <p:cNvPr id="163945" name="Oval 105"/>
          <p:cNvSpPr>
            <a:spLocks noChangeArrowheads="1"/>
          </p:cNvSpPr>
          <p:nvPr/>
        </p:nvSpPr>
        <p:spPr bwMode="auto">
          <a:xfrm>
            <a:off x="5648325" y="235585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46" name="Text Box 106"/>
          <p:cNvSpPr txBox="1">
            <a:spLocks noChangeArrowheads="1"/>
          </p:cNvSpPr>
          <p:nvPr/>
        </p:nvSpPr>
        <p:spPr bwMode="auto">
          <a:xfrm>
            <a:off x="5370513" y="22336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4</a:t>
            </a:r>
          </a:p>
        </p:txBody>
      </p:sp>
      <p:sp>
        <p:nvSpPr>
          <p:cNvPr id="163947" name="Oval 107"/>
          <p:cNvSpPr>
            <a:spLocks noChangeArrowheads="1"/>
          </p:cNvSpPr>
          <p:nvPr/>
        </p:nvSpPr>
        <p:spPr bwMode="auto">
          <a:xfrm>
            <a:off x="1641475" y="456565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48" name="Text Box 108"/>
          <p:cNvSpPr txBox="1">
            <a:spLocks noChangeArrowheads="1"/>
          </p:cNvSpPr>
          <p:nvPr/>
        </p:nvSpPr>
        <p:spPr bwMode="auto">
          <a:xfrm>
            <a:off x="1363663" y="44434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 dirty="0"/>
              <a:t>1</a:t>
            </a:r>
          </a:p>
        </p:txBody>
      </p:sp>
      <p:sp>
        <p:nvSpPr>
          <p:cNvPr id="163949" name="Oval 109"/>
          <p:cNvSpPr>
            <a:spLocks noChangeArrowheads="1"/>
          </p:cNvSpPr>
          <p:nvPr/>
        </p:nvSpPr>
        <p:spPr bwMode="auto">
          <a:xfrm>
            <a:off x="5654675" y="4510088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63950" name="Text Box 110"/>
          <p:cNvSpPr txBox="1">
            <a:spLocks noChangeArrowheads="1"/>
          </p:cNvSpPr>
          <p:nvPr/>
        </p:nvSpPr>
        <p:spPr bwMode="auto">
          <a:xfrm>
            <a:off x="5386388" y="43926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5</a:t>
            </a:r>
          </a:p>
        </p:txBody>
      </p:sp>
      <p:grpSp>
        <p:nvGrpSpPr>
          <p:cNvPr id="7" name="Group 113"/>
          <p:cNvGrpSpPr>
            <a:grpSpLocks/>
          </p:cNvGrpSpPr>
          <p:nvPr/>
        </p:nvGrpSpPr>
        <p:grpSpPr bwMode="auto">
          <a:xfrm>
            <a:off x="5440363" y="3192463"/>
            <a:ext cx="646112" cy="987425"/>
            <a:chOff x="3421" y="2142"/>
            <a:chExt cx="407" cy="622"/>
          </a:xfrm>
          <a:solidFill>
            <a:schemeClr val="bg1">
              <a:lumMod val="75000"/>
            </a:schemeClr>
          </a:solidFill>
        </p:grpSpPr>
        <p:sp>
          <p:nvSpPr>
            <p:cNvPr id="12319" name="Rectangle 111"/>
            <p:cNvSpPr>
              <a:spLocks noChangeArrowheads="1"/>
            </p:cNvSpPr>
            <p:nvPr/>
          </p:nvSpPr>
          <p:spPr bwMode="auto">
            <a:xfrm>
              <a:off x="3421" y="2145"/>
              <a:ext cx="407" cy="619"/>
            </a:xfrm>
            <a:prstGeom prst="rect">
              <a:avLst/>
            </a:prstGeom>
            <a:grpFill/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12320" name="AutoShape 112"/>
            <p:cNvSpPr>
              <a:spLocks noChangeArrowheads="1"/>
            </p:cNvSpPr>
            <p:nvPr/>
          </p:nvSpPr>
          <p:spPr bwMode="auto">
            <a:xfrm rot="10800000">
              <a:off x="3423" y="2142"/>
              <a:ext cx="402" cy="615"/>
            </a:xfrm>
            <a:prstGeom prst="triangle">
              <a:avLst>
                <a:gd name="adj" fmla="val 50000"/>
              </a:avLst>
            </a:prstGeom>
            <a:grpFill/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163938" name="AutoShape 98"/>
          <p:cNvSpPr>
            <a:spLocks noChangeArrowheads="1"/>
          </p:cNvSpPr>
          <p:nvPr/>
        </p:nvSpPr>
        <p:spPr bwMode="auto">
          <a:xfrm>
            <a:off x="6853238" y="2055813"/>
            <a:ext cx="1889125" cy="436562"/>
          </a:xfrm>
          <a:prstGeom prst="wedgeRoundRectCallout">
            <a:avLst>
              <a:gd name="adj1" fmla="val -96639"/>
              <a:gd name="adj2" fmla="val 33472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>
                <a:solidFill>
                  <a:srgbClr val="00506E"/>
                </a:solidFill>
              </a:rPr>
              <a:t>Fojtószelep</a:t>
            </a:r>
          </a:p>
        </p:txBody>
      </p:sp>
      <p:sp>
        <p:nvSpPr>
          <p:cNvPr id="163954" name="Text Box 114"/>
          <p:cNvSpPr txBox="1">
            <a:spLocks noChangeArrowheads="1"/>
          </p:cNvSpPr>
          <p:nvPr/>
        </p:nvSpPr>
        <p:spPr bwMode="auto">
          <a:xfrm>
            <a:off x="3878263" y="1370013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i="1"/>
              <a:t>3</a:t>
            </a:r>
          </a:p>
        </p:txBody>
      </p:sp>
      <p:sp>
        <p:nvSpPr>
          <p:cNvPr id="60" name="AutoShape 101"/>
          <p:cNvSpPr>
            <a:spLocks noChangeArrowheads="1"/>
          </p:cNvSpPr>
          <p:nvPr/>
        </p:nvSpPr>
        <p:spPr bwMode="auto">
          <a:xfrm>
            <a:off x="5747498" y="811772"/>
            <a:ext cx="3181350" cy="1097709"/>
          </a:xfrm>
          <a:prstGeom prst="wedgeRoundRectCallout">
            <a:avLst>
              <a:gd name="adj1" fmla="val -93584"/>
              <a:gd name="adj2" fmla="val 5782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 smtClean="0">
                <a:solidFill>
                  <a:srgbClr val="00506E"/>
                </a:solidFill>
              </a:rPr>
              <a:t>Zárt, hőszigetelt térben elhelyezett  hő leadó (fűtő hőcserélő)</a:t>
            </a:r>
            <a:endParaRPr lang="hu-HU" sz="2000" b="1" dirty="0">
              <a:solidFill>
                <a:srgbClr val="00506E"/>
              </a:solidFill>
            </a:endParaRPr>
          </a:p>
        </p:txBody>
      </p:sp>
      <p:sp>
        <p:nvSpPr>
          <p:cNvPr id="61" name="AutoShape 100"/>
          <p:cNvSpPr>
            <a:spLocks noChangeArrowheads="1"/>
          </p:cNvSpPr>
          <p:nvPr/>
        </p:nvSpPr>
        <p:spPr bwMode="auto">
          <a:xfrm>
            <a:off x="5739373" y="871725"/>
            <a:ext cx="1893887" cy="741922"/>
          </a:xfrm>
          <a:prstGeom prst="wedgeRoundRectCallout">
            <a:avLst>
              <a:gd name="adj1" fmla="val -123469"/>
              <a:gd name="adj2" fmla="val 9519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 smtClean="0">
                <a:solidFill>
                  <a:srgbClr val="00506E"/>
                </a:solidFill>
              </a:rPr>
              <a:t>Hő leadó hőcserélő</a:t>
            </a:r>
            <a:endParaRPr lang="hu-HU" sz="2000" b="1" dirty="0">
              <a:solidFill>
                <a:srgbClr val="00506E"/>
              </a:solidFill>
            </a:endParaRPr>
          </a:p>
        </p:txBody>
      </p:sp>
      <p:sp>
        <p:nvSpPr>
          <p:cNvPr id="163940" name="AutoShape 100"/>
          <p:cNvSpPr>
            <a:spLocks noChangeArrowheads="1"/>
          </p:cNvSpPr>
          <p:nvPr/>
        </p:nvSpPr>
        <p:spPr bwMode="auto">
          <a:xfrm>
            <a:off x="6604653" y="5510960"/>
            <a:ext cx="1719076" cy="446088"/>
          </a:xfrm>
          <a:prstGeom prst="wedgeRoundRectCallout">
            <a:avLst>
              <a:gd name="adj1" fmla="val -176721"/>
              <a:gd name="adj2" fmla="val -18700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 dirty="0" smtClean="0">
                <a:solidFill>
                  <a:srgbClr val="00506E"/>
                </a:solidFill>
              </a:rPr>
              <a:t>Hő felvevő</a:t>
            </a:r>
            <a:endParaRPr lang="hu-HU" sz="2000" b="1" dirty="0">
              <a:solidFill>
                <a:srgbClr val="00506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0.00678 -0.43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21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3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  <p:bldP spid="62" grpId="0"/>
      <p:bldP spid="163941" grpId="0" animBg="1"/>
      <p:bldP spid="60" grpId="0" animBg="1"/>
      <p:bldP spid="61" grpId="0" animBg="1"/>
      <p:bldP spid="1639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3956"/>
            <a:ext cx="8229600" cy="1143000"/>
          </a:xfrm>
        </p:spPr>
        <p:txBody>
          <a:bodyPr/>
          <a:lstStyle/>
          <a:p>
            <a:r>
              <a:rPr lang="hu-HU" dirty="0" smtClean="0"/>
              <a:t>Talaj kollektoros hasznosítás</a:t>
            </a:r>
            <a:endParaRPr lang="hu-HU" dirty="0"/>
          </a:p>
        </p:txBody>
      </p:sp>
      <p:pic>
        <p:nvPicPr>
          <p:cNvPr id="7" name="Kép 6" descr="Hőszivattyú_talajhő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87" y="1662112"/>
            <a:ext cx="3810000" cy="3533775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4198563" y="1600200"/>
            <a:ext cx="47840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Több száz méter speciális kemény PVC köpennyel ellátott rézcső, vagy polietilén cső 1-2 méter mélyen. A fűtött alapterület 1,5-3-szorosa szükséges. </a:t>
            </a:r>
          </a:p>
          <a:p>
            <a:endParaRPr lang="hu-HU" sz="2400" dirty="0" smtClean="0"/>
          </a:p>
          <a:p>
            <a:r>
              <a:rPr lang="hu-HU" sz="2400" dirty="0" smtClean="0"/>
              <a:t>20-30 </a:t>
            </a:r>
            <a:r>
              <a:rPr lang="hu-HU" sz="2400" i="1" dirty="0" smtClean="0"/>
              <a:t>W/m</a:t>
            </a:r>
            <a:r>
              <a:rPr lang="hu-HU" sz="2400" i="1" baseline="30000" dirty="0" smtClean="0"/>
              <a:t>2</a:t>
            </a:r>
            <a:r>
              <a:rPr lang="hu-HU" sz="2400" dirty="0" smtClean="0"/>
              <a:t> energia nyerhető. A nyerhető energia nagysága függ a talaj tulajdonságaitól és főként nedvességtartalmától.</a:t>
            </a:r>
            <a:endParaRPr lang="hu-HU" sz="2400" dirty="0"/>
          </a:p>
        </p:txBody>
      </p:sp>
      <p:pic>
        <p:nvPicPr>
          <p:cNvPr id="9" name="Kép 8" descr="HoszivSOL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93" y="1128712"/>
            <a:ext cx="3810000" cy="460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0168"/>
            <a:ext cx="8229600" cy="1143000"/>
          </a:xfrm>
        </p:spPr>
        <p:txBody>
          <a:bodyPr/>
          <a:lstStyle/>
          <a:p>
            <a:r>
              <a:rPr lang="hu-HU" dirty="0" smtClean="0"/>
              <a:t>Talajszondás hasznosítás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077540" y="1116108"/>
            <a:ext cx="48916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Kb. 15 cm átmérőjű, 50-200 méter hosszú függőleges lyukba helyezett U alakú szonda, amiben zárt rendszerben cirkulál a hűtő-közeg. 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Magyarországon 40-70 </a:t>
            </a:r>
            <a:r>
              <a:rPr lang="hu-HU" sz="2400" i="1" dirty="0" smtClean="0"/>
              <a:t>W/</a:t>
            </a:r>
            <a:r>
              <a:rPr lang="hu-HU" sz="2400" i="1" dirty="0" err="1" smtClean="0"/>
              <a:t>fm</a:t>
            </a:r>
            <a:r>
              <a:rPr lang="hu-HU" sz="2400" dirty="0" smtClean="0"/>
              <a:t>, ami stabil télen nyáron. Kötött talajnál nagyobb teljesítmény. 10 </a:t>
            </a:r>
            <a:r>
              <a:rPr lang="hu-HU" sz="2400" i="1" dirty="0" smtClean="0"/>
              <a:t>kW</a:t>
            </a:r>
            <a:r>
              <a:rPr lang="hu-HU" sz="2400" dirty="0" smtClean="0"/>
              <a:t> </a:t>
            </a:r>
            <a:r>
              <a:rPr lang="hu-HU" sz="2400" dirty="0" err="1" smtClean="0"/>
              <a:t>hőteljesítményhez</a:t>
            </a:r>
            <a:r>
              <a:rPr lang="hu-HU" sz="2400" dirty="0" smtClean="0"/>
              <a:t> kb. 140-250 </a:t>
            </a:r>
            <a:r>
              <a:rPr lang="hu-HU" sz="2400" i="1" dirty="0" err="1" smtClean="0"/>
              <a:t>fm</a:t>
            </a:r>
            <a:r>
              <a:rPr lang="hu-HU" sz="2400" dirty="0" smtClean="0"/>
              <a:t> talajszonda szükséges.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200 méteres mélység esetén kb. 17 </a:t>
            </a:r>
            <a:r>
              <a:rPr lang="hu-HU" sz="2400" baseline="30000" dirty="0" err="1" smtClean="0"/>
              <a:t>o</a:t>
            </a:r>
            <a:r>
              <a:rPr lang="hu-HU" sz="2400" dirty="0" err="1" smtClean="0"/>
              <a:t>C-os</a:t>
            </a:r>
            <a:r>
              <a:rPr lang="hu-HU" sz="2400" dirty="0" smtClean="0"/>
              <a:t> a Föld. </a:t>
            </a:r>
            <a:endParaRPr lang="hu-HU" sz="2400" dirty="0"/>
          </a:p>
        </p:txBody>
      </p:sp>
      <p:pic>
        <p:nvPicPr>
          <p:cNvPr id="6" name="Kép 5" descr="hoszivSZON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8" y="1263149"/>
            <a:ext cx="3268838" cy="4935945"/>
          </a:xfrm>
          <a:prstGeom prst="rect">
            <a:avLst/>
          </a:prstGeom>
        </p:spPr>
      </p:pic>
      <p:pic>
        <p:nvPicPr>
          <p:cNvPr id="9" name="Kép 8" descr="hoszivszonda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98" y="1331819"/>
            <a:ext cx="3597848" cy="4773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0168"/>
            <a:ext cx="8229600" cy="1143000"/>
          </a:xfrm>
        </p:spPr>
        <p:txBody>
          <a:bodyPr/>
          <a:lstStyle/>
          <a:p>
            <a:r>
              <a:rPr lang="hu-HU" dirty="0" smtClean="0"/>
              <a:t>A talajvíz hőjének hasznosítása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117882" y="1223683"/>
            <a:ext cx="48916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 talajvíz-kútból búvárszivattyúval nyert víz hőjének elvonása után a vizet vagy egy másik kútba, vagy felszíni vízbe (patak, tó, folyó) vezetik. 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A talajvíz állandó hőmérséklete   (7</a:t>
            </a:r>
            <a:r>
              <a:rPr lang="hu-HU" sz="2400" i="1" baseline="30000" dirty="0" smtClean="0"/>
              <a:t>o</a:t>
            </a:r>
            <a:r>
              <a:rPr lang="hu-HU" sz="2400" i="1" dirty="0" smtClean="0"/>
              <a:t>C</a:t>
            </a:r>
            <a:r>
              <a:rPr lang="hu-HU" sz="2400" dirty="0" smtClean="0"/>
              <a:t>-12</a:t>
            </a:r>
            <a:r>
              <a:rPr lang="hu-HU" sz="2400" i="1" baseline="30000" dirty="0" smtClean="0"/>
              <a:t>o</a:t>
            </a:r>
            <a:r>
              <a:rPr lang="hu-HU" sz="2400" i="1" dirty="0" smtClean="0"/>
              <a:t>C</a:t>
            </a:r>
            <a:r>
              <a:rPr lang="hu-HU" sz="2400" dirty="0" smtClean="0"/>
              <a:t>) és jó </a:t>
            </a:r>
            <a:r>
              <a:rPr lang="hu-HU" sz="2400" dirty="0" err="1" smtClean="0"/>
              <a:t>hővezető-képes-sége</a:t>
            </a:r>
            <a:r>
              <a:rPr lang="hu-HU" sz="2400" dirty="0" smtClean="0"/>
              <a:t> révén ideális hőforrás.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10 </a:t>
            </a:r>
            <a:r>
              <a:rPr lang="hu-HU" sz="2400" i="1" dirty="0" smtClean="0"/>
              <a:t>kW</a:t>
            </a:r>
            <a:r>
              <a:rPr lang="hu-HU" sz="2400" dirty="0" smtClean="0"/>
              <a:t> </a:t>
            </a:r>
            <a:r>
              <a:rPr lang="hu-HU" sz="2400" dirty="0" err="1" smtClean="0"/>
              <a:t>hőteljesítményhez</a:t>
            </a:r>
            <a:r>
              <a:rPr lang="hu-HU" sz="2400" dirty="0" smtClean="0"/>
              <a:t> kb. 1,5 - 1,8 </a:t>
            </a:r>
            <a:r>
              <a:rPr lang="hu-HU" sz="2400" i="1" dirty="0" smtClean="0"/>
              <a:t>m</a:t>
            </a:r>
            <a:r>
              <a:rPr lang="hu-HU" sz="2400" i="1" baseline="30000" dirty="0" smtClean="0"/>
              <a:t>3</a:t>
            </a:r>
            <a:r>
              <a:rPr lang="hu-HU" sz="2400" dirty="0" smtClean="0"/>
              <a:t> talajvízre van szükség. </a:t>
            </a:r>
          </a:p>
        </p:txBody>
      </p:sp>
      <p:pic>
        <p:nvPicPr>
          <p:cNvPr id="5" name="Kép 4" descr="hoszivK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" y="1565087"/>
            <a:ext cx="3963807" cy="3706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0168"/>
            <a:ext cx="8229600" cy="1143000"/>
          </a:xfrm>
        </p:spPr>
        <p:txBody>
          <a:bodyPr/>
          <a:lstStyle/>
          <a:p>
            <a:r>
              <a:rPr lang="hu-HU" dirty="0" smtClean="0"/>
              <a:t>A levegő hőjének hasznosítása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117882" y="1775010"/>
            <a:ext cx="48916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 külső levegő ventillátorokkal kerül beszívásra, amit a hőszivattyú hűt le, vagy melegít fel az igénynek megfelelően. A másik lehetőség, hogy a külső levegőből kerül kivonásra a ház fűtéséhez szükséges hőenergia, de felhasználásra kerülhet a pince levegője is. </a:t>
            </a:r>
          </a:p>
        </p:txBody>
      </p:sp>
      <p:pic>
        <p:nvPicPr>
          <p:cNvPr id="6" name="Kép 5" descr="hoszivLEVE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42" y="1953557"/>
            <a:ext cx="3947879" cy="2941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hőszivattyú hatékonysága</a:t>
            </a:r>
            <a:endParaRPr lang="hu-HU" dirty="0"/>
          </a:p>
        </p:txBody>
      </p:sp>
      <p:pic>
        <p:nvPicPr>
          <p:cNvPr id="6" name="Kép 5" descr="eszményi teljesítménytényező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20" y="1338703"/>
            <a:ext cx="3337590" cy="4416552"/>
          </a:xfrm>
          <a:prstGeom prst="rect">
            <a:avLst/>
          </a:prstGeom>
        </p:spPr>
      </p:pic>
      <p:sp>
        <p:nvSpPr>
          <p:cNvPr id="7" name="Szabadkézi sokszög 6"/>
          <p:cNvSpPr/>
          <p:nvPr/>
        </p:nvSpPr>
        <p:spPr>
          <a:xfrm>
            <a:off x="1032209" y="4429375"/>
            <a:ext cx="2852928" cy="996696"/>
          </a:xfrm>
          <a:custGeom>
            <a:avLst/>
            <a:gdLst>
              <a:gd name="connsiteX0" fmla="*/ 0 w 2852928"/>
              <a:gd name="connsiteY0" fmla="*/ 0 h 996696"/>
              <a:gd name="connsiteX1" fmla="*/ 914400 w 2852928"/>
              <a:gd name="connsiteY1" fmla="*/ 484632 h 996696"/>
              <a:gd name="connsiteX2" fmla="*/ 1819656 w 2852928"/>
              <a:gd name="connsiteY2" fmla="*/ 850392 h 996696"/>
              <a:gd name="connsiteX3" fmla="*/ 2852928 w 2852928"/>
              <a:gd name="connsiteY3" fmla="*/ 996696 h 99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2928" h="996696">
                <a:moveTo>
                  <a:pt x="0" y="0"/>
                </a:moveTo>
                <a:cubicBezTo>
                  <a:pt x="305562" y="171450"/>
                  <a:pt x="611124" y="342900"/>
                  <a:pt x="914400" y="484632"/>
                </a:cubicBezTo>
                <a:cubicBezTo>
                  <a:pt x="1217676" y="626364"/>
                  <a:pt x="1496568" y="765048"/>
                  <a:pt x="1819656" y="850392"/>
                </a:cubicBezTo>
                <a:cubicBezTo>
                  <a:pt x="2142744" y="935736"/>
                  <a:pt x="2497836" y="966216"/>
                  <a:pt x="2852928" y="996696"/>
                </a:cubicBezTo>
              </a:path>
            </a:pathLst>
          </a:cu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3395295" y="2927525"/>
          <a:ext cx="1035304" cy="100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quation" r:id="rId4" imgW="406080" imgH="393480" progId="Equation.3">
                  <p:embed/>
                </p:oleObj>
              </mc:Choice>
              <mc:Fallback>
                <p:oleObj name="Equation" r:id="rId4" imgW="4060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5295" y="2927525"/>
                        <a:ext cx="1035304" cy="100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5170541" y="2489962"/>
          <a:ext cx="2182628" cy="93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Equation" r:id="rId6" imgW="1091880" imgH="469800" progId="Equation.3">
                  <p:embed/>
                </p:oleObj>
              </mc:Choice>
              <mc:Fallback>
                <p:oleObj name="Equation" r:id="rId6" imgW="1091880" imgH="469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0541" y="2489962"/>
                        <a:ext cx="2182628" cy="93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ekerekített téglalap feliratnak 9"/>
          <p:cNvSpPr/>
          <p:nvPr/>
        </p:nvSpPr>
        <p:spPr>
          <a:xfrm>
            <a:off x="4377312" y="1394039"/>
            <a:ext cx="3195685" cy="920245"/>
          </a:xfrm>
          <a:prstGeom prst="wedgeRoundRectCallout">
            <a:avLst>
              <a:gd name="adj1" fmla="val -107032"/>
              <a:gd name="adj2" fmla="val 1803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i="1" dirty="0" smtClean="0">
                <a:solidFill>
                  <a:schemeClr val="tx1"/>
                </a:solidFill>
              </a:rPr>
              <a:t>Ideális teljesítménytényező különböző</a:t>
            </a:r>
          </a:p>
          <a:p>
            <a:pPr algn="ctr"/>
            <a:r>
              <a:rPr lang="hu-HU" i="1" dirty="0" err="1" smtClean="0">
                <a:solidFill>
                  <a:schemeClr val="tx1"/>
                </a:solidFill>
              </a:rPr>
              <a:t>T</a:t>
            </a:r>
            <a:r>
              <a:rPr lang="hu-HU" i="1" baseline="-25000" dirty="0" err="1" smtClean="0">
                <a:solidFill>
                  <a:schemeClr val="tx1"/>
                </a:solidFill>
              </a:rPr>
              <a:t>a</a:t>
            </a:r>
            <a:r>
              <a:rPr lang="hu-HU" i="1" dirty="0" smtClean="0">
                <a:solidFill>
                  <a:schemeClr val="tx1"/>
                </a:solidFill>
              </a:rPr>
              <a:t> hőmérsékleteken</a:t>
            </a:r>
            <a:endParaRPr lang="hu-HU" i="1" baseline="-25000" dirty="0">
              <a:solidFill>
                <a:schemeClr val="tx1"/>
              </a:solidFill>
            </a:endParaRPr>
          </a:p>
        </p:txBody>
      </p:sp>
      <p:sp>
        <p:nvSpPr>
          <p:cNvPr id="11" name="Lekerekített téglalap feliratnak 10"/>
          <p:cNvSpPr/>
          <p:nvPr/>
        </p:nvSpPr>
        <p:spPr>
          <a:xfrm>
            <a:off x="4513025" y="5944231"/>
            <a:ext cx="512064" cy="530352"/>
          </a:xfrm>
          <a:prstGeom prst="wedgeRoundRectCallout">
            <a:avLst>
              <a:gd name="adj1" fmla="val -367262"/>
              <a:gd name="adj2" fmla="val -1353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i="1" dirty="0" err="1" smtClean="0">
                <a:solidFill>
                  <a:schemeClr val="tx1"/>
                </a:solidFill>
              </a:rPr>
              <a:t>T</a:t>
            </a:r>
            <a:r>
              <a:rPr lang="hu-HU" i="1" baseline="-25000" dirty="0" err="1" smtClean="0">
                <a:solidFill>
                  <a:schemeClr val="tx1"/>
                </a:solidFill>
              </a:rPr>
              <a:t>f</a:t>
            </a:r>
            <a:endParaRPr lang="hu-HU" i="1" baseline="-25000" dirty="0">
              <a:solidFill>
                <a:schemeClr val="tx1"/>
              </a:solidFill>
            </a:endParaRPr>
          </a:p>
        </p:txBody>
      </p:sp>
      <p:sp>
        <p:nvSpPr>
          <p:cNvPr id="12" name="Lekerekített téglalap feliratnak 11"/>
          <p:cNvSpPr/>
          <p:nvPr/>
        </p:nvSpPr>
        <p:spPr>
          <a:xfrm>
            <a:off x="5547806" y="3735091"/>
            <a:ext cx="2362200" cy="804672"/>
          </a:xfrm>
          <a:prstGeom prst="wedgeRoundRectCallout">
            <a:avLst>
              <a:gd name="adj1" fmla="val -164473"/>
              <a:gd name="adj2" fmla="val 1379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i="1" dirty="0" smtClean="0">
                <a:solidFill>
                  <a:schemeClr val="tx1"/>
                </a:solidFill>
              </a:rPr>
              <a:t>Valóságos teljesítménytényező </a:t>
            </a:r>
            <a:endParaRPr lang="hu-HU" i="1" baseline="-25000" dirty="0">
              <a:solidFill>
                <a:schemeClr val="tx1"/>
              </a:solidFill>
            </a:endParaRPr>
          </a:p>
        </p:txBody>
      </p:sp>
      <p:sp>
        <p:nvSpPr>
          <p:cNvPr id="13" name="Lekerekített téglalap feliratnak 12"/>
          <p:cNvSpPr/>
          <p:nvPr/>
        </p:nvSpPr>
        <p:spPr>
          <a:xfrm>
            <a:off x="6397790" y="1700472"/>
            <a:ext cx="2362200" cy="804672"/>
          </a:xfrm>
          <a:prstGeom prst="wedgeRoundRectCallout">
            <a:avLst>
              <a:gd name="adj1" fmla="val -135740"/>
              <a:gd name="adj2" fmla="val 1356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i="1" dirty="0" smtClean="0">
                <a:solidFill>
                  <a:schemeClr val="tx1"/>
                </a:solidFill>
              </a:rPr>
              <a:t>A hasznosított hőmennyiség </a:t>
            </a:r>
            <a:endParaRPr lang="hu-HU" i="1" baseline="-250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feliratnak 13"/>
          <p:cNvSpPr/>
          <p:nvPr/>
        </p:nvSpPr>
        <p:spPr>
          <a:xfrm>
            <a:off x="5824325" y="4520657"/>
            <a:ext cx="2631517" cy="428415"/>
          </a:xfrm>
          <a:prstGeom prst="wedgeRoundRectCallout">
            <a:avLst>
              <a:gd name="adj1" fmla="val -106381"/>
              <a:gd name="adj2" fmla="val -2073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i="1" dirty="0" smtClean="0">
                <a:solidFill>
                  <a:schemeClr val="tx1"/>
                </a:solidFill>
              </a:rPr>
              <a:t>A kompresszormunka</a:t>
            </a:r>
            <a:endParaRPr lang="hu-HU" i="1" baseline="-25000" dirty="0">
              <a:solidFill>
                <a:schemeClr val="tx1"/>
              </a:solidFill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7864246" y="1308575"/>
          <a:ext cx="103505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Equation" r:id="rId8" imgW="406080" imgH="393480" progId="Equation.3">
                  <p:embed/>
                </p:oleObj>
              </mc:Choice>
              <mc:Fallback>
                <p:oleObj name="Equation" r:id="rId8" imgW="4060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4246" y="1308575"/>
                        <a:ext cx="103505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4" grpId="0" animBg="1"/>
      <p:bldP spid="1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525" y="822325"/>
            <a:ext cx="8637588" cy="535781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Rajzolja fel a klasszikus Rankine-Clausius ciklus kapcsolási vázlatát és nevezze meg a fő elemeket!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Ábrázolja a Rankine-Clausius körfolyamatot T-s diagramban és jelölje meg, hogy mely folyamatot mely berendezés valósítja meg!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Ábrázolja a Rankine-Clausius körfolyamatot i-s diagramban és jelölje meg, hogy mely folyamatot mely berendezés valósítja meg!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Rajzolja fel egy gázzal működő hűtő körfolyamat kapcsolási vázlatát és nevezze meg a fő elemeket!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smtClean="0"/>
              <a:t>Ábrázolja a gázzal működő hűtő körfolyamatot T-s diagramban és jelölje meg, hogy mely folyamatot mely berendezés valósítja meg!</a:t>
            </a:r>
          </a:p>
          <a:p>
            <a:pPr marL="609600" indent="-609600" eaLnBrk="1" hangingPunct="1">
              <a:spcBef>
                <a:spcPct val="0"/>
              </a:spcBef>
              <a:buFontTx/>
              <a:buAutoNum type="arabicPeriod"/>
            </a:pPr>
            <a:r>
              <a:rPr lang="hu-HU" sz="2400" smtClean="0"/>
              <a:t>Ábrázolja a gázzal működő hűtő körfolyamatot p-v diagramban és jelölje meg, hogy mely folyamatot mely berendezés valósítja meg!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endParaRPr lang="hu-HU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8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8" grpId="0"/>
      <p:bldP spid="1884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906463"/>
            <a:ext cx="8637587" cy="513873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/>
              <a:t>Milyen mennyiséggel jellemzik a hűtő körfolyamatok hatékonyságát és hogyan értelmezik ezt a mennyiséget gázzal működő hűtő körfolyamatok esetében?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/>
              <a:t>Rajzolja fel egy gőzzel működő kompresszoros hűtő körfolyamat kapcsolási vázlatát és nevezze meg a fő elemeket!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/>
              <a:t>Ábrázolja a gőzzel működő hűtő körfolyamatot T-s diagramban és jelölje meg, hogy mely folyamatot mely berendezés valósítja meg!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0"/>
              </a:spcBef>
              <a:buFontTx/>
              <a:buAutoNum type="arabicPeriod" startAt="7"/>
            </a:pPr>
            <a:r>
              <a:rPr lang="hu-HU" sz="2400" smtClean="0"/>
              <a:t>Ábrázolja az gőzzel működő hűtő körfolyamatot logp-i diagramban és jelölje meg, hogy mely folyamatot mely berendezés valósítja meg!?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/>
              <a:t>Hogyan értelmezik a fajlagos hűtőteljesítményt abszorpciós körfolyamatok esetében?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smtClean="0"/>
              <a:t>Milyen esetben előnyös a gázzal és mikor a gőzzel működő hűtőrendszer alkalmazása?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0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/>
      <p:bldP spid="19046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(3)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906463"/>
            <a:ext cx="8637587" cy="5138737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7"/>
            </a:pPr>
            <a:r>
              <a:rPr lang="hu-HU" sz="2400" smtClean="0"/>
              <a:t>Rajzolja fel egy gőzzel működő abszorpciós hűtő körfolyamat kapcsolási vázlatát és nevezze meg a fő elemeket!</a:t>
            </a:r>
          </a:p>
          <a:p>
            <a:pPr marL="609600" indent="-609600" eaLnBrk="1" hangingPunct="1">
              <a:buFontTx/>
              <a:buAutoNum type="arabicPeriod" startAt="7"/>
            </a:pPr>
            <a:r>
              <a:rPr lang="hu-HU" sz="2400" smtClean="0"/>
              <a:t>Mi a „kazán” és mi a szerepe az abszorpciós rendszerű hűtőberendezésben?</a:t>
            </a:r>
          </a:p>
          <a:p>
            <a:pPr marL="609600" indent="-609600" eaLnBrk="1" hangingPunct="1">
              <a:buFontTx/>
              <a:buAutoNum type="arabicPeriod" startAt="7"/>
            </a:pPr>
            <a:r>
              <a:rPr lang="hu-HU" sz="2400" smtClean="0"/>
              <a:t>Hogyan történik a nagy nyomású hűtőközeg „előállítása” az abszorpciós rendszerű hűtőberendezésben?</a:t>
            </a:r>
          </a:p>
          <a:p>
            <a:pPr marL="609600" indent="-609600" eaLnBrk="1" hangingPunct="1">
              <a:buFontTx/>
              <a:buAutoNum type="arabicPeriod" startAt="7"/>
            </a:pPr>
            <a:r>
              <a:rPr lang="hu-HU" sz="2400" smtClean="0"/>
              <a:t>Mi az oldószer szerepe az abszorpciós hűtőberendezésben?</a:t>
            </a:r>
          </a:p>
          <a:p>
            <a:pPr marL="609600" indent="-609600" eaLnBrk="1" hangingPunct="1">
              <a:buFontTx/>
              <a:buAutoNum type="arabicPeriod" startAt="7"/>
            </a:pPr>
            <a:r>
              <a:rPr lang="hu-HU" sz="2400" smtClean="0"/>
              <a:t>Miért kell eltérő legyen az oldószer és a hűtőközeg forráspontja az abszorpciós hűtőberendezésben? Melyiké az alacsonyabb a kettő közül?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2" grpId="0"/>
      <p:bldP spid="189443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3945</TotalTime>
  <Words>1163</Words>
  <Application>Microsoft Office PowerPoint</Application>
  <PresentationFormat>Diavetítés a képernyőre (4:3 oldalarány)</PresentationFormat>
  <Paragraphs>257</Paragraphs>
  <Slides>22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22</vt:i4>
      </vt:variant>
    </vt:vector>
  </HeadingPairs>
  <TitlesOfParts>
    <vt:vector size="26" baseType="lpstr">
      <vt:lpstr>Arial</vt:lpstr>
      <vt:lpstr>Alapértelmezett terv</vt:lpstr>
      <vt:lpstr>Egyenlet</vt:lpstr>
      <vt:lpstr>Equation</vt:lpstr>
      <vt:lpstr>Gőz körfolyamatok</vt:lpstr>
      <vt:lpstr>A Rankine-Clausius körfolyamat</vt:lpstr>
      <vt:lpstr>A Rankine-Clausius körfolyamat</vt:lpstr>
      <vt:lpstr>A Rankine-Clausius körfolyamat</vt:lpstr>
      <vt:lpstr>Hűtő körfolyamatok</vt:lpstr>
      <vt:lpstr>Gázzal működő hűtő körfolyamat</vt:lpstr>
      <vt:lpstr>Gázzal működő hűtő körfolyamat</vt:lpstr>
      <vt:lpstr>Gőzzel működő kompresszoros hűtő berendezés</vt:lpstr>
      <vt:lpstr>Gőzzel működő kompresszoros hűtő körfolyamat</vt:lpstr>
      <vt:lpstr>Gőzzel működő kompresszoros hűtő körfolyamat</vt:lpstr>
      <vt:lpstr>Gőzzel működő abszorpciós hűtő körfolyamat</vt:lpstr>
      <vt:lpstr>Gőzzel működő abszorpciós hűtő körfolyamat</vt:lpstr>
      <vt:lpstr>A kompresszoros és az abszorpciós hűtő-körfolyamatok összehasonlítása</vt:lpstr>
      <vt:lpstr>Gőzzel működő kompresszoros hőszivattyú berendezés</vt:lpstr>
      <vt:lpstr>Talaj kollektoros hasznosítás</vt:lpstr>
      <vt:lpstr>Talajszondás hasznosítás</vt:lpstr>
      <vt:lpstr>A talajvíz hőjének hasznosítása</vt:lpstr>
      <vt:lpstr>A levegő hőjének hasznosítása</vt:lpstr>
      <vt:lpstr>A hőszivattyú hatékonysága</vt:lpstr>
      <vt:lpstr>Ellenőrző kérdések (1)</vt:lpstr>
      <vt:lpstr>Ellenőrző kérdések (2)</vt:lpstr>
      <vt:lpstr>Ellenőrző kérdések (3)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423</cp:revision>
  <dcterms:created xsi:type="dcterms:W3CDTF">2003-02-11T17:12:10Z</dcterms:created>
  <dcterms:modified xsi:type="dcterms:W3CDTF">2014-04-17T07:42:24Z</dcterms:modified>
</cp:coreProperties>
</file>