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90" r:id="rId4"/>
    <p:sldId id="296" r:id="rId5"/>
    <p:sldId id="289" r:id="rId6"/>
    <p:sldId id="294" r:id="rId7"/>
    <p:sldId id="295" r:id="rId8"/>
    <p:sldId id="297" r:id="rId9"/>
    <p:sldId id="298" r:id="rId10"/>
    <p:sldId id="299" r:id="rId11"/>
    <p:sldId id="300" r:id="rId12"/>
    <p:sldId id="301" r:id="rId13"/>
    <p:sldId id="303" r:id="rId14"/>
    <p:sldId id="304" r:id="rId15"/>
    <p:sldId id="305" r:id="rId16"/>
    <p:sldId id="306" r:id="rId17"/>
    <p:sldId id="302" r:id="rId18"/>
    <p:sldId id="291" r:id="rId19"/>
    <p:sldId id="292" r:id="rId20"/>
    <p:sldId id="307" r:id="rId21"/>
    <p:sldId id="308" r:id="rId22"/>
    <p:sldId id="309" r:id="rId23"/>
    <p:sldId id="293" r:id="rId24"/>
    <p:sldId id="310" r:id="rId25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B2B2B2"/>
    <a:srgbClr val="FF9623"/>
    <a:srgbClr val="00506E"/>
    <a:srgbClr val="FFFF66"/>
    <a:srgbClr val="66FF33"/>
    <a:srgbClr val="FF3300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2" autoAdjust="0"/>
    <p:restoredTop sz="94718" autoAdjust="0"/>
  </p:normalViewPr>
  <p:slideViewPr>
    <p:cSldViewPr snapToGrid="0" showGuides="1">
      <p:cViewPr varScale="1">
        <p:scale>
          <a:sx n="104" d="100"/>
          <a:sy n="104" d="100"/>
        </p:scale>
        <p:origin x="-7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F9623"/>
                </a:solidFill>
              </a:defRPr>
            </a:lvl1pPr>
          </a:lstStyle>
          <a:p>
            <a:r>
              <a:rPr lang="hu-HU"/>
              <a:t>Hő- és 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97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9623"/>
                </a:solidFill>
              </a:defRPr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1031" name="Picture 7" descr="sze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4000" b="1" dirty="0">
                <a:solidFill>
                  <a:schemeClr val="tx1"/>
                </a:solidFill>
              </a:rPr>
              <a:t>Villamos erőművek </a:t>
            </a:r>
            <a:r>
              <a:rPr lang="hu-HU" sz="4000" b="1" dirty="0" err="1">
                <a:solidFill>
                  <a:schemeClr val="tx1"/>
                </a:solidFill>
              </a:rPr>
              <a:t>hőtechnikai</a:t>
            </a:r>
            <a:r>
              <a:rPr lang="hu-HU" sz="4000" b="1" dirty="0">
                <a:solidFill>
                  <a:schemeClr val="tx1"/>
                </a:solidFill>
              </a:rPr>
              <a:t> alapberendezései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Hőtechnikai alapberendezések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9575"/>
            <a:ext cx="8229600" cy="2330450"/>
          </a:xfrm>
        </p:spPr>
        <p:txBody>
          <a:bodyPr/>
          <a:lstStyle/>
          <a:p>
            <a:pPr marL="625475" indent="-625475">
              <a:lnSpc>
                <a:spcPct val="90000"/>
              </a:lnSpc>
            </a:pPr>
            <a:r>
              <a:rPr lang="hu-HU"/>
              <a:t>Kazánok</a:t>
            </a:r>
          </a:p>
          <a:p>
            <a:pPr marL="625475" indent="-625475">
              <a:lnSpc>
                <a:spcPct val="90000"/>
              </a:lnSpc>
            </a:pPr>
            <a:r>
              <a:rPr lang="hu-HU"/>
              <a:t>Gőzturbinák</a:t>
            </a:r>
          </a:p>
          <a:p>
            <a:pPr marL="625475" indent="-625475">
              <a:lnSpc>
                <a:spcPct val="90000"/>
              </a:lnSpc>
            </a:pPr>
            <a:r>
              <a:rPr lang="hu-HU"/>
              <a:t>Kondenzátorok</a:t>
            </a:r>
          </a:p>
          <a:p>
            <a:pPr marL="625475" indent="-625475">
              <a:lnSpc>
                <a:spcPct val="90000"/>
              </a:lnSpc>
            </a:pPr>
            <a:r>
              <a:rPr lang="hu-HU"/>
              <a:t>Vízkezelő berendezések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4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8" grpId="0"/>
      <p:bldP spid="24473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2484438"/>
            <a:ext cx="8229600" cy="1143000"/>
          </a:xfrm>
        </p:spPr>
        <p:txBody>
          <a:bodyPr/>
          <a:lstStyle/>
          <a:p>
            <a:r>
              <a:rPr lang="hu-HU" b="1">
                <a:solidFill>
                  <a:schemeClr val="tx1"/>
                </a:solidFill>
              </a:rPr>
              <a:t>Kazánok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1143000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A kazánhatásfok</a:t>
            </a:r>
          </a:p>
        </p:txBody>
      </p:sp>
      <p:sp>
        <p:nvSpPr>
          <p:cNvPr id="252932" name="Text Box 4"/>
          <p:cNvSpPr txBox="1">
            <a:spLocks noChangeArrowheads="1"/>
          </p:cNvSpPr>
          <p:nvPr/>
        </p:nvSpPr>
        <p:spPr bwMode="auto">
          <a:xfrm>
            <a:off x="809625" y="1084263"/>
            <a:ext cx="766603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A kazánhatásfok a tüzelőanyaggal bevitt energia és a távozó gőznek átadott energia hányadosa.</a:t>
            </a:r>
          </a:p>
        </p:txBody>
      </p:sp>
      <p:graphicFrame>
        <p:nvGraphicFramePr>
          <p:cNvPr id="252933" name="Object 5"/>
          <p:cNvGraphicFramePr>
            <a:graphicFrameLocks noChangeAspect="1"/>
          </p:cNvGraphicFramePr>
          <p:nvPr/>
        </p:nvGraphicFramePr>
        <p:xfrm>
          <a:off x="3059113" y="3862388"/>
          <a:ext cx="3013075" cy="1204912"/>
        </p:xfrm>
        <a:graphic>
          <a:graphicData uri="http://schemas.openxmlformats.org/presentationml/2006/ole">
            <p:oleObj spid="_x0000_s252933" name="Egyenlet" r:id="rId3" imgW="1143000" imgH="457200" progId="Equation.3">
              <p:embed/>
            </p:oleObj>
          </a:graphicData>
        </a:graphic>
      </p:graphicFrame>
      <p:sp>
        <p:nvSpPr>
          <p:cNvPr id="252934" name="AutoShape 6"/>
          <p:cNvSpPr>
            <a:spLocks noChangeArrowheads="1"/>
          </p:cNvSpPr>
          <p:nvPr/>
        </p:nvSpPr>
        <p:spPr bwMode="auto">
          <a:xfrm>
            <a:off x="6832600" y="4919663"/>
            <a:ext cx="1852613" cy="884237"/>
          </a:xfrm>
          <a:prstGeom prst="wedgeRoundRectCallout">
            <a:avLst>
              <a:gd name="adj1" fmla="val -110755"/>
              <a:gd name="adj2" fmla="val -5107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tüzelőanyag fűtőértéke (</a:t>
            </a:r>
            <a:r>
              <a:rPr lang="hu-HU" i="1"/>
              <a:t>J/kg</a:t>
            </a:r>
            <a:r>
              <a:rPr lang="hu-HU"/>
              <a:t>)</a:t>
            </a:r>
          </a:p>
        </p:txBody>
      </p:sp>
      <p:sp>
        <p:nvSpPr>
          <p:cNvPr id="252935" name="AutoShape 7"/>
          <p:cNvSpPr>
            <a:spLocks noChangeArrowheads="1"/>
          </p:cNvSpPr>
          <p:nvPr/>
        </p:nvSpPr>
        <p:spPr bwMode="auto">
          <a:xfrm>
            <a:off x="219075" y="4964113"/>
            <a:ext cx="2692400" cy="898525"/>
          </a:xfrm>
          <a:prstGeom prst="wedgeRoundRectCallout">
            <a:avLst>
              <a:gd name="adj1" fmla="val 100000"/>
              <a:gd name="adj2" fmla="val -6484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Az időegység alatt eltüzelt tüzelőanyag (</a:t>
            </a:r>
            <a:r>
              <a:rPr lang="hu-HU" i="1"/>
              <a:t>kg/s</a:t>
            </a:r>
            <a:r>
              <a:rPr lang="hu-HU"/>
              <a:t>)</a:t>
            </a:r>
          </a:p>
        </p:txBody>
      </p:sp>
      <p:sp>
        <p:nvSpPr>
          <p:cNvPr id="252936" name="AutoShape 8"/>
          <p:cNvSpPr>
            <a:spLocks noChangeArrowheads="1"/>
          </p:cNvSpPr>
          <p:nvPr/>
        </p:nvSpPr>
        <p:spPr bwMode="auto">
          <a:xfrm>
            <a:off x="354013" y="2371725"/>
            <a:ext cx="1671637" cy="914400"/>
          </a:xfrm>
          <a:prstGeom prst="wedgeRoundRectCallout">
            <a:avLst>
              <a:gd name="adj1" fmla="val 163296"/>
              <a:gd name="adj2" fmla="val 13385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gőz tömegárama (</a:t>
            </a:r>
            <a:r>
              <a:rPr lang="hu-HU" i="1"/>
              <a:t>kg/s</a:t>
            </a:r>
            <a:r>
              <a:rPr lang="hu-HU"/>
              <a:t>)</a:t>
            </a:r>
          </a:p>
        </p:txBody>
      </p:sp>
      <p:sp>
        <p:nvSpPr>
          <p:cNvPr id="252937" name="AutoShape 9"/>
          <p:cNvSpPr>
            <a:spLocks noChangeArrowheads="1"/>
          </p:cNvSpPr>
          <p:nvPr/>
        </p:nvSpPr>
        <p:spPr bwMode="auto">
          <a:xfrm>
            <a:off x="4865688" y="2098675"/>
            <a:ext cx="1990725" cy="762000"/>
          </a:xfrm>
          <a:prstGeom prst="wedgeRoundRectCallout">
            <a:avLst>
              <a:gd name="adj1" fmla="val -43778"/>
              <a:gd name="adj2" fmla="val 18895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gőz entalpiája (</a:t>
            </a:r>
            <a:r>
              <a:rPr lang="hu-HU" i="1"/>
              <a:t>J/kg</a:t>
            </a:r>
            <a:r>
              <a:rPr lang="hu-HU"/>
              <a:t>)</a:t>
            </a:r>
          </a:p>
        </p:txBody>
      </p:sp>
      <p:sp>
        <p:nvSpPr>
          <p:cNvPr id="252938" name="AutoShape 10"/>
          <p:cNvSpPr>
            <a:spLocks noChangeArrowheads="1"/>
          </p:cNvSpPr>
          <p:nvPr/>
        </p:nvSpPr>
        <p:spPr bwMode="auto">
          <a:xfrm>
            <a:off x="7153275" y="2333625"/>
            <a:ext cx="1746250" cy="960438"/>
          </a:xfrm>
          <a:prstGeom prst="wedgeRoundRectCallout">
            <a:avLst>
              <a:gd name="adj1" fmla="val -129819"/>
              <a:gd name="adj2" fmla="val 12686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tápvíz entalpiája (</a:t>
            </a:r>
            <a:r>
              <a:rPr lang="hu-HU" i="1"/>
              <a:t>J/kg</a:t>
            </a:r>
            <a:r>
              <a:rPr lang="hu-HU"/>
              <a:t>)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2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0" grpId="0"/>
      <p:bldP spid="252932" grpId="0"/>
      <p:bldP spid="252934" grpId="0" animBg="1"/>
      <p:bldP spid="252935" grpId="0" animBg="1"/>
      <p:bldP spid="252936" grpId="0" animBg="1"/>
      <p:bldP spid="252937" grpId="0" animBg="1"/>
      <p:bldP spid="2529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36625"/>
          </a:xfrm>
        </p:spPr>
        <p:txBody>
          <a:bodyPr/>
          <a:lstStyle/>
          <a:p>
            <a:r>
              <a:rPr lang="hu-HU">
                <a:solidFill>
                  <a:schemeClr val="tx1"/>
                </a:solidFill>
              </a:rPr>
              <a:t>Kazánok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438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z="2800"/>
              <a:t>Lángcsöves kazánok</a:t>
            </a:r>
          </a:p>
          <a:p>
            <a:pPr>
              <a:lnSpc>
                <a:spcPct val="90000"/>
              </a:lnSpc>
            </a:pPr>
            <a:r>
              <a:rPr lang="hu-HU" sz="2800"/>
              <a:t>Vízcsöves kazánok</a:t>
            </a:r>
          </a:p>
          <a:p>
            <a:pPr lvl="1">
              <a:lnSpc>
                <a:spcPct val="90000"/>
              </a:lnSpc>
            </a:pPr>
            <a:r>
              <a:rPr lang="hu-HU" sz="2400"/>
              <a:t>Természetes cirkulációjú kazánok</a:t>
            </a:r>
          </a:p>
          <a:p>
            <a:pPr lvl="2">
              <a:lnSpc>
                <a:spcPct val="90000"/>
              </a:lnSpc>
            </a:pPr>
            <a:r>
              <a:rPr lang="hu-HU"/>
              <a:t>Osztatlan kamrás kazánok</a:t>
            </a:r>
          </a:p>
          <a:p>
            <a:pPr lvl="2">
              <a:lnSpc>
                <a:spcPct val="90000"/>
              </a:lnSpc>
            </a:pPr>
            <a:r>
              <a:rPr lang="hu-HU"/>
              <a:t>Osztott kamrás kazánok</a:t>
            </a:r>
          </a:p>
          <a:p>
            <a:pPr lvl="2">
              <a:lnSpc>
                <a:spcPct val="90000"/>
              </a:lnSpc>
            </a:pPr>
            <a:r>
              <a:rPr lang="hu-HU"/>
              <a:t>Meredekcsöves kazánok</a:t>
            </a:r>
          </a:p>
          <a:p>
            <a:pPr lvl="2">
              <a:lnSpc>
                <a:spcPct val="90000"/>
              </a:lnSpc>
            </a:pPr>
            <a:r>
              <a:rPr lang="hu-HU"/>
              <a:t>Besugárzott tűzterű kazánok</a:t>
            </a:r>
          </a:p>
          <a:p>
            <a:pPr lvl="1">
              <a:lnSpc>
                <a:spcPct val="90000"/>
              </a:lnSpc>
            </a:pPr>
            <a:r>
              <a:rPr lang="hu-HU" sz="2400"/>
              <a:t>Kényszerkeringetésű és kényszeráramlású kazánok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5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200"/>
                            </p:stCondLst>
                            <p:childTnLst>
                              <p:par>
                                <p:cTn id="4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650"/>
                            </p:stCondLst>
                            <p:childTnLst>
                              <p:par>
                                <p:cTn id="5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35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2" grpId="0"/>
      <p:bldP spid="245763" grpId="0" uiExpand="1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85725"/>
            <a:ext cx="8229600" cy="582613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</a:rPr>
              <a:t>Lángcsöves kazánok</a:t>
            </a:r>
          </a:p>
        </p:txBody>
      </p:sp>
      <p:pic>
        <p:nvPicPr>
          <p:cNvPr id="250883" name="Picture 3" descr="Nagyvízterű kazá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5488" y="1768475"/>
            <a:ext cx="5307012" cy="3617913"/>
          </a:xfrm>
          <a:prstGeom prst="rect">
            <a:avLst/>
          </a:prstGeom>
          <a:noFill/>
        </p:spPr>
      </p:pic>
      <p:sp>
        <p:nvSpPr>
          <p:cNvPr id="250884" name="AutoShape 4"/>
          <p:cNvSpPr>
            <a:spLocks noChangeArrowheads="1"/>
          </p:cNvSpPr>
          <p:nvPr/>
        </p:nvSpPr>
        <p:spPr bwMode="auto">
          <a:xfrm>
            <a:off x="190500" y="973138"/>
            <a:ext cx="1931988" cy="1341437"/>
          </a:xfrm>
          <a:prstGeom prst="wedgeRoundRectCallout">
            <a:avLst>
              <a:gd name="adj1" fmla="val 151231"/>
              <a:gd name="adj2" fmla="val 15236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>
                <a:solidFill>
                  <a:srgbClr val="00506E"/>
                </a:solidFill>
              </a:rPr>
              <a:t>Hullámos falú, </a:t>
            </a:r>
            <a:r>
              <a:rPr lang="hu-HU" dirty="0" err="1">
                <a:solidFill>
                  <a:srgbClr val="00506E"/>
                </a:solidFill>
              </a:rPr>
              <a:t>hőtágulásra</a:t>
            </a:r>
            <a:r>
              <a:rPr lang="hu-HU" dirty="0">
                <a:solidFill>
                  <a:srgbClr val="00506E"/>
                </a:solidFill>
              </a:rPr>
              <a:t> képes lángcső, a tűztér.</a:t>
            </a:r>
          </a:p>
        </p:txBody>
      </p:sp>
      <p:sp>
        <p:nvSpPr>
          <p:cNvPr id="250885" name="AutoShape 5"/>
          <p:cNvSpPr>
            <a:spLocks noChangeArrowheads="1"/>
          </p:cNvSpPr>
          <p:nvPr/>
        </p:nvSpPr>
        <p:spPr bwMode="auto">
          <a:xfrm>
            <a:off x="2386013" y="984250"/>
            <a:ext cx="2300287" cy="1017588"/>
          </a:xfrm>
          <a:prstGeom prst="wedgeRoundRectCallout">
            <a:avLst>
              <a:gd name="adj1" fmla="val 82435"/>
              <a:gd name="adj2" fmla="val 19649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A víztér körülveszi a lángcsövet és a füstcsöveket.</a:t>
            </a:r>
          </a:p>
        </p:txBody>
      </p:sp>
      <p:sp>
        <p:nvSpPr>
          <p:cNvPr id="250886" name="AutoShape 6"/>
          <p:cNvSpPr>
            <a:spLocks noChangeArrowheads="1"/>
          </p:cNvSpPr>
          <p:nvPr/>
        </p:nvSpPr>
        <p:spPr bwMode="auto">
          <a:xfrm>
            <a:off x="5248275" y="5969000"/>
            <a:ext cx="1533525" cy="457200"/>
          </a:xfrm>
          <a:prstGeom prst="wedgeRoundRectCallout">
            <a:avLst>
              <a:gd name="adj1" fmla="val -19875"/>
              <a:gd name="adj2" fmla="val -48506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Füstcsövek</a:t>
            </a:r>
          </a:p>
        </p:txBody>
      </p:sp>
      <p:sp>
        <p:nvSpPr>
          <p:cNvPr id="250887" name="AutoShape 7"/>
          <p:cNvSpPr>
            <a:spLocks noChangeArrowheads="1"/>
          </p:cNvSpPr>
          <p:nvPr/>
        </p:nvSpPr>
        <p:spPr bwMode="auto">
          <a:xfrm>
            <a:off x="3708400" y="5894388"/>
            <a:ext cx="1252538" cy="587375"/>
          </a:xfrm>
          <a:prstGeom prst="wedgeRoundRectCallout">
            <a:avLst>
              <a:gd name="adj1" fmla="val -77125"/>
              <a:gd name="adj2" fmla="val -31567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Aláfúvó ventilátor</a:t>
            </a:r>
          </a:p>
        </p:txBody>
      </p:sp>
      <p:sp>
        <p:nvSpPr>
          <p:cNvPr id="250888" name="AutoShape 8"/>
          <p:cNvSpPr>
            <a:spLocks noChangeArrowheads="1"/>
          </p:cNvSpPr>
          <p:nvPr/>
        </p:nvSpPr>
        <p:spPr bwMode="auto">
          <a:xfrm>
            <a:off x="280988" y="5476875"/>
            <a:ext cx="2790825" cy="644525"/>
          </a:xfrm>
          <a:prstGeom prst="wedgeRoundRectCallout">
            <a:avLst>
              <a:gd name="adj1" fmla="val 51139"/>
              <a:gd name="adj2" fmla="val -28546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Síkrostély tüzelés szilárd tüzelőanyaghoz</a:t>
            </a:r>
          </a:p>
        </p:txBody>
      </p:sp>
      <p:sp>
        <p:nvSpPr>
          <p:cNvPr id="250889" name="AutoShape 9"/>
          <p:cNvSpPr>
            <a:spLocks noChangeArrowheads="1"/>
          </p:cNvSpPr>
          <p:nvPr/>
        </p:nvSpPr>
        <p:spPr bwMode="auto">
          <a:xfrm>
            <a:off x="7015163" y="5641975"/>
            <a:ext cx="1533525" cy="457200"/>
          </a:xfrm>
          <a:prstGeom prst="wedgeRoundRectCallout">
            <a:avLst>
              <a:gd name="adj1" fmla="val -69875"/>
              <a:gd name="adj2" fmla="val -48194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Túhevítés</a:t>
            </a:r>
          </a:p>
        </p:txBody>
      </p:sp>
      <p:sp>
        <p:nvSpPr>
          <p:cNvPr id="250890" name="AutoShape 10"/>
          <p:cNvSpPr>
            <a:spLocks noChangeArrowheads="1"/>
          </p:cNvSpPr>
          <p:nvPr/>
        </p:nvSpPr>
        <p:spPr bwMode="auto">
          <a:xfrm>
            <a:off x="5248275" y="1141413"/>
            <a:ext cx="2300288" cy="617537"/>
          </a:xfrm>
          <a:prstGeom prst="wedgeRoundRectCallout">
            <a:avLst>
              <a:gd name="adj1" fmla="val -37028"/>
              <a:gd name="adj2" fmla="val 20887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Gőzdóm, a gőzelvétel helye.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0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/>
      <p:bldP spid="250884" grpId="0" animBg="1"/>
      <p:bldP spid="250885" grpId="0" animBg="1"/>
      <p:bldP spid="250886" grpId="0" animBg="1"/>
      <p:bldP spid="250887" grpId="0" animBg="1"/>
      <p:bldP spid="250888" grpId="0" animBg="1"/>
      <p:bldP spid="250889" grpId="0" animBg="1"/>
      <p:bldP spid="25089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8" y="320675"/>
            <a:ext cx="8686800" cy="1143000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</a:rPr>
              <a:t>Lángcsöves kazánok előnyei és hátrányai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6888"/>
            <a:ext cx="8229600" cy="37973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hu-HU" sz="2400" b="1" u="sng"/>
              <a:t>Előnyök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Teljesen hűtött, besugárzott tűztér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Terhelésingadozásra érzéketlen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Tápvízre nem kényes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Könnyen tisztítható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sz="2400" b="1" u="sng"/>
              <a:t>Hátrányok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Kis teljesítmény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Hosszú felfűtési idő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Nagy helyszükséglet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Korlátozott nyomás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1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1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50"/>
                            </p:stCondLst>
                            <p:childTnLst>
                              <p:par>
                                <p:cTn id="3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"/>
                            </p:stCondLst>
                            <p:childTnLst>
                              <p:par>
                                <p:cTn id="5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10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00"/>
                            </p:stCondLst>
                            <p:childTnLst>
                              <p:par>
                                <p:cTn id="7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6" grpId="0"/>
      <p:bldP spid="251907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63" name="Picture 11" descr="Osztatlan kamrás kazá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4100" y="1787525"/>
            <a:ext cx="4133850" cy="4319588"/>
          </a:xfrm>
          <a:prstGeom prst="rect">
            <a:avLst/>
          </a:prstGeom>
          <a:noFill/>
        </p:spPr>
      </p:pic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98425"/>
            <a:ext cx="8229600" cy="582613"/>
          </a:xfrm>
        </p:spPr>
        <p:txBody>
          <a:bodyPr/>
          <a:lstStyle/>
          <a:p>
            <a:r>
              <a:rPr lang="hu-HU" sz="3200" b="1">
                <a:solidFill>
                  <a:schemeClr val="tx1"/>
                </a:solidFill>
              </a:rPr>
              <a:t>Falazott tűzterű, osztatlan kamrás kazán</a:t>
            </a:r>
          </a:p>
        </p:txBody>
      </p:sp>
      <p:sp>
        <p:nvSpPr>
          <p:cNvPr id="253956" name="AutoShape 4"/>
          <p:cNvSpPr>
            <a:spLocks noChangeArrowheads="1"/>
          </p:cNvSpPr>
          <p:nvPr/>
        </p:nvSpPr>
        <p:spPr bwMode="auto">
          <a:xfrm>
            <a:off x="7516813" y="3409951"/>
            <a:ext cx="1490027" cy="430530"/>
          </a:xfrm>
          <a:prstGeom prst="wedgeRoundRectCallout">
            <a:avLst>
              <a:gd name="adj1" fmla="val -62307"/>
              <a:gd name="adj2" fmla="val 35588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/>
              <a:t>Kéményhez</a:t>
            </a:r>
          </a:p>
        </p:txBody>
      </p:sp>
      <p:sp>
        <p:nvSpPr>
          <p:cNvPr id="253957" name="AutoShape 5"/>
          <p:cNvSpPr>
            <a:spLocks noChangeArrowheads="1"/>
          </p:cNvSpPr>
          <p:nvPr/>
        </p:nvSpPr>
        <p:spPr bwMode="auto">
          <a:xfrm>
            <a:off x="196850" y="1747838"/>
            <a:ext cx="3587750" cy="1898650"/>
          </a:xfrm>
          <a:prstGeom prst="wedgeRoundRectCallout">
            <a:avLst>
              <a:gd name="adj1" fmla="val 84866"/>
              <a:gd name="adj2" fmla="val 5000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/>
              <a:t>Egyenes vízcsövek, melyek osztatlan elosztó- ill. gyűjtőkamrákba csatlakoznak. A csövek a természetes cirkuláció elősegítése érdekében ferdék. </a:t>
            </a:r>
          </a:p>
        </p:txBody>
      </p:sp>
      <p:sp>
        <p:nvSpPr>
          <p:cNvPr id="253959" name="AutoShape 7"/>
          <p:cNvSpPr>
            <a:spLocks noChangeArrowheads="1"/>
          </p:cNvSpPr>
          <p:nvPr/>
        </p:nvSpPr>
        <p:spPr bwMode="auto">
          <a:xfrm>
            <a:off x="2473325" y="6062663"/>
            <a:ext cx="1647825" cy="434975"/>
          </a:xfrm>
          <a:prstGeom prst="wedgeRoundRectCallout">
            <a:avLst>
              <a:gd name="adj1" fmla="val 115125"/>
              <a:gd name="adj2" fmla="val -15620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Salakozó tér</a:t>
            </a:r>
          </a:p>
        </p:txBody>
      </p:sp>
      <p:sp>
        <p:nvSpPr>
          <p:cNvPr id="253960" name="AutoShape 8"/>
          <p:cNvSpPr>
            <a:spLocks noChangeArrowheads="1"/>
          </p:cNvSpPr>
          <p:nvPr/>
        </p:nvSpPr>
        <p:spPr bwMode="auto">
          <a:xfrm>
            <a:off x="188913" y="5127625"/>
            <a:ext cx="2790825" cy="644525"/>
          </a:xfrm>
          <a:prstGeom prst="wedgeRoundRectCallout">
            <a:avLst>
              <a:gd name="adj1" fmla="val 110694"/>
              <a:gd name="adj2" fmla="val -14556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Vándorrostély tüzelés szilárd tüzelőanyaghoz</a:t>
            </a:r>
          </a:p>
        </p:txBody>
      </p:sp>
      <p:sp>
        <p:nvSpPr>
          <p:cNvPr id="253961" name="AutoShape 9"/>
          <p:cNvSpPr>
            <a:spLocks noChangeArrowheads="1"/>
          </p:cNvSpPr>
          <p:nvPr/>
        </p:nvSpPr>
        <p:spPr bwMode="auto">
          <a:xfrm>
            <a:off x="7229475" y="1908175"/>
            <a:ext cx="1533525" cy="457200"/>
          </a:xfrm>
          <a:prstGeom prst="wedgeRoundRectCallout">
            <a:avLst>
              <a:gd name="adj1" fmla="val -123602"/>
              <a:gd name="adj2" fmla="val 22118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Túhevítés</a:t>
            </a:r>
          </a:p>
        </p:txBody>
      </p:sp>
      <p:sp>
        <p:nvSpPr>
          <p:cNvPr id="253962" name="AutoShape 10"/>
          <p:cNvSpPr>
            <a:spLocks noChangeArrowheads="1"/>
          </p:cNvSpPr>
          <p:nvPr/>
        </p:nvSpPr>
        <p:spPr bwMode="auto">
          <a:xfrm>
            <a:off x="1987550" y="974725"/>
            <a:ext cx="1568450" cy="541338"/>
          </a:xfrm>
          <a:prstGeom prst="wedgeRoundRectCallout">
            <a:avLst>
              <a:gd name="adj1" fmla="val 136236"/>
              <a:gd name="adj2" fmla="val 26173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Kazándob</a:t>
            </a: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3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4" grpId="0"/>
      <p:bldP spid="253956" grpId="0" animBg="1"/>
      <p:bldP spid="253957" grpId="0" animBg="1"/>
      <p:bldP spid="253959" grpId="0" animBg="1"/>
      <p:bldP spid="253960" grpId="0" animBg="1"/>
      <p:bldP spid="253961" grpId="0" animBg="1"/>
      <p:bldP spid="2539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86" name="Picture 10" descr="Osztottkamrás kazá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0563" y="1198563"/>
            <a:ext cx="4516437" cy="5151437"/>
          </a:xfrm>
          <a:prstGeom prst="rect">
            <a:avLst/>
          </a:prstGeom>
          <a:noFill/>
        </p:spPr>
      </p:pic>
      <p:sp>
        <p:nvSpPr>
          <p:cNvPr id="254979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12725"/>
            <a:ext cx="8229600" cy="582613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</a:rPr>
              <a:t>Falazott tűzterű, osztott kamrás kazán</a:t>
            </a:r>
          </a:p>
        </p:txBody>
      </p:sp>
      <p:sp>
        <p:nvSpPr>
          <p:cNvPr id="254980" name="AutoShape 4"/>
          <p:cNvSpPr>
            <a:spLocks noChangeArrowheads="1"/>
          </p:cNvSpPr>
          <p:nvPr/>
        </p:nvSpPr>
        <p:spPr bwMode="auto">
          <a:xfrm>
            <a:off x="7318375" y="3409950"/>
            <a:ext cx="1581150" cy="715963"/>
          </a:xfrm>
          <a:prstGeom prst="wedgeRoundRectCallout">
            <a:avLst>
              <a:gd name="adj1" fmla="val -119880"/>
              <a:gd name="adj2" fmla="val 7372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Tápvíz előmelegítő</a:t>
            </a:r>
          </a:p>
        </p:txBody>
      </p:sp>
      <p:sp>
        <p:nvSpPr>
          <p:cNvPr id="254981" name="AutoShape 5"/>
          <p:cNvSpPr>
            <a:spLocks noChangeArrowheads="1"/>
          </p:cNvSpPr>
          <p:nvPr/>
        </p:nvSpPr>
        <p:spPr bwMode="auto">
          <a:xfrm>
            <a:off x="196850" y="1747838"/>
            <a:ext cx="3587750" cy="1625600"/>
          </a:xfrm>
          <a:prstGeom prst="wedgeRoundRectCallout">
            <a:avLst>
              <a:gd name="adj1" fmla="val 84468"/>
              <a:gd name="adj2" fmla="val 1708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Egyenes vízcsövek, melyek több különálló kamrába csatlakoznak. A csövek a természetes cirkuláció elősegítése érdekében ferdék. </a:t>
            </a:r>
          </a:p>
        </p:txBody>
      </p:sp>
      <p:sp>
        <p:nvSpPr>
          <p:cNvPr id="254982" name="AutoShape 6"/>
          <p:cNvSpPr>
            <a:spLocks noChangeArrowheads="1"/>
          </p:cNvSpPr>
          <p:nvPr/>
        </p:nvSpPr>
        <p:spPr bwMode="auto">
          <a:xfrm>
            <a:off x="2473325" y="6062663"/>
            <a:ext cx="1647825" cy="434975"/>
          </a:xfrm>
          <a:prstGeom prst="wedgeRoundRectCallout">
            <a:avLst>
              <a:gd name="adj1" fmla="val 115125"/>
              <a:gd name="adj2" fmla="val -15620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Salakozó tér</a:t>
            </a:r>
          </a:p>
        </p:txBody>
      </p:sp>
      <p:sp>
        <p:nvSpPr>
          <p:cNvPr id="254983" name="AutoShape 7"/>
          <p:cNvSpPr>
            <a:spLocks noChangeArrowheads="1"/>
          </p:cNvSpPr>
          <p:nvPr/>
        </p:nvSpPr>
        <p:spPr bwMode="auto">
          <a:xfrm>
            <a:off x="188913" y="5127625"/>
            <a:ext cx="2790825" cy="644525"/>
          </a:xfrm>
          <a:prstGeom prst="wedgeRoundRectCallout">
            <a:avLst>
              <a:gd name="adj1" fmla="val 118375"/>
              <a:gd name="adj2" fmla="val -8152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Lépcsősrostély tüzelés szilárd tüzelőanyaghoz</a:t>
            </a:r>
          </a:p>
        </p:txBody>
      </p:sp>
      <p:sp>
        <p:nvSpPr>
          <p:cNvPr id="254984" name="AutoShape 8"/>
          <p:cNvSpPr>
            <a:spLocks noChangeArrowheads="1"/>
          </p:cNvSpPr>
          <p:nvPr/>
        </p:nvSpPr>
        <p:spPr bwMode="auto">
          <a:xfrm>
            <a:off x="692150" y="3873500"/>
            <a:ext cx="1533525" cy="457200"/>
          </a:xfrm>
          <a:prstGeom prst="wedgeRoundRectCallout">
            <a:avLst>
              <a:gd name="adj1" fmla="val 230125"/>
              <a:gd name="adj2" fmla="val -19861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Túlhevítés</a:t>
            </a:r>
          </a:p>
        </p:txBody>
      </p:sp>
      <p:sp>
        <p:nvSpPr>
          <p:cNvPr id="254985" name="AutoShape 9"/>
          <p:cNvSpPr>
            <a:spLocks noChangeArrowheads="1"/>
          </p:cNvSpPr>
          <p:nvPr/>
        </p:nvSpPr>
        <p:spPr bwMode="auto">
          <a:xfrm>
            <a:off x="1987550" y="974725"/>
            <a:ext cx="1568450" cy="541338"/>
          </a:xfrm>
          <a:prstGeom prst="wedgeRoundRectCallout">
            <a:avLst>
              <a:gd name="adj1" fmla="val 177935"/>
              <a:gd name="adj2" fmla="val 22272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Kazándob</a:t>
            </a: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49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4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4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4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4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4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4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/>
      <p:bldP spid="254980" grpId="0" animBg="1"/>
      <p:bldP spid="254981" grpId="0" animBg="1"/>
      <p:bldP spid="254982" grpId="0" animBg="1"/>
      <p:bldP spid="254983" grpId="0" animBg="1"/>
      <p:bldP spid="254984" grpId="0" animBg="1"/>
      <p:bldP spid="2549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0" name="Picture 10" descr="Meredekcsöves kazá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6950" y="1236663"/>
            <a:ext cx="4294188" cy="4779962"/>
          </a:xfrm>
          <a:prstGeom prst="rect">
            <a:avLst/>
          </a:prstGeom>
          <a:noFill/>
        </p:spPr>
      </p:pic>
      <p:sp>
        <p:nvSpPr>
          <p:cNvPr id="256003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38125"/>
            <a:ext cx="8229600" cy="582613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</a:rPr>
              <a:t>Meredekcsöves kazán</a:t>
            </a:r>
          </a:p>
        </p:txBody>
      </p:sp>
      <p:sp>
        <p:nvSpPr>
          <p:cNvPr id="256004" name="AutoShape 4"/>
          <p:cNvSpPr>
            <a:spLocks noChangeArrowheads="1"/>
          </p:cNvSpPr>
          <p:nvPr/>
        </p:nvSpPr>
        <p:spPr bwMode="auto">
          <a:xfrm>
            <a:off x="7378700" y="5132388"/>
            <a:ext cx="1581150" cy="715962"/>
          </a:xfrm>
          <a:prstGeom prst="wedgeRoundRectCallout">
            <a:avLst>
              <a:gd name="adj1" fmla="val -88051"/>
              <a:gd name="adj2" fmla="val -19878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Tápvíz előmelegítő</a:t>
            </a:r>
          </a:p>
        </p:txBody>
      </p:sp>
      <p:sp>
        <p:nvSpPr>
          <p:cNvPr id="256005" name="AutoShape 5"/>
          <p:cNvSpPr>
            <a:spLocks noChangeArrowheads="1"/>
          </p:cNvSpPr>
          <p:nvPr/>
        </p:nvSpPr>
        <p:spPr bwMode="auto">
          <a:xfrm>
            <a:off x="196850" y="3074988"/>
            <a:ext cx="3695700" cy="1717675"/>
          </a:xfrm>
          <a:prstGeom prst="wedgeRoundRectCallout">
            <a:avLst>
              <a:gd name="adj1" fmla="val 74356"/>
              <a:gd name="adj2" fmla="val -2920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Függőleges vízcsövek, melyek egy része jobban (felszálló csövek) más része kevésbé fűtött (ejtőcsövek). A csövekben természetes cirkuláció van.</a:t>
            </a:r>
          </a:p>
        </p:txBody>
      </p:sp>
      <p:sp>
        <p:nvSpPr>
          <p:cNvPr id="256006" name="AutoShape 6"/>
          <p:cNvSpPr>
            <a:spLocks noChangeArrowheads="1"/>
          </p:cNvSpPr>
          <p:nvPr/>
        </p:nvSpPr>
        <p:spPr bwMode="auto">
          <a:xfrm>
            <a:off x="2473325" y="6062663"/>
            <a:ext cx="1647825" cy="434975"/>
          </a:xfrm>
          <a:prstGeom prst="wedgeRoundRectCallout">
            <a:avLst>
              <a:gd name="adj1" fmla="val 114259"/>
              <a:gd name="adj2" fmla="val -27189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Salakozó tér</a:t>
            </a:r>
          </a:p>
        </p:txBody>
      </p:sp>
      <p:sp>
        <p:nvSpPr>
          <p:cNvPr id="256007" name="AutoShape 7"/>
          <p:cNvSpPr>
            <a:spLocks noChangeArrowheads="1"/>
          </p:cNvSpPr>
          <p:nvPr/>
        </p:nvSpPr>
        <p:spPr bwMode="auto">
          <a:xfrm>
            <a:off x="188913" y="5127625"/>
            <a:ext cx="2790825" cy="644525"/>
          </a:xfrm>
          <a:prstGeom prst="wedgeRoundRectCallout">
            <a:avLst>
              <a:gd name="adj1" fmla="val 126051"/>
              <a:gd name="adj2" fmla="val -11699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Vándorrostély tüzelés szilárd tüzelőanyaghoz</a:t>
            </a:r>
          </a:p>
        </p:txBody>
      </p:sp>
      <p:sp>
        <p:nvSpPr>
          <p:cNvPr id="256008" name="AutoShape 8"/>
          <p:cNvSpPr>
            <a:spLocks noChangeArrowheads="1"/>
          </p:cNvSpPr>
          <p:nvPr/>
        </p:nvSpPr>
        <p:spPr bwMode="auto">
          <a:xfrm>
            <a:off x="4000500" y="992188"/>
            <a:ext cx="1533525" cy="457200"/>
          </a:xfrm>
          <a:prstGeom prst="wedgeRoundRectCallout">
            <a:avLst>
              <a:gd name="adj1" fmla="val 46171"/>
              <a:gd name="adj2" fmla="val 32465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Túlhevítés</a:t>
            </a:r>
          </a:p>
        </p:txBody>
      </p:sp>
      <p:sp>
        <p:nvSpPr>
          <p:cNvPr id="256009" name="AutoShape 9"/>
          <p:cNvSpPr>
            <a:spLocks noChangeArrowheads="1"/>
          </p:cNvSpPr>
          <p:nvPr/>
        </p:nvSpPr>
        <p:spPr bwMode="auto">
          <a:xfrm>
            <a:off x="279400" y="866775"/>
            <a:ext cx="3305175" cy="950913"/>
          </a:xfrm>
          <a:prstGeom prst="wedgeRoundRectCallout">
            <a:avLst>
              <a:gd name="adj1" fmla="val 90056"/>
              <a:gd name="adj2" fmla="val 11494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Gyűjtő és elosztó kazándobok a csőkötegek csatlakoztatására</a:t>
            </a:r>
          </a:p>
        </p:txBody>
      </p:sp>
      <p:sp>
        <p:nvSpPr>
          <p:cNvPr id="256011" name="AutoShape 11"/>
          <p:cNvSpPr>
            <a:spLocks noChangeArrowheads="1"/>
          </p:cNvSpPr>
          <p:nvPr/>
        </p:nvSpPr>
        <p:spPr bwMode="auto">
          <a:xfrm>
            <a:off x="7607300" y="3937000"/>
            <a:ext cx="1292225" cy="427038"/>
          </a:xfrm>
          <a:prstGeom prst="wedgeRoundRectCallout">
            <a:avLst>
              <a:gd name="adj1" fmla="val -119657"/>
              <a:gd name="adj2" fmla="val -19609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Léghevítő</a:t>
            </a:r>
          </a:p>
        </p:txBody>
      </p:sp>
      <p:sp>
        <p:nvSpPr>
          <p:cNvPr id="256012" name="AutoShape 12"/>
          <p:cNvSpPr>
            <a:spLocks noChangeArrowheads="1"/>
          </p:cNvSpPr>
          <p:nvPr/>
        </p:nvSpPr>
        <p:spPr bwMode="auto">
          <a:xfrm>
            <a:off x="7389813" y="1563688"/>
            <a:ext cx="1533525" cy="457200"/>
          </a:xfrm>
          <a:prstGeom prst="wedgeRoundRectCallout">
            <a:avLst>
              <a:gd name="adj1" fmla="val -68116"/>
              <a:gd name="adj2" fmla="val 29131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Kéményhez</a:t>
            </a:r>
          </a:p>
        </p:txBody>
      </p:sp>
      <p:sp>
        <p:nvSpPr>
          <p:cNvPr id="256013" name="AutoShape 13"/>
          <p:cNvSpPr>
            <a:spLocks noChangeArrowheads="1"/>
          </p:cNvSpPr>
          <p:nvPr/>
        </p:nvSpPr>
        <p:spPr bwMode="auto">
          <a:xfrm>
            <a:off x="6807200" y="768350"/>
            <a:ext cx="1660525" cy="509588"/>
          </a:xfrm>
          <a:prstGeom prst="wedgeRoundRectCallout">
            <a:avLst>
              <a:gd name="adj1" fmla="val -84894"/>
              <a:gd name="adj2" fmla="val 38925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Ejtőcsövek</a:t>
            </a:r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6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/>
      <p:bldP spid="256004" grpId="0" animBg="1"/>
      <p:bldP spid="256005" grpId="0" animBg="1"/>
      <p:bldP spid="256006" grpId="0" animBg="1"/>
      <p:bldP spid="256007" grpId="0" animBg="1"/>
      <p:bldP spid="256008" grpId="0" animBg="1"/>
      <p:bldP spid="256009" grpId="0" animBg="1"/>
      <p:bldP spid="256011" grpId="0" animBg="1"/>
      <p:bldP spid="256012" grpId="0" animBg="1"/>
      <p:bldP spid="2560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37" name="Picture 13" descr="Csöves kazá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7950" y="1360488"/>
            <a:ext cx="3257550" cy="5105400"/>
          </a:xfrm>
          <a:prstGeom prst="rect">
            <a:avLst/>
          </a:prstGeom>
          <a:noFill/>
        </p:spPr>
      </p:pic>
      <p:sp>
        <p:nvSpPr>
          <p:cNvPr id="257027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38125"/>
            <a:ext cx="8229600" cy="582613"/>
          </a:xfrm>
        </p:spPr>
        <p:txBody>
          <a:bodyPr/>
          <a:lstStyle/>
          <a:p>
            <a:r>
              <a:rPr lang="hu-HU" sz="3200" b="1">
                <a:solidFill>
                  <a:schemeClr val="tx1"/>
                </a:solidFill>
              </a:rPr>
              <a:t>Besugárzott tűzterű kazán</a:t>
            </a:r>
          </a:p>
        </p:txBody>
      </p:sp>
      <p:sp>
        <p:nvSpPr>
          <p:cNvPr id="257028" name="AutoShape 4"/>
          <p:cNvSpPr>
            <a:spLocks noChangeArrowheads="1"/>
          </p:cNvSpPr>
          <p:nvPr/>
        </p:nvSpPr>
        <p:spPr bwMode="auto">
          <a:xfrm>
            <a:off x="7378700" y="5132388"/>
            <a:ext cx="1581150" cy="715962"/>
          </a:xfrm>
          <a:prstGeom prst="wedgeRoundRectCallout">
            <a:avLst>
              <a:gd name="adj1" fmla="val -151708"/>
              <a:gd name="adj2" fmla="val -45000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Tápvíz előmelegítő</a:t>
            </a:r>
          </a:p>
        </p:txBody>
      </p:sp>
      <p:sp>
        <p:nvSpPr>
          <p:cNvPr id="257029" name="AutoShape 5"/>
          <p:cNvSpPr>
            <a:spLocks noChangeArrowheads="1"/>
          </p:cNvSpPr>
          <p:nvPr/>
        </p:nvSpPr>
        <p:spPr bwMode="auto">
          <a:xfrm>
            <a:off x="212725" y="1047750"/>
            <a:ext cx="3482975" cy="1397000"/>
          </a:xfrm>
          <a:prstGeom prst="wedgeRoundRectCallout">
            <a:avLst>
              <a:gd name="adj1" fmla="val 83227"/>
              <a:gd name="adj2" fmla="val 1501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>
                <a:solidFill>
                  <a:srgbClr val="00506E"/>
                </a:solidFill>
              </a:rPr>
              <a:t>A függőleges csövek burkolják  a teljes tűzteret. Az elgőzölögtető felület teljes egészében besugárzott.</a:t>
            </a:r>
          </a:p>
        </p:txBody>
      </p:sp>
      <p:sp>
        <p:nvSpPr>
          <p:cNvPr id="257031" name="AutoShape 7"/>
          <p:cNvSpPr>
            <a:spLocks noChangeArrowheads="1"/>
          </p:cNvSpPr>
          <p:nvPr/>
        </p:nvSpPr>
        <p:spPr bwMode="auto">
          <a:xfrm>
            <a:off x="280988" y="3132138"/>
            <a:ext cx="1968500" cy="842962"/>
          </a:xfrm>
          <a:prstGeom prst="wedgeRoundRectCallout">
            <a:avLst>
              <a:gd name="adj1" fmla="val 150000"/>
              <a:gd name="adj2" fmla="val 12457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Szénpor, olaj vagy gázégők</a:t>
            </a:r>
          </a:p>
        </p:txBody>
      </p:sp>
      <p:sp>
        <p:nvSpPr>
          <p:cNvPr id="257032" name="AutoShape 8"/>
          <p:cNvSpPr>
            <a:spLocks noChangeArrowheads="1"/>
          </p:cNvSpPr>
          <p:nvPr/>
        </p:nvSpPr>
        <p:spPr bwMode="auto">
          <a:xfrm>
            <a:off x="7094538" y="1052513"/>
            <a:ext cx="1533525" cy="457200"/>
          </a:xfrm>
          <a:prstGeom prst="wedgeRoundRectCallout">
            <a:avLst>
              <a:gd name="adj1" fmla="val -177431"/>
              <a:gd name="adj2" fmla="val 30451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Túlhevítés</a:t>
            </a:r>
          </a:p>
        </p:txBody>
      </p:sp>
      <p:sp>
        <p:nvSpPr>
          <p:cNvPr id="257034" name="AutoShape 10"/>
          <p:cNvSpPr>
            <a:spLocks noChangeArrowheads="1"/>
          </p:cNvSpPr>
          <p:nvPr/>
        </p:nvSpPr>
        <p:spPr bwMode="auto">
          <a:xfrm>
            <a:off x="7499350" y="2001838"/>
            <a:ext cx="1292225" cy="427037"/>
          </a:xfrm>
          <a:prstGeom prst="wedgeRoundRectCallout">
            <a:avLst>
              <a:gd name="adj1" fmla="val -117324"/>
              <a:gd name="adj2" fmla="val 19646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Léghevítő</a:t>
            </a:r>
          </a:p>
        </p:txBody>
      </p:sp>
      <p:sp>
        <p:nvSpPr>
          <p:cNvPr id="257035" name="AutoShape 11"/>
          <p:cNvSpPr>
            <a:spLocks noChangeArrowheads="1"/>
          </p:cNvSpPr>
          <p:nvPr/>
        </p:nvSpPr>
        <p:spPr bwMode="auto">
          <a:xfrm>
            <a:off x="7610475" y="3849688"/>
            <a:ext cx="1533525" cy="457200"/>
          </a:xfrm>
          <a:prstGeom prst="wedgeRoundRectCallout">
            <a:avLst>
              <a:gd name="adj1" fmla="val -92444"/>
              <a:gd name="adj2" fmla="val -13541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Kéményhez</a:t>
            </a: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7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7" grpId="0"/>
      <p:bldP spid="257028" grpId="0" animBg="1"/>
      <p:bldP spid="257029" grpId="0" animBg="1"/>
      <p:bldP spid="257031" grpId="0" animBg="1"/>
      <p:bldP spid="257032" grpId="0" animBg="1"/>
      <p:bldP spid="257034" grpId="0" animBg="1"/>
      <p:bldP spid="2570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8" name="Picture 10" descr="Ljungströ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5463" y="1223963"/>
            <a:ext cx="2787650" cy="4759325"/>
          </a:xfrm>
          <a:prstGeom prst="rect">
            <a:avLst/>
          </a:prstGeom>
          <a:noFill/>
        </p:spPr>
      </p:pic>
      <p:sp>
        <p:nvSpPr>
          <p:cNvPr id="258051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38125"/>
            <a:ext cx="8229600" cy="582613"/>
          </a:xfrm>
        </p:spPr>
        <p:txBody>
          <a:bodyPr/>
          <a:lstStyle/>
          <a:p>
            <a:r>
              <a:rPr lang="hu-HU" sz="3200" b="1" dirty="0" err="1">
                <a:solidFill>
                  <a:schemeClr val="tx1"/>
                </a:solidFill>
              </a:rPr>
              <a:t>Ljungström</a:t>
            </a:r>
            <a:r>
              <a:rPr lang="hu-HU" sz="3200" b="1" dirty="0">
                <a:solidFill>
                  <a:schemeClr val="tx1"/>
                </a:solidFill>
              </a:rPr>
              <a:t> léghevítő</a:t>
            </a:r>
          </a:p>
        </p:txBody>
      </p:sp>
      <p:sp>
        <p:nvSpPr>
          <p:cNvPr id="258053" name="AutoShape 5"/>
          <p:cNvSpPr>
            <a:spLocks noChangeArrowheads="1"/>
          </p:cNvSpPr>
          <p:nvPr/>
        </p:nvSpPr>
        <p:spPr bwMode="auto">
          <a:xfrm>
            <a:off x="333375" y="4476750"/>
            <a:ext cx="3482975" cy="1397000"/>
          </a:xfrm>
          <a:prstGeom prst="wedgeRoundRectCallout">
            <a:avLst>
              <a:gd name="adj1" fmla="val 89380"/>
              <a:gd name="adj2" fmla="val -5829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A forgó dobban lévő lemezek váltakozva érintkeznek a füstgázzal és a levegővel. Regeneratív hőcserélő.</a:t>
            </a:r>
          </a:p>
        </p:txBody>
      </p:sp>
      <p:sp>
        <p:nvSpPr>
          <p:cNvPr id="258055" name="AutoShape 7"/>
          <p:cNvSpPr>
            <a:spLocks noChangeArrowheads="1"/>
          </p:cNvSpPr>
          <p:nvPr/>
        </p:nvSpPr>
        <p:spPr bwMode="auto">
          <a:xfrm>
            <a:off x="1593850" y="2593975"/>
            <a:ext cx="1533525" cy="457200"/>
          </a:xfrm>
          <a:prstGeom prst="wedgeRoundRectCallout">
            <a:avLst>
              <a:gd name="adj1" fmla="val 178259"/>
              <a:gd name="adj2" fmla="val 7430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Füstgáz</a:t>
            </a:r>
          </a:p>
        </p:txBody>
      </p:sp>
      <p:sp>
        <p:nvSpPr>
          <p:cNvPr id="258056" name="AutoShape 8"/>
          <p:cNvSpPr>
            <a:spLocks noChangeArrowheads="1"/>
          </p:cNvSpPr>
          <p:nvPr/>
        </p:nvSpPr>
        <p:spPr bwMode="auto">
          <a:xfrm>
            <a:off x="7743825" y="4349750"/>
            <a:ext cx="1079500" cy="427038"/>
          </a:xfrm>
          <a:prstGeom prst="wedgeRoundRectCallout">
            <a:avLst>
              <a:gd name="adj1" fmla="val -180000"/>
              <a:gd name="adj2" fmla="val -36747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Levegő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/>
      <p:bldP spid="258053" grpId="0" animBg="1"/>
      <p:bldP spid="258055" grpId="0" animBg="1"/>
      <p:bldP spid="2580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106" name="Picture 10" descr="La Mont kazá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38525" y="1606550"/>
            <a:ext cx="4475163" cy="4624388"/>
          </a:xfrm>
          <a:prstGeom prst="rect">
            <a:avLst/>
          </a:prstGeom>
          <a:noFill/>
        </p:spPr>
      </p:pic>
      <p:sp>
        <p:nvSpPr>
          <p:cNvPr id="2600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38125"/>
            <a:ext cx="8229600" cy="582613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</a:rPr>
              <a:t>Kényszer </a:t>
            </a:r>
            <a:r>
              <a:rPr lang="hu-HU" sz="3200" b="1" dirty="0" err="1">
                <a:solidFill>
                  <a:schemeClr val="tx1"/>
                </a:solidFill>
              </a:rPr>
              <a:t>keringetésű</a:t>
            </a:r>
            <a:r>
              <a:rPr lang="hu-HU" sz="3200" b="1" dirty="0">
                <a:solidFill>
                  <a:schemeClr val="tx1"/>
                </a:solidFill>
              </a:rPr>
              <a:t> La Mont-kazán</a:t>
            </a:r>
          </a:p>
        </p:txBody>
      </p:sp>
      <p:sp>
        <p:nvSpPr>
          <p:cNvPr id="260100" name="AutoShape 4"/>
          <p:cNvSpPr>
            <a:spLocks noChangeArrowheads="1"/>
          </p:cNvSpPr>
          <p:nvPr/>
        </p:nvSpPr>
        <p:spPr bwMode="auto">
          <a:xfrm>
            <a:off x="7196138" y="1763713"/>
            <a:ext cx="1581150" cy="715962"/>
          </a:xfrm>
          <a:prstGeom prst="wedgeRoundRectCallout">
            <a:avLst>
              <a:gd name="adj1" fmla="val -103514"/>
              <a:gd name="adj2" fmla="val 131153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Tápvíz előmelegítő</a:t>
            </a:r>
          </a:p>
        </p:txBody>
      </p:sp>
      <p:sp>
        <p:nvSpPr>
          <p:cNvPr id="260101" name="AutoShape 5"/>
          <p:cNvSpPr>
            <a:spLocks noChangeArrowheads="1"/>
          </p:cNvSpPr>
          <p:nvPr/>
        </p:nvSpPr>
        <p:spPr bwMode="auto">
          <a:xfrm>
            <a:off x="227013" y="941388"/>
            <a:ext cx="3817937" cy="1016000"/>
          </a:xfrm>
          <a:prstGeom prst="wedgeRoundRectCallout">
            <a:avLst>
              <a:gd name="adj1" fmla="val 79190"/>
              <a:gd name="adj2" fmla="val 19671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A besugárzott tűzteret burkoló sok kis átmérőjű csőben szivattyú tartja fenn a keringést.</a:t>
            </a:r>
          </a:p>
        </p:txBody>
      </p:sp>
      <p:sp>
        <p:nvSpPr>
          <p:cNvPr id="260102" name="AutoShape 6"/>
          <p:cNvSpPr>
            <a:spLocks noChangeArrowheads="1"/>
          </p:cNvSpPr>
          <p:nvPr/>
        </p:nvSpPr>
        <p:spPr bwMode="auto">
          <a:xfrm>
            <a:off x="212725" y="2706688"/>
            <a:ext cx="3162300" cy="1558925"/>
          </a:xfrm>
          <a:prstGeom prst="wedgeRoundRectCallout">
            <a:avLst>
              <a:gd name="adj1" fmla="val 80019"/>
              <a:gd name="adj2" fmla="val 88491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Szénpor tüzelő berendezés. A malomban őrléssel előállított szénport ventilátorok fújják be a tűztérbe</a:t>
            </a:r>
          </a:p>
        </p:txBody>
      </p:sp>
      <p:sp>
        <p:nvSpPr>
          <p:cNvPr id="260103" name="AutoShape 7"/>
          <p:cNvSpPr>
            <a:spLocks noChangeArrowheads="1"/>
          </p:cNvSpPr>
          <p:nvPr/>
        </p:nvSpPr>
        <p:spPr bwMode="auto">
          <a:xfrm>
            <a:off x="7094538" y="1052513"/>
            <a:ext cx="1533525" cy="457200"/>
          </a:xfrm>
          <a:prstGeom prst="wedgeRoundRectCallout">
            <a:avLst>
              <a:gd name="adj1" fmla="val -137782"/>
              <a:gd name="adj2" fmla="val 24756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Túlhevítés</a:t>
            </a:r>
          </a:p>
        </p:txBody>
      </p:sp>
      <p:sp>
        <p:nvSpPr>
          <p:cNvPr id="260104" name="AutoShape 8"/>
          <p:cNvSpPr>
            <a:spLocks noChangeArrowheads="1"/>
          </p:cNvSpPr>
          <p:nvPr/>
        </p:nvSpPr>
        <p:spPr bwMode="auto">
          <a:xfrm>
            <a:off x="7254875" y="2689225"/>
            <a:ext cx="1292225" cy="427038"/>
          </a:xfrm>
          <a:prstGeom prst="wedgeRoundRectCallout">
            <a:avLst>
              <a:gd name="adj1" fmla="val -117444"/>
              <a:gd name="adj2" fmla="val 24628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Léghevítő</a:t>
            </a:r>
          </a:p>
        </p:txBody>
      </p:sp>
      <p:sp>
        <p:nvSpPr>
          <p:cNvPr id="260105" name="AutoShape 9"/>
          <p:cNvSpPr>
            <a:spLocks noChangeArrowheads="1"/>
          </p:cNvSpPr>
          <p:nvPr/>
        </p:nvSpPr>
        <p:spPr bwMode="auto">
          <a:xfrm>
            <a:off x="7610475" y="3849688"/>
            <a:ext cx="1533525" cy="457200"/>
          </a:xfrm>
          <a:prstGeom prst="wedgeRoundRectCallout">
            <a:avLst>
              <a:gd name="adj1" fmla="val -97412"/>
              <a:gd name="adj2" fmla="val 16770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Kéményhez</a:t>
            </a: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0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/>
      <p:bldP spid="260100" grpId="0" animBg="1"/>
      <p:bldP spid="260101" grpId="0" animBg="1"/>
      <p:bldP spid="260102" grpId="0" animBg="1"/>
      <p:bldP spid="260103" grpId="0" animBg="1"/>
      <p:bldP spid="260104" grpId="0" animBg="1"/>
      <p:bldP spid="26010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30" name="Picture 10" descr="Golyósmal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4588" y="2097088"/>
            <a:ext cx="4762500" cy="3167062"/>
          </a:xfrm>
          <a:prstGeom prst="rect">
            <a:avLst/>
          </a:prstGeom>
          <a:noFill/>
        </p:spPr>
      </p:pic>
      <p:sp>
        <p:nvSpPr>
          <p:cNvPr id="2611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38125"/>
            <a:ext cx="8229600" cy="582613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</a:rPr>
              <a:t>Golyósmalom</a:t>
            </a:r>
          </a:p>
        </p:txBody>
      </p:sp>
      <p:sp>
        <p:nvSpPr>
          <p:cNvPr id="261126" name="AutoShape 6"/>
          <p:cNvSpPr>
            <a:spLocks noChangeArrowheads="1"/>
          </p:cNvSpPr>
          <p:nvPr/>
        </p:nvSpPr>
        <p:spPr bwMode="auto">
          <a:xfrm>
            <a:off x="304800" y="5387975"/>
            <a:ext cx="1760538" cy="539750"/>
          </a:xfrm>
          <a:prstGeom prst="wedgeRoundRectCallout">
            <a:avLst>
              <a:gd name="adj1" fmla="val 162713"/>
              <a:gd name="adj2" fmla="val -14676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Őrlőgolyók</a:t>
            </a:r>
          </a:p>
        </p:txBody>
      </p:sp>
      <p:sp>
        <p:nvSpPr>
          <p:cNvPr id="261132" name="AutoShape 12"/>
          <p:cNvSpPr>
            <a:spLocks noChangeArrowheads="1"/>
          </p:cNvSpPr>
          <p:nvPr/>
        </p:nvSpPr>
        <p:spPr bwMode="auto">
          <a:xfrm>
            <a:off x="342900" y="3338513"/>
            <a:ext cx="1760538" cy="539750"/>
          </a:xfrm>
          <a:prstGeom prst="wedgeRoundRectCallout">
            <a:avLst>
              <a:gd name="adj1" fmla="val 92560"/>
              <a:gd name="adj2" fmla="val 18911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Levegő</a:t>
            </a:r>
          </a:p>
        </p:txBody>
      </p:sp>
      <p:sp>
        <p:nvSpPr>
          <p:cNvPr id="261133" name="AutoShape 13"/>
          <p:cNvSpPr>
            <a:spLocks noChangeArrowheads="1"/>
          </p:cNvSpPr>
          <p:nvPr/>
        </p:nvSpPr>
        <p:spPr bwMode="auto">
          <a:xfrm>
            <a:off x="769938" y="1233488"/>
            <a:ext cx="1760537" cy="677862"/>
          </a:xfrm>
          <a:prstGeom prst="wedgeRoundRectCallout">
            <a:avLst>
              <a:gd name="adj1" fmla="val 82190"/>
              <a:gd name="adj2" fmla="val 37669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 dirty="0">
                <a:solidFill>
                  <a:srgbClr val="00506E"/>
                </a:solidFill>
              </a:rPr>
              <a:t>Darabos szén adagolás</a:t>
            </a:r>
          </a:p>
        </p:txBody>
      </p:sp>
      <p:sp>
        <p:nvSpPr>
          <p:cNvPr id="261134" name="AutoShape 14"/>
          <p:cNvSpPr>
            <a:spLocks noChangeArrowheads="1"/>
          </p:cNvSpPr>
          <p:nvPr/>
        </p:nvSpPr>
        <p:spPr bwMode="auto">
          <a:xfrm>
            <a:off x="6948488" y="844550"/>
            <a:ext cx="1760537" cy="936625"/>
          </a:xfrm>
          <a:prstGeom prst="wedgeRoundRectCallout">
            <a:avLst>
              <a:gd name="adj1" fmla="val -145403"/>
              <a:gd name="adj2" fmla="val 81185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>
                <a:solidFill>
                  <a:srgbClr val="00506E"/>
                </a:solidFill>
              </a:rPr>
              <a:t>Szénpor az égőhöz vagy a hombárba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1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1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1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1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1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/>
      <p:bldP spid="261126" grpId="0" animBg="1"/>
      <p:bldP spid="261132" grpId="0" animBg="1"/>
      <p:bldP spid="261133" grpId="0" animBg="1"/>
      <p:bldP spid="2611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238125"/>
            <a:ext cx="8229600" cy="582613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</a:rPr>
              <a:t>Kényszeráramlású kazánok</a:t>
            </a:r>
          </a:p>
        </p:txBody>
      </p:sp>
      <p:sp>
        <p:nvSpPr>
          <p:cNvPr id="262158" name="Text Box 14"/>
          <p:cNvSpPr txBox="1">
            <a:spLocks noChangeArrowheads="1"/>
          </p:cNvSpPr>
          <p:nvPr/>
        </p:nvSpPr>
        <p:spPr bwMode="auto">
          <a:xfrm>
            <a:off x="441325" y="2392363"/>
            <a:ext cx="84582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Nincsenek osztó és gyűjtő dobok vagy kamrák. Lényegében egyetlen cső a fűtőfelület, melyben szivattyú tartja fenn az áramlást.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2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2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7" grpId="0"/>
      <p:bldP spid="2621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38125"/>
            <a:ext cx="8229600" cy="582613"/>
          </a:xfrm>
        </p:spPr>
        <p:txBody>
          <a:bodyPr/>
          <a:lstStyle/>
          <a:p>
            <a:r>
              <a:rPr lang="hu-HU" sz="3200" b="1">
                <a:solidFill>
                  <a:schemeClr val="tx1"/>
                </a:solidFill>
              </a:rPr>
              <a:t>Kényszeráramlású kazánok</a:t>
            </a:r>
          </a:p>
        </p:txBody>
      </p:sp>
      <p:pic>
        <p:nvPicPr>
          <p:cNvPr id="263172" name="Picture 4" descr="Sulzer kazá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9938" y="1087438"/>
            <a:ext cx="3952875" cy="4983162"/>
          </a:xfrm>
          <a:prstGeom prst="rect">
            <a:avLst/>
          </a:prstGeom>
          <a:noFill/>
        </p:spPr>
      </p:pic>
      <p:pic>
        <p:nvPicPr>
          <p:cNvPr id="263173" name="Picture 5" descr="Benson kazá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3" y="1098550"/>
            <a:ext cx="3498850" cy="4981575"/>
          </a:xfrm>
          <a:prstGeom prst="rect">
            <a:avLst/>
          </a:prstGeom>
          <a:noFill/>
        </p:spPr>
      </p:pic>
      <p:sp>
        <p:nvSpPr>
          <p:cNvPr id="9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3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8" y="320675"/>
            <a:ext cx="8686800" cy="11430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</a:rPr>
              <a:t>Vízcsöves kazánok előnyei és hátrányai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4488"/>
            <a:ext cx="8229600" cy="34163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hu-HU" sz="2400" b="1" u="sng"/>
              <a:t>Előnyök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Nagy teljesítmény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Nagy nyomás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Kisebb füstgázoldali ellenállás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Rövidebb felfűtési idő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 sz="2400" b="1" u="sng"/>
              <a:t>Hátrányok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Kisebb rugalmasság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Tápvíz minőségére kényes</a:t>
            </a:r>
          </a:p>
          <a:p>
            <a:pPr lvl="1">
              <a:lnSpc>
                <a:spcPct val="80000"/>
              </a:lnSpc>
            </a:pPr>
            <a:r>
              <a:rPr lang="hu-HU" sz="2400"/>
              <a:t>A tisztítás bonyolultabb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9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900"/>
                            </p:stCondLst>
                            <p:childTnLst>
                              <p:par>
                                <p:cTn id="3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"/>
                            </p:stCondLst>
                            <p:childTnLst>
                              <p:par>
                                <p:cTn id="5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9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9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9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9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9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9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4" grpId="0"/>
      <p:bldP spid="259075" grpId="0" uiExpand="1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473075"/>
            <a:ext cx="8229600" cy="900113"/>
          </a:xfrm>
        </p:spPr>
        <p:txBody>
          <a:bodyPr/>
          <a:lstStyle/>
          <a:p>
            <a:r>
              <a:rPr lang="hu-HU" b="1">
                <a:solidFill>
                  <a:schemeClr val="tx1"/>
                </a:solidFill>
              </a:rPr>
              <a:t>Gőzturbinák</a:t>
            </a:r>
          </a:p>
        </p:txBody>
      </p:sp>
      <p:sp>
        <p:nvSpPr>
          <p:cNvPr id="247811" name="Text Box 3"/>
          <p:cNvSpPr txBox="1">
            <a:spLocks noChangeArrowheads="1"/>
          </p:cNvSpPr>
          <p:nvPr/>
        </p:nvSpPr>
        <p:spPr bwMode="auto">
          <a:xfrm>
            <a:off x="896938" y="2087563"/>
            <a:ext cx="7775575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/>
              <a:t>Axiális átömlésű akciós vagy reakciós turbinák. Működési elvük és felépítésük megegyezik ill. nagyon hasonló a gázturbinákéhoz.  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7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78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0" grpId="0"/>
      <p:bldP spid="2478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9438" y="247650"/>
            <a:ext cx="8229600" cy="838200"/>
          </a:xfrm>
        </p:spPr>
        <p:txBody>
          <a:bodyPr/>
          <a:lstStyle/>
          <a:p>
            <a:r>
              <a:rPr lang="hu-HU" b="1" dirty="0">
                <a:solidFill>
                  <a:schemeClr val="tx1"/>
                </a:solidFill>
              </a:rPr>
              <a:t>Felületi kondenzátor</a:t>
            </a:r>
          </a:p>
        </p:txBody>
      </p:sp>
      <p:pic>
        <p:nvPicPr>
          <p:cNvPr id="248835" name="Picture 3" descr="Kondenzá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250" y="1323975"/>
            <a:ext cx="7532688" cy="4519613"/>
          </a:xfrm>
          <a:prstGeom prst="rect">
            <a:avLst/>
          </a:prstGeom>
          <a:noFill/>
        </p:spPr>
      </p:pic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8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79438" y="247650"/>
            <a:ext cx="8229600" cy="838200"/>
          </a:xfrm>
        </p:spPr>
        <p:txBody>
          <a:bodyPr/>
          <a:lstStyle/>
          <a:p>
            <a:r>
              <a:rPr lang="hu-HU" b="1" dirty="0" err="1">
                <a:solidFill>
                  <a:schemeClr val="tx1"/>
                </a:solidFill>
              </a:rPr>
              <a:t>Gőzsugárszivattyú</a:t>
            </a:r>
            <a:endParaRPr lang="hu-HU" b="1" dirty="0">
              <a:solidFill>
                <a:schemeClr val="tx1"/>
              </a:solidFill>
            </a:endParaRPr>
          </a:p>
        </p:txBody>
      </p:sp>
      <p:pic>
        <p:nvPicPr>
          <p:cNvPr id="264196" name="Picture 4" descr="Gőzsugár szivatty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0413" y="1335088"/>
            <a:ext cx="5208587" cy="2601912"/>
          </a:xfrm>
          <a:prstGeom prst="rect">
            <a:avLst/>
          </a:prstGeom>
          <a:noFill/>
        </p:spPr>
      </p:pic>
      <p:sp>
        <p:nvSpPr>
          <p:cNvPr id="264197" name="AutoShape 5"/>
          <p:cNvSpPr>
            <a:spLocks noChangeArrowheads="1"/>
          </p:cNvSpPr>
          <p:nvPr/>
        </p:nvSpPr>
        <p:spPr bwMode="auto">
          <a:xfrm>
            <a:off x="1335088" y="1141413"/>
            <a:ext cx="1760537" cy="419100"/>
          </a:xfrm>
          <a:prstGeom prst="wedgeRoundRectCallout">
            <a:avLst>
              <a:gd name="adj1" fmla="val 176509"/>
              <a:gd name="adj2" fmla="val 22954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Laval-fúvóka</a:t>
            </a:r>
          </a:p>
        </p:txBody>
      </p:sp>
      <p:sp>
        <p:nvSpPr>
          <p:cNvPr id="264198" name="AutoShape 6"/>
          <p:cNvSpPr>
            <a:spLocks noChangeArrowheads="1"/>
          </p:cNvSpPr>
          <p:nvPr/>
        </p:nvSpPr>
        <p:spPr bwMode="auto">
          <a:xfrm>
            <a:off x="7947025" y="3952875"/>
            <a:ext cx="1196975" cy="754063"/>
          </a:xfrm>
          <a:prstGeom prst="wedgeRoundRectCallout">
            <a:avLst>
              <a:gd name="adj1" fmla="val -159019"/>
              <a:gd name="adj2" fmla="val -268106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Gőz belépés</a:t>
            </a:r>
          </a:p>
        </p:txBody>
      </p:sp>
      <p:sp>
        <p:nvSpPr>
          <p:cNvPr id="264199" name="AutoShape 7"/>
          <p:cNvSpPr>
            <a:spLocks noChangeArrowheads="1"/>
          </p:cNvSpPr>
          <p:nvPr/>
        </p:nvSpPr>
        <p:spPr bwMode="auto">
          <a:xfrm>
            <a:off x="6859588" y="5416550"/>
            <a:ext cx="1760537" cy="633413"/>
          </a:xfrm>
          <a:prstGeom prst="wedgeRoundRectCallout">
            <a:avLst>
              <a:gd name="adj1" fmla="val -106537"/>
              <a:gd name="adj2" fmla="val -37781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Levegő elszívás</a:t>
            </a:r>
          </a:p>
        </p:txBody>
      </p:sp>
      <p:sp>
        <p:nvSpPr>
          <p:cNvPr id="264200" name="AutoShape 8"/>
          <p:cNvSpPr>
            <a:spLocks noChangeArrowheads="1"/>
          </p:cNvSpPr>
          <p:nvPr/>
        </p:nvSpPr>
        <p:spPr bwMode="auto">
          <a:xfrm>
            <a:off x="258763" y="3405188"/>
            <a:ext cx="4002087" cy="1485900"/>
          </a:xfrm>
          <a:prstGeom prst="wedgeRoundRectCallout">
            <a:avLst>
              <a:gd name="adj1" fmla="val 53449"/>
              <a:gd name="adj2" fmla="val -12702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nagy sebességű gőzáram depressziót idéz elő, ami lehetővé teszi a levegő elszívását és a szükséges vákuum előállítását a kondenzátorban.</a:t>
            </a:r>
          </a:p>
        </p:txBody>
      </p:sp>
      <p:sp>
        <p:nvSpPr>
          <p:cNvPr id="264201" name="Text Box 9"/>
          <p:cNvSpPr txBox="1">
            <a:spLocks noChangeArrowheads="1"/>
          </p:cNvSpPr>
          <p:nvPr/>
        </p:nvSpPr>
        <p:spPr bwMode="auto">
          <a:xfrm>
            <a:off x="258763" y="5318125"/>
            <a:ext cx="61722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Az elérhető vákuum 0,15 bar. 2-3 </a:t>
            </a:r>
            <a:r>
              <a:rPr lang="hu-HU" sz="2000" dirty="0" smtClean="0"/>
              <a:t>sorba kapcsolt </a:t>
            </a:r>
            <a:r>
              <a:rPr lang="hu-HU" sz="2000" dirty="0"/>
              <a:t>fokozattal 0,025 .. 0,015 bar is elérhető.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4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4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4" grpId="0"/>
      <p:bldP spid="264197" grpId="0" animBg="1"/>
      <p:bldP spid="264198" grpId="0" animBg="1"/>
      <p:bldP spid="264199" grpId="0" animBg="1"/>
      <p:bldP spid="264200" grpId="0" animBg="1"/>
      <p:bldP spid="2642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3" y="312738"/>
            <a:ext cx="8229600" cy="1143000"/>
          </a:xfrm>
        </p:spPr>
        <p:txBody>
          <a:bodyPr/>
          <a:lstStyle/>
          <a:p>
            <a:r>
              <a:rPr lang="hu-HU" b="1" dirty="0">
                <a:solidFill>
                  <a:schemeClr val="tx1"/>
                </a:solidFill>
              </a:rPr>
              <a:t>Vízkezelő berendezések</a:t>
            </a:r>
          </a:p>
        </p:txBody>
      </p:sp>
      <p:sp>
        <p:nvSpPr>
          <p:cNvPr id="265219" name="Text Box 3"/>
          <p:cNvSpPr txBox="1">
            <a:spLocks noChangeArrowheads="1"/>
          </p:cNvSpPr>
          <p:nvPr/>
        </p:nvSpPr>
        <p:spPr bwMode="auto">
          <a:xfrm>
            <a:off x="1500188" y="2028825"/>
            <a:ext cx="5500687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7188" indent="-357188" algn="l">
              <a:spcBef>
                <a:spcPct val="50000"/>
              </a:spcBef>
              <a:buFontTx/>
              <a:buChar char="•"/>
            </a:pPr>
            <a:r>
              <a:rPr lang="hu-HU" sz="2400" dirty="0"/>
              <a:t>Vízlágyítók</a:t>
            </a:r>
          </a:p>
          <a:p>
            <a:pPr marL="357188" indent="-357188" algn="l">
              <a:spcBef>
                <a:spcPct val="50000"/>
              </a:spcBef>
              <a:buFontTx/>
              <a:buChar char="•"/>
            </a:pPr>
            <a:r>
              <a:rPr lang="hu-HU" sz="2400" dirty="0" err="1"/>
              <a:t>Gáztalanítók</a:t>
            </a:r>
            <a:endParaRPr lang="hu-HU" sz="24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8" grpId="0"/>
      <p:bldP spid="26521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684213"/>
            <a:ext cx="8229600" cy="1143000"/>
          </a:xfrm>
        </p:spPr>
        <p:txBody>
          <a:bodyPr/>
          <a:lstStyle/>
          <a:p>
            <a:r>
              <a:rPr lang="hu-HU" b="1">
                <a:solidFill>
                  <a:schemeClr val="tx1"/>
                </a:solidFill>
              </a:rPr>
              <a:t>Vízlágyítók</a:t>
            </a:r>
          </a:p>
        </p:txBody>
      </p:sp>
      <p:sp>
        <p:nvSpPr>
          <p:cNvPr id="266243" name="Text Box 3"/>
          <p:cNvSpPr txBox="1">
            <a:spLocks noChangeArrowheads="1"/>
          </p:cNvSpPr>
          <p:nvPr/>
        </p:nvSpPr>
        <p:spPr bwMode="auto">
          <a:xfrm>
            <a:off x="700088" y="2028825"/>
            <a:ext cx="7858125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7188" indent="-357188" algn="l">
              <a:spcBef>
                <a:spcPct val="50000"/>
              </a:spcBef>
              <a:buFontTx/>
              <a:buChar char="•"/>
            </a:pPr>
            <a:r>
              <a:rPr lang="hu-HU" sz="2400" b="1"/>
              <a:t>Csapadékos vízlágyítók</a:t>
            </a:r>
            <a:r>
              <a:rPr lang="hu-HU" sz="2400"/>
              <a:t> (csak kis nyomáshoz és kis hőmérséklethez)</a:t>
            </a:r>
          </a:p>
          <a:p>
            <a:pPr marL="357188" indent="-357188" algn="l">
              <a:spcBef>
                <a:spcPct val="50000"/>
              </a:spcBef>
              <a:buFontTx/>
              <a:buChar char="•"/>
            </a:pPr>
            <a:r>
              <a:rPr lang="hu-HU" sz="2400" b="1"/>
              <a:t>Ioncserés vízlágyítók</a:t>
            </a:r>
            <a:r>
              <a:rPr lang="hu-HU" sz="2400"/>
              <a:t> (nagy nyomásokhoz és hőmérsékletekhez)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2" grpId="0"/>
      <p:bldP spid="26624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2100"/>
            <a:ext cx="8229600" cy="792163"/>
          </a:xfrm>
        </p:spPr>
        <p:txBody>
          <a:bodyPr/>
          <a:lstStyle/>
          <a:p>
            <a:r>
              <a:rPr lang="hu-HU" b="1" dirty="0" err="1">
                <a:solidFill>
                  <a:schemeClr val="tx1"/>
                </a:solidFill>
              </a:rPr>
              <a:t>Gáztalanító</a:t>
            </a:r>
            <a:endParaRPr lang="hu-HU" b="1" dirty="0">
              <a:solidFill>
                <a:schemeClr val="tx1"/>
              </a:solidFill>
            </a:endParaRPr>
          </a:p>
        </p:txBody>
      </p:sp>
      <p:pic>
        <p:nvPicPr>
          <p:cNvPr id="249860" name="Picture 4" descr="Egy fokozatú gáztalanít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4113" y="1639888"/>
            <a:ext cx="5073650" cy="4268787"/>
          </a:xfrm>
          <a:prstGeom prst="rect">
            <a:avLst/>
          </a:prstGeom>
          <a:noFill/>
        </p:spPr>
      </p:pic>
      <p:sp>
        <p:nvSpPr>
          <p:cNvPr id="249861" name="AutoShape 5"/>
          <p:cNvSpPr>
            <a:spLocks noChangeArrowheads="1"/>
          </p:cNvSpPr>
          <p:nvPr/>
        </p:nvSpPr>
        <p:spPr bwMode="auto">
          <a:xfrm>
            <a:off x="754063" y="4494213"/>
            <a:ext cx="1150937" cy="754062"/>
          </a:xfrm>
          <a:prstGeom prst="wedgeRoundRectCallout">
            <a:avLst>
              <a:gd name="adj1" fmla="val 189310"/>
              <a:gd name="adj2" fmla="val -1989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Fűtőgőz belépés</a:t>
            </a:r>
          </a:p>
        </p:txBody>
      </p:sp>
      <p:sp>
        <p:nvSpPr>
          <p:cNvPr id="249862" name="AutoShape 6"/>
          <p:cNvSpPr>
            <a:spLocks noChangeArrowheads="1"/>
          </p:cNvSpPr>
          <p:nvPr/>
        </p:nvSpPr>
        <p:spPr bwMode="auto">
          <a:xfrm>
            <a:off x="7710488" y="5157788"/>
            <a:ext cx="1150937" cy="769937"/>
          </a:xfrm>
          <a:prstGeom prst="wedgeRoundRectCallout">
            <a:avLst>
              <a:gd name="adj1" fmla="val -182278"/>
              <a:gd name="adj2" fmla="val -15659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Tápvíz belépés</a:t>
            </a:r>
          </a:p>
        </p:txBody>
      </p:sp>
      <p:sp>
        <p:nvSpPr>
          <p:cNvPr id="249863" name="AutoShape 7"/>
          <p:cNvSpPr>
            <a:spLocks noChangeArrowheads="1"/>
          </p:cNvSpPr>
          <p:nvPr/>
        </p:nvSpPr>
        <p:spPr bwMode="auto">
          <a:xfrm>
            <a:off x="288925" y="1270000"/>
            <a:ext cx="2720975" cy="1501775"/>
          </a:xfrm>
          <a:prstGeom prst="wedgeRoundRectCallout">
            <a:avLst>
              <a:gd name="adj1" fmla="val 84245"/>
              <a:gd name="adj2" fmla="val 142708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hu-HU"/>
              <a:t>A tálcákon lecsorgó tápvíz telítési állapotra melegszik és a benne oldott gázok távoznak.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98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8" grpId="0"/>
      <p:bldP spid="249861" grpId="0" animBg="1"/>
      <p:bldP spid="249862" grpId="0" animBg="1"/>
      <p:bldP spid="24986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</a:rPr>
              <a:t>Ellenőrző kérdések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125" y="982663"/>
            <a:ext cx="8637588" cy="5357812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Melyek egy villamos erőmű </a:t>
            </a:r>
            <a:r>
              <a:rPr lang="hu-HU" sz="2400" dirty="0" err="1"/>
              <a:t>hőtechnikai</a:t>
            </a:r>
            <a:r>
              <a:rPr lang="hu-HU" sz="2400" dirty="0"/>
              <a:t> alapberendezései?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 a kazán szerepe és hogyan értelmezik a kazánhatásfokot?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Hogyan csoportosíthatók a kazánok?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Mit kell lángcsöves kazán alatt érteni?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 a legfontosabb különbség a lángcsöves és a vízcsöves kazán között?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Milyen legfontosabb előnyei és hátrányai vannak a lángcsöves kazánoknak?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Milyen legfontosabb előnyei és hátrányai vannak a vízcsöves kazánoknak?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Miért szükséges vákuumot biztosítani a kondenzátorban? 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/>
              <a:t>Mi a vízkezelő berendezések feladata?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hu-HU" sz="2400" dirty="0"/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457199" y="6245225"/>
            <a:ext cx="2499645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  <a:endParaRPr lang="hu-HU" b="1" i="1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3615" y="6245225"/>
            <a:ext cx="428171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SZE-MTK</a:t>
            </a:r>
          </a:p>
          <a:p>
            <a:r>
              <a:rPr lang="hu-HU" smtClean="0"/>
              <a:t>Mechatronika és Gépszerkezettan Tanszék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7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7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7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7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6" grpId="0"/>
      <p:bldP spid="267267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4038</TotalTime>
  <Words>845</Words>
  <Application>Microsoft PowerPoint</Application>
  <PresentationFormat>Diavetítés a képernyőre (4:3 oldalarány)</PresentationFormat>
  <Paragraphs>223</Paragraphs>
  <Slides>24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7" baseType="lpstr">
      <vt:lpstr>Arial</vt:lpstr>
      <vt:lpstr>Alapértelmezett terv</vt:lpstr>
      <vt:lpstr>Microsoft Equation 3.0</vt:lpstr>
      <vt:lpstr>Villamos erőművek hőtechnikai alapberendezései</vt:lpstr>
      <vt:lpstr>Hőtechnikai alapberendezések</vt:lpstr>
      <vt:lpstr>Kazánok</vt:lpstr>
      <vt:lpstr>A kazánhatásfok</vt:lpstr>
      <vt:lpstr>Kazánok</vt:lpstr>
      <vt:lpstr>Lángcsöves kazánok</vt:lpstr>
      <vt:lpstr>Lángcsöves kazánok előnyei és hátrányai</vt:lpstr>
      <vt:lpstr>Falazott tűzterű, osztatlan kamrás kazán</vt:lpstr>
      <vt:lpstr>Falazott tűzterű, osztott kamrás kazán</vt:lpstr>
      <vt:lpstr>Meredekcsöves kazán</vt:lpstr>
      <vt:lpstr>Besugárzott tűzterű kazán</vt:lpstr>
      <vt:lpstr>Ljungström léghevítő</vt:lpstr>
      <vt:lpstr>Kényszer keringetésű La Mont-kazán</vt:lpstr>
      <vt:lpstr>Golyósmalom</vt:lpstr>
      <vt:lpstr>Kényszeráramlású kazánok</vt:lpstr>
      <vt:lpstr>Kényszeráramlású kazánok</vt:lpstr>
      <vt:lpstr>Vízcsöves kazánok előnyei és hátrányai</vt:lpstr>
      <vt:lpstr>Gőzturbinák</vt:lpstr>
      <vt:lpstr>Felületi kondenzátor</vt:lpstr>
      <vt:lpstr>Gőzsugárszivattyú</vt:lpstr>
      <vt:lpstr>Vízkezelő berendezések</vt:lpstr>
      <vt:lpstr>Vízlágyítók</vt:lpstr>
      <vt:lpstr>Gáztalanító</vt:lpstr>
      <vt:lpstr>Ellenőrző kérdések</vt:lpstr>
    </vt:vector>
  </TitlesOfParts>
  <Company>SZE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513</cp:revision>
  <dcterms:created xsi:type="dcterms:W3CDTF">2003-02-11T17:12:10Z</dcterms:created>
  <dcterms:modified xsi:type="dcterms:W3CDTF">2009-04-28T11:49:11Z</dcterms:modified>
</cp:coreProperties>
</file>