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9" r:id="rId3"/>
    <p:sldId id="288" r:id="rId4"/>
    <p:sldId id="290" r:id="rId5"/>
    <p:sldId id="292" r:id="rId6"/>
    <p:sldId id="293" r:id="rId7"/>
    <p:sldId id="294" r:id="rId8"/>
    <p:sldId id="295" r:id="rId9"/>
    <p:sldId id="296" r:id="rId10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0033CC"/>
    <a:srgbClr val="B2B2B2"/>
    <a:srgbClr val="FF9623"/>
    <a:srgbClr val="00506E"/>
    <a:srgbClr val="FFFF66"/>
    <a:srgbClr val="FF33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72" autoAdjust="0"/>
    <p:restoredTop sz="94718" autoAdjust="0"/>
  </p:normalViewPr>
  <p:slideViewPr>
    <p:cSldViewPr snapToGrid="0" showGuides="1">
      <p:cViewPr varScale="1">
        <p:scale>
          <a:sx n="104" d="100"/>
          <a:sy n="104" d="100"/>
        </p:scale>
        <p:origin x="-7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FF9623"/>
                </a:solidFill>
              </a:defRPr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97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9623"/>
                </a:solidFill>
              </a:defRPr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1031" name="Picture 7" descr="sze_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4000" b="1" dirty="0">
                <a:solidFill>
                  <a:schemeClr val="tx1"/>
                </a:solidFill>
              </a:rPr>
              <a:t>Hőerőművek körfolyamatainak hatásfokjavítása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1138"/>
            <a:ext cx="8229600" cy="712787"/>
          </a:xfrm>
        </p:spPr>
        <p:txBody>
          <a:bodyPr/>
          <a:lstStyle/>
          <a:p>
            <a:r>
              <a:rPr lang="hu-HU" sz="3600" b="1">
                <a:solidFill>
                  <a:schemeClr val="tx1"/>
                </a:solidFill>
              </a:rPr>
              <a:t>A Rankine-Clausius körfolyamat</a:t>
            </a:r>
          </a:p>
        </p:txBody>
      </p:sp>
      <p:grpSp>
        <p:nvGrpSpPr>
          <p:cNvPr id="250956" name="Group 76"/>
          <p:cNvGrpSpPr>
            <a:grpSpLocks/>
          </p:cNvGrpSpPr>
          <p:nvPr/>
        </p:nvGrpSpPr>
        <p:grpSpPr bwMode="auto">
          <a:xfrm>
            <a:off x="512763" y="1527175"/>
            <a:ext cx="2179637" cy="2133600"/>
            <a:chOff x="323" y="962"/>
            <a:chExt cx="1373" cy="1344"/>
          </a:xfrm>
        </p:grpSpPr>
        <p:sp>
          <p:nvSpPr>
            <p:cNvPr id="250884" name="Rectangle 4"/>
            <p:cNvSpPr>
              <a:spLocks noChangeArrowheads="1"/>
            </p:cNvSpPr>
            <p:nvPr/>
          </p:nvSpPr>
          <p:spPr bwMode="auto">
            <a:xfrm>
              <a:off x="323" y="1234"/>
              <a:ext cx="213" cy="2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grpSp>
          <p:nvGrpSpPr>
            <p:cNvPr id="250885" name="Group 5"/>
            <p:cNvGrpSpPr>
              <a:grpSpLocks/>
            </p:cNvGrpSpPr>
            <p:nvPr/>
          </p:nvGrpSpPr>
          <p:grpSpPr bwMode="auto">
            <a:xfrm>
              <a:off x="354" y="1150"/>
              <a:ext cx="156" cy="83"/>
              <a:chOff x="1406" y="1598"/>
              <a:chExt cx="300" cy="159"/>
            </a:xfrm>
          </p:grpSpPr>
          <p:sp>
            <p:nvSpPr>
              <p:cNvPr id="250886" name="Line 6"/>
              <p:cNvSpPr>
                <a:spLocks noChangeShapeType="1"/>
              </p:cNvSpPr>
              <p:nvPr/>
            </p:nvSpPr>
            <p:spPr bwMode="auto">
              <a:xfrm flipV="1">
                <a:off x="1540" y="1705"/>
                <a:ext cx="0" cy="5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50887" name="Line 7"/>
              <p:cNvSpPr>
                <a:spLocks noChangeShapeType="1"/>
              </p:cNvSpPr>
              <p:nvPr/>
            </p:nvSpPr>
            <p:spPr bwMode="auto">
              <a:xfrm flipV="1">
                <a:off x="1542" y="1674"/>
                <a:ext cx="164" cy="3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50888" name="Line 8"/>
              <p:cNvSpPr>
                <a:spLocks noChangeShapeType="1"/>
              </p:cNvSpPr>
              <p:nvPr/>
            </p:nvSpPr>
            <p:spPr bwMode="auto">
              <a:xfrm flipH="1" flipV="1">
                <a:off x="1406" y="1642"/>
                <a:ext cx="300" cy="3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50889" name="Line 9"/>
              <p:cNvSpPr>
                <a:spLocks noChangeShapeType="1"/>
              </p:cNvSpPr>
              <p:nvPr/>
            </p:nvSpPr>
            <p:spPr bwMode="auto">
              <a:xfrm flipV="1">
                <a:off x="1406" y="1598"/>
                <a:ext cx="138" cy="4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250890" name="Line 10"/>
            <p:cNvSpPr>
              <a:spLocks noChangeShapeType="1"/>
            </p:cNvSpPr>
            <p:nvPr/>
          </p:nvSpPr>
          <p:spPr bwMode="auto">
            <a:xfrm flipV="1">
              <a:off x="425" y="962"/>
              <a:ext cx="0" cy="186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891" name="Line 11"/>
            <p:cNvSpPr>
              <a:spLocks noChangeShapeType="1"/>
            </p:cNvSpPr>
            <p:nvPr/>
          </p:nvSpPr>
          <p:spPr bwMode="auto">
            <a:xfrm>
              <a:off x="423" y="966"/>
              <a:ext cx="607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892" name="Line 12"/>
            <p:cNvSpPr>
              <a:spLocks noChangeShapeType="1"/>
            </p:cNvSpPr>
            <p:nvPr/>
          </p:nvSpPr>
          <p:spPr bwMode="auto">
            <a:xfrm>
              <a:off x="1029" y="966"/>
              <a:ext cx="4" cy="34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893" name="AutoShape 13"/>
            <p:cNvSpPr>
              <a:spLocks noChangeArrowheads="1"/>
            </p:cNvSpPr>
            <p:nvPr/>
          </p:nvSpPr>
          <p:spPr bwMode="auto">
            <a:xfrm rot="5400000">
              <a:off x="1046" y="1213"/>
              <a:ext cx="290" cy="32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894" name="Line 14"/>
            <p:cNvSpPr>
              <a:spLocks noChangeShapeType="1"/>
            </p:cNvSpPr>
            <p:nvPr/>
          </p:nvSpPr>
          <p:spPr bwMode="auto">
            <a:xfrm>
              <a:off x="1348" y="1521"/>
              <a:ext cx="1" cy="153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1188" y="1676"/>
              <a:ext cx="327" cy="3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grpSp>
          <p:nvGrpSpPr>
            <p:cNvPr id="250896" name="Group 16"/>
            <p:cNvGrpSpPr>
              <a:grpSpLocks/>
            </p:cNvGrpSpPr>
            <p:nvPr/>
          </p:nvGrpSpPr>
          <p:grpSpPr bwMode="auto">
            <a:xfrm>
              <a:off x="1317" y="1719"/>
              <a:ext cx="296" cy="254"/>
              <a:chOff x="3276" y="2629"/>
              <a:chExt cx="567" cy="486"/>
            </a:xfrm>
          </p:grpSpPr>
          <p:sp>
            <p:nvSpPr>
              <p:cNvPr id="250897" name="Line 17"/>
              <p:cNvSpPr>
                <a:spLocks noChangeShapeType="1"/>
              </p:cNvSpPr>
              <p:nvPr/>
            </p:nvSpPr>
            <p:spPr bwMode="auto">
              <a:xfrm flipV="1">
                <a:off x="3278" y="2629"/>
                <a:ext cx="565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50898" name="Line 18"/>
              <p:cNvSpPr>
                <a:spLocks noChangeShapeType="1"/>
              </p:cNvSpPr>
              <p:nvPr/>
            </p:nvSpPr>
            <p:spPr bwMode="auto">
              <a:xfrm>
                <a:off x="3276" y="2805"/>
                <a:ext cx="220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50899" name="Line 19"/>
              <p:cNvSpPr>
                <a:spLocks noChangeShapeType="1"/>
              </p:cNvSpPr>
              <p:nvPr/>
            </p:nvSpPr>
            <p:spPr bwMode="auto">
              <a:xfrm>
                <a:off x="3276" y="2937"/>
                <a:ext cx="565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50900" name="Line 20"/>
              <p:cNvSpPr>
                <a:spLocks noChangeShapeType="1"/>
              </p:cNvSpPr>
              <p:nvPr/>
            </p:nvSpPr>
            <p:spPr bwMode="auto">
              <a:xfrm flipV="1">
                <a:off x="3277" y="2873"/>
                <a:ext cx="220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250901" name="Line 21"/>
            <p:cNvSpPr>
              <a:spLocks noChangeShapeType="1"/>
            </p:cNvSpPr>
            <p:nvPr/>
          </p:nvSpPr>
          <p:spPr bwMode="auto">
            <a:xfrm>
              <a:off x="1349" y="2011"/>
              <a:ext cx="0" cy="65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02" name="Line 22"/>
            <p:cNvSpPr>
              <a:spLocks noChangeShapeType="1"/>
            </p:cNvSpPr>
            <p:nvPr/>
          </p:nvSpPr>
          <p:spPr bwMode="auto">
            <a:xfrm flipH="1">
              <a:off x="420" y="2078"/>
              <a:ext cx="938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03" name="Line 23"/>
            <p:cNvSpPr>
              <a:spLocks noChangeShapeType="1"/>
            </p:cNvSpPr>
            <p:nvPr/>
          </p:nvSpPr>
          <p:spPr bwMode="auto">
            <a:xfrm>
              <a:off x="423" y="1864"/>
              <a:ext cx="2" cy="212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grpSp>
          <p:nvGrpSpPr>
            <p:cNvPr id="250904" name="Group 24"/>
            <p:cNvGrpSpPr>
              <a:grpSpLocks/>
            </p:cNvGrpSpPr>
            <p:nvPr/>
          </p:nvGrpSpPr>
          <p:grpSpPr bwMode="auto">
            <a:xfrm>
              <a:off x="351" y="1716"/>
              <a:ext cx="143" cy="146"/>
              <a:chOff x="1401" y="2679"/>
              <a:chExt cx="273" cy="279"/>
            </a:xfrm>
          </p:grpSpPr>
          <p:sp>
            <p:nvSpPr>
              <p:cNvPr id="250905" name="Oval 25"/>
              <p:cNvSpPr>
                <a:spLocks noChangeArrowheads="1"/>
              </p:cNvSpPr>
              <p:nvPr/>
            </p:nvSpPr>
            <p:spPr bwMode="auto">
              <a:xfrm>
                <a:off x="1401" y="2679"/>
                <a:ext cx="273" cy="27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50906" name="AutoShape 26"/>
              <p:cNvSpPr>
                <a:spLocks noChangeArrowheads="1"/>
              </p:cNvSpPr>
              <p:nvPr/>
            </p:nvSpPr>
            <p:spPr bwMode="auto">
              <a:xfrm>
                <a:off x="1486" y="2688"/>
                <a:ext cx="110" cy="99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</p:grpSp>
        <p:sp>
          <p:nvSpPr>
            <p:cNvPr id="250907" name="Line 27"/>
            <p:cNvSpPr>
              <a:spLocks noChangeShapeType="1"/>
            </p:cNvSpPr>
            <p:nvPr/>
          </p:nvSpPr>
          <p:spPr bwMode="auto">
            <a:xfrm>
              <a:off x="425" y="1515"/>
              <a:ext cx="0" cy="199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1318" y="1569"/>
              <a:ext cx="59" cy="5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1224" y="2046"/>
              <a:ext cx="60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1001" y="1126"/>
              <a:ext cx="59" cy="5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393" y="1584"/>
              <a:ext cx="59" cy="5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12" name="Text Box 32"/>
            <p:cNvSpPr txBox="1">
              <a:spLocks noChangeArrowheads="1"/>
            </p:cNvSpPr>
            <p:nvPr/>
          </p:nvSpPr>
          <p:spPr bwMode="auto">
            <a:xfrm>
              <a:off x="450" y="1482"/>
              <a:ext cx="1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1</a:t>
              </a:r>
            </a:p>
          </p:txBody>
        </p:sp>
        <p:sp>
          <p:nvSpPr>
            <p:cNvPr id="250913" name="Text Box 33"/>
            <p:cNvSpPr txBox="1">
              <a:spLocks noChangeArrowheads="1"/>
            </p:cNvSpPr>
            <p:nvPr/>
          </p:nvSpPr>
          <p:spPr bwMode="auto">
            <a:xfrm>
              <a:off x="323" y="1196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1600" b="1" i="1"/>
                <a:t>3</a:t>
              </a:r>
            </a:p>
          </p:txBody>
        </p:sp>
        <p:sp>
          <p:nvSpPr>
            <p:cNvPr id="250914" name="Text Box 34"/>
            <p:cNvSpPr txBox="1">
              <a:spLocks noChangeArrowheads="1"/>
            </p:cNvSpPr>
            <p:nvPr/>
          </p:nvSpPr>
          <p:spPr bwMode="auto">
            <a:xfrm>
              <a:off x="337" y="1329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1600" b="1" i="1"/>
                <a:t>2</a:t>
              </a:r>
            </a:p>
          </p:txBody>
        </p:sp>
        <p:sp>
          <p:nvSpPr>
            <p:cNvPr id="250915" name="Text Box 35"/>
            <p:cNvSpPr txBox="1">
              <a:spLocks noChangeArrowheads="1"/>
            </p:cNvSpPr>
            <p:nvPr/>
          </p:nvSpPr>
          <p:spPr bwMode="auto">
            <a:xfrm>
              <a:off x="831" y="1049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1600" b="1" i="1"/>
                <a:t>4</a:t>
              </a:r>
            </a:p>
          </p:txBody>
        </p:sp>
        <p:sp>
          <p:nvSpPr>
            <p:cNvPr id="250916" name="Text Box 36"/>
            <p:cNvSpPr txBox="1">
              <a:spLocks noChangeArrowheads="1"/>
            </p:cNvSpPr>
            <p:nvPr/>
          </p:nvSpPr>
          <p:spPr bwMode="auto">
            <a:xfrm>
              <a:off x="1151" y="1500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1600" b="1" i="1"/>
                <a:t>5</a:t>
              </a:r>
            </a:p>
          </p:txBody>
        </p:sp>
        <p:sp>
          <p:nvSpPr>
            <p:cNvPr id="250917" name="Text Box 37"/>
            <p:cNvSpPr txBox="1">
              <a:spLocks noChangeArrowheads="1"/>
            </p:cNvSpPr>
            <p:nvPr/>
          </p:nvSpPr>
          <p:spPr bwMode="auto">
            <a:xfrm>
              <a:off x="1150" y="2094"/>
              <a:ext cx="1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1600" b="1" i="1"/>
                <a:t>6</a:t>
              </a:r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1472" y="1274"/>
              <a:ext cx="224" cy="2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20" name="AutoShape 40"/>
            <p:cNvSpPr>
              <a:spLocks noChangeArrowheads="1"/>
            </p:cNvSpPr>
            <p:nvPr/>
          </p:nvSpPr>
          <p:spPr bwMode="auto">
            <a:xfrm>
              <a:off x="1522" y="1364"/>
              <a:ext cx="128" cy="44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21" name="Line 41"/>
            <p:cNvSpPr>
              <a:spLocks noChangeShapeType="1"/>
            </p:cNvSpPr>
            <p:nvPr/>
          </p:nvSpPr>
          <p:spPr bwMode="auto">
            <a:xfrm flipV="1">
              <a:off x="1581" y="1163"/>
              <a:ext cx="0" cy="1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22" name="Line 42"/>
            <p:cNvSpPr>
              <a:spLocks noChangeShapeType="1"/>
            </p:cNvSpPr>
            <p:nvPr/>
          </p:nvSpPr>
          <p:spPr bwMode="auto">
            <a:xfrm flipV="1">
              <a:off x="1544" y="1220"/>
              <a:ext cx="72" cy="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23" name="Line 43"/>
            <p:cNvSpPr>
              <a:spLocks noChangeShapeType="1"/>
            </p:cNvSpPr>
            <p:nvPr/>
          </p:nvSpPr>
          <p:spPr bwMode="auto">
            <a:xfrm flipV="1">
              <a:off x="1541" y="1169"/>
              <a:ext cx="73" cy="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24" name="Line 44"/>
            <p:cNvSpPr>
              <a:spLocks noChangeShapeType="1"/>
            </p:cNvSpPr>
            <p:nvPr/>
          </p:nvSpPr>
          <p:spPr bwMode="auto">
            <a:xfrm flipV="1">
              <a:off x="1542" y="1195"/>
              <a:ext cx="73" cy="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25" name="Line 45"/>
            <p:cNvSpPr>
              <a:spLocks noChangeShapeType="1"/>
            </p:cNvSpPr>
            <p:nvPr/>
          </p:nvSpPr>
          <p:spPr bwMode="auto">
            <a:xfrm>
              <a:off x="1360" y="1382"/>
              <a:ext cx="11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50957" name="Group 77"/>
          <p:cNvGrpSpPr>
            <a:grpSpLocks/>
          </p:cNvGrpSpPr>
          <p:nvPr/>
        </p:nvGrpSpPr>
        <p:grpSpPr bwMode="auto">
          <a:xfrm>
            <a:off x="2438400" y="1016000"/>
            <a:ext cx="6845300" cy="5105400"/>
            <a:chOff x="1536" y="630"/>
            <a:chExt cx="4312" cy="3216"/>
          </a:xfrm>
        </p:grpSpPr>
        <p:sp>
          <p:nvSpPr>
            <p:cNvPr id="250944" name="Line 64"/>
            <p:cNvSpPr>
              <a:spLocks noChangeShapeType="1"/>
            </p:cNvSpPr>
            <p:nvPr/>
          </p:nvSpPr>
          <p:spPr bwMode="auto">
            <a:xfrm>
              <a:off x="2799" y="1739"/>
              <a:ext cx="808" cy="0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27" name="Line 47"/>
            <p:cNvSpPr>
              <a:spLocks noChangeShapeType="1"/>
            </p:cNvSpPr>
            <p:nvPr/>
          </p:nvSpPr>
          <p:spPr bwMode="auto">
            <a:xfrm flipV="1">
              <a:off x="1772" y="3839"/>
              <a:ext cx="3376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28" name="Line 48"/>
            <p:cNvSpPr>
              <a:spLocks noChangeShapeType="1"/>
            </p:cNvSpPr>
            <p:nvPr/>
          </p:nvSpPr>
          <p:spPr bwMode="auto">
            <a:xfrm flipV="1">
              <a:off x="1778" y="969"/>
              <a:ext cx="0" cy="28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29" name="Text Box 49"/>
            <p:cNvSpPr txBox="1">
              <a:spLocks noChangeArrowheads="1"/>
            </p:cNvSpPr>
            <p:nvPr/>
          </p:nvSpPr>
          <p:spPr bwMode="auto">
            <a:xfrm>
              <a:off x="1536" y="630"/>
              <a:ext cx="452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T(K)</a:t>
              </a:r>
            </a:p>
          </p:txBody>
        </p:sp>
        <p:sp>
          <p:nvSpPr>
            <p:cNvPr id="250930" name="Text Box 50"/>
            <p:cNvSpPr txBox="1">
              <a:spLocks noChangeArrowheads="1"/>
            </p:cNvSpPr>
            <p:nvPr/>
          </p:nvSpPr>
          <p:spPr bwMode="auto">
            <a:xfrm>
              <a:off x="4902" y="3563"/>
              <a:ext cx="94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s (J/kg</a:t>
              </a:r>
              <a:r>
                <a:rPr lang="en-US" sz="2000" b="1" i="1">
                  <a:cs typeface="Arial" charset="0"/>
                </a:rPr>
                <a:t>·</a:t>
              </a:r>
              <a:r>
                <a:rPr lang="hu-HU" sz="2000" b="1" i="1">
                  <a:cs typeface="Arial" charset="0"/>
                </a:rPr>
                <a:t>K</a:t>
              </a:r>
              <a:r>
                <a:rPr lang="hu-HU" sz="2000" b="1" i="1"/>
                <a:t>)</a:t>
              </a:r>
            </a:p>
          </p:txBody>
        </p:sp>
        <p:sp>
          <p:nvSpPr>
            <p:cNvPr id="250931" name="Freeform 51"/>
            <p:cNvSpPr>
              <a:spLocks/>
            </p:cNvSpPr>
            <p:nvPr/>
          </p:nvSpPr>
          <p:spPr bwMode="auto">
            <a:xfrm>
              <a:off x="1781" y="1584"/>
              <a:ext cx="1441" cy="1238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32" name="Freeform 52"/>
            <p:cNvSpPr>
              <a:spLocks/>
            </p:cNvSpPr>
            <p:nvPr/>
          </p:nvSpPr>
          <p:spPr bwMode="auto">
            <a:xfrm flipH="1">
              <a:off x="3218" y="1595"/>
              <a:ext cx="1296" cy="1227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33" name="Oval 53"/>
            <p:cNvSpPr>
              <a:spLocks noChangeArrowheads="1"/>
            </p:cNvSpPr>
            <p:nvPr/>
          </p:nvSpPr>
          <p:spPr bwMode="auto">
            <a:xfrm>
              <a:off x="3149" y="1531"/>
              <a:ext cx="116" cy="124"/>
            </a:xfrm>
            <a:prstGeom prst="ellipse">
              <a:avLst/>
            </a:prstGeom>
            <a:solidFill>
              <a:srgbClr val="FF3300"/>
            </a:solidFill>
            <a:ln w="19050">
              <a:solidFill>
                <a:srgbClr val="FF962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34" name="Freeform 54"/>
            <p:cNvSpPr>
              <a:spLocks/>
            </p:cNvSpPr>
            <p:nvPr/>
          </p:nvSpPr>
          <p:spPr bwMode="auto">
            <a:xfrm>
              <a:off x="3619" y="678"/>
              <a:ext cx="400" cy="1058"/>
            </a:xfrm>
            <a:custGeom>
              <a:avLst/>
              <a:gdLst/>
              <a:ahLst/>
              <a:cxnLst>
                <a:cxn ang="0">
                  <a:pos x="0" y="1058"/>
                </a:cxn>
                <a:cxn ang="0">
                  <a:pos x="136" y="974"/>
                </a:cxn>
                <a:cxn ang="0">
                  <a:pos x="261" y="723"/>
                </a:cxn>
                <a:cxn ang="0">
                  <a:pos x="377" y="147"/>
                </a:cxn>
                <a:cxn ang="0">
                  <a:pos x="398" y="0"/>
                </a:cxn>
              </a:cxnLst>
              <a:rect l="0" t="0" r="r" b="b"/>
              <a:pathLst>
                <a:path w="400" h="1058">
                  <a:moveTo>
                    <a:pt x="0" y="1058"/>
                  </a:moveTo>
                  <a:cubicBezTo>
                    <a:pt x="46" y="1044"/>
                    <a:pt x="93" y="1030"/>
                    <a:pt x="136" y="974"/>
                  </a:cubicBezTo>
                  <a:cubicBezTo>
                    <a:pt x="179" y="918"/>
                    <a:pt x="221" y="861"/>
                    <a:pt x="261" y="723"/>
                  </a:cubicBezTo>
                  <a:cubicBezTo>
                    <a:pt x="301" y="585"/>
                    <a:pt x="354" y="267"/>
                    <a:pt x="377" y="147"/>
                  </a:cubicBezTo>
                  <a:cubicBezTo>
                    <a:pt x="400" y="27"/>
                    <a:pt x="399" y="13"/>
                    <a:pt x="398" y="0"/>
                  </a:cubicBezTo>
                </a:path>
              </a:pathLst>
            </a:custGeom>
            <a:noFill/>
            <a:ln w="38100" cmpd="sng">
              <a:solidFill>
                <a:srgbClr val="66FF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35" name="Line 55"/>
            <p:cNvSpPr>
              <a:spLocks noChangeShapeType="1"/>
            </p:cNvSpPr>
            <p:nvPr/>
          </p:nvSpPr>
          <p:spPr bwMode="auto">
            <a:xfrm flipH="1">
              <a:off x="3948" y="974"/>
              <a:ext cx="10" cy="1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36" name="Freeform 56"/>
            <p:cNvSpPr>
              <a:spLocks/>
            </p:cNvSpPr>
            <p:nvPr/>
          </p:nvSpPr>
          <p:spPr bwMode="auto">
            <a:xfrm>
              <a:off x="1779" y="1728"/>
              <a:ext cx="1005" cy="852"/>
            </a:xfrm>
            <a:custGeom>
              <a:avLst/>
              <a:gdLst/>
              <a:ahLst/>
              <a:cxnLst>
                <a:cxn ang="0">
                  <a:pos x="0" y="852"/>
                </a:cxn>
                <a:cxn ang="0">
                  <a:pos x="123" y="798"/>
                </a:cxn>
                <a:cxn ang="0">
                  <a:pos x="303" y="678"/>
                </a:cxn>
                <a:cxn ang="0">
                  <a:pos x="528" y="468"/>
                </a:cxn>
                <a:cxn ang="0">
                  <a:pos x="786" y="183"/>
                </a:cxn>
                <a:cxn ang="0">
                  <a:pos x="1005" y="0"/>
                </a:cxn>
              </a:cxnLst>
              <a:rect l="0" t="0" r="r" b="b"/>
              <a:pathLst>
                <a:path w="1005" h="852">
                  <a:moveTo>
                    <a:pt x="0" y="852"/>
                  </a:moveTo>
                  <a:cubicBezTo>
                    <a:pt x="36" y="839"/>
                    <a:pt x="73" y="827"/>
                    <a:pt x="123" y="798"/>
                  </a:cubicBezTo>
                  <a:cubicBezTo>
                    <a:pt x="173" y="769"/>
                    <a:pt x="236" y="733"/>
                    <a:pt x="303" y="678"/>
                  </a:cubicBezTo>
                  <a:cubicBezTo>
                    <a:pt x="370" y="623"/>
                    <a:pt x="447" y="551"/>
                    <a:pt x="528" y="468"/>
                  </a:cubicBezTo>
                  <a:cubicBezTo>
                    <a:pt x="609" y="385"/>
                    <a:pt x="707" y="261"/>
                    <a:pt x="786" y="183"/>
                  </a:cubicBezTo>
                  <a:cubicBezTo>
                    <a:pt x="865" y="105"/>
                    <a:pt x="935" y="52"/>
                    <a:pt x="1005" y="0"/>
                  </a:cubicBezTo>
                </a:path>
              </a:pathLst>
            </a:custGeom>
            <a:noFill/>
            <a:ln w="38100" cmpd="sng">
              <a:solidFill>
                <a:srgbClr val="66FF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37" name="Line 57"/>
            <p:cNvSpPr>
              <a:spLocks noChangeShapeType="1"/>
            </p:cNvSpPr>
            <p:nvPr/>
          </p:nvSpPr>
          <p:spPr bwMode="auto">
            <a:xfrm flipV="1">
              <a:off x="2783" y="1736"/>
              <a:ext cx="842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38" name="Line 58"/>
            <p:cNvSpPr>
              <a:spLocks noChangeShapeType="1"/>
            </p:cNvSpPr>
            <p:nvPr/>
          </p:nvSpPr>
          <p:spPr bwMode="auto">
            <a:xfrm flipH="1">
              <a:off x="2122" y="2597"/>
              <a:ext cx="1820" cy="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39" name="Line 59"/>
            <p:cNvSpPr>
              <a:spLocks noChangeShapeType="1"/>
            </p:cNvSpPr>
            <p:nvPr/>
          </p:nvSpPr>
          <p:spPr bwMode="auto">
            <a:xfrm flipV="1">
              <a:off x="2124" y="2375"/>
              <a:ext cx="0" cy="224"/>
            </a:xfrm>
            <a:prstGeom prst="line">
              <a:avLst/>
            </a:prstGeom>
            <a:noFill/>
            <a:ln w="38100">
              <a:solidFill>
                <a:srgbClr val="FF962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40" name="Oval 60"/>
            <p:cNvSpPr>
              <a:spLocks noChangeArrowheads="1"/>
            </p:cNvSpPr>
            <p:nvPr/>
          </p:nvSpPr>
          <p:spPr bwMode="auto">
            <a:xfrm>
              <a:off x="2068" y="2538"/>
              <a:ext cx="116" cy="124"/>
            </a:xfrm>
            <a:prstGeom prst="ellipse">
              <a:avLst/>
            </a:prstGeom>
            <a:solidFill>
              <a:srgbClr val="FF3300"/>
            </a:solidFill>
            <a:ln w="19050">
              <a:solidFill>
                <a:srgbClr val="FF962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41" name="Oval 61"/>
            <p:cNvSpPr>
              <a:spLocks noChangeArrowheads="1"/>
            </p:cNvSpPr>
            <p:nvPr/>
          </p:nvSpPr>
          <p:spPr bwMode="auto">
            <a:xfrm>
              <a:off x="3888" y="2538"/>
              <a:ext cx="116" cy="124"/>
            </a:xfrm>
            <a:prstGeom prst="ellipse">
              <a:avLst/>
            </a:prstGeom>
            <a:solidFill>
              <a:srgbClr val="FF3300"/>
            </a:solidFill>
            <a:ln w="19050">
              <a:solidFill>
                <a:srgbClr val="FF962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42" name="Freeform 62"/>
            <p:cNvSpPr>
              <a:spLocks/>
            </p:cNvSpPr>
            <p:nvPr/>
          </p:nvSpPr>
          <p:spPr bwMode="auto">
            <a:xfrm>
              <a:off x="2114" y="1747"/>
              <a:ext cx="640" cy="626"/>
            </a:xfrm>
            <a:custGeom>
              <a:avLst/>
              <a:gdLst/>
              <a:ahLst/>
              <a:cxnLst>
                <a:cxn ang="0">
                  <a:pos x="0" y="626"/>
                </a:cxn>
                <a:cxn ang="0">
                  <a:pos x="120" y="518"/>
                </a:cxn>
                <a:cxn ang="0">
                  <a:pos x="240" y="402"/>
                </a:cxn>
                <a:cxn ang="0">
                  <a:pos x="340" y="286"/>
                </a:cxn>
                <a:cxn ang="0">
                  <a:pos x="416" y="200"/>
                </a:cxn>
                <a:cxn ang="0">
                  <a:pos x="508" y="106"/>
                </a:cxn>
                <a:cxn ang="0">
                  <a:pos x="640" y="0"/>
                </a:cxn>
              </a:cxnLst>
              <a:rect l="0" t="0" r="r" b="b"/>
              <a:pathLst>
                <a:path w="640" h="626">
                  <a:moveTo>
                    <a:pt x="0" y="626"/>
                  </a:moveTo>
                  <a:cubicBezTo>
                    <a:pt x="40" y="590"/>
                    <a:pt x="80" y="555"/>
                    <a:pt x="120" y="518"/>
                  </a:cubicBezTo>
                  <a:cubicBezTo>
                    <a:pt x="160" y="481"/>
                    <a:pt x="203" y="441"/>
                    <a:pt x="240" y="402"/>
                  </a:cubicBezTo>
                  <a:cubicBezTo>
                    <a:pt x="277" y="363"/>
                    <a:pt x="311" y="320"/>
                    <a:pt x="340" y="286"/>
                  </a:cubicBezTo>
                  <a:cubicBezTo>
                    <a:pt x="369" y="252"/>
                    <a:pt x="388" y="230"/>
                    <a:pt x="416" y="200"/>
                  </a:cubicBezTo>
                  <a:cubicBezTo>
                    <a:pt x="444" y="170"/>
                    <a:pt x="471" y="139"/>
                    <a:pt x="508" y="106"/>
                  </a:cubicBezTo>
                  <a:cubicBezTo>
                    <a:pt x="545" y="73"/>
                    <a:pt x="592" y="36"/>
                    <a:pt x="640" y="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43" name="Oval 63"/>
            <p:cNvSpPr>
              <a:spLocks noChangeArrowheads="1"/>
            </p:cNvSpPr>
            <p:nvPr/>
          </p:nvSpPr>
          <p:spPr bwMode="auto">
            <a:xfrm>
              <a:off x="2062" y="2310"/>
              <a:ext cx="116" cy="124"/>
            </a:xfrm>
            <a:prstGeom prst="ellipse">
              <a:avLst/>
            </a:prstGeom>
            <a:solidFill>
              <a:srgbClr val="FF3300"/>
            </a:solidFill>
            <a:ln w="19050">
              <a:solidFill>
                <a:srgbClr val="FF962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45" name="Oval 65"/>
            <p:cNvSpPr>
              <a:spLocks noChangeArrowheads="1"/>
            </p:cNvSpPr>
            <p:nvPr/>
          </p:nvSpPr>
          <p:spPr bwMode="auto">
            <a:xfrm>
              <a:off x="2724" y="1670"/>
              <a:ext cx="116" cy="124"/>
            </a:xfrm>
            <a:prstGeom prst="ellipse">
              <a:avLst/>
            </a:prstGeom>
            <a:solidFill>
              <a:srgbClr val="FF3300"/>
            </a:solidFill>
            <a:ln w="19050">
              <a:solidFill>
                <a:srgbClr val="FF962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46" name="Freeform 66"/>
            <p:cNvSpPr>
              <a:spLocks/>
            </p:cNvSpPr>
            <p:nvPr/>
          </p:nvSpPr>
          <p:spPr bwMode="auto">
            <a:xfrm>
              <a:off x="3633" y="981"/>
              <a:ext cx="328" cy="742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68" y="718"/>
                </a:cxn>
                <a:cxn ang="0">
                  <a:pos x="120" y="672"/>
                </a:cxn>
                <a:cxn ang="0">
                  <a:pos x="172" y="598"/>
                </a:cxn>
                <a:cxn ang="0">
                  <a:pos x="226" y="486"/>
                </a:cxn>
                <a:cxn ang="0">
                  <a:pos x="274" y="320"/>
                </a:cxn>
                <a:cxn ang="0">
                  <a:pos x="306" y="162"/>
                </a:cxn>
                <a:cxn ang="0">
                  <a:pos x="328" y="0"/>
                </a:cxn>
              </a:cxnLst>
              <a:rect l="0" t="0" r="r" b="b"/>
              <a:pathLst>
                <a:path w="328" h="742">
                  <a:moveTo>
                    <a:pt x="0" y="742"/>
                  </a:moveTo>
                  <a:cubicBezTo>
                    <a:pt x="24" y="736"/>
                    <a:pt x="48" y="730"/>
                    <a:pt x="68" y="718"/>
                  </a:cubicBezTo>
                  <a:cubicBezTo>
                    <a:pt x="88" y="706"/>
                    <a:pt x="103" y="692"/>
                    <a:pt x="120" y="672"/>
                  </a:cubicBezTo>
                  <a:cubicBezTo>
                    <a:pt x="137" y="652"/>
                    <a:pt x="154" y="629"/>
                    <a:pt x="172" y="598"/>
                  </a:cubicBezTo>
                  <a:cubicBezTo>
                    <a:pt x="190" y="567"/>
                    <a:pt x="209" y="532"/>
                    <a:pt x="226" y="486"/>
                  </a:cubicBezTo>
                  <a:cubicBezTo>
                    <a:pt x="243" y="440"/>
                    <a:pt x="261" y="374"/>
                    <a:pt x="274" y="320"/>
                  </a:cubicBezTo>
                  <a:cubicBezTo>
                    <a:pt x="287" y="266"/>
                    <a:pt x="297" y="215"/>
                    <a:pt x="306" y="162"/>
                  </a:cubicBezTo>
                  <a:cubicBezTo>
                    <a:pt x="315" y="109"/>
                    <a:pt x="321" y="54"/>
                    <a:pt x="328" y="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0947" name="Oval 67"/>
            <p:cNvSpPr>
              <a:spLocks noChangeArrowheads="1"/>
            </p:cNvSpPr>
            <p:nvPr/>
          </p:nvSpPr>
          <p:spPr bwMode="auto">
            <a:xfrm>
              <a:off x="3896" y="914"/>
              <a:ext cx="116" cy="124"/>
            </a:xfrm>
            <a:prstGeom prst="ellipse">
              <a:avLst/>
            </a:prstGeom>
            <a:solidFill>
              <a:srgbClr val="FF3300"/>
            </a:solidFill>
            <a:ln w="19050">
              <a:solidFill>
                <a:srgbClr val="FF962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48" name="Oval 68"/>
            <p:cNvSpPr>
              <a:spLocks noChangeArrowheads="1"/>
            </p:cNvSpPr>
            <p:nvPr/>
          </p:nvSpPr>
          <p:spPr bwMode="auto">
            <a:xfrm>
              <a:off x="3559" y="1675"/>
              <a:ext cx="116" cy="124"/>
            </a:xfrm>
            <a:prstGeom prst="ellipse">
              <a:avLst/>
            </a:prstGeom>
            <a:solidFill>
              <a:srgbClr val="FF3300"/>
            </a:solidFill>
            <a:ln w="19050">
              <a:solidFill>
                <a:srgbClr val="FF962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50949" name="Text Box 69"/>
            <p:cNvSpPr txBox="1">
              <a:spLocks noChangeArrowheads="1"/>
            </p:cNvSpPr>
            <p:nvPr/>
          </p:nvSpPr>
          <p:spPr bwMode="auto">
            <a:xfrm>
              <a:off x="1906" y="2043"/>
              <a:ext cx="220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1</a:t>
              </a:r>
            </a:p>
          </p:txBody>
        </p:sp>
        <p:sp>
          <p:nvSpPr>
            <p:cNvPr id="250950" name="Text Box 70"/>
            <p:cNvSpPr txBox="1">
              <a:spLocks noChangeArrowheads="1"/>
            </p:cNvSpPr>
            <p:nvPr/>
          </p:nvSpPr>
          <p:spPr bwMode="auto">
            <a:xfrm>
              <a:off x="2541" y="1418"/>
              <a:ext cx="220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2</a:t>
              </a:r>
            </a:p>
          </p:txBody>
        </p:sp>
        <p:sp>
          <p:nvSpPr>
            <p:cNvPr id="250951" name="Text Box 71"/>
            <p:cNvSpPr txBox="1">
              <a:spLocks noChangeArrowheads="1"/>
            </p:cNvSpPr>
            <p:nvPr/>
          </p:nvSpPr>
          <p:spPr bwMode="auto">
            <a:xfrm>
              <a:off x="3495" y="1340"/>
              <a:ext cx="220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3</a:t>
              </a:r>
            </a:p>
          </p:txBody>
        </p:sp>
        <p:sp>
          <p:nvSpPr>
            <p:cNvPr id="250952" name="Text Box 72"/>
            <p:cNvSpPr txBox="1">
              <a:spLocks noChangeArrowheads="1"/>
            </p:cNvSpPr>
            <p:nvPr/>
          </p:nvSpPr>
          <p:spPr bwMode="auto">
            <a:xfrm>
              <a:off x="3651" y="686"/>
              <a:ext cx="220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 dirty="0"/>
                <a:t>4</a:t>
              </a:r>
            </a:p>
          </p:txBody>
        </p:sp>
        <p:sp>
          <p:nvSpPr>
            <p:cNvPr id="250953" name="Text Box 73"/>
            <p:cNvSpPr txBox="1">
              <a:spLocks noChangeArrowheads="1"/>
            </p:cNvSpPr>
            <p:nvPr/>
          </p:nvSpPr>
          <p:spPr bwMode="auto">
            <a:xfrm>
              <a:off x="3951" y="2660"/>
              <a:ext cx="220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5</a:t>
              </a:r>
            </a:p>
          </p:txBody>
        </p:sp>
        <p:sp>
          <p:nvSpPr>
            <p:cNvPr id="250954" name="Text Box 74"/>
            <p:cNvSpPr txBox="1">
              <a:spLocks noChangeArrowheads="1"/>
            </p:cNvSpPr>
            <p:nvPr/>
          </p:nvSpPr>
          <p:spPr bwMode="auto">
            <a:xfrm>
              <a:off x="2145" y="2648"/>
              <a:ext cx="220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6</a:t>
              </a:r>
            </a:p>
          </p:txBody>
        </p:sp>
      </p:grpSp>
      <p:sp>
        <p:nvSpPr>
          <p:cNvPr id="250955" name="Text Box 75"/>
          <p:cNvSpPr txBox="1">
            <a:spLocks noChangeArrowheads="1"/>
          </p:cNvSpPr>
          <p:nvPr/>
        </p:nvSpPr>
        <p:spPr bwMode="auto">
          <a:xfrm>
            <a:off x="334963" y="4903788"/>
            <a:ext cx="8596312" cy="854075"/>
          </a:xfrm>
          <a:prstGeom prst="rect">
            <a:avLst/>
          </a:prstGeom>
          <a:solidFill>
            <a:srgbClr val="00506E">
              <a:alpha val="67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/>
              <a:t>1-2 Folyadékhevítés	2-3 Elgőzölgés		3-4 Túlhevítés</a:t>
            </a:r>
          </a:p>
          <a:p>
            <a:pPr algn="l">
              <a:spcBef>
                <a:spcPct val="50000"/>
              </a:spcBef>
            </a:pPr>
            <a:r>
              <a:rPr lang="hu-HU" sz="2000" b="1"/>
              <a:t>4-5 Expanzió		5-6 Kondenzáció	6-1 Szivattyúzás</a:t>
            </a:r>
          </a:p>
        </p:txBody>
      </p:sp>
      <p:sp>
        <p:nvSpPr>
          <p:cNvPr id="77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08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0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0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0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095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095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0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0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0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0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2" grpId="0"/>
      <p:bldP spid="250955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Hatásfokjavítási lehetőségek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9575"/>
            <a:ext cx="8229600" cy="2503488"/>
          </a:xfrm>
        </p:spPr>
        <p:txBody>
          <a:bodyPr/>
          <a:lstStyle/>
          <a:p>
            <a:pPr marL="625475" indent="-625475">
              <a:lnSpc>
                <a:spcPct val="90000"/>
              </a:lnSpc>
            </a:pPr>
            <a:r>
              <a:rPr lang="hu-HU" sz="2800"/>
              <a:t>A kazánnyomás emelése</a:t>
            </a:r>
          </a:p>
          <a:p>
            <a:pPr marL="625475" indent="-625475">
              <a:lnSpc>
                <a:spcPct val="90000"/>
              </a:lnSpc>
            </a:pPr>
            <a:r>
              <a:rPr lang="hu-HU" sz="2800"/>
              <a:t>A túlhevítési hőfok emelése</a:t>
            </a:r>
          </a:p>
          <a:p>
            <a:pPr marL="625475" indent="-625475">
              <a:lnSpc>
                <a:spcPct val="90000"/>
              </a:lnSpc>
            </a:pPr>
            <a:r>
              <a:rPr lang="hu-HU" sz="2800"/>
              <a:t>Újrahevítés</a:t>
            </a:r>
          </a:p>
          <a:p>
            <a:pPr marL="625475" indent="-625475">
              <a:lnSpc>
                <a:spcPct val="90000"/>
              </a:lnSpc>
            </a:pPr>
            <a:r>
              <a:rPr lang="hu-HU" sz="2800"/>
              <a:t>A kondenzátornyomás csökkentése</a:t>
            </a:r>
          </a:p>
          <a:p>
            <a:pPr marL="625475" indent="-625475">
              <a:lnSpc>
                <a:spcPct val="90000"/>
              </a:lnSpc>
            </a:pPr>
            <a:r>
              <a:rPr lang="hu-HU" sz="2800"/>
              <a:t>Második közvetítő közeg alkalmazása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21" name="Line 17"/>
          <p:cNvSpPr>
            <a:spLocks noChangeShapeType="1"/>
          </p:cNvSpPr>
          <p:nvPr/>
        </p:nvSpPr>
        <p:spPr bwMode="auto">
          <a:xfrm flipV="1">
            <a:off x="974725" y="3786188"/>
            <a:ext cx="0" cy="35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20" name="Line 16"/>
          <p:cNvSpPr>
            <a:spLocks noChangeShapeType="1"/>
          </p:cNvSpPr>
          <p:nvPr/>
        </p:nvSpPr>
        <p:spPr bwMode="auto">
          <a:xfrm flipH="1">
            <a:off x="971550" y="4138613"/>
            <a:ext cx="3470275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44" name="Line 40"/>
          <p:cNvSpPr>
            <a:spLocks noChangeShapeType="1"/>
          </p:cNvSpPr>
          <p:nvPr/>
        </p:nvSpPr>
        <p:spPr bwMode="auto">
          <a:xfrm flipH="1">
            <a:off x="4452938" y="1582738"/>
            <a:ext cx="15875" cy="2578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39" name="Freeform 35"/>
          <p:cNvSpPr>
            <a:spLocks/>
          </p:cNvSpPr>
          <p:nvPr/>
        </p:nvSpPr>
        <p:spPr bwMode="auto">
          <a:xfrm>
            <a:off x="979488" y="3276600"/>
            <a:ext cx="577850" cy="498475"/>
          </a:xfrm>
          <a:custGeom>
            <a:avLst/>
            <a:gdLst/>
            <a:ahLst/>
            <a:cxnLst>
              <a:cxn ang="0">
                <a:pos x="0" y="314"/>
              </a:cxn>
              <a:cxn ang="0">
                <a:pos x="121" y="228"/>
              </a:cxn>
              <a:cxn ang="0">
                <a:pos x="235" y="132"/>
              </a:cxn>
              <a:cxn ang="0">
                <a:pos x="364" y="0"/>
              </a:cxn>
            </a:cxnLst>
            <a:rect l="0" t="0" r="r" b="b"/>
            <a:pathLst>
              <a:path w="364" h="314">
                <a:moveTo>
                  <a:pt x="0" y="314"/>
                </a:moveTo>
                <a:cubicBezTo>
                  <a:pt x="20" y="300"/>
                  <a:pt x="82" y="258"/>
                  <a:pt x="121" y="228"/>
                </a:cubicBezTo>
                <a:cubicBezTo>
                  <a:pt x="160" y="198"/>
                  <a:pt x="195" y="170"/>
                  <a:pt x="235" y="132"/>
                </a:cubicBezTo>
                <a:cubicBezTo>
                  <a:pt x="275" y="94"/>
                  <a:pt x="337" y="27"/>
                  <a:pt x="364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41" name="Line 37"/>
          <p:cNvSpPr>
            <a:spLocks noChangeShapeType="1"/>
          </p:cNvSpPr>
          <p:nvPr/>
        </p:nvSpPr>
        <p:spPr bwMode="auto">
          <a:xfrm flipV="1">
            <a:off x="1571625" y="3273425"/>
            <a:ext cx="21828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43" name="Freeform 39"/>
          <p:cNvSpPr>
            <a:spLocks/>
          </p:cNvSpPr>
          <p:nvPr/>
        </p:nvSpPr>
        <p:spPr bwMode="auto">
          <a:xfrm>
            <a:off x="3748088" y="1133475"/>
            <a:ext cx="776287" cy="2133600"/>
          </a:xfrm>
          <a:custGeom>
            <a:avLst/>
            <a:gdLst/>
            <a:ahLst/>
            <a:cxnLst>
              <a:cxn ang="0">
                <a:pos x="0" y="1344"/>
              </a:cxn>
              <a:cxn ang="0">
                <a:pos x="183" y="1224"/>
              </a:cxn>
              <a:cxn ang="0">
                <a:pos x="321" y="906"/>
              </a:cxn>
              <a:cxn ang="0">
                <a:pos x="423" y="480"/>
              </a:cxn>
              <a:cxn ang="0">
                <a:pos x="489" y="0"/>
              </a:cxn>
            </a:cxnLst>
            <a:rect l="0" t="0" r="r" b="b"/>
            <a:pathLst>
              <a:path w="489" h="1344">
                <a:moveTo>
                  <a:pt x="0" y="1344"/>
                </a:moveTo>
                <a:cubicBezTo>
                  <a:pt x="30" y="1324"/>
                  <a:pt x="129" y="1297"/>
                  <a:pt x="183" y="1224"/>
                </a:cubicBezTo>
                <a:cubicBezTo>
                  <a:pt x="237" y="1151"/>
                  <a:pt x="281" y="1030"/>
                  <a:pt x="321" y="906"/>
                </a:cubicBezTo>
                <a:cubicBezTo>
                  <a:pt x="361" y="782"/>
                  <a:pt x="395" y="631"/>
                  <a:pt x="423" y="480"/>
                </a:cubicBezTo>
                <a:cubicBezTo>
                  <a:pt x="451" y="329"/>
                  <a:pt x="475" y="100"/>
                  <a:pt x="489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46" name="Line 42"/>
          <p:cNvSpPr>
            <a:spLocks noChangeShapeType="1"/>
          </p:cNvSpPr>
          <p:nvPr/>
        </p:nvSpPr>
        <p:spPr bwMode="auto">
          <a:xfrm flipH="1">
            <a:off x="2801938" y="1568450"/>
            <a:ext cx="2889250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12750" y="163513"/>
            <a:ext cx="8229600" cy="520700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A kazánnyomás emelése</a:t>
            </a:r>
          </a:p>
        </p:txBody>
      </p:sp>
      <p:grpSp>
        <p:nvGrpSpPr>
          <p:cNvPr id="251955" name="Group 51"/>
          <p:cNvGrpSpPr>
            <a:grpSpLocks/>
          </p:cNvGrpSpPr>
          <p:nvPr/>
        </p:nvGrpSpPr>
        <p:grpSpPr bwMode="auto">
          <a:xfrm>
            <a:off x="41275" y="1016000"/>
            <a:ext cx="6845300" cy="5105400"/>
            <a:chOff x="26" y="640"/>
            <a:chExt cx="4312" cy="3216"/>
          </a:xfrm>
        </p:grpSpPr>
        <p:sp>
          <p:nvSpPr>
            <p:cNvPr id="251909" name="Line 5"/>
            <p:cNvSpPr>
              <a:spLocks noChangeShapeType="1"/>
            </p:cNvSpPr>
            <p:nvPr/>
          </p:nvSpPr>
          <p:spPr bwMode="auto">
            <a:xfrm flipV="1">
              <a:off x="262" y="3849"/>
              <a:ext cx="3376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1910" name="Line 6"/>
            <p:cNvSpPr>
              <a:spLocks noChangeShapeType="1"/>
            </p:cNvSpPr>
            <p:nvPr/>
          </p:nvSpPr>
          <p:spPr bwMode="auto">
            <a:xfrm flipV="1">
              <a:off x="268" y="979"/>
              <a:ext cx="0" cy="28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1911" name="Text Box 7"/>
            <p:cNvSpPr txBox="1">
              <a:spLocks noChangeArrowheads="1"/>
            </p:cNvSpPr>
            <p:nvPr/>
          </p:nvSpPr>
          <p:spPr bwMode="auto">
            <a:xfrm>
              <a:off x="26" y="640"/>
              <a:ext cx="452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T(K)</a:t>
              </a:r>
            </a:p>
          </p:txBody>
        </p:sp>
        <p:sp>
          <p:nvSpPr>
            <p:cNvPr id="251912" name="Text Box 8"/>
            <p:cNvSpPr txBox="1">
              <a:spLocks noChangeArrowheads="1"/>
            </p:cNvSpPr>
            <p:nvPr/>
          </p:nvSpPr>
          <p:spPr bwMode="auto">
            <a:xfrm>
              <a:off x="3392" y="3573"/>
              <a:ext cx="94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s (J/kg</a:t>
              </a:r>
              <a:r>
                <a:rPr lang="en-US" sz="2000" b="1" i="1">
                  <a:cs typeface="Arial" charset="0"/>
                </a:rPr>
                <a:t>·</a:t>
              </a:r>
              <a:r>
                <a:rPr lang="hu-HU" sz="2000" b="1" i="1">
                  <a:cs typeface="Arial" charset="0"/>
                </a:rPr>
                <a:t>K</a:t>
              </a:r>
              <a:r>
                <a:rPr lang="hu-HU" sz="2000" b="1" i="1"/>
                <a:t>)</a:t>
              </a:r>
            </a:p>
          </p:txBody>
        </p:sp>
      </p:grpSp>
      <p:grpSp>
        <p:nvGrpSpPr>
          <p:cNvPr id="251956" name="Group 52"/>
          <p:cNvGrpSpPr>
            <a:grpSpLocks/>
          </p:cNvGrpSpPr>
          <p:nvPr/>
        </p:nvGrpSpPr>
        <p:grpSpPr bwMode="auto">
          <a:xfrm>
            <a:off x="430213" y="2446338"/>
            <a:ext cx="4338637" cy="2049462"/>
            <a:chOff x="271" y="1541"/>
            <a:chExt cx="2733" cy="1291"/>
          </a:xfrm>
        </p:grpSpPr>
        <p:sp>
          <p:nvSpPr>
            <p:cNvPr id="251913" name="Freeform 9"/>
            <p:cNvSpPr>
              <a:spLocks/>
            </p:cNvSpPr>
            <p:nvPr/>
          </p:nvSpPr>
          <p:spPr bwMode="auto">
            <a:xfrm>
              <a:off x="271" y="1594"/>
              <a:ext cx="1441" cy="1238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1914" name="Freeform 10"/>
            <p:cNvSpPr>
              <a:spLocks/>
            </p:cNvSpPr>
            <p:nvPr/>
          </p:nvSpPr>
          <p:spPr bwMode="auto">
            <a:xfrm flipH="1">
              <a:off x="1708" y="1605"/>
              <a:ext cx="1296" cy="1227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1915" name="Oval 11"/>
            <p:cNvSpPr>
              <a:spLocks noChangeArrowheads="1"/>
            </p:cNvSpPr>
            <p:nvPr/>
          </p:nvSpPr>
          <p:spPr bwMode="auto">
            <a:xfrm>
              <a:off x="1639" y="1541"/>
              <a:ext cx="116" cy="124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51917" name="Line 13"/>
          <p:cNvSpPr>
            <a:spLocks noChangeShapeType="1"/>
          </p:cNvSpPr>
          <p:nvPr/>
        </p:nvSpPr>
        <p:spPr bwMode="auto">
          <a:xfrm flipH="1">
            <a:off x="3870325" y="1562100"/>
            <a:ext cx="15875" cy="25781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22" name="Oval 18"/>
          <p:cNvSpPr>
            <a:spLocks noChangeArrowheads="1"/>
          </p:cNvSpPr>
          <p:nvPr/>
        </p:nvSpPr>
        <p:spPr bwMode="auto">
          <a:xfrm>
            <a:off x="885825" y="40449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4" name="Freeform 20"/>
          <p:cNvSpPr>
            <a:spLocks/>
          </p:cNvSpPr>
          <p:nvPr/>
        </p:nvSpPr>
        <p:spPr bwMode="auto">
          <a:xfrm>
            <a:off x="958850" y="2789238"/>
            <a:ext cx="1016000" cy="993775"/>
          </a:xfrm>
          <a:custGeom>
            <a:avLst/>
            <a:gdLst/>
            <a:ahLst/>
            <a:cxnLst>
              <a:cxn ang="0">
                <a:pos x="0" y="626"/>
              </a:cxn>
              <a:cxn ang="0">
                <a:pos x="120" y="518"/>
              </a:cxn>
              <a:cxn ang="0">
                <a:pos x="240" y="402"/>
              </a:cxn>
              <a:cxn ang="0">
                <a:pos x="340" y="286"/>
              </a:cxn>
              <a:cxn ang="0">
                <a:pos x="416" y="200"/>
              </a:cxn>
              <a:cxn ang="0">
                <a:pos x="508" y="106"/>
              </a:cxn>
              <a:cxn ang="0">
                <a:pos x="640" y="0"/>
              </a:cxn>
            </a:cxnLst>
            <a:rect l="0" t="0" r="r" b="b"/>
            <a:pathLst>
              <a:path w="640" h="626">
                <a:moveTo>
                  <a:pt x="0" y="626"/>
                </a:moveTo>
                <a:cubicBezTo>
                  <a:pt x="40" y="590"/>
                  <a:pt x="80" y="555"/>
                  <a:pt x="120" y="518"/>
                </a:cubicBezTo>
                <a:cubicBezTo>
                  <a:pt x="160" y="481"/>
                  <a:pt x="203" y="441"/>
                  <a:pt x="240" y="402"/>
                </a:cubicBezTo>
                <a:cubicBezTo>
                  <a:pt x="277" y="363"/>
                  <a:pt x="311" y="320"/>
                  <a:pt x="340" y="286"/>
                </a:cubicBezTo>
                <a:cubicBezTo>
                  <a:pt x="369" y="252"/>
                  <a:pt x="388" y="230"/>
                  <a:pt x="416" y="200"/>
                </a:cubicBezTo>
                <a:cubicBezTo>
                  <a:pt x="444" y="170"/>
                  <a:pt x="471" y="139"/>
                  <a:pt x="508" y="106"/>
                </a:cubicBezTo>
                <a:cubicBezTo>
                  <a:pt x="545" y="73"/>
                  <a:pt x="592" y="36"/>
                  <a:pt x="640" y="0"/>
                </a:cubicBezTo>
              </a:path>
            </a:pathLst>
          </a:custGeom>
          <a:noFill/>
          <a:ln w="38100" cmpd="sng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26" name="Line 22"/>
          <p:cNvSpPr>
            <a:spLocks noChangeShapeType="1"/>
          </p:cNvSpPr>
          <p:nvPr/>
        </p:nvSpPr>
        <p:spPr bwMode="auto">
          <a:xfrm>
            <a:off x="2033588" y="2776538"/>
            <a:ext cx="1282700" cy="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28" name="Freeform 24"/>
          <p:cNvSpPr>
            <a:spLocks/>
          </p:cNvSpPr>
          <p:nvPr/>
        </p:nvSpPr>
        <p:spPr bwMode="auto">
          <a:xfrm>
            <a:off x="3370263" y="1585913"/>
            <a:ext cx="520700" cy="1177925"/>
          </a:xfrm>
          <a:custGeom>
            <a:avLst/>
            <a:gdLst/>
            <a:ahLst/>
            <a:cxnLst>
              <a:cxn ang="0">
                <a:pos x="0" y="742"/>
              </a:cxn>
              <a:cxn ang="0">
                <a:pos x="68" y="718"/>
              </a:cxn>
              <a:cxn ang="0">
                <a:pos x="120" y="672"/>
              </a:cxn>
              <a:cxn ang="0">
                <a:pos x="172" y="598"/>
              </a:cxn>
              <a:cxn ang="0">
                <a:pos x="226" y="486"/>
              </a:cxn>
              <a:cxn ang="0">
                <a:pos x="274" y="320"/>
              </a:cxn>
              <a:cxn ang="0">
                <a:pos x="306" y="162"/>
              </a:cxn>
              <a:cxn ang="0">
                <a:pos x="328" y="0"/>
              </a:cxn>
            </a:cxnLst>
            <a:rect l="0" t="0" r="r" b="b"/>
            <a:pathLst>
              <a:path w="328" h="742">
                <a:moveTo>
                  <a:pt x="0" y="742"/>
                </a:moveTo>
                <a:cubicBezTo>
                  <a:pt x="24" y="736"/>
                  <a:pt x="48" y="730"/>
                  <a:pt x="68" y="718"/>
                </a:cubicBezTo>
                <a:cubicBezTo>
                  <a:pt x="88" y="706"/>
                  <a:pt x="103" y="692"/>
                  <a:pt x="120" y="672"/>
                </a:cubicBezTo>
                <a:cubicBezTo>
                  <a:pt x="137" y="652"/>
                  <a:pt x="154" y="629"/>
                  <a:pt x="172" y="598"/>
                </a:cubicBezTo>
                <a:cubicBezTo>
                  <a:pt x="190" y="567"/>
                  <a:pt x="209" y="532"/>
                  <a:pt x="226" y="486"/>
                </a:cubicBezTo>
                <a:cubicBezTo>
                  <a:pt x="243" y="440"/>
                  <a:pt x="261" y="374"/>
                  <a:pt x="274" y="320"/>
                </a:cubicBezTo>
                <a:cubicBezTo>
                  <a:pt x="287" y="266"/>
                  <a:pt x="297" y="215"/>
                  <a:pt x="306" y="162"/>
                </a:cubicBezTo>
                <a:cubicBezTo>
                  <a:pt x="315" y="109"/>
                  <a:pt x="321" y="54"/>
                  <a:pt x="328" y="0"/>
                </a:cubicBezTo>
              </a:path>
            </a:pathLst>
          </a:custGeom>
          <a:noFill/>
          <a:ln w="38100" cmpd="sng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29" name="Oval 25"/>
          <p:cNvSpPr>
            <a:spLocks noChangeArrowheads="1"/>
          </p:cNvSpPr>
          <p:nvPr/>
        </p:nvSpPr>
        <p:spPr bwMode="auto">
          <a:xfrm>
            <a:off x="3787775" y="1466850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30" name="Oval 26"/>
          <p:cNvSpPr>
            <a:spLocks noChangeArrowheads="1"/>
          </p:cNvSpPr>
          <p:nvPr/>
        </p:nvSpPr>
        <p:spPr bwMode="auto">
          <a:xfrm>
            <a:off x="3252788" y="2674938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31" name="Text Box 27"/>
          <p:cNvSpPr txBox="1">
            <a:spLocks noChangeArrowheads="1"/>
          </p:cNvSpPr>
          <p:nvPr/>
        </p:nvSpPr>
        <p:spPr bwMode="auto">
          <a:xfrm>
            <a:off x="628650" y="3259138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251932" name="Text Box 28"/>
          <p:cNvSpPr txBox="1">
            <a:spLocks noChangeArrowheads="1"/>
          </p:cNvSpPr>
          <p:nvPr/>
        </p:nvSpPr>
        <p:spPr bwMode="auto">
          <a:xfrm>
            <a:off x="1503363" y="332740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 dirty="0"/>
              <a:t>2</a:t>
            </a:r>
          </a:p>
        </p:txBody>
      </p:sp>
      <p:sp>
        <p:nvSpPr>
          <p:cNvPr id="251933" name="Text Box 29"/>
          <p:cNvSpPr txBox="1">
            <a:spLocks noChangeArrowheads="1"/>
          </p:cNvSpPr>
          <p:nvPr/>
        </p:nvSpPr>
        <p:spPr bwMode="auto">
          <a:xfrm>
            <a:off x="3408363" y="323850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251934" name="Text Box 30"/>
          <p:cNvSpPr txBox="1">
            <a:spLocks noChangeArrowheads="1"/>
          </p:cNvSpPr>
          <p:nvPr/>
        </p:nvSpPr>
        <p:spPr bwMode="auto">
          <a:xfrm>
            <a:off x="4532313" y="116205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251935" name="Text Box 31"/>
          <p:cNvSpPr txBox="1">
            <a:spLocks noChangeArrowheads="1"/>
          </p:cNvSpPr>
          <p:nvPr/>
        </p:nvSpPr>
        <p:spPr bwMode="auto">
          <a:xfrm>
            <a:off x="4529138" y="3984625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251936" name="Text Box 32"/>
          <p:cNvSpPr txBox="1">
            <a:spLocks noChangeArrowheads="1"/>
          </p:cNvSpPr>
          <p:nvPr/>
        </p:nvSpPr>
        <p:spPr bwMode="auto">
          <a:xfrm>
            <a:off x="919163" y="4206875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6</a:t>
            </a:r>
          </a:p>
        </p:txBody>
      </p:sp>
      <p:sp>
        <p:nvSpPr>
          <p:cNvPr id="251925" name="Oval 21"/>
          <p:cNvSpPr>
            <a:spLocks noChangeArrowheads="1"/>
          </p:cNvSpPr>
          <p:nvPr/>
        </p:nvSpPr>
        <p:spPr bwMode="auto">
          <a:xfrm>
            <a:off x="876300" y="36830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40" name="Oval 36"/>
          <p:cNvSpPr>
            <a:spLocks noChangeArrowheads="1"/>
          </p:cNvSpPr>
          <p:nvPr/>
        </p:nvSpPr>
        <p:spPr bwMode="auto">
          <a:xfrm>
            <a:off x="1909763" y="2678113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42" name="Oval 38"/>
          <p:cNvSpPr>
            <a:spLocks noChangeArrowheads="1"/>
          </p:cNvSpPr>
          <p:nvPr/>
        </p:nvSpPr>
        <p:spPr bwMode="auto">
          <a:xfrm>
            <a:off x="3660775" y="3152775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48" name="Oval 44"/>
          <p:cNvSpPr>
            <a:spLocks noChangeArrowheads="1"/>
          </p:cNvSpPr>
          <p:nvPr/>
        </p:nvSpPr>
        <p:spPr bwMode="auto">
          <a:xfrm>
            <a:off x="4356100" y="40386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49" name="Oval 45"/>
          <p:cNvSpPr>
            <a:spLocks noChangeArrowheads="1"/>
          </p:cNvSpPr>
          <p:nvPr/>
        </p:nvSpPr>
        <p:spPr bwMode="auto">
          <a:xfrm>
            <a:off x="4365625" y="14668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3" name="Oval 19"/>
          <p:cNvSpPr>
            <a:spLocks noChangeArrowheads="1"/>
          </p:cNvSpPr>
          <p:nvPr/>
        </p:nvSpPr>
        <p:spPr bwMode="auto">
          <a:xfrm>
            <a:off x="3775075" y="4044950"/>
            <a:ext cx="184150" cy="196850"/>
          </a:xfrm>
          <a:prstGeom prst="ellipse">
            <a:avLst/>
          </a:prstGeom>
          <a:solidFill>
            <a:srgbClr val="66FF33"/>
          </a:solidFill>
          <a:ln w="19050">
            <a:solidFill>
              <a:srgbClr val="FF962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27" name="Oval 23"/>
          <p:cNvSpPr>
            <a:spLocks noChangeArrowheads="1"/>
          </p:cNvSpPr>
          <p:nvPr/>
        </p:nvSpPr>
        <p:spPr bwMode="auto">
          <a:xfrm>
            <a:off x="1479550" y="31623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1951" name="Text Box 47"/>
          <p:cNvSpPr txBox="1">
            <a:spLocks noChangeArrowheads="1"/>
          </p:cNvSpPr>
          <p:nvPr/>
        </p:nvSpPr>
        <p:spPr bwMode="auto">
          <a:xfrm>
            <a:off x="1638300" y="2354263"/>
            <a:ext cx="4064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2’</a:t>
            </a:r>
          </a:p>
        </p:txBody>
      </p:sp>
      <p:sp>
        <p:nvSpPr>
          <p:cNvPr id="251952" name="Text Box 48"/>
          <p:cNvSpPr txBox="1">
            <a:spLocks noChangeArrowheads="1"/>
          </p:cNvSpPr>
          <p:nvPr/>
        </p:nvSpPr>
        <p:spPr bwMode="auto">
          <a:xfrm>
            <a:off x="3089275" y="2300288"/>
            <a:ext cx="43497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3’</a:t>
            </a:r>
          </a:p>
        </p:txBody>
      </p:sp>
      <p:sp>
        <p:nvSpPr>
          <p:cNvPr id="251953" name="Text Box 49"/>
          <p:cNvSpPr txBox="1">
            <a:spLocks noChangeArrowheads="1"/>
          </p:cNvSpPr>
          <p:nvPr/>
        </p:nvSpPr>
        <p:spPr bwMode="auto">
          <a:xfrm>
            <a:off x="3352800" y="1144588"/>
            <a:ext cx="482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4’</a:t>
            </a:r>
          </a:p>
        </p:txBody>
      </p:sp>
      <p:sp>
        <p:nvSpPr>
          <p:cNvPr id="251954" name="Text Box 50"/>
          <p:cNvSpPr txBox="1">
            <a:spLocks noChangeArrowheads="1"/>
          </p:cNvSpPr>
          <p:nvPr/>
        </p:nvSpPr>
        <p:spPr bwMode="auto">
          <a:xfrm>
            <a:off x="3438525" y="3725863"/>
            <a:ext cx="4159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5’</a:t>
            </a:r>
          </a:p>
        </p:txBody>
      </p:sp>
      <p:sp>
        <p:nvSpPr>
          <p:cNvPr id="251957" name="Line 53"/>
          <p:cNvSpPr>
            <a:spLocks noChangeShapeType="1"/>
          </p:cNvSpPr>
          <p:nvPr/>
        </p:nvSpPr>
        <p:spPr bwMode="auto">
          <a:xfrm flipH="1" flipV="1">
            <a:off x="3471863" y="2511425"/>
            <a:ext cx="2465387" cy="1588"/>
          </a:xfrm>
          <a:prstGeom prst="line">
            <a:avLst/>
          </a:prstGeom>
          <a:noFill/>
          <a:ln w="19050">
            <a:solidFill>
              <a:srgbClr val="66FF33"/>
            </a:solidFill>
            <a:prstDash val="lgDashDot"/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58" name="Line 54"/>
          <p:cNvSpPr>
            <a:spLocks noChangeShapeType="1"/>
          </p:cNvSpPr>
          <p:nvPr/>
        </p:nvSpPr>
        <p:spPr bwMode="auto">
          <a:xfrm flipH="1">
            <a:off x="1998663" y="3013075"/>
            <a:ext cx="3041650" cy="3175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1959" name="AutoShape 55"/>
          <p:cNvSpPr>
            <a:spLocks noChangeArrowheads="1"/>
          </p:cNvSpPr>
          <p:nvPr/>
        </p:nvSpPr>
        <p:spPr bwMode="auto">
          <a:xfrm>
            <a:off x="6545263" y="4003675"/>
            <a:ext cx="2171700" cy="927100"/>
          </a:xfrm>
          <a:prstGeom prst="wedgeRoundRectCallout">
            <a:avLst>
              <a:gd name="adj1" fmla="val -130773"/>
              <a:gd name="adj2" fmla="val -15753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Átlagos hőközlési hőfok kisebb nyomáson</a:t>
            </a:r>
          </a:p>
        </p:txBody>
      </p:sp>
      <p:sp>
        <p:nvSpPr>
          <p:cNvPr id="251960" name="AutoShape 56"/>
          <p:cNvSpPr>
            <a:spLocks noChangeArrowheads="1"/>
          </p:cNvSpPr>
          <p:nvPr/>
        </p:nvSpPr>
        <p:spPr bwMode="auto">
          <a:xfrm>
            <a:off x="6372225" y="936625"/>
            <a:ext cx="2171700" cy="927100"/>
          </a:xfrm>
          <a:prstGeom prst="wedgeRoundRectCallout">
            <a:avLst>
              <a:gd name="adj1" fmla="val -111477"/>
              <a:gd name="adj2" fmla="val 11900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Átlagos hőközlési hőfok nagyobb nyomáson</a:t>
            </a:r>
          </a:p>
        </p:txBody>
      </p:sp>
      <p:sp>
        <p:nvSpPr>
          <p:cNvPr id="251961" name="Text Box 57"/>
          <p:cNvSpPr txBox="1">
            <a:spLocks noChangeArrowheads="1"/>
          </p:cNvSpPr>
          <p:nvPr/>
        </p:nvSpPr>
        <p:spPr bwMode="auto">
          <a:xfrm>
            <a:off x="1125538" y="5032375"/>
            <a:ext cx="706437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Változatlan hőelvonási hőmérséklet mellett a kazánnyomás növelése emeli az átlagos hőközlési hőfokot és így a hatásfokot.</a:t>
            </a:r>
          </a:p>
        </p:txBody>
      </p:sp>
      <p:sp>
        <p:nvSpPr>
          <p:cNvPr id="251986" name="Line 82"/>
          <p:cNvSpPr>
            <a:spLocks noChangeShapeType="1"/>
          </p:cNvSpPr>
          <p:nvPr/>
        </p:nvSpPr>
        <p:spPr bwMode="auto">
          <a:xfrm>
            <a:off x="5205413" y="3022600"/>
            <a:ext cx="377507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1987" name="Line 83"/>
          <p:cNvSpPr>
            <a:spLocks noChangeShapeType="1"/>
          </p:cNvSpPr>
          <p:nvPr/>
        </p:nvSpPr>
        <p:spPr bwMode="auto">
          <a:xfrm>
            <a:off x="5238750" y="5610225"/>
            <a:ext cx="37417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1988" name="Line 84"/>
          <p:cNvSpPr>
            <a:spLocks noChangeShapeType="1"/>
          </p:cNvSpPr>
          <p:nvPr/>
        </p:nvSpPr>
        <p:spPr bwMode="auto">
          <a:xfrm>
            <a:off x="8980488" y="3022600"/>
            <a:ext cx="0" cy="25876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1989" name="Line 85"/>
          <p:cNvSpPr>
            <a:spLocks noChangeShapeType="1"/>
          </p:cNvSpPr>
          <p:nvPr/>
        </p:nvSpPr>
        <p:spPr bwMode="auto">
          <a:xfrm>
            <a:off x="5221288" y="3524250"/>
            <a:ext cx="3759200" cy="15875"/>
          </a:xfrm>
          <a:prstGeom prst="line">
            <a:avLst/>
          </a:prstGeom>
          <a:noFill/>
          <a:ln w="69850" cap="rnd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1990" name="Line 86"/>
          <p:cNvSpPr>
            <a:spLocks noChangeShapeType="1"/>
          </p:cNvSpPr>
          <p:nvPr/>
        </p:nvSpPr>
        <p:spPr bwMode="auto">
          <a:xfrm>
            <a:off x="5205413" y="3022600"/>
            <a:ext cx="0" cy="25876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1991" name="Line 87"/>
          <p:cNvSpPr>
            <a:spLocks noChangeShapeType="1"/>
          </p:cNvSpPr>
          <p:nvPr/>
        </p:nvSpPr>
        <p:spPr bwMode="auto">
          <a:xfrm>
            <a:off x="7124700" y="3022600"/>
            <a:ext cx="0" cy="25876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1992" name="Line 88"/>
          <p:cNvSpPr>
            <a:spLocks noChangeShapeType="1"/>
          </p:cNvSpPr>
          <p:nvPr/>
        </p:nvSpPr>
        <p:spPr bwMode="auto">
          <a:xfrm>
            <a:off x="5197475" y="4057650"/>
            <a:ext cx="3783013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1993" name="Line 89"/>
          <p:cNvSpPr>
            <a:spLocks noChangeShapeType="1"/>
          </p:cNvSpPr>
          <p:nvPr/>
        </p:nvSpPr>
        <p:spPr bwMode="auto">
          <a:xfrm>
            <a:off x="5180013" y="4575175"/>
            <a:ext cx="380047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1994" name="Line 90"/>
          <p:cNvSpPr>
            <a:spLocks noChangeShapeType="1"/>
          </p:cNvSpPr>
          <p:nvPr/>
        </p:nvSpPr>
        <p:spPr bwMode="auto">
          <a:xfrm flipV="1">
            <a:off x="5211763" y="5092700"/>
            <a:ext cx="3768725" cy="14288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1995" name="Text Box 91"/>
          <p:cNvSpPr txBox="1">
            <a:spLocks noChangeArrowheads="1"/>
          </p:cNvSpPr>
          <p:nvPr/>
        </p:nvSpPr>
        <p:spPr bwMode="auto">
          <a:xfrm>
            <a:off x="5429250" y="3595688"/>
            <a:ext cx="14478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/>
              <a:t>10 - 60</a:t>
            </a:r>
          </a:p>
        </p:txBody>
      </p:sp>
      <p:sp>
        <p:nvSpPr>
          <p:cNvPr id="251996" name="Text Box 92"/>
          <p:cNvSpPr txBox="1">
            <a:spLocks noChangeArrowheads="1"/>
          </p:cNvSpPr>
          <p:nvPr/>
        </p:nvSpPr>
        <p:spPr bwMode="auto">
          <a:xfrm>
            <a:off x="7512050" y="5157788"/>
            <a:ext cx="96043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/>
              <a:t>130</a:t>
            </a:r>
          </a:p>
        </p:txBody>
      </p:sp>
      <p:sp>
        <p:nvSpPr>
          <p:cNvPr id="251997" name="Text Box 93"/>
          <p:cNvSpPr txBox="1">
            <a:spLocks noChangeArrowheads="1"/>
          </p:cNvSpPr>
          <p:nvPr/>
        </p:nvSpPr>
        <p:spPr bwMode="auto">
          <a:xfrm>
            <a:off x="7521575" y="4662488"/>
            <a:ext cx="96043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/>
              <a:t>90</a:t>
            </a:r>
          </a:p>
        </p:txBody>
      </p:sp>
      <p:sp>
        <p:nvSpPr>
          <p:cNvPr id="251998" name="Text Box 94"/>
          <p:cNvSpPr txBox="1">
            <a:spLocks noChangeArrowheads="1"/>
          </p:cNvSpPr>
          <p:nvPr/>
        </p:nvSpPr>
        <p:spPr bwMode="auto">
          <a:xfrm>
            <a:off x="7529513" y="4121150"/>
            <a:ext cx="960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/>
              <a:t>65</a:t>
            </a:r>
          </a:p>
        </p:txBody>
      </p:sp>
      <p:sp>
        <p:nvSpPr>
          <p:cNvPr id="251999" name="Text Box 95"/>
          <p:cNvSpPr txBox="1">
            <a:spLocks noChangeArrowheads="1"/>
          </p:cNvSpPr>
          <p:nvPr/>
        </p:nvSpPr>
        <p:spPr bwMode="auto">
          <a:xfrm>
            <a:off x="7542213" y="3590925"/>
            <a:ext cx="960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/>
              <a:t>35</a:t>
            </a:r>
          </a:p>
        </p:txBody>
      </p:sp>
      <p:graphicFrame>
        <p:nvGraphicFramePr>
          <p:cNvPr id="252000" name="Object 96"/>
          <p:cNvGraphicFramePr>
            <a:graphicFrameLocks noChangeAspect="1"/>
          </p:cNvGraphicFramePr>
          <p:nvPr/>
        </p:nvGraphicFramePr>
        <p:xfrm>
          <a:off x="5853113" y="3063875"/>
          <a:ext cx="608012" cy="395288"/>
        </p:xfrm>
        <a:graphic>
          <a:graphicData uri="http://schemas.openxmlformats.org/presentationml/2006/ole">
            <p:oleObj spid="_x0000_s252000" name="Egyenlet" r:id="rId3" imgW="469800" imgH="304560" progId="Equation.3">
              <p:embed/>
            </p:oleObj>
          </a:graphicData>
        </a:graphic>
      </p:graphicFrame>
      <p:graphicFrame>
        <p:nvGraphicFramePr>
          <p:cNvPr id="252001" name="Object 97"/>
          <p:cNvGraphicFramePr>
            <a:graphicFrameLocks noChangeAspect="1"/>
          </p:cNvGraphicFramePr>
          <p:nvPr/>
        </p:nvGraphicFramePr>
        <p:xfrm>
          <a:off x="7285038" y="3095625"/>
          <a:ext cx="1490662" cy="352425"/>
        </p:xfrm>
        <a:graphic>
          <a:graphicData uri="http://schemas.openxmlformats.org/presentationml/2006/ole">
            <p:oleObj spid="_x0000_s252001" name="Egyenlet" r:id="rId4" imgW="914400" imgH="215640" progId="Equation.3">
              <p:embed/>
            </p:oleObj>
          </a:graphicData>
        </a:graphic>
      </p:graphicFrame>
      <p:sp>
        <p:nvSpPr>
          <p:cNvPr id="252002" name="Text Box 98"/>
          <p:cNvSpPr txBox="1">
            <a:spLocks noChangeArrowheads="1"/>
          </p:cNvSpPr>
          <p:nvPr/>
        </p:nvSpPr>
        <p:spPr bwMode="auto">
          <a:xfrm>
            <a:off x="5422900" y="4121150"/>
            <a:ext cx="14478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/>
              <a:t>35 - 90</a:t>
            </a:r>
          </a:p>
        </p:txBody>
      </p:sp>
      <p:sp>
        <p:nvSpPr>
          <p:cNvPr id="252003" name="Text Box 99"/>
          <p:cNvSpPr txBox="1">
            <a:spLocks noChangeArrowheads="1"/>
          </p:cNvSpPr>
          <p:nvPr/>
        </p:nvSpPr>
        <p:spPr bwMode="auto">
          <a:xfrm>
            <a:off x="5492750" y="4646613"/>
            <a:ext cx="14478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/>
              <a:t>64 - 170</a:t>
            </a:r>
          </a:p>
        </p:txBody>
      </p:sp>
      <p:sp>
        <p:nvSpPr>
          <p:cNvPr id="252004" name="Text Box 100"/>
          <p:cNvSpPr txBox="1">
            <a:spLocks noChangeArrowheads="1"/>
          </p:cNvSpPr>
          <p:nvPr/>
        </p:nvSpPr>
        <p:spPr bwMode="auto">
          <a:xfrm>
            <a:off x="5484813" y="5141913"/>
            <a:ext cx="14478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/>
              <a:t>&gt; 130</a:t>
            </a:r>
          </a:p>
        </p:txBody>
      </p:sp>
      <p:sp>
        <p:nvSpPr>
          <p:cNvPr id="252005" name="Text Box 101"/>
          <p:cNvSpPr txBox="1">
            <a:spLocks noChangeArrowheads="1"/>
          </p:cNvSpPr>
          <p:nvPr/>
        </p:nvSpPr>
        <p:spPr bwMode="auto">
          <a:xfrm>
            <a:off x="511175" y="4573588"/>
            <a:ext cx="4521200" cy="146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Kis gőzmennyiségek feldolgozása esetén a túlzottan nagy nyomás mellett nagyon lecsökkenő gőztérfogat miatt a belső veszteségek nagyon megnőnek, az effektív hatásfok romlik!</a:t>
            </a:r>
          </a:p>
        </p:txBody>
      </p:sp>
      <p:sp>
        <p:nvSpPr>
          <p:cNvPr id="252006" name="Text Box 102"/>
          <p:cNvSpPr txBox="1">
            <a:spLocks noChangeArrowheads="1"/>
          </p:cNvSpPr>
          <p:nvPr/>
        </p:nvSpPr>
        <p:spPr bwMode="auto">
          <a:xfrm>
            <a:off x="731838" y="4187127"/>
            <a:ext cx="7858125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A kazánnyomás emelése következtében a turbinából kilépő gőz nedvességtartalma nő, ami a turbina veszteségét növeli és így az effektív hatásfok romlik! Újrahevítéssel kombinálva ez kiküszöbölhető.</a:t>
            </a:r>
          </a:p>
        </p:txBody>
      </p:sp>
      <p:sp>
        <p:nvSpPr>
          <p:cNvPr id="71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1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19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19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1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1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1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1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5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1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5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5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5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5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1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51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5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5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5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1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1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25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5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51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5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251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0"/>
                            </p:stCondLst>
                            <p:childTnLst>
                              <p:par>
                                <p:cTn id="1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251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25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500"/>
                            </p:stCondLst>
                            <p:childTnLst>
                              <p:par>
                                <p:cTn id="1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25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000"/>
                            </p:stCondLst>
                            <p:childTnLst>
                              <p:par>
                                <p:cTn id="1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251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251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0"/>
                            </p:stCondLst>
                            <p:childTnLst>
                              <p:par>
                                <p:cTn id="1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25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500"/>
                            </p:stCondLst>
                            <p:childTnLst>
                              <p:par>
                                <p:cTn id="1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25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51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51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51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1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1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1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51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51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51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51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1" dur="1000"/>
                                        <p:tgtEl>
                                          <p:spTgt spid="2519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251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251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1000"/>
                                        <p:tgtEl>
                                          <p:spTgt spid="2519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251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251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251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52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52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25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25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25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25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5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25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51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51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25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5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251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51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25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5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51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51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5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5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5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25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00"/>
                            </p:stCondLst>
                            <p:childTnLst>
                              <p:par>
                                <p:cTn id="24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25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25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25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25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5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5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5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5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52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52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500"/>
                            </p:stCondLst>
                            <p:childTnLst>
                              <p:par>
                                <p:cTn id="27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52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52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9" dur="500"/>
                                        <p:tgtEl>
                                          <p:spTgt spid="25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00"/>
                            </p:stCondLst>
                            <p:childTnLst>
                              <p:par>
                                <p:cTn id="2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500"/>
                                        <p:tgtEl>
                                          <p:spTgt spid="25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8" dur="500"/>
                                        <p:tgtEl>
                                          <p:spTgt spid="25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500"/>
                            </p:stCondLst>
                            <p:childTnLst>
                              <p:par>
                                <p:cTn id="29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500"/>
                                        <p:tgtEl>
                                          <p:spTgt spid="25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7" dur="500"/>
                                        <p:tgtEl>
                                          <p:spTgt spid="25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500"/>
                            </p:stCondLst>
                            <p:childTnLst>
                              <p:par>
                                <p:cTn id="2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1" dur="500"/>
                                        <p:tgtEl>
                                          <p:spTgt spid="25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6" dur="500"/>
                                        <p:tgtEl>
                                          <p:spTgt spid="25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500"/>
                            </p:stCondLst>
                            <p:childTnLst>
                              <p:par>
                                <p:cTn id="3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0" dur="500"/>
                                        <p:tgtEl>
                                          <p:spTgt spid="25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5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5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25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25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2" dur="500"/>
                                        <p:tgtEl>
                                          <p:spTgt spid="25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25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0" dur="500"/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500"/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4" dur="500"/>
                                        <p:tgtEl>
                                          <p:spTgt spid="25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/>
                                        <p:tgtEl>
                                          <p:spTgt spid="25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8" dur="500"/>
                                        <p:tgtEl>
                                          <p:spTgt spid="251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/>
                                        <p:tgtEl>
                                          <p:spTgt spid="251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1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1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6" dur="500"/>
                                        <p:tgtEl>
                                          <p:spTgt spid="251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500"/>
                                        <p:tgtEl>
                                          <p:spTgt spid="251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500"/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4" dur="500"/>
                                        <p:tgtEl>
                                          <p:spTgt spid="251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500"/>
                                        <p:tgtEl>
                                          <p:spTgt spid="251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251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251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2" dur="500"/>
                                        <p:tgtEl>
                                          <p:spTgt spid="251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500"/>
                                        <p:tgtEl>
                                          <p:spTgt spid="251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500"/>
                                        <p:tgtEl>
                                          <p:spTgt spid="251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/>
                                        <p:tgtEl>
                                          <p:spTgt spid="251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0" dur="500"/>
                                        <p:tgtEl>
                                          <p:spTgt spid="252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252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/>
                                        <p:tgtEl>
                                          <p:spTgt spid="252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252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8" dur="500"/>
                                        <p:tgtEl>
                                          <p:spTgt spid="252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252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2" dur="500"/>
                                        <p:tgtEl>
                                          <p:spTgt spid="252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252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6" dur="500"/>
                                        <p:tgtEl>
                                          <p:spTgt spid="252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252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500"/>
                                        <p:tgtEl>
                                          <p:spTgt spid="252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252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500"/>
                            </p:stCondLst>
                            <p:childTnLst>
                              <p:par>
                                <p:cTn id="39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252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252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21" grpId="0" animBg="1"/>
      <p:bldP spid="251920" grpId="0" animBg="1"/>
      <p:bldP spid="251944" grpId="0" animBg="1"/>
      <p:bldP spid="251939" grpId="0" animBg="1"/>
      <p:bldP spid="251941" grpId="0" animBg="1"/>
      <p:bldP spid="251943" grpId="0" animBg="1"/>
      <p:bldP spid="251946" grpId="0" animBg="1"/>
      <p:bldP spid="251906" grpId="0"/>
      <p:bldP spid="251917" grpId="0" animBg="1"/>
      <p:bldP spid="251922" grpId="0" animBg="1"/>
      <p:bldP spid="251924" grpId="0" animBg="1"/>
      <p:bldP spid="251926" grpId="0" animBg="1"/>
      <p:bldP spid="251928" grpId="0" animBg="1"/>
      <p:bldP spid="251929" grpId="0" animBg="1"/>
      <p:bldP spid="251930" grpId="0" animBg="1"/>
      <p:bldP spid="251931" grpId="0"/>
      <p:bldP spid="251932" grpId="0"/>
      <p:bldP spid="251933" grpId="0"/>
      <p:bldP spid="251934" grpId="0"/>
      <p:bldP spid="251935" grpId="0"/>
      <p:bldP spid="251936" grpId="0"/>
      <p:bldP spid="251925" grpId="0" animBg="1"/>
      <p:bldP spid="251940" grpId="0" animBg="1"/>
      <p:bldP spid="251942" grpId="0" animBg="1"/>
      <p:bldP spid="251948" grpId="0" animBg="1"/>
      <p:bldP spid="251949" grpId="0" animBg="1"/>
      <p:bldP spid="251923" grpId="0" animBg="1"/>
      <p:bldP spid="251927" grpId="0" animBg="1"/>
      <p:bldP spid="251951" grpId="0"/>
      <p:bldP spid="251952" grpId="0"/>
      <p:bldP spid="251953" grpId="0"/>
      <p:bldP spid="251954" grpId="0"/>
      <p:bldP spid="251957" grpId="0" animBg="1"/>
      <p:bldP spid="251958" grpId="0" animBg="1"/>
      <p:bldP spid="251959" grpId="0" animBg="1"/>
      <p:bldP spid="251959" grpId="1" animBg="1"/>
      <p:bldP spid="251960" grpId="0" animBg="1"/>
      <p:bldP spid="251960" grpId="1" animBg="1"/>
      <p:bldP spid="251961" grpId="0"/>
      <p:bldP spid="251961" grpId="1"/>
      <p:bldP spid="251986" grpId="0" animBg="1"/>
      <p:bldP spid="251986" grpId="1" animBg="1"/>
      <p:bldP spid="251987" grpId="0" animBg="1"/>
      <p:bldP spid="251987" grpId="1" animBg="1"/>
      <p:bldP spid="251988" grpId="0" animBg="1"/>
      <p:bldP spid="251988" grpId="1" animBg="1"/>
      <p:bldP spid="251989" grpId="0" animBg="1"/>
      <p:bldP spid="251989" grpId="1" animBg="1"/>
      <p:bldP spid="251990" grpId="0" animBg="1"/>
      <p:bldP spid="251990" grpId="1" animBg="1"/>
      <p:bldP spid="251991" grpId="0" animBg="1"/>
      <p:bldP spid="251991" grpId="1" animBg="1"/>
      <p:bldP spid="251992" grpId="0" animBg="1"/>
      <p:bldP spid="251992" grpId="1" animBg="1"/>
      <p:bldP spid="251993" grpId="0" animBg="1"/>
      <p:bldP spid="251993" grpId="1" animBg="1"/>
      <p:bldP spid="251994" grpId="0" animBg="1"/>
      <p:bldP spid="251994" grpId="1" animBg="1"/>
      <p:bldP spid="251995" grpId="0"/>
      <p:bldP spid="251995" grpId="1"/>
      <p:bldP spid="251996" grpId="0"/>
      <p:bldP spid="251996" grpId="1"/>
      <p:bldP spid="251997" grpId="0"/>
      <p:bldP spid="251997" grpId="1"/>
      <p:bldP spid="251998" grpId="0"/>
      <p:bldP spid="251998" grpId="1"/>
      <p:bldP spid="251999" grpId="0"/>
      <p:bldP spid="251999" grpId="1"/>
      <p:bldP spid="252002" grpId="0"/>
      <p:bldP spid="252002" grpId="1"/>
      <p:bldP spid="252003" grpId="0"/>
      <p:bldP spid="252003" grpId="1"/>
      <p:bldP spid="252004" grpId="0"/>
      <p:bldP spid="252004" grpId="1"/>
      <p:bldP spid="252005" grpId="0"/>
      <p:bldP spid="252005" grpId="1"/>
      <p:bldP spid="2520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3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195263"/>
            <a:ext cx="8229600" cy="52070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A túlhevítési hőmérséklet emelése</a:t>
            </a:r>
          </a:p>
        </p:txBody>
      </p:sp>
      <p:grpSp>
        <p:nvGrpSpPr>
          <p:cNvPr id="256004" name="Group 4"/>
          <p:cNvGrpSpPr>
            <a:grpSpLocks/>
          </p:cNvGrpSpPr>
          <p:nvPr/>
        </p:nvGrpSpPr>
        <p:grpSpPr bwMode="auto">
          <a:xfrm>
            <a:off x="41275" y="1016000"/>
            <a:ext cx="6845300" cy="5105400"/>
            <a:chOff x="26" y="640"/>
            <a:chExt cx="4312" cy="3216"/>
          </a:xfrm>
        </p:grpSpPr>
        <p:sp>
          <p:nvSpPr>
            <p:cNvPr id="256005" name="Line 5"/>
            <p:cNvSpPr>
              <a:spLocks noChangeShapeType="1"/>
            </p:cNvSpPr>
            <p:nvPr/>
          </p:nvSpPr>
          <p:spPr bwMode="auto">
            <a:xfrm flipV="1">
              <a:off x="262" y="3849"/>
              <a:ext cx="3376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6006" name="Line 6"/>
            <p:cNvSpPr>
              <a:spLocks noChangeShapeType="1"/>
            </p:cNvSpPr>
            <p:nvPr/>
          </p:nvSpPr>
          <p:spPr bwMode="auto">
            <a:xfrm flipV="1">
              <a:off x="268" y="979"/>
              <a:ext cx="0" cy="28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6007" name="Text Box 7"/>
            <p:cNvSpPr txBox="1">
              <a:spLocks noChangeArrowheads="1"/>
            </p:cNvSpPr>
            <p:nvPr/>
          </p:nvSpPr>
          <p:spPr bwMode="auto">
            <a:xfrm>
              <a:off x="26" y="640"/>
              <a:ext cx="452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T(K)</a:t>
              </a:r>
            </a:p>
          </p:txBody>
        </p:sp>
        <p:sp>
          <p:nvSpPr>
            <p:cNvPr id="256008" name="Text Box 8"/>
            <p:cNvSpPr txBox="1">
              <a:spLocks noChangeArrowheads="1"/>
            </p:cNvSpPr>
            <p:nvPr/>
          </p:nvSpPr>
          <p:spPr bwMode="auto">
            <a:xfrm>
              <a:off x="3392" y="3573"/>
              <a:ext cx="94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s (J/kg</a:t>
              </a:r>
              <a:r>
                <a:rPr lang="en-US" sz="2000" b="1" i="1">
                  <a:cs typeface="Arial" charset="0"/>
                </a:rPr>
                <a:t>·</a:t>
              </a:r>
              <a:r>
                <a:rPr lang="hu-HU" sz="2000" b="1" i="1">
                  <a:cs typeface="Arial" charset="0"/>
                </a:rPr>
                <a:t>K</a:t>
              </a:r>
              <a:r>
                <a:rPr lang="hu-HU" sz="2000" b="1" i="1"/>
                <a:t>)</a:t>
              </a:r>
            </a:p>
          </p:txBody>
        </p:sp>
      </p:grpSp>
      <p:grpSp>
        <p:nvGrpSpPr>
          <p:cNvPr id="256009" name="Group 9"/>
          <p:cNvGrpSpPr>
            <a:grpSpLocks/>
          </p:cNvGrpSpPr>
          <p:nvPr/>
        </p:nvGrpSpPr>
        <p:grpSpPr bwMode="auto">
          <a:xfrm>
            <a:off x="430213" y="2446338"/>
            <a:ext cx="4338637" cy="2049462"/>
            <a:chOff x="271" y="1541"/>
            <a:chExt cx="2733" cy="1291"/>
          </a:xfrm>
        </p:grpSpPr>
        <p:sp>
          <p:nvSpPr>
            <p:cNvPr id="256010" name="Freeform 10"/>
            <p:cNvSpPr>
              <a:spLocks/>
            </p:cNvSpPr>
            <p:nvPr/>
          </p:nvSpPr>
          <p:spPr bwMode="auto">
            <a:xfrm>
              <a:off x="271" y="1594"/>
              <a:ext cx="1441" cy="1238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6011" name="Freeform 11"/>
            <p:cNvSpPr>
              <a:spLocks/>
            </p:cNvSpPr>
            <p:nvPr/>
          </p:nvSpPr>
          <p:spPr bwMode="auto">
            <a:xfrm flipH="1">
              <a:off x="1708" y="1605"/>
              <a:ext cx="1296" cy="1227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6012" name="Oval 12"/>
            <p:cNvSpPr>
              <a:spLocks noChangeArrowheads="1"/>
            </p:cNvSpPr>
            <p:nvPr/>
          </p:nvSpPr>
          <p:spPr bwMode="auto">
            <a:xfrm>
              <a:off x="1639" y="1541"/>
              <a:ext cx="116" cy="124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FF962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56013" name="Line 13"/>
          <p:cNvSpPr>
            <a:spLocks noChangeShapeType="1"/>
          </p:cNvSpPr>
          <p:nvPr/>
        </p:nvSpPr>
        <p:spPr bwMode="auto">
          <a:xfrm flipH="1">
            <a:off x="4184650" y="2727325"/>
            <a:ext cx="1588" cy="141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14" name="Line 14"/>
          <p:cNvSpPr>
            <a:spLocks noChangeShapeType="1"/>
          </p:cNvSpPr>
          <p:nvPr/>
        </p:nvSpPr>
        <p:spPr bwMode="auto">
          <a:xfrm flipH="1">
            <a:off x="971550" y="4138613"/>
            <a:ext cx="321310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15" name="Line 15"/>
          <p:cNvSpPr>
            <a:spLocks noChangeShapeType="1"/>
          </p:cNvSpPr>
          <p:nvPr/>
        </p:nvSpPr>
        <p:spPr bwMode="auto">
          <a:xfrm flipV="1">
            <a:off x="974725" y="3786188"/>
            <a:ext cx="0" cy="35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16" name="Oval 16"/>
          <p:cNvSpPr>
            <a:spLocks noChangeArrowheads="1"/>
          </p:cNvSpPr>
          <p:nvPr/>
        </p:nvSpPr>
        <p:spPr bwMode="auto">
          <a:xfrm>
            <a:off x="885825" y="40449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6022" name="Text Box 22"/>
          <p:cNvSpPr txBox="1">
            <a:spLocks noChangeArrowheads="1"/>
          </p:cNvSpPr>
          <p:nvPr/>
        </p:nvSpPr>
        <p:spPr bwMode="auto">
          <a:xfrm>
            <a:off x="628650" y="3259138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256023" name="Text Box 23"/>
          <p:cNvSpPr txBox="1">
            <a:spLocks noChangeArrowheads="1"/>
          </p:cNvSpPr>
          <p:nvPr/>
        </p:nvSpPr>
        <p:spPr bwMode="auto">
          <a:xfrm>
            <a:off x="1503363" y="332740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256024" name="Text Box 24"/>
          <p:cNvSpPr txBox="1">
            <a:spLocks noChangeArrowheads="1"/>
          </p:cNvSpPr>
          <p:nvPr/>
        </p:nvSpPr>
        <p:spPr bwMode="auto">
          <a:xfrm>
            <a:off x="3408363" y="323850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256025" name="Text Box 25"/>
          <p:cNvSpPr txBox="1">
            <a:spLocks noChangeArrowheads="1"/>
          </p:cNvSpPr>
          <p:nvPr/>
        </p:nvSpPr>
        <p:spPr bwMode="auto">
          <a:xfrm>
            <a:off x="3932238" y="2295525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256026" name="Text Box 26"/>
          <p:cNvSpPr txBox="1">
            <a:spLocks noChangeArrowheads="1"/>
          </p:cNvSpPr>
          <p:nvPr/>
        </p:nvSpPr>
        <p:spPr bwMode="auto">
          <a:xfrm>
            <a:off x="3810000" y="3775075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256027" name="Text Box 27"/>
          <p:cNvSpPr txBox="1">
            <a:spLocks noChangeArrowheads="1"/>
          </p:cNvSpPr>
          <p:nvPr/>
        </p:nvSpPr>
        <p:spPr bwMode="auto">
          <a:xfrm>
            <a:off x="919163" y="4206875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6</a:t>
            </a:r>
          </a:p>
        </p:txBody>
      </p:sp>
      <p:sp>
        <p:nvSpPr>
          <p:cNvPr id="256028" name="Freeform 28"/>
          <p:cNvSpPr>
            <a:spLocks/>
          </p:cNvSpPr>
          <p:nvPr/>
        </p:nvSpPr>
        <p:spPr bwMode="auto">
          <a:xfrm>
            <a:off x="979488" y="3267075"/>
            <a:ext cx="582612" cy="508000"/>
          </a:xfrm>
          <a:custGeom>
            <a:avLst/>
            <a:gdLst/>
            <a:ahLst/>
            <a:cxnLst>
              <a:cxn ang="0">
                <a:pos x="0" y="320"/>
              </a:cxn>
              <a:cxn ang="0">
                <a:pos x="121" y="234"/>
              </a:cxn>
              <a:cxn ang="0">
                <a:pos x="235" y="138"/>
              </a:cxn>
              <a:cxn ang="0">
                <a:pos x="367" y="0"/>
              </a:cxn>
            </a:cxnLst>
            <a:rect l="0" t="0" r="r" b="b"/>
            <a:pathLst>
              <a:path w="367" h="320">
                <a:moveTo>
                  <a:pt x="0" y="320"/>
                </a:moveTo>
                <a:cubicBezTo>
                  <a:pt x="20" y="306"/>
                  <a:pt x="82" y="264"/>
                  <a:pt x="121" y="234"/>
                </a:cubicBezTo>
                <a:cubicBezTo>
                  <a:pt x="160" y="204"/>
                  <a:pt x="194" y="177"/>
                  <a:pt x="235" y="138"/>
                </a:cubicBezTo>
                <a:cubicBezTo>
                  <a:pt x="276" y="99"/>
                  <a:pt x="339" y="29"/>
                  <a:pt x="367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29" name="Oval 29"/>
          <p:cNvSpPr>
            <a:spLocks noChangeArrowheads="1"/>
          </p:cNvSpPr>
          <p:nvPr/>
        </p:nvSpPr>
        <p:spPr bwMode="auto">
          <a:xfrm>
            <a:off x="876300" y="36830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6031" name="Line 31"/>
          <p:cNvSpPr>
            <a:spLocks noChangeShapeType="1"/>
          </p:cNvSpPr>
          <p:nvPr/>
        </p:nvSpPr>
        <p:spPr bwMode="auto">
          <a:xfrm>
            <a:off x="1571625" y="3273425"/>
            <a:ext cx="215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32" name="Freeform 32"/>
          <p:cNvSpPr>
            <a:spLocks/>
          </p:cNvSpPr>
          <p:nvPr/>
        </p:nvSpPr>
        <p:spPr bwMode="auto">
          <a:xfrm>
            <a:off x="3768725" y="2771775"/>
            <a:ext cx="407988" cy="477838"/>
          </a:xfrm>
          <a:custGeom>
            <a:avLst/>
            <a:gdLst/>
            <a:ahLst/>
            <a:cxnLst>
              <a:cxn ang="0">
                <a:pos x="0" y="301"/>
              </a:cxn>
              <a:cxn ang="0">
                <a:pos x="170" y="192"/>
              </a:cxn>
              <a:cxn ang="0">
                <a:pos x="257" y="0"/>
              </a:cxn>
            </a:cxnLst>
            <a:rect l="0" t="0" r="r" b="b"/>
            <a:pathLst>
              <a:path w="257" h="301">
                <a:moveTo>
                  <a:pt x="0" y="301"/>
                </a:moveTo>
                <a:cubicBezTo>
                  <a:pt x="28" y="283"/>
                  <a:pt x="127" y="242"/>
                  <a:pt x="170" y="192"/>
                </a:cubicBezTo>
                <a:cubicBezTo>
                  <a:pt x="213" y="142"/>
                  <a:pt x="239" y="40"/>
                  <a:pt x="257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33" name="Oval 33"/>
          <p:cNvSpPr>
            <a:spLocks noChangeArrowheads="1"/>
          </p:cNvSpPr>
          <p:nvPr/>
        </p:nvSpPr>
        <p:spPr bwMode="auto">
          <a:xfrm>
            <a:off x="3660775" y="3152775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6034" name="Line 34"/>
          <p:cNvSpPr>
            <a:spLocks noChangeShapeType="1"/>
          </p:cNvSpPr>
          <p:nvPr/>
        </p:nvSpPr>
        <p:spPr bwMode="auto">
          <a:xfrm flipH="1">
            <a:off x="4452938" y="1582738"/>
            <a:ext cx="15875" cy="25781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38" name="Oval 38"/>
          <p:cNvSpPr>
            <a:spLocks noChangeArrowheads="1"/>
          </p:cNvSpPr>
          <p:nvPr/>
        </p:nvSpPr>
        <p:spPr bwMode="auto">
          <a:xfrm>
            <a:off x="1479550" y="31623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6041" name="Text Box 41"/>
          <p:cNvSpPr txBox="1">
            <a:spLocks noChangeArrowheads="1"/>
          </p:cNvSpPr>
          <p:nvPr/>
        </p:nvSpPr>
        <p:spPr bwMode="auto">
          <a:xfrm>
            <a:off x="4052888" y="1192213"/>
            <a:ext cx="482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4’</a:t>
            </a:r>
          </a:p>
        </p:txBody>
      </p:sp>
      <p:sp>
        <p:nvSpPr>
          <p:cNvPr id="256042" name="Text Box 42"/>
          <p:cNvSpPr txBox="1">
            <a:spLocks noChangeArrowheads="1"/>
          </p:cNvSpPr>
          <p:nvPr/>
        </p:nvSpPr>
        <p:spPr bwMode="auto">
          <a:xfrm>
            <a:off x="4476750" y="3783013"/>
            <a:ext cx="4159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5’</a:t>
            </a:r>
          </a:p>
        </p:txBody>
      </p:sp>
      <p:sp>
        <p:nvSpPr>
          <p:cNvPr id="256043" name="Line 43"/>
          <p:cNvSpPr>
            <a:spLocks noChangeShapeType="1"/>
          </p:cNvSpPr>
          <p:nvPr/>
        </p:nvSpPr>
        <p:spPr bwMode="auto">
          <a:xfrm flipH="1">
            <a:off x="2952750" y="2660650"/>
            <a:ext cx="2889250" cy="3175"/>
          </a:xfrm>
          <a:prstGeom prst="line">
            <a:avLst/>
          </a:prstGeom>
          <a:noFill/>
          <a:ln w="19050">
            <a:solidFill>
              <a:srgbClr val="66FF33"/>
            </a:solidFill>
            <a:prstDash val="lgDashDot"/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44" name="Line 44"/>
          <p:cNvSpPr>
            <a:spLocks noChangeShapeType="1"/>
          </p:cNvSpPr>
          <p:nvPr/>
        </p:nvSpPr>
        <p:spPr bwMode="auto">
          <a:xfrm flipH="1">
            <a:off x="1998663" y="3103563"/>
            <a:ext cx="3041650" cy="3175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45" name="AutoShape 45"/>
          <p:cNvSpPr>
            <a:spLocks noChangeArrowheads="1"/>
          </p:cNvSpPr>
          <p:nvPr/>
        </p:nvSpPr>
        <p:spPr bwMode="auto">
          <a:xfrm>
            <a:off x="6575425" y="3575050"/>
            <a:ext cx="2171700" cy="927100"/>
          </a:xfrm>
          <a:prstGeom prst="wedgeRoundRectCallout">
            <a:avLst>
              <a:gd name="adj1" fmla="val -125366"/>
              <a:gd name="adj2" fmla="val -9948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Átlagos hőközlési hőfok kisebb hőfokon</a:t>
            </a:r>
          </a:p>
        </p:txBody>
      </p:sp>
      <p:sp>
        <p:nvSpPr>
          <p:cNvPr id="256046" name="AutoShape 46"/>
          <p:cNvSpPr>
            <a:spLocks noChangeArrowheads="1"/>
          </p:cNvSpPr>
          <p:nvPr/>
        </p:nvSpPr>
        <p:spPr bwMode="auto">
          <a:xfrm>
            <a:off x="6372225" y="936625"/>
            <a:ext cx="2171700" cy="927100"/>
          </a:xfrm>
          <a:prstGeom prst="wedgeRoundRectCallout">
            <a:avLst>
              <a:gd name="adj1" fmla="val -105116"/>
              <a:gd name="adj2" fmla="val 13493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Átlagos hőközlési hőfok nagyobb hőfokon</a:t>
            </a:r>
          </a:p>
        </p:txBody>
      </p:sp>
      <p:sp>
        <p:nvSpPr>
          <p:cNvPr id="256070" name="Freeform 70"/>
          <p:cNvSpPr>
            <a:spLocks/>
          </p:cNvSpPr>
          <p:nvPr/>
        </p:nvSpPr>
        <p:spPr bwMode="auto">
          <a:xfrm>
            <a:off x="4195763" y="1568450"/>
            <a:ext cx="268287" cy="1203325"/>
          </a:xfrm>
          <a:custGeom>
            <a:avLst/>
            <a:gdLst/>
            <a:ahLst/>
            <a:cxnLst>
              <a:cxn ang="0">
                <a:pos x="0" y="758"/>
              </a:cxn>
              <a:cxn ang="0">
                <a:pos x="90" y="437"/>
              </a:cxn>
              <a:cxn ang="0">
                <a:pos x="135" y="239"/>
              </a:cxn>
              <a:cxn ang="0">
                <a:pos x="169" y="0"/>
              </a:cxn>
            </a:cxnLst>
            <a:rect l="0" t="0" r="r" b="b"/>
            <a:pathLst>
              <a:path w="169" h="758">
                <a:moveTo>
                  <a:pt x="0" y="758"/>
                </a:moveTo>
                <a:cubicBezTo>
                  <a:pt x="15" y="705"/>
                  <a:pt x="68" y="523"/>
                  <a:pt x="90" y="437"/>
                </a:cubicBezTo>
                <a:cubicBezTo>
                  <a:pt x="112" y="351"/>
                  <a:pt x="122" y="312"/>
                  <a:pt x="135" y="239"/>
                </a:cubicBezTo>
                <a:cubicBezTo>
                  <a:pt x="148" y="166"/>
                  <a:pt x="162" y="50"/>
                  <a:pt x="169" y="0"/>
                </a:cubicBezTo>
              </a:path>
            </a:pathLst>
          </a:custGeom>
          <a:noFill/>
          <a:ln w="38100" cmpd="sng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69" name="Oval 69"/>
          <p:cNvSpPr>
            <a:spLocks noChangeArrowheads="1"/>
          </p:cNvSpPr>
          <p:nvPr/>
        </p:nvSpPr>
        <p:spPr bwMode="auto">
          <a:xfrm>
            <a:off x="4090988" y="2678113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6036" name="Oval 36"/>
          <p:cNvSpPr>
            <a:spLocks noChangeArrowheads="1"/>
          </p:cNvSpPr>
          <p:nvPr/>
        </p:nvSpPr>
        <p:spPr bwMode="auto">
          <a:xfrm>
            <a:off x="4365625" y="1466850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962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6071" name="Text Box 71"/>
          <p:cNvSpPr txBox="1">
            <a:spLocks noChangeArrowheads="1"/>
          </p:cNvSpPr>
          <p:nvPr/>
        </p:nvSpPr>
        <p:spPr bwMode="auto">
          <a:xfrm>
            <a:off x="762000" y="4748213"/>
            <a:ext cx="7858125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A túlhevítési hőfok  emelése következtében az átlagos hőközlési hőfok nő, a hatásfok javul. Kedvező, hogy a turbinából kilépő gőz nedvességtartalma csökken és így a turbina vesztesége is csökken.</a:t>
            </a:r>
          </a:p>
        </p:txBody>
      </p:sp>
      <p:sp>
        <p:nvSpPr>
          <p:cNvPr id="256072" name="Line 72"/>
          <p:cNvSpPr>
            <a:spLocks noChangeShapeType="1"/>
          </p:cNvSpPr>
          <p:nvPr/>
        </p:nvSpPr>
        <p:spPr bwMode="auto">
          <a:xfrm flipH="1">
            <a:off x="4183063" y="4140200"/>
            <a:ext cx="250825" cy="317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6037" name="Oval 37"/>
          <p:cNvSpPr>
            <a:spLocks noChangeArrowheads="1"/>
          </p:cNvSpPr>
          <p:nvPr/>
        </p:nvSpPr>
        <p:spPr bwMode="auto">
          <a:xfrm>
            <a:off x="4089400" y="4035425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6035" name="Oval 35"/>
          <p:cNvSpPr>
            <a:spLocks noChangeArrowheads="1"/>
          </p:cNvSpPr>
          <p:nvPr/>
        </p:nvSpPr>
        <p:spPr bwMode="auto">
          <a:xfrm>
            <a:off x="4356100" y="4038600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962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6073" name="Text Box 73"/>
          <p:cNvSpPr txBox="1">
            <a:spLocks noChangeArrowheads="1"/>
          </p:cNvSpPr>
          <p:nvPr/>
        </p:nvSpPr>
        <p:spPr bwMode="auto">
          <a:xfrm>
            <a:off x="630238" y="4684713"/>
            <a:ext cx="8132762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A túlzottan magas túlhevítési hőfok esetén magas követelmények: 400 </a:t>
            </a:r>
            <a:r>
              <a:rPr lang="hu-HU" baseline="30000"/>
              <a:t>o</a:t>
            </a:r>
            <a:r>
              <a:rPr lang="hu-HU"/>
              <a:t>C-ig ötvözetlen acél, 570 </a:t>
            </a:r>
            <a:r>
              <a:rPr lang="hu-HU" baseline="30000"/>
              <a:t>o</a:t>
            </a:r>
            <a:r>
              <a:rPr lang="hu-HU"/>
              <a:t>C-ig krómmal és molibdénnel ötvözött ferrit-perlites acél, e felett nikkellel ötvözött austenites acél!</a:t>
            </a:r>
          </a:p>
        </p:txBody>
      </p:sp>
      <p:sp>
        <p:nvSpPr>
          <p:cNvPr id="45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4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6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5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5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56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5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56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5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56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5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5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56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5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5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5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25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25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56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56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6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56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56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56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56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56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6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56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6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6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56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56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56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56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56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256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256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1000"/>
                                        <p:tgtEl>
                                          <p:spTgt spid="256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56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56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1000"/>
                                        <p:tgtEl>
                                          <p:spTgt spid="256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56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56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/>
      <p:bldP spid="256013" grpId="0" animBg="1"/>
      <p:bldP spid="256014" grpId="0" animBg="1"/>
      <p:bldP spid="256015" grpId="0" animBg="1"/>
      <p:bldP spid="256016" grpId="0" animBg="1"/>
      <p:bldP spid="256022" grpId="0"/>
      <p:bldP spid="256023" grpId="0"/>
      <p:bldP spid="256024" grpId="0"/>
      <p:bldP spid="256025" grpId="0"/>
      <p:bldP spid="256026" grpId="0"/>
      <p:bldP spid="256027" grpId="0"/>
      <p:bldP spid="256028" grpId="0" animBg="1"/>
      <p:bldP spid="256029" grpId="0" animBg="1"/>
      <p:bldP spid="256031" grpId="0" animBg="1"/>
      <p:bldP spid="256032" grpId="0" animBg="1"/>
      <p:bldP spid="256033" grpId="0" animBg="1"/>
      <p:bldP spid="256034" grpId="0" animBg="1"/>
      <p:bldP spid="256038" grpId="0" animBg="1"/>
      <p:bldP spid="256041" grpId="0"/>
      <p:bldP spid="256042" grpId="0"/>
      <p:bldP spid="256043" grpId="0" animBg="1"/>
      <p:bldP spid="256044" grpId="0" animBg="1"/>
      <p:bldP spid="256045" grpId="0" animBg="1"/>
      <p:bldP spid="256045" grpId="1" animBg="1"/>
      <p:bldP spid="256046" grpId="0" animBg="1"/>
      <p:bldP spid="256046" grpId="1" animBg="1"/>
      <p:bldP spid="256070" grpId="0" animBg="1"/>
      <p:bldP spid="256069" grpId="0" animBg="1"/>
      <p:bldP spid="256036" grpId="0" animBg="1"/>
      <p:bldP spid="256071" grpId="0"/>
      <p:bldP spid="256071" grpId="1"/>
      <p:bldP spid="256072" grpId="0" animBg="1"/>
      <p:bldP spid="256037" grpId="0" animBg="1"/>
      <p:bldP spid="256035" grpId="0" animBg="1"/>
      <p:bldP spid="2560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Line 2"/>
          <p:cNvSpPr>
            <a:spLocks noChangeShapeType="1"/>
          </p:cNvSpPr>
          <p:nvPr/>
        </p:nvSpPr>
        <p:spPr bwMode="auto">
          <a:xfrm flipV="1">
            <a:off x="974725" y="3786188"/>
            <a:ext cx="0" cy="35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51" name="Line 3"/>
          <p:cNvSpPr>
            <a:spLocks noChangeShapeType="1"/>
          </p:cNvSpPr>
          <p:nvPr/>
        </p:nvSpPr>
        <p:spPr bwMode="auto">
          <a:xfrm flipH="1">
            <a:off x="971550" y="4138613"/>
            <a:ext cx="288925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52" name="Line 4"/>
          <p:cNvSpPr>
            <a:spLocks noChangeShapeType="1"/>
          </p:cNvSpPr>
          <p:nvPr/>
        </p:nvSpPr>
        <p:spPr bwMode="auto">
          <a:xfrm flipH="1">
            <a:off x="4452938" y="1582738"/>
            <a:ext cx="15875" cy="25781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55" name="Freeform 7"/>
          <p:cNvSpPr>
            <a:spLocks/>
          </p:cNvSpPr>
          <p:nvPr/>
        </p:nvSpPr>
        <p:spPr bwMode="auto">
          <a:xfrm>
            <a:off x="3876675" y="1552575"/>
            <a:ext cx="581025" cy="1643063"/>
          </a:xfrm>
          <a:custGeom>
            <a:avLst/>
            <a:gdLst/>
            <a:ahLst/>
            <a:cxnLst>
              <a:cxn ang="0">
                <a:pos x="0" y="1035"/>
              </a:cxn>
              <a:cxn ang="0">
                <a:pos x="129" y="918"/>
              </a:cxn>
              <a:cxn ang="0">
                <a:pos x="240" y="642"/>
              </a:cxn>
              <a:cxn ang="0">
                <a:pos x="342" y="216"/>
              </a:cxn>
              <a:cxn ang="0">
                <a:pos x="366" y="0"/>
              </a:cxn>
            </a:cxnLst>
            <a:rect l="0" t="0" r="r" b="b"/>
            <a:pathLst>
              <a:path w="366" h="1035">
                <a:moveTo>
                  <a:pt x="0" y="1035"/>
                </a:moveTo>
                <a:cubicBezTo>
                  <a:pt x="22" y="1016"/>
                  <a:pt x="89" y="984"/>
                  <a:pt x="129" y="918"/>
                </a:cubicBezTo>
                <a:cubicBezTo>
                  <a:pt x="169" y="852"/>
                  <a:pt x="205" y="759"/>
                  <a:pt x="240" y="642"/>
                </a:cubicBezTo>
                <a:cubicBezTo>
                  <a:pt x="275" y="525"/>
                  <a:pt x="321" y="323"/>
                  <a:pt x="342" y="216"/>
                </a:cubicBezTo>
                <a:cubicBezTo>
                  <a:pt x="363" y="109"/>
                  <a:pt x="361" y="45"/>
                  <a:pt x="366" y="0"/>
                </a:cubicBezTo>
              </a:path>
            </a:pathLst>
          </a:custGeom>
          <a:noFill/>
          <a:ln w="38100" cmpd="sng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56" name="Line 8"/>
          <p:cNvSpPr>
            <a:spLocks noChangeShapeType="1"/>
          </p:cNvSpPr>
          <p:nvPr/>
        </p:nvSpPr>
        <p:spPr bwMode="auto">
          <a:xfrm flipH="1">
            <a:off x="2801938" y="1568450"/>
            <a:ext cx="2889250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57" name="Rectangle 9"/>
          <p:cNvSpPr>
            <a:spLocks noGrp="1" noChangeArrowheads="1"/>
          </p:cNvSpPr>
          <p:nvPr>
            <p:ph type="title"/>
          </p:nvPr>
        </p:nvSpPr>
        <p:spPr>
          <a:xfrm>
            <a:off x="412750" y="163513"/>
            <a:ext cx="8229600" cy="520700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Az újrahevítés</a:t>
            </a:r>
          </a:p>
        </p:txBody>
      </p:sp>
      <p:grpSp>
        <p:nvGrpSpPr>
          <p:cNvPr id="258058" name="Group 10"/>
          <p:cNvGrpSpPr>
            <a:grpSpLocks/>
          </p:cNvGrpSpPr>
          <p:nvPr/>
        </p:nvGrpSpPr>
        <p:grpSpPr bwMode="auto">
          <a:xfrm>
            <a:off x="41275" y="1016000"/>
            <a:ext cx="6845300" cy="5105400"/>
            <a:chOff x="26" y="640"/>
            <a:chExt cx="4312" cy="3216"/>
          </a:xfrm>
        </p:grpSpPr>
        <p:sp>
          <p:nvSpPr>
            <p:cNvPr id="258059" name="Line 11"/>
            <p:cNvSpPr>
              <a:spLocks noChangeShapeType="1"/>
            </p:cNvSpPr>
            <p:nvPr/>
          </p:nvSpPr>
          <p:spPr bwMode="auto">
            <a:xfrm flipV="1">
              <a:off x="262" y="3849"/>
              <a:ext cx="3376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8060" name="Line 12"/>
            <p:cNvSpPr>
              <a:spLocks noChangeShapeType="1"/>
            </p:cNvSpPr>
            <p:nvPr/>
          </p:nvSpPr>
          <p:spPr bwMode="auto">
            <a:xfrm flipV="1">
              <a:off x="268" y="979"/>
              <a:ext cx="0" cy="28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8061" name="Text Box 13"/>
            <p:cNvSpPr txBox="1">
              <a:spLocks noChangeArrowheads="1"/>
            </p:cNvSpPr>
            <p:nvPr/>
          </p:nvSpPr>
          <p:spPr bwMode="auto">
            <a:xfrm>
              <a:off x="26" y="640"/>
              <a:ext cx="452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 dirty="0"/>
                <a:t>T(K)</a:t>
              </a:r>
            </a:p>
          </p:txBody>
        </p:sp>
        <p:sp>
          <p:nvSpPr>
            <p:cNvPr id="258062" name="Text Box 14"/>
            <p:cNvSpPr txBox="1">
              <a:spLocks noChangeArrowheads="1"/>
            </p:cNvSpPr>
            <p:nvPr/>
          </p:nvSpPr>
          <p:spPr bwMode="auto">
            <a:xfrm>
              <a:off x="3392" y="3573"/>
              <a:ext cx="94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 dirty="0"/>
                <a:t>s (J/kg</a:t>
              </a:r>
              <a:r>
                <a:rPr lang="en-US" sz="2000" b="1" i="1" dirty="0">
                  <a:cs typeface="Arial" charset="0"/>
                </a:rPr>
                <a:t>·</a:t>
              </a:r>
              <a:r>
                <a:rPr lang="hu-HU" sz="2000" b="1" i="1" dirty="0">
                  <a:cs typeface="Arial" charset="0"/>
                </a:rPr>
                <a:t>K</a:t>
              </a:r>
              <a:r>
                <a:rPr lang="hu-HU" sz="2000" b="1" i="1" dirty="0"/>
                <a:t>)</a:t>
              </a:r>
            </a:p>
          </p:txBody>
        </p:sp>
      </p:grpSp>
      <p:grpSp>
        <p:nvGrpSpPr>
          <p:cNvPr id="258063" name="Group 15"/>
          <p:cNvGrpSpPr>
            <a:grpSpLocks/>
          </p:cNvGrpSpPr>
          <p:nvPr/>
        </p:nvGrpSpPr>
        <p:grpSpPr bwMode="auto">
          <a:xfrm>
            <a:off x="430213" y="2446338"/>
            <a:ext cx="4338637" cy="2049462"/>
            <a:chOff x="271" y="1541"/>
            <a:chExt cx="2733" cy="1291"/>
          </a:xfrm>
        </p:grpSpPr>
        <p:sp>
          <p:nvSpPr>
            <p:cNvPr id="258064" name="Freeform 16"/>
            <p:cNvSpPr>
              <a:spLocks/>
            </p:cNvSpPr>
            <p:nvPr/>
          </p:nvSpPr>
          <p:spPr bwMode="auto">
            <a:xfrm>
              <a:off x="271" y="1594"/>
              <a:ext cx="1441" cy="1238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8065" name="Freeform 17"/>
            <p:cNvSpPr>
              <a:spLocks/>
            </p:cNvSpPr>
            <p:nvPr/>
          </p:nvSpPr>
          <p:spPr bwMode="auto">
            <a:xfrm flipH="1">
              <a:off x="1708" y="1605"/>
              <a:ext cx="1296" cy="1227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8066" name="Oval 18"/>
            <p:cNvSpPr>
              <a:spLocks noChangeArrowheads="1"/>
            </p:cNvSpPr>
            <p:nvPr/>
          </p:nvSpPr>
          <p:spPr bwMode="auto">
            <a:xfrm>
              <a:off x="1639" y="1541"/>
              <a:ext cx="116" cy="124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58067" name="Line 19"/>
          <p:cNvSpPr>
            <a:spLocks noChangeShapeType="1"/>
          </p:cNvSpPr>
          <p:nvPr/>
        </p:nvSpPr>
        <p:spPr bwMode="auto">
          <a:xfrm flipH="1">
            <a:off x="3870325" y="1562100"/>
            <a:ext cx="15875" cy="2578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68" name="Oval 20"/>
          <p:cNvSpPr>
            <a:spLocks noChangeArrowheads="1"/>
          </p:cNvSpPr>
          <p:nvPr/>
        </p:nvSpPr>
        <p:spPr bwMode="auto">
          <a:xfrm>
            <a:off x="885825" y="40449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8069" name="Freeform 21"/>
          <p:cNvSpPr>
            <a:spLocks/>
          </p:cNvSpPr>
          <p:nvPr/>
        </p:nvSpPr>
        <p:spPr bwMode="auto">
          <a:xfrm>
            <a:off x="958850" y="2789238"/>
            <a:ext cx="1016000" cy="993775"/>
          </a:xfrm>
          <a:custGeom>
            <a:avLst/>
            <a:gdLst/>
            <a:ahLst/>
            <a:cxnLst>
              <a:cxn ang="0">
                <a:pos x="0" y="626"/>
              </a:cxn>
              <a:cxn ang="0">
                <a:pos x="120" y="518"/>
              </a:cxn>
              <a:cxn ang="0">
                <a:pos x="240" y="402"/>
              </a:cxn>
              <a:cxn ang="0">
                <a:pos x="340" y="286"/>
              </a:cxn>
              <a:cxn ang="0">
                <a:pos x="416" y="200"/>
              </a:cxn>
              <a:cxn ang="0">
                <a:pos x="508" y="106"/>
              </a:cxn>
              <a:cxn ang="0">
                <a:pos x="640" y="0"/>
              </a:cxn>
            </a:cxnLst>
            <a:rect l="0" t="0" r="r" b="b"/>
            <a:pathLst>
              <a:path w="640" h="626">
                <a:moveTo>
                  <a:pt x="0" y="626"/>
                </a:moveTo>
                <a:cubicBezTo>
                  <a:pt x="40" y="590"/>
                  <a:pt x="80" y="555"/>
                  <a:pt x="120" y="518"/>
                </a:cubicBezTo>
                <a:cubicBezTo>
                  <a:pt x="160" y="481"/>
                  <a:pt x="203" y="441"/>
                  <a:pt x="240" y="402"/>
                </a:cubicBezTo>
                <a:cubicBezTo>
                  <a:pt x="277" y="363"/>
                  <a:pt x="311" y="320"/>
                  <a:pt x="340" y="286"/>
                </a:cubicBezTo>
                <a:cubicBezTo>
                  <a:pt x="369" y="252"/>
                  <a:pt x="388" y="230"/>
                  <a:pt x="416" y="200"/>
                </a:cubicBezTo>
                <a:cubicBezTo>
                  <a:pt x="444" y="170"/>
                  <a:pt x="471" y="139"/>
                  <a:pt x="508" y="106"/>
                </a:cubicBezTo>
                <a:cubicBezTo>
                  <a:pt x="545" y="73"/>
                  <a:pt x="592" y="36"/>
                  <a:pt x="640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70" name="Line 22"/>
          <p:cNvSpPr>
            <a:spLocks noChangeShapeType="1"/>
          </p:cNvSpPr>
          <p:nvPr/>
        </p:nvSpPr>
        <p:spPr bwMode="auto">
          <a:xfrm>
            <a:off x="2033588" y="2776538"/>
            <a:ext cx="1282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71" name="Freeform 23"/>
          <p:cNvSpPr>
            <a:spLocks/>
          </p:cNvSpPr>
          <p:nvPr/>
        </p:nvSpPr>
        <p:spPr bwMode="auto">
          <a:xfrm>
            <a:off x="3370263" y="1585913"/>
            <a:ext cx="520700" cy="1177925"/>
          </a:xfrm>
          <a:custGeom>
            <a:avLst/>
            <a:gdLst/>
            <a:ahLst/>
            <a:cxnLst>
              <a:cxn ang="0">
                <a:pos x="0" y="742"/>
              </a:cxn>
              <a:cxn ang="0">
                <a:pos x="68" y="718"/>
              </a:cxn>
              <a:cxn ang="0">
                <a:pos x="120" y="672"/>
              </a:cxn>
              <a:cxn ang="0">
                <a:pos x="172" y="598"/>
              </a:cxn>
              <a:cxn ang="0">
                <a:pos x="226" y="486"/>
              </a:cxn>
              <a:cxn ang="0">
                <a:pos x="274" y="320"/>
              </a:cxn>
              <a:cxn ang="0">
                <a:pos x="306" y="162"/>
              </a:cxn>
              <a:cxn ang="0">
                <a:pos x="328" y="0"/>
              </a:cxn>
            </a:cxnLst>
            <a:rect l="0" t="0" r="r" b="b"/>
            <a:pathLst>
              <a:path w="328" h="742">
                <a:moveTo>
                  <a:pt x="0" y="742"/>
                </a:moveTo>
                <a:cubicBezTo>
                  <a:pt x="24" y="736"/>
                  <a:pt x="48" y="730"/>
                  <a:pt x="68" y="718"/>
                </a:cubicBezTo>
                <a:cubicBezTo>
                  <a:pt x="88" y="706"/>
                  <a:pt x="103" y="692"/>
                  <a:pt x="120" y="672"/>
                </a:cubicBezTo>
                <a:cubicBezTo>
                  <a:pt x="137" y="652"/>
                  <a:pt x="154" y="629"/>
                  <a:pt x="172" y="598"/>
                </a:cubicBezTo>
                <a:cubicBezTo>
                  <a:pt x="190" y="567"/>
                  <a:pt x="209" y="532"/>
                  <a:pt x="226" y="486"/>
                </a:cubicBezTo>
                <a:cubicBezTo>
                  <a:pt x="243" y="440"/>
                  <a:pt x="261" y="374"/>
                  <a:pt x="274" y="320"/>
                </a:cubicBezTo>
                <a:cubicBezTo>
                  <a:pt x="287" y="266"/>
                  <a:pt x="297" y="215"/>
                  <a:pt x="306" y="162"/>
                </a:cubicBezTo>
                <a:cubicBezTo>
                  <a:pt x="315" y="109"/>
                  <a:pt x="321" y="54"/>
                  <a:pt x="328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72" name="Oval 24"/>
          <p:cNvSpPr>
            <a:spLocks noChangeArrowheads="1"/>
          </p:cNvSpPr>
          <p:nvPr/>
        </p:nvSpPr>
        <p:spPr bwMode="auto">
          <a:xfrm>
            <a:off x="3787775" y="14668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8073" name="Oval 25"/>
          <p:cNvSpPr>
            <a:spLocks noChangeArrowheads="1"/>
          </p:cNvSpPr>
          <p:nvPr/>
        </p:nvSpPr>
        <p:spPr bwMode="auto">
          <a:xfrm>
            <a:off x="3252788" y="2674938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8074" name="Text Box 26"/>
          <p:cNvSpPr txBox="1">
            <a:spLocks noChangeArrowheads="1"/>
          </p:cNvSpPr>
          <p:nvPr/>
        </p:nvSpPr>
        <p:spPr bwMode="auto">
          <a:xfrm>
            <a:off x="628650" y="3259138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258075" name="Text Box 27"/>
          <p:cNvSpPr txBox="1">
            <a:spLocks noChangeArrowheads="1"/>
          </p:cNvSpPr>
          <p:nvPr/>
        </p:nvSpPr>
        <p:spPr bwMode="auto">
          <a:xfrm>
            <a:off x="1679575" y="2370138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258076" name="Text Box 28"/>
          <p:cNvSpPr txBox="1">
            <a:spLocks noChangeArrowheads="1"/>
          </p:cNvSpPr>
          <p:nvPr/>
        </p:nvSpPr>
        <p:spPr bwMode="auto">
          <a:xfrm>
            <a:off x="3103563" y="232410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258077" name="Text Box 29"/>
          <p:cNvSpPr txBox="1">
            <a:spLocks noChangeArrowheads="1"/>
          </p:cNvSpPr>
          <p:nvPr/>
        </p:nvSpPr>
        <p:spPr bwMode="auto">
          <a:xfrm>
            <a:off x="3875088" y="3124200"/>
            <a:ext cx="401637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A</a:t>
            </a:r>
          </a:p>
        </p:txBody>
      </p:sp>
      <p:sp>
        <p:nvSpPr>
          <p:cNvPr id="258078" name="Text Box 30"/>
          <p:cNvSpPr txBox="1">
            <a:spLocks noChangeArrowheads="1"/>
          </p:cNvSpPr>
          <p:nvPr/>
        </p:nvSpPr>
        <p:spPr bwMode="auto">
          <a:xfrm>
            <a:off x="3505200" y="3732213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258079" name="Text Box 31"/>
          <p:cNvSpPr txBox="1">
            <a:spLocks noChangeArrowheads="1"/>
          </p:cNvSpPr>
          <p:nvPr/>
        </p:nvSpPr>
        <p:spPr bwMode="auto">
          <a:xfrm>
            <a:off x="919163" y="4206875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6</a:t>
            </a:r>
          </a:p>
        </p:txBody>
      </p:sp>
      <p:sp>
        <p:nvSpPr>
          <p:cNvPr id="258080" name="Oval 32"/>
          <p:cNvSpPr>
            <a:spLocks noChangeArrowheads="1"/>
          </p:cNvSpPr>
          <p:nvPr/>
        </p:nvSpPr>
        <p:spPr bwMode="auto">
          <a:xfrm>
            <a:off x="892175" y="36830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8081" name="Oval 33"/>
          <p:cNvSpPr>
            <a:spLocks noChangeArrowheads="1"/>
          </p:cNvSpPr>
          <p:nvPr/>
        </p:nvSpPr>
        <p:spPr bwMode="auto">
          <a:xfrm>
            <a:off x="1909763" y="2678113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8082" name="Oval 34"/>
          <p:cNvSpPr>
            <a:spLocks noChangeArrowheads="1"/>
          </p:cNvSpPr>
          <p:nvPr/>
        </p:nvSpPr>
        <p:spPr bwMode="auto">
          <a:xfrm>
            <a:off x="3789363" y="3095625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8084" name="Oval 36"/>
          <p:cNvSpPr>
            <a:spLocks noChangeArrowheads="1"/>
          </p:cNvSpPr>
          <p:nvPr/>
        </p:nvSpPr>
        <p:spPr bwMode="auto">
          <a:xfrm>
            <a:off x="4365625" y="1466850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8089" name="Text Box 41"/>
          <p:cNvSpPr txBox="1">
            <a:spLocks noChangeArrowheads="1"/>
          </p:cNvSpPr>
          <p:nvPr/>
        </p:nvSpPr>
        <p:spPr bwMode="auto">
          <a:xfrm>
            <a:off x="3467100" y="1135063"/>
            <a:ext cx="482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258090" name="Text Box 42"/>
          <p:cNvSpPr txBox="1">
            <a:spLocks noChangeArrowheads="1"/>
          </p:cNvSpPr>
          <p:nvPr/>
        </p:nvSpPr>
        <p:spPr bwMode="auto">
          <a:xfrm>
            <a:off x="4502150" y="1177925"/>
            <a:ext cx="4159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B</a:t>
            </a:r>
          </a:p>
        </p:txBody>
      </p:sp>
      <p:sp>
        <p:nvSpPr>
          <p:cNvPr id="258091" name="Line 43"/>
          <p:cNvSpPr>
            <a:spLocks noChangeShapeType="1"/>
          </p:cNvSpPr>
          <p:nvPr/>
        </p:nvSpPr>
        <p:spPr bwMode="auto">
          <a:xfrm flipH="1" flipV="1">
            <a:off x="3490913" y="2511425"/>
            <a:ext cx="2446337" cy="1588"/>
          </a:xfrm>
          <a:prstGeom prst="line">
            <a:avLst/>
          </a:prstGeom>
          <a:noFill/>
          <a:ln w="19050">
            <a:solidFill>
              <a:srgbClr val="66FF33"/>
            </a:solidFill>
            <a:prstDash val="lgDashDot"/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92" name="Line 44"/>
          <p:cNvSpPr>
            <a:spLocks noChangeShapeType="1"/>
          </p:cNvSpPr>
          <p:nvPr/>
        </p:nvSpPr>
        <p:spPr bwMode="auto">
          <a:xfrm flipH="1">
            <a:off x="1998663" y="3013075"/>
            <a:ext cx="3041650" cy="3175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93" name="AutoShape 45"/>
          <p:cNvSpPr>
            <a:spLocks noChangeArrowheads="1"/>
          </p:cNvSpPr>
          <p:nvPr/>
        </p:nvSpPr>
        <p:spPr bwMode="auto">
          <a:xfrm>
            <a:off x="6723063" y="3170238"/>
            <a:ext cx="2171700" cy="927100"/>
          </a:xfrm>
          <a:prstGeom prst="wedgeRoundRectCallout">
            <a:avLst>
              <a:gd name="adj1" fmla="val -133551"/>
              <a:gd name="adj2" fmla="val -6883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Átlagos hőközlési hőfok újrahevítés nélkül.</a:t>
            </a:r>
          </a:p>
        </p:txBody>
      </p:sp>
      <p:sp>
        <p:nvSpPr>
          <p:cNvPr id="258094" name="AutoShape 46"/>
          <p:cNvSpPr>
            <a:spLocks noChangeArrowheads="1"/>
          </p:cNvSpPr>
          <p:nvPr/>
        </p:nvSpPr>
        <p:spPr bwMode="auto">
          <a:xfrm>
            <a:off x="6372225" y="936625"/>
            <a:ext cx="2568575" cy="788988"/>
          </a:xfrm>
          <a:prstGeom prst="wedgeRoundRectCallout">
            <a:avLst>
              <a:gd name="adj1" fmla="val -101977"/>
              <a:gd name="adj2" fmla="val 14859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Átlagos hőközlési hőfok újrahevítéssel</a:t>
            </a:r>
          </a:p>
        </p:txBody>
      </p:sp>
      <p:sp>
        <p:nvSpPr>
          <p:cNvPr id="258117" name="Line 69"/>
          <p:cNvSpPr>
            <a:spLocks noChangeShapeType="1"/>
          </p:cNvSpPr>
          <p:nvPr/>
        </p:nvSpPr>
        <p:spPr bwMode="auto">
          <a:xfrm flipH="1" flipV="1">
            <a:off x="3868738" y="4133850"/>
            <a:ext cx="569912" cy="1588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8083" name="Oval 35"/>
          <p:cNvSpPr>
            <a:spLocks noChangeArrowheads="1"/>
          </p:cNvSpPr>
          <p:nvPr/>
        </p:nvSpPr>
        <p:spPr bwMode="auto">
          <a:xfrm>
            <a:off x="4356100" y="4038600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8085" name="Oval 37"/>
          <p:cNvSpPr>
            <a:spLocks noChangeArrowheads="1"/>
          </p:cNvSpPr>
          <p:nvPr/>
        </p:nvSpPr>
        <p:spPr bwMode="auto">
          <a:xfrm>
            <a:off x="3775075" y="40449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8118" name="Text Box 70"/>
          <p:cNvSpPr txBox="1">
            <a:spLocks noChangeArrowheads="1"/>
          </p:cNvSpPr>
          <p:nvPr/>
        </p:nvSpPr>
        <p:spPr bwMode="auto">
          <a:xfrm>
            <a:off x="566738" y="4679950"/>
            <a:ext cx="8253412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Az újrahevítés emeli az átlagos hőközlési hőfokot, javítja a hatásfokot. Kedvező, hogy a turbinából kilépő gőz nedvességtartalma csökken, a turbina hatásfoka javul.</a:t>
            </a:r>
          </a:p>
        </p:txBody>
      </p:sp>
      <p:sp>
        <p:nvSpPr>
          <p:cNvPr id="258119" name="Text Box 71"/>
          <p:cNvSpPr txBox="1">
            <a:spLocks noChangeArrowheads="1"/>
          </p:cNvSpPr>
          <p:nvPr/>
        </p:nvSpPr>
        <p:spPr bwMode="auto">
          <a:xfrm>
            <a:off x="4524375" y="3792538"/>
            <a:ext cx="4159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5’</a:t>
            </a:r>
          </a:p>
        </p:txBody>
      </p:sp>
      <p:sp>
        <p:nvSpPr>
          <p:cNvPr id="258120" name="Text Box 72"/>
          <p:cNvSpPr txBox="1">
            <a:spLocks noChangeArrowheads="1"/>
          </p:cNvSpPr>
          <p:nvPr/>
        </p:nvSpPr>
        <p:spPr bwMode="auto">
          <a:xfrm>
            <a:off x="544513" y="4819650"/>
            <a:ext cx="825341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Az újrahevítéses turbina megvalósítása költséges és bonyolult. Rontja a szabályozhatóságot. Csak kb. 100 </a:t>
            </a:r>
            <a:r>
              <a:rPr lang="hu-HU" b="1" i="1"/>
              <a:t>MW</a:t>
            </a:r>
            <a:r>
              <a:rPr lang="hu-HU"/>
              <a:t> felett gazdaságos.</a:t>
            </a:r>
          </a:p>
        </p:txBody>
      </p:sp>
      <p:sp>
        <p:nvSpPr>
          <p:cNvPr id="48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4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8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8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8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8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8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8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5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8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8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5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5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58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5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8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8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58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5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58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58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58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5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58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5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258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00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5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8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0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500"/>
                            </p:stCondLst>
                            <p:childTnLst>
                              <p:par>
                                <p:cTn id="1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25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58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8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58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8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8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58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58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58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5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8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8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500"/>
                            </p:stCondLst>
                            <p:childTnLst>
                              <p:par>
                                <p:cTn id="16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58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58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58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58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258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258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58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258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8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258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258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258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58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58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/>
      <p:bldP spid="258051" grpId="0" animBg="1"/>
      <p:bldP spid="258052" grpId="0" animBg="1"/>
      <p:bldP spid="258055" grpId="0" animBg="1"/>
      <p:bldP spid="258056" grpId="0" animBg="1"/>
      <p:bldP spid="258057" grpId="0"/>
      <p:bldP spid="258067" grpId="0" animBg="1"/>
      <p:bldP spid="258068" grpId="0" animBg="1"/>
      <p:bldP spid="258069" grpId="0" animBg="1"/>
      <p:bldP spid="258070" grpId="0" animBg="1"/>
      <p:bldP spid="258071" grpId="0" animBg="1"/>
      <p:bldP spid="258072" grpId="0" animBg="1"/>
      <p:bldP spid="258073" grpId="0" animBg="1"/>
      <p:bldP spid="258074" grpId="0"/>
      <p:bldP spid="258075" grpId="0"/>
      <p:bldP spid="258076" grpId="0"/>
      <p:bldP spid="258077" grpId="0"/>
      <p:bldP spid="258078" grpId="0"/>
      <p:bldP spid="258079" grpId="0"/>
      <p:bldP spid="258080" grpId="0" animBg="1"/>
      <p:bldP spid="258081" grpId="0" animBg="1"/>
      <p:bldP spid="258082" grpId="0" animBg="1"/>
      <p:bldP spid="258084" grpId="0" animBg="1"/>
      <p:bldP spid="258089" grpId="0"/>
      <p:bldP spid="258090" grpId="0"/>
      <p:bldP spid="258091" grpId="0" animBg="1"/>
      <p:bldP spid="258092" grpId="0" animBg="1"/>
      <p:bldP spid="258093" grpId="0" animBg="1"/>
      <p:bldP spid="258093" grpId="1" animBg="1"/>
      <p:bldP spid="258094" grpId="0" animBg="1"/>
      <p:bldP spid="258094" grpId="1" animBg="1"/>
      <p:bldP spid="258117" grpId="0" animBg="1"/>
      <p:bldP spid="258083" grpId="0" animBg="1"/>
      <p:bldP spid="258085" grpId="0" animBg="1"/>
      <p:bldP spid="258118" grpId="0"/>
      <p:bldP spid="258118" grpId="1"/>
      <p:bldP spid="258119" grpId="0"/>
      <p:bldP spid="2581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Line 2"/>
          <p:cNvSpPr>
            <a:spLocks noChangeShapeType="1"/>
          </p:cNvSpPr>
          <p:nvPr/>
        </p:nvSpPr>
        <p:spPr bwMode="auto">
          <a:xfrm flipV="1">
            <a:off x="974725" y="3786188"/>
            <a:ext cx="0" cy="35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075" name="Line 3"/>
          <p:cNvSpPr>
            <a:spLocks noChangeShapeType="1"/>
          </p:cNvSpPr>
          <p:nvPr/>
        </p:nvSpPr>
        <p:spPr bwMode="auto">
          <a:xfrm flipH="1">
            <a:off x="971550" y="4138613"/>
            <a:ext cx="289560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081" name="Rectangle 9"/>
          <p:cNvSpPr>
            <a:spLocks noGrp="1" noChangeArrowheads="1"/>
          </p:cNvSpPr>
          <p:nvPr>
            <p:ph type="title"/>
          </p:nvPr>
        </p:nvSpPr>
        <p:spPr>
          <a:xfrm>
            <a:off x="412750" y="163513"/>
            <a:ext cx="8229600" cy="520700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A kondenzátornyomás csökkentése</a:t>
            </a:r>
          </a:p>
        </p:txBody>
      </p:sp>
      <p:grpSp>
        <p:nvGrpSpPr>
          <p:cNvPr id="259082" name="Group 10"/>
          <p:cNvGrpSpPr>
            <a:grpSpLocks/>
          </p:cNvGrpSpPr>
          <p:nvPr/>
        </p:nvGrpSpPr>
        <p:grpSpPr bwMode="auto">
          <a:xfrm>
            <a:off x="41275" y="1016000"/>
            <a:ext cx="6845300" cy="5105400"/>
            <a:chOff x="26" y="640"/>
            <a:chExt cx="4312" cy="3216"/>
          </a:xfrm>
        </p:grpSpPr>
        <p:sp>
          <p:nvSpPr>
            <p:cNvPr id="259083" name="Line 11"/>
            <p:cNvSpPr>
              <a:spLocks noChangeShapeType="1"/>
            </p:cNvSpPr>
            <p:nvPr/>
          </p:nvSpPr>
          <p:spPr bwMode="auto">
            <a:xfrm flipV="1">
              <a:off x="262" y="3849"/>
              <a:ext cx="3376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9084" name="Line 12"/>
            <p:cNvSpPr>
              <a:spLocks noChangeShapeType="1"/>
            </p:cNvSpPr>
            <p:nvPr/>
          </p:nvSpPr>
          <p:spPr bwMode="auto">
            <a:xfrm flipV="1">
              <a:off x="268" y="979"/>
              <a:ext cx="0" cy="28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9085" name="Text Box 13"/>
            <p:cNvSpPr txBox="1">
              <a:spLocks noChangeArrowheads="1"/>
            </p:cNvSpPr>
            <p:nvPr/>
          </p:nvSpPr>
          <p:spPr bwMode="auto">
            <a:xfrm>
              <a:off x="26" y="640"/>
              <a:ext cx="452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T(K)</a:t>
              </a:r>
            </a:p>
          </p:txBody>
        </p:sp>
        <p:sp>
          <p:nvSpPr>
            <p:cNvPr id="259086" name="Text Box 14"/>
            <p:cNvSpPr txBox="1">
              <a:spLocks noChangeArrowheads="1"/>
            </p:cNvSpPr>
            <p:nvPr/>
          </p:nvSpPr>
          <p:spPr bwMode="auto">
            <a:xfrm>
              <a:off x="3392" y="3573"/>
              <a:ext cx="94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s (J/kg</a:t>
              </a:r>
              <a:r>
                <a:rPr lang="en-US" sz="2000" b="1" i="1">
                  <a:cs typeface="Arial" charset="0"/>
                </a:rPr>
                <a:t>·</a:t>
              </a:r>
              <a:r>
                <a:rPr lang="hu-HU" sz="2000" b="1" i="1">
                  <a:cs typeface="Arial" charset="0"/>
                </a:rPr>
                <a:t>K</a:t>
              </a:r>
              <a:r>
                <a:rPr lang="hu-HU" sz="2000" b="1" i="1"/>
                <a:t>)</a:t>
              </a:r>
            </a:p>
          </p:txBody>
        </p:sp>
      </p:grpSp>
      <p:grpSp>
        <p:nvGrpSpPr>
          <p:cNvPr id="259087" name="Group 15"/>
          <p:cNvGrpSpPr>
            <a:grpSpLocks/>
          </p:cNvGrpSpPr>
          <p:nvPr/>
        </p:nvGrpSpPr>
        <p:grpSpPr bwMode="auto">
          <a:xfrm>
            <a:off x="430213" y="2446338"/>
            <a:ext cx="4338637" cy="2049462"/>
            <a:chOff x="271" y="1541"/>
            <a:chExt cx="2733" cy="1291"/>
          </a:xfrm>
        </p:grpSpPr>
        <p:sp>
          <p:nvSpPr>
            <p:cNvPr id="259088" name="Freeform 16"/>
            <p:cNvSpPr>
              <a:spLocks/>
            </p:cNvSpPr>
            <p:nvPr/>
          </p:nvSpPr>
          <p:spPr bwMode="auto">
            <a:xfrm>
              <a:off x="271" y="1594"/>
              <a:ext cx="1441" cy="1238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9089" name="Freeform 17"/>
            <p:cNvSpPr>
              <a:spLocks/>
            </p:cNvSpPr>
            <p:nvPr/>
          </p:nvSpPr>
          <p:spPr bwMode="auto">
            <a:xfrm flipH="1">
              <a:off x="1708" y="1605"/>
              <a:ext cx="1296" cy="1227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59090" name="Oval 18"/>
            <p:cNvSpPr>
              <a:spLocks noChangeArrowheads="1"/>
            </p:cNvSpPr>
            <p:nvPr/>
          </p:nvSpPr>
          <p:spPr bwMode="auto">
            <a:xfrm>
              <a:off x="1639" y="1541"/>
              <a:ext cx="116" cy="124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59091" name="Line 19"/>
          <p:cNvSpPr>
            <a:spLocks noChangeShapeType="1"/>
          </p:cNvSpPr>
          <p:nvPr/>
        </p:nvSpPr>
        <p:spPr bwMode="auto">
          <a:xfrm flipH="1">
            <a:off x="3870325" y="1562100"/>
            <a:ext cx="15875" cy="2578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092" name="Oval 20"/>
          <p:cNvSpPr>
            <a:spLocks noChangeArrowheads="1"/>
          </p:cNvSpPr>
          <p:nvPr/>
        </p:nvSpPr>
        <p:spPr bwMode="auto">
          <a:xfrm>
            <a:off x="885825" y="40449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9093" name="Freeform 21"/>
          <p:cNvSpPr>
            <a:spLocks/>
          </p:cNvSpPr>
          <p:nvPr/>
        </p:nvSpPr>
        <p:spPr bwMode="auto">
          <a:xfrm>
            <a:off x="642938" y="2789238"/>
            <a:ext cx="1331912" cy="1216025"/>
          </a:xfrm>
          <a:custGeom>
            <a:avLst/>
            <a:gdLst/>
            <a:ahLst/>
            <a:cxnLst>
              <a:cxn ang="0">
                <a:pos x="0" y="766"/>
              </a:cxn>
              <a:cxn ang="0">
                <a:pos x="288" y="553"/>
              </a:cxn>
              <a:cxn ang="0">
                <a:pos x="439" y="402"/>
              </a:cxn>
              <a:cxn ang="0">
                <a:pos x="539" y="286"/>
              </a:cxn>
              <a:cxn ang="0">
                <a:pos x="615" y="200"/>
              </a:cxn>
              <a:cxn ang="0">
                <a:pos x="707" y="106"/>
              </a:cxn>
              <a:cxn ang="0">
                <a:pos x="839" y="0"/>
              </a:cxn>
            </a:cxnLst>
            <a:rect l="0" t="0" r="r" b="b"/>
            <a:pathLst>
              <a:path w="839" h="766">
                <a:moveTo>
                  <a:pt x="0" y="766"/>
                </a:moveTo>
                <a:cubicBezTo>
                  <a:pt x="48" y="731"/>
                  <a:pt x="215" y="614"/>
                  <a:pt x="288" y="553"/>
                </a:cubicBezTo>
                <a:cubicBezTo>
                  <a:pt x="361" y="492"/>
                  <a:pt x="397" y="447"/>
                  <a:pt x="439" y="402"/>
                </a:cubicBezTo>
                <a:cubicBezTo>
                  <a:pt x="481" y="357"/>
                  <a:pt x="510" y="320"/>
                  <a:pt x="539" y="286"/>
                </a:cubicBezTo>
                <a:cubicBezTo>
                  <a:pt x="568" y="252"/>
                  <a:pt x="587" y="230"/>
                  <a:pt x="615" y="200"/>
                </a:cubicBezTo>
                <a:cubicBezTo>
                  <a:pt x="643" y="170"/>
                  <a:pt x="670" y="139"/>
                  <a:pt x="707" y="106"/>
                </a:cubicBezTo>
                <a:cubicBezTo>
                  <a:pt x="744" y="73"/>
                  <a:pt x="791" y="36"/>
                  <a:pt x="839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094" name="Line 22"/>
          <p:cNvSpPr>
            <a:spLocks noChangeShapeType="1"/>
          </p:cNvSpPr>
          <p:nvPr/>
        </p:nvSpPr>
        <p:spPr bwMode="auto">
          <a:xfrm>
            <a:off x="2033588" y="2776538"/>
            <a:ext cx="1282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095" name="Freeform 23"/>
          <p:cNvSpPr>
            <a:spLocks/>
          </p:cNvSpPr>
          <p:nvPr/>
        </p:nvSpPr>
        <p:spPr bwMode="auto">
          <a:xfrm>
            <a:off x="3370263" y="1585913"/>
            <a:ext cx="520700" cy="1177925"/>
          </a:xfrm>
          <a:custGeom>
            <a:avLst/>
            <a:gdLst/>
            <a:ahLst/>
            <a:cxnLst>
              <a:cxn ang="0">
                <a:pos x="0" y="742"/>
              </a:cxn>
              <a:cxn ang="0">
                <a:pos x="68" y="718"/>
              </a:cxn>
              <a:cxn ang="0">
                <a:pos x="120" y="672"/>
              </a:cxn>
              <a:cxn ang="0">
                <a:pos x="172" y="598"/>
              </a:cxn>
              <a:cxn ang="0">
                <a:pos x="226" y="486"/>
              </a:cxn>
              <a:cxn ang="0">
                <a:pos x="274" y="320"/>
              </a:cxn>
              <a:cxn ang="0">
                <a:pos x="306" y="162"/>
              </a:cxn>
              <a:cxn ang="0">
                <a:pos x="328" y="0"/>
              </a:cxn>
            </a:cxnLst>
            <a:rect l="0" t="0" r="r" b="b"/>
            <a:pathLst>
              <a:path w="328" h="742">
                <a:moveTo>
                  <a:pt x="0" y="742"/>
                </a:moveTo>
                <a:cubicBezTo>
                  <a:pt x="24" y="736"/>
                  <a:pt x="48" y="730"/>
                  <a:pt x="68" y="718"/>
                </a:cubicBezTo>
                <a:cubicBezTo>
                  <a:pt x="88" y="706"/>
                  <a:pt x="103" y="692"/>
                  <a:pt x="120" y="672"/>
                </a:cubicBezTo>
                <a:cubicBezTo>
                  <a:pt x="137" y="652"/>
                  <a:pt x="154" y="629"/>
                  <a:pt x="172" y="598"/>
                </a:cubicBezTo>
                <a:cubicBezTo>
                  <a:pt x="190" y="567"/>
                  <a:pt x="209" y="532"/>
                  <a:pt x="226" y="486"/>
                </a:cubicBezTo>
                <a:cubicBezTo>
                  <a:pt x="243" y="440"/>
                  <a:pt x="261" y="374"/>
                  <a:pt x="274" y="320"/>
                </a:cubicBezTo>
                <a:cubicBezTo>
                  <a:pt x="287" y="266"/>
                  <a:pt x="297" y="215"/>
                  <a:pt x="306" y="162"/>
                </a:cubicBezTo>
                <a:cubicBezTo>
                  <a:pt x="315" y="109"/>
                  <a:pt x="321" y="54"/>
                  <a:pt x="328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096" name="Oval 24"/>
          <p:cNvSpPr>
            <a:spLocks noChangeArrowheads="1"/>
          </p:cNvSpPr>
          <p:nvPr/>
        </p:nvSpPr>
        <p:spPr bwMode="auto">
          <a:xfrm>
            <a:off x="3787775" y="14668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9097" name="Oval 25"/>
          <p:cNvSpPr>
            <a:spLocks noChangeArrowheads="1"/>
          </p:cNvSpPr>
          <p:nvPr/>
        </p:nvSpPr>
        <p:spPr bwMode="auto">
          <a:xfrm>
            <a:off x="3252788" y="2674938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9098" name="Text Box 26"/>
          <p:cNvSpPr txBox="1">
            <a:spLocks noChangeArrowheads="1"/>
          </p:cNvSpPr>
          <p:nvPr/>
        </p:nvSpPr>
        <p:spPr bwMode="auto">
          <a:xfrm>
            <a:off x="695325" y="3316288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259099" name="Text Box 27"/>
          <p:cNvSpPr txBox="1">
            <a:spLocks noChangeArrowheads="1"/>
          </p:cNvSpPr>
          <p:nvPr/>
        </p:nvSpPr>
        <p:spPr bwMode="auto">
          <a:xfrm>
            <a:off x="403225" y="3546475"/>
            <a:ext cx="401638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1’</a:t>
            </a:r>
          </a:p>
        </p:txBody>
      </p:sp>
      <p:sp>
        <p:nvSpPr>
          <p:cNvPr id="259102" name="Text Box 30"/>
          <p:cNvSpPr txBox="1">
            <a:spLocks noChangeArrowheads="1"/>
          </p:cNvSpPr>
          <p:nvPr/>
        </p:nvSpPr>
        <p:spPr bwMode="auto">
          <a:xfrm>
            <a:off x="3529013" y="378460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259105" name="Oval 33"/>
          <p:cNvSpPr>
            <a:spLocks noChangeArrowheads="1"/>
          </p:cNvSpPr>
          <p:nvPr/>
        </p:nvSpPr>
        <p:spPr bwMode="auto">
          <a:xfrm>
            <a:off x="1909763" y="2678113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9111" name="Text Box 39"/>
          <p:cNvSpPr txBox="1">
            <a:spLocks noChangeArrowheads="1"/>
          </p:cNvSpPr>
          <p:nvPr/>
        </p:nvSpPr>
        <p:spPr bwMode="auto">
          <a:xfrm>
            <a:off x="1638300" y="2354263"/>
            <a:ext cx="4064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259112" name="Text Box 40"/>
          <p:cNvSpPr txBox="1">
            <a:spLocks noChangeArrowheads="1"/>
          </p:cNvSpPr>
          <p:nvPr/>
        </p:nvSpPr>
        <p:spPr bwMode="auto">
          <a:xfrm>
            <a:off x="3089275" y="2300288"/>
            <a:ext cx="43497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259113" name="Text Box 41"/>
          <p:cNvSpPr txBox="1">
            <a:spLocks noChangeArrowheads="1"/>
          </p:cNvSpPr>
          <p:nvPr/>
        </p:nvSpPr>
        <p:spPr bwMode="auto">
          <a:xfrm>
            <a:off x="3552825" y="1144588"/>
            <a:ext cx="482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259114" name="Text Box 42"/>
          <p:cNvSpPr txBox="1">
            <a:spLocks noChangeArrowheads="1"/>
          </p:cNvSpPr>
          <p:nvPr/>
        </p:nvSpPr>
        <p:spPr bwMode="auto">
          <a:xfrm>
            <a:off x="3905250" y="4283075"/>
            <a:ext cx="4159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5’</a:t>
            </a:r>
          </a:p>
        </p:txBody>
      </p:sp>
      <p:sp>
        <p:nvSpPr>
          <p:cNvPr id="259118" name="AutoShape 46"/>
          <p:cNvSpPr>
            <a:spLocks noChangeArrowheads="1"/>
          </p:cNvSpPr>
          <p:nvPr/>
        </p:nvSpPr>
        <p:spPr bwMode="auto">
          <a:xfrm>
            <a:off x="4808538" y="863600"/>
            <a:ext cx="3706812" cy="809625"/>
          </a:xfrm>
          <a:prstGeom prst="wedgeRoundRectCallout">
            <a:avLst>
              <a:gd name="adj1" fmla="val -100319"/>
              <a:gd name="adj2" fmla="val 35470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Átlagos hőelvonási hőfok nagyobb kondenzátornyomáson</a:t>
            </a:r>
          </a:p>
        </p:txBody>
      </p:sp>
      <p:sp>
        <p:nvSpPr>
          <p:cNvPr id="259141" name="Line 69"/>
          <p:cNvSpPr>
            <a:spLocks noChangeShapeType="1"/>
          </p:cNvSpPr>
          <p:nvPr/>
        </p:nvSpPr>
        <p:spPr bwMode="auto">
          <a:xfrm flipH="1">
            <a:off x="703263" y="4371975"/>
            <a:ext cx="3160712" cy="317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143" name="Line 71"/>
          <p:cNvSpPr>
            <a:spLocks noChangeShapeType="1"/>
          </p:cNvSpPr>
          <p:nvPr/>
        </p:nvSpPr>
        <p:spPr bwMode="auto">
          <a:xfrm flipH="1">
            <a:off x="3867150" y="4149725"/>
            <a:ext cx="1588" cy="220663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142" name="Oval 70"/>
          <p:cNvSpPr>
            <a:spLocks noChangeArrowheads="1"/>
          </p:cNvSpPr>
          <p:nvPr/>
        </p:nvSpPr>
        <p:spPr bwMode="auto">
          <a:xfrm>
            <a:off x="3781425" y="4270375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9109" name="Oval 37"/>
          <p:cNvSpPr>
            <a:spLocks noChangeArrowheads="1"/>
          </p:cNvSpPr>
          <p:nvPr/>
        </p:nvSpPr>
        <p:spPr bwMode="auto">
          <a:xfrm>
            <a:off x="3775075" y="40449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9145" name="Line 73"/>
          <p:cNvSpPr>
            <a:spLocks noChangeShapeType="1"/>
          </p:cNvSpPr>
          <p:nvPr/>
        </p:nvSpPr>
        <p:spPr bwMode="auto">
          <a:xfrm flipH="1">
            <a:off x="682625" y="3979863"/>
            <a:ext cx="1588" cy="392112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147" name="Freeform 75"/>
          <p:cNvSpPr>
            <a:spLocks/>
          </p:cNvSpPr>
          <p:nvPr/>
        </p:nvSpPr>
        <p:spPr bwMode="auto">
          <a:xfrm>
            <a:off x="685800" y="3767138"/>
            <a:ext cx="280988" cy="200025"/>
          </a:xfrm>
          <a:custGeom>
            <a:avLst/>
            <a:gdLst/>
            <a:ahLst/>
            <a:cxnLst>
              <a:cxn ang="0">
                <a:pos x="0" y="126"/>
              </a:cxn>
              <a:cxn ang="0">
                <a:pos x="81" y="72"/>
              </a:cxn>
              <a:cxn ang="0">
                <a:pos x="177" y="0"/>
              </a:cxn>
            </a:cxnLst>
            <a:rect l="0" t="0" r="r" b="b"/>
            <a:pathLst>
              <a:path w="177" h="126">
                <a:moveTo>
                  <a:pt x="0" y="126"/>
                </a:moveTo>
                <a:cubicBezTo>
                  <a:pt x="14" y="117"/>
                  <a:pt x="51" y="93"/>
                  <a:pt x="81" y="72"/>
                </a:cubicBezTo>
                <a:cubicBezTo>
                  <a:pt x="111" y="51"/>
                  <a:pt x="157" y="15"/>
                  <a:pt x="177" y="0"/>
                </a:cubicBezTo>
              </a:path>
            </a:pathLst>
          </a:custGeom>
          <a:noFill/>
          <a:ln w="38100" cmpd="sng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59104" name="Oval 32"/>
          <p:cNvSpPr>
            <a:spLocks noChangeArrowheads="1"/>
          </p:cNvSpPr>
          <p:nvPr/>
        </p:nvSpPr>
        <p:spPr bwMode="auto">
          <a:xfrm>
            <a:off x="876300" y="36830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9146" name="Oval 74"/>
          <p:cNvSpPr>
            <a:spLocks noChangeArrowheads="1"/>
          </p:cNvSpPr>
          <p:nvPr/>
        </p:nvSpPr>
        <p:spPr bwMode="auto">
          <a:xfrm>
            <a:off x="588963" y="3868738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59148" name="Text Box 76"/>
          <p:cNvSpPr txBox="1">
            <a:spLocks noChangeArrowheads="1"/>
          </p:cNvSpPr>
          <p:nvPr/>
        </p:nvSpPr>
        <p:spPr bwMode="auto">
          <a:xfrm>
            <a:off x="558800" y="4398963"/>
            <a:ext cx="39687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6’</a:t>
            </a:r>
          </a:p>
        </p:txBody>
      </p:sp>
      <p:sp>
        <p:nvSpPr>
          <p:cNvPr id="259103" name="Text Box 31"/>
          <p:cNvSpPr txBox="1">
            <a:spLocks noChangeArrowheads="1"/>
          </p:cNvSpPr>
          <p:nvPr/>
        </p:nvSpPr>
        <p:spPr bwMode="auto">
          <a:xfrm>
            <a:off x="1090613" y="4178300"/>
            <a:ext cx="315912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6</a:t>
            </a:r>
          </a:p>
        </p:txBody>
      </p:sp>
      <p:sp>
        <p:nvSpPr>
          <p:cNvPr id="259149" name="AutoShape 77"/>
          <p:cNvSpPr>
            <a:spLocks noChangeArrowheads="1"/>
          </p:cNvSpPr>
          <p:nvPr/>
        </p:nvSpPr>
        <p:spPr bwMode="auto">
          <a:xfrm>
            <a:off x="5214938" y="2616200"/>
            <a:ext cx="3706812" cy="809625"/>
          </a:xfrm>
          <a:prstGeom prst="wedgeRoundRectCallout">
            <a:avLst>
              <a:gd name="adj1" fmla="val -93940"/>
              <a:gd name="adj2" fmla="val 16706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Átlagos hőelvonási hőfok kisebb kondenzátornyomáson</a:t>
            </a:r>
          </a:p>
        </p:txBody>
      </p:sp>
      <p:sp>
        <p:nvSpPr>
          <p:cNvPr id="259150" name="Text Box 78"/>
          <p:cNvSpPr txBox="1">
            <a:spLocks noChangeArrowheads="1"/>
          </p:cNvSpPr>
          <p:nvPr/>
        </p:nvSpPr>
        <p:spPr bwMode="auto">
          <a:xfrm>
            <a:off x="582613" y="4926013"/>
            <a:ext cx="825341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A kondenzátornyomás csökkentése a hőelvonási hőfokot csökkenti és ezzel javítja a hatásfokot.</a:t>
            </a:r>
          </a:p>
        </p:txBody>
      </p:sp>
      <p:sp>
        <p:nvSpPr>
          <p:cNvPr id="259151" name="Text Box 79"/>
          <p:cNvSpPr txBox="1">
            <a:spLocks noChangeArrowheads="1"/>
          </p:cNvSpPr>
          <p:nvPr/>
        </p:nvSpPr>
        <p:spPr bwMode="auto">
          <a:xfrm>
            <a:off x="666750" y="4821238"/>
            <a:ext cx="8253413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Kedvezőtlen, hogy a turbinából kilépő gőz nedvességtartalma nő, a turbina hatásfoka csökken és ezzel az effektív hatásfok csökken. A nagyobb vákuum előállítása és fenntartása valamint maga a kondenzátor is költségesebb.</a:t>
            </a:r>
          </a:p>
        </p:txBody>
      </p:sp>
      <p:sp>
        <p:nvSpPr>
          <p:cNvPr id="4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4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  <p:sp>
        <p:nvSpPr>
          <p:cNvPr id="259144" name="Oval 72"/>
          <p:cNvSpPr>
            <a:spLocks noChangeArrowheads="1"/>
          </p:cNvSpPr>
          <p:nvPr/>
        </p:nvSpPr>
        <p:spPr bwMode="auto">
          <a:xfrm>
            <a:off x="596900" y="4267200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9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90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9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9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9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9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9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9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9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9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9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5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9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5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59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5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5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59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5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5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59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5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5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59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59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25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259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5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59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000"/>
                            </p:stCondLst>
                            <p:childTnLst>
                              <p:par>
                                <p:cTn id="1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25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500"/>
                            </p:stCondLst>
                            <p:childTnLst>
                              <p:par>
                                <p:cTn id="1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259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59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59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9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59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9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59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59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59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59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59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259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259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1000"/>
                                        <p:tgtEl>
                                          <p:spTgt spid="259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259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259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259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9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259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59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259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9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59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59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4" grpId="0" animBg="1"/>
      <p:bldP spid="259075" grpId="0" animBg="1"/>
      <p:bldP spid="259081" grpId="0"/>
      <p:bldP spid="259091" grpId="0" animBg="1"/>
      <p:bldP spid="259092" grpId="0" animBg="1"/>
      <p:bldP spid="259093" grpId="0" animBg="1"/>
      <p:bldP spid="259094" grpId="0" animBg="1"/>
      <p:bldP spid="259095" grpId="0" animBg="1"/>
      <p:bldP spid="259096" grpId="0" animBg="1"/>
      <p:bldP spid="259097" grpId="0" animBg="1"/>
      <p:bldP spid="259098" grpId="0"/>
      <p:bldP spid="259099" grpId="0"/>
      <p:bldP spid="259102" grpId="0"/>
      <p:bldP spid="259105" grpId="0" animBg="1"/>
      <p:bldP spid="259111" grpId="0"/>
      <p:bldP spid="259112" grpId="0"/>
      <p:bldP spid="259113" grpId="0"/>
      <p:bldP spid="259114" grpId="0"/>
      <p:bldP spid="259118" grpId="0" animBg="1"/>
      <p:bldP spid="259118" grpId="1" animBg="1"/>
      <p:bldP spid="259141" grpId="0" animBg="1"/>
      <p:bldP spid="259143" grpId="0" animBg="1"/>
      <p:bldP spid="259142" grpId="0" animBg="1"/>
      <p:bldP spid="259109" grpId="0" animBg="1"/>
      <p:bldP spid="259145" grpId="0" animBg="1"/>
      <p:bldP spid="259147" grpId="0" animBg="1"/>
      <p:bldP spid="259104" grpId="0" animBg="1"/>
      <p:bldP spid="259146" grpId="0" animBg="1"/>
      <p:bldP spid="259148" grpId="0"/>
      <p:bldP spid="259103" grpId="0"/>
      <p:bldP spid="259149" grpId="0" animBg="1"/>
      <p:bldP spid="259149" grpId="1" animBg="1"/>
      <p:bldP spid="259150" grpId="0"/>
      <p:bldP spid="259150" grpId="1"/>
      <p:bldP spid="259151" grpId="0"/>
      <p:bldP spid="2591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178" name="Group 82"/>
          <p:cNvGrpSpPr>
            <a:grpSpLocks/>
          </p:cNvGrpSpPr>
          <p:nvPr/>
        </p:nvGrpSpPr>
        <p:grpSpPr bwMode="auto">
          <a:xfrm>
            <a:off x="747713" y="798513"/>
            <a:ext cx="3643312" cy="3211512"/>
            <a:chOff x="471" y="503"/>
            <a:chExt cx="2295" cy="2023"/>
          </a:xfrm>
        </p:grpSpPr>
        <p:sp>
          <p:nvSpPr>
            <p:cNvPr id="260166" name="Freeform 70"/>
            <p:cNvSpPr>
              <a:spLocks/>
            </p:cNvSpPr>
            <p:nvPr/>
          </p:nvSpPr>
          <p:spPr bwMode="auto">
            <a:xfrm>
              <a:off x="471" y="545"/>
              <a:ext cx="1275" cy="1981"/>
            </a:xfrm>
            <a:custGeom>
              <a:avLst/>
              <a:gdLst/>
              <a:ahLst/>
              <a:cxnLst>
                <a:cxn ang="0">
                  <a:pos x="0" y="1981"/>
                </a:cxn>
                <a:cxn ang="0">
                  <a:pos x="303" y="1657"/>
                </a:cxn>
                <a:cxn ang="0">
                  <a:pos x="496" y="1290"/>
                </a:cxn>
                <a:cxn ang="0">
                  <a:pos x="707" y="682"/>
                </a:cxn>
                <a:cxn ang="0">
                  <a:pos x="852" y="341"/>
                </a:cxn>
                <a:cxn ang="0">
                  <a:pos x="1051" y="73"/>
                </a:cxn>
                <a:cxn ang="0">
                  <a:pos x="1269" y="0"/>
                </a:cxn>
              </a:cxnLst>
              <a:rect l="0" t="0" r="r" b="b"/>
              <a:pathLst>
                <a:path w="1269" h="1981">
                  <a:moveTo>
                    <a:pt x="0" y="1981"/>
                  </a:moveTo>
                  <a:cubicBezTo>
                    <a:pt x="50" y="1927"/>
                    <a:pt x="220" y="1772"/>
                    <a:pt x="303" y="1657"/>
                  </a:cubicBezTo>
                  <a:cubicBezTo>
                    <a:pt x="386" y="1542"/>
                    <a:pt x="429" y="1452"/>
                    <a:pt x="496" y="1290"/>
                  </a:cubicBezTo>
                  <a:cubicBezTo>
                    <a:pt x="563" y="1128"/>
                    <a:pt x="648" y="840"/>
                    <a:pt x="707" y="682"/>
                  </a:cubicBezTo>
                  <a:cubicBezTo>
                    <a:pt x="766" y="524"/>
                    <a:pt x="794" y="442"/>
                    <a:pt x="852" y="341"/>
                  </a:cubicBezTo>
                  <a:cubicBezTo>
                    <a:pt x="909" y="240"/>
                    <a:pt x="981" y="130"/>
                    <a:pt x="1051" y="73"/>
                  </a:cubicBezTo>
                  <a:cubicBezTo>
                    <a:pt x="1121" y="16"/>
                    <a:pt x="1195" y="8"/>
                    <a:pt x="1269" y="0"/>
                  </a:cubicBez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60167" name="Freeform 71"/>
            <p:cNvSpPr>
              <a:spLocks/>
            </p:cNvSpPr>
            <p:nvPr/>
          </p:nvSpPr>
          <p:spPr bwMode="auto">
            <a:xfrm>
              <a:off x="1743" y="553"/>
              <a:ext cx="1023" cy="1528"/>
            </a:xfrm>
            <a:custGeom>
              <a:avLst/>
              <a:gdLst/>
              <a:ahLst/>
              <a:cxnLst>
                <a:cxn ang="0">
                  <a:pos x="1023" y="1528"/>
                </a:cxn>
                <a:cxn ang="0">
                  <a:pos x="743" y="1175"/>
                </a:cxn>
                <a:cxn ang="0">
                  <a:pos x="558" y="686"/>
                </a:cxn>
                <a:cxn ang="0">
                  <a:pos x="416" y="338"/>
                </a:cxn>
                <a:cxn ang="0">
                  <a:pos x="217" y="72"/>
                </a:cxn>
                <a:cxn ang="0">
                  <a:pos x="0" y="0"/>
                </a:cxn>
              </a:cxnLst>
              <a:rect l="0" t="0" r="r" b="b"/>
              <a:pathLst>
                <a:path w="1023" h="1528">
                  <a:moveTo>
                    <a:pt x="1023" y="1528"/>
                  </a:moveTo>
                  <a:cubicBezTo>
                    <a:pt x="977" y="1468"/>
                    <a:pt x="820" y="1315"/>
                    <a:pt x="743" y="1175"/>
                  </a:cubicBezTo>
                  <a:cubicBezTo>
                    <a:pt x="666" y="1035"/>
                    <a:pt x="613" y="825"/>
                    <a:pt x="558" y="686"/>
                  </a:cubicBezTo>
                  <a:cubicBezTo>
                    <a:pt x="503" y="547"/>
                    <a:pt x="473" y="440"/>
                    <a:pt x="416" y="338"/>
                  </a:cubicBezTo>
                  <a:cubicBezTo>
                    <a:pt x="359" y="236"/>
                    <a:pt x="287" y="129"/>
                    <a:pt x="217" y="72"/>
                  </a:cubicBezTo>
                  <a:cubicBezTo>
                    <a:pt x="148" y="16"/>
                    <a:pt x="75" y="7"/>
                    <a:pt x="0" y="0"/>
                  </a:cubicBezTo>
                </a:path>
              </a:pathLst>
            </a:custGeom>
            <a:noFill/>
            <a:ln w="38100" cmpd="sng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60169" name="Oval 73"/>
            <p:cNvSpPr>
              <a:spLocks noChangeArrowheads="1"/>
            </p:cNvSpPr>
            <p:nvPr/>
          </p:nvSpPr>
          <p:spPr bwMode="auto">
            <a:xfrm>
              <a:off x="1681" y="503"/>
              <a:ext cx="116" cy="124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grpSp>
        <p:nvGrpSpPr>
          <p:cNvPr id="260111" name="Group 15"/>
          <p:cNvGrpSpPr>
            <a:grpSpLocks/>
          </p:cNvGrpSpPr>
          <p:nvPr/>
        </p:nvGrpSpPr>
        <p:grpSpPr bwMode="auto">
          <a:xfrm>
            <a:off x="430213" y="3094038"/>
            <a:ext cx="4338637" cy="2049462"/>
            <a:chOff x="271" y="1541"/>
            <a:chExt cx="2733" cy="1291"/>
          </a:xfrm>
        </p:grpSpPr>
        <p:sp>
          <p:nvSpPr>
            <p:cNvPr id="260112" name="Freeform 16"/>
            <p:cNvSpPr>
              <a:spLocks/>
            </p:cNvSpPr>
            <p:nvPr/>
          </p:nvSpPr>
          <p:spPr bwMode="auto">
            <a:xfrm>
              <a:off x="271" y="1594"/>
              <a:ext cx="1441" cy="1238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60113" name="Freeform 17"/>
            <p:cNvSpPr>
              <a:spLocks/>
            </p:cNvSpPr>
            <p:nvPr/>
          </p:nvSpPr>
          <p:spPr bwMode="auto">
            <a:xfrm flipH="1">
              <a:off x="1708" y="1605"/>
              <a:ext cx="1296" cy="1227"/>
            </a:xfrm>
            <a:custGeom>
              <a:avLst/>
              <a:gdLst/>
              <a:ahLst/>
              <a:cxnLst>
                <a:cxn ang="0">
                  <a:pos x="0" y="1594"/>
                </a:cxn>
                <a:cxn ang="0">
                  <a:pos x="221" y="1479"/>
                </a:cxn>
                <a:cxn ang="0">
                  <a:pos x="490" y="1200"/>
                </a:cxn>
                <a:cxn ang="0">
                  <a:pos x="826" y="634"/>
                </a:cxn>
                <a:cxn ang="0">
                  <a:pos x="1056" y="317"/>
                </a:cxn>
                <a:cxn ang="0">
                  <a:pos x="1373" y="68"/>
                </a:cxn>
                <a:cxn ang="0">
                  <a:pos x="1719" y="0"/>
                </a:cxn>
              </a:cxnLst>
              <a:rect l="0" t="0" r="r" b="b"/>
              <a:pathLst>
                <a:path w="1719" h="1594">
                  <a:moveTo>
                    <a:pt x="0" y="1594"/>
                  </a:moveTo>
                  <a:cubicBezTo>
                    <a:pt x="69" y="1569"/>
                    <a:pt x="139" y="1545"/>
                    <a:pt x="221" y="1479"/>
                  </a:cubicBezTo>
                  <a:cubicBezTo>
                    <a:pt x="303" y="1413"/>
                    <a:pt x="389" y="1341"/>
                    <a:pt x="490" y="1200"/>
                  </a:cubicBezTo>
                  <a:cubicBezTo>
                    <a:pt x="591" y="1059"/>
                    <a:pt x="732" y="781"/>
                    <a:pt x="826" y="634"/>
                  </a:cubicBezTo>
                  <a:cubicBezTo>
                    <a:pt x="920" y="487"/>
                    <a:pt x="965" y="411"/>
                    <a:pt x="1056" y="317"/>
                  </a:cubicBezTo>
                  <a:cubicBezTo>
                    <a:pt x="1147" y="223"/>
                    <a:pt x="1262" y="121"/>
                    <a:pt x="1373" y="68"/>
                  </a:cubicBezTo>
                  <a:cubicBezTo>
                    <a:pt x="1484" y="15"/>
                    <a:pt x="1601" y="7"/>
                    <a:pt x="1719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60114" name="Oval 18"/>
            <p:cNvSpPr>
              <a:spLocks noChangeArrowheads="1"/>
            </p:cNvSpPr>
            <p:nvPr/>
          </p:nvSpPr>
          <p:spPr bwMode="auto">
            <a:xfrm>
              <a:off x="1639" y="1541"/>
              <a:ext cx="116" cy="124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60098" name="Line 2"/>
          <p:cNvSpPr>
            <a:spLocks noChangeShapeType="1"/>
          </p:cNvSpPr>
          <p:nvPr/>
        </p:nvSpPr>
        <p:spPr bwMode="auto">
          <a:xfrm flipV="1">
            <a:off x="974725" y="4433888"/>
            <a:ext cx="0" cy="35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099" name="Line 3"/>
          <p:cNvSpPr>
            <a:spLocks noChangeShapeType="1"/>
          </p:cNvSpPr>
          <p:nvPr/>
        </p:nvSpPr>
        <p:spPr bwMode="auto">
          <a:xfrm flipH="1">
            <a:off x="971550" y="4786313"/>
            <a:ext cx="317500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00" name="Line 4"/>
          <p:cNvSpPr>
            <a:spLocks noChangeShapeType="1"/>
          </p:cNvSpPr>
          <p:nvPr/>
        </p:nvSpPr>
        <p:spPr bwMode="auto">
          <a:xfrm flipH="1">
            <a:off x="4160838" y="3444875"/>
            <a:ext cx="1587" cy="1363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01" name="Freeform 5"/>
          <p:cNvSpPr>
            <a:spLocks/>
          </p:cNvSpPr>
          <p:nvPr/>
        </p:nvSpPr>
        <p:spPr bwMode="auto">
          <a:xfrm>
            <a:off x="979488" y="3924300"/>
            <a:ext cx="577850" cy="498475"/>
          </a:xfrm>
          <a:custGeom>
            <a:avLst/>
            <a:gdLst/>
            <a:ahLst/>
            <a:cxnLst>
              <a:cxn ang="0">
                <a:pos x="0" y="314"/>
              </a:cxn>
              <a:cxn ang="0">
                <a:pos x="121" y="228"/>
              </a:cxn>
              <a:cxn ang="0">
                <a:pos x="235" y="132"/>
              </a:cxn>
              <a:cxn ang="0">
                <a:pos x="364" y="0"/>
              </a:cxn>
            </a:cxnLst>
            <a:rect l="0" t="0" r="r" b="b"/>
            <a:pathLst>
              <a:path w="364" h="314">
                <a:moveTo>
                  <a:pt x="0" y="314"/>
                </a:moveTo>
                <a:cubicBezTo>
                  <a:pt x="20" y="300"/>
                  <a:pt x="82" y="258"/>
                  <a:pt x="121" y="228"/>
                </a:cubicBezTo>
                <a:cubicBezTo>
                  <a:pt x="160" y="198"/>
                  <a:pt x="195" y="170"/>
                  <a:pt x="235" y="132"/>
                </a:cubicBezTo>
                <a:cubicBezTo>
                  <a:pt x="275" y="94"/>
                  <a:pt x="337" y="27"/>
                  <a:pt x="364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02" name="Line 6"/>
          <p:cNvSpPr>
            <a:spLocks noChangeShapeType="1"/>
          </p:cNvSpPr>
          <p:nvPr/>
        </p:nvSpPr>
        <p:spPr bwMode="auto">
          <a:xfrm flipV="1">
            <a:off x="1571625" y="3921125"/>
            <a:ext cx="21828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03" name="Freeform 7"/>
          <p:cNvSpPr>
            <a:spLocks/>
          </p:cNvSpPr>
          <p:nvPr/>
        </p:nvSpPr>
        <p:spPr bwMode="auto">
          <a:xfrm>
            <a:off x="3748088" y="3452813"/>
            <a:ext cx="409575" cy="461962"/>
          </a:xfrm>
          <a:custGeom>
            <a:avLst/>
            <a:gdLst/>
            <a:ahLst/>
            <a:cxnLst>
              <a:cxn ang="0">
                <a:pos x="0" y="291"/>
              </a:cxn>
              <a:cxn ang="0">
                <a:pos x="147" y="162"/>
              </a:cxn>
              <a:cxn ang="0">
                <a:pos x="258" y="0"/>
              </a:cxn>
            </a:cxnLst>
            <a:rect l="0" t="0" r="r" b="b"/>
            <a:pathLst>
              <a:path w="258" h="291">
                <a:moveTo>
                  <a:pt x="0" y="291"/>
                </a:moveTo>
                <a:cubicBezTo>
                  <a:pt x="24" y="270"/>
                  <a:pt x="104" y="211"/>
                  <a:pt x="147" y="162"/>
                </a:cubicBezTo>
                <a:cubicBezTo>
                  <a:pt x="190" y="113"/>
                  <a:pt x="235" y="34"/>
                  <a:pt x="258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05" name="Rectangle 9"/>
          <p:cNvSpPr>
            <a:spLocks noGrp="1" noChangeArrowheads="1"/>
          </p:cNvSpPr>
          <p:nvPr>
            <p:ph type="title"/>
          </p:nvPr>
        </p:nvSpPr>
        <p:spPr>
          <a:xfrm>
            <a:off x="412750" y="149225"/>
            <a:ext cx="8229600" cy="520700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Második közvetítő közeg alkalmazása</a:t>
            </a:r>
          </a:p>
        </p:txBody>
      </p:sp>
      <p:grpSp>
        <p:nvGrpSpPr>
          <p:cNvPr id="260106" name="Group 10"/>
          <p:cNvGrpSpPr>
            <a:grpSpLocks/>
          </p:cNvGrpSpPr>
          <p:nvPr/>
        </p:nvGrpSpPr>
        <p:grpSpPr bwMode="auto">
          <a:xfrm>
            <a:off x="41275" y="1016000"/>
            <a:ext cx="6845300" cy="5105400"/>
            <a:chOff x="26" y="640"/>
            <a:chExt cx="4312" cy="3216"/>
          </a:xfrm>
        </p:grpSpPr>
        <p:sp>
          <p:nvSpPr>
            <p:cNvPr id="260107" name="Line 11"/>
            <p:cNvSpPr>
              <a:spLocks noChangeShapeType="1"/>
            </p:cNvSpPr>
            <p:nvPr/>
          </p:nvSpPr>
          <p:spPr bwMode="auto">
            <a:xfrm flipV="1">
              <a:off x="262" y="3849"/>
              <a:ext cx="3376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60108" name="Line 12"/>
            <p:cNvSpPr>
              <a:spLocks noChangeShapeType="1"/>
            </p:cNvSpPr>
            <p:nvPr/>
          </p:nvSpPr>
          <p:spPr bwMode="auto">
            <a:xfrm flipV="1">
              <a:off x="268" y="979"/>
              <a:ext cx="0" cy="28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260109" name="Text Box 13"/>
            <p:cNvSpPr txBox="1">
              <a:spLocks noChangeArrowheads="1"/>
            </p:cNvSpPr>
            <p:nvPr/>
          </p:nvSpPr>
          <p:spPr bwMode="auto">
            <a:xfrm>
              <a:off x="26" y="640"/>
              <a:ext cx="452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T(K)</a:t>
              </a:r>
            </a:p>
          </p:txBody>
        </p:sp>
        <p:sp>
          <p:nvSpPr>
            <p:cNvPr id="260110" name="Text Box 14"/>
            <p:cNvSpPr txBox="1">
              <a:spLocks noChangeArrowheads="1"/>
            </p:cNvSpPr>
            <p:nvPr/>
          </p:nvSpPr>
          <p:spPr bwMode="auto">
            <a:xfrm>
              <a:off x="3392" y="3573"/>
              <a:ext cx="94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hu-HU" sz="2000" b="1" i="1"/>
                <a:t>s (J/kg</a:t>
              </a:r>
              <a:r>
                <a:rPr lang="en-US" sz="2000" b="1" i="1">
                  <a:cs typeface="Arial" charset="0"/>
                </a:rPr>
                <a:t>·</a:t>
              </a:r>
              <a:r>
                <a:rPr lang="hu-HU" sz="2000" b="1" i="1">
                  <a:cs typeface="Arial" charset="0"/>
                </a:rPr>
                <a:t>K</a:t>
              </a:r>
              <a:r>
                <a:rPr lang="hu-HU" sz="2000" b="1" i="1"/>
                <a:t>)</a:t>
              </a:r>
            </a:p>
          </p:txBody>
        </p:sp>
      </p:grpSp>
      <p:sp>
        <p:nvSpPr>
          <p:cNvPr id="260115" name="Line 19"/>
          <p:cNvSpPr>
            <a:spLocks noChangeShapeType="1"/>
          </p:cNvSpPr>
          <p:nvPr/>
        </p:nvSpPr>
        <p:spPr bwMode="auto">
          <a:xfrm flipH="1">
            <a:off x="3740150" y="2195513"/>
            <a:ext cx="6350" cy="154622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16" name="Oval 20"/>
          <p:cNvSpPr>
            <a:spLocks noChangeArrowheads="1"/>
          </p:cNvSpPr>
          <p:nvPr/>
        </p:nvSpPr>
        <p:spPr bwMode="auto">
          <a:xfrm>
            <a:off x="885825" y="46926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18" name="Line 22"/>
          <p:cNvSpPr>
            <a:spLocks noChangeShapeType="1"/>
          </p:cNvSpPr>
          <p:nvPr/>
        </p:nvSpPr>
        <p:spPr bwMode="auto">
          <a:xfrm>
            <a:off x="1792288" y="2198688"/>
            <a:ext cx="1954212" cy="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22" name="Text Box 26"/>
          <p:cNvSpPr txBox="1">
            <a:spLocks noChangeArrowheads="1"/>
          </p:cNvSpPr>
          <p:nvPr/>
        </p:nvSpPr>
        <p:spPr bwMode="auto">
          <a:xfrm>
            <a:off x="690563" y="4035425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260123" name="Text Box 27"/>
          <p:cNvSpPr txBox="1">
            <a:spLocks noChangeArrowheads="1"/>
          </p:cNvSpPr>
          <p:nvPr/>
        </p:nvSpPr>
        <p:spPr bwMode="auto">
          <a:xfrm>
            <a:off x="1503363" y="397510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260124" name="Text Box 28"/>
          <p:cNvSpPr txBox="1">
            <a:spLocks noChangeArrowheads="1"/>
          </p:cNvSpPr>
          <p:nvPr/>
        </p:nvSpPr>
        <p:spPr bwMode="auto">
          <a:xfrm>
            <a:off x="3408363" y="388620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260125" name="Text Box 29"/>
          <p:cNvSpPr txBox="1">
            <a:spLocks noChangeArrowheads="1"/>
          </p:cNvSpPr>
          <p:nvPr/>
        </p:nvSpPr>
        <p:spPr bwMode="auto">
          <a:xfrm>
            <a:off x="4227513" y="3328988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260126" name="Text Box 30"/>
          <p:cNvSpPr txBox="1">
            <a:spLocks noChangeArrowheads="1"/>
          </p:cNvSpPr>
          <p:nvPr/>
        </p:nvSpPr>
        <p:spPr bwMode="auto">
          <a:xfrm>
            <a:off x="3795713" y="443230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260127" name="Text Box 31"/>
          <p:cNvSpPr txBox="1">
            <a:spLocks noChangeArrowheads="1"/>
          </p:cNvSpPr>
          <p:nvPr/>
        </p:nvSpPr>
        <p:spPr bwMode="auto">
          <a:xfrm>
            <a:off x="900113" y="4811713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6</a:t>
            </a:r>
          </a:p>
        </p:txBody>
      </p:sp>
      <p:sp>
        <p:nvSpPr>
          <p:cNvPr id="260128" name="Oval 32"/>
          <p:cNvSpPr>
            <a:spLocks noChangeArrowheads="1"/>
          </p:cNvSpPr>
          <p:nvPr/>
        </p:nvSpPr>
        <p:spPr bwMode="auto">
          <a:xfrm>
            <a:off x="876300" y="43307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30" name="Oval 34"/>
          <p:cNvSpPr>
            <a:spLocks noChangeArrowheads="1"/>
          </p:cNvSpPr>
          <p:nvPr/>
        </p:nvSpPr>
        <p:spPr bwMode="auto">
          <a:xfrm>
            <a:off x="3660775" y="3800475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31" name="Oval 35"/>
          <p:cNvSpPr>
            <a:spLocks noChangeArrowheads="1"/>
          </p:cNvSpPr>
          <p:nvPr/>
        </p:nvSpPr>
        <p:spPr bwMode="auto">
          <a:xfrm>
            <a:off x="4070350" y="46863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32" name="Oval 36"/>
          <p:cNvSpPr>
            <a:spLocks noChangeArrowheads="1"/>
          </p:cNvSpPr>
          <p:nvPr/>
        </p:nvSpPr>
        <p:spPr bwMode="auto">
          <a:xfrm>
            <a:off x="4070350" y="334645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34" name="Oval 38"/>
          <p:cNvSpPr>
            <a:spLocks noChangeArrowheads="1"/>
          </p:cNvSpPr>
          <p:nvPr/>
        </p:nvSpPr>
        <p:spPr bwMode="auto">
          <a:xfrm>
            <a:off x="1479550" y="3810000"/>
            <a:ext cx="184150" cy="19685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35" name="Text Box 39"/>
          <p:cNvSpPr txBox="1">
            <a:spLocks noChangeArrowheads="1"/>
          </p:cNvSpPr>
          <p:nvPr/>
        </p:nvSpPr>
        <p:spPr bwMode="auto">
          <a:xfrm>
            <a:off x="1450975" y="1879600"/>
            <a:ext cx="4064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2’</a:t>
            </a:r>
          </a:p>
        </p:txBody>
      </p:sp>
      <p:sp>
        <p:nvSpPr>
          <p:cNvPr id="260136" name="Text Box 40"/>
          <p:cNvSpPr txBox="1">
            <a:spLocks noChangeArrowheads="1"/>
          </p:cNvSpPr>
          <p:nvPr/>
        </p:nvSpPr>
        <p:spPr bwMode="auto">
          <a:xfrm>
            <a:off x="3779838" y="1995488"/>
            <a:ext cx="43497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3’</a:t>
            </a:r>
          </a:p>
        </p:txBody>
      </p:sp>
      <p:sp>
        <p:nvSpPr>
          <p:cNvPr id="260137" name="Text Box 41"/>
          <p:cNvSpPr txBox="1">
            <a:spLocks noChangeArrowheads="1"/>
          </p:cNvSpPr>
          <p:nvPr/>
        </p:nvSpPr>
        <p:spPr bwMode="auto">
          <a:xfrm>
            <a:off x="623888" y="3540125"/>
            <a:ext cx="482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5’</a:t>
            </a:r>
          </a:p>
        </p:txBody>
      </p:sp>
      <p:sp>
        <p:nvSpPr>
          <p:cNvPr id="260138" name="Text Box 42"/>
          <p:cNvSpPr txBox="1">
            <a:spLocks noChangeArrowheads="1"/>
          </p:cNvSpPr>
          <p:nvPr/>
        </p:nvSpPr>
        <p:spPr bwMode="auto">
          <a:xfrm>
            <a:off x="3390900" y="3225800"/>
            <a:ext cx="4159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4’</a:t>
            </a:r>
          </a:p>
        </p:txBody>
      </p:sp>
      <p:sp>
        <p:nvSpPr>
          <p:cNvPr id="260121" name="Oval 25"/>
          <p:cNvSpPr>
            <a:spLocks noChangeArrowheads="1"/>
          </p:cNvSpPr>
          <p:nvPr/>
        </p:nvSpPr>
        <p:spPr bwMode="auto">
          <a:xfrm>
            <a:off x="3648075" y="2095500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71" name="Line 75"/>
          <p:cNvSpPr>
            <a:spLocks noChangeShapeType="1"/>
          </p:cNvSpPr>
          <p:nvPr/>
        </p:nvSpPr>
        <p:spPr bwMode="auto">
          <a:xfrm flipV="1">
            <a:off x="1027113" y="3752850"/>
            <a:ext cx="2730500" cy="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72" name="Freeform 76"/>
          <p:cNvSpPr>
            <a:spLocks/>
          </p:cNvSpPr>
          <p:nvPr/>
        </p:nvSpPr>
        <p:spPr bwMode="auto">
          <a:xfrm>
            <a:off x="1004888" y="2200275"/>
            <a:ext cx="781050" cy="1276350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240" y="507"/>
              </a:cxn>
              <a:cxn ang="0">
                <a:pos x="492" y="0"/>
              </a:cxn>
            </a:cxnLst>
            <a:rect l="0" t="0" r="r" b="b"/>
            <a:pathLst>
              <a:path w="492" h="804">
                <a:moveTo>
                  <a:pt x="0" y="804"/>
                </a:moveTo>
                <a:cubicBezTo>
                  <a:pt x="40" y="755"/>
                  <a:pt x="158" y="641"/>
                  <a:pt x="240" y="507"/>
                </a:cubicBezTo>
                <a:cubicBezTo>
                  <a:pt x="322" y="373"/>
                  <a:pt x="440" y="106"/>
                  <a:pt x="492" y="0"/>
                </a:cubicBezTo>
              </a:path>
            </a:pathLst>
          </a:custGeom>
          <a:noFill/>
          <a:ln w="38100" cmpd="sng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73" name="Line 77"/>
          <p:cNvSpPr>
            <a:spLocks noChangeShapeType="1"/>
          </p:cNvSpPr>
          <p:nvPr/>
        </p:nvSpPr>
        <p:spPr bwMode="auto">
          <a:xfrm>
            <a:off x="1009650" y="3459163"/>
            <a:ext cx="3175" cy="303212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60129" name="Oval 33"/>
          <p:cNvSpPr>
            <a:spLocks noChangeArrowheads="1"/>
          </p:cNvSpPr>
          <p:nvPr/>
        </p:nvSpPr>
        <p:spPr bwMode="auto">
          <a:xfrm>
            <a:off x="1698625" y="2109788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74" name="Oval 78"/>
          <p:cNvSpPr>
            <a:spLocks noChangeArrowheads="1"/>
          </p:cNvSpPr>
          <p:nvPr/>
        </p:nvSpPr>
        <p:spPr bwMode="auto">
          <a:xfrm>
            <a:off x="919163" y="3373438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75" name="Oval 79"/>
          <p:cNvSpPr>
            <a:spLocks noChangeArrowheads="1"/>
          </p:cNvSpPr>
          <p:nvPr/>
        </p:nvSpPr>
        <p:spPr bwMode="auto">
          <a:xfrm>
            <a:off x="933450" y="3644900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76" name="Oval 80"/>
          <p:cNvSpPr>
            <a:spLocks noChangeArrowheads="1"/>
          </p:cNvSpPr>
          <p:nvPr/>
        </p:nvSpPr>
        <p:spPr bwMode="auto">
          <a:xfrm>
            <a:off x="3652838" y="3649663"/>
            <a:ext cx="184150" cy="19685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177" name="Text Box 81"/>
          <p:cNvSpPr txBox="1">
            <a:spLocks noChangeArrowheads="1"/>
          </p:cNvSpPr>
          <p:nvPr/>
        </p:nvSpPr>
        <p:spPr bwMode="auto">
          <a:xfrm>
            <a:off x="652463" y="3090863"/>
            <a:ext cx="4064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1’</a:t>
            </a:r>
          </a:p>
        </p:txBody>
      </p:sp>
      <p:sp>
        <p:nvSpPr>
          <p:cNvPr id="260179" name="AutoShape 83"/>
          <p:cNvSpPr>
            <a:spLocks noChangeArrowheads="1"/>
          </p:cNvSpPr>
          <p:nvPr/>
        </p:nvSpPr>
        <p:spPr bwMode="auto">
          <a:xfrm>
            <a:off x="5151438" y="3078163"/>
            <a:ext cx="1828800" cy="671512"/>
          </a:xfrm>
          <a:prstGeom prst="wedgeRoundRectCallout">
            <a:avLst>
              <a:gd name="adj1" fmla="val -102606"/>
              <a:gd name="adj2" fmla="val 13699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Vízgőz körfolyamat </a:t>
            </a:r>
          </a:p>
        </p:txBody>
      </p:sp>
      <p:sp>
        <p:nvSpPr>
          <p:cNvPr id="260180" name="AutoShape 84"/>
          <p:cNvSpPr>
            <a:spLocks noChangeArrowheads="1"/>
          </p:cNvSpPr>
          <p:nvPr/>
        </p:nvSpPr>
        <p:spPr bwMode="auto">
          <a:xfrm>
            <a:off x="5005388" y="1042988"/>
            <a:ext cx="1828800" cy="671512"/>
          </a:xfrm>
          <a:prstGeom prst="wedgeRoundRectCallout">
            <a:avLst>
              <a:gd name="adj1" fmla="val -105037"/>
              <a:gd name="adj2" fmla="val 20531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higany határgörbéi </a:t>
            </a:r>
          </a:p>
        </p:txBody>
      </p:sp>
      <p:sp>
        <p:nvSpPr>
          <p:cNvPr id="260181" name="AutoShape 85"/>
          <p:cNvSpPr>
            <a:spLocks noChangeArrowheads="1"/>
          </p:cNvSpPr>
          <p:nvPr/>
        </p:nvSpPr>
        <p:spPr bwMode="auto">
          <a:xfrm>
            <a:off x="5546725" y="3944938"/>
            <a:ext cx="1828800" cy="671512"/>
          </a:xfrm>
          <a:prstGeom prst="wedgeRoundRectCallout">
            <a:avLst>
              <a:gd name="adj1" fmla="val -108421"/>
              <a:gd name="adj2" fmla="val 10579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víz határgörbéi </a:t>
            </a:r>
          </a:p>
        </p:txBody>
      </p:sp>
      <p:sp>
        <p:nvSpPr>
          <p:cNvPr id="260182" name="AutoShape 86"/>
          <p:cNvSpPr>
            <a:spLocks noChangeArrowheads="1"/>
          </p:cNvSpPr>
          <p:nvPr/>
        </p:nvSpPr>
        <p:spPr bwMode="auto">
          <a:xfrm>
            <a:off x="5921375" y="1941513"/>
            <a:ext cx="1828800" cy="671512"/>
          </a:xfrm>
          <a:prstGeom prst="wedgeRoundRectCallout">
            <a:avLst>
              <a:gd name="adj1" fmla="val -169356"/>
              <a:gd name="adj2" fmla="val 12139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Higany körfolyamat </a:t>
            </a:r>
          </a:p>
        </p:txBody>
      </p:sp>
      <p:sp>
        <p:nvSpPr>
          <p:cNvPr id="260183" name="Text Box 87"/>
          <p:cNvSpPr txBox="1">
            <a:spLocks noChangeArrowheads="1"/>
          </p:cNvSpPr>
          <p:nvPr/>
        </p:nvSpPr>
        <p:spPr bwMode="auto">
          <a:xfrm>
            <a:off x="960438" y="5135563"/>
            <a:ext cx="72993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A hő jelentős része magasabb átlagos hőfokon vezethető be, ami javítja a hatásfokot. </a:t>
            </a:r>
          </a:p>
        </p:txBody>
      </p:sp>
      <p:sp>
        <p:nvSpPr>
          <p:cNvPr id="260232" name="Line 136"/>
          <p:cNvSpPr>
            <a:spLocks noChangeShapeType="1"/>
          </p:cNvSpPr>
          <p:nvPr/>
        </p:nvSpPr>
        <p:spPr bwMode="auto">
          <a:xfrm flipV="1">
            <a:off x="5888038" y="1860550"/>
            <a:ext cx="0" cy="4206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33" name="Line 137"/>
          <p:cNvSpPr>
            <a:spLocks noChangeShapeType="1"/>
          </p:cNvSpPr>
          <p:nvPr/>
        </p:nvSpPr>
        <p:spPr bwMode="auto">
          <a:xfrm rot="16200000" flipV="1">
            <a:off x="7592219" y="2937669"/>
            <a:ext cx="0" cy="32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34" name="Line 138"/>
          <p:cNvSpPr>
            <a:spLocks noChangeShapeType="1"/>
          </p:cNvSpPr>
          <p:nvPr/>
        </p:nvSpPr>
        <p:spPr bwMode="auto">
          <a:xfrm flipV="1">
            <a:off x="4486275" y="1527175"/>
            <a:ext cx="0" cy="717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35" name="Line 139"/>
          <p:cNvSpPr>
            <a:spLocks noChangeShapeType="1"/>
          </p:cNvSpPr>
          <p:nvPr/>
        </p:nvSpPr>
        <p:spPr bwMode="auto">
          <a:xfrm rot="16200000" flipV="1">
            <a:off x="6307138" y="-301625"/>
            <a:ext cx="1587" cy="3662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36" name="AutoShape 140"/>
          <p:cNvSpPr>
            <a:spLocks noChangeArrowheads="1"/>
          </p:cNvSpPr>
          <p:nvPr/>
        </p:nvSpPr>
        <p:spPr bwMode="auto">
          <a:xfrm rot="5400000">
            <a:off x="8131969" y="2147094"/>
            <a:ext cx="547688" cy="5270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37" name="Line 141"/>
          <p:cNvSpPr>
            <a:spLocks noChangeShapeType="1"/>
          </p:cNvSpPr>
          <p:nvPr/>
        </p:nvSpPr>
        <p:spPr bwMode="auto">
          <a:xfrm flipV="1">
            <a:off x="8142288" y="1514475"/>
            <a:ext cx="0" cy="7604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38" name="Line 142"/>
          <p:cNvSpPr>
            <a:spLocks noChangeShapeType="1"/>
          </p:cNvSpPr>
          <p:nvPr/>
        </p:nvSpPr>
        <p:spPr bwMode="auto">
          <a:xfrm flipV="1">
            <a:off x="8669338" y="2679700"/>
            <a:ext cx="0" cy="2809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grpSp>
        <p:nvGrpSpPr>
          <p:cNvPr id="260239" name="Group 143"/>
          <p:cNvGrpSpPr>
            <a:grpSpLocks/>
          </p:cNvGrpSpPr>
          <p:nvPr/>
        </p:nvGrpSpPr>
        <p:grpSpPr bwMode="auto">
          <a:xfrm rot="5400000">
            <a:off x="7590631" y="3350419"/>
            <a:ext cx="322263" cy="301625"/>
            <a:chOff x="2817" y="2061"/>
            <a:chExt cx="507" cy="504"/>
          </a:xfrm>
        </p:grpSpPr>
        <p:sp>
          <p:nvSpPr>
            <p:cNvPr id="260240" name="Oval 144"/>
            <p:cNvSpPr>
              <a:spLocks noChangeArrowheads="1"/>
            </p:cNvSpPr>
            <p:nvPr/>
          </p:nvSpPr>
          <p:spPr bwMode="auto">
            <a:xfrm>
              <a:off x="2817" y="2061"/>
              <a:ext cx="507" cy="504"/>
            </a:xfrm>
            <a:prstGeom prst="ellipse">
              <a:avLst/>
            </a:prstGeom>
            <a:solidFill>
              <a:srgbClr val="B2B2B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60241" name="AutoShape 145"/>
            <p:cNvSpPr>
              <a:spLocks noChangeArrowheads="1"/>
            </p:cNvSpPr>
            <p:nvPr/>
          </p:nvSpPr>
          <p:spPr bwMode="auto">
            <a:xfrm rot="-5400000">
              <a:off x="2781" y="2223"/>
              <a:ext cx="264" cy="186"/>
            </a:xfrm>
            <a:prstGeom prst="triangle">
              <a:avLst>
                <a:gd name="adj" fmla="val 50000"/>
              </a:avLst>
            </a:prstGeom>
            <a:solidFill>
              <a:srgbClr val="00506E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60242" name="Line 146"/>
          <p:cNvSpPr>
            <a:spLocks noChangeShapeType="1"/>
          </p:cNvSpPr>
          <p:nvPr/>
        </p:nvSpPr>
        <p:spPr bwMode="auto">
          <a:xfrm flipV="1">
            <a:off x="7750175" y="3097213"/>
            <a:ext cx="0" cy="238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43" name="Line 147"/>
          <p:cNvSpPr>
            <a:spLocks noChangeShapeType="1"/>
          </p:cNvSpPr>
          <p:nvPr/>
        </p:nvSpPr>
        <p:spPr bwMode="auto">
          <a:xfrm flipV="1">
            <a:off x="7751763" y="3659188"/>
            <a:ext cx="0" cy="157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44" name="Line 148"/>
          <p:cNvSpPr>
            <a:spLocks noChangeShapeType="1"/>
          </p:cNvSpPr>
          <p:nvPr/>
        </p:nvSpPr>
        <p:spPr bwMode="auto">
          <a:xfrm rot="16200000" flipV="1">
            <a:off x="8207375" y="3359150"/>
            <a:ext cx="0" cy="920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grpSp>
        <p:nvGrpSpPr>
          <p:cNvPr id="260245" name="Group 149"/>
          <p:cNvGrpSpPr>
            <a:grpSpLocks/>
          </p:cNvGrpSpPr>
          <p:nvPr/>
        </p:nvGrpSpPr>
        <p:grpSpPr bwMode="auto">
          <a:xfrm>
            <a:off x="8518525" y="2968625"/>
            <a:ext cx="374650" cy="320675"/>
            <a:chOff x="4298" y="1948"/>
            <a:chExt cx="305" cy="243"/>
          </a:xfrm>
        </p:grpSpPr>
        <p:sp>
          <p:nvSpPr>
            <p:cNvPr id="260246" name="Oval 150"/>
            <p:cNvSpPr>
              <a:spLocks noChangeArrowheads="1"/>
            </p:cNvSpPr>
            <p:nvPr/>
          </p:nvSpPr>
          <p:spPr bwMode="auto">
            <a:xfrm rot="5400000">
              <a:off x="4299" y="1947"/>
              <a:ext cx="243" cy="246"/>
            </a:xfrm>
            <a:prstGeom prst="ellipse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grpSp>
          <p:nvGrpSpPr>
            <p:cNvPr id="260247" name="Group 151"/>
            <p:cNvGrpSpPr>
              <a:grpSpLocks/>
            </p:cNvGrpSpPr>
            <p:nvPr/>
          </p:nvGrpSpPr>
          <p:grpSpPr bwMode="auto">
            <a:xfrm>
              <a:off x="4385" y="1960"/>
              <a:ext cx="218" cy="220"/>
              <a:chOff x="4406" y="1950"/>
              <a:chExt cx="218" cy="220"/>
            </a:xfrm>
          </p:grpSpPr>
          <p:sp>
            <p:nvSpPr>
              <p:cNvPr id="260248" name="Line 152"/>
              <p:cNvSpPr>
                <a:spLocks noChangeShapeType="1"/>
              </p:cNvSpPr>
              <p:nvPr/>
            </p:nvSpPr>
            <p:spPr bwMode="auto">
              <a:xfrm flipV="1">
                <a:off x="4407" y="1950"/>
                <a:ext cx="216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60249" name="Line 153"/>
              <p:cNvSpPr>
                <a:spLocks noChangeShapeType="1"/>
              </p:cNvSpPr>
              <p:nvPr/>
            </p:nvSpPr>
            <p:spPr bwMode="auto">
              <a:xfrm>
                <a:off x="4408" y="2095"/>
                <a:ext cx="216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60250" name="Line 154"/>
              <p:cNvSpPr>
                <a:spLocks noChangeShapeType="1"/>
              </p:cNvSpPr>
              <p:nvPr/>
            </p:nvSpPr>
            <p:spPr bwMode="auto">
              <a:xfrm flipV="1">
                <a:off x="4407" y="2061"/>
                <a:ext cx="96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60251" name="Line 155"/>
              <p:cNvSpPr>
                <a:spLocks noChangeShapeType="1"/>
              </p:cNvSpPr>
              <p:nvPr/>
            </p:nvSpPr>
            <p:spPr bwMode="auto">
              <a:xfrm>
                <a:off x="4406" y="2024"/>
                <a:ext cx="102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</p:grpSp>
      </p:grpSp>
      <p:sp>
        <p:nvSpPr>
          <p:cNvPr id="260252" name="Line 156"/>
          <p:cNvSpPr>
            <a:spLocks noChangeShapeType="1"/>
          </p:cNvSpPr>
          <p:nvPr/>
        </p:nvSpPr>
        <p:spPr bwMode="auto">
          <a:xfrm flipV="1">
            <a:off x="8666163" y="3289300"/>
            <a:ext cx="0" cy="530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53" name="Text Box 157"/>
          <p:cNvSpPr txBox="1">
            <a:spLocks noChangeArrowheads="1"/>
          </p:cNvSpPr>
          <p:nvPr/>
        </p:nvSpPr>
        <p:spPr bwMode="auto">
          <a:xfrm>
            <a:off x="7451725" y="2703513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260254" name="Text Box 158"/>
          <p:cNvSpPr txBox="1">
            <a:spLocks noChangeArrowheads="1"/>
          </p:cNvSpPr>
          <p:nvPr/>
        </p:nvSpPr>
        <p:spPr bwMode="auto">
          <a:xfrm>
            <a:off x="6791325" y="2273300"/>
            <a:ext cx="349250" cy="3968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260255" name="Text Box 159"/>
          <p:cNvSpPr txBox="1">
            <a:spLocks noChangeArrowheads="1"/>
          </p:cNvSpPr>
          <p:nvPr/>
        </p:nvSpPr>
        <p:spPr bwMode="auto">
          <a:xfrm>
            <a:off x="7773988" y="155575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260256" name="Text Box 160"/>
          <p:cNvSpPr txBox="1">
            <a:spLocks noChangeArrowheads="1"/>
          </p:cNvSpPr>
          <p:nvPr/>
        </p:nvSpPr>
        <p:spPr bwMode="auto">
          <a:xfrm>
            <a:off x="8666163" y="2598738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260257" name="Text Box 161"/>
          <p:cNvSpPr txBox="1">
            <a:spLocks noChangeArrowheads="1"/>
          </p:cNvSpPr>
          <p:nvPr/>
        </p:nvSpPr>
        <p:spPr bwMode="auto">
          <a:xfrm>
            <a:off x="8323263" y="3422650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6</a:t>
            </a:r>
          </a:p>
        </p:txBody>
      </p:sp>
      <p:sp>
        <p:nvSpPr>
          <p:cNvPr id="260258" name="Text Box 162"/>
          <p:cNvSpPr txBox="1">
            <a:spLocks noChangeArrowheads="1"/>
          </p:cNvSpPr>
          <p:nvPr/>
        </p:nvSpPr>
        <p:spPr bwMode="auto">
          <a:xfrm>
            <a:off x="5026025" y="1890713"/>
            <a:ext cx="4064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2’</a:t>
            </a:r>
          </a:p>
        </p:txBody>
      </p:sp>
      <p:sp>
        <p:nvSpPr>
          <p:cNvPr id="260259" name="Text Box 163"/>
          <p:cNvSpPr txBox="1">
            <a:spLocks noChangeArrowheads="1"/>
          </p:cNvSpPr>
          <p:nvPr/>
        </p:nvSpPr>
        <p:spPr bwMode="auto">
          <a:xfrm>
            <a:off x="6383338" y="2720975"/>
            <a:ext cx="43497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3’</a:t>
            </a:r>
          </a:p>
        </p:txBody>
      </p:sp>
      <p:sp>
        <p:nvSpPr>
          <p:cNvPr id="260260" name="Text Box 164"/>
          <p:cNvSpPr txBox="1">
            <a:spLocks noChangeArrowheads="1"/>
          </p:cNvSpPr>
          <p:nvPr/>
        </p:nvSpPr>
        <p:spPr bwMode="auto">
          <a:xfrm>
            <a:off x="5688013" y="3448050"/>
            <a:ext cx="482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5’</a:t>
            </a:r>
          </a:p>
        </p:txBody>
      </p:sp>
      <p:sp>
        <p:nvSpPr>
          <p:cNvPr id="260261" name="Text Box 165"/>
          <p:cNvSpPr txBox="1">
            <a:spLocks noChangeArrowheads="1"/>
          </p:cNvSpPr>
          <p:nvPr/>
        </p:nvSpPr>
        <p:spPr bwMode="auto">
          <a:xfrm>
            <a:off x="6715125" y="3429000"/>
            <a:ext cx="4159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4’</a:t>
            </a:r>
          </a:p>
        </p:txBody>
      </p:sp>
      <p:sp>
        <p:nvSpPr>
          <p:cNvPr id="260262" name="Text Box 166"/>
          <p:cNvSpPr txBox="1">
            <a:spLocks noChangeArrowheads="1"/>
          </p:cNvSpPr>
          <p:nvPr/>
        </p:nvSpPr>
        <p:spPr bwMode="auto">
          <a:xfrm>
            <a:off x="4973638" y="3427413"/>
            <a:ext cx="4064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1’</a:t>
            </a:r>
          </a:p>
        </p:txBody>
      </p:sp>
      <p:sp>
        <p:nvSpPr>
          <p:cNvPr id="260263" name="Rectangle 167"/>
          <p:cNvSpPr>
            <a:spLocks noChangeArrowheads="1"/>
          </p:cNvSpPr>
          <p:nvPr/>
        </p:nvSpPr>
        <p:spPr bwMode="auto">
          <a:xfrm>
            <a:off x="4662488" y="2427288"/>
            <a:ext cx="647700" cy="712787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64" name="Line 168"/>
          <p:cNvSpPr>
            <a:spLocks noChangeShapeType="1"/>
          </p:cNvSpPr>
          <p:nvPr/>
        </p:nvSpPr>
        <p:spPr bwMode="auto">
          <a:xfrm flipV="1">
            <a:off x="5002213" y="1860550"/>
            <a:ext cx="0" cy="569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65" name="Line 169"/>
          <p:cNvSpPr>
            <a:spLocks noChangeShapeType="1"/>
          </p:cNvSpPr>
          <p:nvPr/>
        </p:nvSpPr>
        <p:spPr bwMode="auto">
          <a:xfrm flipV="1">
            <a:off x="4987925" y="1876425"/>
            <a:ext cx="896938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66" name="AutoShape 170"/>
          <p:cNvSpPr>
            <a:spLocks noChangeArrowheads="1"/>
          </p:cNvSpPr>
          <p:nvPr/>
        </p:nvSpPr>
        <p:spPr bwMode="auto">
          <a:xfrm rot="5400000">
            <a:off x="5879306" y="2158207"/>
            <a:ext cx="547687" cy="5270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67" name="Line 171"/>
          <p:cNvSpPr>
            <a:spLocks noChangeShapeType="1"/>
          </p:cNvSpPr>
          <p:nvPr/>
        </p:nvSpPr>
        <p:spPr bwMode="auto">
          <a:xfrm flipV="1">
            <a:off x="4981575" y="3136900"/>
            <a:ext cx="0" cy="677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68" name="Line 172"/>
          <p:cNvSpPr>
            <a:spLocks noChangeShapeType="1"/>
          </p:cNvSpPr>
          <p:nvPr/>
        </p:nvSpPr>
        <p:spPr bwMode="auto">
          <a:xfrm flipV="1">
            <a:off x="6415088" y="2682875"/>
            <a:ext cx="0" cy="4206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69" name="Line 173"/>
          <p:cNvSpPr>
            <a:spLocks noChangeShapeType="1"/>
          </p:cNvSpPr>
          <p:nvPr/>
        </p:nvSpPr>
        <p:spPr bwMode="auto">
          <a:xfrm rot="16200000" flipV="1">
            <a:off x="6604001" y="2908300"/>
            <a:ext cx="0" cy="403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70" name="Line 174"/>
          <p:cNvSpPr>
            <a:spLocks noChangeShapeType="1"/>
          </p:cNvSpPr>
          <p:nvPr/>
        </p:nvSpPr>
        <p:spPr bwMode="auto">
          <a:xfrm flipV="1">
            <a:off x="7126288" y="3395663"/>
            <a:ext cx="0" cy="42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grpSp>
        <p:nvGrpSpPr>
          <p:cNvPr id="260271" name="Group 175"/>
          <p:cNvGrpSpPr>
            <a:grpSpLocks/>
          </p:cNvGrpSpPr>
          <p:nvPr/>
        </p:nvGrpSpPr>
        <p:grpSpPr bwMode="auto">
          <a:xfrm>
            <a:off x="6810375" y="2667000"/>
            <a:ext cx="619125" cy="731838"/>
            <a:chOff x="2914" y="1724"/>
            <a:chExt cx="504" cy="553"/>
          </a:xfrm>
        </p:grpSpPr>
        <p:grpSp>
          <p:nvGrpSpPr>
            <p:cNvPr id="260272" name="Group 176"/>
            <p:cNvGrpSpPr>
              <a:grpSpLocks/>
            </p:cNvGrpSpPr>
            <p:nvPr/>
          </p:nvGrpSpPr>
          <p:grpSpPr bwMode="auto">
            <a:xfrm>
              <a:off x="2914" y="1724"/>
              <a:ext cx="504" cy="553"/>
              <a:chOff x="2914" y="1724"/>
              <a:chExt cx="504" cy="553"/>
            </a:xfrm>
          </p:grpSpPr>
          <p:sp>
            <p:nvSpPr>
              <p:cNvPr id="260273" name="Rectangle 177"/>
              <p:cNvSpPr>
                <a:spLocks noChangeArrowheads="1"/>
              </p:cNvSpPr>
              <p:nvPr/>
            </p:nvSpPr>
            <p:spPr bwMode="auto">
              <a:xfrm>
                <a:off x="2914" y="1827"/>
                <a:ext cx="504" cy="450"/>
              </a:xfrm>
              <a:prstGeom prst="rect">
                <a:avLst/>
              </a:prstGeom>
              <a:solidFill>
                <a:srgbClr val="B2B2B2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60274" name="AutoShape 178"/>
              <p:cNvSpPr>
                <a:spLocks noChangeArrowheads="1"/>
              </p:cNvSpPr>
              <p:nvPr/>
            </p:nvSpPr>
            <p:spPr bwMode="auto">
              <a:xfrm>
                <a:off x="3080" y="1724"/>
                <a:ext cx="173" cy="204"/>
              </a:xfrm>
              <a:custGeom>
                <a:avLst/>
                <a:gdLst>
                  <a:gd name="G0" fmla="+- 312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312"/>
                  <a:gd name="G18" fmla="*/ 312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312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312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244 w 21600"/>
                  <a:gd name="T15" fmla="*/ 10800 h 21600"/>
                  <a:gd name="T16" fmla="*/ 10800 w 21600"/>
                  <a:gd name="T17" fmla="*/ 10488 h 21600"/>
                  <a:gd name="T18" fmla="*/ 16356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0488" y="10800"/>
                    </a:moveTo>
                    <a:cubicBezTo>
                      <a:pt x="10488" y="10627"/>
                      <a:pt x="10627" y="10488"/>
                      <a:pt x="10800" y="10488"/>
                    </a:cubicBezTo>
                    <a:cubicBezTo>
                      <a:pt x="10972" y="10487"/>
                      <a:pt x="11111" y="10627"/>
                      <a:pt x="11112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B2B2B2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</p:grpSp>
        <p:sp>
          <p:nvSpPr>
            <p:cNvPr id="260275" name="Line 179"/>
            <p:cNvSpPr>
              <a:spLocks noChangeShapeType="1"/>
            </p:cNvSpPr>
            <p:nvPr/>
          </p:nvSpPr>
          <p:spPr bwMode="auto">
            <a:xfrm>
              <a:off x="2914" y="1827"/>
              <a:ext cx="504" cy="4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60276" name="Line 180"/>
          <p:cNvSpPr>
            <a:spLocks noChangeShapeType="1"/>
          </p:cNvSpPr>
          <p:nvPr/>
        </p:nvSpPr>
        <p:spPr bwMode="auto">
          <a:xfrm rot="16200000" flipV="1">
            <a:off x="6417469" y="3109119"/>
            <a:ext cx="0" cy="14366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grpSp>
        <p:nvGrpSpPr>
          <p:cNvPr id="260277" name="Group 181"/>
          <p:cNvGrpSpPr>
            <a:grpSpLocks/>
          </p:cNvGrpSpPr>
          <p:nvPr/>
        </p:nvGrpSpPr>
        <p:grpSpPr bwMode="auto">
          <a:xfrm>
            <a:off x="5373688" y="3652838"/>
            <a:ext cx="315912" cy="339725"/>
            <a:chOff x="2817" y="2061"/>
            <a:chExt cx="507" cy="504"/>
          </a:xfrm>
        </p:grpSpPr>
        <p:sp>
          <p:nvSpPr>
            <p:cNvPr id="260278" name="Oval 182"/>
            <p:cNvSpPr>
              <a:spLocks noChangeArrowheads="1"/>
            </p:cNvSpPr>
            <p:nvPr/>
          </p:nvSpPr>
          <p:spPr bwMode="auto">
            <a:xfrm>
              <a:off x="2817" y="2061"/>
              <a:ext cx="507" cy="504"/>
            </a:xfrm>
            <a:prstGeom prst="ellipse">
              <a:avLst/>
            </a:prstGeom>
            <a:solidFill>
              <a:srgbClr val="B2B2B2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60279" name="AutoShape 183"/>
            <p:cNvSpPr>
              <a:spLocks noChangeArrowheads="1"/>
            </p:cNvSpPr>
            <p:nvPr/>
          </p:nvSpPr>
          <p:spPr bwMode="auto">
            <a:xfrm rot="-5400000">
              <a:off x="2781" y="2223"/>
              <a:ext cx="264" cy="186"/>
            </a:xfrm>
            <a:prstGeom prst="triangle">
              <a:avLst>
                <a:gd name="adj" fmla="val 50000"/>
              </a:avLst>
            </a:prstGeom>
            <a:solidFill>
              <a:srgbClr val="00506E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60280" name="Line 184"/>
          <p:cNvSpPr>
            <a:spLocks noChangeShapeType="1"/>
          </p:cNvSpPr>
          <p:nvPr/>
        </p:nvSpPr>
        <p:spPr bwMode="auto">
          <a:xfrm rot="16200000" flipV="1">
            <a:off x="5170488" y="3616325"/>
            <a:ext cx="0" cy="396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81" name="Line 185"/>
          <p:cNvSpPr>
            <a:spLocks noChangeShapeType="1"/>
          </p:cNvSpPr>
          <p:nvPr/>
        </p:nvSpPr>
        <p:spPr bwMode="auto">
          <a:xfrm rot="16200000" flipV="1">
            <a:off x="4650582" y="2059781"/>
            <a:ext cx="0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82" name="Line 186"/>
          <p:cNvSpPr>
            <a:spLocks noChangeShapeType="1"/>
          </p:cNvSpPr>
          <p:nvPr/>
        </p:nvSpPr>
        <p:spPr bwMode="auto">
          <a:xfrm flipV="1">
            <a:off x="7126288" y="1670050"/>
            <a:ext cx="0" cy="996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60283" name="Line 187"/>
          <p:cNvSpPr>
            <a:spLocks noChangeShapeType="1"/>
          </p:cNvSpPr>
          <p:nvPr/>
        </p:nvSpPr>
        <p:spPr bwMode="auto">
          <a:xfrm rot="16200000" flipV="1">
            <a:off x="5971382" y="523081"/>
            <a:ext cx="1588" cy="2308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grpSp>
        <p:nvGrpSpPr>
          <p:cNvPr id="260284" name="Group 188"/>
          <p:cNvGrpSpPr>
            <a:grpSpLocks/>
          </p:cNvGrpSpPr>
          <p:nvPr/>
        </p:nvGrpSpPr>
        <p:grpSpPr bwMode="auto">
          <a:xfrm>
            <a:off x="4695825" y="1671638"/>
            <a:ext cx="254000" cy="573087"/>
            <a:chOff x="1680" y="1578"/>
            <a:chExt cx="160" cy="361"/>
          </a:xfrm>
        </p:grpSpPr>
        <p:sp>
          <p:nvSpPr>
            <p:cNvPr id="260285" name="Line 189"/>
            <p:cNvSpPr>
              <a:spLocks noChangeShapeType="1"/>
            </p:cNvSpPr>
            <p:nvPr/>
          </p:nvSpPr>
          <p:spPr bwMode="auto">
            <a:xfrm flipH="1" flipV="1">
              <a:off x="1758" y="1578"/>
              <a:ext cx="0" cy="1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60286" name="Line 190"/>
            <p:cNvSpPr>
              <a:spLocks noChangeShapeType="1"/>
            </p:cNvSpPr>
            <p:nvPr/>
          </p:nvSpPr>
          <p:spPr bwMode="auto">
            <a:xfrm rot="18130247">
              <a:off x="1698" y="1746"/>
              <a:ext cx="122" cy="12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60287" name="Line 191"/>
            <p:cNvSpPr>
              <a:spLocks noChangeShapeType="1"/>
            </p:cNvSpPr>
            <p:nvPr/>
          </p:nvSpPr>
          <p:spPr bwMode="auto">
            <a:xfrm>
              <a:off x="1680" y="1824"/>
              <a:ext cx="79" cy="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60288" name="Line 192"/>
            <p:cNvSpPr>
              <a:spLocks noChangeShapeType="1"/>
            </p:cNvSpPr>
            <p:nvPr/>
          </p:nvSpPr>
          <p:spPr bwMode="auto">
            <a:xfrm flipV="1">
              <a:off x="1759" y="1859"/>
              <a:ext cx="0" cy="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60289" name="Line 193"/>
            <p:cNvSpPr>
              <a:spLocks noChangeShapeType="1"/>
            </p:cNvSpPr>
            <p:nvPr/>
          </p:nvSpPr>
          <p:spPr bwMode="auto">
            <a:xfrm>
              <a:off x="1760" y="1755"/>
              <a:ext cx="80" cy="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60290" name="Text Box 194"/>
          <p:cNvSpPr txBox="1">
            <a:spLocks noChangeArrowheads="1"/>
          </p:cNvSpPr>
          <p:nvPr/>
        </p:nvSpPr>
        <p:spPr bwMode="auto">
          <a:xfrm>
            <a:off x="7102475" y="2759075"/>
            <a:ext cx="349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260291" name="Text Box 195"/>
          <p:cNvSpPr txBox="1">
            <a:spLocks noChangeArrowheads="1"/>
          </p:cNvSpPr>
          <p:nvPr/>
        </p:nvSpPr>
        <p:spPr bwMode="auto">
          <a:xfrm>
            <a:off x="1060450" y="5230813"/>
            <a:ext cx="72993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A berendezés bonyolult, drága és a higany gőzének mérgező hatása miatt veszélyes is. </a:t>
            </a:r>
          </a:p>
        </p:txBody>
      </p:sp>
      <p:sp>
        <p:nvSpPr>
          <p:cNvPr id="260292" name="AutoShape 196"/>
          <p:cNvSpPr>
            <a:spLocks noChangeArrowheads="1"/>
          </p:cNvSpPr>
          <p:nvPr/>
        </p:nvSpPr>
        <p:spPr bwMode="auto">
          <a:xfrm>
            <a:off x="2212975" y="2362200"/>
            <a:ext cx="1119188" cy="546100"/>
          </a:xfrm>
          <a:prstGeom prst="wedgeRoundRectCallout">
            <a:avLst>
              <a:gd name="adj1" fmla="val 183616"/>
              <a:gd name="adj2" fmla="val 1017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Higany kazán</a:t>
            </a:r>
          </a:p>
        </p:txBody>
      </p:sp>
      <p:sp>
        <p:nvSpPr>
          <p:cNvPr id="260293" name="AutoShape 197"/>
          <p:cNvSpPr>
            <a:spLocks noChangeArrowheads="1"/>
          </p:cNvSpPr>
          <p:nvPr/>
        </p:nvSpPr>
        <p:spPr bwMode="auto">
          <a:xfrm>
            <a:off x="4157663" y="822325"/>
            <a:ext cx="1443037" cy="546100"/>
          </a:xfrm>
          <a:prstGeom prst="wedgeRoundRectCallout">
            <a:avLst>
              <a:gd name="adj1" fmla="val 88176"/>
              <a:gd name="adj2" fmla="val 25116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Higanygőz turbina</a:t>
            </a:r>
          </a:p>
        </p:txBody>
      </p:sp>
      <p:sp>
        <p:nvSpPr>
          <p:cNvPr id="260294" name="AutoShape 198"/>
          <p:cNvSpPr>
            <a:spLocks noChangeArrowheads="1"/>
          </p:cNvSpPr>
          <p:nvPr/>
        </p:nvSpPr>
        <p:spPr bwMode="auto">
          <a:xfrm>
            <a:off x="4598988" y="4349750"/>
            <a:ext cx="1517650" cy="546100"/>
          </a:xfrm>
          <a:prstGeom prst="wedgeRoundRectCallout">
            <a:avLst>
              <a:gd name="adj1" fmla="val 112551"/>
              <a:gd name="adj2" fmla="val -24651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Víz-higany hőcserélő</a:t>
            </a:r>
          </a:p>
        </p:txBody>
      </p:sp>
      <p:sp>
        <p:nvSpPr>
          <p:cNvPr id="260295" name="AutoShape 199"/>
          <p:cNvSpPr>
            <a:spLocks noChangeArrowheads="1"/>
          </p:cNvSpPr>
          <p:nvPr/>
        </p:nvSpPr>
        <p:spPr bwMode="auto">
          <a:xfrm>
            <a:off x="1962150" y="4157663"/>
            <a:ext cx="1325563" cy="546100"/>
          </a:xfrm>
          <a:prstGeom prst="wedgeRoundRectCallout">
            <a:avLst>
              <a:gd name="adj1" fmla="val 212634"/>
              <a:gd name="adj2" fmla="val -11133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Higany szivattyú</a:t>
            </a:r>
          </a:p>
        </p:txBody>
      </p:sp>
      <p:sp>
        <p:nvSpPr>
          <p:cNvPr id="260296" name="AutoShape 200"/>
          <p:cNvSpPr>
            <a:spLocks noChangeArrowheads="1"/>
          </p:cNvSpPr>
          <p:nvPr/>
        </p:nvSpPr>
        <p:spPr bwMode="auto">
          <a:xfrm>
            <a:off x="2152650" y="1384300"/>
            <a:ext cx="1236663" cy="546100"/>
          </a:xfrm>
          <a:prstGeom prst="wedgeRoundRectCallout">
            <a:avLst>
              <a:gd name="adj1" fmla="val 164889"/>
              <a:gd name="adj2" fmla="val 7267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/>
              <a:t>Vízgőz túlhevítő</a:t>
            </a:r>
          </a:p>
        </p:txBody>
      </p:sp>
      <p:sp>
        <p:nvSpPr>
          <p:cNvPr id="260297" name="AutoShape 201"/>
          <p:cNvSpPr>
            <a:spLocks noChangeArrowheads="1"/>
          </p:cNvSpPr>
          <p:nvPr/>
        </p:nvSpPr>
        <p:spPr bwMode="auto">
          <a:xfrm>
            <a:off x="7954963" y="744538"/>
            <a:ext cx="1089025" cy="546100"/>
          </a:xfrm>
          <a:prstGeom prst="wedgeRoundRectCallout">
            <a:avLst>
              <a:gd name="adj1" fmla="val 3792"/>
              <a:gd name="adj2" fmla="val 23517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Vízgőz turbina</a:t>
            </a:r>
          </a:p>
        </p:txBody>
      </p:sp>
      <p:sp>
        <p:nvSpPr>
          <p:cNvPr id="260298" name="AutoShape 202"/>
          <p:cNvSpPr>
            <a:spLocks noChangeArrowheads="1"/>
          </p:cNvSpPr>
          <p:nvPr/>
        </p:nvSpPr>
        <p:spPr bwMode="auto">
          <a:xfrm>
            <a:off x="5900738" y="801688"/>
            <a:ext cx="1663700" cy="546100"/>
          </a:xfrm>
          <a:prstGeom prst="wedgeRoundRectCallout">
            <a:avLst>
              <a:gd name="adj1" fmla="val 106681"/>
              <a:gd name="adj2" fmla="val 37500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Vízgőz kondenzátor</a:t>
            </a:r>
          </a:p>
        </p:txBody>
      </p:sp>
      <p:sp>
        <p:nvSpPr>
          <p:cNvPr id="260299" name="AutoShape 203"/>
          <p:cNvSpPr>
            <a:spLocks noChangeArrowheads="1"/>
          </p:cNvSpPr>
          <p:nvPr/>
        </p:nvSpPr>
        <p:spPr bwMode="auto">
          <a:xfrm>
            <a:off x="6280150" y="4364038"/>
            <a:ext cx="1192213" cy="546100"/>
          </a:xfrm>
          <a:prstGeom prst="wedgeRoundRectCallout">
            <a:avLst>
              <a:gd name="adj1" fmla="val 73704"/>
              <a:gd name="adj2" fmla="val -19825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Víz szivattyú</a:t>
            </a:r>
          </a:p>
        </p:txBody>
      </p:sp>
      <p:sp>
        <p:nvSpPr>
          <p:cNvPr id="124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2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0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0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0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6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60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6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60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6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6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60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6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60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6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60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5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6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6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60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00"/>
                            </p:stCondLst>
                            <p:childTnLst>
                              <p:par>
                                <p:cTn id="10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6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60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60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6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60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60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260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260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260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260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260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"/>
                            </p:stCondLst>
                            <p:childTnLst>
                              <p:par>
                                <p:cTn id="1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26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000"/>
                            </p:stCondLst>
                            <p:childTnLst>
                              <p:par>
                                <p:cTn id="1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26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500"/>
                            </p:stCondLst>
                            <p:childTnLst>
                              <p:par>
                                <p:cTn id="1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26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000"/>
                            </p:stCondLst>
                            <p:childTnLst>
                              <p:par>
                                <p:cTn id="1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26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500"/>
                            </p:stCondLst>
                            <p:childTnLst>
                              <p:par>
                                <p:cTn id="1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260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0"/>
                            </p:stCondLst>
                            <p:childTnLst>
                              <p:par>
                                <p:cTn id="1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26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500"/>
                            </p:stCondLst>
                            <p:childTnLst>
                              <p:par>
                                <p:cTn id="1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260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6000"/>
                            </p:stCondLst>
                            <p:childTnLst>
                              <p:par>
                                <p:cTn id="1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260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6500"/>
                            </p:stCondLst>
                            <p:childTnLst>
                              <p:par>
                                <p:cTn id="1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260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7000"/>
                            </p:stCondLst>
                            <p:childTnLst>
                              <p:par>
                                <p:cTn id="1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260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6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6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8000"/>
                            </p:stCondLst>
                            <p:childTnLst>
                              <p:par>
                                <p:cTn id="19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6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26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60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60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6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6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60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60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60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60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26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26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26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00"/>
                            </p:stCondLst>
                            <p:childTnLst>
                              <p:par>
                                <p:cTn id="22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6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26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60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60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260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260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60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60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500"/>
                            </p:stCondLst>
                            <p:childTnLst>
                              <p:par>
                                <p:cTn id="24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6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6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260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260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2000"/>
                            </p:stCondLst>
                            <p:childTnLst>
                              <p:par>
                                <p:cTn id="24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260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260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260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60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7" dur="500"/>
                                        <p:tgtEl>
                                          <p:spTgt spid="26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3000"/>
                            </p:stCondLst>
                            <p:childTnLst>
                              <p:par>
                                <p:cTn id="25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6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6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60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60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60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260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260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260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500"/>
                            </p:stCondLst>
                            <p:childTnLst>
                              <p:par>
                                <p:cTn id="27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260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260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60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60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1000"/>
                            </p:stCondLst>
                            <p:childTnLst>
                              <p:par>
                                <p:cTn id="2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500"/>
                                        <p:tgtEl>
                                          <p:spTgt spid="26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500"/>
                            </p:stCondLst>
                            <p:childTnLst>
                              <p:par>
                                <p:cTn id="28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26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26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26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260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26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26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260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60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500"/>
                            </p:stCondLst>
                            <p:childTnLst>
                              <p:par>
                                <p:cTn id="30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260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260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60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260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000"/>
                            </p:stCondLst>
                            <p:childTnLst>
                              <p:par>
                                <p:cTn id="30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9" dur="500"/>
                                        <p:tgtEl>
                                          <p:spTgt spid="26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26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26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260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260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260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260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260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260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00"/>
                            </p:stCondLst>
                            <p:childTnLst>
                              <p:par>
                                <p:cTn id="32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26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26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260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260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5" dur="500"/>
                                        <p:tgtEl>
                                          <p:spTgt spid="26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9" dur="500"/>
                                        <p:tgtEl>
                                          <p:spTgt spid="26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2000"/>
                            </p:stCondLst>
                            <p:childTnLst>
                              <p:par>
                                <p:cTn id="3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3" dur="500"/>
                                        <p:tgtEl>
                                          <p:spTgt spid="26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2500"/>
                            </p:stCondLst>
                            <p:childTnLst>
                              <p:par>
                                <p:cTn id="3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7" dur="500"/>
                                        <p:tgtEl>
                                          <p:spTgt spid="26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3000"/>
                            </p:stCondLst>
                            <p:childTnLst>
                              <p:par>
                                <p:cTn id="3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1" dur="500"/>
                                        <p:tgtEl>
                                          <p:spTgt spid="26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260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260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260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260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00"/>
                            </p:stCondLst>
                            <p:childTnLst>
                              <p:par>
                                <p:cTn id="36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500" fill="hold"/>
                                        <p:tgtEl>
                                          <p:spTgt spid="260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26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260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260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1000"/>
                            </p:stCondLst>
                            <p:childTnLst>
                              <p:par>
                                <p:cTn id="36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0" dur="500"/>
                                        <p:tgtEl>
                                          <p:spTgt spid="26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1500"/>
                            </p:stCondLst>
                            <p:childTnLst>
                              <p:par>
                                <p:cTn id="37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26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 fill="hold"/>
                                        <p:tgtEl>
                                          <p:spTgt spid="26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260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 fill="hold"/>
                                        <p:tgtEl>
                                          <p:spTgt spid="260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260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fill="hold"/>
                                        <p:tgtEl>
                                          <p:spTgt spid="260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0" fill="hold"/>
                                        <p:tgtEl>
                                          <p:spTgt spid="260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260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500"/>
                            </p:stCondLst>
                            <p:childTnLst>
                              <p:par>
                                <p:cTn id="38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500" fill="hold"/>
                                        <p:tgtEl>
                                          <p:spTgt spid="260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500" fill="hold"/>
                                        <p:tgtEl>
                                          <p:spTgt spid="260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 fill="hold"/>
                                        <p:tgtEl>
                                          <p:spTgt spid="260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 fill="hold"/>
                                        <p:tgtEl>
                                          <p:spTgt spid="260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1000"/>
                            </p:stCondLst>
                            <p:childTnLst>
                              <p:par>
                                <p:cTn id="39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260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260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260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260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1500"/>
                            </p:stCondLst>
                            <p:childTnLst>
                              <p:par>
                                <p:cTn id="40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500" fill="hold"/>
                                        <p:tgtEl>
                                          <p:spTgt spid="260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 fill="hold"/>
                                        <p:tgtEl>
                                          <p:spTgt spid="260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500" fill="hold"/>
                                        <p:tgtEl>
                                          <p:spTgt spid="260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500" fill="hold"/>
                                        <p:tgtEl>
                                          <p:spTgt spid="260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2000"/>
                            </p:stCondLst>
                            <p:childTnLst>
                              <p:par>
                                <p:cTn id="4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0" dur="500"/>
                                        <p:tgtEl>
                                          <p:spTgt spid="260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2500"/>
                            </p:stCondLst>
                            <p:childTnLst>
                              <p:par>
                                <p:cTn id="4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4" dur="500" fill="hold"/>
                                        <p:tgtEl>
                                          <p:spTgt spid="26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26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260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260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" dur="500" fill="hold"/>
                                        <p:tgtEl>
                                          <p:spTgt spid="260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 fill="hold"/>
                                        <p:tgtEl>
                                          <p:spTgt spid="260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500" fill="hold"/>
                                        <p:tgtEl>
                                          <p:spTgt spid="260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500" fill="hold"/>
                                        <p:tgtEl>
                                          <p:spTgt spid="260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500"/>
                            </p:stCondLst>
                            <p:childTnLst>
                              <p:par>
                                <p:cTn id="4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9" dur="500"/>
                                        <p:tgtEl>
                                          <p:spTgt spid="26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1000"/>
                            </p:stCondLst>
                            <p:childTnLst>
                              <p:par>
                                <p:cTn id="43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" dur="500" fill="hold"/>
                                        <p:tgtEl>
                                          <p:spTgt spid="260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500" fill="hold"/>
                                        <p:tgtEl>
                                          <p:spTgt spid="260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500" fill="hold"/>
                                        <p:tgtEl>
                                          <p:spTgt spid="260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 fill="hold"/>
                                        <p:tgtEl>
                                          <p:spTgt spid="260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1" dur="500" fill="hold"/>
                                        <p:tgtEl>
                                          <p:spTgt spid="26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500" fill="hold"/>
                                        <p:tgtEl>
                                          <p:spTgt spid="26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500" fill="hold"/>
                                        <p:tgtEl>
                                          <p:spTgt spid="26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500" fill="hold"/>
                                        <p:tgtEl>
                                          <p:spTgt spid="26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500"/>
                            </p:stCondLst>
                            <p:childTnLst>
                              <p:par>
                                <p:cTn id="44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" dur="500" fill="hold"/>
                                        <p:tgtEl>
                                          <p:spTgt spid="26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26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500" fill="hold"/>
                                        <p:tgtEl>
                                          <p:spTgt spid="26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500" fill="hold"/>
                                        <p:tgtEl>
                                          <p:spTgt spid="26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1000"/>
                            </p:stCondLst>
                            <p:childTnLst>
                              <p:par>
                                <p:cTn id="45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500" fill="hold"/>
                                        <p:tgtEl>
                                          <p:spTgt spid="26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500" fill="hold"/>
                                        <p:tgtEl>
                                          <p:spTgt spid="26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26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500" fill="hold"/>
                                        <p:tgtEl>
                                          <p:spTgt spid="26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1500"/>
                            </p:stCondLst>
                            <p:childTnLst>
                              <p:par>
                                <p:cTn id="4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2" dur="500"/>
                                        <p:tgtEl>
                                          <p:spTgt spid="260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2000"/>
                            </p:stCondLst>
                            <p:childTnLst>
                              <p:par>
                                <p:cTn id="46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500" fill="hold"/>
                                        <p:tgtEl>
                                          <p:spTgt spid="26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26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500" fill="hold"/>
                                        <p:tgtEl>
                                          <p:spTgt spid="260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500" fill="hold"/>
                                        <p:tgtEl>
                                          <p:spTgt spid="260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0" fill="hold">
                      <p:stCondLst>
                        <p:cond delay="indefinite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4" dur="500" fill="hold"/>
                                        <p:tgtEl>
                                          <p:spTgt spid="26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" dur="500" fill="hold"/>
                                        <p:tgtEl>
                                          <p:spTgt spid="26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500" fill="hold"/>
                                        <p:tgtEl>
                                          <p:spTgt spid="26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500" fill="hold"/>
                                        <p:tgtEl>
                                          <p:spTgt spid="26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500"/>
                            </p:stCondLst>
                            <p:childTnLst>
                              <p:par>
                                <p:cTn id="47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260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500" fill="hold"/>
                                        <p:tgtEl>
                                          <p:spTgt spid="260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500" fill="hold"/>
                                        <p:tgtEl>
                                          <p:spTgt spid="260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500" fill="hold"/>
                                        <p:tgtEl>
                                          <p:spTgt spid="260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1000"/>
                            </p:stCondLst>
                            <p:childTnLst>
                              <p:par>
                                <p:cTn id="48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8" dur="500"/>
                                        <p:tgtEl>
                                          <p:spTgt spid="26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9" fill="hold">
                            <p:stCondLst>
                              <p:cond delay="1500"/>
                            </p:stCondLst>
                            <p:childTnLst>
                              <p:par>
                                <p:cTn id="49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2" dur="500"/>
                                        <p:tgtEl>
                                          <p:spTgt spid="26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3" fill="hold">
                            <p:stCondLst>
                              <p:cond delay="2000"/>
                            </p:stCondLst>
                            <p:childTnLst>
                              <p:par>
                                <p:cTn id="4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6" dur="500"/>
                                        <p:tgtEl>
                                          <p:spTgt spid="26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2500"/>
                            </p:stCondLst>
                            <p:childTnLst>
                              <p:par>
                                <p:cTn id="49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0" dur="500"/>
                                        <p:tgtEl>
                                          <p:spTgt spid="26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1" fill="hold">
                            <p:stCondLst>
                              <p:cond delay="3000"/>
                            </p:stCondLst>
                            <p:childTnLst>
                              <p:par>
                                <p:cTn id="5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4" dur="500"/>
                                        <p:tgtEl>
                                          <p:spTgt spid="26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5" fill="hold">
                            <p:stCondLst>
                              <p:cond delay="3500"/>
                            </p:stCondLst>
                            <p:childTnLst>
                              <p:par>
                                <p:cTn id="5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8" dur="500"/>
                                        <p:tgtEl>
                                          <p:spTgt spid="26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4000"/>
                            </p:stCondLst>
                            <p:childTnLst>
                              <p:par>
                                <p:cTn id="5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2" dur="500" fill="hold"/>
                                        <p:tgtEl>
                                          <p:spTgt spid="260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500" fill="hold"/>
                                        <p:tgtEl>
                                          <p:spTgt spid="260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8" grpId="0" animBg="1"/>
      <p:bldP spid="260099" grpId="0" animBg="1"/>
      <p:bldP spid="260100" grpId="0" animBg="1"/>
      <p:bldP spid="260101" grpId="0" animBg="1"/>
      <p:bldP spid="260102" grpId="0" animBg="1"/>
      <p:bldP spid="260103" grpId="0" animBg="1"/>
      <p:bldP spid="260105" grpId="0"/>
      <p:bldP spid="260115" grpId="0" animBg="1"/>
      <p:bldP spid="260116" grpId="0" animBg="1"/>
      <p:bldP spid="260118" grpId="0" animBg="1"/>
      <p:bldP spid="260122" grpId="0"/>
      <p:bldP spid="260123" grpId="0"/>
      <p:bldP spid="260124" grpId="0"/>
      <p:bldP spid="260125" grpId="0"/>
      <p:bldP spid="260126" grpId="0"/>
      <p:bldP spid="260127" grpId="0"/>
      <p:bldP spid="260128" grpId="0" animBg="1"/>
      <p:bldP spid="260130" grpId="0" animBg="1"/>
      <p:bldP spid="260131" grpId="0" animBg="1"/>
      <p:bldP spid="260132" grpId="0" animBg="1"/>
      <p:bldP spid="260134" grpId="0" animBg="1"/>
      <p:bldP spid="260135" grpId="0"/>
      <p:bldP spid="260136" grpId="0"/>
      <p:bldP spid="260137" grpId="0"/>
      <p:bldP spid="260138" grpId="0"/>
      <p:bldP spid="260121" grpId="0" animBg="1"/>
      <p:bldP spid="260171" grpId="0" animBg="1"/>
      <p:bldP spid="260172" grpId="0" animBg="1"/>
      <p:bldP spid="260173" grpId="0" animBg="1"/>
      <p:bldP spid="260129" grpId="0" animBg="1"/>
      <p:bldP spid="260174" grpId="0" animBg="1"/>
      <p:bldP spid="260175" grpId="0" animBg="1"/>
      <p:bldP spid="260176" grpId="0" animBg="1"/>
      <p:bldP spid="260177" grpId="0"/>
      <p:bldP spid="260179" grpId="0" animBg="1"/>
      <p:bldP spid="260179" grpId="1" animBg="1"/>
      <p:bldP spid="260180" grpId="0" animBg="1"/>
      <p:bldP spid="260180" grpId="1" animBg="1"/>
      <p:bldP spid="260181" grpId="0" animBg="1"/>
      <p:bldP spid="260181" grpId="1" animBg="1"/>
      <p:bldP spid="260182" grpId="0" animBg="1"/>
      <p:bldP spid="260182" grpId="1" animBg="1"/>
      <p:bldP spid="260183" grpId="0"/>
      <p:bldP spid="260183" grpId="1"/>
      <p:bldP spid="260232" grpId="0" animBg="1"/>
      <p:bldP spid="260233" grpId="0" animBg="1"/>
      <p:bldP spid="260234" grpId="0" animBg="1"/>
      <p:bldP spid="260235" grpId="0" animBg="1"/>
      <p:bldP spid="260236" grpId="0" animBg="1"/>
      <p:bldP spid="260237" grpId="0" animBg="1"/>
      <p:bldP spid="260238" grpId="0" animBg="1"/>
      <p:bldP spid="260242" grpId="0" animBg="1"/>
      <p:bldP spid="260243" grpId="0" animBg="1"/>
      <p:bldP spid="260244" grpId="0" animBg="1"/>
      <p:bldP spid="260252" grpId="0" animBg="1"/>
      <p:bldP spid="260253" grpId="0"/>
      <p:bldP spid="260254" grpId="0" animBg="1"/>
      <p:bldP spid="260255" grpId="0"/>
      <p:bldP spid="260256" grpId="0"/>
      <p:bldP spid="260257" grpId="0"/>
      <p:bldP spid="260258" grpId="0"/>
      <p:bldP spid="260259" grpId="0"/>
      <p:bldP spid="260260" grpId="0"/>
      <p:bldP spid="260261" grpId="0"/>
      <p:bldP spid="260262" grpId="0"/>
      <p:bldP spid="260263" grpId="0" animBg="1"/>
      <p:bldP spid="260264" grpId="0" animBg="1"/>
      <p:bldP spid="260265" grpId="0" animBg="1"/>
      <p:bldP spid="260266" grpId="0" animBg="1"/>
      <p:bldP spid="260267" grpId="0" animBg="1"/>
      <p:bldP spid="260268" grpId="0" animBg="1"/>
      <p:bldP spid="260269" grpId="0" animBg="1"/>
      <p:bldP spid="260270" grpId="0" animBg="1"/>
      <p:bldP spid="260276" grpId="0" animBg="1"/>
      <p:bldP spid="260280" grpId="0" animBg="1"/>
      <p:bldP spid="260281" grpId="0" animBg="1"/>
      <p:bldP spid="260282" grpId="0" animBg="1"/>
      <p:bldP spid="260283" grpId="0" animBg="1"/>
      <p:bldP spid="260290" grpId="0"/>
      <p:bldP spid="260291" grpId="0"/>
      <p:bldP spid="260292" grpId="0" animBg="1"/>
      <p:bldP spid="260293" grpId="0" animBg="1"/>
      <p:bldP spid="260294" grpId="0" animBg="1"/>
      <p:bldP spid="260295" grpId="0" animBg="1"/>
      <p:bldP spid="260296" grpId="0" animBg="1"/>
      <p:bldP spid="260297" grpId="0" animBg="1"/>
      <p:bldP spid="260298" grpId="0" animBg="1"/>
      <p:bldP spid="26029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</a:rPr>
              <a:t>Ellenőrző kérdések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8125" y="982663"/>
            <a:ext cx="8637588" cy="5357812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 dirty="0"/>
              <a:t>Milyen alapvető módokon javítható a </a:t>
            </a:r>
            <a:r>
              <a:rPr lang="hu-HU" sz="2200" dirty="0" err="1"/>
              <a:t>Rankine-Clausius</a:t>
            </a:r>
            <a:r>
              <a:rPr lang="hu-HU" sz="2200" dirty="0"/>
              <a:t> körfolyamat (R-C körfolyamat) termikus hatásfoka?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 dirty="0"/>
              <a:t>A T-s diagram segítségével mutassa ki, milyen hatással van a kazánnyomás változása a R-C körfolyamat termikus hatásfokára!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 dirty="0"/>
              <a:t>A T-s diagram segítségével mutassa ki, milyen hatással van az újrahevítés a R-C körfolyamat termikus hatásfokára!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 dirty="0"/>
              <a:t>A T-s diagram segítségével mutassa ki, milyen hatással van a túlhevítési hőmérséklet változása a R-C körfolyamat termikus hatásfokára!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 dirty="0"/>
              <a:t>Rajzolja fel egy két </a:t>
            </a:r>
            <a:r>
              <a:rPr lang="hu-HU" sz="2200" dirty="0" err="1"/>
              <a:t>mukaközeges</a:t>
            </a:r>
            <a:r>
              <a:rPr lang="hu-HU" sz="2200" dirty="0"/>
              <a:t>  energiatermelő berendezés kapcsolási vázlatát és nevezze meg a fő elemeket?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 dirty="0"/>
              <a:t>Ábrázolja a T-s diagramban egy két </a:t>
            </a:r>
            <a:r>
              <a:rPr lang="hu-HU" sz="2200" dirty="0" err="1"/>
              <a:t>mukaközeges</a:t>
            </a:r>
            <a:r>
              <a:rPr lang="hu-HU" sz="2200" dirty="0"/>
              <a:t>  energiatermelő berendezés körfolyamatait és jelölje be, hogy melyik </a:t>
            </a:r>
            <a:r>
              <a:rPr lang="hu-HU" sz="2200" dirty="0" err="1"/>
              <a:t>folyamtot</a:t>
            </a:r>
            <a:r>
              <a:rPr lang="hu-HU" sz="2200" dirty="0"/>
              <a:t> melyeik berendezés valósítja meg?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200" dirty="0"/>
              <a:t>Miért lehetséges elvileg növelni az energiatermelés termikus hatásfokát két munkaközeg alkalmazásával?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1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2" grpId="0"/>
      <p:bldP spid="261123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4338</TotalTime>
  <Words>726</Words>
  <Application>Microsoft PowerPoint</Application>
  <PresentationFormat>Diavetítés a képernyőre (4:3 oldalarány)</PresentationFormat>
  <Paragraphs>176</Paragraphs>
  <Slides>9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1" baseType="lpstr">
      <vt:lpstr>Alapértelmezett terv</vt:lpstr>
      <vt:lpstr>Egyenlet</vt:lpstr>
      <vt:lpstr>Hőerőművek körfolyamatainak hatásfokjavítása</vt:lpstr>
      <vt:lpstr>A Rankine-Clausius körfolyamat</vt:lpstr>
      <vt:lpstr>Hatásfokjavítási lehetőségek</vt:lpstr>
      <vt:lpstr>A kazánnyomás emelése</vt:lpstr>
      <vt:lpstr>A túlhevítési hőmérséklet emelése</vt:lpstr>
      <vt:lpstr>Az újrahevítés</vt:lpstr>
      <vt:lpstr>A kondenzátornyomás csökkentése</vt:lpstr>
      <vt:lpstr>Második közvetítő közeg alkalmazása</vt:lpstr>
      <vt:lpstr>Ellenőrző kérdések</vt:lpstr>
    </vt:vector>
  </TitlesOfParts>
  <Company>SZE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Író Béla</cp:lastModifiedBy>
  <cp:revision>537</cp:revision>
  <dcterms:created xsi:type="dcterms:W3CDTF">2003-02-11T17:12:10Z</dcterms:created>
  <dcterms:modified xsi:type="dcterms:W3CDTF">2009-05-05T14:17:25Z</dcterms:modified>
</cp:coreProperties>
</file>