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312" r:id="rId3"/>
    <p:sldId id="315" r:id="rId4"/>
    <p:sldId id="313" r:id="rId5"/>
    <p:sldId id="316" r:id="rId6"/>
    <p:sldId id="317" r:id="rId7"/>
    <p:sldId id="318" r:id="rId8"/>
    <p:sldId id="319" r:id="rId9"/>
    <p:sldId id="327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288" r:id="rId18"/>
    <p:sldId id="292" r:id="rId19"/>
    <p:sldId id="294" r:id="rId20"/>
    <p:sldId id="290" r:id="rId21"/>
    <p:sldId id="295" r:id="rId22"/>
    <p:sldId id="296" r:id="rId23"/>
    <p:sldId id="289" r:id="rId24"/>
    <p:sldId id="297" r:id="rId25"/>
    <p:sldId id="298" r:id="rId26"/>
    <p:sldId id="303" r:id="rId27"/>
    <p:sldId id="304" r:id="rId28"/>
    <p:sldId id="305" r:id="rId29"/>
    <p:sldId id="306" r:id="rId30"/>
    <p:sldId id="307" r:id="rId31"/>
    <p:sldId id="308" r:id="rId32"/>
    <p:sldId id="291" r:id="rId33"/>
    <p:sldId id="309" r:id="rId34"/>
    <p:sldId id="310" r:id="rId35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0033CC"/>
    <a:srgbClr val="B2B2B2"/>
    <a:srgbClr val="FF9623"/>
    <a:srgbClr val="00506E"/>
    <a:srgbClr val="FFFF66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18" autoAdjust="0"/>
  </p:normalViewPr>
  <p:slideViewPr>
    <p:cSldViewPr snapToGrid="0" showGuides="1">
      <p:cViewPr varScale="1">
        <p:scale>
          <a:sx n="53" d="100"/>
          <a:sy n="53" d="100"/>
        </p:scale>
        <p:origin x="2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/>
              <a:t>SZE-MTK</a:t>
            </a:r>
          </a:p>
          <a:p>
            <a:r>
              <a:rPr lang="hu-HU" dirty="0"/>
              <a:t>Általános Gépészeti Tanszék</a:t>
            </a: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/>
              <a:t>Hő- és Áramlástan</a:t>
            </a:r>
          </a:p>
          <a:p>
            <a:r>
              <a:rPr lang="hu-HU" dirty="0"/>
              <a:t>Dr. </a:t>
            </a:r>
            <a:r>
              <a:rPr lang="hu-HU" b="1" i="1" dirty="0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199" y="6245225"/>
            <a:ext cx="264492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97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9623"/>
                </a:solidFill>
              </a:defRPr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1031" name="Picture 7" descr="sze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" name="Dia számának helye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D4B83-CE89-4A73-87E4-B7EDF9832D7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28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b="1" dirty="0" smtClean="0">
                <a:solidFill>
                  <a:schemeClr val="tx1"/>
                </a:solidFill>
              </a:rPr>
              <a:t>Szellőzés- és Klímatechnika</a:t>
            </a:r>
            <a:endParaRPr lang="hu-H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256032" y="1847088"/>
            <a:ext cx="8622792" cy="1389888"/>
          </a:xfrm>
        </p:spPr>
        <p:txBody>
          <a:bodyPr/>
          <a:lstStyle/>
          <a:p>
            <a:pPr marL="0" indent="0" algn="ctr">
              <a:buNone/>
            </a:pPr>
            <a:r>
              <a:rPr lang="hu-HU" sz="2400" dirty="0" smtClean="0"/>
              <a:t>Emberi tartózkodásra és/vagy adott technológia befogadására kialakított zárt terek előírt állapotú levegővel történő ellátásának megvalósítása a célja.</a:t>
            </a:r>
            <a:endParaRPr lang="hu-HU" sz="16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szellőzés és klímatechnika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256032" y="1362456"/>
            <a:ext cx="8622792" cy="3529584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/>
              <a:t>Amennyiben a szervezet vegetatív (akarattalan) működése nem érzékelhető, akkor a komfort érzet biztosított. </a:t>
            </a:r>
          </a:p>
          <a:p>
            <a:pPr marL="0" indent="0" algn="just">
              <a:buNone/>
            </a:pPr>
            <a:endParaRPr lang="hu-HU" sz="2000" dirty="0"/>
          </a:p>
          <a:p>
            <a:pPr marL="0" indent="0" algn="just">
              <a:buNone/>
            </a:pPr>
            <a:r>
              <a:rPr lang="hu-HU" sz="2000" dirty="0" smtClean="0"/>
              <a:t>Szellőzés- ill. klímatechnikai értelemben ez akkor áll fenn, ha a szervezet</a:t>
            </a:r>
          </a:p>
          <a:p>
            <a:pPr marL="357188" indent="-357188" algn="just"/>
            <a:r>
              <a:rPr lang="hu-HU" sz="2000" dirty="0" smtClean="0"/>
              <a:t>a belső kb. 37 </a:t>
            </a:r>
            <a:r>
              <a:rPr lang="hu-HU" sz="2000" i="1" baseline="30000" dirty="0" err="1" smtClean="0"/>
              <a:t>o</a:t>
            </a:r>
            <a:r>
              <a:rPr lang="hu-HU" sz="2000" i="1" dirty="0" err="1" smtClean="0"/>
              <a:t>C</a:t>
            </a:r>
            <a:r>
              <a:rPr lang="hu-HU" sz="2000" dirty="0" smtClean="0"/>
              <a:t> hőmérsékletet a vegetatív működése révén képes fenntartani, azaz a folyamatosan termelődő hő ehhez elégséges ill. hiány/többlet esetén akaratlagos beavatkozás nélkül képes azt a környezetből pótolni, ill. oda átadni,</a:t>
            </a:r>
          </a:p>
          <a:p>
            <a:pPr marL="1157288" lvl="2" indent="-357188" algn="just">
              <a:buNone/>
            </a:pPr>
            <a:r>
              <a:rPr lang="hu-HU" sz="1200" dirty="0" smtClean="0"/>
              <a:t>(hőleadás arányai: </a:t>
            </a:r>
            <a:r>
              <a:rPr lang="hu-HU" sz="1200" dirty="0" err="1" smtClean="0"/>
              <a:t>konvekció</a:t>
            </a:r>
            <a:r>
              <a:rPr lang="hu-HU" sz="1200" dirty="0" smtClean="0"/>
              <a:t>: 32-35%; sugárzás: 42-44%; párolgás/párologtatás: 20-25%)</a:t>
            </a:r>
          </a:p>
          <a:p>
            <a:pPr marL="357188" indent="-357188" algn="just"/>
            <a:r>
              <a:rPr lang="hu-HU" sz="2000" dirty="0" smtClean="0"/>
              <a:t>elégséges mennyiségű oxigént tartalmazó és egészségre káros szilárd és légnemű anyagokat nem tartalmazó levegőhöz is hozzájut. </a:t>
            </a:r>
            <a:endParaRPr lang="hu-HU" sz="20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57200" y="192342"/>
            <a:ext cx="8229600" cy="786066"/>
          </a:xfrm>
        </p:spPr>
        <p:txBody>
          <a:bodyPr/>
          <a:lstStyle/>
          <a:p>
            <a:r>
              <a:rPr lang="hu-HU" sz="4000" dirty="0" smtClean="0"/>
              <a:t>Az emberi komfortérzet biztosítása</a:t>
            </a:r>
            <a:endParaRPr lang="hu-H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256032" y="1856232"/>
            <a:ext cx="8622792" cy="3867912"/>
          </a:xfrm>
        </p:spPr>
        <p:txBody>
          <a:bodyPr/>
          <a:lstStyle/>
          <a:p>
            <a:pPr marL="357188" indent="-357188" algn="just"/>
            <a:r>
              <a:rPr lang="hu-HU" sz="2800" dirty="0" smtClean="0"/>
              <a:t>Hőmérsékletszabályozás</a:t>
            </a:r>
          </a:p>
          <a:p>
            <a:pPr marL="757238" lvl="1" indent="-357188" algn="just"/>
            <a:r>
              <a:rPr lang="hu-HU" sz="2400" dirty="0" smtClean="0"/>
              <a:t>a levegő hőmérséklete és páratartalma révén</a:t>
            </a:r>
          </a:p>
          <a:p>
            <a:pPr marL="804863" lvl="2" indent="-4763" algn="just">
              <a:buNone/>
            </a:pPr>
            <a:r>
              <a:rPr lang="hu-HU" sz="1800" dirty="0" smtClean="0"/>
              <a:t>(</a:t>
            </a:r>
            <a:r>
              <a:rPr lang="hu-HU" sz="1800" dirty="0" err="1" smtClean="0"/>
              <a:t>konvektív</a:t>
            </a:r>
            <a:r>
              <a:rPr lang="hu-HU" sz="1800" dirty="0" smtClean="0"/>
              <a:t> és/vagy sugárzásos hőleadás, ill. hőfelvétel valamint nedvesség elpárologtatása)</a:t>
            </a:r>
            <a:r>
              <a:rPr lang="hu-HU" sz="2000" dirty="0" smtClean="0"/>
              <a:t> </a:t>
            </a:r>
          </a:p>
          <a:p>
            <a:pPr marL="357188" indent="-357188" algn="just"/>
            <a:r>
              <a:rPr lang="hu-HU" sz="2800" dirty="0" smtClean="0"/>
              <a:t>Oxigénellátás és tisztaság</a:t>
            </a:r>
          </a:p>
          <a:p>
            <a:pPr marL="757238" lvl="1" indent="-357188" algn="just"/>
            <a:r>
              <a:rPr lang="hu-HU" sz="2400" dirty="0" smtClean="0"/>
              <a:t>a levegő normális összetételének fenntartása az egészségre káros szilárd és légnemű anyagok koncentrációjának megadott határ alatt tartásával</a:t>
            </a:r>
          </a:p>
          <a:p>
            <a:pPr marL="1157288" lvl="2" indent="-357188" algn="just">
              <a:buNone/>
            </a:pPr>
            <a:r>
              <a:rPr lang="hu-HU" sz="1800" dirty="0" smtClean="0"/>
              <a:t>(légcsere és/vagy szűrés, tisztítás)</a:t>
            </a:r>
            <a:endParaRPr lang="hu-HU" dirty="0" smtClean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57200" y="320358"/>
            <a:ext cx="8229600" cy="1143000"/>
          </a:xfrm>
        </p:spPr>
        <p:txBody>
          <a:bodyPr/>
          <a:lstStyle/>
          <a:p>
            <a:r>
              <a:rPr lang="hu-HU" sz="3600" dirty="0" smtClean="0"/>
              <a:t>A levegő állapotának a komfortérzetet meghatározó paraméterei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271016"/>
            <a:ext cx="8229600" cy="2999232"/>
          </a:xfrm>
        </p:spPr>
        <p:txBody>
          <a:bodyPr/>
          <a:lstStyle/>
          <a:p>
            <a:r>
              <a:rPr lang="hu-HU" dirty="0" smtClean="0"/>
              <a:t>A zárt tér technológiai hőterhelése</a:t>
            </a:r>
          </a:p>
          <a:p>
            <a:r>
              <a:rPr lang="hu-HU" dirty="0" smtClean="0"/>
              <a:t>A zárt térben tartózkodó személyek által termelt hő</a:t>
            </a:r>
          </a:p>
          <a:p>
            <a:pPr lvl="1"/>
            <a:r>
              <a:rPr lang="hu-HU" sz="1800" dirty="0" smtClean="0"/>
              <a:t>Kb. 88 </a:t>
            </a:r>
            <a:r>
              <a:rPr lang="hu-HU" sz="1800" i="1" dirty="0" smtClean="0"/>
              <a:t>W/fő</a:t>
            </a:r>
            <a:r>
              <a:rPr lang="hu-HU" sz="1800" dirty="0" smtClean="0"/>
              <a:t> alapanyagcsere-hő</a:t>
            </a:r>
          </a:p>
          <a:p>
            <a:pPr lvl="1"/>
            <a:r>
              <a:rPr lang="hu-HU" sz="1800" dirty="0" smtClean="0"/>
              <a:t>az izommunka intenzitásától függő hő (50 – 175 – 260 – 600 </a:t>
            </a:r>
            <a:r>
              <a:rPr lang="hu-HU" sz="1800" i="1" dirty="0" smtClean="0"/>
              <a:t>W/fő</a:t>
            </a:r>
            <a:r>
              <a:rPr lang="hu-HU" sz="1800" dirty="0" smtClean="0"/>
              <a:t>) </a:t>
            </a:r>
          </a:p>
          <a:p>
            <a:r>
              <a:rPr lang="hu-HU" dirty="0" smtClean="0"/>
              <a:t>Külső hőterhelés</a:t>
            </a:r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1143000"/>
          </a:xfrm>
        </p:spPr>
        <p:txBody>
          <a:bodyPr/>
          <a:lstStyle/>
          <a:p>
            <a:r>
              <a:rPr lang="hu-HU" dirty="0" smtClean="0"/>
              <a:t>Zárt terek hőterhelése</a:t>
            </a:r>
            <a:endParaRPr lang="hu-HU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graphicFrame>
        <p:nvGraphicFramePr>
          <p:cNvPr id="281602" name="Object 2"/>
          <p:cNvGraphicFramePr>
            <a:graphicFrameLocks noChangeAspect="1"/>
          </p:cNvGraphicFramePr>
          <p:nvPr/>
        </p:nvGraphicFramePr>
        <p:xfrm>
          <a:off x="2508344" y="4515358"/>
          <a:ext cx="4113944" cy="75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08" name="Equation" r:id="rId3" imgW="1320480" imgH="241200" progId="Equation.3">
                  <p:embed/>
                </p:oleObj>
              </mc:Choice>
              <mc:Fallback>
                <p:oleObj name="Equation" r:id="rId3" imgW="132048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344" y="4515358"/>
                        <a:ext cx="4113944" cy="7515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987552" y="5303520"/>
            <a:ext cx="718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technológiai hőterhelés ritkán, a környezeti hőterhelés viszont gyakran lehet negatív is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38328" y="183198"/>
            <a:ext cx="8485632" cy="1143000"/>
          </a:xfrm>
        </p:spPr>
        <p:txBody>
          <a:bodyPr/>
          <a:lstStyle/>
          <a:p>
            <a:r>
              <a:rPr lang="hu-HU" sz="3600" dirty="0" smtClean="0"/>
              <a:t>Zárt tér hőmérsékletének fenntartásához szükséges levegőmennyiség</a:t>
            </a:r>
            <a:endParaRPr lang="hu-HU" sz="36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graphicFrame>
        <p:nvGraphicFramePr>
          <p:cNvPr id="282627" name="Object 3"/>
          <p:cNvGraphicFramePr>
            <a:graphicFrameLocks noChangeAspect="1"/>
          </p:cNvGraphicFramePr>
          <p:nvPr/>
        </p:nvGraphicFramePr>
        <p:xfrm>
          <a:off x="1879600" y="1637157"/>
          <a:ext cx="538638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5" name="Equation" r:id="rId3" imgW="1701720" imgH="253800" progId="Equation.3">
                  <p:embed/>
                </p:oleObj>
              </mc:Choice>
              <mc:Fallback>
                <p:oleObj name="Equation" r:id="rId3" imgW="170172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1637157"/>
                        <a:ext cx="5386388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28" name="Object 4"/>
          <p:cNvGraphicFramePr>
            <a:graphicFrameLocks noChangeAspect="1"/>
          </p:cNvGraphicFramePr>
          <p:nvPr/>
        </p:nvGraphicFramePr>
        <p:xfrm>
          <a:off x="1581215" y="2464372"/>
          <a:ext cx="5962586" cy="1360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6" name="Equation" r:id="rId5" imgW="2057400" imgH="469800" progId="Equation.3">
                  <p:embed/>
                </p:oleObj>
              </mc:Choice>
              <mc:Fallback>
                <p:oleObj name="Equation" r:id="rId5" imgW="205740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215" y="2464372"/>
                        <a:ext cx="5962586" cy="13605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zövegdoboz 10"/>
          <p:cNvSpPr txBox="1"/>
          <p:nvPr/>
        </p:nvSpPr>
        <p:spPr>
          <a:xfrm>
            <a:off x="2404872" y="393192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zárt térben előírt hőmérséklet</a:t>
            </a:r>
            <a:endParaRPr lang="hu-HU" dirty="0"/>
          </a:p>
        </p:txBody>
      </p:sp>
      <p:graphicFrame>
        <p:nvGraphicFramePr>
          <p:cNvPr id="282629" name="Object 5"/>
          <p:cNvGraphicFramePr>
            <a:graphicFrameLocks noChangeAspect="1"/>
          </p:cNvGraphicFramePr>
          <p:nvPr/>
        </p:nvGraphicFramePr>
        <p:xfrm>
          <a:off x="3611880" y="4368800"/>
          <a:ext cx="1875028" cy="967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7" name="Equation" r:id="rId7" imgW="787320" imgH="406080" progId="Equation.3">
                  <p:embed/>
                </p:oleObj>
              </mc:Choice>
              <mc:Fallback>
                <p:oleObj name="Equation" r:id="rId7" imgW="787320" imgH="4060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880" y="4368800"/>
                        <a:ext cx="1875028" cy="9677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740664" y="5382768"/>
            <a:ext cx="7662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De a belépő és a távozó levegő hőmérséklete közötti különbség korlátozott!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2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02336" y="1499616"/>
            <a:ext cx="8339328" cy="2889504"/>
          </a:xfrm>
        </p:spPr>
        <p:txBody>
          <a:bodyPr/>
          <a:lstStyle/>
          <a:p>
            <a:r>
              <a:rPr lang="hu-HU" dirty="0" smtClean="0"/>
              <a:t>A zárt tér technológiai nedvesség-terhelése</a:t>
            </a:r>
          </a:p>
          <a:p>
            <a:pPr lvl="1" indent="-295275">
              <a:buNone/>
            </a:pPr>
            <a:r>
              <a:rPr lang="hu-HU" sz="2000" dirty="0" smtClean="0"/>
              <a:t>Csak egyes technológiák esetében számottevő (mosó, áztató, stb.</a:t>
            </a:r>
          </a:p>
          <a:p>
            <a:pPr lvl="1" indent="-295275">
              <a:buNone/>
            </a:pPr>
            <a:r>
              <a:rPr lang="hu-HU" sz="2000" dirty="0" smtClean="0"/>
              <a:t>berendezések)</a:t>
            </a:r>
          </a:p>
          <a:p>
            <a:r>
              <a:rPr lang="hu-HU" dirty="0" smtClean="0"/>
              <a:t>A zárt térben tartózkodó személyek által termelt pára </a:t>
            </a:r>
            <a:r>
              <a:rPr lang="hu-HU" sz="2000" dirty="0" smtClean="0"/>
              <a:t>(30 – 100 </a:t>
            </a:r>
            <a:r>
              <a:rPr lang="hu-HU" sz="2000" i="1" dirty="0" smtClean="0"/>
              <a:t>g/h/fő</a:t>
            </a:r>
            <a:r>
              <a:rPr lang="hu-HU" sz="2000" dirty="0" smtClean="0"/>
              <a:t>)</a:t>
            </a:r>
            <a:endParaRPr lang="hu-HU" dirty="0" smtClean="0"/>
          </a:p>
          <a:p>
            <a:pPr lvl="1"/>
            <a:r>
              <a:rPr lang="hu-HU" sz="2000" dirty="0" err="1" smtClean="0"/>
              <a:t>Perspiráció</a:t>
            </a:r>
            <a:r>
              <a:rPr lang="hu-HU" sz="2000" dirty="0" smtClean="0"/>
              <a:t> </a:t>
            </a:r>
            <a:r>
              <a:rPr lang="hu-HU" sz="2000" dirty="0" err="1" smtClean="0"/>
              <a:t>insensibilis</a:t>
            </a:r>
            <a:endParaRPr lang="hu-HU" sz="2000" dirty="0" smtClean="0"/>
          </a:p>
          <a:p>
            <a:pPr lvl="1"/>
            <a:r>
              <a:rPr lang="hu-HU" sz="2000" dirty="0" err="1" smtClean="0"/>
              <a:t>Perspiráció</a:t>
            </a:r>
            <a:r>
              <a:rPr lang="hu-HU" sz="2000" dirty="0" smtClean="0"/>
              <a:t> </a:t>
            </a:r>
            <a:r>
              <a:rPr lang="hu-HU" sz="2000" dirty="0" err="1" smtClean="0"/>
              <a:t>sensibilis</a:t>
            </a:r>
            <a:r>
              <a:rPr lang="hu-HU" sz="2000" dirty="0" smtClean="0"/>
              <a:t> (izzadás)</a:t>
            </a:r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1143000"/>
          </a:xfrm>
        </p:spPr>
        <p:txBody>
          <a:bodyPr/>
          <a:lstStyle/>
          <a:p>
            <a:r>
              <a:rPr lang="hu-HU" dirty="0" smtClean="0"/>
              <a:t>Zárt terek nedvesség-terhelése</a:t>
            </a:r>
            <a:endParaRPr lang="hu-HU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graphicFrame>
        <p:nvGraphicFramePr>
          <p:cNvPr id="281602" name="Object 2"/>
          <p:cNvGraphicFramePr>
            <a:graphicFrameLocks noChangeAspect="1"/>
          </p:cNvGraphicFramePr>
          <p:nvPr/>
        </p:nvGraphicFramePr>
        <p:xfrm>
          <a:off x="2277269" y="4638993"/>
          <a:ext cx="4589462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56" name="Equation" r:id="rId3" imgW="1473120" imgH="431640" progId="Equation.3">
                  <p:embed/>
                </p:oleObj>
              </mc:Choice>
              <mc:Fallback>
                <p:oleObj name="Equation" r:id="rId3" imgW="14731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7269" y="4638993"/>
                        <a:ext cx="4589462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8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56616" y="183198"/>
            <a:ext cx="8394192" cy="1143000"/>
          </a:xfrm>
        </p:spPr>
        <p:txBody>
          <a:bodyPr/>
          <a:lstStyle/>
          <a:p>
            <a:r>
              <a:rPr lang="hu-HU" sz="3200" dirty="0" smtClean="0"/>
              <a:t>Zárt tér relatív nedvességtartalmának fenntartásához szükséges levegőmennyiség</a:t>
            </a:r>
            <a:endParaRPr lang="hu-HU" sz="32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graphicFrame>
        <p:nvGraphicFramePr>
          <p:cNvPr id="282627" name="Object 3"/>
          <p:cNvGraphicFramePr>
            <a:graphicFrameLocks noChangeAspect="1"/>
          </p:cNvGraphicFramePr>
          <p:nvPr/>
        </p:nvGraphicFramePr>
        <p:xfrm>
          <a:off x="2160588" y="1655763"/>
          <a:ext cx="4824412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92" name="Equation" r:id="rId3" imgW="1523880" imgH="241200" progId="Equation.3">
                  <p:embed/>
                </p:oleObj>
              </mc:Choice>
              <mc:Fallback>
                <p:oleObj name="Equation" r:id="rId3" imgW="152388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588" y="1655763"/>
                        <a:ext cx="4824412" cy="76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28" name="Object 4"/>
          <p:cNvGraphicFramePr>
            <a:graphicFrameLocks noChangeAspect="1"/>
          </p:cNvGraphicFramePr>
          <p:nvPr/>
        </p:nvGraphicFramePr>
        <p:xfrm>
          <a:off x="1949450" y="2481263"/>
          <a:ext cx="522605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93" name="Equation" r:id="rId5" imgW="1803240" imgH="457200" progId="Equation.3">
                  <p:embed/>
                </p:oleObj>
              </mc:Choice>
              <mc:Fallback>
                <p:oleObj name="Equation" r:id="rId5" imgW="180324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450" y="2481263"/>
                        <a:ext cx="5226050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zövegdoboz 10"/>
          <p:cNvSpPr txBox="1"/>
          <p:nvPr/>
        </p:nvSpPr>
        <p:spPr>
          <a:xfrm>
            <a:off x="2404872" y="393192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zárt térben előírt nedvességtartalom</a:t>
            </a:r>
            <a:endParaRPr lang="hu-HU" dirty="0"/>
          </a:p>
        </p:txBody>
      </p:sp>
      <p:graphicFrame>
        <p:nvGraphicFramePr>
          <p:cNvPr id="282629" name="Object 5"/>
          <p:cNvGraphicFramePr>
            <a:graphicFrameLocks noChangeAspect="1"/>
          </p:cNvGraphicFramePr>
          <p:nvPr/>
        </p:nvGraphicFramePr>
        <p:xfrm>
          <a:off x="3490913" y="4368800"/>
          <a:ext cx="2116137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94" name="Equation" r:id="rId7" imgW="888840" imgH="406080" progId="Equation.3">
                  <p:embed/>
                </p:oleObj>
              </mc:Choice>
              <mc:Fallback>
                <p:oleObj name="Equation" r:id="rId7" imgW="888840" imgH="406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4368800"/>
                        <a:ext cx="2116137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740664" y="5382768"/>
            <a:ext cx="7662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De a belépő és a távozó levegő nedvességtartalma közötti különbség korlátozott!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2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dirty="0" smtClean="0"/>
              <a:t>A szellőző levegő által felvett/leadott hőmennyiség és nedvesség </a:t>
            </a:r>
            <a:endParaRPr lang="hu-HU" sz="3200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163724"/>
              </p:ext>
            </p:extLst>
          </p:nvPr>
        </p:nvGraphicFramePr>
        <p:xfrm>
          <a:off x="1562352" y="1913476"/>
          <a:ext cx="5780744" cy="897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09" name="Equation" r:id="rId3" imgW="2781000" imgH="431640" progId="Equation.3">
                  <p:embed/>
                </p:oleObj>
              </mc:Choice>
              <mc:Fallback>
                <p:oleObj name="Equation" r:id="rId3" imgW="27810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62352" y="1913476"/>
                        <a:ext cx="5780744" cy="8974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667076"/>
              </p:ext>
            </p:extLst>
          </p:nvPr>
        </p:nvGraphicFramePr>
        <p:xfrm>
          <a:off x="1369361" y="3060713"/>
          <a:ext cx="6344407" cy="910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10" name="Equation" r:id="rId5" imgW="3009600" imgH="431640" progId="Equation.3">
                  <p:embed/>
                </p:oleObj>
              </mc:Choice>
              <mc:Fallback>
                <p:oleObj name="Equation" r:id="rId5" imgW="300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9361" y="3060713"/>
                        <a:ext cx="6344407" cy="910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773347"/>
              </p:ext>
            </p:extLst>
          </p:nvPr>
        </p:nvGraphicFramePr>
        <p:xfrm>
          <a:off x="2580215" y="4110579"/>
          <a:ext cx="3513295" cy="859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11" name="Equation" r:id="rId7" imgW="1765080" imgH="431640" progId="Equation.3">
                  <p:embed/>
                </p:oleObj>
              </mc:Choice>
              <mc:Fallback>
                <p:oleObj name="Equation" r:id="rId7" imgW="17650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80215" y="4110579"/>
                        <a:ext cx="3513295" cy="8593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1227667" y="5147733"/>
            <a:ext cx="651086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hu-HU" dirty="0" smtClean="0"/>
              <a:t>Mindkét mennyiség lehet pozitív, negatív vagy zérus</a:t>
            </a:r>
            <a:endParaRPr lang="hu-HU" dirty="0"/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  <p:extLst>
      <p:ext uri="{BB962C8B-B14F-4D97-AF65-F5344CB8AC3E}">
        <p14:creationId xmlns:p14="http://schemas.microsoft.com/office/powerpoint/2010/main" val="281034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56616" y="183198"/>
            <a:ext cx="8394192" cy="1143000"/>
          </a:xfrm>
        </p:spPr>
        <p:txBody>
          <a:bodyPr/>
          <a:lstStyle/>
          <a:p>
            <a:r>
              <a:rPr lang="hu-HU" sz="3200" dirty="0" smtClean="0"/>
              <a:t>A szellőző levegő állapotváltozása a zárt térben</a:t>
            </a:r>
            <a:endParaRPr lang="hu-HU" sz="32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548640" y="4027152"/>
            <a:ext cx="8037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A zárt térben a szellőző levegő állapotváltozásának iránya a keretlépték segítségével határozható meg a kívánatos (névleges) légállapothoz tartozó hőmérséklet és relatív nedvességtartalom által meghatározott állapoton át. </a:t>
            </a:r>
            <a:endParaRPr lang="hu-HU" sz="2400" dirty="0"/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760724"/>
              </p:ext>
            </p:extLst>
          </p:nvPr>
        </p:nvGraphicFramePr>
        <p:xfrm>
          <a:off x="870656" y="1430865"/>
          <a:ext cx="7220660" cy="1007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10" name="Equation" r:id="rId3" imgW="3276360" imgH="457200" progId="Equation.3">
                  <p:embed/>
                </p:oleObj>
              </mc:Choice>
              <mc:Fallback>
                <p:oleObj name="Equation" r:id="rId3" imgW="32763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0656" y="1430865"/>
                        <a:ext cx="7220660" cy="1007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122340"/>
              </p:ext>
            </p:extLst>
          </p:nvPr>
        </p:nvGraphicFramePr>
        <p:xfrm>
          <a:off x="1702978" y="2827867"/>
          <a:ext cx="5258739" cy="880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11" name="Equation" r:id="rId5" imgW="2730240" imgH="457200" progId="Equation.3">
                  <p:embed/>
                </p:oleObj>
              </mc:Choice>
              <mc:Fallback>
                <p:oleObj name="Equation" r:id="rId5" imgW="27302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02978" y="2827867"/>
                        <a:ext cx="5258739" cy="880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99616"/>
            <a:ext cx="8339328" cy="2359152"/>
          </a:xfrm>
        </p:spPr>
        <p:txBody>
          <a:bodyPr/>
          <a:lstStyle/>
          <a:p>
            <a:r>
              <a:rPr lang="hu-HU" dirty="0" smtClean="0"/>
              <a:t>A zárt tér technológiai szennyezőanyag-terhelése </a:t>
            </a:r>
            <a:r>
              <a:rPr lang="hu-HU" sz="2000" dirty="0" smtClean="0"/>
              <a:t>(</a:t>
            </a:r>
            <a:r>
              <a:rPr lang="hu-HU" sz="2000" i="1" dirty="0" smtClean="0"/>
              <a:t>m</a:t>
            </a:r>
            <a:r>
              <a:rPr lang="hu-HU" sz="2000" i="1" baseline="30000" dirty="0" smtClean="0"/>
              <a:t>3</a:t>
            </a:r>
            <a:r>
              <a:rPr lang="hu-HU" sz="2000" i="1" dirty="0" smtClean="0"/>
              <a:t>/h</a:t>
            </a:r>
            <a:r>
              <a:rPr lang="hu-HU" sz="2000" dirty="0" smtClean="0"/>
              <a:t>)</a:t>
            </a:r>
            <a:endParaRPr lang="hu-HU" dirty="0" smtClean="0"/>
          </a:p>
          <a:p>
            <a:r>
              <a:rPr lang="hu-HU" dirty="0" smtClean="0"/>
              <a:t>A zárt térben tartózkodó személyek által termelt </a:t>
            </a:r>
            <a:r>
              <a:rPr lang="hu-HU" i="1" dirty="0" smtClean="0"/>
              <a:t>CO</a:t>
            </a:r>
            <a:r>
              <a:rPr lang="hu-HU" i="1" baseline="-25000" dirty="0" smtClean="0"/>
              <a:t>2</a:t>
            </a:r>
            <a:r>
              <a:rPr lang="hu-HU" i="1" dirty="0" smtClean="0"/>
              <a:t> </a:t>
            </a:r>
            <a:r>
              <a:rPr lang="hu-HU" sz="2000" dirty="0" smtClean="0"/>
              <a:t>(0,02 </a:t>
            </a:r>
            <a:r>
              <a:rPr lang="hu-HU" sz="2000" i="1" dirty="0" smtClean="0"/>
              <a:t>m</a:t>
            </a:r>
            <a:r>
              <a:rPr lang="hu-HU" sz="2000" i="1" baseline="30000" dirty="0" smtClean="0"/>
              <a:t>3</a:t>
            </a:r>
            <a:r>
              <a:rPr lang="hu-HU" sz="2000" i="1" dirty="0" smtClean="0"/>
              <a:t>/h</a:t>
            </a:r>
            <a:r>
              <a:rPr lang="hu-HU" sz="2000" dirty="0" smtClean="0"/>
              <a:t>)</a:t>
            </a:r>
            <a:endParaRPr lang="hu-HU" baseline="-25000" dirty="0" smtClean="0"/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1143000"/>
          </a:xfrm>
        </p:spPr>
        <p:txBody>
          <a:bodyPr/>
          <a:lstStyle/>
          <a:p>
            <a:r>
              <a:rPr lang="hu-HU" sz="4000" dirty="0" smtClean="0"/>
              <a:t>Zárt tér szennyezőanyag-terhelése</a:t>
            </a:r>
            <a:endParaRPr lang="hu-HU" sz="40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graphicFrame>
        <p:nvGraphicFramePr>
          <p:cNvPr id="281602" name="Object 2"/>
          <p:cNvGraphicFramePr>
            <a:graphicFrameLocks noChangeAspect="1"/>
          </p:cNvGraphicFramePr>
          <p:nvPr/>
        </p:nvGraphicFramePr>
        <p:xfrm>
          <a:off x="2192338" y="3846513"/>
          <a:ext cx="4748212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28" name="Equation" r:id="rId3" imgW="1523880" imgH="482400" progId="Equation.3">
                  <p:embed/>
                </p:oleObj>
              </mc:Choice>
              <mc:Fallback>
                <p:oleObj name="Equation" r:id="rId3" imgW="15238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2338" y="3846513"/>
                        <a:ext cx="4748212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56616" y="183198"/>
            <a:ext cx="8394192" cy="1143000"/>
          </a:xfrm>
        </p:spPr>
        <p:txBody>
          <a:bodyPr/>
          <a:lstStyle/>
          <a:p>
            <a:r>
              <a:rPr lang="hu-HU" sz="3200" dirty="0" smtClean="0"/>
              <a:t>Zárt tér légzésre alkalmas légállapotának fenntartásához szükséges levegőmennyiség</a:t>
            </a:r>
            <a:endParaRPr lang="hu-HU" sz="32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graphicFrame>
        <p:nvGraphicFramePr>
          <p:cNvPr id="282627" name="Object 3"/>
          <p:cNvGraphicFramePr>
            <a:graphicFrameLocks noChangeAspect="1"/>
          </p:cNvGraphicFramePr>
          <p:nvPr/>
        </p:nvGraphicFramePr>
        <p:xfrm>
          <a:off x="2400300" y="1325817"/>
          <a:ext cx="43434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70" name="Equation" r:id="rId3" imgW="1371600" imgH="253800" progId="Equation.3">
                  <p:embed/>
                </p:oleObj>
              </mc:Choice>
              <mc:Fallback>
                <p:oleObj name="Equation" r:id="rId3" imgW="137160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0300" y="1325817"/>
                        <a:ext cx="4343400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28" name="Object 4"/>
          <p:cNvGraphicFramePr>
            <a:graphicFrameLocks noChangeAspect="1"/>
          </p:cNvGraphicFramePr>
          <p:nvPr/>
        </p:nvGraphicFramePr>
        <p:xfrm>
          <a:off x="2097088" y="2133854"/>
          <a:ext cx="4932362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71" name="Equation" r:id="rId5" imgW="1701720" imgH="482400" progId="Equation.3">
                  <p:embed/>
                </p:oleObj>
              </mc:Choice>
              <mc:Fallback>
                <p:oleObj name="Equation" r:id="rId5" imgW="170172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088" y="2133854"/>
                        <a:ext cx="4932362" cy="139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zövegdoboz 10"/>
          <p:cNvSpPr txBox="1"/>
          <p:nvPr/>
        </p:nvSpPr>
        <p:spPr>
          <a:xfrm>
            <a:off x="886968" y="3538728"/>
            <a:ext cx="736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zárt térben előírt koncentráció az adott szennyezőanyagra</a:t>
            </a:r>
            <a:endParaRPr lang="hu-HU" dirty="0"/>
          </a:p>
        </p:txBody>
      </p:sp>
      <p:graphicFrame>
        <p:nvGraphicFramePr>
          <p:cNvPr id="282629" name="Object 5"/>
          <p:cNvGraphicFramePr>
            <a:graphicFrameLocks noChangeAspect="1"/>
          </p:cNvGraphicFramePr>
          <p:nvPr/>
        </p:nvGraphicFramePr>
        <p:xfrm>
          <a:off x="3490913" y="3975608"/>
          <a:ext cx="2116137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72" name="Equation" r:id="rId7" imgW="888840" imgH="406080" progId="Equation.3">
                  <p:embed/>
                </p:oleObj>
              </mc:Choice>
              <mc:Fallback>
                <p:oleObj name="Equation" r:id="rId7" imgW="888840" imgH="406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3975608"/>
                        <a:ext cx="2116137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740664" y="4989576"/>
            <a:ext cx="7662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De az adott szennyező anyagnak a távozó levegőben mért koncentrációja nem érheti el az egészségügyi határértéket!</a:t>
            </a:r>
          </a:p>
        </p:txBody>
      </p:sp>
      <p:graphicFrame>
        <p:nvGraphicFramePr>
          <p:cNvPr id="287749" name="Object 5"/>
          <p:cNvGraphicFramePr>
            <a:graphicFrameLocks noChangeAspect="1"/>
          </p:cNvGraphicFramePr>
          <p:nvPr/>
        </p:nvGraphicFramePr>
        <p:xfrm>
          <a:off x="1801813" y="5657850"/>
          <a:ext cx="5489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73" name="Equation" r:id="rId9" imgW="3695400" imgH="241200" progId="Equation.3">
                  <p:embed/>
                </p:oleObj>
              </mc:Choice>
              <mc:Fallback>
                <p:oleObj name="Equation" r:id="rId9" imgW="369540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1813" y="5657850"/>
                        <a:ext cx="54895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2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56616" y="183198"/>
            <a:ext cx="8394192" cy="1143000"/>
          </a:xfrm>
        </p:spPr>
        <p:txBody>
          <a:bodyPr/>
          <a:lstStyle/>
          <a:p>
            <a:r>
              <a:rPr lang="hu-HU" sz="3200" dirty="0" smtClean="0"/>
              <a:t>A szellőző levegő mennyiségének meghatározása a gyakorlatban (1)</a:t>
            </a:r>
            <a:endParaRPr lang="hu-HU" sz="32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93776" y="1380744"/>
            <a:ext cx="8147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Szabvány írja elő, hogy adott rendeltetésű, emberi tartózkodásra szolgáló helyiség esetében milyen légcsere-tényező biztosítása kötelező.</a:t>
            </a:r>
          </a:p>
          <a:p>
            <a:pPr algn="just"/>
            <a:endParaRPr lang="hu-HU" sz="2000" dirty="0"/>
          </a:p>
          <a:p>
            <a:pPr algn="just"/>
            <a:r>
              <a:rPr lang="hu-HU" sz="2000" dirty="0" smtClean="0"/>
              <a:t>A légcsere-tényező megadja, hogy a szellőzés segítségével a helyiség teljes légtérfogatának cseréjét óránként hányszor kell biztosítani.  </a:t>
            </a:r>
            <a:endParaRPr lang="hu-HU" sz="2000" dirty="0"/>
          </a:p>
        </p:txBody>
      </p:sp>
      <p:graphicFrame>
        <p:nvGraphicFramePr>
          <p:cNvPr id="288773" name="Object 5"/>
          <p:cNvGraphicFramePr>
            <a:graphicFrameLocks noChangeAspect="1"/>
          </p:cNvGraphicFramePr>
          <p:nvPr/>
        </p:nvGraphicFramePr>
        <p:xfrm>
          <a:off x="3327935" y="3251708"/>
          <a:ext cx="2466072" cy="1201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79" name="Equation" r:id="rId3" imgW="990360" imgH="482400" progId="Equation.3">
                  <p:embed/>
                </p:oleObj>
              </mc:Choice>
              <mc:Fallback>
                <p:oleObj name="Equation" r:id="rId3" imgW="99036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935" y="3251708"/>
                        <a:ext cx="2466072" cy="1201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Táblázat 13"/>
          <p:cNvGraphicFramePr>
            <a:graphicFrameLocks noGrp="1"/>
          </p:cNvGraphicFramePr>
          <p:nvPr/>
        </p:nvGraphicFramePr>
        <p:xfrm>
          <a:off x="1197863" y="4443984"/>
          <a:ext cx="6702554" cy="1258304"/>
        </p:xfrm>
        <a:graphic>
          <a:graphicData uri="http://schemas.openxmlformats.org/drawingml/2006/table">
            <a:tbl>
              <a:tblPr/>
              <a:tblGrid>
                <a:gridCol w="1925201"/>
                <a:gridCol w="1639987"/>
                <a:gridCol w="1639987"/>
                <a:gridCol w="1497379"/>
              </a:tblGrid>
              <a:tr h="438912"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üzlet, áruház</a:t>
                      </a:r>
                    </a:p>
                  </a:txBody>
                  <a:tcPr marL="85725" marR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 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 </a:t>
                      </a: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kórterem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 </a:t>
                      </a: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fürdőszoba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 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 </a:t>
                      </a: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mozi, színház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 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 </a:t>
                      </a: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12"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étterem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 </a:t>
                      </a: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konyha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 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 </a:t>
                      </a: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740664" y="5775960"/>
            <a:ext cx="7662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Tájékoztató értékek, részletesebb adatok az épületgépészeti szabványokban találhatók.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8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56616" y="183198"/>
            <a:ext cx="8394192" cy="1143000"/>
          </a:xfrm>
        </p:spPr>
        <p:txBody>
          <a:bodyPr/>
          <a:lstStyle/>
          <a:p>
            <a:r>
              <a:rPr lang="hu-HU" sz="3200" dirty="0" smtClean="0"/>
              <a:t>A szellőző levegő mennyiségének meghatározása a gyakorlatban (2)</a:t>
            </a:r>
            <a:endParaRPr lang="hu-HU" sz="32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93776" y="1536192"/>
            <a:ext cx="8147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A zárt térben biztosítandó légállapotot szabvány írja elő.</a:t>
            </a:r>
          </a:p>
        </p:txBody>
      </p:sp>
      <p:graphicFrame>
        <p:nvGraphicFramePr>
          <p:cNvPr id="14" name="Táblázat 13"/>
          <p:cNvGraphicFramePr>
            <a:graphicFrameLocks noGrp="1"/>
          </p:cNvGraphicFramePr>
          <p:nvPr/>
        </p:nvGraphicFramePr>
        <p:xfrm>
          <a:off x="1380743" y="2185416"/>
          <a:ext cx="6391657" cy="1258304"/>
        </p:xfrm>
        <a:graphic>
          <a:graphicData uri="http://schemas.openxmlformats.org/drawingml/2006/table">
            <a:tbl>
              <a:tblPr/>
              <a:tblGrid>
                <a:gridCol w="2980945"/>
                <a:gridCol w="1581912"/>
                <a:gridCol w="1828800"/>
              </a:tblGrid>
              <a:tr h="438912">
                <a:tc>
                  <a:txBody>
                    <a:bodyPr/>
                    <a:lstStyle/>
                    <a:p>
                      <a:pPr algn="l" fontAlgn="t"/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télen</a:t>
                      </a: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nyáron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hőmérséklet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18 - 20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24 - 26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12"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relatív nedvességtartalom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Kb. 50 %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 – 60 %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7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731520" y="3721608"/>
            <a:ext cx="7662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/>
              <a:t>Előírt légállapot jellemzői függvényében meghatározható a szellőző levegő tömegárama.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40664" y="5236464"/>
            <a:ext cx="7662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Tájékoztató értékek, részletesebb adatok az épületgépészeti szabványokban találhatók.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56616" y="183198"/>
            <a:ext cx="8394192" cy="1143000"/>
          </a:xfrm>
        </p:spPr>
        <p:txBody>
          <a:bodyPr/>
          <a:lstStyle/>
          <a:p>
            <a:r>
              <a:rPr lang="hu-HU" sz="3200" dirty="0" smtClean="0"/>
              <a:t>A szellőző levegő mennyiségének meghatározása a gyakorlatban (3)</a:t>
            </a:r>
            <a:endParaRPr lang="hu-HU" sz="32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93776" y="1536192"/>
            <a:ext cx="814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Meg kell határozni a zárt tér hő- és nedvességterhelését, majd ezek alapján a szellőző levegő állapotváltozásának irányjelzőjét.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530352" y="2542032"/>
            <a:ext cx="80741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A szellőző levegő tömegáramával kiszámítható a be- és a kilépő levegő hőmérséklete és nedvességtartalma. </a:t>
            </a:r>
          </a:p>
          <a:p>
            <a:pPr algn="just"/>
            <a:endParaRPr lang="hu-HU" sz="2000" dirty="0"/>
          </a:p>
          <a:p>
            <a:pPr algn="just"/>
            <a:r>
              <a:rPr lang="hu-HU" sz="2000" dirty="0" smtClean="0"/>
              <a:t>Ha a be- és a kilépő jellemzők közötti különbség túl nagy, akkor a szellőző levegő tömegáramát és térfogatáramát növelni kell!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27304" y="4386072"/>
            <a:ext cx="8074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A klíma berendezésnek a szellőző levegő belépő jellemzőivel meghatározott állapotú szellőző levegőt kell előállítania!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8" grpId="0" uiExpand="1" build="p"/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243584"/>
            <a:ext cx="8229600" cy="4599432"/>
          </a:xfrm>
        </p:spPr>
        <p:txBody>
          <a:bodyPr/>
          <a:lstStyle/>
          <a:p>
            <a:r>
              <a:rPr lang="hu-HU" dirty="0" smtClean="0"/>
              <a:t>Szellőztető berendezések</a:t>
            </a:r>
          </a:p>
          <a:p>
            <a:pPr lvl="2">
              <a:buNone/>
            </a:pPr>
            <a:r>
              <a:rPr lang="hu-HU" sz="2000" dirty="0" smtClean="0"/>
              <a:t>Levegőcsere biztosítása (koncentráció)</a:t>
            </a:r>
          </a:p>
          <a:p>
            <a:r>
              <a:rPr lang="hu-HU" dirty="0" smtClean="0"/>
              <a:t>Légfűtő berendezések</a:t>
            </a:r>
          </a:p>
          <a:p>
            <a:pPr marL="895350" lvl="2" indent="0">
              <a:buNone/>
            </a:pPr>
            <a:r>
              <a:rPr lang="hu-HU" sz="2000" dirty="0" smtClean="0"/>
              <a:t>Levegőcsere fűtéssel kombinálva (koncentráció és hőmérséklet)</a:t>
            </a:r>
          </a:p>
          <a:p>
            <a:r>
              <a:rPr lang="hu-HU" dirty="0" smtClean="0"/>
              <a:t>Klíma berendezések</a:t>
            </a:r>
          </a:p>
          <a:p>
            <a:pPr marL="895350" lvl="2" indent="0">
              <a:buNone/>
            </a:pPr>
            <a:r>
              <a:rPr lang="hu-HU" sz="2000" dirty="0" smtClean="0"/>
              <a:t>Levegőcsere a levegő hőmérsékletének és nedvességtartalmának kívánság szerinti beállításával</a:t>
            </a:r>
          </a:p>
          <a:p>
            <a:r>
              <a:rPr lang="hu-HU" dirty="0" smtClean="0"/>
              <a:t>Teljes klíma berendezések</a:t>
            </a:r>
          </a:p>
          <a:p>
            <a:pPr marL="895350" lvl="2" indent="0">
              <a:buNone/>
            </a:pPr>
            <a:r>
              <a:rPr lang="hu-HU" sz="2000" dirty="0" smtClean="0"/>
              <a:t>Klíma berendezés, mely a nyomás értékét is beállítja</a:t>
            </a:r>
            <a:endParaRPr lang="hu-HU" sz="2000" dirty="0"/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457200" y="18606"/>
            <a:ext cx="8229600" cy="1143000"/>
          </a:xfrm>
        </p:spPr>
        <p:txBody>
          <a:bodyPr/>
          <a:lstStyle/>
          <a:p>
            <a:r>
              <a:rPr lang="hu-HU" dirty="0" smtClean="0"/>
              <a:t>Légtechnikai berendezések</a:t>
            </a:r>
            <a:endParaRPr lang="hu-HU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pic>
        <p:nvPicPr>
          <p:cNvPr id="244767" name="Picture 31" descr="Klímaközpont (keverés nélkül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7813" y="1919288"/>
            <a:ext cx="8621712" cy="3940175"/>
          </a:xfrm>
          <a:noFill/>
          <a:ln/>
        </p:spPr>
      </p:pic>
      <p:sp>
        <p:nvSpPr>
          <p:cNvPr id="244780" name="AutoShape 44"/>
          <p:cNvSpPr>
            <a:spLocks noChangeArrowheads="1"/>
          </p:cNvSpPr>
          <p:nvPr/>
        </p:nvSpPr>
        <p:spPr bwMode="auto">
          <a:xfrm>
            <a:off x="8685213" y="3352800"/>
            <a:ext cx="427037" cy="898525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4781" name="AutoShape 45"/>
          <p:cNvSpPr>
            <a:spLocks noChangeArrowheads="1"/>
          </p:cNvSpPr>
          <p:nvPr/>
        </p:nvSpPr>
        <p:spPr bwMode="auto">
          <a:xfrm>
            <a:off x="1449388" y="1401763"/>
            <a:ext cx="671512" cy="701675"/>
          </a:xfrm>
          <a:prstGeom prst="upArrow">
            <a:avLst>
              <a:gd name="adj1" fmla="val 50000"/>
              <a:gd name="adj2" fmla="val 26123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4783" name="Rectangle 47"/>
          <p:cNvSpPr>
            <a:spLocks noChangeArrowheads="1"/>
          </p:cNvSpPr>
          <p:nvPr/>
        </p:nvSpPr>
        <p:spPr bwMode="auto">
          <a:xfrm>
            <a:off x="277813" y="1641729"/>
            <a:ext cx="2754312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4784" name="Rectangle 48"/>
          <p:cNvSpPr>
            <a:spLocks noChangeArrowheads="1"/>
          </p:cNvSpPr>
          <p:nvPr/>
        </p:nvSpPr>
        <p:spPr bwMode="auto">
          <a:xfrm>
            <a:off x="3014663" y="1645603"/>
            <a:ext cx="947737" cy="44497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4785" name="Rectangle 49"/>
          <p:cNvSpPr>
            <a:spLocks noChangeArrowheads="1"/>
          </p:cNvSpPr>
          <p:nvPr/>
        </p:nvSpPr>
        <p:spPr bwMode="auto">
          <a:xfrm>
            <a:off x="3962400" y="1638300"/>
            <a:ext cx="1577975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4786" name="Rectangle 50"/>
          <p:cNvSpPr>
            <a:spLocks noChangeArrowheads="1"/>
          </p:cNvSpPr>
          <p:nvPr/>
        </p:nvSpPr>
        <p:spPr bwMode="auto">
          <a:xfrm>
            <a:off x="5519738" y="1635506"/>
            <a:ext cx="1431925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4787" name="Rectangle 51"/>
          <p:cNvSpPr>
            <a:spLocks noChangeArrowheads="1"/>
          </p:cNvSpPr>
          <p:nvPr/>
        </p:nvSpPr>
        <p:spPr bwMode="auto">
          <a:xfrm>
            <a:off x="6924675" y="1633728"/>
            <a:ext cx="690563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4774" name="AutoShape 38"/>
          <p:cNvSpPr>
            <a:spLocks noChangeArrowheads="1"/>
          </p:cNvSpPr>
          <p:nvPr/>
        </p:nvSpPr>
        <p:spPr bwMode="auto">
          <a:xfrm>
            <a:off x="4473575" y="6292850"/>
            <a:ext cx="1355725" cy="366713"/>
          </a:xfrm>
          <a:prstGeom prst="wedgeRoundRectCallout">
            <a:avLst>
              <a:gd name="adj1" fmla="val -60421"/>
              <a:gd name="adj2" fmla="val -25736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Szivattyú</a:t>
            </a:r>
          </a:p>
        </p:txBody>
      </p:sp>
      <p:sp>
        <p:nvSpPr>
          <p:cNvPr id="244769" name="AutoShape 33"/>
          <p:cNvSpPr>
            <a:spLocks noChangeArrowheads="1"/>
          </p:cNvSpPr>
          <p:nvPr/>
        </p:nvSpPr>
        <p:spPr bwMode="auto">
          <a:xfrm>
            <a:off x="7254875" y="1219200"/>
            <a:ext cx="1646238" cy="565150"/>
          </a:xfrm>
          <a:prstGeom prst="wedgeRoundRectCallout">
            <a:avLst>
              <a:gd name="adj1" fmla="val 15093"/>
              <a:gd name="adj2" fmla="val 31123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Szabályozó zsalu</a:t>
            </a:r>
          </a:p>
        </p:txBody>
      </p:sp>
      <p:sp>
        <p:nvSpPr>
          <p:cNvPr id="244770" name="AutoShape 34"/>
          <p:cNvSpPr>
            <a:spLocks noChangeArrowheads="1"/>
          </p:cNvSpPr>
          <p:nvPr/>
        </p:nvSpPr>
        <p:spPr bwMode="auto">
          <a:xfrm>
            <a:off x="6065838" y="5951538"/>
            <a:ext cx="1189037" cy="366712"/>
          </a:xfrm>
          <a:prstGeom prst="wedgeRoundRectCallout">
            <a:avLst>
              <a:gd name="adj1" fmla="val 65088"/>
              <a:gd name="adj2" fmla="val -50670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Szűrő</a:t>
            </a:r>
          </a:p>
        </p:txBody>
      </p:sp>
      <p:sp>
        <p:nvSpPr>
          <p:cNvPr id="244773" name="AutoShape 37"/>
          <p:cNvSpPr>
            <a:spLocks noChangeArrowheads="1"/>
          </p:cNvSpPr>
          <p:nvPr/>
        </p:nvSpPr>
        <p:spPr bwMode="auto">
          <a:xfrm>
            <a:off x="4143375" y="1233488"/>
            <a:ext cx="1389063" cy="611187"/>
          </a:xfrm>
          <a:prstGeom prst="wedgeRoundRectCallout">
            <a:avLst>
              <a:gd name="adj1" fmla="val -24287"/>
              <a:gd name="adj2" fmla="val 28402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Porlasztó-keretek</a:t>
            </a:r>
          </a:p>
        </p:txBody>
      </p:sp>
      <p:sp>
        <p:nvSpPr>
          <p:cNvPr id="244778" name="AutoShape 42"/>
          <p:cNvSpPr>
            <a:spLocks noChangeArrowheads="1"/>
          </p:cNvSpPr>
          <p:nvPr/>
        </p:nvSpPr>
        <p:spPr bwMode="auto">
          <a:xfrm>
            <a:off x="5532438" y="5340350"/>
            <a:ext cx="1141412" cy="366713"/>
          </a:xfrm>
          <a:prstGeom prst="wedgeRoundRectCallout">
            <a:avLst>
              <a:gd name="adj1" fmla="val -60986"/>
              <a:gd name="adj2" fmla="val -12878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Túlfolyó</a:t>
            </a:r>
          </a:p>
        </p:txBody>
      </p:sp>
      <p:sp>
        <p:nvSpPr>
          <p:cNvPr id="244776" name="AutoShape 40"/>
          <p:cNvSpPr>
            <a:spLocks noChangeArrowheads="1"/>
          </p:cNvSpPr>
          <p:nvPr/>
        </p:nvSpPr>
        <p:spPr bwMode="auto">
          <a:xfrm>
            <a:off x="212725" y="5683250"/>
            <a:ext cx="1357313" cy="412750"/>
          </a:xfrm>
          <a:prstGeom prst="wedgeRoundRectCallout">
            <a:avLst>
              <a:gd name="adj1" fmla="val 70583"/>
              <a:gd name="adj2" fmla="val -32692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Ventilátor</a:t>
            </a:r>
          </a:p>
        </p:txBody>
      </p:sp>
      <p:sp>
        <p:nvSpPr>
          <p:cNvPr id="244779" name="AutoShape 43"/>
          <p:cNvSpPr>
            <a:spLocks noChangeArrowheads="1"/>
          </p:cNvSpPr>
          <p:nvPr/>
        </p:nvSpPr>
        <p:spPr bwMode="auto">
          <a:xfrm>
            <a:off x="2005013" y="5880100"/>
            <a:ext cx="1385887" cy="366713"/>
          </a:xfrm>
          <a:prstGeom prst="wedgeRoundRectCallout">
            <a:avLst>
              <a:gd name="adj1" fmla="val 93644"/>
              <a:gd name="adj2" fmla="val -30714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Vízhálózat</a:t>
            </a:r>
          </a:p>
        </p:txBody>
      </p:sp>
      <p:sp>
        <p:nvSpPr>
          <p:cNvPr id="244777" name="AutoShape 41"/>
          <p:cNvSpPr>
            <a:spLocks noChangeArrowheads="1"/>
          </p:cNvSpPr>
          <p:nvPr/>
        </p:nvSpPr>
        <p:spPr bwMode="auto">
          <a:xfrm>
            <a:off x="2713038" y="1219200"/>
            <a:ext cx="1312862" cy="625475"/>
          </a:xfrm>
          <a:prstGeom prst="wedgeRoundRectCallout">
            <a:avLst>
              <a:gd name="adj1" fmla="val -79866"/>
              <a:gd name="adj2" fmla="val 32512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Rezgés-csillapítás</a:t>
            </a:r>
          </a:p>
        </p:txBody>
      </p:sp>
      <p:sp>
        <p:nvSpPr>
          <p:cNvPr id="244775" name="AutoShape 39"/>
          <p:cNvSpPr>
            <a:spLocks noChangeArrowheads="1"/>
          </p:cNvSpPr>
          <p:nvPr/>
        </p:nvSpPr>
        <p:spPr bwMode="auto">
          <a:xfrm>
            <a:off x="1949450" y="5211763"/>
            <a:ext cx="1052513" cy="412750"/>
          </a:xfrm>
          <a:prstGeom prst="wedgeRoundRectCallout">
            <a:avLst>
              <a:gd name="adj1" fmla="val 67796"/>
              <a:gd name="adj2" fmla="val -37846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Utófűtő</a:t>
            </a:r>
          </a:p>
        </p:txBody>
      </p:sp>
      <p:sp>
        <p:nvSpPr>
          <p:cNvPr id="244771" name="AutoShape 35"/>
          <p:cNvSpPr>
            <a:spLocks noChangeArrowheads="1"/>
          </p:cNvSpPr>
          <p:nvPr/>
        </p:nvSpPr>
        <p:spPr bwMode="auto">
          <a:xfrm>
            <a:off x="6864350" y="1927225"/>
            <a:ext cx="1052513" cy="412750"/>
          </a:xfrm>
          <a:prstGeom prst="wedgeRoundRectCallout">
            <a:avLst>
              <a:gd name="adj1" fmla="val -105806"/>
              <a:gd name="adj2" fmla="val 27153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Előfűtő</a:t>
            </a:r>
          </a:p>
        </p:txBody>
      </p:sp>
      <p:sp>
        <p:nvSpPr>
          <p:cNvPr id="244772" name="AutoShape 36"/>
          <p:cNvSpPr>
            <a:spLocks noChangeArrowheads="1"/>
          </p:cNvSpPr>
          <p:nvPr/>
        </p:nvSpPr>
        <p:spPr bwMode="auto">
          <a:xfrm>
            <a:off x="5607050" y="1235075"/>
            <a:ext cx="1554163" cy="565150"/>
          </a:xfrm>
          <a:prstGeom prst="wedgeRoundRectCallout">
            <a:avLst>
              <a:gd name="adj1" fmla="val -77069"/>
              <a:gd name="adj2" fmla="val 31376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Nedves hőcserélő</a:t>
            </a: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9190"/>
            <a:ext cx="8229600" cy="11430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Keverés nélküli klímaberendezés</a:t>
            </a:r>
          </a:p>
        </p:txBody>
      </p:sp>
      <p:sp>
        <p:nvSpPr>
          <p:cNvPr id="244788" name="AutoShape 52"/>
          <p:cNvSpPr>
            <a:spLocks noChangeArrowheads="1"/>
          </p:cNvSpPr>
          <p:nvPr/>
        </p:nvSpPr>
        <p:spPr bwMode="auto">
          <a:xfrm>
            <a:off x="7297738" y="5548313"/>
            <a:ext cx="1585912" cy="366712"/>
          </a:xfrm>
          <a:prstGeom prst="wedgeRoundRectCallout">
            <a:avLst>
              <a:gd name="adj1" fmla="val 27278"/>
              <a:gd name="adj2" fmla="val -42013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Beszívórács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4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4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4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4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0"/>
                            </p:stCondLst>
                            <p:childTnLst>
                              <p:par>
                                <p:cTn id="9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2000"/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/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/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000"/>
                            </p:stCondLst>
                            <p:childTnLst>
                              <p:par>
                                <p:cTn id="14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80" grpId="0" animBg="1"/>
      <p:bldP spid="244781" grpId="0" animBg="1"/>
      <p:bldP spid="244783" grpId="0" animBg="1"/>
      <p:bldP spid="244784" grpId="0" animBg="1"/>
      <p:bldP spid="244785" grpId="0" animBg="1"/>
      <p:bldP spid="244786" grpId="0" animBg="1"/>
      <p:bldP spid="244787" grpId="0" animBg="1"/>
      <p:bldP spid="244774" grpId="0" animBg="1"/>
      <p:bldP spid="244769" grpId="0" animBg="1"/>
      <p:bldP spid="244770" grpId="0" animBg="1"/>
      <p:bldP spid="244773" grpId="0" animBg="1"/>
      <p:bldP spid="244778" grpId="0" animBg="1"/>
      <p:bldP spid="244776" grpId="0" animBg="1"/>
      <p:bldP spid="244779" grpId="0" animBg="1"/>
      <p:bldP spid="244777" grpId="0" animBg="1"/>
      <p:bldP spid="244775" grpId="0" animBg="1"/>
      <p:bldP spid="244771" grpId="0" animBg="1"/>
      <p:bldP spid="244772" grpId="0" animBg="1"/>
      <p:bldP spid="2447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29" name="Line 25"/>
          <p:cNvSpPr>
            <a:spLocks noChangeShapeType="1"/>
          </p:cNvSpPr>
          <p:nvPr/>
        </p:nvSpPr>
        <p:spPr bwMode="auto">
          <a:xfrm>
            <a:off x="2408238" y="1773238"/>
            <a:ext cx="2689225" cy="24685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18" name="Line 14"/>
          <p:cNvSpPr>
            <a:spLocks noChangeShapeType="1"/>
          </p:cNvSpPr>
          <p:nvPr/>
        </p:nvSpPr>
        <p:spPr bwMode="auto">
          <a:xfrm>
            <a:off x="2962275" y="2281238"/>
            <a:ext cx="1366838" cy="1262062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62" name="Line 58"/>
          <p:cNvSpPr>
            <a:spLocks noChangeShapeType="1"/>
          </p:cNvSpPr>
          <p:nvPr/>
        </p:nvSpPr>
        <p:spPr bwMode="auto">
          <a:xfrm>
            <a:off x="4371975" y="1555750"/>
            <a:ext cx="1588" cy="3000375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73" name="Line 69"/>
          <p:cNvSpPr>
            <a:spLocks noChangeShapeType="1"/>
          </p:cNvSpPr>
          <p:nvPr/>
        </p:nvSpPr>
        <p:spPr bwMode="auto">
          <a:xfrm flipH="1">
            <a:off x="2962275" y="2174875"/>
            <a:ext cx="3175" cy="352425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74" name="Text Box 70"/>
          <p:cNvSpPr txBox="1">
            <a:spLocks noChangeArrowheads="1"/>
          </p:cNvSpPr>
          <p:nvPr/>
        </p:nvSpPr>
        <p:spPr bwMode="auto">
          <a:xfrm>
            <a:off x="2989263" y="2908300"/>
            <a:ext cx="8080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i=áll.</a:t>
            </a:r>
            <a:endParaRPr lang="hu-HU" sz="2000" baseline="-25000" dirty="0"/>
          </a:p>
        </p:txBody>
      </p:sp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242888"/>
            <a:ext cx="8229600" cy="60960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Keverés nélküli klímaberendezés téli üzeme</a:t>
            </a:r>
          </a:p>
        </p:txBody>
      </p:sp>
      <p:sp>
        <p:nvSpPr>
          <p:cNvPr id="251910" name="Freeform 6"/>
          <p:cNvSpPr>
            <a:spLocks/>
          </p:cNvSpPr>
          <p:nvPr/>
        </p:nvSpPr>
        <p:spPr bwMode="auto">
          <a:xfrm>
            <a:off x="3621088" y="2728913"/>
            <a:ext cx="1766887" cy="1657350"/>
          </a:xfrm>
          <a:custGeom>
            <a:avLst/>
            <a:gdLst/>
            <a:ahLst/>
            <a:cxnLst>
              <a:cxn ang="0">
                <a:pos x="0" y="1044"/>
              </a:cxn>
              <a:cxn ang="0">
                <a:pos x="312" y="684"/>
              </a:cxn>
              <a:cxn ang="0">
                <a:pos x="648" y="372"/>
              </a:cxn>
              <a:cxn ang="0">
                <a:pos x="1089" y="0"/>
              </a:cxn>
            </a:cxnLst>
            <a:rect l="0" t="0" r="r" b="b"/>
            <a:pathLst>
              <a:path w="1089" h="1044">
                <a:moveTo>
                  <a:pt x="0" y="1044"/>
                </a:moveTo>
                <a:cubicBezTo>
                  <a:pt x="102" y="920"/>
                  <a:pt x="204" y="796"/>
                  <a:pt x="312" y="684"/>
                </a:cubicBezTo>
                <a:cubicBezTo>
                  <a:pt x="420" y="572"/>
                  <a:pt x="519" y="486"/>
                  <a:pt x="648" y="372"/>
                </a:cubicBezTo>
                <a:cubicBezTo>
                  <a:pt x="777" y="258"/>
                  <a:pt x="1015" y="62"/>
                  <a:pt x="1089" y="0"/>
                </a:cubicBezTo>
              </a:path>
            </a:pathLst>
          </a:custGeom>
          <a:noFill/>
          <a:ln w="19050" cap="flat" cmpd="sng">
            <a:solidFill>
              <a:srgbClr val="66FF33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11" name="Freeform 7"/>
          <p:cNvSpPr>
            <a:spLocks/>
          </p:cNvSpPr>
          <p:nvPr/>
        </p:nvSpPr>
        <p:spPr bwMode="auto">
          <a:xfrm>
            <a:off x="3027363" y="1847850"/>
            <a:ext cx="3670300" cy="3962400"/>
          </a:xfrm>
          <a:custGeom>
            <a:avLst/>
            <a:gdLst/>
            <a:ahLst/>
            <a:cxnLst>
              <a:cxn ang="0">
                <a:pos x="0" y="2496"/>
              </a:cxn>
              <a:cxn ang="0">
                <a:pos x="104" y="2160"/>
              </a:cxn>
              <a:cxn ang="0">
                <a:pos x="352" y="1728"/>
              </a:cxn>
              <a:cxn ang="0">
                <a:pos x="776" y="1232"/>
              </a:cxn>
              <a:cxn ang="0">
                <a:pos x="1736" y="416"/>
              </a:cxn>
              <a:cxn ang="0">
                <a:pos x="2312" y="0"/>
              </a:cxn>
            </a:cxnLst>
            <a:rect l="0" t="0" r="r" b="b"/>
            <a:pathLst>
              <a:path w="2312" h="2496">
                <a:moveTo>
                  <a:pt x="0" y="2496"/>
                </a:moveTo>
                <a:cubicBezTo>
                  <a:pt x="17" y="2440"/>
                  <a:pt x="45" y="2288"/>
                  <a:pt x="104" y="2160"/>
                </a:cubicBezTo>
                <a:cubicBezTo>
                  <a:pt x="163" y="2032"/>
                  <a:pt x="240" y="1883"/>
                  <a:pt x="352" y="1728"/>
                </a:cubicBezTo>
                <a:cubicBezTo>
                  <a:pt x="464" y="1573"/>
                  <a:pt x="545" y="1451"/>
                  <a:pt x="776" y="1232"/>
                </a:cubicBezTo>
                <a:cubicBezTo>
                  <a:pt x="1007" y="1013"/>
                  <a:pt x="1480" y="621"/>
                  <a:pt x="1736" y="416"/>
                </a:cubicBezTo>
                <a:cubicBezTo>
                  <a:pt x="1992" y="211"/>
                  <a:pt x="2152" y="105"/>
                  <a:pt x="2312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17" name="Line 13"/>
          <p:cNvSpPr>
            <a:spLocks noChangeShapeType="1"/>
          </p:cNvSpPr>
          <p:nvPr/>
        </p:nvSpPr>
        <p:spPr bwMode="auto">
          <a:xfrm flipV="1">
            <a:off x="2960688" y="2330450"/>
            <a:ext cx="4762" cy="3262313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19" name="Line 15"/>
          <p:cNvSpPr>
            <a:spLocks noChangeShapeType="1"/>
          </p:cNvSpPr>
          <p:nvPr/>
        </p:nvSpPr>
        <p:spPr bwMode="auto">
          <a:xfrm flipV="1">
            <a:off x="4371975" y="1728788"/>
            <a:ext cx="0" cy="1847850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0" name="Line 16"/>
          <p:cNvSpPr>
            <a:spLocks noChangeShapeType="1"/>
          </p:cNvSpPr>
          <p:nvPr/>
        </p:nvSpPr>
        <p:spPr bwMode="auto">
          <a:xfrm flipV="1">
            <a:off x="2814638" y="976313"/>
            <a:ext cx="2238375" cy="2271712"/>
          </a:xfrm>
          <a:prstGeom prst="line">
            <a:avLst/>
          </a:prstGeom>
          <a:noFill/>
          <a:ln w="57150">
            <a:solidFill>
              <a:srgbClr val="FF3300"/>
            </a:solidFill>
            <a:prstDash val="lgDash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1" name="Line 17"/>
          <p:cNvSpPr>
            <a:spLocks noChangeShapeType="1"/>
          </p:cNvSpPr>
          <p:nvPr/>
        </p:nvSpPr>
        <p:spPr bwMode="auto">
          <a:xfrm flipV="1">
            <a:off x="1260475" y="1666875"/>
            <a:ext cx="3416300" cy="936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2" name="Line 18"/>
          <p:cNvSpPr>
            <a:spLocks noChangeShapeType="1"/>
          </p:cNvSpPr>
          <p:nvPr/>
        </p:nvSpPr>
        <p:spPr bwMode="auto">
          <a:xfrm>
            <a:off x="4124325" y="1443038"/>
            <a:ext cx="1919288" cy="1776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4" name="Line 20"/>
          <p:cNvSpPr>
            <a:spLocks noChangeShapeType="1"/>
          </p:cNvSpPr>
          <p:nvPr/>
        </p:nvSpPr>
        <p:spPr bwMode="auto">
          <a:xfrm>
            <a:off x="1417638" y="6026150"/>
            <a:ext cx="525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5" name="Line 21"/>
          <p:cNvSpPr>
            <a:spLocks noChangeShapeType="1"/>
          </p:cNvSpPr>
          <p:nvPr/>
        </p:nvSpPr>
        <p:spPr bwMode="auto">
          <a:xfrm flipV="1">
            <a:off x="1417638" y="1339850"/>
            <a:ext cx="0" cy="4679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6" name="Line 22"/>
          <p:cNvSpPr>
            <a:spLocks noChangeShapeType="1"/>
          </p:cNvSpPr>
          <p:nvPr/>
        </p:nvSpPr>
        <p:spPr bwMode="auto">
          <a:xfrm flipV="1">
            <a:off x="1266825" y="2284413"/>
            <a:ext cx="2000250" cy="47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7" name="Line 23"/>
          <p:cNvSpPr>
            <a:spLocks noChangeShapeType="1"/>
          </p:cNvSpPr>
          <p:nvPr/>
        </p:nvSpPr>
        <p:spPr bwMode="auto">
          <a:xfrm flipV="1">
            <a:off x="1252538" y="3579813"/>
            <a:ext cx="3416300" cy="936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8" name="Line 24"/>
          <p:cNvSpPr>
            <a:spLocks noChangeShapeType="1"/>
          </p:cNvSpPr>
          <p:nvPr/>
        </p:nvSpPr>
        <p:spPr bwMode="auto">
          <a:xfrm flipV="1">
            <a:off x="1282700" y="5605463"/>
            <a:ext cx="1876425" cy="33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30" name="Line 26"/>
          <p:cNvSpPr>
            <a:spLocks noChangeShapeType="1"/>
          </p:cNvSpPr>
          <p:nvPr/>
        </p:nvSpPr>
        <p:spPr bwMode="auto">
          <a:xfrm>
            <a:off x="1284288" y="4032250"/>
            <a:ext cx="2162175" cy="2000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32" name="Line 28"/>
          <p:cNvSpPr>
            <a:spLocks noChangeShapeType="1"/>
          </p:cNvSpPr>
          <p:nvPr/>
        </p:nvSpPr>
        <p:spPr bwMode="auto">
          <a:xfrm rot="-5400000">
            <a:off x="4959350" y="3152775"/>
            <a:ext cx="1019175" cy="949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33" name="Line 29"/>
          <p:cNvSpPr>
            <a:spLocks noChangeShapeType="1"/>
          </p:cNvSpPr>
          <p:nvPr/>
        </p:nvSpPr>
        <p:spPr bwMode="auto">
          <a:xfrm rot="-5400000">
            <a:off x="3267869" y="4199732"/>
            <a:ext cx="1781175" cy="1665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34" name="Text Box 30"/>
          <p:cNvSpPr txBox="1">
            <a:spLocks noChangeArrowheads="1"/>
          </p:cNvSpPr>
          <p:nvPr/>
        </p:nvSpPr>
        <p:spPr bwMode="auto">
          <a:xfrm>
            <a:off x="6402388" y="5789613"/>
            <a:ext cx="17383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x</a:t>
            </a:r>
            <a:r>
              <a:rPr lang="hu-HU" sz="2000" dirty="0"/>
              <a:t> (</a:t>
            </a:r>
            <a:r>
              <a:rPr lang="hu-HU" sz="2000" i="1" dirty="0"/>
              <a:t>kg/</a:t>
            </a:r>
            <a:r>
              <a:rPr lang="hu-HU" sz="2000" i="1" dirty="0" err="1"/>
              <a:t>kg</a:t>
            </a:r>
            <a:r>
              <a:rPr lang="hu-HU" sz="2000" dirty="0"/>
              <a:t>)</a:t>
            </a:r>
          </a:p>
        </p:txBody>
      </p:sp>
      <p:sp>
        <p:nvSpPr>
          <p:cNvPr id="251935" name="Text Box 31"/>
          <p:cNvSpPr txBox="1">
            <a:spLocks noChangeArrowheads="1"/>
          </p:cNvSpPr>
          <p:nvPr/>
        </p:nvSpPr>
        <p:spPr bwMode="auto">
          <a:xfrm>
            <a:off x="646113" y="920750"/>
            <a:ext cx="17383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 smtClean="0"/>
              <a:t>h</a:t>
            </a:r>
            <a:r>
              <a:rPr lang="hu-HU" sz="2000" dirty="0" smtClean="0"/>
              <a:t> </a:t>
            </a:r>
            <a:r>
              <a:rPr lang="hu-HU" sz="2000" dirty="0"/>
              <a:t>(</a:t>
            </a:r>
            <a:r>
              <a:rPr lang="hu-HU" sz="2000" i="1" dirty="0"/>
              <a:t>J/kg</a:t>
            </a:r>
            <a:r>
              <a:rPr lang="hu-HU" sz="2000" dirty="0"/>
              <a:t>)</a:t>
            </a:r>
          </a:p>
        </p:txBody>
      </p:sp>
      <p:sp>
        <p:nvSpPr>
          <p:cNvPr id="251936" name="Text Box 32"/>
          <p:cNvSpPr txBox="1">
            <a:spLocks noChangeArrowheads="1"/>
          </p:cNvSpPr>
          <p:nvPr/>
        </p:nvSpPr>
        <p:spPr bwMode="auto">
          <a:xfrm>
            <a:off x="2673350" y="5621338"/>
            <a:ext cx="5032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A</a:t>
            </a:r>
          </a:p>
        </p:txBody>
      </p:sp>
      <p:sp>
        <p:nvSpPr>
          <p:cNvPr id="251937" name="Text Box 33"/>
          <p:cNvSpPr txBox="1">
            <a:spLocks noChangeArrowheads="1"/>
          </p:cNvSpPr>
          <p:nvPr/>
        </p:nvSpPr>
        <p:spPr bwMode="auto">
          <a:xfrm>
            <a:off x="2705100" y="1800225"/>
            <a:ext cx="5032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B</a:t>
            </a:r>
          </a:p>
        </p:txBody>
      </p:sp>
      <p:sp>
        <p:nvSpPr>
          <p:cNvPr id="251938" name="Text Box 34"/>
          <p:cNvSpPr txBox="1">
            <a:spLocks noChangeArrowheads="1"/>
          </p:cNvSpPr>
          <p:nvPr/>
        </p:nvSpPr>
        <p:spPr bwMode="auto">
          <a:xfrm>
            <a:off x="4398963" y="3416300"/>
            <a:ext cx="5032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C</a:t>
            </a:r>
          </a:p>
        </p:txBody>
      </p:sp>
      <p:sp>
        <p:nvSpPr>
          <p:cNvPr id="251939" name="Text Box 35"/>
          <p:cNvSpPr txBox="1">
            <a:spLocks noChangeArrowheads="1"/>
          </p:cNvSpPr>
          <p:nvPr/>
        </p:nvSpPr>
        <p:spPr bwMode="auto">
          <a:xfrm>
            <a:off x="4144963" y="1181100"/>
            <a:ext cx="5032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 dirty="0"/>
              <a:t>D</a:t>
            </a:r>
          </a:p>
        </p:txBody>
      </p:sp>
      <p:sp>
        <p:nvSpPr>
          <p:cNvPr id="251940" name="AutoShape 36"/>
          <p:cNvSpPr>
            <a:spLocks noChangeArrowheads="1"/>
          </p:cNvSpPr>
          <p:nvPr/>
        </p:nvSpPr>
        <p:spPr bwMode="auto">
          <a:xfrm>
            <a:off x="200025" y="4222750"/>
            <a:ext cx="1079500" cy="960438"/>
          </a:xfrm>
          <a:prstGeom prst="wedgeRoundRectCallout">
            <a:avLst>
              <a:gd name="adj1" fmla="val 200736"/>
              <a:gd name="adj2" fmla="val 9115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Külső levegő állapota</a:t>
            </a:r>
          </a:p>
        </p:txBody>
      </p:sp>
      <p:sp>
        <p:nvSpPr>
          <p:cNvPr id="251941" name="AutoShape 37"/>
          <p:cNvSpPr>
            <a:spLocks noChangeArrowheads="1"/>
          </p:cNvSpPr>
          <p:nvPr/>
        </p:nvSpPr>
        <p:spPr bwMode="auto">
          <a:xfrm>
            <a:off x="6075363" y="984250"/>
            <a:ext cx="1385887" cy="960438"/>
          </a:xfrm>
          <a:prstGeom prst="wedgeRoundRectCallout">
            <a:avLst>
              <a:gd name="adj1" fmla="val -168329"/>
              <a:gd name="adj2" fmla="val 2140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Szellőző levegő állapota</a:t>
            </a:r>
          </a:p>
        </p:txBody>
      </p:sp>
      <p:sp>
        <p:nvSpPr>
          <p:cNvPr id="251942" name="AutoShape 38"/>
          <p:cNvSpPr>
            <a:spLocks noChangeArrowheads="1"/>
          </p:cNvSpPr>
          <p:nvPr/>
        </p:nvSpPr>
        <p:spPr bwMode="auto">
          <a:xfrm>
            <a:off x="198438" y="2697163"/>
            <a:ext cx="1111250" cy="457200"/>
          </a:xfrm>
          <a:prstGeom prst="wedgeRoundRectCallout">
            <a:avLst>
              <a:gd name="adj1" fmla="val 197569"/>
              <a:gd name="adj2" fmla="val 12473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>
                <a:solidFill>
                  <a:srgbClr val="00506E"/>
                </a:solidFill>
              </a:rPr>
              <a:t>Előfűtés</a:t>
            </a:r>
          </a:p>
        </p:txBody>
      </p:sp>
      <p:sp>
        <p:nvSpPr>
          <p:cNvPr id="251943" name="AutoShape 39"/>
          <p:cNvSpPr>
            <a:spLocks noChangeArrowheads="1"/>
          </p:cNvSpPr>
          <p:nvPr/>
        </p:nvSpPr>
        <p:spPr bwMode="auto">
          <a:xfrm>
            <a:off x="2978150" y="920750"/>
            <a:ext cx="1111250" cy="579438"/>
          </a:xfrm>
          <a:prstGeom prst="wedgeRoundRectCallout">
            <a:avLst>
              <a:gd name="adj1" fmla="val 19431"/>
              <a:gd name="adj2" fmla="val 30534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Nedves hőcsere</a:t>
            </a:r>
          </a:p>
        </p:txBody>
      </p:sp>
      <p:sp>
        <p:nvSpPr>
          <p:cNvPr id="251944" name="AutoShape 40"/>
          <p:cNvSpPr>
            <a:spLocks noChangeArrowheads="1"/>
          </p:cNvSpPr>
          <p:nvPr/>
        </p:nvSpPr>
        <p:spPr bwMode="auto">
          <a:xfrm>
            <a:off x="7261225" y="2095500"/>
            <a:ext cx="1201738" cy="457200"/>
          </a:xfrm>
          <a:prstGeom prst="wedgeRoundRectCallout">
            <a:avLst>
              <a:gd name="adj1" fmla="val -287648"/>
              <a:gd name="adj2" fmla="val 2604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Utófűtés</a:t>
            </a:r>
          </a:p>
        </p:txBody>
      </p:sp>
      <p:sp>
        <p:nvSpPr>
          <p:cNvPr id="251946" name="Text Box 42"/>
          <p:cNvSpPr txBox="1">
            <a:spLocks noChangeArrowheads="1"/>
          </p:cNvSpPr>
          <p:nvPr/>
        </p:nvSpPr>
        <p:spPr bwMode="auto">
          <a:xfrm>
            <a:off x="849313" y="5400675"/>
            <a:ext cx="4746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</a:t>
            </a:r>
            <a:r>
              <a:rPr lang="hu-HU" sz="2000" b="1" i="1" baseline="-25000"/>
              <a:t>A</a:t>
            </a:r>
            <a:endParaRPr lang="hu-HU" sz="2000" baseline="-25000"/>
          </a:p>
        </p:txBody>
      </p:sp>
      <p:sp>
        <p:nvSpPr>
          <p:cNvPr id="251947" name="Text Box 43"/>
          <p:cNvSpPr txBox="1">
            <a:spLocks noChangeArrowheads="1"/>
          </p:cNvSpPr>
          <p:nvPr/>
        </p:nvSpPr>
        <p:spPr bwMode="auto">
          <a:xfrm>
            <a:off x="798513" y="3425825"/>
            <a:ext cx="4746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</a:t>
            </a:r>
            <a:r>
              <a:rPr lang="hu-HU" sz="2000" b="1" i="1" baseline="-25000"/>
              <a:t>C</a:t>
            </a:r>
            <a:endParaRPr lang="hu-HU" sz="2000" baseline="-25000"/>
          </a:p>
        </p:txBody>
      </p:sp>
      <p:sp>
        <p:nvSpPr>
          <p:cNvPr id="251948" name="Text Box 44"/>
          <p:cNvSpPr txBox="1">
            <a:spLocks noChangeArrowheads="1"/>
          </p:cNvSpPr>
          <p:nvPr/>
        </p:nvSpPr>
        <p:spPr bwMode="auto">
          <a:xfrm>
            <a:off x="795338" y="2074863"/>
            <a:ext cx="4746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</a:t>
            </a:r>
            <a:r>
              <a:rPr lang="hu-HU" sz="2000" b="1" i="1" baseline="-25000"/>
              <a:t>B</a:t>
            </a:r>
            <a:endParaRPr lang="hu-HU" sz="2000" baseline="-25000"/>
          </a:p>
        </p:txBody>
      </p:sp>
      <p:sp>
        <p:nvSpPr>
          <p:cNvPr id="251949" name="Text Box 45"/>
          <p:cNvSpPr txBox="1">
            <a:spLocks noChangeArrowheads="1"/>
          </p:cNvSpPr>
          <p:nvPr/>
        </p:nvSpPr>
        <p:spPr bwMode="auto">
          <a:xfrm>
            <a:off x="842963" y="1519238"/>
            <a:ext cx="4746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</a:t>
            </a:r>
            <a:r>
              <a:rPr lang="hu-HU" sz="2000" b="1" i="1" baseline="-25000"/>
              <a:t>D</a:t>
            </a:r>
            <a:endParaRPr lang="hu-HU" sz="2000" baseline="-25000"/>
          </a:p>
        </p:txBody>
      </p:sp>
      <p:sp>
        <p:nvSpPr>
          <p:cNvPr id="251950" name="Text Box 46"/>
          <p:cNvSpPr txBox="1">
            <a:spLocks noChangeArrowheads="1"/>
          </p:cNvSpPr>
          <p:nvPr/>
        </p:nvSpPr>
        <p:spPr bwMode="auto">
          <a:xfrm>
            <a:off x="1970088" y="4414838"/>
            <a:ext cx="4746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i</a:t>
            </a:r>
            <a:r>
              <a:rPr lang="hu-HU" sz="2000" b="1" i="1" baseline="-25000"/>
              <a:t>A</a:t>
            </a:r>
            <a:endParaRPr lang="hu-HU" sz="2000" baseline="-25000"/>
          </a:p>
        </p:txBody>
      </p:sp>
      <p:sp>
        <p:nvSpPr>
          <p:cNvPr id="251951" name="Text Box 47"/>
          <p:cNvSpPr txBox="1">
            <a:spLocks noChangeArrowheads="1"/>
          </p:cNvSpPr>
          <p:nvPr/>
        </p:nvSpPr>
        <p:spPr bwMode="auto">
          <a:xfrm>
            <a:off x="3302000" y="2865438"/>
            <a:ext cx="4746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 err="1"/>
              <a:t>i</a:t>
            </a:r>
            <a:r>
              <a:rPr lang="hu-HU" sz="2000" b="1" i="1" baseline="-25000" dirty="0" err="1"/>
              <a:t>B</a:t>
            </a:r>
            <a:endParaRPr lang="hu-HU" sz="2000" baseline="-25000" dirty="0"/>
          </a:p>
        </p:txBody>
      </p:sp>
      <p:sp>
        <p:nvSpPr>
          <p:cNvPr id="251952" name="Text Box 48"/>
          <p:cNvSpPr txBox="1">
            <a:spLocks noChangeArrowheads="1"/>
          </p:cNvSpPr>
          <p:nvPr/>
        </p:nvSpPr>
        <p:spPr bwMode="auto">
          <a:xfrm>
            <a:off x="4918075" y="1936750"/>
            <a:ext cx="4746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i</a:t>
            </a:r>
            <a:r>
              <a:rPr lang="hu-HU" sz="2000" b="1" i="1" baseline="-25000"/>
              <a:t>D</a:t>
            </a:r>
            <a:endParaRPr lang="hu-HU" sz="2000" baseline="-25000"/>
          </a:p>
        </p:txBody>
      </p:sp>
      <p:graphicFrame>
        <p:nvGraphicFramePr>
          <p:cNvPr id="251957" name="Object 53"/>
          <p:cNvGraphicFramePr>
            <a:graphicFrameLocks noChangeAspect="1"/>
          </p:cNvGraphicFramePr>
          <p:nvPr/>
        </p:nvGraphicFramePr>
        <p:xfrm>
          <a:off x="5487988" y="3670300"/>
          <a:ext cx="1582737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03" name="Egyenlet" r:id="rId3" imgW="825480" imgH="228600" progId="Equation.3">
                  <p:embed/>
                </p:oleObj>
              </mc:Choice>
              <mc:Fallback>
                <p:oleObj name="Egyenlet" r:id="rId3" imgW="825480" imgH="22860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988" y="3670300"/>
                        <a:ext cx="1582737" cy="4397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945" name="AutoShape 41"/>
          <p:cNvSpPr>
            <a:spLocks noChangeArrowheads="1"/>
          </p:cNvSpPr>
          <p:nvPr/>
        </p:nvSpPr>
        <p:spPr bwMode="auto">
          <a:xfrm>
            <a:off x="7070725" y="2697163"/>
            <a:ext cx="1277938" cy="823912"/>
          </a:xfrm>
          <a:prstGeom prst="wedgeRoundRectCallout">
            <a:avLst>
              <a:gd name="adj1" fmla="val -329630"/>
              <a:gd name="adj2" fmla="val -6656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l-GR">
              <a:solidFill>
                <a:srgbClr val="00506E"/>
              </a:solidFill>
              <a:cs typeface="Arial" charset="0"/>
            </a:endParaRPr>
          </a:p>
        </p:txBody>
      </p:sp>
      <p:graphicFrame>
        <p:nvGraphicFramePr>
          <p:cNvPr id="251960" name="Object 56"/>
          <p:cNvGraphicFramePr>
            <a:graphicFrameLocks noChangeAspect="1"/>
          </p:cNvGraphicFramePr>
          <p:nvPr/>
        </p:nvGraphicFramePr>
        <p:xfrm>
          <a:off x="7140639" y="2744788"/>
          <a:ext cx="11350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04" name="Equation" r:id="rId5" imgW="711000" imgH="457200" progId="Equation.3">
                  <p:embed/>
                </p:oleObj>
              </mc:Choice>
              <mc:Fallback>
                <p:oleObj name="Equation" r:id="rId5" imgW="711000" imgH="45720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639" y="2744788"/>
                        <a:ext cx="1135062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963" name="Line 59"/>
          <p:cNvSpPr>
            <a:spLocks noChangeShapeType="1"/>
          </p:cNvSpPr>
          <p:nvPr/>
        </p:nvSpPr>
        <p:spPr bwMode="auto">
          <a:xfrm>
            <a:off x="2987675" y="4498975"/>
            <a:ext cx="13858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251966" name="Object 62"/>
          <p:cNvGraphicFramePr>
            <a:graphicFrameLocks noChangeAspect="1"/>
          </p:cNvGraphicFramePr>
          <p:nvPr/>
        </p:nvGraphicFramePr>
        <p:xfrm>
          <a:off x="3513138" y="4110038"/>
          <a:ext cx="458787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05" name="Egyenlet" r:id="rId7" imgW="228600" imgH="164880" progId="Equation.3">
                  <p:embed/>
                </p:oleObj>
              </mc:Choice>
              <mc:Fallback>
                <p:oleObj name="Egyenlet" r:id="rId7" imgW="228600" imgH="164880" progId="Equation.3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8" y="4110038"/>
                        <a:ext cx="458787" cy="33178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69" name="Object 65"/>
          <p:cNvGraphicFramePr>
            <a:graphicFrameLocks noChangeAspect="1"/>
          </p:cNvGraphicFramePr>
          <p:nvPr/>
        </p:nvGraphicFramePr>
        <p:xfrm>
          <a:off x="5588635" y="4414838"/>
          <a:ext cx="316706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06" name="Equation" r:id="rId9" imgW="1396800" imgH="253800" progId="Equation.3">
                  <p:embed/>
                </p:oleObj>
              </mc:Choice>
              <mc:Fallback>
                <p:oleObj name="Equation" r:id="rId9" imgW="1396800" imgH="253800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635" y="4414838"/>
                        <a:ext cx="3167063" cy="5762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72" name="Object 68"/>
          <p:cNvGraphicFramePr>
            <a:graphicFrameLocks noChangeAspect="1"/>
          </p:cNvGraphicFramePr>
          <p:nvPr/>
        </p:nvGraphicFramePr>
        <p:xfrm>
          <a:off x="5641848" y="5056188"/>
          <a:ext cx="2374392" cy="515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07" name="Equation" r:id="rId11" imgW="1054080" imgH="228600" progId="Equation.3">
                  <p:embed/>
                </p:oleObj>
              </mc:Choice>
              <mc:Fallback>
                <p:oleObj name="Equation" r:id="rId11" imgW="1054080" imgH="2286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1848" y="5056188"/>
                        <a:ext cx="2374392" cy="51570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914" name="Oval 10"/>
          <p:cNvSpPr>
            <a:spLocks noChangeArrowheads="1"/>
          </p:cNvSpPr>
          <p:nvPr/>
        </p:nvSpPr>
        <p:spPr bwMode="auto">
          <a:xfrm>
            <a:off x="4318000" y="1617663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12" name="Oval 8"/>
          <p:cNvSpPr>
            <a:spLocks noChangeArrowheads="1"/>
          </p:cNvSpPr>
          <p:nvPr/>
        </p:nvSpPr>
        <p:spPr bwMode="auto">
          <a:xfrm>
            <a:off x="2908300" y="5541963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16" name="Oval 12"/>
          <p:cNvSpPr>
            <a:spLocks noChangeArrowheads="1"/>
          </p:cNvSpPr>
          <p:nvPr/>
        </p:nvSpPr>
        <p:spPr bwMode="auto">
          <a:xfrm>
            <a:off x="2909888" y="2227263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15" name="Oval 11"/>
          <p:cNvSpPr>
            <a:spLocks noChangeArrowheads="1"/>
          </p:cNvSpPr>
          <p:nvPr/>
        </p:nvSpPr>
        <p:spPr bwMode="auto">
          <a:xfrm>
            <a:off x="4319588" y="3530600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55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5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graphicFrame>
        <p:nvGraphicFramePr>
          <p:cNvPr id="251953" name="Object 49"/>
          <p:cNvGraphicFramePr>
            <a:graphicFrameLocks noGrp="1" noChangeAspect="1"/>
          </p:cNvGraphicFramePr>
          <p:nvPr>
            <p:ph sz="half" idx="1"/>
          </p:nvPr>
        </p:nvGraphicFramePr>
        <p:xfrm>
          <a:off x="1498972" y="3748088"/>
          <a:ext cx="1390278" cy="38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08" name="Egyenlet" r:id="rId13" imgW="825480" imgH="228600" progId="Equation.3">
                  <p:embed/>
                </p:oleObj>
              </mc:Choice>
              <mc:Fallback>
                <p:oleObj name="Egyenlet" r:id="rId13" imgW="825480" imgH="2286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972" y="3748088"/>
                        <a:ext cx="1390278" cy="385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1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1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1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1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1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1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1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1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1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1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5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1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1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1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1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1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1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1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1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1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1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5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5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5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51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25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25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1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5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51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51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1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1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1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1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25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500"/>
                            </p:stCondLst>
                            <p:childTnLst>
                              <p:par>
                                <p:cTn id="158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1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51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0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251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500"/>
                            </p:stCondLst>
                            <p:childTnLst>
                              <p:par>
                                <p:cTn id="1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25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25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251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25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25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000"/>
                            </p:stCondLst>
                            <p:childTnLst>
                              <p:par>
                                <p:cTn id="19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51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51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51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51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500"/>
                            </p:stCondLst>
                            <p:childTnLst>
                              <p:par>
                                <p:cTn id="2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25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000"/>
                            </p:stCondLst>
                            <p:childTnLst>
                              <p:par>
                                <p:cTn id="20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251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51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25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500"/>
                            </p:stCondLst>
                            <p:childTnLst>
                              <p:par>
                                <p:cTn id="21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51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51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51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251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51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51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51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51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51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251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500"/>
                            </p:stCondLst>
                            <p:childTnLst>
                              <p:par>
                                <p:cTn id="2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51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51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51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51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500"/>
                                        <p:tgtEl>
                                          <p:spTgt spid="25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500"/>
                            </p:stCondLst>
                            <p:childTnLst>
                              <p:par>
                                <p:cTn id="2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251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251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51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51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51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51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251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5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51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51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29" grpId="0" animBg="1"/>
      <p:bldP spid="251918" grpId="0" animBg="1"/>
      <p:bldP spid="251962" grpId="0" animBg="1"/>
      <p:bldP spid="251973" grpId="0" animBg="1"/>
      <p:bldP spid="251974" grpId="0"/>
      <p:bldP spid="251974" grpId="1"/>
      <p:bldP spid="251910" grpId="0" animBg="1"/>
      <p:bldP spid="251911" grpId="0" animBg="1"/>
      <p:bldP spid="251917" grpId="0" animBg="1"/>
      <p:bldP spid="251919" grpId="0" animBg="1"/>
      <p:bldP spid="251920" grpId="0" animBg="1"/>
      <p:bldP spid="251921" grpId="0" animBg="1"/>
      <p:bldP spid="251922" grpId="0" animBg="1"/>
      <p:bldP spid="251924" grpId="0" animBg="1"/>
      <p:bldP spid="251925" grpId="0" animBg="1"/>
      <p:bldP spid="251926" grpId="0" animBg="1"/>
      <p:bldP spid="251927" grpId="0" animBg="1"/>
      <p:bldP spid="251928" grpId="0" animBg="1"/>
      <p:bldP spid="251930" grpId="0" animBg="1"/>
      <p:bldP spid="251932" grpId="0" animBg="1"/>
      <p:bldP spid="251933" grpId="0" animBg="1"/>
      <p:bldP spid="251934" grpId="0"/>
      <p:bldP spid="251935" grpId="0"/>
      <p:bldP spid="251936" grpId="0"/>
      <p:bldP spid="251937" grpId="0"/>
      <p:bldP spid="251938" grpId="0"/>
      <p:bldP spid="251939" grpId="0"/>
      <p:bldP spid="251940" grpId="0" animBg="1"/>
      <p:bldP spid="251941" grpId="0" animBg="1"/>
      <p:bldP spid="251942" grpId="0" animBg="1"/>
      <p:bldP spid="251943" grpId="0" animBg="1"/>
      <p:bldP spid="251944" grpId="0" animBg="1"/>
      <p:bldP spid="251946" grpId="0"/>
      <p:bldP spid="251947" grpId="0"/>
      <p:bldP spid="251948" grpId="0"/>
      <p:bldP spid="251949" grpId="0"/>
      <p:bldP spid="251950" grpId="0"/>
      <p:bldP spid="251951" grpId="0"/>
      <p:bldP spid="251952" grpId="0"/>
      <p:bldP spid="251945" grpId="0" animBg="1"/>
      <p:bldP spid="251963" grpId="0" animBg="1"/>
      <p:bldP spid="251914" grpId="0" animBg="1"/>
      <p:bldP spid="251912" grpId="0" animBg="1"/>
      <p:bldP spid="251916" grpId="0" animBg="1"/>
      <p:bldP spid="2519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3" name="Rectangle 3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Keverés nélküli klímaberendezés nyári üzeme</a:t>
            </a:r>
          </a:p>
        </p:txBody>
      </p:sp>
      <p:pic>
        <p:nvPicPr>
          <p:cNvPr id="261174" name="Picture 54" descr="Klíma (nyár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62088" y="836613"/>
            <a:ext cx="6630987" cy="5351462"/>
          </a:xfrm>
          <a:noFill/>
          <a:ln>
            <a:solidFill>
              <a:srgbClr val="66FF33"/>
            </a:solidFill>
          </a:ln>
        </p:spPr>
      </p:pic>
      <p:sp>
        <p:nvSpPr>
          <p:cNvPr id="261176" name="AutoShape 56"/>
          <p:cNvSpPr>
            <a:spLocks noChangeArrowheads="1"/>
          </p:cNvSpPr>
          <p:nvPr/>
        </p:nvSpPr>
        <p:spPr bwMode="auto">
          <a:xfrm>
            <a:off x="7566025" y="2174875"/>
            <a:ext cx="1387475" cy="693738"/>
          </a:xfrm>
          <a:prstGeom prst="wedgeRoundRectCallout">
            <a:avLst>
              <a:gd name="adj1" fmla="val -264875"/>
              <a:gd name="adj2" fmla="val 9713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hűtés</a:t>
            </a:r>
          </a:p>
        </p:txBody>
      </p:sp>
      <p:sp>
        <p:nvSpPr>
          <p:cNvPr id="261177" name="AutoShape 57"/>
          <p:cNvSpPr>
            <a:spLocks noChangeArrowheads="1"/>
          </p:cNvSpPr>
          <p:nvPr/>
        </p:nvSpPr>
        <p:spPr bwMode="auto">
          <a:xfrm>
            <a:off x="319088" y="3748088"/>
            <a:ext cx="1387475" cy="620712"/>
          </a:xfrm>
          <a:prstGeom prst="wedgeRoundRectCallout">
            <a:avLst>
              <a:gd name="adj1" fmla="val 176431"/>
              <a:gd name="adj2" fmla="val 4616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fűtés</a:t>
            </a:r>
          </a:p>
        </p:txBody>
      </p:sp>
      <p:sp>
        <p:nvSpPr>
          <p:cNvPr id="261178" name="AutoShape 58"/>
          <p:cNvSpPr>
            <a:spLocks noChangeArrowheads="1"/>
          </p:cNvSpPr>
          <p:nvPr/>
        </p:nvSpPr>
        <p:spPr bwMode="auto">
          <a:xfrm>
            <a:off x="836613" y="835025"/>
            <a:ext cx="2728912" cy="693738"/>
          </a:xfrm>
          <a:prstGeom prst="wedgeRoundRectCallout">
            <a:avLst>
              <a:gd name="adj1" fmla="val 45639"/>
              <a:gd name="adj2" fmla="val 39828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térbe belépő levegő állapota</a:t>
            </a:r>
          </a:p>
        </p:txBody>
      </p:sp>
      <p:sp>
        <p:nvSpPr>
          <p:cNvPr id="261179" name="AutoShape 59"/>
          <p:cNvSpPr>
            <a:spLocks noChangeArrowheads="1"/>
          </p:cNvSpPr>
          <p:nvPr/>
        </p:nvSpPr>
        <p:spPr bwMode="auto">
          <a:xfrm>
            <a:off x="3860800" y="803275"/>
            <a:ext cx="2670175" cy="693738"/>
          </a:xfrm>
          <a:prstGeom prst="wedgeRoundRectCallout">
            <a:avLst>
              <a:gd name="adj1" fmla="val -18194"/>
              <a:gd name="adj2" fmla="val 22574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térből távozó levegő állapota</a:t>
            </a:r>
          </a:p>
        </p:txBody>
      </p:sp>
      <p:sp>
        <p:nvSpPr>
          <p:cNvPr id="261180" name="AutoShape 60"/>
          <p:cNvSpPr>
            <a:spLocks noChangeArrowheads="1"/>
          </p:cNvSpPr>
          <p:nvPr/>
        </p:nvSpPr>
        <p:spPr bwMode="auto">
          <a:xfrm>
            <a:off x="7624763" y="935038"/>
            <a:ext cx="1204912" cy="954087"/>
          </a:xfrm>
          <a:prstGeom prst="wedgeRoundRectCallout">
            <a:avLst>
              <a:gd name="adj1" fmla="val -240514"/>
              <a:gd name="adj2" fmla="val 7296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Külső levegő állapota</a:t>
            </a:r>
          </a:p>
        </p:txBody>
      </p:sp>
      <p:sp>
        <p:nvSpPr>
          <p:cNvPr id="261181" name="Line 61"/>
          <p:cNvSpPr>
            <a:spLocks noChangeShapeType="1"/>
          </p:cNvSpPr>
          <p:nvPr/>
        </p:nvSpPr>
        <p:spPr bwMode="auto">
          <a:xfrm>
            <a:off x="5316538" y="2144713"/>
            <a:ext cx="4762" cy="15017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1182" name="Freeform 62"/>
          <p:cNvSpPr>
            <a:spLocks/>
          </p:cNvSpPr>
          <p:nvPr/>
        </p:nvSpPr>
        <p:spPr bwMode="auto">
          <a:xfrm>
            <a:off x="3524250" y="3652838"/>
            <a:ext cx="1795463" cy="1004887"/>
          </a:xfrm>
          <a:custGeom>
            <a:avLst/>
            <a:gdLst/>
            <a:ahLst/>
            <a:cxnLst>
              <a:cxn ang="0">
                <a:pos x="0" y="633"/>
              </a:cxn>
              <a:cxn ang="0">
                <a:pos x="69" y="579"/>
              </a:cxn>
              <a:cxn ang="0">
                <a:pos x="150" y="513"/>
              </a:cxn>
              <a:cxn ang="0">
                <a:pos x="233" y="458"/>
              </a:cxn>
              <a:cxn ang="0">
                <a:pos x="335" y="383"/>
              </a:cxn>
              <a:cxn ang="0">
                <a:pos x="416" y="329"/>
              </a:cxn>
              <a:cxn ang="0">
                <a:pos x="512" y="274"/>
              </a:cxn>
              <a:cxn ang="0">
                <a:pos x="640" y="205"/>
              </a:cxn>
              <a:cxn ang="0">
                <a:pos x="778" y="142"/>
              </a:cxn>
              <a:cxn ang="0">
                <a:pos x="898" y="87"/>
              </a:cxn>
              <a:cxn ang="0">
                <a:pos x="1017" y="39"/>
              </a:cxn>
              <a:cxn ang="0">
                <a:pos x="1131" y="0"/>
              </a:cxn>
            </a:cxnLst>
            <a:rect l="0" t="0" r="r" b="b"/>
            <a:pathLst>
              <a:path w="1131" h="633">
                <a:moveTo>
                  <a:pt x="0" y="633"/>
                </a:moveTo>
                <a:cubicBezTo>
                  <a:pt x="11" y="624"/>
                  <a:pt x="44" y="599"/>
                  <a:pt x="69" y="579"/>
                </a:cubicBezTo>
                <a:cubicBezTo>
                  <a:pt x="94" y="559"/>
                  <a:pt x="123" y="533"/>
                  <a:pt x="150" y="513"/>
                </a:cubicBezTo>
                <a:cubicBezTo>
                  <a:pt x="177" y="493"/>
                  <a:pt x="202" y="480"/>
                  <a:pt x="233" y="458"/>
                </a:cubicBezTo>
                <a:cubicBezTo>
                  <a:pt x="264" y="436"/>
                  <a:pt x="305" y="404"/>
                  <a:pt x="335" y="383"/>
                </a:cubicBezTo>
                <a:cubicBezTo>
                  <a:pt x="365" y="362"/>
                  <a:pt x="386" y="347"/>
                  <a:pt x="416" y="329"/>
                </a:cubicBezTo>
                <a:cubicBezTo>
                  <a:pt x="446" y="310"/>
                  <a:pt x="475" y="294"/>
                  <a:pt x="512" y="274"/>
                </a:cubicBezTo>
                <a:cubicBezTo>
                  <a:pt x="549" y="254"/>
                  <a:pt x="596" y="227"/>
                  <a:pt x="640" y="205"/>
                </a:cubicBezTo>
                <a:cubicBezTo>
                  <a:pt x="684" y="183"/>
                  <a:pt x="735" y="162"/>
                  <a:pt x="778" y="142"/>
                </a:cubicBezTo>
                <a:cubicBezTo>
                  <a:pt x="821" y="122"/>
                  <a:pt x="858" y="104"/>
                  <a:pt x="898" y="87"/>
                </a:cubicBezTo>
                <a:cubicBezTo>
                  <a:pt x="938" y="70"/>
                  <a:pt x="978" y="53"/>
                  <a:pt x="1017" y="39"/>
                </a:cubicBezTo>
                <a:cubicBezTo>
                  <a:pt x="1056" y="25"/>
                  <a:pt x="1093" y="12"/>
                  <a:pt x="1131" y="0"/>
                </a:cubicBezTo>
              </a:path>
            </a:pathLst>
          </a:custGeom>
          <a:noFill/>
          <a:ln w="9525" cap="flat" cmpd="sng">
            <a:solidFill>
              <a:srgbClr val="FF33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1183" name="AutoShape 63"/>
          <p:cNvSpPr>
            <a:spLocks/>
          </p:cNvSpPr>
          <p:nvPr/>
        </p:nvSpPr>
        <p:spPr bwMode="auto">
          <a:xfrm>
            <a:off x="3713163" y="5056188"/>
            <a:ext cx="4940300" cy="1187450"/>
          </a:xfrm>
          <a:prstGeom prst="borderCallout3">
            <a:avLst>
              <a:gd name="adj1" fmla="val 9625"/>
              <a:gd name="adj2" fmla="val 101542"/>
              <a:gd name="adj3" fmla="val 9625"/>
              <a:gd name="adj4" fmla="val 107296"/>
              <a:gd name="adj5" fmla="val -70722"/>
              <a:gd name="adj6" fmla="val 107296"/>
              <a:gd name="adj7" fmla="val -151204"/>
              <a:gd name="adj8" fmla="val 3293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anchor="ctr"/>
          <a:lstStyle/>
          <a:p>
            <a:r>
              <a:rPr lang="hu-HU" sz="1600" dirty="0"/>
              <a:t>A felületi hűtés során a levegő közel a telített állapotig hűl, majd nedvességkiválás közben a hőmérséklete tovább csökken, miközben gyakorlatilag változatlanul telített állapotban marad.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1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1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1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1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1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1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1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1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1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1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1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1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1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1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1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1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61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1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1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1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1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1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1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1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1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76" grpId="0" animBg="1"/>
      <p:bldP spid="261177" grpId="0" animBg="1"/>
      <p:bldP spid="261178" grpId="0" animBg="1"/>
      <p:bldP spid="261179" grpId="0" animBg="1"/>
      <p:bldP spid="261180" grpId="0" animBg="1"/>
      <p:bldP spid="261181" grpId="0" animBg="1"/>
      <p:bldP spid="261182" grpId="0" animBg="1"/>
      <p:bldP spid="261183" grpId="0" animBg="1"/>
      <p:bldP spid="26118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92" name="Picture 8" descr="Klímaközpont (előkeveréses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6225" y="1781175"/>
            <a:ext cx="8662988" cy="3822700"/>
          </a:xfrm>
          <a:noFill/>
          <a:ln/>
        </p:spPr>
      </p:pic>
      <p:sp>
        <p:nvSpPr>
          <p:cNvPr id="246794" name="AutoShape 10"/>
          <p:cNvSpPr>
            <a:spLocks noChangeArrowheads="1"/>
          </p:cNvSpPr>
          <p:nvPr/>
        </p:nvSpPr>
        <p:spPr bwMode="auto">
          <a:xfrm>
            <a:off x="1079500" y="1325563"/>
            <a:ext cx="900113" cy="5937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6795" name="AutoShape 11"/>
          <p:cNvSpPr>
            <a:spLocks noChangeArrowheads="1"/>
          </p:cNvSpPr>
          <p:nvPr/>
        </p:nvSpPr>
        <p:spPr bwMode="auto">
          <a:xfrm flipV="1">
            <a:off x="7226300" y="1817688"/>
            <a:ext cx="1389063" cy="5937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r>
              <a:rPr lang="hu-HU"/>
              <a:t>2/3</a:t>
            </a:r>
          </a:p>
        </p:txBody>
      </p:sp>
      <p:sp>
        <p:nvSpPr>
          <p:cNvPr id="246796" name="AutoShape 12"/>
          <p:cNvSpPr>
            <a:spLocks noChangeArrowheads="1"/>
          </p:cNvSpPr>
          <p:nvPr/>
        </p:nvSpPr>
        <p:spPr bwMode="auto">
          <a:xfrm rot="-5400000">
            <a:off x="8478838" y="3335338"/>
            <a:ext cx="900112" cy="430212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hu-HU"/>
              <a:t>1/3</a:t>
            </a:r>
          </a:p>
        </p:txBody>
      </p:sp>
      <p:sp useBgFill="1">
        <p:nvSpPr>
          <p:cNvPr id="246797" name="Rectangle 13"/>
          <p:cNvSpPr>
            <a:spLocks noChangeArrowheads="1"/>
          </p:cNvSpPr>
          <p:nvPr/>
        </p:nvSpPr>
        <p:spPr bwMode="auto">
          <a:xfrm>
            <a:off x="276224" y="1473200"/>
            <a:ext cx="2498725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6798" name="Rectangle 14"/>
          <p:cNvSpPr>
            <a:spLocks noChangeArrowheads="1"/>
          </p:cNvSpPr>
          <p:nvPr/>
        </p:nvSpPr>
        <p:spPr bwMode="auto">
          <a:xfrm>
            <a:off x="2751138" y="1475550"/>
            <a:ext cx="919162" cy="44497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6799" name="Rectangle 15"/>
          <p:cNvSpPr>
            <a:spLocks noChangeArrowheads="1"/>
          </p:cNvSpPr>
          <p:nvPr/>
        </p:nvSpPr>
        <p:spPr bwMode="auto">
          <a:xfrm>
            <a:off x="3659188" y="1474089"/>
            <a:ext cx="1592262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6800" name="Rectangle 16"/>
          <p:cNvSpPr>
            <a:spLocks noChangeArrowheads="1"/>
          </p:cNvSpPr>
          <p:nvPr/>
        </p:nvSpPr>
        <p:spPr bwMode="auto">
          <a:xfrm>
            <a:off x="5229225" y="1475169"/>
            <a:ext cx="1419225" cy="44497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6801" name="Rectangle 17"/>
          <p:cNvSpPr>
            <a:spLocks noChangeArrowheads="1"/>
          </p:cNvSpPr>
          <p:nvPr/>
        </p:nvSpPr>
        <p:spPr bwMode="auto">
          <a:xfrm>
            <a:off x="6648450" y="1474280"/>
            <a:ext cx="681038" cy="44497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6803" name="AutoShape 19"/>
          <p:cNvSpPr>
            <a:spLocks noChangeArrowheads="1"/>
          </p:cNvSpPr>
          <p:nvPr/>
        </p:nvSpPr>
        <p:spPr bwMode="auto">
          <a:xfrm>
            <a:off x="5335588" y="5654675"/>
            <a:ext cx="1189037" cy="366713"/>
          </a:xfrm>
          <a:prstGeom prst="wedgeRoundRectCallout">
            <a:avLst>
              <a:gd name="adj1" fmla="val 70162"/>
              <a:gd name="adj2" fmla="val -50238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Szűrő</a:t>
            </a:r>
          </a:p>
        </p:txBody>
      </p:sp>
      <p:sp>
        <p:nvSpPr>
          <p:cNvPr id="246804" name="AutoShape 20"/>
          <p:cNvSpPr>
            <a:spLocks noChangeArrowheads="1"/>
          </p:cNvSpPr>
          <p:nvPr/>
        </p:nvSpPr>
        <p:spPr bwMode="auto">
          <a:xfrm>
            <a:off x="882650" y="5646738"/>
            <a:ext cx="1357313" cy="412750"/>
          </a:xfrm>
          <a:prstGeom prst="wedgeRoundRectCallout">
            <a:avLst>
              <a:gd name="adj1" fmla="val -2282"/>
              <a:gd name="adj2" fmla="val -42653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Ventilátor</a:t>
            </a:r>
          </a:p>
        </p:txBody>
      </p:sp>
      <p:sp>
        <p:nvSpPr>
          <p:cNvPr id="246805" name="AutoShape 21"/>
          <p:cNvSpPr>
            <a:spLocks noChangeArrowheads="1"/>
          </p:cNvSpPr>
          <p:nvPr/>
        </p:nvSpPr>
        <p:spPr bwMode="auto">
          <a:xfrm>
            <a:off x="3487738" y="5662613"/>
            <a:ext cx="1052512" cy="412750"/>
          </a:xfrm>
          <a:prstGeom prst="wedgeRoundRectCallout">
            <a:avLst>
              <a:gd name="adj1" fmla="val -88611"/>
              <a:gd name="adj2" fmla="val -5296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Utófűtő</a:t>
            </a:r>
          </a:p>
        </p:txBody>
      </p:sp>
      <p:sp>
        <p:nvSpPr>
          <p:cNvPr id="246806" name="AutoShape 22"/>
          <p:cNvSpPr>
            <a:spLocks noChangeArrowheads="1"/>
          </p:cNvSpPr>
          <p:nvPr/>
        </p:nvSpPr>
        <p:spPr bwMode="auto">
          <a:xfrm>
            <a:off x="6238875" y="1235075"/>
            <a:ext cx="1052513" cy="412750"/>
          </a:xfrm>
          <a:prstGeom prst="wedgeRoundRectCallout">
            <a:avLst>
              <a:gd name="adj1" fmla="val -76847"/>
              <a:gd name="adj2" fmla="val 38576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Előfűtő</a:t>
            </a:r>
          </a:p>
        </p:txBody>
      </p:sp>
      <p:sp>
        <p:nvSpPr>
          <p:cNvPr id="246807" name="AutoShape 23"/>
          <p:cNvSpPr>
            <a:spLocks noChangeArrowheads="1"/>
          </p:cNvSpPr>
          <p:nvPr/>
        </p:nvSpPr>
        <p:spPr bwMode="auto">
          <a:xfrm>
            <a:off x="4433888" y="1165225"/>
            <a:ext cx="1554162" cy="565150"/>
          </a:xfrm>
          <a:prstGeom prst="wedgeRoundRectCallout">
            <a:avLst>
              <a:gd name="adj1" fmla="val -49593"/>
              <a:gd name="adj2" fmla="val 30870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Nedves hőcserélő</a:t>
            </a:r>
          </a:p>
        </p:txBody>
      </p:sp>
      <p:sp>
        <p:nvSpPr>
          <p:cNvPr id="246808" name="AutoShape 24"/>
          <p:cNvSpPr>
            <a:spLocks noChangeArrowheads="1"/>
          </p:cNvSpPr>
          <p:nvPr/>
        </p:nvSpPr>
        <p:spPr bwMode="auto">
          <a:xfrm>
            <a:off x="6762750" y="5632450"/>
            <a:ext cx="1966913" cy="366713"/>
          </a:xfrm>
          <a:prstGeom prst="wedgeRoundRectCallout">
            <a:avLst>
              <a:gd name="adj1" fmla="val 8597"/>
              <a:gd name="adj2" fmla="val -62749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Keverőkamra</a:t>
            </a:r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3005"/>
            <a:ext cx="8229600" cy="7620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Előkeveréses klímaberendezés</a:t>
            </a:r>
          </a:p>
        </p:txBody>
      </p:sp>
      <p:sp>
        <p:nvSpPr>
          <p:cNvPr id="20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2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246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46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46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46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46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46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246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246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6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6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246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246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246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246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94" grpId="0" animBg="1"/>
      <p:bldP spid="246795" grpId="0" animBg="1"/>
      <p:bldP spid="246796" grpId="0" animBg="1"/>
      <p:bldP spid="246797" grpId="0" animBg="1"/>
      <p:bldP spid="246798" grpId="0" animBg="1"/>
      <p:bldP spid="246799" grpId="0" animBg="1"/>
      <p:bldP spid="246800" grpId="0" animBg="1"/>
      <p:bldP spid="246801" grpId="0" animBg="1"/>
      <p:bldP spid="246803" grpId="0" animBg="1"/>
      <p:bldP spid="246804" grpId="0" animBg="1"/>
      <p:bldP spid="246805" grpId="0" animBg="1"/>
      <p:bldP spid="246806" grpId="0" animBg="1"/>
      <p:bldP spid="246807" grpId="0" animBg="1"/>
      <p:bldP spid="24680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1" y="81725"/>
            <a:ext cx="8590026" cy="731837"/>
          </a:xfrm>
        </p:spPr>
        <p:txBody>
          <a:bodyPr/>
          <a:lstStyle/>
          <a:p>
            <a:r>
              <a:rPr lang="hu-HU" sz="2800" dirty="0">
                <a:solidFill>
                  <a:schemeClr val="tx1"/>
                </a:solidFill>
              </a:rPr>
              <a:t>Előkeveréses </a:t>
            </a:r>
            <a:r>
              <a:rPr lang="hu-HU" sz="2800" dirty="0" smtClean="0">
                <a:solidFill>
                  <a:schemeClr val="tx1"/>
                </a:solidFill>
              </a:rPr>
              <a:t>légfűtő klímaberendezés </a:t>
            </a:r>
            <a:r>
              <a:rPr lang="hu-HU" sz="2800" dirty="0">
                <a:solidFill>
                  <a:schemeClr val="tx1"/>
                </a:solidFill>
              </a:rPr>
              <a:t>téli üzeme</a:t>
            </a:r>
          </a:p>
        </p:txBody>
      </p:sp>
      <p:pic>
        <p:nvPicPr>
          <p:cNvPr id="262149" name="Picture 5" descr="Klíma (előkeverés-tél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34426" y="1048766"/>
            <a:ext cx="5216525" cy="5216525"/>
          </a:xfrm>
          <a:noFill/>
          <a:ln/>
        </p:spPr>
      </p:pic>
      <p:sp>
        <p:nvSpPr>
          <p:cNvPr id="262153" name="AutoShape 9"/>
          <p:cNvSpPr>
            <a:spLocks noChangeArrowheads="1"/>
          </p:cNvSpPr>
          <p:nvPr/>
        </p:nvSpPr>
        <p:spPr bwMode="auto">
          <a:xfrm>
            <a:off x="7539863" y="3949129"/>
            <a:ext cx="1387475" cy="693737"/>
          </a:xfrm>
          <a:prstGeom prst="wedgeRoundRectCallout">
            <a:avLst>
              <a:gd name="adj1" fmla="val -226546"/>
              <a:gd name="adj2" fmla="val -18844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fűtés</a:t>
            </a:r>
          </a:p>
        </p:txBody>
      </p:sp>
      <p:sp>
        <p:nvSpPr>
          <p:cNvPr id="262154" name="AutoShape 10"/>
          <p:cNvSpPr>
            <a:spLocks noChangeArrowheads="1"/>
          </p:cNvSpPr>
          <p:nvPr/>
        </p:nvSpPr>
        <p:spPr bwMode="auto">
          <a:xfrm>
            <a:off x="232601" y="2931541"/>
            <a:ext cx="2027237" cy="1062038"/>
          </a:xfrm>
          <a:prstGeom prst="wedgeRoundRectCallout">
            <a:avLst>
              <a:gd name="adj1" fmla="val 94324"/>
              <a:gd name="adj2" fmla="val 16973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2/3 – 1/3 arányú keverés keverő egyenese</a:t>
            </a:r>
          </a:p>
        </p:txBody>
      </p:sp>
      <p:sp>
        <p:nvSpPr>
          <p:cNvPr id="262155" name="AutoShape 11"/>
          <p:cNvSpPr>
            <a:spLocks noChangeArrowheads="1"/>
          </p:cNvSpPr>
          <p:nvPr/>
        </p:nvSpPr>
        <p:spPr bwMode="auto">
          <a:xfrm>
            <a:off x="381826" y="1115441"/>
            <a:ext cx="1204912" cy="693738"/>
          </a:xfrm>
          <a:prstGeom prst="wedgeRoundRectCallout">
            <a:avLst>
              <a:gd name="adj1" fmla="val 229972"/>
              <a:gd name="adj2" fmla="val 2271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/>
              <a:t>Felületi fűtés</a:t>
            </a:r>
          </a:p>
        </p:txBody>
      </p:sp>
      <p:sp>
        <p:nvSpPr>
          <p:cNvPr id="262156" name="AutoShape 12"/>
          <p:cNvSpPr>
            <a:spLocks noChangeArrowheads="1"/>
          </p:cNvSpPr>
          <p:nvPr/>
        </p:nvSpPr>
        <p:spPr bwMode="auto">
          <a:xfrm>
            <a:off x="6257163" y="1205929"/>
            <a:ext cx="2716213" cy="693737"/>
          </a:xfrm>
          <a:prstGeom prst="wedgeRoundRectCallout">
            <a:avLst>
              <a:gd name="adj1" fmla="val -93366"/>
              <a:gd name="adj2" fmla="val 10492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térbe belépő levegő állapota</a:t>
            </a:r>
          </a:p>
        </p:txBody>
      </p:sp>
      <p:sp>
        <p:nvSpPr>
          <p:cNvPr id="262157" name="AutoShape 13"/>
          <p:cNvSpPr>
            <a:spLocks noChangeArrowheads="1"/>
          </p:cNvSpPr>
          <p:nvPr/>
        </p:nvSpPr>
        <p:spPr bwMode="auto">
          <a:xfrm>
            <a:off x="4656963" y="939229"/>
            <a:ext cx="1204913" cy="693737"/>
          </a:xfrm>
          <a:prstGeom prst="wedgeRoundRectCallout">
            <a:avLst>
              <a:gd name="adj1" fmla="val -91370"/>
              <a:gd name="adj2" fmla="val 17013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Nedves hőcsere</a:t>
            </a:r>
          </a:p>
        </p:txBody>
      </p:sp>
      <p:sp>
        <p:nvSpPr>
          <p:cNvPr id="262158" name="AutoShape 14"/>
          <p:cNvSpPr>
            <a:spLocks noChangeArrowheads="1"/>
          </p:cNvSpPr>
          <p:nvPr/>
        </p:nvSpPr>
        <p:spPr bwMode="auto">
          <a:xfrm>
            <a:off x="5976176" y="5495354"/>
            <a:ext cx="2716212" cy="693737"/>
          </a:xfrm>
          <a:prstGeom prst="wedgeRoundRectCallout">
            <a:avLst>
              <a:gd name="adj1" fmla="val -115866"/>
              <a:gd name="adj2" fmla="val -36075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térből távozó levegő állapota</a:t>
            </a:r>
          </a:p>
        </p:txBody>
      </p:sp>
      <p:sp>
        <p:nvSpPr>
          <p:cNvPr id="262159" name="AutoShape 15"/>
          <p:cNvSpPr>
            <a:spLocks noChangeArrowheads="1"/>
          </p:cNvSpPr>
          <p:nvPr/>
        </p:nvSpPr>
        <p:spPr bwMode="auto">
          <a:xfrm>
            <a:off x="297688" y="4231704"/>
            <a:ext cx="1204913" cy="954087"/>
          </a:xfrm>
          <a:prstGeom prst="wedgeRoundRectCallout">
            <a:avLst>
              <a:gd name="adj1" fmla="val 164231"/>
              <a:gd name="adj2" fmla="val 11156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Külső levegő állapota</a:t>
            </a:r>
          </a:p>
        </p:txBody>
      </p:sp>
      <p:sp>
        <p:nvSpPr>
          <p:cNvPr id="262160" name="AutoShape 16"/>
          <p:cNvSpPr>
            <a:spLocks noChangeArrowheads="1"/>
          </p:cNvSpPr>
          <p:nvPr/>
        </p:nvSpPr>
        <p:spPr bwMode="auto">
          <a:xfrm>
            <a:off x="4107688" y="5968429"/>
            <a:ext cx="1692275" cy="695325"/>
          </a:xfrm>
          <a:prstGeom prst="wedgeRoundRectCallout">
            <a:avLst>
              <a:gd name="adj1" fmla="val -71296"/>
              <a:gd name="adj2" fmla="val -30821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Keverés utáni állapot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53" grpId="0" animBg="1"/>
      <p:bldP spid="262154" grpId="0" animBg="1"/>
      <p:bldP spid="262155" grpId="0" animBg="1"/>
      <p:bldP spid="262156" grpId="0" animBg="1"/>
      <p:bldP spid="262157" grpId="0" animBg="1"/>
      <p:bldP spid="262158" grpId="0" animBg="1"/>
      <p:bldP spid="262159" grpId="0" animBg="1"/>
      <p:bldP spid="26216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  <a:noFill/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Előkeveréses klímaberendezés nyári üzeme</a:t>
            </a:r>
          </a:p>
        </p:txBody>
      </p:sp>
      <p:pic>
        <p:nvPicPr>
          <p:cNvPr id="263173" name="Picture 5" descr="Klíma (előkeverés-nyár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1975" y="1031875"/>
            <a:ext cx="5876925" cy="5056188"/>
          </a:xfrm>
          <a:noFill/>
          <a:ln/>
        </p:spPr>
      </p:pic>
      <p:sp>
        <p:nvSpPr>
          <p:cNvPr id="263176" name="AutoShape 8"/>
          <p:cNvSpPr>
            <a:spLocks noChangeArrowheads="1"/>
          </p:cNvSpPr>
          <p:nvPr/>
        </p:nvSpPr>
        <p:spPr bwMode="auto">
          <a:xfrm>
            <a:off x="3571875" y="5878513"/>
            <a:ext cx="1387475" cy="693737"/>
          </a:xfrm>
          <a:prstGeom prst="wedgeRoundRectCallout">
            <a:avLst>
              <a:gd name="adj1" fmla="val 13042"/>
              <a:gd name="adj2" fmla="val -40858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hűtés</a:t>
            </a:r>
          </a:p>
        </p:txBody>
      </p:sp>
      <p:sp>
        <p:nvSpPr>
          <p:cNvPr id="263177" name="AutoShape 9"/>
          <p:cNvSpPr>
            <a:spLocks noChangeArrowheads="1"/>
          </p:cNvSpPr>
          <p:nvPr/>
        </p:nvSpPr>
        <p:spPr bwMode="auto">
          <a:xfrm>
            <a:off x="242888" y="3794125"/>
            <a:ext cx="1387475" cy="620713"/>
          </a:xfrm>
          <a:prstGeom prst="wedgeRoundRectCallout">
            <a:avLst>
              <a:gd name="adj1" fmla="val 180778"/>
              <a:gd name="adj2" fmla="val 7787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fűtés</a:t>
            </a:r>
          </a:p>
        </p:txBody>
      </p:sp>
      <p:sp>
        <p:nvSpPr>
          <p:cNvPr id="263178" name="AutoShape 10"/>
          <p:cNvSpPr>
            <a:spLocks noChangeArrowheads="1"/>
          </p:cNvSpPr>
          <p:nvPr/>
        </p:nvSpPr>
        <p:spPr bwMode="auto">
          <a:xfrm>
            <a:off x="744538" y="957263"/>
            <a:ext cx="2728912" cy="693737"/>
          </a:xfrm>
          <a:prstGeom prst="wedgeRoundRectCallout">
            <a:avLst>
              <a:gd name="adj1" fmla="val 47907"/>
              <a:gd name="adj2" fmla="val 4136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térbe belépő levegő állapota</a:t>
            </a:r>
          </a:p>
        </p:txBody>
      </p:sp>
      <p:sp>
        <p:nvSpPr>
          <p:cNvPr id="263179" name="AutoShape 11"/>
          <p:cNvSpPr>
            <a:spLocks noChangeArrowheads="1"/>
          </p:cNvSpPr>
          <p:nvPr/>
        </p:nvSpPr>
        <p:spPr bwMode="auto">
          <a:xfrm>
            <a:off x="3784600" y="849313"/>
            <a:ext cx="2670175" cy="693737"/>
          </a:xfrm>
          <a:prstGeom prst="wedgeRoundRectCallout">
            <a:avLst>
              <a:gd name="adj1" fmla="val -33056"/>
              <a:gd name="adj2" fmla="val 24084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térből távozó levegő állapota</a:t>
            </a:r>
          </a:p>
        </p:txBody>
      </p:sp>
      <p:sp>
        <p:nvSpPr>
          <p:cNvPr id="263180" name="AutoShape 12"/>
          <p:cNvSpPr>
            <a:spLocks noChangeArrowheads="1"/>
          </p:cNvSpPr>
          <p:nvPr/>
        </p:nvSpPr>
        <p:spPr bwMode="auto">
          <a:xfrm>
            <a:off x="7548563" y="981075"/>
            <a:ext cx="1204912" cy="954088"/>
          </a:xfrm>
          <a:prstGeom prst="wedgeRoundRectCallout">
            <a:avLst>
              <a:gd name="adj1" fmla="val -212713"/>
              <a:gd name="adj2" fmla="val 8727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Külső levegő állapota</a:t>
            </a:r>
          </a:p>
        </p:txBody>
      </p:sp>
      <p:sp>
        <p:nvSpPr>
          <p:cNvPr id="263181" name="AutoShape 13"/>
          <p:cNvSpPr>
            <a:spLocks noChangeArrowheads="1"/>
          </p:cNvSpPr>
          <p:nvPr/>
        </p:nvSpPr>
        <p:spPr bwMode="auto">
          <a:xfrm>
            <a:off x="6921500" y="2147888"/>
            <a:ext cx="2027238" cy="1062037"/>
          </a:xfrm>
          <a:prstGeom prst="wedgeRoundRectCallout">
            <a:avLst>
              <a:gd name="adj1" fmla="val -124551"/>
              <a:gd name="adj2" fmla="val -2533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1/2 – 1/2 arányú keverés keverő egyenese</a:t>
            </a:r>
          </a:p>
        </p:txBody>
      </p:sp>
      <p:sp>
        <p:nvSpPr>
          <p:cNvPr id="263182" name="AutoShape 14"/>
          <p:cNvSpPr>
            <a:spLocks noChangeArrowheads="1"/>
          </p:cNvSpPr>
          <p:nvPr/>
        </p:nvSpPr>
        <p:spPr bwMode="auto">
          <a:xfrm>
            <a:off x="6756400" y="5397500"/>
            <a:ext cx="1692275" cy="695325"/>
          </a:xfrm>
          <a:prstGeom prst="wedgeRoundRectCallout">
            <a:avLst>
              <a:gd name="adj1" fmla="val -155722"/>
              <a:gd name="adj2" fmla="val -44566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Keverés utáni állapot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3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3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3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3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3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3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3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3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6" grpId="0" animBg="1"/>
      <p:bldP spid="263177" grpId="0" animBg="1"/>
      <p:bldP spid="263178" grpId="0" animBg="1"/>
      <p:bldP spid="263179" grpId="0" animBg="1"/>
      <p:bldP spid="263180" grpId="0" animBg="1"/>
      <p:bldP spid="263181" grpId="0" animBg="1"/>
      <p:bldP spid="26318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6" name="Picture 6" descr="Klímaközpont (utókeveréses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2888" y="1992313"/>
            <a:ext cx="8683625" cy="3576637"/>
          </a:xfrm>
          <a:noFill/>
          <a:ln/>
        </p:spPr>
      </p:pic>
      <p:sp>
        <p:nvSpPr>
          <p:cNvPr id="245768" name="AutoShape 8"/>
          <p:cNvSpPr>
            <a:spLocks noChangeArrowheads="1"/>
          </p:cNvSpPr>
          <p:nvPr/>
        </p:nvSpPr>
        <p:spPr bwMode="auto">
          <a:xfrm>
            <a:off x="1174750" y="1547813"/>
            <a:ext cx="900113" cy="5937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5770" name="AutoShape 10"/>
          <p:cNvSpPr>
            <a:spLocks noChangeArrowheads="1"/>
          </p:cNvSpPr>
          <p:nvPr/>
        </p:nvSpPr>
        <p:spPr bwMode="auto">
          <a:xfrm rot="-5400000">
            <a:off x="8510588" y="3684588"/>
            <a:ext cx="900112" cy="430212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hu-HU"/>
              <a:t>1/3</a:t>
            </a:r>
          </a:p>
        </p:txBody>
      </p:sp>
      <p:sp useBgFill="1">
        <p:nvSpPr>
          <p:cNvPr id="245771" name="Rectangle 11"/>
          <p:cNvSpPr>
            <a:spLocks noChangeArrowheads="1"/>
          </p:cNvSpPr>
          <p:nvPr/>
        </p:nvSpPr>
        <p:spPr bwMode="auto">
          <a:xfrm>
            <a:off x="242888" y="1565275"/>
            <a:ext cx="2608262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5772" name="Rectangle 12"/>
          <p:cNvSpPr>
            <a:spLocks noChangeArrowheads="1"/>
          </p:cNvSpPr>
          <p:nvPr/>
        </p:nvSpPr>
        <p:spPr bwMode="auto">
          <a:xfrm>
            <a:off x="2830512" y="1564577"/>
            <a:ext cx="779463" cy="44497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5773" name="Rectangle 13"/>
          <p:cNvSpPr>
            <a:spLocks noChangeArrowheads="1"/>
          </p:cNvSpPr>
          <p:nvPr/>
        </p:nvSpPr>
        <p:spPr bwMode="auto">
          <a:xfrm>
            <a:off x="3568700" y="1567879"/>
            <a:ext cx="952500" cy="44497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5774" name="Rectangle 14"/>
          <p:cNvSpPr>
            <a:spLocks noChangeArrowheads="1"/>
          </p:cNvSpPr>
          <p:nvPr/>
        </p:nvSpPr>
        <p:spPr bwMode="auto">
          <a:xfrm>
            <a:off x="4500563" y="1571816"/>
            <a:ext cx="1611312" cy="44497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45775" name="Rectangle 15"/>
          <p:cNvSpPr>
            <a:spLocks noChangeArrowheads="1"/>
          </p:cNvSpPr>
          <p:nvPr/>
        </p:nvSpPr>
        <p:spPr bwMode="auto">
          <a:xfrm>
            <a:off x="6111875" y="1570736"/>
            <a:ext cx="1173163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5777" name="AutoShape 17"/>
          <p:cNvSpPr>
            <a:spLocks noChangeArrowheads="1"/>
          </p:cNvSpPr>
          <p:nvPr/>
        </p:nvSpPr>
        <p:spPr bwMode="auto">
          <a:xfrm>
            <a:off x="2070100" y="5646738"/>
            <a:ext cx="1357313" cy="412750"/>
          </a:xfrm>
          <a:prstGeom prst="wedgeRoundRectCallout">
            <a:avLst>
              <a:gd name="adj1" fmla="val -81931"/>
              <a:gd name="adj2" fmla="val -42653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Ventilátor</a:t>
            </a:r>
          </a:p>
        </p:txBody>
      </p:sp>
      <p:sp>
        <p:nvSpPr>
          <p:cNvPr id="245778" name="AutoShape 18"/>
          <p:cNvSpPr>
            <a:spLocks noChangeArrowheads="1"/>
          </p:cNvSpPr>
          <p:nvPr/>
        </p:nvSpPr>
        <p:spPr bwMode="auto">
          <a:xfrm>
            <a:off x="2374900" y="1487488"/>
            <a:ext cx="1052513" cy="412750"/>
          </a:xfrm>
          <a:prstGeom prst="wedgeRoundRectCallout">
            <a:avLst>
              <a:gd name="adj1" fmla="val 5505"/>
              <a:gd name="adj2" fmla="val 40807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Utófűtő</a:t>
            </a:r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7013"/>
            <a:ext cx="8229600" cy="7620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Utókeveréses klímaberendezés</a:t>
            </a:r>
          </a:p>
        </p:txBody>
      </p:sp>
      <p:sp useBgFill="1">
        <p:nvSpPr>
          <p:cNvPr id="245782" name="Rectangle 22"/>
          <p:cNvSpPr>
            <a:spLocks noChangeArrowheads="1"/>
          </p:cNvSpPr>
          <p:nvPr/>
        </p:nvSpPr>
        <p:spPr bwMode="auto">
          <a:xfrm>
            <a:off x="7285038" y="1567434"/>
            <a:ext cx="663575" cy="4449763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5781" name="AutoShape 21"/>
          <p:cNvSpPr>
            <a:spLocks noChangeArrowheads="1"/>
          </p:cNvSpPr>
          <p:nvPr/>
        </p:nvSpPr>
        <p:spPr bwMode="auto">
          <a:xfrm>
            <a:off x="4003675" y="5648325"/>
            <a:ext cx="1966913" cy="366713"/>
          </a:xfrm>
          <a:prstGeom prst="wedgeRoundRectCallout">
            <a:avLst>
              <a:gd name="adj1" fmla="val -54199"/>
              <a:gd name="adj2" fmla="val -57770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Keverőkamra</a:t>
            </a:r>
          </a:p>
        </p:txBody>
      </p:sp>
      <p:sp>
        <p:nvSpPr>
          <p:cNvPr id="245780" name="AutoShape 20"/>
          <p:cNvSpPr>
            <a:spLocks noChangeArrowheads="1"/>
          </p:cNvSpPr>
          <p:nvPr/>
        </p:nvSpPr>
        <p:spPr bwMode="auto">
          <a:xfrm>
            <a:off x="5484813" y="1347788"/>
            <a:ext cx="1554162" cy="565150"/>
          </a:xfrm>
          <a:prstGeom prst="wedgeRoundRectCallout">
            <a:avLst>
              <a:gd name="adj1" fmla="val -63380"/>
              <a:gd name="adj2" fmla="val 33820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Nedves hőcserélő</a:t>
            </a:r>
          </a:p>
        </p:txBody>
      </p:sp>
      <p:sp>
        <p:nvSpPr>
          <p:cNvPr id="245776" name="AutoShape 16"/>
          <p:cNvSpPr>
            <a:spLocks noChangeArrowheads="1"/>
          </p:cNvSpPr>
          <p:nvPr/>
        </p:nvSpPr>
        <p:spPr bwMode="auto">
          <a:xfrm>
            <a:off x="7743825" y="5610225"/>
            <a:ext cx="1189038" cy="366713"/>
          </a:xfrm>
          <a:prstGeom prst="wedgeRoundRectCallout">
            <a:avLst>
              <a:gd name="adj1" fmla="val -51602"/>
              <a:gd name="adj2" fmla="val -38246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Szűrő</a:t>
            </a:r>
          </a:p>
        </p:txBody>
      </p:sp>
      <p:sp>
        <p:nvSpPr>
          <p:cNvPr id="245779" name="AutoShape 19"/>
          <p:cNvSpPr>
            <a:spLocks noChangeArrowheads="1"/>
          </p:cNvSpPr>
          <p:nvPr/>
        </p:nvSpPr>
        <p:spPr bwMode="auto">
          <a:xfrm>
            <a:off x="7840663" y="1552575"/>
            <a:ext cx="1052512" cy="412750"/>
          </a:xfrm>
          <a:prstGeom prst="wedgeRoundRectCallout">
            <a:avLst>
              <a:gd name="adj1" fmla="val -148037"/>
              <a:gd name="adj2" fmla="val 39000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Előfűtő</a:t>
            </a:r>
          </a:p>
        </p:txBody>
      </p:sp>
      <p:sp>
        <p:nvSpPr>
          <p:cNvPr id="245769" name="AutoShape 9"/>
          <p:cNvSpPr>
            <a:spLocks noChangeArrowheads="1"/>
          </p:cNvSpPr>
          <p:nvPr/>
        </p:nvSpPr>
        <p:spPr bwMode="auto">
          <a:xfrm flipV="1">
            <a:off x="3265488" y="1676400"/>
            <a:ext cx="1389062" cy="5937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r>
              <a:rPr lang="hu-HU"/>
              <a:t>2/3</a:t>
            </a:r>
          </a:p>
        </p:txBody>
      </p:sp>
      <p:sp>
        <p:nvSpPr>
          <p:cNvPr id="21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2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4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4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245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45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/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1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8" grpId="0" animBg="1"/>
      <p:bldP spid="245770" grpId="0" animBg="1"/>
      <p:bldP spid="245771" grpId="0" animBg="1"/>
      <p:bldP spid="245772" grpId="0" animBg="1"/>
      <p:bldP spid="245773" grpId="0" animBg="1"/>
      <p:bldP spid="245774" grpId="0" animBg="1"/>
      <p:bldP spid="245775" grpId="0" animBg="1"/>
      <p:bldP spid="245777" grpId="0" animBg="1"/>
      <p:bldP spid="245778" grpId="0" animBg="1"/>
      <p:bldP spid="245782" grpId="0" animBg="1"/>
      <p:bldP spid="245781" grpId="0" animBg="1"/>
      <p:bldP spid="245780" grpId="0" animBg="1"/>
      <p:bldP spid="245776" grpId="0" animBg="1"/>
      <p:bldP spid="245779" grpId="0" animBg="1"/>
      <p:bldP spid="2457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Utókeveréses klímaberendezés téli üzeme</a:t>
            </a:r>
          </a:p>
        </p:txBody>
      </p:sp>
      <p:pic>
        <p:nvPicPr>
          <p:cNvPr id="264197" name="Picture 5" descr="Klíma (utókeverés-tél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30438" y="863600"/>
            <a:ext cx="4554537" cy="5522913"/>
          </a:xfrm>
          <a:noFill/>
          <a:ln/>
        </p:spPr>
      </p:pic>
      <p:sp>
        <p:nvSpPr>
          <p:cNvPr id="264199" name="AutoShape 7"/>
          <p:cNvSpPr>
            <a:spLocks noChangeArrowheads="1"/>
          </p:cNvSpPr>
          <p:nvPr/>
        </p:nvSpPr>
        <p:spPr bwMode="auto">
          <a:xfrm>
            <a:off x="3378200" y="5970588"/>
            <a:ext cx="1387475" cy="693737"/>
          </a:xfrm>
          <a:prstGeom prst="wedgeRoundRectCallout">
            <a:avLst>
              <a:gd name="adj1" fmla="val -94968"/>
              <a:gd name="adj2" fmla="val -29622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fűtés</a:t>
            </a:r>
          </a:p>
        </p:txBody>
      </p:sp>
      <p:sp>
        <p:nvSpPr>
          <p:cNvPr id="264200" name="AutoShape 8"/>
          <p:cNvSpPr>
            <a:spLocks noChangeArrowheads="1"/>
          </p:cNvSpPr>
          <p:nvPr/>
        </p:nvSpPr>
        <p:spPr bwMode="auto">
          <a:xfrm>
            <a:off x="6873875" y="5149850"/>
            <a:ext cx="2027238" cy="1062038"/>
          </a:xfrm>
          <a:prstGeom prst="wedgeRoundRectCallout">
            <a:avLst>
              <a:gd name="adj1" fmla="val -172551"/>
              <a:gd name="adj2" fmla="val -21322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1/2 – 1/2 arányú keverés keverő egyenese</a:t>
            </a:r>
          </a:p>
        </p:txBody>
      </p:sp>
      <p:sp>
        <p:nvSpPr>
          <p:cNvPr id="264201" name="AutoShape 9"/>
          <p:cNvSpPr>
            <a:spLocks noChangeArrowheads="1"/>
          </p:cNvSpPr>
          <p:nvPr/>
        </p:nvSpPr>
        <p:spPr bwMode="auto">
          <a:xfrm>
            <a:off x="363538" y="987425"/>
            <a:ext cx="1204912" cy="693738"/>
          </a:xfrm>
          <a:prstGeom prst="wedgeRoundRectCallout">
            <a:avLst>
              <a:gd name="adj1" fmla="val 300856"/>
              <a:gd name="adj2" fmla="val 15892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fűtés</a:t>
            </a:r>
          </a:p>
        </p:txBody>
      </p:sp>
      <p:sp>
        <p:nvSpPr>
          <p:cNvPr id="264202" name="AutoShape 10"/>
          <p:cNvSpPr>
            <a:spLocks noChangeArrowheads="1"/>
          </p:cNvSpPr>
          <p:nvPr/>
        </p:nvSpPr>
        <p:spPr bwMode="auto">
          <a:xfrm>
            <a:off x="1878013" y="714375"/>
            <a:ext cx="2716212" cy="693738"/>
          </a:xfrm>
          <a:prstGeom prst="wedgeRoundRectCallout">
            <a:avLst>
              <a:gd name="adj1" fmla="val 48069"/>
              <a:gd name="adj2" fmla="val 9576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térbe belépő levegő állapota</a:t>
            </a:r>
          </a:p>
        </p:txBody>
      </p:sp>
      <p:sp>
        <p:nvSpPr>
          <p:cNvPr id="264203" name="AutoShape 11"/>
          <p:cNvSpPr>
            <a:spLocks noChangeArrowheads="1"/>
          </p:cNvSpPr>
          <p:nvPr/>
        </p:nvSpPr>
        <p:spPr bwMode="auto">
          <a:xfrm>
            <a:off x="219075" y="3221038"/>
            <a:ext cx="1204913" cy="693737"/>
          </a:xfrm>
          <a:prstGeom prst="wedgeRoundRectCallout">
            <a:avLst>
              <a:gd name="adj1" fmla="val 202042"/>
              <a:gd name="adj2" fmla="val -4977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Nedves hőcsere</a:t>
            </a:r>
          </a:p>
        </p:txBody>
      </p:sp>
      <p:sp>
        <p:nvSpPr>
          <p:cNvPr id="264204" name="AutoShape 12"/>
          <p:cNvSpPr>
            <a:spLocks noChangeArrowheads="1"/>
          </p:cNvSpPr>
          <p:nvPr/>
        </p:nvSpPr>
        <p:spPr bwMode="auto">
          <a:xfrm>
            <a:off x="6232525" y="871538"/>
            <a:ext cx="2716213" cy="693737"/>
          </a:xfrm>
          <a:prstGeom prst="wedgeRoundRectCallout">
            <a:avLst>
              <a:gd name="adj1" fmla="val -93426"/>
              <a:gd name="adj2" fmla="val 18844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térből távozó levegő állapota</a:t>
            </a:r>
          </a:p>
        </p:txBody>
      </p:sp>
      <p:sp>
        <p:nvSpPr>
          <p:cNvPr id="264205" name="AutoShape 13"/>
          <p:cNvSpPr>
            <a:spLocks noChangeArrowheads="1"/>
          </p:cNvSpPr>
          <p:nvPr/>
        </p:nvSpPr>
        <p:spPr bwMode="auto">
          <a:xfrm>
            <a:off x="188913" y="4286250"/>
            <a:ext cx="1204912" cy="954088"/>
          </a:xfrm>
          <a:prstGeom prst="wedgeRoundRectCallout">
            <a:avLst>
              <a:gd name="adj1" fmla="val 157773"/>
              <a:gd name="adj2" fmla="val 9076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Külső levegő állapota</a:t>
            </a:r>
          </a:p>
        </p:txBody>
      </p:sp>
      <p:sp>
        <p:nvSpPr>
          <p:cNvPr id="264206" name="AutoShape 14"/>
          <p:cNvSpPr>
            <a:spLocks noChangeArrowheads="1"/>
          </p:cNvSpPr>
          <p:nvPr/>
        </p:nvSpPr>
        <p:spPr bwMode="auto">
          <a:xfrm>
            <a:off x="7183438" y="3355975"/>
            <a:ext cx="1692275" cy="695325"/>
          </a:xfrm>
          <a:prstGeom prst="wedgeRoundRectCallout">
            <a:avLst>
              <a:gd name="adj1" fmla="val -203755"/>
              <a:gd name="adj2" fmla="val -7602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Keverés utáni állapot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9" grpId="0" animBg="1"/>
      <p:bldP spid="264200" grpId="0" animBg="1"/>
      <p:bldP spid="264201" grpId="0" animBg="1"/>
      <p:bldP spid="264202" grpId="0" animBg="1"/>
      <p:bldP spid="264203" grpId="0" animBg="1"/>
      <p:bldP spid="264204" grpId="0" animBg="1"/>
      <p:bldP spid="264205" grpId="0" animBg="1"/>
      <p:bldP spid="26420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Utókeveréses klímaberendezés nyári üzeme</a:t>
            </a:r>
          </a:p>
        </p:txBody>
      </p:sp>
      <p:pic>
        <p:nvPicPr>
          <p:cNvPr id="265221" name="Picture 5" descr="Klíma (utókeverés-nyár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6325" y="1335088"/>
            <a:ext cx="7073900" cy="4716462"/>
          </a:xfrm>
          <a:noFill/>
          <a:ln/>
        </p:spPr>
      </p:pic>
      <p:sp>
        <p:nvSpPr>
          <p:cNvPr id="265223" name="AutoShape 7"/>
          <p:cNvSpPr>
            <a:spLocks noChangeArrowheads="1"/>
          </p:cNvSpPr>
          <p:nvPr/>
        </p:nvSpPr>
        <p:spPr bwMode="auto">
          <a:xfrm>
            <a:off x="238125" y="3624263"/>
            <a:ext cx="1387475" cy="693737"/>
          </a:xfrm>
          <a:prstGeom prst="wedgeRoundRectCallout">
            <a:avLst>
              <a:gd name="adj1" fmla="val 222542"/>
              <a:gd name="adj2" fmla="val -2391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fűtés</a:t>
            </a:r>
          </a:p>
        </p:txBody>
      </p:sp>
      <p:sp>
        <p:nvSpPr>
          <p:cNvPr id="265224" name="AutoShape 8"/>
          <p:cNvSpPr>
            <a:spLocks noChangeArrowheads="1"/>
          </p:cNvSpPr>
          <p:nvPr/>
        </p:nvSpPr>
        <p:spPr bwMode="auto">
          <a:xfrm>
            <a:off x="7116763" y="3854450"/>
            <a:ext cx="2027237" cy="1062038"/>
          </a:xfrm>
          <a:prstGeom prst="wedgeRoundRectCallout">
            <a:avLst>
              <a:gd name="adj1" fmla="val -172551"/>
              <a:gd name="adj2" fmla="val -8542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1/3 – 2/3 arányú keverés keverő egyenese</a:t>
            </a:r>
          </a:p>
        </p:txBody>
      </p:sp>
      <p:sp>
        <p:nvSpPr>
          <p:cNvPr id="265225" name="AutoShape 9"/>
          <p:cNvSpPr>
            <a:spLocks noChangeArrowheads="1"/>
          </p:cNvSpPr>
          <p:nvPr/>
        </p:nvSpPr>
        <p:spPr bwMode="auto">
          <a:xfrm>
            <a:off x="7543800" y="1947863"/>
            <a:ext cx="1204913" cy="693737"/>
          </a:xfrm>
          <a:prstGeom prst="wedgeRoundRectCallout">
            <a:avLst>
              <a:gd name="adj1" fmla="val -181227"/>
              <a:gd name="adj2" fmla="val 7311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Felületi hűtés</a:t>
            </a:r>
          </a:p>
        </p:txBody>
      </p:sp>
      <p:sp>
        <p:nvSpPr>
          <p:cNvPr id="265226" name="AutoShape 10"/>
          <p:cNvSpPr>
            <a:spLocks noChangeArrowheads="1"/>
          </p:cNvSpPr>
          <p:nvPr/>
        </p:nvSpPr>
        <p:spPr bwMode="auto">
          <a:xfrm>
            <a:off x="476250" y="850900"/>
            <a:ext cx="2716213" cy="693738"/>
          </a:xfrm>
          <a:prstGeom prst="wedgeRoundRectCallout">
            <a:avLst>
              <a:gd name="adj1" fmla="val 82847"/>
              <a:gd name="adj2" fmla="val 35274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/>
              <a:t>A szellőztetett térbe belépő levegő állapota</a:t>
            </a:r>
          </a:p>
        </p:txBody>
      </p:sp>
      <p:sp>
        <p:nvSpPr>
          <p:cNvPr id="265228" name="AutoShape 12"/>
          <p:cNvSpPr>
            <a:spLocks noChangeArrowheads="1"/>
          </p:cNvSpPr>
          <p:nvPr/>
        </p:nvSpPr>
        <p:spPr bwMode="auto">
          <a:xfrm>
            <a:off x="4967288" y="825500"/>
            <a:ext cx="2716212" cy="693738"/>
          </a:xfrm>
          <a:prstGeom prst="wedgeRoundRectCallout">
            <a:avLst>
              <a:gd name="adj1" fmla="val -51931"/>
              <a:gd name="adj2" fmla="val 28730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szellőztetett térből távozó levegő állapota</a:t>
            </a:r>
          </a:p>
        </p:txBody>
      </p:sp>
      <p:sp>
        <p:nvSpPr>
          <p:cNvPr id="265229" name="AutoShape 13"/>
          <p:cNvSpPr>
            <a:spLocks noChangeArrowheads="1"/>
          </p:cNvSpPr>
          <p:nvPr/>
        </p:nvSpPr>
        <p:spPr bwMode="auto">
          <a:xfrm>
            <a:off x="7747000" y="857250"/>
            <a:ext cx="1204913" cy="954088"/>
          </a:xfrm>
          <a:prstGeom prst="wedgeRoundRectCallout">
            <a:avLst>
              <a:gd name="adj1" fmla="val -146968"/>
              <a:gd name="adj2" fmla="val 10507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Külső levegő állapota</a:t>
            </a:r>
          </a:p>
        </p:txBody>
      </p:sp>
      <p:sp>
        <p:nvSpPr>
          <p:cNvPr id="265230" name="AutoShape 14"/>
          <p:cNvSpPr>
            <a:spLocks noChangeArrowheads="1"/>
          </p:cNvSpPr>
          <p:nvPr/>
        </p:nvSpPr>
        <p:spPr bwMode="auto">
          <a:xfrm>
            <a:off x="7259638" y="5076825"/>
            <a:ext cx="1692275" cy="695325"/>
          </a:xfrm>
          <a:prstGeom prst="wedgeRoundRectCallout">
            <a:avLst>
              <a:gd name="adj1" fmla="val -237056"/>
              <a:gd name="adj2" fmla="val -20274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Keverés utáni állapot 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3" grpId="0" animBg="1"/>
      <p:bldP spid="265224" grpId="0" animBg="1"/>
      <p:bldP spid="265225" grpId="0" animBg="1"/>
      <p:bldP spid="265226" grpId="0" animBg="1"/>
      <p:bldP spid="265228" grpId="0" animBg="1"/>
      <p:bldP spid="265229" grpId="0" animBg="1"/>
      <p:bldP spid="2652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242888"/>
            <a:ext cx="8472487" cy="7318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Porlasztókeret a nedves hőcserélőben</a:t>
            </a:r>
          </a:p>
        </p:txBody>
      </p:sp>
      <p:pic>
        <p:nvPicPr>
          <p:cNvPr id="272389" name="Picture 5" descr="Porlasztóker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8300" y="1257300"/>
            <a:ext cx="5330825" cy="4545013"/>
          </a:xfrm>
          <a:prstGeom prst="rect">
            <a:avLst/>
          </a:prstGeom>
          <a:noFill/>
        </p:spPr>
      </p:pic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3587750" y="5105400"/>
            <a:ext cx="5213350" cy="830997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A porlasztók mindig a légárammal szembe vannak fordítva!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2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1" name="Picture 3" descr="Porlasztó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75" y="1025525"/>
            <a:ext cx="4800600" cy="5137150"/>
          </a:xfrm>
          <a:prstGeom prst="rect">
            <a:avLst/>
          </a:prstGeom>
          <a:noFill/>
        </p:spPr>
      </p:pic>
      <p:sp>
        <p:nvSpPr>
          <p:cNvPr id="273413" name="Text Box 5"/>
          <p:cNvSpPr txBox="1">
            <a:spLocks noChangeArrowheads="1"/>
          </p:cNvSpPr>
          <p:nvPr/>
        </p:nvSpPr>
        <p:spPr bwMode="auto">
          <a:xfrm>
            <a:off x="304800" y="1020763"/>
            <a:ext cx="3154363" cy="701675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>
                <a:solidFill>
                  <a:srgbClr val="00506E"/>
                </a:solidFill>
              </a:rPr>
              <a:t>Centrifugális porlasztó, érintőleges belépéssel</a:t>
            </a:r>
          </a:p>
        </p:txBody>
      </p:sp>
      <p:sp>
        <p:nvSpPr>
          <p:cNvPr id="273414" name="Text Box 6"/>
          <p:cNvSpPr txBox="1">
            <a:spLocks noChangeArrowheads="1"/>
          </p:cNvSpPr>
          <p:nvPr/>
        </p:nvSpPr>
        <p:spPr bwMode="auto">
          <a:xfrm>
            <a:off x="6789738" y="1014413"/>
            <a:ext cx="2149475" cy="1006475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>
                <a:solidFill>
                  <a:srgbClr val="00506E"/>
                </a:solidFill>
              </a:rPr>
              <a:t>Centrifugális porlasztó, perdítő elemmel</a:t>
            </a:r>
          </a:p>
        </p:txBody>
      </p:sp>
      <p:sp>
        <p:nvSpPr>
          <p:cNvPr id="273415" name="Text Box 7"/>
          <p:cNvSpPr txBox="1">
            <a:spLocks noChangeArrowheads="1"/>
          </p:cNvSpPr>
          <p:nvPr/>
        </p:nvSpPr>
        <p:spPr bwMode="auto">
          <a:xfrm>
            <a:off x="3008313" y="4395788"/>
            <a:ext cx="3154362" cy="396875"/>
          </a:xfrm>
          <a:prstGeom prst="rect">
            <a:avLst/>
          </a:prstGeom>
          <a:solidFill>
            <a:srgbClr val="FF9623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>
                <a:solidFill>
                  <a:srgbClr val="00506E"/>
                </a:solidFill>
              </a:rPr>
              <a:t>Ütközéses porlasztó</a:t>
            </a:r>
          </a:p>
        </p:txBody>
      </p:sp>
      <p:sp useBgFill="1">
        <p:nvSpPr>
          <p:cNvPr id="273416" name="Rectangle 8"/>
          <p:cNvSpPr>
            <a:spLocks noChangeArrowheads="1"/>
          </p:cNvSpPr>
          <p:nvPr/>
        </p:nvSpPr>
        <p:spPr bwMode="auto">
          <a:xfrm>
            <a:off x="2047875" y="4381500"/>
            <a:ext cx="4800600" cy="1781175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73417" name="Rectangle 9"/>
          <p:cNvSpPr>
            <a:spLocks noChangeArrowheads="1"/>
          </p:cNvSpPr>
          <p:nvPr/>
        </p:nvSpPr>
        <p:spPr bwMode="auto">
          <a:xfrm>
            <a:off x="4394200" y="906463"/>
            <a:ext cx="2752725" cy="3475037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Porlasztók típusai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3" grpId="0" animBg="1"/>
      <p:bldP spid="273414" grpId="0" animBg="1"/>
      <p:bldP spid="273415" grpId="0" animBg="1"/>
      <p:bldP spid="273416" grpId="0" animBg="1"/>
      <p:bldP spid="2734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Cseppleválasztó</a:t>
            </a:r>
          </a:p>
        </p:txBody>
      </p:sp>
      <p:pic>
        <p:nvPicPr>
          <p:cNvPr id="274435" name="Picture 3" descr="Cseppleválaszt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0038" y="993775"/>
            <a:ext cx="5775325" cy="4221163"/>
          </a:xfrm>
          <a:prstGeom prst="rect">
            <a:avLst/>
          </a:prstGeom>
          <a:noFill/>
        </p:spPr>
      </p:pic>
      <p:sp>
        <p:nvSpPr>
          <p:cNvPr id="274436" name="Text Box 4"/>
          <p:cNvSpPr txBox="1">
            <a:spLocks noChangeArrowheads="1"/>
          </p:cNvSpPr>
          <p:nvPr/>
        </p:nvSpPr>
        <p:spPr bwMode="auto">
          <a:xfrm>
            <a:off x="198438" y="5180013"/>
            <a:ext cx="8732837" cy="1096962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200">
                <a:solidFill>
                  <a:srgbClr val="00506E"/>
                </a:solidFill>
              </a:rPr>
              <a:t>A lemezek által meghatározott törtvonalas csatornán végighaladva a levegőből kiválnak a cseppek. A cseppleválasztó alján összegyűlő vizet a porlasztókhoz visszavezetik.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Felületi hűtő/fűtő hőcserélő</a:t>
            </a:r>
          </a:p>
        </p:txBody>
      </p:sp>
      <p:pic>
        <p:nvPicPr>
          <p:cNvPr id="275461" name="Picture 5" descr="Felületi hűtő_fűt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1101725"/>
            <a:ext cx="3563938" cy="4244975"/>
          </a:xfrm>
          <a:prstGeom prst="rect">
            <a:avLst/>
          </a:prstGeom>
          <a:noFill/>
        </p:spPr>
      </p:pic>
      <p:pic>
        <p:nvPicPr>
          <p:cNvPr id="275462" name="Picture 6" descr="Felületi hűtő_fűtő (2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450" y="1643063"/>
            <a:ext cx="3798888" cy="3113087"/>
          </a:xfrm>
          <a:prstGeom prst="rect">
            <a:avLst/>
          </a:prstGeom>
          <a:noFill/>
        </p:spPr>
      </p:pic>
      <p:sp>
        <p:nvSpPr>
          <p:cNvPr id="275464" name="Text Box 8"/>
          <p:cNvSpPr txBox="1">
            <a:spLocks noChangeArrowheads="1"/>
          </p:cNvSpPr>
          <p:nvPr/>
        </p:nvSpPr>
        <p:spPr bwMode="auto">
          <a:xfrm>
            <a:off x="196850" y="5392738"/>
            <a:ext cx="8732838" cy="7620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200">
                <a:solidFill>
                  <a:srgbClr val="00506E"/>
                </a:solidFill>
              </a:rPr>
              <a:t>A légáramra merőleges tengellyel elhelyezett bordázott csövekből álló csősorok, idomacél keretbe foglalva.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5" name="Picture 15" descr="Klímakonvektor (üzemállapotok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0575" y="1236663"/>
            <a:ext cx="4927600" cy="4703762"/>
          </a:xfrm>
          <a:prstGeom prst="rect">
            <a:avLst/>
          </a:prstGeom>
          <a:noFill/>
        </p:spPr>
      </p:pic>
      <p:sp>
        <p:nvSpPr>
          <p:cNvPr id="276484" name="Text Box 4"/>
          <p:cNvSpPr txBox="1">
            <a:spLocks noChangeArrowheads="1"/>
          </p:cNvSpPr>
          <p:nvPr/>
        </p:nvSpPr>
        <p:spPr bwMode="auto">
          <a:xfrm>
            <a:off x="214313" y="2105025"/>
            <a:ext cx="1860550" cy="2439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200" b="1" i="1" dirty="0"/>
              <a:t>C</a:t>
            </a:r>
            <a:r>
              <a:rPr lang="hu-HU" sz="2200" dirty="0"/>
              <a:t>: szűrő</a:t>
            </a:r>
          </a:p>
          <a:p>
            <a:pPr algn="l">
              <a:spcBef>
                <a:spcPct val="50000"/>
              </a:spcBef>
            </a:pPr>
            <a:r>
              <a:rPr lang="hu-HU" sz="2200" b="1" i="1" dirty="0"/>
              <a:t>F</a:t>
            </a:r>
            <a:r>
              <a:rPr lang="hu-HU" sz="2200" dirty="0"/>
              <a:t>: fűtő</a:t>
            </a:r>
          </a:p>
          <a:p>
            <a:pPr algn="l">
              <a:spcBef>
                <a:spcPct val="50000"/>
              </a:spcBef>
            </a:pPr>
            <a:r>
              <a:rPr lang="hu-HU" sz="2200" b="1" i="1" dirty="0"/>
              <a:t>H</a:t>
            </a:r>
            <a:r>
              <a:rPr lang="hu-HU" sz="2200" dirty="0"/>
              <a:t>: hűtő</a:t>
            </a:r>
          </a:p>
          <a:p>
            <a:pPr algn="l">
              <a:spcBef>
                <a:spcPct val="50000"/>
              </a:spcBef>
            </a:pPr>
            <a:r>
              <a:rPr lang="hu-HU" sz="2200" b="1" i="1" dirty="0"/>
              <a:t>E</a:t>
            </a:r>
            <a:r>
              <a:rPr lang="hu-HU" sz="2200" dirty="0"/>
              <a:t>: légterelő</a:t>
            </a:r>
          </a:p>
          <a:p>
            <a:pPr algn="l">
              <a:spcBef>
                <a:spcPct val="50000"/>
              </a:spcBef>
            </a:pPr>
            <a:r>
              <a:rPr lang="hu-HU" sz="2200" b="1" i="1" dirty="0"/>
              <a:t>D</a:t>
            </a:r>
            <a:r>
              <a:rPr lang="hu-HU" sz="2200" dirty="0"/>
              <a:t>: légterelő</a:t>
            </a:r>
          </a:p>
        </p:txBody>
      </p:sp>
      <p:sp useBgFill="1">
        <p:nvSpPr>
          <p:cNvPr id="276491" name="Rectangle 11"/>
          <p:cNvSpPr>
            <a:spLocks noChangeArrowheads="1"/>
          </p:cNvSpPr>
          <p:nvPr/>
        </p:nvSpPr>
        <p:spPr bwMode="auto">
          <a:xfrm>
            <a:off x="4449763" y="3571873"/>
            <a:ext cx="2538412" cy="2390778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76492" name="Rectangle 12"/>
          <p:cNvSpPr>
            <a:spLocks noChangeArrowheads="1"/>
          </p:cNvSpPr>
          <p:nvPr/>
        </p:nvSpPr>
        <p:spPr bwMode="auto">
          <a:xfrm>
            <a:off x="2060575" y="3571874"/>
            <a:ext cx="2389188" cy="2368551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76493" name="Rectangle 13"/>
          <p:cNvSpPr>
            <a:spLocks noChangeArrowheads="1"/>
          </p:cNvSpPr>
          <p:nvPr/>
        </p:nvSpPr>
        <p:spPr bwMode="auto">
          <a:xfrm>
            <a:off x="2060574" y="1214436"/>
            <a:ext cx="1910271" cy="237001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 useBgFill="1">
        <p:nvSpPr>
          <p:cNvPr id="276494" name="Rectangle 14"/>
          <p:cNvSpPr>
            <a:spLocks noChangeArrowheads="1"/>
          </p:cNvSpPr>
          <p:nvPr/>
        </p:nvSpPr>
        <p:spPr bwMode="auto">
          <a:xfrm>
            <a:off x="3970847" y="1236662"/>
            <a:ext cx="1334008" cy="2335211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76485" name="AutoShape 5"/>
          <p:cNvSpPr>
            <a:spLocks noChangeArrowheads="1"/>
          </p:cNvSpPr>
          <p:nvPr/>
        </p:nvSpPr>
        <p:spPr bwMode="auto">
          <a:xfrm>
            <a:off x="7072313" y="903288"/>
            <a:ext cx="1554162" cy="752475"/>
          </a:xfrm>
          <a:prstGeom prst="wedgeRoundRectCallout">
            <a:avLst>
              <a:gd name="adj1" fmla="val -74819"/>
              <a:gd name="adj2" fmla="val 13902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>
                <a:solidFill>
                  <a:srgbClr val="00506E"/>
                </a:solidFill>
              </a:rPr>
              <a:t>Egyszerű szellőzés</a:t>
            </a:r>
          </a:p>
        </p:txBody>
      </p:sp>
      <p:sp>
        <p:nvSpPr>
          <p:cNvPr id="276487" name="AutoShape 7"/>
          <p:cNvSpPr>
            <a:spLocks noChangeArrowheads="1"/>
          </p:cNvSpPr>
          <p:nvPr/>
        </p:nvSpPr>
        <p:spPr bwMode="auto">
          <a:xfrm>
            <a:off x="6638925" y="3848100"/>
            <a:ext cx="2255838" cy="752475"/>
          </a:xfrm>
          <a:prstGeom prst="wedgeRoundRectCallout">
            <a:avLst>
              <a:gd name="adj1" fmla="val -117981"/>
              <a:gd name="adj2" fmla="val -13016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>
                <a:solidFill>
                  <a:srgbClr val="00506E"/>
                </a:solidFill>
              </a:rPr>
              <a:t>Hűtés utókeveréssel</a:t>
            </a:r>
          </a:p>
        </p:txBody>
      </p:sp>
      <p:sp>
        <p:nvSpPr>
          <p:cNvPr id="276488" name="AutoShape 8"/>
          <p:cNvSpPr>
            <a:spLocks noChangeArrowheads="1"/>
          </p:cNvSpPr>
          <p:nvPr/>
        </p:nvSpPr>
        <p:spPr bwMode="auto">
          <a:xfrm>
            <a:off x="611188" y="1119188"/>
            <a:ext cx="1479550" cy="752475"/>
          </a:xfrm>
          <a:prstGeom prst="wedgeRoundRectCallout">
            <a:avLst>
              <a:gd name="adj1" fmla="val 83370"/>
              <a:gd name="adj2" fmla="val 13797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>
                <a:solidFill>
                  <a:srgbClr val="00506E"/>
                </a:solidFill>
              </a:rPr>
              <a:t>Tiszta hűtés</a:t>
            </a:r>
          </a:p>
        </p:txBody>
      </p:sp>
      <p:sp>
        <p:nvSpPr>
          <p:cNvPr id="276489" name="AutoShape 9"/>
          <p:cNvSpPr>
            <a:spLocks noChangeArrowheads="1"/>
          </p:cNvSpPr>
          <p:nvPr/>
        </p:nvSpPr>
        <p:spPr bwMode="auto">
          <a:xfrm>
            <a:off x="817563" y="5210175"/>
            <a:ext cx="1524000" cy="752475"/>
          </a:xfrm>
          <a:prstGeom prst="wedgeRoundRectCallout">
            <a:avLst>
              <a:gd name="adj1" fmla="val 116458"/>
              <a:gd name="adj2" fmla="val -13312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>
                <a:solidFill>
                  <a:srgbClr val="00506E"/>
                </a:solidFill>
              </a:rPr>
              <a:t>Tiszta fűtés</a:t>
            </a:r>
          </a:p>
        </p:txBody>
      </p:sp>
      <p:sp>
        <p:nvSpPr>
          <p:cNvPr id="276490" name="AutoShape 10"/>
          <p:cNvSpPr>
            <a:spLocks noChangeArrowheads="1"/>
          </p:cNvSpPr>
          <p:nvPr/>
        </p:nvSpPr>
        <p:spPr bwMode="auto">
          <a:xfrm>
            <a:off x="6719888" y="5367338"/>
            <a:ext cx="1905000" cy="752475"/>
          </a:xfrm>
          <a:prstGeom prst="wedgeRoundRectCallout">
            <a:avLst>
              <a:gd name="adj1" fmla="val -91917"/>
              <a:gd name="adj2" fmla="val -13143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>
                <a:solidFill>
                  <a:srgbClr val="00506E"/>
                </a:solidFill>
              </a:rPr>
              <a:t>Fűtés utókeveréssel</a:t>
            </a:r>
          </a:p>
        </p:txBody>
      </p:sp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600" dirty="0" err="1">
                <a:solidFill>
                  <a:schemeClr val="tx1"/>
                </a:solidFill>
              </a:rPr>
              <a:t>Klímakonvektor</a:t>
            </a:r>
            <a:r>
              <a:rPr lang="hu-HU" sz="3600" dirty="0">
                <a:solidFill>
                  <a:schemeClr val="tx1"/>
                </a:solidFill>
              </a:rPr>
              <a:t> üzemállapotai</a:t>
            </a:r>
          </a:p>
        </p:txBody>
      </p:sp>
      <p:sp>
        <p:nvSpPr>
          <p:cNvPr id="1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6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00"/>
                            </p:stCondLst>
                            <p:childTnLst>
                              <p:par>
                                <p:cTn id="3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6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6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00"/>
                            </p:stCondLst>
                            <p:childTnLst>
                              <p:par>
                                <p:cTn id="4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6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6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6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4" grpId="0" build="p"/>
      <p:bldP spid="276491" grpId="0" animBg="1"/>
      <p:bldP spid="276492" grpId="0" animBg="1"/>
      <p:bldP spid="276493" grpId="0" animBg="1"/>
      <p:bldP spid="276494" grpId="0" animBg="1"/>
      <p:bldP spid="276485" grpId="0" animBg="1"/>
      <p:bldP spid="276487" grpId="0" animBg="1"/>
      <p:bldP spid="276488" grpId="0" animBg="1"/>
      <p:bldP spid="276489" grpId="0" animBg="1"/>
      <p:bldP spid="27649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100013"/>
            <a:ext cx="8472487" cy="731837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Klímakonvektor</a:t>
            </a:r>
          </a:p>
        </p:txBody>
      </p:sp>
      <p:pic>
        <p:nvPicPr>
          <p:cNvPr id="277507" name="Picture 3" descr="Klímakonvek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8788" y="1149350"/>
            <a:ext cx="5554662" cy="4581525"/>
          </a:xfrm>
          <a:prstGeom prst="rect">
            <a:avLst/>
          </a:prstGeom>
          <a:noFill/>
        </p:spPr>
      </p:pic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3525"/>
            <a:ext cx="8229600" cy="892175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Előkeveréses központi klímaberendezés szerkezeti kialakítása</a:t>
            </a:r>
          </a:p>
        </p:txBody>
      </p:sp>
      <p:pic>
        <p:nvPicPr>
          <p:cNvPr id="250885" name="Picture 5" descr="Klímaközpont (szerkezet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4475" y="2022475"/>
            <a:ext cx="8688388" cy="3475038"/>
          </a:xfrm>
          <a:noFill/>
          <a:ln/>
        </p:spPr>
      </p:pic>
      <p:sp>
        <p:nvSpPr>
          <p:cNvPr id="250887" name="AutoShape 7"/>
          <p:cNvSpPr>
            <a:spLocks noChangeArrowheads="1"/>
          </p:cNvSpPr>
          <p:nvPr/>
        </p:nvSpPr>
        <p:spPr bwMode="auto">
          <a:xfrm>
            <a:off x="561975" y="1785938"/>
            <a:ext cx="927100" cy="81915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0888" name="AutoShape 8"/>
          <p:cNvSpPr>
            <a:spLocks noChangeArrowheads="1"/>
          </p:cNvSpPr>
          <p:nvPr/>
        </p:nvSpPr>
        <p:spPr bwMode="auto">
          <a:xfrm>
            <a:off x="206375" y="5540375"/>
            <a:ext cx="1357313" cy="412750"/>
          </a:xfrm>
          <a:prstGeom prst="wedgeRoundRectCallout">
            <a:avLst>
              <a:gd name="adj1" fmla="val 31755"/>
              <a:gd name="adj2" fmla="val -39500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Ventilátor</a:t>
            </a:r>
          </a:p>
        </p:txBody>
      </p:sp>
      <p:sp>
        <p:nvSpPr>
          <p:cNvPr id="250889" name="AutoShape 9"/>
          <p:cNvSpPr>
            <a:spLocks noChangeArrowheads="1"/>
          </p:cNvSpPr>
          <p:nvPr/>
        </p:nvSpPr>
        <p:spPr bwMode="auto">
          <a:xfrm>
            <a:off x="6699250" y="1474788"/>
            <a:ext cx="1052513" cy="412750"/>
          </a:xfrm>
          <a:prstGeom prst="wedgeRoundRectCallout">
            <a:avLst>
              <a:gd name="adj1" fmla="val 120435"/>
              <a:gd name="adj2" fmla="val 3446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Utófűtő</a:t>
            </a:r>
          </a:p>
        </p:txBody>
      </p:sp>
      <p:sp>
        <p:nvSpPr>
          <p:cNvPr id="250890" name="AutoShape 10"/>
          <p:cNvSpPr>
            <a:spLocks noChangeArrowheads="1"/>
          </p:cNvSpPr>
          <p:nvPr/>
        </p:nvSpPr>
        <p:spPr bwMode="auto">
          <a:xfrm>
            <a:off x="2339975" y="5576888"/>
            <a:ext cx="1966913" cy="366712"/>
          </a:xfrm>
          <a:prstGeom prst="wedgeRoundRectCallout">
            <a:avLst>
              <a:gd name="adj1" fmla="val -45722"/>
              <a:gd name="adj2" fmla="val -43528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Keverőkamra</a:t>
            </a:r>
          </a:p>
        </p:txBody>
      </p:sp>
      <p:sp>
        <p:nvSpPr>
          <p:cNvPr id="250891" name="AutoShape 11"/>
          <p:cNvSpPr>
            <a:spLocks noChangeArrowheads="1"/>
          </p:cNvSpPr>
          <p:nvPr/>
        </p:nvSpPr>
        <p:spPr bwMode="auto">
          <a:xfrm>
            <a:off x="7192963" y="5529263"/>
            <a:ext cx="1554162" cy="565150"/>
          </a:xfrm>
          <a:prstGeom prst="wedgeRoundRectCallout">
            <a:avLst>
              <a:gd name="adj1" fmla="val -70227"/>
              <a:gd name="adj2" fmla="val -30533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Nedves hőcserélő</a:t>
            </a:r>
          </a:p>
        </p:txBody>
      </p:sp>
      <p:sp>
        <p:nvSpPr>
          <p:cNvPr id="250892" name="AutoShape 12"/>
          <p:cNvSpPr>
            <a:spLocks noChangeArrowheads="1"/>
          </p:cNvSpPr>
          <p:nvPr/>
        </p:nvSpPr>
        <p:spPr bwMode="auto">
          <a:xfrm>
            <a:off x="4725988" y="5562600"/>
            <a:ext cx="1189037" cy="366713"/>
          </a:xfrm>
          <a:prstGeom prst="wedgeRoundRectCallout">
            <a:avLst>
              <a:gd name="adj1" fmla="val -127435"/>
              <a:gd name="adj2" fmla="val -43095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Szűrő</a:t>
            </a:r>
          </a:p>
        </p:txBody>
      </p:sp>
      <p:sp>
        <p:nvSpPr>
          <p:cNvPr id="250893" name="AutoShape 13"/>
          <p:cNvSpPr>
            <a:spLocks noChangeArrowheads="1"/>
          </p:cNvSpPr>
          <p:nvPr/>
        </p:nvSpPr>
        <p:spPr bwMode="auto">
          <a:xfrm>
            <a:off x="2473325" y="1398588"/>
            <a:ext cx="1052513" cy="412750"/>
          </a:xfrm>
          <a:prstGeom prst="wedgeRoundRectCallout">
            <a:avLst>
              <a:gd name="adj1" fmla="val 143060"/>
              <a:gd name="adj2" fmla="val 3696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>
                <a:solidFill>
                  <a:srgbClr val="00506E"/>
                </a:solidFill>
              </a:rPr>
              <a:t>Előfűtő</a:t>
            </a:r>
          </a:p>
        </p:txBody>
      </p:sp>
      <p:sp>
        <p:nvSpPr>
          <p:cNvPr id="250894" name="AutoShape 14"/>
          <p:cNvSpPr>
            <a:spLocks noChangeArrowheads="1"/>
          </p:cNvSpPr>
          <p:nvPr/>
        </p:nvSpPr>
        <p:spPr bwMode="auto">
          <a:xfrm>
            <a:off x="5100638" y="1471613"/>
            <a:ext cx="755650" cy="412750"/>
          </a:xfrm>
          <a:prstGeom prst="wedgeRoundRectCallout">
            <a:avLst>
              <a:gd name="adj1" fmla="val -65755"/>
              <a:gd name="adj2" fmla="val 3296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Hűtő</a:t>
            </a:r>
          </a:p>
        </p:txBody>
      </p:sp>
      <p:sp>
        <p:nvSpPr>
          <p:cNvPr id="250895" name="AutoShape 15"/>
          <p:cNvSpPr>
            <a:spLocks noChangeArrowheads="1"/>
          </p:cNvSpPr>
          <p:nvPr/>
        </p:nvSpPr>
        <p:spPr bwMode="auto">
          <a:xfrm rot="-5400000">
            <a:off x="8418513" y="3435350"/>
            <a:ext cx="927100" cy="4095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7" grpId="0" animBg="1"/>
      <p:bldP spid="250888" grpId="0" animBg="1"/>
      <p:bldP spid="250889" grpId="0" animBg="1"/>
      <p:bldP spid="250890" grpId="0" animBg="1"/>
      <p:bldP spid="250891" grpId="0" animBg="1"/>
      <p:bldP spid="250892" grpId="0" animBg="1"/>
      <p:bldP spid="250893" grpId="0" animBg="1"/>
      <p:bldP spid="250894" grpId="0" animBg="1"/>
      <p:bldP spid="25089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125" y="1071563"/>
            <a:ext cx="8637588" cy="46545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Rajzolja fel egy keverés nélküli klímaberendezés vázlatát és nevezze meg a fő szerkezeti részeket!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Ábrázolja a nedves levegő </a:t>
            </a:r>
            <a:r>
              <a:rPr lang="hu-HU" sz="2400" i="1" dirty="0" err="1" smtClean="0"/>
              <a:t>h-x</a:t>
            </a:r>
            <a:r>
              <a:rPr lang="hu-HU" sz="2400" dirty="0" smtClean="0"/>
              <a:t> </a:t>
            </a:r>
            <a:r>
              <a:rPr lang="hu-HU" sz="2400" dirty="0"/>
              <a:t>diagramjában a keverés nélküli klímaberendezés téli üzemét! Lássa el magyarázatokkal a vázlatot!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Ábrázolja a nedves levegő </a:t>
            </a:r>
            <a:r>
              <a:rPr lang="hu-HU" sz="2400" i="1" dirty="0" err="1" smtClean="0"/>
              <a:t>h-x</a:t>
            </a:r>
            <a:r>
              <a:rPr lang="hu-HU" sz="2400" dirty="0" smtClean="0"/>
              <a:t> </a:t>
            </a:r>
            <a:r>
              <a:rPr lang="hu-HU" sz="2400" dirty="0"/>
              <a:t>diagramjában a keverés nélküli klímaberendezés nyári üzemét! Lássa el magyarázatokkal a vázlatot!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Mit kell elő- és utókeverés alatt érteni egy klímaberendezés esetében?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Ábrázolja a nedves levegő </a:t>
            </a:r>
            <a:r>
              <a:rPr lang="hu-HU" sz="2400" i="1" dirty="0" err="1" smtClean="0"/>
              <a:t>h-x</a:t>
            </a:r>
            <a:r>
              <a:rPr lang="hu-HU" sz="2400" dirty="0" smtClean="0"/>
              <a:t> </a:t>
            </a:r>
            <a:r>
              <a:rPr lang="hu-HU" sz="2400" dirty="0"/>
              <a:t>diagramjában az előkeveréses klímaberendezés téli üzemét! Lássa el magyarázatokkal a vázlatot! 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8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8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8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8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8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8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8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8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8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008063"/>
            <a:ext cx="8637587" cy="4237037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 startAt="6"/>
            </a:pPr>
            <a:r>
              <a:rPr lang="hu-HU" sz="2400" dirty="0"/>
              <a:t>Ábrázolja a nedves levegő </a:t>
            </a:r>
            <a:r>
              <a:rPr lang="hu-HU" sz="2400" i="1" dirty="0" err="1" smtClean="0"/>
              <a:t>h-x</a:t>
            </a:r>
            <a:r>
              <a:rPr lang="hu-HU" sz="2400" dirty="0" smtClean="0"/>
              <a:t> </a:t>
            </a:r>
            <a:r>
              <a:rPr lang="hu-HU" sz="2400" dirty="0"/>
              <a:t>diagramjában az előkeveréses klímaberendezés nyári üzemét! Lássa el magyarázatokkal a vázlatot!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6"/>
            </a:pPr>
            <a:r>
              <a:rPr lang="hu-HU" sz="2400" dirty="0"/>
              <a:t>Ábrázolja a nedves levegő </a:t>
            </a:r>
            <a:r>
              <a:rPr lang="hu-HU" sz="2400" i="1" dirty="0" err="1" smtClean="0"/>
              <a:t>h-x</a:t>
            </a:r>
            <a:r>
              <a:rPr lang="hu-HU" sz="2400" dirty="0" smtClean="0"/>
              <a:t> </a:t>
            </a:r>
            <a:r>
              <a:rPr lang="hu-HU" sz="2400" dirty="0"/>
              <a:t>diagramjában az utókeveréses klímaberendezés téli üzemét! Lássa el magyarázatokkal a vázlatot! 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6"/>
            </a:pPr>
            <a:r>
              <a:rPr lang="hu-HU" sz="2400" dirty="0"/>
              <a:t>Ábrázolja a nedves levegő </a:t>
            </a:r>
            <a:r>
              <a:rPr lang="hu-HU" sz="2400" i="1" dirty="0" err="1" smtClean="0"/>
              <a:t>h-x</a:t>
            </a:r>
            <a:r>
              <a:rPr lang="hu-HU" sz="2400" dirty="0" smtClean="0"/>
              <a:t> </a:t>
            </a:r>
            <a:r>
              <a:rPr lang="hu-HU" sz="2400" dirty="0"/>
              <a:t>diagramjában az utókeveréses klímaberendezés nyári üzemét! Lássa el magyarázatokkal a vázlatot!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6"/>
            </a:pPr>
            <a:r>
              <a:rPr lang="hu-HU" sz="2400" dirty="0"/>
              <a:t>Hogyan történik a levegő nedvesítése a klímaberendezésben? Mi a célja a nedvesítésnek?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hu-HU" sz="24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670561" cy="476250"/>
          </a:xfrm>
        </p:spPr>
        <p:txBody>
          <a:bodyPr/>
          <a:lstStyle/>
          <a:p>
            <a:r>
              <a:rPr lang="hu-HU" dirty="0"/>
              <a:t>Hő- és </a:t>
            </a:r>
            <a:r>
              <a:rPr lang="hu-HU" dirty="0" smtClean="0"/>
              <a:t>Áramlástan gépei</a:t>
            </a:r>
            <a:endParaRPr lang="hu-HU" dirty="0"/>
          </a:p>
          <a:p>
            <a:r>
              <a:rPr lang="hu-HU" b="1" i="1" dirty="0" smtClean="0"/>
              <a:t>Író </a:t>
            </a:r>
            <a:r>
              <a:rPr lang="hu-HU" b="1" i="1" dirty="0"/>
              <a:t>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dirty="0">
                <a:solidFill>
                  <a:schemeClr val="tx1"/>
                </a:solidFill>
              </a:rPr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5059</TotalTime>
  <Words>1605</Words>
  <Application>Microsoft Office PowerPoint</Application>
  <PresentationFormat>Diavetítés a képernyőre (4:3 oldalarány)</PresentationFormat>
  <Paragraphs>360</Paragraphs>
  <Slides>34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34</vt:i4>
      </vt:variant>
    </vt:vector>
  </HeadingPairs>
  <TitlesOfParts>
    <vt:vector size="39" baseType="lpstr">
      <vt:lpstr>Arial</vt:lpstr>
      <vt:lpstr>Calibri</vt:lpstr>
      <vt:lpstr>Alapértelmezett terv</vt:lpstr>
      <vt:lpstr>Equation</vt:lpstr>
      <vt:lpstr>Egyenlet</vt:lpstr>
      <vt:lpstr>Szellőzés- és Klímatechnika</vt:lpstr>
      <vt:lpstr>A szellőzés és klímatechnika</vt:lpstr>
      <vt:lpstr>Az emberi komfortérzet biztosítása</vt:lpstr>
      <vt:lpstr>A levegő állapotának a komfortérzetet meghatározó paraméterei</vt:lpstr>
      <vt:lpstr>Zárt terek hőterhelése</vt:lpstr>
      <vt:lpstr>Zárt tér hőmérsékletének fenntartásához szükséges levegőmennyiség</vt:lpstr>
      <vt:lpstr>Zárt terek nedvesség-terhelése</vt:lpstr>
      <vt:lpstr>Zárt tér relatív nedvességtartalmának fenntartásához szükséges levegőmennyiség</vt:lpstr>
      <vt:lpstr>A szellőző levegő által felvett/leadott hőmennyiség és nedvesség </vt:lpstr>
      <vt:lpstr>A szellőző levegő állapotváltozása a zárt térben</vt:lpstr>
      <vt:lpstr>Zárt tér szennyezőanyag-terhelése</vt:lpstr>
      <vt:lpstr>Zárt tér légzésre alkalmas légállapotának fenntartásához szükséges levegőmennyiség</vt:lpstr>
      <vt:lpstr>A szellőző levegő mennyiségének meghatározása a gyakorlatban (1)</vt:lpstr>
      <vt:lpstr>A szellőző levegő mennyiségének meghatározása a gyakorlatban (2)</vt:lpstr>
      <vt:lpstr>A szellőző levegő mennyiségének meghatározása a gyakorlatban (3)</vt:lpstr>
      <vt:lpstr>Légtechnikai berendezések</vt:lpstr>
      <vt:lpstr>Keverés nélküli klímaberendezés</vt:lpstr>
      <vt:lpstr>Keverés nélküli klímaberendezés téli üzeme</vt:lpstr>
      <vt:lpstr>Keverés nélküli klímaberendezés nyári üzeme</vt:lpstr>
      <vt:lpstr>Előkeveréses klímaberendezés</vt:lpstr>
      <vt:lpstr>Előkeveréses légfűtő klímaberendezés téli üzeme</vt:lpstr>
      <vt:lpstr>Előkeveréses klímaberendezés nyári üzeme</vt:lpstr>
      <vt:lpstr>Utókeveréses klímaberendezés</vt:lpstr>
      <vt:lpstr>Utókeveréses klímaberendezés téli üzeme</vt:lpstr>
      <vt:lpstr>Utókeveréses klímaberendezés nyári üzeme</vt:lpstr>
      <vt:lpstr>Porlasztókeret a nedves hőcserélőben</vt:lpstr>
      <vt:lpstr>Porlasztók típusai</vt:lpstr>
      <vt:lpstr>Cseppleválasztó</vt:lpstr>
      <vt:lpstr>Felületi hűtő/fűtő hőcserélő</vt:lpstr>
      <vt:lpstr>Klímakonvektor üzemállapotai</vt:lpstr>
      <vt:lpstr>Klímakonvektor</vt:lpstr>
      <vt:lpstr>Előkeveréses központi klímaberendezés szerkezeti kialakítása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Iro</cp:lastModifiedBy>
  <cp:revision>605</cp:revision>
  <dcterms:created xsi:type="dcterms:W3CDTF">2003-02-11T17:12:10Z</dcterms:created>
  <dcterms:modified xsi:type="dcterms:W3CDTF">2014-04-17T08:53:06Z</dcterms:modified>
</cp:coreProperties>
</file>