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7" r:id="rId2"/>
    <p:sldId id="265" r:id="rId3"/>
    <p:sldId id="258" r:id="rId4"/>
    <p:sldId id="283" r:id="rId5"/>
    <p:sldId id="286" r:id="rId6"/>
    <p:sldId id="289" r:id="rId7"/>
    <p:sldId id="290" r:id="rId8"/>
    <p:sldId id="292" r:id="rId9"/>
    <p:sldId id="291" r:id="rId10"/>
    <p:sldId id="288" r:id="rId11"/>
    <p:sldId id="259" r:id="rId12"/>
    <p:sldId id="284" r:id="rId13"/>
    <p:sldId id="264" r:id="rId14"/>
    <p:sldId id="293" r:id="rId15"/>
    <p:sldId id="294" r:id="rId16"/>
    <p:sldId id="279" r:id="rId17"/>
    <p:sldId id="280" r:id="rId18"/>
  </p:sldIdLst>
  <p:sldSz cx="9144000" cy="6858000" type="screen4x3"/>
  <p:notesSz cx="6858000" cy="9144000"/>
  <p:defaultTextStyle>
    <a:defPPr>
      <a:defRPr lang="hu-H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E2424"/>
    <a:srgbClr val="00506E"/>
    <a:srgbClr val="FF96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8" d="100"/>
          <a:sy n="108" d="100"/>
        </p:scale>
        <p:origin x="25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000">
                <a:solidFill>
                  <a:schemeClr val="tx2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hu-HU"/>
              <a:t>Hő- és Áramlástan I.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  <a:endParaRPr lang="hu-HU" b="1" i="1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>
              <a:defRPr sz="1000">
                <a:solidFill>
                  <a:schemeClr val="tx2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Mechatrpnika és GépszerekezettanTanszék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24303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2124299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2283581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673383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3091287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3368629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979885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2068616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1994061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3274740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6248023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Cím és szerkezeti vagy szervezeti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martArt-ábra helye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hu-H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1751010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75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hu-HU"/>
              <a:t>Hő- és Áramlástan I.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284663" y="6245225"/>
            <a:ext cx="40322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Mechatronika és Gépszerkezettan Tanszék</a:t>
            </a:r>
          </a:p>
        </p:txBody>
      </p:sp>
      <p:pic>
        <p:nvPicPr>
          <p:cNvPr id="1030" name="Picture 6" descr="sze_logo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913" y="6308725"/>
            <a:ext cx="279400" cy="334963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</p:sldLayoutIdLst>
  <p:timing>
    <p:tnLst>
      <p:par>
        <p:cTn id="1" dur="indefinite" restart="never" nodeType="tmRoot"/>
      </p:par>
    </p:tnLst>
  </p:timing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307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7388" y="1311275"/>
            <a:ext cx="7772400" cy="2117725"/>
          </a:xfrm>
        </p:spPr>
        <p:txBody>
          <a:bodyPr/>
          <a:lstStyle/>
          <a:p>
            <a:pPr eaLnBrk="1" hangingPunct="1"/>
            <a:r>
              <a:rPr lang="hu-HU" b="1" smtClean="0">
                <a:solidFill>
                  <a:schemeClr val="tx1"/>
                </a:solidFill>
                <a:latin typeface="Calibri" panose="020F0502020204030204" pitchFamily="34" charset="0"/>
              </a:rPr>
              <a:t>Hő- és Áramlástan I.</a:t>
            </a:r>
            <a:br>
              <a:rPr lang="hu-HU" b="1" smtClean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hu-HU" b="1" smtClean="0">
                <a:solidFill>
                  <a:schemeClr val="tx1"/>
                </a:solidFill>
                <a:latin typeface="Calibri" panose="020F0502020204030204" pitchFamily="34" charset="0"/>
              </a:rPr>
              <a:t>-</a:t>
            </a:r>
            <a:br>
              <a:rPr lang="hu-HU" b="1" smtClean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hu-HU" b="1" smtClean="0">
                <a:solidFill>
                  <a:schemeClr val="tx1"/>
                </a:solidFill>
                <a:latin typeface="Calibri" panose="020F0502020204030204" pitchFamily="34" charset="0"/>
              </a:rPr>
              <a:t>Kontinuumok mechanikája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3600" b="1" smtClean="0">
                <a:solidFill>
                  <a:schemeClr val="tx1"/>
                </a:solidFill>
                <a:latin typeface="Calibri" panose="020F0502020204030204" pitchFamily="34" charset="0"/>
              </a:rPr>
              <a:t>A kontinuumok tulajdonságaira vonatkozó  ismeretek alkalmazása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989138"/>
            <a:ext cx="8229600" cy="3168650"/>
          </a:xfrm>
        </p:spPr>
        <p:txBody>
          <a:bodyPr/>
          <a:lstStyle/>
          <a:p>
            <a:pPr eaLnBrk="1" hangingPunct="1"/>
            <a:r>
              <a:rPr lang="hu-HU" sz="2800" smtClean="0">
                <a:latin typeface="Calibri" panose="020F0502020204030204" pitchFamily="34" charset="0"/>
              </a:rPr>
              <a:t>folyékony és légnemű közegek szállítása</a:t>
            </a:r>
          </a:p>
          <a:p>
            <a:pPr eaLnBrk="1" hangingPunct="1"/>
            <a:r>
              <a:rPr lang="hu-HU" sz="2800" smtClean="0">
                <a:latin typeface="Calibri" panose="020F0502020204030204" pitchFamily="34" charset="0"/>
              </a:rPr>
              <a:t>energiaszállítás</a:t>
            </a:r>
          </a:p>
          <a:p>
            <a:pPr eaLnBrk="1" hangingPunct="1"/>
            <a:r>
              <a:rPr lang="hu-HU" sz="2800" smtClean="0">
                <a:latin typeface="Calibri" panose="020F0502020204030204" pitchFamily="34" charset="0"/>
              </a:rPr>
              <a:t>közlekedés (szárazföldi, vízi és légi)</a:t>
            </a:r>
          </a:p>
          <a:p>
            <a:pPr eaLnBrk="1" hangingPunct="1"/>
            <a:r>
              <a:rPr lang="hu-HU" sz="2800" smtClean="0">
                <a:latin typeface="Calibri" panose="020F0502020204030204" pitchFamily="34" charset="0"/>
              </a:rPr>
              <a:t>erő-, ill. teljesítmény-átvitel</a:t>
            </a:r>
          </a:p>
          <a:p>
            <a:pPr eaLnBrk="1" hangingPunct="1"/>
            <a:r>
              <a:rPr lang="hu-HU" sz="2800" smtClean="0">
                <a:latin typeface="Calibri" panose="020F0502020204030204" pitchFamily="34" charset="0"/>
              </a:rPr>
              <a:t>energiatermelés</a:t>
            </a:r>
            <a:r>
              <a:rPr lang="hu-HU" smtClean="0"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9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0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  <p:bldP spid="2355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Lekerekített téglalapbuborék 81"/>
          <p:cNvSpPr>
            <a:spLocks noChangeArrowheads="1"/>
          </p:cNvSpPr>
          <p:nvPr/>
        </p:nvSpPr>
        <p:spPr bwMode="auto">
          <a:xfrm>
            <a:off x="6948488" y="4005263"/>
            <a:ext cx="1871662" cy="698500"/>
          </a:xfrm>
          <a:prstGeom prst="wedgeRoundRectCallout">
            <a:avLst>
              <a:gd name="adj1" fmla="val -122509"/>
              <a:gd name="adj2" fmla="val 127315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sz="1800">
                <a:latin typeface="Calibri" panose="020F0502020204030204" pitchFamily="34" charset="0"/>
              </a:rPr>
              <a:t>Hidrosztatika és Áramlástan</a:t>
            </a:r>
          </a:p>
        </p:txBody>
      </p:sp>
      <p:sp>
        <p:nvSpPr>
          <p:cNvPr id="81" name="Lekerekített téglalap 80"/>
          <p:cNvSpPr/>
          <p:nvPr/>
        </p:nvSpPr>
        <p:spPr bwMode="auto">
          <a:xfrm>
            <a:off x="3635375" y="4557713"/>
            <a:ext cx="1973263" cy="1392237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eaLnBrk="1" hangingPunct="1">
              <a:defRPr/>
            </a:pPr>
            <a:endParaRPr lang="hu-HU">
              <a:latin typeface="Calibri" panose="020F0502020204030204" pitchFamily="34" charset="0"/>
            </a:endParaRPr>
          </a:p>
        </p:txBody>
      </p:sp>
      <p:cxnSp>
        <p:nvCxnSpPr>
          <p:cNvPr id="1040" name="_s1040"/>
          <p:cNvCxnSpPr>
            <a:cxnSpLocks noChangeShapeType="1"/>
            <a:stCxn id="5" idx="0"/>
            <a:endCxn id="4" idx="2"/>
          </p:cNvCxnSpPr>
          <p:nvPr/>
        </p:nvCxnSpPr>
        <p:spPr bwMode="auto">
          <a:xfrm rot="5400000" flipH="1" flipV="1">
            <a:off x="2585244" y="177006"/>
            <a:ext cx="412750" cy="3595688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5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44450"/>
            <a:ext cx="8642350" cy="1143000"/>
          </a:xfrm>
        </p:spPr>
        <p:txBody>
          <a:bodyPr/>
          <a:lstStyle/>
          <a:p>
            <a:pPr eaLnBrk="1" hangingPunct="1"/>
            <a:r>
              <a:rPr lang="hu-HU" sz="2800" b="1" smtClean="0">
                <a:solidFill>
                  <a:schemeClr val="tx1"/>
                </a:solidFill>
                <a:latin typeface="Calibri" panose="020F0502020204030204" pitchFamily="34" charset="0"/>
              </a:rPr>
              <a:t>A tárgy ismeretanyagának helye a természettudományok között</a:t>
            </a:r>
          </a:p>
        </p:txBody>
      </p:sp>
      <p:cxnSp>
        <p:nvCxnSpPr>
          <p:cNvPr id="1033" name="_s1033"/>
          <p:cNvCxnSpPr>
            <a:cxnSpLocks noChangeShapeType="1"/>
            <a:stCxn id="14" idx="0"/>
            <a:endCxn id="11" idx="2"/>
          </p:cNvCxnSpPr>
          <p:nvPr/>
        </p:nvCxnSpPr>
        <p:spPr bwMode="auto">
          <a:xfrm rot="5400000" flipH="1" flipV="1">
            <a:off x="2268537" y="2946401"/>
            <a:ext cx="206375" cy="1085850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8" name="_s1028"/>
          <p:cNvCxnSpPr>
            <a:cxnSpLocks noChangeShapeType="1"/>
            <a:stCxn id="19" idx="1"/>
            <a:endCxn id="14" idx="2"/>
          </p:cNvCxnSpPr>
          <p:nvPr/>
        </p:nvCxnSpPr>
        <p:spPr bwMode="auto">
          <a:xfrm rot="10800000" flipH="1">
            <a:off x="1617663" y="4352925"/>
            <a:ext cx="211137" cy="1230313"/>
          </a:xfrm>
          <a:prstGeom prst="bentConnector4">
            <a:avLst>
              <a:gd name="adj1" fmla="val -108694"/>
              <a:gd name="adj2" fmla="val 86245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9" name="_s1029"/>
          <p:cNvCxnSpPr>
            <a:cxnSpLocks noChangeShapeType="1"/>
            <a:stCxn id="18" idx="1"/>
            <a:endCxn id="14" idx="2"/>
          </p:cNvCxnSpPr>
          <p:nvPr/>
        </p:nvCxnSpPr>
        <p:spPr bwMode="auto">
          <a:xfrm rot="10800000" flipH="1">
            <a:off x="1617663" y="4352925"/>
            <a:ext cx="211137" cy="573088"/>
          </a:xfrm>
          <a:prstGeom prst="bentConnector4">
            <a:avLst>
              <a:gd name="adj1" fmla="val -108694"/>
              <a:gd name="adj2" fmla="val 69380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30" name="_s1030"/>
          <p:cNvCxnSpPr>
            <a:cxnSpLocks noChangeShapeType="1"/>
            <a:stCxn id="17" idx="1"/>
            <a:endCxn id="15" idx="2"/>
          </p:cNvCxnSpPr>
          <p:nvPr/>
        </p:nvCxnSpPr>
        <p:spPr bwMode="auto">
          <a:xfrm rot="10800000" flipH="1">
            <a:off x="3805238" y="4352925"/>
            <a:ext cx="125412" cy="1230313"/>
          </a:xfrm>
          <a:prstGeom prst="bentConnector4">
            <a:avLst>
              <a:gd name="adj1" fmla="val -180931"/>
              <a:gd name="adj2" fmla="val 86245"/>
            </a:avLst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31" name="_s1031"/>
          <p:cNvCxnSpPr>
            <a:cxnSpLocks noChangeShapeType="1"/>
            <a:stCxn id="16" idx="1"/>
            <a:endCxn id="15" idx="2"/>
          </p:cNvCxnSpPr>
          <p:nvPr/>
        </p:nvCxnSpPr>
        <p:spPr bwMode="auto">
          <a:xfrm rot="10800000" flipH="1">
            <a:off x="3805238" y="4352925"/>
            <a:ext cx="125412" cy="573088"/>
          </a:xfrm>
          <a:prstGeom prst="bentConnector4">
            <a:avLst>
              <a:gd name="adj1" fmla="val -180931"/>
              <a:gd name="adj2" fmla="val 69380"/>
            </a:avLst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32" name="_s1032"/>
          <p:cNvCxnSpPr>
            <a:cxnSpLocks noChangeShapeType="1"/>
            <a:stCxn id="15" idx="0"/>
            <a:endCxn id="11" idx="2"/>
          </p:cNvCxnSpPr>
          <p:nvPr/>
        </p:nvCxnSpPr>
        <p:spPr bwMode="auto">
          <a:xfrm rot="16200000" flipV="1">
            <a:off x="3319462" y="2981326"/>
            <a:ext cx="206375" cy="1016000"/>
          </a:xfrm>
          <a:prstGeom prst="bentConnector3">
            <a:avLst>
              <a:gd name="adj1" fmla="val 50000"/>
            </a:avLst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35" name="_s1035"/>
          <p:cNvCxnSpPr>
            <a:cxnSpLocks noChangeShapeType="1"/>
            <a:stCxn id="12" idx="0"/>
            <a:endCxn id="6" idx="2"/>
          </p:cNvCxnSpPr>
          <p:nvPr/>
        </p:nvCxnSpPr>
        <p:spPr bwMode="auto">
          <a:xfrm rot="5400000" flipH="1" flipV="1">
            <a:off x="5592763" y="2046288"/>
            <a:ext cx="206375" cy="1450975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37" name="_s1037"/>
          <p:cNvCxnSpPr>
            <a:cxnSpLocks noChangeShapeType="1"/>
            <a:stCxn id="8" idx="0"/>
            <a:endCxn id="4" idx="2"/>
          </p:cNvCxnSpPr>
          <p:nvPr/>
        </p:nvCxnSpPr>
        <p:spPr bwMode="auto">
          <a:xfrm rot="16200000" flipV="1">
            <a:off x="6199188" y="158750"/>
            <a:ext cx="412750" cy="3632200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38" name="_s1038"/>
          <p:cNvCxnSpPr>
            <a:cxnSpLocks noChangeShapeType="1"/>
            <a:stCxn id="7" idx="0"/>
            <a:endCxn id="4" idx="2"/>
          </p:cNvCxnSpPr>
          <p:nvPr/>
        </p:nvCxnSpPr>
        <p:spPr bwMode="auto">
          <a:xfrm rot="16200000" flipV="1">
            <a:off x="4385469" y="1972469"/>
            <a:ext cx="412750" cy="4762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" name="_s1041"/>
          <p:cNvSpPr>
            <a:spLocks noChangeArrowheads="1"/>
          </p:cNvSpPr>
          <p:nvPr/>
        </p:nvSpPr>
        <p:spPr bwMode="auto">
          <a:xfrm>
            <a:off x="2614613" y="1268413"/>
            <a:ext cx="3949700" cy="500062"/>
          </a:xfrm>
          <a:prstGeom prst="roundRect">
            <a:avLst>
              <a:gd name="adj" fmla="val 1666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3650" tIns="36824" rIns="73650" bIns="36824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sz="2400">
                <a:latin typeface="Calibri" panose="020F0502020204030204" pitchFamily="34" charset="0"/>
              </a:rPr>
              <a:t>Természettudományok</a:t>
            </a:r>
          </a:p>
        </p:txBody>
      </p:sp>
      <p:sp>
        <p:nvSpPr>
          <p:cNvPr id="5" name="_s1042"/>
          <p:cNvSpPr>
            <a:spLocks noChangeArrowheads="1"/>
          </p:cNvSpPr>
          <p:nvPr/>
        </p:nvSpPr>
        <p:spPr bwMode="auto">
          <a:xfrm>
            <a:off x="179388" y="2181225"/>
            <a:ext cx="1628775" cy="487363"/>
          </a:xfrm>
          <a:prstGeom prst="roundRect">
            <a:avLst>
              <a:gd name="adj" fmla="val 1666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3650" tIns="36824" rIns="73650" bIns="36824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sz="2000">
                <a:latin typeface="Calibri" panose="020F0502020204030204" pitchFamily="34" charset="0"/>
              </a:rPr>
              <a:t>Biológia</a:t>
            </a:r>
          </a:p>
        </p:txBody>
      </p:sp>
      <p:sp>
        <p:nvSpPr>
          <p:cNvPr id="6" name="_s1043"/>
          <p:cNvSpPr>
            <a:spLocks noChangeArrowheads="1"/>
          </p:cNvSpPr>
          <p:nvPr/>
        </p:nvSpPr>
        <p:spPr bwMode="auto">
          <a:xfrm>
            <a:off x="5608638" y="2181225"/>
            <a:ext cx="1627187" cy="487363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lIns="73650" tIns="36824" rIns="73650" bIns="36824" anchor="ctr"/>
          <a:lstStyle/>
          <a:p>
            <a:pPr algn="ctr" eaLnBrk="1" hangingPunct="1">
              <a:defRPr/>
            </a:pPr>
            <a:r>
              <a:rPr lang="hu-HU" sz="2000" b="1" dirty="0">
                <a:solidFill>
                  <a:schemeClr val="tx1"/>
                </a:solidFill>
                <a:latin typeface="Calibri" panose="020F0502020204030204" pitchFamily="34" charset="0"/>
              </a:rPr>
              <a:t>Fizika</a:t>
            </a:r>
          </a:p>
        </p:txBody>
      </p:sp>
      <p:sp>
        <p:nvSpPr>
          <p:cNvPr id="7" name="_s1044"/>
          <p:cNvSpPr>
            <a:spLocks noChangeArrowheads="1"/>
          </p:cNvSpPr>
          <p:nvPr/>
        </p:nvSpPr>
        <p:spPr bwMode="auto">
          <a:xfrm>
            <a:off x="3779838" y="2181225"/>
            <a:ext cx="1628775" cy="487363"/>
          </a:xfrm>
          <a:prstGeom prst="roundRect">
            <a:avLst>
              <a:gd name="adj" fmla="val 1666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3650" tIns="36824" rIns="73650" bIns="36824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sz="2000">
                <a:latin typeface="Calibri" panose="020F0502020204030204" pitchFamily="34" charset="0"/>
              </a:rPr>
              <a:t>Matematika</a:t>
            </a:r>
            <a:endParaRPr lang="hu-HU" sz="2400">
              <a:latin typeface="Calibri" panose="020F0502020204030204" pitchFamily="34" charset="0"/>
            </a:endParaRPr>
          </a:p>
        </p:txBody>
      </p:sp>
      <p:sp>
        <p:nvSpPr>
          <p:cNvPr id="8" name="_s1045"/>
          <p:cNvSpPr>
            <a:spLocks noChangeArrowheads="1"/>
          </p:cNvSpPr>
          <p:nvPr/>
        </p:nvSpPr>
        <p:spPr bwMode="auto">
          <a:xfrm>
            <a:off x="7408863" y="2181225"/>
            <a:ext cx="1627187" cy="487363"/>
          </a:xfrm>
          <a:prstGeom prst="roundRect">
            <a:avLst>
              <a:gd name="adj" fmla="val 1666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3650" tIns="36824" rIns="73650" bIns="36824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sz="1700">
                <a:latin typeface="Calibri" panose="020F0502020204030204" pitchFamily="34" charset="0"/>
              </a:rPr>
              <a:t>……….</a:t>
            </a:r>
          </a:p>
        </p:txBody>
      </p:sp>
      <p:sp>
        <p:nvSpPr>
          <p:cNvPr id="11" name="_s1046"/>
          <p:cNvSpPr>
            <a:spLocks noChangeArrowheads="1"/>
          </p:cNvSpPr>
          <p:nvPr/>
        </p:nvSpPr>
        <p:spPr bwMode="auto">
          <a:xfrm>
            <a:off x="2027238" y="2874963"/>
            <a:ext cx="1776412" cy="511175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lIns="73650" tIns="36824" rIns="73650" bIns="36824" anchor="ctr"/>
          <a:lstStyle/>
          <a:p>
            <a:pPr algn="ctr" eaLnBrk="1" hangingPunct="1">
              <a:defRPr/>
            </a:pPr>
            <a:r>
              <a:rPr lang="hu-HU" sz="2000" b="1">
                <a:solidFill>
                  <a:schemeClr val="tx1"/>
                </a:solidFill>
                <a:latin typeface="Calibri" panose="020F0502020204030204" pitchFamily="34" charset="0"/>
              </a:rPr>
              <a:t>Mechanika</a:t>
            </a:r>
          </a:p>
        </p:txBody>
      </p:sp>
      <p:sp>
        <p:nvSpPr>
          <p:cNvPr id="12" name="_s1047"/>
          <p:cNvSpPr>
            <a:spLocks noChangeArrowheads="1"/>
          </p:cNvSpPr>
          <p:nvPr/>
        </p:nvSpPr>
        <p:spPr bwMode="auto">
          <a:xfrm>
            <a:off x="4081463" y="2874963"/>
            <a:ext cx="1776412" cy="511175"/>
          </a:xfrm>
          <a:prstGeom prst="roundRect">
            <a:avLst>
              <a:gd name="adj" fmla="val 1666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3650" tIns="36824" rIns="73650" bIns="36824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sz="2400">
                <a:latin typeface="Calibri" panose="020F0502020204030204" pitchFamily="34" charset="0"/>
              </a:rPr>
              <a:t>Hőtan</a:t>
            </a:r>
          </a:p>
        </p:txBody>
      </p:sp>
      <p:sp>
        <p:nvSpPr>
          <p:cNvPr id="13" name="_s1048"/>
          <p:cNvSpPr>
            <a:spLocks noChangeArrowheads="1"/>
          </p:cNvSpPr>
          <p:nvPr/>
        </p:nvSpPr>
        <p:spPr bwMode="auto">
          <a:xfrm>
            <a:off x="6137275" y="2874963"/>
            <a:ext cx="1774825" cy="511175"/>
          </a:xfrm>
          <a:prstGeom prst="roundRect">
            <a:avLst>
              <a:gd name="adj" fmla="val 1666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3650" tIns="36824" rIns="73650" bIns="36824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sz="1700">
                <a:latin typeface="Calibri" panose="020F0502020204030204" pitchFamily="34" charset="0"/>
              </a:rPr>
              <a:t>…….</a:t>
            </a:r>
          </a:p>
        </p:txBody>
      </p:sp>
      <p:sp>
        <p:nvSpPr>
          <p:cNvPr id="14" name="_s1049"/>
          <p:cNvSpPr>
            <a:spLocks noChangeArrowheads="1"/>
          </p:cNvSpPr>
          <p:nvPr/>
        </p:nvSpPr>
        <p:spPr bwMode="auto">
          <a:xfrm>
            <a:off x="885825" y="3592513"/>
            <a:ext cx="1885950" cy="760412"/>
          </a:xfrm>
          <a:prstGeom prst="roundRect">
            <a:avLst>
              <a:gd name="adj" fmla="val 1666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3650" tIns="36824" rIns="73650" bIns="36824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sz="2000">
                <a:latin typeface="Calibri" panose="020F0502020204030204" pitchFamily="34" charset="0"/>
              </a:rPr>
              <a:t>Szilárd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sz="2000">
                <a:latin typeface="Calibri" panose="020F0502020204030204" pitchFamily="34" charset="0"/>
              </a:rPr>
              <a:t>testek</a:t>
            </a:r>
          </a:p>
        </p:txBody>
      </p:sp>
      <p:sp>
        <p:nvSpPr>
          <p:cNvPr id="15" name="_s1050"/>
          <p:cNvSpPr>
            <a:spLocks noChangeArrowheads="1"/>
          </p:cNvSpPr>
          <p:nvPr/>
        </p:nvSpPr>
        <p:spPr bwMode="auto">
          <a:xfrm>
            <a:off x="2987675" y="3592513"/>
            <a:ext cx="1887538" cy="760412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lIns="73650" tIns="36824" rIns="73650" bIns="36824" anchor="ctr"/>
          <a:lstStyle/>
          <a:p>
            <a:pPr algn="ctr" eaLnBrk="1" hangingPunct="1">
              <a:defRPr/>
            </a:pPr>
            <a:r>
              <a:rPr lang="hu-HU" sz="2000" b="1">
                <a:solidFill>
                  <a:schemeClr val="tx1"/>
                </a:solidFill>
                <a:latin typeface="Calibri" panose="020F0502020204030204" pitchFamily="34" charset="0"/>
              </a:rPr>
              <a:t>Kontínuumok</a:t>
            </a:r>
          </a:p>
        </p:txBody>
      </p:sp>
      <p:sp>
        <p:nvSpPr>
          <p:cNvPr id="16" name="_s1051"/>
          <p:cNvSpPr>
            <a:spLocks noChangeArrowheads="1"/>
          </p:cNvSpPr>
          <p:nvPr/>
        </p:nvSpPr>
        <p:spPr bwMode="auto">
          <a:xfrm>
            <a:off x="3805238" y="4703763"/>
            <a:ext cx="1627187" cy="444500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lIns="73650" tIns="36824" rIns="73650" bIns="36824" anchor="ctr"/>
          <a:lstStyle/>
          <a:p>
            <a:pPr algn="ctr" eaLnBrk="1" hangingPunct="1">
              <a:defRPr/>
            </a:pPr>
            <a:r>
              <a:rPr lang="hu-HU" sz="2000">
                <a:solidFill>
                  <a:schemeClr val="tx1"/>
                </a:solidFill>
                <a:latin typeface="Calibri" panose="020F0502020204030204" pitchFamily="34" charset="0"/>
              </a:rPr>
              <a:t>Statika</a:t>
            </a:r>
          </a:p>
        </p:txBody>
      </p:sp>
      <p:sp>
        <p:nvSpPr>
          <p:cNvPr id="17" name="_s1052"/>
          <p:cNvSpPr>
            <a:spLocks noChangeArrowheads="1"/>
          </p:cNvSpPr>
          <p:nvPr/>
        </p:nvSpPr>
        <p:spPr bwMode="auto">
          <a:xfrm>
            <a:off x="3805238" y="5360988"/>
            <a:ext cx="1627187" cy="444500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lIns="73650" tIns="36824" rIns="73650" bIns="36824" anchor="ctr"/>
          <a:lstStyle/>
          <a:p>
            <a:pPr algn="ctr" eaLnBrk="1" hangingPunct="1">
              <a:defRPr/>
            </a:pPr>
            <a:r>
              <a:rPr lang="hu-HU" sz="2000" dirty="0">
                <a:solidFill>
                  <a:schemeClr val="tx1"/>
                </a:solidFill>
                <a:latin typeface="Calibri" panose="020F0502020204030204" pitchFamily="34" charset="0"/>
              </a:rPr>
              <a:t>Dinamika</a:t>
            </a:r>
          </a:p>
        </p:txBody>
      </p:sp>
      <p:sp>
        <p:nvSpPr>
          <p:cNvPr id="18" name="_s1053"/>
          <p:cNvSpPr>
            <a:spLocks noChangeArrowheads="1"/>
          </p:cNvSpPr>
          <p:nvPr/>
        </p:nvSpPr>
        <p:spPr bwMode="auto">
          <a:xfrm>
            <a:off x="1617663" y="4703763"/>
            <a:ext cx="1628775" cy="444500"/>
          </a:xfrm>
          <a:prstGeom prst="roundRect">
            <a:avLst>
              <a:gd name="adj" fmla="val 1666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1680" tIns="40840" rIns="81680" bIns="40840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sz="1700">
                <a:latin typeface="Calibri" panose="020F0502020204030204" pitchFamily="34" charset="0"/>
              </a:rPr>
              <a:t>Statika</a:t>
            </a:r>
          </a:p>
        </p:txBody>
      </p:sp>
      <p:sp>
        <p:nvSpPr>
          <p:cNvPr id="19" name="_s1054"/>
          <p:cNvSpPr>
            <a:spLocks noChangeArrowheads="1"/>
          </p:cNvSpPr>
          <p:nvPr/>
        </p:nvSpPr>
        <p:spPr bwMode="auto">
          <a:xfrm>
            <a:off x="1617663" y="5360988"/>
            <a:ext cx="1628775" cy="444500"/>
          </a:xfrm>
          <a:prstGeom prst="roundRect">
            <a:avLst>
              <a:gd name="adj" fmla="val 1666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1680" tIns="40840" rIns="81680" bIns="40840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sz="1700">
                <a:latin typeface="Calibri" panose="020F0502020204030204" pitchFamily="34" charset="0"/>
              </a:rPr>
              <a:t>Dinamika</a:t>
            </a:r>
          </a:p>
        </p:txBody>
      </p:sp>
      <p:cxnSp>
        <p:nvCxnSpPr>
          <p:cNvPr id="1034" name="_s1034"/>
          <p:cNvCxnSpPr>
            <a:cxnSpLocks noChangeShapeType="1"/>
            <a:stCxn id="13" idx="0"/>
            <a:endCxn id="6" idx="2"/>
          </p:cNvCxnSpPr>
          <p:nvPr/>
        </p:nvCxnSpPr>
        <p:spPr bwMode="auto">
          <a:xfrm rot="16200000" flipV="1">
            <a:off x="6619875" y="2470151"/>
            <a:ext cx="206375" cy="603250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78" name="_s1044"/>
          <p:cNvSpPr>
            <a:spLocks noChangeArrowheads="1"/>
          </p:cNvSpPr>
          <p:nvPr/>
        </p:nvSpPr>
        <p:spPr bwMode="auto">
          <a:xfrm>
            <a:off x="2008188" y="2178050"/>
            <a:ext cx="1627187" cy="487363"/>
          </a:xfrm>
          <a:prstGeom prst="roundRect">
            <a:avLst>
              <a:gd name="adj" fmla="val 1666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3650" tIns="36824" rIns="73650" bIns="36824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sz="2000">
                <a:latin typeface="Calibri" panose="020F0502020204030204" pitchFamily="34" charset="0"/>
              </a:rPr>
              <a:t>Kémia</a:t>
            </a:r>
          </a:p>
        </p:txBody>
      </p:sp>
      <p:cxnSp>
        <p:nvCxnSpPr>
          <p:cNvPr id="1039" name="_s1039"/>
          <p:cNvCxnSpPr>
            <a:cxnSpLocks noChangeShapeType="1"/>
            <a:stCxn id="6" idx="0"/>
            <a:endCxn id="4" idx="2"/>
          </p:cNvCxnSpPr>
          <p:nvPr/>
        </p:nvCxnSpPr>
        <p:spPr bwMode="auto">
          <a:xfrm rot="16200000" flipV="1">
            <a:off x="5299076" y="1058862"/>
            <a:ext cx="412750" cy="1831975"/>
          </a:xfrm>
          <a:prstGeom prst="bentConnector3">
            <a:avLst>
              <a:gd name="adj1" fmla="val 50000"/>
            </a:avLst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9" name="Egyenes összekötő 68"/>
          <p:cNvCxnSpPr>
            <a:cxnSpLocks noChangeShapeType="1"/>
            <a:stCxn id="78" idx="0"/>
          </p:cNvCxnSpPr>
          <p:nvPr/>
        </p:nvCxnSpPr>
        <p:spPr bwMode="auto">
          <a:xfrm flipV="1">
            <a:off x="2820988" y="1974850"/>
            <a:ext cx="0" cy="203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36" name="_s1036"/>
          <p:cNvCxnSpPr>
            <a:cxnSpLocks noChangeShapeType="1"/>
            <a:stCxn id="11" idx="0"/>
            <a:endCxn id="6" idx="2"/>
          </p:cNvCxnSpPr>
          <p:nvPr/>
        </p:nvCxnSpPr>
        <p:spPr bwMode="auto">
          <a:xfrm rot="5400000" flipH="1" flipV="1">
            <a:off x="4564856" y="1018382"/>
            <a:ext cx="206375" cy="3506788"/>
          </a:xfrm>
          <a:prstGeom prst="bentConnector3">
            <a:avLst>
              <a:gd name="adj1" fmla="val 50000"/>
            </a:avLst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0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81" grpId="0" animBg="1"/>
      <p:bldP spid="15365" grpId="0"/>
      <p:bldP spid="4" grpId="0" animBg="1"/>
      <p:bldP spid="5" grpId="0" animBg="1"/>
      <p:bldP spid="6" grpId="0" animBg="1"/>
      <p:bldP spid="7" grpId="0" animBg="1"/>
      <p:bldP spid="8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7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323850" y="2420938"/>
            <a:ext cx="8443913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hu-HU" sz="2000" dirty="0">
                <a:solidFill>
                  <a:schemeClr val="tx1"/>
                </a:solidFill>
                <a:latin typeface="Calibri" panose="020F0502020204030204" pitchFamily="34" charset="0"/>
              </a:rPr>
              <a:t>Példák</a:t>
            </a:r>
          </a:p>
          <a:p>
            <a:pPr algn="just">
              <a:defRPr/>
            </a:pPr>
            <a:endParaRPr lang="hu-HU" sz="20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hu-HU" sz="2000" dirty="0">
                <a:solidFill>
                  <a:schemeClr val="tx1"/>
                </a:solidFill>
                <a:latin typeface="Calibri" panose="020F0502020204030204" pitchFamily="34" charset="0"/>
              </a:rPr>
              <a:t>víz és más folyékony halmazállapotban lévő anyagok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hu-HU" sz="2000" dirty="0">
                <a:solidFill>
                  <a:schemeClr val="tx1"/>
                </a:solidFill>
                <a:latin typeface="Calibri" panose="020F0502020204030204" pitchFamily="34" charset="0"/>
              </a:rPr>
              <a:t>levegő és más légnemű halmazállapotban lévő anyagok</a:t>
            </a: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3049588" y="274638"/>
            <a:ext cx="3035300" cy="1143000"/>
          </a:xfrm>
        </p:spPr>
        <p:txBody>
          <a:bodyPr/>
          <a:lstStyle/>
          <a:p>
            <a:pPr eaLnBrk="1" hangingPunct="1"/>
            <a:r>
              <a:rPr lang="hu-HU" sz="3600" b="1" smtClean="0">
                <a:solidFill>
                  <a:schemeClr val="tx1"/>
                </a:solidFill>
                <a:latin typeface="Calibri" panose="020F0502020204030204" pitchFamily="34" charset="0"/>
              </a:rPr>
              <a:t>A kontinuum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323850" y="1458913"/>
            <a:ext cx="8569325" cy="83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hu-HU" sz="2400">
                <a:latin typeface="Calibri" panose="020F0502020204030204" pitchFamily="34" charset="0"/>
              </a:rPr>
              <a:t>A folyékony és légnemű halmazállapotú, valamint más hasonló állapotú, ill. viselkedésű anyagok összefoglaló neve. </a:t>
            </a:r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3" name="Szövegdoboz 2"/>
          <p:cNvSpPr txBox="1">
            <a:spLocks noChangeArrowheads="1"/>
          </p:cNvSpPr>
          <p:nvPr/>
        </p:nvSpPr>
        <p:spPr bwMode="auto">
          <a:xfrm>
            <a:off x="323850" y="4221163"/>
            <a:ext cx="84439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hu-HU" sz="2000">
                <a:latin typeface="Calibri" panose="020F0502020204030204" pitchFamily="34" charset="0"/>
              </a:rPr>
              <a:t>A halmazállapot az anyag megjelenési formája, mely a pillanatnyi hőmérséklettől és nyomástól függ!</a:t>
            </a:r>
          </a:p>
        </p:txBody>
      </p:sp>
      <p:sp>
        <p:nvSpPr>
          <p:cNvPr id="9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0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16387" grpId="0"/>
      <p:bldP spid="14340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zövegdoboz 40"/>
          <p:cNvSpPr txBox="1"/>
          <p:nvPr/>
        </p:nvSpPr>
        <p:spPr>
          <a:xfrm>
            <a:off x="323850" y="2420938"/>
            <a:ext cx="8443913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hu-HU" sz="2000" dirty="0">
                <a:solidFill>
                  <a:schemeClr val="tx1"/>
                </a:solidFill>
                <a:latin typeface="Calibri" panose="020F0502020204030204" pitchFamily="34" charset="0"/>
              </a:rPr>
              <a:t>Példák</a:t>
            </a:r>
          </a:p>
          <a:p>
            <a:pPr algn="just">
              <a:defRPr/>
            </a:pPr>
            <a:endParaRPr lang="hu-HU" sz="20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hu-HU" sz="2000" dirty="0">
                <a:solidFill>
                  <a:schemeClr val="tx1"/>
                </a:solidFill>
                <a:latin typeface="Calibri" panose="020F0502020204030204" pitchFamily="34" charset="0"/>
              </a:rPr>
              <a:t>víz és más folyékony halmazállapotban lévő anyagok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hu-HU" sz="2000" dirty="0">
                <a:solidFill>
                  <a:schemeClr val="tx1"/>
                </a:solidFill>
                <a:latin typeface="Calibri" panose="020F0502020204030204" pitchFamily="34" charset="0"/>
              </a:rPr>
              <a:t>levegő és más légnemű halmazállapotban lévő anyagok</a:t>
            </a:r>
          </a:p>
        </p:txBody>
      </p:sp>
      <p:sp>
        <p:nvSpPr>
          <p:cNvPr id="43" name="Text Box 4"/>
          <p:cNvSpPr txBox="1">
            <a:spLocks noChangeArrowheads="1"/>
          </p:cNvSpPr>
          <p:nvPr/>
        </p:nvSpPr>
        <p:spPr bwMode="auto">
          <a:xfrm>
            <a:off x="323850" y="1458913"/>
            <a:ext cx="8569325" cy="83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hu-HU" sz="2400" dirty="0">
                <a:latin typeface="Calibri" panose="020F0502020204030204" pitchFamily="34" charset="0"/>
              </a:rPr>
              <a:t>A folyékony és légnemű halmazállapotú, valamint más hasonló állapotú, ill. viselkedésű anyagok összefoglaló neve. </a:t>
            </a:r>
          </a:p>
        </p:txBody>
      </p:sp>
      <p:sp>
        <p:nvSpPr>
          <p:cNvPr id="47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0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4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130138" name="Line 90"/>
          <p:cNvSpPr>
            <a:spLocks noChangeShapeType="1"/>
          </p:cNvSpPr>
          <p:nvPr/>
        </p:nvSpPr>
        <p:spPr bwMode="auto">
          <a:xfrm flipV="1">
            <a:off x="5718175" y="2033588"/>
            <a:ext cx="1588" cy="3914775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130056" name="Line 8"/>
          <p:cNvSpPr>
            <a:spLocks noChangeShapeType="1"/>
          </p:cNvSpPr>
          <p:nvPr/>
        </p:nvSpPr>
        <p:spPr bwMode="auto">
          <a:xfrm flipH="1">
            <a:off x="1947863" y="4124325"/>
            <a:ext cx="2136775" cy="1588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130057" name="Line 9"/>
          <p:cNvSpPr>
            <a:spLocks noChangeShapeType="1"/>
          </p:cNvSpPr>
          <p:nvPr/>
        </p:nvSpPr>
        <p:spPr bwMode="auto">
          <a:xfrm>
            <a:off x="4084638" y="4202113"/>
            <a:ext cx="1587" cy="174625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130059" name="Line 11"/>
          <p:cNvSpPr>
            <a:spLocks noChangeShapeType="1"/>
          </p:cNvSpPr>
          <p:nvPr/>
        </p:nvSpPr>
        <p:spPr bwMode="auto">
          <a:xfrm flipH="1">
            <a:off x="1931988" y="2032000"/>
            <a:ext cx="3770312" cy="1588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130061" name="Line 13"/>
          <p:cNvSpPr>
            <a:spLocks noChangeShapeType="1"/>
          </p:cNvSpPr>
          <p:nvPr/>
        </p:nvSpPr>
        <p:spPr bwMode="auto">
          <a:xfrm>
            <a:off x="1947863" y="930275"/>
            <a:ext cx="1587" cy="50180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130062" name="Line 14"/>
          <p:cNvSpPr>
            <a:spLocks noChangeShapeType="1"/>
          </p:cNvSpPr>
          <p:nvPr/>
        </p:nvSpPr>
        <p:spPr bwMode="auto">
          <a:xfrm>
            <a:off x="1931988" y="5948363"/>
            <a:ext cx="477678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130069" name="Rectangle 21"/>
          <p:cNvSpPr>
            <a:spLocks noChangeArrowheads="1"/>
          </p:cNvSpPr>
          <p:nvPr/>
        </p:nvSpPr>
        <p:spPr bwMode="auto">
          <a:xfrm>
            <a:off x="1846263" y="419100"/>
            <a:ext cx="3127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sz="2000" b="1" i="1">
                <a:latin typeface="Calibri" panose="020F0502020204030204" pitchFamily="34" charset="0"/>
              </a:rPr>
              <a:t>p</a:t>
            </a:r>
            <a:endParaRPr lang="hu-HU" sz="2000" b="1">
              <a:latin typeface="Calibri" panose="020F0502020204030204" pitchFamily="34" charset="0"/>
            </a:endParaRPr>
          </a:p>
        </p:txBody>
      </p:sp>
      <p:sp>
        <p:nvSpPr>
          <p:cNvPr id="130124" name="Rectangle 76"/>
          <p:cNvSpPr>
            <a:spLocks noChangeArrowheads="1"/>
          </p:cNvSpPr>
          <p:nvPr/>
        </p:nvSpPr>
        <p:spPr bwMode="auto">
          <a:xfrm>
            <a:off x="6931025" y="5786438"/>
            <a:ext cx="3571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sz="2000" b="1" i="1">
                <a:latin typeface="Calibri" panose="020F0502020204030204" pitchFamily="34" charset="0"/>
              </a:rPr>
              <a:t>T</a:t>
            </a:r>
            <a:endParaRPr lang="hu-HU" sz="2000" b="1">
              <a:latin typeface="Calibri" panose="020F0502020204030204" pitchFamily="34" charset="0"/>
            </a:endParaRPr>
          </a:p>
        </p:txBody>
      </p:sp>
      <p:sp>
        <p:nvSpPr>
          <p:cNvPr id="130161" name="Rectangle 113"/>
          <p:cNvSpPr>
            <a:spLocks noChangeArrowheads="1"/>
          </p:cNvSpPr>
          <p:nvPr/>
        </p:nvSpPr>
        <p:spPr bwMode="auto">
          <a:xfrm>
            <a:off x="5551488" y="5976938"/>
            <a:ext cx="3571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sz="2000" b="1" i="1">
                <a:latin typeface="Calibri" panose="020F0502020204030204" pitchFamily="34" charset="0"/>
              </a:rPr>
              <a:t>T</a:t>
            </a:r>
            <a:r>
              <a:rPr lang="hu-HU" sz="2000" b="1" i="1" baseline="-25000">
                <a:latin typeface="Calibri" panose="020F0502020204030204" pitchFamily="34" charset="0"/>
              </a:rPr>
              <a:t>C</a:t>
            </a:r>
            <a:endParaRPr lang="hu-HU" sz="2000" b="1" baseline="-25000">
              <a:latin typeface="Calibri" panose="020F0502020204030204" pitchFamily="34" charset="0"/>
            </a:endParaRPr>
          </a:p>
        </p:txBody>
      </p:sp>
      <p:sp>
        <p:nvSpPr>
          <p:cNvPr id="130162" name="Rectangle 114"/>
          <p:cNvSpPr>
            <a:spLocks noChangeArrowheads="1"/>
          </p:cNvSpPr>
          <p:nvPr/>
        </p:nvSpPr>
        <p:spPr bwMode="auto">
          <a:xfrm>
            <a:off x="3905250" y="5976938"/>
            <a:ext cx="3571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sz="2000" b="1" i="1">
                <a:latin typeface="Calibri" panose="020F0502020204030204" pitchFamily="34" charset="0"/>
              </a:rPr>
              <a:t>T</a:t>
            </a:r>
            <a:r>
              <a:rPr lang="hu-HU" sz="2000" b="1" i="1" baseline="-25000">
                <a:latin typeface="Calibri" panose="020F0502020204030204" pitchFamily="34" charset="0"/>
              </a:rPr>
              <a:t>T</a:t>
            </a:r>
            <a:endParaRPr lang="hu-HU" sz="2000" b="1" baseline="-25000">
              <a:latin typeface="Calibri" panose="020F0502020204030204" pitchFamily="34" charset="0"/>
            </a:endParaRPr>
          </a:p>
        </p:txBody>
      </p:sp>
      <p:sp>
        <p:nvSpPr>
          <p:cNvPr id="130163" name="Rectangle 115"/>
          <p:cNvSpPr>
            <a:spLocks noChangeArrowheads="1"/>
          </p:cNvSpPr>
          <p:nvPr/>
        </p:nvSpPr>
        <p:spPr bwMode="auto">
          <a:xfrm>
            <a:off x="1573213" y="1876425"/>
            <a:ext cx="3571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sz="2000" b="1" i="1">
                <a:latin typeface="Calibri" panose="020F0502020204030204" pitchFamily="34" charset="0"/>
              </a:rPr>
              <a:t>p</a:t>
            </a:r>
            <a:r>
              <a:rPr lang="hu-HU" sz="2000" b="1" i="1" baseline="-25000">
                <a:latin typeface="Calibri" panose="020F0502020204030204" pitchFamily="34" charset="0"/>
              </a:rPr>
              <a:t>C</a:t>
            </a:r>
            <a:endParaRPr lang="hu-HU" sz="2000" b="1" baseline="-25000">
              <a:latin typeface="Calibri" panose="020F0502020204030204" pitchFamily="34" charset="0"/>
            </a:endParaRPr>
          </a:p>
        </p:txBody>
      </p:sp>
      <p:sp>
        <p:nvSpPr>
          <p:cNvPr id="130164" name="Rectangle 116"/>
          <p:cNvSpPr>
            <a:spLocks noChangeArrowheads="1"/>
          </p:cNvSpPr>
          <p:nvPr/>
        </p:nvSpPr>
        <p:spPr bwMode="auto">
          <a:xfrm>
            <a:off x="1603375" y="3995738"/>
            <a:ext cx="3571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sz="2000" b="1" i="1">
                <a:latin typeface="Calibri" panose="020F0502020204030204" pitchFamily="34" charset="0"/>
              </a:rPr>
              <a:t>p</a:t>
            </a:r>
            <a:r>
              <a:rPr lang="hu-HU" sz="2000" b="1" i="1" baseline="-25000">
                <a:latin typeface="Calibri" panose="020F0502020204030204" pitchFamily="34" charset="0"/>
              </a:rPr>
              <a:t>T</a:t>
            </a:r>
            <a:endParaRPr lang="hu-HU" sz="2000" b="1" baseline="-25000">
              <a:latin typeface="Calibri" panose="020F0502020204030204" pitchFamily="34" charset="0"/>
            </a:endParaRPr>
          </a:p>
        </p:txBody>
      </p:sp>
      <p:sp>
        <p:nvSpPr>
          <p:cNvPr id="130159" name="AutoShape 111"/>
          <p:cNvSpPr>
            <a:spLocks noChangeArrowheads="1"/>
          </p:cNvSpPr>
          <p:nvPr/>
        </p:nvSpPr>
        <p:spPr bwMode="auto">
          <a:xfrm>
            <a:off x="514350" y="2628900"/>
            <a:ext cx="1571625" cy="414338"/>
          </a:xfrm>
          <a:prstGeom prst="wedgeRoundRectCallout">
            <a:avLst>
              <a:gd name="adj1" fmla="val 174597"/>
              <a:gd name="adj2" fmla="val 307907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hu-HU" sz="1800" b="1" i="1">
                <a:latin typeface="Calibri" panose="020F0502020204030204" pitchFamily="34" charset="0"/>
              </a:rPr>
              <a:t>hármaspont</a:t>
            </a:r>
          </a:p>
        </p:txBody>
      </p:sp>
      <p:sp>
        <p:nvSpPr>
          <p:cNvPr id="130158" name="AutoShape 110"/>
          <p:cNvSpPr>
            <a:spLocks noChangeArrowheads="1"/>
          </p:cNvSpPr>
          <p:nvPr/>
        </p:nvSpPr>
        <p:spPr bwMode="auto">
          <a:xfrm>
            <a:off x="7110413" y="2568575"/>
            <a:ext cx="1784350" cy="414338"/>
          </a:xfrm>
          <a:prstGeom prst="wedgeRoundRectCallout">
            <a:avLst>
              <a:gd name="adj1" fmla="val -124338"/>
              <a:gd name="adj2" fmla="val -170653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hu-HU" sz="1800" b="1" i="1">
                <a:latin typeface="Calibri" panose="020F0502020204030204" pitchFamily="34" charset="0"/>
              </a:rPr>
              <a:t>kritikus  pont</a:t>
            </a:r>
          </a:p>
        </p:txBody>
      </p:sp>
      <p:sp>
        <p:nvSpPr>
          <p:cNvPr id="130156" name="Oval 108"/>
          <p:cNvSpPr>
            <a:spLocks noChangeArrowheads="1"/>
          </p:cNvSpPr>
          <p:nvPr/>
        </p:nvSpPr>
        <p:spPr bwMode="auto">
          <a:xfrm>
            <a:off x="3978275" y="4044950"/>
            <a:ext cx="215900" cy="215900"/>
          </a:xfrm>
          <a:prstGeom prst="ellipse">
            <a:avLst/>
          </a:prstGeom>
          <a:solidFill>
            <a:srgbClr val="FF33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hu-HU" sz="1800">
              <a:latin typeface="Calibri" panose="020F0502020204030204" pitchFamily="34" charset="0"/>
            </a:endParaRPr>
          </a:p>
        </p:txBody>
      </p:sp>
      <p:sp>
        <p:nvSpPr>
          <p:cNvPr id="130157" name="Oval 109"/>
          <p:cNvSpPr>
            <a:spLocks noChangeArrowheads="1"/>
          </p:cNvSpPr>
          <p:nvPr/>
        </p:nvSpPr>
        <p:spPr bwMode="auto">
          <a:xfrm>
            <a:off x="5616575" y="1919288"/>
            <a:ext cx="215900" cy="215900"/>
          </a:xfrm>
          <a:prstGeom prst="ellipse">
            <a:avLst/>
          </a:prstGeom>
          <a:solidFill>
            <a:srgbClr val="FF33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hu-HU" sz="1800">
              <a:latin typeface="Calibri" panose="020F0502020204030204" pitchFamily="34" charset="0"/>
            </a:endParaRPr>
          </a:p>
        </p:txBody>
      </p:sp>
      <p:sp>
        <p:nvSpPr>
          <p:cNvPr id="5" name="Szövegdoboz 4"/>
          <p:cNvSpPr txBox="1">
            <a:spLocks noChangeArrowheads="1"/>
          </p:cNvSpPr>
          <p:nvPr/>
        </p:nvSpPr>
        <p:spPr bwMode="auto">
          <a:xfrm>
            <a:off x="2647950" y="252413"/>
            <a:ext cx="33639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hu-HU" b="1">
                <a:latin typeface="Calibri" panose="020F0502020204030204" pitchFamily="34" charset="0"/>
              </a:rPr>
              <a:t>A fázisdiagram</a:t>
            </a:r>
          </a:p>
        </p:txBody>
      </p:sp>
      <p:sp>
        <p:nvSpPr>
          <p:cNvPr id="7" name="Lekerekített téglalap 6"/>
          <p:cNvSpPr/>
          <p:nvPr/>
        </p:nvSpPr>
        <p:spPr bwMode="auto">
          <a:xfrm>
            <a:off x="323850" y="4389438"/>
            <a:ext cx="8570913" cy="2101850"/>
          </a:xfrm>
          <a:prstGeom prst="roundRect">
            <a:avLst/>
          </a:prstGeom>
          <a:solidFill>
            <a:schemeClr val="accent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just">
              <a:defRPr/>
            </a:pP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hármaspont: </a:t>
            </a:r>
          </a:p>
          <a:p>
            <a:pPr algn="just">
              <a:defRPr/>
            </a:pPr>
            <a:endParaRPr lang="hu-HU" sz="24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>
              <a:defRPr/>
            </a:pP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Egy anyag azon dinamikus egyensúlyi állapota, </a:t>
            </a:r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zárt térben, amikor az adott anyag mindhárom 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(</a:t>
            </a:r>
            <a:r>
              <a:rPr lang="hu-HU" sz="2400" i="1" dirty="0">
                <a:solidFill>
                  <a:schemeClr val="tx1"/>
                </a:solidFill>
                <a:latin typeface="Calibri" panose="020F0502020204030204" pitchFamily="34" charset="0"/>
              </a:rPr>
              <a:t>szilárd, folyékony, légnemű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) halmazállapotban egyidejűleg jelen van!</a:t>
            </a:r>
          </a:p>
        </p:txBody>
      </p:sp>
      <p:sp>
        <p:nvSpPr>
          <p:cNvPr id="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3600" b="1" smtClean="0">
                <a:solidFill>
                  <a:schemeClr val="tx1"/>
                </a:solidFill>
                <a:latin typeface="Calibri" panose="020F0502020204030204" pitchFamily="34" charset="0"/>
              </a:rPr>
              <a:t>A kontinuum</a:t>
            </a:r>
          </a:p>
        </p:txBody>
      </p:sp>
      <p:sp>
        <p:nvSpPr>
          <p:cNvPr id="44" name="Szövegdoboz 43"/>
          <p:cNvSpPr txBox="1">
            <a:spLocks noChangeArrowheads="1"/>
          </p:cNvSpPr>
          <p:nvPr/>
        </p:nvSpPr>
        <p:spPr bwMode="auto">
          <a:xfrm>
            <a:off x="323850" y="4221163"/>
            <a:ext cx="84439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hu-HU" sz="2000" dirty="0">
                <a:latin typeface="Calibri" panose="020F0502020204030204" pitchFamily="34" charset="0"/>
              </a:rPr>
              <a:t>A halmazállapot az anyag megjelenési formája, mely a pillanatnyi hőmérséklettől és nyomástól függ!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0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0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00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00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30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3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0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0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00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00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30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30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4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0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0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0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0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30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59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0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0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0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0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130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70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0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0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0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0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30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30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0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0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30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8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130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92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0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30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30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0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9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130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10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30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30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30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30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3" grpId="0"/>
      <p:bldP spid="130138" grpId="0" animBg="1"/>
      <p:bldP spid="130056" grpId="0" animBg="1"/>
      <p:bldP spid="130057" grpId="0" animBg="1"/>
      <p:bldP spid="130059" grpId="0" animBg="1"/>
      <p:bldP spid="130061" grpId="0" animBg="1"/>
      <p:bldP spid="130062" grpId="0" animBg="1"/>
      <p:bldP spid="130069" grpId="0"/>
      <p:bldP spid="130124" grpId="0"/>
      <p:bldP spid="130161" grpId="0"/>
      <p:bldP spid="130162" grpId="0"/>
      <p:bldP spid="130163" grpId="0"/>
      <p:bldP spid="130164" grpId="0"/>
      <p:bldP spid="130159" grpId="0" animBg="1"/>
      <p:bldP spid="130158" grpId="0" animBg="1"/>
      <p:bldP spid="130156" grpId="0" animBg="1"/>
      <p:bldP spid="130157" grpId="0" animBg="1"/>
      <p:bldP spid="5" grpId="0"/>
      <p:bldP spid="7" grpId="0" animBg="1"/>
      <p:bldP spid="42" grpId="0"/>
      <p:bldP spid="4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rPr>
              <a:t>Áramlástan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rPr>
              <a:t>Dr. </a:t>
            </a:r>
            <a:r>
              <a:rPr lang="hu-HU" sz="1000" b="1" i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rPr>
              <a:t>Író Béla</a:t>
            </a:r>
          </a:p>
        </p:txBody>
      </p:sp>
      <p:sp>
        <p:nvSpPr>
          <p:cNvPr id="2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rPr>
              <a:t>SZE-MTK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rPr>
              <a:t>Mechatronika és Gépszerkezettan Tanszék</a:t>
            </a:r>
          </a:p>
        </p:txBody>
      </p:sp>
      <p:sp>
        <p:nvSpPr>
          <p:cNvPr id="19460" name="Line 90"/>
          <p:cNvSpPr>
            <a:spLocks noChangeShapeType="1"/>
          </p:cNvSpPr>
          <p:nvPr/>
        </p:nvSpPr>
        <p:spPr bwMode="auto">
          <a:xfrm flipV="1">
            <a:off x="5718175" y="2033588"/>
            <a:ext cx="1588" cy="3914775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19461" name="Line 8"/>
          <p:cNvSpPr>
            <a:spLocks noChangeShapeType="1"/>
          </p:cNvSpPr>
          <p:nvPr/>
        </p:nvSpPr>
        <p:spPr bwMode="auto">
          <a:xfrm flipH="1">
            <a:off x="1947863" y="4124325"/>
            <a:ext cx="2136775" cy="1588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19462" name="Line 9"/>
          <p:cNvSpPr>
            <a:spLocks noChangeShapeType="1"/>
          </p:cNvSpPr>
          <p:nvPr/>
        </p:nvSpPr>
        <p:spPr bwMode="auto">
          <a:xfrm>
            <a:off x="4084638" y="4202113"/>
            <a:ext cx="1587" cy="174625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19463" name="Line 11"/>
          <p:cNvSpPr>
            <a:spLocks noChangeShapeType="1"/>
          </p:cNvSpPr>
          <p:nvPr/>
        </p:nvSpPr>
        <p:spPr bwMode="auto">
          <a:xfrm flipH="1">
            <a:off x="1931988" y="2032000"/>
            <a:ext cx="3770312" cy="1588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19464" name="Line 13"/>
          <p:cNvSpPr>
            <a:spLocks noChangeShapeType="1"/>
          </p:cNvSpPr>
          <p:nvPr/>
        </p:nvSpPr>
        <p:spPr bwMode="auto">
          <a:xfrm>
            <a:off x="1947863" y="930275"/>
            <a:ext cx="1587" cy="50180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19465" name="Line 14"/>
          <p:cNvSpPr>
            <a:spLocks noChangeShapeType="1"/>
          </p:cNvSpPr>
          <p:nvPr/>
        </p:nvSpPr>
        <p:spPr bwMode="auto">
          <a:xfrm>
            <a:off x="1931988" y="5948363"/>
            <a:ext cx="477678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19466" name="Rectangle 21"/>
          <p:cNvSpPr>
            <a:spLocks noChangeArrowheads="1"/>
          </p:cNvSpPr>
          <p:nvPr/>
        </p:nvSpPr>
        <p:spPr bwMode="auto">
          <a:xfrm>
            <a:off x="1846263" y="419100"/>
            <a:ext cx="3127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sz="2000" b="1" i="1">
                <a:latin typeface="Calibri" panose="020F0502020204030204" pitchFamily="34" charset="0"/>
              </a:rPr>
              <a:t>p</a:t>
            </a:r>
            <a:endParaRPr lang="hu-HU" sz="2000" b="1">
              <a:latin typeface="Calibri" panose="020F0502020204030204" pitchFamily="34" charset="0"/>
            </a:endParaRPr>
          </a:p>
        </p:txBody>
      </p:sp>
      <p:sp>
        <p:nvSpPr>
          <p:cNvPr id="19467" name="Rectangle 76"/>
          <p:cNvSpPr>
            <a:spLocks noChangeArrowheads="1"/>
          </p:cNvSpPr>
          <p:nvPr/>
        </p:nvSpPr>
        <p:spPr bwMode="auto">
          <a:xfrm>
            <a:off x="6931025" y="5786438"/>
            <a:ext cx="3571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sz="2000" b="1" i="1">
                <a:latin typeface="Calibri" panose="020F0502020204030204" pitchFamily="34" charset="0"/>
              </a:rPr>
              <a:t>T</a:t>
            </a:r>
            <a:endParaRPr lang="hu-HU" sz="2000" b="1">
              <a:latin typeface="Calibri" panose="020F0502020204030204" pitchFamily="34" charset="0"/>
            </a:endParaRPr>
          </a:p>
        </p:txBody>
      </p:sp>
      <p:sp>
        <p:nvSpPr>
          <p:cNvPr id="19468" name="Rectangle 113"/>
          <p:cNvSpPr>
            <a:spLocks noChangeArrowheads="1"/>
          </p:cNvSpPr>
          <p:nvPr/>
        </p:nvSpPr>
        <p:spPr bwMode="auto">
          <a:xfrm>
            <a:off x="5551488" y="5976938"/>
            <a:ext cx="3571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sz="2000" b="1" i="1">
                <a:latin typeface="Calibri" panose="020F0502020204030204" pitchFamily="34" charset="0"/>
              </a:rPr>
              <a:t>T</a:t>
            </a:r>
            <a:r>
              <a:rPr lang="hu-HU" sz="2000" b="1" i="1" baseline="-25000">
                <a:latin typeface="Calibri" panose="020F0502020204030204" pitchFamily="34" charset="0"/>
              </a:rPr>
              <a:t>C</a:t>
            </a:r>
            <a:endParaRPr lang="hu-HU" sz="2000" b="1" baseline="-25000">
              <a:latin typeface="Calibri" panose="020F0502020204030204" pitchFamily="34" charset="0"/>
            </a:endParaRPr>
          </a:p>
        </p:txBody>
      </p:sp>
      <p:sp>
        <p:nvSpPr>
          <p:cNvPr id="19469" name="Rectangle 114"/>
          <p:cNvSpPr>
            <a:spLocks noChangeArrowheads="1"/>
          </p:cNvSpPr>
          <p:nvPr/>
        </p:nvSpPr>
        <p:spPr bwMode="auto">
          <a:xfrm>
            <a:off x="3905250" y="5976938"/>
            <a:ext cx="3571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sz="2000" b="1" i="1">
                <a:latin typeface="Calibri" panose="020F0502020204030204" pitchFamily="34" charset="0"/>
              </a:rPr>
              <a:t>T</a:t>
            </a:r>
            <a:r>
              <a:rPr lang="hu-HU" sz="2000" b="1" i="1" baseline="-25000">
                <a:latin typeface="Calibri" panose="020F0502020204030204" pitchFamily="34" charset="0"/>
              </a:rPr>
              <a:t>T</a:t>
            </a:r>
            <a:endParaRPr lang="hu-HU" sz="2000" b="1" baseline="-25000">
              <a:latin typeface="Calibri" panose="020F0502020204030204" pitchFamily="34" charset="0"/>
            </a:endParaRPr>
          </a:p>
        </p:txBody>
      </p:sp>
      <p:sp>
        <p:nvSpPr>
          <p:cNvPr id="19470" name="Rectangle 115"/>
          <p:cNvSpPr>
            <a:spLocks noChangeArrowheads="1"/>
          </p:cNvSpPr>
          <p:nvPr/>
        </p:nvSpPr>
        <p:spPr bwMode="auto">
          <a:xfrm>
            <a:off x="1573213" y="1876425"/>
            <a:ext cx="3571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sz="2000" b="1" i="1">
                <a:latin typeface="Calibri" panose="020F0502020204030204" pitchFamily="34" charset="0"/>
              </a:rPr>
              <a:t>p</a:t>
            </a:r>
            <a:r>
              <a:rPr lang="hu-HU" sz="2000" b="1" i="1" baseline="-25000">
                <a:latin typeface="Calibri" panose="020F0502020204030204" pitchFamily="34" charset="0"/>
              </a:rPr>
              <a:t>C</a:t>
            </a:r>
            <a:endParaRPr lang="hu-HU" sz="2000" b="1" baseline="-25000">
              <a:latin typeface="Calibri" panose="020F0502020204030204" pitchFamily="34" charset="0"/>
            </a:endParaRPr>
          </a:p>
        </p:txBody>
      </p:sp>
      <p:sp>
        <p:nvSpPr>
          <p:cNvPr id="19471" name="Rectangle 116"/>
          <p:cNvSpPr>
            <a:spLocks noChangeArrowheads="1"/>
          </p:cNvSpPr>
          <p:nvPr/>
        </p:nvSpPr>
        <p:spPr bwMode="auto">
          <a:xfrm>
            <a:off x="1603375" y="3995738"/>
            <a:ext cx="3571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sz="2000" b="1" i="1">
                <a:latin typeface="Calibri" panose="020F0502020204030204" pitchFamily="34" charset="0"/>
              </a:rPr>
              <a:t>p</a:t>
            </a:r>
            <a:r>
              <a:rPr lang="hu-HU" sz="2000" b="1" i="1" baseline="-25000">
                <a:latin typeface="Calibri" panose="020F0502020204030204" pitchFamily="34" charset="0"/>
              </a:rPr>
              <a:t>T</a:t>
            </a:r>
            <a:endParaRPr lang="hu-HU" sz="2000" b="1" baseline="-25000">
              <a:latin typeface="Calibri" panose="020F0502020204030204" pitchFamily="34" charset="0"/>
            </a:endParaRPr>
          </a:p>
        </p:txBody>
      </p:sp>
      <p:sp>
        <p:nvSpPr>
          <p:cNvPr id="19472" name="AutoShape 111"/>
          <p:cNvSpPr>
            <a:spLocks noChangeArrowheads="1"/>
          </p:cNvSpPr>
          <p:nvPr/>
        </p:nvSpPr>
        <p:spPr bwMode="auto">
          <a:xfrm>
            <a:off x="514350" y="2628900"/>
            <a:ext cx="1571625" cy="414338"/>
          </a:xfrm>
          <a:prstGeom prst="wedgeRoundRectCallout">
            <a:avLst>
              <a:gd name="adj1" fmla="val 174597"/>
              <a:gd name="adj2" fmla="val 307907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hu-HU" sz="1800" b="1" i="1">
                <a:latin typeface="Calibri" panose="020F0502020204030204" pitchFamily="34" charset="0"/>
              </a:rPr>
              <a:t>hármaspont</a:t>
            </a:r>
          </a:p>
        </p:txBody>
      </p:sp>
      <p:sp>
        <p:nvSpPr>
          <p:cNvPr id="19473" name="AutoShape 110"/>
          <p:cNvSpPr>
            <a:spLocks noChangeArrowheads="1"/>
          </p:cNvSpPr>
          <p:nvPr/>
        </p:nvSpPr>
        <p:spPr bwMode="auto">
          <a:xfrm>
            <a:off x="7110413" y="2568575"/>
            <a:ext cx="1784350" cy="414338"/>
          </a:xfrm>
          <a:prstGeom prst="wedgeRoundRectCallout">
            <a:avLst>
              <a:gd name="adj1" fmla="val -124338"/>
              <a:gd name="adj2" fmla="val -170653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hu-HU" sz="1800" b="1" i="1">
                <a:latin typeface="Calibri" panose="020F0502020204030204" pitchFamily="34" charset="0"/>
              </a:rPr>
              <a:t>kritikus  pont</a:t>
            </a:r>
          </a:p>
        </p:txBody>
      </p:sp>
      <p:sp>
        <p:nvSpPr>
          <p:cNvPr id="19474" name="Oval 108"/>
          <p:cNvSpPr>
            <a:spLocks noChangeArrowheads="1"/>
          </p:cNvSpPr>
          <p:nvPr/>
        </p:nvSpPr>
        <p:spPr bwMode="auto">
          <a:xfrm>
            <a:off x="3978275" y="4044950"/>
            <a:ext cx="215900" cy="215900"/>
          </a:xfrm>
          <a:prstGeom prst="ellipse">
            <a:avLst/>
          </a:prstGeom>
          <a:solidFill>
            <a:srgbClr val="FF33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hu-HU" sz="1800">
              <a:latin typeface="Calibri" panose="020F0502020204030204" pitchFamily="34" charset="0"/>
            </a:endParaRPr>
          </a:p>
        </p:txBody>
      </p:sp>
      <p:sp>
        <p:nvSpPr>
          <p:cNvPr id="19475" name="Oval 109"/>
          <p:cNvSpPr>
            <a:spLocks noChangeArrowheads="1"/>
          </p:cNvSpPr>
          <p:nvPr/>
        </p:nvSpPr>
        <p:spPr bwMode="auto">
          <a:xfrm>
            <a:off x="5616575" y="1919288"/>
            <a:ext cx="215900" cy="215900"/>
          </a:xfrm>
          <a:prstGeom prst="ellipse">
            <a:avLst/>
          </a:prstGeom>
          <a:solidFill>
            <a:srgbClr val="FF33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hu-HU" sz="1800">
              <a:latin typeface="Calibri" panose="020F0502020204030204" pitchFamily="34" charset="0"/>
            </a:endParaRPr>
          </a:p>
        </p:txBody>
      </p:sp>
      <p:sp>
        <p:nvSpPr>
          <p:cNvPr id="19476" name="Szövegdoboz 4"/>
          <p:cNvSpPr txBox="1">
            <a:spLocks noChangeArrowheads="1"/>
          </p:cNvSpPr>
          <p:nvPr/>
        </p:nvSpPr>
        <p:spPr bwMode="auto">
          <a:xfrm>
            <a:off x="2647950" y="252413"/>
            <a:ext cx="33639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hu-HU" b="1">
                <a:latin typeface="Calibri" panose="020F0502020204030204" pitchFamily="34" charset="0"/>
              </a:rPr>
              <a:t>A fázisdiagram</a:t>
            </a:r>
          </a:p>
        </p:txBody>
      </p:sp>
      <p:sp>
        <p:nvSpPr>
          <p:cNvPr id="7" name="Lekerekített téglalap 6"/>
          <p:cNvSpPr/>
          <p:nvPr/>
        </p:nvSpPr>
        <p:spPr bwMode="auto">
          <a:xfrm>
            <a:off x="323850" y="4389438"/>
            <a:ext cx="8570913" cy="2101850"/>
          </a:xfrm>
          <a:prstGeom prst="roundRect">
            <a:avLst/>
          </a:prstGeom>
          <a:solidFill>
            <a:schemeClr val="accent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just">
              <a:defRPr/>
            </a:pP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hármaspont: </a:t>
            </a:r>
          </a:p>
          <a:p>
            <a:pPr algn="just">
              <a:defRPr/>
            </a:pPr>
            <a:endParaRPr lang="hu-HU" sz="24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>
              <a:defRPr/>
            </a:pP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Egy anyag azon dinamikus egyensúlyi állapota, </a:t>
            </a:r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zárt térben, amikor az adott anyag 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mindhárom (</a:t>
            </a:r>
            <a:r>
              <a:rPr lang="hu-HU" sz="2400" i="1" dirty="0">
                <a:solidFill>
                  <a:schemeClr val="tx1"/>
                </a:solidFill>
                <a:latin typeface="Calibri" panose="020F0502020204030204" pitchFamily="34" charset="0"/>
              </a:rPr>
              <a:t>szilárd, folyékony, légnemű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) halmazállapotban egyidejűleg jelen van!</a:t>
            </a:r>
          </a:p>
        </p:txBody>
      </p:sp>
      <p:sp>
        <p:nvSpPr>
          <p:cNvPr id="20" name="Lekerekített téglalap 19"/>
          <p:cNvSpPr/>
          <p:nvPr/>
        </p:nvSpPr>
        <p:spPr bwMode="auto">
          <a:xfrm>
            <a:off x="320675" y="3122613"/>
            <a:ext cx="8572500" cy="3546475"/>
          </a:xfrm>
          <a:prstGeom prst="roundRect">
            <a:avLst>
              <a:gd name="adj" fmla="val 9699"/>
            </a:avLst>
          </a:prstGeom>
          <a:solidFill>
            <a:schemeClr val="accent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just">
              <a:defRPr/>
            </a:pP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kritikus pont: </a:t>
            </a:r>
          </a:p>
          <a:p>
            <a:pPr algn="just">
              <a:defRPr/>
            </a:pPr>
            <a:endParaRPr lang="hu-HU" sz="24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>
              <a:defRPr/>
            </a:pP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Egy anyag azon állapota, melyhez tartozó hőmérsékletnél magasabb hőmérsékleten az adott anyag csak légnemű halmazállapotban létezik.</a:t>
            </a:r>
          </a:p>
          <a:p>
            <a:pPr algn="just">
              <a:defRPr/>
            </a:pP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A kritikus állapothoz tartozó nyomáson és e nyomás felett az anyag párolgáshője zérus, azaz a folyadék melegítése során a kritikus hőmérséklet elérésekor a halmazállapot a sűrűség megváltozása nélkül módosul.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0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43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21" name="Szabadkézi sokszög 20"/>
          <p:cNvSpPr>
            <a:spLocks/>
          </p:cNvSpPr>
          <p:nvPr/>
        </p:nvSpPr>
        <p:spPr bwMode="auto">
          <a:xfrm>
            <a:off x="4086225" y="2019300"/>
            <a:ext cx="1647825" cy="2133600"/>
          </a:xfrm>
          <a:custGeom>
            <a:avLst/>
            <a:gdLst>
              <a:gd name="T0" fmla="*/ 0 w 1647825"/>
              <a:gd name="T1" fmla="*/ 2133600 h 2133600"/>
              <a:gd name="T2" fmla="*/ 676275 w 1647825"/>
              <a:gd name="T3" fmla="*/ 1733550 h 2133600"/>
              <a:gd name="T4" fmla="*/ 1352550 w 1647825"/>
              <a:gd name="T5" fmla="*/ 914400 h 2133600"/>
              <a:gd name="T6" fmla="*/ 1647825 w 1647825"/>
              <a:gd name="T7" fmla="*/ 0 h 2133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647825" h="2133600">
                <a:moveTo>
                  <a:pt x="0" y="2133600"/>
                </a:moveTo>
                <a:cubicBezTo>
                  <a:pt x="225425" y="2035175"/>
                  <a:pt x="450850" y="1936750"/>
                  <a:pt x="676275" y="1733550"/>
                </a:cubicBezTo>
                <a:cubicBezTo>
                  <a:pt x="901700" y="1530350"/>
                  <a:pt x="1190625" y="1203325"/>
                  <a:pt x="1352550" y="914400"/>
                </a:cubicBezTo>
                <a:cubicBezTo>
                  <a:pt x="1514475" y="625475"/>
                  <a:pt x="1581150" y="312737"/>
                  <a:pt x="1647825" y="0"/>
                </a:cubicBezTo>
              </a:path>
            </a:pathLst>
          </a:cu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20485" name="Line 90"/>
          <p:cNvSpPr>
            <a:spLocks noChangeShapeType="1"/>
          </p:cNvSpPr>
          <p:nvPr/>
        </p:nvSpPr>
        <p:spPr bwMode="auto">
          <a:xfrm flipV="1">
            <a:off x="5718175" y="2033588"/>
            <a:ext cx="1588" cy="3914775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20486" name="Line 8"/>
          <p:cNvSpPr>
            <a:spLocks noChangeShapeType="1"/>
          </p:cNvSpPr>
          <p:nvPr/>
        </p:nvSpPr>
        <p:spPr bwMode="auto">
          <a:xfrm flipH="1">
            <a:off x="1947863" y="4124325"/>
            <a:ext cx="2136775" cy="1588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20487" name="Line 9"/>
          <p:cNvSpPr>
            <a:spLocks noChangeShapeType="1"/>
          </p:cNvSpPr>
          <p:nvPr/>
        </p:nvSpPr>
        <p:spPr bwMode="auto">
          <a:xfrm>
            <a:off x="4084638" y="4202113"/>
            <a:ext cx="1587" cy="174625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20488" name="Line 11"/>
          <p:cNvSpPr>
            <a:spLocks noChangeShapeType="1"/>
          </p:cNvSpPr>
          <p:nvPr/>
        </p:nvSpPr>
        <p:spPr bwMode="auto">
          <a:xfrm flipH="1">
            <a:off x="1931988" y="2032000"/>
            <a:ext cx="3770312" cy="1588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20489" name="Line 13"/>
          <p:cNvSpPr>
            <a:spLocks noChangeShapeType="1"/>
          </p:cNvSpPr>
          <p:nvPr/>
        </p:nvSpPr>
        <p:spPr bwMode="auto">
          <a:xfrm>
            <a:off x="1947863" y="930275"/>
            <a:ext cx="1587" cy="50180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20490" name="Line 14"/>
          <p:cNvSpPr>
            <a:spLocks noChangeShapeType="1"/>
          </p:cNvSpPr>
          <p:nvPr/>
        </p:nvSpPr>
        <p:spPr bwMode="auto">
          <a:xfrm>
            <a:off x="1931988" y="5948363"/>
            <a:ext cx="477678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20491" name="Rectangle 21"/>
          <p:cNvSpPr>
            <a:spLocks noChangeArrowheads="1"/>
          </p:cNvSpPr>
          <p:nvPr/>
        </p:nvSpPr>
        <p:spPr bwMode="auto">
          <a:xfrm>
            <a:off x="1846263" y="419100"/>
            <a:ext cx="3127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sz="2000" b="1" i="1">
                <a:latin typeface="Calibri" panose="020F0502020204030204" pitchFamily="34" charset="0"/>
              </a:rPr>
              <a:t>p</a:t>
            </a:r>
            <a:endParaRPr lang="hu-HU" sz="2000" b="1">
              <a:latin typeface="Calibri" panose="020F0502020204030204" pitchFamily="34" charset="0"/>
            </a:endParaRPr>
          </a:p>
        </p:txBody>
      </p:sp>
      <p:sp>
        <p:nvSpPr>
          <p:cNvPr id="20492" name="Rectangle 76"/>
          <p:cNvSpPr>
            <a:spLocks noChangeArrowheads="1"/>
          </p:cNvSpPr>
          <p:nvPr/>
        </p:nvSpPr>
        <p:spPr bwMode="auto">
          <a:xfrm>
            <a:off x="6931025" y="5786438"/>
            <a:ext cx="3571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sz="2000" b="1" i="1">
                <a:latin typeface="Calibri" panose="020F0502020204030204" pitchFamily="34" charset="0"/>
              </a:rPr>
              <a:t>T</a:t>
            </a:r>
            <a:endParaRPr lang="hu-HU" sz="2000" b="1">
              <a:latin typeface="Calibri" panose="020F0502020204030204" pitchFamily="34" charset="0"/>
            </a:endParaRPr>
          </a:p>
        </p:txBody>
      </p:sp>
      <p:sp>
        <p:nvSpPr>
          <p:cNvPr id="20493" name="Rectangle 113"/>
          <p:cNvSpPr>
            <a:spLocks noChangeArrowheads="1"/>
          </p:cNvSpPr>
          <p:nvPr/>
        </p:nvSpPr>
        <p:spPr bwMode="auto">
          <a:xfrm>
            <a:off x="5551488" y="5976938"/>
            <a:ext cx="3571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sz="2000" b="1" i="1">
                <a:latin typeface="Calibri" panose="020F0502020204030204" pitchFamily="34" charset="0"/>
              </a:rPr>
              <a:t>T</a:t>
            </a:r>
            <a:r>
              <a:rPr lang="hu-HU" sz="2000" b="1" i="1" baseline="-25000">
                <a:latin typeface="Calibri" panose="020F0502020204030204" pitchFamily="34" charset="0"/>
              </a:rPr>
              <a:t>C</a:t>
            </a:r>
            <a:endParaRPr lang="hu-HU" sz="2000" b="1" baseline="-25000">
              <a:latin typeface="Calibri" panose="020F0502020204030204" pitchFamily="34" charset="0"/>
            </a:endParaRPr>
          </a:p>
        </p:txBody>
      </p:sp>
      <p:sp>
        <p:nvSpPr>
          <p:cNvPr id="20494" name="Rectangle 114"/>
          <p:cNvSpPr>
            <a:spLocks noChangeArrowheads="1"/>
          </p:cNvSpPr>
          <p:nvPr/>
        </p:nvSpPr>
        <p:spPr bwMode="auto">
          <a:xfrm>
            <a:off x="3905250" y="5976938"/>
            <a:ext cx="3571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sz="2000" b="1" i="1">
                <a:latin typeface="Calibri" panose="020F0502020204030204" pitchFamily="34" charset="0"/>
              </a:rPr>
              <a:t>T</a:t>
            </a:r>
            <a:r>
              <a:rPr lang="hu-HU" sz="2000" b="1" i="1" baseline="-25000">
                <a:latin typeface="Calibri" panose="020F0502020204030204" pitchFamily="34" charset="0"/>
              </a:rPr>
              <a:t>T</a:t>
            </a:r>
            <a:endParaRPr lang="hu-HU" sz="2000" b="1" baseline="-25000">
              <a:latin typeface="Calibri" panose="020F0502020204030204" pitchFamily="34" charset="0"/>
            </a:endParaRPr>
          </a:p>
        </p:txBody>
      </p:sp>
      <p:sp>
        <p:nvSpPr>
          <p:cNvPr id="20495" name="Rectangle 115"/>
          <p:cNvSpPr>
            <a:spLocks noChangeArrowheads="1"/>
          </p:cNvSpPr>
          <p:nvPr/>
        </p:nvSpPr>
        <p:spPr bwMode="auto">
          <a:xfrm>
            <a:off x="1573213" y="1876425"/>
            <a:ext cx="3571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sz="2000" b="1" i="1">
                <a:latin typeface="Calibri" panose="020F0502020204030204" pitchFamily="34" charset="0"/>
              </a:rPr>
              <a:t>p</a:t>
            </a:r>
            <a:r>
              <a:rPr lang="hu-HU" sz="2000" b="1" i="1" baseline="-25000">
                <a:latin typeface="Calibri" panose="020F0502020204030204" pitchFamily="34" charset="0"/>
              </a:rPr>
              <a:t>C</a:t>
            </a:r>
            <a:endParaRPr lang="hu-HU" sz="2000" b="1" baseline="-25000">
              <a:latin typeface="Calibri" panose="020F0502020204030204" pitchFamily="34" charset="0"/>
            </a:endParaRPr>
          </a:p>
        </p:txBody>
      </p:sp>
      <p:sp>
        <p:nvSpPr>
          <p:cNvPr id="20496" name="Rectangle 116"/>
          <p:cNvSpPr>
            <a:spLocks noChangeArrowheads="1"/>
          </p:cNvSpPr>
          <p:nvPr/>
        </p:nvSpPr>
        <p:spPr bwMode="auto">
          <a:xfrm>
            <a:off x="1603375" y="3995738"/>
            <a:ext cx="3571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sz="2000" b="1" i="1">
                <a:latin typeface="Calibri" panose="020F0502020204030204" pitchFamily="34" charset="0"/>
              </a:rPr>
              <a:t>p</a:t>
            </a:r>
            <a:r>
              <a:rPr lang="hu-HU" sz="2000" b="1" i="1" baseline="-25000">
                <a:latin typeface="Calibri" panose="020F0502020204030204" pitchFamily="34" charset="0"/>
              </a:rPr>
              <a:t>T</a:t>
            </a:r>
            <a:endParaRPr lang="hu-HU" sz="2000" b="1" baseline="-25000">
              <a:latin typeface="Calibri" panose="020F0502020204030204" pitchFamily="34" charset="0"/>
            </a:endParaRPr>
          </a:p>
        </p:txBody>
      </p:sp>
      <p:sp>
        <p:nvSpPr>
          <p:cNvPr id="20497" name="AutoShape 111"/>
          <p:cNvSpPr>
            <a:spLocks noChangeArrowheads="1"/>
          </p:cNvSpPr>
          <p:nvPr/>
        </p:nvSpPr>
        <p:spPr bwMode="auto">
          <a:xfrm>
            <a:off x="514350" y="2628900"/>
            <a:ext cx="1571625" cy="414338"/>
          </a:xfrm>
          <a:prstGeom prst="wedgeRoundRectCallout">
            <a:avLst>
              <a:gd name="adj1" fmla="val 174597"/>
              <a:gd name="adj2" fmla="val 307907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hu-HU" sz="1800" b="1" i="1" dirty="0">
                <a:latin typeface="Calibri" panose="020F0502020204030204" pitchFamily="34" charset="0"/>
              </a:rPr>
              <a:t>hármaspont</a:t>
            </a:r>
          </a:p>
        </p:txBody>
      </p:sp>
      <p:sp>
        <p:nvSpPr>
          <p:cNvPr id="20498" name="AutoShape 110"/>
          <p:cNvSpPr>
            <a:spLocks noChangeArrowheads="1"/>
          </p:cNvSpPr>
          <p:nvPr/>
        </p:nvSpPr>
        <p:spPr bwMode="auto">
          <a:xfrm>
            <a:off x="7110413" y="2568575"/>
            <a:ext cx="1784350" cy="414338"/>
          </a:xfrm>
          <a:prstGeom prst="wedgeRoundRectCallout">
            <a:avLst>
              <a:gd name="adj1" fmla="val -124338"/>
              <a:gd name="adj2" fmla="val -170653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hu-HU" sz="1800" b="1" i="1">
                <a:latin typeface="Calibri" panose="020F0502020204030204" pitchFamily="34" charset="0"/>
              </a:rPr>
              <a:t>kritikus  pont</a:t>
            </a:r>
          </a:p>
        </p:txBody>
      </p:sp>
      <p:sp>
        <p:nvSpPr>
          <p:cNvPr id="20499" name="Oval 109"/>
          <p:cNvSpPr>
            <a:spLocks noChangeArrowheads="1"/>
          </p:cNvSpPr>
          <p:nvPr/>
        </p:nvSpPr>
        <p:spPr bwMode="auto">
          <a:xfrm>
            <a:off x="5616575" y="1919288"/>
            <a:ext cx="215900" cy="215900"/>
          </a:xfrm>
          <a:prstGeom prst="ellipse">
            <a:avLst/>
          </a:prstGeom>
          <a:solidFill>
            <a:srgbClr val="FF33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hu-HU" sz="1800">
              <a:latin typeface="Calibri" panose="020F0502020204030204" pitchFamily="34" charset="0"/>
            </a:endParaRPr>
          </a:p>
        </p:txBody>
      </p:sp>
      <p:sp>
        <p:nvSpPr>
          <p:cNvPr id="20500" name="Szövegdoboz 4"/>
          <p:cNvSpPr txBox="1">
            <a:spLocks noChangeArrowheads="1"/>
          </p:cNvSpPr>
          <p:nvPr/>
        </p:nvSpPr>
        <p:spPr bwMode="auto">
          <a:xfrm>
            <a:off x="2647950" y="252413"/>
            <a:ext cx="33639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hu-HU" b="1">
                <a:latin typeface="Calibri" panose="020F0502020204030204" pitchFamily="34" charset="0"/>
              </a:rPr>
              <a:t>A fázisdiagram</a:t>
            </a:r>
          </a:p>
        </p:txBody>
      </p:sp>
      <p:sp>
        <p:nvSpPr>
          <p:cNvPr id="33" name="AutoShape 105"/>
          <p:cNvSpPr>
            <a:spLocks noChangeArrowheads="1"/>
          </p:cNvSpPr>
          <p:nvPr/>
        </p:nvSpPr>
        <p:spPr bwMode="auto">
          <a:xfrm>
            <a:off x="6708775" y="4875213"/>
            <a:ext cx="1847850" cy="414337"/>
          </a:xfrm>
          <a:prstGeom prst="wedgeRoundRectCallout">
            <a:avLst>
              <a:gd name="adj1" fmla="val -128648"/>
              <a:gd name="adj2" fmla="val -420310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hu-HU" sz="1800">
                <a:latin typeface="Calibri" panose="020F0502020204030204" pitchFamily="34" charset="0"/>
              </a:rPr>
              <a:t>Párolgási görbe</a:t>
            </a:r>
          </a:p>
        </p:txBody>
      </p:sp>
      <p:sp>
        <p:nvSpPr>
          <p:cNvPr id="34" name="Szabadkézi sokszög 33"/>
          <p:cNvSpPr>
            <a:spLocks/>
          </p:cNvSpPr>
          <p:nvPr/>
        </p:nvSpPr>
        <p:spPr bwMode="auto">
          <a:xfrm>
            <a:off x="2990850" y="4133850"/>
            <a:ext cx="1104900" cy="1457325"/>
          </a:xfrm>
          <a:custGeom>
            <a:avLst/>
            <a:gdLst>
              <a:gd name="T0" fmla="*/ 1104900 w 1104900"/>
              <a:gd name="T1" fmla="*/ 0 h 1457325"/>
              <a:gd name="T2" fmla="*/ 847725 w 1104900"/>
              <a:gd name="T3" fmla="*/ 685800 h 1457325"/>
              <a:gd name="T4" fmla="*/ 504825 w 1104900"/>
              <a:gd name="T5" fmla="*/ 1095375 h 1457325"/>
              <a:gd name="T6" fmla="*/ 0 w 1104900"/>
              <a:gd name="T7" fmla="*/ 1457325 h 145732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04900" h="1457325">
                <a:moveTo>
                  <a:pt x="1104900" y="0"/>
                </a:moveTo>
                <a:cubicBezTo>
                  <a:pt x="1007268" y="270669"/>
                  <a:pt x="947737" y="503238"/>
                  <a:pt x="847725" y="685800"/>
                </a:cubicBezTo>
                <a:cubicBezTo>
                  <a:pt x="747712" y="868363"/>
                  <a:pt x="646112" y="966788"/>
                  <a:pt x="504825" y="1095375"/>
                </a:cubicBezTo>
                <a:cubicBezTo>
                  <a:pt x="363538" y="1223962"/>
                  <a:pt x="184943" y="1337469"/>
                  <a:pt x="0" y="1457325"/>
                </a:cubicBezTo>
              </a:path>
            </a:pathLst>
          </a:custGeom>
          <a:noFill/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35" name="Szabadkézi sokszög 34"/>
          <p:cNvSpPr/>
          <p:nvPr/>
        </p:nvSpPr>
        <p:spPr bwMode="auto">
          <a:xfrm>
            <a:off x="4086225" y="1128713"/>
            <a:ext cx="641350" cy="3073400"/>
          </a:xfrm>
          <a:custGeom>
            <a:avLst/>
            <a:gdLst>
              <a:gd name="connsiteX0" fmla="*/ 0 w 642026"/>
              <a:gd name="connsiteY0" fmla="*/ 3073940 h 3073940"/>
              <a:gd name="connsiteX1" fmla="*/ 97277 w 642026"/>
              <a:gd name="connsiteY1" fmla="*/ 1731523 h 3073940"/>
              <a:gd name="connsiteX2" fmla="*/ 350196 w 642026"/>
              <a:gd name="connsiteY2" fmla="*/ 642025 h 3073940"/>
              <a:gd name="connsiteX3" fmla="*/ 642026 w 642026"/>
              <a:gd name="connsiteY3" fmla="*/ 0 h 3073940"/>
              <a:gd name="connsiteX0" fmla="*/ 0 w 642026"/>
              <a:gd name="connsiteY0" fmla="*/ 3073940 h 3073940"/>
              <a:gd name="connsiteX1" fmla="*/ 97277 w 642026"/>
              <a:gd name="connsiteY1" fmla="*/ 1731523 h 3073940"/>
              <a:gd name="connsiteX2" fmla="*/ 293046 w 642026"/>
              <a:gd name="connsiteY2" fmla="*/ 784900 h 3073940"/>
              <a:gd name="connsiteX3" fmla="*/ 642026 w 642026"/>
              <a:gd name="connsiteY3" fmla="*/ 0 h 307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2026" h="3073940">
                <a:moveTo>
                  <a:pt x="0" y="3073940"/>
                </a:moveTo>
                <a:cubicBezTo>
                  <a:pt x="19455" y="2605391"/>
                  <a:pt x="48436" y="2113030"/>
                  <a:pt x="97277" y="1731523"/>
                </a:cubicBezTo>
                <a:cubicBezTo>
                  <a:pt x="146118" y="1350016"/>
                  <a:pt x="202255" y="1073487"/>
                  <a:pt x="293046" y="784900"/>
                </a:cubicBezTo>
                <a:cubicBezTo>
                  <a:pt x="383837" y="496313"/>
                  <a:pt x="541506" y="176719"/>
                  <a:pt x="642026" y="0"/>
                </a:cubicBezTo>
              </a:path>
            </a:pathLst>
          </a:custGeom>
          <a:noFill/>
          <a:ln w="508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hu-HU">
              <a:latin typeface="Calibri" panose="020F0502020204030204" pitchFamily="34" charset="0"/>
            </a:endParaRPr>
          </a:p>
        </p:txBody>
      </p:sp>
      <p:sp>
        <p:nvSpPr>
          <p:cNvPr id="36" name="AutoShape 104"/>
          <p:cNvSpPr>
            <a:spLocks noChangeArrowheads="1"/>
          </p:cNvSpPr>
          <p:nvPr/>
        </p:nvSpPr>
        <p:spPr bwMode="auto">
          <a:xfrm>
            <a:off x="260350" y="4540250"/>
            <a:ext cx="2284413" cy="414338"/>
          </a:xfrm>
          <a:prstGeom prst="wedgeRoundRectCallout">
            <a:avLst>
              <a:gd name="adj1" fmla="val 86167"/>
              <a:gd name="adj2" fmla="val 117472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hu-HU" sz="1800">
                <a:latin typeface="Calibri" panose="020F0502020204030204" pitchFamily="34" charset="0"/>
              </a:rPr>
              <a:t>Szublimációs görbe</a:t>
            </a:r>
          </a:p>
        </p:txBody>
      </p:sp>
      <p:sp>
        <p:nvSpPr>
          <p:cNvPr id="37" name="AutoShape 107"/>
          <p:cNvSpPr>
            <a:spLocks noChangeArrowheads="1"/>
          </p:cNvSpPr>
          <p:nvPr/>
        </p:nvSpPr>
        <p:spPr bwMode="auto">
          <a:xfrm>
            <a:off x="6443663" y="920750"/>
            <a:ext cx="1817687" cy="414338"/>
          </a:xfrm>
          <a:prstGeom prst="wedgeRoundRectCallout">
            <a:avLst>
              <a:gd name="adj1" fmla="val -157606"/>
              <a:gd name="adj2" fmla="val 168477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hu-HU" sz="1800">
                <a:latin typeface="Calibri" panose="020F0502020204030204" pitchFamily="34" charset="0"/>
              </a:rPr>
              <a:t>Olvadási görbe</a:t>
            </a:r>
          </a:p>
        </p:txBody>
      </p:sp>
      <p:sp>
        <p:nvSpPr>
          <p:cNvPr id="20506" name="Oval 108"/>
          <p:cNvSpPr>
            <a:spLocks noChangeArrowheads="1"/>
          </p:cNvSpPr>
          <p:nvPr/>
        </p:nvSpPr>
        <p:spPr bwMode="auto">
          <a:xfrm>
            <a:off x="3978275" y="4044950"/>
            <a:ext cx="215900" cy="215900"/>
          </a:xfrm>
          <a:prstGeom prst="ellipse">
            <a:avLst/>
          </a:prstGeom>
          <a:solidFill>
            <a:srgbClr val="FF33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hu-HU" sz="1800">
              <a:latin typeface="Calibri" panose="020F0502020204030204" pitchFamily="34" charset="0"/>
            </a:endParaRPr>
          </a:p>
        </p:txBody>
      </p:sp>
      <p:sp>
        <p:nvSpPr>
          <p:cNvPr id="38" name="Rectangle 62"/>
          <p:cNvSpPr>
            <a:spLocks noChangeArrowheads="1"/>
          </p:cNvSpPr>
          <p:nvPr/>
        </p:nvSpPr>
        <p:spPr bwMode="auto">
          <a:xfrm>
            <a:off x="2760663" y="2763838"/>
            <a:ext cx="6810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sz="2000" b="1">
                <a:latin typeface="Calibri" panose="020F0502020204030204" pitchFamily="34" charset="0"/>
              </a:rPr>
              <a:t>szilárd</a:t>
            </a:r>
          </a:p>
        </p:txBody>
      </p:sp>
      <p:sp>
        <p:nvSpPr>
          <p:cNvPr id="39" name="Rectangle 70"/>
          <p:cNvSpPr>
            <a:spLocks noChangeArrowheads="1"/>
          </p:cNvSpPr>
          <p:nvPr/>
        </p:nvSpPr>
        <p:spPr bwMode="auto">
          <a:xfrm>
            <a:off x="6580188" y="3009900"/>
            <a:ext cx="34669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sz="2000" b="1">
                <a:latin typeface="Calibri" panose="020F0502020204030204" pitchFamily="34" charset="0"/>
              </a:rPr>
              <a:t>gáz</a:t>
            </a:r>
          </a:p>
        </p:txBody>
      </p:sp>
      <p:sp>
        <p:nvSpPr>
          <p:cNvPr id="40" name="Rectangle 73"/>
          <p:cNvSpPr>
            <a:spLocks noChangeArrowheads="1"/>
          </p:cNvSpPr>
          <p:nvPr/>
        </p:nvSpPr>
        <p:spPr bwMode="auto">
          <a:xfrm>
            <a:off x="4405313" y="2324100"/>
            <a:ext cx="91390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sz="2000" b="1">
                <a:latin typeface="Calibri" panose="020F0502020204030204" pitchFamily="34" charset="0"/>
              </a:rPr>
              <a:t>folyadék</a:t>
            </a:r>
          </a:p>
        </p:txBody>
      </p:sp>
      <p:sp>
        <p:nvSpPr>
          <p:cNvPr id="41" name="Rectangle 112"/>
          <p:cNvSpPr>
            <a:spLocks noChangeArrowheads="1"/>
          </p:cNvSpPr>
          <p:nvPr/>
        </p:nvSpPr>
        <p:spPr bwMode="auto">
          <a:xfrm>
            <a:off x="4643438" y="4708525"/>
            <a:ext cx="35714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sz="2000" b="1">
                <a:latin typeface="Calibri" panose="020F0502020204030204" pitchFamily="34" charset="0"/>
              </a:rPr>
              <a:t>gőz</a:t>
            </a:r>
          </a:p>
        </p:txBody>
      </p:sp>
      <p:sp>
        <p:nvSpPr>
          <p:cNvPr id="20" name="Lekerekített téglalap 19"/>
          <p:cNvSpPr/>
          <p:nvPr/>
        </p:nvSpPr>
        <p:spPr bwMode="auto">
          <a:xfrm>
            <a:off x="320675" y="3122613"/>
            <a:ext cx="8572500" cy="3546475"/>
          </a:xfrm>
          <a:prstGeom prst="roundRect">
            <a:avLst>
              <a:gd name="adj" fmla="val 9699"/>
            </a:avLst>
          </a:prstGeom>
          <a:solidFill>
            <a:schemeClr val="accent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just">
              <a:defRPr/>
            </a:pP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kritikus pont: </a:t>
            </a:r>
          </a:p>
          <a:p>
            <a:pPr algn="just">
              <a:defRPr/>
            </a:pPr>
            <a:endParaRPr lang="hu-HU" sz="24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>
              <a:defRPr/>
            </a:pP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Egy anyag azon állapota, melyhez tartozó hőmérsékletnél magasabb hőmérsékleten az adott anyag csak légnemű halmazállapotban létezik.</a:t>
            </a:r>
          </a:p>
          <a:p>
            <a:pPr algn="just">
              <a:defRPr/>
            </a:pP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A kritikus állapothoz tartozó nyomáson és e nyomás felett az anyag párolgáshője zérus, azaz a folyadék melegítése során a kritikus hőmérséklet elérésekor a halmazállapot a sűrűség megváltozása nélkül módosul.</a:t>
            </a:r>
          </a:p>
        </p:txBody>
      </p:sp>
      <p:sp>
        <p:nvSpPr>
          <p:cNvPr id="32" name="Lekerekített téglalap 31"/>
          <p:cNvSpPr/>
          <p:nvPr/>
        </p:nvSpPr>
        <p:spPr bwMode="auto">
          <a:xfrm>
            <a:off x="320675" y="115888"/>
            <a:ext cx="8572500" cy="1639887"/>
          </a:xfrm>
          <a:prstGeom prst="roundRect">
            <a:avLst>
              <a:gd name="adj" fmla="val 9699"/>
            </a:avLst>
          </a:prstGeom>
          <a:solidFill>
            <a:schemeClr val="accent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just">
              <a:defRPr/>
            </a:pP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gőz: </a:t>
            </a:r>
          </a:p>
          <a:p>
            <a:pPr algn="just">
              <a:defRPr/>
            </a:pPr>
            <a:endParaRPr lang="hu-HU" sz="24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>
              <a:defRPr/>
            </a:pP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Egy anyag olyan légnemű halmazállapota, amikor a hőmérséklet </a:t>
            </a:r>
            <a:r>
              <a:rPr lang="hu-HU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alacsonyabb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 az anyag kritikus hőmérsékleténél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3" grpId="0" animBg="1"/>
      <p:bldP spid="34" grpId="0" animBg="1"/>
      <p:bldP spid="36" grpId="0" animBg="1"/>
      <p:bldP spid="37" grpId="0" animBg="1"/>
      <p:bldP spid="38" grpId="0"/>
      <p:bldP spid="39" grpId="0"/>
      <p:bldP spid="40" grpId="0"/>
      <p:bldP spid="41" grpId="0"/>
      <p:bldP spid="20" grpId="0" animBg="1"/>
      <p:bldP spid="3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0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43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21509" name="Szabadkézi sokszög 20"/>
          <p:cNvSpPr>
            <a:spLocks/>
          </p:cNvSpPr>
          <p:nvPr/>
        </p:nvSpPr>
        <p:spPr bwMode="auto">
          <a:xfrm>
            <a:off x="4086225" y="2019300"/>
            <a:ext cx="1647825" cy="2133600"/>
          </a:xfrm>
          <a:custGeom>
            <a:avLst/>
            <a:gdLst>
              <a:gd name="T0" fmla="*/ 0 w 1647825"/>
              <a:gd name="T1" fmla="*/ 2133600 h 2133600"/>
              <a:gd name="T2" fmla="*/ 676275 w 1647825"/>
              <a:gd name="T3" fmla="*/ 1733550 h 2133600"/>
              <a:gd name="T4" fmla="*/ 1352550 w 1647825"/>
              <a:gd name="T5" fmla="*/ 914400 h 2133600"/>
              <a:gd name="T6" fmla="*/ 1647825 w 1647825"/>
              <a:gd name="T7" fmla="*/ 0 h 2133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647825" h="2133600">
                <a:moveTo>
                  <a:pt x="0" y="2133600"/>
                </a:moveTo>
                <a:cubicBezTo>
                  <a:pt x="225425" y="2035175"/>
                  <a:pt x="450850" y="1936750"/>
                  <a:pt x="676275" y="1733550"/>
                </a:cubicBezTo>
                <a:cubicBezTo>
                  <a:pt x="901700" y="1530350"/>
                  <a:pt x="1190625" y="1203325"/>
                  <a:pt x="1352550" y="914400"/>
                </a:cubicBezTo>
                <a:cubicBezTo>
                  <a:pt x="1514475" y="625475"/>
                  <a:pt x="1581150" y="312737"/>
                  <a:pt x="1647825" y="0"/>
                </a:cubicBezTo>
              </a:path>
            </a:pathLst>
          </a:cu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21510" name="Line 90"/>
          <p:cNvSpPr>
            <a:spLocks noChangeShapeType="1"/>
          </p:cNvSpPr>
          <p:nvPr/>
        </p:nvSpPr>
        <p:spPr bwMode="auto">
          <a:xfrm flipV="1">
            <a:off x="5718175" y="2033588"/>
            <a:ext cx="1588" cy="3914775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21511" name="Line 8"/>
          <p:cNvSpPr>
            <a:spLocks noChangeShapeType="1"/>
          </p:cNvSpPr>
          <p:nvPr/>
        </p:nvSpPr>
        <p:spPr bwMode="auto">
          <a:xfrm flipH="1">
            <a:off x="1947863" y="4124325"/>
            <a:ext cx="2136775" cy="1588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21512" name="Line 9"/>
          <p:cNvSpPr>
            <a:spLocks noChangeShapeType="1"/>
          </p:cNvSpPr>
          <p:nvPr/>
        </p:nvSpPr>
        <p:spPr bwMode="auto">
          <a:xfrm>
            <a:off x="4084638" y="4202113"/>
            <a:ext cx="1587" cy="174625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21513" name="Line 11"/>
          <p:cNvSpPr>
            <a:spLocks noChangeShapeType="1"/>
          </p:cNvSpPr>
          <p:nvPr/>
        </p:nvSpPr>
        <p:spPr bwMode="auto">
          <a:xfrm flipH="1">
            <a:off x="1931988" y="2032000"/>
            <a:ext cx="3770312" cy="1588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21514" name="Line 13"/>
          <p:cNvSpPr>
            <a:spLocks noChangeShapeType="1"/>
          </p:cNvSpPr>
          <p:nvPr/>
        </p:nvSpPr>
        <p:spPr bwMode="auto">
          <a:xfrm>
            <a:off x="1947863" y="930275"/>
            <a:ext cx="1587" cy="50180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21515" name="Line 14"/>
          <p:cNvSpPr>
            <a:spLocks noChangeShapeType="1"/>
          </p:cNvSpPr>
          <p:nvPr/>
        </p:nvSpPr>
        <p:spPr bwMode="auto">
          <a:xfrm>
            <a:off x="1931988" y="5948363"/>
            <a:ext cx="477678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21516" name="Rectangle 21"/>
          <p:cNvSpPr>
            <a:spLocks noChangeArrowheads="1"/>
          </p:cNvSpPr>
          <p:nvPr/>
        </p:nvSpPr>
        <p:spPr bwMode="auto">
          <a:xfrm>
            <a:off x="1846263" y="419100"/>
            <a:ext cx="3127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sz="2000" b="1" i="1">
                <a:latin typeface="Calibri" panose="020F0502020204030204" pitchFamily="34" charset="0"/>
              </a:rPr>
              <a:t>p</a:t>
            </a:r>
            <a:endParaRPr lang="hu-HU" sz="2000" b="1">
              <a:latin typeface="Calibri" panose="020F0502020204030204" pitchFamily="34" charset="0"/>
            </a:endParaRPr>
          </a:p>
        </p:txBody>
      </p:sp>
      <p:sp>
        <p:nvSpPr>
          <p:cNvPr id="21517" name="Rectangle 76"/>
          <p:cNvSpPr>
            <a:spLocks noChangeArrowheads="1"/>
          </p:cNvSpPr>
          <p:nvPr/>
        </p:nvSpPr>
        <p:spPr bwMode="auto">
          <a:xfrm>
            <a:off x="6931025" y="5786438"/>
            <a:ext cx="3571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sz="2000" b="1" i="1">
                <a:latin typeface="Calibri" panose="020F0502020204030204" pitchFamily="34" charset="0"/>
              </a:rPr>
              <a:t>T</a:t>
            </a:r>
            <a:endParaRPr lang="hu-HU" sz="2000" b="1">
              <a:latin typeface="Calibri" panose="020F0502020204030204" pitchFamily="34" charset="0"/>
            </a:endParaRPr>
          </a:p>
        </p:txBody>
      </p:sp>
      <p:sp>
        <p:nvSpPr>
          <p:cNvPr id="21518" name="Rectangle 113"/>
          <p:cNvSpPr>
            <a:spLocks noChangeArrowheads="1"/>
          </p:cNvSpPr>
          <p:nvPr/>
        </p:nvSpPr>
        <p:spPr bwMode="auto">
          <a:xfrm>
            <a:off x="5551488" y="5976938"/>
            <a:ext cx="3571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sz="2000" b="1" i="1">
                <a:latin typeface="Calibri" panose="020F0502020204030204" pitchFamily="34" charset="0"/>
              </a:rPr>
              <a:t>T</a:t>
            </a:r>
            <a:r>
              <a:rPr lang="hu-HU" sz="2000" b="1" i="1" baseline="-25000">
                <a:latin typeface="Calibri" panose="020F0502020204030204" pitchFamily="34" charset="0"/>
              </a:rPr>
              <a:t>C</a:t>
            </a:r>
            <a:endParaRPr lang="hu-HU" sz="2000" b="1" baseline="-25000">
              <a:latin typeface="Calibri" panose="020F0502020204030204" pitchFamily="34" charset="0"/>
            </a:endParaRPr>
          </a:p>
        </p:txBody>
      </p:sp>
      <p:sp>
        <p:nvSpPr>
          <p:cNvPr id="21519" name="Rectangle 114"/>
          <p:cNvSpPr>
            <a:spLocks noChangeArrowheads="1"/>
          </p:cNvSpPr>
          <p:nvPr/>
        </p:nvSpPr>
        <p:spPr bwMode="auto">
          <a:xfrm>
            <a:off x="3905250" y="5976938"/>
            <a:ext cx="3571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sz="2000" b="1" i="1">
                <a:latin typeface="Calibri" panose="020F0502020204030204" pitchFamily="34" charset="0"/>
              </a:rPr>
              <a:t>T</a:t>
            </a:r>
            <a:r>
              <a:rPr lang="hu-HU" sz="2000" b="1" i="1" baseline="-25000">
                <a:latin typeface="Calibri" panose="020F0502020204030204" pitchFamily="34" charset="0"/>
              </a:rPr>
              <a:t>T</a:t>
            </a:r>
            <a:endParaRPr lang="hu-HU" sz="2000" b="1" baseline="-25000">
              <a:latin typeface="Calibri" panose="020F0502020204030204" pitchFamily="34" charset="0"/>
            </a:endParaRPr>
          </a:p>
        </p:txBody>
      </p:sp>
      <p:sp>
        <p:nvSpPr>
          <p:cNvPr id="21520" name="Rectangle 115"/>
          <p:cNvSpPr>
            <a:spLocks noChangeArrowheads="1"/>
          </p:cNvSpPr>
          <p:nvPr/>
        </p:nvSpPr>
        <p:spPr bwMode="auto">
          <a:xfrm>
            <a:off x="1573213" y="1876425"/>
            <a:ext cx="3571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sz="2000" b="1" i="1">
                <a:latin typeface="Calibri" panose="020F0502020204030204" pitchFamily="34" charset="0"/>
              </a:rPr>
              <a:t>p</a:t>
            </a:r>
            <a:r>
              <a:rPr lang="hu-HU" sz="2000" b="1" i="1" baseline="-25000">
                <a:latin typeface="Calibri" panose="020F0502020204030204" pitchFamily="34" charset="0"/>
              </a:rPr>
              <a:t>C</a:t>
            </a:r>
            <a:endParaRPr lang="hu-HU" sz="2000" b="1" baseline="-25000">
              <a:latin typeface="Calibri" panose="020F0502020204030204" pitchFamily="34" charset="0"/>
            </a:endParaRPr>
          </a:p>
        </p:txBody>
      </p:sp>
      <p:sp>
        <p:nvSpPr>
          <p:cNvPr id="21521" name="Rectangle 116"/>
          <p:cNvSpPr>
            <a:spLocks noChangeArrowheads="1"/>
          </p:cNvSpPr>
          <p:nvPr/>
        </p:nvSpPr>
        <p:spPr bwMode="auto">
          <a:xfrm>
            <a:off x="1603375" y="3995738"/>
            <a:ext cx="3571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sz="2000" b="1" i="1">
                <a:latin typeface="Calibri" panose="020F0502020204030204" pitchFamily="34" charset="0"/>
              </a:rPr>
              <a:t>p</a:t>
            </a:r>
            <a:r>
              <a:rPr lang="hu-HU" sz="2000" b="1" i="1" baseline="-25000">
                <a:latin typeface="Calibri" panose="020F0502020204030204" pitchFamily="34" charset="0"/>
              </a:rPr>
              <a:t>T</a:t>
            </a:r>
            <a:endParaRPr lang="hu-HU" sz="2000" b="1" baseline="-25000">
              <a:latin typeface="Calibri" panose="020F0502020204030204" pitchFamily="34" charset="0"/>
            </a:endParaRPr>
          </a:p>
        </p:txBody>
      </p:sp>
      <p:sp>
        <p:nvSpPr>
          <p:cNvPr id="21522" name="AutoShape 111"/>
          <p:cNvSpPr>
            <a:spLocks noChangeArrowheads="1"/>
          </p:cNvSpPr>
          <p:nvPr/>
        </p:nvSpPr>
        <p:spPr bwMode="auto">
          <a:xfrm>
            <a:off x="514350" y="2628900"/>
            <a:ext cx="1571625" cy="414338"/>
          </a:xfrm>
          <a:prstGeom prst="wedgeRoundRectCallout">
            <a:avLst>
              <a:gd name="adj1" fmla="val 174597"/>
              <a:gd name="adj2" fmla="val 307907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hu-HU" sz="1800" b="1" i="1">
                <a:latin typeface="Calibri" panose="020F0502020204030204" pitchFamily="34" charset="0"/>
              </a:rPr>
              <a:t>hármaspont</a:t>
            </a:r>
          </a:p>
        </p:txBody>
      </p:sp>
      <p:sp>
        <p:nvSpPr>
          <p:cNvPr id="21523" name="AutoShape 110"/>
          <p:cNvSpPr>
            <a:spLocks noChangeArrowheads="1"/>
          </p:cNvSpPr>
          <p:nvPr/>
        </p:nvSpPr>
        <p:spPr bwMode="auto">
          <a:xfrm>
            <a:off x="7110413" y="2568575"/>
            <a:ext cx="1784350" cy="414338"/>
          </a:xfrm>
          <a:prstGeom prst="wedgeRoundRectCallout">
            <a:avLst>
              <a:gd name="adj1" fmla="val -124338"/>
              <a:gd name="adj2" fmla="val -170653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hu-HU" sz="1800" b="1" i="1">
                <a:latin typeface="Calibri" panose="020F0502020204030204" pitchFamily="34" charset="0"/>
              </a:rPr>
              <a:t>kritikus  pont</a:t>
            </a:r>
          </a:p>
        </p:txBody>
      </p:sp>
      <p:sp>
        <p:nvSpPr>
          <p:cNvPr id="21524" name="Oval 109"/>
          <p:cNvSpPr>
            <a:spLocks noChangeArrowheads="1"/>
          </p:cNvSpPr>
          <p:nvPr/>
        </p:nvSpPr>
        <p:spPr bwMode="auto">
          <a:xfrm>
            <a:off x="5616575" y="1919288"/>
            <a:ext cx="215900" cy="215900"/>
          </a:xfrm>
          <a:prstGeom prst="ellipse">
            <a:avLst/>
          </a:prstGeom>
          <a:solidFill>
            <a:srgbClr val="FF33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hu-HU" sz="1800">
              <a:latin typeface="Calibri" panose="020F0502020204030204" pitchFamily="34" charset="0"/>
            </a:endParaRPr>
          </a:p>
        </p:txBody>
      </p:sp>
      <p:sp>
        <p:nvSpPr>
          <p:cNvPr id="21525" name="Szövegdoboz 4"/>
          <p:cNvSpPr txBox="1">
            <a:spLocks noChangeArrowheads="1"/>
          </p:cNvSpPr>
          <p:nvPr/>
        </p:nvSpPr>
        <p:spPr bwMode="auto">
          <a:xfrm>
            <a:off x="2647950" y="252413"/>
            <a:ext cx="33639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hu-HU" b="1">
                <a:latin typeface="Calibri" panose="020F0502020204030204" pitchFamily="34" charset="0"/>
              </a:rPr>
              <a:t>A fázisdiagram</a:t>
            </a:r>
          </a:p>
        </p:txBody>
      </p:sp>
      <p:sp>
        <p:nvSpPr>
          <p:cNvPr id="21526" name="AutoShape 105"/>
          <p:cNvSpPr>
            <a:spLocks noChangeArrowheads="1"/>
          </p:cNvSpPr>
          <p:nvPr/>
        </p:nvSpPr>
        <p:spPr bwMode="auto">
          <a:xfrm>
            <a:off x="6708775" y="4875213"/>
            <a:ext cx="1847850" cy="414337"/>
          </a:xfrm>
          <a:prstGeom prst="wedgeRoundRectCallout">
            <a:avLst>
              <a:gd name="adj1" fmla="val -128648"/>
              <a:gd name="adj2" fmla="val -420310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hu-HU" sz="1800">
                <a:latin typeface="Calibri" panose="020F0502020204030204" pitchFamily="34" charset="0"/>
              </a:rPr>
              <a:t>Párolgási görbe</a:t>
            </a:r>
          </a:p>
        </p:txBody>
      </p:sp>
      <p:sp>
        <p:nvSpPr>
          <p:cNvPr id="21527" name="Szabadkézi sokszög 33"/>
          <p:cNvSpPr>
            <a:spLocks/>
          </p:cNvSpPr>
          <p:nvPr/>
        </p:nvSpPr>
        <p:spPr bwMode="auto">
          <a:xfrm>
            <a:off x="2990850" y="4133850"/>
            <a:ext cx="1104900" cy="1457325"/>
          </a:xfrm>
          <a:custGeom>
            <a:avLst/>
            <a:gdLst>
              <a:gd name="T0" fmla="*/ 1104900 w 1104900"/>
              <a:gd name="T1" fmla="*/ 0 h 1457325"/>
              <a:gd name="T2" fmla="*/ 847725 w 1104900"/>
              <a:gd name="T3" fmla="*/ 685800 h 1457325"/>
              <a:gd name="T4" fmla="*/ 504825 w 1104900"/>
              <a:gd name="T5" fmla="*/ 1095375 h 1457325"/>
              <a:gd name="T6" fmla="*/ 0 w 1104900"/>
              <a:gd name="T7" fmla="*/ 1457325 h 145732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04900" h="1457325">
                <a:moveTo>
                  <a:pt x="1104900" y="0"/>
                </a:moveTo>
                <a:cubicBezTo>
                  <a:pt x="1007268" y="270669"/>
                  <a:pt x="947737" y="503238"/>
                  <a:pt x="847725" y="685800"/>
                </a:cubicBezTo>
                <a:cubicBezTo>
                  <a:pt x="747712" y="868363"/>
                  <a:pt x="646112" y="966788"/>
                  <a:pt x="504825" y="1095375"/>
                </a:cubicBezTo>
                <a:cubicBezTo>
                  <a:pt x="363538" y="1223962"/>
                  <a:pt x="184943" y="1337469"/>
                  <a:pt x="0" y="1457325"/>
                </a:cubicBezTo>
              </a:path>
            </a:pathLst>
          </a:custGeom>
          <a:noFill/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35" name="Szabadkézi sokszög 34"/>
          <p:cNvSpPr/>
          <p:nvPr/>
        </p:nvSpPr>
        <p:spPr bwMode="auto">
          <a:xfrm>
            <a:off x="4086225" y="1128713"/>
            <a:ext cx="641350" cy="3073400"/>
          </a:xfrm>
          <a:custGeom>
            <a:avLst/>
            <a:gdLst>
              <a:gd name="connsiteX0" fmla="*/ 0 w 642026"/>
              <a:gd name="connsiteY0" fmla="*/ 3073940 h 3073940"/>
              <a:gd name="connsiteX1" fmla="*/ 97277 w 642026"/>
              <a:gd name="connsiteY1" fmla="*/ 1731523 h 3073940"/>
              <a:gd name="connsiteX2" fmla="*/ 350196 w 642026"/>
              <a:gd name="connsiteY2" fmla="*/ 642025 h 3073940"/>
              <a:gd name="connsiteX3" fmla="*/ 642026 w 642026"/>
              <a:gd name="connsiteY3" fmla="*/ 0 h 3073940"/>
              <a:gd name="connsiteX0" fmla="*/ 0 w 642026"/>
              <a:gd name="connsiteY0" fmla="*/ 3073940 h 3073940"/>
              <a:gd name="connsiteX1" fmla="*/ 97277 w 642026"/>
              <a:gd name="connsiteY1" fmla="*/ 1731523 h 3073940"/>
              <a:gd name="connsiteX2" fmla="*/ 293046 w 642026"/>
              <a:gd name="connsiteY2" fmla="*/ 784900 h 3073940"/>
              <a:gd name="connsiteX3" fmla="*/ 642026 w 642026"/>
              <a:gd name="connsiteY3" fmla="*/ 0 h 307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2026" h="3073940">
                <a:moveTo>
                  <a:pt x="0" y="3073940"/>
                </a:moveTo>
                <a:cubicBezTo>
                  <a:pt x="19455" y="2605391"/>
                  <a:pt x="48436" y="2113030"/>
                  <a:pt x="97277" y="1731523"/>
                </a:cubicBezTo>
                <a:cubicBezTo>
                  <a:pt x="146118" y="1350016"/>
                  <a:pt x="202255" y="1073487"/>
                  <a:pt x="293046" y="784900"/>
                </a:cubicBezTo>
                <a:cubicBezTo>
                  <a:pt x="383837" y="496313"/>
                  <a:pt x="541506" y="176719"/>
                  <a:pt x="642026" y="0"/>
                </a:cubicBezTo>
              </a:path>
            </a:pathLst>
          </a:custGeom>
          <a:noFill/>
          <a:ln w="508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hu-HU">
              <a:latin typeface="Calibri" panose="020F0502020204030204" pitchFamily="34" charset="0"/>
            </a:endParaRPr>
          </a:p>
        </p:txBody>
      </p:sp>
      <p:sp>
        <p:nvSpPr>
          <p:cNvPr id="21529" name="AutoShape 104"/>
          <p:cNvSpPr>
            <a:spLocks noChangeArrowheads="1"/>
          </p:cNvSpPr>
          <p:nvPr/>
        </p:nvSpPr>
        <p:spPr bwMode="auto">
          <a:xfrm>
            <a:off x="260350" y="4540250"/>
            <a:ext cx="2284413" cy="414338"/>
          </a:xfrm>
          <a:prstGeom prst="wedgeRoundRectCallout">
            <a:avLst>
              <a:gd name="adj1" fmla="val 86167"/>
              <a:gd name="adj2" fmla="val 117472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hu-HU" sz="1800">
                <a:latin typeface="Calibri" panose="020F0502020204030204" pitchFamily="34" charset="0"/>
              </a:rPr>
              <a:t>Szublimációs görbe</a:t>
            </a:r>
          </a:p>
        </p:txBody>
      </p:sp>
      <p:sp>
        <p:nvSpPr>
          <p:cNvPr id="21530" name="AutoShape 107"/>
          <p:cNvSpPr>
            <a:spLocks noChangeArrowheads="1"/>
          </p:cNvSpPr>
          <p:nvPr/>
        </p:nvSpPr>
        <p:spPr bwMode="auto">
          <a:xfrm>
            <a:off x="6443663" y="920750"/>
            <a:ext cx="1817687" cy="414338"/>
          </a:xfrm>
          <a:prstGeom prst="wedgeRoundRectCallout">
            <a:avLst>
              <a:gd name="adj1" fmla="val -157606"/>
              <a:gd name="adj2" fmla="val 168477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hu-HU" sz="1800">
                <a:latin typeface="Calibri" panose="020F0502020204030204" pitchFamily="34" charset="0"/>
              </a:rPr>
              <a:t>Olvadási görbe</a:t>
            </a:r>
          </a:p>
        </p:txBody>
      </p:sp>
      <p:sp>
        <p:nvSpPr>
          <p:cNvPr id="21531" name="Oval 108"/>
          <p:cNvSpPr>
            <a:spLocks noChangeArrowheads="1"/>
          </p:cNvSpPr>
          <p:nvPr/>
        </p:nvSpPr>
        <p:spPr bwMode="auto">
          <a:xfrm>
            <a:off x="3978275" y="4044950"/>
            <a:ext cx="215900" cy="215900"/>
          </a:xfrm>
          <a:prstGeom prst="ellipse">
            <a:avLst/>
          </a:prstGeom>
          <a:solidFill>
            <a:srgbClr val="FF33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hu-HU" sz="1800">
              <a:latin typeface="Calibri" panose="020F0502020204030204" pitchFamily="34" charset="0"/>
            </a:endParaRPr>
          </a:p>
        </p:txBody>
      </p:sp>
      <p:sp>
        <p:nvSpPr>
          <p:cNvPr id="21532" name="Rectangle 62"/>
          <p:cNvSpPr>
            <a:spLocks noChangeArrowheads="1"/>
          </p:cNvSpPr>
          <p:nvPr/>
        </p:nvSpPr>
        <p:spPr bwMode="auto">
          <a:xfrm>
            <a:off x="2760663" y="2763838"/>
            <a:ext cx="6810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sz="2000" b="1">
                <a:latin typeface="Calibri" panose="020F0502020204030204" pitchFamily="34" charset="0"/>
              </a:rPr>
              <a:t>szilárd</a:t>
            </a:r>
          </a:p>
        </p:txBody>
      </p:sp>
      <p:sp>
        <p:nvSpPr>
          <p:cNvPr id="21533" name="Rectangle 70"/>
          <p:cNvSpPr>
            <a:spLocks noChangeArrowheads="1"/>
          </p:cNvSpPr>
          <p:nvPr/>
        </p:nvSpPr>
        <p:spPr bwMode="auto">
          <a:xfrm>
            <a:off x="6580188" y="3009900"/>
            <a:ext cx="34669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sz="2000" b="1">
                <a:latin typeface="Calibri" panose="020F0502020204030204" pitchFamily="34" charset="0"/>
              </a:rPr>
              <a:t>gáz</a:t>
            </a:r>
          </a:p>
        </p:txBody>
      </p:sp>
      <p:sp>
        <p:nvSpPr>
          <p:cNvPr id="21534" name="Rectangle 73"/>
          <p:cNvSpPr>
            <a:spLocks noChangeArrowheads="1"/>
          </p:cNvSpPr>
          <p:nvPr/>
        </p:nvSpPr>
        <p:spPr bwMode="auto">
          <a:xfrm>
            <a:off x="4405313" y="2324100"/>
            <a:ext cx="91390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sz="2000" b="1">
                <a:latin typeface="Calibri" panose="020F0502020204030204" pitchFamily="34" charset="0"/>
              </a:rPr>
              <a:t>folyadék</a:t>
            </a:r>
          </a:p>
        </p:txBody>
      </p:sp>
      <p:sp>
        <p:nvSpPr>
          <p:cNvPr id="21535" name="Rectangle 112"/>
          <p:cNvSpPr>
            <a:spLocks noChangeArrowheads="1"/>
          </p:cNvSpPr>
          <p:nvPr/>
        </p:nvSpPr>
        <p:spPr bwMode="auto">
          <a:xfrm>
            <a:off x="4643438" y="4708525"/>
            <a:ext cx="35714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sz="2000" b="1">
                <a:latin typeface="Calibri" panose="020F0502020204030204" pitchFamily="34" charset="0"/>
              </a:rPr>
              <a:t>gőz</a:t>
            </a:r>
          </a:p>
        </p:txBody>
      </p:sp>
      <p:sp>
        <p:nvSpPr>
          <p:cNvPr id="42" name="Lekerekített téglalap 41"/>
          <p:cNvSpPr/>
          <p:nvPr/>
        </p:nvSpPr>
        <p:spPr bwMode="auto">
          <a:xfrm>
            <a:off x="320675" y="115887"/>
            <a:ext cx="8572500" cy="1639887"/>
          </a:xfrm>
          <a:prstGeom prst="roundRect">
            <a:avLst>
              <a:gd name="adj" fmla="val 9699"/>
            </a:avLst>
          </a:prstGeom>
          <a:solidFill>
            <a:schemeClr val="accent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just">
              <a:defRPr/>
            </a:pP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gáz: </a:t>
            </a:r>
          </a:p>
          <a:p>
            <a:pPr algn="just">
              <a:defRPr/>
            </a:pPr>
            <a:endParaRPr lang="hu-HU" sz="24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>
              <a:defRPr/>
            </a:pP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Egy anyag olyan légnemű halmazállapota, amikor a hőmérséklet </a:t>
            </a:r>
            <a:r>
              <a:rPr lang="hu-HU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magasabb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 az anyag kritikus hőmérsékleténél</a:t>
            </a:r>
          </a:p>
        </p:txBody>
      </p:sp>
      <p:sp>
        <p:nvSpPr>
          <p:cNvPr id="45" name="Lekerekített téglalap 44"/>
          <p:cNvSpPr/>
          <p:nvPr/>
        </p:nvSpPr>
        <p:spPr bwMode="auto">
          <a:xfrm>
            <a:off x="320675" y="115888"/>
            <a:ext cx="8572500" cy="1639887"/>
          </a:xfrm>
          <a:prstGeom prst="roundRect">
            <a:avLst>
              <a:gd name="adj" fmla="val 9699"/>
            </a:avLst>
          </a:prstGeom>
          <a:solidFill>
            <a:schemeClr val="accent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just">
              <a:defRPr/>
            </a:pP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gőz: </a:t>
            </a:r>
          </a:p>
          <a:p>
            <a:pPr algn="just">
              <a:defRPr/>
            </a:pPr>
            <a:endParaRPr lang="hu-HU" sz="24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>
              <a:defRPr/>
            </a:pP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Egy anyag olyan légnemű halmazállapota, amikor a hőmérséklet </a:t>
            </a:r>
            <a:r>
              <a:rPr lang="hu-HU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alacsonyabb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 az anyag kritikus hőmérsékleténél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0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43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22532" name="Szabadkézi sokszög 20"/>
          <p:cNvSpPr>
            <a:spLocks/>
          </p:cNvSpPr>
          <p:nvPr/>
        </p:nvSpPr>
        <p:spPr bwMode="auto">
          <a:xfrm>
            <a:off x="4086225" y="2019300"/>
            <a:ext cx="1647825" cy="2133600"/>
          </a:xfrm>
          <a:custGeom>
            <a:avLst/>
            <a:gdLst>
              <a:gd name="T0" fmla="*/ 0 w 1647825"/>
              <a:gd name="T1" fmla="*/ 2133600 h 2133600"/>
              <a:gd name="T2" fmla="*/ 676275 w 1647825"/>
              <a:gd name="T3" fmla="*/ 1733550 h 2133600"/>
              <a:gd name="T4" fmla="*/ 1352550 w 1647825"/>
              <a:gd name="T5" fmla="*/ 914400 h 2133600"/>
              <a:gd name="T6" fmla="*/ 1647825 w 1647825"/>
              <a:gd name="T7" fmla="*/ 0 h 2133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647825" h="2133600">
                <a:moveTo>
                  <a:pt x="0" y="2133600"/>
                </a:moveTo>
                <a:cubicBezTo>
                  <a:pt x="225425" y="2035175"/>
                  <a:pt x="450850" y="1936750"/>
                  <a:pt x="676275" y="1733550"/>
                </a:cubicBezTo>
                <a:cubicBezTo>
                  <a:pt x="901700" y="1530350"/>
                  <a:pt x="1190625" y="1203325"/>
                  <a:pt x="1352550" y="914400"/>
                </a:cubicBezTo>
                <a:cubicBezTo>
                  <a:pt x="1514475" y="625475"/>
                  <a:pt x="1581150" y="312737"/>
                  <a:pt x="1647825" y="0"/>
                </a:cubicBezTo>
              </a:path>
            </a:pathLst>
          </a:cu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22533" name="Line 90"/>
          <p:cNvSpPr>
            <a:spLocks noChangeShapeType="1"/>
          </p:cNvSpPr>
          <p:nvPr/>
        </p:nvSpPr>
        <p:spPr bwMode="auto">
          <a:xfrm flipV="1">
            <a:off x="5718175" y="2033588"/>
            <a:ext cx="1588" cy="3914775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22534" name="Line 8"/>
          <p:cNvSpPr>
            <a:spLocks noChangeShapeType="1"/>
          </p:cNvSpPr>
          <p:nvPr/>
        </p:nvSpPr>
        <p:spPr bwMode="auto">
          <a:xfrm flipH="1">
            <a:off x="1947863" y="4124325"/>
            <a:ext cx="2136775" cy="1588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22535" name="Line 9"/>
          <p:cNvSpPr>
            <a:spLocks noChangeShapeType="1"/>
          </p:cNvSpPr>
          <p:nvPr/>
        </p:nvSpPr>
        <p:spPr bwMode="auto">
          <a:xfrm>
            <a:off x="4084638" y="4202113"/>
            <a:ext cx="1587" cy="174625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22536" name="Line 11"/>
          <p:cNvSpPr>
            <a:spLocks noChangeShapeType="1"/>
          </p:cNvSpPr>
          <p:nvPr/>
        </p:nvSpPr>
        <p:spPr bwMode="auto">
          <a:xfrm flipH="1">
            <a:off x="1931988" y="2032000"/>
            <a:ext cx="3770312" cy="1588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22537" name="Line 13"/>
          <p:cNvSpPr>
            <a:spLocks noChangeShapeType="1"/>
          </p:cNvSpPr>
          <p:nvPr/>
        </p:nvSpPr>
        <p:spPr bwMode="auto">
          <a:xfrm>
            <a:off x="1947863" y="930275"/>
            <a:ext cx="1587" cy="50180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22538" name="Line 14"/>
          <p:cNvSpPr>
            <a:spLocks noChangeShapeType="1"/>
          </p:cNvSpPr>
          <p:nvPr/>
        </p:nvSpPr>
        <p:spPr bwMode="auto">
          <a:xfrm>
            <a:off x="1931988" y="5948363"/>
            <a:ext cx="477678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22539" name="Rectangle 21"/>
          <p:cNvSpPr>
            <a:spLocks noChangeArrowheads="1"/>
          </p:cNvSpPr>
          <p:nvPr/>
        </p:nvSpPr>
        <p:spPr bwMode="auto">
          <a:xfrm>
            <a:off x="1846263" y="419100"/>
            <a:ext cx="3127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sz="2000" b="1" i="1">
                <a:latin typeface="Calibri" panose="020F0502020204030204" pitchFamily="34" charset="0"/>
              </a:rPr>
              <a:t>p</a:t>
            </a:r>
            <a:endParaRPr lang="hu-HU" sz="2000" b="1">
              <a:latin typeface="Calibri" panose="020F0502020204030204" pitchFamily="34" charset="0"/>
            </a:endParaRPr>
          </a:p>
        </p:txBody>
      </p:sp>
      <p:sp>
        <p:nvSpPr>
          <p:cNvPr id="22540" name="Rectangle 76"/>
          <p:cNvSpPr>
            <a:spLocks noChangeArrowheads="1"/>
          </p:cNvSpPr>
          <p:nvPr/>
        </p:nvSpPr>
        <p:spPr bwMode="auto">
          <a:xfrm>
            <a:off x="6931025" y="5786438"/>
            <a:ext cx="3571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sz="2000" b="1" i="1">
                <a:latin typeface="Calibri" panose="020F0502020204030204" pitchFamily="34" charset="0"/>
              </a:rPr>
              <a:t>T</a:t>
            </a:r>
            <a:endParaRPr lang="hu-HU" sz="2000" b="1">
              <a:latin typeface="Calibri" panose="020F0502020204030204" pitchFamily="34" charset="0"/>
            </a:endParaRPr>
          </a:p>
        </p:txBody>
      </p:sp>
      <p:sp>
        <p:nvSpPr>
          <p:cNvPr id="22541" name="Rectangle 113"/>
          <p:cNvSpPr>
            <a:spLocks noChangeArrowheads="1"/>
          </p:cNvSpPr>
          <p:nvPr/>
        </p:nvSpPr>
        <p:spPr bwMode="auto">
          <a:xfrm>
            <a:off x="5551488" y="5976938"/>
            <a:ext cx="3571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sz="2000" b="1" i="1">
                <a:latin typeface="Calibri" panose="020F0502020204030204" pitchFamily="34" charset="0"/>
              </a:rPr>
              <a:t>T</a:t>
            </a:r>
            <a:r>
              <a:rPr lang="hu-HU" sz="2000" b="1" i="1" baseline="-25000">
                <a:latin typeface="Calibri" panose="020F0502020204030204" pitchFamily="34" charset="0"/>
              </a:rPr>
              <a:t>C</a:t>
            </a:r>
            <a:endParaRPr lang="hu-HU" sz="2000" b="1" baseline="-25000">
              <a:latin typeface="Calibri" panose="020F0502020204030204" pitchFamily="34" charset="0"/>
            </a:endParaRPr>
          </a:p>
        </p:txBody>
      </p:sp>
      <p:sp>
        <p:nvSpPr>
          <p:cNvPr id="22542" name="Rectangle 114"/>
          <p:cNvSpPr>
            <a:spLocks noChangeArrowheads="1"/>
          </p:cNvSpPr>
          <p:nvPr/>
        </p:nvSpPr>
        <p:spPr bwMode="auto">
          <a:xfrm>
            <a:off x="3905250" y="5976938"/>
            <a:ext cx="3571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sz="2000" b="1" i="1">
                <a:latin typeface="Calibri" panose="020F0502020204030204" pitchFamily="34" charset="0"/>
              </a:rPr>
              <a:t>T</a:t>
            </a:r>
            <a:r>
              <a:rPr lang="hu-HU" sz="2000" b="1" i="1" baseline="-25000">
                <a:latin typeface="Calibri" panose="020F0502020204030204" pitchFamily="34" charset="0"/>
              </a:rPr>
              <a:t>T</a:t>
            </a:r>
            <a:endParaRPr lang="hu-HU" sz="2000" b="1" baseline="-25000">
              <a:latin typeface="Calibri" panose="020F0502020204030204" pitchFamily="34" charset="0"/>
            </a:endParaRPr>
          </a:p>
        </p:txBody>
      </p:sp>
      <p:sp>
        <p:nvSpPr>
          <p:cNvPr id="22543" name="Rectangle 115"/>
          <p:cNvSpPr>
            <a:spLocks noChangeArrowheads="1"/>
          </p:cNvSpPr>
          <p:nvPr/>
        </p:nvSpPr>
        <p:spPr bwMode="auto">
          <a:xfrm>
            <a:off x="1573213" y="1876425"/>
            <a:ext cx="3571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sz="2000" b="1" i="1">
                <a:latin typeface="Calibri" panose="020F0502020204030204" pitchFamily="34" charset="0"/>
              </a:rPr>
              <a:t>p</a:t>
            </a:r>
            <a:r>
              <a:rPr lang="hu-HU" sz="2000" b="1" i="1" baseline="-25000">
                <a:latin typeface="Calibri" panose="020F0502020204030204" pitchFamily="34" charset="0"/>
              </a:rPr>
              <a:t>C</a:t>
            </a:r>
            <a:endParaRPr lang="hu-HU" sz="2000" b="1" baseline="-25000">
              <a:latin typeface="Calibri" panose="020F0502020204030204" pitchFamily="34" charset="0"/>
            </a:endParaRPr>
          </a:p>
        </p:txBody>
      </p:sp>
      <p:sp>
        <p:nvSpPr>
          <p:cNvPr id="22544" name="Rectangle 116"/>
          <p:cNvSpPr>
            <a:spLocks noChangeArrowheads="1"/>
          </p:cNvSpPr>
          <p:nvPr/>
        </p:nvSpPr>
        <p:spPr bwMode="auto">
          <a:xfrm>
            <a:off x="1603375" y="3995738"/>
            <a:ext cx="3571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sz="2000" b="1" i="1">
                <a:latin typeface="Calibri" panose="020F0502020204030204" pitchFamily="34" charset="0"/>
              </a:rPr>
              <a:t>p</a:t>
            </a:r>
            <a:r>
              <a:rPr lang="hu-HU" sz="2000" b="1" i="1" baseline="-25000">
                <a:latin typeface="Calibri" panose="020F0502020204030204" pitchFamily="34" charset="0"/>
              </a:rPr>
              <a:t>T</a:t>
            </a:r>
            <a:endParaRPr lang="hu-HU" sz="2000" b="1" baseline="-25000">
              <a:latin typeface="Calibri" panose="020F0502020204030204" pitchFamily="34" charset="0"/>
            </a:endParaRPr>
          </a:p>
        </p:txBody>
      </p:sp>
      <p:sp>
        <p:nvSpPr>
          <p:cNvPr id="22545" name="AutoShape 111"/>
          <p:cNvSpPr>
            <a:spLocks noChangeArrowheads="1"/>
          </p:cNvSpPr>
          <p:nvPr/>
        </p:nvSpPr>
        <p:spPr bwMode="auto">
          <a:xfrm>
            <a:off x="514350" y="2628900"/>
            <a:ext cx="1571625" cy="414338"/>
          </a:xfrm>
          <a:prstGeom prst="wedgeRoundRectCallout">
            <a:avLst>
              <a:gd name="adj1" fmla="val 174597"/>
              <a:gd name="adj2" fmla="val 307907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hu-HU" sz="1800" b="1" i="1">
                <a:latin typeface="Calibri" panose="020F0502020204030204" pitchFamily="34" charset="0"/>
              </a:rPr>
              <a:t>hármaspont</a:t>
            </a:r>
          </a:p>
        </p:txBody>
      </p:sp>
      <p:sp>
        <p:nvSpPr>
          <p:cNvPr id="22546" name="AutoShape 110"/>
          <p:cNvSpPr>
            <a:spLocks noChangeArrowheads="1"/>
          </p:cNvSpPr>
          <p:nvPr/>
        </p:nvSpPr>
        <p:spPr bwMode="auto">
          <a:xfrm>
            <a:off x="7110413" y="2568575"/>
            <a:ext cx="1784350" cy="414338"/>
          </a:xfrm>
          <a:prstGeom prst="wedgeRoundRectCallout">
            <a:avLst>
              <a:gd name="adj1" fmla="val -124338"/>
              <a:gd name="adj2" fmla="val -170653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hu-HU" sz="1800" b="1" i="1">
                <a:latin typeface="Calibri" panose="020F0502020204030204" pitchFamily="34" charset="0"/>
              </a:rPr>
              <a:t>kritikus  pont</a:t>
            </a:r>
          </a:p>
        </p:txBody>
      </p:sp>
      <p:sp>
        <p:nvSpPr>
          <p:cNvPr id="22547" name="Oval 109"/>
          <p:cNvSpPr>
            <a:spLocks noChangeArrowheads="1"/>
          </p:cNvSpPr>
          <p:nvPr/>
        </p:nvSpPr>
        <p:spPr bwMode="auto">
          <a:xfrm>
            <a:off x="5616575" y="1919288"/>
            <a:ext cx="215900" cy="215900"/>
          </a:xfrm>
          <a:prstGeom prst="ellipse">
            <a:avLst/>
          </a:prstGeom>
          <a:solidFill>
            <a:srgbClr val="FF33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hu-HU" sz="1800">
              <a:latin typeface="Calibri" panose="020F0502020204030204" pitchFamily="34" charset="0"/>
            </a:endParaRPr>
          </a:p>
        </p:txBody>
      </p:sp>
      <p:sp>
        <p:nvSpPr>
          <p:cNvPr id="22548" name="Szövegdoboz 4"/>
          <p:cNvSpPr txBox="1">
            <a:spLocks noChangeArrowheads="1"/>
          </p:cNvSpPr>
          <p:nvPr/>
        </p:nvSpPr>
        <p:spPr bwMode="auto">
          <a:xfrm>
            <a:off x="2647950" y="252413"/>
            <a:ext cx="33639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hu-HU" b="1">
                <a:latin typeface="Calibri" panose="020F0502020204030204" pitchFamily="34" charset="0"/>
              </a:rPr>
              <a:t>A fázisdiagram</a:t>
            </a:r>
          </a:p>
        </p:txBody>
      </p:sp>
      <p:sp>
        <p:nvSpPr>
          <p:cNvPr id="22549" name="AutoShape 105"/>
          <p:cNvSpPr>
            <a:spLocks noChangeArrowheads="1"/>
          </p:cNvSpPr>
          <p:nvPr/>
        </p:nvSpPr>
        <p:spPr bwMode="auto">
          <a:xfrm>
            <a:off x="6708775" y="4875213"/>
            <a:ext cx="1847850" cy="414337"/>
          </a:xfrm>
          <a:prstGeom prst="wedgeRoundRectCallout">
            <a:avLst>
              <a:gd name="adj1" fmla="val -128648"/>
              <a:gd name="adj2" fmla="val -420310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hu-HU" sz="1800">
                <a:latin typeface="Calibri" panose="020F0502020204030204" pitchFamily="34" charset="0"/>
              </a:rPr>
              <a:t>Párolgási görbe</a:t>
            </a:r>
          </a:p>
        </p:txBody>
      </p:sp>
      <p:sp>
        <p:nvSpPr>
          <p:cNvPr id="22550" name="Szabadkézi sokszög 33"/>
          <p:cNvSpPr>
            <a:spLocks/>
          </p:cNvSpPr>
          <p:nvPr/>
        </p:nvSpPr>
        <p:spPr bwMode="auto">
          <a:xfrm>
            <a:off x="2990850" y="4133850"/>
            <a:ext cx="1104900" cy="1457325"/>
          </a:xfrm>
          <a:custGeom>
            <a:avLst/>
            <a:gdLst>
              <a:gd name="T0" fmla="*/ 1104900 w 1104900"/>
              <a:gd name="T1" fmla="*/ 0 h 1457325"/>
              <a:gd name="T2" fmla="*/ 847725 w 1104900"/>
              <a:gd name="T3" fmla="*/ 685800 h 1457325"/>
              <a:gd name="T4" fmla="*/ 504825 w 1104900"/>
              <a:gd name="T5" fmla="*/ 1095375 h 1457325"/>
              <a:gd name="T6" fmla="*/ 0 w 1104900"/>
              <a:gd name="T7" fmla="*/ 1457325 h 145732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04900" h="1457325">
                <a:moveTo>
                  <a:pt x="1104900" y="0"/>
                </a:moveTo>
                <a:cubicBezTo>
                  <a:pt x="1007268" y="270669"/>
                  <a:pt x="947737" y="503238"/>
                  <a:pt x="847725" y="685800"/>
                </a:cubicBezTo>
                <a:cubicBezTo>
                  <a:pt x="747712" y="868363"/>
                  <a:pt x="646112" y="966788"/>
                  <a:pt x="504825" y="1095375"/>
                </a:cubicBezTo>
                <a:cubicBezTo>
                  <a:pt x="363538" y="1223962"/>
                  <a:pt x="184943" y="1337469"/>
                  <a:pt x="0" y="1457325"/>
                </a:cubicBezTo>
              </a:path>
            </a:pathLst>
          </a:custGeom>
          <a:noFill/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35" name="Szabadkézi sokszög 34"/>
          <p:cNvSpPr/>
          <p:nvPr/>
        </p:nvSpPr>
        <p:spPr bwMode="auto">
          <a:xfrm>
            <a:off x="4086225" y="1128713"/>
            <a:ext cx="641350" cy="3073400"/>
          </a:xfrm>
          <a:custGeom>
            <a:avLst/>
            <a:gdLst>
              <a:gd name="connsiteX0" fmla="*/ 0 w 642026"/>
              <a:gd name="connsiteY0" fmla="*/ 3073940 h 3073940"/>
              <a:gd name="connsiteX1" fmla="*/ 97277 w 642026"/>
              <a:gd name="connsiteY1" fmla="*/ 1731523 h 3073940"/>
              <a:gd name="connsiteX2" fmla="*/ 350196 w 642026"/>
              <a:gd name="connsiteY2" fmla="*/ 642025 h 3073940"/>
              <a:gd name="connsiteX3" fmla="*/ 642026 w 642026"/>
              <a:gd name="connsiteY3" fmla="*/ 0 h 3073940"/>
              <a:gd name="connsiteX0" fmla="*/ 0 w 642026"/>
              <a:gd name="connsiteY0" fmla="*/ 3073940 h 3073940"/>
              <a:gd name="connsiteX1" fmla="*/ 97277 w 642026"/>
              <a:gd name="connsiteY1" fmla="*/ 1731523 h 3073940"/>
              <a:gd name="connsiteX2" fmla="*/ 293046 w 642026"/>
              <a:gd name="connsiteY2" fmla="*/ 784900 h 3073940"/>
              <a:gd name="connsiteX3" fmla="*/ 642026 w 642026"/>
              <a:gd name="connsiteY3" fmla="*/ 0 h 307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2026" h="3073940">
                <a:moveTo>
                  <a:pt x="0" y="3073940"/>
                </a:moveTo>
                <a:cubicBezTo>
                  <a:pt x="19455" y="2605391"/>
                  <a:pt x="48436" y="2113030"/>
                  <a:pt x="97277" y="1731523"/>
                </a:cubicBezTo>
                <a:cubicBezTo>
                  <a:pt x="146118" y="1350016"/>
                  <a:pt x="202255" y="1073487"/>
                  <a:pt x="293046" y="784900"/>
                </a:cubicBezTo>
                <a:cubicBezTo>
                  <a:pt x="383837" y="496313"/>
                  <a:pt x="541506" y="176719"/>
                  <a:pt x="642026" y="0"/>
                </a:cubicBezTo>
              </a:path>
            </a:pathLst>
          </a:custGeom>
          <a:noFill/>
          <a:ln w="508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hu-HU">
              <a:latin typeface="Calibri" panose="020F0502020204030204" pitchFamily="34" charset="0"/>
            </a:endParaRPr>
          </a:p>
        </p:txBody>
      </p:sp>
      <p:sp>
        <p:nvSpPr>
          <p:cNvPr id="22552" name="AutoShape 104"/>
          <p:cNvSpPr>
            <a:spLocks noChangeArrowheads="1"/>
          </p:cNvSpPr>
          <p:nvPr/>
        </p:nvSpPr>
        <p:spPr bwMode="auto">
          <a:xfrm>
            <a:off x="260350" y="4540250"/>
            <a:ext cx="2284413" cy="414338"/>
          </a:xfrm>
          <a:prstGeom prst="wedgeRoundRectCallout">
            <a:avLst>
              <a:gd name="adj1" fmla="val 86167"/>
              <a:gd name="adj2" fmla="val 117472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hu-HU" sz="1800">
                <a:latin typeface="Calibri" panose="020F0502020204030204" pitchFamily="34" charset="0"/>
              </a:rPr>
              <a:t>Szublimációs görbe</a:t>
            </a:r>
          </a:p>
        </p:txBody>
      </p:sp>
      <p:sp>
        <p:nvSpPr>
          <p:cNvPr id="22553" name="AutoShape 107"/>
          <p:cNvSpPr>
            <a:spLocks noChangeArrowheads="1"/>
          </p:cNvSpPr>
          <p:nvPr/>
        </p:nvSpPr>
        <p:spPr bwMode="auto">
          <a:xfrm>
            <a:off x="6443663" y="920750"/>
            <a:ext cx="1817687" cy="414338"/>
          </a:xfrm>
          <a:prstGeom prst="wedgeRoundRectCallout">
            <a:avLst>
              <a:gd name="adj1" fmla="val -157606"/>
              <a:gd name="adj2" fmla="val 168477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hu-HU" sz="1800">
                <a:latin typeface="Calibri" panose="020F0502020204030204" pitchFamily="34" charset="0"/>
              </a:rPr>
              <a:t>Olvadási görbe</a:t>
            </a:r>
          </a:p>
        </p:txBody>
      </p:sp>
      <p:sp>
        <p:nvSpPr>
          <p:cNvPr id="22554" name="Oval 108"/>
          <p:cNvSpPr>
            <a:spLocks noChangeArrowheads="1"/>
          </p:cNvSpPr>
          <p:nvPr/>
        </p:nvSpPr>
        <p:spPr bwMode="auto">
          <a:xfrm>
            <a:off x="3978275" y="4044950"/>
            <a:ext cx="215900" cy="215900"/>
          </a:xfrm>
          <a:prstGeom prst="ellipse">
            <a:avLst/>
          </a:prstGeom>
          <a:solidFill>
            <a:srgbClr val="FF33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hu-HU" sz="1800">
              <a:latin typeface="Calibri" panose="020F0502020204030204" pitchFamily="34" charset="0"/>
            </a:endParaRPr>
          </a:p>
        </p:txBody>
      </p:sp>
      <p:sp>
        <p:nvSpPr>
          <p:cNvPr id="22555" name="Rectangle 62"/>
          <p:cNvSpPr>
            <a:spLocks noChangeArrowheads="1"/>
          </p:cNvSpPr>
          <p:nvPr/>
        </p:nvSpPr>
        <p:spPr bwMode="auto">
          <a:xfrm>
            <a:off x="2760663" y="2763838"/>
            <a:ext cx="6810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sz="2000" b="1">
                <a:latin typeface="Calibri" panose="020F0502020204030204" pitchFamily="34" charset="0"/>
              </a:rPr>
              <a:t>szilárd</a:t>
            </a:r>
          </a:p>
        </p:txBody>
      </p:sp>
      <p:sp>
        <p:nvSpPr>
          <p:cNvPr id="22556" name="Rectangle 70"/>
          <p:cNvSpPr>
            <a:spLocks noChangeArrowheads="1"/>
          </p:cNvSpPr>
          <p:nvPr/>
        </p:nvSpPr>
        <p:spPr bwMode="auto">
          <a:xfrm>
            <a:off x="6580188" y="3009900"/>
            <a:ext cx="34669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sz="2000" b="1">
                <a:latin typeface="Calibri" panose="020F0502020204030204" pitchFamily="34" charset="0"/>
              </a:rPr>
              <a:t>gáz</a:t>
            </a:r>
          </a:p>
        </p:txBody>
      </p:sp>
      <p:sp>
        <p:nvSpPr>
          <p:cNvPr id="22557" name="Rectangle 73"/>
          <p:cNvSpPr>
            <a:spLocks noChangeArrowheads="1"/>
          </p:cNvSpPr>
          <p:nvPr/>
        </p:nvSpPr>
        <p:spPr bwMode="auto">
          <a:xfrm>
            <a:off x="4405313" y="2324100"/>
            <a:ext cx="91390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sz="2000" b="1">
                <a:latin typeface="Calibri" panose="020F0502020204030204" pitchFamily="34" charset="0"/>
              </a:rPr>
              <a:t>folyadék</a:t>
            </a:r>
          </a:p>
        </p:txBody>
      </p:sp>
      <p:sp>
        <p:nvSpPr>
          <p:cNvPr id="22558" name="Rectangle 112"/>
          <p:cNvSpPr>
            <a:spLocks noChangeArrowheads="1"/>
          </p:cNvSpPr>
          <p:nvPr/>
        </p:nvSpPr>
        <p:spPr bwMode="auto">
          <a:xfrm>
            <a:off x="4643438" y="4708525"/>
            <a:ext cx="35714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sz="2000" b="1">
                <a:latin typeface="Calibri" panose="020F0502020204030204" pitchFamily="34" charset="0"/>
              </a:rPr>
              <a:t>gőz</a:t>
            </a:r>
          </a:p>
        </p:txBody>
      </p:sp>
      <p:sp>
        <p:nvSpPr>
          <p:cNvPr id="42" name="Lekerekített téglalap 41"/>
          <p:cNvSpPr/>
          <p:nvPr/>
        </p:nvSpPr>
        <p:spPr bwMode="auto">
          <a:xfrm>
            <a:off x="323850" y="115888"/>
            <a:ext cx="8572500" cy="1639887"/>
          </a:xfrm>
          <a:prstGeom prst="roundRect">
            <a:avLst>
              <a:gd name="adj" fmla="val 9699"/>
            </a:avLst>
          </a:prstGeom>
          <a:solidFill>
            <a:schemeClr val="accent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just">
              <a:defRPr/>
            </a:pP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gáz: </a:t>
            </a:r>
          </a:p>
          <a:p>
            <a:pPr algn="just">
              <a:defRPr/>
            </a:pPr>
            <a:endParaRPr lang="hu-HU" sz="24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>
              <a:defRPr/>
            </a:pP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Egy anyag olyan légnemű halmazállapota, amikor a hőmérséklet </a:t>
            </a:r>
            <a:r>
              <a:rPr lang="hu-HU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magasabb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 az anyag kritikus hőmérsékleténél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29" name="Szabadkézi sokszög 28"/>
          <p:cNvSpPr>
            <a:spLocks/>
          </p:cNvSpPr>
          <p:nvPr/>
        </p:nvSpPr>
        <p:spPr bwMode="auto">
          <a:xfrm>
            <a:off x="4086225" y="2019300"/>
            <a:ext cx="1647825" cy="2133600"/>
          </a:xfrm>
          <a:custGeom>
            <a:avLst/>
            <a:gdLst>
              <a:gd name="T0" fmla="*/ 0 w 1647825"/>
              <a:gd name="T1" fmla="*/ 2133600 h 2133600"/>
              <a:gd name="T2" fmla="*/ 676275 w 1647825"/>
              <a:gd name="T3" fmla="*/ 1733550 h 2133600"/>
              <a:gd name="T4" fmla="*/ 1352550 w 1647825"/>
              <a:gd name="T5" fmla="*/ 914400 h 2133600"/>
              <a:gd name="T6" fmla="*/ 1647825 w 1647825"/>
              <a:gd name="T7" fmla="*/ 0 h 2133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647825" h="2133600">
                <a:moveTo>
                  <a:pt x="0" y="2133600"/>
                </a:moveTo>
                <a:cubicBezTo>
                  <a:pt x="225425" y="2035175"/>
                  <a:pt x="450850" y="1936750"/>
                  <a:pt x="676275" y="1733550"/>
                </a:cubicBezTo>
                <a:cubicBezTo>
                  <a:pt x="901700" y="1530350"/>
                  <a:pt x="1190625" y="1203325"/>
                  <a:pt x="1352550" y="914400"/>
                </a:cubicBezTo>
                <a:cubicBezTo>
                  <a:pt x="1514475" y="625475"/>
                  <a:pt x="1581150" y="312737"/>
                  <a:pt x="1647825" y="0"/>
                </a:cubicBezTo>
              </a:path>
            </a:pathLst>
          </a:cu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130138" name="Line 90"/>
          <p:cNvSpPr>
            <a:spLocks noChangeShapeType="1"/>
          </p:cNvSpPr>
          <p:nvPr/>
        </p:nvSpPr>
        <p:spPr bwMode="auto">
          <a:xfrm flipV="1">
            <a:off x="5718175" y="2033588"/>
            <a:ext cx="1588" cy="3914775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130153" name="AutoShape 105"/>
          <p:cNvSpPr>
            <a:spLocks noChangeArrowheads="1"/>
          </p:cNvSpPr>
          <p:nvPr/>
        </p:nvSpPr>
        <p:spPr bwMode="auto">
          <a:xfrm>
            <a:off x="6708775" y="4875213"/>
            <a:ext cx="1847850" cy="414337"/>
          </a:xfrm>
          <a:prstGeom prst="wedgeRoundRectCallout">
            <a:avLst>
              <a:gd name="adj1" fmla="val -128648"/>
              <a:gd name="adj2" fmla="val -420310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hu-HU" sz="1800">
                <a:latin typeface="Calibri" panose="020F0502020204030204" pitchFamily="34" charset="0"/>
              </a:rPr>
              <a:t>Párolgási görbe</a:t>
            </a:r>
          </a:p>
        </p:txBody>
      </p:sp>
      <p:sp>
        <p:nvSpPr>
          <p:cNvPr id="4" name="Szabadkézi sokszög 3"/>
          <p:cNvSpPr>
            <a:spLocks/>
          </p:cNvSpPr>
          <p:nvPr/>
        </p:nvSpPr>
        <p:spPr bwMode="auto">
          <a:xfrm>
            <a:off x="2990850" y="4133850"/>
            <a:ext cx="1104900" cy="1457325"/>
          </a:xfrm>
          <a:custGeom>
            <a:avLst/>
            <a:gdLst>
              <a:gd name="T0" fmla="*/ 1104900 w 1104900"/>
              <a:gd name="T1" fmla="*/ 0 h 1457325"/>
              <a:gd name="T2" fmla="*/ 847725 w 1104900"/>
              <a:gd name="T3" fmla="*/ 685800 h 1457325"/>
              <a:gd name="T4" fmla="*/ 504825 w 1104900"/>
              <a:gd name="T5" fmla="*/ 1095375 h 1457325"/>
              <a:gd name="T6" fmla="*/ 0 w 1104900"/>
              <a:gd name="T7" fmla="*/ 1457325 h 145732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04900" h="1457325">
                <a:moveTo>
                  <a:pt x="1104900" y="0"/>
                </a:moveTo>
                <a:cubicBezTo>
                  <a:pt x="1007268" y="270669"/>
                  <a:pt x="947737" y="503238"/>
                  <a:pt x="847725" y="685800"/>
                </a:cubicBezTo>
                <a:cubicBezTo>
                  <a:pt x="747712" y="868363"/>
                  <a:pt x="646112" y="966788"/>
                  <a:pt x="504825" y="1095375"/>
                </a:cubicBezTo>
                <a:cubicBezTo>
                  <a:pt x="363538" y="1223962"/>
                  <a:pt x="184943" y="1337469"/>
                  <a:pt x="0" y="1457325"/>
                </a:cubicBezTo>
              </a:path>
            </a:pathLst>
          </a:custGeom>
          <a:noFill/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2" name="Szabadkézi sokszög 1"/>
          <p:cNvSpPr/>
          <p:nvPr/>
        </p:nvSpPr>
        <p:spPr bwMode="auto">
          <a:xfrm>
            <a:off x="4086225" y="1128713"/>
            <a:ext cx="641350" cy="3073400"/>
          </a:xfrm>
          <a:custGeom>
            <a:avLst/>
            <a:gdLst>
              <a:gd name="connsiteX0" fmla="*/ 0 w 642026"/>
              <a:gd name="connsiteY0" fmla="*/ 3073940 h 3073940"/>
              <a:gd name="connsiteX1" fmla="*/ 97277 w 642026"/>
              <a:gd name="connsiteY1" fmla="*/ 1731523 h 3073940"/>
              <a:gd name="connsiteX2" fmla="*/ 350196 w 642026"/>
              <a:gd name="connsiteY2" fmla="*/ 642025 h 3073940"/>
              <a:gd name="connsiteX3" fmla="*/ 642026 w 642026"/>
              <a:gd name="connsiteY3" fmla="*/ 0 h 3073940"/>
              <a:gd name="connsiteX0" fmla="*/ 0 w 642026"/>
              <a:gd name="connsiteY0" fmla="*/ 3073940 h 3073940"/>
              <a:gd name="connsiteX1" fmla="*/ 97277 w 642026"/>
              <a:gd name="connsiteY1" fmla="*/ 1731523 h 3073940"/>
              <a:gd name="connsiteX2" fmla="*/ 293046 w 642026"/>
              <a:gd name="connsiteY2" fmla="*/ 784900 h 3073940"/>
              <a:gd name="connsiteX3" fmla="*/ 642026 w 642026"/>
              <a:gd name="connsiteY3" fmla="*/ 0 h 307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2026" h="3073940">
                <a:moveTo>
                  <a:pt x="0" y="3073940"/>
                </a:moveTo>
                <a:cubicBezTo>
                  <a:pt x="19455" y="2605391"/>
                  <a:pt x="48436" y="2113030"/>
                  <a:pt x="97277" y="1731523"/>
                </a:cubicBezTo>
                <a:cubicBezTo>
                  <a:pt x="146118" y="1350016"/>
                  <a:pt x="202255" y="1073487"/>
                  <a:pt x="293046" y="784900"/>
                </a:cubicBezTo>
                <a:cubicBezTo>
                  <a:pt x="383837" y="496313"/>
                  <a:pt x="541506" y="176719"/>
                  <a:pt x="642026" y="0"/>
                </a:cubicBezTo>
              </a:path>
            </a:pathLst>
          </a:custGeom>
          <a:noFill/>
          <a:ln w="508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hu-HU">
              <a:latin typeface="Calibri" panose="020F0502020204030204" pitchFamily="34" charset="0"/>
            </a:endParaRPr>
          </a:p>
        </p:txBody>
      </p:sp>
      <p:sp>
        <p:nvSpPr>
          <p:cNvPr id="130056" name="Line 8"/>
          <p:cNvSpPr>
            <a:spLocks noChangeShapeType="1"/>
          </p:cNvSpPr>
          <p:nvPr/>
        </p:nvSpPr>
        <p:spPr bwMode="auto">
          <a:xfrm flipH="1">
            <a:off x="1947863" y="4124325"/>
            <a:ext cx="2136775" cy="1588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130057" name="Line 9"/>
          <p:cNvSpPr>
            <a:spLocks noChangeShapeType="1"/>
          </p:cNvSpPr>
          <p:nvPr/>
        </p:nvSpPr>
        <p:spPr bwMode="auto">
          <a:xfrm>
            <a:off x="4084638" y="4202113"/>
            <a:ext cx="1587" cy="174625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130059" name="Line 11"/>
          <p:cNvSpPr>
            <a:spLocks noChangeShapeType="1"/>
          </p:cNvSpPr>
          <p:nvPr/>
        </p:nvSpPr>
        <p:spPr bwMode="auto">
          <a:xfrm flipH="1">
            <a:off x="1931988" y="2032000"/>
            <a:ext cx="3770312" cy="1588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130061" name="Line 13"/>
          <p:cNvSpPr>
            <a:spLocks noChangeShapeType="1"/>
          </p:cNvSpPr>
          <p:nvPr/>
        </p:nvSpPr>
        <p:spPr bwMode="auto">
          <a:xfrm>
            <a:off x="1947863" y="930275"/>
            <a:ext cx="1587" cy="50180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130062" name="Line 14"/>
          <p:cNvSpPr>
            <a:spLocks noChangeShapeType="1"/>
          </p:cNvSpPr>
          <p:nvPr/>
        </p:nvSpPr>
        <p:spPr bwMode="auto">
          <a:xfrm>
            <a:off x="1931988" y="5948363"/>
            <a:ext cx="477678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130069" name="Rectangle 21"/>
          <p:cNvSpPr>
            <a:spLocks noChangeArrowheads="1"/>
          </p:cNvSpPr>
          <p:nvPr/>
        </p:nvSpPr>
        <p:spPr bwMode="auto">
          <a:xfrm>
            <a:off x="1846263" y="419100"/>
            <a:ext cx="3127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sz="2000" b="1" i="1">
                <a:latin typeface="Calibri" panose="020F0502020204030204" pitchFamily="34" charset="0"/>
              </a:rPr>
              <a:t>p</a:t>
            </a:r>
            <a:endParaRPr lang="hu-HU" sz="2000" b="1">
              <a:latin typeface="Calibri" panose="020F0502020204030204" pitchFamily="34" charset="0"/>
            </a:endParaRPr>
          </a:p>
        </p:txBody>
      </p:sp>
      <p:sp>
        <p:nvSpPr>
          <p:cNvPr id="130110" name="Rectangle 62"/>
          <p:cNvSpPr>
            <a:spLocks noChangeArrowheads="1"/>
          </p:cNvSpPr>
          <p:nvPr/>
        </p:nvSpPr>
        <p:spPr bwMode="auto">
          <a:xfrm>
            <a:off x="2760663" y="2763838"/>
            <a:ext cx="6810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sz="2000" b="1">
                <a:latin typeface="Calibri" panose="020F0502020204030204" pitchFamily="34" charset="0"/>
              </a:rPr>
              <a:t>szilárd</a:t>
            </a:r>
          </a:p>
        </p:txBody>
      </p:sp>
      <p:sp>
        <p:nvSpPr>
          <p:cNvPr id="130118" name="Rectangle 70"/>
          <p:cNvSpPr>
            <a:spLocks noChangeArrowheads="1"/>
          </p:cNvSpPr>
          <p:nvPr/>
        </p:nvSpPr>
        <p:spPr bwMode="auto">
          <a:xfrm>
            <a:off x="6580188" y="3009900"/>
            <a:ext cx="34669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sz="2000" b="1">
                <a:latin typeface="Calibri" panose="020F0502020204030204" pitchFamily="34" charset="0"/>
              </a:rPr>
              <a:t>gáz</a:t>
            </a:r>
          </a:p>
        </p:txBody>
      </p:sp>
      <p:sp>
        <p:nvSpPr>
          <p:cNvPr id="130121" name="Rectangle 73"/>
          <p:cNvSpPr>
            <a:spLocks noChangeArrowheads="1"/>
          </p:cNvSpPr>
          <p:nvPr/>
        </p:nvSpPr>
        <p:spPr bwMode="auto">
          <a:xfrm>
            <a:off x="4405313" y="2324100"/>
            <a:ext cx="91390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sz="2000" b="1">
                <a:latin typeface="Calibri" panose="020F0502020204030204" pitchFamily="34" charset="0"/>
              </a:rPr>
              <a:t>folyadék</a:t>
            </a:r>
          </a:p>
        </p:txBody>
      </p:sp>
      <p:sp>
        <p:nvSpPr>
          <p:cNvPr id="130124" name="Rectangle 76"/>
          <p:cNvSpPr>
            <a:spLocks noChangeArrowheads="1"/>
          </p:cNvSpPr>
          <p:nvPr/>
        </p:nvSpPr>
        <p:spPr bwMode="auto">
          <a:xfrm>
            <a:off x="6931025" y="5786438"/>
            <a:ext cx="3571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sz="2000" b="1" i="1">
                <a:latin typeface="Calibri" panose="020F0502020204030204" pitchFamily="34" charset="0"/>
              </a:rPr>
              <a:t>T</a:t>
            </a:r>
            <a:endParaRPr lang="hu-HU" sz="2000" b="1">
              <a:latin typeface="Calibri" panose="020F0502020204030204" pitchFamily="34" charset="0"/>
            </a:endParaRPr>
          </a:p>
        </p:txBody>
      </p:sp>
      <p:sp>
        <p:nvSpPr>
          <p:cNvPr id="130152" name="AutoShape 104"/>
          <p:cNvSpPr>
            <a:spLocks noChangeArrowheads="1"/>
          </p:cNvSpPr>
          <p:nvPr/>
        </p:nvSpPr>
        <p:spPr bwMode="auto">
          <a:xfrm>
            <a:off x="260350" y="4540250"/>
            <a:ext cx="2284413" cy="414338"/>
          </a:xfrm>
          <a:prstGeom prst="wedgeRoundRectCallout">
            <a:avLst>
              <a:gd name="adj1" fmla="val 86167"/>
              <a:gd name="adj2" fmla="val 117472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hu-HU" sz="1800">
                <a:latin typeface="Calibri" panose="020F0502020204030204" pitchFamily="34" charset="0"/>
              </a:rPr>
              <a:t>Szublimációs görbe</a:t>
            </a:r>
          </a:p>
        </p:txBody>
      </p:sp>
      <p:sp>
        <p:nvSpPr>
          <p:cNvPr id="130155" name="AutoShape 107"/>
          <p:cNvSpPr>
            <a:spLocks noChangeArrowheads="1"/>
          </p:cNvSpPr>
          <p:nvPr/>
        </p:nvSpPr>
        <p:spPr bwMode="auto">
          <a:xfrm>
            <a:off x="6443663" y="920750"/>
            <a:ext cx="1817687" cy="414338"/>
          </a:xfrm>
          <a:prstGeom prst="wedgeRoundRectCallout">
            <a:avLst>
              <a:gd name="adj1" fmla="val -157606"/>
              <a:gd name="adj2" fmla="val 168477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hu-HU" sz="1800">
                <a:latin typeface="Calibri" panose="020F0502020204030204" pitchFamily="34" charset="0"/>
              </a:rPr>
              <a:t>Olvadási görbe</a:t>
            </a:r>
          </a:p>
        </p:txBody>
      </p:sp>
      <p:sp>
        <p:nvSpPr>
          <p:cNvPr id="130160" name="Rectangle 112"/>
          <p:cNvSpPr>
            <a:spLocks noChangeArrowheads="1"/>
          </p:cNvSpPr>
          <p:nvPr/>
        </p:nvSpPr>
        <p:spPr bwMode="auto">
          <a:xfrm>
            <a:off x="4643438" y="4708525"/>
            <a:ext cx="35714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sz="2000" b="1">
                <a:latin typeface="Calibri" panose="020F0502020204030204" pitchFamily="34" charset="0"/>
              </a:rPr>
              <a:t>gőz</a:t>
            </a:r>
          </a:p>
        </p:txBody>
      </p:sp>
      <p:sp>
        <p:nvSpPr>
          <p:cNvPr id="130161" name="Rectangle 113"/>
          <p:cNvSpPr>
            <a:spLocks noChangeArrowheads="1"/>
          </p:cNvSpPr>
          <p:nvPr/>
        </p:nvSpPr>
        <p:spPr bwMode="auto">
          <a:xfrm>
            <a:off x="5551488" y="5976938"/>
            <a:ext cx="3571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sz="2000" b="1" i="1">
                <a:latin typeface="Calibri" panose="020F0502020204030204" pitchFamily="34" charset="0"/>
              </a:rPr>
              <a:t>T</a:t>
            </a:r>
            <a:r>
              <a:rPr lang="hu-HU" sz="2000" b="1" i="1" baseline="-25000">
                <a:latin typeface="Calibri" panose="020F0502020204030204" pitchFamily="34" charset="0"/>
              </a:rPr>
              <a:t>C</a:t>
            </a:r>
            <a:endParaRPr lang="hu-HU" sz="2000" b="1" baseline="-25000">
              <a:latin typeface="Calibri" panose="020F0502020204030204" pitchFamily="34" charset="0"/>
            </a:endParaRPr>
          </a:p>
        </p:txBody>
      </p:sp>
      <p:sp>
        <p:nvSpPr>
          <p:cNvPr id="130162" name="Rectangle 114"/>
          <p:cNvSpPr>
            <a:spLocks noChangeArrowheads="1"/>
          </p:cNvSpPr>
          <p:nvPr/>
        </p:nvSpPr>
        <p:spPr bwMode="auto">
          <a:xfrm>
            <a:off x="3905250" y="5976938"/>
            <a:ext cx="3571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sz="2000" b="1" i="1">
                <a:latin typeface="Calibri" panose="020F0502020204030204" pitchFamily="34" charset="0"/>
              </a:rPr>
              <a:t>T</a:t>
            </a:r>
            <a:r>
              <a:rPr lang="hu-HU" sz="2000" b="1" i="1" baseline="-25000">
                <a:latin typeface="Calibri" panose="020F0502020204030204" pitchFamily="34" charset="0"/>
              </a:rPr>
              <a:t>T</a:t>
            </a:r>
            <a:endParaRPr lang="hu-HU" sz="2000" b="1" baseline="-25000">
              <a:latin typeface="Calibri" panose="020F0502020204030204" pitchFamily="34" charset="0"/>
            </a:endParaRPr>
          </a:p>
        </p:txBody>
      </p:sp>
      <p:sp>
        <p:nvSpPr>
          <p:cNvPr id="130163" name="Rectangle 115"/>
          <p:cNvSpPr>
            <a:spLocks noChangeArrowheads="1"/>
          </p:cNvSpPr>
          <p:nvPr/>
        </p:nvSpPr>
        <p:spPr bwMode="auto">
          <a:xfrm>
            <a:off x="1573213" y="1876425"/>
            <a:ext cx="3571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sz="2000" b="1" i="1">
                <a:latin typeface="Calibri" panose="020F0502020204030204" pitchFamily="34" charset="0"/>
              </a:rPr>
              <a:t>p</a:t>
            </a:r>
            <a:r>
              <a:rPr lang="hu-HU" sz="2000" b="1" i="1" baseline="-25000">
                <a:latin typeface="Calibri" panose="020F0502020204030204" pitchFamily="34" charset="0"/>
              </a:rPr>
              <a:t>C</a:t>
            </a:r>
            <a:endParaRPr lang="hu-HU" sz="2000" b="1" baseline="-25000">
              <a:latin typeface="Calibri" panose="020F0502020204030204" pitchFamily="34" charset="0"/>
            </a:endParaRPr>
          </a:p>
        </p:txBody>
      </p:sp>
      <p:sp>
        <p:nvSpPr>
          <p:cNvPr id="130164" name="Rectangle 116"/>
          <p:cNvSpPr>
            <a:spLocks noChangeArrowheads="1"/>
          </p:cNvSpPr>
          <p:nvPr/>
        </p:nvSpPr>
        <p:spPr bwMode="auto">
          <a:xfrm>
            <a:off x="1603375" y="3995738"/>
            <a:ext cx="3571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sz="2000" b="1" i="1">
                <a:latin typeface="Calibri" panose="020F0502020204030204" pitchFamily="34" charset="0"/>
              </a:rPr>
              <a:t>p</a:t>
            </a:r>
            <a:r>
              <a:rPr lang="hu-HU" sz="2000" b="1" i="1" baseline="-25000">
                <a:latin typeface="Calibri" panose="020F0502020204030204" pitchFamily="34" charset="0"/>
              </a:rPr>
              <a:t>T</a:t>
            </a:r>
            <a:endParaRPr lang="hu-HU" sz="2000" b="1" baseline="-25000">
              <a:latin typeface="Calibri" panose="020F0502020204030204" pitchFamily="34" charset="0"/>
            </a:endParaRPr>
          </a:p>
        </p:txBody>
      </p:sp>
      <p:sp>
        <p:nvSpPr>
          <p:cNvPr id="130159" name="AutoShape 111"/>
          <p:cNvSpPr>
            <a:spLocks noChangeArrowheads="1"/>
          </p:cNvSpPr>
          <p:nvPr/>
        </p:nvSpPr>
        <p:spPr bwMode="auto">
          <a:xfrm>
            <a:off x="514350" y="2628900"/>
            <a:ext cx="1571625" cy="414338"/>
          </a:xfrm>
          <a:prstGeom prst="wedgeRoundRectCallout">
            <a:avLst>
              <a:gd name="adj1" fmla="val 174597"/>
              <a:gd name="adj2" fmla="val 307907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hu-HU" sz="1800" b="1" i="1">
                <a:latin typeface="Calibri" panose="020F0502020204030204" pitchFamily="34" charset="0"/>
              </a:rPr>
              <a:t>hármaspont</a:t>
            </a:r>
          </a:p>
        </p:txBody>
      </p:sp>
      <p:sp>
        <p:nvSpPr>
          <p:cNvPr id="130158" name="AutoShape 110"/>
          <p:cNvSpPr>
            <a:spLocks noChangeArrowheads="1"/>
          </p:cNvSpPr>
          <p:nvPr/>
        </p:nvSpPr>
        <p:spPr bwMode="auto">
          <a:xfrm>
            <a:off x="7110413" y="2568575"/>
            <a:ext cx="1784350" cy="414338"/>
          </a:xfrm>
          <a:prstGeom prst="wedgeRoundRectCallout">
            <a:avLst>
              <a:gd name="adj1" fmla="val -124338"/>
              <a:gd name="adj2" fmla="val -170653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hu-HU" sz="1800" b="1" i="1">
                <a:latin typeface="Calibri" panose="020F0502020204030204" pitchFamily="34" charset="0"/>
              </a:rPr>
              <a:t>kritikus  pont</a:t>
            </a:r>
          </a:p>
        </p:txBody>
      </p:sp>
      <p:sp>
        <p:nvSpPr>
          <p:cNvPr id="130156" name="Oval 108"/>
          <p:cNvSpPr>
            <a:spLocks noChangeArrowheads="1"/>
          </p:cNvSpPr>
          <p:nvPr/>
        </p:nvSpPr>
        <p:spPr bwMode="auto">
          <a:xfrm>
            <a:off x="3978275" y="4044950"/>
            <a:ext cx="215900" cy="215900"/>
          </a:xfrm>
          <a:prstGeom prst="ellipse">
            <a:avLst/>
          </a:prstGeom>
          <a:solidFill>
            <a:srgbClr val="FF33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hu-HU" sz="1800">
              <a:latin typeface="Calibri" panose="020F0502020204030204" pitchFamily="34" charset="0"/>
            </a:endParaRPr>
          </a:p>
        </p:txBody>
      </p:sp>
      <p:sp>
        <p:nvSpPr>
          <p:cNvPr id="130157" name="Oval 109"/>
          <p:cNvSpPr>
            <a:spLocks noChangeArrowheads="1"/>
          </p:cNvSpPr>
          <p:nvPr/>
        </p:nvSpPr>
        <p:spPr bwMode="auto">
          <a:xfrm>
            <a:off x="5616575" y="1919288"/>
            <a:ext cx="215900" cy="215900"/>
          </a:xfrm>
          <a:prstGeom prst="ellipse">
            <a:avLst/>
          </a:prstGeom>
          <a:solidFill>
            <a:srgbClr val="FF33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hu-HU" sz="1800">
              <a:latin typeface="Calibri" panose="020F0502020204030204" pitchFamily="34" charset="0"/>
            </a:endParaRPr>
          </a:p>
        </p:txBody>
      </p:sp>
      <p:sp>
        <p:nvSpPr>
          <p:cNvPr id="5" name="Szövegdoboz 4"/>
          <p:cNvSpPr txBox="1">
            <a:spLocks noChangeArrowheads="1"/>
          </p:cNvSpPr>
          <p:nvPr/>
        </p:nvSpPr>
        <p:spPr bwMode="auto">
          <a:xfrm>
            <a:off x="2647950" y="252413"/>
            <a:ext cx="33639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hu-HU" b="1">
                <a:latin typeface="Calibri" panose="020F0502020204030204" pitchFamily="34" charset="0"/>
              </a:rPr>
              <a:t>A fázisdiagram</a:t>
            </a:r>
          </a:p>
        </p:txBody>
      </p:sp>
      <p:sp>
        <p:nvSpPr>
          <p:cNvPr id="30" name="Szövegdoboz 29"/>
          <p:cNvSpPr txBox="1"/>
          <p:nvPr/>
        </p:nvSpPr>
        <p:spPr>
          <a:xfrm>
            <a:off x="323850" y="2420938"/>
            <a:ext cx="8443913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hu-HU" sz="2000" dirty="0">
                <a:solidFill>
                  <a:schemeClr val="tx1"/>
                </a:solidFill>
                <a:latin typeface="Calibri" panose="020F0502020204030204" pitchFamily="34" charset="0"/>
              </a:rPr>
              <a:t>Példák</a:t>
            </a:r>
          </a:p>
          <a:p>
            <a:pPr algn="just">
              <a:defRPr/>
            </a:pPr>
            <a:endParaRPr lang="hu-HU" sz="20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hu-HU" sz="2000" dirty="0">
                <a:solidFill>
                  <a:schemeClr val="tx1"/>
                </a:solidFill>
                <a:latin typeface="Calibri" panose="020F0502020204030204" pitchFamily="34" charset="0"/>
              </a:rPr>
              <a:t>víz és más folyékony halmazállapotban lévő anyagok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hu-HU" sz="2000" dirty="0">
                <a:solidFill>
                  <a:schemeClr val="tx1"/>
                </a:solidFill>
                <a:latin typeface="Calibri" panose="020F0502020204030204" pitchFamily="34" charset="0"/>
              </a:rPr>
              <a:t>levegő és más légnemű halmazállapotban lévő anyagok</a:t>
            </a:r>
          </a:p>
        </p:txBody>
      </p:sp>
      <p:sp>
        <p:nvSpPr>
          <p:cNvPr id="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3600" b="1" smtClean="0">
                <a:solidFill>
                  <a:schemeClr val="tx1"/>
                </a:solidFill>
                <a:latin typeface="Calibri" panose="020F0502020204030204" pitchFamily="34" charset="0"/>
              </a:rPr>
              <a:t>A kontinuum</a:t>
            </a:r>
          </a:p>
        </p:txBody>
      </p:sp>
      <p:sp>
        <p:nvSpPr>
          <p:cNvPr id="32" name="Text Box 4"/>
          <p:cNvSpPr txBox="1">
            <a:spLocks noChangeArrowheads="1"/>
          </p:cNvSpPr>
          <p:nvPr/>
        </p:nvSpPr>
        <p:spPr bwMode="auto">
          <a:xfrm>
            <a:off x="323850" y="1458913"/>
            <a:ext cx="8569325" cy="83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hu-HU" sz="2400">
                <a:latin typeface="Calibri" panose="020F0502020204030204" pitchFamily="34" charset="0"/>
              </a:rPr>
              <a:t>A folyékony és légnemű halmazállapotú, valamint más hasonló állapotú, ill. viselkedésű anyagok összefoglaló neve. </a:t>
            </a:r>
          </a:p>
        </p:txBody>
      </p:sp>
      <p:sp>
        <p:nvSpPr>
          <p:cNvPr id="33" name="Szövegdoboz 32"/>
          <p:cNvSpPr txBox="1">
            <a:spLocks noChangeArrowheads="1"/>
          </p:cNvSpPr>
          <p:nvPr/>
        </p:nvSpPr>
        <p:spPr bwMode="auto">
          <a:xfrm>
            <a:off x="323850" y="4221163"/>
            <a:ext cx="84439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hu-HU" sz="2000">
                <a:latin typeface="Calibri" panose="020F0502020204030204" pitchFamily="34" charset="0"/>
              </a:rPr>
              <a:t>A halmazállapot az anyag megjelenési formája, mely a pillanatnyi hőmérséklettől és nyomástól függ!</a:t>
            </a:r>
          </a:p>
        </p:txBody>
      </p:sp>
      <p:sp>
        <p:nvSpPr>
          <p:cNvPr id="36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0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30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0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130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0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30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0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300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0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300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0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1300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0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1300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0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300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0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130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0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130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0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130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0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130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0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130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0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130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0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30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0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130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0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130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0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130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0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130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0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130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0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1000"/>
                                        <p:tgtEl>
                                          <p:spTgt spid="130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0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1000"/>
                                        <p:tgtEl>
                                          <p:spTgt spid="130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0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1000"/>
                                        <p:tgtEl>
                                          <p:spTgt spid="130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0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130138" grpId="0" animBg="1"/>
      <p:bldP spid="130153" grpId="0" animBg="1"/>
      <p:bldP spid="4" grpId="0" animBg="1"/>
      <p:bldP spid="130056" grpId="0" animBg="1"/>
      <p:bldP spid="130057" grpId="0" animBg="1"/>
      <p:bldP spid="130059" grpId="0" animBg="1"/>
      <p:bldP spid="130061" grpId="0" animBg="1"/>
      <p:bldP spid="130062" grpId="0" animBg="1"/>
      <p:bldP spid="130069" grpId="0"/>
      <p:bldP spid="130110" grpId="0"/>
      <p:bldP spid="130118" grpId="0"/>
      <p:bldP spid="130121" grpId="0"/>
      <p:bldP spid="130124" grpId="0"/>
      <p:bldP spid="130152" grpId="0" animBg="1"/>
      <p:bldP spid="130155" grpId="0" animBg="1"/>
      <p:bldP spid="130160" grpId="0"/>
      <p:bldP spid="130161" grpId="0"/>
      <p:bldP spid="130162" grpId="0"/>
      <p:bldP spid="130163" grpId="0"/>
      <p:bldP spid="130164" grpId="0"/>
      <p:bldP spid="130159" grpId="0" animBg="1"/>
      <p:bldP spid="130158" grpId="0" animBg="1"/>
      <p:bldP spid="130156" grpId="0" animBg="1"/>
      <p:bldP spid="130157" grpId="0" animBg="1"/>
      <p:bldP spid="5" grpId="0"/>
      <p:bldP spid="30" grpId="0" build="p"/>
      <p:bldP spid="31" grpId="0"/>
      <p:bldP spid="32" grpId="0"/>
      <p:bldP spid="3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zövegdoboz 10"/>
          <p:cNvSpPr txBox="1">
            <a:spLocks noChangeArrowheads="1"/>
          </p:cNvSpPr>
          <p:nvPr/>
        </p:nvSpPr>
        <p:spPr bwMode="auto">
          <a:xfrm>
            <a:off x="323850" y="4221163"/>
            <a:ext cx="84439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hu-HU" sz="2000" dirty="0">
                <a:latin typeface="Calibri" panose="020F0502020204030204" pitchFamily="34" charset="0"/>
              </a:rPr>
              <a:t>A halmazállapot az anyag megjelenési formája, mely a pillanatnyi hőmérséklettől és nyomástól függ!</a:t>
            </a:r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3600" b="1" smtClean="0">
                <a:solidFill>
                  <a:schemeClr val="tx1"/>
                </a:solidFill>
                <a:latin typeface="Calibri" panose="020F0502020204030204" pitchFamily="34" charset="0"/>
              </a:rPr>
              <a:t>A kontinuum</a:t>
            </a: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323850" y="1458913"/>
            <a:ext cx="8569325" cy="83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hu-HU" sz="2400">
                <a:latin typeface="Calibri" panose="020F0502020204030204" pitchFamily="34" charset="0"/>
              </a:rPr>
              <a:t>A folyékony és légnemű halmazállapotú, valamint más hasonló állapotú, ill. viselkedésű anyagok összefoglaló neve. </a:t>
            </a:r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9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0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2" name="Szövegdoboz 1"/>
          <p:cNvSpPr txBox="1"/>
          <p:nvPr/>
        </p:nvSpPr>
        <p:spPr>
          <a:xfrm>
            <a:off x="323850" y="2420938"/>
            <a:ext cx="8443913" cy="378565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hu-HU" sz="2000" dirty="0">
                <a:solidFill>
                  <a:schemeClr val="tx1"/>
                </a:solidFill>
                <a:latin typeface="Calibri" panose="020F0502020204030204" pitchFamily="34" charset="0"/>
              </a:rPr>
              <a:t>Példák</a:t>
            </a:r>
          </a:p>
          <a:p>
            <a:pPr algn="just">
              <a:defRPr/>
            </a:pPr>
            <a:endParaRPr lang="hu-HU" sz="20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hu-HU" sz="2000" dirty="0">
                <a:solidFill>
                  <a:schemeClr val="tx1"/>
                </a:solidFill>
                <a:latin typeface="Calibri" panose="020F0502020204030204" pitchFamily="34" charset="0"/>
              </a:rPr>
              <a:t>víz és más folyékony halmazállapotban lévő anyagok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hu-HU" sz="2000" dirty="0">
                <a:solidFill>
                  <a:schemeClr val="tx1"/>
                </a:solidFill>
                <a:latin typeface="Calibri" panose="020F0502020204030204" pitchFamily="34" charset="0"/>
              </a:rPr>
              <a:t>levegő és más légnemű halmazállapotban lévő anyagok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hu-HU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nagy számú</a:t>
            </a:r>
            <a:r>
              <a:rPr lang="hu-HU" sz="2000" dirty="0">
                <a:solidFill>
                  <a:schemeClr val="tx1"/>
                </a:solidFill>
                <a:latin typeface="Calibri" panose="020F0502020204030204" pitchFamily="34" charset="0"/>
              </a:rPr>
              <a:t>, szilárd halmazállapotú, </a:t>
            </a:r>
            <a:r>
              <a:rPr lang="hu-HU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száraz</a:t>
            </a:r>
            <a:r>
              <a:rPr lang="hu-HU" sz="2000" dirty="0">
                <a:solidFill>
                  <a:schemeClr val="tx1"/>
                </a:solidFill>
                <a:latin typeface="Calibri" panose="020F0502020204030204" pitchFamily="34" charset="0"/>
              </a:rPr>
              <a:t>, </a:t>
            </a:r>
            <a:r>
              <a:rPr lang="hu-HU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apró</a:t>
            </a:r>
            <a:r>
              <a:rPr lang="hu-HU" sz="2000" dirty="0">
                <a:solidFill>
                  <a:schemeClr val="tx1"/>
                </a:solidFill>
                <a:latin typeface="Calibri" panose="020F0502020204030204" pitchFamily="34" charset="0"/>
              </a:rPr>
              <a:t> szemcsék által alkotott halmazok (liszt,  szénpor, fűrészpor, homok, apró kavicsok, gabonaszemek, apró csavarok, anyák, </a:t>
            </a:r>
            <a:r>
              <a:rPr lang="hu-HU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stb.) </a:t>
            </a:r>
            <a:r>
              <a:rPr lang="hu-HU" sz="2000" dirty="0">
                <a:solidFill>
                  <a:schemeClr val="tx1"/>
                </a:solidFill>
                <a:latin typeface="Calibri" panose="020F0502020204030204" pitchFamily="34" charset="0"/>
              </a:rPr>
              <a:t>sok tekintetben hasonlóak a kontinuumokhoz; minél apróbbak a szemcsék és minél nagyobb a számuk, annál inkább hasonló tulajdonságúak e halmazok a folyékony, ill. légnemű halmazállapotban lévő anyagokhoz, de a folyékony és a légnemű halmazállapotú anyagoktól </a:t>
            </a:r>
            <a:r>
              <a:rPr lang="hu-HU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eltérően ezeket </a:t>
            </a:r>
            <a:r>
              <a:rPr lang="hu-HU" sz="2000" dirty="0">
                <a:solidFill>
                  <a:schemeClr val="tx1"/>
                </a:solidFill>
                <a:latin typeface="Calibri" panose="020F0502020204030204" pitchFamily="34" charset="0"/>
              </a:rPr>
              <a:t>egy sík felületre öntve azon rézsűszöget alkotó halmazt képeznek.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323850" y="2420938"/>
            <a:ext cx="8443913" cy="378565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hu-HU" sz="2000" dirty="0">
                <a:solidFill>
                  <a:schemeClr val="tx1"/>
                </a:solidFill>
                <a:latin typeface="Calibri" panose="020F0502020204030204" pitchFamily="34" charset="0"/>
              </a:rPr>
              <a:t>Példák</a:t>
            </a:r>
          </a:p>
          <a:p>
            <a:pPr algn="just">
              <a:defRPr/>
            </a:pPr>
            <a:endParaRPr lang="hu-HU" sz="20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hu-HU" sz="2000" dirty="0">
                <a:solidFill>
                  <a:schemeClr val="tx1"/>
                </a:solidFill>
                <a:latin typeface="Calibri" panose="020F0502020204030204" pitchFamily="34" charset="0"/>
              </a:rPr>
              <a:t>víz és más folyékony halmazállapotban lévő anyagok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hu-HU" sz="2000" dirty="0">
                <a:solidFill>
                  <a:schemeClr val="tx1"/>
                </a:solidFill>
                <a:latin typeface="Calibri" panose="020F0502020204030204" pitchFamily="34" charset="0"/>
              </a:rPr>
              <a:t>levegő és más légnemű halmazállapotban lévő anyagok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hu-HU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nagy számú</a:t>
            </a:r>
            <a:r>
              <a:rPr lang="hu-HU" sz="2000" dirty="0">
                <a:solidFill>
                  <a:schemeClr val="tx1"/>
                </a:solidFill>
                <a:latin typeface="Calibri" panose="020F0502020204030204" pitchFamily="34" charset="0"/>
              </a:rPr>
              <a:t>, szilárd halmazállapotú, </a:t>
            </a:r>
            <a:r>
              <a:rPr lang="hu-HU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száraz</a:t>
            </a:r>
            <a:r>
              <a:rPr lang="hu-HU" sz="2000" dirty="0">
                <a:solidFill>
                  <a:schemeClr val="tx1"/>
                </a:solidFill>
                <a:latin typeface="Calibri" panose="020F0502020204030204" pitchFamily="34" charset="0"/>
              </a:rPr>
              <a:t>, </a:t>
            </a:r>
            <a:r>
              <a:rPr lang="hu-HU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apró</a:t>
            </a:r>
            <a:r>
              <a:rPr lang="hu-HU" sz="2000" dirty="0">
                <a:solidFill>
                  <a:schemeClr val="tx1"/>
                </a:solidFill>
                <a:latin typeface="Calibri" panose="020F0502020204030204" pitchFamily="34" charset="0"/>
              </a:rPr>
              <a:t> szemcsék által alkotott halmazok (liszt,  szénpor, fűrészpor, homok, apró kavicsok, gabonaszemek, apró csavarok, anyák, stb</a:t>
            </a:r>
            <a:r>
              <a:rPr lang="hu-HU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.) sok tekintetben hasonlóak a kontinuumokhoz; </a:t>
            </a:r>
            <a:r>
              <a:rPr lang="hu-HU" sz="2000" dirty="0">
                <a:solidFill>
                  <a:schemeClr val="tx1"/>
                </a:solidFill>
                <a:latin typeface="Calibri" panose="020F0502020204030204" pitchFamily="34" charset="0"/>
              </a:rPr>
              <a:t>minél apróbbak a szemcsék és minél nagyobb a számuk, annál inkább hasonló tulajdonságúak e halmazok a folyékony, ill. légnemű halmazállapotban lévő </a:t>
            </a:r>
            <a:r>
              <a:rPr lang="hu-HU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anyagokhoz, de a folyékony és a légnemű halmazállapotú anyagoktól eltérően ezeket egy sík felületre öntve azon rézsűszöget alkotó halmazt képeznek.   </a:t>
            </a:r>
            <a:endParaRPr lang="hu-HU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323850" y="3600450"/>
            <a:ext cx="8569325" cy="147732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hu-HU" sz="2000" dirty="0">
                <a:latin typeface="Calibri" panose="020F0502020204030204" pitchFamily="34" charset="0"/>
              </a:rPr>
              <a:t>A folyékony halmazállapotú anyagok minden </a:t>
            </a:r>
            <a:r>
              <a:rPr lang="hu-HU" sz="2000" dirty="0" smtClean="0">
                <a:latin typeface="Calibri" panose="020F0502020204030204" pitchFamily="34" charset="0"/>
              </a:rPr>
              <a:t>esetben szabad </a:t>
            </a:r>
            <a:r>
              <a:rPr lang="hu-HU" sz="2000" dirty="0">
                <a:latin typeface="Calibri" panose="020F0502020204030204" pitchFamily="34" charset="0"/>
              </a:rPr>
              <a:t>felszínt formálva, egyenletesen töltik ki </a:t>
            </a:r>
            <a:r>
              <a:rPr lang="hu-HU" sz="2000" dirty="0" smtClean="0">
                <a:latin typeface="Calibri" panose="020F0502020204030204" pitchFamily="34" charset="0"/>
              </a:rPr>
              <a:t>az általuk elfoglalt </a:t>
            </a:r>
            <a:r>
              <a:rPr lang="hu-HU" sz="2000" dirty="0">
                <a:latin typeface="Calibri" panose="020F0502020204030204" pitchFamily="34" charset="0"/>
              </a:rPr>
              <a:t>teret.</a:t>
            </a:r>
          </a:p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hu-HU" sz="2000" dirty="0">
                <a:latin typeface="Calibri" panose="020F0502020204030204" pitchFamily="34" charset="0"/>
              </a:rPr>
              <a:t>A légnemű halmazállapotban lévő anyagok </a:t>
            </a:r>
            <a:r>
              <a:rPr lang="hu-HU" sz="2000" dirty="0" smtClean="0">
                <a:latin typeface="Calibri" panose="020F0502020204030204" pitchFamily="34" charset="0"/>
              </a:rPr>
              <a:t>minden </a:t>
            </a:r>
            <a:r>
              <a:rPr lang="hu-HU" sz="2000" dirty="0">
                <a:latin typeface="Calibri" panose="020F0502020204030204" pitchFamily="34" charset="0"/>
              </a:rPr>
              <a:t>esetben egyenletesen és maradék nélkül elfoglalják a rendelkezésükre álló teret.</a:t>
            </a: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A kontinuum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323850" y="1458913"/>
            <a:ext cx="8569325" cy="1754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hu-HU" sz="2400">
                <a:latin typeface="Calibri" panose="020F0502020204030204" pitchFamily="34" charset="0"/>
              </a:rPr>
              <a:t>A folyékony és légnemű halmazállapotú, valamint más hasonló állapotú, ill. viselkedésű anyagok összefoglaló neve. </a:t>
            </a:r>
          </a:p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hu-HU" sz="2400">
                <a:latin typeface="Calibri" panose="020F0502020204030204" pitchFamily="34" charset="0"/>
              </a:rPr>
              <a:t>A rendelkezésükre álló, ill. általuk elfoglalt teret folyamatosan és egyenletesen töltik ki.</a:t>
            </a:r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10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0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4340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465" y="44624"/>
            <a:ext cx="6480895" cy="1143000"/>
          </a:xfrm>
        </p:spPr>
        <p:txBody>
          <a:bodyPr/>
          <a:lstStyle/>
          <a:p>
            <a:pPr eaLnBrk="1" hangingPunct="1"/>
            <a:r>
              <a:rPr lang="hu-HU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Az ideális kontinuum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29208" y="1124743"/>
            <a:ext cx="8075240" cy="5120481"/>
          </a:xfrm>
        </p:spPr>
        <p:txBody>
          <a:bodyPr/>
          <a:lstStyle/>
          <a:p>
            <a:pPr algn="just" eaLnBrk="1" hangingPunct="1"/>
            <a:r>
              <a:rPr lang="hu-HU" sz="2400" dirty="0" smtClean="0">
                <a:latin typeface="Calibri" panose="020F0502020204030204" pitchFamily="34" charset="0"/>
              </a:rPr>
              <a:t>homogén szerkezetű, egymással kémiai kapcsolatban nem álló, kiterjedés nélküli, de saját tömeggel rendelkező részecskékből áll, melyek a rendelkezésre álló, ill. az elfoglalt teret egyenletesen töltik ki,</a:t>
            </a:r>
          </a:p>
          <a:p>
            <a:pPr algn="just" eaLnBrk="1" hangingPunct="1"/>
            <a:r>
              <a:rPr lang="hu-HU" sz="2400" dirty="0" smtClean="0">
                <a:latin typeface="Calibri" panose="020F0502020204030204" pitchFamily="34" charset="0"/>
              </a:rPr>
              <a:t>súrlódásmentes, sem az alkotó részecskék között sem a határoló felületeken nem ébred súrlódási erő,</a:t>
            </a:r>
          </a:p>
          <a:p>
            <a:pPr algn="just" eaLnBrk="1" hangingPunct="1"/>
            <a:r>
              <a:rPr lang="hu-HU" sz="2400" dirty="0" smtClean="0">
                <a:latin typeface="Calibri" panose="020F0502020204030204" pitchFamily="34" charset="0"/>
              </a:rPr>
              <a:t>a nyomástól és a hőmérséklettől függetlenül változatlan halmazállapotú (</a:t>
            </a:r>
            <a:r>
              <a:rPr lang="hu-HU" sz="2400" i="1" dirty="0" smtClean="0">
                <a:latin typeface="Calibri" panose="020F0502020204030204" pitchFamily="34" charset="0"/>
              </a:rPr>
              <a:t>vagy folyékony=ideális folyadék, vagy légnemű=ideális gáz</a:t>
            </a:r>
            <a:r>
              <a:rPr lang="hu-HU" sz="2400" dirty="0" smtClean="0">
                <a:latin typeface="Calibri" panose="020F0502020204030204" pitchFamily="34" charset="0"/>
              </a:rPr>
              <a:t>),</a:t>
            </a:r>
          </a:p>
          <a:p>
            <a:pPr algn="just" eaLnBrk="1" hangingPunct="1"/>
            <a:r>
              <a:rPr lang="hu-HU" sz="2400" dirty="0" smtClean="0">
                <a:latin typeface="Calibri" panose="020F0502020204030204" pitchFamily="34" charset="0"/>
              </a:rPr>
              <a:t>vagy korlátlanul összenyomható (</a:t>
            </a:r>
            <a:r>
              <a:rPr lang="hu-HU" sz="2400" i="1" dirty="0" smtClean="0">
                <a:latin typeface="Calibri" panose="020F0502020204030204" pitchFamily="34" charset="0"/>
              </a:rPr>
              <a:t>légnemű halmazállapotú kontinuum=ideális gáz</a:t>
            </a:r>
            <a:r>
              <a:rPr lang="hu-HU" sz="2400" dirty="0" smtClean="0">
                <a:latin typeface="Calibri" panose="020F0502020204030204" pitchFamily="34" charset="0"/>
              </a:rPr>
              <a:t>), vagy tökéletesen össze-nyomhatatlan (</a:t>
            </a:r>
            <a:r>
              <a:rPr lang="hu-HU" sz="2400" i="1" dirty="0" smtClean="0">
                <a:latin typeface="Calibri" panose="020F0502020204030204" pitchFamily="34" charset="0"/>
              </a:rPr>
              <a:t>folyékony halmazállapotú kontinuum=ideális folyadék</a:t>
            </a:r>
            <a:r>
              <a:rPr lang="hu-HU" sz="2400" dirty="0" smtClean="0">
                <a:latin typeface="Calibri" panose="020F0502020204030204" pitchFamily="34" charset="0"/>
              </a:rPr>
              <a:t>).</a:t>
            </a:r>
            <a:endParaRPr lang="hu-HU" sz="2400" dirty="0">
              <a:latin typeface="Calibri" panose="020F0502020204030204" pitchFamily="34" charset="0"/>
            </a:endParaRPr>
          </a:p>
          <a:p>
            <a:pPr algn="just" eaLnBrk="1" hangingPunct="1"/>
            <a:endParaRPr lang="hu-HU" sz="2400" dirty="0" smtClean="0">
              <a:latin typeface="Calibri" panose="020F0502020204030204" pitchFamily="34" charset="0"/>
            </a:endParaRPr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9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0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2253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529208" y="44624"/>
            <a:ext cx="8075240" cy="1143000"/>
          </a:xfrm>
        </p:spPr>
        <p:txBody>
          <a:bodyPr/>
          <a:lstStyle/>
          <a:p>
            <a:pPr eaLnBrk="1" hangingPunct="1"/>
            <a:r>
              <a:rPr lang="hu-HU" sz="3200" dirty="0">
                <a:solidFill>
                  <a:schemeClr val="tx1"/>
                </a:solidFill>
              </a:rPr>
              <a:t>A</a:t>
            </a:r>
            <a:r>
              <a:rPr lang="hu-HU" sz="3200" dirty="0" smtClean="0">
                <a:solidFill>
                  <a:schemeClr val="tx1"/>
                </a:solidFill>
              </a:rPr>
              <a:t> valóságos kontinuum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5536" y="1268760"/>
            <a:ext cx="8291264" cy="4392488"/>
          </a:xfrm>
        </p:spPr>
        <p:txBody>
          <a:bodyPr/>
          <a:lstStyle/>
          <a:p>
            <a:pPr algn="just" eaLnBrk="1" hangingPunct="1"/>
            <a:r>
              <a:rPr lang="hu-HU" sz="2400" dirty="0" smtClean="0">
                <a:latin typeface="Calibri" panose="020F0502020204030204" pitchFamily="34" charset="0"/>
              </a:rPr>
              <a:t>egymással kémiai kapcsolatban álló, véges kiterjedéssel és tömeggel bíró atomokból és molekulákból épül fel, melyek a </a:t>
            </a:r>
            <a:r>
              <a:rPr lang="hu-HU" sz="2400" dirty="0">
                <a:latin typeface="Calibri" panose="020F0502020204030204" pitchFamily="34" charset="0"/>
              </a:rPr>
              <a:t>rendelkezésre álló, ill. az elfoglalt teret egyenletesen töltik ki,</a:t>
            </a:r>
            <a:endParaRPr lang="hu-HU" sz="2400" dirty="0" smtClean="0">
              <a:latin typeface="Calibri" panose="020F0502020204030204" pitchFamily="34" charset="0"/>
            </a:endParaRPr>
          </a:p>
          <a:p>
            <a:pPr algn="just" eaLnBrk="1" hangingPunct="1"/>
            <a:r>
              <a:rPr lang="hu-HU" sz="2400" dirty="0" smtClean="0">
                <a:latin typeface="Calibri" panose="020F0502020204030204" pitchFamily="34" charset="0"/>
              </a:rPr>
              <a:t>belsejében és a kontinuummal érintkező szilárd testek felületén súrlódási erő ébred,</a:t>
            </a:r>
          </a:p>
          <a:p>
            <a:pPr algn="just" eaLnBrk="1" hangingPunct="1"/>
            <a:r>
              <a:rPr lang="hu-HU" sz="2400" dirty="0" smtClean="0">
                <a:latin typeface="Calibri" panose="020F0502020204030204" pitchFamily="34" charset="0"/>
              </a:rPr>
              <a:t>halmazállapota csak az anyagra jellemző nyomás- és hőmérséklettartományban marad változatlan,</a:t>
            </a:r>
          </a:p>
          <a:p>
            <a:pPr algn="just" eaLnBrk="1" hangingPunct="1"/>
            <a:r>
              <a:rPr lang="hu-HU" sz="2400" dirty="0">
                <a:latin typeface="Calibri" panose="020F0502020204030204" pitchFamily="34" charset="0"/>
              </a:rPr>
              <a:t>halmazállapotának megváltozása </a:t>
            </a:r>
            <a:r>
              <a:rPr lang="hu-HU" sz="2400" dirty="0" smtClean="0">
                <a:latin typeface="Calibri" panose="020F0502020204030204" pitchFamily="34" charset="0"/>
              </a:rPr>
              <a:t>nélkül csak korlátozott mértékben nyomható össze, ill.  képes terjeszkedésre. </a:t>
            </a:r>
            <a:endParaRPr lang="hu-HU" sz="2400" dirty="0">
              <a:latin typeface="Calibri" panose="020F0502020204030204" pitchFamily="34" charset="0"/>
            </a:endParaRPr>
          </a:p>
          <a:p>
            <a:pPr algn="just" eaLnBrk="1" hangingPunct="1"/>
            <a:endParaRPr lang="hu-HU" sz="2400" dirty="0" smtClean="0">
              <a:latin typeface="Calibri" panose="020F0502020204030204" pitchFamily="34" charset="0"/>
            </a:endParaRPr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9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0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</p:spTree>
    <p:extLst>
      <p:ext uri="{BB962C8B-B14F-4D97-AF65-F5344CB8AC3E}">
        <p14:creationId xmlns:p14="http://schemas.microsoft.com/office/powerpoint/2010/main" val="4288485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2253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529208" y="44624"/>
            <a:ext cx="8075240" cy="1143000"/>
          </a:xfrm>
        </p:spPr>
        <p:txBody>
          <a:bodyPr/>
          <a:lstStyle/>
          <a:p>
            <a:pPr eaLnBrk="1" hangingPunct="1"/>
            <a:r>
              <a:rPr lang="hu-HU" sz="3200" dirty="0">
                <a:solidFill>
                  <a:schemeClr val="tx1"/>
                </a:solidFill>
              </a:rPr>
              <a:t>A</a:t>
            </a:r>
            <a:r>
              <a:rPr lang="hu-HU" sz="3200" dirty="0" smtClean="0">
                <a:solidFill>
                  <a:schemeClr val="tx1"/>
                </a:solidFill>
              </a:rPr>
              <a:t> valóságos folyadék és a valóságos gáz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29208" y="1268760"/>
            <a:ext cx="8075240" cy="3240360"/>
          </a:xfrm>
        </p:spPr>
        <p:txBody>
          <a:bodyPr/>
          <a:lstStyle/>
          <a:p>
            <a:pPr algn="just" eaLnBrk="1" hangingPunct="1"/>
            <a:r>
              <a:rPr lang="hu-HU" sz="2400" dirty="0" smtClean="0">
                <a:latin typeface="Calibri" panose="020F0502020204030204" pitchFamily="34" charset="0"/>
              </a:rPr>
              <a:t>A valóságos folyadék, a rá jellemző, a nyomástól is függő fagyási és</a:t>
            </a:r>
            <a:r>
              <a:rPr lang="hu-HU" sz="2400" dirty="0">
                <a:latin typeface="Calibri" panose="020F0502020204030204" pitchFamily="34" charset="0"/>
              </a:rPr>
              <a:t> </a:t>
            </a:r>
            <a:r>
              <a:rPr lang="hu-HU" sz="2400" dirty="0" smtClean="0">
                <a:latin typeface="Calibri" panose="020F0502020204030204" pitchFamily="34" charset="0"/>
              </a:rPr>
              <a:t>forrási hőmérsékletek által meghatározott tartományban, hasonló az ideális folyadékhoz. Az egyetlen számottevő különbség a súrlódás! </a:t>
            </a:r>
          </a:p>
          <a:p>
            <a:pPr algn="just" eaLnBrk="1" hangingPunct="1"/>
            <a:r>
              <a:rPr lang="hu-HU" sz="2400" dirty="0">
                <a:latin typeface="Calibri" panose="020F0502020204030204" pitchFamily="34" charset="0"/>
              </a:rPr>
              <a:t>A </a:t>
            </a:r>
            <a:r>
              <a:rPr lang="hu-HU" sz="2400" dirty="0" smtClean="0">
                <a:latin typeface="Calibri" panose="020F0502020204030204" pitchFamily="34" charset="0"/>
              </a:rPr>
              <a:t>valóságos gáz, a kritikus hőmérséklet feletti hőmérsékleten, hasonló az ideális gázhoz. </a:t>
            </a:r>
            <a:r>
              <a:rPr lang="hu-HU" sz="2400" dirty="0">
                <a:latin typeface="Calibri" panose="020F0502020204030204" pitchFamily="34" charset="0"/>
              </a:rPr>
              <a:t>Az egyetlen számottevő különbség a súrlódás!</a:t>
            </a:r>
            <a:endParaRPr lang="hu-HU" sz="2400" dirty="0" smtClean="0">
              <a:latin typeface="Calibri" panose="020F0502020204030204" pitchFamily="34" charset="0"/>
            </a:endParaRPr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Mechatronika és Gépszerkezettan Tanszék</a:t>
            </a:r>
          </a:p>
        </p:txBody>
      </p:sp>
      <p:sp>
        <p:nvSpPr>
          <p:cNvPr id="9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Dr. </a:t>
            </a:r>
            <a:r>
              <a:rPr lang="hu-HU" sz="1000" b="1" i="1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Író Béla</a:t>
            </a:r>
          </a:p>
        </p:txBody>
      </p:sp>
    </p:spTree>
    <p:extLst>
      <p:ext uri="{BB962C8B-B14F-4D97-AF65-F5344CB8AC3E}">
        <p14:creationId xmlns:p14="http://schemas.microsoft.com/office/powerpoint/2010/main" val="595798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22531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8025"/>
          </a:xfrm>
        </p:spPr>
        <p:txBody>
          <a:bodyPr/>
          <a:lstStyle/>
          <a:p>
            <a:pPr eaLnBrk="1" hangingPunct="1"/>
            <a:r>
              <a:rPr lang="hu-HU" sz="4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Ellenőrző kérdések (1)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9713" y="1188839"/>
            <a:ext cx="8637587" cy="4976465"/>
          </a:xfrm>
        </p:spPr>
        <p:txBody>
          <a:bodyPr/>
          <a:lstStyle/>
          <a:p>
            <a:pPr marL="609600" indent="-609600" algn="just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 smtClean="0"/>
              <a:t>A természettudományok között hová sorolható a kontinuumokkal foglalkozó tudományág?</a:t>
            </a:r>
          </a:p>
          <a:p>
            <a:pPr marL="609600" indent="-609600" algn="just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 smtClean="0"/>
              <a:t>Mit kell kontinuum alatt érteni?</a:t>
            </a:r>
          </a:p>
          <a:p>
            <a:pPr marL="609600" indent="-609600" algn="just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 smtClean="0"/>
              <a:t>Miért nem helyes az anyagok szilárd testek, folyadékok és gázok csoportokba sorolása?</a:t>
            </a:r>
          </a:p>
          <a:p>
            <a:pPr marL="609600" indent="-609600" algn="just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 smtClean="0"/>
              <a:t>Mit értünk egy anyag fázisdiagramja alatt?</a:t>
            </a:r>
          </a:p>
          <a:p>
            <a:pPr marL="609600" indent="-609600" algn="just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 smtClean="0"/>
              <a:t>Hol helyezkedik el egy anyag fázisdiagramjában a párolgási görbe?</a:t>
            </a:r>
          </a:p>
          <a:p>
            <a:pPr marL="609600" indent="-609600" algn="just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 smtClean="0"/>
              <a:t>Mit értünk gőz alatt?</a:t>
            </a:r>
          </a:p>
          <a:p>
            <a:pPr marL="609600" indent="-609600" algn="just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 smtClean="0"/>
              <a:t>Mit értünk gáz alatt?</a:t>
            </a:r>
          </a:p>
          <a:p>
            <a:pPr marL="609600" indent="-609600" algn="just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 smtClean="0"/>
              <a:t>Mi a kritikus pont?</a:t>
            </a:r>
          </a:p>
          <a:p>
            <a:pPr marL="609600" indent="-609600" algn="just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 smtClean="0"/>
              <a:t>Mi a hármaspont?</a:t>
            </a:r>
          </a:p>
          <a:p>
            <a:pPr marL="609600" indent="-609600" algn="just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 smtClean="0"/>
              <a:t>Mi a kritikus hőmérséklet?</a:t>
            </a:r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Mechatronika és Gépszerkezettan Tanszék</a:t>
            </a:r>
          </a:p>
        </p:txBody>
      </p:sp>
      <p:sp>
        <p:nvSpPr>
          <p:cNvPr id="7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Dr. </a:t>
            </a:r>
            <a:r>
              <a:rPr lang="hu-HU" sz="1000" b="1" i="1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Író Béla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8025"/>
          </a:xfrm>
        </p:spPr>
        <p:txBody>
          <a:bodyPr/>
          <a:lstStyle/>
          <a:p>
            <a:pPr eaLnBrk="1" hangingPunct="1"/>
            <a:r>
              <a:rPr lang="hu-HU" sz="4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Ellenőrző kérdések (2)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3206" y="1268760"/>
            <a:ext cx="8637587" cy="4322763"/>
          </a:xfrm>
        </p:spPr>
        <p:txBody>
          <a:bodyPr/>
          <a:lstStyle/>
          <a:p>
            <a:pPr marL="609600" indent="-609600" algn="just" eaLnBrk="1" hangingPunct="1">
              <a:lnSpc>
                <a:spcPct val="80000"/>
              </a:lnSpc>
              <a:buFont typeface="+mj-lt"/>
              <a:buAutoNum type="arabicPeriod" startAt="11"/>
            </a:pPr>
            <a:r>
              <a:rPr lang="hu-HU" sz="2400" dirty="0" smtClean="0">
                <a:latin typeface="Calibri" panose="020F0502020204030204" pitchFamily="34" charset="0"/>
              </a:rPr>
              <a:t>Mi </a:t>
            </a:r>
            <a:r>
              <a:rPr lang="hu-HU" sz="2400" dirty="0">
                <a:latin typeface="Calibri" panose="020F0502020204030204" pitchFamily="34" charset="0"/>
              </a:rPr>
              <a:t>az alapfeltétele annak, hogy egy gázt cseppfolyósítani lehessen</a:t>
            </a:r>
            <a:r>
              <a:rPr lang="hu-HU" sz="2400" dirty="0" smtClean="0">
                <a:latin typeface="Calibri" panose="020F0502020204030204" pitchFamily="34" charset="0"/>
              </a:rPr>
              <a:t>?</a:t>
            </a:r>
          </a:p>
          <a:p>
            <a:pPr marL="609600" indent="-609600" algn="just" eaLnBrk="1" hangingPunct="1">
              <a:lnSpc>
                <a:spcPct val="80000"/>
              </a:lnSpc>
              <a:buFont typeface="+mj-lt"/>
              <a:buAutoNum type="arabicPeriod" startAt="11"/>
            </a:pPr>
            <a:r>
              <a:rPr lang="hu-HU" sz="2400" dirty="0" smtClean="0">
                <a:latin typeface="Calibri" panose="020F0502020204030204" pitchFamily="34" charset="0"/>
              </a:rPr>
              <a:t>Mi </a:t>
            </a:r>
            <a:r>
              <a:rPr lang="hu-HU" sz="2400" dirty="0">
                <a:latin typeface="Calibri" panose="020F0502020204030204" pitchFamily="34" charset="0"/>
              </a:rPr>
              <a:t>a szublimáció?</a:t>
            </a:r>
          </a:p>
          <a:p>
            <a:pPr marL="609600" indent="-609600" algn="just" eaLnBrk="1" hangingPunct="1">
              <a:lnSpc>
                <a:spcPct val="80000"/>
              </a:lnSpc>
              <a:buFont typeface="+mj-lt"/>
              <a:buAutoNum type="arabicPeriod" startAt="11"/>
            </a:pPr>
            <a:r>
              <a:rPr lang="hu-HU" sz="2400" dirty="0">
                <a:latin typeface="Calibri" panose="020F0502020204030204" pitchFamily="34" charset="0"/>
              </a:rPr>
              <a:t>Milyen feltétel teljesülése esetén </a:t>
            </a:r>
            <a:r>
              <a:rPr lang="hu-HU" sz="2400" dirty="0" smtClean="0">
                <a:latin typeface="Calibri" panose="020F0502020204030204" pitchFamily="34" charset="0"/>
              </a:rPr>
              <a:t>történhet szublimáció?</a:t>
            </a:r>
            <a:endParaRPr lang="hu-HU" sz="2400" dirty="0">
              <a:latin typeface="Calibri" panose="020F0502020204030204" pitchFamily="34" charset="0"/>
            </a:endParaRPr>
          </a:p>
          <a:p>
            <a:pPr marL="609600" indent="-609600" algn="just" eaLnBrk="1" hangingPunct="1">
              <a:lnSpc>
                <a:spcPct val="80000"/>
              </a:lnSpc>
              <a:buFont typeface="+mj-lt"/>
              <a:buAutoNum type="arabicPeriod" startAt="11"/>
            </a:pPr>
            <a:r>
              <a:rPr lang="hu-HU" sz="2400" dirty="0" smtClean="0">
                <a:latin typeface="Calibri" panose="020F0502020204030204" pitchFamily="34" charset="0"/>
              </a:rPr>
              <a:t>Milyen jellemző tulajdonságai vannak az ideális kontinuumnak?</a:t>
            </a:r>
          </a:p>
          <a:p>
            <a:pPr marL="609600" indent="-609600" algn="just" eaLnBrk="1" hangingPunct="1">
              <a:lnSpc>
                <a:spcPct val="80000"/>
              </a:lnSpc>
              <a:buFont typeface="+mj-lt"/>
              <a:buAutoNum type="arabicPeriod" startAt="11"/>
            </a:pPr>
            <a:r>
              <a:rPr lang="hu-HU" sz="2400" dirty="0" smtClean="0">
                <a:latin typeface="Calibri" panose="020F0502020204030204" pitchFamily="34" charset="0"/>
              </a:rPr>
              <a:t>Milyen jellemző tulajdonságai vannak a valóságos kontinuumnak?</a:t>
            </a:r>
          </a:p>
          <a:p>
            <a:pPr marL="609600" indent="-609600" algn="just" eaLnBrk="1" hangingPunct="1">
              <a:lnSpc>
                <a:spcPct val="80000"/>
              </a:lnSpc>
              <a:buFont typeface="+mj-lt"/>
              <a:buAutoNum type="arabicPeriod" startAt="11"/>
            </a:pPr>
            <a:r>
              <a:rPr lang="hu-HU" sz="2400" dirty="0" smtClean="0">
                <a:latin typeface="Calibri" panose="020F0502020204030204" pitchFamily="34" charset="0"/>
              </a:rPr>
              <a:t>Milyen feltételek teljesülése esetén tekinthető  hasonlónak az ideális és a valóságos folyadék?</a:t>
            </a:r>
          </a:p>
          <a:p>
            <a:pPr marL="609600" indent="-609600" algn="just" eaLnBrk="1" hangingPunct="1">
              <a:lnSpc>
                <a:spcPct val="80000"/>
              </a:lnSpc>
              <a:buFontTx/>
              <a:buAutoNum type="arabicPeriod" startAt="11"/>
            </a:pPr>
            <a:r>
              <a:rPr lang="hu-HU" sz="2400" dirty="0">
                <a:latin typeface="Calibri" panose="020F0502020204030204" pitchFamily="34" charset="0"/>
              </a:rPr>
              <a:t>Milyen feltételek teljesülése esetén tekinthető  hasonlónak az ideális és a valóságos </a:t>
            </a:r>
            <a:r>
              <a:rPr lang="hu-HU" sz="2400" dirty="0" smtClean="0">
                <a:latin typeface="Calibri" panose="020F0502020204030204" pitchFamily="34" charset="0"/>
              </a:rPr>
              <a:t>gáz?</a:t>
            </a:r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Mechatronika és Gépszerkezettan Tanszék</a:t>
            </a:r>
          </a:p>
        </p:txBody>
      </p:sp>
      <p:sp>
        <p:nvSpPr>
          <p:cNvPr id="7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Dr. </a:t>
            </a:r>
            <a:r>
              <a:rPr lang="hu-HU" sz="1000" b="1" i="1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Író Béla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/>
      <p:bldP spid="46083" grpId="0" build="p"/>
    </p:bldLst>
  </p:timing>
</p:sld>
</file>

<file path=ppt/theme/theme1.xml><?xml version="1.0" encoding="utf-8"?>
<a:theme xmlns:a="http://schemas.openxmlformats.org/drawingml/2006/main" name="1_Alapértelmezett terv">
  <a:themeElements>
    <a:clrScheme name="1_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800" b="0" i="0" u="none" strike="noStrike" cap="none" normalizeH="0" baseline="0" smtClean="0">
            <a:ln>
              <a:noFill/>
            </a:ln>
            <a:solidFill>
              <a:srgbClr val="FF9623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800" b="0" i="0" u="none" strike="noStrike" cap="none" normalizeH="0" baseline="0" smtClean="0">
            <a:ln>
              <a:noFill/>
            </a:ln>
            <a:solidFill>
              <a:srgbClr val="FF9623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1959</TotalTime>
  <Words>1443</Words>
  <Application>Microsoft Office PowerPoint</Application>
  <PresentationFormat>Diavetítés a képernyőre (4:3 oldalarány)</PresentationFormat>
  <Paragraphs>272</Paragraphs>
  <Slides>17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17</vt:i4>
      </vt:variant>
    </vt:vector>
  </HeadingPairs>
  <TitlesOfParts>
    <vt:vector size="20" baseType="lpstr">
      <vt:lpstr>Arial</vt:lpstr>
      <vt:lpstr>Calibri</vt:lpstr>
      <vt:lpstr>1_Alapértelmezett terv</vt:lpstr>
      <vt:lpstr>Hő- és Áramlástan I. - Kontinuumok mechanikája</vt:lpstr>
      <vt:lpstr>A kontinuumok tulajdonságaira vonatkozó  ismeretek alkalmazása</vt:lpstr>
      <vt:lpstr>A tárgy ismeretanyagának helye a természettudományok között</vt:lpstr>
      <vt:lpstr>A kontinuum</vt:lpstr>
      <vt:lpstr>A kontinuum</vt:lpstr>
      <vt:lpstr>PowerPoint bemutató</vt:lpstr>
      <vt:lpstr>PowerPoint bemutató</vt:lpstr>
      <vt:lpstr>PowerPoint bemutató</vt:lpstr>
      <vt:lpstr>PowerPoint bemutató</vt:lpstr>
      <vt:lpstr>A kontinuum</vt:lpstr>
      <vt:lpstr>A kontinuum</vt:lpstr>
      <vt:lpstr>A kontinuum</vt:lpstr>
      <vt:lpstr>Az ideális kontinuum</vt:lpstr>
      <vt:lpstr>A valóságos kontinuum</vt:lpstr>
      <vt:lpstr>A valóságos folyadék és a valóságos gáz</vt:lpstr>
      <vt:lpstr>Ellenőrző kérdések (1)</vt:lpstr>
      <vt:lpstr>Ellenőrző kérdések (2)</vt:lpstr>
    </vt:vector>
  </TitlesOfParts>
  <Company>SZE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ÁRAMLÁSTAN</dc:title>
  <dc:creator>Dr. Író Béla</dc:creator>
  <cp:lastModifiedBy>Író Béla</cp:lastModifiedBy>
  <cp:revision>184</cp:revision>
  <dcterms:created xsi:type="dcterms:W3CDTF">2003-08-29T10:04:05Z</dcterms:created>
  <dcterms:modified xsi:type="dcterms:W3CDTF">2015-01-12T12:31:52Z</dcterms:modified>
</cp:coreProperties>
</file>