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7" r:id="rId2"/>
    <p:sldId id="266" r:id="rId3"/>
    <p:sldId id="267" r:id="rId4"/>
    <p:sldId id="268" r:id="rId5"/>
    <p:sldId id="283" r:id="rId6"/>
    <p:sldId id="282" r:id="rId7"/>
    <p:sldId id="284" r:id="rId8"/>
    <p:sldId id="305" r:id="rId9"/>
    <p:sldId id="306" r:id="rId10"/>
    <p:sldId id="285" r:id="rId11"/>
    <p:sldId id="287" r:id="rId12"/>
    <p:sldId id="293" r:id="rId13"/>
    <p:sldId id="290" r:id="rId14"/>
    <p:sldId id="296" r:id="rId15"/>
    <p:sldId id="295" r:id="rId16"/>
    <p:sldId id="298" r:id="rId17"/>
    <p:sldId id="300" r:id="rId18"/>
    <p:sldId id="301" r:id="rId19"/>
    <p:sldId id="302" r:id="rId20"/>
    <p:sldId id="304" r:id="rId21"/>
    <p:sldId id="279" r:id="rId22"/>
    <p:sldId id="280" r:id="rId23"/>
    <p:sldId id="281" r:id="rId24"/>
    <p:sldId id="307" r:id="rId25"/>
    <p:sldId id="308" r:id="rId26"/>
  </p:sldIdLst>
  <p:sldSz cx="9144000" cy="6858000" type="screen4x3"/>
  <p:notesSz cx="6858000" cy="9144000"/>
  <p:defaultTextStyle>
    <a:defPPr>
      <a:defRPr lang="hu-H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E2424"/>
    <a:srgbClr val="00506E"/>
    <a:srgbClr val="FF96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5" autoAdjust="0"/>
    <p:restoredTop sz="92010" autoAdjust="0"/>
  </p:normalViewPr>
  <p:slideViewPr>
    <p:cSldViewPr showGuides="1">
      <p:cViewPr varScale="1">
        <p:scale>
          <a:sx n="105" d="100"/>
          <a:sy n="105" d="100"/>
        </p:scale>
        <p:origin x="114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8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4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4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000">
                <a:solidFill>
                  <a:schemeClr val="tx2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hu-HU"/>
              <a:t>Hő- és Áramlástan I.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  <a:endParaRPr lang="hu-HU" b="1" i="1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>
              <a:defRPr sz="1000">
                <a:solidFill>
                  <a:schemeClr val="tx2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Mechatrpnika és GépszerekezettanTanszék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47197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1557797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1798287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4153594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3279206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2158051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1046236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3289870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1481777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1969196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39058960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Cím és szerkezeti vagy szervezeti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martArt-ábra helye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hu-H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830676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75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hu-HU"/>
              <a:t>Hő- és Áramlástan I.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284663" y="6245225"/>
            <a:ext cx="403225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Mechatronika és Gépszerkezettan Tanszék</a:t>
            </a:r>
          </a:p>
        </p:txBody>
      </p:sp>
      <p:pic>
        <p:nvPicPr>
          <p:cNvPr id="1030" name="Picture 6" descr="sze_logo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913" y="6308725"/>
            <a:ext cx="279400" cy="334963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</p:sldLayoutIdLst>
  <p:timing>
    <p:tnLst>
      <p:par>
        <p:cTn id="1" dur="indefinite" restart="never" nodeType="tmRoot"/>
      </p:par>
    </p:tnLst>
  </p:timing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3.bin"/><Relationship Id="rId10" Type="http://schemas.openxmlformats.org/officeDocument/2006/relationships/image" Target="../media/image6.wmf"/><Relationship Id="rId4" Type="http://schemas.openxmlformats.org/officeDocument/2006/relationships/image" Target="../media/image3.wmf"/><Relationship Id="rId9" Type="http://schemas.openxmlformats.org/officeDocument/2006/relationships/oleObject" Target="../embeddings/oleObject5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7.bin"/><Relationship Id="rId10" Type="http://schemas.openxmlformats.org/officeDocument/2006/relationships/image" Target="../media/image10.wmf"/><Relationship Id="rId4" Type="http://schemas.openxmlformats.org/officeDocument/2006/relationships/image" Target="../media/image7.wmf"/><Relationship Id="rId9" Type="http://schemas.openxmlformats.org/officeDocument/2006/relationships/oleObject" Target="../embeddings/oleObject9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1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1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4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5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6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7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8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18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19.w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27.bin"/><Relationship Id="rId4" Type="http://schemas.openxmlformats.org/officeDocument/2006/relationships/image" Target="../media/image21.w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307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7388" y="1311275"/>
            <a:ext cx="7772400" cy="2117725"/>
          </a:xfrm>
        </p:spPr>
        <p:txBody>
          <a:bodyPr/>
          <a:lstStyle/>
          <a:p>
            <a:pPr eaLnBrk="1" hangingPunct="1"/>
            <a:r>
              <a:rPr lang="hu-HU" b="1" smtClean="0">
                <a:solidFill>
                  <a:schemeClr val="tx1"/>
                </a:solidFill>
                <a:latin typeface="Calibri" panose="020F0502020204030204" pitchFamily="34" charset="0"/>
              </a:rPr>
              <a:t>Nyugvó kontinuumok mechanikája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3600" b="1" smtClean="0">
                <a:solidFill>
                  <a:schemeClr val="tx1"/>
                </a:solidFill>
                <a:latin typeface="Calibri" panose="020F0502020204030204" pitchFamily="34" charset="0"/>
              </a:rPr>
              <a:t>A kontinuum sajátos tulajdonsága a nyomás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hu-HU" sz="2800" dirty="0" smtClean="0">
                <a:latin typeface="Calibri" panose="020F0502020204030204" pitchFamily="34" charset="0"/>
              </a:rPr>
              <a:t>A felületegységre eső nyomó erő</a:t>
            </a:r>
          </a:p>
          <a:p>
            <a:pPr eaLnBrk="1" hangingPunct="1"/>
            <a:r>
              <a:rPr lang="hu-HU" sz="2800" dirty="0" smtClean="0">
                <a:latin typeface="Calibri" panose="020F0502020204030204" pitchFamily="34" charset="0"/>
              </a:rPr>
              <a:t>Mértékegység: </a:t>
            </a:r>
            <a:r>
              <a:rPr lang="hu-HU" sz="2800" i="1" dirty="0" smtClean="0">
                <a:latin typeface="Calibri" panose="020F0502020204030204" pitchFamily="34" charset="0"/>
              </a:rPr>
              <a:t>Pa=N/m</a:t>
            </a:r>
            <a:r>
              <a:rPr lang="hu-HU" sz="2800" i="1" baseline="30000" dirty="0" smtClean="0">
                <a:latin typeface="Calibri" panose="020F0502020204030204" pitchFamily="34" charset="0"/>
              </a:rPr>
              <a:t>2</a:t>
            </a:r>
            <a:r>
              <a:rPr lang="hu-HU" sz="2800" i="1" dirty="0" smtClean="0">
                <a:latin typeface="Calibri" panose="020F0502020204030204" pitchFamily="34" charset="0"/>
              </a:rPr>
              <a:t> (kPa, </a:t>
            </a:r>
            <a:r>
              <a:rPr lang="hu-HU" sz="2800" i="1" dirty="0" err="1" smtClean="0">
                <a:latin typeface="Calibri" panose="020F0502020204030204" pitchFamily="34" charset="0"/>
              </a:rPr>
              <a:t>Mpa</a:t>
            </a:r>
            <a:r>
              <a:rPr lang="hu-HU" sz="2800" i="1" dirty="0" smtClean="0">
                <a:latin typeface="Calibri" panose="020F0502020204030204" pitchFamily="34" charset="0"/>
              </a:rPr>
              <a:t>)</a:t>
            </a:r>
          </a:p>
          <a:p>
            <a:pPr eaLnBrk="1" hangingPunct="1"/>
            <a:r>
              <a:rPr lang="hu-HU" sz="2800" dirty="0" smtClean="0">
                <a:latin typeface="Calibri" panose="020F0502020204030204" pitchFamily="34" charset="0"/>
              </a:rPr>
              <a:t>További használatos mértékegységek: </a:t>
            </a:r>
          </a:p>
          <a:p>
            <a:pPr lvl="2" eaLnBrk="1" hangingPunct="1"/>
            <a:r>
              <a:rPr lang="hu-HU" sz="2000" dirty="0" smtClean="0">
                <a:latin typeface="Calibri" panose="020F0502020204030204" pitchFamily="34" charset="0"/>
              </a:rPr>
              <a:t>hektopascal 	1 </a:t>
            </a:r>
            <a:r>
              <a:rPr lang="hu-HU" sz="2000" i="1" dirty="0" smtClean="0">
                <a:latin typeface="Calibri" panose="020F0502020204030204" pitchFamily="34" charset="0"/>
              </a:rPr>
              <a:t>hPa</a:t>
            </a:r>
            <a:r>
              <a:rPr lang="hu-HU" sz="2000" dirty="0" smtClean="0">
                <a:latin typeface="Calibri" panose="020F0502020204030204" pitchFamily="34" charset="0"/>
              </a:rPr>
              <a:t> = 100 Pa, illetve a </a:t>
            </a:r>
          </a:p>
          <a:p>
            <a:pPr lvl="2" eaLnBrk="1" hangingPunct="1"/>
            <a:r>
              <a:rPr lang="hu-HU" sz="2000" dirty="0" smtClean="0">
                <a:latin typeface="Calibri" panose="020F0502020204030204" pitchFamily="34" charset="0"/>
              </a:rPr>
              <a:t>bar 		1 </a:t>
            </a:r>
            <a:r>
              <a:rPr lang="hu-HU" sz="2000" i="1" dirty="0" smtClean="0">
                <a:latin typeface="Calibri" panose="020F0502020204030204" pitchFamily="34" charset="0"/>
              </a:rPr>
              <a:t>bar</a:t>
            </a:r>
            <a:r>
              <a:rPr lang="hu-HU" sz="2000" dirty="0" smtClean="0">
                <a:latin typeface="Calibri" panose="020F0502020204030204" pitchFamily="34" charset="0"/>
              </a:rPr>
              <a:t> = 10</a:t>
            </a:r>
            <a:r>
              <a:rPr lang="hu-HU" sz="2000" baseline="30000" dirty="0" smtClean="0">
                <a:latin typeface="Calibri" panose="020F0502020204030204" pitchFamily="34" charset="0"/>
              </a:rPr>
              <a:t>5</a:t>
            </a:r>
            <a:r>
              <a:rPr lang="hu-HU" sz="2000" dirty="0" smtClean="0">
                <a:latin typeface="Calibri" panose="020F0502020204030204" pitchFamily="34" charset="0"/>
              </a:rPr>
              <a:t> </a:t>
            </a:r>
            <a:r>
              <a:rPr lang="hu-HU" sz="2000" i="1" dirty="0" smtClean="0">
                <a:latin typeface="Calibri" panose="020F0502020204030204" pitchFamily="34" charset="0"/>
              </a:rPr>
              <a:t>Pa</a:t>
            </a:r>
            <a:r>
              <a:rPr lang="hu-HU" sz="2000" dirty="0" smtClean="0">
                <a:latin typeface="Calibri" panose="020F0502020204030204" pitchFamily="34" charset="0"/>
              </a:rPr>
              <a:t> = 100 </a:t>
            </a:r>
            <a:r>
              <a:rPr lang="hu-HU" sz="2000" i="1" dirty="0" smtClean="0">
                <a:latin typeface="Calibri" panose="020F0502020204030204" pitchFamily="34" charset="0"/>
              </a:rPr>
              <a:t>kPa</a:t>
            </a:r>
            <a:r>
              <a:rPr lang="hu-HU" sz="2000" dirty="0" smtClean="0">
                <a:latin typeface="Calibri" panose="020F0502020204030204" pitchFamily="34" charset="0"/>
              </a:rPr>
              <a:t> = 0,1 </a:t>
            </a:r>
            <a:r>
              <a:rPr lang="hu-HU" sz="2000" i="1" dirty="0" err="1" smtClean="0">
                <a:latin typeface="Calibri" panose="020F0502020204030204" pitchFamily="34" charset="0"/>
              </a:rPr>
              <a:t>Mpa</a:t>
            </a:r>
            <a:r>
              <a:rPr lang="hu-HU" i="1" dirty="0" smtClean="0">
                <a:latin typeface="Calibri" panose="020F0502020204030204" pitchFamily="34" charset="0"/>
              </a:rPr>
              <a:t> </a:t>
            </a:r>
          </a:p>
          <a:p>
            <a:pPr eaLnBrk="1" hangingPunct="1"/>
            <a:r>
              <a:rPr lang="hu-HU" sz="2800" dirty="0" smtClean="0">
                <a:latin typeface="Calibri" panose="020F0502020204030204" pitchFamily="34" charset="0"/>
              </a:rPr>
              <a:t>Abszolút nyomás és relatív nyomás</a:t>
            </a:r>
          </a:p>
          <a:p>
            <a:pPr lvl="2" algn="just" eaLnBrk="1" hangingPunct="1"/>
            <a:r>
              <a:rPr lang="hu-HU" sz="2000" dirty="0" smtClean="0">
                <a:latin typeface="Calibri" panose="020F0502020204030204" pitchFamily="34" charset="0"/>
              </a:rPr>
              <a:t>Abszolút nyomás = a légüres tér nyomásához viszonyított nyomás</a:t>
            </a:r>
          </a:p>
          <a:p>
            <a:pPr lvl="2" algn="just" eaLnBrk="1" hangingPunct="1"/>
            <a:r>
              <a:rPr lang="hu-HU" sz="2000" dirty="0" smtClean="0">
                <a:latin typeface="Calibri" panose="020F0502020204030204" pitchFamily="34" charset="0"/>
              </a:rPr>
              <a:t>Relatív nyomás = a légköri nyomáshoz viszonyított nyomás, ami lehet </a:t>
            </a:r>
            <a:r>
              <a:rPr lang="hu-HU" sz="2000" b="1" dirty="0" smtClean="0">
                <a:latin typeface="Calibri" panose="020F0502020204030204" pitchFamily="34" charset="0"/>
              </a:rPr>
              <a:t>túlnyomás</a:t>
            </a:r>
            <a:r>
              <a:rPr lang="hu-HU" sz="2000" dirty="0" smtClean="0">
                <a:latin typeface="Calibri" panose="020F0502020204030204" pitchFamily="34" charset="0"/>
              </a:rPr>
              <a:t> (</a:t>
            </a:r>
            <a:r>
              <a:rPr lang="hu-HU" sz="2000" i="1" dirty="0" smtClean="0">
                <a:latin typeface="Calibri" panose="020F0502020204030204" pitchFamily="34" charset="0"/>
              </a:rPr>
              <a:t>légkörinél nagyobb</a:t>
            </a:r>
            <a:r>
              <a:rPr lang="hu-HU" sz="2000" dirty="0" smtClean="0">
                <a:latin typeface="Calibri" panose="020F0502020204030204" pitchFamily="34" charset="0"/>
              </a:rPr>
              <a:t>) illetve </a:t>
            </a:r>
            <a:r>
              <a:rPr lang="hu-HU" sz="2000" b="1" dirty="0" smtClean="0">
                <a:latin typeface="Calibri" panose="020F0502020204030204" pitchFamily="34" charset="0"/>
              </a:rPr>
              <a:t>vákuum</a:t>
            </a:r>
            <a:r>
              <a:rPr lang="hu-HU" sz="2000" dirty="0" smtClean="0">
                <a:latin typeface="Calibri" panose="020F0502020204030204" pitchFamily="34" charset="0"/>
              </a:rPr>
              <a:t> vagy </a:t>
            </a:r>
            <a:r>
              <a:rPr lang="hu-HU" sz="2000" b="1" dirty="0" smtClean="0">
                <a:latin typeface="Calibri" panose="020F0502020204030204" pitchFamily="34" charset="0"/>
              </a:rPr>
              <a:t>depresszió</a:t>
            </a:r>
            <a:r>
              <a:rPr lang="hu-HU" sz="2000" dirty="0" smtClean="0">
                <a:latin typeface="Calibri" panose="020F0502020204030204" pitchFamily="34" charset="0"/>
              </a:rPr>
              <a:t> (</a:t>
            </a:r>
            <a:r>
              <a:rPr lang="hu-HU" sz="2000" i="1" dirty="0" smtClean="0">
                <a:latin typeface="Calibri" panose="020F0502020204030204" pitchFamily="34" charset="0"/>
              </a:rPr>
              <a:t>légkörinél kisebb</a:t>
            </a:r>
            <a:r>
              <a:rPr lang="hu-HU" sz="2000" dirty="0" smtClean="0">
                <a:latin typeface="Calibri" panose="020F0502020204030204" pitchFamily="34" charset="0"/>
              </a:rPr>
              <a:t>)</a:t>
            </a:r>
          </a:p>
          <a:p>
            <a:pPr lvl="2" eaLnBrk="1" hangingPunct="1"/>
            <a:endParaRPr lang="hu-HU" sz="2000" dirty="0" smtClean="0">
              <a:latin typeface="Calibri" panose="020F0502020204030204" pitchFamily="34" charset="0"/>
            </a:endParaRPr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7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0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30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4050"/>
                            </p:stCondLst>
                            <p:childTnLst>
                              <p:par>
                                <p:cTn id="36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900"/>
                            </p:stCondLst>
                            <p:childTnLst>
                              <p:par>
                                <p:cTn id="49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050"/>
                            </p:stCondLst>
                            <p:childTnLst>
                              <p:par>
                                <p:cTn id="5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  <p:bldP spid="24579" grpId="0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944563" y="333375"/>
            <a:ext cx="73437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sz="3600" b="1">
                <a:latin typeface="Calibri" panose="020F0502020204030204" pitchFamily="34" charset="0"/>
              </a:rPr>
              <a:t>A TÚLNYOMÁS</a:t>
            </a:r>
          </a:p>
        </p:txBody>
      </p:sp>
      <p:sp>
        <p:nvSpPr>
          <p:cNvPr id="25603" name="Line 3"/>
          <p:cNvSpPr>
            <a:spLocks noChangeShapeType="1"/>
          </p:cNvSpPr>
          <p:nvPr/>
        </p:nvSpPr>
        <p:spPr bwMode="auto">
          <a:xfrm>
            <a:off x="3757613" y="1835150"/>
            <a:ext cx="0" cy="34464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25604" name="Line 4"/>
          <p:cNvSpPr>
            <a:spLocks noChangeShapeType="1"/>
          </p:cNvSpPr>
          <p:nvPr/>
        </p:nvSpPr>
        <p:spPr bwMode="auto">
          <a:xfrm>
            <a:off x="3757613" y="5281613"/>
            <a:ext cx="30670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25605" name="Line 5"/>
          <p:cNvSpPr>
            <a:spLocks noChangeShapeType="1"/>
          </p:cNvSpPr>
          <p:nvPr/>
        </p:nvSpPr>
        <p:spPr bwMode="auto">
          <a:xfrm>
            <a:off x="3746500" y="3652838"/>
            <a:ext cx="2992438" cy="0"/>
          </a:xfrm>
          <a:prstGeom prst="line">
            <a:avLst/>
          </a:prstGeom>
          <a:noFill/>
          <a:ln w="5080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25606" name="Line 6"/>
          <p:cNvSpPr>
            <a:spLocks noChangeShapeType="1"/>
          </p:cNvSpPr>
          <p:nvPr/>
        </p:nvSpPr>
        <p:spPr bwMode="auto">
          <a:xfrm>
            <a:off x="3746500" y="2852738"/>
            <a:ext cx="2947988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25607" name="AutoShape 7"/>
          <p:cNvSpPr>
            <a:spLocks noChangeArrowheads="1"/>
          </p:cNvSpPr>
          <p:nvPr/>
        </p:nvSpPr>
        <p:spPr bwMode="auto">
          <a:xfrm>
            <a:off x="5411788" y="4262438"/>
            <a:ext cx="3481387" cy="728662"/>
          </a:xfrm>
          <a:prstGeom prst="wedgeRoundRectCallout">
            <a:avLst>
              <a:gd name="adj1" fmla="val -70806"/>
              <a:gd name="adj2" fmla="val -62370"/>
              <a:gd name="adj3" fmla="val 16667"/>
            </a:avLst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sz="2000" b="1">
                <a:latin typeface="Calibri" panose="020F0502020204030204" pitchFamily="34" charset="0"/>
              </a:rPr>
              <a:t>A légköri nyomás névleges értéke </a:t>
            </a:r>
            <a:r>
              <a:rPr lang="hu-HU" sz="2000" b="1" i="1">
                <a:latin typeface="Calibri" panose="020F0502020204030204" pitchFamily="34" charset="0"/>
              </a:rPr>
              <a:t>p</a:t>
            </a:r>
            <a:r>
              <a:rPr lang="hu-HU" sz="2000" b="1" i="1" baseline="-25000">
                <a:latin typeface="Calibri" panose="020F0502020204030204" pitchFamily="34" charset="0"/>
              </a:rPr>
              <a:t>o</a:t>
            </a:r>
            <a:r>
              <a:rPr lang="hu-HU" sz="2000" b="1" i="1">
                <a:latin typeface="Calibri" panose="020F0502020204030204" pitchFamily="34" charset="0"/>
              </a:rPr>
              <a:t>=1</a:t>
            </a:r>
            <a:r>
              <a:rPr lang="hu-HU" sz="1200" b="1" i="1">
                <a:latin typeface="Calibri" panose="020F0502020204030204" pitchFamily="34" charset="0"/>
              </a:rPr>
              <a:t> </a:t>
            </a:r>
            <a:r>
              <a:rPr lang="hu-HU" sz="2000" b="1" i="1">
                <a:latin typeface="Calibri" panose="020F0502020204030204" pitchFamily="34" charset="0"/>
              </a:rPr>
              <a:t>bar</a:t>
            </a:r>
          </a:p>
        </p:txBody>
      </p:sp>
      <p:sp>
        <p:nvSpPr>
          <p:cNvPr id="25608" name="Line 8"/>
          <p:cNvSpPr>
            <a:spLocks noChangeShapeType="1"/>
          </p:cNvSpPr>
          <p:nvPr/>
        </p:nvSpPr>
        <p:spPr bwMode="auto">
          <a:xfrm>
            <a:off x="4643438" y="3681413"/>
            <a:ext cx="0" cy="1600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25609" name="Line 9"/>
          <p:cNvSpPr>
            <a:spLocks noChangeShapeType="1"/>
          </p:cNvSpPr>
          <p:nvPr/>
        </p:nvSpPr>
        <p:spPr bwMode="auto">
          <a:xfrm>
            <a:off x="4302125" y="2879725"/>
            <a:ext cx="0" cy="23939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 useBgFill="1">
        <p:nvSpPr>
          <p:cNvPr id="25610" name="AutoShape 10"/>
          <p:cNvSpPr>
            <a:spLocks noChangeArrowheads="1"/>
          </p:cNvSpPr>
          <p:nvPr/>
        </p:nvSpPr>
        <p:spPr bwMode="auto">
          <a:xfrm>
            <a:off x="782638" y="2759075"/>
            <a:ext cx="2138362" cy="741363"/>
          </a:xfrm>
          <a:prstGeom prst="wedgeRoundRectCallout">
            <a:avLst>
              <a:gd name="adj1" fmla="val 110500"/>
              <a:gd name="adj2" fmla="val 184255"/>
              <a:gd name="adj3" fmla="val 16667"/>
            </a:avLst>
          </a:prstGeom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sz="1800" b="1">
                <a:latin typeface="Calibri" panose="020F0502020204030204" pitchFamily="34" charset="0"/>
              </a:rPr>
              <a:t>aktuális nyomás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sz="1800" b="1" i="1">
                <a:latin typeface="Calibri" panose="020F0502020204030204" pitchFamily="34" charset="0"/>
              </a:rPr>
              <a:t>p &gt; p</a:t>
            </a:r>
            <a:r>
              <a:rPr lang="hu-HU" sz="1800" b="1" i="1" baseline="-25000">
                <a:latin typeface="Calibri" panose="020F0502020204030204" pitchFamily="34" charset="0"/>
              </a:rPr>
              <a:t>o</a:t>
            </a:r>
            <a:endParaRPr lang="hu-HU" sz="2000" i="1" baseline="-25000">
              <a:latin typeface="Calibri" panose="020F0502020204030204" pitchFamily="34" charset="0"/>
            </a:endParaRPr>
          </a:p>
        </p:txBody>
      </p:sp>
      <p:sp>
        <p:nvSpPr>
          <p:cNvPr id="25611" name="Line 11"/>
          <p:cNvSpPr>
            <a:spLocks noChangeShapeType="1"/>
          </p:cNvSpPr>
          <p:nvPr/>
        </p:nvSpPr>
        <p:spPr bwMode="auto">
          <a:xfrm flipH="1">
            <a:off x="5138738" y="2881313"/>
            <a:ext cx="0" cy="7635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25612" name="AutoShape 12"/>
          <p:cNvSpPr>
            <a:spLocks noChangeArrowheads="1"/>
          </p:cNvSpPr>
          <p:nvPr/>
        </p:nvSpPr>
        <p:spPr bwMode="auto">
          <a:xfrm>
            <a:off x="6070600" y="1450975"/>
            <a:ext cx="1762125" cy="930275"/>
          </a:xfrm>
          <a:prstGeom prst="wedgeRoundRectCallout">
            <a:avLst>
              <a:gd name="adj1" fmla="val -100134"/>
              <a:gd name="adj2" fmla="val 143389"/>
              <a:gd name="adj3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sz="2000" b="1">
                <a:latin typeface="Calibri" panose="020F0502020204030204" pitchFamily="34" charset="0"/>
              </a:rPr>
              <a:t>túlnyomás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sz="2000" b="1" i="1">
                <a:latin typeface="Calibri" panose="020F0502020204030204" pitchFamily="34" charset="0"/>
              </a:rPr>
              <a:t>p</a:t>
            </a:r>
            <a:r>
              <a:rPr lang="hu-HU" sz="2000" b="1" i="1" baseline="-25000">
                <a:latin typeface="Calibri" panose="020F0502020204030204" pitchFamily="34" charset="0"/>
              </a:rPr>
              <a:t>t</a:t>
            </a:r>
            <a:r>
              <a:rPr lang="hu-HU" sz="2000" b="1" i="1">
                <a:latin typeface="Calibri" panose="020F0502020204030204" pitchFamily="34" charset="0"/>
              </a:rPr>
              <a:t>= p-p</a:t>
            </a:r>
            <a:r>
              <a:rPr lang="hu-HU" sz="2000" b="1" i="1" baseline="-25000">
                <a:latin typeface="Calibri" panose="020F0502020204030204" pitchFamily="34" charset="0"/>
              </a:rPr>
              <a:t>o</a:t>
            </a:r>
            <a:endParaRPr lang="hu-HU" sz="2000" b="1" i="1">
              <a:latin typeface="Calibri" panose="020F0502020204030204" pitchFamily="34" charset="0"/>
            </a:endParaRPr>
          </a:p>
        </p:txBody>
      </p:sp>
      <p:sp>
        <p:nvSpPr>
          <p:cNvPr id="25613" name="AutoShape 13"/>
          <p:cNvSpPr>
            <a:spLocks noChangeArrowheads="1"/>
          </p:cNvSpPr>
          <p:nvPr/>
        </p:nvSpPr>
        <p:spPr bwMode="auto">
          <a:xfrm>
            <a:off x="1435100" y="4149725"/>
            <a:ext cx="1192213" cy="509588"/>
          </a:xfrm>
          <a:prstGeom prst="wedgeRoundRectCallout">
            <a:avLst>
              <a:gd name="adj1" fmla="val 165954"/>
              <a:gd name="adj2" fmla="val 164324"/>
              <a:gd name="adj3" fmla="val 16667"/>
            </a:avLst>
          </a:pr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sz="2800" b="1">
                <a:latin typeface="Calibri" panose="020F0502020204030204" pitchFamily="34" charset="0"/>
              </a:rPr>
              <a:t>0 </a:t>
            </a:r>
            <a:r>
              <a:rPr lang="hu-HU" sz="2800" b="1" i="1">
                <a:latin typeface="Calibri" panose="020F0502020204030204" pitchFamily="34" charset="0"/>
              </a:rPr>
              <a:t>bar</a:t>
            </a:r>
          </a:p>
        </p:txBody>
      </p:sp>
      <p:sp>
        <p:nvSpPr>
          <p:cNvPr id="25614" name="Text Box 14"/>
          <p:cNvSpPr txBox="1">
            <a:spLocks noChangeArrowheads="1"/>
          </p:cNvSpPr>
          <p:nvPr/>
        </p:nvSpPr>
        <p:spPr bwMode="auto">
          <a:xfrm>
            <a:off x="3556000" y="1268413"/>
            <a:ext cx="550863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sz="2800" i="1">
                <a:latin typeface="Calibri" panose="020F0502020204030204" pitchFamily="34" charset="0"/>
              </a:rPr>
              <a:t>p</a:t>
            </a:r>
          </a:p>
        </p:txBody>
      </p:sp>
      <p:sp>
        <p:nvSpPr>
          <p:cNvPr id="17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18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5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  <p:bldP spid="25603" grpId="0" animBg="1"/>
      <p:bldP spid="25604" grpId="0" animBg="1"/>
      <p:bldP spid="25605" grpId="0" animBg="1"/>
      <p:bldP spid="25606" grpId="0" animBg="1"/>
      <p:bldP spid="25607" grpId="0" animBg="1"/>
      <p:bldP spid="25608" grpId="0" animBg="1"/>
      <p:bldP spid="25609" grpId="0" animBg="1"/>
      <p:bldP spid="25610" grpId="0" animBg="1"/>
      <p:bldP spid="25611" grpId="0" animBg="1"/>
      <p:bldP spid="25612" grpId="0" animBg="1"/>
      <p:bldP spid="25613" grpId="0" animBg="1"/>
      <p:bldP spid="256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944563" y="188913"/>
            <a:ext cx="73437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sz="3600" b="1">
                <a:latin typeface="Calibri" panose="020F0502020204030204" pitchFamily="34" charset="0"/>
              </a:rPr>
              <a:t>A VÁKUUM</a:t>
            </a:r>
          </a:p>
        </p:txBody>
      </p:sp>
      <p:sp>
        <p:nvSpPr>
          <p:cNvPr id="26627" name="Line 3"/>
          <p:cNvSpPr>
            <a:spLocks noChangeShapeType="1"/>
          </p:cNvSpPr>
          <p:nvPr/>
        </p:nvSpPr>
        <p:spPr bwMode="auto">
          <a:xfrm>
            <a:off x="3757613" y="1619250"/>
            <a:ext cx="0" cy="34464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26628" name="Line 4"/>
          <p:cNvSpPr>
            <a:spLocks noChangeShapeType="1"/>
          </p:cNvSpPr>
          <p:nvPr/>
        </p:nvSpPr>
        <p:spPr bwMode="auto">
          <a:xfrm>
            <a:off x="3757613" y="5065713"/>
            <a:ext cx="30670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26629" name="Line 5"/>
          <p:cNvSpPr>
            <a:spLocks noChangeShapeType="1"/>
          </p:cNvSpPr>
          <p:nvPr/>
        </p:nvSpPr>
        <p:spPr bwMode="auto">
          <a:xfrm>
            <a:off x="3746500" y="3436938"/>
            <a:ext cx="2992438" cy="0"/>
          </a:xfrm>
          <a:prstGeom prst="line">
            <a:avLst/>
          </a:prstGeom>
          <a:noFill/>
          <a:ln w="5080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26630" name="Line 6"/>
          <p:cNvSpPr>
            <a:spLocks noChangeShapeType="1"/>
          </p:cNvSpPr>
          <p:nvPr/>
        </p:nvSpPr>
        <p:spPr bwMode="auto">
          <a:xfrm>
            <a:off x="3743325" y="4194175"/>
            <a:ext cx="2970213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26632" name="Line 8"/>
          <p:cNvSpPr>
            <a:spLocks noChangeShapeType="1"/>
          </p:cNvSpPr>
          <p:nvPr/>
        </p:nvSpPr>
        <p:spPr bwMode="auto">
          <a:xfrm flipH="1">
            <a:off x="4643438" y="3465513"/>
            <a:ext cx="0" cy="1600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26633" name="Line 9"/>
          <p:cNvSpPr>
            <a:spLocks noChangeShapeType="1"/>
          </p:cNvSpPr>
          <p:nvPr/>
        </p:nvSpPr>
        <p:spPr bwMode="auto">
          <a:xfrm>
            <a:off x="4284663" y="4230688"/>
            <a:ext cx="0" cy="8350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 useBgFill="1">
        <p:nvSpPr>
          <p:cNvPr id="26634" name="AutoShape 10"/>
          <p:cNvSpPr>
            <a:spLocks noChangeArrowheads="1"/>
          </p:cNvSpPr>
          <p:nvPr/>
        </p:nvSpPr>
        <p:spPr bwMode="auto">
          <a:xfrm>
            <a:off x="766763" y="2947988"/>
            <a:ext cx="2230437" cy="625475"/>
          </a:xfrm>
          <a:prstGeom prst="wedgeRoundRectCallout">
            <a:avLst>
              <a:gd name="adj1" fmla="val 104764"/>
              <a:gd name="adj2" fmla="val 223630"/>
              <a:gd name="adj3" fmla="val 16667"/>
            </a:avLst>
          </a:prstGeom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sz="1800" b="1">
                <a:latin typeface="Calibri" panose="020F0502020204030204" pitchFamily="34" charset="0"/>
              </a:rPr>
              <a:t>aktuális nyomás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sz="1800" b="1" i="1">
                <a:latin typeface="Calibri" panose="020F0502020204030204" pitchFamily="34" charset="0"/>
              </a:rPr>
              <a:t>p &lt; p</a:t>
            </a:r>
            <a:r>
              <a:rPr lang="hu-HU" sz="1800" b="1" i="1" baseline="-25000">
                <a:latin typeface="Calibri" panose="020F0502020204030204" pitchFamily="34" charset="0"/>
              </a:rPr>
              <a:t>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u-HU" sz="2000" i="1">
              <a:latin typeface="Calibri" panose="020F0502020204030204" pitchFamily="34" charset="0"/>
            </a:endParaRPr>
          </a:p>
        </p:txBody>
      </p:sp>
      <p:sp>
        <p:nvSpPr>
          <p:cNvPr id="26635" name="Line 11"/>
          <p:cNvSpPr>
            <a:spLocks noChangeShapeType="1"/>
          </p:cNvSpPr>
          <p:nvPr/>
        </p:nvSpPr>
        <p:spPr bwMode="auto">
          <a:xfrm>
            <a:off x="5632450" y="3465513"/>
            <a:ext cx="0" cy="7207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>
              <a:latin typeface="Calibri" panose="020F0502020204030204" pitchFamily="34" charset="0"/>
            </a:endParaRPr>
          </a:p>
        </p:txBody>
      </p:sp>
      <p:sp>
        <p:nvSpPr>
          <p:cNvPr id="26636" name="AutoShape 12"/>
          <p:cNvSpPr>
            <a:spLocks noChangeArrowheads="1"/>
          </p:cNvSpPr>
          <p:nvPr/>
        </p:nvSpPr>
        <p:spPr bwMode="auto">
          <a:xfrm>
            <a:off x="6346825" y="3935413"/>
            <a:ext cx="1762125" cy="822325"/>
          </a:xfrm>
          <a:prstGeom prst="wedgeRoundRectCallout">
            <a:avLst>
              <a:gd name="adj1" fmla="val -89551"/>
              <a:gd name="adj2" fmla="val -61602"/>
              <a:gd name="adj3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sz="2000" b="1">
                <a:latin typeface="Calibri" panose="020F0502020204030204" pitchFamily="34" charset="0"/>
              </a:rPr>
              <a:t>vákuum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sz="2000" b="1" i="1">
                <a:latin typeface="Calibri" panose="020F0502020204030204" pitchFamily="34" charset="0"/>
              </a:rPr>
              <a:t>p</a:t>
            </a:r>
            <a:r>
              <a:rPr lang="hu-HU" sz="2000" b="1" i="1" baseline="-25000">
                <a:latin typeface="Calibri" panose="020F0502020204030204" pitchFamily="34" charset="0"/>
              </a:rPr>
              <a:t>v</a:t>
            </a:r>
            <a:r>
              <a:rPr lang="hu-HU" sz="2000" b="1" i="1">
                <a:latin typeface="Calibri" panose="020F0502020204030204" pitchFamily="34" charset="0"/>
              </a:rPr>
              <a:t>= p</a:t>
            </a:r>
            <a:r>
              <a:rPr lang="hu-HU" sz="2000" b="1" i="1" baseline="-25000">
                <a:latin typeface="Calibri" panose="020F0502020204030204" pitchFamily="34" charset="0"/>
              </a:rPr>
              <a:t>o</a:t>
            </a:r>
            <a:r>
              <a:rPr lang="hu-HU" sz="2000" b="1" i="1">
                <a:latin typeface="Calibri" panose="020F0502020204030204" pitchFamily="34" charset="0"/>
              </a:rPr>
              <a:t>-</a:t>
            </a:r>
            <a:r>
              <a:rPr lang="hu-HU" sz="2000" b="1" i="1" baseline="-25000">
                <a:latin typeface="Calibri" panose="020F0502020204030204" pitchFamily="34" charset="0"/>
              </a:rPr>
              <a:t> </a:t>
            </a:r>
            <a:r>
              <a:rPr lang="hu-HU" sz="2000" b="1" i="1">
                <a:latin typeface="Calibri" panose="020F0502020204030204" pitchFamily="34" charset="0"/>
              </a:rPr>
              <a:t>p</a:t>
            </a:r>
          </a:p>
        </p:txBody>
      </p:sp>
      <p:sp>
        <p:nvSpPr>
          <p:cNvPr id="26637" name="AutoShape 13"/>
          <p:cNvSpPr>
            <a:spLocks noChangeArrowheads="1"/>
          </p:cNvSpPr>
          <p:nvPr/>
        </p:nvSpPr>
        <p:spPr bwMode="auto">
          <a:xfrm>
            <a:off x="1398588" y="4316413"/>
            <a:ext cx="1298575" cy="538162"/>
          </a:xfrm>
          <a:prstGeom prst="wedgeRoundRectCallout">
            <a:avLst>
              <a:gd name="adj1" fmla="val 145301"/>
              <a:gd name="adj2" fmla="val 82000"/>
              <a:gd name="adj3" fmla="val 16667"/>
            </a:avLst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sz="2800" b="1">
                <a:latin typeface="Calibri" panose="020F0502020204030204" pitchFamily="34" charset="0"/>
              </a:rPr>
              <a:t>0 </a:t>
            </a:r>
            <a:r>
              <a:rPr lang="hu-HU" sz="2800" b="1" i="1">
                <a:latin typeface="Calibri" panose="020F0502020204030204" pitchFamily="34" charset="0"/>
              </a:rPr>
              <a:t>bar</a:t>
            </a:r>
          </a:p>
        </p:txBody>
      </p:sp>
      <p:sp>
        <p:nvSpPr>
          <p:cNvPr id="26638" name="Text Box 14"/>
          <p:cNvSpPr txBox="1">
            <a:spLocks noChangeArrowheads="1"/>
          </p:cNvSpPr>
          <p:nvPr/>
        </p:nvSpPr>
        <p:spPr bwMode="auto">
          <a:xfrm>
            <a:off x="3556000" y="1052513"/>
            <a:ext cx="550863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sz="2800">
                <a:latin typeface="Calibri" panose="020F0502020204030204" pitchFamily="34" charset="0"/>
              </a:rPr>
              <a:t>p</a:t>
            </a:r>
          </a:p>
        </p:txBody>
      </p:sp>
      <p:sp>
        <p:nvSpPr>
          <p:cNvPr id="26631" name="AutoShape 7"/>
          <p:cNvSpPr>
            <a:spLocks noChangeArrowheads="1"/>
          </p:cNvSpPr>
          <p:nvPr/>
        </p:nvSpPr>
        <p:spPr bwMode="auto">
          <a:xfrm>
            <a:off x="5178425" y="1928813"/>
            <a:ext cx="3641725" cy="728662"/>
          </a:xfrm>
          <a:prstGeom prst="wedgeRoundRectCallout">
            <a:avLst>
              <a:gd name="adj1" fmla="val -63921"/>
              <a:gd name="adj2" fmla="val 234315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sz="2000" b="1">
                <a:latin typeface="Calibri" panose="020F0502020204030204" pitchFamily="34" charset="0"/>
              </a:rPr>
              <a:t>A légköri nyomás névleges értéke: </a:t>
            </a:r>
            <a:r>
              <a:rPr lang="hu-HU" sz="2000" b="1" i="1">
                <a:latin typeface="Calibri" panose="020F0502020204030204" pitchFamily="34" charset="0"/>
              </a:rPr>
              <a:t>p</a:t>
            </a:r>
            <a:r>
              <a:rPr lang="hu-HU" sz="2000" b="1" i="1" baseline="-25000">
                <a:latin typeface="Calibri" panose="020F0502020204030204" pitchFamily="34" charset="0"/>
              </a:rPr>
              <a:t>o</a:t>
            </a:r>
            <a:r>
              <a:rPr lang="hu-HU" sz="2000" b="1" i="1">
                <a:latin typeface="Calibri" panose="020F0502020204030204" pitchFamily="34" charset="0"/>
              </a:rPr>
              <a:t>=1</a:t>
            </a:r>
            <a:r>
              <a:rPr lang="hu-HU" sz="1200" b="1" i="1">
                <a:latin typeface="Calibri" panose="020F0502020204030204" pitchFamily="34" charset="0"/>
              </a:rPr>
              <a:t> </a:t>
            </a:r>
            <a:r>
              <a:rPr lang="hu-HU" sz="2000" b="1" i="1">
                <a:latin typeface="Calibri" panose="020F0502020204030204" pitchFamily="34" charset="0"/>
              </a:rPr>
              <a:t>bar</a:t>
            </a:r>
          </a:p>
        </p:txBody>
      </p:sp>
      <p:sp>
        <p:nvSpPr>
          <p:cNvPr id="18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19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26639" name="Text Box 15"/>
          <p:cNvSpPr txBox="1">
            <a:spLocks noChangeArrowheads="1"/>
          </p:cNvSpPr>
          <p:nvPr/>
        </p:nvSpPr>
        <p:spPr bwMode="auto">
          <a:xfrm>
            <a:off x="322263" y="5373688"/>
            <a:ext cx="8497887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hu-HU" sz="2800" b="1">
                <a:latin typeface="Calibri" panose="020F0502020204030204" pitchFamily="34" charset="0"/>
              </a:rPr>
              <a:t>A vákuum lehetséges  maximuma egyenlő a légköri nyomás értékével!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6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6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6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5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66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66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26627" grpId="0" animBg="1"/>
      <p:bldP spid="26628" grpId="0" animBg="1"/>
      <p:bldP spid="26629" grpId="0" animBg="1"/>
      <p:bldP spid="26630" grpId="0" animBg="1"/>
      <p:bldP spid="26632" grpId="0" animBg="1"/>
      <p:bldP spid="26633" grpId="0" animBg="1"/>
      <p:bldP spid="26634" grpId="0" animBg="1"/>
      <p:bldP spid="26635" grpId="0" animBg="1"/>
      <p:bldP spid="26636" grpId="0" animBg="1"/>
      <p:bldP spid="26637" grpId="0" animBg="1"/>
      <p:bldP spid="26638" grpId="0"/>
      <p:bldP spid="26631" grpId="0" animBg="1"/>
      <p:bldP spid="2663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760"/>
            <a:ext cx="8229600" cy="3096344"/>
          </a:xfrm>
        </p:spPr>
        <p:txBody>
          <a:bodyPr/>
          <a:lstStyle/>
          <a:p>
            <a:pPr algn="just" eaLnBrk="1" hangingPunct="1"/>
            <a:r>
              <a:rPr lang="hu-HU" sz="2400" dirty="0" smtClean="0">
                <a:latin typeface="Calibri" panose="020F0502020204030204" pitchFamily="34" charset="0"/>
              </a:rPr>
              <a:t>A kontinuumokban a nyomás egyenletesen és gyengítetlenül terjed.</a:t>
            </a:r>
          </a:p>
          <a:p>
            <a:pPr algn="just" eaLnBrk="1" hangingPunct="1"/>
            <a:r>
              <a:rPr lang="hu-HU" sz="2400" dirty="0" smtClean="0">
                <a:latin typeface="Calibri" panose="020F0502020204030204" pitchFamily="34" charset="0"/>
              </a:rPr>
              <a:t>A gravitációs erőtérben, a kontinuum egy tetszés szerinti pontjában a nyomás két részből tevődik össze:</a:t>
            </a:r>
          </a:p>
          <a:p>
            <a:pPr lvl="1" algn="just" eaLnBrk="1" hangingPunct="1"/>
            <a:r>
              <a:rPr lang="hu-HU" sz="2400" dirty="0" smtClean="0">
                <a:latin typeface="Calibri" panose="020F0502020204030204" pitchFamily="34" charset="0"/>
              </a:rPr>
              <a:t>a kontinuum felszíne feletti nyomás, melyet a kontinuum közvetít (</a:t>
            </a:r>
            <a:r>
              <a:rPr lang="hu-HU" sz="2400" i="1" dirty="0" err="1" smtClean="0">
                <a:latin typeface="Calibri" panose="020F0502020204030204" pitchFamily="34" charset="0"/>
              </a:rPr>
              <a:t>p</a:t>
            </a:r>
            <a:r>
              <a:rPr lang="hu-HU" sz="2400" i="1" baseline="-25000" dirty="0" err="1" smtClean="0">
                <a:latin typeface="Calibri" panose="020F0502020204030204" pitchFamily="34" charset="0"/>
              </a:rPr>
              <a:t>o</a:t>
            </a:r>
            <a:r>
              <a:rPr lang="hu-HU" sz="2400" dirty="0" smtClean="0">
                <a:latin typeface="Calibri" panose="020F0502020204030204" pitchFamily="34" charset="0"/>
              </a:rPr>
              <a:t>)</a:t>
            </a:r>
          </a:p>
          <a:p>
            <a:pPr lvl="1" algn="just" eaLnBrk="1" hangingPunct="1"/>
            <a:r>
              <a:rPr lang="hu-HU" sz="2400" dirty="0" smtClean="0">
                <a:latin typeface="Calibri" panose="020F0502020204030204" pitchFamily="34" charset="0"/>
              </a:rPr>
              <a:t>a kontinuum súlyából adódó nyomás</a:t>
            </a:r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Mechatronika és Gépszerkezettan Tanszék</a:t>
            </a:r>
          </a:p>
        </p:txBody>
      </p:sp>
      <p:sp>
        <p:nvSpPr>
          <p:cNvPr id="7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Dr. </a:t>
            </a:r>
            <a:r>
              <a:rPr lang="hu-HU" sz="1000" b="1" i="1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Író Béla</a:t>
            </a:r>
          </a:p>
        </p:txBody>
      </p:sp>
      <p:graphicFrame>
        <p:nvGraphicFramePr>
          <p:cNvPr id="8" name="Objektum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9005124"/>
              </p:ext>
            </p:extLst>
          </p:nvPr>
        </p:nvGraphicFramePr>
        <p:xfrm>
          <a:off x="1941471" y="4374232"/>
          <a:ext cx="5261058" cy="10284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0" name="Equation" r:id="rId3" imgW="2171520" imgH="393480" progId="Equation.3">
                  <p:embed/>
                </p:oleObj>
              </mc:Choice>
              <mc:Fallback>
                <p:oleObj name="Equation" r:id="rId3" imgW="217152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41471" y="4374232"/>
                        <a:ext cx="5261058" cy="10284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6632"/>
            <a:ext cx="8229600" cy="712167"/>
          </a:xfrm>
        </p:spPr>
        <p:txBody>
          <a:bodyPr/>
          <a:lstStyle/>
          <a:p>
            <a:pPr eaLnBrk="1" hangingPunct="1"/>
            <a:r>
              <a:rPr lang="hu-HU" sz="3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A nyomás a kontinuumokban</a:t>
            </a:r>
          </a:p>
        </p:txBody>
      </p:sp>
    </p:spTree>
    <p:extLst>
      <p:ext uri="{BB962C8B-B14F-4D97-AF65-F5344CB8AC3E}">
        <p14:creationId xmlns:p14="http://schemas.microsoft.com/office/powerpoint/2010/main" val="1356376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withGroup">
                            <p:stCondLst>
                              <p:cond delay="3300"/>
                            </p:stCondLst>
                            <p:childTnLst>
                              <p:par>
                                <p:cTn id="16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200"/>
                            </p:stCondLst>
                            <p:childTnLst>
                              <p:par>
                                <p:cTn id="22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650"/>
                            </p:stCondLst>
                            <p:childTnLst>
                              <p:par>
                                <p:cTn id="28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3550"/>
                            </p:stCondLst>
                            <p:childTnLst>
                              <p:par>
                                <p:cTn id="3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uiExpand="1" build="p" bldLvl="2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6856" y="1916832"/>
            <a:ext cx="8229600" cy="864096"/>
          </a:xfrm>
        </p:spPr>
        <p:txBody>
          <a:bodyPr/>
          <a:lstStyle/>
          <a:p>
            <a:pPr marL="0" indent="0" algn="just" eaLnBrk="1" hangingPunct="1">
              <a:buNone/>
            </a:pPr>
            <a:r>
              <a:rPr lang="hu-HU" sz="2400" dirty="0" smtClean="0">
                <a:latin typeface="Calibri" panose="020F0502020204030204" pitchFamily="34" charset="0"/>
              </a:rPr>
              <a:t>Az összefüggés általánosításával a gravitációs erőtérben a kontinuum két pontja között a nyomáskülönbség:</a:t>
            </a:r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7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0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graphicFrame>
        <p:nvGraphicFramePr>
          <p:cNvPr id="3" name="Objektum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1242739"/>
              </p:ext>
            </p:extLst>
          </p:nvPr>
        </p:nvGraphicFramePr>
        <p:xfrm>
          <a:off x="2239847" y="996399"/>
          <a:ext cx="4708417" cy="9204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9" name="Equation" r:id="rId3" imgW="2171520" imgH="393480" progId="Equation.3">
                  <p:embed/>
                </p:oleObj>
              </mc:Choice>
              <mc:Fallback>
                <p:oleObj name="Equation" r:id="rId3" imgW="217152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39847" y="996399"/>
                        <a:ext cx="4708417" cy="9204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ktum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9711163"/>
              </p:ext>
            </p:extLst>
          </p:nvPr>
        </p:nvGraphicFramePr>
        <p:xfrm>
          <a:off x="2189798" y="2821099"/>
          <a:ext cx="4808513" cy="10926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0" name="Equation" r:id="rId5" imgW="2349360" imgH="495000" progId="Equation.3">
                  <p:embed/>
                </p:oleObj>
              </mc:Choice>
              <mc:Fallback>
                <p:oleObj name="Equation" r:id="rId5" imgW="2349360" imgH="495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89798" y="2821099"/>
                        <a:ext cx="4808513" cy="10926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57200" y="3861048"/>
            <a:ext cx="8229600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 eaLnBrk="1" hangingPunct="1">
              <a:buFontTx/>
              <a:buNone/>
            </a:pPr>
            <a:r>
              <a:rPr lang="hu-HU" sz="2400" kern="0" dirty="0"/>
              <a:t>Az </a:t>
            </a:r>
            <a:r>
              <a:rPr lang="hu-HU" sz="2400" kern="0" dirty="0" smtClean="0"/>
              <a:t>egyenlet a </a:t>
            </a:r>
            <a:r>
              <a:rPr lang="hu-HU" sz="2400" kern="0" dirty="0"/>
              <a:t>nyugvó kontinuumok alaptörvénye, melyben</a:t>
            </a:r>
          </a:p>
          <a:p>
            <a:pPr algn="just" eaLnBrk="1" hangingPunct="1">
              <a:buFont typeface="Arial" panose="020B0604020202020204" pitchFamily="34" charset="0"/>
              <a:buChar char="•"/>
            </a:pPr>
            <a:r>
              <a:rPr lang="hu-HU" sz="1800" i="1" kern="0" dirty="0" smtClean="0"/>
              <a:t>U</a:t>
            </a:r>
            <a:r>
              <a:rPr lang="hu-HU" sz="1800" kern="0" dirty="0" smtClean="0"/>
              <a:t> a gravitációs erőtér potenciálja, ami a gravitációs erőtér térerőssége ellenében az egységnyi tömegen végzett munka (</a:t>
            </a:r>
            <a:r>
              <a:rPr lang="hu-HU" sz="1800" i="1" kern="0" dirty="0" smtClean="0"/>
              <a:t>fajlagos helyzeti energia-változás</a:t>
            </a:r>
            <a:r>
              <a:rPr lang="hu-HU" sz="1800" kern="0" dirty="0" smtClean="0"/>
              <a:t>),</a:t>
            </a:r>
          </a:p>
          <a:p>
            <a:pPr algn="just" eaLnBrk="1" hangingPunct="1">
              <a:buFont typeface="Arial" panose="020B0604020202020204" pitchFamily="34" charset="0"/>
              <a:buChar char="•"/>
            </a:pPr>
            <a:r>
              <a:rPr lang="hu-HU" sz="1800" kern="0" dirty="0" smtClean="0"/>
              <a:t>A  negatív előjel azért szükséges mert a     koordináta tengely szokás szerint a gravitációs erőtér térerősségével ellentétes, és így a         skaláris szorzat eredendően negatív.</a:t>
            </a:r>
          </a:p>
        </p:txBody>
      </p:sp>
      <p:graphicFrame>
        <p:nvGraphicFramePr>
          <p:cNvPr id="2" name="Objektum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8379801"/>
              </p:ext>
            </p:extLst>
          </p:nvPr>
        </p:nvGraphicFramePr>
        <p:xfrm>
          <a:off x="7236296" y="5445224"/>
          <a:ext cx="545067" cy="3791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1" name="Equation" r:id="rId7" imgW="291960" imgH="203040" progId="Equation.3">
                  <p:embed/>
                </p:oleObj>
              </mc:Choice>
              <mc:Fallback>
                <p:oleObj name="Equation" r:id="rId7" imgW="291960" imgH="203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236296" y="5445224"/>
                        <a:ext cx="545067" cy="3791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ktum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3046655"/>
              </p:ext>
            </p:extLst>
          </p:nvPr>
        </p:nvGraphicFramePr>
        <p:xfrm>
          <a:off x="5436096" y="5157192"/>
          <a:ext cx="236538" cy="306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2" name="Equation" r:id="rId9" imgW="126720" imgH="164880" progId="Equation.3">
                  <p:embed/>
                </p:oleObj>
              </mc:Choice>
              <mc:Fallback>
                <p:oleObj name="Equation" r:id="rId9" imgW="126720" imgH="1648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436096" y="5157192"/>
                        <a:ext cx="236538" cy="3063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6632"/>
            <a:ext cx="8229600" cy="712167"/>
          </a:xfrm>
        </p:spPr>
        <p:txBody>
          <a:bodyPr/>
          <a:lstStyle/>
          <a:p>
            <a:pPr eaLnBrk="1" hangingPunct="1"/>
            <a:r>
              <a:rPr lang="hu-HU" sz="3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A nyomás a kontinuumokban</a:t>
            </a:r>
          </a:p>
        </p:txBody>
      </p:sp>
    </p:spTree>
    <p:extLst>
      <p:ext uri="{BB962C8B-B14F-4D97-AF65-F5344CB8AC3E}">
        <p14:creationId xmlns:p14="http://schemas.microsoft.com/office/powerpoint/2010/main" val="201968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1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6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1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 bldLvl="2"/>
      <p:bldP spid="9" grpId="0" uiExpand="1" build="p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6632"/>
            <a:ext cx="8229600" cy="712167"/>
          </a:xfrm>
        </p:spPr>
        <p:txBody>
          <a:bodyPr/>
          <a:lstStyle/>
          <a:p>
            <a:pPr eaLnBrk="1" hangingPunct="1"/>
            <a:r>
              <a:rPr lang="hu-HU" sz="3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A nyomás a kontinuumokban</a:t>
            </a:r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7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0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graphicFrame>
        <p:nvGraphicFramePr>
          <p:cNvPr id="8" name="Objektum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2615604"/>
              </p:ext>
            </p:extLst>
          </p:nvPr>
        </p:nvGraphicFramePr>
        <p:xfrm>
          <a:off x="3635896" y="980728"/>
          <a:ext cx="1883147" cy="10555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4" name="Equation" r:id="rId3" imgW="952200" imgH="495000" progId="Equation.3">
                  <p:embed/>
                </p:oleObj>
              </mc:Choice>
              <mc:Fallback>
                <p:oleObj name="Equation" r:id="rId3" imgW="952200" imgH="495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35896" y="980728"/>
                        <a:ext cx="1883147" cy="10555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73075" y="2060848"/>
            <a:ext cx="8229600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 eaLnBrk="1" hangingPunct="1">
              <a:buFontTx/>
              <a:buNone/>
            </a:pPr>
            <a:r>
              <a:rPr lang="hu-HU" sz="2400" kern="0" dirty="0" smtClean="0">
                <a:latin typeface="Calibri" panose="020F0502020204030204" pitchFamily="34" charset="0"/>
              </a:rPr>
              <a:t>A gravitációs erőtérhez hasonlóan skalár potenciállal rendelkező erőterek:</a:t>
            </a:r>
          </a:p>
          <a:p>
            <a:pPr algn="just" eaLnBrk="1" hangingPunct="1">
              <a:buFont typeface="Arial" panose="020B0604020202020204" pitchFamily="34" charset="0"/>
              <a:buChar char="•"/>
            </a:pPr>
            <a:r>
              <a:rPr lang="hu-HU" sz="1800" kern="0" dirty="0" smtClean="0">
                <a:latin typeface="Calibri" panose="020F0502020204030204" pitchFamily="34" charset="0"/>
              </a:rPr>
              <a:t>egyenes vonalú mozgást végző, gyorsuló vagy lassuló rendszerekben ébredő tehetetlenségi erőtér</a:t>
            </a:r>
          </a:p>
          <a:p>
            <a:pPr marL="0" indent="0" algn="just" eaLnBrk="1" hangingPunct="1">
              <a:buNone/>
            </a:pPr>
            <a:r>
              <a:rPr lang="hu-HU" sz="1800" kern="0" dirty="0" smtClean="0">
                <a:latin typeface="Calibri" panose="020F0502020204030204" pitchFamily="34" charset="0"/>
              </a:rPr>
              <a:t>‚</a:t>
            </a:r>
            <a:r>
              <a:rPr lang="hu-HU" sz="1800" i="1" kern="0" dirty="0" smtClean="0">
                <a:latin typeface="Calibri" panose="020F0502020204030204" pitchFamily="34" charset="0"/>
              </a:rPr>
              <a:t>x</a:t>
            </a:r>
            <a:r>
              <a:rPr lang="hu-HU" sz="1800" kern="0" dirty="0" smtClean="0">
                <a:latin typeface="Calibri" panose="020F0502020204030204" pitchFamily="34" charset="0"/>
              </a:rPr>
              <a:t>’ irányba haladó és gyorsuló rendszer esetén a potenciál</a:t>
            </a:r>
            <a:r>
              <a:rPr lang="hu-HU" sz="2000" kern="0" dirty="0" smtClean="0">
                <a:latin typeface="Calibri" panose="020F0502020204030204" pitchFamily="34" charset="0"/>
              </a:rPr>
              <a:t>:                    </a:t>
            </a:r>
          </a:p>
          <a:p>
            <a:pPr marL="0" indent="0" algn="just" eaLnBrk="1" hangingPunct="1">
              <a:buNone/>
            </a:pPr>
            <a:r>
              <a:rPr lang="hu-HU" sz="1800" kern="0" dirty="0" smtClean="0">
                <a:latin typeface="Calibri" panose="020F0502020204030204" pitchFamily="34" charset="0"/>
              </a:rPr>
              <a:t>‚</a:t>
            </a:r>
            <a:r>
              <a:rPr lang="hu-HU" sz="1800" i="1" kern="0" dirty="0" smtClean="0">
                <a:latin typeface="Calibri" panose="020F0502020204030204" pitchFamily="34" charset="0"/>
              </a:rPr>
              <a:t>x</a:t>
            </a:r>
            <a:r>
              <a:rPr lang="hu-HU" sz="1800" kern="0" dirty="0" smtClean="0">
                <a:latin typeface="Calibri" panose="020F0502020204030204" pitchFamily="34" charset="0"/>
              </a:rPr>
              <a:t>’ irányba haladó és lassuló rendszer esetén a potenciál:	           </a:t>
            </a:r>
            <a:endParaRPr lang="hu-HU" sz="1800" kern="0" dirty="0">
              <a:latin typeface="Calibri" panose="020F0502020204030204" pitchFamily="34" charset="0"/>
            </a:endParaRPr>
          </a:p>
          <a:p>
            <a:pPr algn="just" eaLnBrk="1" hangingPunct="1">
              <a:buFont typeface="Arial" panose="020B0604020202020204" pitchFamily="34" charset="0"/>
              <a:buChar char="•"/>
            </a:pPr>
            <a:endParaRPr lang="hu-HU" sz="1800" kern="0" dirty="0" smtClean="0">
              <a:latin typeface="Calibri" panose="020F0502020204030204" pitchFamily="34" charset="0"/>
            </a:endParaRPr>
          </a:p>
          <a:p>
            <a:pPr algn="just" eaLnBrk="1" hangingPunct="1">
              <a:buFont typeface="Arial" panose="020B0604020202020204" pitchFamily="34" charset="0"/>
              <a:buChar char="•"/>
            </a:pPr>
            <a:r>
              <a:rPr lang="hu-HU" sz="1800" kern="0" dirty="0" smtClean="0">
                <a:latin typeface="Calibri" panose="020F0502020204030204" pitchFamily="34" charset="0"/>
              </a:rPr>
              <a:t>tengely körül egyenletes sebességgel forgó mozgást végző rendszerekben ébredő tehetetlenségi erőtér esetében </a:t>
            </a:r>
            <a:r>
              <a:rPr lang="hu-HU" sz="1800" kern="0" dirty="0" smtClean="0">
                <a:latin typeface="Calibri" panose="020F0502020204030204" pitchFamily="34" charset="0"/>
              </a:rPr>
              <a:t>a potenciál</a:t>
            </a:r>
            <a:r>
              <a:rPr lang="hu-HU" sz="1800" kern="0" dirty="0" smtClean="0">
                <a:latin typeface="Calibri" panose="020F0502020204030204" pitchFamily="34" charset="0"/>
              </a:rPr>
              <a:t>:  </a:t>
            </a:r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4656303"/>
              </p:ext>
            </p:extLst>
          </p:nvPr>
        </p:nvGraphicFramePr>
        <p:xfrm>
          <a:off x="3817938" y="5113808"/>
          <a:ext cx="1646237" cy="979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5" name="Equation" r:id="rId5" imgW="825480" imgH="419040" progId="Equation.3">
                  <p:embed/>
                </p:oleObj>
              </mc:Choice>
              <mc:Fallback>
                <p:oleObj name="Equation" r:id="rId5" imgW="82548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17938" y="5113808"/>
                        <a:ext cx="1646237" cy="9794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ktum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7595115"/>
              </p:ext>
            </p:extLst>
          </p:nvPr>
        </p:nvGraphicFramePr>
        <p:xfrm>
          <a:off x="6765069" y="3452354"/>
          <a:ext cx="1125662" cy="3951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6" name="Equation" r:id="rId7" imgW="545760" imgH="177480" progId="Equation.3">
                  <p:embed/>
                </p:oleObj>
              </mc:Choice>
              <mc:Fallback>
                <p:oleObj name="Equation" r:id="rId7" imgW="545760" imgH="177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765069" y="3452354"/>
                        <a:ext cx="1125662" cy="3951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ktum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9257764"/>
              </p:ext>
            </p:extLst>
          </p:nvPr>
        </p:nvGraphicFramePr>
        <p:xfrm>
          <a:off x="6792292" y="3789040"/>
          <a:ext cx="1308100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7" name="Equation" r:id="rId9" imgW="634680" imgH="177480" progId="Equation.3">
                  <p:embed/>
                </p:oleObj>
              </mc:Choice>
              <mc:Fallback>
                <p:oleObj name="Equation" r:id="rId9" imgW="634680" imgH="177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792292" y="3789040"/>
                        <a:ext cx="1308100" cy="3952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11071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800"/>
                            </p:stCondLst>
                            <p:childTnLst>
                              <p:par>
                                <p:cTn id="19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95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85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  <p:bldP spid="9" grpId="0" uiExpand="1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Csoportba foglalás 9"/>
          <p:cNvGrpSpPr/>
          <p:nvPr/>
        </p:nvGrpSpPr>
        <p:grpSpPr>
          <a:xfrm>
            <a:off x="3419872" y="3957856"/>
            <a:ext cx="2097157" cy="1754155"/>
            <a:chOff x="3142184" y="3957856"/>
            <a:chExt cx="2097157" cy="1754155"/>
          </a:xfrm>
        </p:grpSpPr>
        <p:sp>
          <p:nvSpPr>
            <p:cNvPr id="47" name="Szabadkézi sokszög 46"/>
            <p:cNvSpPr/>
            <p:nvPr/>
          </p:nvSpPr>
          <p:spPr bwMode="auto">
            <a:xfrm>
              <a:off x="3429203" y="4200452"/>
              <a:ext cx="1726163" cy="1511559"/>
            </a:xfrm>
            <a:custGeom>
              <a:avLst/>
              <a:gdLst>
                <a:gd name="connsiteX0" fmla="*/ 737118 w 1726163"/>
                <a:gd name="connsiteY0" fmla="*/ 1511559 h 1511559"/>
                <a:gd name="connsiteX1" fmla="*/ 1007706 w 1726163"/>
                <a:gd name="connsiteY1" fmla="*/ 905069 h 1511559"/>
                <a:gd name="connsiteX2" fmla="*/ 1586204 w 1726163"/>
                <a:gd name="connsiteY2" fmla="*/ 401216 h 1511559"/>
                <a:gd name="connsiteX3" fmla="*/ 1726163 w 1726163"/>
                <a:gd name="connsiteY3" fmla="*/ 9330 h 1511559"/>
                <a:gd name="connsiteX4" fmla="*/ 0 w 1726163"/>
                <a:gd name="connsiteY4" fmla="*/ 0 h 1511559"/>
                <a:gd name="connsiteX5" fmla="*/ 0 w 1726163"/>
                <a:gd name="connsiteY5" fmla="*/ 1511559 h 1511559"/>
                <a:gd name="connsiteX6" fmla="*/ 737118 w 1726163"/>
                <a:gd name="connsiteY6" fmla="*/ 1511559 h 1511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6163" h="1511559">
                  <a:moveTo>
                    <a:pt x="737118" y="1511559"/>
                  </a:moveTo>
                  <a:lnTo>
                    <a:pt x="1007706" y="905069"/>
                  </a:lnTo>
                  <a:lnTo>
                    <a:pt x="1586204" y="401216"/>
                  </a:lnTo>
                  <a:lnTo>
                    <a:pt x="1726163" y="9330"/>
                  </a:lnTo>
                  <a:lnTo>
                    <a:pt x="0" y="0"/>
                  </a:lnTo>
                  <a:lnTo>
                    <a:pt x="0" y="1511559"/>
                  </a:lnTo>
                  <a:lnTo>
                    <a:pt x="737118" y="1511559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u-HU" sz="1800" b="0" i="0" u="none" strike="noStrike" cap="none" normalizeH="0" baseline="0" smtClean="0">
                <a:ln>
                  <a:noFill/>
                </a:ln>
                <a:solidFill>
                  <a:srgbClr val="FF9623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51" name="Szabadkézi sokszög 50"/>
            <p:cNvSpPr/>
            <p:nvPr/>
          </p:nvSpPr>
          <p:spPr bwMode="auto">
            <a:xfrm>
              <a:off x="3142184" y="3957856"/>
              <a:ext cx="2097157" cy="1754155"/>
            </a:xfrm>
            <a:custGeom>
              <a:avLst/>
              <a:gdLst>
                <a:gd name="connsiteX0" fmla="*/ 0 w 1800808"/>
                <a:gd name="connsiteY0" fmla="*/ 1754155 h 1754155"/>
                <a:gd name="connsiteX1" fmla="*/ 737119 w 1800808"/>
                <a:gd name="connsiteY1" fmla="*/ 1754155 h 1754155"/>
                <a:gd name="connsiteX2" fmla="*/ 1007706 w 1800808"/>
                <a:gd name="connsiteY2" fmla="*/ 1147665 h 1754155"/>
                <a:gd name="connsiteX3" fmla="*/ 1586204 w 1800808"/>
                <a:gd name="connsiteY3" fmla="*/ 643812 h 1754155"/>
                <a:gd name="connsiteX4" fmla="*/ 1800808 w 1800808"/>
                <a:gd name="connsiteY4" fmla="*/ 0 h 1754155"/>
                <a:gd name="connsiteX0" fmla="*/ 0 w 1800808"/>
                <a:gd name="connsiteY0" fmla="*/ 1754155 h 1754155"/>
                <a:gd name="connsiteX1" fmla="*/ 905374 w 1800808"/>
                <a:gd name="connsiteY1" fmla="*/ 1754155 h 1754155"/>
                <a:gd name="connsiteX2" fmla="*/ 1007706 w 1800808"/>
                <a:gd name="connsiteY2" fmla="*/ 1147665 h 1754155"/>
                <a:gd name="connsiteX3" fmla="*/ 1586204 w 1800808"/>
                <a:gd name="connsiteY3" fmla="*/ 643812 h 1754155"/>
                <a:gd name="connsiteX4" fmla="*/ 1800808 w 1800808"/>
                <a:gd name="connsiteY4" fmla="*/ 0 h 1754155"/>
                <a:gd name="connsiteX0" fmla="*/ 0 w 1800808"/>
                <a:gd name="connsiteY0" fmla="*/ 1754155 h 1754155"/>
                <a:gd name="connsiteX1" fmla="*/ 905374 w 1800808"/>
                <a:gd name="connsiteY1" fmla="*/ 1754155 h 1754155"/>
                <a:gd name="connsiteX2" fmla="*/ 1111864 w 1800808"/>
                <a:gd name="connsiteY2" fmla="*/ 1147665 h 1754155"/>
                <a:gd name="connsiteX3" fmla="*/ 1586204 w 1800808"/>
                <a:gd name="connsiteY3" fmla="*/ 643812 h 1754155"/>
                <a:gd name="connsiteX4" fmla="*/ 1800808 w 1800808"/>
                <a:gd name="connsiteY4" fmla="*/ 0 h 1754155"/>
                <a:gd name="connsiteX0" fmla="*/ 0 w 1800808"/>
                <a:gd name="connsiteY0" fmla="*/ 1754155 h 1754155"/>
                <a:gd name="connsiteX1" fmla="*/ 905374 w 1800808"/>
                <a:gd name="connsiteY1" fmla="*/ 1754155 h 1754155"/>
                <a:gd name="connsiteX2" fmla="*/ 1111864 w 1800808"/>
                <a:gd name="connsiteY2" fmla="*/ 1147665 h 1754155"/>
                <a:gd name="connsiteX3" fmla="*/ 1610241 w 1800808"/>
                <a:gd name="connsiteY3" fmla="*/ 634481 h 1754155"/>
                <a:gd name="connsiteX4" fmla="*/ 1800808 w 1800808"/>
                <a:gd name="connsiteY4" fmla="*/ 0 h 1754155"/>
                <a:gd name="connsiteX0" fmla="*/ 0 w 1800808"/>
                <a:gd name="connsiteY0" fmla="*/ 1754155 h 1754155"/>
                <a:gd name="connsiteX1" fmla="*/ 889350 w 1800808"/>
                <a:gd name="connsiteY1" fmla="*/ 1754155 h 1754155"/>
                <a:gd name="connsiteX2" fmla="*/ 1111864 w 1800808"/>
                <a:gd name="connsiteY2" fmla="*/ 1147665 h 1754155"/>
                <a:gd name="connsiteX3" fmla="*/ 1610241 w 1800808"/>
                <a:gd name="connsiteY3" fmla="*/ 634481 h 1754155"/>
                <a:gd name="connsiteX4" fmla="*/ 1800808 w 1800808"/>
                <a:gd name="connsiteY4" fmla="*/ 0 h 1754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0808" h="1754155">
                  <a:moveTo>
                    <a:pt x="0" y="1754155"/>
                  </a:moveTo>
                  <a:lnTo>
                    <a:pt x="889350" y="1754155"/>
                  </a:lnTo>
                  <a:lnTo>
                    <a:pt x="1111864" y="1147665"/>
                  </a:lnTo>
                  <a:lnTo>
                    <a:pt x="1610241" y="634481"/>
                  </a:lnTo>
                  <a:lnTo>
                    <a:pt x="1800808" y="0"/>
                  </a:lnTo>
                </a:path>
              </a:pathLst>
            </a:custGeom>
            <a:noFill/>
            <a:ln w="38100" cap="flat" cmpd="sng" algn="ctr">
              <a:solidFill>
                <a:schemeClr val="bg2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u-HU" sz="1800" b="0" i="0" u="none" strike="noStrike" cap="none" normalizeH="0" baseline="0" smtClean="0">
                <a:ln>
                  <a:noFill/>
                </a:ln>
                <a:solidFill>
                  <a:srgbClr val="FF9623"/>
                </a:solidFill>
                <a:effectLst/>
                <a:latin typeface="Calibri" panose="020F0502020204030204" pitchFamily="34" charset="0"/>
              </a:endParaRPr>
            </a:p>
          </p:txBody>
        </p:sp>
      </p:grpSp>
      <p:cxnSp>
        <p:nvCxnSpPr>
          <p:cNvPr id="42" name="Egyenes összekötő 41"/>
          <p:cNvCxnSpPr/>
          <p:nvPr/>
        </p:nvCxnSpPr>
        <p:spPr bwMode="auto">
          <a:xfrm flipV="1">
            <a:off x="4711477" y="4590549"/>
            <a:ext cx="579573" cy="507096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Egyenes összekötő nyíllal 8"/>
          <p:cNvCxnSpPr/>
          <p:nvPr/>
        </p:nvCxnSpPr>
        <p:spPr bwMode="auto">
          <a:xfrm flipH="1">
            <a:off x="5001263" y="4941168"/>
            <a:ext cx="0" cy="770843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Egyenes összekötő 39"/>
          <p:cNvCxnSpPr/>
          <p:nvPr/>
        </p:nvCxnSpPr>
        <p:spPr bwMode="auto">
          <a:xfrm flipH="1" flipV="1">
            <a:off x="4284128" y="6026508"/>
            <a:ext cx="1440000" cy="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FF0000"/>
            </a:solidFill>
            <a:prstDash val="lgDash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Szabadkézi sokszög 28"/>
          <p:cNvSpPr/>
          <p:nvPr/>
        </p:nvSpPr>
        <p:spPr bwMode="auto">
          <a:xfrm>
            <a:off x="5724128" y="4591708"/>
            <a:ext cx="1054628" cy="505937"/>
          </a:xfrm>
          <a:custGeom>
            <a:avLst/>
            <a:gdLst>
              <a:gd name="connsiteX0" fmla="*/ 0 w 352425"/>
              <a:gd name="connsiteY0" fmla="*/ 76200 h 169069"/>
              <a:gd name="connsiteX1" fmla="*/ 40481 w 352425"/>
              <a:gd name="connsiteY1" fmla="*/ 38100 h 169069"/>
              <a:gd name="connsiteX2" fmla="*/ 114300 w 352425"/>
              <a:gd name="connsiteY2" fmla="*/ 23813 h 169069"/>
              <a:gd name="connsiteX3" fmla="*/ 135731 w 352425"/>
              <a:gd name="connsiteY3" fmla="*/ 14288 h 169069"/>
              <a:gd name="connsiteX4" fmla="*/ 204788 w 352425"/>
              <a:gd name="connsiteY4" fmla="*/ 0 h 169069"/>
              <a:gd name="connsiteX5" fmla="*/ 283369 w 352425"/>
              <a:gd name="connsiteY5" fmla="*/ 16669 h 169069"/>
              <a:gd name="connsiteX6" fmla="*/ 352425 w 352425"/>
              <a:gd name="connsiteY6" fmla="*/ 57150 h 169069"/>
              <a:gd name="connsiteX7" fmla="*/ 342900 w 352425"/>
              <a:gd name="connsiteY7" fmla="*/ 102394 h 169069"/>
              <a:gd name="connsiteX8" fmla="*/ 326231 w 352425"/>
              <a:gd name="connsiteY8" fmla="*/ 138113 h 169069"/>
              <a:gd name="connsiteX9" fmla="*/ 288131 w 352425"/>
              <a:gd name="connsiteY9" fmla="*/ 147638 h 169069"/>
              <a:gd name="connsiteX10" fmla="*/ 226219 w 352425"/>
              <a:gd name="connsiteY10" fmla="*/ 164307 h 169069"/>
              <a:gd name="connsiteX11" fmla="*/ 200025 w 352425"/>
              <a:gd name="connsiteY11" fmla="*/ 169069 h 169069"/>
              <a:gd name="connsiteX12" fmla="*/ 119063 w 352425"/>
              <a:gd name="connsiteY12" fmla="*/ 157163 h 169069"/>
              <a:gd name="connsiteX13" fmla="*/ 35719 w 352425"/>
              <a:gd name="connsiteY13" fmla="*/ 128588 h 169069"/>
              <a:gd name="connsiteX14" fmla="*/ 0 w 352425"/>
              <a:gd name="connsiteY14" fmla="*/ 76200 h 169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2425" h="169069">
                <a:moveTo>
                  <a:pt x="0" y="76200"/>
                </a:moveTo>
                <a:lnTo>
                  <a:pt x="40481" y="38100"/>
                </a:lnTo>
                <a:lnTo>
                  <a:pt x="114300" y="23813"/>
                </a:lnTo>
                <a:cubicBezTo>
                  <a:pt x="134401" y="16275"/>
                  <a:pt x="128555" y="21464"/>
                  <a:pt x="135731" y="14288"/>
                </a:cubicBezTo>
                <a:lnTo>
                  <a:pt x="204788" y="0"/>
                </a:lnTo>
                <a:lnTo>
                  <a:pt x="283369" y="16669"/>
                </a:lnTo>
                <a:lnTo>
                  <a:pt x="352425" y="57150"/>
                </a:lnTo>
                <a:lnTo>
                  <a:pt x="342900" y="102394"/>
                </a:lnTo>
                <a:lnTo>
                  <a:pt x="326231" y="138113"/>
                </a:lnTo>
                <a:lnTo>
                  <a:pt x="288131" y="147638"/>
                </a:lnTo>
                <a:lnTo>
                  <a:pt x="226219" y="164307"/>
                </a:lnTo>
                <a:lnTo>
                  <a:pt x="200025" y="169069"/>
                </a:lnTo>
                <a:lnTo>
                  <a:pt x="119063" y="157163"/>
                </a:lnTo>
                <a:lnTo>
                  <a:pt x="35719" y="128588"/>
                </a:lnTo>
                <a:lnTo>
                  <a:pt x="0" y="7620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Calibri" panose="020F0502020204030204" pitchFamily="34" charset="0"/>
            </a:endParaRPr>
          </a:p>
        </p:txBody>
      </p:sp>
      <p:cxnSp>
        <p:nvCxnSpPr>
          <p:cNvPr id="28" name="Egyenes összekötő 27"/>
          <p:cNvCxnSpPr/>
          <p:nvPr/>
        </p:nvCxnSpPr>
        <p:spPr bwMode="auto">
          <a:xfrm rot="5400000" flipH="1" flipV="1">
            <a:off x="5652191" y="4850827"/>
            <a:ext cx="1296000" cy="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FF0000"/>
            </a:solidFill>
            <a:prstDash val="lgDash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r>
              <a:rPr lang="hu-HU" sz="3200" dirty="0" smtClean="0">
                <a:latin typeface="Calibri" panose="020F0502020204030204" pitchFamily="34" charset="0"/>
              </a:rPr>
              <a:t>A kontinuum nyomásából származó erő </a:t>
            </a:r>
            <a:endParaRPr lang="hu-HU" sz="3200" dirty="0">
              <a:latin typeface="Calibri" panose="020F0502020204030204" pitchFamily="34" charset="0"/>
            </a:endParaRP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hu-HU" smtClean="0">
                <a:latin typeface="Calibri" panose="020F0502020204030204" pitchFamily="34" charset="0"/>
              </a:rPr>
              <a:t>Áramlástan</a:t>
            </a:r>
          </a:p>
          <a:p>
            <a:pPr>
              <a:defRPr/>
            </a:pPr>
            <a:r>
              <a:rPr lang="hu-HU" smtClean="0">
                <a:latin typeface="Calibri" panose="020F0502020204030204" pitchFamily="34" charset="0"/>
              </a:rPr>
              <a:t>Dr. </a:t>
            </a:r>
            <a:r>
              <a:rPr lang="hu-HU" b="1" i="1" smtClean="0">
                <a:latin typeface="Calibri" panose="020F0502020204030204" pitchFamily="34" charset="0"/>
              </a:rPr>
              <a:t>Író Béla</a:t>
            </a:r>
            <a:endParaRPr lang="hu-HU" b="1" i="1">
              <a:latin typeface="Calibri" panose="020F0502020204030204" pitchFamily="34" charset="0"/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 smtClean="0">
                <a:latin typeface="Calibri" panose="020F0502020204030204" pitchFamily="34" charset="0"/>
              </a:rPr>
              <a:t>SZE-MTK</a:t>
            </a:r>
          </a:p>
          <a:p>
            <a:pPr>
              <a:defRPr/>
            </a:pPr>
            <a:r>
              <a:rPr lang="hu-HU" smtClean="0">
                <a:latin typeface="Calibri" panose="020F0502020204030204" pitchFamily="34" charset="0"/>
              </a:rPr>
              <a:t>Általános Gépészeti Tanszék</a:t>
            </a:r>
            <a:endParaRPr lang="hu-HU">
              <a:latin typeface="Calibri" panose="020F0502020204030204" pitchFamily="34" charset="0"/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457200" y="1052736"/>
            <a:ext cx="82296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A kontinuumot tartalmazó tartályok, medencék, stb. tetszés szerinti nagyságú felületét terhelő erő a nyomás definíciója alapján a következő általános összefüggés szerint számítható</a:t>
            </a:r>
          </a:p>
          <a:p>
            <a:pPr algn="just"/>
            <a:endParaRPr lang="hu-HU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/>
            <a:endParaRPr lang="hu-HU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/>
            <a:endParaRPr lang="hu-HU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/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Az összefüggésben </a:t>
            </a: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‚</a:t>
            </a:r>
            <a:r>
              <a:rPr lang="hu-HU" i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’ a felszíntől lefelé mérve pozitív! </a:t>
            </a: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A </a:t>
            </a: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megoldás úgy a legegyszerűbb, ha a keresett erő függőleges és vízszintes komponensét határozzuk meg, majd a kettőt vektoriálisan összegezzük.</a:t>
            </a:r>
            <a:endParaRPr lang="hu-HU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7" name="Objektum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603108"/>
              </p:ext>
            </p:extLst>
          </p:nvPr>
        </p:nvGraphicFramePr>
        <p:xfrm>
          <a:off x="3003550" y="1916113"/>
          <a:ext cx="3135313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31" name="Equation" r:id="rId3" imgW="1714320" imgH="393480" progId="Equation.3">
                  <p:embed/>
                </p:oleObj>
              </mc:Choice>
              <mc:Fallback>
                <p:oleObj name="Equation" r:id="rId3" imgW="171432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03550" y="1916113"/>
                        <a:ext cx="3135313" cy="720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4" name="Egyenes összekötő 23"/>
          <p:cNvCxnSpPr/>
          <p:nvPr/>
        </p:nvCxnSpPr>
        <p:spPr bwMode="auto">
          <a:xfrm flipH="1" flipV="1">
            <a:off x="5112328" y="4591708"/>
            <a:ext cx="2412000" cy="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Egyenes összekötő 24"/>
          <p:cNvCxnSpPr/>
          <p:nvPr/>
        </p:nvCxnSpPr>
        <p:spPr bwMode="auto">
          <a:xfrm flipH="1" flipV="1">
            <a:off x="4572000" y="5097645"/>
            <a:ext cx="3240000" cy="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Egyenes összekötő 25"/>
          <p:cNvCxnSpPr/>
          <p:nvPr/>
        </p:nvCxnSpPr>
        <p:spPr bwMode="auto">
          <a:xfrm rot="5400000" flipH="1" flipV="1">
            <a:off x="4301050" y="5264691"/>
            <a:ext cx="1980000" cy="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Egyenes összekötő 26"/>
          <p:cNvCxnSpPr/>
          <p:nvPr/>
        </p:nvCxnSpPr>
        <p:spPr bwMode="auto">
          <a:xfrm rot="5400000" flipH="1" flipV="1">
            <a:off x="3867853" y="5444915"/>
            <a:ext cx="1692000" cy="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0" name="Szabadkézi sokszög 29"/>
          <p:cNvSpPr/>
          <p:nvPr/>
        </p:nvSpPr>
        <p:spPr bwMode="auto">
          <a:xfrm>
            <a:off x="4709098" y="5834109"/>
            <a:ext cx="589084" cy="384798"/>
          </a:xfrm>
          <a:custGeom>
            <a:avLst/>
            <a:gdLst>
              <a:gd name="connsiteX0" fmla="*/ 0 w 195263"/>
              <a:gd name="connsiteY0" fmla="*/ 52388 h 128588"/>
              <a:gd name="connsiteX1" fmla="*/ 38100 w 195263"/>
              <a:gd name="connsiteY1" fmla="*/ 4763 h 128588"/>
              <a:gd name="connsiteX2" fmla="*/ 109538 w 195263"/>
              <a:gd name="connsiteY2" fmla="*/ 0 h 128588"/>
              <a:gd name="connsiteX3" fmla="*/ 173831 w 195263"/>
              <a:gd name="connsiteY3" fmla="*/ 16669 h 128588"/>
              <a:gd name="connsiteX4" fmla="*/ 185738 w 195263"/>
              <a:gd name="connsiteY4" fmla="*/ 45244 h 128588"/>
              <a:gd name="connsiteX5" fmla="*/ 195263 w 195263"/>
              <a:gd name="connsiteY5" fmla="*/ 78581 h 128588"/>
              <a:gd name="connsiteX6" fmla="*/ 178594 w 195263"/>
              <a:gd name="connsiteY6" fmla="*/ 107156 h 128588"/>
              <a:gd name="connsiteX7" fmla="*/ 126206 w 195263"/>
              <a:gd name="connsiteY7" fmla="*/ 128588 h 128588"/>
              <a:gd name="connsiteX8" fmla="*/ 71438 w 195263"/>
              <a:gd name="connsiteY8" fmla="*/ 123825 h 128588"/>
              <a:gd name="connsiteX9" fmla="*/ 26194 w 195263"/>
              <a:gd name="connsiteY9" fmla="*/ 102394 h 128588"/>
              <a:gd name="connsiteX10" fmla="*/ 0 w 195263"/>
              <a:gd name="connsiteY10" fmla="*/ 52388 h 128588"/>
              <a:gd name="connsiteX0" fmla="*/ 0 w 195263"/>
              <a:gd name="connsiteY0" fmla="*/ 52388 h 128588"/>
              <a:gd name="connsiteX1" fmla="*/ 38100 w 195263"/>
              <a:gd name="connsiteY1" fmla="*/ 4763 h 128588"/>
              <a:gd name="connsiteX2" fmla="*/ 109538 w 195263"/>
              <a:gd name="connsiteY2" fmla="*/ 0 h 128588"/>
              <a:gd name="connsiteX3" fmla="*/ 173831 w 195263"/>
              <a:gd name="connsiteY3" fmla="*/ 16669 h 128588"/>
              <a:gd name="connsiteX4" fmla="*/ 185738 w 195263"/>
              <a:gd name="connsiteY4" fmla="*/ 45244 h 128588"/>
              <a:gd name="connsiteX5" fmla="*/ 195263 w 195263"/>
              <a:gd name="connsiteY5" fmla="*/ 78581 h 128588"/>
              <a:gd name="connsiteX6" fmla="*/ 178594 w 195263"/>
              <a:gd name="connsiteY6" fmla="*/ 107156 h 128588"/>
              <a:gd name="connsiteX7" fmla="*/ 126206 w 195263"/>
              <a:gd name="connsiteY7" fmla="*/ 128588 h 128588"/>
              <a:gd name="connsiteX8" fmla="*/ 71438 w 195263"/>
              <a:gd name="connsiteY8" fmla="*/ 123825 h 128588"/>
              <a:gd name="connsiteX9" fmla="*/ 26194 w 195263"/>
              <a:gd name="connsiteY9" fmla="*/ 102394 h 128588"/>
              <a:gd name="connsiteX10" fmla="*/ 0 w 195263"/>
              <a:gd name="connsiteY10" fmla="*/ 52388 h 128588"/>
              <a:gd name="connsiteX0" fmla="*/ 0 w 196059"/>
              <a:gd name="connsiteY0" fmla="*/ 52388 h 128588"/>
              <a:gd name="connsiteX1" fmla="*/ 38100 w 196059"/>
              <a:gd name="connsiteY1" fmla="*/ 4763 h 128588"/>
              <a:gd name="connsiteX2" fmla="*/ 109538 w 196059"/>
              <a:gd name="connsiteY2" fmla="*/ 0 h 128588"/>
              <a:gd name="connsiteX3" fmla="*/ 173831 w 196059"/>
              <a:gd name="connsiteY3" fmla="*/ 16669 h 128588"/>
              <a:gd name="connsiteX4" fmla="*/ 185738 w 196059"/>
              <a:gd name="connsiteY4" fmla="*/ 45244 h 128588"/>
              <a:gd name="connsiteX5" fmla="*/ 196059 w 196059"/>
              <a:gd name="connsiteY5" fmla="*/ 64258 h 128588"/>
              <a:gd name="connsiteX6" fmla="*/ 178594 w 196059"/>
              <a:gd name="connsiteY6" fmla="*/ 107156 h 128588"/>
              <a:gd name="connsiteX7" fmla="*/ 126206 w 196059"/>
              <a:gd name="connsiteY7" fmla="*/ 128588 h 128588"/>
              <a:gd name="connsiteX8" fmla="*/ 71438 w 196059"/>
              <a:gd name="connsiteY8" fmla="*/ 123825 h 128588"/>
              <a:gd name="connsiteX9" fmla="*/ 26194 w 196059"/>
              <a:gd name="connsiteY9" fmla="*/ 102394 h 128588"/>
              <a:gd name="connsiteX10" fmla="*/ 0 w 196059"/>
              <a:gd name="connsiteY10" fmla="*/ 52388 h 128588"/>
              <a:gd name="connsiteX0" fmla="*/ 0 w 196059"/>
              <a:gd name="connsiteY0" fmla="*/ 52388 h 128588"/>
              <a:gd name="connsiteX1" fmla="*/ 38100 w 196059"/>
              <a:gd name="connsiteY1" fmla="*/ 4763 h 128588"/>
              <a:gd name="connsiteX2" fmla="*/ 109538 w 196059"/>
              <a:gd name="connsiteY2" fmla="*/ 0 h 128588"/>
              <a:gd name="connsiteX3" fmla="*/ 173831 w 196059"/>
              <a:gd name="connsiteY3" fmla="*/ 16669 h 128588"/>
              <a:gd name="connsiteX4" fmla="*/ 185738 w 196059"/>
              <a:gd name="connsiteY4" fmla="*/ 41265 h 128588"/>
              <a:gd name="connsiteX5" fmla="*/ 196059 w 196059"/>
              <a:gd name="connsiteY5" fmla="*/ 64258 h 128588"/>
              <a:gd name="connsiteX6" fmla="*/ 178594 w 196059"/>
              <a:gd name="connsiteY6" fmla="*/ 107156 h 128588"/>
              <a:gd name="connsiteX7" fmla="*/ 126206 w 196059"/>
              <a:gd name="connsiteY7" fmla="*/ 128588 h 128588"/>
              <a:gd name="connsiteX8" fmla="*/ 71438 w 196059"/>
              <a:gd name="connsiteY8" fmla="*/ 123825 h 128588"/>
              <a:gd name="connsiteX9" fmla="*/ 26194 w 196059"/>
              <a:gd name="connsiteY9" fmla="*/ 102394 h 128588"/>
              <a:gd name="connsiteX10" fmla="*/ 0 w 196059"/>
              <a:gd name="connsiteY10" fmla="*/ 52388 h 128588"/>
              <a:gd name="connsiteX0" fmla="*/ 0 w 198446"/>
              <a:gd name="connsiteY0" fmla="*/ 62732 h 128588"/>
              <a:gd name="connsiteX1" fmla="*/ 40487 w 198446"/>
              <a:gd name="connsiteY1" fmla="*/ 4763 h 128588"/>
              <a:gd name="connsiteX2" fmla="*/ 111925 w 198446"/>
              <a:gd name="connsiteY2" fmla="*/ 0 h 128588"/>
              <a:gd name="connsiteX3" fmla="*/ 176218 w 198446"/>
              <a:gd name="connsiteY3" fmla="*/ 16669 h 128588"/>
              <a:gd name="connsiteX4" fmla="*/ 188125 w 198446"/>
              <a:gd name="connsiteY4" fmla="*/ 41265 h 128588"/>
              <a:gd name="connsiteX5" fmla="*/ 198446 w 198446"/>
              <a:gd name="connsiteY5" fmla="*/ 64258 h 128588"/>
              <a:gd name="connsiteX6" fmla="*/ 180981 w 198446"/>
              <a:gd name="connsiteY6" fmla="*/ 107156 h 128588"/>
              <a:gd name="connsiteX7" fmla="*/ 128593 w 198446"/>
              <a:gd name="connsiteY7" fmla="*/ 128588 h 128588"/>
              <a:gd name="connsiteX8" fmla="*/ 73825 w 198446"/>
              <a:gd name="connsiteY8" fmla="*/ 123825 h 128588"/>
              <a:gd name="connsiteX9" fmla="*/ 28581 w 198446"/>
              <a:gd name="connsiteY9" fmla="*/ 102394 h 128588"/>
              <a:gd name="connsiteX10" fmla="*/ 0 w 198446"/>
              <a:gd name="connsiteY10" fmla="*/ 62732 h 128588"/>
              <a:gd name="connsiteX0" fmla="*/ 0 w 196854"/>
              <a:gd name="connsiteY0" fmla="*/ 63528 h 128588"/>
              <a:gd name="connsiteX1" fmla="*/ 38895 w 196854"/>
              <a:gd name="connsiteY1" fmla="*/ 4763 h 128588"/>
              <a:gd name="connsiteX2" fmla="*/ 110333 w 196854"/>
              <a:gd name="connsiteY2" fmla="*/ 0 h 128588"/>
              <a:gd name="connsiteX3" fmla="*/ 174626 w 196854"/>
              <a:gd name="connsiteY3" fmla="*/ 16669 h 128588"/>
              <a:gd name="connsiteX4" fmla="*/ 186533 w 196854"/>
              <a:gd name="connsiteY4" fmla="*/ 41265 h 128588"/>
              <a:gd name="connsiteX5" fmla="*/ 196854 w 196854"/>
              <a:gd name="connsiteY5" fmla="*/ 64258 h 128588"/>
              <a:gd name="connsiteX6" fmla="*/ 179389 w 196854"/>
              <a:gd name="connsiteY6" fmla="*/ 107156 h 128588"/>
              <a:gd name="connsiteX7" fmla="*/ 127001 w 196854"/>
              <a:gd name="connsiteY7" fmla="*/ 128588 h 128588"/>
              <a:gd name="connsiteX8" fmla="*/ 72233 w 196854"/>
              <a:gd name="connsiteY8" fmla="*/ 123825 h 128588"/>
              <a:gd name="connsiteX9" fmla="*/ 26989 w 196854"/>
              <a:gd name="connsiteY9" fmla="*/ 102394 h 128588"/>
              <a:gd name="connsiteX10" fmla="*/ 0 w 196854"/>
              <a:gd name="connsiteY10" fmla="*/ 63528 h 128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6854" h="128588">
                <a:moveTo>
                  <a:pt x="0" y="63528"/>
                </a:moveTo>
                <a:lnTo>
                  <a:pt x="38895" y="4763"/>
                </a:lnTo>
                <a:lnTo>
                  <a:pt x="110333" y="0"/>
                </a:lnTo>
                <a:lnTo>
                  <a:pt x="174626" y="16669"/>
                </a:lnTo>
                <a:lnTo>
                  <a:pt x="186533" y="41265"/>
                </a:lnTo>
                <a:lnTo>
                  <a:pt x="196854" y="64258"/>
                </a:lnTo>
                <a:lnTo>
                  <a:pt x="179389" y="107156"/>
                </a:lnTo>
                <a:lnTo>
                  <a:pt x="127001" y="128588"/>
                </a:lnTo>
                <a:lnTo>
                  <a:pt x="72233" y="123825"/>
                </a:lnTo>
                <a:lnTo>
                  <a:pt x="26989" y="102394"/>
                </a:lnTo>
                <a:lnTo>
                  <a:pt x="0" y="63528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Calibri" panose="020F0502020204030204" pitchFamily="34" charset="0"/>
            </a:endParaRPr>
          </a:p>
        </p:txBody>
      </p:sp>
      <p:cxnSp>
        <p:nvCxnSpPr>
          <p:cNvPr id="32" name="Egyenes összekötő 31"/>
          <p:cNvCxnSpPr/>
          <p:nvPr/>
        </p:nvCxnSpPr>
        <p:spPr bwMode="auto">
          <a:xfrm flipH="1">
            <a:off x="6300191" y="4591708"/>
            <a:ext cx="0" cy="505937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Egyenes összekötő 36"/>
          <p:cNvCxnSpPr>
            <a:endCxn id="30" idx="5"/>
          </p:cNvCxnSpPr>
          <p:nvPr/>
        </p:nvCxnSpPr>
        <p:spPr bwMode="auto">
          <a:xfrm>
            <a:off x="4711477" y="6026400"/>
            <a:ext cx="586705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Lekerekített téglalapbuborék 2"/>
          <p:cNvSpPr/>
          <p:nvPr/>
        </p:nvSpPr>
        <p:spPr bwMode="auto">
          <a:xfrm>
            <a:off x="5657459" y="6026509"/>
            <a:ext cx="2242593" cy="354819"/>
          </a:xfrm>
          <a:prstGeom prst="wedgeRoundRectCallout">
            <a:avLst>
              <a:gd name="adj1" fmla="val -78834"/>
              <a:gd name="adj2" fmla="val -377713"/>
              <a:gd name="adj3" fmla="val 1666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A felület súlypontja</a:t>
            </a:r>
          </a:p>
        </p:txBody>
      </p:sp>
      <p:cxnSp>
        <p:nvCxnSpPr>
          <p:cNvPr id="11" name="Egyenes összekötő nyíllal 10"/>
          <p:cNvCxnSpPr/>
          <p:nvPr/>
        </p:nvCxnSpPr>
        <p:spPr bwMode="auto">
          <a:xfrm>
            <a:off x="5209728" y="4941168"/>
            <a:ext cx="1008112" cy="0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Egyenes összekötő nyíllal 12"/>
          <p:cNvCxnSpPr/>
          <p:nvPr/>
        </p:nvCxnSpPr>
        <p:spPr bwMode="auto">
          <a:xfrm>
            <a:off x="4057600" y="4211619"/>
            <a:ext cx="0" cy="63247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Ellipszis 13"/>
          <p:cNvSpPr/>
          <p:nvPr/>
        </p:nvSpPr>
        <p:spPr bwMode="auto">
          <a:xfrm>
            <a:off x="4965259" y="4808093"/>
            <a:ext cx="72008" cy="72008"/>
          </a:xfrm>
          <a:prstGeom prst="ellipse">
            <a:avLst/>
          </a:prstGeom>
          <a:solidFill>
            <a:schemeClr val="bg2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Calibri" panose="020F0502020204030204" pitchFamily="34" charset="0"/>
            </a:endParaRPr>
          </a:p>
        </p:txBody>
      </p:sp>
      <p:cxnSp>
        <p:nvCxnSpPr>
          <p:cNvPr id="38" name="Egyenes összekötő 37"/>
          <p:cNvCxnSpPr/>
          <p:nvPr/>
        </p:nvCxnSpPr>
        <p:spPr bwMode="auto">
          <a:xfrm flipH="1" flipV="1">
            <a:off x="3985592" y="4844097"/>
            <a:ext cx="2988000" cy="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FF0000"/>
            </a:solidFill>
            <a:prstDash val="lgDash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Egyenes összekötő 38"/>
          <p:cNvCxnSpPr/>
          <p:nvPr/>
        </p:nvCxnSpPr>
        <p:spPr bwMode="auto">
          <a:xfrm flipV="1">
            <a:off x="5004829" y="4535919"/>
            <a:ext cx="469" cy="1934796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FF0000"/>
            </a:solidFill>
            <a:prstDash val="lgDash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17" name="Objektum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7020424"/>
              </p:ext>
            </p:extLst>
          </p:nvPr>
        </p:nvGraphicFramePr>
        <p:xfrm>
          <a:off x="594644" y="3579813"/>
          <a:ext cx="2393180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32" name="Equation" r:id="rId5" imgW="1015920" imgH="228600" progId="Equation.3">
                  <p:embed/>
                </p:oleObj>
              </mc:Choice>
              <mc:Fallback>
                <p:oleObj name="Equation" r:id="rId5" imgW="1015920" imgH="228600" progId="Equation.3">
                  <p:embed/>
                  <p:pic>
                    <p:nvPicPr>
                      <p:cNvPr id="0" name="Objektum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644" y="3579813"/>
                        <a:ext cx="2393180" cy="54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ktum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2630524"/>
              </p:ext>
            </p:extLst>
          </p:nvPr>
        </p:nvGraphicFramePr>
        <p:xfrm>
          <a:off x="596900" y="4149725"/>
          <a:ext cx="2422525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33" name="Equation" r:id="rId7" imgW="1028520" imgH="228600" progId="Equation.3">
                  <p:embed/>
                </p:oleObj>
              </mc:Choice>
              <mc:Fallback>
                <p:oleObj name="Equation" r:id="rId7" imgW="1028520" imgH="228600" progId="Equation.3">
                  <p:embed/>
                  <p:pic>
                    <p:nvPicPr>
                      <p:cNvPr id="0" name="Objektum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900" y="4149725"/>
                        <a:ext cx="2422525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Lekerekített téglalapbuborék 2"/>
          <p:cNvSpPr/>
          <p:nvPr/>
        </p:nvSpPr>
        <p:spPr bwMode="auto">
          <a:xfrm>
            <a:off x="3337521" y="6293305"/>
            <a:ext cx="648071" cy="354819"/>
          </a:xfrm>
          <a:prstGeom prst="wedgeRoundRectCallout">
            <a:avLst>
              <a:gd name="adj1" fmla="val 194812"/>
              <a:gd name="adj2" fmla="val -98750"/>
              <a:gd name="adj3" fmla="val 1666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8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A</a:t>
            </a:r>
            <a:r>
              <a:rPr kumimoji="0" lang="hu-HU" sz="1800" b="0" i="1" u="none" strike="noStrike" cap="none" normalizeH="0" baseline="-25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v</a:t>
            </a:r>
            <a:endParaRPr kumimoji="0" lang="hu-HU" sz="1800" b="0" i="1" u="none" strike="noStrike" cap="none" normalizeH="0" baseline="-2500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9" name="Szövegdoboz 18"/>
          <p:cNvSpPr txBox="1"/>
          <p:nvPr/>
        </p:nvSpPr>
        <p:spPr>
          <a:xfrm>
            <a:off x="3707904" y="4293096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hu-HU" i="1" baseline="-250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s</a:t>
            </a:r>
            <a:endParaRPr lang="hu-HU" i="1" baseline="-25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3" name="Lekerekített téglalapbuborék 2"/>
          <p:cNvSpPr/>
          <p:nvPr/>
        </p:nvSpPr>
        <p:spPr bwMode="auto">
          <a:xfrm>
            <a:off x="6649556" y="3463112"/>
            <a:ext cx="648071" cy="354819"/>
          </a:xfrm>
          <a:prstGeom prst="wedgeRoundRectCallout">
            <a:avLst>
              <a:gd name="adj1" fmla="val -74287"/>
              <a:gd name="adj2" fmla="val 318366"/>
              <a:gd name="adj3" fmla="val 1666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A</a:t>
            </a:r>
            <a:r>
              <a:rPr kumimoji="0" lang="hu-HU" sz="1800" b="0" i="1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h</a:t>
            </a:r>
          </a:p>
        </p:txBody>
      </p:sp>
      <p:sp>
        <p:nvSpPr>
          <p:cNvPr id="44" name="Lekerekített téglalapbuborék 2"/>
          <p:cNvSpPr/>
          <p:nvPr/>
        </p:nvSpPr>
        <p:spPr bwMode="auto">
          <a:xfrm>
            <a:off x="2195736" y="5712011"/>
            <a:ext cx="648071" cy="354819"/>
          </a:xfrm>
          <a:prstGeom prst="wedgeRoundRectCallout">
            <a:avLst>
              <a:gd name="adj1" fmla="val 381000"/>
              <a:gd name="adj2" fmla="val -157199"/>
              <a:gd name="adj3" fmla="val 1666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8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F</a:t>
            </a:r>
            <a:r>
              <a:rPr kumimoji="0" lang="hu-HU" sz="1800" b="0" i="1" u="none" strike="noStrike" cap="none" normalizeH="0" baseline="-25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v</a:t>
            </a:r>
            <a:endParaRPr kumimoji="0" lang="hu-HU" sz="1800" b="0" i="1" u="none" strike="noStrike" cap="none" normalizeH="0" baseline="-2500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5" name="Lekerekített téglalapbuborék 2"/>
          <p:cNvSpPr/>
          <p:nvPr/>
        </p:nvSpPr>
        <p:spPr bwMode="auto">
          <a:xfrm>
            <a:off x="5709933" y="3443878"/>
            <a:ext cx="648071" cy="359875"/>
          </a:xfrm>
          <a:prstGeom prst="wedgeRoundRectCallout">
            <a:avLst>
              <a:gd name="adj1" fmla="val -74288"/>
              <a:gd name="adj2" fmla="val 363532"/>
              <a:gd name="adj3" fmla="val 1666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8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F</a:t>
            </a:r>
            <a:r>
              <a:rPr kumimoji="0" lang="hu-HU" sz="1800" b="0" i="1" u="none" strike="noStrike" cap="none" normalizeH="0" baseline="-25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h</a:t>
            </a:r>
            <a:endParaRPr kumimoji="0" lang="hu-HU" sz="1800" b="0" i="1" u="none" strike="noStrike" cap="none" normalizeH="0" baseline="-2500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0821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5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0"/>
                            </p:stCondLst>
                            <p:childTnLst>
                              <p:par>
                                <p:cTn id="56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000"/>
                            </p:stCondLst>
                            <p:childTnLst>
                              <p:par>
                                <p:cTn id="60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500"/>
                            </p:stCondLst>
                            <p:childTnLst>
                              <p:par>
                                <p:cTn id="64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000"/>
                            </p:stCondLst>
                            <p:childTnLst>
                              <p:par>
                                <p:cTn id="6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500"/>
                            </p:stCondLst>
                            <p:childTnLst>
                              <p:par>
                                <p:cTn id="7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0"/>
                            </p:stCondLst>
                            <p:childTnLst>
                              <p:par>
                                <p:cTn id="7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500"/>
                            </p:stCondLst>
                            <p:childTnLst>
                              <p:par>
                                <p:cTn id="8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500"/>
                            </p:stCondLst>
                            <p:childTnLst>
                              <p:par>
                                <p:cTn id="10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000"/>
                            </p:stCondLst>
                            <p:childTnLst>
                              <p:par>
                                <p:cTn id="10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500"/>
                            </p:stCondLst>
                            <p:childTnLst>
                              <p:par>
                                <p:cTn id="1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1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6" grpId="0" uiExpand="1" build="p"/>
      <p:bldP spid="30" grpId="0" animBg="1"/>
      <p:bldP spid="3" grpId="0" animBg="1"/>
      <p:bldP spid="14" grpId="0" animBg="1"/>
      <p:bldP spid="41" grpId="0" animBg="1"/>
      <p:bldP spid="19" grpId="0"/>
      <p:bldP spid="43" grpId="0" animBg="1"/>
      <p:bldP spid="44" grpId="0" animBg="1"/>
      <p:bldP spid="4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Csoportba foglalás 9"/>
          <p:cNvGrpSpPr/>
          <p:nvPr/>
        </p:nvGrpSpPr>
        <p:grpSpPr>
          <a:xfrm>
            <a:off x="3419872" y="3957856"/>
            <a:ext cx="2097157" cy="1754155"/>
            <a:chOff x="3142184" y="3957856"/>
            <a:chExt cx="2097157" cy="1754155"/>
          </a:xfrm>
        </p:grpSpPr>
        <p:sp>
          <p:nvSpPr>
            <p:cNvPr id="47" name="Szabadkézi sokszög 46"/>
            <p:cNvSpPr/>
            <p:nvPr/>
          </p:nvSpPr>
          <p:spPr bwMode="auto">
            <a:xfrm>
              <a:off x="3429203" y="4200452"/>
              <a:ext cx="1726163" cy="1511559"/>
            </a:xfrm>
            <a:custGeom>
              <a:avLst/>
              <a:gdLst>
                <a:gd name="connsiteX0" fmla="*/ 737118 w 1726163"/>
                <a:gd name="connsiteY0" fmla="*/ 1511559 h 1511559"/>
                <a:gd name="connsiteX1" fmla="*/ 1007706 w 1726163"/>
                <a:gd name="connsiteY1" fmla="*/ 905069 h 1511559"/>
                <a:gd name="connsiteX2" fmla="*/ 1586204 w 1726163"/>
                <a:gd name="connsiteY2" fmla="*/ 401216 h 1511559"/>
                <a:gd name="connsiteX3" fmla="*/ 1726163 w 1726163"/>
                <a:gd name="connsiteY3" fmla="*/ 9330 h 1511559"/>
                <a:gd name="connsiteX4" fmla="*/ 0 w 1726163"/>
                <a:gd name="connsiteY4" fmla="*/ 0 h 1511559"/>
                <a:gd name="connsiteX5" fmla="*/ 0 w 1726163"/>
                <a:gd name="connsiteY5" fmla="*/ 1511559 h 1511559"/>
                <a:gd name="connsiteX6" fmla="*/ 737118 w 1726163"/>
                <a:gd name="connsiteY6" fmla="*/ 1511559 h 1511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6163" h="1511559">
                  <a:moveTo>
                    <a:pt x="737118" y="1511559"/>
                  </a:moveTo>
                  <a:lnTo>
                    <a:pt x="1007706" y="905069"/>
                  </a:lnTo>
                  <a:lnTo>
                    <a:pt x="1586204" y="401216"/>
                  </a:lnTo>
                  <a:lnTo>
                    <a:pt x="1726163" y="9330"/>
                  </a:lnTo>
                  <a:lnTo>
                    <a:pt x="0" y="0"/>
                  </a:lnTo>
                  <a:lnTo>
                    <a:pt x="0" y="1511559"/>
                  </a:lnTo>
                  <a:lnTo>
                    <a:pt x="737118" y="1511559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u-HU" sz="1800" b="0" i="0" u="none" strike="noStrike" cap="none" normalizeH="0" baseline="0" smtClean="0">
                <a:ln>
                  <a:noFill/>
                </a:ln>
                <a:solidFill>
                  <a:srgbClr val="FF9623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51" name="Szabadkézi sokszög 50"/>
            <p:cNvSpPr/>
            <p:nvPr/>
          </p:nvSpPr>
          <p:spPr bwMode="auto">
            <a:xfrm>
              <a:off x="3142184" y="3957856"/>
              <a:ext cx="2097157" cy="1754155"/>
            </a:xfrm>
            <a:custGeom>
              <a:avLst/>
              <a:gdLst>
                <a:gd name="connsiteX0" fmla="*/ 0 w 1800808"/>
                <a:gd name="connsiteY0" fmla="*/ 1754155 h 1754155"/>
                <a:gd name="connsiteX1" fmla="*/ 737119 w 1800808"/>
                <a:gd name="connsiteY1" fmla="*/ 1754155 h 1754155"/>
                <a:gd name="connsiteX2" fmla="*/ 1007706 w 1800808"/>
                <a:gd name="connsiteY2" fmla="*/ 1147665 h 1754155"/>
                <a:gd name="connsiteX3" fmla="*/ 1586204 w 1800808"/>
                <a:gd name="connsiteY3" fmla="*/ 643812 h 1754155"/>
                <a:gd name="connsiteX4" fmla="*/ 1800808 w 1800808"/>
                <a:gd name="connsiteY4" fmla="*/ 0 h 1754155"/>
                <a:gd name="connsiteX0" fmla="*/ 0 w 1800808"/>
                <a:gd name="connsiteY0" fmla="*/ 1754155 h 1754155"/>
                <a:gd name="connsiteX1" fmla="*/ 905374 w 1800808"/>
                <a:gd name="connsiteY1" fmla="*/ 1754155 h 1754155"/>
                <a:gd name="connsiteX2" fmla="*/ 1007706 w 1800808"/>
                <a:gd name="connsiteY2" fmla="*/ 1147665 h 1754155"/>
                <a:gd name="connsiteX3" fmla="*/ 1586204 w 1800808"/>
                <a:gd name="connsiteY3" fmla="*/ 643812 h 1754155"/>
                <a:gd name="connsiteX4" fmla="*/ 1800808 w 1800808"/>
                <a:gd name="connsiteY4" fmla="*/ 0 h 1754155"/>
                <a:gd name="connsiteX0" fmla="*/ 0 w 1800808"/>
                <a:gd name="connsiteY0" fmla="*/ 1754155 h 1754155"/>
                <a:gd name="connsiteX1" fmla="*/ 905374 w 1800808"/>
                <a:gd name="connsiteY1" fmla="*/ 1754155 h 1754155"/>
                <a:gd name="connsiteX2" fmla="*/ 1111864 w 1800808"/>
                <a:gd name="connsiteY2" fmla="*/ 1147665 h 1754155"/>
                <a:gd name="connsiteX3" fmla="*/ 1586204 w 1800808"/>
                <a:gd name="connsiteY3" fmla="*/ 643812 h 1754155"/>
                <a:gd name="connsiteX4" fmla="*/ 1800808 w 1800808"/>
                <a:gd name="connsiteY4" fmla="*/ 0 h 1754155"/>
                <a:gd name="connsiteX0" fmla="*/ 0 w 1800808"/>
                <a:gd name="connsiteY0" fmla="*/ 1754155 h 1754155"/>
                <a:gd name="connsiteX1" fmla="*/ 905374 w 1800808"/>
                <a:gd name="connsiteY1" fmla="*/ 1754155 h 1754155"/>
                <a:gd name="connsiteX2" fmla="*/ 1111864 w 1800808"/>
                <a:gd name="connsiteY2" fmla="*/ 1147665 h 1754155"/>
                <a:gd name="connsiteX3" fmla="*/ 1610241 w 1800808"/>
                <a:gd name="connsiteY3" fmla="*/ 634481 h 1754155"/>
                <a:gd name="connsiteX4" fmla="*/ 1800808 w 1800808"/>
                <a:gd name="connsiteY4" fmla="*/ 0 h 1754155"/>
                <a:gd name="connsiteX0" fmla="*/ 0 w 1800808"/>
                <a:gd name="connsiteY0" fmla="*/ 1754155 h 1754155"/>
                <a:gd name="connsiteX1" fmla="*/ 889350 w 1800808"/>
                <a:gd name="connsiteY1" fmla="*/ 1754155 h 1754155"/>
                <a:gd name="connsiteX2" fmla="*/ 1111864 w 1800808"/>
                <a:gd name="connsiteY2" fmla="*/ 1147665 h 1754155"/>
                <a:gd name="connsiteX3" fmla="*/ 1610241 w 1800808"/>
                <a:gd name="connsiteY3" fmla="*/ 634481 h 1754155"/>
                <a:gd name="connsiteX4" fmla="*/ 1800808 w 1800808"/>
                <a:gd name="connsiteY4" fmla="*/ 0 h 1754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0808" h="1754155">
                  <a:moveTo>
                    <a:pt x="0" y="1754155"/>
                  </a:moveTo>
                  <a:lnTo>
                    <a:pt x="889350" y="1754155"/>
                  </a:lnTo>
                  <a:lnTo>
                    <a:pt x="1111864" y="1147665"/>
                  </a:lnTo>
                  <a:lnTo>
                    <a:pt x="1610241" y="634481"/>
                  </a:lnTo>
                  <a:lnTo>
                    <a:pt x="1800808" y="0"/>
                  </a:lnTo>
                </a:path>
              </a:pathLst>
            </a:custGeom>
            <a:noFill/>
            <a:ln w="38100" cap="flat" cmpd="sng" algn="ctr">
              <a:solidFill>
                <a:schemeClr val="bg2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u-HU" sz="1800" b="0" i="0" u="none" strike="noStrike" cap="none" normalizeH="0" baseline="0" smtClean="0">
                <a:ln>
                  <a:noFill/>
                </a:ln>
                <a:solidFill>
                  <a:srgbClr val="FF9623"/>
                </a:solidFill>
                <a:effectLst/>
                <a:latin typeface="Calibri" panose="020F0502020204030204" pitchFamily="34" charset="0"/>
              </a:endParaRPr>
            </a:p>
          </p:txBody>
        </p:sp>
      </p:grpSp>
      <p:cxnSp>
        <p:nvCxnSpPr>
          <p:cNvPr id="42" name="Egyenes összekötő 41"/>
          <p:cNvCxnSpPr/>
          <p:nvPr/>
        </p:nvCxnSpPr>
        <p:spPr bwMode="auto">
          <a:xfrm flipV="1">
            <a:off x="4711477" y="4590549"/>
            <a:ext cx="579573" cy="507096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Egyenes összekötő nyíllal 8"/>
          <p:cNvCxnSpPr/>
          <p:nvPr/>
        </p:nvCxnSpPr>
        <p:spPr bwMode="auto">
          <a:xfrm flipH="1">
            <a:off x="5001263" y="4941168"/>
            <a:ext cx="0" cy="770843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0" name="Derékszögű háromszög 59"/>
          <p:cNvSpPr/>
          <p:nvPr/>
        </p:nvSpPr>
        <p:spPr bwMode="auto">
          <a:xfrm>
            <a:off x="7164224" y="4211619"/>
            <a:ext cx="914400" cy="1500392"/>
          </a:xfrm>
          <a:prstGeom prst="rtTriangl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Calibri" panose="020F0502020204030204" pitchFamily="34" charset="0"/>
            </a:endParaRPr>
          </a:p>
        </p:txBody>
      </p:sp>
      <p:cxnSp>
        <p:nvCxnSpPr>
          <p:cNvPr id="40" name="Egyenes összekötő 39"/>
          <p:cNvCxnSpPr/>
          <p:nvPr/>
        </p:nvCxnSpPr>
        <p:spPr bwMode="auto">
          <a:xfrm flipH="1" flipV="1">
            <a:off x="4284128" y="6026508"/>
            <a:ext cx="1440000" cy="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FF0000"/>
            </a:solidFill>
            <a:prstDash val="lgDash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Szabadkézi sokszög 28"/>
          <p:cNvSpPr/>
          <p:nvPr/>
        </p:nvSpPr>
        <p:spPr bwMode="auto">
          <a:xfrm>
            <a:off x="5724128" y="4591708"/>
            <a:ext cx="1054628" cy="505937"/>
          </a:xfrm>
          <a:custGeom>
            <a:avLst/>
            <a:gdLst>
              <a:gd name="connsiteX0" fmla="*/ 0 w 352425"/>
              <a:gd name="connsiteY0" fmla="*/ 76200 h 169069"/>
              <a:gd name="connsiteX1" fmla="*/ 40481 w 352425"/>
              <a:gd name="connsiteY1" fmla="*/ 38100 h 169069"/>
              <a:gd name="connsiteX2" fmla="*/ 114300 w 352425"/>
              <a:gd name="connsiteY2" fmla="*/ 23813 h 169069"/>
              <a:gd name="connsiteX3" fmla="*/ 135731 w 352425"/>
              <a:gd name="connsiteY3" fmla="*/ 14288 h 169069"/>
              <a:gd name="connsiteX4" fmla="*/ 204788 w 352425"/>
              <a:gd name="connsiteY4" fmla="*/ 0 h 169069"/>
              <a:gd name="connsiteX5" fmla="*/ 283369 w 352425"/>
              <a:gd name="connsiteY5" fmla="*/ 16669 h 169069"/>
              <a:gd name="connsiteX6" fmla="*/ 352425 w 352425"/>
              <a:gd name="connsiteY6" fmla="*/ 57150 h 169069"/>
              <a:gd name="connsiteX7" fmla="*/ 342900 w 352425"/>
              <a:gd name="connsiteY7" fmla="*/ 102394 h 169069"/>
              <a:gd name="connsiteX8" fmla="*/ 326231 w 352425"/>
              <a:gd name="connsiteY8" fmla="*/ 138113 h 169069"/>
              <a:gd name="connsiteX9" fmla="*/ 288131 w 352425"/>
              <a:gd name="connsiteY9" fmla="*/ 147638 h 169069"/>
              <a:gd name="connsiteX10" fmla="*/ 226219 w 352425"/>
              <a:gd name="connsiteY10" fmla="*/ 164307 h 169069"/>
              <a:gd name="connsiteX11" fmla="*/ 200025 w 352425"/>
              <a:gd name="connsiteY11" fmla="*/ 169069 h 169069"/>
              <a:gd name="connsiteX12" fmla="*/ 119063 w 352425"/>
              <a:gd name="connsiteY12" fmla="*/ 157163 h 169069"/>
              <a:gd name="connsiteX13" fmla="*/ 35719 w 352425"/>
              <a:gd name="connsiteY13" fmla="*/ 128588 h 169069"/>
              <a:gd name="connsiteX14" fmla="*/ 0 w 352425"/>
              <a:gd name="connsiteY14" fmla="*/ 76200 h 169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2425" h="169069">
                <a:moveTo>
                  <a:pt x="0" y="76200"/>
                </a:moveTo>
                <a:lnTo>
                  <a:pt x="40481" y="38100"/>
                </a:lnTo>
                <a:lnTo>
                  <a:pt x="114300" y="23813"/>
                </a:lnTo>
                <a:cubicBezTo>
                  <a:pt x="134401" y="16275"/>
                  <a:pt x="128555" y="21464"/>
                  <a:pt x="135731" y="14288"/>
                </a:cubicBezTo>
                <a:lnTo>
                  <a:pt x="204788" y="0"/>
                </a:lnTo>
                <a:lnTo>
                  <a:pt x="283369" y="16669"/>
                </a:lnTo>
                <a:lnTo>
                  <a:pt x="352425" y="57150"/>
                </a:lnTo>
                <a:lnTo>
                  <a:pt x="342900" y="102394"/>
                </a:lnTo>
                <a:lnTo>
                  <a:pt x="326231" y="138113"/>
                </a:lnTo>
                <a:lnTo>
                  <a:pt x="288131" y="147638"/>
                </a:lnTo>
                <a:lnTo>
                  <a:pt x="226219" y="164307"/>
                </a:lnTo>
                <a:lnTo>
                  <a:pt x="200025" y="169069"/>
                </a:lnTo>
                <a:lnTo>
                  <a:pt x="119063" y="157163"/>
                </a:lnTo>
                <a:lnTo>
                  <a:pt x="35719" y="128588"/>
                </a:lnTo>
                <a:lnTo>
                  <a:pt x="0" y="7620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Calibri" panose="020F0502020204030204" pitchFamily="34" charset="0"/>
            </a:endParaRPr>
          </a:p>
        </p:txBody>
      </p:sp>
      <p:cxnSp>
        <p:nvCxnSpPr>
          <p:cNvPr id="28" name="Egyenes összekötő 27"/>
          <p:cNvCxnSpPr/>
          <p:nvPr/>
        </p:nvCxnSpPr>
        <p:spPr bwMode="auto">
          <a:xfrm rot="5400000" flipH="1" flipV="1">
            <a:off x="5652191" y="4850827"/>
            <a:ext cx="1296000" cy="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FF0000"/>
            </a:solidFill>
            <a:prstDash val="lgDash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r>
              <a:rPr lang="hu-HU" sz="3200" dirty="0" smtClean="0">
                <a:latin typeface="Calibri" panose="020F0502020204030204" pitchFamily="34" charset="0"/>
              </a:rPr>
              <a:t>A kontinuum nyomásából származó erő </a:t>
            </a:r>
            <a:endParaRPr lang="hu-HU" sz="3200" dirty="0">
              <a:latin typeface="Calibri" panose="020F0502020204030204" pitchFamily="34" charset="0"/>
            </a:endParaRP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hu-HU" smtClean="0"/>
              <a:t>Áramlástan</a:t>
            </a:r>
          </a:p>
          <a:p>
            <a:pPr>
              <a:defRPr/>
            </a:pPr>
            <a:r>
              <a:rPr lang="hu-HU" smtClean="0"/>
              <a:t>Dr. </a:t>
            </a:r>
            <a:r>
              <a:rPr lang="hu-HU" b="1" i="1" smtClean="0"/>
              <a:t>Író Béla</a:t>
            </a:r>
            <a:endParaRPr lang="hu-HU" b="1" i="1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 smtClean="0"/>
              <a:t>SZE-MTK</a:t>
            </a:r>
          </a:p>
          <a:p>
            <a:pPr>
              <a:defRPr/>
            </a:pPr>
            <a:r>
              <a:rPr lang="hu-HU" smtClean="0"/>
              <a:t>Általános Gépészeti Tanszék</a:t>
            </a:r>
            <a:endParaRPr lang="hu-HU"/>
          </a:p>
        </p:txBody>
      </p:sp>
      <p:sp>
        <p:nvSpPr>
          <p:cNvPr id="6" name="Szövegdoboz 5"/>
          <p:cNvSpPr txBox="1"/>
          <p:nvPr/>
        </p:nvSpPr>
        <p:spPr>
          <a:xfrm>
            <a:off x="457200" y="1052736"/>
            <a:ext cx="82296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A kontinuumot tartalmazó tartályok, medencék, stb. tetszés szerinti nagyságú felületét terhelő erő a nyomás definíciója alapján a következő általános összefüggés szerint számítható</a:t>
            </a:r>
          </a:p>
          <a:p>
            <a:pPr algn="just"/>
            <a:endParaRPr lang="hu-HU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/>
            <a:endParaRPr lang="hu-HU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/>
            <a:endParaRPr lang="hu-HU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/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Az összefüggésben ‚</a:t>
            </a:r>
            <a:r>
              <a:rPr lang="hu-HU" i="1" dirty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’ a felszíntől lefelé mérve pozitív! A megoldás úgy a legegyszerűbb, ha a keresett erő függőleges és vízszintes komponensét határozzuk meg, majd a kettőt vektoriálisan összegezzük.</a:t>
            </a:r>
            <a:endParaRPr lang="hu-HU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7" name="Objektum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7649709"/>
              </p:ext>
            </p:extLst>
          </p:nvPr>
        </p:nvGraphicFramePr>
        <p:xfrm>
          <a:off x="3003550" y="1916113"/>
          <a:ext cx="3135313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22" name="Equation" r:id="rId3" imgW="1714320" imgH="393480" progId="Equation.3">
                  <p:embed/>
                </p:oleObj>
              </mc:Choice>
              <mc:Fallback>
                <p:oleObj name="Equation" r:id="rId3" imgW="171432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03550" y="1916113"/>
                        <a:ext cx="3135313" cy="720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4" name="Egyenes összekötő 23"/>
          <p:cNvCxnSpPr/>
          <p:nvPr/>
        </p:nvCxnSpPr>
        <p:spPr bwMode="auto">
          <a:xfrm flipH="1" flipV="1">
            <a:off x="5112328" y="4591708"/>
            <a:ext cx="2412000" cy="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Egyenes összekötő 24"/>
          <p:cNvCxnSpPr/>
          <p:nvPr/>
        </p:nvCxnSpPr>
        <p:spPr bwMode="auto">
          <a:xfrm flipH="1" flipV="1">
            <a:off x="4572000" y="5097645"/>
            <a:ext cx="3240000" cy="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Egyenes összekötő 25"/>
          <p:cNvCxnSpPr/>
          <p:nvPr/>
        </p:nvCxnSpPr>
        <p:spPr bwMode="auto">
          <a:xfrm rot="5400000" flipH="1" flipV="1">
            <a:off x="4301050" y="5264691"/>
            <a:ext cx="1980000" cy="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Egyenes összekötő 26"/>
          <p:cNvCxnSpPr/>
          <p:nvPr/>
        </p:nvCxnSpPr>
        <p:spPr bwMode="auto">
          <a:xfrm rot="5400000" flipH="1" flipV="1">
            <a:off x="3867853" y="5444915"/>
            <a:ext cx="1692000" cy="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0" name="Szabadkézi sokszög 29"/>
          <p:cNvSpPr/>
          <p:nvPr/>
        </p:nvSpPr>
        <p:spPr bwMode="auto">
          <a:xfrm>
            <a:off x="4709098" y="5834109"/>
            <a:ext cx="589084" cy="384798"/>
          </a:xfrm>
          <a:custGeom>
            <a:avLst/>
            <a:gdLst>
              <a:gd name="connsiteX0" fmla="*/ 0 w 195263"/>
              <a:gd name="connsiteY0" fmla="*/ 52388 h 128588"/>
              <a:gd name="connsiteX1" fmla="*/ 38100 w 195263"/>
              <a:gd name="connsiteY1" fmla="*/ 4763 h 128588"/>
              <a:gd name="connsiteX2" fmla="*/ 109538 w 195263"/>
              <a:gd name="connsiteY2" fmla="*/ 0 h 128588"/>
              <a:gd name="connsiteX3" fmla="*/ 173831 w 195263"/>
              <a:gd name="connsiteY3" fmla="*/ 16669 h 128588"/>
              <a:gd name="connsiteX4" fmla="*/ 185738 w 195263"/>
              <a:gd name="connsiteY4" fmla="*/ 45244 h 128588"/>
              <a:gd name="connsiteX5" fmla="*/ 195263 w 195263"/>
              <a:gd name="connsiteY5" fmla="*/ 78581 h 128588"/>
              <a:gd name="connsiteX6" fmla="*/ 178594 w 195263"/>
              <a:gd name="connsiteY6" fmla="*/ 107156 h 128588"/>
              <a:gd name="connsiteX7" fmla="*/ 126206 w 195263"/>
              <a:gd name="connsiteY7" fmla="*/ 128588 h 128588"/>
              <a:gd name="connsiteX8" fmla="*/ 71438 w 195263"/>
              <a:gd name="connsiteY8" fmla="*/ 123825 h 128588"/>
              <a:gd name="connsiteX9" fmla="*/ 26194 w 195263"/>
              <a:gd name="connsiteY9" fmla="*/ 102394 h 128588"/>
              <a:gd name="connsiteX10" fmla="*/ 0 w 195263"/>
              <a:gd name="connsiteY10" fmla="*/ 52388 h 128588"/>
              <a:gd name="connsiteX0" fmla="*/ 0 w 195263"/>
              <a:gd name="connsiteY0" fmla="*/ 52388 h 128588"/>
              <a:gd name="connsiteX1" fmla="*/ 38100 w 195263"/>
              <a:gd name="connsiteY1" fmla="*/ 4763 h 128588"/>
              <a:gd name="connsiteX2" fmla="*/ 109538 w 195263"/>
              <a:gd name="connsiteY2" fmla="*/ 0 h 128588"/>
              <a:gd name="connsiteX3" fmla="*/ 173831 w 195263"/>
              <a:gd name="connsiteY3" fmla="*/ 16669 h 128588"/>
              <a:gd name="connsiteX4" fmla="*/ 185738 w 195263"/>
              <a:gd name="connsiteY4" fmla="*/ 45244 h 128588"/>
              <a:gd name="connsiteX5" fmla="*/ 195263 w 195263"/>
              <a:gd name="connsiteY5" fmla="*/ 78581 h 128588"/>
              <a:gd name="connsiteX6" fmla="*/ 178594 w 195263"/>
              <a:gd name="connsiteY6" fmla="*/ 107156 h 128588"/>
              <a:gd name="connsiteX7" fmla="*/ 126206 w 195263"/>
              <a:gd name="connsiteY7" fmla="*/ 128588 h 128588"/>
              <a:gd name="connsiteX8" fmla="*/ 71438 w 195263"/>
              <a:gd name="connsiteY8" fmla="*/ 123825 h 128588"/>
              <a:gd name="connsiteX9" fmla="*/ 26194 w 195263"/>
              <a:gd name="connsiteY9" fmla="*/ 102394 h 128588"/>
              <a:gd name="connsiteX10" fmla="*/ 0 w 195263"/>
              <a:gd name="connsiteY10" fmla="*/ 52388 h 128588"/>
              <a:gd name="connsiteX0" fmla="*/ 0 w 196059"/>
              <a:gd name="connsiteY0" fmla="*/ 52388 h 128588"/>
              <a:gd name="connsiteX1" fmla="*/ 38100 w 196059"/>
              <a:gd name="connsiteY1" fmla="*/ 4763 h 128588"/>
              <a:gd name="connsiteX2" fmla="*/ 109538 w 196059"/>
              <a:gd name="connsiteY2" fmla="*/ 0 h 128588"/>
              <a:gd name="connsiteX3" fmla="*/ 173831 w 196059"/>
              <a:gd name="connsiteY3" fmla="*/ 16669 h 128588"/>
              <a:gd name="connsiteX4" fmla="*/ 185738 w 196059"/>
              <a:gd name="connsiteY4" fmla="*/ 45244 h 128588"/>
              <a:gd name="connsiteX5" fmla="*/ 196059 w 196059"/>
              <a:gd name="connsiteY5" fmla="*/ 64258 h 128588"/>
              <a:gd name="connsiteX6" fmla="*/ 178594 w 196059"/>
              <a:gd name="connsiteY6" fmla="*/ 107156 h 128588"/>
              <a:gd name="connsiteX7" fmla="*/ 126206 w 196059"/>
              <a:gd name="connsiteY7" fmla="*/ 128588 h 128588"/>
              <a:gd name="connsiteX8" fmla="*/ 71438 w 196059"/>
              <a:gd name="connsiteY8" fmla="*/ 123825 h 128588"/>
              <a:gd name="connsiteX9" fmla="*/ 26194 w 196059"/>
              <a:gd name="connsiteY9" fmla="*/ 102394 h 128588"/>
              <a:gd name="connsiteX10" fmla="*/ 0 w 196059"/>
              <a:gd name="connsiteY10" fmla="*/ 52388 h 128588"/>
              <a:gd name="connsiteX0" fmla="*/ 0 w 196059"/>
              <a:gd name="connsiteY0" fmla="*/ 52388 h 128588"/>
              <a:gd name="connsiteX1" fmla="*/ 38100 w 196059"/>
              <a:gd name="connsiteY1" fmla="*/ 4763 h 128588"/>
              <a:gd name="connsiteX2" fmla="*/ 109538 w 196059"/>
              <a:gd name="connsiteY2" fmla="*/ 0 h 128588"/>
              <a:gd name="connsiteX3" fmla="*/ 173831 w 196059"/>
              <a:gd name="connsiteY3" fmla="*/ 16669 h 128588"/>
              <a:gd name="connsiteX4" fmla="*/ 185738 w 196059"/>
              <a:gd name="connsiteY4" fmla="*/ 41265 h 128588"/>
              <a:gd name="connsiteX5" fmla="*/ 196059 w 196059"/>
              <a:gd name="connsiteY5" fmla="*/ 64258 h 128588"/>
              <a:gd name="connsiteX6" fmla="*/ 178594 w 196059"/>
              <a:gd name="connsiteY6" fmla="*/ 107156 h 128588"/>
              <a:gd name="connsiteX7" fmla="*/ 126206 w 196059"/>
              <a:gd name="connsiteY7" fmla="*/ 128588 h 128588"/>
              <a:gd name="connsiteX8" fmla="*/ 71438 w 196059"/>
              <a:gd name="connsiteY8" fmla="*/ 123825 h 128588"/>
              <a:gd name="connsiteX9" fmla="*/ 26194 w 196059"/>
              <a:gd name="connsiteY9" fmla="*/ 102394 h 128588"/>
              <a:gd name="connsiteX10" fmla="*/ 0 w 196059"/>
              <a:gd name="connsiteY10" fmla="*/ 52388 h 128588"/>
              <a:gd name="connsiteX0" fmla="*/ 0 w 198446"/>
              <a:gd name="connsiteY0" fmla="*/ 62732 h 128588"/>
              <a:gd name="connsiteX1" fmla="*/ 40487 w 198446"/>
              <a:gd name="connsiteY1" fmla="*/ 4763 h 128588"/>
              <a:gd name="connsiteX2" fmla="*/ 111925 w 198446"/>
              <a:gd name="connsiteY2" fmla="*/ 0 h 128588"/>
              <a:gd name="connsiteX3" fmla="*/ 176218 w 198446"/>
              <a:gd name="connsiteY3" fmla="*/ 16669 h 128588"/>
              <a:gd name="connsiteX4" fmla="*/ 188125 w 198446"/>
              <a:gd name="connsiteY4" fmla="*/ 41265 h 128588"/>
              <a:gd name="connsiteX5" fmla="*/ 198446 w 198446"/>
              <a:gd name="connsiteY5" fmla="*/ 64258 h 128588"/>
              <a:gd name="connsiteX6" fmla="*/ 180981 w 198446"/>
              <a:gd name="connsiteY6" fmla="*/ 107156 h 128588"/>
              <a:gd name="connsiteX7" fmla="*/ 128593 w 198446"/>
              <a:gd name="connsiteY7" fmla="*/ 128588 h 128588"/>
              <a:gd name="connsiteX8" fmla="*/ 73825 w 198446"/>
              <a:gd name="connsiteY8" fmla="*/ 123825 h 128588"/>
              <a:gd name="connsiteX9" fmla="*/ 28581 w 198446"/>
              <a:gd name="connsiteY9" fmla="*/ 102394 h 128588"/>
              <a:gd name="connsiteX10" fmla="*/ 0 w 198446"/>
              <a:gd name="connsiteY10" fmla="*/ 62732 h 128588"/>
              <a:gd name="connsiteX0" fmla="*/ 0 w 196854"/>
              <a:gd name="connsiteY0" fmla="*/ 63528 h 128588"/>
              <a:gd name="connsiteX1" fmla="*/ 38895 w 196854"/>
              <a:gd name="connsiteY1" fmla="*/ 4763 h 128588"/>
              <a:gd name="connsiteX2" fmla="*/ 110333 w 196854"/>
              <a:gd name="connsiteY2" fmla="*/ 0 h 128588"/>
              <a:gd name="connsiteX3" fmla="*/ 174626 w 196854"/>
              <a:gd name="connsiteY3" fmla="*/ 16669 h 128588"/>
              <a:gd name="connsiteX4" fmla="*/ 186533 w 196854"/>
              <a:gd name="connsiteY4" fmla="*/ 41265 h 128588"/>
              <a:gd name="connsiteX5" fmla="*/ 196854 w 196854"/>
              <a:gd name="connsiteY5" fmla="*/ 64258 h 128588"/>
              <a:gd name="connsiteX6" fmla="*/ 179389 w 196854"/>
              <a:gd name="connsiteY6" fmla="*/ 107156 h 128588"/>
              <a:gd name="connsiteX7" fmla="*/ 127001 w 196854"/>
              <a:gd name="connsiteY7" fmla="*/ 128588 h 128588"/>
              <a:gd name="connsiteX8" fmla="*/ 72233 w 196854"/>
              <a:gd name="connsiteY8" fmla="*/ 123825 h 128588"/>
              <a:gd name="connsiteX9" fmla="*/ 26989 w 196854"/>
              <a:gd name="connsiteY9" fmla="*/ 102394 h 128588"/>
              <a:gd name="connsiteX10" fmla="*/ 0 w 196854"/>
              <a:gd name="connsiteY10" fmla="*/ 63528 h 128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6854" h="128588">
                <a:moveTo>
                  <a:pt x="0" y="63528"/>
                </a:moveTo>
                <a:lnTo>
                  <a:pt x="38895" y="4763"/>
                </a:lnTo>
                <a:lnTo>
                  <a:pt x="110333" y="0"/>
                </a:lnTo>
                <a:lnTo>
                  <a:pt x="174626" y="16669"/>
                </a:lnTo>
                <a:lnTo>
                  <a:pt x="186533" y="41265"/>
                </a:lnTo>
                <a:lnTo>
                  <a:pt x="196854" y="64258"/>
                </a:lnTo>
                <a:lnTo>
                  <a:pt x="179389" y="107156"/>
                </a:lnTo>
                <a:lnTo>
                  <a:pt x="127001" y="128588"/>
                </a:lnTo>
                <a:lnTo>
                  <a:pt x="72233" y="123825"/>
                </a:lnTo>
                <a:lnTo>
                  <a:pt x="26989" y="102394"/>
                </a:lnTo>
                <a:lnTo>
                  <a:pt x="0" y="63528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Calibri" panose="020F0502020204030204" pitchFamily="34" charset="0"/>
            </a:endParaRPr>
          </a:p>
        </p:txBody>
      </p:sp>
      <p:cxnSp>
        <p:nvCxnSpPr>
          <p:cNvPr id="32" name="Egyenes összekötő 31"/>
          <p:cNvCxnSpPr/>
          <p:nvPr/>
        </p:nvCxnSpPr>
        <p:spPr bwMode="auto">
          <a:xfrm flipH="1">
            <a:off x="6300191" y="4591708"/>
            <a:ext cx="0" cy="505937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Egyenes összekötő 36"/>
          <p:cNvCxnSpPr>
            <a:endCxn id="30" idx="5"/>
          </p:cNvCxnSpPr>
          <p:nvPr/>
        </p:nvCxnSpPr>
        <p:spPr bwMode="auto">
          <a:xfrm>
            <a:off x="4711477" y="6026400"/>
            <a:ext cx="586705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Egyenes összekötő 54"/>
          <p:cNvCxnSpPr>
            <a:stCxn id="51" idx="1"/>
          </p:cNvCxnSpPr>
          <p:nvPr/>
        </p:nvCxnSpPr>
        <p:spPr bwMode="auto">
          <a:xfrm>
            <a:off x="4455577" y="5712011"/>
            <a:ext cx="450891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6" name="Egyenes összekötő 55"/>
          <p:cNvCxnSpPr/>
          <p:nvPr/>
        </p:nvCxnSpPr>
        <p:spPr bwMode="auto">
          <a:xfrm>
            <a:off x="5341640" y="4211619"/>
            <a:ext cx="2052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Lekerekített téglalapbuborék 2"/>
          <p:cNvSpPr/>
          <p:nvPr/>
        </p:nvSpPr>
        <p:spPr bwMode="auto">
          <a:xfrm>
            <a:off x="5657459" y="6026509"/>
            <a:ext cx="2242593" cy="354819"/>
          </a:xfrm>
          <a:prstGeom prst="wedgeRoundRectCallout">
            <a:avLst>
              <a:gd name="adj1" fmla="val -78834"/>
              <a:gd name="adj2" fmla="val -377713"/>
              <a:gd name="adj3" fmla="val 1666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A felület súlypontja</a:t>
            </a:r>
          </a:p>
        </p:txBody>
      </p:sp>
      <p:cxnSp>
        <p:nvCxnSpPr>
          <p:cNvPr id="11" name="Egyenes összekötő nyíllal 10"/>
          <p:cNvCxnSpPr/>
          <p:nvPr/>
        </p:nvCxnSpPr>
        <p:spPr bwMode="auto">
          <a:xfrm>
            <a:off x="5209728" y="4941168"/>
            <a:ext cx="1008112" cy="0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Egyenes összekötő nyíllal 12"/>
          <p:cNvCxnSpPr/>
          <p:nvPr/>
        </p:nvCxnSpPr>
        <p:spPr bwMode="auto">
          <a:xfrm>
            <a:off x="4057600" y="4211619"/>
            <a:ext cx="0" cy="63247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Ellipszis 13"/>
          <p:cNvSpPr/>
          <p:nvPr/>
        </p:nvSpPr>
        <p:spPr bwMode="auto">
          <a:xfrm>
            <a:off x="4965259" y="4808093"/>
            <a:ext cx="72008" cy="72008"/>
          </a:xfrm>
          <a:prstGeom prst="ellipse">
            <a:avLst/>
          </a:prstGeom>
          <a:solidFill>
            <a:schemeClr val="bg2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Calibri" panose="020F0502020204030204" pitchFamily="34" charset="0"/>
            </a:endParaRPr>
          </a:p>
        </p:txBody>
      </p:sp>
      <p:cxnSp>
        <p:nvCxnSpPr>
          <p:cNvPr id="38" name="Egyenes összekötő 37"/>
          <p:cNvCxnSpPr/>
          <p:nvPr/>
        </p:nvCxnSpPr>
        <p:spPr bwMode="auto">
          <a:xfrm flipH="1" flipV="1">
            <a:off x="3985592" y="4844097"/>
            <a:ext cx="2988000" cy="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FF0000"/>
            </a:solidFill>
            <a:prstDash val="lgDash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Egyenes összekötő 38"/>
          <p:cNvCxnSpPr/>
          <p:nvPr/>
        </p:nvCxnSpPr>
        <p:spPr bwMode="auto">
          <a:xfrm flipV="1">
            <a:off x="5004829" y="4535919"/>
            <a:ext cx="469" cy="1934796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FF0000"/>
            </a:solidFill>
            <a:prstDash val="lgDash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17" name="Objektum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1765931"/>
              </p:ext>
            </p:extLst>
          </p:nvPr>
        </p:nvGraphicFramePr>
        <p:xfrm>
          <a:off x="594644" y="3579813"/>
          <a:ext cx="2393180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23" name="Equation" r:id="rId5" imgW="1015920" imgH="228600" progId="Equation.3">
                  <p:embed/>
                </p:oleObj>
              </mc:Choice>
              <mc:Fallback>
                <p:oleObj name="Equation" r:id="rId5" imgW="10159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644" y="3579813"/>
                        <a:ext cx="2393180" cy="54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ktum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6904950"/>
              </p:ext>
            </p:extLst>
          </p:nvPr>
        </p:nvGraphicFramePr>
        <p:xfrm>
          <a:off x="596900" y="4149725"/>
          <a:ext cx="2422525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24" name="Equation" r:id="rId7" imgW="1028520" imgH="228600" progId="Equation.3">
                  <p:embed/>
                </p:oleObj>
              </mc:Choice>
              <mc:Fallback>
                <p:oleObj name="Equation" r:id="rId7" imgW="10285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900" y="4149725"/>
                        <a:ext cx="2422525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Lekerekített téglalapbuborék 2"/>
          <p:cNvSpPr/>
          <p:nvPr/>
        </p:nvSpPr>
        <p:spPr bwMode="auto">
          <a:xfrm>
            <a:off x="3337521" y="6293305"/>
            <a:ext cx="648071" cy="354819"/>
          </a:xfrm>
          <a:prstGeom prst="wedgeRoundRectCallout">
            <a:avLst>
              <a:gd name="adj1" fmla="val 194812"/>
              <a:gd name="adj2" fmla="val -98750"/>
              <a:gd name="adj3" fmla="val 1666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8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A</a:t>
            </a:r>
            <a:r>
              <a:rPr kumimoji="0" lang="hu-HU" sz="1800" b="0" i="1" u="none" strike="noStrike" cap="none" normalizeH="0" baseline="-25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v</a:t>
            </a:r>
            <a:endParaRPr kumimoji="0" lang="hu-HU" sz="1800" b="0" i="1" u="none" strike="noStrike" cap="none" normalizeH="0" baseline="-2500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9" name="Szövegdoboz 18"/>
          <p:cNvSpPr txBox="1"/>
          <p:nvPr/>
        </p:nvSpPr>
        <p:spPr>
          <a:xfrm>
            <a:off x="3707904" y="4293096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hu-HU" i="1" baseline="-250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s</a:t>
            </a:r>
            <a:endParaRPr lang="hu-HU" i="1" baseline="-25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3" name="Lekerekített téglalapbuborék 2"/>
          <p:cNvSpPr/>
          <p:nvPr/>
        </p:nvSpPr>
        <p:spPr bwMode="auto">
          <a:xfrm>
            <a:off x="6649556" y="3463112"/>
            <a:ext cx="648071" cy="354819"/>
          </a:xfrm>
          <a:prstGeom prst="wedgeRoundRectCallout">
            <a:avLst>
              <a:gd name="adj1" fmla="val -74287"/>
              <a:gd name="adj2" fmla="val 318366"/>
              <a:gd name="adj3" fmla="val 1666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A</a:t>
            </a:r>
            <a:r>
              <a:rPr kumimoji="0" lang="hu-HU" sz="1800" b="0" i="1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h</a:t>
            </a:r>
          </a:p>
        </p:txBody>
      </p:sp>
      <p:sp>
        <p:nvSpPr>
          <p:cNvPr id="44" name="Lekerekített téglalapbuborék 2"/>
          <p:cNvSpPr/>
          <p:nvPr/>
        </p:nvSpPr>
        <p:spPr bwMode="auto">
          <a:xfrm>
            <a:off x="2195736" y="5712011"/>
            <a:ext cx="648071" cy="354819"/>
          </a:xfrm>
          <a:prstGeom prst="wedgeRoundRectCallout">
            <a:avLst>
              <a:gd name="adj1" fmla="val 381000"/>
              <a:gd name="adj2" fmla="val -157199"/>
              <a:gd name="adj3" fmla="val 1666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8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F</a:t>
            </a:r>
            <a:r>
              <a:rPr kumimoji="0" lang="hu-HU" sz="1800" b="0" i="1" u="none" strike="noStrike" cap="none" normalizeH="0" baseline="-25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v</a:t>
            </a:r>
            <a:endParaRPr kumimoji="0" lang="hu-HU" sz="1800" b="0" i="1" u="none" strike="noStrike" cap="none" normalizeH="0" baseline="-2500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5" name="Lekerekített téglalapbuborék 2"/>
          <p:cNvSpPr/>
          <p:nvPr/>
        </p:nvSpPr>
        <p:spPr bwMode="auto">
          <a:xfrm>
            <a:off x="5709933" y="3448934"/>
            <a:ext cx="648071" cy="354819"/>
          </a:xfrm>
          <a:prstGeom prst="wedgeRoundRectCallout">
            <a:avLst>
              <a:gd name="adj1" fmla="val -74288"/>
              <a:gd name="adj2" fmla="val 363532"/>
              <a:gd name="adj3" fmla="val 1666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8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F</a:t>
            </a:r>
            <a:r>
              <a:rPr kumimoji="0" lang="hu-HU" sz="1800" b="0" i="1" u="none" strike="noStrike" cap="none" normalizeH="0" baseline="-25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h</a:t>
            </a:r>
            <a:endParaRPr kumimoji="0" lang="hu-HU" sz="1800" b="0" i="1" u="none" strike="noStrike" cap="none" normalizeH="0" baseline="-2500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cxnSp>
        <p:nvCxnSpPr>
          <p:cNvPr id="53" name="Egyenes összekötő 52"/>
          <p:cNvCxnSpPr/>
          <p:nvPr/>
        </p:nvCxnSpPr>
        <p:spPr bwMode="auto">
          <a:xfrm>
            <a:off x="7164224" y="3957856"/>
            <a:ext cx="0" cy="197276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Szövegdoboz 22"/>
          <p:cNvSpPr txBox="1"/>
          <p:nvPr/>
        </p:nvSpPr>
        <p:spPr>
          <a:xfrm>
            <a:off x="431873" y="1628800"/>
            <a:ext cx="82549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A felületet terhelő erő vízszintes komponensének hatásvonala minden esetben a felület geometriai súlypontja alatt található, ami a nyomáseloszlásból következik</a:t>
            </a:r>
            <a:endParaRPr lang="hu-HU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4875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" grpId="0" uiExpand="1" build="p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3479"/>
          </a:xfrm>
        </p:spPr>
        <p:txBody>
          <a:bodyPr/>
          <a:lstStyle/>
          <a:p>
            <a:r>
              <a:rPr lang="hu-HU" sz="3200" dirty="0" smtClean="0">
                <a:latin typeface="Calibri" panose="020F0502020204030204" pitchFamily="34" charset="0"/>
              </a:rPr>
              <a:t>Arkhimédész törvénye</a:t>
            </a:r>
            <a:endParaRPr lang="hu-HU" sz="3200" dirty="0">
              <a:latin typeface="Calibri" panose="020F0502020204030204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2268311"/>
          </a:xfrm>
        </p:spPr>
        <p:txBody>
          <a:bodyPr/>
          <a:lstStyle/>
          <a:p>
            <a:pPr marL="0" indent="0" algn="just">
              <a:buNone/>
            </a:pPr>
            <a:r>
              <a:rPr lang="hu-HU" sz="2000" dirty="0" smtClean="0">
                <a:latin typeface="Calibri" panose="020F0502020204030204" pitchFamily="34" charset="0"/>
              </a:rPr>
              <a:t>A kontinuumba részben vagy egészen bemerülő testen a kontinuumra ható erőterek eredő térerősségével ellentétes irányú erő ébred, mely a kiszorított kontinuum tömege és az eredő térerősség szorzataként számítható ki.</a:t>
            </a:r>
          </a:p>
          <a:p>
            <a:pPr marL="0" indent="0" algn="just">
              <a:buNone/>
            </a:pPr>
            <a:r>
              <a:rPr lang="hu-HU" sz="2000" dirty="0" smtClean="0">
                <a:latin typeface="Calibri" panose="020F0502020204030204" pitchFamily="34" charset="0"/>
              </a:rPr>
              <a:t>Ha csak a gravitációs erőtér hatása alatt áll a kontinuum:</a:t>
            </a:r>
          </a:p>
        </p:txBody>
      </p:sp>
      <p:grpSp>
        <p:nvGrpSpPr>
          <p:cNvPr id="24" name="Csoportba foglalás 23"/>
          <p:cNvGrpSpPr/>
          <p:nvPr/>
        </p:nvGrpSpPr>
        <p:grpSpPr>
          <a:xfrm>
            <a:off x="971600" y="3749938"/>
            <a:ext cx="3168352" cy="2426740"/>
            <a:chOff x="971600" y="3522540"/>
            <a:chExt cx="3168352" cy="2426740"/>
          </a:xfrm>
        </p:grpSpPr>
        <p:cxnSp>
          <p:nvCxnSpPr>
            <p:cNvPr id="8" name="Egyenes összekötő 7"/>
            <p:cNvCxnSpPr/>
            <p:nvPr/>
          </p:nvCxnSpPr>
          <p:spPr bwMode="auto">
            <a:xfrm>
              <a:off x="971600" y="3522540"/>
              <a:ext cx="0" cy="242674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Egyenes összekötő 9"/>
            <p:cNvCxnSpPr/>
            <p:nvPr/>
          </p:nvCxnSpPr>
          <p:spPr bwMode="auto">
            <a:xfrm>
              <a:off x="971600" y="5949280"/>
              <a:ext cx="3168352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" name="Egyenes összekötő 10"/>
            <p:cNvCxnSpPr/>
            <p:nvPr/>
          </p:nvCxnSpPr>
          <p:spPr bwMode="auto">
            <a:xfrm>
              <a:off x="4139952" y="3522540"/>
              <a:ext cx="0" cy="242674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Téglalap 11"/>
            <p:cNvSpPr/>
            <p:nvPr/>
          </p:nvSpPr>
          <p:spPr bwMode="auto">
            <a:xfrm>
              <a:off x="971600" y="4005064"/>
              <a:ext cx="3168352" cy="1944216"/>
            </a:xfrm>
            <a:prstGeom prst="rect">
              <a:avLst/>
            </a:prstGeom>
            <a:solidFill>
              <a:srgbClr val="00B0F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u-HU" sz="1800" b="0" i="0" u="none" strike="noStrike" cap="none" normalizeH="0" baseline="0" smtClean="0">
                <a:ln>
                  <a:noFill/>
                </a:ln>
                <a:solidFill>
                  <a:srgbClr val="FF9623"/>
                </a:solidFill>
                <a:effectLst/>
                <a:latin typeface="Calibri" panose="020F0502020204030204" pitchFamily="34" charset="0"/>
              </a:endParaRPr>
            </a:p>
          </p:txBody>
        </p:sp>
      </p:grpSp>
      <p:sp>
        <p:nvSpPr>
          <p:cNvPr id="13" name="Téglalap 12"/>
          <p:cNvSpPr/>
          <p:nvPr/>
        </p:nvSpPr>
        <p:spPr bwMode="auto">
          <a:xfrm>
            <a:off x="1835696" y="4880534"/>
            <a:ext cx="720080" cy="553317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Calibri" panose="020F0502020204030204" pitchFamily="34" charset="0"/>
            </a:endParaRPr>
          </a:p>
        </p:txBody>
      </p:sp>
      <p:cxnSp>
        <p:nvCxnSpPr>
          <p:cNvPr id="15" name="Egyenes összekötő 14"/>
          <p:cNvCxnSpPr/>
          <p:nvPr/>
        </p:nvCxnSpPr>
        <p:spPr bwMode="auto">
          <a:xfrm flipH="1">
            <a:off x="1187624" y="5433851"/>
            <a:ext cx="72008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Egyenes összekötő 16"/>
          <p:cNvCxnSpPr/>
          <p:nvPr/>
        </p:nvCxnSpPr>
        <p:spPr bwMode="auto">
          <a:xfrm>
            <a:off x="2555776" y="4880534"/>
            <a:ext cx="86409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Egyenes összekötő nyíllal 18"/>
          <p:cNvCxnSpPr/>
          <p:nvPr/>
        </p:nvCxnSpPr>
        <p:spPr bwMode="auto">
          <a:xfrm>
            <a:off x="1403648" y="4232462"/>
            <a:ext cx="0" cy="120138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Egyenes összekötő nyíllal 20"/>
          <p:cNvCxnSpPr/>
          <p:nvPr/>
        </p:nvCxnSpPr>
        <p:spPr bwMode="auto">
          <a:xfrm>
            <a:off x="3203848" y="4232462"/>
            <a:ext cx="0" cy="64807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" name="Szövegdoboz 21"/>
          <p:cNvSpPr txBox="1"/>
          <p:nvPr/>
        </p:nvSpPr>
        <p:spPr>
          <a:xfrm>
            <a:off x="1115616" y="4716773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i="1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hu-HU" sz="1400" i="1" baseline="-250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a</a:t>
            </a:r>
            <a:endParaRPr lang="hu-HU" sz="1400" i="1" baseline="-25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3" name="Szövegdoboz 22"/>
          <p:cNvSpPr txBox="1"/>
          <p:nvPr/>
        </p:nvSpPr>
        <p:spPr>
          <a:xfrm>
            <a:off x="3203847" y="4402265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i="1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hu-HU" sz="1400" i="1" baseline="-250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f</a:t>
            </a:r>
            <a:endParaRPr lang="hu-HU" sz="1400" i="1" baseline="-25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5" name="Lekerekített téglalapbuborék 24"/>
          <p:cNvSpPr/>
          <p:nvPr/>
        </p:nvSpPr>
        <p:spPr bwMode="auto">
          <a:xfrm>
            <a:off x="3023827" y="6047076"/>
            <a:ext cx="360039" cy="406260"/>
          </a:xfrm>
          <a:prstGeom prst="wedgeRoundRectCallout">
            <a:avLst>
              <a:gd name="adj1" fmla="val -219484"/>
              <a:gd name="adj2" fmla="val -200461"/>
              <a:gd name="adj3" fmla="val 1666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A</a:t>
            </a:r>
          </a:p>
        </p:txBody>
      </p:sp>
      <p:sp>
        <p:nvSpPr>
          <p:cNvPr id="26" name="Felfelé nyíl 25"/>
          <p:cNvSpPr/>
          <p:nvPr/>
        </p:nvSpPr>
        <p:spPr bwMode="auto">
          <a:xfrm>
            <a:off x="2014354" y="5105693"/>
            <a:ext cx="360948" cy="648072"/>
          </a:xfrm>
          <a:prstGeom prst="up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7" name="Szövegdoboz 26"/>
          <p:cNvSpPr txBox="1"/>
          <p:nvPr/>
        </p:nvSpPr>
        <p:spPr>
          <a:xfrm>
            <a:off x="2022718" y="5762486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i="1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F</a:t>
            </a:r>
            <a:r>
              <a:rPr lang="hu-HU" sz="1400" i="1" baseline="-250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fh</a:t>
            </a:r>
            <a:endParaRPr lang="hu-HU" sz="1400" i="1" baseline="-25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6" name="Objektu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4749231"/>
              </p:ext>
            </p:extLst>
          </p:nvPr>
        </p:nvGraphicFramePr>
        <p:xfrm>
          <a:off x="971600" y="2609244"/>
          <a:ext cx="6561973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6" name="Equation" r:id="rId3" imgW="2933640" imgH="241200" progId="Equation.3">
                  <p:embed/>
                </p:oleObj>
              </mc:Choice>
              <mc:Fallback>
                <p:oleObj name="Equation" r:id="rId3" imgW="293364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71600" y="2609244"/>
                        <a:ext cx="6561973" cy="54000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34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0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</p:spTree>
    <p:extLst>
      <p:ext uri="{BB962C8B-B14F-4D97-AF65-F5344CB8AC3E}">
        <p14:creationId xmlns:p14="http://schemas.microsoft.com/office/powerpoint/2010/main" val="1322984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3" grpId="0" animBg="1"/>
      <p:bldP spid="22" grpId="0"/>
      <p:bldP spid="23" grpId="0"/>
      <p:bldP spid="25" grpId="0" animBg="1"/>
      <p:bldP spid="26" grpId="0" animBg="1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3479"/>
          </a:xfrm>
        </p:spPr>
        <p:txBody>
          <a:bodyPr/>
          <a:lstStyle/>
          <a:p>
            <a:r>
              <a:rPr lang="hu-HU" sz="3200" dirty="0" smtClean="0">
                <a:latin typeface="Calibri" panose="020F0502020204030204" pitchFamily="34" charset="0"/>
              </a:rPr>
              <a:t>A felületi feszültség</a:t>
            </a:r>
            <a:endParaRPr lang="hu-HU" sz="3200" dirty="0">
              <a:latin typeface="Calibri" panose="020F0502020204030204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980727"/>
            <a:ext cx="8229600" cy="4968553"/>
          </a:xfrm>
        </p:spPr>
        <p:txBody>
          <a:bodyPr/>
          <a:lstStyle/>
          <a:p>
            <a:pPr marL="0" indent="0" algn="just">
              <a:buNone/>
            </a:pPr>
            <a:r>
              <a:rPr lang="hu-HU" sz="2000" dirty="0" smtClean="0">
                <a:latin typeface="Calibri" panose="020F0502020204030204" pitchFamily="34" charset="0"/>
              </a:rPr>
              <a:t>A nyugvó kontinuumok alaptörvénye szerint a kontinuumban az eredő térerősségre minden pontban merőleges állandó nyomású, ún. ekvipotenciális felületek vannak. </a:t>
            </a:r>
          </a:p>
          <a:p>
            <a:pPr marL="0" indent="0" algn="just">
              <a:buNone/>
            </a:pPr>
            <a:endParaRPr lang="hu-HU" sz="2000" dirty="0">
              <a:latin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hu-HU" sz="2000" dirty="0" smtClean="0">
                <a:latin typeface="Calibri" panose="020F0502020204030204" pitchFamily="34" charset="0"/>
              </a:rPr>
              <a:t>Ebből következik, hogy a folyadékok szabad felszíne is ekvipotenciális felület, mely a csak a gravitációs erőtér hatása alatt álló folyadékok esetében „vízszintes”.</a:t>
            </a:r>
          </a:p>
          <a:p>
            <a:pPr marL="0" indent="0" algn="just">
              <a:buNone/>
            </a:pPr>
            <a:endParaRPr lang="hu-HU" sz="2000" dirty="0">
              <a:latin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hu-HU" sz="2000" dirty="0" smtClean="0">
                <a:latin typeface="Calibri" panose="020F0502020204030204" pitchFamily="34" charset="0"/>
              </a:rPr>
              <a:t>A fenti tétel nem teljesül a folyadékot tartalmazó tartályok, medencék, stb. folyadékkal érintkező felületének közvetlen közelében, a folyadékban mozgó/keletkező lég-, ill. gőzbuborékokra valamint a kis mennyiségű és következésképen kis tömegű folyadékok (cseppek) esetében. Ilyenkor a folyadék felszínének meggörbülése figyelhető meg, aminek oka a határfelületi, vagy röviden: felületi feszültség.</a:t>
            </a:r>
          </a:p>
          <a:p>
            <a:pPr marL="0" indent="0" algn="just">
              <a:buNone/>
            </a:pPr>
            <a:r>
              <a:rPr lang="hu-HU" sz="2000" dirty="0" smtClean="0">
                <a:latin typeface="Calibri" panose="020F0502020204030204" pitchFamily="34" charset="0"/>
              </a:rPr>
              <a:t> </a:t>
            </a:r>
          </a:p>
          <a:p>
            <a:pPr marL="0" indent="0" algn="just">
              <a:buNone/>
            </a:pPr>
            <a:endParaRPr lang="hu-HU" sz="2000" dirty="0">
              <a:latin typeface="Calibri" panose="020F0502020204030204" pitchFamily="34" charset="0"/>
            </a:endParaRPr>
          </a:p>
        </p:txBody>
      </p:sp>
      <p:sp>
        <p:nvSpPr>
          <p:cNvPr id="33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Mechatronika és Gépszerkezettan Tanszék</a:t>
            </a:r>
          </a:p>
        </p:txBody>
      </p:sp>
      <p:sp>
        <p:nvSpPr>
          <p:cNvPr id="34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Dr. </a:t>
            </a:r>
            <a:r>
              <a:rPr lang="hu-HU" sz="1000" b="1" i="1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Író Béla</a:t>
            </a:r>
          </a:p>
        </p:txBody>
      </p:sp>
    </p:spTree>
    <p:extLst>
      <p:ext uri="{BB962C8B-B14F-4D97-AF65-F5344CB8AC3E}">
        <p14:creationId xmlns:p14="http://schemas.microsoft.com/office/powerpoint/2010/main" val="2886044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3479"/>
          </a:xfrm>
        </p:spPr>
        <p:txBody>
          <a:bodyPr/>
          <a:lstStyle/>
          <a:p>
            <a:r>
              <a:rPr lang="hu-HU" sz="3200" dirty="0" smtClean="0">
                <a:latin typeface="Calibri" panose="020F0502020204030204" pitchFamily="34" charset="0"/>
              </a:rPr>
              <a:t>A felületi feszültség</a:t>
            </a:r>
            <a:endParaRPr lang="hu-HU" sz="3200" dirty="0">
              <a:latin typeface="Calibri" panose="020F0502020204030204" pitchFamily="34" charset="0"/>
            </a:endParaRPr>
          </a:p>
        </p:txBody>
      </p:sp>
      <p:sp>
        <p:nvSpPr>
          <p:cNvPr id="33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Mechatronika és Gépszerkezettan Tanszék</a:t>
            </a:r>
          </a:p>
        </p:txBody>
      </p:sp>
      <p:sp>
        <p:nvSpPr>
          <p:cNvPr id="34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Dr. </a:t>
            </a:r>
            <a:r>
              <a:rPr lang="hu-HU" sz="1000" b="1" i="1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Író Béla</a:t>
            </a:r>
          </a:p>
        </p:txBody>
      </p:sp>
      <p:sp>
        <p:nvSpPr>
          <p:cNvPr id="6" name="Tartalom helye 2"/>
          <p:cNvSpPr txBox="1">
            <a:spLocks/>
          </p:cNvSpPr>
          <p:nvPr/>
        </p:nvSpPr>
        <p:spPr bwMode="auto">
          <a:xfrm>
            <a:off x="457200" y="1052735"/>
            <a:ext cx="8229600" cy="2668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>
              <a:buNone/>
            </a:pPr>
            <a:r>
              <a:rPr lang="hu-HU" sz="2000" dirty="0">
                <a:latin typeface="Calibri" panose="020F0502020204030204" pitchFamily="34" charset="0"/>
              </a:rPr>
              <a:t>A felületi feszültség oka az, hogy pl. a víz felszínét alkotó molekuláris vastagságú réteg két oldalán különböző erők hatnak. A víztömeggel érintkező oldalon víz molekulák találhatók, melyek jóval nagyobb kohéziós erővel hatnak a felszíni rétegre, mint az annak másik oldalán található levegő molekulák, amelyek között a kohéziós erő sokkal kisebb.</a:t>
            </a:r>
          </a:p>
          <a:p>
            <a:pPr marL="0" indent="0" algn="just">
              <a:buFontTx/>
              <a:buNone/>
            </a:pPr>
            <a:r>
              <a:rPr lang="hu-HU" sz="2000" kern="0" dirty="0" smtClean="0">
                <a:latin typeface="Calibri" panose="020F0502020204030204" pitchFamily="34" charset="0"/>
              </a:rPr>
              <a:t>A kohéziós erők közötti </a:t>
            </a:r>
            <a:r>
              <a:rPr lang="hu-HU" sz="2000" u="sng" kern="0" dirty="0" smtClean="0">
                <a:latin typeface="Calibri" panose="020F0502020204030204" pitchFamily="34" charset="0"/>
              </a:rPr>
              <a:t>különbség</a:t>
            </a:r>
            <a:r>
              <a:rPr lang="hu-HU" sz="2000" kern="0" dirty="0" smtClean="0">
                <a:latin typeface="Calibri" panose="020F0502020204030204" pitchFamily="34" charset="0"/>
              </a:rPr>
              <a:t> nagyságának függvényében a kontinuumot határoló molekuláris vastagságú réteg úgy viselkedik mint egy kifeszített „hártya”, melyet a határfelületi feszültség „tart kifeszítve”.  </a:t>
            </a:r>
            <a:endParaRPr lang="hu-HU" sz="2000" kern="0" dirty="0">
              <a:latin typeface="Calibri" panose="020F0502020204030204" pitchFamily="34" charset="0"/>
            </a:endParaRPr>
          </a:p>
        </p:txBody>
      </p:sp>
      <p:grpSp>
        <p:nvGrpSpPr>
          <p:cNvPr id="4" name="Csoportba foglalás 3"/>
          <p:cNvGrpSpPr/>
          <p:nvPr/>
        </p:nvGrpSpPr>
        <p:grpSpPr>
          <a:xfrm>
            <a:off x="3136723" y="3922619"/>
            <a:ext cx="2870553" cy="2026661"/>
            <a:chOff x="3136723" y="3922619"/>
            <a:chExt cx="2870553" cy="2026661"/>
          </a:xfrm>
        </p:grpSpPr>
        <p:sp>
          <p:nvSpPr>
            <p:cNvPr id="28" name="Kör 27"/>
            <p:cNvSpPr/>
            <p:nvPr/>
          </p:nvSpPr>
          <p:spPr bwMode="auto">
            <a:xfrm flipV="1">
              <a:off x="4273091" y="4305119"/>
              <a:ext cx="585000" cy="585000"/>
            </a:xfrm>
            <a:prstGeom prst="pie">
              <a:avLst>
                <a:gd name="adj1" fmla="val 0"/>
                <a:gd name="adj2" fmla="val 10783714"/>
              </a:avLst>
            </a:prstGeom>
            <a:solidFill>
              <a:srgbClr val="FFFF00">
                <a:alpha val="50000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u-HU" sz="1800" b="0" i="0" u="none" strike="noStrike" cap="none" normalizeH="0" baseline="0" smtClean="0">
                <a:ln>
                  <a:noFill/>
                </a:ln>
                <a:solidFill>
                  <a:srgbClr val="FF9623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29" name="Téglalap 28"/>
            <p:cNvSpPr/>
            <p:nvPr/>
          </p:nvSpPr>
          <p:spPr bwMode="auto">
            <a:xfrm>
              <a:off x="3136723" y="4598981"/>
              <a:ext cx="2870553" cy="1350299"/>
            </a:xfrm>
            <a:prstGeom prst="rect">
              <a:avLst/>
            </a:prstGeom>
            <a:solidFill>
              <a:srgbClr val="00B0F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u-HU" sz="1800" b="0" i="0" u="none" strike="noStrike" cap="none" normalizeH="0" baseline="0" smtClean="0">
                <a:ln>
                  <a:noFill/>
                </a:ln>
                <a:solidFill>
                  <a:srgbClr val="FF9623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30" name="Kör 29"/>
            <p:cNvSpPr/>
            <p:nvPr/>
          </p:nvSpPr>
          <p:spPr bwMode="auto">
            <a:xfrm>
              <a:off x="3901449" y="3922619"/>
              <a:ext cx="1350000" cy="1350000"/>
            </a:xfrm>
            <a:prstGeom prst="pie">
              <a:avLst>
                <a:gd name="adj1" fmla="val 0"/>
                <a:gd name="adj2" fmla="val 10805730"/>
              </a:avLst>
            </a:prstGeom>
            <a:solidFill>
              <a:schemeClr val="accent1">
                <a:alpha val="44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u-HU" sz="1800" b="0" i="0" u="none" strike="noStrike" cap="none" normalizeH="0" baseline="0" smtClean="0">
                <a:ln>
                  <a:noFill/>
                </a:ln>
                <a:solidFill>
                  <a:srgbClr val="FF9623"/>
                </a:solidFill>
                <a:effectLst/>
                <a:latin typeface="Calibri" panose="020F0502020204030204" pitchFamily="34" charset="0"/>
              </a:endParaRPr>
            </a:p>
          </p:txBody>
        </p:sp>
        <p:cxnSp>
          <p:nvCxnSpPr>
            <p:cNvPr id="31" name="Egyenes összekötő nyíllal 30"/>
            <p:cNvCxnSpPr/>
            <p:nvPr/>
          </p:nvCxnSpPr>
          <p:spPr bwMode="auto">
            <a:xfrm>
              <a:off x="4576450" y="4599131"/>
              <a:ext cx="0" cy="675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Egyenes összekötő nyíllal 31"/>
            <p:cNvCxnSpPr>
              <a:stCxn id="39" idx="3"/>
            </p:cNvCxnSpPr>
            <p:nvPr/>
          </p:nvCxnSpPr>
          <p:spPr bwMode="auto">
            <a:xfrm flipH="1">
              <a:off x="4099152" y="4677098"/>
              <a:ext cx="413651" cy="39933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" name="Egyenes összekötő nyíllal 34"/>
            <p:cNvCxnSpPr>
              <a:stCxn id="39" idx="5"/>
            </p:cNvCxnSpPr>
            <p:nvPr/>
          </p:nvCxnSpPr>
          <p:spPr bwMode="auto">
            <a:xfrm>
              <a:off x="4640096" y="4677098"/>
              <a:ext cx="432384" cy="39933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Egyenes összekötő nyíllal 35"/>
            <p:cNvCxnSpPr>
              <a:stCxn id="39" idx="0"/>
            </p:cNvCxnSpPr>
            <p:nvPr/>
          </p:nvCxnSpPr>
          <p:spPr bwMode="auto">
            <a:xfrm flipH="1" flipV="1">
              <a:off x="4572000" y="4310616"/>
              <a:ext cx="4450" cy="21282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Egyenes összekötő nyíllal 36"/>
            <p:cNvCxnSpPr>
              <a:stCxn id="39" idx="7"/>
            </p:cNvCxnSpPr>
            <p:nvPr/>
          </p:nvCxnSpPr>
          <p:spPr bwMode="auto">
            <a:xfrm flipV="1">
              <a:off x="4640096" y="4417029"/>
              <a:ext cx="162354" cy="13277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" name="Egyenes összekötő nyíllal 37"/>
            <p:cNvCxnSpPr>
              <a:stCxn id="39" idx="1"/>
            </p:cNvCxnSpPr>
            <p:nvPr/>
          </p:nvCxnSpPr>
          <p:spPr bwMode="auto">
            <a:xfrm flipH="1" flipV="1">
              <a:off x="4365171" y="4396288"/>
              <a:ext cx="147633" cy="15351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9" name="Ellipszis 38"/>
            <p:cNvSpPr/>
            <p:nvPr/>
          </p:nvSpPr>
          <p:spPr bwMode="auto">
            <a:xfrm>
              <a:off x="4486439" y="4523441"/>
              <a:ext cx="180020" cy="180020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u-HU" sz="1800" b="0" i="0" u="none" strike="noStrike" cap="none" normalizeH="0" baseline="0" smtClean="0">
                <a:ln>
                  <a:noFill/>
                </a:ln>
                <a:solidFill>
                  <a:srgbClr val="FF9623"/>
                </a:solidFill>
                <a:effectLst/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5886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3479"/>
          </a:xfrm>
        </p:spPr>
        <p:txBody>
          <a:bodyPr/>
          <a:lstStyle/>
          <a:p>
            <a:r>
              <a:rPr lang="hu-HU" sz="3200" dirty="0" smtClean="0">
                <a:latin typeface="Calibri" panose="020F0502020204030204" pitchFamily="34" charset="0"/>
              </a:rPr>
              <a:t>A felületi feszültség</a:t>
            </a:r>
            <a:endParaRPr lang="hu-HU" sz="3200" dirty="0">
              <a:latin typeface="Calibri" panose="020F0502020204030204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980727"/>
            <a:ext cx="8229600" cy="731641"/>
          </a:xfrm>
        </p:spPr>
        <p:txBody>
          <a:bodyPr/>
          <a:lstStyle/>
          <a:p>
            <a:pPr marL="0" indent="0" algn="just">
              <a:buNone/>
            </a:pPr>
            <a:r>
              <a:rPr lang="hu-HU" sz="2000" dirty="0" smtClean="0">
                <a:latin typeface="Calibri" panose="020F0502020204030204" pitchFamily="34" charset="0"/>
              </a:rPr>
              <a:t>Egy szilárd test felületére helyezett folyadékcsepp (pl. víz) lehetséges egyensúlyát mutatja az ábra.</a:t>
            </a:r>
          </a:p>
        </p:txBody>
      </p:sp>
      <p:sp>
        <p:nvSpPr>
          <p:cNvPr id="33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Mechatronika és Gépszerkezettan Tanszék</a:t>
            </a:r>
          </a:p>
        </p:txBody>
      </p:sp>
      <p:sp>
        <p:nvSpPr>
          <p:cNvPr id="34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Dr. </a:t>
            </a:r>
            <a:r>
              <a:rPr lang="hu-HU" sz="1000" b="1" i="1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Író Béla</a:t>
            </a:r>
          </a:p>
        </p:txBody>
      </p:sp>
      <p:graphicFrame>
        <p:nvGraphicFramePr>
          <p:cNvPr id="4" name="Objektum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9195615"/>
              </p:ext>
            </p:extLst>
          </p:nvPr>
        </p:nvGraphicFramePr>
        <p:xfrm>
          <a:off x="2838450" y="4103688"/>
          <a:ext cx="3498850" cy="547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08" name="Equation" r:id="rId3" imgW="1460160" imgH="228600" progId="Equation.3">
                  <p:embed/>
                </p:oleObj>
              </mc:Choice>
              <mc:Fallback>
                <p:oleObj name="Equation" r:id="rId3" imgW="146016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38450" y="4103688"/>
                        <a:ext cx="3498850" cy="547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artalom helye 2"/>
          <p:cNvSpPr txBox="1">
            <a:spLocks/>
          </p:cNvSpPr>
          <p:nvPr/>
        </p:nvSpPr>
        <p:spPr bwMode="auto">
          <a:xfrm>
            <a:off x="505677" y="3717032"/>
            <a:ext cx="6298571" cy="293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>
              <a:buFontTx/>
              <a:buNone/>
            </a:pPr>
            <a:r>
              <a:rPr lang="hu-HU" sz="2000" kern="0" dirty="0" smtClean="0">
                <a:latin typeface="Calibri" panose="020F0502020204030204" pitchFamily="34" charset="0"/>
              </a:rPr>
              <a:t>Az egyensúly feltétele:</a:t>
            </a:r>
          </a:p>
        </p:txBody>
      </p:sp>
      <p:sp>
        <p:nvSpPr>
          <p:cNvPr id="22" name="Tartalom helye 2"/>
          <p:cNvSpPr txBox="1">
            <a:spLocks/>
          </p:cNvSpPr>
          <p:nvPr/>
        </p:nvSpPr>
        <p:spPr bwMode="auto">
          <a:xfrm>
            <a:off x="467544" y="4653136"/>
            <a:ext cx="8229600" cy="1303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>
              <a:buFontTx/>
              <a:buNone/>
            </a:pPr>
            <a:r>
              <a:rPr lang="hu-HU" sz="2000" kern="0" dirty="0" smtClean="0">
                <a:latin typeface="Calibri" panose="020F0502020204030204" pitchFamily="34" charset="0"/>
              </a:rPr>
              <a:t>Az egyenletben </a:t>
            </a:r>
            <a:r>
              <a:rPr lang="el-GR" sz="2000" i="1" kern="0" dirty="0" smtClean="0">
                <a:latin typeface="Calibri" panose="020F0502020204030204" pitchFamily="34" charset="0"/>
              </a:rPr>
              <a:t>α</a:t>
            </a:r>
            <a:r>
              <a:rPr lang="hu-HU" sz="2000" kern="0" dirty="0" smtClean="0">
                <a:latin typeface="Calibri" panose="020F0502020204030204" pitchFamily="34" charset="0"/>
              </a:rPr>
              <a:t> </a:t>
            </a:r>
            <a:r>
              <a:rPr lang="hu-HU" sz="2000" kern="0" dirty="0" smtClean="0">
                <a:latin typeface="Calibri" panose="020F0502020204030204" pitchFamily="34" charset="0"/>
              </a:rPr>
              <a:t>a nedvesítési szög, mely jellemzi, hogy az adott folyadék a szilárd testre nézve hogyan viselkedik. Minél kisebb annál inkább nedvesíti az adott folyadék az adott szilárd testet. Ha zérus akkor tökéletes nedvesítésről beszélünk.</a:t>
            </a:r>
          </a:p>
        </p:txBody>
      </p:sp>
      <p:sp>
        <p:nvSpPr>
          <p:cNvPr id="35" name="Ív 34"/>
          <p:cNvSpPr/>
          <p:nvPr/>
        </p:nvSpPr>
        <p:spPr bwMode="auto">
          <a:xfrm>
            <a:off x="2657709" y="2321546"/>
            <a:ext cx="2922403" cy="1434451"/>
          </a:xfrm>
          <a:prstGeom prst="arc">
            <a:avLst>
              <a:gd name="adj1" fmla="val 10722889"/>
              <a:gd name="adj2" fmla="val 1"/>
            </a:avLst>
          </a:prstGeom>
          <a:pattFill prst="dashHorz">
            <a:fgClr>
              <a:schemeClr val="accent1"/>
            </a:fgClr>
            <a:bgClr>
              <a:schemeClr val="bg1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Calibri" panose="020F0502020204030204" pitchFamily="34" charset="0"/>
            </a:endParaRPr>
          </a:p>
        </p:txBody>
      </p:sp>
      <p:cxnSp>
        <p:nvCxnSpPr>
          <p:cNvPr id="41" name="Egyenes összekötő 40"/>
          <p:cNvCxnSpPr/>
          <p:nvPr/>
        </p:nvCxnSpPr>
        <p:spPr bwMode="auto">
          <a:xfrm>
            <a:off x="4685651" y="1400272"/>
            <a:ext cx="966469" cy="16686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Ív 41"/>
          <p:cNvSpPr/>
          <p:nvPr/>
        </p:nvSpPr>
        <p:spPr bwMode="auto">
          <a:xfrm rot="16200000">
            <a:off x="4919406" y="2235423"/>
            <a:ext cx="1239876" cy="1239876"/>
          </a:xfrm>
          <a:prstGeom prst="arc">
            <a:avLst>
              <a:gd name="adj1" fmla="val 16098968"/>
              <a:gd name="adj2" fmla="val 19543685"/>
            </a:avLst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triangle" w="med" len="med"/>
            <a:tailEnd type="triangl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3" name="Téglalap 42"/>
          <p:cNvSpPr/>
          <p:nvPr/>
        </p:nvSpPr>
        <p:spPr bwMode="auto">
          <a:xfrm>
            <a:off x="2080714" y="2908056"/>
            <a:ext cx="4712491" cy="584129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4" name="Szövegdoboz 43"/>
          <p:cNvSpPr txBox="1"/>
          <p:nvPr/>
        </p:nvSpPr>
        <p:spPr>
          <a:xfrm>
            <a:off x="5029629" y="2460538"/>
            <a:ext cx="247453" cy="36933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l-GR" i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α</a:t>
            </a:r>
            <a:endParaRPr lang="hu-HU" i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45" name="Lekerekített téglalapbuborék 44"/>
          <p:cNvSpPr/>
          <p:nvPr/>
        </p:nvSpPr>
        <p:spPr bwMode="auto">
          <a:xfrm>
            <a:off x="5664976" y="1412776"/>
            <a:ext cx="525124" cy="368937"/>
          </a:xfrm>
          <a:prstGeom prst="wedgeRoundRectCallout">
            <a:avLst>
              <a:gd name="adj1" fmla="val -160243"/>
              <a:gd name="adj2" fmla="val 138169"/>
              <a:gd name="adj3" fmla="val 16667"/>
            </a:avLst>
          </a:prstGeom>
          <a:solidFill>
            <a:schemeClr val="bg1">
              <a:lumMod val="6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36000" tIns="0" rIns="36000" bIns="14400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hu-HU" i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C</a:t>
            </a:r>
            <a:r>
              <a:rPr lang="hu-HU" i="1" baseline="-25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1-3</a:t>
            </a:r>
            <a:endParaRPr lang="hu-HU" i="1" baseline="-250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47" name="Lekerekített téglalapbuborék 46"/>
          <p:cNvSpPr/>
          <p:nvPr/>
        </p:nvSpPr>
        <p:spPr bwMode="auto">
          <a:xfrm>
            <a:off x="3908879" y="3522168"/>
            <a:ext cx="591683" cy="345387"/>
          </a:xfrm>
          <a:prstGeom prst="wedgeRoundRectCallout">
            <a:avLst>
              <a:gd name="adj1" fmla="val 134929"/>
              <a:gd name="adj2" fmla="val -217816"/>
              <a:gd name="adj3" fmla="val 16667"/>
            </a:avLst>
          </a:prstGeom>
          <a:solidFill>
            <a:schemeClr val="bg1">
              <a:lumMod val="6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36000" tIns="0" rIns="36000" bIns="14400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hu-HU" i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C</a:t>
            </a:r>
            <a:r>
              <a:rPr lang="hu-HU" i="1" baseline="-25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1-2</a:t>
            </a:r>
            <a:endParaRPr lang="hu-HU" i="1" baseline="-250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48" name="Lekerekített téglalapbuborék 47"/>
          <p:cNvSpPr/>
          <p:nvPr/>
        </p:nvSpPr>
        <p:spPr bwMode="auto">
          <a:xfrm>
            <a:off x="6340444" y="2143257"/>
            <a:ext cx="535812" cy="335515"/>
          </a:xfrm>
          <a:prstGeom prst="wedgeRoundRectCallout">
            <a:avLst>
              <a:gd name="adj1" fmla="val 130611"/>
              <a:gd name="adj2" fmla="val 181133"/>
              <a:gd name="adj3" fmla="val 16667"/>
            </a:avLst>
          </a:prstGeom>
          <a:solidFill>
            <a:schemeClr val="bg1">
              <a:lumMod val="6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36000" tIns="0" rIns="36000" bIns="14400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hu-HU" i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C</a:t>
            </a:r>
            <a:r>
              <a:rPr lang="hu-HU" i="1" baseline="-25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2-3</a:t>
            </a:r>
            <a:endParaRPr lang="hu-HU" i="1" baseline="-250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49" name="Ellipszis 48"/>
          <p:cNvSpPr/>
          <p:nvPr/>
        </p:nvSpPr>
        <p:spPr bwMode="auto">
          <a:xfrm>
            <a:off x="5859466" y="3069000"/>
            <a:ext cx="360000" cy="3600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50" name="Ellipszis 49"/>
          <p:cNvSpPr/>
          <p:nvPr/>
        </p:nvSpPr>
        <p:spPr bwMode="auto">
          <a:xfrm>
            <a:off x="3805138" y="2366977"/>
            <a:ext cx="360000" cy="3600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51" name="Ellipszis 50"/>
          <p:cNvSpPr/>
          <p:nvPr/>
        </p:nvSpPr>
        <p:spPr bwMode="auto">
          <a:xfrm>
            <a:off x="4060965" y="1641793"/>
            <a:ext cx="360000" cy="3600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u-HU" sz="1600" b="1" i="1" dirty="0">
                <a:solidFill>
                  <a:schemeClr val="tx1"/>
                </a:solidFill>
                <a:latin typeface="Calibri" panose="020F0502020204030204" pitchFamily="34" charset="0"/>
              </a:rPr>
              <a:t>3</a:t>
            </a:r>
            <a:endParaRPr kumimoji="0" lang="hu-HU" sz="1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cxnSp>
        <p:nvCxnSpPr>
          <p:cNvPr id="52" name="Egyenes összekötő nyíllal 51"/>
          <p:cNvCxnSpPr/>
          <p:nvPr/>
        </p:nvCxnSpPr>
        <p:spPr bwMode="auto">
          <a:xfrm flipH="1" flipV="1">
            <a:off x="4767752" y="1537148"/>
            <a:ext cx="778694" cy="1372635"/>
          </a:xfrm>
          <a:prstGeom prst="straightConnector1">
            <a:avLst/>
          </a:prstGeom>
          <a:solidFill>
            <a:schemeClr val="accent1"/>
          </a:solidFill>
          <a:ln w="10160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Egyenes összekötő nyíllal 52"/>
          <p:cNvCxnSpPr/>
          <p:nvPr/>
        </p:nvCxnSpPr>
        <p:spPr bwMode="auto">
          <a:xfrm>
            <a:off x="5538503" y="2908056"/>
            <a:ext cx="2234027" cy="0"/>
          </a:xfrm>
          <a:prstGeom prst="straightConnector1">
            <a:avLst/>
          </a:prstGeom>
          <a:solidFill>
            <a:schemeClr val="accent1"/>
          </a:solidFill>
          <a:ln w="1016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" name="Egyenes összekötő nyíllal 53"/>
          <p:cNvCxnSpPr/>
          <p:nvPr/>
        </p:nvCxnSpPr>
        <p:spPr bwMode="auto">
          <a:xfrm flipH="1">
            <a:off x="4074177" y="2908056"/>
            <a:ext cx="1464326" cy="0"/>
          </a:xfrm>
          <a:prstGeom prst="straightConnector1">
            <a:avLst/>
          </a:prstGeom>
          <a:solidFill>
            <a:schemeClr val="accent1"/>
          </a:solidFill>
          <a:ln w="1016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479685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1" grpId="0"/>
      <p:bldP spid="22" grpId="0"/>
      <p:bldP spid="35" grpId="0" animBg="1"/>
      <p:bldP spid="42" grpId="0" animBg="1"/>
      <p:bldP spid="43" grpId="0" animBg="1"/>
      <p:bldP spid="44" grpId="0"/>
      <p:bldP spid="45" grpId="0" animBg="1"/>
      <p:bldP spid="47" grpId="0" animBg="1"/>
      <p:bldP spid="48" grpId="0" animBg="1"/>
      <p:bldP spid="49" grpId="0" animBg="1"/>
      <p:bldP spid="50" grpId="0" animBg="1"/>
      <p:bldP spid="5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3479"/>
          </a:xfrm>
        </p:spPr>
        <p:txBody>
          <a:bodyPr/>
          <a:lstStyle/>
          <a:p>
            <a:r>
              <a:rPr lang="hu-HU" sz="3200" dirty="0" smtClean="0">
                <a:latin typeface="Calibri" panose="020F0502020204030204" pitchFamily="34" charset="0"/>
              </a:rPr>
              <a:t>A felületi feszültség</a:t>
            </a:r>
            <a:endParaRPr lang="hu-HU" sz="3200" dirty="0">
              <a:latin typeface="Calibri" panose="020F0502020204030204" pitchFamily="34" charset="0"/>
            </a:endParaRPr>
          </a:p>
        </p:txBody>
      </p:sp>
      <p:sp>
        <p:nvSpPr>
          <p:cNvPr id="33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Mechatronika és Gépszerkezettan Tanszék</a:t>
            </a:r>
          </a:p>
        </p:txBody>
      </p:sp>
      <p:sp>
        <p:nvSpPr>
          <p:cNvPr id="34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Dr. </a:t>
            </a:r>
            <a:r>
              <a:rPr lang="hu-HU" sz="1000" b="1" i="1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Író Béla</a:t>
            </a:r>
          </a:p>
        </p:txBody>
      </p:sp>
      <p:sp>
        <p:nvSpPr>
          <p:cNvPr id="21" name="Tartalom helye 2"/>
          <p:cNvSpPr txBox="1">
            <a:spLocks/>
          </p:cNvSpPr>
          <p:nvPr/>
        </p:nvSpPr>
        <p:spPr bwMode="auto">
          <a:xfrm>
            <a:off x="505677" y="3717032"/>
            <a:ext cx="6298571" cy="293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>
              <a:buFontTx/>
              <a:buNone/>
            </a:pPr>
            <a:r>
              <a:rPr lang="hu-HU" sz="2000" kern="0" dirty="0" smtClean="0">
                <a:latin typeface="Calibri" panose="020F0502020204030204" pitchFamily="34" charset="0"/>
              </a:rPr>
              <a:t>Az egyensúly feltétele:</a:t>
            </a:r>
          </a:p>
        </p:txBody>
      </p:sp>
      <p:sp>
        <p:nvSpPr>
          <p:cNvPr id="30" name="Tartalom helye 2"/>
          <p:cNvSpPr txBox="1">
            <a:spLocks/>
          </p:cNvSpPr>
          <p:nvPr/>
        </p:nvSpPr>
        <p:spPr bwMode="auto">
          <a:xfrm>
            <a:off x="457200" y="980727"/>
            <a:ext cx="8229600" cy="731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>
              <a:buFontTx/>
              <a:buNone/>
            </a:pPr>
            <a:r>
              <a:rPr lang="hu-HU" sz="2000" kern="0" dirty="0" smtClean="0">
                <a:latin typeface="Calibri" panose="020F0502020204030204" pitchFamily="34" charset="0"/>
              </a:rPr>
              <a:t>Egy szilárd test felületére helyezett folyadékcsepp (pl. víz) lehetséges egyensúlyát mutatja az ábra.</a:t>
            </a:r>
          </a:p>
        </p:txBody>
      </p:sp>
      <p:sp>
        <p:nvSpPr>
          <p:cNvPr id="40" name="Ív 39"/>
          <p:cNvSpPr/>
          <p:nvPr/>
        </p:nvSpPr>
        <p:spPr bwMode="auto">
          <a:xfrm>
            <a:off x="2656800" y="2321546"/>
            <a:ext cx="2922403" cy="1434451"/>
          </a:xfrm>
          <a:prstGeom prst="arc">
            <a:avLst>
              <a:gd name="adj1" fmla="val 10722889"/>
              <a:gd name="adj2" fmla="val 1"/>
            </a:avLst>
          </a:prstGeom>
          <a:pattFill prst="dashHorz">
            <a:fgClr>
              <a:schemeClr val="accent1"/>
            </a:fgClr>
            <a:bgClr>
              <a:schemeClr val="bg1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Calibri" panose="020F0502020204030204" pitchFamily="34" charset="0"/>
            </a:endParaRPr>
          </a:p>
        </p:txBody>
      </p:sp>
      <p:cxnSp>
        <p:nvCxnSpPr>
          <p:cNvPr id="15" name="Egyenes összekötő 14"/>
          <p:cNvCxnSpPr/>
          <p:nvPr/>
        </p:nvCxnSpPr>
        <p:spPr bwMode="auto">
          <a:xfrm>
            <a:off x="4685651" y="1400272"/>
            <a:ext cx="966469" cy="16686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Ív 24"/>
          <p:cNvSpPr/>
          <p:nvPr/>
        </p:nvSpPr>
        <p:spPr bwMode="auto">
          <a:xfrm rot="16200000">
            <a:off x="4919406" y="2235423"/>
            <a:ext cx="1239876" cy="1239876"/>
          </a:xfrm>
          <a:prstGeom prst="arc">
            <a:avLst>
              <a:gd name="adj1" fmla="val 16098968"/>
              <a:gd name="adj2" fmla="val 19543685"/>
            </a:avLst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triangle" w="med" len="med"/>
            <a:tailEnd type="triangl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6" name="Téglalap 25"/>
          <p:cNvSpPr/>
          <p:nvPr/>
        </p:nvSpPr>
        <p:spPr bwMode="auto">
          <a:xfrm>
            <a:off x="2080714" y="2908056"/>
            <a:ext cx="4712491" cy="584129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4" name="Szövegdoboz 23"/>
          <p:cNvSpPr txBox="1"/>
          <p:nvPr/>
        </p:nvSpPr>
        <p:spPr>
          <a:xfrm>
            <a:off x="5029629" y="2460538"/>
            <a:ext cx="247453" cy="36933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l-GR" i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β</a:t>
            </a:r>
            <a:endParaRPr lang="hu-HU" i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31" name="Lekerekített téglalapbuborék 30"/>
          <p:cNvSpPr/>
          <p:nvPr/>
        </p:nvSpPr>
        <p:spPr bwMode="auto">
          <a:xfrm>
            <a:off x="5664976" y="1412776"/>
            <a:ext cx="525124" cy="368937"/>
          </a:xfrm>
          <a:prstGeom prst="wedgeRoundRectCallout">
            <a:avLst>
              <a:gd name="adj1" fmla="val -160243"/>
              <a:gd name="adj2" fmla="val 138169"/>
              <a:gd name="adj3" fmla="val 16667"/>
            </a:avLst>
          </a:prstGeom>
          <a:solidFill>
            <a:schemeClr val="bg1">
              <a:lumMod val="6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36000" tIns="0" rIns="36000" bIns="14400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hu-HU" i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C</a:t>
            </a:r>
            <a:r>
              <a:rPr lang="hu-HU" i="1" baseline="-25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1-3</a:t>
            </a:r>
            <a:endParaRPr lang="hu-HU" i="1" baseline="-250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36" name="Lekerekített téglalapbuborék 35"/>
          <p:cNvSpPr/>
          <p:nvPr/>
        </p:nvSpPr>
        <p:spPr bwMode="auto">
          <a:xfrm>
            <a:off x="3908879" y="3522168"/>
            <a:ext cx="591683" cy="345387"/>
          </a:xfrm>
          <a:prstGeom prst="wedgeRoundRectCallout">
            <a:avLst>
              <a:gd name="adj1" fmla="val 134929"/>
              <a:gd name="adj2" fmla="val -217816"/>
              <a:gd name="adj3" fmla="val 16667"/>
            </a:avLst>
          </a:prstGeom>
          <a:solidFill>
            <a:schemeClr val="bg1">
              <a:lumMod val="6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36000" tIns="0" rIns="36000" bIns="14400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hu-HU" i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C</a:t>
            </a:r>
            <a:r>
              <a:rPr lang="hu-HU" i="1" baseline="-25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1-2</a:t>
            </a:r>
            <a:endParaRPr lang="hu-HU" i="1" baseline="-250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37" name="Lekerekített téglalapbuborék 36"/>
          <p:cNvSpPr/>
          <p:nvPr/>
        </p:nvSpPr>
        <p:spPr bwMode="auto">
          <a:xfrm>
            <a:off x="6340444" y="2143257"/>
            <a:ext cx="535812" cy="335515"/>
          </a:xfrm>
          <a:prstGeom prst="wedgeRoundRectCallout">
            <a:avLst>
              <a:gd name="adj1" fmla="val 130611"/>
              <a:gd name="adj2" fmla="val 181133"/>
              <a:gd name="adj3" fmla="val 16667"/>
            </a:avLst>
          </a:prstGeom>
          <a:solidFill>
            <a:schemeClr val="bg1">
              <a:lumMod val="6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36000" tIns="0" rIns="36000" bIns="14400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hu-HU" i="1" dirty="0">
                <a:solidFill>
                  <a:srgbClr val="FF0000"/>
                </a:solidFill>
                <a:latin typeface="Calibri" panose="020F0502020204030204" pitchFamily="34" charset="0"/>
              </a:rPr>
              <a:t>C</a:t>
            </a:r>
            <a:r>
              <a:rPr lang="hu-HU" i="1" baseline="-25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2-3</a:t>
            </a:r>
            <a:endParaRPr lang="hu-HU" i="1" baseline="-250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38" name="Ellipszis 37"/>
          <p:cNvSpPr/>
          <p:nvPr/>
        </p:nvSpPr>
        <p:spPr bwMode="auto">
          <a:xfrm>
            <a:off x="5859466" y="3069000"/>
            <a:ext cx="360000" cy="3600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39" name="Ellipszis 38"/>
          <p:cNvSpPr/>
          <p:nvPr/>
        </p:nvSpPr>
        <p:spPr bwMode="auto">
          <a:xfrm>
            <a:off x="3805138" y="2366977"/>
            <a:ext cx="360000" cy="3600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46" name="Ellipszis 45"/>
          <p:cNvSpPr/>
          <p:nvPr/>
        </p:nvSpPr>
        <p:spPr bwMode="auto">
          <a:xfrm>
            <a:off x="4060965" y="1641793"/>
            <a:ext cx="360000" cy="3600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u-HU" sz="1600" b="1" i="1" dirty="0">
                <a:solidFill>
                  <a:schemeClr val="tx1"/>
                </a:solidFill>
                <a:latin typeface="Calibri" panose="020F0502020204030204" pitchFamily="34" charset="0"/>
              </a:rPr>
              <a:t>3</a:t>
            </a:r>
            <a:endParaRPr kumimoji="0" lang="hu-HU" sz="1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cxnSp>
        <p:nvCxnSpPr>
          <p:cNvPr id="18" name="Egyenes összekötő nyíllal 17"/>
          <p:cNvCxnSpPr/>
          <p:nvPr/>
        </p:nvCxnSpPr>
        <p:spPr bwMode="auto">
          <a:xfrm flipH="1" flipV="1">
            <a:off x="4766400" y="1537148"/>
            <a:ext cx="778694" cy="1372635"/>
          </a:xfrm>
          <a:prstGeom prst="straightConnector1">
            <a:avLst/>
          </a:prstGeom>
          <a:solidFill>
            <a:schemeClr val="accent1"/>
          </a:solidFill>
          <a:ln w="10160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Egyenes összekötő nyíllal 19"/>
          <p:cNvCxnSpPr/>
          <p:nvPr/>
        </p:nvCxnSpPr>
        <p:spPr bwMode="auto">
          <a:xfrm>
            <a:off x="5540400" y="2908056"/>
            <a:ext cx="2234027" cy="0"/>
          </a:xfrm>
          <a:prstGeom prst="straightConnector1">
            <a:avLst/>
          </a:prstGeom>
          <a:solidFill>
            <a:schemeClr val="accent1"/>
          </a:solidFill>
          <a:ln w="1016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Egyenes összekötő nyíllal 15"/>
          <p:cNvCxnSpPr/>
          <p:nvPr/>
        </p:nvCxnSpPr>
        <p:spPr bwMode="auto">
          <a:xfrm flipH="1">
            <a:off x="4075200" y="2908056"/>
            <a:ext cx="1464326" cy="0"/>
          </a:xfrm>
          <a:prstGeom prst="straightConnector1">
            <a:avLst/>
          </a:prstGeom>
          <a:solidFill>
            <a:schemeClr val="accent1"/>
          </a:solidFill>
          <a:ln w="1016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32" name="Objektum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1954"/>
              </p:ext>
            </p:extLst>
          </p:nvPr>
        </p:nvGraphicFramePr>
        <p:xfrm>
          <a:off x="2824163" y="4103688"/>
          <a:ext cx="3529012" cy="547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7" name="Equation" r:id="rId3" imgW="1473120" imgH="228600" progId="Equation.3">
                  <p:embed/>
                </p:oleObj>
              </mc:Choice>
              <mc:Fallback>
                <p:oleObj name="Equation" r:id="rId3" imgW="147312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24163" y="4103688"/>
                        <a:ext cx="3529012" cy="547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artalom helye 2"/>
          <p:cNvSpPr txBox="1">
            <a:spLocks/>
          </p:cNvSpPr>
          <p:nvPr/>
        </p:nvSpPr>
        <p:spPr bwMode="auto">
          <a:xfrm>
            <a:off x="467544" y="4653136"/>
            <a:ext cx="8229600" cy="1303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>
              <a:buFontTx/>
              <a:buNone/>
            </a:pPr>
            <a:r>
              <a:rPr lang="hu-HU" sz="2000" kern="0" dirty="0" smtClean="0">
                <a:latin typeface="Calibri" panose="020F0502020204030204" pitchFamily="34" charset="0"/>
              </a:rPr>
              <a:t>Az egyenletben </a:t>
            </a:r>
            <a:r>
              <a:rPr lang="el-GR" sz="2000" i="1" kern="0" dirty="0" smtClean="0">
                <a:latin typeface="Calibri" panose="020F0502020204030204" pitchFamily="34" charset="0"/>
              </a:rPr>
              <a:t>β</a:t>
            </a:r>
            <a:r>
              <a:rPr lang="hu-HU" sz="2000" kern="0" dirty="0" smtClean="0">
                <a:latin typeface="Calibri" panose="020F0502020204030204" pitchFamily="34" charset="0"/>
              </a:rPr>
              <a:t> a nedvesítési szög, mely jellemzi, hogy az adott folyadék a szilárd testre nézve hogyan viselkedik. Minél kisebb annál inkább nedvesíti az adott folyadék az adott szilárd testet. Ha zérus akkor tökéletes nedvesítésről beszélünk.</a:t>
            </a:r>
          </a:p>
        </p:txBody>
      </p:sp>
      <p:sp>
        <p:nvSpPr>
          <p:cNvPr id="41" name="Tartalom helye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731641"/>
          </a:xfrm>
        </p:spPr>
        <p:txBody>
          <a:bodyPr/>
          <a:lstStyle/>
          <a:p>
            <a:pPr marL="0" indent="0" algn="just">
              <a:buNone/>
            </a:pPr>
            <a:r>
              <a:rPr lang="hu-HU" sz="2000" dirty="0" smtClean="0">
                <a:latin typeface="Calibri" panose="020F0502020204030204" pitchFamily="34" charset="0"/>
              </a:rPr>
              <a:t>Egy szilárd test felületére helyezett folyadékcsepp (pl. higany) lehetséges egyensúlyát mutatja az ábra.</a:t>
            </a:r>
          </a:p>
        </p:txBody>
      </p:sp>
    </p:spTree>
    <p:extLst>
      <p:ext uri="{BB962C8B-B14F-4D97-AF65-F5344CB8AC3E}">
        <p14:creationId xmlns:p14="http://schemas.microsoft.com/office/powerpoint/2010/main" val="3366893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30" grpId="0"/>
      <p:bldP spid="40" grpId="0" animBg="1"/>
      <p:bldP spid="25" grpId="0" animBg="1"/>
      <p:bldP spid="24" grpId="0"/>
      <p:bldP spid="31" grpId="0" animBg="1"/>
      <p:bldP spid="36" grpId="0" animBg="1"/>
      <p:bldP spid="39" grpId="0" animBg="1"/>
      <p:bldP spid="35" grpId="0"/>
      <p:bldP spid="4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llipszis 4"/>
          <p:cNvSpPr/>
          <p:nvPr/>
        </p:nvSpPr>
        <p:spPr bwMode="auto">
          <a:xfrm>
            <a:off x="4177742" y="2012229"/>
            <a:ext cx="1474378" cy="1109895"/>
          </a:xfrm>
          <a:prstGeom prst="ellipse">
            <a:avLst/>
          </a:prstGeom>
          <a:pattFill prst="dashHorz">
            <a:fgClr>
              <a:schemeClr val="accent1"/>
            </a:fgClr>
            <a:bgClr>
              <a:schemeClr val="bg1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3479"/>
          </a:xfrm>
        </p:spPr>
        <p:txBody>
          <a:bodyPr/>
          <a:lstStyle/>
          <a:p>
            <a:r>
              <a:rPr lang="hu-HU" sz="3200" dirty="0" smtClean="0">
                <a:latin typeface="Calibri" panose="020F0502020204030204" pitchFamily="34" charset="0"/>
              </a:rPr>
              <a:t>A felületi feszültség</a:t>
            </a:r>
            <a:endParaRPr lang="hu-HU" sz="3200" dirty="0">
              <a:latin typeface="Calibri" panose="020F0502020204030204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980727"/>
            <a:ext cx="8229600" cy="731641"/>
          </a:xfrm>
        </p:spPr>
        <p:txBody>
          <a:bodyPr/>
          <a:lstStyle/>
          <a:p>
            <a:pPr marL="0" indent="0" algn="just">
              <a:buNone/>
            </a:pPr>
            <a:r>
              <a:rPr lang="hu-HU" sz="2000" dirty="0" smtClean="0">
                <a:latin typeface="Calibri" panose="020F0502020204030204" pitchFamily="34" charset="0"/>
              </a:rPr>
              <a:t>Egy szilárd test felületére helyezett folyadékcsepp (pl. higany) lehetséges egyensúlyát mutatja az ábra.</a:t>
            </a:r>
          </a:p>
        </p:txBody>
      </p:sp>
      <p:sp>
        <p:nvSpPr>
          <p:cNvPr id="33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Mechatronika és Gépszerkezettan Tanszék</a:t>
            </a:r>
          </a:p>
        </p:txBody>
      </p:sp>
      <p:sp>
        <p:nvSpPr>
          <p:cNvPr id="34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Dr. </a:t>
            </a:r>
            <a:r>
              <a:rPr lang="hu-HU" sz="1000" b="1" i="1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Író Béla</a:t>
            </a:r>
          </a:p>
        </p:txBody>
      </p:sp>
      <p:sp>
        <p:nvSpPr>
          <p:cNvPr id="25" name="Ív 24"/>
          <p:cNvSpPr/>
          <p:nvPr/>
        </p:nvSpPr>
        <p:spPr bwMode="auto">
          <a:xfrm rot="16200000">
            <a:off x="4919406" y="2261132"/>
            <a:ext cx="1239876" cy="1239876"/>
          </a:xfrm>
          <a:prstGeom prst="arc">
            <a:avLst>
              <a:gd name="adj1" fmla="val 16254224"/>
              <a:gd name="adj2" fmla="val 2555404"/>
            </a:avLst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triangle" w="med" len="med"/>
            <a:tailEnd type="triangl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6" name="Téglalap 25"/>
          <p:cNvSpPr/>
          <p:nvPr/>
        </p:nvSpPr>
        <p:spPr bwMode="auto">
          <a:xfrm>
            <a:off x="2080714" y="2908056"/>
            <a:ext cx="4712491" cy="584129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4" name="Szövegdoboz 23"/>
          <p:cNvSpPr txBox="1"/>
          <p:nvPr/>
        </p:nvSpPr>
        <p:spPr>
          <a:xfrm>
            <a:off x="5260651" y="2420888"/>
            <a:ext cx="247453" cy="36933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l-GR" i="1" dirty="0">
                <a:solidFill>
                  <a:srgbClr val="FF0000"/>
                </a:solidFill>
                <a:latin typeface="Calibri" panose="020F0502020204030204" pitchFamily="34" charset="0"/>
              </a:rPr>
              <a:t>α</a:t>
            </a:r>
            <a:endParaRPr lang="hu-HU" i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31" name="Lekerekített téglalapbuborék 30"/>
          <p:cNvSpPr/>
          <p:nvPr/>
        </p:nvSpPr>
        <p:spPr bwMode="auto">
          <a:xfrm>
            <a:off x="5241054" y="1440528"/>
            <a:ext cx="525124" cy="368937"/>
          </a:xfrm>
          <a:prstGeom prst="wedgeRoundRectCallout">
            <a:avLst>
              <a:gd name="adj1" fmla="val 127605"/>
              <a:gd name="adj2" fmla="val 191279"/>
              <a:gd name="adj3" fmla="val 16667"/>
            </a:avLst>
          </a:prstGeom>
          <a:solidFill>
            <a:schemeClr val="bg1">
              <a:lumMod val="6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36000" tIns="0" rIns="36000" bIns="14400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hu-HU" i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C</a:t>
            </a:r>
            <a:r>
              <a:rPr lang="hu-HU" i="1" baseline="-25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1-3</a:t>
            </a:r>
            <a:endParaRPr lang="hu-HU" i="1" baseline="-250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36" name="Lekerekített téglalapbuborék 35"/>
          <p:cNvSpPr/>
          <p:nvPr/>
        </p:nvSpPr>
        <p:spPr bwMode="auto">
          <a:xfrm>
            <a:off x="3908879" y="3522168"/>
            <a:ext cx="591683" cy="345387"/>
          </a:xfrm>
          <a:prstGeom prst="wedgeRoundRectCallout">
            <a:avLst>
              <a:gd name="adj1" fmla="val 84466"/>
              <a:gd name="adj2" fmla="val -220517"/>
              <a:gd name="adj3" fmla="val 16667"/>
            </a:avLst>
          </a:prstGeom>
          <a:solidFill>
            <a:schemeClr val="bg1">
              <a:lumMod val="6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36000" tIns="0" rIns="36000" bIns="14400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hu-HU" i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C</a:t>
            </a:r>
            <a:r>
              <a:rPr lang="hu-HU" i="1" baseline="-25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1-2</a:t>
            </a:r>
            <a:endParaRPr lang="hu-HU" i="1" baseline="-250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38" name="Ellipszis 37"/>
          <p:cNvSpPr/>
          <p:nvPr/>
        </p:nvSpPr>
        <p:spPr bwMode="auto">
          <a:xfrm>
            <a:off x="5859466" y="3068960"/>
            <a:ext cx="360000" cy="3600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39" name="Ellipszis 38"/>
          <p:cNvSpPr/>
          <p:nvPr/>
        </p:nvSpPr>
        <p:spPr bwMode="auto">
          <a:xfrm>
            <a:off x="4484504" y="2216687"/>
            <a:ext cx="360000" cy="3600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21" name="Tartalom helye 2"/>
          <p:cNvSpPr txBox="1">
            <a:spLocks/>
          </p:cNvSpPr>
          <p:nvPr/>
        </p:nvSpPr>
        <p:spPr bwMode="auto">
          <a:xfrm>
            <a:off x="505677" y="3717032"/>
            <a:ext cx="6298571" cy="293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>
              <a:buFontTx/>
              <a:buNone/>
            </a:pPr>
            <a:r>
              <a:rPr lang="hu-HU" sz="2000" kern="0" dirty="0" smtClean="0">
                <a:latin typeface="Calibri" panose="020F0502020204030204" pitchFamily="34" charset="0"/>
              </a:rPr>
              <a:t>Az egyensúly feltétele:</a:t>
            </a:r>
          </a:p>
        </p:txBody>
      </p:sp>
      <p:cxnSp>
        <p:nvCxnSpPr>
          <p:cNvPr id="16" name="Egyenes összekötő nyíllal 15"/>
          <p:cNvCxnSpPr/>
          <p:nvPr/>
        </p:nvCxnSpPr>
        <p:spPr bwMode="auto">
          <a:xfrm flipH="1">
            <a:off x="2070432" y="2907006"/>
            <a:ext cx="3509680" cy="17034"/>
          </a:xfrm>
          <a:prstGeom prst="straightConnector1">
            <a:avLst/>
          </a:prstGeom>
          <a:solidFill>
            <a:schemeClr val="accent1"/>
          </a:solidFill>
          <a:ln w="1016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" name="Tartalom helye 2"/>
          <p:cNvSpPr txBox="1">
            <a:spLocks/>
          </p:cNvSpPr>
          <p:nvPr/>
        </p:nvSpPr>
        <p:spPr bwMode="auto">
          <a:xfrm>
            <a:off x="467544" y="4861993"/>
            <a:ext cx="8229600" cy="1303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>
              <a:buFontTx/>
              <a:buNone/>
            </a:pPr>
            <a:r>
              <a:rPr lang="hu-HU" sz="2000" kern="0" dirty="0" smtClean="0">
                <a:latin typeface="Calibri" panose="020F0502020204030204" pitchFamily="34" charset="0"/>
              </a:rPr>
              <a:t>Az egyenletben </a:t>
            </a:r>
            <a:r>
              <a:rPr lang="el-GR" sz="2000" i="1" kern="0" dirty="0" smtClean="0">
                <a:latin typeface="Calibri" panose="020F0502020204030204" pitchFamily="34" charset="0"/>
              </a:rPr>
              <a:t>α</a:t>
            </a:r>
            <a:r>
              <a:rPr lang="hu-HU" sz="2000" kern="0" dirty="0" smtClean="0">
                <a:latin typeface="Calibri" panose="020F0502020204030204" pitchFamily="34" charset="0"/>
              </a:rPr>
              <a:t> </a:t>
            </a:r>
            <a:r>
              <a:rPr lang="hu-HU" sz="2000" kern="0" dirty="0" smtClean="0">
                <a:latin typeface="Calibri" panose="020F0502020204030204" pitchFamily="34" charset="0"/>
              </a:rPr>
              <a:t>a nedvesítési szög, mely jellemzi, hogy az adott folyadék a szilárd testre nézve hogyan viselkedik. Minél nagyobb annál kevésbé nedvesíti az adott folyadék az adott szilárd testet. Ha 180</a:t>
            </a:r>
            <a:r>
              <a:rPr lang="hu-HU" sz="2000" kern="0" baseline="30000" dirty="0" smtClean="0">
                <a:latin typeface="Calibri" panose="020F0502020204030204" pitchFamily="34" charset="0"/>
              </a:rPr>
              <a:t>o</a:t>
            </a:r>
            <a:r>
              <a:rPr lang="hu-HU" sz="2000" kern="0" dirty="0" smtClean="0">
                <a:latin typeface="Calibri" panose="020F0502020204030204" pitchFamily="34" charset="0"/>
              </a:rPr>
              <a:t> akkor tökéletes nem nedvesítésről beszélünk.</a:t>
            </a:r>
          </a:p>
        </p:txBody>
      </p:sp>
      <p:cxnSp>
        <p:nvCxnSpPr>
          <p:cNvPr id="11" name="Egyenes összekötő 10"/>
          <p:cNvCxnSpPr/>
          <p:nvPr/>
        </p:nvCxnSpPr>
        <p:spPr bwMode="auto">
          <a:xfrm flipV="1">
            <a:off x="5508000" y="1533973"/>
            <a:ext cx="1460364" cy="139721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" name="Ellipszis 40"/>
          <p:cNvSpPr/>
          <p:nvPr/>
        </p:nvSpPr>
        <p:spPr bwMode="auto">
          <a:xfrm>
            <a:off x="4060965" y="1641793"/>
            <a:ext cx="360000" cy="3600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u-HU" sz="1600" b="1" i="1" dirty="0">
                <a:solidFill>
                  <a:schemeClr val="tx1"/>
                </a:solidFill>
                <a:latin typeface="Calibri" panose="020F0502020204030204" pitchFamily="34" charset="0"/>
              </a:rPr>
              <a:t>3</a:t>
            </a:r>
            <a:endParaRPr kumimoji="0" lang="hu-HU" sz="1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cxnSp>
        <p:nvCxnSpPr>
          <p:cNvPr id="18" name="Egyenes összekötő nyíllal 17"/>
          <p:cNvCxnSpPr/>
          <p:nvPr/>
        </p:nvCxnSpPr>
        <p:spPr bwMode="auto">
          <a:xfrm flipV="1">
            <a:off x="5526000" y="1745246"/>
            <a:ext cx="1219672" cy="1168908"/>
          </a:xfrm>
          <a:prstGeom prst="straightConnector1">
            <a:avLst/>
          </a:prstGeom>
          <a:solidFill>
            <a:schemeClr val="accent1"/>
          </a:solidFill>
          <a:ln w="10160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42" name="Objektum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7658260"/>
              </p:ext>
            </p:extLst>
          </p:nvPr>
        </p:nvGraphicFramePr>
        <p:xfrm>
          <a:off x="2779713" y="4073525"/>
          <a:ext cx="36195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5" name="Equation" r:id="rId3" imgW="1511280" imgH="253800" progId="Equation.3">
                  <p:embed/>
                </p:oleObj>
              </mc:Choice>
              <mc:Fallback>
                <p:oleObj name="Equation" r:id="rId3" imgW="1511280" imgH="253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79713" y="4073525"/>
                        <a:ext cx="3619500" cy="60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Lekerekített téglalapbuborék 42"/>
          <p:cNvSpPr/>
          <p:nvPr/>
        </p:nvSpPr>
        <p:spPr bwMode="auto">
          <a:xfrm>
            <a:off x="6340444" y="2143257"/>
            <a:ext cx="535812" cy="335515"/>
          </a:xfrm>
          <a:prstGeom prst="wedgeRoundRectCallout">
            <a:avLst>
              <a:gd name="adj1" fmla="val 130611"/>
              <a:gd name="adj2" fmla="val 181133"/>
              <a:gd name="adj3" fmla="val 16667"/>
            </a:avLst>
          </a:prstGeom>
          <a:solidFill>
            <a:schemeClr val="bg1">
              <a:lumMod val="6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36000" tIns="0" rIns="36000" bIns="14400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hu-HU" i="1" dirty="0">
                <a:solidFill>
                  <a:srgbClr val="FF0000"/>
                </a:solidFill>
                <a:latin typeface="Calibri" panose="020F0502020204030204" pitchFamily="34" charset="0"/>
              </a:rPr>
              <a:t>C</a:t>
            </a:r>
            <a:r>
              <a:rPr lang="hu-HU" i="1" baseline="-25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2-3</a:t>
            </a:r>
            <a:endParaRPr lang="hu-HU" i="1" baseline="-250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20" name="Egyenes összekötő nyíllal 19"/>
          <p:cNvCxnSpPr/>
          <p:nvPr/>
        </p:nvCxnSpPr>
        <p:spPr bwMode="auto">
          <a:xfrm>
            <a:off x="5540400" y="2908056"/>
            <a:ext cx="2234027" cy="0"/>
          </a:xfrm>
          <a:prstGeom prst="straightConnector1">
            <a:avLst/>
          </a:prstGeom>
          <a:solidFill>
            <a:schemeClr val="accent1"/>
          </a:solidFill>
          <a:ln w="1016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156244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5" grpId="0" animBg="1"/>
      <p:bldP spid="24" grpId="0"/>
      <p:bldP spid="31" grpId="0" animBg="1"/>
      <p:bldP spid="36" grpId="0" animBg="1"/>
      <p:bldP spid="39" grpId="0" animBg="1"/>
      <p:bldP spid="21" grpId="0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648072"/>
          </a:xfrm>
        </p:spPr>
        <p:txBody>
          <a:bodyPr/>
          <a:lstStyle/>
          <a:p>
            <a:r>
              <a:rPr lang="hu-HU" sz="3200" dirty="0" smtClean="0">
                <a:latin typeface="Calibri" panose="020F0502020204030204" pitchFamily="34" charset="0"/>
              </a:rPr>
              <a:t>Folyadékcsepp</a:t>
            </a:r>
            <a:endParaRPr lang="hu-HU" sz="3200" dirty="0">
              <a:latin typeface="Calibri" panose="020F0502020204030204" pitchFamily="34" charset="0"/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179512" y="1484784"/>
            <a:ext cx="878497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Kis mennyiségű folyadék, a levegőbe jutva, a felületi feszültség hatására gömb alakot igyekszik felvenni, aminek következtében a belsejében szükségszerűen nagyobb lesz a nyomás a környezetinél.</a:t>
            </a:r>
          </a:p>
          <a:p>
            <a:pPr algn="just"/>
            <a:endParaRPr lang="hu-HU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/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Feltétezve, hogy a csepp pontosan gömb alakor ölt, melynek sugara ‚</a:t>
            </a:r>
            <a:r>
              <a:rPr lang="hu-HU" i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R’</a:t>
            </a: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, bebizonyítható, hogy a túlnyomás nagysága a csepp belsejében:</a:t>
            </a:r>
          </a:p>
          <a:p>
            <a:pPr algn="just"/>
            <a:endParaRPr lang="hu-HU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/>
            <a:endParaRPr lang="hu-HU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/>
            <a:endParaRPr lang="hu-HU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/>
            <a:endParaRPr lang="hu-HU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/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ahol </a:t>
            </a: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‚</a:t>
            </a:r>
            <a:r>
              <a:rPr lang="hu-HU" i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C’</a:t>
            </a: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a folyadék és a levegő határfelületén ébredő felületi feszültség.</a:t>
            </a:r>
          </a:p>
        </p:txBody>
      </p:sp>
      <p:graphicFrame>
        <p:nvGraphicFramePr>
          <p:cNvPr id="7" name="Objektum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0258482"/>
              </p:ext>
            </p:extLst>
          </p:nvPr>
        </p:nvGraphicFramePr>
        <p:xfrm>
          <a:off x="3923928" y="3356992"/>
          <a:ext cx="1338312" cy="797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8" name="Equation" r:id="rId3" imgW="660240" imgH="393480" progId="Equation.3">
                  <p:embed/>
                </p:oleObj>
              </mc:Choice>
              <mc:Fallback>
                <p:oleObj name="Equation" r:id="rId3" imgW="66024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23928" y="3356992"/>
                        <a:ext cx="1338312" cy="7978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9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0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</p:spTree>
    <p:extLst>
      <p:ext uri="{BB962C8B-B14F-4D97-AF65-F5344CB8AC3E}">
        <p14:creationId xmlns:p14="http://schemas.microsoft.com/office/powerpoint/2010/main" val="336072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zövegdoboz 8"/>
          <p:cNvSpPr txBox="1"/>
          <p:nvPr/>
        </p:nvSpPr>
        <p:spPr>
          <a:xfrm>
            <a:off x="179512" y="980728"/>
            <a:ext cx="878497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Ha a folyadékba kis adagokban levegőt vezetünk be, ott légbuborékok keletkeznek, melyek a folyadék felszíne felé törekszenek. Amíg 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a buborék a folyadék belsejében </a:t>
            </a: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mozog a túlnyomás nagysága </a:t>
            </a:r>
          </a:p>
          <a:p>
            <a:pPr algn="just"/>
            <a:endParaRPr lang="hu-HU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/>
            <a:endParaRPr lang="hu-HU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/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és minden pillanatban éppen egyenlő a tartózkodási helyen érvényes hidrosztatikai nyomással, azaz a felfelé történő mozgás közben 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a légbuborék belsejében </a:t>
            </a: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a túlnyomás csökken, tehát a buborék sugara folyamatosan nő.</a:t>
            </a:r>
          </a:p>
          <a:p>
            <a:pPr algn="just"/>
            <a:endParaRPr lang="hu-HU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/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A felszínre megérkező légbuborékba zárt levegőt immár egy folyadékhártya veszi körül, mely két határfelülettel bír, azaz a felületi feszültség a túlnyomás és a méret közötti összefüggés a következőre módosul</a:t>
            </a:r>
          </a:p>
          <a:p>
            <a:pPr algn="just"/>
            <a:endParaRPr lang="hu-HU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/>
            <a:endParaRPr lang="hu-HU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/>
            <a:endParaRPr lang="hu-HU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/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Mivel a nyomás tovább nem változik és a felületi feszültség is állandó, a buborék mérete viszonylag gyorsan a kétszeresére nő, és a buborék </a:t>
            </a: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azonnal szétpattan.</a:t>
            </a:r>
            <a:endParaRPr lang="hu-HU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648072"/>
          </a:xfrm>
        </p:spPr>
        <p:txBody>
          <a:bodyPr/>
          <a:lstStyle/>
          <a:p>
            <a:r>
              <a:rPr lang="hu-HU" sz="3200" dirty="0" smtClean="0">
                <a:latin typeface="Calibri" panose="020F0502020204030204" pitchFamily="34" charset="0"/>
              </a:rPr>
              <a:t>Folyadékcsepp</a:t>
            </a:r>
            <a:endParaRPr lang="hu-HU" sz="3200" dirty="0">
              <a:latin typeface="Calibri" panose="020F0502020204030204" pitchFamily="34" charset="0"/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179512" y="1484784"/>
            <a:ext cx="878497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Kis mennyiségű folyadék, a levegőbe jutva, a felületi feszültség hatására gömb alakot igyekszik felvenni, aminek következtében a belsejében szükségszerűen nagyobb lesz a nyomás a környezetinél</a:t>
            </a: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</a:p>
          <a:p>
            <a:pPr algn="just"/>
            <a:endParaRPr lang="hu-HU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/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Feltétezve, hogy a csepp pontosan gömb alakor ölt, melynek sugara ‚</a:t>
            </a:r>
            <a:r>
              <a:rPr lang="hu-HU" i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R’</a:t>
            </a: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, bebizonyítható, hogy a túlnyomás nagysága a csepp belsejében:</a:t>
            </a:r>
          </a:p>
          <a:p>
            <a:pPr algn="just"/>
            <a:endParaRPr lang="hu-HU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/>
            <a:endParaRPr lang="hu-HU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/>
            <a:endParaRPr lang="hu-HU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/>
            <a:endParaRPr lang="hu-HU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/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ahol </a:t>
            </a: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‚</a:t>
            </a:r>
            <a:r>
              <a:rPr lang="hu-HU" i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C’</a:t>
            </a: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a folyadék és a levegő határfelületén ébredő felületi feszültség.</a:t>
            </a:r>
          </a:p>
        </p:txBody>
      </p:sp>
      <p:graphicFrame>
        <p:nvGraphicFramePr>
          <p:cNvPr id="7" name="Objektum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7431775"/>
              </p:ext>
            </p:extLst>
          </p:nvPr>
        </p:nvGraphicFramePr>
        <p:xfrm>
          <a:off x="3923928" y="3356992"/>
          <a:ext cx="1338312" cy="797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1" name="Equation" r:id="rId3" imgW="660240" imgH="393480" progId="Equation.3">
                  <p:embed/>
                </p:oleObj>
              </mc:Choice>
              <mc:Fallback>
                <p:oleObj name="Equation" r:id="rId3" imgW="66024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23928" y="3356992"/>
                        <a:ext cx="1338312" cy="7978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ím 1"/>
          <p:cNvSpPr txBox="1">
            <a:spLocks/>
          </p:cNvSpPr>
          <p:nvPr/>
        </p:nvSpPr>
        <p:spPr bwMode="auto">
          <a:xfrm>
            <a:off x="467544" y="116632"/>
            <a:ext cx="82296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hu-HU" sz="3200" kern="0" dirty="0" smtClean="0">
                <a:latin typeface="Calibri" panose="020F0502020204030204" pitchFamily="34" charset="0"/>
              </a:rPr>
              <a:t>Légbuborék</a:t>
            </a:r>
            <a:endParaRPr lang="hu-HU" sz="3200" kern="0" dirty="0">
              <a:latin typeface="Calibri" panose="020F0502020204030204" pitchFamily="34" charset="0"/>
            </a:endParaRPr>
          </a:p>
        </p:txBody>
      </p:sp>
      <p:graphicFrame>
        <p:nvGraphicFramePr>
          <p:cNvPr id="10" name="Objektum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8537870"/>
              </p:ext>
            </p:extLst>
          </p:nvPr>
        </p:nvGraphicFramePr>
        <p:xfrm>
          <a:off x="3851922" y="1644567"/>
          <a:ext cx="1207741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2" name="Equation" r:id="rId5" imgW="660240" imgH="393480" progId="Equation.3">
                  <p:embed/>
                </p:oleObj>
              </mc:Choice>
              <mc:Fallback>
                <p:oleObj name="Equation" r:id="rId5" imgW="66024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51922" y="1644567"/>
                        <a:ext cx="1207741" cy="72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ktum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4278749"/>
              </p:ext>
            </p:extLst>
          </p:nvPr>
        </p:nvGraphicFramePr>
        <p:xfrm>
          <a:off x="3851921" y="4380791"/>
          <a:ext cx="1207742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3" name="Equation" r:id="rId7" imgW="660240" imgH="393480" progId="Equation.3">
                  <p:embed/>
                </p:oleObj>
              </mc:Choice>
              <mc:Fallback>
                <p:oleObj name="Equation" r:id="rId7" imgW="66024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851921" y="4380791"/>
                        <a:ext cx="1207742" cy="72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13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0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</p:spTree>
    <p:extLst>
      <p:ext uri="{BB962C8B-B14F-4D97-AF65-F5344CB8AC3E}">
        <p14:creationId xmlns:p14="http://schemas.microsoft.com/office/powerpoint/2010/main" val="250349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outVertical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2" grpId="0"/>
      <p:bldP spid="6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zövegdoboz 14"/>
          <p:cNvSpPr txBox="1"/>
          <p:nvPr/>
        </p:nvSpPr>
        <p:spPr>
          <a:xfrm>
            <a:off x="179512" y="1042858"/>
            <a:ext cx="878497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A gőzbuborékok nem a folyadék belsejében képződnek, hanem a folyadékot melegítő felület azon pontjaiban, melyek hőmérséklete az adott ponton érvényes nyomáshoz tartozó forrási hőmérsékletet legalább egy kis mértékben meghaladja. Az ezekről a pontokról folyamatosan leváló gőzbuborékokban lévő gőz kis mértékben túlhevített és a gőzbuborékok, a légbuborékokhoz hasonlóan, a felszín felé emelkednek. E közben két ellentétes folyamat játszódik le: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emelkedés közben a nyomás csökken és a  buborékban lévő gőz egyre jobban túlhevített állapotba kerül (alacsonyabb nyomáshoz alacsonyabb forrási hőmérséklet tartozik), tehát a buborék egyre ‚stabilabbá’ válik,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a folyadék belsejében a hőmérséklet alacsonyabb, mint a gőzképződés helyén tehát a gőzbuborékban a hőmérséklet csökken, a buborékba zárt gőz a kondenzálódás felé törekszik, azaz egyre ‚instabilabbá’ válik.</a:t>
            </a:r>
          </a:p>
          <a:p>
            <a:pPr algn="just"/>
            <a:endParaRPr lang="hu-HU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/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A két hatás eredőjeként a forrás kezdetekor (gőzbuborékok megjelenése) a képződött gőzbuborékok többnyire nem érik el a felszínt, mivel a kondenzálódás felé törekvő hatás oda vezethet, hogy a buborékba zárt teljes gőzmennyiség folyékony halmazállapotba megy át, a gőzbuborék eltűnik.</a:t>
            </a:r>
          </a:p>
        </p:txBody>
      </p:sp>
      <p:sp>
        <p:nvSpPr>
          <p:cNvPr id="9" name="Szövegdoboz 8"/>
          <p:cNvSpPr txBox="1"/>
          <p:nvPr/>
        </p:nvSpPr>
        <p:spPr>
          <a:xfrm>
            <a:off x="179512" y="980728"/>
            <a:ext cx="878497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Ha a folyadékba kis adagokban levegőt vezetünk be, ott légbuborékok keletkeznek, melyek a folyadék felszíne felé törekszenek. Amíg 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a buborék a folyadék belsejében </a:t>
            </a: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mozog a túlnyomás nagysága </a:t>
            </a:r>
          </a:p>
          <a:p>
            <a:pPr algn="just"/>
            <a:endParaRPr lang="hu-HU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/>
            <a:endParaRPr lang="hu-HU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/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és minden pillanatban éppen egyenlő a tartózkodási helyen érvényes hidrosztatikai nyomással, azaz a felfelé történő mozgás közben 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a légbuborék belsejében </a:t>
            </a: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a túlnyomás csökken, tehát a buborék sugara folyamatosan nő.</a:t>
            </a:r>
          </a:p>
          <a:p>
            <a:pPr algn="just"/>
            <a:endParaRPr lang="hu-HU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/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A felszínre megérkező légbuborékba zárt levegőt immár egy folyadékhártya veszi körül, mely két határfelülettel bír, azaz a felületi feszültség a túlnyomás és a méret közötti összefüggés a következőre módosul</a:t>
            </a:r>
          </a:p>
          <a:p>
            <a:pPr algn="just"/>
            <a:endParaRPr lang="hu-HU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/>
            <a:endParaRPr lang="hu-HU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/>
            <a:endParaRPr lang="hu-HU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/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Mivel a nyomás tovább nem változik és a felületi feszültség is állandó, a buborék mérete viszonylag gyorsan a kétszeresére nő, és a buborék </a:t>
            </a: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azonnal szétpattan</a:t>
            </a: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8" name="Cím 1"/>
          <p:cNvSpPr txBox="1">
            <a:spLocks/>
          </p:cNvSpPr>
          <p:nvPr/>
        </p:nvSpPr>
        <p:spPr bwMode="auto">
          <a:xfrm>
            <a:off x="467544" y="116632"/>
            <a:ext cx="82296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hu-HU" sz="3200" kern="0" dirty="0" smtClean="0">
                <a:latin typeface="Calibri" panose="020F0502020204030204" pitchFamily="34" charset="0"/>
              </a:rPr>
              <a:t>Légbuborék</a:t>
            </a:r>
            <a:endParaRPr lang="hu-HU" sz="3200" kern="0" dirty="0">
              <a:latin typeface="Calibri" panose="020F0502020204030204" pitchFamily="34" charset="0"/>
            </a:endParaRPr>
          </a:p>
        </p:txBody>
      </p:sp>
      <p:graphicFrame>
        <p:nvGraphicFramePr>
          <p:cNvPr id="10" name="Objektum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5226569"/>
              </p:ext>
            </p:extLst>
          </p:nvPr>
        </p:nvGraphicFramePr>
        <p:xfrm>
          <a:off x="3851922" y="1644567"/>
          <a:ext cx="1207741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74" name="Equation" r:id="rId3" imgW="660240" imgH="393480" progId="Equation.3">
                  <p:embed/>
                </p:oleObj>
              </mc:Choice>
              <mc:Fallback>
                <p:oleObj name="Equation" r:id="rId3" imgW="66024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51922" y="1644567"/>
                        <a:ext cx="1207741" cy="72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ktum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1038688"/>
              </p:ext>
            </p:extLst>
          </p:nvPr>
        </p:nvGraphicFramePr>
        <p:xfrm>
          <a:off x="3851921" y="4380791"/>
          <a:ext cx="1207742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75" name="Equation" r:id="rId5" imgW="660240" imgH="393480" progId="Equation.3">
                  <p:embed/>
                </p:oleObj>
              </mc:Choice>
              <mc:Fallback>
                <p:oleObj name="Equation" r:id="rId5" imgW="66024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51921" y="4380791"/>
                        <a:ext cx="1207742" cy="72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Cím 1"/>
          <p:cNvSpPr txBox="1">
            <a:spLocks/>
          </p:cNvSpPr>
          <p:nvPr/>
        </p:nvSpPr>
        <p:spPr bwMode="auto">
          <a:xfrm>
            <a:off x="457200" y="132399"/>
            <a:ext cx="822960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hu-HU" sz="3200" kern="0" dirty="0" smtClean="0">
                <a:latin typeface="Calibri" panose="020F0502020204030204" pitchFamily="34" charset="0"/>
              </a:rPr>
              <a:t>Gőzbuborék</a:t>
            </a:r>
            <a:endParaRPr lang="hu-HU" sz="3200" kern="0" dirty="0">
              <a:latin typeface="Calibri" panose="020F0502020204030204" pitchFamily="34" charset="0"/>
            </a:endParaRPr>
          </a:p>
        </p:txBody>
      </p:sp>
      <p:sp>
        <p:nvSpPr>
          <p:cNvPr id="1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14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0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</p:spTree>
    <p:extLst>
      <p:ext uri="{BB962C8B-B14F-4D97-AF65-F5344CB8AC3E}">
        <p14:creationId xmlns:p14="http://schemas.microsoft.com/office/powerpoint/2010/main" val="3412746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  <p:bldP spid="9" grpId="0"/>
      <p:bldP spid="8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Csoportba foglalás 28"/>
          <p:cNvGrpSpPr/>
          <p:nvPr/>
        </p:nvGrpSpPr>
        <p:grpSpPr>
          <a:xfrm>
            <a:off x="1511662" y="2420889"/>
            <a:ext cx="648070" cy="2016223"/>
            <a:chOff x="1511662" y="2420889"/>
            <a:chExt cx="648070" cy="2016223"/>
          </a:xfrm>
        </p:grpSpPr>
        <p:sp>
          <p:nvSpPr>
            <p:cNvPr id="27" name="Hold 26"/>
            <p:cNvSpPr/>
            <p:nvPr/>
          </p:nvSpPr>
          <p:spPr bwMode="auto">
            <a:xfrm rot="16200000">
              <a:off x="1547665" y="2384886"/>
              <a:ext cx="576064" cy="648070"/>
            </a:xfrm>
            <a:prstGeom prst="moon">
              <a:avLst/>
            </a:prstGeom>
            <a:solidFill>
              <a:srgbClr val="00B0F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u-HU" sz="1800" b="0" i="0" u="none" strike="noStrike" cap="none" normalizeH="0" baseline="0" smtClean="0">
                <a:ln>
                  <a:noFill/>
                </a:ln>
                <a:solidFill>
                  <a:srgbClr val="FF9623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11" name="Téglalap 10"/>
            <p:cNvSpPr/>
            <p:nvPr/>
          </p:nvSpPr>
          <p:spPr bwMode="auto">
            <a:xfrm>
              <a:off x="1547728" y="2708920"/>
              <a:ext cx="576000" cy="1728192"/>
            </a:xfrm>
            <a:prstGeom prst="rect">
              <a:avLst/>
            </a:prstGeom>
            <a:solidFill>
              <a:srgbClr val="00B0F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u-HU" sz="1800" b="0" i="0" u="none" strike="noStrike" cap="none" normalizeH="0" baseline="0" smtClean="0">
                <a:ln>
                  <a:noFill/>
                </a:ln>
                <a:solidFill>
                  <a:srgbClr val="FF9623"/>
                </a:solidFill>
                <a:effectLst/>
                <a:latin typeface="Calibri" panose="020F0502020204030204" pitchFamily="34" charset="0"/>
              </a:endParaRPr>
            </a:p>
          </p:txBody>
        </p:sp>
      </p:grpSp>
      <p:sp>
        <p:nvSpPr>
          <p:cNvPr id="10" name="Téglalap 9"/>
          <p:cNvSpPr/>
          <p:nvPr/>
        </p:nvSpPr>
        <p:spPr bwMode="auto">
          <a:xfrm>
            <a:off x="611560" y="3645024"/>
            <a:ext cx="2448272" cy="2232248"/>
          </a:xfrm>
          <a:prstGeom prst="rect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6170"/>
          </a:xfrm>
        </p:spPr>
        <p:txBody>
          <a:bodyPr/>
          <a:lstStyle/>
          <a:p>
            <a:r>
              <a:rPr lang="hu-HU" sz="3200" dirty="0" smtClean="0">
                <a:latin typeface="Calibri" panose="020F0502020204030204" pitchFamily="34" charset="0"/>
              </a:rPr>
              <a:t>A kapillaritás</a:t>
            </a:r>
            <a:endParaRPr lang="hu-HU" sz="3200" dirty="0">
              <a:latin typeface="Calibri" panose="020F0502020204030204" pitchFamily="34" charset="0"/>
            </a:endParaRPr>
          </a:p>
        </p:txBody>
      </p:sp>
      <p:cxnSp>
        <p:nvCxnSpPr>
          <p:cNvPr id="9" name="Egyenes összekötő 8"/>
          <p:cNvCxnSpPr/>
          <p:nvPr/>
        </p:nvCxnSpPr>
        <p:spPr bwMode="auto">
          <a:xfrm flipV="1">
            <a:off x="1835696" y="1268760"/>
            <a:ext cx="0" cy="432048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dash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0" name="Csoportba foglalás 29"/>
          <p:cNvGrpSpPr/>
          <p:nvPr/>
        </p:nvGrpSpPr>
        <p:grpSpPr>
          <a:xfrm>
            <a:off x="611560" y="3429000"/>
            <a:ext cx="2448272" cy="2448272"/>
            <a:chOff x="611560" y="3429000"/>
            <a:chExt cx="2448272" cy="2448272"/>
          </a:xfrm>
        </p:grpSpPr>
        <p:cxnSp>
          <p:nvCxnSpPr>
            <p:cNvPr id="13" name="Egyenes összekötő 12"/>
            <p:cNvCxnSpPr/>
            <p:nvPr/>
          </p:nvCxnSpPr>
          <p:spPr bwMode="auto">
            <a:xfrm>
              <a:off x="611560" y="3429000"/>
              <a:ext cx="0" cy="2448272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Egyenes összekötő 14"/>
            <p:cNvCxnSpPr/>
            <p:nvPr/>
          </p:nvCxnSpPr>
          <p:spPr bwMode="auto">
            <a:xfrm>
              <a:off x="611560" y="5877272"/>
              <a:ext cx="2448272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Egyenes összekötő 16"/>
            <p:cNvCxnSpPr/>
            <p:nvPr/>
          </p:nvCxnSpPr>
          <p:spPr bwMode="auto">
            <a:xfrm flipV="1">
              <a:off x="3059832" y="3429000"/>
              <a:ext cx="0" cy="2448272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2" name="Csoportba foglalás 21"/>
          <p:cNvGrpSpPr/>
          <p:nvPr/>
        </p:nvGrpSpPr>
        <p:grpSpPr>
          <a:xfrm>
            <a:off x="1475656" y="1700808"/>
            <a:ext cx="720080" cy="3242185"/>
            <a:chOff x="1475656" y="1700808"/>
            <a:chExt cx="720080" cy="3242185"/>
          </a:xfrm>
        </p:grpSpPr>
        <p:sp>
          <p:nvSpPr>
            <p:cNvPr id="6" name="Téglalap 5"/>
            <p:cNvSpPr/>
            <p:nvPr/>
          </p:nvSpPr>
          <p:spPr bwMode="auto">
            <a:xfrm>
              <a:off x="1475656" y="1700808"/>
              <a:ext cx="72008" cy="324036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u-HU" sz="1800" b="0" i="0" u="none" strike="noStrike" cap="none" normalizeH="0" baseline="0" smtClean="0">
                <a:ln>
                  <a:noFill/>
                </a:ln>
                <a:solidFill>
                  <a:srgbClr val="FF9623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7" name="Téglalap 6"/>
            <p:cNvSpPr/>
            <p:nvPr/>
          </p:nvSpPr>
          <p:spPr bwMode="auto">
            <a:xfrm>
              <a:off x="2123728" y="1702633"/>
              <a:ext cx="72008" cy="324036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u-HU" sz="1800" b="0" i="0" u="none" strike="noStrike" cap="none" normalizeH="0" baseline="0" smtClean="0">
                <a:ln>
                  <a:noFill/>
                </a:ln>
                <a:solidFill>
                  <a:srgbClr val="FF9623"/>
                </a:solidFill>
                <a:effectLst/>
                <a:latin typeface="Calibri" panose="020F0502020204030204" pitchFamily="34" charset="0"/>
              </a:endParaRPr>
            </a:p>
          </p:txBody>
        </p:sp>
        <p:cxnSp>
          <p:nvCxnSpPr>
            <p:cNvPr id="19" name="Egyenes összekötő 18"/>
            <p:cNvCxnSpPr>
              <a:stCxn id="6" idx="2"/>
            </p:cNvCxnSpPr>
            <p:nvPr/>
          </p:nvCxnSpPr>
          <p:spPr bwMode="auto">
            <a:xfrm>
              <a:off x="1511660" y="4941168"/>
              <a:ext cx="612068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" name="Egyenes összekötő 20"/>
            <p:cNvCxnSpPr>
              <a:stCxn id="6" idx="0"/>
              <a:endCxn id="7" idx="0"/>
            </p:cNvCxnSpPr>
            <p:nvPr/>
          </p:nvCxnSpPr>
          <p:spPr bwMode="auto">
            <a:xfrm>
              <a:off x="1511660" y="1700808"/>
              <a:ext cx="648072" cy="182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40" name="Egyenes összekötő 39"/>
          <p:cNvCxnSpPr/>
          <p:nvPr/>
        </p:nvCxnSpPr>
        <p:spPr bwMode="auto">
          <a:xfrm>
            <a:off x="971600" y="2698575"/>
            <a:ext cx="208823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Egyenes összekötő nyíllal 41"/>
          <p:cNvCxnSpPr/>
          <p:nvPr/>
        </p:nvCxnSpPr>
        <p:spPr bwMode="auto">
          <a:xfrm flipV="1">
            <a:off x="2771800" y="2698575"/>
            <a:ext cx="0" cy="94644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Szövegdoboz 2"/>
          <p:cNvSpPr txBox="1"/>
          <p:nvPr/>
        </p:nvSpPr>
        <p:spPr>
          <a:xfrm>
            <a:off x="3375995" y="1125949"/>
            <a:ext cx="554461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Folyadékba mártott, kis átmérőjű (néhány </a:t>
            </a:r>
            <a:r>
              <a:rPr lang="hu-HU" i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mm</a:t>
            </a: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) csövek esetében az tapasztalható, hogy a cső anyagára (pl. üveg) vonatkozóan nedvesítő tulajdonságú folyadékok (pl. víz) felszíne a cső belsejében nem csak görbült, hanem a folyadékot tartalmazó edényben észlelhető szintnél magasabban kerül egyensúlyba. Ennek oka szintén a felületi feszültség.</a:t>
            </a:r>
            <a:endParaRPr lang="hu-HU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3" name="Szövegdoboz 42"/>
          <p:cNvSpPr txBox="1">
            <a:spLocks noChangeAspect="1"/>
          </p:cNvSpPr>
          <p:nvPr/>
        </p:nvSpPr>
        <p:spPr>
          <a:xfrm>
            <a:off x="2754653" y="2962185"/>
            <a:ext cx="490169" cy="36933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l-GR" i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Δ</a:t>
            </a:r>
            <a:r>
              <a:rPr lang="hu-HU" i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endParaRPr lang="hu-HU" i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3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24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0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</p:spTree>
    <p:extLst>
      <p:ext uri="{BB962C8B-B14F-4D97-AF65-F5344CB8AC3E}">
        <p14:creationId xmlns:p14="http://schemas.microsoft.com/office/powerpoint/2010/main" val="1996374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" grpId="0"/>
      <p:bldP spid="4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Csoportba foglalás 13"/>
          <p:cNvGrpSpPr/>
          <p:nvPr/>
        </p:nvGrpSpPr>
        <p:grpSpPr>
          <a:xfrm>
            <a:off x="874027" y="1524744"/>
            <a:ext cx="1688463" cy="3384377"/>
            <a:chOff x="874027" y="1524744"/>
            <a:chExt cx="1688463" cy="3384377"/>
          </a:xfrm>
        </p:grpSpPr>
        <p:grpSp>
          <p:nvGrpSpPr>
            <p:cNvPr id="24" name="Csoportba foglalás 23"/>
            <p:cNvGrpSpPr/>
            <p:nvPr/>
          </p:nvGrpSpPr>
          <p:grpSpPr>
            <a:xfrm>
              <a:off x="891145" y="2600758"/>
              <a:ext cx="1656185" cy="2308362"/>
              <a:chOff x="5139616" y="2632805"/>
              <a:chExt cx="1656185" cy="2308362"/>
            </a:xfrm>
          </p:grpSpPr>
          <p:sp>
            <p:nvSpPr>
              <p:cNvPr id="25" name="Derékszögű háromszög 24"/>
              <p:cNvSpPr/>
              <p:nvPr/>
            </p:nvSpPr>
            <p:spPr bwMode="auto">
              <a:xfrm flipH="1">
                <a:off x="6512157" y="3104964"/>
                <a:ext cx="144898" cy="216024"/>
              </a:xfrm>
              <a:prstGeom prst="rtTriangle">
                <a:avLst/>
              </a:prstGeom>
              <a:solidFill>
                <a:schemeClr val="accent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hu-HU" sz="1800" b="0" i="0" u="none" strike="noStrike" cap="none" normalizeH="0" baseline="0" smtClean="0">
                  <a:ln>
                    <a:noFill/>
                  </a:ln>
                  <a:solidFill>
                    <a:srgbClr val="FF9623"/>
                  </a:solidFill>
                  <a:effectLst/>
                  <a:latin typeface="Calibri" panose="020F0502020204030204" pitchFamily="34" charset="0"/>
                </a:endParaRPr>
              </a:p>
            </p:txBody>
          </p:sp>
          <p:sp>
            <p:nvSpPr>
              <p:cNvPr id="26" name="Derékszögű háromszög 25"/>
              <p:cNvSpPr/>
              <p:nvPr/>
            </p:nvSpPr>
            <p:spPr bwMode="auto">
              <a:xfrm>
                <a:off x="5291198" y="3068960"/>
                <a:ext cx="144898" cy="216024"/>
              </a:xfrm>
              <a:prstGeom prst="rtTriangle">
                <a:avLst/>
              </a:prstGeom>
              <a:solidFill>
                <a:schemeClr val="accent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hu-HU" sz="1800" b="0" i="0" u="none" strike="noStrike" cap="none" normalizeH="0" baseline="0" smtClean="0">
                  <a:ln>
                    <a:noFill/>
                  </a:ln>
                  <a:solidFill>
                    <a:srgbClr val="FF9623"/>
                  </a:solidFill>
                  <a:effectLst/>
                  <a:latin typeface="Calibri" panose="020F0502020204030204" pitchFamily="34" charset="0"/>
                </a:endParaRPr>
              </a:p>
            </p:txBody>
          </p:sp>
          <p:sp>
            <p:nvSpPr>
              <p:cNvPr id="28" name="Hold 27"/>
              <p:cNvSpPr/>
              <p:nvPr/>
            </p:nvSpPr>
            <p:spPr bwMode="auto">
              <a:xfrm rot="16200000">
                <a:off x="5438641" y="2333780"/>
                <a:ext cx="1058136" cy="1656185"/>
              </a:xfrm>
              <a:prstGeom prst="moon">
                <a:avLst/>
              </a:prstGeom>
              <a:solidFill>
                <a:srgbClr val="00B0F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hu-HU" sz="1800" b="0" i="0" u="none" strike="noStrike" cap="none" normalizeH="0" baseline="0" smtClean="0">
                  <a:ln>
                    <a:noFill/>
                  </a:ln>
                  <a:solidFill>
                    <a:srgbClr val="FF9623"/>
                  </a:solidFill>
                  <a:effectLst/>
                  <a:latin typeface="Calibri" panose="020F0502020204030204" pitchFamily="34" charset="0"/>
                </a:endParaRPr>
              </a:p>
            </p:txBody>
          </p:sp>
          <p:sp>
            <p:nvSpPr>
              <p:cNvPr id="31" name="Téglalap 30"/>
              <p:cNvSpPr/>
              <p:nvPr/>
            </p:nvSpPr>
            <p:spPr bwMode="auto">
              <a:xfrm>
                <a:off x="5291494" y="3226591"/>
                <a:ext cx="1350620" cy="1714576"/>
              </a:xfrm>
              <a:prstGeom prst="rect">
                <a:avLst/>
              </a:prstGeom>
              <a:solidFill>
                <a:srgbClr val="00B0F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hu-HU" sz="1800" b="0" i="0" u="none" strike="noStrike" cap="none" normalizeH="0" baseline="0" smtClean="0">
                  <a:ln>
                    <a:noFill/>
                  </a:ln>
                  <a:solidFill>
                    <a:srgbClr val="FF9623"/>
                  </a:solidFill>
                  <a:effectLst/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32" name="Téglalap 31"/>
            <p:cNvSpPr/>
            <p:nvPr/>
          </p:nvSpPr>
          <p:spPr bwMode="auto">
            <a:xfrm>
              <a:off x="874027" y="1720901"/>
              <a:ext cx="168846" cy="312331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u-HU" sz="1800" b="0" i="0" u="none" strike="noStrike" cap="none" normalizeH="0" baseline="0" smtClean="0">
                <a:ln>
                  <a:noFill/>
                </a:ln>
                <a:solidFill>
                  <a:srgbClr val="FF9623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33" name="Téglalap 32"/>
            <p:cNvSpPr/>
            <p:nvPr/>
          </p:nvSpPr>
          <p:spPr bwMode="auto">
            <a:xfrm>
              <a:off x="2393644" y="1721257"/>
              <a:ext cx="168846" cy="312331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u-HU" sz="1800" b="0" i="0" u="none" strike="noStrike" cap="none" normalizeH="0" baseline="0" smtClean="0">
                <a:ln>
                  <a:noFill/>
                </a:ln>
                <a:solidFill>
                  <a:srgbClr val="FF9623"/>
                </a:solidFill>
                <a:effectLst/>
                <a:latin typeface="Calibri" panose="020F0502020204030204" pitchFamily="34" charset="0"/>
              </a:endParaRPr>
            </a:p>
          </p:txBody>
        </p:sp>
        <p:cxnSp>
          <p:nvCxnSpPr>
            <p:cNvPr id="36" name="Egyenes összekötő 35"/>
            <p:cNvCxnSpPr>
              <a:stCxn id="31" idx="2"/>
            </p:cNvCxnSpPr>
            <p:nvPr/>
          </p:nvCxnSpPr>
          <p:spPr bwMode="auto">
            <a:xfrm flipV="1">
              <a:off x="1718332" y="1524744"/>
              <a:ext cx="0" cy="338437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dashDot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6170"/>
          </a:xfrm>
        </p:spPr>
        <p:txBody>
          <a:bodyPr/>
          <a:lstStyle/>
          <a:p>
            <a:r>
              <a:rPr lang="hu-HU" sz="3200" dirty="0" smtClean="0">
                <a:latin typeface="Calibri" panose="020F0502020204030204" pitchFamily="34" charset="0"/>
              </a:rPr>
              <a:t>A kapillaritás</a:t>
            </a:r>
            <a:endParaRPr lang="hu-HU" sz="3200" dirty="0">
              <a:latin typeface="Calibri" panose="020F0502020204030204" pitchFamily="34" charset="0"/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3375995" y="1125949"/>
            <a:ext cx="554461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Folyadékba mártott, kis átmérőjű (néhány </a:t>
            </a:r>
            <a:r>
              <a:rPr lang="hu-HU" i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mm</a:t>
            </a: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) csövek esetében az tapasztalható, hogy a cső anyagára (pl. üveg) vonatkozóan nedvesítő tulajdonságú folyadékok (pl. víz) felszíne a cső belsejében nem csak görbült, hanem a folyadékot tartalmazó edényben észlelhető szintnél magasabban kerül egyensúlyba. Ennek oka szintén a felületi feszültség.</a:t>
            </a:r>
            <a:endParaRPr lang="hu-HU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8" name="Csoportba foglalás 7"/>
          <p:cNvGrpSpPr/>
          <p:nvPr/>
        </p:nvGrpSpPr>
        <p:grpSpPr>
          <a:xfrm>
            <a:off x="611560" y="1268760"/>
            <a:ext cx="2633262" cy="4608512"/>
            <a:chOff x="611560" y="1268760"/>
            <a:chExt cx="2633262" cy="4608512"/>
          </a:xfrm>
        </p:grpSpPr>
        <p:grpSp>
          <p:nvGrpSpPr>
            <p:cNvPr id="29" name="Csoportba foglalás 28"/>
            <p:cNvGrpSpPr/>
            <p:nvPr/>
          </p:nvGrpSpPr>
          <p:grpSpPr>
            <a:xfrm>
              <a:off x="1511662" y="2420889"/>
              <a:ext cx="648070" cy="2016223"/>
              <a:chOff x="1511662" y="2420889"/>
              <a:chExt cx="648070" cy="2016223"/>
            </a:xfrm>
          </p:grpSpPr>
          <p:sp>
            <p:nvSpPr>
              <p:cNvPr id="27" name="Hold 26"/>
              <p:cNvSpPr/>
              <p:nvPr/>
            </p:nvSpPr>
            <p:spPr bwMode="auto">
              <a:xfrm rot="16200000">
                <a:off x="1547665" y="2384886"/>
                <a:ext cx="576064" cy="648070"/>
              </a:xfrm>
              <a:prstGeom prst="moon">
                <a:avLst/>
              </a:prstGeom>
              <a:solidFill>
                <a:srgbClr val="00B0F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hu-HU" sz="1800" b="0" i="0" u="none" strike="noStrike" cap="none" normalizeH="0" baseline="0" smtClean="0">
                  <a:ln>
                    <a:noFill/>
                  </a:ln>
                  <a:solidFill>
                    <a:srgbClr val="FF9623"/>
                  </a:solidFill>
                  <a:effectLst/>
                  <a:latin typeface="Calibri" panose="020F0502020204030204" pitchFamily="34" charset="0"/>
                </a:endParaRPr>
              </a:p>
            </p:txBody>
          </p:sp>
          <p:sp>
            <p:nvSpPr>
              <p:cNvPr id="11" name="Téglalap 10"/>
              <p:cNvSpPr/>
              <p:nvPr/>
            </p:nvSpPr>
            <p:spPr bwMode="auto">
              <a:xfrm>
                <a:off x="1547728" y="2708920"/>
                <a:ext cx="576000" cy="1728192"/>
              </a:xfrm>
              <a:prstGeom prst="rect">
                <a:avLst/>
              </a:prstGeom>
              <a:solidFill>
                <a:srgbClr val="00B0F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hu-HU" sz="1800" b="0" i="0" u="none" strike="noStrike" cap="none" normalizeH="0" baseline="0" smtClean="0">
                  <a:ln>
                    <a:noFill/>
                  </a:ln>
                  <a:solidFill>
                    <a:srgbClr val="FF9623"/>
                  </a:solidFill>
                  <a:effectLst/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10" name="Téglalap 9"/>
            <p:cNvSpPr/>
            <p:nvPr/>
          </p:nvSpPr>
          <p:spPr bwMode="auto">
            <a:xfrm>
              <a:off x="611560" y="3645024"/>
              <a:ext cx="2448272" cy="2232248"/>
            </a:xfrm>
            <a:prstGeom prst="rect">
              <a:avLst/>
            </a:prstGeom>
            <a:solidFill>
              <a:srgbClr val="00B0F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u-HU" sz="1800" b="0" i="0" u="none" strike="noStrike" cap="none" normalizeH="0" baseline="0" smtClean="0">
                <a:ln>
                  <a:noFill/>
                </a:ln>
                <a:solidFill>
                  <a:srgbClr val="FF9623"/>
                </a:solidFill>
                <a:effectLst/>
                <a:latin typeface="Calibri" panose="020F0502020204030204" pitchFamily="34" charset="0"/>
              </a:endParaRPr>
            </a:p>
          </p:txBody>
        </p:sp>
        <p:cxnSp>
          <p:nvCxnSpPr>
            <p:cNvPr id="9" name="Egyenes összekötő 8"/>
            <p:cNvCxnSpPr/>
            <p:nvPr/>
          </p:nvCxnSpPr>
          <p:spPr bwMode="auto">
            <a:xfrm flipV="1">
              <a:off x="1835696" y="1268760"/>
              <a:ext cx="0" cy="432048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dashDot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30" name="Csoportba foglalás 29"/>
            <p:cNvGrpSpPr/>
            <p:nvPr/>
          </p:nvGrpSpPr>
          <p:grpSpPr>
            <a:xfrm>
              <a:off x="611560" y="3429000"/>
              <a:ext cx="2448272" cy="2448272"/>
              <a:chOff x="611560" y="3429000"/>
              <a:chExt cx="2448272" cy="2448272"/>
            </a:xfrm>
          </p:grpSpPr>
          <p:cxnSp>
            <p:nvCxnSpPr>
              <p:cNvPr id="13" name="Egyenes összekötő 12"/>
              <p:cNvCxnSpPr/>
              <p:nvPr/>
            </p:nvCxnSpPr>
            <p:spPr bwMode="auto">
              <a:xfrm>
                <a:off x="611560" y="3429000"/>
                <a:ext cx="0" cy="2448272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5" name="Egyenes összekötő 14"/>
              <p:cNvCxnSpPr/>
              <p:nvPr/>
            </p:nvCxnSpPr>
            <p:spPr bwMode="auto">
              <a:xfrm>
                <a:off x="611560" y="5877272"/>
                <a:ext cx="2448272" cy="0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7" name="Egyenes összekötő 16"/>
              <p:cNvCxnSpPr/>
              <p:nvPr/>
            </p:nvCxnSpPr>
            <p:spPr bwMode="auto">
              <a:xfrm flipV="1">
                <a:off x="3059832" y="3429000"/>
                <a:ext cx="0" cy="2448272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22" name="Csoportba foglalás 21"/>
            <p:cNvGrpSpPr/>
            <p:nvPr/>
          </p:nvGrpSpPr>
          <p:grpSpPr>
            <a:xfrm>
              <a:off x="1475656" y="1700808"/>
              <a:ext cx="720080" cy="3242185"/>
              <a:chOff x="1475656" y="1700808"/>
              <a:chExt cx="720080" cy="3242185"/>
            </a:xfrm>
          </p:grpSpPr>
          <p:sp>
            <p:nvSpPr>
              <p:cNvPr id="6" name="Téglalap 5"/>
              <p:cNvSpPr/>
              <p:nvPr/>
            </p:nvSpPr>
            <p:spPr bwMode="auto">
              <a:xfrm>
                <a:off x="1475656" y="1700808"/>
                <a:ext cx="72008" cy="3240360"/>
              </a:xfrm>
              <a:prstGeom prst="rect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hu-HU" sz="1800" b="0" i="0" u="none" strike="noStrike" cap="none" normalizeH="0" baseline="0" smtClean="0">
                  <a:ln>
                    <a:noFill/>
                  </a:ln>
                  <a:solidFill>
                    <a:srgbClr val="FF9623"/>
                  </a:solidFill>
                  <a:effectLst/>
                  <a:latin typeface="Calibri" panose="020F0502020204030204" pitchFamily="34" charset="0"/>
                </a:endParaRPr>
              </a:p>
            </p:txBody>
          </p:sp>
          <p:sp>
            <p:nvSpPr>
              <p:cNvPr id="7" name="Téglalap 6"/>
              <p:cNvSpPr/>
              <p:nvPr/>
            </p:nvSpPr>
            <p:spPr bwMode="auto">
              <a:xfrm>
                <a:off x="2123728" y="1702633"/>
                <a:ext cx="72008" cy="3240360"/>
              </a:xfrm>
              <a:prstGeom prst="rect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hu-HU" sz="1800" b="0" i="0" u="none" strike="noStrike" cap="none" normalizeH="0" baseline="0" smtClean="0">
                  <a:ln>
                    <a:noFill/>
                  </a:ln>
                  <a:solidFill>
                    <a:srgbClr val="FF9623"/>
                  </a:solidFill>
                  <a:effectLst/>
                  <a:latin typeface="Calibri" panose="020F0502020204030204" pitchFamily="34" charset="0"/>
                </a:endParaRPr>
              </a:p>
            </p:txBody>
          </p:sp>
          <p:cxnSp>
            <p:nvCxnSpPr>
              <p:cNvPr id="19" name="Egyenes összekötő 18"/>
              <p:cNvCxnSpPr>
                <a:stCxn id="6" idx="2"/>
              </p:cNvCxnSpPr>
              <p:nvPr/>
            </p:nvCxnSpPr>
            <p:spPr bwMode="auto">
              <a:xfrm>
                <a:off x="1511660" y="4941168"/>
                <a:ext cx="612068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" name="Egyenes összekötő 20"/>
              <p:cNvCxnSpPr>
                <a:stCxn id="6" idx="0"/>
                <a:endCxn id="7" idx="0"/>
              </p:cNvCxnSpPr>
              <p:nvPr/>
            </p:nvCxnSpPr>
            <p:spPr bwMode="auto">
              <a:xfrm>
                <a:off x="1511660" y="1700808"/>
                <a:ext cx="648072" cy="1825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40" name="Egyenes összekötő 39"/>
            <p:cNvCxnSpPr/>
            <p:nvPr/>
          </p:nvCxnSpPr>
          <p:spPr bwMode="auto">
            <a:xfrm>
              <a:off x="971600" y="2698575"/>
              <a:ext cx="2088232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Egyenes összekötő nyíllal 41"/>
            <p:cNvCxnSpPr/>
            <p:nvPr/>
          </p:nvCxnSpPr>
          <p:spPr bwMode="auto">
            <a:xfrm flipV="1">
              <a:off x="2771800" y="2698575"/>
              <a:ext cx="0" cy="94644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3" name="Szövegdoboz 42"/>
            <p:cNvSpPr txBox="1">
              <a:spLocks noChangeAspect="1"/>
            </p:cNvSpPr>
            <p:nvPr/>
          </p:nvSpPr>
          <p:spPr>
            <a:xfrm>
              <a:off x="2754653" y="2962185"/>
              <a:ext cx="490169" cy="369332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el-GR" i="1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Δ</a:t>
              </a:r>
              <a:r>
                <a:rPr lang="hu-HU" i="1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h</a:t>
              </a:r>
              <a:endParaRPr lang="hu-HU" i="1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cxnSp>
        <p:nvCxnSpPr>
          <p:cNvPr id="35" name="Egyenes összekötő nyíllal 34"/>
          <p:cNvCxnSpPr/>
          <p:nvPr/>
        </p:nvCxnSpPr>
        <p:spPr bwMode="auto">
          <a:xfrm flipH="1" flipV="1">
            <a:off x="3357435" y="3157129"/>
            <a:ext cx="0" cy="160401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Egyenes összekötő 36"/>
          <p:cNvCxnSpPr/>
          <p:nvPr/>
        </p:nvCxnSpPr>
        <p:spPr bwMode="auto">
          <a:xfrm flipV="1">
            <a:off x="694003" y="2138138"/>
            <a:ext cx="1353583" cy="89751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Egyenes összekötő 37"/>
          <p:cNvCxnSpPr/>
          <p:nvPr/>
        </p:nvCxnSpPr>
        <p:spPr bwMode="auto">
          <a:xfrm>
            <a:off x="611560" y="2348880"/>
            <a:ext cx="151216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9" name="Ív 38"/>
          <p:cNvSpPr>
            <a:spLocks noChangeAspect="1"/>
          </p:cNvSpPr>
          <p:nvPr/>
        </p:nvSpPr>
        <p:spPr bwMode="auto">
          <a:xfrm rot="5400000">
            <a:off x="502725" y="2248377"/>
            <a:ext cx="1080000" cy="1080000"/>
          </a:xfrm>
          <a:prstGeom prst="arc">
            <a:avLst>
              <a:gd name="adj1" fmla="val 19438930"/>
              <a:gd name="adj2" fmla="val 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4" name="Ív 43"/>
          <p:cNvSpPr>
            <a:spLocks noChangeAspect="1"/>
          </p:cNvSpPr>
          <p:nvPr/>
        </p:nvSpPr>
        <p:spPr bwMode="auto">
          <a:xfrm rot="10800000">
            <a:off x="1173686" y="1805323"/>
            <a:ext cx="1080000" cy="1080000"/>
          </a:xfrm>
          <a:prstGeom prst="arc">
            <a:avLst>
              <a:gd name="adj1" fmla="val 19531367"/>
              <a:gd name="adj2" fmla="val 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5" name="Szövegdoboz 44"/>
          <p:cNvSpPr txBox="1">
            <a:spLocks noChangeAspect="1"/>
          </p:cNvSpPr>
          <p:nvPr/>
        </p:nvSpPr>
        <p:spPr>
          <a:xfrm>
            <a:off x="1251113" y="2244681"/>
            <a:ext cx="168841" cy="36933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l-GR" i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α</a:t>
            </a:r>
            <a:endParaRPr lang="hu-HU" i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46" name="Szövegdoboz 45"/>
          <p:cNvSpPr txBox="1">
            <a:spLocks noChangeAspect="1"/>
          </p:cNvSpPr>
          <p:nvPr/>
        </p:nvSpPr>
        <p:spPr>
          <a:xfrm>
            <a:off x="1079818" y="2964748"/>
            <a:ext cx="168841" cy="36933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l-GR" i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α</a:t>
            </a:r>
            <a:endParaRPr lang="hu-HU" i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49" name="Szövegdoboz 48"/>
          <p:cNvSpPr txBox="1">
            <a:spLocks noChangeAspect="1"/>
          </p:cNvSpPr>
          <p:nvPr/>
        </p:nvSpPr>
        <p:spPr>
          <a:xfrm>
            <a:off x="3347864" y="3777169"/>
            <a:ext cx="490169" cy="36933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l-GR" i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Δ</a:t>
            </a:r>
            <a:r>
              <a:rPr lang="hu-HU" i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endParaRPr lang="hu-HU" i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18" name="Egyenes összekötő nyíllal 17"/>
          <p:cNvCxnSpPr/>
          <p:nvPr/>
        </p:nvCxnSpPr>
        <p:spPr bwMode="auto">
          <a:xfrm>
            <a:off x="1718332" y="2348880"/>
            <a:ext cx="549412" cy="594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Egyenes összekötő nyíllal 22"/>
          <p:cNvCxnSpPr/>
          <p:nvPr/>
        </p:nvCxnSpPr>
        <p:spPr bwMode="auto">
          <a:xfrm>
            <a:off x="1718332" y="2060848"/>
            <a:ext cx="6768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1" name="Szövegdoboz 50"/>
          <p:cNvSpPr txBox="1">
            <a:spLocks noChangeAspect="1"/>
          </p:cNvSpPr>
          <p:nvPr/>
        </p:nvSpPr>
        <p:spPr>
          <a:xfrm>
            <a:off x="1824605" y="1743537"/>
            <a:ext cx="490169" cy="36933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hu-HU" i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r</a:t>
            </a:r>
            <a:endParaRPr lang="hu-HU" i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52" name="Szövegdoboz 51"/>
          <p:cNvSpPr txBox="1">
            <a:spLocks noChangeAspect="1"/>
          </p:cNvSpPr>
          <p:nvPr/>
        </p:nvSpPr>
        <p:spPr>
          <a:xfrm>
            <a:off x="1874878" y="2366006"/>
            <a:ext cx="490169" cy="36933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hu-HU" i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R</a:t>
            </a:r>
            <a:endParaRPr lang="hu-HU" i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54" name="Szövegdoboz 53"/>
          <p:cNvSpPr txBox="1">
            <a:spLocks noChangeAspect="1"/>
          </p:cNvSpPr>
          <p:nvPr/>
        </p:nvSpPr>
        <p:spPr>
          <a:xfrm>
            <a:off x="1110014" y="3307461"/>
            <a:ext cx="490169" cy="36933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hu-HU" i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endParaRPr lang="hu-HU" i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55" name="Objektum 5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9979797"/>
              </p:ext>
            </p:extLst>
          </p:nvPr>
        </p:nvGraphicFramePr>
        <p:xfrm>
          <a:off x="4628029" y="1268760"/>
          <a:ext cx="2536259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04" name="Equation" r:id="rId3" imgW="1320480" imgH="393480" progId="Equation.3">
                  <p:embed/>
                </p:oleObj>
              </mc:Choice>
              <mc:Fallback>
                <p:oleObj name="Equation" r:id="rId3" imgW="132048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28029" y="1268760"/>
                        <a:ext cx="2536259" cy="756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" name="Objektum 5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8813969"/>
              </p:ext>
            </p:extLst>
          </p:nvPr>
        </p:nvGraphicFramePr>
        <p:xfrm>
          <a:off x="4617251" y="2128398"/>
          <a:ext cx="2532063" cy="719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05" name="Equation" r:id="rId5" imgW="1384200" imgH="393480" progId="Equation.3">
                  <p:embed/>
                </p:oleObj>
              </mc:Choice>
              <mc:Fallback>
                <p:oleObj name="Equation" r:id="rId5" imgW="138420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17251" y="2128398"/>
                        <a:ext cx="2532063" cy="719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" name="Objektum 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4164213"/>
              </p:ext>
            </p:extLst>
          </p:nvPr>
        </p:nvGraphicFramePr>
        <p:xfrm>
          <a:off x="4618839" y="2931673"/>
          <a:ext cx="1811337" cy="719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06" name="Equation" r:id="rId7" imgW="1054080" imgH="419040" progId="Equation.3">
                  <p:embed/>
                </p:oleObj>
              </mc:Choice>
              <mc:Fallback>
                <p:oleObj name="Equation" r:id="rId7" imgW="105408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618839" y="2931673"/>
                        <a:ext cx="1811337" cy="719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" name="Szövegdoboz 57"/>
          <p:cNvSpPr txBox="1"/>
          <p:nvPr/>
        </p:nvSpPr>
        <p:spPr>
          <a:xfrm>
            <a:off x="251520" y="4964975"/>
            <a:ext cx="8568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Ha a folyadék tökéletesen nedvesítő, akkor </a:t>
            </a:r>
            <a:r>
              <a:rPr lang="el-GR" i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α</a:t>
            </a:r>
            <a:r>
              <a:rPr lang="hu-HU" i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=0</a:t>
            </a:r>
            <a:r>
              <a:rPr lang="hu-HU" i="1" baseline="30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 és a kapilláris felemelkedés maximális lesz.</a:t>
            </a:r>
          </a:p>
          <a:p>
            <a:pPr algn="just"/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Nem nedvesítő folyadék (pl. higany) esetén a felületi feszültség kapilláris lesüllyedést okoz (</a:t>
            </a:r>
            <a:r>
              <a:rPr lang="el-GR" i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α</a:t>
            </a:r>
            <a:r>
              <a:rPr lang="hu-HU" i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&gt;90</a:t>
            </a:r>
            <a:r>
              <a:rPr lang="hu-HU" i="1" baseline="30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).</a:t>
            </a:r>
            <a:endParaRPr lang="hu-HU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59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60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0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cxnSp>
        <p:nvCxnSpPr>
          <p:cNvPr id="50" name="Egyenes összekötő 49"/>
          <p:cNvCxnSpPr/>
          <p:nvPr/>
        </p:nvCxnSpPr>
        <p:spPr bwMode="auto">
          <a:xfrm flipV="1">
            <a:off x="1619673" y="3157129"/>
            <a:ext cx="2733127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8" name="Egyenes összekötő nyíllal 47"/>
          <p:cNvCxnSpPr/>
          <p:nvPr/>
        </p:nvCxnSpPr>
        <p:spPr bwMode="auto">
          <a:xfrm flipV="1">
            <a:off x="1042874" y="1268760"/>
            <a:ext cx="0" cy="1519617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Egyenes összekötő nyíllal 46"/>
          <p:cNvCxnSpPr/>
          <p:nvPr/>
        </p:nvCxnSpPr>
        <p:spPr bwMode="auto">
          <a:xfrm>
            <a:off x="1042725" y="2788377"/>
            <a:ext cx="0" cy="759809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Egyenes összekötő nyíllal 33"/>
          <p:cNvCxnSpPr/>
          <p:nvPr/>
        </p:nvCxnSpPr>
        <p:spPr bwMode="auto">
          <a:xfrm>
            <a:off x="1042726" y="2789642"/>
            <a:ext cx="576947" cy="783374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00206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134581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0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500"/>
                            </p:stCondLst>
                            <p:childTnLst>
                              <p:par>
                                <p:cTn id="7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1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9" grpId="0" animBg="1"/>
      <p:bldP spid="44" grpId="0" animBg="1"/>
      <p:bldP spid="45" grpId="0"/>
      <p:bldP spid="46" grpId="0"/>
      <p:bldP spid="49" grpId="0"/>
      <p:bldP spid="51" grpId="0"/>
      <p:bldP spid="52" grpId="0"/>
      <p:bldP spid="54" grpId="0"/>
      <p:bldP spid="5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8025"/>
          </a:xfrm>
        </p:spPr>
        <p:txBody>
          <a:bodyPr/>
          <a:lstStyle/>
          <a:p>
            <a:pPr eaLnBrk="1" hangingPunct="1"/>
            <a:r>
              <a:rPr lang="hu-HU" sz="4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Ellenőrző kérdések (1)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3206" y="1077912"/>
            <a:ext cx="8637587" cy="5167313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dirty="0" smtClean="0">
                <a:latin typeface="Calibri" panose="020F0502020204030204" pitchFamily="34" charset="0"/>
              </a:rPr>
              <a:t>Mi a nyomás és milyen szokásos mértékegységeit ismeri? 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dirty="0" smtClean="0">
                <a:latin typeface="Calibri" panose="020F0502020204030204" pitchFamily="34" charset="0"/>
              </a:rPr>
              <a:t>Mit értünk abszolút nyomás alatt?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dirty="0" smtClean="0">
                <a:latin typeface="Calibri" panose="020F0502020204030204" pitchFamily="34" charset="0"/>
              </a:rPr>
              <a:t>Mit kell érteni relatív nyomás alatt?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dirty="0" smtClean="0">
                <a:latin typeface="Calibri" panose="020F0502020204030204" pitchFamily="34" charset="0"/>
              </a:rPr>
              <a:t>Mi a túlnyomás?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dirty="0" smtClean="0">
                <a:latin typeface="Calibri" panose="020F0502020204030204" pitchFamily="34" charset="0"/>
              </a:rPr>
              <a:t>Mitől függ a nyomás egy nyugalomban lévő tartályban található folyadék egy pontjában?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dirty="0" smtClean="0">
                <a:latin typeface="Calibri" panose="020F0502020204030204" pitchFamily="34" charset="0"/>
              </a:rPr>
              <a:t>Írja fel a hidrosztatika alaptörvényét! Mi mit jelöl az összefüggésben?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dirty="0" smtClean="0">
                <a:latin typeface="Calibri" panose="020F0502020204030204" pitchFamily="34" charset="0"/>
              </a:rPr>
              <a:t>Mi a potenciál?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dirty="0" smtClean="0">
                <a:latin typeface="Calibri" panose="020F0502020204030204" pitchFamily="34" charset="0"/>
              </a:rPr>
              <a:t>Milyen skaláris potenciálú erőtereket ismer?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dirty="0" smtClean="0">
                <a:latin typeface="Calibri" panose="020F0502020204030204" pitchFamily="34" charset="0"/>
              </a:rPr>
              <a:t>Hogyan írható fel az egyenes vonalú egyenletesen gyorsuló rendszerben ébredő erőtér potenciálja?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dirty="0" smtClean="0">
                <a:latin typeface="Calibri" panose="020F0502020204030204" pitchFamily="34" charset="0"/>
              </a:rPr>
              <a:t>Hogyan írható fel az állandó szögsebességgel forgó rendszerben ébredő erőtér potenciálja?</a:t>
            </a:r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7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0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8025"/>
          </a:xfrm>
        </p:spPr>
        <p:txBody>
          <a:bodyPr/>
          <a:lstStyle/>
          <a:p>
            <a:pPr eaLnBrk="1" hangingPunct="1"/>
            <a:r>
              <a:rPr lang="hu-HU" sz="4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Ellenőrző kérdések (2)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3206" y="1052736"/>
            <a:ext cx="8637587" cy="5328592"/>
          </a:xfrm>
        </p:spPr>
        <p:txBody>
          <a:bodyPr/>
          <a:lstStyle/>
          <a:p>
            <a:pPr marL="609600" indent="-609600" algn="just" eaLnBrk="1" hangingPunct="1">
              <a:lnSpc>
                <a:spcPct val="80000"/>
              </a:lnSpc>
              <a:buFont typeface="+mj-lt"/>
              <a:buAutoNum type="arabicPeriod" startAt="11"/>
            </a:pPr>
            <a:r>
              <a:rPr lang="hu-HU" sz="2400" dirty="0" smtClean="0">
                <a:latin typeface="Calibri" panose="020F0502020204030204" pitchFamily="34" charset="0"/>
              </a:rPr>
              <a:t>Miben különbözik az egyenletes sebességgel forgó rendszerben ébredő erőtér potenciálja az egyenes vonalú egyenletesen gyorsuló rendszer erőterének potenciáljától?</a:t>
            </a:r>
          </a:p>
          <a:p>
            <a:pPr marL="609600" indent="-609600" algn="just" eaLnBrk="1" hangingPunct="1">
              <a:lnSpc>
                <a:spcPct val="80000"/>
              </a:lnSpc>
              <a:buFontTx/>
              <a:buAutoNum type="arabicPeriod" startAt="11"/>
            </a:pPr>
            <a:r>
              <a:rPr lang="hu-HU" sz="2400" dirty="0" smtClean="0">
                <a:latin typeface="Calibri" panose="020F0502020204030204" pitchFamily="34" charset="0"/>
              </a:rPr>
              <a:t>Mit értenek ekvipotenciális felület alatt?</a:t>
            </a:r>
          </a:p>
          <a:p>
            <a:pPr marL="609600" indent="-609600" algn="just" eaLnBrk="1" hangingPunct="1">
              <a:lnSpc>
                <a:spcPct val="80000"/>
              </a:lnSpc>
              <a:buFontTx/>
              <a:buAutoNum type="arabicPeriod" startAt="11"/>
            </a:pPr>
            <a:r>
              <a:rPr lang="hu-HU" sz="2400" dirty="0" smtClean="0">
                <a:latin typeface="Calibri" panose="020F0502020204030204" pitchFamily="34" charset="0"/>
              </a:rPr>
              <a:t>Milyen sajátossága van az ekvipotenciális felületnek?</a:t>
            </a:r>
          </a:p>
          <a:p>
            <a:pPr marL="609600" indent="-609600" algn="just" eaLnBrk="1" hangingPunct="1">
              <a:lnSpc>
                <a:spcPct val="80000"/>
              </a:lnSpc>
              <a:buFontTx/>
              <a:buAutoNum type="arabicPeriod" startAt="11"/>
            </a:pPr>
            <a:r>
              <a:rPr lang="hu-HU" sz="2400" dirty="0" smtClean="0">
                <a:latin typeface="Calibri" panose="020F0502020204030204" pitchFamily="34" charset="0"/>
              </a:rPr>
              <a:t>Milyenek az ekvipotenciális felületek az egyenes vonalú egyenletesen gyorsuló rendszerben?</a:t>
            </a:r>
          </a:p>
          <a:p>
            <a:pPr marL="609600" indent="-609600" algn="just" eaLnBrk="1" hangingPunct="1">
              <a:lnSpc>
                <a:spcPct val="80000"/>
              </a:lnSpc>
              <a:buFontTx/>
              <a:buAutoNum type="arabicPeriod" startAt="11"/>
            </a:pPr>
            <a:r>
              <a:rPr lang="hu-HU" sz="2400" dirty="0">
                <a:latin typeface="Calibri" panose="020F0502020204030204" pitchFamily="34" charset="0"/>
              </a:rPr>
              <a:t>Milyenek az ekvipotenciális felületek az </a:t>
            </a:r>
            <a:r>
              <a:rPr lang="hu-HU" sz="2400" dirty="0" smtClean="0">
                <a:latin typeface="Calibri" panose="020F0502020204030204" pitchFamily="34" charset="0"/>
              </a:rPr>
              <a:t>állandó szögsebességgel forgó rendszerben?</a:t>
            </a:r>
            <a:endParaRPr lang="hu-HU" sz="2400" dirty="0">
              <a:latin typeface="Calibri" panose="020F0502020204030204" pitchFamily="34" charset="0"/>
            </a:endParaRPr>
          </a:p>
          <a:p>
            <a:pPr marL="609600" indent="-609600" algn="just" eaLnBrk="1" hangingPunct="1">
              <a:lnSpc>
                <a:spcPct val="80000"/>
              </a:lnSpc>
              <a:buFontTx/>
              <a:buAutoNum type="arabicPeriod" startAt="11"/>
            </a:pPr>
            <a:r>
              <a:rPr lang="hu-HU" sz="2400" dirty="0" smtClean="0">
                <a:latin typeface="Calibri" panose="020F0502020204030204" pitchFamily="34" charset="0"/>
              </a:rPr>
              <a:t>Milyen általános összefüggés szerint számítható ki a folyadékot tartalmazó tartály falának tetszőleges darabjára ható erő?</a:t>
            </a:r>
          </a:p>
          <a:p>
            <a:pPr marL="609600" indent="-609600" algn="just" eaLnBrk="1" hangingPunct="1">
              <a:lnSpc>
                <a:spcPct val="80000"/>
              </a:lnSpc>
              <a:buFontTx/>
              <a:buAutoNum type="arabicPeriod" startAt="11"/>
            </a:pPr>
            <a:r>
              <a:rPr lang="hu-HU" sz="2400" dirty="0" smtClean="0">
                <a:latin typeface="Calibri" panose="020F0502020204030204" pitchFamily="34" charset="0"/>
              </a:rPr>
              <a:t>Igaz-e az, hogy a folyadékot tartalmazó tartály falának tetszőleges darabjára ható erő határvonala átmegy a felületdarab geometriai súlypontján? Miért? </a:t>
            </a:r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7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0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/>
      <p:bldP spid="4608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8025"/>
          </a:xfrm>
        </p:spPr>
        <p:txBody>
          <a:bodyPr/>
          <a:lstStyle/>
          <a:p>
            <a:pPr eaLnBrk="1" hangingPunct="1"/>
            <a:r>
              <a:rPr lang="hu-HU" sz="4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Ellenőrző kérdések (3)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9713" y="1196752"/>
            <a:ext cx="8637587" cy="4752528"/>
          </a:xfrm>
        </p:spPr>
        <p:txBody>
          <a:bodyPr/>
          <a:lstStyle/>
          <a:p>
            <a:pPr marL="609600" indent="-609600" algn="just" eaLnBrk="1" hangingPunct="1">
              <a:lnSpc>
                <a:spcPct val="80000"/>
              </a:lnSpc>
              <a:buFont typeface="+mj-lt"/>
              <a:buAutoNum type="arabicPeriod" startAt="18"/>
            </a:pPr>
            <a:r>
              <a:rPr lang="hu-HU" sz="2400" dirty="0" smtClean="0">
                <a:latin typeface="Calibri" panose="020F0502020204030204" pitchFamily="34" charset="0"/>
              </a:rPr>
              <a:t>Mi az oka annak, hogy a folyadékot tartalmazó tartály falának egy darabjára ható erő vízszintes komponensének hatásvonala nem megy át a felületdarab súlypontján?</a:t>
            </a:r>
          </a:p>
          <a:p>
            <a:pPr marL="609600" indent="-609600" algn="just" eaLnBrk="1" hangingPunct="1">
              <a:lnSpc>
                <a:spcPct val="80000"/>
              </a:lnSpc>
              <a:buFontTx/>
              <a:buAutoNum type="arabicPeriod" startAt="18"/>
            </a:pPr>
            <a:r>
              <a:rPr lang="hu-HU" sz="2400" dirty="0" smtClean="0">
                <a:latin typeface="Calibri" panose="020F0502020204030204" pitchFamily="34" charset="0"/>
              </a:rPr>
              <a:t>Legfeljebb mekkora a távolság a folyadékot tartalmazó tartály falának egy darabjára ható erő vízszintes komponensének hatásvonala és a felületdarab geometriai súlypontja között?</a:t>
            </a:r>
          </a:p>
          <a:p>
            <a:pPr marL="609600" indent="-609600" algn="just" eaLnBrk="1" hangingPunct="1">
              <a:lnSpc>
                <a:spcPct val="80000"/>
              </a:lnSpc>
              <a:buFontTx/>
              <a:buAutoNum type="arabicPeriod" startAt="18"/>
            </a:pPr>
            <a:r>
              <a:rPr lang="hu-HU" sz="2400" dirty="0" smtClean="0">
                <a:latin typeface="Calibri" panose="020F0502020204030204" pitchFamily="34" charset="0"/>
              </a:rPr>
              <a:t>Mi az oka a felületi vagy más néven határfelületi feszültségnek?</a:t>
            </a:r>
          </a:p>
          <a:p>
            <a:pPr marL="609600" indent="-609600" algn="just" eaLnBrk="1" hangingPunct="1">
              <a:lnSpc>
                <a:spcPct val="80000"/>
              </a:lnSpc>
              <a:buFontTx/>
              <a:buAutoNum type="arabicPeriod" startAt="18"/>
            </a:pPr>
            <a:r>
              <a:rPr lang="hu-HU" sz="2400" dirty="0" smtClean="0">
                <a:latin typeface="Calibri" panose="020F0502020204030204" pitchFamily="34" charset="0"/>
              </a:rPr>
              <a:t>Miért nem helyes az egyes anyagok pl. víz, olaj, stb. felületi feszültségéről beszélni?</a:t>
            </a:r>
          </a:p>
          <a:p>
            <a:pPr marL="609600" indent="-609600" algn="just" eaLnBrk="1" hangingPunct="1">
              <a:lnSpc>
                <a:spcPct val="80000"/>
              </a:lnSpc>
              <a:buFontTx/>
              <a:buAutoNum type="arabicPeriod" startAt="18"/>
            </a:pPr>
            <a:r>
              <a:rPr lang="hu-HU" sz="2400" dirty="0" smtClean="0">
                <a:latin typeface="Calibri" panose="020F0502020204030204" pitchFamily="34" charset="0"/>
              </a:rPr>
              <a:t>Egy magyarázó ábrán mutassa be, mit kell érteni nedvesítési szög alatt egy ún. nedvesítő folyadék esetében?</a:t>
            </a: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hu-HU" sz="2400" dirty="0" smtClean="0">
              <a:latin typeface="Calibri" panose="020F0502020204030204" pitchFamily="34" charset="0"/>
            </a:endParaRPr>
          </a:p>
          <a:p>
            <a:pPr marL="609600" indent="-609600" algn="just" eaLnBrk="1" hangingPunct="1">
              <a:lnSpc>
                <a:spcPct val="80000"/>
              </a:lnSpc>
              <a:buFontTx/>
              <a:buAutoNum type="arabicPeriod" startAt="18"/>
            </a:pPr>
            <a:endParaRPr lang="hu-HU" sz="2400" dirty="0" smtClean="0">
              <a:latin typeface="Calibri" panose="020F0502020204030204" pitchFamily="34" charset="0"/>
            </a:endParaRPr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7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0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6" grpId="0"/>
      <p:bldP spid="47107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8025"/>
          </a:xfrm>
        </p:spPr>
        <p:txBody>
          <a:bodyPr/>
          <a:lstStyle/>
          <a:p>
            <a:pPr eaLnBrk="1" hangingPunct="1"/>
            <a:r>
              <a:rPr lang="hu-HU" sz="4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Ellenőrző kérdések (4)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9713" y="980728"/>
            <a:ext cx="8637587" cy="4752528"/>
          </a:xfrm>
        </p:spPr>
        <p:txBody>
          <a:bodyPr/>
          <a:lstStyle/>
          <a:p>
            <a:pPr marL="609600" indent="-609600" algn="just" eaLnBrk="1" hangingPunct="1">
              <a:lnSpc>
                <a:spcPct val="80000"/>
              </a:lnSpc>
              <a:buFont typeface="+mj-lt"/>
              <a:buAutoNum type="arabicPeriod" startAt="23"/>
            </a:pPr>
            <a:r>
              <a:rPr lang="hu-HU" sz="2400" dirty="0">
                <a:latin typeface="Calibri" panose="020F0502020204030204" pitchFamily="34" charset="0"/>
              </a:rPr>
              <a:t>Egy magyarázó ábrán mutassa be, mit kell érteni nedvesítési szög alatt egy ún. </a:t>
            </a:r>
            <a:r>
              <a:rPr lang="hu-HU" sz="2400" dirty="0" smtClean="0">
                <a:latin typeface="Calibri" panose="020F0502020204030204" pitchFamily="34" charset="0"/>
              </a:rPr>
              <a:t>nem nedvesítő </a:t>
            </a:r>
            <a:r>
              <a:rPr lang="hu-HU" sz="2400" dirty="0">
                <a:latin typeface="Calibri" panose="020F0502020204030204" pitchFamily="34" charset="0"/>
              </a:rPr>
              <a:t>folyadék esetében?</a:t>
            </a:r>
          </a:p>
          <a:p>
            <a:pPr marL="609600" indent="-609600" algn="just" eaLnBrk="1" hangingPunct="1">
              <a:lnSpc>
                <a:spcPct val="80000"/>
              </a:lnSpc>
              <a:buFontTx/>
              <a:buAutoNum type="arabicPeriod" startAt="23"/>
            </a:pPr>
            <a:r>
              <a:rPr lang="hu-HU" sz="2400" dirty="0" smtClean="0">
                <a:latin typeface="Calibri" panose="020F0502020204030204" pitchFamily="34" charset="0"/>
              </a:rPr>
              <a:t>Mi a kapillaritás, vagy más néven hajszálcsövesség és mi az oka?</a:t>
            </a:r>
          </a:p>
          <a:p>
            <a:pPr marL="609600" indent="-609600" algn="just" eaLnBrk="1" hangingPunct="1">
              <a:lnSpc>
                <a:spcPct val="80000"/>
              </a:lnSpc>
              <a:buFontTx/>
              <a:buAutoNum type="arabicPeriod" startAt="23"/>
            </a:pPr>
            <a:r>
              <a:rPr lang="hu-HU" sz="2400" dirty="0" smtClean="0">
                <a:latin typeface="Calibri" panose="020F0502020204030204" pitchFamily="34" charset="0"/>
              </a:rPr>
              <a:t>Milyen összefüggés szerint számítható ki a kapilláris felemelkedés vagy lesüllyedés? Mi mit jelent az összefüggésben és milyen feltételezéssel igaz az?</a:t>
            </a:r>
          </a:p>
          <a:p>
            <a:pPr marL="609600" indent="-609600" algn="just" eaLnBrk="1" hangingPunct="1">
              <a:lnSpc>
                <a:spcPct val="80000"/>
              </a:lnSpc>
              <a:buFontTx/>
              <a:buAutoNum type="arabicPeriod" startAt="23"/>
            </a:pPr>
            <a:r>
              <a:rPr lang="hu-HU" sz="2400" dirty="0" smtClean="0">
                <a:latin typeface="Calibri" panose="020F0502020204030204" pitchFamily="34" charset="0"/>
              </a:rPr>
              <a:t>Igaz-e az, hogy a folyadékcsepp belsejében túlnyomás van? Miért?</a:t>
            </a:r>
          </a:p>
          <a:p>
            <a:pPr marL="609600" indent="-609600" algn="just" eaLnBrk="1" hangingPunct="1">
              <a:lnSpc>
                <a:spcPct val="80000"/>
              </a:lnSpc>
              <a:buFontTx/>
              <a:buAutoNum type="arabicPeriod" startAt="23"/>
            </a:pPr>
            <a:r>
              <a:rPr lang="hu-HU" sz="2400" dirty="0" smtClean="0">
                <a:latin typeface="Calibri" panose="020F0502020204030204" pitchFamily="34" charset="0"/>
              </a:rPr>
              <a:t>Igaz- e az, hogy a folyadékcsepp belsejében annál nagyobb a túlnyomás minél nagyobb a csepp mérete?</a:t>
            </a:r>
          </a:p>
          <a:p>
            <a:pPr marL="609600" indent="-609600" algn="just" eaLnBrk="1" hangingPunct="1">
              <a:lnSpc>
                <a:spcPct val="80000"/>
              </a:lnSpc>
              <a:buFontTx/>
              <a:buAutoNum type="arabicPeriod" startAt="23"/>
            </a:pPr>
            <a:r>
              <a:rPr lang="hu-HU" sz="2400" dirty="0" smtClean="0">
                <a:latin typeface="Calibri" panose="020F0502020204030204" pitchFamily="34" charset="0"/>
              </a:rPr>
              <a:t>Miért pattan szét a folyadék felületére érkező légbuborék?</a:t>
            </a:r>
          </a:p>
          <a:p>
            <a:pPr marL="609600" indent="-609600" algn="just" eaLnBrk="1" hangingPunct="1">
              <a:lnSpc>
                <a:spcPct val="80000"/>
              </a:lnSpc>
              <a:buFontTx/>
              <a:buAutoNum type="arabicPeriod" startAt="23"/>
            </a:pPr>
            <a:r>
              <a:rPr lang="hu-HU" sz="2400" dirty="0" smtClean="0">
                <a:latin typeface="Calibri" panose="020F0502020204030204" pitchFamily="34" charset="0"/>
              </a:rPr>
              <a:t>Mit mond ki Arkhimédész törvénye? </a:t>
            </a:r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7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0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</p:spTree>
    <p:extLst>
      <p:ext uri="{BB962C8B-B14F-4D97-AF65-F5344CB8AC3E}">
        <p14:creationId xmlns:p14="http://schemas.microsoft.com/office/powerpoint/2010/main" val="1274846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7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7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7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71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71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71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6" grpId="0"/>
      <p:bldP spid="47107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8025"/>
          </a:xfrm>
        </p:spPr>
        <p:txBody>
          <a:bodyPr/>
          <a:lstStyle/>
          <a:p>
            <a:pPr eaLnBrk="1" hangingPunct="1"/>
            <a:r>
              <a:rPr lang="hu-HU" sz="4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Ellenőrző kérdések (5)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9713" y="980728"/>
            <a:ext cx="8637587" cy="5328592"/>
          </a:xfrm>
        </p:spPr>
        <p:txBody>
          <a:bodyPr/>
          <a:lstStyle/>
          <a:p>
            <a:pPr marL="609600" indent="-609600" algn="just" eaLnBrk="1" hangingPunct="1">
              <a:lnSpc>
                <a:spcPct val="80000"/>
              </a:lnSpc>
              <a:buFont typeface="+mj-lt"/>
              <a:buAutoNum type="arabicPeriod" startAt="30"/>
            </a:pPr>
            <a:r>
              <a:rPr lang="hu-HU" sz="2400" dirty="0"/>
              <a:t>Mi az ok a felhajtóerőnek?</a:t>
            </a:r>
          </a:p>
          <a:p>
            <a:pPr marL="609600" indent="-609600" algn="just" eaLnBrk="1" hangingPunct="1">
              <a:lnSpc>
                <a:spcPct val="80000"/>
              </a:lnSpc>
              <a:buFont typeface="+mj-lt"/>
              <a:buAutoNum type="arabicPeriod" startAt="30"/>
            </a:pPr>
            <a:r>
              <a:rPr lang="hu-HU" sz="2400" dirty="0" smtClean="0"/>
              <a:t>Hogyan igazolható Arkhimédész törvénye?</a:t>
            </a:r>
          </a:p>
          <a:p>
            <a:pPr marL="609600" indent="-609600" algn="just" eaLnBrk="1" hangingPunct="1">
              <a:lnSpc>
                <a:spcPct val="80000"/>
              </a:lnSpc>
              <a:buFont typeface="+mj-lt"/>
              <a:buAutoNum type="arabicPeriod" startAt="30"/>
            </a:pPr>
            <a:r>
              <a:rPr lang="hu-HU" sz="2400" dirty="0" smtClean="0"/>
              <a:t>Milyen </a:t>
            </a:r>
            <a:r>
              <a:rPr lang="hu-HU" sz="2400" dirty="0"/>
              <a:t>irányú a felhajtóerő általánosságban?</a:t>
            </a:r>
          </a:p>
          <a:p>
            <a:pPr marL="609600" indent="-609600" algn="just" eaLnBrk="1" hangingPunct="1">
              <a:lnSpc>
                <a:spcPct val="80000"/>
              </a:lnSpc>
              <a:buFontTx/>
              <a:buAutoNum type="arabicPeriod" startAt="30"/>
            </a:pPr>
            <a:r>
              <a:rPr lang="hu-HU" sz="2400" dirty="0"/>
              <a:t>Milyen kikötés mellet igaz, hogy a felhajtóerő </a:t>
            </a:r>
            <a:r>
              <a:rPr lang="hu-HU" sz="2400" dirty="0" smtClean="0"/>
              <a:t>függőleges?</a:t>
            </a: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hu-HU" sz="2400" dirty="0" smtClean="0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7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0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</p:spTree>
    <p:extLst>
      <p:ext uri="{BB962C8B-B14F-4D97-AF65-F5344CB8AC3E}">
        <p14:creationId xmlns:p14="http://schemas.microsoft.com/office/powerpoint/2010/main" val="2213034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6" grpId="0"/>
      <p:bldP spid="47107" grpId="0" build="p"/>
    </p:bldLst>
  </p:timing>
</p:sld>
</file>

<file path=ppt/theme/theme1.xml><?xml version="1.0" encoding="utf-8"?>
<a:theme xmlns:a="http://schemas.openxmlformats.org/drawingml/2006/main" name="1_Alapértelmezett terv">
  <a:themeElements>
    <a:clrScheme name="1_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800" b="0" i="0" u="none" strike="noStrike" cap="none" normalizeH="0" baseline="0" smtClean="0">
            <a:ln>
              <a:noFill/>
            </a:ln>
            <a:solidFill>
              <a:srgbClr val="FF9623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800" b="0" i="0" u="none" strike="noStrike" cap="none" normalizeH="0" baseline="0" smtClean="0">
            <a:ln>
              <a:noFill/>
            </a:ln>
            <a:solidFill>
              <a:srgbClr val="FF9623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2945</TotalTime>
  <Words>2389</Words>
  <Application>Microsoft Office PowerPoint</Application>
  <PresentationFormat>Diavetítés a képernyőre (4:3 oldalarány)</PresentationFormat>
  <Paragraphs>318</Paragraphs>
  <Slides>25</Slides>
  <Notes>0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2</vt:i4>
      </vt:variant>
      <vt:variant>
        <vt:lpstr>Diacímek</vt:lpstr>
      </vt:variant>
      <vt:variant>
        <vt:i4>25</vt:i4>
      </vt:variant>
    </vt:vector>
  </HeadingPairs>
  <TitlesOfParts>
    <vt:vector size="30" baseType="lpstr">
      <vt:lpstr>Arial</vt:lpstr>
      <vt:lpstr>Calibri</vt:lpstr>
      <vt:lpstr>1_Alapértelmezett terv</vt:lpstr>
      <vt:lpstr>Equation</vt:lpstr>
      <vt:lpstr>Microsoft Equation 3.0</vt:lpstr>
      <vt:lpstr>Nyugvó kontinuumok mechanikája</vt:lpstr>
      <vt:lpstr>A kontinuum sajátos tulajdonsága a nyomás</vt:lpstr>
      <vt:lpstr>PowerPoint bemutató</vt:lpstr>
      <vt:lpstr>PowerPoint bemutató</vt:lpstr>
      <vt:lpstr>A nyomás a kontinuumokban</vt:lpstr>
      <vt:lpstr>A nyomás a kontinuumokban</vt:lpstr>
      <vt:lpstr>A nyomás a kontinuumokban</vt:lpstr>
      <vt:lpstr>A kontinuum nyomásából származó erő </vt:lpstr>
      <vt:lpstr>A kontinuum nyomásából származó erő </vt:lpstr>
      <vt:lpstr>Arkhimédész törvénye</vt:lpstr>
      <vt:lpstr>A felületi feszültség</vt:lpstr>
      <vt:lpstr>A felületi feszültség</vt:lpstr>
      <vt:lpstr>A felületi feszültség</vt:lpstr>
      <vt:lpstr>A felületi feszültség</vt:lpstr>
      <vt:lpstr>A felületi feszültség</vt:lpstr>
      <vt:lpstr>Folyadékcsepp</vt:lpstr>
      <vt:lpstr>Folyadékcsepp</vt:lpstr>
      <vt:lpstr>PowerPoint bemutató</vt:lpstr>
      <vt:lpstr>A kapillaritás</vt:lpstr>
      <vt:lpstr>A kapillaritás</vt:lpstr>
      <vt:lpstr>Ellenőrző kérdések (1)</vt:lpstr>
      <vt:lpstr>Ellenőrző kérdések (2)</vt:lpstr>
      <vt:lpstr>Ellenőrző kérdések (3)</vt:lpstr>
      <vt:lpstr>Ellenőrző kérdések (4)</vt:lpstr>
      <vt:lpstr>Ellenőrző kérdések (5)</vt:lpstr>
    </vt:vector>
  </TitlesOfParts>
  <Company>SZE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ÁRAMLÁSTAN</dc:title>
  <dc:creator>Dr. Író Béla</dc:creator>
  <cp:lastModifiedBy>Író Béla</cp:lastModifiedBy>
  <cp:revision>302</cp:revision>
  <dcterms:created xsi:type="dcterms:W3CDTF">2003-08-29T10:04:05Z</dcterms:created>
  <dcterms:modified xsi:type="dcterms:W3CDTF">2015-01-12T13:12:09Z</dcterms:modified>
</cp:coreProperties>
</file>