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7" r:id="rId2"/>
    <p:sldId id="269" r:id="rId3"/>
    <p:sldId id="270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82" r:id="rId13"/>
    <p:sldId id="280" r:id="rId14"/>
    <p:sldId id="281" r:id="rId15"/>
  </p:sldIdLst>
  <p:sldSz cx="9144000" cy="6858000" type="screen4x3"/>
  <p:notesSz cx="6858000" cy="9144000"/>
  <p:defaultTextStyle>
    <a:defPPr>
      <a:defRPr lang="hu-H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E2424"/>
    <a:srgbClr val="00506E"/>
    <a:srgbClr val="FF96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08" d="100"/>
          <a:sy n="108" d="100"/>
        </p:scale>
        <p:origin x="106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z="1000">
                <a:solidFill>
                  <a:schemeClr val="tx2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r>
              <a:rPr lang="hu-HU"/>
              <a:t>Hő- és Áramlástan I.</a:t>
            </a:r>
          </a:p>
          <a:p>
            <a:pPr>
              <a:defRPr/>
            </a:pPr>
            <a:r>
              <a:rPr lang="hu-HU"/>
              <a:t>Dr. </a:t>
            </a:r>
            <a:r>
              <a:rPr lang="hu-HU" b="1" i="1"/>
              <a:t>Író Béla</a:t>
            </a:r>
            <a:endParaRPr lang="hu-HU" b="1" i="1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>
              <a:defRPr sz="1000">
                <a:solidFill>
                  <a:schemeClr val="tx2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Mechatrpnika és GépszerekezettanTanszék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960265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Áramlástan</a:t>
            </a:r>
          </a:p>
          <a:p>
            <a:pPr>
              <a:defRPr/>
            </a:pPr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3744301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Áramlástan</a:t>
            </a:r>
          </a:p>
          <a:p>
            <a:pPr>
              <a:defRPr/>
            </a:pPr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2606185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Áramlástan</a:t>
            </a:r>
          </a:p>
          <a:p>
            <a:pPr>
              <a:defRPr/>
            </a:pPr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42198198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Áramlástan</a:t>
            </a:r>
          </a:p>
          <a:p>
            <a:pPr>
              <a:defRPr/>
            </a:pPr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1217387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Áramlástan</a:t>
            </a:r>
          </a:p>
          <a:p>
            <a:pPr>
              <a:defRPr/>
            </a:pPr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39214948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Áramlástan</a:t>
            </a:r>
          </a:p>
          <a:p>
            <a:pPr>
              <a:defRPr/>
            </a:pPr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9765595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Áramlástan</a:t>
            </a:r>
          </a:p>
          <a:p>
            <a:pPr>
              <a:defRPr/>
            </a:pPr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1591476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 smtClean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Áramlástan</a:t>
            </a:r>
          </a:p>
          <a:p>
            <a:pPr>
              <a:defRPr/>
            </a:pPr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1508721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Áramlástan</a:t>
            </a:r>
          </a:p>
          <a:p>
            <a:pPr>
              <a:defRPr/>
            </a:pPr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410710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Áramlástan</a:t>
            </a:r>
          </a:p>
          <a:p>
            <a:pPr>
              <a:defRPr/>
            </a:pPr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11373979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Cím és szerkezeti vagy szervezeti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martArt-ábra helye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hu-H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Áramlástan</a:t>
            </a:r>
          </a:p>
          <a:p>
            <a:pPr>
              <a:defRPr/>
            </a:pPr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2127988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75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dirty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hu-HU"/>
              <a:t>Hő- és Áramlástan I.</a:t>
            </a:r>
          </a:p>
          <a:p>
            <a:pPr>
              <a:defRPr/>
            </a:pPr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284663" y="6245225"/>
            <a:ext cx="403225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dirty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Mechatronika és Gépszerkezettan Tanszék</a:t>
            </a:r>
          </a:p>
        </p:txBody>
      </p:sp>
      <p:pic>
        <p:nvPicPr>
          <p:cNvPr id="1030" name="Picture 6" descr="sze_logo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913" y="6308725"/>
            <a:ext cx="279400" cy="334963"/>
          </a:xfrm>
          <a:prstGeom prst="rect">
            <a:avLst/>
          </a:prstGeom>
          <a:noFill/>
          <a:ln w="9525">
            <a:solidFill>
              <a:srgbClr val="C0C0C0"/>
            </a:solidFill>
            <a:miter lim="800000"/>
            <a:headEnd/>
            <a:tailEnd/>
          </a:ln>
          <a:effectLst>
            <a:outerShdw dist="35921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  <p:sldLayoutId id="2147483783" r:id="rId12"/>
  </p:sldLayoutIdLst>
  <p:timing>
    <p:tnLst>
      <p:par>
        <p:cTn id="1" dur="indefinite" restart="never" nodeType="tmRoot"/>
      </p:par>
    </p:tnLst>
  </p:timing>
  <p:hf sldNum="0"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w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6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7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10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12.w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307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7388" y="1311275"/>
            <a:ext cx="7772400" cy="2117725"/>
          </a:xfrm>
        </p:spPr>
        <p:txBody>
          <a:bodyPr/>
          <a:lstStyle/>
          <a:p>
            <a:pPr eaLnBrk="1" hangingPunct="1"/>
            <a:r>
              <a:rPr lang="hu-HU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Ideális </a:t>
            </a:r>
            <a:r>
              <a:rPr lang="hu-HU" b="1" smtClean="0">
                <a:solidFill>
                  <a:schemeClr val="tx1"/>
                </a:solidFill>
                <a:latin typeface="Calibri" panose="020F0502020204030204" pitchFamily="34" charset="0"/>
              </a:rPr>
              <a:t>kontinuumok kinematikája</a:t>
            </a:r>
            <a:endParaRPr lang="hu-HU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3600" b="1" smtClean="0">
                <a:solidFill>
                  <a:schemeClr val="tx1"/>
                </a:solidFill>
                <a:latin typeface="Calibri" panose="020F0502020204030204" pitchFamily="34" charset="0"/>
              </a:rPr>
              <a:t>Az áramlástani jelenségek matematikai leírása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989138"/>
            <a:ext cx="8229600" cy="2087562"/>
          </a:xfrm>
        </p:spPr>
        <p:txBody>
          <a:bodyPr/>
          <a:lstStyle/>
          <a:p>
            <a:pPr eaLnBrk="1" hangingPunct="1"/>
            <a:r>
              <a:rPr lang="hu-HU" sz="2800" smtClean="0">
                <a:latin typeface="Calibri" panose="020F0502020204030204" pitchFamily="34" charset="0"/>
              </a:rPr>
              <a:t>Lagrange-féle módszer</a:t>
            </a:r>
          </a:p>
          <a:p>
            <a:pPr eaLnBrk="1" hangingPunct="1"/>
            <a:r>
              <a:rPr lang="hu-HU" sz="2800" smtClean="0">
                <a:latin typeface="Calibri" panose="020F0502020204030204" pitchFamily="34" charset="0"/>
              </a:rPr>
              <a:t>Euler-féle módszer</a:t>
            </a:r>
            <a:r>
              <a:rPr lang="hu-HU" smtClean="0"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323850" y="2636838"/>
            <a:ext cx="8569325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u-HU" sz="2800" dirty="0">
                <a:latin typeface="Calibri" panose="020F0502020204030204" pitchFamily="34" charset="0"/>
              </a:rPr>
              <a:t>Comte Louis Lagrange, francia </a:t>
            </a:r>
            <a:r>
              <a:rPr lang="hu-HU" sz="2800" dirty="0" smtClean="0">
                <a:latin typeface="Calibri" panose="020F0502020204030204" pitchFamily="34" charset="0"/>
              </a:rPr>
              <a:t>matematikus, 1736-ban </a:t>
            </a:r>
            <a:r>
              <a:rPr lang="hu-HU" sz="2800" dirty="0">
                <a:latin typeface="Calibri" panose="020F0502020204030204" pitchFamily="34" charset="0"/>
              </a:rPr>
              <a:t>Torinóban született és 77 éves korában, 1813-ban halt meg. </a:t>
            </a:r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323850" y="3284538"/>
            <a:ext cx="8569325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u-HU" sz="2800" dirty="0" err="1">
                <a:latin typeface="Calibri" panose="020F0502020204030204" pitchFamily="34" charset="0"/>
              </a:rPr>
              <a:t>Leonhard</a:t>
            </a:r>
            <a:r>
              <a:rPr lang="hu-HU" sz="2800" dirty="0">
                <a:latin typeface="Calibri" panose="020F0502020204030204" pitchFamily="34" charset="0"/>
              </a:rPr>
              <a:t> Euler, svájci </a:t>
            </a:r>
            <a:r>
              <a:rPr lang="hu-HU" sz="2800" dirty="0" smtClean="0">
                <a:latin typeface="Calibri" panose="020F0502020204030204" pitchFamily="34" charset="0"/>
              </a:rPr>
              <a:t>matematikus, 1707-ben </a:t>
            </a:r>
            <a:r>
              <a:rPr lang="hu-HU" sz="2800" dirty="0">
                <a:latin typeface="Calibri" panose="020F0502020204030204" pitchFamily="34" charset="0"/>
              </a:rPr>
              <a:t>Bázelben született és 73 éves korában, 1783-ban halt meg. </a:t>
            </a:r>
          </a:p>
        </p:txBody>
      </p:sp>
      <p:sp>
        <p:nvSpPr>
          <p:cNvPr id="10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1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1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10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11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1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1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withGroup">
                            <p:stCondLst>
                              <p:cond delay="150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7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/>
      <p:bldP spid="27651" grpId="0" uiExpand="1" build="p"/>
      <p:bldP spid="27652" grpId="0" uiExpand="1"/>
      <p:bldP spid="27652" grpId="1" uiExpand="1"/>
      <p:bldP spid="2765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975"/>
            <a:ext cx="8229600" cy="1143000"/>
          </a:xfrm>
        </p:spPr>
        <p:txBody>
          <a:bodyPr/>
          <a:lstStyle/>
          <a:p>
            <a:pPr eaLnBrk="1" hangingPunct="1"/>
            <a:r>
              <a:rPr lang="hu-HU" sz="3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A Lagrange-féle leírás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196975"/>
            <a:ext cx="8713788" cy="676275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hu-HU" sz="2800" dirty="0" smtClean="0">
                <a:latin typeface="Calibri" panose="020F0502020204030204" pitchFamily="34" charset="0"/>
              </a:rPr>
              <a:t>Alapfüggvény az egyes részecskék útfüggvénye.</a:t>
            </a:r>
            <a:r>
              <a:rPr lang="hu-HU" dirty="0" smtClean="0"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32774" name="Rectangle 5"/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sz="1800">
              <a:solidFill>
                <a:srgbClr val="FF9623"/>
              </a:solidFill>
            </a:endParaRPr>
          </a:p>
        </p:txBody>
      </p:sp>
      <p:graphicFrame>
        <p:nvGraphicFramePr>
          <p:cNvPr id="2867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2836553"/>
              </p:ext>
            </p:extLst>
          </p:nvPr>
        </p:nvGraphicFramePr>
        <p:xfrm>
          <a:off x="2854325" y="1782763"/>
          <a:ext cx="3363913" cy="1109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58" name="Equation" r:id="rId3" imgW="685800" imgH="228600" progId="Equation.3">
                  <p:embed/>
                </p:oleObj>
              </mc:Choice>
              <mc:Fallback>
                <p:oleObj name="Equation" r:id="rId3" imgW="685800" imgH="228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4325" y="1782763"/>
                        <a:ext cx="3363913" cy="1109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78" name="Text Box 6"/>
          <p:cNvSpPr txBox="1">
            <a:spLocks noChangeArrowheads="1"/>
          </p:cNvSpPr>
          <p:nvPr/>
        </p:nvSpPr>
        <p:spPr bwMode="auto">
          <a:xfrm>
            <a:off x="323850" y="3025775"/>
            <a:ext cx="8569325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hu-HU" sz="2000">
                <a:latin typeface="Calibri" panose="020F0502020204030204" pitchFamily="34" charset="0"/>
              </a:rPr>
              <a:t>Itt  </a:t>
            </a:r>
            <a:r>
              <a:rPr lang="hu-HU" sz="2000" i="1">
                <a:latin typeface="Calibri" panose="020F0502020204030204" pitchFamily="34" charset="0"/>
              </a:rPr>
              <a:t>s</a:t>
            </a:r>
            <a:r>
              <a:rPr lang="hu-HU" sz="2000" i="1" baseline="-25000">
                <a:latin typeface="Calibri" panose="020F0502020204030204" pitchFamily="34" charset="0"/>
              </a:rPr>
              <a:t>o</a:t>
            </a:r>
            <a:r>
              <a:rPr lang="hu-HU" sz="2000">
                <a:latin typeface="Calibri" panose="020F0502020204030204" pitchFamily="34" charset="0"/>
              </a:rPr>
              <a:t> az a helyvektor mely megmutatja, hogy az adott részecske a t=0 pillanatban éppen hol tartózkodik a tetszőlegesen felvett koordinátarendszerben. Ez jelöli ki, hogy melyik részecskére vonatkozik az adott függvény.</a:t>
            </a:r>
          </a:p>
        </p:txBody>
      </p:sp>
      <p:sp>
        <p:nvSpPr>
          <p:cNvPr id="32777" name="Rectangle 8"/>
          <p:cNvSpPr>
            <a:spLocks noChangeArrowheads="1"/>
          </p:cNvSpPr>
          <p:nvPr/>
        </p:nvSpPr>
        <p:spPr bwMode="auto">
          <a:xfrm>
            <a:off x="0" y="3205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sz="1800">
              <a:solidFill>
                <a:srgbClr val="FF9623"/>
              </a:solidFill>
            </a:endParaRPr>
          </a:p>
        </p:txBody>
      </p:sp>
      <p:graphicFrame>
        <p:nvGraphicFramePr>
          <p:cNvPr id="28679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5733559"/>
              </p:ext>
            </p:extLst>
          </p:nvPr>
        </p:nvGraphicFramePr>
        <p:xfrm>
          <a:off x="5076825" y="2924175"/>
          <a:ext cx="3527425" cy="1497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59" name="Egyenlet" r:id="rId5" imgW="799753" imgH="444307" progId="Equation.3">
                  <p:embed/>
                </p:oleObj>
              </mc:Choice>
              <mc:Fallback>
                <p:oleObj name="Egyenlet" r:id="rId5" imgW="799753" imgH="444307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6825" y="2924175"/>
                        <a:ext cx="3527425" cy="1497013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81" name="Text Box 9"/>
          <p:cNvSpPr txBox="1">
            <a:spLocks noChangeArrowheads="1"/>
          </p:cNvSpPr>
          <p:nvPr/>
        </p:nvSpPr>
        <p:spPr bwMode="auto">
          <a:xfrm>
            <a:off x="396875" y="3205425"/>
            <a:ext cx="4607173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hu-HU" sz="2000" dirty="0">
                <a:latin typeface="Calibri" panose="020F0502020204030204" pitchFamily="34" charset="0"/>
              </a:rPr>
              <a:t>A sebesség-függvény a szilárd testekhez hasonlóan az útfüggvény idő szerinti első deriváltja</a:t>
            </a:r>
          </a:p>
        </p:txBody>
      </p:sp>
      <p:sp>
        <p:nvSpPr>
          <p:cNvPr id="32780" name="Rectangle 11"/>
          <p:cNvSpPr>
            <a:spLocks noChangeArrowheads="1"/>
          </p:cNvSpPr>
          <p:nvPr/>
        </p:nvSpPr>
        <p:spPr bwMode="auto">
          <a:xfrm>
            <a:off x="0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sz="1800">
              <a:solidFill>
                <a:srgbClr val="FF9623"/>
              </a:solidFill>
            </a:endParaRPr>
          </a:p>
        </p:txBody>
      </p:sp>
      <p:graphicFrame>
        <p:nvGraphicFramePr>
          <p:cNvPr id="28682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7278794"/>
              </p:ext>
            </p:extLst>
          </p:nvPr>
        </p:nvGraphicFramePr>
        <p:xfrm>
          <a:off x="5075238" y="4581525"/>
          <a:ext cx="3529012" cy="1577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60" name="Egyenlet" r:id="rId7" imgW="901309" imgH="482391" progId="Equation.3">
                  <p:embed/>
                </p:oleObj>
              </mc:Choice>
              <mc:Fallback>
                <p:oleObj name="Egyenlet" r:id="rId7" imgW="901309" imgH="482391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5238" y="4581525"/>
                        <a:ext cx="3529012" cy="1577975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84" name="Text Box 12"/>
          <p:cNvSpPr txBox="1">
            <a:spLocks noChangeArrowheads="1"/>
          </p:cNvSpPr>
          <p:nvPr/>
        </p:nvSpPr>
        <p:spPr bwMode="auto">
          <a:xfrm>
            <a:off x="395288" y="4710113"/>
            <a:ext cx="460876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hu-HU" sz="2000" dirty="0">
                <a:latin typeface="Calibri" panose="020F0502020204030204" pitchFamily="34" charset="0"/>
              </a:rPr>
              <a:t>A gyorsulás-függvény a szilárd testekhez hasonlóan az útfüggvény idő szerinti második deriváltja</a:t>
            </a:r>
          </a:p>
        </p:txBody>
      </p:sp>
      <p:sp>
        <p:nvSpPr>
          <p:cNvPr id="15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1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1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10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1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1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1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86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86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86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86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8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86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6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6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6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28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/>
      <p:bldP spid="28678" grpId="0"/>
      <p:bldP spid="28678" grpId="1"/>
      <p:bldP spid="28681" grpId="0"/>
      <p:bldP spid="2868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3600" smtClean="0">
                <a:solidFill>
                  <a:schemeClr val="tx1"/>
                </a:solidFill>
                <a:latin typeface="Calibri" panose="020F0502020204030204" pitchFamily="34" charset="0"/>
              </a:rPr>
              <a:t>Problémák a Lagrange-féle módszerrel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44824"/>
            <a:ext cx="8229600" cy="3384376"/>
          </a:xfrm>
        </p:spPr>
        <p:txBody>
          <a:bodyPr/>
          <a:lstStyle/>
          <a:p>
            <a:pPr algn="just" eaLnBrk="1" hangingPunct="1"/>
            <a:r>
              <a:rPr lang="hu-HU" sz="2400" dirty="0" smtClean="0">
                <a:latin typeface="Calibri" panose="020F0502020204030204" pitchFamily="34" charset="0"/>
              </a:rPr>
              <a:t>Az áramló kontinuum esetében értelmetlen a súlypont és a tömeg fogalma és így egyetlen útfüggvény felírása lehetetlen.</a:t>
            </a:r>
          </a:p>
          <a:p>
            <a:pPr algn="just" eaLnBrk="1" hangingPunct="1"/>
            <a:r>
              <a:rPr lang="hu-HU" sz="2400" dirty="0" smtClean="0">
                <a:latin typeface="Calibri" panose="020F0502020204030204" pitchFamily="34" charset="0"/>
              </a:rPr>
              <a:t>A részecskék száma gyakorlatilag végtelen nagy, az egyes részecskék, molekulák egymástól megkülönböztethetetlenek és így többnyire lehetetlen az útfüggvényük gyakorlati meghatározása.</a:t>
            </a:r>
          </a:p>
          <a:p>
            <a:pPr algn="just" eaLnBrk="1" hangingPunct="1"/>
            <a:r>
              <a:rPr lang="hu-HU" sz="2400" dirty="0" smtClean="0">
                <a:latin typeface="Calibri" panose="020F0502020204030204" pitchFamily="34" charset="0"/>
              </a:rPr>
              <a:t>Az egyes részecskék útfüggvénye a legtöbb esetben nem mond semmit az áramlás egészéről.  </a:t>
            </a:r>
          </a:p>
        </p:txBody>
      </p:sp>
      <p:sp>
        <p:nvSpPr>
          <p:cNvPr id="6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1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1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10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1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1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/>
      <p:bldP spid="2969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6" name="Text Box 6"/>
          <p:cNvSpPr txBox="1">
            <a:spLocks noChangeArrowheads="1"/>
          </p:cNvSpPr>
          <p:nvPr/>
        </p:nvSpPr>
        <p:spPr bwMode="auto">
          <a:xfrm>
            <a:off x="250825" y="3917950"/>
            <a:ext cx="8569325" cy="209288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hu-HU" sz="2000" dirty="0">
                <a:latin typeface="Calibri" panose="020F0502020204030204" pitchFamily="34" charset="0"/>
              </a:rPr>
              <a:t>Itt  </a:t>
            </a:r>
            <a:r>
              <a:rPr lang="hu-HU" sz="2000" i="1" dirty="0">
                <a:latin typeface="Calibri" panose="020F0502020204030204" pitchFamily="34" charset="0"/>
              </a:rPr>
              <a:t>r</a:t>
            </a:r>
            <a:r>
              <a:rPr lang="hu-HU" sz="2000" dirty="0">
                <a:latin typeface="Calibri" panose="020F0502020204030204" pitchFamily="34" charset="0"/>
              </a:rPr>
              <a:t> az a helyvektor mely megmutatja, hogy a térben hol helyezkedik el az a (mozdulatlan) pont, melyre vonatkozik az adott függvény, azaz melyik az a pont ahol a sebességváltozást az idő függvényében megadja az összefüggés. </a:t>
            </a:r>
          </a:p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hu-HU" sz="2000" dirty="0" smtClean="0">
                <a:latin typeface="Calibri" panose="020F0502020204030204" pitchFamily="34" charset="0"/>
              </a:rPr>
              <a:t>Az áramló kontinuummal kitöltött teret sebességtérnek nevezzük, mely akkor tekinthető adottnak, ha ismert az a függvény mely az egyes pontokban megadja a sebesség nagyságát és időbeli változását.</a:t>
            </a:r>
            <a:endParaRPr lang="hu-HU" sz="2000" dirty="0">
              <a:latin typeface="Calibri" panose="020F0502020204030204" pitchFamily="34" charset="0"/>
            </a:endParaRPr>
          </a:p>
        </p:txBody>
      </p:sp>
      <p:sp>
        <p:nvSpPr>
          <p:cNvPr id="30727" name="Text Box 7"/>
          <p:cNvSpPr txBox="1">
            <a:spLocks noChangeArrowheads="1"/>
          </p:cNvSpPr>
          <p:nvPr/>
        </p:nvSpPr>
        <p:spPr bwMode="auto">
          <a:xfrm>
            <a:off x="323850" y="3933825"/>
            <a:ext cx="8569325" cy="16033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hu-HU" sz="1800" dirty="0">
                <a:latin typeface="Calibri" panose="020F0502020204030204" pitchFamily="34" charset="0"/>
              </a:rPr>
              <a:t>A módszer óriási előnye, hogy a rendelkezésre álló matematikai apparátus függvényében a térbeli rács felosztási finomságának kiválasztásával (a vizsgált pontok száma!) lehetséges pontos vagy közelítő eredményhez jutni.</a:t>
            </a:r>
          </a:p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hu-HU" sz="1800" dirty="0">
                <a:latin typeface="Calibri" panose="020F0502020204030204" pitchFamily="34" charset="0"/>
              </a:rPr>
              <a:t>Hátrányos azonban, hogy a függvény nem egy valódi kétváltozós függvény, miáltal a deriválás </a:t>
            </a:r>
            <a:r>
              <a:rPr lang="hu-HU" sz="1800" dirty="0" smtClean="0">
                <a:latin typeface="Calibri" panose="020F0502020204030204" pitchFamily="34" charset="0"/>
              </a:rPr>
              <a:t>(a gyorsulás meghatározása) bonyolultabbá </a:t>
            </a:r>
            <a:r>
              <a:rPr lang="hu-HU" sz="1800" dirty="0">
                <a:latin typeface="Calibri" panose="020F0502020204030204" pitchFamily="34" charset="0"/>
              </a:rPr>
              <a:t>válik.</a:t>
            </a:r>
            <a:endParaRPr lang="hu-HU" sz="2000" dirty="0">
              <a:latin typeface="Calibri" panose="020F0502020204030204" pitchFamily="34" charset="0"/>
            </a:endParaRPr>
          </a:p>
        </p:txBody>
      </p:sp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3600" b="1" smtClean="0">
                <a:solidFill>
                  <a:schemeClr val="tx1"/>
                </a:solidFill>
                <a:latin typeface="Calibri" panose="020F0502020204030204" pitchFamily="34" charset="0"/>
              </a:rPr>
              <a:t>Az Euler-féle módszer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341438"/>
            <a:ext cx="8785225" cy="1008062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hu-HU" sz="2400" dirty="0" smtClean="0">
                <a:latin typeface="Calibri" panose="020F0502020204030204" pitchFamily="34" charset="0"/>
              </a:rPr>
              <a:t>Alapfüggvény a sebességfüggvény, mely a térben rögzített pontokban adja meg a sebesség nagyságát és időbeli változását.</a:t>
            </a:r>
            <a:r>
              <a:rPr lang="hu-HU" dirty="0" smtClean="0"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34822" name="Rectangle 5"/>
          <p:cNvSpPr>
            <a:spLocks noChangeArrowheads="1"/>
          </p:cNvSpPr>
          <p:nvPr/>
        </p:nvSpPr>
        <p:spPr bwMode="auto">
          <a:xfrm>
            <a:off x="0" y="33337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sz="1800">
              <a:solidFill>
                <a:srgbClr val="FF9623"/>
              </a:solidFill>
            </a:endParaRPr>
          </a:p>
        </p:txBody>
      </p:sp>
      <p:graphicFrame>
        <p:nvGraphicFramePr>
          <p:cNvPr id="3072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8055815"/>
              </p:ext>
            </p:extLst>
          </p:nvPr>
        </p:nvGraphicFramePr>
        <p:xfrm>
          <a:off x="2076450" y="2228850"/>
          <a:ext cx="4956175" cy="1547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51" name="Equation" r:id="rId3" imgW="647640" imgH="203040" progId="Equation.3">
                  <p:embed/>
                </p:oleObj>
              </mc:Choice>
              <mc:Fallback>
                <p:oleObj name="Equation" r:id="rId3" imgW="647640" imgH="2030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6450" y="2228850"/>
                        <a:ext cx="4956175" cy="1547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1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1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10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11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1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1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0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307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0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6" grpId="0"/>
      <p:bldP spid="30726" grpId="1"/>
      <p:bldP spid="30727" grpId="0"/>
      <p:bldP spid="30722" grpId="0"/>
      <p:bldP spid="3072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756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2964595"/>
              </p:ext>
            </p:extLst>
          </p:nvPr>
        </p:nvGraphicFramePr>
        <p:xfrm>
          <a:off x="1008063" y="3933825"/>
          <a:ext cx="7192962" cy="171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31" name="Equation" r:id="rId3" imgW="1307880" imgH="393480" progId="Equation.3">
                  <p:embed/>
                </p:oleObj>
              </mc:Choice>
              <mc:Fallback>
                <p:oleObj name="Equation" r:id="rId3" imgW="1307880" imgH="39348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8063" y="3933825"/>
                        <a:ext cx="7192962" cy="1714500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57" name="Text Box 13"/>
          <p:cNvSpPr txBox="1">
            <a:spLocks noChangeArrowheads="1"/>
          </p:cNvSpPr>
          <p:nvPr/>
        </p:nvSpPr>
        <p:spPr bwMode="auto">
          <a:xfrm>
            <a:off x="395288" y="2708275"/>
            <a:ext cx="8497887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441325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441325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44132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44132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44132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4132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4132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4132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4132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u-HU" sz="2400" dirty="0">
                <a:latin typeface="Calibri" panose="020F0502020204030204" pitchFamily="34" charset="0"/>
              </a:rPr>
              <a:t>A gyorsulás két részből tevődik össze:</a:t>
            </a:r>
          </a:p>
          <a:p>
            <a:pPr algn="just" eaLnBrk="1" hangingPunct="1">
              <a:spcBef>
                <a:spcPct val="50000"/>
              </a:spcBef>
            </a:pPr>
            <a:r>
              <a:rPr lang="hu-HU" sz="2400" dirty="0">
                <a:latin typeface="Calibri" panose="020F0502020204030204" pitchFamily="34" charset="0"/>
              </a:rPr>
              <a:t>	</a:t>
            </a:r>
            <a:r>
              <a:rPr lang="hu-HU" sz="2400" b="1" i="1" dirty="0">
                <a:latin typeface="Calibri" panose="020F0502020204030204" pitchFamily="34" charset="0"/>
              </a:rPr>
              <a:t>Lokális gyorsulás</a:t>
            </a:r>
            <a:r>
              <a:rPr lang="hu-HU" sz="2400" dirty="0">
                <a:latin typeface="Calibri" panose="020F0502020204030204" pitchFamily="34" charset="0"/>
              </a:rPr>
              <a:t>, mely megmutatja, hogy egy bizonyos pontban az egymás után oda érkező részecskék sebessége az idő függvényében hogyan változik.</a:t>
            </a:r>
          </a:p>
          <a:p>
            <a:pPr algn="just" eaLnBrk="1" hangingPunct="1">
              <a:spcBef>
                <a:spcPct val="50000"/>
              </a:spcBef>
            </a:pPr>
            <a:r>
              <a:rPr lang="hu-HU" sz="2400" dirty="0">
                <a:latin typeface="Calibri" panose="020F0502020204030204" pitchFamily="34" charset="0"/>
              </a:rPr>
              <a:t>	</a:t>
            </a:r>
            <a:r>
              <a:rPr lang="hu-HU" sz="2400" b="1" i="1" dirty="0" err="1">
                <a:latin typeface="Calibri" panose="020F0502020204030204" pitchFamily="34" charset="0"/>
              </a:rPr>
              <a:t>Konvektív</a:t>
            </a:r>
            <a:r>
              <a:rPr lang="hu-HU" sz="2400" b="1" i="1" dirty="0">
                <a:latin typeface="Calibri" panose="020F0502020204030204" pitchFamily="34" charset="0"/>
              </a:rPr>
              <a:t> gyorsulás</a:t>
            </a:r>
            <a:r>
              <a:rPr lang="hu-HU" sz="2400" dirty="0">
                <a:latin typeface="Calibri" panose="020F0502020204030204" pitchFamily="34" charset="0"/>
              </a:rPr>
              <a:t>, mely az a sebességváltozás, ami akkor következik be, amikor a részecske a térben rögzített egyik pontból egy olyan másik pontba jut át, ahol a sebesség eltérő.</a:t>
            </a:r>
          </a:p>
        </p:txBody>
      </p:sp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5888"/>
            <a:ext cx="8229600" cy="1143000"/>
          </a:xfrm>
        </p:spPr>
        <p:txBody>
          <a:bodyPr/>
          <a:lstStyle/>
          <a:p>
            <a:pPr eaLnBrk="1" hangingPunct="1"/>
            <a:r>
              <a:rPr lang="hu-HU" sz="3600" b="1" smtClean="0">
                <a:solidFill>
                  <a:schemeClr val="tx1"/>
                </a:solidFill>
                <a:latin typeface="Calibri" panose="020F0502020204030204" pitchFamily="34" charset="0"/>
              </a:rPr>
              <a:t>A gyorsulás meghatározása</a:t>
            </a:r>
          </a:p>
        </p:txBody>
      </p:sp>
      <p:sp>
        <p:nvSpPr>
          <p:cNvPr id="35845" name="Rectangle 5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sz="1800">
              <a:solidFill>
                <a:srgbClr val="FF9623"/>
              </a:solidFill>
            </a:endParaRPr>
          </a:p>
        </p:txBody>
      </p:sp>
      <p:graphicFrame>
        <p:nvGraphicFramePr>
          <p:cNvPr id="3174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5346739"/>
              </p:ext>
            </p:extLst>
          </p:nvPr>
        </p:nvGraphicFramePr>
        <p:xfrm>
          <a:off x="2095500" y="1196975"/>
          <a:ext cx="5268913" cy="1408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32" name="Egyenlet" r:id="rId5" imgW="1167893" imgH="393529" progId="Equation.3">
                  <p:embed/>
                </p:oleObj>
              </mc:Choice>
              <mc:Fallback>
                <p:oleObj name="Egyenlet" r:id="rId5" imgW="1167893" imgH="393529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5500" y="1196975"/>
                        <a:ext cx="5268913" cy="1408113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50" name="Text Box 6"/>
          <p:cNvSpPr txBox="1">
            <a:spLocks noChangeArrowheads="1"/>
          </p:cNvSpPr>
          <p:nvPr/>
        </p:nvSpPr>
        <p:spPr bwMode="auto">
          <a:xfrm>
            <a:off x="395288" y="1341438"/>
            <a:ext cx="842486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hu-HU" sz="2400">
                <a:latin typeface="Calibri" panose="020F0502020204030204" pitchFamily="34" charset="0"/>
              </a:rPr>
              <a:t>Formálisan kétváltozós függvényről lévén szó az idő és a hely szerint is deriválni szükséges</a:t>
            </a:r>
          </a:p>
        </p:txBody>
      </p:sp>
      <p:sp>
        <p:nvSpPr>
          <p:cNvPr id="31751" name="Text Box 7"/>
          <p:cNvSpPr txBox="1">
            <a:spLocks noChangeArrowheads="1"/>
          </p:cNvSpPr>
          <p:nvPr/>
        </p:nvSpPr>
        <p:spPr bwMode="auto">
          <a:xfrm>
            <a:off x="468313" y="2852738"/>
            <a:ext cx="84248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hu-HU" sz="2400">
                <a:latin typeface="Calibri" panose="020F0502020204030204" pitchFamily="34" charset="0"/>
              </a:rPr>
              <a:t>Mivel</a:t>
            </a:r>
          </a:p>
        </p:txBody>
      </p:sp>
      <p:graphicFrame>
        <p:nvGraphicFramePr>
          <p:cNvPr id="31752" name="Object 8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30528463"/>
              </p:ext>
            </p:extLst>
          </p:nvPr>
        </p:nvGraphicFramePr>
        <p:xfrm>
          <a:off x="3635375" y="3290888"/>
          <a:ext cx="2071688" cy="579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33" name="Egyenlet" r:id="rId7" imgW="634449" imgH="177646" progId="Equation.3">
                  <p:embed/>
                </p:oleObj>
              </mc:Choice>
              <mc:Fallback>
                <p:oleObj name="Egyenlet" r:id="rId7" imgW="634449" imgH="177646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5375" y="3290888"/>
                        <a:ext cx="2071688" cy="579437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62" name="Text Box 18"/>
          <p:cNvSpPr txBox="1">
            <a:spLocks noChangeArrowheads="1"/>
          </p:cNvSpPr>
          <p:nvPr/>
        </p:nvSpPr>
        <p:spPr bwMode="auto">
          <a:xfrm>
            <a:off x="395288" y="2781300"/>
            <a:ext cx="84248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hu-HU" sz="2400">
                <a:latin typeface="Calibri" panose="020F0502020204030204" pitchFamily="34" charset="0"/>
              </a:rPr>
              <a:t>Szubsztanciális derivált</a:t>
            </a:r>
          </a:p>
        </p:txBody>
      </p:sp>
      <p:sp useBgFill="1">
        <p:nvSpPr>
          <p:cNvPr id="31763" name="Rectangle 19"/>
          <p:cNvSpPr>
            <a:spLocks noChangeArrowheads="1"/>
          </p:cNvSpPr>
          <p:nvPr/>
        </p:nvSpPr>
        <p:spPr bwMode="auto">
          <a:xfrm>
            <a:off x="971550" y="981075"/>
            <a:ext cx="3384550" cy="1873250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sz="1800">
              <a:latin typeface="Calibri" panose="020F0502020204030204" pitchFamily="34" charset="0"/>
            </a:endParaRPr>
          </a:p>
        </p:txBody>
      </p:sp>
      <p:sp>
        <p:nvSpPr>
          <p:cNvPr id="16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1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1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10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17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1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1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  <p:sp useBgFill="1">
        <p:nvSpPr>
          <p:cNvPr id="31764" name="Rectangle 20"/>
          <p:cNvSpPr>
            <a:spLocks noChangeArrowheads="1"/>
          </p:cNvSpPr>
          <p:nvPr/>
        </p:nvSpPr>
        <p:spPr bwMode="auto">
          <a:xfrm>
            <a:off x="5580063" y="981075"/>
            <a:ext cx="2736850" cy="1873250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sz="1800">
              <a:latin typeface="Calibri" panose="020F0502020204030204" pitchFamily="34" charset="0"/>
            </a:endParaRPr>
          </a:p>
        </p:txBody>
      </p:sp>
      <p:sp useBgFill="1">
        <p:nvSpPr>
          <p:cNvPr id="31765" name="Rectangle 21"/>
          <p:cNvSpPr>
            <a:spLocks noChangeArrowheads="1"/>
          </p:cNvSpPr>
          <p:nvPr/>
        </p:nvSpPr>
        <p:spPr bwMode="auto">
          <a:xfrm>
            <a:off x="900113" y="908050"/>
            <a:ext cx="5184775" cy="1873250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sz="180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17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17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317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317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317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31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31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10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5" dur="1000"/>
                                        <p:tgtEl>
                                          <p:spTgt spid="317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0" dur="1000"/>
                                        <p:tgtEl>
                                          <p:spTgt spid="317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-1.11111E-6 L 0.0 -0.41921 " pathEditMode="relative" rAng="0" ptsTypes="AA">
                                      <p:cBhvr>
                                        <p:cTn id="73" dur="2000" fill="hold"/>
                                        <p:tgtEl>
                                          <p:spTgt spid="317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1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1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1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withGroup">
                            <p:stCondLst>
                              <p:cond delay="4100"/>
                            </p:stCondLst>
                            <p:childTnLst>
                              <p:par>
                                <p:cTn id="8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317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31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31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317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317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5" dur="1000"/>
                                        <p:tgtEl>
                                          <p:spTgt spid="317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8" dur="1000"/>
                                        <p:tgtEl>
                                          <p:spTgt spid="317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317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0" dur="1000"/>
                                        <p:tgtEl>
                                          <p:spTgt spid="317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5" dur="500"/>
                                        <p:tgtEl>
                                          <p:spTgt spid="317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8" dur="500"/>
                                        <p:tgtEl>
                                          <p:spTgt spid="31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57" grpId="0" uiExpand="1" build="p"/>
      <p:bldP spid="31746" grpId="0"/>
      <p:bldP spid="31750" grpId="0"/>
      <p:bldP spid="31750" grpId="1"/>
      <p:bldP spid="31751" grpId="0"/>
      <p:bldP spid="31751" grpId="1"/>
      <p:bldP spid="31762" grpId="0"/>
      <p:bldP spid="31762" grpId="1"/>
      <p:bldP spid="31763" grpId="0" uiExpand="1" animBg="1"/>
      <p:bldP spid="31763" grpId="1" uiExpand="1" animBg="1"/>
      <p:bldP spid="31764" grpId="0" uiExpand="1" animBg="1"/>
      <p:bldP spid="31764" grpId="1" uiExpand="1" animBg="1"/>
      <p:bldP spid="3176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3600" b="1" smtClean="0">
                <a:solidFill>
                  <a:schemeClr val="tx1"/>
                </a:solidFill>
                <a:latin typeface="Calibri" panose="020F0502020204030204" pitchFamily="34" charset="0"/>
              </a:rPr>
              <a:t>A lokális gyorsulás</a:t>
            </a:r>
          </a:p>
        </p:txBody>
      </p:sp>
      <p:graphicFrame>
        <p:nvGraphicFramePr>
          <p:cNvPr id="3789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8543272"/>
              </p:ext>
            </p:extLst>
          </p:nvPr>
        </p:nvGraphicFramePr>
        <p:xfrm>
          <a:off x="1763713" y="1700213"/>
          <a:ext cx="2808287" cy="149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23" name="Egyenlet" r:id="rId3" imgW="583947" imgH="393529" progId="Equation.3">
                  <p:embed/>
                </p:oleObj>
              </mc:Choice>
              <mc:Fallback>
                <p:oleObj name="Egyenlet" r:id="rId3" imgW="583947" imgH="393529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713" y="1700213"/>
                        <a:ext cx="2808287" cy="1498600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9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2302439"/>
              </p:ext>
            </p:extLst>
          </p:nvPr>
        </p:nvGraphicFramePr>
        <p:xfrm>
          <a:off x="468313" y="3644900"/>
          <a:ext cx="8328025" cy="1265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24" name="Egyenlet" r:id="rId5" imgW="2184400" imgH="419100" progId="Equation.3">
                  <p:embed/>
                </p:oleObj>
              </mc:Choice>
              <mc:Fallback>
                <p:oleObj name="Egyenlet" r:id="rId5" imgW="2184400" imgH="4191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3644900"/>
                        <a:ext cx="8328025" cy="1265238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7" name="Text Box 9"/>
          <p:cNvSpPr txBox="1">
            <a:spLocks noChangeArrowheads="1"/>
          </p:cNvSpPr>
          <p:nvPr/>
        </p:nvSpPr>
        <p:spPr bwMode="auto">
          <a:xfrm>
            <a:off x="4716463" y="2205038"/>
            <a:ext cx="316706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u-HU" sz="2800">
                <a:latin typeface="Calibri" panose="020F0502020204030204" pitchFamily="34" charset="0"/>
              </a:rPr>
              <a:t>vektoriálisan</a:t>
            </a:r>
          </a:p>
        </p:txBody>
      </p:sp>
      <p:sp>
        <p:nvSpPr>
          <p:cNvPr id="37898" name="Text Box 10"/>
          <p:cNvSpPr txBox="1">
            <a:spLocks noChangeArrowheads="1"/>
          </p:cNvSpPr>
          <p:nvPr/>
        </p:nvSpPr>
        <p:spPr bwMode="auto">
          <a:xfrm>
            <a:off x="3059113" y="5229225"/>
            <a:ext cx="31670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hu-HU" sz="2800">
                <a:latin typeface="Calibri" panose="020F0502020204030204" pitchFamily="34" charset="0"/>
              </a:rPr>
              <a:t>skalárisan</a:t>
            </a:r>
          </a:p>
        </p:txBody>
      </p:sp>
      <p:sp>
        <p:nvSpPr>
          <p:cNvPr id="9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1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1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10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10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1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1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78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78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78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78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7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78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78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/>
      <p:bldP spid="37897" grpId="0"/>
      <p:bldP spid="3789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94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8777663"/>
              </p:ext>
            </p:extLst>
          </p:nvPr>
        </p:nvGraphicFramePr>
        <p:xfrm>
          <a:off x="827088" y="2565400"/>
          <a:ext cx="7705725" cy="325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49" name="Equation" r:id="rId3" imgW="2095200" imgH="1320480" progId="Equation.3">
                  <p:embed/>
                </p:oleObj>
              </mc:Choice>
              <mc:Fallback>
                <p:oleObj name="Equation" r:id="rId3" imgW="2095200" imgH="132048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2565400"/>
                        <a:ext cx="7705725" cy="3257550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4450"/>
            <a:ext cx="8229600" cy="1143000"/>
          </a:xfrm>
        </p:spPr>
        <p:txBody>
          <a:bodyPr/>
          <a:lstStyle/>
          <a:p>
            <a:pPr eaLnBrk="1" hangingPunct="1"/>
            <a:r>
              <a:rPr lang="hu-HU" sz="3600" b="1" smtClean="0">
                <a:solidFill>
                  <a:schemeClr val="tx1"/>
                </a:solidFill>
                <a:latin typeface="Calibri" panose="020F0502020204030204" pitchFamily="34" charset="0"/>
              </a:rPr>
              <a:t>A konvektív gyorsulás</a:t>
            </a:r>
          </a:p>
        </p:txBody>
      </p:sp>
      <p:graphicFrame>
        <p:nvGraphicFramePr>
          <p:cNvPr id="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910299"/>
              </p:ext>
            </p:extLst>
          </p:nvPr>
        </p:nvGraphicFramePr>
        <p:xfrm>
          <a:off x="2843213" y="2708275"/>
          <a:ext cx="3484562" cy="1358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50" name="Egyenlet" r:id="rId5" imgW="799753" imgH="393529" progId="Equation.3">
                  <p:embed/>
                </p:oleObj>
              </mc:Choice>
              <mc:Fallback>
                <p:oleObj name="Egyenlet" r:id="rId5" imgW="799753" imgH="393529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213" y="2708275"/>
                        <a:ext cx="3484562" cy="1358900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41" name="Text Box 5"/>
          <p:cNvSpPr txBox="1">
            <a:spLocks noChangeArrowheads="1"/>
          </p:cNvSpPr>
          <p:nvPr/>
        </p:nvSpPr>
        <p:spPr bwMode="auto">
          <a:xfrm>
            <a:off x="3059113" y="4149725"/>
            <a:ext cx="31670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hu-HU" sz="2800">
                <a:latin typeface="Calibri" panose="020F0502020204030204" pitchFamily="34" charset="0"/>
              </a:rPr>
              <a:t>vektoriálisan</a:t>
            </a:r>
          </a:p>
        </p:txBody>
      </p:sp>
      <p:sp>
        <p:nvSpPr>
          <p:cNvPr id="39942" name="Text Box 6"/>
          <p:cNvSpPr txBox="1">
            <a:spLocks noChangeArrowheads="1"/>
          </p:cNvSpPr>
          <p:nvPr/>
        </p:nvSpPr>
        <p:spPr bwMode="auto">
          <a:xfrm>
            <a:off x="2700338" y="5949950"/>
            <a:ext cx="31670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hu-HU" sz="2800">
                <a:latin typeface="Calibri" panose="020F0502020204030204" pitchFamily="34" charset="0"/>
              </a:rPr>
              <a:t>skalárisan</a:t>
            </a:r>
          </a:p>
        </p:txBody>
      </p:sp>
      <p:sp>
        <p:nvSpPr>
          <p:cNvPr id="9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1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1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10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10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1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1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99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99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99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99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1.48148E-6 L -0.22188 -0.225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94" y="-1125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4.07407E-6 L 0.18142 -0.38426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399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63" y="-192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9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9941" grpId="0"/>
      <p:bldP spid="39941" grpId="1"/>
      <p:bldP spid="3994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3600" b="1" smtClean="0">
                <a:solidFill>
                  <a:schemeClr val="tx1"/>
                </a:solidFill>
                <a:latin typeface="Calibri" panose="020F0502020204030204" pitchFamily="34" charset="0"/>
              </a:rPr>
              <a:t>A gyorsulás értelmezéséből</a:t>
            </a:r>
            <a:br>
              <a:rPr lang="hu-HU" sz="3600" b="1" smtClean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hu-HU" sz="3600" b="1" smtClean="0">
                <a:solidFill>
                  <a:schemeClr val="tx1"/>
                </a:solidFill>
                <a:latin typeface="Calibri" panose="020F0502020204030204" pitchFamily="34" charset="0"/>
              </a:rPr>
              <a:t>következik, hogy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773239"/>
            <a:ext cx="8229600" cy="1007690"/>
          </a:xfrm>
        </p:spPr>
        <p:txBody>
          <a:bodyPr/>
          <a:lstStyle/>
          <a:p>
            <a:pPr marL="0" indent="0" algn="just" eaLnBrk="1" hangingPunct="1">
              <a:buFontTx/>
              <a:buNone/>
            </a:pPr>
            <a:r>
              <a:rPr lang="hu-HU" sz="2400" dirty="0" smtClean="0">
                <a:latin typeface="Calibri" panose="020F0502020204030204" pitchFamily="34" charset="0"/>
              </a:rPr>
              <a:t>létezhet olyan áramlás, melyben a lokális gyorsulás zérus, de a </a:t>
            </a:r>
            <a:r>
              <a:rPr lang="hu-HU" sz="2400" dirty="0" err="1" smtClean="0">
                <a:latin typeface="Calibri" panose="020F0502020204030204" pitchFamily="34" charset="0"/>
              </a:rPr>
              <a:t>konvektív</a:t>
            </a:r>
            <a:r>
              <a:rPr lang="hu-HU" sz="2400" dirty="0" smtClean="0">
                <a:latin typeface="Calibri" panose="020F0502020204030204" pitchFamily="34" charset="0"/>
              </a:rPr>
              <a:t> gyorsulás – és így </a:t>
            </a:r>
            <a:r>
              <a:rPr lang="hu-HU" sz="2400" b="1" dirty="0" smtClean="0">
                <a:latin typeface="Calibri" panose="020F0502020204030204" pitchFamily="34" charset="0"/>
              </a:rPr>
              <a:t>a gyorsulás</a:t>
            </a:r>
            <a:r>
              <a:rPr lang="hu-HU" sz="2400" dirty="0" smtClean="0">
                <a:latin typeface="Calibri" panose="020F0502020204030204" pitchFamily="34" charset="0"/>
              </a:rPr>
              <a:t> - nem zérus.</a:t>
            </a:r>
          </a:p>
        </p:txBody>
      </p:sp>
      <p:sp>
        <p:nvSpPr>
          <p:cNvPr id="40964" name="Text Box 4"/>
          <p:cNvSpPr txBox="1">
            <a:spLocks noChangeArrowheads="1"/>
          </p:cNvSpPr>
          <p:nvPr/>
        </p:nvSpPr>
        <p:spPr bwMode="auto">
          <a:xfrm>
            <a:off x="359568" y="2996952"/>
            <a:ext cx="8424863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hu-HU" sz="2400" dirty="0">
                <a:latin typeface="Calibri" panose="020F0502020204030204" pitchFamily="34" charset="0"/>
              </a:rPr>
              <a:t>Bármely pontban állandó a sebesség az idő függvényében, de az egyes pontokban a sebesség nem feltétlenül azonos! Ha a részecske történetesen két olyan pontot érint, melyekben a sebesség nem azonos, nyilvánvalóan sebességváltozást kell elszenvedjen! Ez a </a:t>
            </a:r>
            <a:r>
              <a:rPr lang="hu-HU" sz="2400" dirty="0" err="1">
                <a:latin typeface="Calibri" panose="020F0502020204030204" pitchFamily="34" charset="0"/>
              </a:rPr>
              <a:t>konvektív</a:t>
            </a:r>
            <a:r>
              <a:rPr lang="hu-HU" sz="2400" dirty="0">
                <a:latin typeface="Calibri" panose="020F0502020204030204" pitchFamily="34" charset="0"/>
              </a:rPr>
              <a:t> gyorsulás, mely ebben az esetben maga </a:t>
            </a:r>
            <a:r>
              <a:rPr lang="hu-HU" sz="2400" b="1" dirty="0">
                <a:latin typeface="Calibri" panose="020F0502020204030204" pitchFamily="34" charset="0"/>
              </a:rPr>
              <a:t>a gyorsulás</a:t>
            </a:r>
            <a:r>
              <a:rPr lang="hu-HU" sz="2400" dirty="0">
                <a:latin typeface="Calibri" panose="020F0502020204030204" pitchFamily="34" charset="0"/>
              </a:rPr>
              <a:t>. </a:t>
            </a:r>
          </a:p>
        </p:txBody>
      </p:sp>
      <p:sp>
        <p:nvSpPr>
          <p:cNvPr id="7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1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1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10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8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1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1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withGroup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096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3600" b="1" smtClean="0">
                <a:solidFill>
                  <a:schemeClr val="tx1"/>
                </a:solidFill>
                <a:latin typeface="Calibri" panose="020F0502020204030204" pitchFamily="34" charset="0"/>
              </a:rPr>
              <a:t>A gyorsulás értelmezéséből</a:t>
            </a:r>
            <a:br>
              <a:rPr lang="hu-HU" sz="3600" b="1" smtClean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hu-HU" sz="3600" b="1" smtClean="0">
                <a:solidFill>
                  <a:schemeClr val="tx1"/>
                </a:solidFill>
                <a:latin typeface="Calibri" panose="020F0502020204030204" pitchFamily="34" charset="0"/>
              </a:rPr>
              <a:t>következik, hogy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773239"/>
            <a:ext cx="8229600" cy="935682"/>
          </a:xfrm>
        </p:spPr>
        <p:txBody>
          <a:bodyPr/>
          <a:lstStyle/>
          <a:p>
            <a:pPr marL="0" indent="0" algn="just" eaLnBrk="1" hangingPunct="1">
              <a:buFontTx/>
              <a:buNone/>
            </a:pPr>
            <a:r>
              <a:rPr lang="hu-HU" sz="2400" dirty="0" smtClean="0">
                <a:latin typeface="Calibri" panose="020F0502020204030204" pitchFamily="34" charset="0"/>
              </a:rPr>
              <a:t>létezhet olyan áramlás, melyben a </a:t>
            </a:r>
            <a:r>
              <a:rPr lang="hu-HU" sz="2400" dirty="0" err="1" smtClean="0">
                <a:latin typeface="Calibri" panose="020F0502020204030204" pitchFamily="34" charset="0"/>
              </a:rPr>
              <a:t>konvektív</a:t>
            </a:r>
            <a:r>
              <a:rPr lang="hu-HU" sz="2400" dirty="0" smtClean="0">
                <a:latin typeface="Calibri" panose="020F0502020204030204" pitchFamily="34" charset="0"/>
              </a:rPr>
              <a:t> gyorsulás zérus, de a lokális gyorsulás – és így </a:t>
            </a:r>
            <a:r>
              <a:rPr lang="hu-HU" sz="2400" b="1" dirty="0" smtClean="0">
                <a:latin typeface="Calibri" panose="020F0502020204030204" pitchFamily="34" charset="0"/>
              </a:rPr>
              <a:t>a gyorsulás</a:t>
            </a:r>
            <a:r>
              <a:rPr lang="hu-HU" sz="2400" dirty="0" smtClean="0">
                <a:latin typeface="Calibri" panose="020F0502020204030204" pitchFamily="34" charset="0"/>
              </a:rPr>
              <a:t> - nem zérus.</a:t>
            </a:r>
          </a:p>
        </p:txBody>
      </p:sp>
      <p:sp>
        <p:nvSpPr>
          <p:cNvPr id="41988" name="Text Box 4"/>
          <p:cNvSpPr txBox="1">
            <a:spLocks noChangeArrowheads="1"/>
          </p:cNvSpPr>
          <p:nvPr/>
        </p:nvSpPr>
        <p:spPr bwMode="auto">
          <a:xfrm>
            <a:off x="359568" y="3070892"/>
            <a:ext cx="8424863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hu-HU" sz="2400" dirty="0">
                <a:latin typeface="Calibri" panose="020F0502020204030204" pitchFamily="34" charset="0"/>
              </a:rPr>
              <a:t>Minden pontban azonos a sebesség, de az idő függvényében minden egyes pontban azonos a sebességváltozás! Bármerre halad is tovább a részecske egy bizonyos pontból, a sebességváltozása ugyanakkora, mint abban a pontban fellépő sebességváltozás, ahonnan érkezik. Csak lokális gyorsulás van, mely ebben az esetben maga </a:t>
            </a:r>
            <a:r>
              <a:rPr lang="hu-HU" sz="2400" b="1" dirty="0">
                <a:latin typeface="Calibri" panose="020F0502020204030204" pitchFamily="34" charset="0"/>
              </a:rPr>
              <a:t>a gyorsulás</a:t>
            </a:r>
            <a:r>
              <a:rPr lang="hu-HU" sz="2400" dirty="0">
                <a:latin typeface="Calibri" panose="020F0502020204030204" pitchFamily="34" charset="0"/>
              </a:rPr>
              <a:t>. </a:t>
            </a:r>
          </a:p>
        </p:txBody>
      </p:sp>
      <p:sp>
        <p:nvSpPr>
          <p:cNvPr id="7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1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1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10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8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1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1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withGroup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198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76672"/>
            <a:ext cx="8229600" cy="5328592"/>
          </a:xfrm>
        </p:spPr>
        <p:txBody>
          <a:bodyPr/>
          <a:lstStyle/>
          <a:p>
            <a:pPr algn="just" eaLnBrk="1" hangingPunct="1"/>
            <a:r>
              <a:rPr lang="hu-HU" sz="2800" dirty="0" smtClean="0">
                <a:solidFill>
                  <a:schemeClr val="tx1"/>
                </a:solidFill>
                <a:latin typeface="Calibri" panose="020F0502020204030204" pitchFamily="34" charset="0"/>
              </a:rPr>
              <a:t>Értelemszerűen létezhet olyan áramlás, ahol mind a két gyorsulás-komponens zérus vagy zérustól különböző.</a:t>
            </a:r>
            <a:br>
              <a:rPr lang="hu-HU" sz="2800" dirty="0" smtClean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hu-HU" sz="2800" dirty="0">
                <a:solidFill>
                  <a:schemeClr val="tx1"/>
                </a:solidFill>
                <a:latin typeface="Calibri" panose="020F0502020204030204" pitchFamily="34" charset="0"/>
              </a:rPr>
              <a:t/>
            </a:r>
            <a:br>
              <a:rPr lang="hu-HU" sz="280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endParaRPr lang="hu-HU" sz="2800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5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1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1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10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1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1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1196752"/>
            <a:ext cx="8374385" cy="3744416"/>
          </a:xfrm>
        </p:spPr>
        <p:txBody>
          <a:bodyPr/>
          <a:lstStyle/>
          <a:p>
            <a:pPr algn="just" eaLnBrk="1" hangingPunct="1"/>
            <a:r>
              <a:rPr lang="hu-HU" sz="2800" dirty="0" smtClean="0">
                <a:solidFill>
                  <a:schemeClr val="tx1"/>
                </a:solidFill>
                <a:latin typeface="Calibri" panose="020F0502020204030204" pitchFamily="34" charset="0"/>
              </a:rPr>
              <a:t>Az áramló kontinuumnak a sebesség mellet  minden más jellemző paraméterét (pl. hőmérséklet) az Euler-féle módszer szerint adják meg, azaz értelmezhető a hőmérséklettér, a gyorsulástér, stb. fogalmak.</a:t>
            </a:r>
            <a:br>
              <a:rPr lang="hu-HU" sz="2800" dirty="0" smtClean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hu-HU" sz="2800" dirty="0">
                <a:solidFill>
                  <a:schemeClr val="tx1"/>
                </a:solidFill>
                <a:latin typeface="Calibri" panose="020F0502020204030204" pitchFamily="34" charset="0"/>
              </a:rPr>
              <a:t/>
            </a:r>
            <a:br>
              <a:rPr lang="hu-HU" sz="280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hu-HU" sz="2800" dirty="0" smtClean="0">
                <a:solidFill>
                  <a:schemeClr val="tx1"/>
                </a:solidFill>
                <a:latin typeface="Calibri" panose="020F0502020204030204" pitchFamily="34" charset="0"/>
              </a:rPr>
              <a:t>Következésképen az áramlástanban a kontinuum egy adott paraméterének időbeli megváltozása a leíró függvény szubsztanciális deriváltja, azaz a megfelelő lokális és </a:t>
            </a:r>
            <a:r>
              <a:rPr lang="hu-HU" sz="280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konvektív</a:t>
            </a:r>
            <a:r>
              <a:rPr lang="hu-HU" sz="2800" dirty="0" smtClean="0">
                <a:solidFill>
                  <a:schemeClr val="tx1"/>
                </a:solidFill>
                <a:latin typeface="Calibri" panose="020F0502020204030204" pitchFamily="34" charset="0"/>
              </a:rPr>
              <a:t> változás összege. </a:t>
            </a:r>
          </a:p>
        </p:txBody>
      </p:sp>
      <p:sp>
        <p:nvSpPr>
          <p:cNvPr id="5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1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1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10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1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1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  <p:extLst>
      <p:ext uri="{BB962C8B-B14F-4D97-AF65-F5344CB8AC3E}">
        <p14:creationId xmlns:p14="http://schemas.microsoft.com/office/powerpoint/2010/main" val="1305385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8025"/>
          </a:xfrm>
        </p:spPr>
        <p:txBody>
          <a:bodyPr/>
          <a:lstStyle/>
          <a:p>
            <a:pPr eaLnBrk="1" hangingPunct="1"/>
            <a:r>
              <a:rPr lang="hu-HU" sz="4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Ellenőrző kérdések (1)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3206" y="1124744"/>
            <a:ext cx="8637587" cy="4322763"/>
          </a:xfrm>
        </p:spPr>
        <p:txBody>
          <a:bodyPr/>
          <a:lstStyle/>
          <a:p>
            <a:pPr marL="609600" indent="-609600" algn="just" eaLnBrk="1" hangingPunct="1">
              <a:lnSpc>
                <a:spcPct val="80000"/>
              </a:lnSpc>
              <a:buFontTx/>
              <a:buAutoNum type="arabicPeriod"/>
            </a:pPr>
            <a:r>
              <a:rPr lang="hu-HU" sz="2400" dirty="0" smtClean="0">
                <a:latin typeface="Calibri" panose="020F0502020204030204" pitchFamily="34" charset="0"/>
              </a:rPr>
              <a:t>Hogyan jellemezhető az áramló kontinuum leírására szolgáló Lagrange-féle módszer? </a:t>
            </a:r>
          </a:p>
          <a:p>
            <a:pPr marL="609600" indent="-609600" algn="just" eaLnBrk="1" hangingPunct="1">
              <a:lnSpc>
                <a:spcPct val="80000"/>
              </a:lnSpc>
              <a:buFontTx/>
              <a:buAutoNum type="arabicPeriod"/>
            </a:pPr>
            <a:r>
              <a:rPr lang="hu-HU" sz="2400" dirty="0" smtClean="0">
                <a:latin typeface="Calibri" panose="020F0502020204030204" pitchFamily="34" charset="0"/>
              </a:rPr>
              <a:t>Miért nincs gyakorlati jelentősége az áramló kontinuum mozgásának Lagrange-féle leírási módszerének?</a:t>
            </a:r>
          </a:p>
          <a:p>
            <a:pPr marL="609600" indent="-609600" algn="just" eaLnBrk="1" hangingPunct="1">
              <a:lnSpc>
                <a:spcPct val="80000"/>
              </a:lnSpc>
              <a:buFontTx/>
              <a:buAutoNum type="arabicPeriod"/>
            </a:pPr>
            <a:r>
              <a:rPr lang="hu-HU" sz="2400" dirty="0" smtClean="0">
                <a:latin typeface="Calibri" panose="020F0502020204030204" pitchFamily="34" charset="0"/>
              </a:rPr>
              <a:t>Hogyan jellemezhető az áramló kontinuum leírására szolgáló Euler-féle módszer?</a:t>
            </a:r>
          </a:p>
          <a:p>
            <a:pPr marL="609600" indent="-609600" eaLnBrk="1" hangingPunct="1">
              <a:lnSpc>
                <a:spcPct val="80000"/>
              </a:lnSpc>
              <a:buFont typeface="+mj-lt"/>
              <a:buAutoNum type="arabicPeriod" startAt="4"/>
            </a:pPr>
            <a:r>
              <a:rPr lang="hu-HU" sz="2400" dirty="0">
                <a:latin typeface="Calibri" panose="020F0502020204030204" pitchFamily="34" charset="0"/>
              </a:rPr>
              <a:t>Milyen függvények esetében beszélünk szubsztanciális deriváltról?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4"/>
            </a:pPr>
            <a:r>
              <a:rPr lang="hu-HU" sz="2400" dirty="0">
                <a:latin typeface="Calibri" panose="020F0502020204030204" pitchFamily="34" charset="0"/>
              </a:rPr>
              <a:t>Mit értünk sebességtér alatt?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4"/>
            </a:pPr>
            <a:r>
              <a:rPr lang="hu-HU" sz="2400" dirty="0">
                <a:latin typeface="Calibri" panose="020F0502020204030204" pitchFamily="34" charset="0"/>
              </a:rPr>
              <a:t>Hogyan határozható meg a gyorsulás a sebességtér ismeretében?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4"/>
            </a:pPr>
            <a:r>
              <a:rPr lang="hu-HU" sz="2400" dirty="0">
                <a:latin typeface="Calibri" panose="020F0502020204030204" pitchFamily="34" charset="0"/>
              </a:rPr>
              <a:t>Mi a lokális </a:t>
            </a:r>
            <a:r>
              <a:rPr lang="hu-HU" sz="2400" dirty="0" smtClean="0">
                <a:latin typeface="Calibri" panose="020F0502020204030204" pitchFamily="34" charset="0"/>
              </a:rPr>
              <a:t>gyorsulás?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4"/>
            </a:pPr>
            <a:r>
              <a:rPr lang="hu-HU" sz="2400" dirty="0" smtClean="0">
                <a:latin typeface="Calibri" panose="020F0502020204030204" pitchFamily="34" charset="0"/>
              </a:rPr>
              <a:t>Mi a </a:t>
            </a:r>
            <a:r>
              <a:rPr lang="hu-HU" sz="2400" dirty="0" err="1" smtClean="0">
                <a:latin typeface="Calibri" panose="020F0502020204030204" pitchFamily="34" charset="0"/>
              </a:rPr>
              <a:t>konvektív</a:t>
            </a:r>
            <a:r>
              <a:rPr lang="hu-HU" sz="2400" dirty="0" smtClean="0">
                <a:latin typeface="Calibri" panose="020F0502020204030204" pitchFamily="34" charset="0"/>
              </a:rPr>
              <a:t> gyorsulás?</a:t>
            </a:r>
            <a:endParaRPr lang="hu-HU" sz="2400" dirty="0">
              <a:latin typeface="Calibri" panose="020F0502020204030204" pitchFamily="34" charset="0"/>
            </a:endParaRPr>
          </a:p>
        </p:txBody>
      </p:sp>
      <p:sp>
        <p:nvSpPr>
          <p:cNvPr id="6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1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1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10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1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1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60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6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6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6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6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6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6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60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60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60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2" grpId="0"/>
      <p:bldP spid="4608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8025"/>
          </a:xfrm>
        </p:spPr>
        <p:txBody>
          <a:bodyPr/>
          <a:lstStyle/>
          <a:p>
            <a:pPr eaLnBrk="1" hangingPunct="1"/>
            <a:r>
              <a:rPr lang="hu-HU" sz="4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Ellenőrző kérdések (2)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9713" y="1268760"/>
            <a:ext cx="8637587" cy="4322763"/>
          </a:xfrm>
        </p:spPr>
        <p:txBody>
          <a:bodyPr/>
          <a:lstStyle/>
          <a:p>
            <a:pPr marL="609600" indent="-609600" eaLnBrk="1" hangingPunct="1">
              <a:lnSpc>
                <a:spcPct val="80000"/>
              </a:lnSpc>
              <a:buFontTx/>
              <a:buAutoNum type="arabicPeriod" startAt="9"/>
            </a:pPr>
            <a:r>
              <a:rPr lang="hu-HU" sz="2400" dirty="0" smtClean="0">
                <a:latin typeface="Calibri" panose="020F0502020204030204" pitchFamily="34" charset="0"/>
              </a:rPr>
              <a:t>Jellemezze néhány szóval azt a sebességteret, ahol a lokális és a </a:t>
            </a:r>
            <a:r>
              <a:rPr lang="hu-HU" sz="2400" dirty="0" err="1" smtClean="0">
                <a:latin typeface="Calibri" panose="020F0502020204030204" pitchFamily="34" charset="0"/>
              </a:rPr>
              <a:t>konvektív</a:t>
            </a:r>
            <a:r>
              <a:rPr lang="hu-HU" sz="2400" dirty="0" smtClean="0">
                <a:latin typeface="Calibri" panose="020F0502020204030204" pitchFamily="34" charset="0"/>
              </a:rPr>
              <a:t> gyorsulás is zérus!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9"/>
            </a:pPr>
            <a:r>
              <a:rPr lang="hu-HU" sz="2400" dirty="0">
                <a:latin typeface="Calibri" panose="020F0502020204030204" pitchFamily="34" charset="0"/>
              </a:rPr>
              <a:t>Jellemezze néhány szóval azt a sebességteret, ahol a lokális </a:t>
            </a:r>
            <a:r>
              <a:rPr lang="hu-HU" sz="2400" dirty="0" smtClean="0">
                <a:latin typeface="Calibri" panose="020F0502020204030204" pitchFamily="34" charset="0"/>
              </a:rPr>
              <a:t>gyorsulás zérus, de a </a:t>
            </a:r>
            <a:r>
              <a:rPr lang="hu-HU" sz="2400" dirty="0" err="1" smtClean="0">
                <a:latin typeface="Calibri" panose="020F0502020204030204" pitchFamily="34" charset="0"/>
              </a:rPr>
              <a:t>konvektiv</a:t>
            </a:r>
            <a:r>
              <a:rPr lang="hu-HU" sz="2400" dirty="0" smtClean="0">
                <a:latin typeface="Calibri" panose="020F0502020204030204" pitchFamily="34" charset="0"/>
              </a:rPr>
              <a:t> gyorsulás zérustól különböző!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9"/>
            </a:pPr>
            <a:r>
              <a:rPr lang="hu-HU" sz="2400" dirty="0">
                <a:latin typeface="Calibri" panose="020F0502020204030204" pitchFamily="34" charset="0"/>
              </a:rPr>
              <a:t>Jellemezze néhány szóval azt a sebességteret, ahol a </a:t>
            </a:r>
            <a:r>
              <a:rPr lang="hu-HU" sz="2400" dirty="0" err="1" smtClean="0">
                <a:latin typeface="Calibri" panose="020F0502020204030204" pitchFamily="34" charset="0"/>
              </a:rPr>
              <a:t>konvektív</a:t>
            </a:r>
            <a:r>
              <a:rPr lang="hu-HU" sz="2400" dirty="0" smtClean="0">
                <a:latin typeface="Calibri" panose="020F0502020204030204" pitchFamily="34" charset="0"/>
              </a:rPr>
              <a:t> gyorsulás </a:t>
            </a:r>
            <a:r>
              <a:rPr lang="hu-HU" sz="2400" dirty="0">
                <a:latin typeface="Calibri" panose="020F0502020204030204" pitchFamily="34" charset="0"/>
              </a:rPr>
              <a:t>zérus, de a </a:t>
            </a:r>
            <a:r>
              <a:rPr lang="hu-HU" sz="2400" dirty="0" smtClean="0">
                <a:latin typeface="Calibri" panose="020F0502020204030204" pitchFamily="34" charset="0"/>
              </a:rPr>
              <a:t>lokális gyorsulás </a:t>
            </a:r>
            <a:r>
              <a:rPr lang="hu-HU" sz="2400" dirty="0">
                <a:latin typeface="Calibri" panose="020F0502020204030204" pitchFamily="34" charset="0"/>
              </a:rPr>
              <a:t>zérustól különböző</a:t>
            </a:r>
            <a:r>
              <a:rPr lang="hu-HU" sz="2400" dirty="0" smtClean="0">
                <a:latin typeface="Calibri" panose="020F0502020204030204" pitchFamily="34" charset="0"/>
              </a:rPr>
              <a:t>!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9"/>
            </a:pPr>
            <a:r>
              <a:rPr lang="hu-HU" sz="2400" dirty="0">
                <a:latin typeface="Calibri" panose="020F0502020204030204" pitchFamily="34" charset="0"/>
              </a:rPr>
              <a:t>Jellemezze néhány szóval azt a sebességteret, ahol a lokális és a </a:t>
            </a:r>
            <a:r>
              <a:rPr lang="hu-HU" sz="2400" dirty="0" err="1">
                <a:latin typeface="Calibri" panose="020F0502020204030204" pitchFamily="34" charset="0"/>
              </a:rPr>
              <a:t>konvektív</a:t>
            </a:r>
            <a:r>
              <a:rPr lang="hu-HU" sz="2400" dirty="0">
                <a:latin typeface="Calibri" panose="020F0502020204030204" pitchFamily="34" charset="0"/>
              </a:rPr>
              <a:t> gyorsulás is </a:t>
            </a:r>
            <a:r>
              <a:rPr lang="hu-HU" sz="2400" dirty="0" smtClean="0">
                <a:latin typeface="Calibri" panose="020F0502020204030204" pitchFamily="34" charset="0"/>
              </a:rPr>
              <a:t>zérustól különbözik!</a:t>
            </a:r>
            <a:endParaRPr lang="hu-HU" sz="2400" dirty="0">
              <a:latin typeface="Calibri" panose="020F0502020204030204" pitchFamily="34" charset="0"/>
            </a:endParaRPr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9"/>
            </a:pPr>
            <a:r>
              <a:rPr lang="hu-HU" sz="2400" dirty="0" smtClean="0">
                <a:latin typeface="Calibri" panose="020F0502020204030204" pitchFamily="34" charset="0"/>
              </a:rPr>
              <a:t>Írja fel a </a:t>
            </a:r>
            <a:r>
              <a:rPr lang="hu-HU" sz="2400" dirty="0" err="1" smtClean="0">
                <a:latin typeface="Calibri" panose="020F0502020204030204" pitchFamily="34" charset="0"/>
              </a:rPr>
              <a:t>konvektív</a:t>
            </a:r>
            <a:r>
              <a:rPr lang="hu-HU" sz="2400" dirty="0" smtClean="0">
                <a:latin typeface="Calibri" panose="020F0502020204030204" pitchFamily="34" charset="0"/>
              </a:rPr>
              <a:t> </a:t>
            </a:r>
            <a:r>
              <a:rPr lang="hu-HU" sz="2400" dirty="0" err="1" smtClean="0">
                <a:latin typeface="Calibri" panose="020F0502020204030204" pitchFamily="34" charset="0"/>
              </a:rPr>
              <a:t>hgyorsulás</a:t>
            </a:r>
            <a:r>
              <a:rPr lang="hu-HU" sz="2400" dirty="0" smtClean="0">
                <a:latin typeface="Calibri" panose="020F0502020204030204" pitchFamily="34" charset="0"/>
              </a:rPr>
              <a:t> ‚x’ irányú komponensének kiszámítási módjára szolgáló általános összefüggést!</a:t>
            </a:r>
            <a:endParaRPr lang="hu-HU" sz="2400" dirty="0">
              <a:latin typeface="Calibri" panose="020F0502020204030204" pitchFamily="34" charset="0"/>
            </a:endParaRPr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9"/>
            </a:pPr>
            <a:endParaRPr lang="hu-HU" sz="2400" dirty="0">
              <a:latin typeface="Calibri" panose="020F0502020204030204" pitchFamily="34" charset="0"/>
            </a:endParaRPr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9"/>
            </a:pPr>
            <a:endParaRPr lang="hu-HU" sz="2400" dirty="0" smtClean="0">
              <a:latin typeface="Calibri" panose="020F0502020204030204" pitchFamily="34" charset="0"/>
            </a:endParaRPr>
          </a:p>
        </p:txBody>
      </p:sp>
      <p:sp>
        <p:nvSpPr>
          <p:cNvPr id="6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1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1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10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1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1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7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7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7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7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6" grpId="0"/>
      <p:bldP spid="47107" grpId="0" build="p"/>
    </p:bldLst>
  </p:timing>
</p:sld>
</file>

<file path=ppt/theme/theme1.xml><?xml version="1.0" encoding="utf-8"?>
<a:theme xmlns:a="http://schemas.openxmlformats.org/drawingml/2006/main" name="1_Alapértelmezett terv">
  <a:themeElements>
    <a:clrScheme name="1_Alapértelmezett terv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Alapértelmezett terv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800" b="0" i="0" u="none" strike="noStrike" cap="none" normalizeH="0" baseline="0" smtClean="0">
            <a:ln>
              <a:noFill/>
            </a:ln>
            <a:solidFill>
              <a:srgbClr val="FF9623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800" b="0" i="0" u="none" strike="noStrike" cap="none" normalizeH="0" baseline="0" smtClean="0">
            <a:ln>
              <a:noFill/>
            </a:ln>
            <a:solidFill>
              <a:srgbClr val="FF9623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1778</TotalTime>
  <Words>927</Words>
  <Application>Microsoft Office PowerPoint</Application>
  <PresentationFormat>Diavetítés a képernyőre (4:3 oldalarány)</PresentationFormat>
  <Paragraphs>113</Paragraphs>
  <Slides>14</Slides>
  <Notes>0</Notes>
  <HiddenSlides>0</HiddenSlides>
  <MMClips>0</MMClips>
  <ScaleCrop>false</ScaleCrop>
  <HeadingPairs>
    <vt:vector size="8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Beágyazott OLE kiszolgálók</vt:lpstr>
      </vt:variant>
      <vt:variant>
        <vt:i4>2</vt:i4>
      </vt:variant>
      <vt:variant>
        <vt:lpstr>Diacímek</vt:lpstr>
      </vt:variant>
      <vt:variant>
        <vt:i4>14</vt:i4>
      </vt:variant>
    </vt:vector>
  </HeadingPairs>
  <TitlesOfParts>
    <vt:vector size="19" baseType="lpstr">
      <vt:lpstr>Arial</vt:lpstr>
      <vt:lpstr>Calibri</vt:lpstr>
      <vt:lpstr>1_Alapértelmezett terv</vt:lpstr>
      <vt:lpstr>Equation</vt:lpstr>
      <vt:lpstr>Egyenlet</vt:lpstr>
      <vt:lpstr>Ideális kontinuumok kinematikája</vt:lpstr>
      <vt:lpstr>Az áramlástani jelenségek matematikai leírása</vt:lpstr>
      <vt:lpstr>A Lagrange-féle leírás</vt:lpstr>
      <vt:lpstr>Problémák a Lagrange-féle módszerrel</vt:lpstr>
      <vt:lpstr>Az Euler-féle módszer</vt:lpstr>
      <vt:lpstr>A gyorsulás meghatározása</vt:lpstr>
      <vt:lpstr>A lokális gyorsulás</vt:lpstr>
      <vt:lpstr>A konvektív gyorsulás</vt:lpstr>
      <vt:lpstr>A gyorsulás értelmezéséből következik, hogy</vt:lpstr>
      <vt:lpstr>A gyorsulás értelmezéséből következik, hogy</vt:lpstr>
      <vt:lpstr>Értelemszerűen létezhet olyan áramlás, ahol mind a két gyorsulás-komponens zérus vagy zérustól különböző.  </vt:lpstr>
      <vt:lpstr>Az áramló kontinuumnak a sebesség mellet  minden más jellemző paraméterét (pl. hőmérséklet) az Euler-féle módszer szerint adják meg, azaz értelmezhető a hőmérséklettér, a gyorsulástér, stb. fogalmak.  Következésképen az áramlástanban a kontinuum egy adott paraméterének időbeli megváltozása a leíró függvény szubsztanciális deriváltja, azaz a megfelelő lokális és konvektív változás összege. </vt:lpstr>
      <vt:lpstr>Ellenőrző kérdések (1)</vt:lpstr>
      <vt:lpstr>Ellenőrző kérdések (2)</vt:lpstr>
    </vt:vector>
  </TitlesOfParts>
  <Company>SZE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ÁRAMLÁSTAN</dc:title>
  <dc:creator>Dr. Író Béla</dc:creator>
  <cp:lastModifiedBy>Író Béla</cp:lastModifiedBy>
  <cp:revision>169</cp:revision>
  <dcterms:created xsi:type="dcterms:W3CDTF">2003-08-29T10:04:05Z</dcterms:created>
  <dcterms:modified xsi:type="dcterms:W3CDTF">2015-01-12T13:20:27Z</dcterms:modified>
</cp:coreProperties>
</file>