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84" r:id="rId3"/>
    <p:sldId id="281" r:id="rId4"/>
    <p:sldId id="285" r:id="rId5"/>
    <p:sldId id="282" r:id="rId6"/>
    <p:sldId id="283" r:id="rId7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99"/>
    <a:srgbClr val="FFFF99"/>
    <a:srgbClr val="00CCFF"/>
    <a:srgbClr val="C0C0C0"/>
    <a:srgbClr val="FE2424"/>
    <a:srgbClr val="00506E"/>
    <a:srgbClr val="FF9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162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7.wmf"/><Relationship Id="rId7" Type="http://schemas.openxmlformats.org/officeDocument/2006/relationships/image" Target="../media/image3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944150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978115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73333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47620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76670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083247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783140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979539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601813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02316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230150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4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1470025"/>
          </a:xfrm>
        </p:spPr>
        <p:txBody>
          <a:bodyPr anchor="ctr"/>
          <a:lstStyle/>
          <a:p>
            <a:r>
              <a:rPr lang="hu-HU" sz="4400" b="1" dirty="0">
                <a:solidFill>
                  <a:schemeClr val="tx1"/>
                </a:solidFill>
                <a:latin typeface="Calibri" panose="020F0502020204030204" pitchFamily="34" charset="0"/>
              </a:rPr>
              <a:t>A kontinuitás (folytonosság) törvénye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3075" y="1312863"/>
            <a:ext cx="8229600" cy="2174875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hu-HU" sz="3600">
                <a:latin typeface="Calibri" panose="020F0502020204030204" pitchFamily="34" charset="0"/>
              </a:rPr>
              <a:t>A kontinuitás törvénye az anyagmegmaradás törvényének áramló ideális kontínuumokra érvényes speciális formája.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4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Csoportba foglalás 6"/>
          <p:cNvGrpSpPr/>
          <p:nvPr/>
        </p:nvGrpSpPr>
        <p:grpSpPr>
          <a:xfrm>
            <a:off x="2916238" y="1441979"/>
            <a:ext cx="2977568" cy="3199700"/>
            <a:chOff x="2916238" y="1469138"/>
            <a:chExt cx="2977568" cy="3199700"/>
          </a:xfrm>
        </p:grpSpPr>
        <p:cxnSp>
          <p:nvCxnSpPr>
            <p:cNvPr id="4" name="Egyenes összekötő 3"/>
            <p:cNvCxnSpPr/>
            <p:nvPr/>
          </p:nvCxnSpPr>
          <p:spPr bwMode="auto">
            <a:xfrm flipH="1">
              <a:off x="2940569" y="1469138"/>
              <a:ext cx="1017748" cy="1058819"/>
            </a:xfrm>
            <a:prstGeom prst="line">
              <a:avLst/>
            </a:prstGeom>
            <a:solidFill>
              <a:srgbClr val="00506E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Egyenes összekötő 5"/>
            <p:cNvCxnSpPr/>
            <p:nvPr/>
          </p:nvCxnSpPr>
          <p:spPr bwMode="auto">
            <a:xfrm flipH="1">
              <a:off x="4876058" y="1474486"/>
              <a:ext cx="1017748" cy="1053471"/>
            </a:xfrm>
            <a:prstGeom prst="line">
              <a:avLst/>
            </a:prstGeom>
            <a:solidFill>
              <a:srgbClr val="00506E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Egyenes összekötő 7"/>
            <p:cNvCxnSpPr/>
            <p:nvPr/>
          </p:nvCxnSpPr>
          <p:spPr bwMode="auto">
            <a:xfrm flipH="1">
              <a:off x="4876058" y="3593870"/>
              <a:ext cx="1017748" cy="1043956"/>
            </a:xfrm>
            <a:prstGeom prst="line">
              <a:avLst/>
            </a:prstGeom>
            <a:solidFill>
              <a:srgbClr val="00506E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" name="Téglalap 2"/>
            <p:cNvSpPr/>
            <p:nvPr/>
          </p:nvSpPr>
          <p:spPr bwMode="auto">
            <a:xfrm>
              <a:off x="3958317" y="1469138"/>
              <a:ext cx="1935489" cy="2124732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0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Téglalap 4"/>
            <p:cNvSpPr/>
            <p:nvPr/>
          </p:nvSpPr>
          <p:spPr bwMode="auto">
            <a:xfrm>
              <a:off x="2916238" y="2527957"/>
              <a:ext cx="1959820" cy="2140881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0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1229" name="AutoShape 29"/>
          <p:cNvSpPr>
            <a:spLocks noChangeArrowheads="1"/>
          </p:cNvSpPr>
          <p:nvPr/>
        </p:nvSpPr>
        <p:spPr bwMode="auto">
          <a:xfrm>
            <a:off x="1692275" y="2905125"/>
            <a:ext cx="1655763" cy="431800"/>
          </a:xfrm>
          <a:prstGeom prst="rightArrow">
            <a:avLst>
              <a:gd name="adj1" fmla="val 28676"/>
              <a:gd name="adj2" fmla="val 7500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1251" name="Rectangle 5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1253" name="Rectangle 53"/>
          <p:cNvSpPr>
            <a:spLocks noChangeArrowheads="1"/>
          </p:cNvSpPr>
          <p:nvPr/>
        </p:nvSpPr>
        <p:spPr bwMode="auto">
          <a:xfrm>
            <a:off x="0" y="3263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1254" name="Text Box 54"/>
          <p:cNvSpPr txBox="1">
            <a:spLocks noChangeArrowheads="1"/>
          </p:cNvSpPr>
          <p:nvPr/>
        </p:nvSpPr>
        <p:spPr bwMode="auto">
          <a:xfrm>
            <a:off x="3563938" y="470535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dx</a:t>
            </a:r>
          </a:p>
        </p:txBody>
      </p:sp>
      <p:sp>
        <p:nvSpPr>
          <p:cNvPr id="51255" name="Text Box 55"/>
          <p:cNvSpPr txBox="1">
            <a:spLocks noChangeArrowheads="1"/>
          </p:cNvSpPr>
          <p:nvPr/>
        </p:nvSpPr>
        <p:spPr bwMode="auto">
          <a:xfrm>
            <a:off x="3562350" y="3875088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dy</a:t>
            </a:r>
          </a:p>
        </p:txBody>
      </p:sp>
      <p:sp>
        <p:nvSpPr>
          <p:cNvPr id="51256" name="Text Box 56"/>
          <p:cNvSpPr txBox="1">
            <a:spLocks noChangeArrowheads="1"/>
          </p:cNvSpPr>
          <p:nvPr/>
        </p:nvSpPr>
        <p:spPr bwMode="auto">
          <a:xfrm>
            <a:off x="2411413" y="326390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dz</a:t>
            </a:r>
          </a:p>
        </p:txBody>
      </p:sp>
      <p:sp>
        <p:nvSpPr>
          <p:cNvPr id="51257" name="Text Box 57"/>
          <p:cNvSpPr txBox="1">
            <a:spLocks noChangeArrowheads="1"/>
          </p:cNvSpPr>
          <p:nvPr/>
        </p:nvSpPr>
        <p:spPr bwMode="auto">
          <a:xfrm>
            <a:off x="7235825" y="4416425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 dirty="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1258" name="Text Box 58"/>
          <p:cNvSpPr txBox="1">
            <a:spLocks noChangeArrowheads="1"/>
          </p:cNvSpPr>
          <p:nvPr/>
        </p:nvSpPr>
        <p:spPr bwMode="auto">
          <a:xfrm>
            <a:off x="4643438" y="2435225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y</a:t>
            </a:r>
          </a:p>
        </p:txBody>
      </p:sp>
      <p:sp>
        <p:nvSpPr>
          <p:cNvPr id="51259" name="Text Box 59"/>
          <p:cNvSpPr txBox="1">
            <a:spLocks noChangeArrowheads="1"/>
          </p:cNvSpPr>
          <p:nvPr/>
        </p:nvSpPr>
        <p:spPr bwMode="auto">
          <a:xfrm>
            <a:off x="2482850" y="744538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</a:p>
        </p:txBody>
      </p:sp>
      <p:sp>
        <p:nvSpPr>
          <p:cNvPr id="51260" name="Text Box 60"/>
          <p:cNvSpPr txBox="1">
            <a:spLocks noChangeArrowheads="1"/>
          </p:cNvSpPr>
          <p:nvPr/>
        </p:nvSpPr>
        <p:spPr bwMode="auto">
          <a:xfrm>
            <a:off x="250825" y="4948238"/>
            <a:ext cx="8569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belépő és a kilépő tömegáram különbsége a kockán belül tárolódik (ha pozitív) illetve csökkenti a kockában lévő tömeget (ha negatív).</a:t>
            </a:r>
          </a:p>
        </p:txBody>
      </p:sp>
      <p:sp>
        <p:nvSpPr>
          <p:cNvPr id="51226" name="Line 26"/>
          <p:cNvSpPr>
            <a:spLocks noChangeShapeType="1"/>
          </p:cNvSpPr>
          <p:nvPr/>
        </p:nvSpPr>
        <p:spPr bwMode="auto">
          <a:xfrm>
            <a:off x="2916238" y="4632325"/>
            <a:ext cx="42481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1227" name="Line 27"/>
          <p:cNvSpPr>
            <a:spLocks noChangeShapeType="1"/>
          </p:cNvSpPr>
          <p:nvPr/>
        </p:nvSpPr>
        <p:spPr bwMode="auto">
          <a:xfrm flipV="1">
            <a:off x="2916238" y="889000"/>
            <a:ext cx="0" cy="37433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1228" name="Line 28"/>
          <p:cNvSpPr>
            <a:spLocks noChangeShapeType="1"/>
          </p:cNvSpPr>
          <p:nvPr/>
        </p:nvSpPr>
        <p:spPr bwMode="auto">
          <a:xfrm flipV="1">
            <a:off x="2916238" y="2832100"/>
            <a:ext cx="1800225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1250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907087"/>
              </p:ext>
            </p:extLst>
          </p:nvPr>
        </p:nvGraphicFramePr>
        <p:xfrm>
          <a:off x="199947" y="2205770"/>
          <a:ext cx="1810862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7" name="Egyenlet" r:id="rId3" imgW="1143000" imgH="431640" progId="Equation.3">
                  <p:embed/>
                </p:oleObj>
              </mc:Choice>
              <mc:Fallback>
                <p:oleObj name="Egyenlet" r:id="rId3" imgW="1143000" imgH="431640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947" y="2205770"/>
                        <a:ext cx="1810862" cy="6840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2" name="AutoShape 32"/>
          <p:cNvSpPr>
            <a:spLocks noChangeArrowheads="1"/>
          </p:cNvSpPr>
          <p:nvPr/>
        </p:nvSpPr>
        <p:spPr bwMode="auto">
          <a:xfrm>
            <a:off x="5581650" y="2905125"/>
            <a:ext cx="1655763" cy="431800"/>
          </a:xfrm>
          <a:prstGeom prst="rightArrow">
            <a:avLst>
              <a:gd name="adj1" fmla="val 28676"/>
              <a:gd name="adj2" fmla="val 7500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1252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319547"/>
              </p:ext>
            </p:extLst>
          </p:nvPr>
        </p:nvGraphicFramePr>
        <p:xfrm>
          <a:off x="5730875" y="2212975"/>
          <a:ext cx="3341688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8" name="Egyenlet" r:id="rId5" imgW="2145960" imgH="431640" progId="Equation.3">
                  <p:embed/>
                </p:oleObj>
              </mc:Choice>
              <mc:Fallback>
                <p:oleObj name="Egyenlet" r:id="rId5" imgW="2145960" imgH="43164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75" y="2212975"/>
                        <a:ext cx="3341688" cy="6826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1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1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1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1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1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9" grpId="0" animBg="1"/>
      <p:bldP spid="51254" grpId="0"/>
      <p:bldP spid="51255" grpId="0"/>
      <p:bldP spid="51256" grpId="0"/>
      <p:bldP spid="51257" grpId="0"/>
      <p:bldP spid="51258" grpId="0"/>
      <p:bldP spid="51259" grpId="0"/>
      <p:bldP spid="51260" grpId="0"/>
      <p:bldP spid="51226" grpId="0" animBg="1"/>
      <p:bldP spid="51227" grpId="0" animBg="1"/>
      <p:bldP spid="51228" grpId="0" animBg="1"/>
      <p:bldP spid="512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1" name="Text Box 71"/>
          <p:cNvSpPr txBox="1">
            <a:spLocks noChangeArrowheads="1"/>
          </p:cNvSpPr>
          <p:nvPr/>
        </p:nvSpPr>
        <p:spPr bwMode="auto">
          <a:xfrm>
            <a:off x="319088" y="4408488"/>
            <a:ext cx="8569325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kontinuitás törvénye a tömegmegmaradás általános fizikai törvényének speciálisan az áramló </a:t>
            </a:r>
            <a:r>
              <a:rPr lang="hu-HU" dirty="0" err="1">
                <a:solidFill>
                  <a:schemeClr val="tx1"/>
                </a:solidFill>
                <a:latin typeface="Calibri" panose="020F0502020204030204" pitchFamily="34" charset="0"/>
              </a:rPr>
              <a:t>kontínuumokra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vonatkozóan megfogalmazott alakja.</a:t>
            </a:r>
          </a:p>
          <a:p>
            <a:pPr algn="just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Mint a tömegmegmaradás törvénye általában, a kontinuitás törvénye is korlátozás nélkül érvényes ideális és valóságos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kontinuumokra,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felírt formában instacionárius esetben is.</a:t>
            </a:r>
          </a:p>
        </p:txBody>
      </p:sp>
      <p:graphicFrame>
        <p:nvGraphicFramePr>
          <p:cNvPr id="51263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116034"/>
              </p:ext>
            </p:extLst>
          </p:nvPr>
        </p:nvGraphicFramePr>
        <p:xfrm>
          <a:off x="3348038" y="2862263"/>
          <a:ext cx="1879600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6" name="Egyenlet" r:id="rId3" imgW="1206360" imgH="444240" progId="Equation.3">
                  <p:embed/>
                </p:oleObj>
              </mc:Choice>
              <mc:Fallback>
                <p:oleObj name="Egyenlet" r:id="rId3" imgW="12063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2862263"/>
                        <a:ext cx="1879600" cy="7032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Csoportba foglalás 36"/>
          <p:cNvGrpSpPr/>
          <p:nvPr/>
        </p:nvGrpSpPr>
        <p:grpSpPr>
          <a:xfrm>
            <a:off x="2916238" y="1441979"/>
            <a:ext cx="2977568" cy="3199700"/>
            <a:chOff x="2916238" y="1469138"/>
            <a:chExt cx="2977568" cy="3199700"/>
          </a:xfrm>
        </p:grpSpPr>
        <p:cxnSp>
          <p:nvCxnSpPr>
            <p:cNvPr id="38" name="Egyenes összekötő 37"/>
            <p:cNvCxnSpPr/>
            <p:nvPr/>
          </p:nvCxnSpPr>
          <p:spPr bwMode="auto">
            <a:xfrm flipH="1">
              <a:off x="2940569" y="1469138"/>
              <a:ext cx="1017748" cy="1058819"/>
            </a:xfrm>
            <a:prstGeom prst="line">
              <a:avLst/>
            </a:prstGeom>
            <a:solidFill>
              <a:srgbClr val="00506E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Egyenes összekötő 38"/>
            <p:cNvCxnSpPr/>
            <p:nvPr/>
          </p:nvCxnSpPr>
          <p:spPr bwMode="auto">
            <a:xfrm flipH="1">
              <a:off x="4876058" y="1474486"/>
              <a:ext cx="1017748" cy="1053471"/>
            </a:xfrm>
            <a:prstGeom prst="line">
              <a:avLst/>
            </a:prstGeom>
            <a:solidFill>
              <a:srgbClr val="00506E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Egyenes összekötő 39"/>
            <p:cNvCxnSpPr/>
            <p:nvPr/>
          </p:nvCxnSpPr>
          <p:spPr bwMode="auto">
            <a:xfrm flipH="1">
              <a:off x="4876058" y="3593870"/>
              <a:ext cx="1017748" cy="1043956"/>
            </a:xfrm>
            <a:prstGeom prst="line">
              <a:avLst/>
            </a:prstGeom>
            <a:solidFill>
              <a:srgbClr val="00506E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Téglalap 40"/>
            <p:cNvSpPr/>
            <p:nvPr/>
          </p:nvSpPr>
          <p:spPr bwMode="auto">
            <a:xfrm>
              <a:off x="3958317" y="1469138"/>
              <a:ext cx="1935489" cy="2124732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0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Téglalap 41"/>
            <p:cNvSpPr/>
            <p:nvPr/>
          </p:nvSpPr>
          <p:spPr bwMode="auto">
            <a:xfrm>
              <a:off x="2916238" y="2527957"/>
              <a:ext cx="1959820" cy="2140881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0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1229" name="AutoShape 29"/>
          <p:cNvSpPr>
            <a:spLocks noChangeArrowheads="1"/>
          </p:cNvSpPr>
          <p:nvPr/>
        </p:nvSpPr>
        <p:spPr bwMode="auto">
          <a:xfrm>
            <a:off x="1692275" y="2905125"/>
            <a:ext cx="1655763" cy="431800"/>
          </a:xfrm>
          <a:prstGeom prst="rightArrow">
            <a:avLst>
              <a:gd name="adj1" fmla="val 28676"/>
              <a:gd name="adj2" fmla="val 7500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1262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104970"/>
              </p:ext>
            </p:extLst>
          </p:nvPr>
        </p:nvGraphicFramePr>
        <p:xfrm>
          <a:off x="3348038" y="2112963"/>
          <a:ext cx="1879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7" name="Egyenlet" r:id="rId5" imgW="1206360" imgH="393480" progId="Equation.3">
                  <p:embed/>
                </p:oleObj>
              </mc:Choice>
              <mc:Fallback>
                <p:oleObj name="Egyenlet" r:id="rId5" imgW="1206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2112963"/>
                        <a:ext cx="1879600" cy="6223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5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8880"/>
              </p:ext>
            </p:extLst>
          </p:nvPr>
        </p:nvGraphicFramePr>
        <p:xfrm>
          <a:off x="1665807" y="4608513"/>
          <a:ext cx="5804261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8" name="Egyenlet" r:id="rId7" imgW="3085920" imgH="482400" progId="Equation.3">
                  <p:embed/>
                </p:oleObj>
              </mc:Choice>
              <mc:Fallback>
                <p:oleObj name="Egyenlet" r:id="rId7" imgW="3085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5807" y="4608513"/>
                        <a:ext cx="5804261" cy="9000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0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36165"/>
              </p:ext>
            </p:extLst>
          </p:nvPr>
        </p:nvGraphicFramePr>
        <p:xfrm>
          <a:off x="2368550" y="2965450"/>
          <a:ext cx="4065588" cy="284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9" name="Equation" r:id="rId9" imgW="1143000" imgH="1041120" progId="Equation.3">
                  <p:embed/>
                </p:oleObj>
              </mc:Choice>
              <mc:Fallback>
                <p:oleObj name="Equation" r:id="rId9" imgW="1143000" imgH="1041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8550" y="2965450"/>
                        <a:ext cx="4065588" cy="28463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5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6864705"/>
              </p:ext>
            </p:extLst>
          </p:nvPr>
        </p:nvGraphicFramePr>
        <p:xfrm>
          <a:off x="2595563" y="3162300"/>
          <a:ext cx="3624262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70" name="Egyenlet" r:id="rId11" imgW="1549080" imgH="419040" progId="Equation.3">
                  <p:embed/>
                </p:oleObj>
              </mc:Choice>
              <mc:Fallback>
                <p:oleObj name="Egyenlet" r:id="rId11" imgW="15490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5563" y="3162300"/>
                        <a:ext cx="3624262" cy="9096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1" name="Rectangle 5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1253" name="Rectangle 53"/>
          <p:cNvSpPr>
            <a:spLocks noChangeArrowheads="1"/>
          </p:cNvSpPr>
          <p:nvPr/>
        </p:nvSpPr>
        <p:spPr bwMode="auto">
          <a:xfrm>
            <a:off x="0" y="3263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1254" name="Text Box 54"/>
          <p:cNvSpPr txBox="1">
            <a:spLocks noChangeArrowheads="1"/>
          </p:cNvSpPr>
          <p:nvPr/>
        </p:nvSpPr>
        <p:spPr bwMode="auto">
          <a:xfrm>
            <a:off x="3563938" y="470535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dx</a:t>
            </a:r>
          </a:p>
        </p:txBody>
      </p:sp>
      <p:sp>
        <p:nvSpPr>
          <p:cNvPr id="51255" name="Text Box 55"/>
          <p:cNvSpPr txBox="1">
            <a:spLocks noChangeArrowheads="1"/>
          </p:cNvSpPr>
          <p:nvPr/>
        </p:nvSpPr>
        <p:spPr bwMode="auto">
          <a:xfrm>
            <a:off x="3562350" y="3875088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dy</a:t>
            </a:r>
          </a:p>
        </p:txBody>
      </p:sp>
      <p:sp>
        <p:nvSpPr>
          <p:cNvPr id="51256" name="Text Box 56"/>
          <p:cNvSpPr txBox="1">
            <a:spLocks noChangeArrowheads="1"/>
          </p:cNvSpPr>
          <p:nvPr/>
        </p:nvSpPr>
        <p:spPr bwMode="auto">
          <a:xfrm>
            <a:off x="2411413" y="326390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dz</a:t>
            </a:r>
          </a:p>
        </p:txBody>
      </p:sp>
      <p:sp>
        <p:nvSpPr>
          <p:cNvPr id="51257" name="Text Box 57"/>
          <p:cNvSpPr txBox="1">
            <a:spLocks noChangeArrowheads="1"/>
          </p:cNvSpPr>
          <p:nvPr/>
        </p:nvSpPr>
        <p:spPr bwMode="auto">
          <a:xfrm>
            <a:off x="7235825" y="4416425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1258" name="Text Box 58"/>
          <p:cNvSpPr txBox="1">
            <a:spLocks noChangeArrowheads="1"/>
          </p:cNvSpPr>
          <p:nvPr/>
        </p:nvSpPr>
        <p:spPr bwMode="auto">
          <a:xfrm>
            <a:off x="4643438" y="2435225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y</a:t>
            </a:r>
          </a:p>
        </p:txBody>
      </p:sp>
      <p:sp>
        <p:nvSpPr>
          <p:cNvPr id="51259" name="Text Box 59"/>
          <p:cNvSpPr txBox="1">
            <a:spLocks noChangeArrowheads="1"/>
          </p:cNvSpPr>
          <p:nvPr/>
        </p:nvSpPr>
        <p:spPr bwMode="auto">
          <a:xfrm>
            <a:off x="2482850" y="744538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</a:p>
        </p:txBody>
      </p:sp>
      <p:sp>
        <p:nvSpPr>
          <p:cNvPr id="51260" name="Text Box 60"/>
          <p:cNvSpPr txBox="1">
            <a:spLocks noChangeArrowheads="1"/>
          </p:cNvSpPr>
          <p:nvPr/>
        </p:nvSpPr>
        <p:spPr bwMode="auto">
          <a:xfrm>
            <a:off x="250825" y="4948238"/>
            <a:ext cx="8569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belépő és a kilépő tömegáram különbsége a kockán belül tárolódik (ha pozitív) illetve csökkenti a kockában lévő tömeget (ha negatív).</a:t>
            </a:r>
          </a:p>
        </p:txBody>
      </p:sp>
      <p:sp>
        <p:nvSpPr>
          <p:cNvPr id="51261" name="Text Box 61"/>
          <p:cNvSpPr txBox="1">
            <a:spLocks noChangeArrowheads="1"/>
          </p:cNvSpPr>
          <p:nvPr/>
        </p:nvSpPr>
        <p:spPr bwMode="auto">
          <a:xfrm>
            <a:off x="4703763" y="915988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4000" b="1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</a:p>
        </p:txBody>
      </p:sp>
      <p:graphicFrame>
        <p:nvGraphicFramePr>
          <p:cNvPr id="51264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0966118"/>
              </p:ext>
            </p:extLst>
          </p:nvPr>
        </p:nvGraphicFramePr>
        <p:xfrm>
          <a:off x="3340100" y="3697288"/>
          <a:ext cx="1879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71" name="Egyenlet" r:id="rId13" imgW="1206360" imgH="393480" progId="Equation.3">
                  <p:embed/>
                </p:oleObj>
              </mc:Choice>
              <mc:Fallback>
                <p:oleObj name="Egyenlet" r:id="rId13" imgW="1206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100" y="3697288"/>
                        <a:ext cx="1879600" cy="6223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6" name="Line 26"/>
          <p:cNvSpPr>
            <a:spLocks noChangeShapeType="1"/>
          </p:cNvSpPr>
          <p:nvPr/>
        </p:nvSpPr>
        <p:spPr bwMode="auto">
          <a:xfrm>
            <a:off x="2916238" y="4632325"/>
            <a:ext cx="42481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1227" name="Line 27"/>
          <p:cNvSpPr>
            <a:spLocks noChangeShapeType="1"/>
          </p:cNvSpPr>
          <p:nvPr/>
        </p:nvSpPr>
        <p:spPr bwMode="auto">
          <a:xfrm flipV="1">
            <a:off x="2916238" y="889000"/>
            <a:ext cx="0" cy="37433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1228" name="Line 28"/>
          <p:cNvSpPr>
            <a:spLocks noChangeShapeType="1"/>
          </p:cNvSpPr>
          <p:nvPr/>
        </p:nvSpPr>
        <p:spPr bwMode="auto">
          <a:xfrm flipV="1">
            <a:off x="2916238" y="2832100"/>
            <a:ext cx="1800225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1250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658234"/>
              </p:ext>
            </p:extLst>
          </p:nvPr>
        </p:nvGraphicFramePr>
        <p:xfrm>
          <a:off x="165227" y="2209522"/>
          <a:ext cx="1810862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72" name="Egyenlet" r:id="rId15" imgW="1143000" imgH="431640" progId="Equation.3">
                  <p:embed/>
                </p:oleObj>
              </mc:Choice>
              <mc:Fallback>
                <p:oleObj name="Egyenlet" r:id="rId15" imgW="11430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227" y="2209522"/>
                        <a:ext cx="1810862" cy="6840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2" name="AutoShape 32"/>
          <p:cNvSpPr>
            <a:spLocks noChangeArrowheads="1"/>
          </p:cNvSpPr>
          <p:nvPr/>
        </p:nvSpPr>
        <p:spPr bwMode="auto">
          <a:xfrm>
            <a:off x="5581650" y="2905125"/>
            <a:ext cx="1655763" cy="431800"/>
          </a:xfrm>
          <a:prstGeom prst="rightArrow">
            <a:avLst>
              <a:gd name="adj1" fmla="val 28676"/>
              <a:gd name="adj2" fmla="val 7500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1252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209581"/>
              </p:ext>
            </p:extLst>
          </p:nvPr>
        </p:nvGraphicFramePr>
        <p:xfrm>
          <a:off x="5730875" y="2212975"/>
          <a:ext cx="3341688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73" name="Egyenlet" r:id="rId17" imgW="2145960" imgH="431640" progId="Equation.3">
                  <p:embed/>
                </p:oleObj>
              </mc:Choice>
              <mc:Fallback>
                <p:oleObj name="Egyenlet" r:id="rId17" imgW="21459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75" y="2212975"/>
                        <a:ext cx="3341688" cy="6826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6" name="Text Box 76"/>
          <p:cNvSpPr txBox="1">
            <a:spLocks noChangeArrowheads="1"/>
          </p:cNvSpPr>
          <p:nvPr/>
        </p:nvSpPr>
        <p:spPr bwMode="auto">
          <a:xfrm>
            <a:off x="260350" y="4186238"/>
            <a:ext cx="8593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dirty="0" err="1">
                <a:solidFill>
                  <a:schemeClr val="tx1"/>
                </a:solidFill>
                <a:latin typeface="Calibri" panose="020F0502020204030204" pitchFamily="34" charset="0"/>
              </a:rPr>
              <a:t>Nabla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, elsőrendű deriváló operátor, formális vektorként használatos.</a:t>
            </a:r>
          </a:p>
        </p:txBody>
      </p:sp>
      <p:sp>
        <p:nvSpPr>
          <p:cNvPr id="3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40659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1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1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51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51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1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1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51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51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51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1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51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51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51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51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1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51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51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1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1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51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9.24855E-7 L -0.48768 -0.1849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51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92" y="-92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0.575 -0.1844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51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50" y="-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withGroup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withGroup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withGroup">
                            <p:stCondLst>
                              <p:cond delay="6500"/>
                            </p:stCondLst>
                            <p:childTnLst>
                              <p:par>
                                <p:cTn id="8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withGroup">
                            <p:stCondLst>
                              <p:cond delay="7000"/>
                            </p:stCondLst>
                            <p:childTnLst>
                              <p:par>
                                <p:cTn id="90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51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1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51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9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1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1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51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51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51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51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51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51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51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51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51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51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51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51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51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51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51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51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51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51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0.00156 -0.58218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51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51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51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51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4.85549E-6 L -0.00017 -0.40671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51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6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5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5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1000"/>
                                        <p:tgtEl>
                                          <p:spTgt spid="51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500"/>
                                        <p:tgtEl>
                                          <p:spTgt spid="5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500"/>
                                        <p:tgtEl>
                                          <p:spTgt spid="5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1" grpId="0" uiExpand="1" build="p"/>
      <p:bldP spid="51229" grpId="1" animBg="1"/>
      <p:bldP spid="51254" grpId="1"/>
      <p:bldP spid="51255" grpId="1"/>
      <p:bldP spid="51256" grpId="1"/>
      <p:bldP spid="51257" grpId="1"/>
      <p:bldP spid="51258" grpId="1"/>
      <p:bldP spid="51259" grpId="1"/>
      <p:bldP spid="51260" grpId="1"/>
      <p:bldP spid="51261" grpId="0"/>
      <p:bldP spid="51261" grpId="1"/>
      <p:bldP spid="51226" grpId="1" animBg="1"/>
      <p:bldP spid="51227" grpId="1" animBg="1"/>
      <p:bldP spid="51228" grpId="1" animBg="1"/>
      <p:bldP spid="51232" grpId="1" animBg="1"/>
      <p:bldP spid="51276" grpId="0"/>
      <p:bldP spid="5127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4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953472"/>
              </p:ext>
            </p:extLst>
          </p:nvPr>
        </p:nvGraphicFramePr>
        <p:xfrm>
          <a:off x="3140075" y="3504046"/>
          <a:ext cx="28892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18" name="Equation" r:id="rId3" imgW="812520" imgH="228600" progId="Equation.3">
                  <p:embed/>
                </p:oleObj>
              </mc:Choice>
              <mc:Fallback>
                <p:oleObj name="Equation" r:id="rId3" imgW="81252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075" y="3504046"/>
                        <a:ext cx="2889250" cy="6254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9964995"/>
              </p:ext>
            </p:extLst>
          </p:nvPr>
        </p:nvGraphicFramePr>
        <p:xfrm>
          <a:off x="3290888" y="3051175"/>
          <a:ext cx="2660650" cy="197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19" name="Egyenlet" r:id="rId5" imgW="1155600" imgH="1117440" progId="Equation.3">
                  <p:embed/>
                </p:oleObj>
              </mc:Choice>
              <mc:Fallback>
                <p:oleObj name="Egyenlet" r:id="rId5" imgW="1155600" imgH="111744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0888" y="3051175"/>
                        <a:ext cx="2660650" cy="19780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b="1">
                <a:solidFill>
                  <a:schemeClr val="tx1"/>
                </a:solidFill>
                <a:latin typeface="Calibri" panose="020F0502020204030204" pitchFamily="34" charset="0"/>
              </a:rPr>
              <a:t>A kontinuitás törvénye speciális esetekben</a:t>
            </a:r>
          </a:p>
        </p:txBody>
      </p:sp>
      <p:graphicFrame>
        <p:nvGraphicFramePr>
          <p:cNvPr id="655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111143"/>
              </p:ext>
            </p:extLst>
          </p:nvPr>
        </p:nvGraphicFramePr>
        <p:xfrm>
          <a:off x="2733290" y="1501775"/>
          <a:ext cx="3670089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0" name="Equation" r:id="rId7" imgW="1143000" imgH="393480" progId="Equation.3">
                  <p:embed/>
                </p:oleObj>
              </mc:Choice>
              <mc:Fallback>
                <p:oleObj name="Equation" r:id="rId7" imgW="114300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3290" y="1501775"/>
                        <a:ext cx="3670089" cy="9720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1190625" y="2932113"/>
            <a:ext cx="6864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Stacionárius áramlások esetében</a:t>
            </a:r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447675" y="4337050"/>
            <a:ext cx="85185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kontinuitás törvénye a felírt formában összenyomható és összenyomhatatlan közegekre egyaránt érvényes, de csak stacionárius esetben.</a:t>
            </a:r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1177925" y="2933700"/>
            <a:ext cx="6864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Összenyomhatatlan közegek esetében</a:t>
            </a:r>
          </a:p>
        </p:txBody>
      </p:sp>
      <p:graphicFrame>
        <p:nvGraphicFramePr>
          <p:cNvPr id="6555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5836151"/>
              </p:ext>
            </p:extLst>
          </p:nvPr>
        </p:nvGraphicFramePr>
        <p:xfrm>
          <a:off x="3613150" y="3484563"/>
          <a:ext cx="19431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1" name="Egyenlet" r:id="rId9" imgW="545760" imgH="203040" progId="Equation.3">
                  <p:embed/>
                </p:oleObj>
              </mc:Choice>
              <mc:Fallback>
                <p:oleObj name="Egyenlet" r:id="rId9" imgW="545760" imgH="20304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3150" y="3484563"/>
                        <a:ext cx="1943100" cy="5556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4" name="Text Box 18"/>
          <p:cNvSpPr txBox="1">
            <a:spLocks noChangeArrowheads="1"/>
          </p:cNvSpPr>
          <p:nvPr/>
        </p:nvSpPr>
        <p:spPr bwMode="auto">
          <a:xfrm>
            <a:off x="449263" y="4338638"/>
            <a:ext cx="8518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kontinuitás törvénye a felírt formában már csak összenyomhatatlan közegekre érvényes, mind stacionárius mind instacionárius esetben.</a:t>
            </a:r>
          </a:p>
        </p:txBody>
      </p:sp>
      <p:sp>
        <p:nvSpPr>
          <p:cNvPr id="65555" name="Text Box 19"/>
          <p:cNvSpPr txBox="1">
            <a:spLocks noChangeArrowheads="1"/>
          </p:cNvSpPr>
          <p:nvPr/>
        </p:nvSpPr>
        <p:spPr bwMode="auto">
          <a:xfrm>
            <a:off x="1179513" y="2663825"/>
            <a:ext cx="6864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Csövekben lezajló stacionárius áramlásokra</a:t>
            </a:r>
          </a:p>
        </p:txBody>
      </p:sp>
      <p:sp>
        <p:nvSpPr>
          <p:cNvPr id="65559" name="Text Box 23"/>
          <p:cNvSpPr txBox="1">
            <a:spLocks noChangeArrowheads="1"/>
          </p:cNvSpPr>
          <p:nvPr/>
        </p:nvSpPr>
        <p:spPr bwMode="auto">
          <a:xfrm>
            <a:off x="344488" y="5154613"/>
            <a:ext cx="85185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kontinuitás törvénye a felírt formában csak csövekben áramló összenyomható és összenyomhatatlan közegek stacionárius áramlására érvényes.</a:t>
            </a:r>
          </a:p>
        </p:txBody>
      </p:sp>
      <p:sp>
        <p:nvSpPr>
          <p:cNvPr id="65560" name="Text Box 24"/>
          <p:cNvSpPr txBox="1">
            <a:spLocks noChangeArrowheads="1"/>
          </p:cNvSpPr>
          <p:nvPr/>
        </p:nvSpPr>
        <p:spPr bwMode="auto">
          <a:xfrm>
            <a:off x="1181100" y="2665413"/>
            <a:ext cx="68643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Összenyomhatatlan közegek csövekben lezajló stacionárius áramlásaira</a:t>
            </a:r>
          </a:p>
        </p:txBody>
      </p:sp>
      <p:graphicFrame>
        <p:nvGraphicFramePr>
          <p:cNvPr id="65561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945265"/>
              </p:ext>
            </p:extLst>
          </p:nvPr>
        </p:nvGraphicFramePr>
        <p:xfrm>
          <a:off x="3449637" y="3429000"/>
          <a:ext cx="23082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2" name="Egyenlet" r:id="rId11" imgW="1002960" imgH="482400" progId="Equation.3">
                  <p:embed/>
                </p:oleObj>
              </mc:Choice>
              <mc:Fallback>
                <p:oleObj name="Egyenlet" r:id="rId11" imgW="1002960" imgH="4824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9637" y="3429000"/>
                        <a:ext cx="2308225" cy="8540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62" name="Text Box 26"/>
          <p:cNvSpPr txBox="1">
            <a:spLocks noChangeArrowheads="1"/>
          </p:cNvSpPr>
          <p:nvPr/>
        </p:nvSpPr>
        <p:spPr bwMode="auto">
          <a:xfrm>
            <a:off x="360363" y="4313238"/>
            <a:ext cx="8518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kontinuitás törvénye a felírt formában csak összenyomhatatlan közegek (folyadékok) csövekben lezajló stacionárius áramlásaira érvényes.</a:t>
            </a:r>
          </a:p>
        </p:txBody>
      </p:sp>
      <p:sp>
        <p:nvSpPr>
          <p:cNvPr id="1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5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65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65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65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65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65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65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6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6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6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43" grpId="0"/>
      <p:bldP spid="65543" grpId="1"/>
      <p:bldP spid="65549" grpId="0"/>
      <p:bldP spid="65549" grpId="1"/>
      <p:bldP spid="65550" grpId="0"/>
      <p:bldP spid="65550" grpId="1"/>
      <p:bldP spid="65554" grpId="0"/>
      <p:bldP spid="65554" grpId="1"/>
      <p:bldP spid="65555" grpId="0"/>
      <p:bldP spid="65555" grpId="1"/>
      <p:bldP spid="65559" grpId="0"/>
      <p:bldP spid="65559" grpId="1"/>
      <p:bldP spid="65560" grpId="0"/>
      <p:bldP spid="655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Ellenőrző kérdések (1)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045111"/>
            <a:ext cx="8637587" cy="3830638"/>
          </a:xfrm>
        </p:spPr>
        <p:txBody>
          <a:bodyPr/>
          <a:lstStyle/>
          <a:p>
            <a:pPr marL="609600" indent="-609600" algn="just">
              <a:lnSpc>
                <a:spcPct val="9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általános érvényű fizikai törvény speciális megfogalmazása kontinuitás vagy folytonosság törvénye?</a:t>
            </a:r>
          </a:p>
          <a:p>
            <a:pPr marL="609600" indent="-609600" algn="just">
              <a:lnSpc>
                <a:spcPct val="9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Írja fel a kontinuitás törvényét összenyomható közegre! Milyen korlátozással érvényes a felírt összefüggés?</a:t>
            </a:r>
          </a:p>
          <a:p>
            <a:pPr marL="609600" indent="-609600" algn="just">
              <a:lnSpc>
                <a:spcPct val="9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Írja fel a kontinuitás törvényét összenyomhatatlan közeg csövekben történő stacionárius áramlására!</a:t>
            </a:r>
          </a:p>
          <a:p>
            <a:pPr marL="609600" indent="-609600" algn="just">
              <a:lnSpc>
                <a:spcPct val="9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Írja fel a kontinuitás törvényét összenyomható közeg csövekben történő stacionárius áramlására?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  <p:bldP spid="71683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</TotalTime>
  <Words>365</Words>
  <Application>Microsoft Office PowerPoint</Application>
  <PresentationFormat>Diavetítés a képernyőre (4:3 oldalarány)</PresentationFormat>
  <Paragraphs>58</Paragraphs>
  <Slides>6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6</vt:i4>
      </vt:variant>
    </vt:vector>
  </HeadingPairs>
  <TitlesOfParts>
    <vt:vector size="11" baseType="lpstr">
      <vt:lpstr>Arial</vt:lpstr>
      <vt:lpstr>Calibri</vt:lpstr>
      <vt:lpstr>1_Alapértelmezett terv</vt:lpstr>
      <vt:lpstr>Equation</vt:lpstr>
      <vt:lpstr>Egyenlet</vt:lpstr>
      <vt:lpstr>A kontinuitás (folytonosság) törvénye</vt:lpstr>
      <vt:lpstr>PowerPoint bemutató</vt:lpstr>
      <vt:lpstr>PowerPoint bemutató</vt:lpstr>
      <vt:lpstr>PowerPoint bemutató</vt:lpstr>
      <vt:lpstr>A kontinuitás törvénye speciális esetekben</vt:lpstr>
      <vt:lpstr>Ellenőrző kérdések (1)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256</cp:revision>
  <dcterms:created xsi:type="dcterms:W3CDTF">2003-08-29T10:04:05Z</dcterms:created>
  <dcterms:modified xsi:type="dcterms:W3CDTF">2015-01-12T13:23:27Z</dcterms:modified>
</cp:coreProperties>
</file>