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58" r:id="rId3"/>
    <p:sldId id="259" r:id="rId4"/>
    <p:sldId id="260" r:id="rId5"/>
    <p:sldId id="262" r:id="rId6"/>
    <p:sldId id="267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99FF99"/>
    <a:srgbClr val="FFFF99"/>
    <a:srgbClr val="00CCFF"/>
    <a:srgbClr val="C0C0C0"/>
    <a:srgbClr val="FE2424"/>
    <a:srgbClr val="00506E"/>
    <a:srgbClr val="FF96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106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21.wmf"/><Relationship Id="rId7" Type="http://schemas.openxmlformats.org/officeDocument/2006/relationships/image" Target="../media/image14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13.wmf"/><Relationship Id="rId11" Type="http://schemas.openxmlformats.org/officeDocument/2006/relationships/image" Target="../media/image22.wmf"/><Relationship Id="rId5" Type="http://schemas.openxmlformats.org/officeDocument/2006/relationships/image" Target="../media/image9.wmf"/><Relationship Id="rId10" Type="http://schemas.openxmlformats.org/officeDocument/2006/relationships/image" Target="../media/image17.wmf"/><Relationship Id="rId4" Type="http://schemas.openxmlformats.org/officeDocument/2006/relationships/image" Target="../media/image8.wmf"/><Relationship Id="rId9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142585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24284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4062083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134701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915885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782453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693344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409953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304597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843677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00968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21313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  <p:pic>
        <p:nvPicPr>
          <p:cNvPr id="3078" name="Picture 6" descr="sze_logo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10.bin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8.bin"/><Relationship Id="rId1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16.bin"/><Relationship Id="rId18" Type="http://schemas.openxmlformats.org/officeDocument/2006/relationships/image" Target="../media/image18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5.wmf"/><Relationship Id="rId1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17.bin"/><Relationship Id="rId10" Type="http://schemas.openxmlformats.org/officeDocument/2006/relationships/image" Target="../media/image14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16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24.bin"/><Relationship Id="rId18" Type="http://schemas.openxmlformats.org/officeDocument/2006/relationships/image" Target="../media/image15.wmf"/><Relationship Id="rId3" Type="http://schemas.openxmlformats.org/officeDocument/2006/relationships/oleObject" Target="../embeddings/oleObject19.bin"/><Relationship Id="rId21" Type="http://schemas.openxmlformats.org/officeDocument/2006/relationships/oleObject" Target="../embeddings/oleObject28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9.wmf"/><Relationship Id="rId1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.wmf"/><Relationship Id="rId20" Type="http://schemas.openxmlformats.org/officeDocument/2006/relationships/image" Target="../media/image16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23.bin"/><Relationship Id="rId24" Type="http://schemas.openxmlformats.org/officeDocument/2006/relationships/image" Target="../media/image22.wmf"/><Relationship Id="rId5" Type="http://schemas.openxmlformats.org/officeDocument/2006/relationships/oleObject" Target="../embeddings/oleObject20.bin"/><Relationship Id="rId15" Type="http://schemas.openxmlformats.org/officeDocument/2006/relationships/oleObject" Target="../embeddings/oleObject25.bin"/><Relationship Id="rId23" Type="http://schemas.openxmlformats.org/officeDocument/2006/relationships/oleObject" Target="../embeddings/oleObject29.bin"/><Relationship Id="rId10" Type="http://schemas.openxmlformats.org/officeDocument/2006/relationships/image" Target="../media/image8.wmf"/><Relationship Id="rId19" Type="http://schemas.openxmlformats.org/officeDocument/2006/relationships/oleObject" Target="../embeddings/oleObject27.bin"/><Relationship Id="rId4" Type="http://schemas.openxmlformats.org/officeDocument/2006/relationships/image" Target="../media/image19.w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13.wmf"/><Relationship Id="rId22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3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39.bin"/><Relationship Id="rId18" Type="http://schemas.openxmlformats.org/officeDocument/2006/relationships/image" Target="../media/image27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15.wmf"/><Relationship Id="rId1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5.bin"/><Relationship Id="rId15" Type="http://schemas.openxmlformats.org/officeDocument/2006/relationships/oleObject" Target="../embeddings/oleObject40.bin"/><Relationship Id="rId10" Type="http://schemas.openxmlformats.org/officeDocument/2006/relationships/image" Target="../media/image14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37.bin"/><Relationship Id="rId14" Type="http://schemas.openxmlformats.org/officeDocument/2006/relationships/image" Target="../media/image16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311275"/>
            <a:ext cx="7772400" cy="1470025"/>
          </a:xfrm>
        </p:spPr>
        <p:txBody>
          <a:bodyPr anchor="ctr"/>
          <a:lstStyle/>
          <a:p>
            <a:r>
              <a:rPr lang="hu-HU" sz="4400" b="1">
                <a:solidFill>
                  <a:schemeClr val="tx1"/>
                </a:solidFill>
                <a:latin typeface="Calibri" panose="020F0502020204030204" pitchFamily="34" charset="0"/>
              </a:rPr>
              <a:t>Az elemi folyadékrész mozgása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 b="1">
                <a:solidFill>
                  <a:schemeClr val="tx1"/>
                </a:solidFill>
                <a:latin typeface="Calibri" panose="020F0502020204030204" pitchFamily="34" charset="0"/>
              </a:rPr>
              <a:t>Az elemi folyadékrész mozgásának leírás a sebességtér komponenseivel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3075" y="1846263"/>
            <a:ext cx="8229600" cy="2174875"/>
          </a:xfrm>
        </p:spPr>
        <p:txBody>
          <a:bodyPr/>
          <a:lstStyle/>
          <a:p>
            <a:r>
              <a:rPr lang="hu-HU" sz="2800">
                <a:latin typeface="Calibri" panose="020F0502020204030204" pitchFamily="34" charset="0"/>
              </a:rPr>
              <a:t>Merev test szerű elmozdulás.</a:t>
            </a:r>
          </a:p>
          <a:p>
            <a:r>
              <a:rPr lang="hu-HU" sz="2800">
                <a:latin typeface="Calibri" panose="020F0502020204030204" pitchFamily="34" charset="0"/>
              </a:rPr>
              <a:t>Lineáris nyúlás.</a:t>
            </a:r>
          </a:p>
          <a:p>
            <a:r>
              <a:rPr lang="hu-HU" sz="2800">
                <a:latin typeface="Calibri" panose="020F0502020204030204" pitchFamily="34" charset="0"/>
              </a:rPr>
              <a:t>Tengely körüli, merev test szerű forgás.</a:t>
            </a:r>
          </a:p>
          <a:p>
            <a:r>
              <a:rPr lang="hu-HU" sz="2800">
                <a:latin typeface="Calibri" panose="020F0502020204030204" pitchFamily="34" charset="0"/>
              </a:rPr>
              <a:t>Deformáció.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/>
      <p:bldP spid="7168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1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6413622"/>
              </p:ext>
            </p:extLst>
          </p:nvPr>
        </p:nvGraphicFramePr>
        <p:xfrm>
          <a:off x="2489200" y="4613275"/>
          <a:ext cx="4889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77" name="Egyenlet" r:id="rId3" imgW="126720" imgH="164880" progId="Equation.3">
                  <p:embed/>
                </p:oleObj>
              </mc:Choice>
              <mc:Fallback>
                <p:oleObj name="Egyenlet" r:id="rId3" imgW="126720" imgH="16488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9200" y="4613275"/>
                        <a:ext cx="488950" cy="6350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75"/>
            <a:ext cx="8229600" cy="1143000"/>
          </a:xfrm>
        </p:spPr>
        <p:txBody>
          <a:bodyPr/>
          <a:lstStyle/>
          <a:p>
            <a:r>
              <a:rPr lang="hu-HU" sz="3600" b="1">
                <a:solidFill>
                  <a:schemeClr val="tx1"/>
                </a:solidFill>
                <a:latin typeface="Calibri" panose="020F0502020204030204" pitchFamily="34" charset="0"/>
              </a:rPr>
              <a:t>Merev test szerű elmozdulás</a:t>
            </a:r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304800" y="1220788"/>
            <a:ext cx="8534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Az elmozdulás során szögváltozások nincsenek és az egyes élek önmagukkal párhuzamosan mozdulnak el.  </a:t>
            </a: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1204913" y="4238625"/>
            <a:ext cx="822325" cy="822325"/>
          </a:xfrm>
          <a:prstGeom prst="rect">
            <a:avLst/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2711" name="Line 7"/>
          <p:cNvSpPr>
            <a:spLocks noChangeShapeType="1"/>
          </p:cNvSpPr>
          <p:nvPr/>
        </p:nvSpPr>
        <p:spPr bwMode="auto">
          <a:xfrm flipV="1">
            <a:off x="2025650" y="4398963"/>
            <a:ext cx="1020763" cy="657225"/>
          </a:xfrm>
          <a:prstGeom prst="line">
            <a:avLst/>
          </a:prstGeom>
          <a:noFill/>
          <a:ln w="28575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271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1049108"/>
              </p:ext>
            </p:extLst>
          </p:nvPr>
        </p:nvGraphicFramePr>
        <p:xfrm>
          <a:off x="1703859" y="2104230"/>
          <a:ext cx="5378450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78" name="Egyenlet" r:id="rId5" imgW="1396800" imgH="253800" progId="Equation.3">
                  <p:embed/>
                </p:oleObj>
              </mc:Choice>
              <mc:Fallback>
                <p:oleObj name="Egyenlet" r:id="rId5" imgW="1396800" imgH="253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3859" y="2104230"/>
                        <a:ext cx="5378450" cy="976313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21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5866563"/>
              </p:ext>
            </p:extLst>
          </p:nvPr>
        </p:nvGraphicFramePr>
        <p:xfrm>
          <a:off x="6750050" y="3727450"/>
          <a:ext cx="1587500" cy="161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79" name="Equation" r:id="rId7" imgW="685800" imgH="698400" progId="Equation.3">
                  <p:embed/>
                </p:oleObj>
              </mc:Choice>
              <mc:Fallback>
                <p:oleObj name="Equation" r:id="rId7" imgW="685800" imgH="6984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0050" y="3727450"/>
                        <a:ext cx="1587500" cy="161448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24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7011037"/>
              </p:ext>
            </p:extLst>
          </p:nvPr>
        </p:nvGraphicFramePr>
        <p:xfrm>
          <a:off x="3636963" y="4105275"/>
          <a:ext cx="2200275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80" name="Egyenlet" r:id="rId9" imgW="571320" imgH="177480" progId="Equation.3">
                  <p:embed/>
                </p:oleObj>
              </mc:Choice>
              <mc:Fallback>
                <p:oleObj name="Egyenlet" r:id="rId9" imgW="571320" imgH="17748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6963" y="4105275"/>
                        <a:ext cx="2200275" cy="6826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withGroup">
                            <p:stCondLst>
                              <p:cond delay="48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5300"/>
                            </p:stCondLst>
                            <p:childTnLst>
                              <p:par>
                                <p:cTn id="25" presetID="5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56647E-6 L 0.11041 -0.0920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1" y="-460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2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3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2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2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2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2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72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/>
      <p:bldP spid="72708" grpId="0"/>
      <p:bldP spid="72709" grpId="0" animBg="1"/>
      <p:bldP spid="72709" grpId="1" animBg="1"/>
      <p:bldP spid="727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35" name="Rectangle 11"/>
          <p:cNvSpPr>
            <a:spLocks noChangeArrowheads="1"/>
          </p:cNvSpPr>
          <p:nvPr/>
        </p:nvSpPr>
        <p:spPr bwMode="auto">
          <a:xfrm>
            <a:off x="2098675" y="1665288"/>
            <a:ext cx="2824163" cy="1703387"/>
          </a:xfrm>
          <a:prstGeom prst="rect">
            <a:avLst/>
          </a:prstGeom>
          <a:solidFill>
            <a:schemeClr val="accent3">
              <a:lumMod val="75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00013"/>
            <a:ext cx="8229600" cy="1143000"/>
          </a:xfrm>
        </p:spPr>
        <p:txBody>
          <a:bodyPr/>
          <a:lstStyle/>
          <a:p>
            <a:r>
              <a:rPr lang="hu-HU" sz="3600" b="1">
                <a:solidFill>
                  <a:schemeClr val="tx1"/>
                </a:solidFill>
                <a:latin typeface="Calibri" panose="020F0502020204030204" pitchFamily="34" charset="0"/>
              </a:rPr>
              <a:t>Lineáris nyúlás</a:t>
            </a:r>
          </a:p>
        </p:txBody>
      </p:sp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304800" y="1220788"/>
            <a:ext cx="86645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Az elmozdulás során az egyes élek önmagukkal párhuzamosak maradnak, de hosszuk megváltozhat.  Ennek oka, hogy a sarokpontokban a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sebességek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nem szükségszerűen azonosak.</a:t>
            </a:r>
          </a:p>
        </p:txBody>
      </p:sp>
      <p:graphicFrame>
        <p:nvGraphicFramePr>
          <p:cNvPr id="7783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4158969"/>
              </p:ext>
            </p:extLst>
          </p:nvPr>
        </p:nvGraphicFramePr>
        <p:xfrm>
          <a:off x="5737225" y="3746500"/>
          <a:ext cx="3043238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73" name="Equation" r:id="rId3" imgW="1282680" imgH="393480" progId="Equation.3">
                  <p:embed/>
                </p:oleObj>
              </mc:Choice>
              <mc:Fallback>
                <p:oleObj name="Equation" r:id="rId3" imgW="1282680" imgH="3934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7225" y="3746500"/>
                        <a:ext cx="3043238" cy="931863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43" name="Line 19"/>
          <p:cNvSpPr>
            <a:spLocks noChangeShapeType="1"/>
          </p:cNvSpPr>
          <p:nvPr/>
        </p:nvSpPr>
        <p:spPr bwMode="auto">
          <a:xfrm flipH="1">
            <a:off x="636588" y="3365500"/>
            <a:ext cx="14684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7844" name="Line 20"/>
          <p:cNvSpPr>
            <a:spLocks noChangeShapeType="1"/>
          </p:cNvSpPr>
          <p:nvPr/>
        </p:nvSpPr>
        <p:spPr bwMode="auto">
          <a:xfrm flipH="1">
            <a:off x="630238" y="2100263"/>
            <a:ext cx="14684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7837" name="Line 13"/>
          <p:cNvSpPr>
            <a:spLocks noChangeShapeType="1"/>
          </p:cNvSpPr>
          <p:nvPr/>
        </p:nvSpPr>
        <p:spPr bwMode="auto">
          <a:xfrm>
            <a:off x="3625850" y="3378200"/>
            <a:ext cx="0" cy="844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2098675" y="2101850"/>
            <a:ext cx="1536700" cy="127158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7838" name="Line 14"/>
          <p:cNvSpPr>
            <a:spLocks noChangeShapeType="1"/>
          </p:cNvSpPr>
          <p:nvPr/>
        </p:nvSpPr>
        <p:spPr bwMode="auto">
          <a:xfrm>
            <a:off x="2101850" y="4164013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7842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4765819"/>
              </p:ext>
            </p:extLst>
          </p:nvPr>
        </p:nvGraphicFramePr>
        <p:xfrm>
          <a:off x="2597150" y="3576638"/>
          <a:ext cx="5064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74" name="Egyenlet" r:id="rId5" imgW="177480" imgH="228600" progId="Equation.3">
                  <p:embed/>
                </p:oleObj>
              </mc:Choice>
              <mc:Fallback>
                <p:oleObj name="Egyenlet" r:id="rId5" imgW="177480" imgH="2286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7150" y="3576638"/>
                        <a:ext cx="506413" cy="5397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45" name="Line 21"/>
          <p:cNvSpPr>
            <a:spLocks noChangeShapeType="1"/>
          </p:cNvSpPr>
          <p:nvPr/>
        </p:nvSpPr>
        <p:spPr bwMode="auto">
          <a:xfrm>
            <a:off x="719138" y="2100263"/>
            <a:ext cx="6350" cy="1260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7848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417141"/>
              </p:ext>
            </p:extLst>
          </p:nvPr>
        </p:nvGraphicFramePr>
        <p:xfrm>
          <a:off x="140001" y="2435225"/>
          <a:ext cx="50800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75" name="Egyenlet" r:id="rId7" imgW="177480" imgH="241200" progId="Equation.3">
                  <p:embed/>
                </p:oleObj>
              </mc:Choice>
              <mc:Fallback>
                <p:oleObj name="Egyenlet" r:id="rId7" imgW="177480" imgH="2412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001" y="2435225"/>
                        <a:ext cx="508000" cy="57308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49" name="Line 25"/>
          <p:cNvSpPr>
            <a:spLocks noChangeShapeType="1"/>
          </p:cNvSpPr>
          <p:nvPr/>
        </p:nvSpPr>
        <p:spPr bwMode="auto">
          <a:xfrm>
            <a:off x="4916488" y="3381375"/>
            <a:ext cx="3175" cy="1776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7850" name="Line 26"/>
          <p:cNvSpPr>
            <a:spLocks noChangeShapeType="1"/>
          </p:cNvSpPr>
          <p:nvPr/>
        </p:nvSpPr>
        <p:spPr bwMode="auto">
          <a:xfrm>
            <a:off x="2098675" y="3368675"/>
            <a:ext cx="3175" cy="1776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7851" name="Line 27"/>
          <p:cNvSpPr>
            <a:spLocks noChangeShapeType="1"/>
          </p:cNvSpPr>
          <p:nvPr/>
        </p:nvSpPr>
        <p:spPr bwMode="auto">
          <a:xfrm>
            <a:off x="2112963" y="5094288"/>
            <a:ext cx="2786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785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969623"/>
              </p:ext>
            </p:extLst>
          </p:nvPr>
        </p:nvGraphicFramePr>
        <p:xfrm>
          <a:off x="3054350" y="4451350"/>
          <a:ext cx="5064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76" name="Egyenlet" r:id="rId9" imgW="177480" imgH="228600" progId="Equation.3">
                  <p:embed/>
                </p:oleObj>
              </mc:Choice>
              <mc:Fallback>
                <p:oleObj name="Egyenlet" r:id="rId9" imgW="177480" imgH="2286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4350" y="4451350"/>
                        <a:ext cx="506413" cy="5397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61" name="AutoShape 37"/>
          <p:cNvSpPr>
            <a:spLocks/>
          </p:cNvSpPr>
          <p:nvPr/>
        </p:nvSpPr>
        <p:spPr bwMode="auto">
          <a:xfrm>
            <a:off x="647700" y="4010025"/>
            <a:ext cx="495300" cy="638175"/>
          </a:xfrm>
          <a:prstGeom prst="borderCallout2">
            <a:avLst>
              <a:gd name="adj1" fmla="val 17912"/>
              <a:gd name="adj2" fmla="val 115384"/>
              <a:gd name="adj3" fmla="val 17912"/>
              <a:gd name="adj4" fmla="val 247755"/>
              <a:gd name="adj5" fmla="val -102736"/>
              <a:gd name="adj6" fmla="val 384935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hu-HU" sz="2400" b="1" i="1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sz="2400" b="1" i="1" baseline="-25000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</a:p>
        </p:txBody>
      </p:sp>
      <p:sp>
        <p:nvSpPr>
          <p:cNvPr id="77862" name="AutoShape 38"/>
          <p:cNvSpPr>
            <a:spLocks/>
          </p:cNvSpPr>
          <p:nvPr/>
        </p:nvSpPr>
        <p:spPr bwMode="auto">
          <a:xfrm>
            <a:off x="6053138" y="1917700"/>
            <a:ext cx="1582737" cy="827088"/>
          </a:xfrm>
          <a:prstGeom prst="borderCallout2">
            <a:avLst>
              <a:gd name="adj1" fmla="val 13819"/>
              <a:gd name="adj2" fmla="val -4815"/>
              <a:gd name="adj3" fmla="val 13819"/>
              <a:gd name="adj4" fmla="val -67403"/>
              <a:gd name="adj5" fmla="val 169866"/>
              <a:gd name="adj6" fmla="val -132194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hu-HU" sz="2400" b="1" i="1" baseline="-250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7865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157361"/>
              </p:ext>
            </p:extLst>
          </p:nvPr>
        </p:nvGraphicFramePr>
        <p:xfrm>
          <a:off x="5984341" y="1878013"/>
          <a:ext cx="1699159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77" name="Egyenlet" r:id="rId11" imgW="736560" imgH="393480" progId="Equation.3">
                  <p:embed/>
                </p:oleObj>
              </mc:Choice>
              <mc:Fallback>
                <p:oleObj name="Egyenlet" r:id="rId11" imgW="736560" imgH="393480" progId="Equation.3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4341" y="1878013"/>
                        <a:ext cx="1699159" cy="90328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68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32246"/>
              </p:ext>
            </p:extLst>
          </p:nvPr>
        </p:nvGraphicFramePr>
        <p:xfrm>
          <a:off x="636588" y="3973513"/>
          <a:ext cx="603249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78" name="Egyenlet" r:id="rId13" imgW="164880" imgH="228600" progId="Equation.3">
                  <p:embed/>
                </p:oleObj>
              </mc:Choice>
              <mc:Fallback>
                <p:oleObj name="Egyenlet" r:id="rId13" imgW="164880" imgH="228600" progId="Equation.3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588" y="3973513"/>
                        <a:ext cx="603249" cy="6889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69" name="Text Box 45"/>
          <p:cNvSpPr txBox="1">
            <a:spLocks noChangeArrowheads="1"/>
          </p:cNvSpPr>
          <p:nvPr/>
        </p:nvSpPr>
        <p:spPr bwMode="auto">
          <a:xfrm>
            <a:off x="204788" y="5313363"/>
            <a:ext cx="86487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Az élek megnyúlása (rövidülése) a végpontokban érvényes sebesség-különbségekkel arányos.</a:t>
            </a:r>
          </a:p>
        </p:txBody>
      </p:sp>
      <p:sp>
        <p:nvSpPr>
          <p:cNvPr id="77870" name="Line 46"/>
          <p:cNvSpPr>
            <a:spLocks noChangeShapeType="1"/>
          </p:cNvSpPr>
          <p:nvPr/>
        </p:nvSpPr>
        <p:spPr bwMode="auto">
          <a:xfrm>
            <a:off x="2098675" y="3370263"/>
            <a:ext cx="0" cy="844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7874" name="Text Box 50"/>
          <p:cNvSpPr txBox="1">
            <a:spLocks noChangeArrowheads="1"/>
          </p:cNvSpPr>
          <p:nvPr/>
        </p:nvSpPr>
        <p:spPr bwMode="auto">
          <a:xfrm>
            <a:off x="5095875" y="3290888"/>
            <a:ext cx="3333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i="1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</a:p>
        </p:txBody>
      </p:sp>
      <p:sp>
        <p:nvSpPr>
          <p:cNvPr id="77875" name="Text Box 51"/>
          <p:cNvSpPr txBox="1">
            <a:spLocks noChangeArrowheads="1"/>
          </p:cNvSpPr>
          <p:nvPr/>
        </p:nvSpPr>
        <p:spPr bwMode="auto">
          <a:xfrm>
            <a:off x="5627688" y="3011488"/>
            <a:ext cx="3246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Az ‘x’ irányú megnyúlás</a:t>
            </a:r>
          </a:p>
        </p:txBody>
      </p:sp>
      <p:sp>
        <p:nvSpPr>
          <p:cNvPr id="77876" name="Text Box 52"/>
          <p:cNvSpPr txBox="1">
            <a:spLocks noChangeArrowheads="1"/>
          </p:cNvSpPr>
          <p:nvPr/>
        </p:nvSpPr>
        <p:spPr bwMode="auto">
          <a:xfrm>
            <a:off x="257175" y="1073150"/>
            <a:ext cx="8648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Az egyszerűség kedvéért csak ‘</a:t>
            </a:r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’ irányba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felrajzolva,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ill. felírva</a:t>
            </a:r>
          </a:p>
        </p:txBody>
      </p:sp>
      <p:sp>
        <p:nvSpPr>
          <p:cNvPr id="77871" name="Line 47"/>
          <p:cNvSpPr>
            <a:spLocks noChangeShapeType="1"/>
          </p:cNvSpPr>
          <p:nvPr/>
        </p:nvSpPr>
        <p:spPr bwMode="auto">
          <a:xfrm flipV="1">
            <a:off x="2100263" y="3362325"/>
            <a:ext cx="3090862" cy="14288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7857" name="Line 33"/>
          <p:cNvSpPr>
            <a:spLocks noChangeShapeType="1"/>
          </p:cNvSpPr>
          <p:nvPr/>
        </p:nvSpPr>
        <p:spPr bwMode="auto">
          <a:xfrm>
            <a:off x="3621088" y="3355975"/>
            <a:ext cx="1030287" cy="0"/>
          </a:xfrm>
          <a:prstGeom prst="line">
            <a:avLst/>
          </a:prstGeom>
          <a:noFill/>
          <a:ln w="762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7856" name="Line 32"/>
          <p:cNvSpPr>
            <a:spLocks noChangeShapeType="1"/>
          </p:cNvSpPr>
          <p:nvPr/>
        </p:nvSpPr>
        <p:spPr bwMode="auto">
          <a:xfrm>
            <a:off x="2090738" y="3368675"/>
            <a:ext cx="869950" cy="0"/>
          </a:xfrm>
          <a:prstGeom prst="line">
            <a:avLst/>
          </a:prstGeom>
          <a:noFill/>
          <a:ln w="762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3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78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7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7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3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7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7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7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7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7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35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850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7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7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7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7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7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7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6350"/>
                            </p:stCondLst>
                            <p:childTnLst>
                              <p:par>
                                <p:cTn id="6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77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6850"/>
                            </p:stCondLst>
                            <p:childTnLst>
                              <p:par>
                                <p:cTn id="6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77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7350"/>
                            </p:stCondLst>
                            <p:childTnLst>
                              <p:par>
                                <p:cTn id="7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7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7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7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7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7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7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7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7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7850"/>
                            </p:stCondLst>
                            <p:childTnLst>
                              <p:par>
                                <p:cTn id="8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5" dur="500"/>
                                        <p:tgtEl>
                                          <p:spTgt spid="77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35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77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7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7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7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7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77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77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7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7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7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7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77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77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77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7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7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7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77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7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7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7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7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9" dur="500"/>
                                        <p:tgtEl>
                                          <p:spTgt spid="77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77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778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77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7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 nodeType="afterGroup">
                            <p:stCondLst>
                              <p:cond delay="1450"/>
                            </p:stCondLst>
                            <p:childTnLst>
                              <p:par>
                                <p:cTn id="15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778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77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77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5" grpId="0" animBg="1"/>
      <p:bldP spid="77827" grpId="0"/>
      <p:bldP spid="77828" grpId="0"/>
      <p:bldP spid="77828" grpId="1"/>
      <p:bldP spid="77843" grpId="0" animBg="1"/>
      <p:bldP spid="77844" grpId="0" animBg="1"/>
      <p:bldP spid="77837" grpId="0" animBg="1"/>
      <p:bldP spid="77829" grpId="0" animBg="1"/>
      <p:bldP spid="77838" grpId="0" animBg="1"/>
      <p:bldP spid="77845" grpId="0" animBg="1"/>
      <p:bldP spid="77849" grpId="0" animBg="1"/>
      <p:bldP spid="77850" grpId="0" animBg="1"/>
      <p:bldP spid="77851" grpId="0" animBg="1"/>
      <p:bldP spid="77861" grpId="0" animBg="1"/>
      <p:bldP spid="77862" grpId="0" animBg="1"/>
      <p:bldP spid="77869" grpId="0"/>
      <p:bldP spid="77870" grpId="0" animBg="1"/>
      <p:bldP spid="77874" grpId="0"/>
      <p:bldP spid="77875" grpId="0"/>
      <p:bldP spid="77876" grpId="0"/>
      <p:bldP spid="77871" grpId="0" animBg="1"/>
      <p:bldP spid="77857" grpId="0" animBg="1"/>
      <p:bldP spid="7785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50" name="Rectangle 10"/>
          <p:cNvSpPr>
            <a:spLocks noChangeArrowheads="1"/>
          </p:cNvSpPr>
          <p:nvPr/>
        </p:nvSpPr>
        <p:spPr bwMode="auto">
          <a:xfrm>
            <a:off x="2141538" y="2701925"/>
            <a:ext cx="1536700" cy="1271588"/>
          </a:xfrm>
          <a:prstGeom prst="rect">
            <a:avLst/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42" name="Line 2"/>
          <p:cNvSpPr>
            <a:spLocks noChangeShapeType="1"/>
          </p:cNvSpPr>
          <p:nvPr/>
        </p:nvSpPr>
        <p:spPr bwMode="auto">
          <a:xfrm flipV="1">
            <a:off x="2143125" y="3962400"/>
            <a:ext cx="3090863" cy="14288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-14288"/>
            <a:ext cx="8229600" cy="1143001"/>
          </a:xfrm>
        </p:spPr>
        <p:txBody>
          <a:bodyPr/>
          <a:lstStyle/>
          <a:p>
            <a:r>
              <a:rPr lang="hu-HU" sz="3600" b="1" dirty="0">
                <a:solidFill>
                  <a:schemeClr val="tx1"/>
                </a:solidFill>
              </a:rPr>
              <a:t>Merev test szerű forgás</a:t>
            </a:r>
          </a:p>
        </p:txBody>
      </p:sp>
      <p:sp>
        <p:nvSpPr>
          <p:cNvPr id="87045" name="Text Box 5"/>
          <p:cNvSpPr txBox="1">
            <a:spLocks noChangeArrowheads="1"/>
          </p:cNvSpPr>
          <p:nvPr/>
        </p:nvSpPr>
        <p:spPr bwMode="auto">
          <a:xfrm>
            <a:off x="304800" y="1220788"/>
            <a:ext cx="866457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Az elmozdulás során az egyes élek önmagukkal nem maradnak párhuzamosak, de szögváltozás nincs. A forgás oka, hogy a sarokpontokban az adott élre merőleges sebességkomponensek nem szükségszerűen azonosak.</a:t>
            </a:r>
          </a:p>
        </p:txBody>
      </p:sp>
      <p:sp>
        <p:nvSpPr>
          <p:cNvPr id="87047" name="Line 7"/>
          <p:cNvSpPr>
            <a:spLocks noChangeShapeType="1"/>
          </p:cNvSpPr>
          <p:nvPr/>
        </p:nvSpPr>
        <p:spPr bwMode="auto">
          <a:xfrm flipH="1">
            <a:off x="679450" y="3965575"/>
            <a:ext cx="1468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48" name="Line 8"/>
          <p:cNvSpPr>
            <a:spLocks noChangeShapeType="1"/>
          </p:cNvSpPr>
          <p:nvPr/>
        </p:nvSpPr>
        <p:spPr bwMode="auto">
          <a:xfrm flipH="1">
            <a:off x="673100" y="2700338"/>
            <a:ext cx="1468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49" name="Line 9"/>
          <p:cNvSpPr>
            <a:spLocks noChangeShapeType="1"/>
          </p:cNvSpPr>
          <p:nvPr/>
        </p:nvSpPr>
        <p:spPr bwMode="auto">
          <a:xfrm>
            <a:off x="3668713" y="3978275"/>
            <a:ext cx="0" cy="844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51" name="Line 11"/>
          <p:cNvSpPr>
            <a:spLocks noChangeShapeType="1"/>
          </p:cNvSpPr>
          <p:nvPr/>
        </p:nvSpPr>
        <p:spPr bwMode="auto">
          <a:xfrm>
            <a:off x="2144713" y="4764088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705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958647"/>
              </p:ext>
            </p:extLst>
          </p:nvPr>
        </p:nvGraphicFramePr>
        <p:xfrm>
          <a:off x="2640013" y="4176713"/>
          <a:ext cx="50641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56" name="Egyenlet" r:id="rId3" imgW="177480" imgH="228600" progId="Equation.3">
                  <p:embed/>
                </p:oleObj>
              </mc:Choice>
              <mc:Fallback>
                <p:oleObj name="Egyenlet" r:id="rId3" imgW="17748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3" y="4176713"/>
                        <a:ext cx="506412" cy="5397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53" name="Line 13"/>
          <p:cNvSpPr>
            <a:spLocks noChangeShapeType="1"/>
          </p:cNvSpPr>
          <p:nvPr/>
        </p:nvSpPr>
        <p:spPr bwMode="auto">
          <a:xfrm>
            <a:off x="762000" y="2700338"/>
            <a:ext cx="6350" cy="1260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705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1211395"/>
              </p:ext>
            </p:extLst>
          </p:nvPr>
        </p:nvGraphicFramePr>
        <p:xfrm>
          <a:off x="219075" y="3035300"/>
          <a:ext cx="50800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57" name="Egyenlet" r:id="rId5" imgW="177480" imgH="241200" progId="Equation.3">
                  <p:embed/>
                </p:oleObj>
              </mc:Choice>
              <mc:Fallback>
                <p:oleObj name="Egyenlet" r:id="rId5" imgW="177480" imgH="241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" y="3035300"/>
                        <a:ext cx="508000" cy="57308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61" name="AutoShape 21"/>
          <p:cNvSpPr>
            <a:spLocks/>
          </p:cNvSpPr>
          <p:nvPr/>
        </p:nvSpPr>
        <p:spPr bwMode="auto">
          <a:xfrm>
            <a:off x="357188" y="4321175"/>
            <a:ext cx="495300" cy="638175"/>
          </a:xfrm>
          <a:prstGeom prst="borderCallout2">
            <a:avLst>
              <a:gd name="adj1" fmla="val 17912"/>
              <a:gd name="adj2" fmla="val 115384"/>
              <a:gd name="adj3" fmla="val 17912"/>
              <a:gd name="adj4" fmla="val 198718"/>
              <a:gd name="adj5" fmla="val -107463"/>
              <a:gd name="adj6" fmla="val 332051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hu-HU" sz="2400" b="1" i="1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sz="2400" b="1" i="1" baseline="-25000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</a:p>
        </p:txBody>
      </p:sp>
      <p:sp>
        <p:nvSpPr>
          <p:cNvPr id="87062" name="AutoShape 22"/>
          <p:cNvSpPr>
            <a:spLocks/>
          </p:cNvSpPr>
          <p:nvPr/>
        </p:nvSpPr>
        <p:spPr bwMode="auto">
          <a:xfrm>
            <a:off x="6029325" y="1612900"/>
            <a:ext cx="1582738" cy="827088"/>
          </a:xfrm>
          <a:prstGeom prst="borderCallout2">
            <a:avLst>
              <a:gd name="adj1" fmla="val 13819"/>
              <a:gd name="adj2" fmla="val -4815"/>
              <a:gd name="adj3" fmla="val 13819"/>
              <a:gd name="adj4" fmla="val -75829"/>
              <a:gd name="adj5" fmla="val 230134"/>
              <a:gd name="adj6" fmla="val -145435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hu-HU" sz="2400" b="1" i="1" baseline="-250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7063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235484"/>
              </p:ext>
            </p:extLst>
          </p:nvPr>
        </p:nvGraphicFramePr>
        <p:xfrm>
          <a:off x="6026150" y="1545582"/>
          <a:ext cx="1651189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58" name="Egyenlet" r:id="rId7" imgW="749160" imgH="419040" progId="Equation.3">
                  <p:embed/>
                </p:oleObj>
              </mc:Choice>
              <mc:Fallback>
                <p:oleObj name="Egyenlet" r:id="rId7" imgW="749160" imgH="41904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6150" y="1545582"/>
                        <a:ext cx="1651189" cy="9556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64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6500373"/>
              </p:ext>
            </p:extLst>
          </p:nvPr>
        </p:nvGraphicFramePr>
        <p:xfrm>
          <a:off x="346075" y="4275138"/>
          <a:ext cx="557214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59" name="Egyenlet" r:id="rId9" imgW="164880" imgH="241200" progId="Equation.3">
                  <p:embed/>
                </p:oleObj>
              </mc:Choice>
              <mc:Fallback>
                <p:oleObj name="Egyenlet" r:id="rId9" imgW="164880" imgH="2412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" y="4275138"/>
                        <a:ext cx="557214" cy="7334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66" name="Line 26"/>
          <p:cNvSpPr>
            <a:spLocks noChangeShapeType="1"/>
          </p:cNvSpPr>
          <p:nvPr/>
        </p:nvSpPr>
        <p:spPr bwMode="auto">
          <a:xfrm>
            <a:off x="2141538" y="3970338"/>
            <a:ext cx="0" cy="844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67" name="Text Box 27"/>
          <p:cNvSpPr txBox="1">
            <a:spLocks noChangeArrowheads="1"/>
          </p:cNvSpPr>
          <p:nvPr/>
        </p:nvSpPr>
        <p:spPr bwMode="auto">
          <a:xfrm>
            <a:off x="5138738" y="3890963"/>
            <a:ext cx="3333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</a:p>
        </p:txBody>
      </p:sp>
      <p:sp>
        <p:nvSpPr>
          <p:cNvPr id="87069" name="Text Box 29"/>
          <p:cNvSpPr txBox="1">
            <a:spLocks noChangeArrowheads="1"/>
          </p:cNvSpPr>
          <p:nvPr/>
        </p:nvSpPr>
        <p:spPr bwMode="auto">
          <a:xfrm>
            <a:off x="257175" y="901700"/>
            <a:ext cx="86487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Az egyszerűség kedvéért csak az ‘</a:t>
            </a:r>
            <a:r>
              <a:rPr lang="hu-HU" i="1" dirty="0" err="1">
                <a:solidFill>
                  <a:schemeClr val="tx1"/>
                </a:solidFill>
                <a:latin typeface="Calibri" panose="020F0502020204030204" pitchFamily="34" charset="0"/>
              </a:rPr>
              <a:t>x-y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’ síkban, azaz a ‘</a:t>
            </a:r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’ tengely körül történő forgást vizsgálva</a:t>
            </a:r>
          </a:p>
        </p:txBody>
      </p:sp>
      <p:sp>
        <p:nvSpPr>
          <p:cNvPr id="87070" name="Line 30"/>
          <p:cNvSpPr>
            <a:spLocks noChangeShapeType="1"/>
          </p:cNvSpPr>
          <p:nvPr/>
        </p:nvSpPr>
        <p:spPr bwMode="auto">
          <a:xfrm rot="-5400000">
            <a:off x="1686719" y="3545681"/>
            <a:ext cx="908050" cy="1588"/>
          </a:xfrm>
          <a:prstGeom prst="line">
            <a:avLst/>
          </a:prstGeom>
          <a:noFill/>
          <a:ln w="762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71" name="Line 31"/>
          <p:cNvSpPr>
            <a:spLocks noChangeShapeType="1"/>
          </p:cNvSpPr>
          <p:nvPr/>
        </p:nvSpPr>
        <p:spPr bwMode="auto">
          <a:xfrm rot="-5400000">
            <a:off x="3100388" y="3419475"/>
            <a:ext cx="1143000" cy="0"/>
          </a:xfrm>
          <a:prstGeom prst="line">
            <a:avLst/>
          </a:prstGeom>
          <a:noFill/>
          <a:ln w="762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72" name="Line 32"/>
          <p:cNvSpPr>
            <a:spLocks noChangeShapeType="1"/>
          </p:cNvSpPr>
          <p:nvPr/>
        </p:nvSpPr>
        <p:spPr bwMode="auto">
          <a:xfrm rot="10800000" flipH="1">
            <a:off x="2132013" y="3965575"/>
            <a:ext cx="869950" cy="0"/>
          </a:xfrm>
          <a:prstGeom prst="line">
            <a:avLst/>
          </a:prstGeom>
          <a:noFill/>
          <a:ln w="76200">
            <a:solidFill>
              <a:srgbClr val="99FF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73" name="Line 33"/>
          <p:cNvSpPr>
            <a:spLocks noChangeShapeType="1"/>
          </p:cNvSpPr>
          <p:nvPr/>
        </p:nvSpPr>
        <p:spPr bwMode="auto">
          <a:xfrm rot="10800000" flipH="1">
            <a:off x="2147888" y="2697163"/>
            <a:ext cx="1122362" cy="1587"/>
          </a:xfrm>
          <a:prstGeom prst="line">
            <a:avLst/>
          </a:prstGeom>
          <a:noFill/>
          <a:ln w="76200">
            <a:solidFill>
              <a:srgbClr val="99FF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74" name="AutoShape 34"/>
          <p:cNvSpPr>
            <a:spLocks/>
          </p:cNvSpPr>
          <p:nvPr/>
        </p:nvSpPr>
        <p:spPr bwMode="auto">
          <a:xfrm>
            <a:off x="365125" y="1558925"/>
            <a:ext cx="1582738" cy="827088"/>
          </a:xfrm>
          <a:prstGeom prst="borderCallout2">
            <a:avLst>
              <a:gd name="adj1" fmla="val 13819"/>
              <a:gd name="adj2" fmla="val 104815"/>
              <a:gd name="adj3" fmla="val 13819"/>
              <a:gd name="adj4" fmla="val 121667"/>
              <a:gd name="adj5" fmla="val 129560"/>
              <a:gd name="adj6" fmla="val 138917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hu-HU" sz="2400" b="1" i="1" baseline="-250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7075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5103746"/>
              </p:ext>
            </p:extLst>
          </p:nvPr>
        </p:nvGraphicFramePr>
        <p:xfrm>
          <a:off x="357188" y="1535113"/>
          <a:ext cx="1673414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60" name="Egyenlet" r:id="rId11" imgW="749160" imgH="419040" progId="Equation.3">
                  <p:embed/>
                </p:oleObj>
              </mc:Choice>
              <mc:Fallback>
                <p:oleObj name="Egyenlet" r:id="rId11" imgW="749160" imgH="41904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8" y="1535113"/>
                        <a:ext cx="1673414" cy="88423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76" name="AutoShape 36"/>
          <p:cNvSpPr>
            <a:spLocks/>
          </p:cNvSpPr>
          <p:nvPr/>
        </p:nvSpPr>
        <p:spPr bwMode="auto">
          <a:xfrm>
            <a:off x="1222375" y="4624388"/>
            <a:ext cx="495300" cy="638175"/>
          </a:xfrm>
          <a:prstGeom prst="borderCallout2">
            <a:avLst>
              <a:gd name="adj1" fmla="val 17912"/>
              <a:gd name="adj2" fmla="val 115384"/>
              <a:gd name="adj3" fmla="val 17912"/>
              <a:gd name="adj4" fmla="val 164102"/>
              <a:gd name="adj5" fmla="val -86319"/>
              <a:gd name="adj6" fmla="val 24263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hu-HU" sz="2400" b="1" i="1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sz="2400" b="1" i="1" baseline="-25000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</a:p>
        </p:txBody>
      </p:sp>
      <p:graphicFrame>
        <p:nvGraphicFramePr>
          <p:cNvPr id="87077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6562305"/>
              </p:ext>
            </p:extLst>
          </p:nvPr>
        </p:nvGraphicFramePr>
        <p:xfrm>
          <a:off x="1211263" y="4613919"/>
          <a:ext cx="5715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61" name="Egyenlet" r:id="rId13" imgW="164880" imgH="228600" progId="Equation.3">
                  <p:embed/>
                </p:oleObj>
              </mc:Choice>
              <mc:Fallback>
                <p:oleObj name="Egyenlet" r:id="rId13" imgW="164880" imgH="228600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1263" y="4613919"/>
                        <a:ext cx="571500" cy="6667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78" name="Rectangle 38"/>
          <p:cNvSpPr>
            <a:spLocks noChangeArrowheads="1"/>
          </p:cNvSpPr>
          <p:nvPr/>
        </p:nvSpPr>
        <p:spPr bwMode="auto">
          <a:xfrm rot="-1354174">
            <a:off x="1836738" y="2449513"/>
            <a:ext cx="1536700" cy="1271587"/>
          </a:xfrm>
          <a:prstGeom prst="rect">
            <a:avLst/>
          </a:prstGeom>
          <a:solidFill>
            <a:srgbClr val="C0C0C0">
              <a:alpha val="59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79" name="Arc 39"/>
          <p:cNvSpPr>
            <a:spLocks/>
          </p:cNvSpPr>
          <p:nvPr/>
        </p:nvSpPr>
        <p:spPr bwMode="auto">
          <a:xfrm flipV="1">
            <a:off x="2136775" y="3516313"/>
            <a:ext cx="1185863" cy="412780"/>
          </a:xfrm>
          <a:custGeom>
            <a:avLst/>
            <a:gdLst>
              <a:gd name="G0" fmla="+- 0 0 0"/>
              <a:gd name="G1" fmla="+- 157 0 0"/>
              <a:gd name="G2" fmla="+- 21600 0 0"/>
              <a:gd name="T0" fmla="*/ 21599 w 21600"/>
              <a:gd name="T1" fmla="*/ 0 h 8743"/>
              <a:gd name="T2" fmla="*/ 19820 w 21600"/>
              <a:gd name="T3" fmla="*/ 8743 h 8743"/>
              <a:gd name="T4" fmla="*/ 0 w 21600"/>
              <a:gd name="T5" fmla="*/ 157 h 8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8743" fill="none" extrusionOk="0">
                <a:moveTo>
                  <a:pt x="21599" y="-1"/>
                </a:moveTo>
                <a:cubicBezTo>
                  <a:pt x="21599" y="52"/>
                  <a:pt x="21600" y="104"/>
                  <a:pt x="21600" y="157"/>
                </a:cubicBezTo>
                <a:cubicBezTo>
                  <a:pt x="21600" y="3110"/>
                  <a:pt x="20994" y="6032"/>
                  <a:pt x="19820" y="8743"/>
                </a:cubicBezTo>
              </a:path>
              <a:path w="21600" h="8743" stroke="0" extrusionOk="0">
                <a:moveTo>
                  <a:pt x="21599" y="-1"/>
                </a:moveTo>
                <a:cubicBezTo>
                  <a:pt x="21599" y="52"/>
                  <a:pt x="21600" y="104"/>
                  <a:pt x="21600" y="157"/>
                </a:cubicBezTo>
                <a:cubicBezTo>
                  <a:pt x="21600" y="3110"/>
                  <a:pt x="20994" y="6032"/>
                  <a:pt x="19820" y="8743"/>
                </a:cubicBezTo>
                <a:lnTo>
                  <a:pt x="0" y="157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80" name="Arc 40"/>
          <p:cNvSpPr>
            <a:spLocks/>
          </p:cNvSpPr>
          <p:nvPr/>
        </p:nvSpPr>
        <p:spPr bwMode="auto">
          <a:xfrm flipV="1">
            <a:off x="1833563" y="3209101"/>
            <a:ext cx="309562" cy="400110"/>
          </a:xfrm>
          <a:custGeom>
            <a:avLst/>
            <a:gdLst>
              <a:gd name="G0" fmla="+- 8719 0 0"/>
              <a:gd name="G1" fmla="+- 0 0 0"/>
              <a:gd name="G2" fmla="+- 21600 0 0"/>
              <a:gd name="T0" fmla="*/ 8653 w 8719"/>
              <a:gd name="T1" fmla="*/ 21600 h 21600"/>
              <a:gd name="T2" fmla="*/ 0 w 8719"/>
              <a:gd name="T3" fmla="*/ 19762 h 21600"/>
              <a:gd name="T4" fmla="*/ 8719 w 8719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719" h="21600" fill="none" extrusionOk="0">
                <a:moveTo>
                  <a:pt x="8653" y="21599"/>
                </a:moveTo>
                <a:cubicBezTo>
                  <a:pt x="5672" y="21590"/>
                  <a:pt x="2726" y="20965"/>
                  <a:pt x="-1" y="19762"/>
                </a:cubicBezTo>
              </a:path>
              <a:path w="8719" h="21600" stroke="0" extrusionOk="0">
                <a:moveTo>
                  <a:pt x="8653" y="21599"/>
                </a:moveTo>
                <a:cubicBezTo>
                  <a:pt x="5672" y="21590"/>
                  <a:pt x="2726" y="20965"/>
                  <a:pt x="-1" y="19762"/>
                </a:cubicBezTo>
                <a:lnTo>
                  <a:pt x="87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82" name="AutoShape 42"/>
          <p:cNvSpPr>
            <a:spLocks/>
          </p:cNvSpPr>
          <p:nvPr/>
        </p:nvSpPr>
        <p:spPr bwMode="auto">
          <a:xfrm>
            <a:off x="4654550" y="3451225"/>
            <a:ext cx="536575" cy="377825"/>
          </a:xfrm>
          <a:prstGeom prst="borderCallout2">
            <a:avLst>
              <a:gd name="adj1" fmla="val 30250"/>
              <a:gd name="adj2" fmla="val -14199"/>
              <a:gd name="adj3" fmla="val 30250"/>
              <a:gd name="adj4" fmla="val -142898"/>
              <a:gd name="adj5" fmla="val 73234"/>
              <a:gd name="adj6" fmla="val -247139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/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l-GR" b="1" i="1">
                <a:solidFill>
                  <a:schemeClr val="tx1"/>
                </a:solidFill>
                <a:latin typeface="Calibri" panose="020F0502020204030204" pitchFamily="34" charset="0"/>
              </a:rPr>
              <a:t>α</a:t>
            </a:r>
            <a:endParaRPr lang="hu-HU" b="1" i="1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83" name="AutoShape 43"/>
          <p:cNvSpPr>
            <a:spLocks/>
          </p:cNvSpPr>
          <p:nvPr/>
        </p:nvSpPr>
        <p:spPr bwMode="auto">
          <a:xfrm>
            <a:off x="3322638" y="1766888"/>
            <a:ext cx="536575" cy="377825"/>
          </a:xfrm>
          <a:prstGeom prst="borderCallout2">
            <a:avLst>
              <a:gd name="adj1" fmla="val 30250"/>
              <a:gd name="adj2" fmla="val -14199"/>
              <a:gd name="adj3" fmla="val 30250"/>
              <a:gd name="adj4" fmla="val -222486"/>
              <a:gd name="adj5" fmla="val 361509"/>
              <a:gd name="adj6" fmla="val -252422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/>
            <a:r>
              <a:rPr lang="hu-HU" b="1" i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l-GR" b="1" i="1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β</a:t>
            </a:r>
          </a:p>
        </p:txBody>
      </p:sp>
      <p:graphicFrame>
        <p:nvGraphicFramePr>
          <p:cNvPr id="87086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1993075"/>
              </p:ext>
            </p:extLst>
          </p:nvPr>
        </p:nvGraphicFramePr>
        <p:xfrm>
          <a:off x="5889625" y="2646363"/>
          <a:ext cx="2908300" cy="232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62" name="Egyenlet" r:id="rId15" imgW="1168200" imgH="1295280" progId="Equation.3">
                  <p:embed/>
                </p:oleObj>
              </mc:Choice>
              <mc:Fallback>
                <p:oleObj name="Egyenlet" r:id="rId15" imgW="1168200" imgH="1295280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25" y="2646363"/>
                        <a:ext cx="2908300" cy="23241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89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6650040"/>
              </p:ext>
            </p:extLst>
          </p:nvPr>
        </p:nvGraphicFramePr>
        <p:xfrm>
          <a:off x="2373313" y="5080000"/>
          <a:ext cx="4391025" cy="137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63" name="Equation" r:id="rId17" imgW="1981080" imgH="622080" progId="Equation.3">
                  <p:embed/>
                </p:oleObj>
              </mc:Choice>
              <mc:Fallback>
                <p:oleObj name="Equation" r:id="rId17" imgW="1981080" imgH="622080" progId="Equation.3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3313" y="5080000"/>
                        <a:ext cx="4391025" cy="137953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4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70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7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7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550"/>
                            </p:stCondLst>
                            <p:childTnLst>
                              <p:par>
                                <p:cTn id="3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5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7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55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7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7050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7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7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7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7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7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7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7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7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7550"/>
                            </p:stCondLst>
                            <p:childTnLst>
                              <p:par>
                                <p:cTn id="6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87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050"/>
                            </p:stCondLst>
                            <p:childTnLst>
                              <p:par>
                                <p:cTn id="6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87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8550"/>
                            </p:stCondLst>
                            <p:childTnLst>
                              <p:par>
                                <p:cTn id="7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9050"/>
                            </p:stCondLst>
                            <p:childTnLst>
                              <p:par>
                                <p:cTn id="8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5" dur="500"/>
                                        <p:tgtEl>
                                          <p:spTgt spid="87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955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87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7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7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7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7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87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87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7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7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7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7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87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87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7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7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87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7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87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87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87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7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7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87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87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87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87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87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87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87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87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87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87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87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87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87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87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87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87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 nodeType="clickPar">
                      <p:stCondLst>
                        <p:cond delay="indefinite"/>
                      </p:stCondLst>
                      <p:childTnLst>
                        <p:par>
                          <p:cTn id="1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87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87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87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87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50" grpId="0" animBg="1"/>
      <p:bldP spid="87042" grpId="0" animBg="1"/>
      <p:bldP spid="87044" grpId="0"/>
      <p:bldP spid="87045" grpId="0"/>
      <p:bldP spid="87045" grpId="1"/>
      <p:bldP spid="87047" grpId="0" animBg="1"/>
      <p:bldP spid="87048" grpId="0" animBg="1"/>
      <p:bldP spid="87049" grpId="0" animBg="1"/>
      <p:bldP spid="87051" grpId="0" animBg="1"/>
      <p:bldP spid="87053" grpId="0" animBg="1"/>
      <p:bldP spid="87061" grpId="0" animBg="1"/>
      <p:bldP spid="87062" grpId="0" animBg="1"/>
      <p:bldP spid="87066" grpId="0" animBg="1"/>
      <p:bldP spid="87067" grpId="0"/>
      <p:bldP spid="87069" grpId="0"/>
      <p:bldP spid="87070" grpId="0" animBg="1"/>
      <p:bldP spid="87071" grpId="0" animBg="1"/>
      <p:bldP spid="87072" grpId="0" animBg="1"/>
      <p:bldP spid="87073" grpId="0" animBg="1"/>
      <p:bldP spid="87074" grpId="0" animBg="1"/>
      <p:bldP spid="87076" grpId="0" animBg="1"/>
      <p:bldP spid="87078" grpId="0" animBg="1"/>
      <p:bldP spid="87079" grpId="0" animBg="1"/>
      <p:bldP spid="87080" grpId="0" animBg="1"/>
      <p:bldP spid="87082" grpId="0" animBg="1"/>
      <p:bldP spid="8708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089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895568"/>
              </p:ext>
            </p:extLst>
          </p:nvPr>
        </p:nvGraphicFramePr>
        <p:xfrm>
          <a:off x="2373313" y="5080000"/>
          <a:ext cx="4391025" cy="137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53" name="Equation" r:id="rId3" imgW="1981080" imgH="622080" progId="Equation.3">
                  <p:embed/>
                </p:oleObj>
              </mc:Choice>
              <mc:Fallback>
                <p:oleObj name="Equation" r:id="rId3" imgW="1981080" imgH="622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3313" y="5080000"/>
                        <a:ext cx="4391025" cy="137953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94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9573200"/>
              </p:ext>
            </p:extLst>
          </p:nvPr>
        </p:nvGraphicFramePr>
        <p:xfrm>
          <a:off x="3098800" y="2527300"/>
          <a:ext cx="2814638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54" name="Egyenlet" r:id="rId5" imgW="1269720" imgH="431640" progId="Equation.3">
                  <p:embed/>
                </p:oleObj>
              </mc:Choice>
              <mc:Fallback>
                <p:oleObj name="Egyenlet" r:id="rId5" imgW="12697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8800" y="2527300"/>
                        <a:ext cx="2814638" cy="957263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97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8773800"/>
              </p:ext>
            </p:extLst>
          </p:nvPr>
        </p:nvGraphicFramePr>
        <p:xfrm>
          <a:off x="3124200" y="3559175"/>
          <a:ext cx="2814638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55" name="Egyenlet" r:id="rId7" imgW="1269720" imgH="482400" progId="Equation.3">
                  <p:embed/>
                </p:oleObj>
              </mc:Choice>
              <mc:Fallback>
                <p:oleObj name="Egyenlet" r:id="rId7" imgW="12697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559175"/>
                        <a:ext cx="2814638" cy="10699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101" name="Text Box 61"/>
          <p:cNvSpPr txBox="1">
            <a:spLocks noChangeArrowheads="1"/>
          </p:cNvSpPr>
          <p:nvPr/>
        </p:nvSpPr>
        <p:spPr bwMode="auto">
          <a:xfrm>
            <a:off x="242888" y="4656138"/>
            <a:ext cx="8648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Vektoriálisan</a:t>
            </a:r>
          </a:p>
        </p:txBody>
      </p:sp>
      <p:sp>
        <p:nvSpPr>
          <p:cNvPr id="87050" name="Rectangle 10"/>
          <p:cNvSpPr>
            <a:spLocks noChangeArrowheads="1"/>
          </p:cNvSpPr>
          <p:nvPr/>
        </p:nvSpPr>
        <p:spPr bwMode="auto">
          <a:xfrm>
            <a:off x="2141538" y="2701925"/>
            <a:ext cx="1536700" cy="1271588"/>
          </a:xfrm>
          <a:prstGeom prst="rect">
            <a:avLst/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42" name="Line 2"/>
          <p:cNvSpPr>
            <a:spLocks noChangeShapeType="1"/>
          </p:cNvSpPr>
          <p:nvPr/>
        </p:nvSpPr>
        <p:spPr bwMode="auto">
          <a:xfrm flipV="1">
            <a:off x="2143125" y="3962400"/>
            <a:ext cx="3090863" cy="14288"/>
          </a:xfrm>
          <a:prstGeom prst="line">
            <a:avLst/>
          </a:prstGeom>
          <a:noFill/>
          <a:ln w="38100">
            <a:solidFill>
              <a:srgbClr val="FFFF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-14288"/>
            <a:ext cx="8229600" cy="1143001"/>
          </a:xfrm>
        </p:spPr>
        <p:txBody>
          <a:bodyPr/>
          <a:lstStyle/>
          <a:p>
            <a:r>
              <a:rPr lang="hu-HU" sz="3600" b="1" dirty="0">
                <a:solidFill>
                  <a:schemeClr val="tx1"/>
                </a:solidFill>
              </a:rPr>
              <a:t>Merev test szerű forgás</a:t>
            </a:r>
          </a:p>
        </p:txBody>
      </p:sp>
      <p:sp>
        <p:nvSpPr>
          <p:cNvPr id="87047" name="Line 7"/>
          <p:cNvSpPr>
            <a:spLocks noChangeShapeType="1"/>
          </p:cNvSpPr>
          <p:nvPr/>
        </p:nvSpPr>
        <p:spPr bwMode="auto">
          <a:xfrm flipH="1">
            <a:off x="679450" y="3965575"/>
            <a:ext cx="1468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48" name="Line 8"/>
          <p:cNvSpPr>
            <a:spLocks noChangeShapeType="1"/>
          </p:cNvSpPr>
          <p:nvPr/>
        </p:nvSpPr>
        <p:spPr bwMode="auto">
          <a:xfrm flipH="1">
            <a:off x="673100" y="2700338"/>
            <a:ext cx="1468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49" name="Line 9"/>
          <p:cNvSpPr>
            <a:spLocks noChangeShapeType="1"/>
          </p:cNvSpPr>
          <p:nvPr/>
        </p:nvSpPr>
        <p:spPr bwMode="auto">
          <a:xfrm>
            <a:off x="3668713" y="3978275"/>
            <a:ext cx="0" cy="844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51" name="Line 11"/>
          <p:cNvSpPr>
            <a:spLocks noChangeShapeType="1"/>
          </p:cNvSpPr>
          <p:nvPr/>
        </p:nvSpPr>
        <p:spPr bwMode="auto">
          <a:xfrm>
            <a:off x="2144713" y="4764088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705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9843721"/>
              </p:ext>
            </p:extLst>
          </p:nvPr>
        </p:nvGraphicFramePr>
        <p:xfrm>
          <a:off x="2640013" y="4176713"/>
          <a:ext cx="50641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56" name="Egyenlet" r:id="rId9" imgW="177480" imgH="228600" progId="Equation.3">
                  <p:embed/>
                </p:oleObj>
              </mc:Choice>
              <mc:Fallback>
                <p:oleObj name="Egyenlet" r:id="rId9" imgW="177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3" y="4176713"/>
                        <a:ext cx="506412" cy="5397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53" name="Line 13"/>
          <p:cNvSpPr>
            <a:spLocks noChangeShapeType="1"/>
          </p:cNvSpPr>
          <p:nvPr/>
        </p:nvSpPr>
        <p:spPr bwMode="auto">
          <a:xfrm>
            <a:off x="762000" y="2700338"/>
            <a:ext cx="6350" cy="1260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705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8776141"/>
              </p:ext>
            </p:extLst>
          </p:nvPr>
        </p:nvGraphicFramePr>
        <p:xfrm>
          <a:off x="219075" y="3035300"/>
          <a:ext cx="50800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57" name="Egyenlet" r:id="rId11" imgW="177480" imgH="241200" progId="Equation.3">
                  <p:embed/>
                </p:oleObj>
              </mc:Choice>
              <mc:Fallback>
                <p:oleObj name="Egyenlet" r:id="rId11" imgW="1774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" y="3035300"/>
                        <a:ext cx="508000" cy="57308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61" name="AutoShape 21"/>
          <p:cNvSpPr>
            <a:spLocks/>
          </p:cNvSpPr>
          <p:nvPr/>
        </p:nvSpPr>
        <p:spPr bwMode="auto">
          <a:xfrm>
            <a:off x="357188" y="4321175"/>
            <a:ext cx="495300" cy="638175"/>
          </a:xfrm>
          <a:prstGeom prst="borderCallout2">
            <a:avLst>
              <a:gd name="adj1" fmla="val 17912"/>
              <a:gd name="adj2" fmla="val 115384"/>
              <a:gd name="adj3" fmla="val 17912"/>
              <a:gd name="adj4" fmla="val 198718"/>
              <a:gd name="adj5" fmla="val -107463"/>
              <a:gd name="adj6" fmla="val 332051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hu-HU" sz="2400" b="1" i="1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sz="2400" b="1" i="1" baseline="-25000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</a:p>
        </p:txBody>
      </p:sp>
      <p:sp>
        <p:nvSpPr>
          <p:cNvPr id="87062" name="AutoShape 22"/>
          <p:cNvSpPr>
            <a:spLocks/>
          </p:cNvSpPr>
          <p:nvPr/>
        </p:nvSpPr>
        <p:spPr bwMode="auto">
          <a:xfrm>
            <a:off x="6029325" y="1612900"/>
            <a:ext cx="1582738" cy="827088"/>
          </a:xfrm>
          <a:prstGeom prst="borderCallout2">
            <a:avLst>
              <a:gd name="adj1" fmla="val 13819"/>
              <a:gd name="adj2" fmla="val -4815"/>
              <a:gd name="adj3" fmla="val 13819"/>
              <a:gd name="adj4" fmla="val -75829"/>
              <a:gd name="adj5" fmla="val 230134"/>
              <a:gd name="adj6" fmla="val -145435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hu-HU" sz="2400" b="1" i="1" baseline="-250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7063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5437998"/>
              </p:ext>
            </p:extLst>
          </p:nvPr>
        </p:nvGraphicFramePr>
        <p:xfrm>
          <a:off x="6026150" y="1545582"/>
          <a:ext cx="1651189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58" name="Egyenlet" r:id="rId13" imgW="749160" imgH="419040" progId="Equation.3">
                  <p:embed/>
                </p:oleObj>
              </mc:Choice>
              <mc:Fallback>
                <p:oleObj name="Egyenlet" r:id="rId13" imgW="7491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6150" y="1545582"/>
                        <a:ext cx="1651189" cy="9556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64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8023889"/>
              </p:ext>
            </p:extLst>
          </p:nvPr>
        </p:nvGraphicFramePr>
        <p:xfrm>
          <a:off x="346075" y="4275138"/>
          <a:ext cx="557214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59" name="Egyenlet" r:id="rId15" imgW="164880" imgH="241200" progId="Equation.3">
                  <p:embed/>
                </p:oleObj>
              </mc:Choice>
              <mc:Fallback>
                <p:oleObj name="Egyenlet" r:id="rId15" imgW="1648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" y="4275138"/>
                        <a:ext cx="557214" cy="7334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66" name="Line 26"/>
          <p:cNvSpPr>
            <a:spLocks noChangeShapeType="1"/>
          </p:cNvSpPr>
          <p:nvPr/>
        </p:nvSpPr>
        <p:spPr bwMode="auto">
          <a:xfrm>
            <a:off x="2141538" y="3970338"/>
            <a:ext cx="0" cy="844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67" name="Text Box 27"/>
          <p:cNvSpPr txBox="1">
            <a:spLocks noChangeArrowheads="1"/>
          </p:cNvSpPr>
          <p:nvPr/>
        </p:nvSpPr>
        <p:spPr bwMode="auto">
          <a:xfrm>
            <a:off x="5138738" y="3890963"/>
            <a:ext cx="3333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</a:p>
        </p:txBody>
      </p:sp>
      <p:sp>
        <p:nvSpPr>
          <p:cNvPr id="87069" name="Text Box 29"/>
          <p:cNvSpPr txBox="1">
            <a:spLocks noChangeArrowheads="1"/>
          </p:cNvSpPr>
          <p:nvPr/>
        </p:nvSpPr>
        <p:spPr bwMode="auto">
          <a:xfrm>
            <a:off x="257175" y="901700"/>
            <a:ext cx="86487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Az egyszerűség kedvéért csak az ‘</a:t>
            </a:r>
            <a:r>
              <a:rPr lang="hu-HU" i="1" dirty="0" err="1">
                <a:solidFill>
                  <a:schemeClr val="tx1"/>
                </a:solidFill>
                <a:latin typeface="Calibri" panose="020F0502020204030204" pitchFamily="34" charset="0"/>
              </a:rPr>
              <a:t>x-y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’ síkban, azaz a ‘</a:t>
            </a:r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’ tengely körül történő forgást vizsgálva</a:t>
            </a:r>
          </a:p>
        </p:txBody>
      </p:sp>
      <p:sp>
        <p:nvSpPr>
          <p:cNvPr id="87070" name="Line 30"/>
          <p:cNvSpPr>
            <a:spLocks noChangeShapeType="1"/>
          </p:cNvSpPr>
          <p:nvPr/>
        </p:nvSpPr>
        <p:spPr bwMode="auto">
          <a:xfrm rot="-5400000">
            <a:off x="1686719" y="3545681"/>
            <a:ext cx="908050" cy="1588"/>
          </a:xfrm>
          <a:prstGeom prst="line">
            <a:avLst/>
          </a:prstGeom>
          <a:noFill/>
          <a:ln w="762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71" name="Line 31"/>
          <p:cNvSpPr>
            <a:spLocks noChangeShapeType="1"/>
          </p:cNvSpPr>
          <p:nvPr/>
        </p:nvSpPr>
        <p:spPr bwMode="auto">
          <a:xfrm rot="-5400000">
            <a:off x="3100388" y="3419475"/>
            <a:ext cx="1143000" cy="0"/>
          </a:xfrm>
          <a:prstGeom prst="line">
            <a:avLst/>
          </a:prstGeom>
          <a:noFill/>
          <a:ln w="762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72" name="Line 32"/>
          <p:cNvSpPr>
            <a:spLocks noChangeShapeType="1"/>
          </p:cNvSpPr>
          <p:nvPr/>
        </p:nvSpPr>
        <p:spPr bwMode="auto">
          <a:xfrm rot="10800000" flipH="1">
            <a:off x="2132013" y="3965575"/>
            <a:ext cx="869950" cy="0"/>
          </a:xfrm>
          <a:prstGeom prst="line">
            <a:avLst/>
          </a:prstGeom>
          <a:noFill/>
          <a:ln w="76200">
            <a:solidFill>
              <a:srgbClr val="99FF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73" name="Line 33"/>
          <p:cNvSpPr>
            <a:spLocks noChangeShapeType="1"/>
          </p:cNvSpPr>
          <p:nvPr/>
        </p:nvSpPr>
        <p:spPr bwMode="auto">
          <a:xfrm rot="10800000" flipH="1">
            <a:off x="2147888" y="2697163"/>
            <a:ext cx="1122362" cy="1587"/>
          </a:xfrm>
          <a:prstGeom prst="line">
            <a:avLst/>
          </a:prstGeom>
          <a:noFill/>
          <a:ln w="76200">
            <a:solidFill>
              <a:srgbClr val="99FF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74" name="AutoShape 34"/>
          <p:cNvSpPr>
            <a:spLocks/>
          </p:cNvSpPr>
          <p:nvPr/>
        </p:nvSpPr>
        <p:spPr bwMode="auto">
          <a:xfrm>
            <a:off x="365125" y="1558925"/>
            <a:ext cx="1582738" cy="827088"/>
          </a:xfrm>
          <a:prstGeom prst="borderCallout2">
            <a:avLst>
              <a:gd name="adj1" fmla="val 13819"/>
              <a:gd name="adj2" fmla="val 104815"/>
              <a:gd name="adj3" fmla="val 13819"/>
              <a:gd name="adj4" fmla="val 121667"/>
              <a:gd name="adj5" fmla="val 129560"/>
              <a:gd name="adj6" fmla="val 138917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hu-HU" sz="2400" b="1" i="1" baseline="-250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7075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9956828"/>
              </p:ext>
            </p:extLst>
          </p:nvPr>
        </p:nvGraphicFramePr>
        <p:xfrm>
          <a:off x="357188" y="1535113"/>
          <a:ext cx="1673414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60" name="Egyenlet" r:id="rId17" imgW="749160" imgH="419040" progId="Equation.3">
                  <p:embed/>
                </p:oleObj>
              </mc:Choice>
              <mc:Fallback>
                <p:oleObj name="Egyenlet" r:id="rId17" imgW="7491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8" y="1535113"/>
                        <a:ext cx="1673414" cy="88423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76" name="AutoShape 36"/>
          <p:cNvSpPr>
            <a:spLocks/>
          </p:cNvSpPr>
          <p:nvPr/>
        </p:nvSpPr>
        <p:spPr bwMode="auto">
          <a:xfrm>
            <a:off x="1222375" y="4624388"/>
            <a:ext cx="495300" cy="638175"/>
          </a:xfrm>
          <a:prstGeom prst="borderCallout2">
            <a:avLst>
              <a:gd name="adj1" fmla="val 17912"/>
              <a:gd name="adj2" fmla="val 115384"/>
              <a:gd name="adj3" fmla="val 17912"/>
              <a:gd name="adj4" fmla="val 164102"/>
              <a:gd name="adj5" fmla="val -86319"/>
              <a:gd name="adj6" fmla="val 24263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hu-HU" sz="2400" b="1" i="1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sz="2400" b="1" i="1" baseline="-25000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</a:p>
        </p:txBody>
      </p:sp>
      <p:graphicFrame>
        <p:nvGraphicFramePr>
          <p:cNvPr id="87077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7370658"/>
              </p:ext>
            </p:extLst>
          </p:nvPr>
        </p:nvGraphicFramePr>
        <p:xfrm>
          <a:off x="1211263" y="4613919"/>
          <a:ext cx="5715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61" name="Egyenlet" r:id="rId19" imgW="164880" imgH="228600" progId="Equation.3">
                  <p:embed/>
                </p:oleObj>
              </mc:Choice>
              <mc:Fallback>
                <p:oleObj name="Egyenlet" r:id="rId19" imgW="164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1263" y="4613919"/>
                        <a:ext cx="571500" cy="6667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78" name="Rectangle 38"/>
          <p:cNvSpPr>
            <a:spLocks noChangeArrowheads="1"/>
          </p:cNvSpPr>
          <p:nvPr/>
        </p:nvSpPr>
        <p:spPr bwMode="auto">
          <a:xfrm rot="-1354174">
            <a:off x="1836738" y="2449513"/>
            <a:ext cx="1536700" cy="1271587"/>
          </a:xfrm>
          <a:prstGeom prst="rect">
            <a:avLst/>
          </a:prstGeom>
          <a:solidFill>
            <a:srgbClr val="C0C0C0">
              <a:alpha val="59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79" name="Arc 39"/>
          <p:cNvSpPr>
            <a:spLocks/>
          </p:cNvSpPr>
          <p:nvPr/>
        </p:nvSpPr>
        <p:spPr bwMode="auto">
          <a:xfrm flipV="1">
            <a:off x="2136775" y="3516313"/>
            <a:ext cx="1185863" cy="412780"/>
          </a:xfrm>
          <a:custGeom>
            <a:avLst/>
            <a:gdLst>
              <a:gd name="G0" fmla="+- 0 0 0"/>
              <a:gd name="G1" fmla="+- 157 0 0"/>
              <a:gd name="G2" fmla="+- 21600 0 0"/>
              <a:gd name="T0" fmla="*/ 21599 w 21600"/>
              <a:gd name="T1" fmla="*/ 0 h 8743"/>
              <a:gd name="T2" fmla="*/ 19820 w 21600"/>
              <a:gd name="T3" fmla="*/ 8743 h 8743"/>
              <a:gd name="T4" fmla="*/ 0 w 21600"/>
              <a:gd name="T5" fmla="*/ 157 h 8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8743" fill="none" extrusionOk="0">
                <a:moveTo>
                  <a:pt x="21599" y="-1"/>
                </a:moveTo>
                <a:cubicBezTo>
                  <a:pt x="21599" y="52"/>
                  <a:pt x="21600" y="104"/>
                  <a:pt x="21600" y="157"/>
                </a:cubicBezTo>
                <a:cubicBezTo>
                  <a:pt x="21600" y="3110"/>
                  <a:pt x="20994" y="6032"/>
                  <a:pt x="19820" y="8743"/>
                </a:cubicBezTo>
              </a:path>
              <a:path w="21600" h="8743" stroke="0" extrusionOk="0">
                <a:moveTo>
                  <a:pt x="21599" y="-1"/>
                </a:moveTo>
                <a:cubicBezTo>
                  <a:pt x="21599" y="52"/>
                  <a:pt x="21600" y="104"/>
                  <a:pt x="21600" y="157"/>
                </a:cubicBezTo>
                <a:cubicBezTo>
                  <a:pt x="21600" y="3110"/>
                  <a:pt x="20994" y="6032"/>
                  <a:pt x="19820" y="8743"/>
                </a:cubicBezTo>
                <a:lnTo>
                  <a:pt x="0" y="157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80" name="Arc 40"/>
          <p:cNvSpPr>
            <a:spLocks/>
          </p:cNvSpPr>
          <p:nvPr/>
        </p:nvSpPr>
        <p:spPr bwMode="auto">
          <a:xfrm flipV="1">
            <a:off x="1833563" y="3209101"/>
            <a:ext cx="309562" cy="400110"/>
          </a:xfrm>
          <a:custGeom>
            <a:avLst/>
            <a:gdLst>
              <a:gd name="G0" fmla="+- 8719 0 0"/>
              <a:gd name="G1" fmla="+- 0 0 0"/>
              <a:gd name="G2" fmla="+- 21600 0 0"/>
              <a:gd name="T0" fmla="*/ 8653 w 8719"/>
              <a:gd name="T1" fmla="*/ 21600 h 21600"/>
              <a:gd name="T2" fmla="*/ 0 w 8719"/>
              <a:gd name="T3" fmla="*/ 19762 h 21600"/>
              <a:gd name="T4" fmla="*/ 8719 w 8719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719" h="21600" fill="none" extrusionOk="0">
                <a:moveTo>
                  <a:pt x="8653" y="21599"/>
                </a:moveTo>
                <a:cubicBezTo>
                  <a:pt x="5672" y="21590"/>
                  <a:pt x="2726" y="20965"/>
                  <a:pt x="-1" y="19762"/>
                </a:cubicBezTo>
              </a:path>
              <a:path w="8719" h="21600" stroke="0" extrusionOk="0">
                <a:moveTo>
                  <a:pt x="8653" y="21599"/>
                </a:moveTo>
                <a:cubicBezTo>
                  <a:pt x="5672" y="21590"/>
                  <a:pt x="2726" y="20965"/>
                  <a:pt x="-1" y="19762"/>
                </a:cubicBezTo>
                <a:lnTo>
                  <a:pt x="87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82" name="AutoShape 42"/>
          <p:cNvSpPr>
            <a:spLocks/>
          </p:cNvSpPr>
          <p:nvPr/>
        </p:nvSpPr>
        <p:spPr bwMode="auto">
          <a:xfrm>
            <a:off x="4654550" y="3451225"/>
            <a:ext cx="536575" cy="377825"/>
          </a:xfrm>
          <a:prstGeom prst="borderCallout2">
            <a:avLst>
              <a:gd name="adj1" fmla="val 30250"/>
              <a:gd name="adj2" fmla="val -14199"/>
              <a:gd name="adj3" fmla="val 30250"/>
              <a:gd name="adj4" fmla="val -142898"/>
              <a:gd name="adj5" fmla="val 73234"/>
              <a:gd name="adj6" fmla="val -247139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/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l-GR" b="1" i="1">
                <a:solidFill>
                  <a:schemeClr val="tx1"/>
                </a:solidFill>
                <a:latin typeface="Calibri" panose="020F0502020204030204" pitchFamily="34" charset="0"/>
              </a:rPr>
              <a:t>α</a:t>
            </a:r>
            <a:endParaRPr lang="hu-HU" b="1" i="1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083" name="AutoShape 43"/>
          <p:cNvSpPr>
            <a:spLocks/>
          </p:cNvSpPr>
          <p:nvPr/>
        </p:nvSpPr>
        <p:spPr bwMode="auto">
          <a:xfrm>
            <a:off x="3322638" y="1766888"/>
            <a:ext cx="536575" cy="377825"/>
          </a:xfrm>
          <a:prstGeom prst="borderCallout2">
            <a:avLst>
              <a:gd name="adj1" fmla="val 30250"/>
              <a:gd name="adj2" fmla="val -14199"/>
              <a:gd name="adj3" fmla="val 30250"/>
              <a:gd name="adj4" fmla="val -222486"/>
              <a:gd name="adj5" fmla="val 361509"/>
              <a:gd name="adj6" fmla="val -252422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/>
            <a:r>
              <a:rPr lang="hu-HU" b="1" i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l-GR" b="1" i="1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β</a:t>
            </a:r>
          </a:p>
        </p:txBody>
      </p:sp>
      <p:graphicFrame>
        <p:nvGraphicFramePr>
          <p:cNvPr id="87086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029568"/>
              </p:ext>
            </p:extLst>
          </p:nvPr>
        </p:nvGraphicFramePr>
        <p:xfrm>
          <a:off x="5889625" y="2646363"/>
          <a:ext cx="2908300" cy="232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62" name="Egyenlet" r:id="rId21" imgW="1168200" imgH="1295280" progId="Equation.3">
                  <p:embed/>
                </p:oleObj>
              </mc:Choice>
              <mc:Fallback>
                <p:oleObj name="Egyenlet" r:id="rId21" imgW="1168200" imgH="1295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25" y="2646363"/>
                        <a:ext cx="2908300" cy="23241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100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2476854"/>
              </p:ext>
            </p:extLst>
          </p:nvPr>
        </p:nvGraphicFramePr>
        <p:xfrm>
          <a:off x="2646363" y="5213350"/>
          <a:ext cx="3910012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63" name="Equation" r:id="rId23" imgW="1485720" imgH="393480" progId="Equation.3">
                  <p:embed/>
                </p:oleObj>
              </mc:Choice>
              <mc:Fallback>
                <p:oleObj name="Equation" r:id="rId23" imgW="14857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6363" y="5213350"/>
                        <a:ext cx="3910012" cy="10350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4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160850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870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87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87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87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870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87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87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87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87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87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87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87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87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87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87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87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87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87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87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87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87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7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87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87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87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870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87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87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870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87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87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870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87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87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870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87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87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870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87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87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870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87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87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870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7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7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87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87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87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870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87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87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87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87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87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87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87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87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87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87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87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87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87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87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87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87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87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1000"/>
                                        <p:tgtEl>
                                          <p:spTgt spid="87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87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87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87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87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87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1000"/>
                                        <p:tgtEl>
                                          <p:spTgt spid="87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87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87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3" dur="1000"/>
                                        <p:tgtEl>
                                          <p:spTgt spid="87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87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87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87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87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87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870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07407E-6 L 0.00486 -0.60648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870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" y="-3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87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87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87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87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87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87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87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7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87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87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101" grpId="0"/>
      <p:bldP spid="87050" grpId="1" animBg="1"/>
      <p:bldP spid="87042" grpId="1" animBg="1"/>
      <p:bldP spid="87047" grpId="1" animBg="1"/>
      <p:bldP spid="87048" grpId="1" animBg="1"/>
      <p:bldP spid="87049" grpId="1" animBg="1"/>
      <p:bldP spid="87051" grpId="1" animBg="1"/>
      <p:bldP spid="87053" grpId="1" animBg="1"/>
      <p:bldP spid="87061" grpId="1" animBg="1"/>
      <p:bldP spid="87062" grpId="1" animBg="1"/>
      <p:bldP spid="87066" grpId="1" animBg="1"/>
      <p:bldP spid="87067" grpId="1"/>
      <p:bldP spid="87069" grpId="1"/>
      <p:bldP spid="87070" grpId="1" animBg="1"/>
      <p:bldP spid="87071" grpId="1" animBg="1"/>
      <p:bldP spid="87072" grpId="1" animBg="1"/>
      <p:bldP spid="87073" grpId="1" animBg="1"/>
      <p:bldP spid="87074" grpId="1" animBg="1"/>
      <p:bldP spid="87076" grpId="1" animBg="1"/>
      <p:bldP spid="87078" grpId="1" animBg="1"/>
      <p:bldP spid="87079" grpId="1" animBg="1"/>
      <p:bldP spid="87080" grpId="1" animBg="1"/>
      <p:bldP spid="87082" grpId="1" animBg="1"/>
      <p:bldP spid="8708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2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0480855"/>
              </p:ext>
            </p:extLst>
          </p:nvPr>
        </p:nvGraphicFramePr>
        <p:xfrm>
          <a:off x="1295400" y="1536700"/>
          <a:ext cx="6132513" cy="202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97" name="Equation" r:id="rId3" imgW="2095200" imgH="863280" progId="Equation.3">
                  <p:embed/>
                </p:oleObj>
              </mc:Choice>
              <mc:Fallback>
                <p:oleObj name="Equation" r:id="rId3" imgW="2095200" imgH="8632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536700"/>
                        <a:ext cx="6132513" cy="20224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0750643"/>
              </p:ext>
            </p:extLst>
          </p:nvPr>
        </p:nvGraphicFramePr>
        <p:xfrm>
          <a:off x="2984500" y="5289550"/>
          <a:ext cx="2814638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98" name="Egyenlet" r:id="rId5" imgW="1269720" imgH="482400" progId="Equation.3">
                  <p:embed/>
                </p:oleObj>
              </mc:Choice>
              <mc:Fallback>
                <p:oleObj name="Egyenlet" r:id="rId5" imgW="1269720" imgH="482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4500" y="5289550"/>
                        <a:ext cx="2814638" cy="10699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8" name="Line 10"/>
          <p:cNvSpPr>
            <a:spLocks noChangeShapeType="1"/>
          </p:cNvSpPr>
          <p:nvPr/>
        </p:nvSpPr>
        <p:spPr bwMode="auto">
          <a:xfrm>
            <a:off x="4972931" y="1897063"/>
            <a:ext cx="1958975" cy="0"/>
          </a:xfrm>
          <a:prstGeom prst="line">
            <a:avLst/>
          </a:prstGeom>
          <a:noFill/>
          <a:ln w="127000">
            <a:solidFill>
              <a:srgbClr val="FE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94219" name="Line 11"/>
          <p:cNvSpPr>
            <a:spLocks noChangeShapeType="1"/>
          </p:cNvSpPr>
          <p:nvPr/>
        </p:nvSpPr>
        <p:spPr bwMode="auto">
          <a:xfrm>
            <a:off x="5030728" y="1882775"/>
            <a:ext cx="0" cy="1509713"/>
          </a:xfrm>
          <a:prstGeom prst="line">
            <a:avLst/>
          </a:prstGeom>
          <a:noFill/>
          <a:ln w="127000">
            <a:solidFill>
              <a:srgbClr val="FE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graphicFrame>
        <p:nvGraphicFramePr>
          <p:cNvPr id="9422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8712166"/>
              </p:ext>
            </p:extLst>
          </p:nvPr>
        </p:nvGraphicFramePr>
        <p:xfrm>
          <a:off x="428625" y="3848100"/>
          <a:ext cx="2814638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99" name="Egyenlet" r:id="rId7" imgW="1269720" imgH="482400" progId="Equation.3">
                  <p:embed/>
                </p:oleObj>
              </mc:Choice>
              <mc:Fallback>
                <p:oleObj name="Egyenlet" r:id="rId7" imgW="1269720" imgH="482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" y="3848100"/>
                        <a:ext cx="2814638" cy="10699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2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9578039"/>
              </p:ext>
            </p:extLst>
          </p:nvPr>
        </p:nvGraphicFramePr>
        <p:xfrm>
          <a:off x="5018088" y="3843338"/>
          <a:ext cx="3452812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00" name="Egyenlet" r:id="rId9" imgW="1371600" imgH="431640" progId="Equation.3">
                  <p:embed/>
                </p:oleObj>
              </mc:Choice>
              <mc:Fallback>
                <p:oleObj name="Egyenlet" r:id="rId9" imgW="1371600" imgH="43164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8088" y="3843338"/>
                        <a:ext cx="3452812" cy="108743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26" name="Line 18"/>
          <p:cNvSpPr>
            <a:spLocks noChangeShapeType="1"/>
          </p:cNvSpPr>
          <p:nvPr/>
        </p:nvSpPr>
        <p:spPr bwMode="auto">
          <a:xfrm>
            <a:off x="5952418" y="1924050"/>
            <a:ext cx="0" cy="1509713"/>
          </a:xfrm>
          <a:prstGeom prst="line">
            <a:avLst/>
          </a:prstGeom>
          <a:noFill/>
          <a:ln w="127000">
            <a:solidFill>
              <a:srgbClr val="FE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94227" name="Line 19"/>
          <p:cNvSpPr>
            <a:spLocks noChangeShapeType="1"/>
          </p:cNvSpPr>
          <p:nvPr/>
        </p:nvSpPr>
        <p:spPr bwMode="auto">
          <a:xfrm>
            <a:off x="6865231" y="1866900"/>
            <a:ext cx="0" cy="1509713"/>
          </a:xfrm>
          <a:prstGeom prst="line">
            <a:avLst/>
          </a:prstGeom>
          <a:noFill/>
          <a:ln w="127000">
            <a:solidFill>
              <a:srgbClr val="FE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grpSp>
        <p:nvGrpSpPr>
          <p:cNvPr id="94234" name="Group 26"/>
          <p:cNvGrpSpPr>
            <a:grpSpLocks/>
          </p:cNvGrpSpPr>
          <p:nvPr/>
        </p:nvGrpSpPr>
        <p:grpSpPr bwMode="auto">
          <a:xfrm>
            <a:off x="4806950" y="1098550"/>
            <a:ext cx="371475" cy="392113"/>
            <a:chOff x="4315" y="3008"/>
            <a:chExt cx="476" cy="485"/>
          </a:xfrm>
          <a:solidFill>
            <a:schemeClr val="accent1"/>
          </a:solidFill>
        </p:grpSpPr>
        <p:sp>
          <p:nvSpPr>
            <p:cNvPr id="94228" name="Oval 20"/>
            <p:cNvSpPr>
              <a:spLocks noChangeArrowheads="1"/>
            </p:cNvSpPr>
            <p:nvPr/>
          </p:nvSpPr>
          <p:spPr bwMode="auto">
            <a:xfrm>
              <a:off x="4315" y="3008"/>
              <a:ext cx="476" cy="48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hu-HU"/>
            </a:p>
          </p:txBody>
        </p:sp>
        <p:sp>
          <p:nvSpPr>
            <p:cNvPr id="94229" name="Line 21"/>
            <p:cNvSpPr>
              <a:spLocks noChangeShapeType="1"/>
            </p:cNvSpPr>
            <p:nvPr/>
          </p:nvSpPr>
          <p:spPr bwMode="auto">
            <a:xfrm>
              <a:off x="4553" y="3112"/>
              <a:ext cx="0" cy="292"/>
            </a:xfrm>
            <a:prstGeom prst="line">
              <a:avLst/>
            </a:prstGeom>
            <a:grpFill/>
            <a:ln w="57150">
              <a:solidFill>
                <a:srgbClr val="0050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94230" name="Line 22"/>
            <p:cNvSpPr>
              <a:spLocks noChangeShapeType="1"/>
            </p:cNvSpPr>
            <p:nvPr/>
          </p:nvSpPr>
          <p:spPr bwMode="auto">
            <a:xfrm>
              <a:off x="4383" y="3255"/>
              <a:ext cx="330" cy="0"/>
            </a:xfrm>
            <a:prstGeom prst="line">
              <a:avLst/>
            </a:prstGeom>
            <a:grpFill/>
            <a:ln w="57150">
              <a:solidFill>
                <a:srgbClr val="0050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grpSp>
        <p:nvGrpSpPr>
          <p:cNvPr id="94235" name="Group 27"/>
          <p:cNvGrpSpPr>
            <a:grpSpLocks/>
          </p:cNvGrpSpPr>
          <p:nvPr/>
        </p:nvGrpSpPr>
        <p:grpSpPr bwMode="auto">
          <a:xfrm>
            <a:off x="5705475" y="1117600"/>
            <a:ext cx="379413" cy="387350"/>
            <a:chOff x="4451" y="3144"/>
            <a:chExt cx="476" cy="485"/>
          </a:xfrm>
          <a:solidFill>
            <a:schemeClr val="accent1"/>
          </a:solidFill>
        </p:grpSpPr>
        <p:sp>
          <p:nvSpPr>
            <p:cNvPr id="94231" name="Oval 23"/>
            <p:cNvSpPr>
              <a:spLocks noChangeArrowheads="1"/>
            </p:cNvSpPr>
            <p:nvPr/>
          </p:nvSpPr>
          <p:spPr bwMode="auto">
            <a:xfrm>
              <a:off x="4451" y="3144"/>
              <a:ext cx="476" cy="48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hu-HU"/>
            </a:p>
          </p:txBody>
        </p:sp>
        <p:sp>
          <p:nvSpPr>
            <p:cNvPr id="94233" name="Line 25"/>
            <p:cNvSpPr>
              <a:spLocks noChangeShapeType="1"/>
            </p:cNvSpPr>
            <p:nvPr/>
          </p:nvSpPr>
          <p:spPr bwMode="auto">
            <a:xfrm>
              <a:off x="4519" y="3391"/>
              <a:ext cx="330" cy="0"/>
            </a:xfrm>
            <a:prstGeom prst="line">
              <a:avLst/>
            </a:prstGeom>
            <a:grpFill/>
            <a:ln w="57150">
              <a:solidFill>
                <a:srgbClr val="0050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grpSp>
        <p:nvGrpSpPr>
          <p:cNvPr id="94236" name="Group 28"/>
          <p:cNvGrpSpPr>
            <a:grpSpLocks/>
          </p:cNvGrpSpPr>
          <p:nvPr/>
        </p:nvGrpSpPr>
        <p:grpSpPr bwMode="auto">
          <a:xfrm>
            <a:off x="6616700" y="1108075"/>
            <a:ext cx="371475" cy="392113"/>
            <a:chOff x="4315" y="3008"/>
            <a:chExt cx="476" cy="485"/>
          </a:xfrm>
          <a:solidFill>
            <a:schemeClr val="accent1"/>
          </a:solidFill>
        </p:grpSpPr>
        <p:sp>
          <p:nvSpPr>
            <p:cNvPr id="94237" name="Oval 29"/>
            <p:cNvSpPr>
              <a:spLocks noChangeArrowheads="1"/>
            </p:cNvSpPr>
            <p:nvPr/>
          </p:nvSpPr>
          <p:spPr bwMode="auto">
            <a:xfrm>
              <a:off x="4315" y="3008"/>
              <a:ext cx="476" cy="48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hu-HU"/>
            </a:p>
          </p:txBody>
        </p:sp>
        <p:sp>
          <p:nvSpPr>
            <p:cNvPr id="94238" name="Line 30"/>
            <p:cNvSpPr>
              <a:spLocks noChangeShapeType="1"/>
            </p:cNvSpPr>
            <p:nvPr/>
          </p:nvSpPr>
          <p:spPr bwMode="auto">
            <a:xfrm>
              <a:off x="4553" y="3112"/>
              <a:ext cx="0" cy="292"/>
            </a:xfrm>
            <a:prstGeom prst="line">
              <a:avLst/>
            </a:prstGeom>
            <a:grpFill/>
            <a:ln w="57150">
              <a:solidFill>
                <a:srgbClr val="0050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94239" name="Line 31"/>
            <p:cNvSpPr>
              <a:spLocks noChangeShapeType="1"/>
            </p:cNvSpPr>
            <p:nvPr/>
          </p:nvSpPr>
          <p:spPr bwMode="auto">
            <a:xfrm>
              <a:off x="4383" y="3255"/>
              <a:ext cx="330" cy="0"/>
            </a:xfrm>
            <a:prstGeom prst="line">
              <a:avLst/>
            </a:prstGeom>
            <a:grpFill/>
            <a:ln w="57150">
              <a:solidFill>
                <a:srgbClr val="0050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sp>
        <p:nvSpPr>
          <p:cNvPr id="94240" name="Rectangle 32"/>
          <p:cNvSpPr>
            <a:spLocks noGrp="1" noChangeArrowheads="1"/>
          </p:cNvSpPr>
          <p:nvPr>
            <p:ph type="title"/>
          </p:nvPr>
        </p:nvSpPr>
        <p:spPr>
          <a:xfrm>
            <a:off x="558800" y="0"/>
            <a:ext cx="8229600" cy="1143000"/>
          </a:xfrm>
          <a:noFill/>
          <a:ln/>
        </p:spPr>
        <p:txBody>
          <a:bodyPr/>
          <a:lstStyle/>
          <a:p>
            <a:r>
              <a:rPr lang="hu-HU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A vektoriális szorzat kifejtési szabálya</a:t>
            </a:r>
          </a:p>
        </p:txBody>
      </p:sp>
      <p:sp>
        <p:nvSpPr>
          <p:cNvPr id="2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4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42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4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4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4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4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4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4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4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4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94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4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4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4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4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4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4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4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94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94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94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4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4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4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4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4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4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8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94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94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94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94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8" grpId="0" animBg="1"/>
      <p:bldP spid="94218" grpId="1" animBg="1"/>
      <p:bldP spid="94219" grpId="0" animBg="1"/>
      <p:bldP spid="94219" grpId="1" animBg="1"/>
      <p:bldP spid="94226" grpId="0" animBg="1"/>
      <p:bldP spid="94226" grpId="1" animBg="1"/>
      <p:bldP spid="94227" grpId="0" animBg="1"/>
      <p:bldP spid="94227" grpId="1" animBg="1"/>
      <p:bldP spid="942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47" name="Text Box 19"/>
          <p:cNvSpPr txBox="1">
            <a:spLocks noChangeArrowheads="1"/>
          </p:cNvSpPr>
          <p:nvPr/>
        </p:nvSpPr>
        <p:spPr bwMode="auto">
          <a:xfrm>
            <a:off x="257175" y="901700"/>
            <a:ext cx="86487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dirty="0">
                <a:solidFill>
                  <a:schemeClr val="tx1"/>
                </a:solidFill>
              </a:rPr>
              <a:t>Az egyszerűség kedvéért csak az ‘</a:t>
            </a:r>
            <a:r>
              <a:rPr lang="hu-HU" i="1" dirty="0" err="1">
                <a:solidFill>
                  <a:schemeClr val="tx1"/>
                </a:solidFill>
              </a:rPr>
              <a:t>x-y</a:t>
            </a:r>
            <a:r>
              <a:rPr lang="hu-HU" dirty="0">
                <a:solidFill>
                  <a:schemeClr val="tx1"/>
                </a:solidFill>
              </a:rPr>
              <a:t>’ síkban bekövetkező deformációt vizsgálva</a:t>
            </a:r>
          </a:p>
        </p:txBody>
      </p:sp>
      <p:sp>
        <p:nvSpPr>
          <p:cNvPr id="99336" name="Rectangle 8"/>
          <p:cNvSpPr>
            <a:spLocks noChangeArrowheads="1"/>
          </p:cNvSpPr>
          <p:nvPr/>
        </p:nvSpPr>
        <p:spPr bwMode="auto">
          <a:xfrm>
            <a:off x="2141538" y="2701925"/>
            <a:ext cx="1536700" cy="1271588"/>
          </a:xfrm>
          <a:prstGeom prst="rect">
            <a:avLst/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99330" name="Line 2"/>
          <p:cNvSpPr>
            <a:spLocks noChangeShapeType="1"/>
          </p:cNvSpPr>
          <p:nvPr/>
        </p:nvSpPr>
        <p:spPr bwMode="auto">
          <a:xfrm flipV="1">
            <a:off x="2143125" y="3962400"/>
            <a:ext cx="3090863" cy="14288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-14288"/>
            <a:ext cx="8229600" cy="1143001"/>
          </a:xfrm>
        </p:spPr>
        <p:txBody>
          <a:bodyPr/>
          <a:lstStyle/>
          <a:p>
            <a:r>
              <a:rPr lang="hu-HU" sz="3600" b="1" dirty="0">
                <a:solidFill>
                  <a:schemeClr val="tx1"/>
                </a:solidFill>
              </a:rPr>
              <a:t>Deformáció</a:t>
            </a:r>
          </a:p>
        </p:txBody>
      </p:sp>
      <p:sp>
        <p:nvSpPr>
          <p:cNvPr id="99332" name="Text Box 4"/>
          <p:cNvSpPr txBox="1">
            <a:spLocks noChangeArrowheads="1"/>
          </p:cNvSpPr>
          <p:nvPr/>
        </p:nvSpPr>
        <p:spPr bwMode="auto">
          <a:xfrm>
            <a:off x="304800" y="987425"/>
            <a:ext cx="8664575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dirty="0">
                <a:solidFill>
                  <a:schemeClr val="tx1"/>
                </a:solidFill>
              </a:rPr>
              <a:t>Az elmozdulás során az egyes élek önmagukkal nem maradnak párhuzamosak és szögváltozás is fellép. Ennek oka, hogy a szomszédos élek végpontjaiban egymással ellentétes sebességek is lehetnek, melyek az élek közös kiindulási pontjában lévő sebességkomponensekkel nem szükségszerűen azonosak.</a:t>
            </a:r>
          </a:p>
        </p:txBody>
      </p:sp>
      <p:sp>
        <p:nvSpPr>
          <p:cNvPr id="99333" name="Line 5"/>
          <p:cNvSpPr>
            <a:spLocks noChangeShapeType="1"/>
          </p:cNvSpPr>
          <p:nvPr/>
        </p:nvSpPr>
        <p:spPr bwMode="auto">
          <a:xfrm flipH="1">
            <a:off x="679450" y="3965575"/>
            <a:ext cx="1468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99334" name="Line 6"/>
          <p:cNvSpPr>
            <a:spLocks noChangeShapeType="1"/>
          </p:cNvSpPr>
          <p:nvPr/>
        </p:nvSpPr>
        <p:spPr bwMode="auto">
          <a:xfrm flipH="1">
            <a:off x="673100" y="2700338"/>
            <a:ext cx="1468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99335" name="Line 7"/>
          <p:cNvSpPr>
            <a:spLocks noChangeShapeType="1"/>
          </p:cNvSpPr>
          <p:nvPr/>
        </p:nvSpPr>
        <p:spPr bwMode="auto">
          <a:xfrm>
            <a:off x="3668713" y="3978275"/>
            <a:ext cx="0" cy="844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99337" name="Line 9"/>
          <p:cNvSpPr>
            <a:spLocks noChangeShapeType="1"/>
          </p:cNvSpPr>
          <p:nvPr/>
        </p:nvSpPr>
        <p:spPr bwMode="auto">
          <a:xfrm>
            <a:off x="2144713" y="4764088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graphicFrame>
        <p:nvGraphicFramePr>
          <p:cNvPr id="9933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6979196"/>
              </p:ext>
            </p:extLst>
          </p:nvPr>
        </p:nvGraphicFramePr>
        <p:xfrm>
          <a:off x="2640013" y="4176713"/>
          <a:ext cx="50641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89" name="Egyenlet" r:id="rId3" imgW="177480" imgH="228600" progId="Equation.3">
                  <p:embed/>
                </p:oleObj>
              </mc:Choice>
              <mc:Fallback>
                <p:oleObj name="Egyenlet" r:id="rId3" imgW="17748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3" y="4176713"/>
                        <a:ext cx="506412" cy="5397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39" name="Line 11"/>
          <p:cNvSpPr>
            <a:spLocks noChangeShapeType="1"/>
          </p:cNvSpPr>
          <p:nvPr/>
        </p:nvSpPr>
        <p:spPr bwMode="auto">
          <a:xfrm>
            <a:off x="762000" y="2700338"/>
            <a:ext cx="6350" cy="1260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graphicFrame>
        <p:nvGraphicFramePr>
          <p:cNvPr id="993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786948"/>
              </p:ext>
            </p:extLst>
          </p:nvPr>
        </p:nvGraphicFramePr>
        <p:xfrm>
          <a:off x="219075" y="3035300"/>
          <a:ext cx="50800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90" name="Egyenlet" r:id="rId5" imgW="177480" imgH="241200" progId="Equation.3">
                  <p:embed/>
                </p:oleObj>
              </mc:Choice>
              <mc:Fallback>
                <p:oleObj name="Egyenlet" r:id="rId5" imgW="177480" imgH="241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" y="3035300"/>
                        <a:ext cx="508000" cy="57308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41" name="AutoShape 13"/>
          <p:cNvSpPr>
            <a:spLocks/>
          </p:cNvSpPr>
          <p:nvPr/>
        </p:nvSpPr>
        <p:spPr bwMode="auto">
          <a:xfrm>
            <a:off x="357188" y="4321175"/>
            <a:ext cx="495300" cy="638175"/>
          </a:xfrm>
          <a:prstGeom prst="borderCallout2">
            <a:avLst>
              <a:gd name="adj1" fmla="val 17912"/>
              <a:gd name="adj2" fmla="val 115384"/>
              <a:gd name="adj3" fmla="val 17912"/>
              <a:gd name="adj4" fmla="val 198718"/>
              <a:gd name="adj5" fmla="val -107463"/>
              <a:gd name="adj6" fmla="val 332051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hu-HU" sz="2400" b="1" i="1">
                <a:solidFill>
                  <a:schemeClr val="tx1"/>
                </a:solidFill>
              </a:rPr>
              <a:t>c</a:t>
            </a:r>
            <a:r>
              <a:rPr lang="hu-HU" sz="2400" b="1" i="1" baseline="-2500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99342" name="AutoShape 14"/>
          <p:cNvSpPr>
            <a:spLocks/>
          </p:cNvSpPr>
          <p:nvPr/>
        </p:nvSpPr>
        <p:spPr bwMode="auto">
          <a:xfrm>
            <a:off x="6029325" y="1612900"/>
            <a:ext cx="1582738" cy="827088"/>
          </a:xfrm>
          <a:prstGeom prst="borderCallout2">
            <a:avLst>
              <a:gd name="adj1" fmla="val 13819"/>
              <a:gd name="adj2" fmla="val -4815"/>
              <a:gd name="adj3" fmla="val 13819"/>
              <a:gd name="adj4" fmla="val -75829"/>
              <a:gd name="adj5" fmla="val 230134"/>
              <a:gd name="adj6" fmla="val -145435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hu-HU" sz="2400" b="1" i="1" baseline="-25000">
              <a:solidFill>
                <a:schemeClr val="tx1"/>
              </a:solidFill>
            </a:endParaRPr>
          </a:p>
        </p:txBody>
      </p:sp>
      <p:graphicFrame>
        <p:nvGraphicFramePr>
          <p:cNvPr id="9934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663456"/>
              </p:ext>
            </p:extLst>
          </p:nvPr>
        </p:nvGraphicFramePr>
        <p:xfrm>
          <a:off x="5983288" y="1563688"/>
          <a:ext cx="1694051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91" name="Egyenlet" r:id="rId7" imgW="749160" imgH="419040" progId="Equation.3">
                  <p:embed/>
                </p:oleObj>
              </mc:Choice>
              <mc:Fallback>
                <p:oleObj name="Egyenlet" r:id="rId7" imgW="749160" imgH="41904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3288" y="1563688"/>
                        <a:ext cx="1694051" cy="9112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4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3590092"/>
              </p:ext>
            </p:extLst>
          </p:nvPr>
        </p:nvGraphicFramePr>
        <p:xfrm>
          <a:off x="346075" y="4275138"/>
          <a:ext cx="571500" cy="74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92" name="Egyenlet" r:id="rId9" imgW="164880" imgH="241200" progId="Equation.3">
                  <p:embed/>
                </p:oleObj>
              </mc:Choice>
              <mc:Fallback>
                <p:oleObj name="Egyenlet" r:id="rId9" imgW="164880" imgH="2412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" y="4275138"/>
                        <a:ext cx="571500" cy="7413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45" name="Line 17"/>
          <p:cNvSpPr>
            <a:spLocks noChangeShapeType="1"/>
          </p:cNvSpPr>
          <p:nvPr/>
        </p:nvSpPr>
        <p:spPr bwMode="auto">
          <a:xfrm>
            <a:off x="2141538" y="3970338"/>
            <a:ext cx="0" cy="844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99346" name="Text Box 18"/>
          <p:cNvSpPr txBox="1">
            <a:spLocks noChangeArrowheads="1"/>
          </p:cNvSpPr>
          <p:nvPr/>
        </p:nvSpPr>
        <p:spPr bwMode="auto">
          <a:xfrm>
            <a:off x="5138738" y="3890963"/>
            <a:ext cx="3333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99349" name="Line 21"/>
          <p:cNvSpPr>
            <a:spLocks noChangeShapeType="1"/>
          </p:cNvSpPr>
          <p:nvPr/>
        </p:nvSpPr>
        <p:spPr bwMode="auto">
          <a:xfrm rot="-5400000">
            <a:off x="3100388" y="3419475"/>
            <a:ext cx="1143000" cy="0"/>
          </a:xfrm>
          <a:prstGeom prst="line">
            <a:avLst/>
          </a:prstGeom>
          <a:noFill/>
          <a:ln w="762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99351" name="Line 23"/>
          <p:cNvSpPr>
            <a:spLocks noChangeShapeType="1"/>
          </p:cNvSpPr>
          <p:nvPr/>
        </p:nvSpPr>
        <p:spPr bwMode="auto">
          <a:xfrm rot="10800000" flipH="1">
            <a:off x="2147888" y="2697163"/>
            <a:ext cx="1122362" cy="1587"/>
          </a:xfrm>
          <a:prstGeom prst="line">
            <a:avLst/>
          </a:prstGeom>
          <a:noFill/>
          <a:ln w="76200">
            <a:solidFill>
              <a:srgbClr val="99FF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99352" name="AutoShape 24"/>
          <p:cNvSpPr>
            <a:spLocks/>
          </p:cNvSpPr>
          <p:nvPr/>
        </p:nvSpPr>
        <p:spPr bwMode="auto">
          <a:xfrm>
            <a:off x="365125" y="1558925"/>
            <a:ext cx="1582738" cy="827088"/>
          </a:xfrm>
          <a:prstGeom prst="borderCallout2">
            <a:avLst>
              <a:gd name="adj1" fmla="val 13819"/>
              <a:gd name="adj2" fmla="val 104815"/>
              <a:gd name="adj3" fmla="val 13819"/>
              <a:gd name="adj4" fmla="val 121667"/>
              <a:gd name="adj5" fmla="val 129560"/>
              <a:gd name="adj6" fmla="val 138917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hu-HU" sz="2400" b="1" i="1" baseline="-25000">
              <a:solidFill>
                <a:schemeClr val="tx1"/>
              </a:solidFill>
            </a:endParaRPr>
          </a:p>
        </p:txBody>
      </p:sp>
      <p:graphicFrame>
        <p:nvGraphicFramePr>
          <p:cNvPr id="99353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5669457"/>
              </p:ext>
            </p:extLst>
          </p:nvPr>
        </p:nvGraphicFramePr>
        <p:xfrm>
          <a:off x="357188" y="1535113"/>
          <a:ext cx="1671638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93" name="Egyenlet" r:id="rId11" imgW="749160" imgH="419040" progId="Equation.3">
                  <p:embed/>
                </p:oleObj>
              </mc:Choice>
              <mc:Fallback>
                <p:oleObj name="Egyenlet" r:id="rId11" imgW="749160" imgH="41904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8" y="1535113"/>
                        <a:ext cx="1671638" cy="88423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54" name="AutoShape 26"/>
          <p:cNvSpPr>
            <a:spLocks/>
          </p:cNvSpPr>
          <p:nvPr/>
        </p:nvSpPr>
        <p:spPr bwMode="auto">
          <a:xfrm>
            <a:off x="1222375" y="4624388"/>
            <a:ext cx="495300" cy="638175"/>
          </a:xfrm>
          <a:prstGeom prst="borderCallout2">
            <a:avLst>
              <a:gd name="adj1" fmla="val 17912"/>
              <a:gd name="adj2" fmla="val 115384"/>
              <a:gd name="adj3" fmla="val 17912"/>
              <a:gd name="adj4" fmla="val 164102"/>
              <a:gd name="adj5" fmla="val -86319"/>
              <a:gd name="adj6" fmla="val 24263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hu-HU" sz="2400" b="1" i="1">
                <a:solidFill>
                  <a:schemeClr val="tx1"/>
                </a:solidFill>
              </a:rPr>
              <a:t>c</a:t>
            </a:r>
            <a:r>
              <a:rPr lang="hu-HU" sz="2400" b="1" i="1" baseline="-25000">
                <a:solidFill>
                  <a:schemeClr val="tx1"/>
                </a:solidFill>
              </a:rPr>
              <a:t>x</a:t>
            </a:r>
          </a:p>
        </p:txBody>
      </p:sp>
      <p:graphicFrame>
        <p:nvGraphicFramePr>
          <p:cNvPr id="99355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6341898"/>
              </p:ext>
            </p:extLst>
          </p:nvPr>
        </p:nvGraphicFramePr>
        <p:xfrm>
          <a:off x="1211263" y="4595813"/>
          <a:ext cx="636587" cy="73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94" name="Egyenlet" r:id="rId13" imgW="164880" imgH="228600" progId="Equation.3">
                  <p:embed/>
                </p:oleObj>
              </mc:Choice>
              <mc:Fallback>
                <p:oleObj name="Egyenlet" r:id="rId13" imgW="164880" imgH="2286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1263" y="4595813"/>
                        <a:ext cx="636587" cy="73667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57" name="Arc 29"/>
          <p:cNvSpPr>
            <a:spLocks/>
          </p:cNvSpPr>
          <p:nvPr/>
        </p:nvSpPr>
        <p:spPr bwMode="auto">
          <a:xfrm flipV="1">
            <a:off x="2136775" y="3557558"/>
            <a:ext cx="1293813" cy="400110"/>
          </a:xfrm>
          <a:custGeom>
            <a:avLst/>
            <a:gdLst>
              <a:gd name="G0" fmla="+- 0 0 0"/>
              <a:gd name="G1" fmla="+- 157 0 0"/>
              <a:gd name="G2" fmla="+- 21600 0 0"/>
              <a:gd name="T0" fmla="*/ 21599 w 21600"/>
              <a:gd name="T1" fmla="*/ 0 h 7729"/>
              <a:gd name="T2" fmla="*/ 20229 w 21600"/>
              <a:gd name="T3" fmla="*/ 7729 h 7729"/>
              <a:gd name="T4" fmla="*/ 0 w 21600"/>
              <a:gd name="T5" fmla="*/ 157 h 7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7729" fill="none" extrusionOk="0">
                <a:moveTo>
                  <a:pt x="21599" y="-1"/>
                </a:moveTo>
                <a:cubicBezTo>
                  <a:pt x="21599" y="52"/>
                  <a:pt x="21600" y="104"/>
                  <a:pt x="21600" y="157"/>
                </a:cubicBezTo>
                <a:cubicBezTo>
                  <a:pt x="21600" y="2742"/>
                  <a:pt x="21135" y="5307"/>
                  <a:pt x="20229" y="7729"/>
                </a:cubicBezTo>
              </a:path>
              <a:path w="21600" h="7729" stroke="0" extrusionOk="0">
                <a:moveTo>
                  <a:pt x="21599" y="-1"/>
                </a:moveTo>
                <a:cubicBezTo>
                  <a:pt x="21599" y="52"/>
                  <a:pt x="21600" y="104"/>
                  <a:pt x="21600" y="157"/>
                </a:cubicBezTo>
                <a:cubicBezTo>
                  <a:pt x="21600" y="2742"/>
                  <a:pt x="21135" y="5307"/>
                  <a:pt x="20229" y="7729"/>
                </a:cubicBezTo>
                <a:lnTo>
                  <a:pt x="0" y="157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99359" name="AutoShape 31"/>
          <p:cNvSpPr>
            <a:spLocks/>
          </p:cNvSpPr>
          <p:nvPr/>
        </p:nvSpPr>
        <p:spPr bwMode="auto">
          <a:xfrm>
            <a:off x="4654550" y="3451225"/>
            <a:ext cx="536575" cy="377825"/>
          </a:xfrm>
          <a:prstGeom prst="borderCallout2">
            <a:avLst>
              <a:gd name="adj1" fmla="val 30250"/>
              <a:gd name="adj2" fmla="val -14199"/>
              <a:gd name="adj3" fmla="val 30250"/>
              <a:gd name="adj4" fmla="val -142898"/>
              <a:gd name="adj5" fmla="val 75630"/>
              <a:gd name="adj6" fmla="val -229291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/>
            <a:r>
              <a:rPr lang="hu-HU" b="1" i="1" dirty="0">
                <a:solidFill>
                  <a:schemeClr val="tx1"/>
                </a:solidFill>
              </a:rPr>
              <a:t>d</a:t>
            </a:r>
            <a:r>
              <a:rPr lang="el-GR" b="1" i="1" dirty="0">
                <a:solidFill>
                  <a:schemeClr val="tx1"/>
                </a:solidFill>
              </a:rPr>
              <a:t>α</a:t>
            </a:r>
            <a:endParaRPr lang="hu-HU" b="1" i="1" dirty="0">
              <a:solidFill>
                <a:schemeClr val="tx1"/>
              </a:solidFill>
            </a:endParaRPr>
          </a:p>
        </p:txBody>
      </p:sp>
      <p:graphicFrame>
        <p:nvGraphicFramePr>
          <p:cNvPr id="99361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7581667"/>
              </p:ext>
            </p:extLst>
          </p:nvPr>
        </p:nvGraphicFramePr>
        <p:xfrm>
          <a:off x="5816600" y="2574925"/>
          <a:ext cx="2908300" cy="232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95" name="Egyenlet" r:id="rId15" imgW="1168200" imgH="1295280" progId="Equation.3">
                  <p:embed/>
                </p:oleObj>
              </mc:Choice>
              <mc:Fallback>
                <p:oleObj name="Egyenlet" r:id="rId15" imgW="1168200" imgH="129528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6600" y="2574925"/>
                        <a:ext cx="2908300" cy="23241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67" name="AutoShape 39"/>
          <p:cNvSpPr>
            <a:spLocks noChangeArrowheads="1"/>
          </p:cNvSpPr>
          <p:nvPr/>
        </p:nvSpPr>
        <p:spPr bwMode="auto">
          <a:xfrm rot="-1173617">
            <a:off x="1798638" y="2095500"/>
            <a:ext cx="3154362" cy="1397000"/>
          </a:xfrm>
          <a:prstGeom prst="parallelogram">
            <a:avLst>
              <a:gd name="adj" fmla="val 95273"/>
            </a:avLst>
          </a:prstGeom>
          <a:solidFill>
            <a:schemeClr val="folHlink">
              <a:alpha val="59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99350" name="Line 22"/>
          <p:cNvSpPr>
            <a:spLocks noChangeShapeType="1"/>
          </p:cNvSpPr>
          <p:nvPr/>
        </p:nvSpPr>
        <p:spPr bwMode="auto">
          <a:xfrm rot="10800000" flipH="1">
            <a:off x="2132013" y="3965575"/>
            <a:ext cx="869950" cy="0"/>
          </a:xfrm>
          <a:prstGeom prst="line">
            <a:avLst/>
          </a:prstGeom>
          <a:noFill/>
          <a:ln w="76200">
            <a:solidFill>
              <a:srgbClr val="99FF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99348" name="Line 20"/>
          <p:cNvSpPr>
            <a:spLocks noChangeShapeType="1"/>
          </p:cNvSpPr>
          <p:nvPr/>
        </p:nvSpPr>
        <p:spPr bwMode="auto">
          <a:xfrm rot="-5400000">
            <a:off x="1686719" y="3545681"/>
            <a:ext cx="908050" cy="1588"/>
          </a:xfrm>
          <a:prstGeom prst="line">
            <a:avLst/>
          </a:prstGeom>
          <a:noFill/>
          <a:ln w="762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graphicFrame>
        <p:nvGraphicFramePr>
          <p:cNvPr id="99368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5549636"/>
              </p:ext>
            </p:extLst>
          </p:nvPr>
        </p:nvGraphicFramePr>
        <p:xfrm>
          <a:off x="2301875" y="5189538"/>
          <a:ext cx="3470275" cy="112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96" name="Equation" r:id="rId17" imgW="1600200" imgH="482400" progId="Equation.3">
                  <p:embed/>
                </p:oleObj>
              </mc:Choice>
              <mc:Fallback>
                <p:oleObj name="Equation" r:id="rId17" imgW="1600200" imgH="482400" progId="Equation.3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1875" y="5189538"/>
                        <a:ext cx="3470275" cy="11223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60" name="AutoShape 32"/>
          <p:cNvSpPr>
            <a:spLocks/>
          </p:cNvSpPr>
          <p:nvPr/>
        </p:nvSpPr>
        <p:spPr bwMode="auto">
          <a:xfrm>
            <a:off x="3322638" y="1766888"/>
            <a:ext cx="536575" cy="377825"/>
          </a:xfrm>
          <a:prstGeom prst="borderCallout2">
            <a:avLst>
              <a:gd name="adj1" fmla="val 30250"/>
              <a:gd name="adj2" fmla="val -14199"/>
              <a:gd name="adj3" fmla="val 30250"/>
              <a:gd name="adj4" fmla="val -157102"/>
              <a:gd name="adj5" fmla="val 371427"/>
              <a:gd name="adj6" fmla="val -191126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/>
            <a:r>
              <a:rPr lang="hu-HU" b="1" i="1">
                <a:solidFill>
                  <a:schemeClr val="tx1"/>
                </a:solidFill>
              </a:rPr>
              <a:t>d</a:t>
            </a:r>
            <a:r>
              <a:rPr lang="el-GR" b="1" i="1">
                <a:solidFill>
                  <a:schemeClr val="tx1"/>
                </a:solidFill>
                <a:cs typeface="Arial" panose="020B0604020202020204" pitchFamily="34" charset="0"/>
              </a:rPr>
              <a:t>β</a:t>
            </a:r>
          </a:p>
        </p:txBody>
      </p:sp>
      <p:sp>
        <p:nvSpPr>
          <p:cNvPr id="99358" name="Arc 30"/>
          <p:cNvSpPr>
            <a:spLocks/>
          </p:cNvSpPr>
          <p:nvPr/>
        </p:nvSpPr>
        <p:spPr bwMode="auto">
          <a:xfrm flipV="1">
            <a:off x="2136775" y="3209101"/>
            <a:ext cx="334963" cy="400110"/>
          </a:xfrm>
          <a:custGeom>
            <a:avLst/>
            <a:gdLst>
              <a:gd name="G0" fmla="+- 137 0 0"/>
              <a:gd name="G1" fmla="+- 0 0 0"/>
              <a:gd name="G2" fmla="+- 21600 0 0"/>
              <a:gd name="T0" fmla="*/ 9043 w 9043"/>
              <a:gd name="T1" fmla="*/ 19679 h 21600"/>
              <a:gd name="T2" fmla="*/ 0 w 9043"/>
              <a:gd name="T3" fmla="*/ 21600 h 21600"/>
              <a:gd name="T4" fmla="*/ 137 w 9043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043" h="21600" fill="none" extrusionOk="0">
                <a:moveTo>
                  <a:pt x="9042" y="19678"/>
                </a:moveTo>
                <a:cubicBezTo>
                  <a:pt x="6244" y="20944"/>
                  <a:pt x="3208" y="21599"/>
                  <a:pt x="137" y="21600"/>
                </a:cubicBezTo>
                <a:cubicBezTo>
                  <a:pt x="91" y="21600"/>
                  <a:pt x="45" y="21599"/>
                  <a:pt x="0" y="21599"/>
                </a:cubicBezTo>
              </a:path>
              <a:path w="9043" h="21600" stroke="0" extrusionOk="0">
                <a:moveTo>
                  <a:pt x="9042" y="19678"/>
                </a:moveTo>
                <a:cubicBezTo>
                  <a:pt x="6244" y="20944"/>
                  <a:pt x="3208" y="21599"/>
                  <a:pt x="137" y="21600"/>
                </a:cubicBezTo>
                <a:cubicBezTo>
                  <a:pt x="91" y="21600"/>
                  <a:pt x="45" y="21599"/>
                  <a:pt x="0" y="21599"/>
                </a:cubicBezTo>
                <a:lnTo>
                  <a:pt x="137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3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3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9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93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9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9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9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99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9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9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9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3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9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9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400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9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9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9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9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6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99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400"/>
                            </p:stCondLst>
                            <p:childTnLst>
                              <p:par>
                                <p:cTn id="6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99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7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8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5" dur="500"/>
                                        <p:tgtEl>
                                          <p:spTgt spid="99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9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99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9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9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9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9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99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99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9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9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9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9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99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99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9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9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9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9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99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99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99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99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99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99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99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99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99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99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99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99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99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 nodeType="clickPar">
                      <p:stCondLst>
                        <p:cond delay="indefinite"/>
                      </p:stCondLst>
                      <p:childTnLst>
                        <p:par>
                          <p:cTn id="1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99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99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47" grpId="0"/>
      <p:bldP spid="99336" grpId="0" animBg="1"/>
      <p:bldP spid="99330" grpId="0" animBg="1"/>
      <p:bldP spid="99331" grpId="0"/>
      <p:bldP spid="99332" grpId="0"/>
      <p:bldP spid="99332" grpId="1"/>
      <p:bldP spid="99333" grpId="0" animBg="1"/>
      <p:bldP spid="99334" grpId="0" animBg="1"/>
      <p:bldP spid="99335" grpId="0" animBg="1"/>
      <p:bldP spid="99337" grpId="0" animBg="1"/>
      <p:bldP spid="99339" grpId="0" animBg="1"/>
      <p:bldP spid="99341" grpId="0" animBg="1"/>
      <p:bldP spid="99342" grpId="0" animBg="1"/>
      <p:bldP spid="99345" grpId="0" animBg="1"/>
      <p:bldP spid="99346" grpId="0"/>
      <p:bldP spid="99349" grpId="0" animBg="1"/>
      <p:bldP spid="99351" grpId="0" animBg="1"/>
      <p:bldP spid="99352" grpId="0" animBg="1"/>
      <p:bldP spid="99354" grpId="0" animBg="1"/>
      <p:bldP spid="99357" grpId="0" animBg="1"/>
      <p:bldP spid="99359" grpId="0" animBg="1"/>
      <p:bldP spid="99367" grpId="0" animBg="1"/>
      <p:bldP spid="99350" grpId="0" animBg="1"/>
      <p:bldP spid="99348" grpId="0" animBg="1"/>
      <p:bldP spid="99360" grpId="0" animBg="1"/>
      <p:bldP spid="9935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7038" y="2012950"/>
            <a:ext cx="8229600" cy="1722438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hu-HU" dirty="0">
                <a:latin typeface="Calibri" panose="020F0502020204030204" pitchFamily="34" charset="0"/>
              </a:rPr>
              <a:t>Az elemi folyadékrész bármilyen mozgása leírható a sebességtér </a:t>
            </a:r>
            <a:r>
              <a:rPr lang="hu-HU" dirty="0" smtClean="0">
                <a:latin typeface="Calibri" panose="020F0502020204030204" pitchFamily="34" charset="0"/>
              </a:rPr>
              <a:t>komponensei </a:t>
            </a:r>
            <a:r>
              <a:rPr lang="hu-HU" dirty="0">
                <a:latin typeface="Calibri" panose="020F0502020204030204" pitchFamily="34" charset="0"/>
              </a:rPr>
              <a:t>deriváltjainak segítségével!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r>
              <a:rPr lang="hu-HU" sz="4000">
                <a:solidFill>
                  <a:schemeClr val="tx1"/>
                </a:solidFill>
                <a:latin typeface="Calibri" panose="020F0502020204030204" pitchFamily="34" charset="0"/>
              </a:rPr>
              <a:t>Ellenőrző kérdések (1)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1543050"/>
            <a:ext cx="8637587" cy="3830638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Milyen elemi mozgásformái vannak az </a:t>
            </a:r>
            <a:r>
              <a:rPr lang="hu-HU" sz="2400">
                <a:latin typeface="Calibri" panose="020F0502020204030204" pitchFamily="34" charset="0"/>
              </a:rPr>
              <a:t>áramló </a:t>
            </a:r>
            <a:r>
              <a:rPr lang="hu-HU" sz="2400" smtClean="0">
                <a:latin typeface="Calibri" panose="020F0502020204030204" pitchFamily="34" charset="0"/>
              </a:rPr>
              <a:t>kontinuumnak?</a:t>
            </a:r>
            <a:endParaRPr lang="hu-HU" sz="2400" dirty="0">
              <a:latin typeface="Calibri" panose="020F0502020204030204" pitchFamily="34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Hogyan írható le a sebességtér koordinátáival a merev test szerű elmozdulás?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Hogyan írható le a sebességtér koordinátáival a lineáris nyúlás?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Hogyan írható le a sebességtér koordinátáival a merev test szerű elfordulás?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Hogyan írható le a sebességtér koordinátáival a deformáció?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1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8" grpId="0"/>
      <p:bldP spid="101379" grpId="0" build="p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06E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0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06E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0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2207</TotalTime>
  <Words>477</Words>
  <Application>Microsoft Office PowerPoint</Application>
  <PresentationFormat>Diavetítés a képernyőre (4:3 oldalarány)</PresentationFormat>
  <Paragraphs>87</Paragraphs>
  <Slides>10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3</vt:i4>
      </vt:variant>
      <vt:variant>
        <vt:lpstr>Diacímek</vt:lpstr>
      </vt:variant>
      <vt:variant>
        <vt:i4>10</vt:i4>
      </vt:variant>
    </vt:vector>
  </HeadingPairs>
  <TitlesOfParts>
    <vt:vector size="16" baseType="lpstr">
      <vt:lpstr>Arial</vt:lpstr>
      <vt:lpstr>Calibri</vt:lpstr>
      <vt:lpstr>1_Alapértelmezett terv</vt:lpstr>
      <vt:lpstr>Egyenlet</vt:lpstr>
      <vt:lpstr>Equation</vt:lpstr>
      <vt:lpstr>Microsoft Equation 3.0</vt:lpstr>
      <vt:lpstr>Az elemi folyadékrész mozgása</vt:lpstr>
      <vt:lpstr>Az elemi folyadékrész mozgásának leírás a sebességtér komponenseivel</vt:lpstr>
      <vt:lpstr>Merev test szerű elmozdulás</vt:lpstr>
      <vt:lpstr>Lineáris nyúlás</vt:lpstr>
      <vt:lpstr>Merev test szerű forgás</vt:lpstr>
      <vt:lpstr>Merev test szerű forgás</vt:lpstr>
      <vt:lpstr>A vektoriális szorzat kifejtési szabálya</vt:lpstr>
      <vt:lpstr>Deformáció</vt:lpstr>
      <vt:lpstr>PowerPoint bemutató</vt:lpstr>
      <vt:lpstr>Ellenőrző kérdések (1)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ÁRAMLÁSTAN</dc:title>
  <dc:creator>Dr. Író Béla</dc:creator>
  <cp:lastModifiedBy>Író Béla</cp:lastModifiedBy>
  <cp:revision>299</cp:revision>
  <dcterms:created xsi:type="dcterms:W3CDTF">2003-08-29T10:04:05Z</dcterms:created>
  <dcterms:modified xsi:type="dcterms:W3CDTF">2015-01-12T13:42:54Z</dcterms:modified>
</cp:coreProperties>
</file>