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0" r:id="rId12"/>
    <p:sldId id="267" r:id="rId13"/>
    <p:sldId id="271" r:id="rId14"/>
    <p:sldId id="272" r:id="rId15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FF99"/>
    <a:srgbClr val="FFFF99"/>
    <a:srgbClr val="00CCFF"/>
    <a:srgbClr val="C0C0C0"/>
    <a:srgbClr val="FE2424"/>
    <a:srgbClr val="00506E"/>
    <a:srgbClr val="FF96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10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5.wmf"/><Relationship Id="rId7" Type="http://schemas.openxmlformats.org/officeDocument/2006/relationships/image" Target="../media/image28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2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627116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81567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258907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068124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932407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84161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786922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03303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115922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618730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219124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21313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  <p:pic>
        <p:nvPicPr>
          <p:cNvPr id="1030" name="Picture 6" descr="sze_log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wmf"/><Relationship Id="rId11" Type="http://schemas.openxmlformats.org/officeDocument/2006/relationships/image" Target="../media/image19.wmf"/><Relationship Id="rId5" Type="http://schemas.openxmlformats.org/officeDocument/2006/relationships/oleObject" Target="../embeddings/oleObject15.bin"/><Relationship Id="rId10" Type="http://schemas.openxmlformats.org/officeDocument/2006/relationships/oleObject" Target="../embeddings/oleObject18.bin"/><Relationship Id="rId4" Type="http://schemas.openxmlformats.org/officeDocument/2006/relationships/image" Target="../media/image16.wmf"/><Relationship Id="rId9" Type="http://schemas.openxmlformats.org/officeDocument/2006/relationships/image" Target="../media/image18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28.bin"/><Relationship Id="rId18" Type="http://schemas.openxmlformats.org/officeDocument/2006/relationships/image" Target="../media/image29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7.wmf"/><Relationship Id="rId1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8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5" Type="http://schemas.openxmlformats.org/officeDocument/2006/relationships/oleObject" Target="../embeddings/oleObject29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22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311275"/>
            <a:ext cx="7772400" cy="1470025"/>
          </a:xfrm>
        </p:spPr>
        <p:txBody>
          <a:bodyPr anchor="ctr"/>
          <a:lstStyle/>
          <a:p>
            <a:pPr eaLnBrk="1" hangingPunct="1"/>
            <a:r>
              <a:rPr lang="hu-HU" sz="4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Euler-egyenlet és a Bernoulli-egyenlet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3075" y="1312863"/>
            <a:ext cx="8229600" cy="217487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hu-HU" sz="3600" dirty="0" smtClean="0">
                <a:latin typeface="Calibri" panose="020F0502020204030204" pitchFamily="34" charset="0"/>
              </a:rPr>
              <a:t>Az Euler-egyenlet Newton II. törvényének áramló ideális </a:t>
            </a:r>
            <a:r>
              <a:rPr lang="hu-HU" sz="3600" dirty="0" smtClean="0">
                <a:latin typeface="Calibri" panose="020F0502020204030204" pitchFamily="34" charset="0"/>
              </a:rPr>
              <a:t>kontinuumokra </a:t>
            </a:r>
            <a:r>
              <a:rPr lang="hu-HU" sz="3600" dirty="0" smtClean="0">
                <a:latin typeface="Calibri" panose="020F0502020204030204" pitchFamily="34" charset="0"/>
              </a:rPr>
              <a:t>érvényes speciális formája.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  <a:latin typeface="Calibri" panose="020F0502020204030204" pitchFamily="34" charset="0"/>
              </a:rPr>
              <a:t>Newton II. törvénye</a:t>
            </a:r>
          </a:p>
        </p:txBody>
      </p:sp>
      <p:graphicFrame>
        <p:nvGraphicFramePr>
          <p:cNvPr id="1013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2049607"/>
              </p:ext>
            </p:extLst>
          </p:nvPr>
        </p:nvGraphicFramePr>
        <p:xfrm>
          <a:off x="3057525" y="1357313"/>
          <a:ext cx="2947988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2" name="Egyenlet" r:id="rId3" imgW="596641" imgH="203112" progId="Equation.3">
                  <p:embed/>
                </p:oleObj>
              </mc:Choice>
              <mc:Fallback>
                <p:oleObj name="Egyenlet" r:id="rId3" imgW="596641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7525" y="1357313"/>
                        <a:ext cx="2947988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334963" y="2574925"/>
            <a:ext cx="8443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Az áramló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esetében a tömeg nem értelmezhető </a:t>
            </a:r>
          </a:p>
        </p:txBody>
      </p:sp>
      <p:graphicFrame>
        <p:nvGraphicFramePr>
          <p:cNvPr id="10138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3067429"/>
              </p:ext>
            </p:extLst>
          </p:nvPr>
        </p:nvGraphicFramePr>
        <p:xfrm>
          <a:off x="3636963" y="3092450"/>
          <a:ext cx="1579562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" name="Egyenlet" r:id="rId5" imgW="444114" imgH="406048" progId="Equation.3">
                  <p:embed/>
                </p:oleObj>
              </mc:Choice>
              <mc:Fallback>
                <p:oleObj name="Egyenlet" r:id="rId5" imgW="444114" imgH="406048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963" y="3092450"/>
                        <a:ext cx="1579562" cy="144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83" name="Text Box 7"/>
          <p:cNvSpPr txBox="1">
            <a:spLocks noChangeArrowheads="1"/>
          </p:cNvSpPr>
          <p:nvPr/>
        </p:nvSpPr>
        <p:spPr bwMode="auto">
          <a:xfrm>
            <a:off x="306388" y="4892675"/>
            <a:ext cx="84439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Az áramló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kontinuumban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fellépő gyorsulás a tömegegységre eső erők eredőjével egyenlő. </a:t>
            </a:r>
          </a:p>
        </p:txBody>
      </p:sp>
      <p:graphicFrame>
        <p:nvGraphicFramePr>
          <p:cNvPr id="1013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1376454"/>
              </p:ext>
            </p:extLst>
          </p:nvPr>
        </p:nvGraphicFramePr>
        <p:xfrm>
          <a:off x="1155700" y="3733800"/>
          <a:ext cx="7056438" cy="140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" name="Egyenlet" r:id="rId7" imgW="1612900" imgH="406400" progId="Equation.3">
                  <p:embed/>
                </p:oleObj>
              </mc:Choice>
              <mc:Fallback>
                <p:oleObj name="Egyenlet" r:id="rId7" imgW="1612900" imgH="406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700" y="3733800"/>
                        <a:ext cx="7056438" cy="140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1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 L 2.22222E-6 -0.25093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46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11111E-6 3.7037E-7 L -0.0033 -0.29769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-14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/>
      <p:bldP spid="101381" grpId="0"/>
      <p:bldP spid="101381" grpId="1"/>
      <p:bldP spid="101383" grpId="0"/>
      <p:bldP spid="10138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5763"/>
            <a:ext cx="8229600" cy="1143000"/>
          </a:xfrm>
        </p:spPr>
        <p:txBody>
          <a:bodyPr/>
          <a:lstStyle/>
          <a:p>
            <a:pPr eaLnBrk="1" hangingPunct="1"/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áramló ideális </a:t>
            </a:r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kontinuumban </a:t>
            </a:r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ható erők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1825"/>
            <a:ext cx="8229600" cy="2087563"/>
          </a:xfrm>
        </p:spPr>
        <p:txBody>
          <a:bodyPr/>
          <a:lstStyle/>
          <a:p>
            <a:pPr eaLnBrk="1" hangingPunct="1"/>
            <a:r>
              <a:rPr lang="hu-HU" dirty="0" smtClean="0">
                <a:latin typeface="Calibri" panose="020F0502020204030204" pitchFamily="34" charset="0"/>
              </a:rPr>
              <a:t>Gravitációs és más hasonló erőterek által gerjesztett erők.</a:t>
            </a:r>
          </a:p>
          <a:p>
            <a:pPr eaLnBrk="1" hangingPunct="1"/>
            <a:r>
              <a:rPr lang="hu-HU" dirty="0" smtClean="0">
                <a:latin typeface="Calibri" panose="020F0502020204030204" pitchFamily="34" charset="0"/>
              </a:rPr>
              <a:t>Nyomásból származó erők.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/>
      <p:bldP spid="10240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33" name="Text Box 9"/>
          <p:cNvSpPr txBox="1">
            <a:spLocks noChangeArrowheads="1"/>
          </p:cNvSpPr>
          <p:nvPr/>
        </p:nvSpPr>
        <p:spPr bwMode="auto">
          <a:xfrm>
            <a:off x="220663" y="2244725"/>
            <a:ext cx="864076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potenciál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skalár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mennyiség, a térerősség azonban vektor.</a:t>
            </a:r>
          </a:p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negatív előjel azért szükséges, mert a potenciál megváltozását akkor tekintjük pozitívnak, ha az elmozdulás a térerősség irányával szemben történik.</a:t>
            </a:r>
          </a:p>
        </p:txBody>
      </p:sp>
      <p:graphicFrame>
        <p:nvGraphicFramePr>
          <p:cNvPr id="1034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330511"/>
              </p:ext>
            </p:extLst>
          </p:nvPr>
        </p:nvGraphicFramePr>
        <p:xfrm>
          <a:off x="2944813" y="3914775"/>
          <a:ext cx="3084512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" name="Equation" r:id="rId3" imgW="660240" imgH="203040" progId="Equation.3">
                  <p:embed/>
                </p:oleObj>
              </mc:Choice>
              <mc:Fallback>
                <p:oleObj name="Equation" r:id="rId3" imgW="660240" imgH="2030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4813" y="3914775"/>
                        <a:ext cx="3084512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34" name="Text Box 10"/>
          <p:cNvSpPr txBox="1">
            <a:spLocks noChangeArrowheads="1"/>
          </p:cNvSpPr>
          <p:nvPr/>
        </p:nvSpPr>
        <p:spPr bwMode="auto">
          <a:xfrm>
            <a:off x="252413" y="3983038"/>
            <a:ext cx="86407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Differenciális formában a gravitációs erőtér térerőssége, ami az áramló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tömegegységére ható súlyerő</a:t>
            </a:r>
          </a:p>
        </p:txBody>
      </p:sp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  <a:latin typeface="Calibri" panose="020F0502020204030204" pitchFamily="34" charset="0"/>
              </a:rPr>
              <a:t>A gravitációs erőtér hatása</a:t>
            </a:r>
          </a:p>
        </p:txBody>
      </p:sp>
      <p:graphicFrame>
        <p:nvGraphicFramePr>
          <p:cNvPr id="1034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2835687"/>
              </p:ext>
            </p:extLst>
          </p:nvPr>
        </p:nvGraphicFramePr>
        <p:xfrm>
          <a:off x="3841750" y="1360488"/>
          <a:ext cx="1401763" cy="1284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7" name="Egyenlet" r:id="rId5" imgW="457200" imgH="419100" progId="Equation.3">
                  <p:embed/>
                </p:oleObj>
              </mc:Choice>
              <mc:Fallback>
                <p:oleObj name="Egyenlet" r:id="rId5" imgW="457200" imgH="419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1750" y="1360488"/>
                        <a:ext cx="1401763" cy="1284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274638" y="2743200"/>
            <a:ext cx="8640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gravitációs gyorsulás a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gravitációs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erőtér térerőssége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03430" name="Text Box 6"/>
          <p:cNvSpPr txBox="1">
            <a:spLocks noChangeArrowheads="1"/>
          </p:cNvSpPr>
          <p:nvPr/>
        </p:nvSpPr>
        <p:spPr bwMode="auto">
          <a:xfrm>
            <a:off x="292100" y="3173413"/>
            <a:ext cx="86407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Az erőterek másik jellemzője a potenciál, melynek alkalmazásával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03432" name="Text Box 8"/>
          <p:cNvSpPr txBox="1">
            <a:spLocks noChangeArrowheads="1"/>
          </p:cNvSpPr>
          <p:nvPr/>
        </p:nvSpPr>
        <p:spPr bwMode="auto">
          <a:xfrm>
            <a:off x="203200" y="5113338"/>
            <a:ext cx="86407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potenciál: az egységnyi tömegű testen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térerősség ellenében végzett munka.</a:t>
            </a:r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0343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2397075"/>
              </p:ext>
            </p:extLst>
          </p:nvPr>
        </p:nvGraphicFramePr>
        <p:xfrm>
          <a:off x="3232150" y="4833938"/>
          <a:ext cx="2316163" cy="143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" name="Equation" r:id="rId7" imgW="634680" imgH="393480" progId="Equation.3">
                  <p:embed/>
                </p:oleObj>
              </mc:Choice>
              <mc:Fallback>
                <p:oleObj name="Equation" r:id="rId7" imgW="634680" imgH="3934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2150" y="4833938"/>
                        <a:ext cx="2316163" cy="1436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3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3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3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03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034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03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1.11022E-16 L -0.00173 -0.4044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03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03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03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33" grpId="0"/>
      <p:bldP spid="103434" grpId="0"/>
      <p:bldP spid="103426" grpId="0"/>
      <p:bldP spid="103429" grpId="0"/>
      <p:bldP spid="103429" grpId="1"/>
      <p:bldP spid="103430" grpId="0"/>
      <p:bldP spid="103430" grpId="1"/>
      <p:bldP spid="103432" grpId="0"/>
      <p:bldP spid="10343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81" name="Text Box 33"/>
          <p:cNvSpPr txBox="1">
            <a:spLocks noChangeArrowheads="1"/>
          </p:cNvSpPr>
          <p:nvPr/>
        </p:nvSpPr>
        <p:spPr bwMode="auto">
          <a:xfrm>
            <a:off x="323850" y="2479675"/>
            <a:ext cx="81819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Az ‘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’ irányú erőnek a tömegegységre eső része. </a:t>
            </a:r>
          </a:p>
        </p:txBody>
      </p:sp>
      <p:graphicFrame>
        <p:nvGraphicFramePr>
          <p:cNvPr id="10448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3823020"/>
              </p:ext>
            </p:extLst>
          </p:nvPr>
        </p:nvGraphicFramePr>
        <p:xfrm>
          <a:off x="2316163" y="2890838"/>
          <a:ext cx="4027487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9" name="Egyenlet" r:id="rId3" imgW="1714500" imgH="609600" progId="Equation.3">
                  <p:embed/>
                </p:oleObj>
              </mc:Choice>
              <mc:Fallback>
                <p:oleObj name="Egyenlet" r:id="rId3" imgW="1714500" imgH="60960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6163" y="2890838"/>
                        <a:ext cx="4027487" cy="143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  <a:latin typeface="Calibri" panose="020F0502020204030204" pitchFamily="34" charset="0"/>
              </a:rPr>
              <a:t>A nyomás hatása</a:t>
            </a:r>
          </a:p>
        </p:txBody>
      </p:sp>
      <p:graphicFrame>
        <p:nvGraphicFramePr>
          <p:cNvPr id="1044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9633486"/>
              </p:ext>
            </p:extLst>
          </p:nvPr>
        </p:nvGraphicFramePr>
        <p:xfrm>
          <a:off x="3800475" y="1120775"/>
          <a:ext cx="1362075" cy="124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" name="Equation" r:id="rId5" imgW="444240" imgH="406080" progId="Equation.3">
                  <p:embed/>
                </p:oleObj>
              </mc:Choice>
              <mc:Fallback>
                <p:oleObj name="Equation" r:id="rId5" imgW="444240" imgH="4060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0475" y="1120775"/>
                        <a:ext cx="1362075" cy="1246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9" name="Line 11"/>
          <p:cNvSpPr>
            <a:spLocks noChangeShapeType="1"/>
          </p:cNvSpPr>
          <p:nvPr/>
        </p:nvSpPr>
        <p:spPr bwMode="auto">
          <a:xfrm>
            <a:off x="1228725" y="1927225"/>
            <a:ext cx="4894263" cy="966788"/>
          </a:xfrm>
          <a:prstGeom prst="line">
            <a:avLst/>
          </a:prstGeom>
          <a:noFill/>
          <a:ln w="12700">
            <a:solidFill>
              <a:srgbClr val="FE2424"/>
            </a:solidFill>
            <a:prstDash val="lgDashDot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4465" name="Oval 17"/>
          <p:cNvSpPr>
            <a:spLocks noChangeArrowheads="1"/>
          </p:cNvSpPr>
          <p:nvPr/>
        </p:nvSpPr>
        <p:spPr bwMode="auto">
          <a:xfrm>
            <a:off x="4908550" y="2359491"/>
            <a:ext cx="322263" cy="562630"/>
          </a:xfrm>
          <a:prstGeom prst="ellipse">
            <a:avLst/>
          </a:prstGeom>
          <a:solidFill>
            <a:srgbClr val="FF9623"/>
          </a:solidFill>
          <a:ln w="9525">
            <a:round/>
            <a:headEnd/>
            <a:tailEnd/>
          </a:ln>
          <a:effectLst/>
          <a:scene3d>
            <a:camera prst="legacyObliqueTopRight">
              <a:rot lat="0" lon="17699996" rev="0"/>
            </a:camera>
            <a:lightRig rig="legacyFlat3" dir="b"/>
          </a:scene3d>
          <a:sp3d extrusionH="3630600" prstMaterial="legacyWireframe">
            <a:bevelT w="13500" h="13500" prst="angle"/>
            <a:bevelB w="13500" h="13500" prst="angle"/>
            <a:extrusionClr>
              <a:srgbClr val="FF9623"/>
            </a:extrusionClr>
            <a:contourClr>
              <a:srgbClr val="FF9623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  <a:flatTx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4466" name="Line 18"/>
          <p:cNvSpPr>
            <a:spLocks noChangeShapeType="1"/>
          </p:cNvSpPr>
          <p:nvPr/>
        </p:nvSpPr>
        <p:spPr bwMode="auto">
          <a:xfrm>
            <a:off x="5097463" y="3429000"/>
            <a:ext cx="9525" cy="677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4467" name="Line 19"/>
          <p:cNvSpPr>
            <a:spLocks noChangeShapeType="1"/>
          </p:cNvSpPr>
          <p:nvPr/>
        </p:nvSpPr>
        <p:spPr bwMode="auto">
          <a:xfrm>
            <a:off x="2320925" y="2889250"/>
            <a:ext cx="3175" cy="676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4468" name="Line 20"/>
          <p:cNvSpPr>
            <a:spLocks noChangeShapeType="1"/>
          </p:cNvSpPr>
          <p:nvPr/>
        </p:nvSpPr>
        <p:spPr bwMode="auto">
          <a:xfrm>
            <a:off x="2320925" y="3413125"/>
            <a:ext cx="2776538" cy="5667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04469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2419423"/>
              </p:ext>
            </p:extLst>
          </p:nvPr>
        </p:nvGraphicFramePr>
        <p:xfrm>
          <a:off x="3446463" y="3086100"/>
          <a:ext cx="50641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" name="Egyenlet" r:id="rId7" imgW="177646" imgH="228402" progId="Equation.3">
                  <p:embed/>
                </p:oleObj>
              </mc:Choice>
              <mc:Fallback>
                <p:oleObj name="Egyenlet" r:id="rId7" imgW="177646" imgH="228402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6463" y="3086100"/>
                        <a:ext cx="506412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70" name="Text Box 22"/>
          <p:cNvSpPr txBox="1">
            <a:spLocks noChangeArrowheads="1"/>
          </p:cNvSpPr>
          <p:nvPr/>
        </p:nvSpPr>
        <p:spPr bwMode="auto">
          <a:xfrm>
            <a:off x="6134100" y="2640013"/>
            <a:ext cx="395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104471" name="AutoShape 23"/>
          <p:cNvSpPr>
            <a:spLocks/>
          </p:cNvSpPr>
          <p:nvPr/>
        </p:nvSpPr>
        <p:spPr bwMode="auto">
          <a:xfrm>
            <a:off x="625475" y="998538"/>
            <a:ext cx="669925" cy="517525"/>
          </a:xfrm>
          <a:prstGeom prst="borderCallout2">
            <a:avLst>
              <a:gd name="adj1" fmla="val 22088"/>
              <a:gd name="adj2" fmla="val 111375"/>
              <a:gd name="adj3" fmla="val 22088"/>
              <a:gd name="adj4" fmla="val 176778"/>
              <a:gd name="adj5" fmla="val 219324"/>
              <a:gd name="adj6" fmla="val 245736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p</a:t>
            </a:r>
          </a:p>
        </p:txBody>
      </p:sp>
      <p:sp>
        <p:nvSpPr>
          <p:cNvPr id="104472" name="Oval 24"/>
          <p:cNvSpPr>
            <a:spLocks noChangeArrowheads="1"/>
          </p:cNvSpPr>
          <p:nvPr/>
        </p:nvSpPr>
        <p:spPr bwMode="auto">
          <a:xfrm rot="186413">
            <a:off x="2178050" y="1815773"/>
            <a:ext cx="239713" cy="562630"/>
          </a:xfrm>
          <a:prstGeom prst="ellipse">
            <a:avLst/>
          </a:prstGeom>
          <a:solidFill>
            <a:srgbClr val="FF9623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4473" name="Oval 25"/>
          <p:cNvSpPr>
            <a:spLocks noChangeArrowheads="1"/>
          </p:cNvSpPr>
          <p:nvPr/>
        </p:nvSpPr>
        <p:spPr bwMode="auto">
          <a:xfrm rot="186413">
            <a:off x="4946650" y="2358698"/>
            <a:ext cx="239713" cy="562630"/>
          </a:xfrm>
          <a:prstGeom prst="ellipse">
            <a:avLst/>
          </a:prstGeom>
          <a:solidFill>
            <a:srgbClr val="FF9623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4463" name="Line 15"/>
          <p:cNvSpPr>
            <a:spLocks noChangeShapeType="1"/>
          </p:cNvSpPr>
          <p:nvPr/>
        </p:nvSpPr>
        <p:spPr bwMode="auto">
          <a:xfrm flipV="1">
            <a:off x="4327525" y="2090738"/>
            <a:ext cx="1562100" cy="1144587"/>
          </a:xfrm>
          <a:prstGeom prst="line">
            <a:avLst/>
          </a:prstGeom>
          <a:noFill/>
          <a:ln w="12700">
            <a:solidFill>
              <a:srgbClr val="FE2424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4462" name="Line 14"/>
          <p:cNvSpPr>
            <a:spLocks noChangeShapeType="1"/>
          </p:cNvSpPr>
          <p:nvPr/>
        </p:nvSpPr>
        <p:spPr bwMode="auto">
          <a:xfrm>
            <a:off x="5060950" y="1674813"/>
            <a:ext cx="41275" cy="1760537"/>
          </a:xfrm>
          <a:prstGeom prst="line">
            <a:avLst/>
          </a:prstGeom>
          <a:noFill/>
          <a:ln w="12700">
            <a:solidFill>
              <a:srgbClr val="FE2424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4474" name="Line 26"/>
          <p:cNvSpPr>
            <a:spLocks noChangeShapeType="1"/>
          </p:cNvSpPr>
          <p:nvPr/>
        </p:nvSpPr>
        <p:spPr bwMode="auto">
          <a:xfrm flipV="1">
            <a:off x="1546225" y="1544638"/>
            <a:ext cx="1562100" cy="1144587"/>
          </a:xfrm>
          <a:prstGeom prst="line">
            <a:avLst/>
          </a:prstGeom>
          <a:noFill/>
          <a:ln w="12700">
            <a:solidFill>
              <a:srgbClr val="FE2424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4475" name="Line 27"/>
          <p:cNvSpPr>
            <a:spLocks noChangeShapeType="1"/>
          </p:cNvSpPr>
          <p:nvPr/>
        </p:nvSpPr>
        <p:spPr bwMode="auto">
          <a:xfrm>
            <a:off x="2279650" y="1128713"/>
            <a:ext cx="41275" cy="1760537"/>
          </a:xfrm>
          <a:prstGeom prst="line">
            <a:avLst/>
          </a:prstGeom>
          <a:noFill/>
          <a:ln w="12700">
            <a:solidFill>
              <a:srgbClr val="FE2424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4476" name="AutoShape 28"/>
          <p:cNvSpPr>
            <a:spLocks/>
          </p:cNvSpPr>
          <p:nvPr/>
        </p:nvSpPr>
        <p:spPr bwMode="auto">
          <a:xfrm>
            <a:off x="6405563" y="1238250"/>
            <a:ext cx="1690687" cy="990600"/>
          </a:xfrm>
          <a:prstGeom prst="borderCallout2">
            <a:avLst>
              <a:gd name="adj1" fmla="val 11537"/>
              <a:gd name="adj2" fmla="val -4509"/>
              <a:gd name="adj3" fmla="val 11537"/>
              <a:gd name="adj4" fmla="val -40000"/>
              <a:gd name="adj5" fmla="val 125162"/>
              <a:gd name="adj6" fmla="val -77463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hu-HU" sz="2400" b="1" i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04477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131923"/>
              </p:ext>
            </p:extLst>
          </p:nvPr>
        </p:nvGraphicFramePr>
        <p:xfrm>
          <a:off x="6391275" y="1236663"/>
          <a:ext cx="1709738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" name="Egyenlet" r:id="rId9" imgW="660113" imgH="393529" progId="Equation.3">
                  <p:embed/>
                </p:oleObj>
              </mc:Choice>
              <mc:Fallback>
                <p:oleObj name="Egyenlet" r:id="rId9" imgW="660113" imgH="393529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1275" y="1236663"/>
                        <a:ext cx="1709738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78" name="Text Box 30"/>
          <p:cNvSpPr txBox="1">
            <a:spLocks noChangeArrowheads="1"/>
          </p:cNvSpPr>
          <p:nvPr/>
        </p:nvSpPr>
        <p:spPr bwMode="auto">
          <a:xfrm>
            <a:off x="504825" y="4173538"/>
            <a:ext cx="81819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Az ‘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’ irányú erő a két véglapon ébredő nyomások különbségének és a keresztmetszetnek a szorzata. </a:t>
            </a:r>
          </a:p>
        </p:txBody>
      </p:sp>
      <p:graphicFrame>
        <p:nvGraphicFramePr>
          <p:cNvPr id="104479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050"/>
              </p:ext>
            </p:extLst>
          </p:nvPr>
        </p:nvGraphicFramePr>
        <p:xfrm>
          <a:off x="2724150" y="4911725"/>
          <a:ext cx="310197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3" name="Egyenlet" r:id="rId11" imgW="1028254" imgH="393529" progId="Equation.3">
                  <p:embed/>
                </p:oleObj>
              </mc:Choice>
              <mc:Fallback>
                <p:oleObj name="Egyenlet" r:id="rId11" imgW="1028254" imgH="393529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4150" y="4911725"/>
                        <a:ext cx="3101975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80" name="AutoShape 32"/>
          <p:cNvSpPr>
            <a:spLocks/>
          </p:cNvSpPr>
          <p:nvPr/>
        </p:nvSpPr>
        <p:spPr bwMode="auto">
          <a:xfrm>
            <a:off x="6149975" y="3405188"/>
            <a:ext cx="669925" cy="517525"/>
          </a:xfrm>
          <a:prstGeom prst="borderCallout2">
            <a:avLst>
              <a:gd name="adj1" fmla="val 22088"/>
              <a:gd name="adj2" fmla="val -11375"/>
              <a:gd name="adj3" fmla="val 22088"/>
              <a:gd name="adj4" fmla="val -80333"/>
              <a:gd name="adj5" fmla="val -113806"/>
              <a:gd name="adj6" fmla="val -152843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104483" name="Text Box 35"/>
          <p:cNvSpPr txBox="1">
            <a:spLocks noChangeArrowheads="1"/>
          </p:cNvSpPr>
          <p:nvPr/>
        </p:nvSpPr>
        <p:spPr bwMode="auto">
          <a:xfrm>
            <a:off x="463550" y="4432300"/>
            <a:ext cx="81819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 nyomásból származó erők tömegegységre eső hányada vektoriálisan</a:t>
            </a:r>
          </a:p>
        </p:txBody>
      </p:sp>
      <p:graphicFrame>
        <p:nvGraphicFramePr>
          <p:cNvPr id="104484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4232236"/>
              </p:ext>
            </p:extLst>
          </p:nvPr>
        </p:nvGraphicFramePr>
        <p:xfrm>
          <a:off x="3797300" y="5276850"/>
          <a:ext cx="1252538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" name="Egyenlet" r:id="rId13" imgW="533169" imgH="418918" progId="Equation.3">
                  <p:embed/>
                </p:oleObj>
              </mc:Choice>
              <mc:Fallback>
                <p:oleObj name="Egyenlet" r:id="rId13" imgW="533169" imgH="418918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7300" y="5276850"/>
                        <a:ext cx="1252538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4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4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4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4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4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04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4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4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04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04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04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4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4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4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4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4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4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4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4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4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4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4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104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04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1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104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04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04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104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1000"/>
                                        <p:tgtEl>
                                          <p:spTgt spid="104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104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104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104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1044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1" dur="1000"/>
                                        <p:tgtEl>
                                          <p:spTgt spid="1044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104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104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1044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1" dur="1000"/>
                                        <p:tgtEl>
                                          <p:spTgt spid="1044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104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104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104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104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104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1044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1044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1044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04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104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1000"/>
                                        <p:tgtEl>
                                          <p:spTgt spid="104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104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04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1" dur="1000"/>
                                        <p:tgtEl>
                                          <p:spTgt spid="1044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104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104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6" dur="1000"/>
                                        <p:tgtEl>
                                          <p:spTgt spid="1044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04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104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1044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04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04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1000"/>
                                        <p:tgtEl>
                                          <p:spTgt spid="1044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04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04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1044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22222E-6 L -4.72222E-6 -0.52685 " pathEditMode="relative" rAng="0" ptsTypes="AA">
                                      <p:cBhvr>
                                        <p:cTn id="215" dur="2000" fill="hold"/>
                                        <p:tgtEl>
                                          <p:spTgt spid="1044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21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04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104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104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 nodeType="afterGroup">
                            <p:stCondLst>
                              <p:cond delay="5450"/>
                            </p:stCondLst>
                            <p:childTnLst>
                              <p:par>
                                <p:cTn id="2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04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104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 nodeType="clickPar">
                      <p:stCondLst>
                        <p:cond delay="indefinite"/>
                      </p:stCondLst>
                      <p:childTnLst>
                        <p:par>
                          <p:cTn id="2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04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104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04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23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104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104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81" grpId="0"/>
      <p:bldP spid="104450" grpId="0"/>
      <p:bldP spid="104459" grpId="0" animBg="1"/>
      <p:bldP spid="104459" grpId="1" animBg="1"/>
      <p:bldP spid="104465" grpId="0" animBg="1"/>
      <p:bldP spid="104465" grpId="1" animBg="1"/>
      <p:bldP spid="104466" grpId="0" animBg="1"/>
      <p:bldP spid="104466" grpId="1" animBg="1"/>
      <p:bldP spid="104467" grpId="0" animBg="1"/>
      <p:bldP spid="104467" grpId="1" animBg="1"/>
      <p:bldP spid="104468" grpId="0" animBg="1"/>
      <p:bldP spid="104468" grpId="1" animBg="1"/>
      <p:bldP spid="104470" grpId="0"/>
      <p:bldP spid="104470" grpId="1"/>
      <p:bldP spid="104471" grpId="0" animBg="1"/>
      <p:bldP spid="104471" grpId="1" animBg="1"/>
      <p:bldP spid="104472" grpId="0" animBg="1"/>
      <p:bldP spid="104472" grpId="1" animBg="1"/>
      <p:bldP spid="104473" grpId="0" animBg="1"/>
      <p:bldP spid="104473" grpId="1" animBg="1"/>
      <p:bldP spid="104463" grpId="0" animBg="1"/>
      <p:bldP spid="104463" grpId="1" animBg="1"/>
      <p:bldP spid="104462" grpId="0" animBg="1"/>
      <p:bldP spid="104462" grpId="1" animBg="1"/>
      <p:bldP spid="104474" grpId="0" animBg="1"/>
      <p:bldP spid="104474" grpId="1" animBg="1"/>
      <p:bldP spid="104475" grpId="0" animBg="1"/>
      <p:bldP spid="104475" grpId="1" animBg="1"/>
      <p:bldP spid="104476" grpId="0" animBg="1"/>
      <p:bldP spid="104476" grpId="1" animBg="1"/>
      <p:bldP spid="104478" grpId="0"/>
      <p:bldP spid="104478" grpId="1"/>
      <p:bldP spid="104480" grpId="0" animBg="1"/>
      <p:bldP spid="104480" grpId="1" animBg="1"/>
      <p:bldP spid="10448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FF9623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u-HU" sz="4000" b="1" smtClean="0">
                <a:solidFill>
                  <a:schemeClr val="tx1"/>
                </a:solidFill>
                <a:latin typeface="Calibri" panose="020F0502020204030204" pitchFamily="34" charset="0"/>
              </a:rPr>
              <a:t>Az Euler-egyenlet</a:t>
            </a:r>
          </a:p>
        </p:txBody>
      </p:sp>
      <p:graphicFrame>
        <p:nvGraphicFramePr>
          <p:cNvPr id="1054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6966913"/>
              </p:ext>
            </p:extLst>
          </p:nvPr>
        </p:nvGraphicFramePr>
        <p:xfrm>
          <a:off x="854075" y="1381125"/>
          <a:ext cx="7389813" cy="145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Equation" r:id="rId3" imgW="1688760" imgH="419040" progId="Equation.3">
                  <p:embed/>
                </p:oleObj>
              </mc:Choice>
              <mc:Fallback>
                <p:oleObj name="Equation" r:id="rId3" imgW="168876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075" y="1381125"/>
                        <a:ext cx="7389813" cy="1452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700088" y="3049588"/>
            <a:ext cx="78168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Az egyenlet összenyomható és összenyomhatatlan ideális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kontinuumok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stacionárius és instacionárius áramlásaira érvényes.</a:t>
            </a:r>
          </a:p>
        </p:txBody>
      </p:sp>
      <p:sp>
        <p:nvSpPr>
          <p:cNvPr id="105478" name="Text Box 6"/>
          <p:cNvSpPr txBox="1">
            <a:spLocks noChangeArrowheads="1"/>
          </p:cNvSpPr>
          <p:nvPr/>
        </p:nvSpPr>
        <p:spPr bwMode="auto">
          <a:xfrm>
            <a:off x="827088" y="4408488"/>
            <a:ext cx="78168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Az egyenlet, mint a differenciál egyenletek általánosságban, nem alkalmas közvetlen számításokra. Ehhez a differenciál egyenletet meg kell oldani, azaz integrálni kell!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5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5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5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/>
      <p:bldP spid="105477" grpId="0"/>
      <p:bldP spid="1054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1138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  <a:latin typeface="Calibri" panose="020F0502020204030204" pitchFamily="34" charset="0"/>
              </a:rPr>
              <a:t>Az Euler-egyenlet integrálása egy áramvonal mentén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106502" name="Text Box 6"/>
          <p:cNvSpPr txBox="1">
            <a:spLocks noChangeArrowheads="1"/>
          </p:cNvSpPr>
          <p:nvPr/>
        </p:nvSpPr>
        <p:spPr bwMode="auto">
          <a:xfrm>
            <a:off x="658813" y="1543050"/>
            <a:ext cx="7816850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Ilyen módon egy olyan egyenlethez jutunk, mely az áramló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tömegegységére vonatkozóan a gyorsító erők által végzett munka és a ható erőterek által generált erők valamint a nyomásból származó erők által végzett munkának az egyensúlyát adja meg.</a:t>
            </a:r>
          </a:p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Ez egyfajta energia-megmaradási egyenlet lesz.</a:t>
            </a:r>
          </a:p>
        </p:txBody>
      </p: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874713" y="1546225"/>
            <a:ext cx="78168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Az egyszerűség kedvéért csak az ‘</a:t>
            </a:r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’ irányú komponens egyenlettel dolgozva az Euler-egyenlet bal oldalát</a:t>
            </a:r>
          </a:p>
        </p:txBody>
      </p:sp>
      <p:graphicFrame>
        <p:nvGraphicFramePr>
          <p:cNvPr id="1065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4655553"/>
              </p:ext>
            </p:extLst>
          </p:nvPr>
        </p:nvGraphicFramePr>
        <p:xfrm>
          <a:off x="2416175" y="2493963"/>
          <a:ext cx="4725988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4" name="Egyenlet" r:id="rId3" imgW="1778000" imgH="419100" progId="Equation.3">
                  <p:embed/>
                </p:oleObj>
              </mc:Choice>
              <mc:Fallback>
                <p:oleObj name="Egyenlet" r:id="rId3" imgW="1778000" imgH="419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6175" y="2493963"/>
                        <a:ext cx="4725988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9945756"/>
              </p:ext>
            </p:extLst>
          </p:nvPr>
        </p:nvGraphicFramePr>
        <p:xfrm>
          <a:off x="4660900" y="3933825"/>
          <a:ext cx="4189413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5" name="Egyenlet" r:id="rId5" imgW="2197100" imgH="482600" progId="Equation.3">
                  <p:embed/>
                </p:oleObj>
              </mc:Choice>
              <mc:Fallback>
                <p:oleObj name="Egyenlet" r:id="rId5" imgW="2197100" imgH="482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0900" y="3933825"/>
                        <a:ext cx="4189413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5" name="Text Box 9"/>
          <p:cNvSpPr txBox="1">
            <a:spLocks noChangeArrowheads="1"/>
          </p:cNvSpPr>
          <p:nvPr/>
        </p:nvSpPr>
        <p:spPr bwMode="auto">
          <a:xfrm>
            <a:off x="968375" y="3422650"/>
            <a:ext cx="7816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alakítsuk át, bővitsük ki</a:t>
            </a:r>
          </a:p>
        </p:txBody>
      </p:sp>
      <p:graphicFrame>
        <p:nvGraphicFramePr>
          <p:cNvPr id="106506" name="Objec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3434358"/>
              </p:ext>
            </p:extLst>
          </p:nvPr>
        </p:nvGraphicFramePr>
        <p:xfrm>
          <a:off x="312738" y="3935413"/>
          <a:ext cx="4368800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6" name="Egyenlet" r:id="rId7" imgW="1778000" imgH="419100" progId="Equation.3">
                  <p:embed/>
                </p:oleObj>
              </mc:Choice>
              <mc:Fallback>
                <p:oleObj name="Egyenlet" r:id="rId7" imgW="1778000" imgH="419100" progId="Equation.3">
                  <p:embed/>
                  <p:pic>
                    <p:nvPicPr>
                      <p:cNvPr id="0" name="Object 10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738" y="3935413"/>
                        <a:ext cx="4368800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7" name="Text Box 11"/>
          <p:cNvSpPr txBox="1">
            <a:spLocks noChangeArrowheads="1"/>
          </p:cNvSpPr>
          <p:nvPr/>
        </p:nvSpPr>
        <p:spPr bwMode="auto">
          <a:xfrm>
            <a:off x="803275" y="2403475"/>
            <a:ext cx="7816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Átrendezés után</a:t>
            </a: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graphicFrame>
        <p:nvGraphicFramePr>
          <p:cNvPr id="10650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031899"/>
              </p:ext>
            </p:extLst>
          </p:nvPr>
        </p:nvGraphicFramePr>
        <p:xfrm>
          <a:off x="609600" y="2924175"/>
          <a:ext cx="803592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7" name="Egyenlet" r:id="rId8" imgW="3911600" imgH="508000" progId="Equation.3">
                  <p:embed/>
                </p:oleObj>
              </mc:Choice>
              <mc:Fallback>
                <p:oleObj name="Egyenlet" r:id="rId8" imgW="3911600" imgH="508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924175"/>
                        <a:ext cx="8035925" cy="95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0" y="31099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graphicFrame>
        <p:nvGraphicFramePr>
          <p:cNvPr id="1065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9282456"/>
              </p:ext>
            </p:extLst>
          </p:nvPr>
        </p:nvGraphicFramePr>
        <p:xfrm>
          <a:off x="349250" y="4760913"/>
          <a:ext cx="8456613" cy="137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8" name="Egyenlet" r:id="rId10" imgW="3213100" imgH="533400" progId="Equation.3">
                  <p:embed/>
                </p:oleObj>
              </mc:Choice>
              <mc:Fallback>
                <p:oleObj name="Egyenlet" r:id="rId10" imgW="3213100" imgH="533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" y="4760913"/>
                        <a:ext cx="8456613" cy="1379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12" name="Text Box 16"/>
          <p:cNvSpPr txBox="1">
            <a:spLocks noChangeArrowheads="1"/>
          </p:cNvSpPr>
          <p:nvPr/>
        </p:nvSpPr>
        <p:spPr bwMode="auto">
          <a:xfrm>
            <a:off x="744538" y="3960813"/>
            <a:ext cx="78168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Egyszerűsítő jelölések bevezetésével az Euler-egyenlet ‘</a:t>
            </a:r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’ irányú komponensének integrálásra kész alakja</a:t>
            </a:r>
          </a:p>
        </p:txBody>
      </p:sp>
      <p:sp>
        <p:nvSpPr>
          <p:cNvPr id="1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6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065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6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06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065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 -0.37338 " pathEditMode="relative" ptsTypes="AA">
                                      <p:cBhvr>
                                        <p:cTn id="68" dur="2000" fill="hold"/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 -0.37338 " pathEditMode="relative" ptsTypes="AA">
                                      <p:cBhvr>
                                        <p:cTn id="70" dur="2000" fill="hold"/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06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06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106502" grpId="0"/>
      <p:bldP spid="106502" grpId="1"/>
      <p:bldP spid="106503" grpId="0"/>
      <p:bldP spid="106503" grpId="1"/>
      <p:bldP spid="106505" grpId="0"/>
      <p:bldP spid="106505" grpId="1"/>
      <p:bldP spid="106507" grpId="0"/>
      <p:bldP spid="1065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1113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  <a:latin typeface="Calibri" panose="020F0502020204030204" pitchFamily="34" charset="0"/>
              </a:rPr>
              <a:t>Az Euler-egyenlet integrálása egy áramvonal mentén</a:t>
            </a:r>
          </a:p>
        </p:txBody>
      </p:sp>
      <p:graphicFrame>
        <p:nvGraphicFramePr>
          <p:cNvPr id="1075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4557309"/>
              </p:ext>
            </p:extLst>
          </p:nvPr>
        </p:nvGraphicFramePr>
        <p:xfrm>
          <a:off x="874713" y="1423988"/>
          <a:ext cx="7588250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1" name="Egyenlet" r:id="rId3" imgW="3213100" imgH="533400" progId="Equation.3">
                  <p:embed/>
                </p:oleObj>
              </mc:Choice>
              <mc:Fallback>
                <p:oleObj name="Egyenlet" r:id="rId3" imgW="3213100" imgH="533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713" y="1423988"/>
                        <a:ext cx="7588250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6" name="Text Box 6"/>
          <p:cNvSpPr txBox="1">
            <a:spLocks noChangeArrowheads="1"/>
          </p:cNvSpPr>
          <p:nvPr/>
        </p:nvSpPr>
        <p:spPr bwMode="auto">
          <a:xfrm>
            <a:off x="735013" y="2709863"/>
            <a:ext cx="7816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Vektoriális formában</a:t>
            </a:r>
          </a:p>
        </p:txBody>
      </p:sp>
      <p:graphicFrame>
        <p:nvGraphicFramePr>
          <p:cNvPr id="1075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151154"/>
              </p:ext>
            </p:extLst>
          </p:nvPr>
        </p:nvGraphicFramePr>
        <p:xfrm>
          <a:off x="765175" y="3159125"/>
          <a:ext cx="7869238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2" name="Egyenlet" r:id="rId5" imgW="2527300" imgH="482600" progId="Equation.3">
                  <p:embed/>
                </p:oleObj>
              </mc:Choice>
              <mc:Fallback>
                <p:oleObj name="Egyenlet" r:id="rId5" imgW="2527300" imgH="482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175" y="3159125"/>
                        <a:ext cx="7869238" cy="1263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Rectangle 9"/>
          <p:cNvSpPr>
            <a:spLocks noChangeArrowheads="1"/>
          </p:cNvSpPr>
          <p:nvPr/>
        </p:nvSpPr>
        <p:spPr bwMode="auto">
          <a:xfrm>
            <a:off x="0" y="3014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graphicFrame>
        <p:nvGraphicFramePr>
          <p:cNvPr id="1075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531265"/>
              </p:ext>
            </p:extLst>
          </p:nvPr>
        </p:nvGraphicFramePr>
        <p:xfrm>
          <a:off x="514350" y="3662363"/>
          <a:ext cx="8185150" cy="106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3" name="Equation" r:id="rId7" imgW="3619440" imgH="482400" progId="Equation.3">
                  <p:embed/>
                </p:oleObj>
              </mc:Choice>
              <mc:Fallback>
                <p:oleObj name="Equation" r:id="rId7" imgW="3619440" imgH="482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" y="3662363"/>
                        <a:ext cx="8185150" cy="1062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30" name="Text Box 10"/>
          <p:cNvSpPr txBox="1">
            <a:spLocks noChangeArrowheads="1"/>
          </p:cNvSpPr>
          <p:nvPr/>
        </p:nvSpPr>
        <p:spPr bwMode="auto">
          <a:xfrm>
            <a:off x="784225" y="2697163"/>
            <a:ext cx="78168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Az áramvonal </a:t>
            </a:r>
            <a:r>
              <a:rPr lang="hu-HU" sz="24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ds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ívelemével szorozva és kijelölve az integrálást</a:t>
            </a:r>
          </a:p>
        </p:txBody>
      </p:sp>
      <p:sp>
        <p:nvSpPr>
          <p:cNvPr id="107531" name="Text Box 11"/>
          <p:cNvSpPr txBox="1">
            <a:spLocks noChangeArrowheads="1"/>
          </p:cNvSpPr>
          <p:nvPr/>
        </p:nvSpPr>
        <p:spPr bwMode="auto">
          <a:xfrm>
            <a:off x="701675" y="4740275"/>
            <a:ext cx="78168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Tekintettel arra, hogy a bal oldal második tagjában és a jobb oldal mindkét tagjában hely szerinti deriválás és ugyancsak hely szerinti integrálás van kijelölve, az egyenlet jelentősen egyszerűsödik</a:t>
            </a:r>
          </a:p>
        </p:txBody>
      </p:sp>
      <p:sp>
        <p:nvSpPr>
          <p:cNvPr id="12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96296E-6 L 2.22222E-6 -0.25324 " pathEditMode="relative" ptsTypes="AA">
                                      <p:cBhvr>
                                        <p:cTn id="41" dur="20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4" grpId="0"/>
      <p:bldP spid="107526" grpId="0"/>
      <p:bldP spid="107526" grpId="1"/>
      <p:bldP spid="107530" grpId="0"/>
      <p:bldP spid="1075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60" name="Rectangle 16"/>
          <p:cNvSpPr>
            <a:spLocks noChangeArrowheads="1"/>
          </p:cNvSpPr>
          <p:nvPr/>
        </p:nvSpPr>
        <p:spPr bwMode="auto">
          <a:xfrm>
            <a:off x="1022350" y="1819959"/>
            <a:ext cx="3390900" cy="1440000"/>
          </a:xfrm>
          <a:prstGeom prst="rect">
            <a:avLst/>
          </a:prstGeom>
          <a:solidFill>
            <a:srgbClr val="00506E">
              <a:alpha val="749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8566" name="Rectangle 22"/>
          <p:cNvSpPr>
            <a:spLocks noChangeArrowheads="1"/>
          </p:cNvSpPr>
          <p:nvPr/>
        </p:nvSpPr>
        <p:spPr bwMode="auto">
          <a:xfrm>
            <a:off x="960438" y="1810431"/>
            <a:ext cx="4411662" cy="1440000"/>
          </a:xfrm>
          <a:prstGeom prst="rect">
            <a:avLst/>
          </a:prstGeom>
          <a:solidFill>
            <a:srgbClr val="00506E">
              <a:alpha val="749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8558" name="Rectangle 14"/>
          <p:cNvSpPr>
            <a:spLocks noChangeArrowheads="1"/>
          </p:cNvSpPr>
          <p:nvPr/>
        </p:nvSpPr>
        <p:spPr bwMode="auto">
          <a:xfrm>
            <a:off x="4376738" y="1820907"/>
            <a:ext cx="4144962" cy="1440000"/>
          </a:xfrm>
          <a:prstGeom prst="rect">
            <a:avLst/>
          </a:prstGeom>
          <a:solidFill>
            <a:srgbClr val="00506E">
              <a:alpha val="749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8554" name="Rectangle 10"/>
          <p:cNvSpPr>
            <a:spLocks noChangeArrowheads="1"/>
          </p:cNvSpPr>
          <p:nvPr/>
        </p:nvSpPr>
        <p:spPr bwMode="auto">
          <a:xfrm>
            <a:off x="3489325" y="1819364"/>
            <a:ext cx="4862513" cy="1440000"/>
          </a:xfrm>
          <a:prstGeom prst="rect">
            <a:avLst/>
          </a:prstGeom>
          <a:solidFill>
            <a:srgbClr val="00506E">
              <a:alpha val="749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8553" name="Rectangle 9"/>
          <p:cNvSpPr>
            <a:spLocks noChangeArrowheads="1"/>
          </p:cNvSpPr>
          <p:nvPr/>
        </p:nvSpPr>
        <p:spPr bwMode="auto">
          <a:xfrm>
            <a:off x="2525713" y="1815676"/>
            <a:ext cx="6013450" cy="1440000"/>
          </a:xfrm>
          <a:prstGeom prst="rect">
            <a:avLst/>
          </a:prstGeom>
          <a:solidFill>
            <a:srgbClr val="00506E">
              <a:alpha val="749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8564" name="Rectangle 20"/>
          <p:cNvSpPr>
            <a:spLocks noChangeArrowheads="1"/>
          </p:cNvSpPr>
          <p:nvPr/>
        </p:nvSpPr>
        <p:spPr bwMode="auto">
          <a:xfrm>
            <a:off x="7553325" y="1815976"/>
            <a:ext cx="1158875" cy="1440000"/>
          </a:xfrm>
          <a:prstGeom prst="rect">
            <a:avLst/>
          </a:prstGeom>
          <a:solidFill>
            <a:srgbClr val="00506E">
              <a:alpha val="749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8567" name="Text Box 23"/>
          <p:cNvSpPr txBox="1">
            <a:spLocks noChangeArrowheads="1"/>
          </p:cNvSpPr>
          <p:nvPr/>
        </p:nvSpPr>
        <p:spPr bwMode="auto">
          <a:xfrm>
            <a:off x="225425" y="3436938"/>
            <a:ext cx="859472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Bernoulli-egyenlet az áramló ideális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tömegegységére eső energiamennyiségek és munkavégző-képességek összegének állandóságát mondja ki egy kiválasztott áramvonal két pontjára vonatkoztatva.</a:t>
            </a:r>
          </a:p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Ilyen értelemben a  Bernoulli-egyenlet az energia-megmaradás törvényének speciálisan az áramló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kontinuumokra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megfogalmazott formája.</a:t>
            </a:r>
          </a:p>
        </p:txBody>
      </p:sp>
      <p:sp>
        <p:nvSpPr>
          <p:cNvPr id="108562" name="AutoShape 18"/>
          <p:cNvSpPr>
            <a:spLocks/>
          </p:cNvSpPr>
          <p:nvPr/>
        </p:nvSpPr>
        <p:spPr bwMode="auto">
          <a:xfrm>
            <a:off x="311150" y="4313238"/>
            <a:ext cx="3997325" cy="1109662"/>
          </a:xfrm>
          <a:prstGeom prst="borderCallout2">
            <a:avLst>
              <a:gd name="adj1" fmla="val 10301"/>
              <a:gd name="adj2" fmla="val 101907"/>
              <a:gd name="adj3" fmla="val 10301"/>
              <a:gd name="adj4" fmla="val 106829"/>
              <a:gd name="adj5" fmla="val -77968"/>
              <a:gd name="adj6" fmla="val 112866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nyomásból származó erők által az áramló ideális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tömegegységén végzett munka</a:t>
            </a:r>
          </a:p>
        </p:txBody>
      </p:sp>
      <p:sp>
        <p:nvSpPr>
          <p:cNvPr id="108565" name="AutoShape 21"/>
          <p:cNvSpPr>
            <a:spLocks/>
          </p:cNvSpPr>
          <p:nvPr/>
        </p:nvSpPr>
        <p:spPr bwMode="auto">
          <a:xfrm>
            <a:off x="709613" y="4283075"/>
            <a:ext cx="3997325" cy="1398588"/>
          </a:xfrm>
          <a:prstGeom prst="borderCallout2">
            <a:avLst>
              <a:gd name="adj1" fmla="val 8171"/>
              <a:gd name="adj2" fmla="val 101907"/>
              <a:gd name="adj3" fmla="val 8171"/>
              <a:gd name="adj4" fmla="val 137213"/>
              <a:gd name="adj5" fmla="val -63903"/>
              <a:gd name="adj6" fmla="val 144796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Az áramlásban lévő örvények által felemésztett energia az áramló ideális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tömegegységére vonatkoztatva</a:t>
            </a:r>
          </a:p>
        </p:txBody>
      </p:sp>
      <p:graphicFrame>
        <p:nvGraphicFramePr>
          <p:cNvPr id="10854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7175759"/>
              </p:ext>
            </p:extLst>
          </p:nvPr>
        </p:nvGraphicFramePr>
        <p:xfrm>
          <a:off x="1114425" y="1833563"/>
          <a:ext cx="7038975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9" name="Egyenlet" r:id="rId3" imgW="2832100" imgH="533400" progId="Equation.3">
                  <p:embed/>
                </p:oleObj>
              </mc:Choice>
              <mc:Fallback>
                <p:oleObj name="Egyenlet" r:id="rId3" imgW="2832100" imgH="533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4425" y="1833563"/>
                        <a:ext cx="7038975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57" name="Rectangle 13"/>
          <p:cNvSpPr>
            <a:spLocks noChangeArrowheads="1"/>
          </p:cNvSpPr>
          <p:nvPr/>
        </p:nvSpPr>
        <p:spPr bwMode="auto">
          <a:xfrm>
            <a:off x="760413" y="1816788"/>
            <a:ext cx="2781300" cy="1440000"/>
          </a:xfrm>
          <a:prstGeom prst="rect">
            <a:avLst/>
          </a:prstGeom>
          <a:solidFill>
            <a:srgbClr val="00506E">
              <a:alpha val="749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8563" name="Rectangle 19"/>
          <p:cNvSpPr>
            <a:spLocks noChangeArrowheads="1"/>
          </p:cNvSpPr>
          <p:nvPr/>
        </p:nvSpPr>
        <p:spPr bwMode="auto">
          <a:xfrm>
            <a:off x="979488" y="1821540"/>
            <a:ext cx="4365625" cy="1440000"/>
          </a:xfrm>
          <a:prstGeom prst="rect">
            <a:avLst/>
          </a:prstGeom>
          <a:solidFill>
            <a:srgbClr val="00506E">
              <a:alpha val="749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8555" name="Rectangle 11"/>
          <p:cNvSpPr>
            <a:spLocks noChangeArrowheads="1"/>
          </p:cNvSpPr>
          <p:nvPr/>
        </p:nvSpPr>
        <p:spPr bwMode="auto">
          <a:xfrm>
            <a:off x="866775" y="1822365"/>
            <a:ext cx="1409700" cy="1440000"/>
          </a:xfrm>
          <a:prstGeom prst="rect">
            <a:avLst/>
          </a:prstGeom>
          <a:solidFill>
            <a:srgbClr val="00506E">
              <a:alpha val="749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8561" name="Rectangle 17"/>
          <p:cNvSpPr>
            <a:spLocks noChangeArrowheads="1"/>
          </p:cNvSpPr>
          <p:nvPr/>
        </p:nvSpPr>
        <p:spPr bwMode="auto">
          <a:xfrm>
            <a:off x="5372100" y="1821065"/>
            <a:ext cx="3138488" cy="1440000"/>
          </a:xfrm>
          <a:prstGeom prst="rect">
            <a:avLst/>
          </a:prstGeom>
          <a:solidFill>
            <a:srgbClr val="00506E">
              <a:alpha val="749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11138"/>
            <a:ext cx="8229600" cy="1514475"/>
          </a:xfrm>
          <a:noFill/>
        </p:spPr>
        <p:txBody>
          <a:bodyPr/>
          <a:lstStyle/>
          <a:p>
            <a:pPr eaLnBrk="1" hangingPunct="1"/>
            <a:r>
              <a:rPr lang="hu-HU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Euler-egyenlet áramvonal mentén történő integrálása a Bernoulli-egyenletet eredményezi</a:t>
            </a:r>
          </a:p>
        </p:txBody>
      </p:sp>
      <p:sp>
        <p:nvSpPr>
          <p:cNvPr id="108550" name="AutoShape 6"/>
          <p:cNvSpPr>
            <a:spLocks/>
          </p:cNvSpPr>
          <p:nvPr/>
        </p:nvSpPr>
        <p:spPr bwMode="auto">
          <a:xfrm>
            <a:off x="4017963" y="4606925"/>
            <a:ext cx="3997325" cy="1127125"/>
          </a:xfrm>
          <a:prstGeom prst="borderCallout2">
            <a:avLst>
              <a:gd name="adj1" fmla="val 10139"/>
              <a:gd name="adj2" fmla="val -1907"/>
              <a:gd name="adj3" fmla="val 10139"/>
              <a:gd name="adj4" fmla="val -54370"/>
              <a:gd name="adj5" fmla="val -110139"/>
              <a:gd name="adj6" fmla="val -6144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Tehetetlenségi erők munkája az áramló ideális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tömegegységére vonatkoztatva</a:t>
            </a:r>
          </a:p>
        </p:txBody>
      </p:sp>
      <p:sp>
        <p:nvSpPr>
          <p:cNvPr id="108556" name="AutoShape 12"/>
          <p:cNvSpPr>
            <a:spLocks/>
          </p:cNvSpPr>
          <p:nvPr/>
        </p:nvSpPr>
        <p:spPr bwMode="auto">
          <a:xfrm>
            <a:off x="3221038" y="4660900"/>
            <a:ext cx="3997325" cy="1127125"/>
          </a:xfrm>
          <a:prstGeom prst="borderCallout2">
            <a:avLst>
              <a:gd name="adj1" fmla="val 10139"/>
              <a:gd name="adj2" fmla="val -1907"/>
              <a:gd name="adj3" fmla="val 10139"/>
              <a:gd name="adj4" fmla="val -11199"/>
              <a:gd name="adj5" fmla="val -114083"/>
              <a:gd name="adj6" fmla="val -12431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Az áramló ideális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tömegegységére eső mozgási energia</a:t>
            </a:r>
          </a:p>
        </p:txBody>
      </p:sp>
      <p:sp>
        <p:nvSpPr>
          <p:cNvPr id="108559" name="AutoShape 15"/>
          <p:cNvSpPr>
            <a:spLocks/>
          </p:cNvSpPr>
          <p:nvPr/>
        </p:nvSpPr>
        <p:spPr bwMode="auto">
          <a:xfrm>
            <a:off x="4443413" y="4624388"/>
            <a:ext cx="3997325" cy="1109662"/>
          </a:xfrm>
          <a:prstGeom prst="borderCallout2">
            <a:avLst>
              <a:gd name="adj1" fmla="val 10301"/>
              <a:gd name="adj2" fmla="val -1907"/>
              <a:gd name="adj3" fmla="val 10301"/>
              <a:gd name="adj4" fmla="val -7745"/>
              <a:gd name="adj5" fmla="val -107583"/>
              <a:gd name="adj6" fmla="val -14931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potenciálos erőterek által az áramló ideális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tömegegységén végzett munka</a:t>
            </a:r>
          </a:p>
        </p:txBody>
      </p:sp>
      <p:sp>
        <p:nvSpPr>
          <p:cNvPr id="22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8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85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08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08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08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085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085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085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5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08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108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108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108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1000"/>
                                        <p:tgtEl>
                                          <p:spTgt spid="108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1085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08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08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08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08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08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08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08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08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108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108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0" dur="1000"/>
                                        <p:tgtEl>
                                          <p:spTgt spid="1085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1085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08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108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1085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1085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08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08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08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08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08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08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08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08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08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08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08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08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60" grpId="0" animBg="1"/>
      <p:bldP spid="108560" grpId="1" animBg="1"/>
      <p:bldP spid="108566" grpId="0" animBg="1"/>
      <p:bldP spid="108558" grpId="0" animBg="1"/>
      <p:bldP spid="108558" grpId="1" animBg="1"/>
      <p:bldP spid="108554" grpId="0" animBg="1"/>
      <p:bldP spid="108554" grpId="1" animBg="1"/>
      <p:bldP spid="108553" grpId="0" animBg="1"/>
      <p:bldP spid="108553" grpId="1" animBg="1"/>
      <p:bldP spid="108564" grpId="0" animBg="1"/>
      <p:bldP spid="108567" grpId="0" build="p"/>
      <p:bldP spid="108567" grpId="1" build="allAtOnce"/>
      <p:bldP spid="108562" grpId="0" animBg="1"/>
      <p:bldP spid="108562" grpId="1" animBg="1"/>
      <p:bldP spid="108565" grpId="0" animBg="1"/>
      <p:bldP spid="108557" grpId="0" animBg="1"/>
      <p:bldP spid="108557" grpId="1" animBg="1"/>
      <p:bldP spid="108563" grpId="0" animBg="1"/>
      <p:bldP spid="108563" grpId="1" animBg="1"/>
      <p:bldP spid="108555" grpId="0" animBg="1"/>
      <p:bldP spid="108555" grpId="1" animBg="1"/>
      <p:bldP spid="108561" grpId="0" animBg="1"/>
      <p:bldP spid="108561" grpId="1" animBg="1"/>
      <p:bldP spid="108548" grpId="0"/>
      <p:bldP spid="108550" grpId="0" animBg="1"/>
      <p:bldP spid="108550" grpId="1" animBg="1"/>
      <p:bldP spid="108556" grpId="0" animBg="1"/>
      <p:bldP spid="108556" grpId="1" animBg="1"/>
      <p:bldP spid="108559" grpId="0" animBg="1"/>
      <p:bldP spid="10855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9" name="Text Box 9"/>
          <p:cNvSpPr txBox="1">
            <a:spLocks noChangeArrowheads="1"/>
          </p:cNvSpPr>
          <p:nvPr/>
        </p:nvSpPr>
        <p:spPr bwMode="auto">
          <a:xfrm>
            <a:off x="352425" y="3860800"/>
            <a:ext cx="83200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Általános forma, érvényes összenyomható és összenyomhatatlan ideális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, stacionárius és instacionárius, örvényes áramlására.</a:t>
            </a:r>
          </a:p>
        </p:txBody>
      </p:sp>
      <p:graphicFrame>
        <p:nvGraphicFramePr>
          <p:cNvPr id="11265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0434564"/>
              </p:ext>
            </p:extLst>
          </p:nvPr>
        </p:nvGraphicFramePr>
        <p:xfrm>
          <a:off x="2725738" y="1635125"/>
          <a:ext cx="3725862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8" name="Egyenlet" r:id="rId3" imgW="1497950" imgH="533169" progId="Equation.3">
                  <p:embed/>
                </p:oleObj>
              </mc:Choice>
              <mc:Fallback>
                <p:oleObj name="Egyenlet" r:id="rId3" imgW="1497950" imgH="533169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5738" y="1635125"/>
                        <a:ext cx="3725862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5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9389089"/>
              </p:ext>
            </p:extLst>
          </p:nvPr>
        </p:nvGraphicFramePr>
        <p:xfrm>
          <a:off x="2551113" y="1638300"/>
          <a:ext cx="4262437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9" name="Egyenlet" r:id="rId5" imgW="1714500" imgH="533400" progId="Equation.3">
                  <p:embed/>
                </p:oleObj>
              </mc:Choice>
              <mc:Fallback>
                <p:oleObj name="Egyenlet" r:id="rId5" imgW="1714500" imgH="5334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1113" y="1638300"/>
                        <a:ext cx="4262437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6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426586"/>
              </p:ext>
            </p:extLst>
          </p:nvPr>
        </p:nvGraphicFramePr>
        <p:xfrm>
          <a:off x="2460625" y="1657350"/>
          <a:ext cx="4357688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0" name="Egyenlet" r:id="rId7" imgW="1752600" imgH="533400" progId="Equation.3">
                  <p:embed/>
                </p:oleObj>
              </mc:Choice>
              <mc:Fallback>
                <p:oleObj name="Egyenlet" r:id="rId7" imgW="1752600" imgH="5334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625" y="1657350"/>
                        <a:ext cx="4357688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64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9776943"/>
              </p:ext>
            </p:extLst>
          </p:nvPr>
        </p:nvGraphicFramePr>
        <p:xfrm>
          <a:off x="2289175" y="1849438"/>
          <a:ext cx="441325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1" name="Egyenlet" r:id="rId9" imgW="1282700" imgH="279400" progId="Equation.3">
                  <p:embed/>
                </p:oleObj>
              </mc:Choice>
              <mc:Fallback>
                <p:oleObj name="Egyenlet" r:id="rId9" imgW="1282700" imgH="2794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9175" y="1849438"/>
                        <a:ext cx="441325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62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220209"/>
              </p:ext>
            </p:extLst>
          </p:nvPr>
        </p:nvGraphicFramePr>
        <p:xfrm>
          <a:off x="2193925" y="1644650"/>
          <a:ext cx="4957763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2" name="Egyenlet" r:id="rId11" imgW="1993900" imgH="533400" progId="Equation.3">
                  <p:embed/>
                </p:oleObj>
              </mc:Choice>
              <mc:Fallback>
                <p:oleObj name="Egyenlet" r:id="rId11" imgW="1993900" imgH="5334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3925" y="1644650"/>
                        <a:ext cx="4957763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55" name="Text Box 15"/>
          <p:cNvSpPr txBox="1">
            <a:spLocks noChangeArrowheads="1"/>
          </p:cNvSpPr>
          <p:nvPr/>
        </p:nvSpPr>
        <p:spPr bwMode="auto">
          <a:xfrm>
            <a:off x="468313" y="3848100"/>
            <a:ext cx="83200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Érvényes összenyomható és összenyomhatatlan ideális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stacionárius és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örvénymentes áramlására.</a:t>
            </a:r>
          </a:p>
        </p:txBody>
      </p:sp>
      <p:sp>
        <p:nvSpPr>
          <p:cNvPr id="112657" name="Text Box 17"/>
          <p:cNvSpPr txBox="1">
            <a:spLocks noChangeArrowheads="1"/>
          </p:cNvSpPr>
          <p:nvPr/>
        </p:nvSpPr>
        <p:spPr bwMode="auto">
          <a:xfrm>
            <a:off x="379413" y="3819525"/>
            <a:ext cx="83200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Érvényes összenyomhatatlan ideális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stacionárius és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örvénymentes áramlására.</a:t>
            </a:r>
          </a:p>
        </p:txBody>
      </p:sp>
      <p:sp>
        <p:nvSpPr>
          <p:cNvPr id="112653" name="Text Box 13"/>
          <p:cNvSpPr txBox="1">
            <a:spLocks noChangeArrowheads="1"/>
          </p:cNvSpPr>
          <p:nvPr/>
        </p:nvSpPr>
        <p:spPr bwMode="auto">
          <a:xfrm>
            <a:off x="373063" y="3814763"/>
            <a:ext cx="83200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Érvényes összenyomható és összenyomhatatlan ideális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stacionárius és instacionárius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örvénymentes áramlására.</a:t>
            </a:r>
          </a:p>
        </p:txBody>
      </p:sp>
      <p:sp>
        <p:nvSpPr>
          <p:cNvPr id="112659" name="Text Box 19"/>
          <p:cNvSpPr txBox="1">
            <a:spLocks noChangeArrowheads="1"/>
          </p:cNvSpPr>
          <p:nvPr/>
        </p:nvSpPr>
        <p:spPr bwMode="auto">
          <a:xfrm>
            <a:off x="398463" y="3835400"/>
            <a:ext cx="83200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Érvényes összenyomhatatlan ideális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stacionárius és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örvénymentes áramlására, ha a gravitációs erőtér az egyetlen ható erőtér.</a:t>
            </a:r>
          </a:p>
        </p:txBody>
      </p:sp>
      <p:sp>
        <p:nvSpPr>
          <p:cNvPr id="112665" name="Text Box 25"/>
          <p:cNvSpPr txBox="1">
            <a:spLocks noChangeArrowheads="1"/>
          </p:cNvSpPr>
          <p:nvPr/>
        </p:nvSpPr>
        <p:spPr bwMode="auto">
          <a:xfrm>
            <a:off x="476250" y="3816350"/>
            <a:ext cx="832008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Érvényes nyugalomban lévő összenyomhatatlan ideális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kontinuumra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, ha a gravitációs erőtér az egyetlen ható erőtér.</a:t>
            </a:r>
          </a:p>
          <a:p>
            <a:pPr algn="ctr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hidrosztatika alapegyenlete</a:t>
            </a:r>
          </a:p>
        </p:txBody>
      </p:sp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  <a:latin typeface="Calibri" panose="020F0502020204030204" pitchFamily="34" charset="0"/>
              </a:rPr>
              <a:t>A Bernoulli-egyenlet speciális alakjai</a:t>
            </a:r>
          </a:p>
        </p:txBody>
      </p:sp>
      <p:graphicFrame>
        <p:nvGraphicFramePr>
          <p:cNvPr id="1126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3957355"/>
              </p:ext>
            </p:extLst>
          </p:nvPr>
        </p:nvGraphicFramePr>
        <p:xfrm>
          <a:off x="1130300" y="1635125"/>
          <a:ext cx="7038975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3" name="Egyenlet" r:id="rId13" imgW="2832100" imgH="533400" progId="Equation.3">
                  <p:embed/>
                </p:oleObj>
              </mc:Choice>
              <mc:Fallback>
                <p:oleObj name="Egyenlet" r:id="rId13" imgW="2832100" imgH="533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0300" y="1635125"/>
                        <a:ext cx="7038975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48" name="Text Box 8"/>
          <p:cNvSpPr txBox="1">
            <a:spLocks noChangeArrowheads="1"/>
          </p:cNvSpPr>
          <p:nvPr/>
        </p:nvSpPr>
        <p:spPr bwMode="auto">
          <a:xfrm>
            <a:off x="1704975" y="3171825"/>
            <a:ext cx="6218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Tömegegységre felírt alak (</a:t>
            </a:r>
            <a:r>
              <a:rPr lang="hu-HU" sz="2400" i="1">
                <a:solidFill>
                  <a:schemeClr val="tx1"/>
                </a:solidFill>
                <a:latin typeface="Calibri" panose="020F0502020204030204" pitchFamily="34" charset="0"/>
              </a:rPr>
              <a:t>joule/kg</a:t>
            </a:r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</p:txBody>
      </p:sp>
      <p:graphicFrame>
        <p:nvGraphicFramePr>
          <p:cNvPr id="11265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821295"/>
              </p:ext>
            </p:extLst>
          </p:nvPr>
        </p:nvGraphicFramePr>
        <p:xfrm>
          <a:off x="2212975" y="1628775"/>
          <a:ext cx="4860925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4" name="Egyenlet" r:id="rId15" imgW="1955800" imgH="533400" progId="Equation.3">
                  <p:embed/>
                </p:oleObj>
              </mc:Choice>
              <mc:Fallback>
                <p:oleObj name="Egyenlet" r:id="rId15" imgW="1955800" imgH="533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2975" y="1628775"/>
                        <a:ext cx="4860925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5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7913687"/>
              </p:ext>
            </p:extLst>
          </p:nvPr>
        </p:nvGraphicFramePr>
        <p:xfrm>
          <a:off x="2892425" y="1647825"/>
          <a:ext cx="3505200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5" name="Egyenlet" r:id="rId17" imgW="1409088" imgH="533169" progId="Equation.3">
                  <p:embed/>
                </p:oleObj>
              </mc:Choice>
              <mc:Fallback>
                <p:oleObj name="Egyenlet" r:id="rId17" imgW="1409088" imgH="533169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2425" y="1647825"/>
                        <a:ext cx="3505200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61" name="Text Box 21"/>
          <p:cNvSpPr txBox="1">
            <a:spLocks noChangeArrowheads="1"/>
          </p:cNvSpPr>
          <p:nvPr/>
        </p:nvSpPr>
        <p:spPr bwMode="auto">
          <a:xfrm>
            <a:off x="2041525" y="3160713"/>
            <a:ext cx="5608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Súlyegységre felírt alak (</a:t>
            </a:r>
            <a:r>
              <a:rPr lang="hu-HU" sz="2400" i="1">
                <a:solidFill>
                  <a:schemeClr val="tx1"/>
                </a:solidFill>
                <a:latin typeface="Calibri" panose="020F0502020204030204" pitchFamily="34" charset="0"/>
              </a:rPr>
              <a:t>joule/N</a:t>
            </a:r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112663" name="Text Box 23"/>
          <p:cNvSpPr txBox="1">
            <a:spLocks noChangeArrowheads="1"/>
          </p:cNvSpPr>
          <p:nvPr/>
        </p:nvSpPr>
        <p:spPr bwMode="auto">
          <a:xfrm>
            <a:off x="1681163" y="3159125"/>
            <a:ext cx="609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Térfogategységre felírt alak (</a:t>
            </a:r>
            <a:r>
              <a:rPr lang="hu-HU" sz="2400" i="1">
                <a:solidFill>
                  <a:schemeClr val="tx1"/>
                </a:solidFill>
                <a:latin typeface="Calibri" panose="020F0502020204030204" pitchFamily="34" charset="0"/>
              </a:rPr>
              <a:t>joule/m</a:t>
            </a:r>
            <a:r>
              <a:rPr lang="hu-HU" sz="2400" i="1" baseline="3000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  <a:endParaRPr lang="hu-HU" sz="2400" baseline="300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26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2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2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126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2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2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26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12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12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12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126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12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12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126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2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2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2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12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12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126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12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12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126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2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2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12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12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12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1126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12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12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126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2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2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112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112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12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112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12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12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3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12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12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1126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112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12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112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" dur="1000"/>
                                        <p:tgtEl>
                                          <p:spTgt spid="1126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12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12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5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112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12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1126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112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112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112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1126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112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12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" dur="1000"/>
                                        <p:tgtEl>
                                          <p:spTgt spid="1126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12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12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112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9" grpId="0"/>
      <p:bldP spid="112649" grpId="1"/>
      <p:bldP spid="112655" grpId="0"/>
      <p:bldP spid="112657" grpId="0"/>
      <p:bldP spid="112653" grpId="0"/>
      <p:bldP spid="112653" grpId="1"/>
      <p:bldP spid="112659" grpId="0"/>
      <p:bldP spid="112659" grpId="1"/>
      <p:bldP spid="112665" grpId="0"/>
      <p:bldP spid="112648" grpId="0"/>
      <p:bldP spid="112648" grpId="1"/>
      <p:bldP spid="112661" grpId="0"/>
      <p:bldP spid="112661" grpId="1"/>
      <p:bldP spid="1126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Text Box 4"/>
          <p:cNvSpPr txBox="1">
            <a:spLocks noChangeArrowheads="1"/>
          </p:cNvSpPr>
          <p:nvPr/>
        </p:nvSpPr>
        <p:spPr bwMode="auto">
          <a:xfrm>
            <a:off x="290513" y="1844675"/>
            <a:ext cx="8594725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hu-HU" sz="2400" b="1" i="1" dirty="0">
                <a:solidFill>
                  <a:schemeClr val="tx1"/>
                </a:solidFill>
                <a:latin typeface="Calibri" panose="020F0502020204030204" pitchFamily="34" charset="0"/>
              </a:rPr>
              <a:t>Jacques Bernoulli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	(1654-1705) </a:t>
            </a:r>
          </a:p>
          <a:p>
            <a:pPr algn="just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differenciál és integrálszámítás egyik megalapozója</a:t>
            </a:r>
          </a:p>
          <a:p>
            <a:pPr algn="just" eaLnBrk="1" hangingPunct="1"/>
            <a:r>
              <a:rPr lang="hu-HU" sz="2400" b="1" i="1" dirty="0">
                <a:solidFill>
                  <a:schemeClr val="tx1"/>
                </a:solidFill>
                <a:latin typeface="Calibri" panose="020F0502020204030204" pitchFamily="34" charset="0"/>
              </a:rPr>
              <a:t>Jean Bernoulli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	(1664-1748)</a:t>
            </a:r>
          </a:p>
          <a:p>
            <a:pPr algn="just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Jacques Bernoulli öccse, a </a:t>
            </a:r>
            <a:r>
              <a:rPr lang="hu-HU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Bernoulli-L'hospital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szabály egyik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megalkotója, </a:t>
            </a:r>
            <a:r>
              <a:rPr lang="hu-HU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Guillaume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hu-HU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François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Antoine de </a:t>
            </a:r>
            <a:r>
              <a:rPr lang="hu-HU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L'hospital-al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 eaLnBrk="1" hangingPunct="1"/>
            <a:r>
              <a:rPr lang="hu-HU" sz="2400" b="1" i="1" dirty="0">
                <a:solidFill>
                  <a:schemeClr val="tx1"/>
                </a:solidFill>
                <a:latin typeface="Calibri" panose="020F0502020204030204" pitchFamily="34" charset="0"/>
              </a:rPr>
              <a:t>Daniel Bernoulli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	(1700-1782)</a:t>
            </a:r>
          </a:p>
          <a:p>
            <a:pPr algn="just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Jean Bernoulli második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fia,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Bernoulli egyenlet megalkotója</a:t>
            </a:r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36988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  <a:latin typeface="Calibri" panose="020F0502020204030204" pitchFamily="34" charset="0"/>
              </a:rPr>
              <a:t>A Bernoulli család legnevesebb képviselői.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09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109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1095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1095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1095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1095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2" grpId="0" uiExpand="1" build="p"/>
      <p:bldP spid="1095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(1)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268413"/>
            <a:ext cx="8637587" cy="4806950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Milyen általános mechanikai törvény speciális megfogalmazása az Euler-egyenlet?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 a potenciál s hogyan írható fel vele vektoriálisan a tömegegységre kifejtett erő?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Hogyan írható fel vektoriálisan a nyomásból származó erők által a tömegegységre kifejtett erő?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Írja fel az Euler-egyenletet! Milyen korlátozás mellett érvényes az összefüggés?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Hogyan származik a Bernoulli-egyenlet az Euler-egyenletből?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Fogalmazza meg szavakban a Bernoulli-egyenlet jelentését!</a:t>
            </a:r>
            <a:endParaRPr lang="hu-HU" sz="2400" dirty="0" smtClean="0">
              <a:latin typeface="Calibri" panose="020F0502020204030204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Írja fel a Bernoulli-egyenlet egy tetszés szerinti alakját! Milyen korlátozásokkal érvényes a felírt összefüggés?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Írja fel a Bernoulli-egyenletet és értelmezze az egyenlet egyes tagjainak jelentését!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3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3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3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3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3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3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36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36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36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/>
      <p:bldP spid="11366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(2)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162805"/>
            <a:ext cx="8637587" cy="2281238"/>
          </a:xfrm>
        </p:spPr>
        <p:txBody>
          <a:bodyPr/>
          <a:lstStyle/>
          <a:p>
            <a:pPr marL="609600" indent="-609600" algn="just" eaLnBrk="1" hangingPunct="1">
              <a:buFontTx/>
              <a:buAutoNum type="arabicPeriod" startAt="8"/>
            </a:pPr>
            <a:r>
              <a:rPr lang="hu-HU" sz="2400" dirty="0" smtClean="0">
                <a:latin typeface="Calibri" panose="020F0502020204030204" pitchFamily="34" charset="0"/>
              </a:rPr>
              <a:t>Igaz-e az, hogy a Bernoulli-egyenlet speciális esetként tartalmazza a nyugalomban lévő folyadékokra és gázokra érvényes törvényszerűséget is? Indokolja!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  <p:bldP spid="114691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0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0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2880</TotalTime>
  <Words>894</Words>
  <Application>Microsoft Office PowerPoint</Application>
  <PresentationFormat>Diavetítés a képernyőre (4:3 oldalarány)</PresentationFormat>
  <Paragraphs>129</Paragraphs>
  <Slides>14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14</vt:i4>
      </vt:variant>
    </vt:vector>
  </HeadingPairs>
  <TitlesOfParts>
    <vt:vector size="19" baseType="lpstr">
      <vt:lpstr>Arial</vt:lpstr>
      <vt:lpstr>Calibri</vt:lpstr>
      <vt:lpstr>1_Alapértelmezett terv</vt:lpstr>
      <vt:lpstr>Egyenlet</vt:lpstr>
      <vt:lpstr>Equation</vt:lpstr>
      <vt:lpstr>Az Euler-egyenlet és a Bernoulli-egyenlet</vt:lpstr>
      <vt:lpstr>PowerPoint bemutató</vt:lpstr>
      <vt:lpstr>Newton II. törvénye</vt:lpstr>
      <vt:lpstr>Az áramló ideális kontinuumban ható erők</vt:lpstr>
      <vt:lpstr>A gravitációs erőtér hatása</vt:lpstr>
      <vt:lpstr>A nyomás hatása</vt:lpstr>
      <vt:lpstr>Az Euler-egyenlet</vt:lpstr>
      <vt:lpstr>Az Euler-egyenlet integrálása egy áramvonal mentén</vt:lpstr>
      <vt:lpstr>Az Euler-egyenlet integrálása egy áramvonal mentén</vt:lpstr>
      <vt:lpstr>Az Euler-egyenlet áramvonal mentén történő integrálása a Bernoulli-egyenletet eredményezi</vt:lpstr>
      <vt:lpstr>A Bernoulli-egyenlet speciális alakjai</vt:lpstr>
      <vt:lpstr>A Bernoulli család legnevesebb képviselői.</vt:lpstr>
      <vt:lpstr>Ellenőrző kérdések (1)</vt:lpstr>
      <vt:lpstr>Ellenőrző kérdések (2)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Író Béla</cp:lastModifiedBy>
  <cp:revision>366</cp:revision>
  <dcterms:created xsi:type="dcterms:W3CDTF">2003-08-29T10:04:05Z</dcterms:created>
  <dcterms:modified xsi:type="dcterms:W3CDTF">2015-01-12T14:01:49Z</dcterms:modified>
</cp:coreProperties>
</file>