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71" r:id="rId4"/>
    <p:sldId id="272" r:id="rId5"/>
    <p:sldId id="273" r:id="rId6"/>
    <p:sldId id="274" r:id="rId7"/>
    <p:sldId id="275" r:id="rId8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99"/>
    <a:srgbClr val="FFFF99"/>
    <a:srgbClr val="00CCFF"/>
    <a:srgbClr val="C0C0C0"/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1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6.wmf"/><Relationship Id="rId1" Type="http://schemas.openxmlformats.org/officeDocument/2006/relationships/image" Target="../media/image7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70105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84418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03365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68338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306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41015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889862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87934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22060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58823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7396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r>
              <a:rPr lang="hu-HU" sz="4400" b="1">
                <a:solidFill>
                  <a:schemeClr val="tx1"/>
                </a:solidFill>
                <a:latin typeface="Calibri" panose="020F0502020204030204" pitchFamily="34" charset="0"/>
              </a:rPr>
              <a:t>Az impulzus tétel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915988"/>
            <a:ext cx="8243887" cy="143791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hu-HU" sz="2800" dirty="0">
                <a:latin typeface="Calibri" panose="020F0502020204030204" pitchFamily="34" charset="0"/>
              </a:rPr>
              <a:t>Egy test mozgásmennyiségének  (tömeg</a:t>
            </a:r>
            <a:r>
              <a:rPr lang="hu-HU" sz="2800" dirty="0">
                <a:latin typeface="Calibri" panose="020F0502020204030204" pitchFamily="34" charset="0"/>
                <a:sym typeface="Symbol" panose="05050102010706020507" pitchFamily="18" charset="2"/>
              </a:rPr>
              <a:t></a:t>
            </a:r>
            <a:r>
              <a:rPr lang="hu-HU" sz="2800" dirty="0">
                <a:latin typeface="Calibri" panose="020F0502020204030204" pitchFamily="34" charset="0"/>
              </a:rPr>
              <a:t>sebesség) idő szerinti differenciálhányadosa egyenlő a testre ható erők eredőjével. </a:t>
            </a: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716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670221"/>
              </p:ext>
            </p:extLst>
          </p:nvPr>
        </p:nvGraphicFramePr>
        <p:xfrm>
          <a:off x="2859881" y="2484093"/>
          <a:ext cx="3424238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4" name="Egyenlet" r:id="rId3" imgW="850531" imgH="393529" progId="Equation.3">
                  <p:embed/>
                </p:oleObj>
              </mc:Choice>
              <mc:Fallback>
                <p:oleObj name="Egyenlet" r:id="rId3" imgW="850531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9881" y="2484093"/>
                        <a:ext cx="3424238" cy="159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1" name="Line 7"/>
          <p:cNvSpPr>
            <a:spLocks noChangeAspect="1" noChangeShapeType="1"/>
          </p:cNvSpPr>
          <p:nvPr/>
        </p:nvSpPr>
        <p:spPr bwMode="auto">
          <a:xfrm>
            <a:off x="1898650" y="3603625"/>
            <a:ext cx="606425" cy="252413"/>
          </a:xfrm>
          <a:prstGeom prst="line">
            <a:avLst/>
          </a:prstGeom>
          <a:noFill/>
          <a:ln w="3175" cap="rnd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78" name="Line 14"/>
          <p:cNvSpPr>
            <a:spLocks noChangeAspect="1" noChangeShapeType="1"/>
          </p:cNvSpPr>
          <p:nvPr/>
        </p:nvSpPr>
        <p:spPr bwMode="auto">
          <a:xfrm>
            <a:off x="7337425" y="1795463"/>
            <a:ext cx="38100" cy="1304925"/>
          </a:xfrm>
          <a:prstGeom prst="line">
            <a:avLst/>
          </a:prstGeom>
          <a:noFill/>
          <a:ln w="3175" cap="rnd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79" name="Line 15"/>
          <p:cNvSpPr>
            <a:spLocks noChangeAspect="1" noChangeShapeType="1"/>
          </p:cNvSpPr>
          <p:nvPr/>
        </p:nvSpPr>
        <p:spPr bwMode="auto">
          <a:xfrm flipV="1">
            <a:off x="6707188" y="1811338"/>
            <a:ext cx="631825" cy="2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80" name="Line 16"/>
          <p:cNvSpPr>
            <a:spLocks noChangeAspect="1" noChangeShapeType="1"/>
          </p:cNvSpPr>
          <p:nvPr/>
        </p:nvSpPr>
        <p:spPr bwMode="auto">
          <a:xfrm flipV="1">
            <a:off x="6751638" y="3111500"/>
            <a:ext cx="631825" cy="2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81" name="Line 17"/>
          <p:cNvSpPr>
            <a:spLocks noChangeAspect="1" noChangeShapeType="1"/>
          </p:cNvSpPr>
          <p:nvPr/>
        </p:nvSpPr>
        <p:spPr bwMode="auto">
          <a:xfrm flipV="1">
            <a:off x="6724650" y="2592388"/>
            <a:ext cx="636588" cy="2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82" name="Line 18"/>
          <p:cNvSpPr>
            <a:spLocks noChangeAspect="1" noChangeShapeType="1"/>
          </p:cNvSpPr>
          <p:nvPr/>
        </p:nvSpPr>
        <p:spPr bwMode="auto">
          <a:xfrm flipV="1">
            <a:off x="6729413" y="2328863"/>
            <a:ext cx="619125" cy="2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83" name="Line 19"/>
          <p:cNvSpPr>
            <a:spLocks noChangeAspect="1" noChangeShapeType="1"/>
          </p:cNvSpPr>
          <p:nvPr/>
        </p:nvSpPr>
        <p:spPr bwMode="auto">
          <a:xfrm flipV="1">
            <a:off x="6716713" y="2073275"/>
            <a:ext cx="627062" cy="2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84" name="Line 20"/>
          <p:cNvSpPr>
            <a:spLocks noChangeAspect="1" noChangeShapeType="1"/>
          </p:cNvSpPr>
          <p:nvPr/>
        </p:nvSpPr>
        <p:spPr bwMode="auto">
          <a:xfrm flipV="1">
            <a:off x="6740525" y="2852738"/>
            <a:ext cx="631825" cy="2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85" name="Line 21"/>
          <p:cNvSpPr>
            <a:spLocks noChangeAspect="1" noChangeShapeType="1"/>
          </p:cNvSpPr>
          <p:nvPr/>
        </p:nvSpPr>
        <p:spPr bwMode="auto">
          <a:xfrm flipH="1">
            <a:off x="1704975" y="4543425"/>
            <a:ext cx="192088" cy="593725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86" name="Line 22"/>
          <p:cNvSpPr>
            <a:spLocks noChangeAspect="1" noChangeShapeType="1"/>
          </p:cNvSpPr>
          <p:nvPr/>
        </p:nvSpPr>
        <p:spPr bwMode="auto">
          <a:xfrm flipV="1">
            <a:off x="6721475" y="2427288"/>
            <a:ext cx="1282700" cy="381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87" name="Text Box 23"/>
          <p:cNvSpPr txBox="1">
            <a:spLocks noChangeArrowheads="1"/>
          </p:cNvSpPr>
          <p:nvPr/>
        </p:nvSpPr>
        <p:spPr bwMode="auto">
          <a:xfrm>
            <a:off x="2322513" y="4545013"/>
            <a:ext cx="10096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b="1" i="1">
                <a:solidFill>
                  <a:schemeClr val="tx1"/>
                </a:solidFill>
              </a:rPr>
              <a:t>p</a:t>
            </a:r>
            <a:r>
              <a:rPr lang="hu-HU" b="1" i="1" baseline="-25000">
                <a:solidFill>
                  <a:schemeClr val="tx1"/>
                </a:solidFill>
              </a:rPr>
              <a:t>1</a:t>
            </a:r>
            <a:r>
              <a:rPr lang="hu-HU" b="1" i="1">
                <a:solidFill>
                  <a:schemeClr val="tx1"/>
                </a:solidFill>
              </a:rPr>
              <a:t>, </a:t>
            </a:r>
            <a:r>
              <a:rPr lang="hu-HU" b="1" i="1">
                <a:solidFill>
                  <a:schemeClr val="tx1"/>
                </a:solidFill>
                <a:latin typeface="Times New Roman" panose="02020603050405020304" pitchFamily="18" charset="0"/>
              </a:rPr>
              <a:t>ρ</a:t>
            </a:r>
            <a:r>
              <a:rPr lang="hu-HU" b="1" i="1" baseline="-25000">
                <a:solidFill>
                  <a:schemeClr val="tx1"/>
                </a:solidFill>
              </a:rPr>
              <a:t>1</a:t>
            </a:r>
            <a:endParaRPr lang="hu-HU" b="1" i="1">
              <a:solidFill>
                <a:schemeClr val="tx1"/>
              </a:solidFill>
            </a:endParaRPr>
          </a:p>
        </p:txBody>
      </p:sp>
      <p:sp>
        <p:nvSpPr>
          <p:cNvPr id="113688" name="Text Box 24"/>
          <p:cNvSpPr txBox="1">
            <a:spLocks noChangeArrowheads="1"/>
          </p:cNvSpPr>
          <p:nvPr/>
        </p:nvSpPr>
        <p:spPr bwMode="auto">
          <a:xfrm>
            <a:off x="6070600" y="1174750"/>
            <a:ext cx="10572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b="1" i="1">
                <a:solidFill>
                  <a:schemeClr val="tx1"/>
                </a:solidFill>
              </a:rPr>
              <a:t>p</a:t>
            </a:r>
            <a:r>
              <a:rPr lang="hu-HU" b="1" i="1" baseline="-25000">
                <a:solidFill>
                  <a:schemeClr val="tx1"/>
                </a:solidFill>
              </a:rPr>
              <a:t>2</a:t>
            </a:r>
            <a:r>
              <a:rPr lang="hu-HU" b="1" i="1">
                <a:solidFill>
                  <a:schemeClr val="tx1"/>
                </a:solidFill>
              </a:rPr>
              <a:t>, </a:t>
            </a:r>
            <a:r>
              <a:rPr lang="hu-HU" b="1" i="1">
                <a:solidFill>
                  <a:schemeClr val="tx1"/>
                </a:solidFill>
                <a:latin typeface="Times New Roman" panose="02020603050405020304" pitchFamily="18" charset="0"/>
              </a:rPr>
              <a:t>ρ</a:t>
            </a:r>
            <a:r>
              <a:rPr lang="hu-HU" b="1" i="1" baseline="-25000">
                <a:solidFill>
                  <a:schemeClr val="tx1"/>
                </a:solidFill>
              </a:rPr>
              <a:t>2</a:t>
            </a:r>
            <a:endParaRPr lang="hu-HU" b="1" i="1">
              <a:solidFill>
                <a:schemeClr val="tx1"/>
              </a:solidFill>
            </a:endParaRPr>
          </a:p>
        </p:txBody>
      </p:sp>
      <p:grpSp>
        <p:nvGrpSpPr>
          <p:cNvPr id="113689" name="Group 25"/>
          <p:cNvGrpSpPr>
            <a:grpSpLocks/>
          </p:cNvGrpSpPr>
          <p:nvPr/>
        </p:nvGrpSpPr>
        <p:grpSpPr bwMode="auto">
          <a:xfrm>
            <a:off x="2222500" y="3349625"/>
            <a:ext cx="542925" cy="495300"/>
            <a:chOff x="2972" y="4873"/>
            <a:chExt cx="566" cy="618"/>
          </a:xfrm>
        </p:grpSpPr>
        <p:sp>
          <p:nvSpPr>
            <p:cNvPr id="113690" name="Text Box 26"/>
            <p:cNvSpPr txBox="1">
              <a:spLocks noChangeArrowheads="1"/>
            </p:cNvSpPr>
            <p:nvPr/>
          </p:nvSpPr>
          <p:spPr bwMode="auto">
            <a:xfrm>
              <a:off x="2972" y="4873"/>
              <a:ext cx="566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hu-HU" i="1" dirty="0">
                  <a:solidFill>
                    <a:schemeClr val="tx1"/>
                  </a:solidFill>
                </a:rPr>
                <a:t>c</a:t>
              </a:r>
              <a:r>
                <a:rPr lang="hu-HU" i="1" baseline="-25000" dirty="0">
                  <a:solidFill>
                    <a:schemeClr val="tx1"/>
                  </a:solidFill>
                </a:rPr>
                <a:t>1</a:t>
              </a:r>
              <a:endParaRPr lang="hu-HU" i="1" dirty="0">
                <a:solidFill>
                  <a:schemeClr val="tx1"/>
                </a:solidFill>
              </a:endParaRPr>
            </a:p>
          </p:txBody>
        </p:sp>
        <p:sp>
          <p:nvSpPr>
            <p:cNvPr id="113691" name="Line 27"/>
            <p:cNvSpPr>
              <a:spLocks noChangeShapeType="1"/>
            </p:cNvSpPr>
            <p:nvPr/>
          </p:nvSpPr>
          <p:spPr bwMode="auto">
            <a:xfrm>
              <a:off x="3112" y="5002"/>
              <a:ext cx="1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</p:grpSp>
      <p:grpSp>
        <p:nvGrpSpPr>
          <p:cNvPr id="113692" name="Group 28"/>
          <p:cNvGrpSpPr>
            <a:grpSpLocks/>
          </p:cNvGrpSpPr>
          <p:nvPr/>
        </p:nvGrpSpPr>
        <p:grpSpPr bwMode="auto">
          <a:xfrm>
            <a:off x="7418388" y="2803525"/>
            <a:ext cx="620712" cy="587375"/>
            <a:chOff x="2972" y="4873"/>
            <a:chExt cx="566" cy="618"/>
          </a:xfrm>
        </p:grpSpPr>
        <p:sp>
          <p:nvSpPr>
            <p:cNvPr id="113693" name="Text Box 29"/>
            <p:cNvSpPr txBox="1">
              <a:spLocks noChangeArrowheads="1"/>
            </p:cNvSpPr>
            <p:nvPr/>
          </p:nvSpPr>
          <p:spPr bwMode="auto">
            <a:xfrm>
              <a:off x="2972" y="4873"/>
              <a:ext cx="566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hu-HU" b="1" i="1" dirty="0">
                  <a:solidFill>
                    <a:schemeClr val="tx1"/>
                  </a:solidFill>
                </a:rPr>
                <a:t>c</a:t>
              </a:r>
              <a:r>
                <a:rPr lang="hu-HU" b="1" i="1" baseline="-25000" dirty="0">
                  <a:solidFill>
                    <a:schemeClr val="tx1"/>
                  </a:solidFill>
                </a:rPr>
                <a:t>2</a:t>
              </a:r>
              <a:endParaRPr lang="hu-HU" b="1" i="1" dirty="0">
                <a:solidFill>
                  <a:schemeClr val="tx1"/>
                </a:solidFill>
              </a:endParaRPr>
            </a:p>
          </p:txBody>
        </p:sp>
        <p:sp>
          <p:nvSpPr>
            <p:cNvPr id="113694" name="Line 30"/>
            <p:cNvSpPr>
              <a:spLocks noChangeShapeType="1"/>
            </p:cNvSpPr>
            <p:nvPr/>
          </p:nvSpPr>
          <p:spPr bwMode="auto">
            <a:xfrm>
              <a:off x="3112" y="5002"/>
              <a:ext cx="1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</p:grpSp>
      <p:sp>
        <p:nvSpPr>
          <p:cNvPr id="113695" name="Text Box 31"/>
          <p:cNvSpPr txBox="1">
            <a:spLocks noChangeArrowheads="1"/>
          </p:cNvSpPr>
          <p:nvPr/>
        </p:nvSpPr>
        <p:spPr bwMode="auto">
          <a:xfrm>
            <a:off x="1490663" y="3163888"/>
            <a:ext cx="433387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b="1" i="1">
                <a:solidFill>
                  <a:schemeClr val="tx1"/>
                </a:solidFill>
              </a:rPr>
              <a:t>1'</a:t>
            </a:r>
          </a:p>
        </p:txBody>
      </p:sp>
      <p:sp>
        <p:nvSpPr>
          <p:cNvPr id="113696" name="Text Box 32"/>
          <p:cNvSpPr txBox="1">
            <a:spLocks noChangeArrowheads="1"/>
          </p:cNvSpPr>
          <p:nvPr/>
        </p:nvSpPr>
        <p:spPr bwMode="auto">
          <a:xfrm>
            <a:off x="1235075" y="4129088"/>
            <a:ext cx="43338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3697" name="Text Box 33"/>
          <p:cNvSpPr txBox="1">
            <a:spLocks noChangeArrowheads="1"/>
          </p:cNvSpPr>
          <p:nvPr/>
        </p:nvSpPr>
        <p:spPr bwMode="auto">
          <a:xfrm>
            <a:off x="6572250" y="3206750"/>
            <a:ext cx="43338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b="1" i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3698" name="Text Box 34"/>
          <p:cNvSpPr txBox="1">
            <a:spLocks noChangeArrowheads="1"/>
          </p:cNvSpPr>
          <p:nvPr/>
        </p:nvSpPr>
        <p:spPr bwMode="auto">
          <a:xfrm>
            <a:off x="7189788" y="1281113"/>
            <a:ext cx="433387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b="1" i="1">
                <a:solidFill>
                  <a:schemeClr val="tx1"/>
                </a:solidFill>
              </a:rPr>
              <a:t>2'</a:t>
            </a:r>
          </a:p>
        </p:txBody>
      </p:sp>
      <p:grpSp>
        <p:nvGrpSpPr>
          <p:cNvPr id="113699" name="Group 35"/>
          <p:cNvGrpSpPr>
            <a:grpSpLocks/>
          </p:cNvGrpSpPr>
          <p:nvPr/>
        </p:nvGrpSpPr>
        <p:grpSpPr bwMode="auto">
          <a:xfrm>
            <a:off x="1000125" y="4748213"/>
            <a:ext cx="879475" cy="709612"/>
            <a:chOff x="5690" y="5498"/>
            <a:chExt cx="952" cy="887"/>
          </a:xfrm>
        </p:grpSpPr>
        <p:sp>
          <p:nvSpPr>
            <p:cNvPr id="113700" name="Text Box 36"/>
            <p:cNvSpPr txBox="1">
              <a:spLocks noChangeArrowheads="1"/>
            </p:cNvSpPr>
            <p:nvPr/>
          </p:nvSpPr>
          <p:spPr bwMode="auto">
            <a:xfrm>
              <a:off x="5690" y="5498"/>
              <a:ext cx="952" cy="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hu-HU" i="1" dirty="0">
                  <a:solidFill>
                    <a:schemeClr val="tx1"/>
                  </a:solidFill>
                </a:rPr>
                <a:t>dA</a:t>
              </a:r>
              <a:r>
                <a:rPr lang="hu-HU" i="1" baseline="-25000" dirty="0">
                  <a:solidFill>
                    <a:schemeClr val="tx1"/>
                  </a:solidFill>
                </a:rPr>
                <a:t>1</a:t>
              </a:r>
              <a:endParaRPr lang="hu-HU" i="1" dirty="0">
                <a:solidFill>
                  <a:schemeClr val="tx1"/>
                </a:solidFill>
              </a:endParaRPr>
            </a:p>
          </p:txBody>
        </p:sp>
        <p:sp>
          <p:nvSpPr>
            <p:cNvPr id="113701" name="Line 37"/>
            <p:cNvSpPr>
              <a:spLocks noChangeShapeType="1"/>
            </p:cNvSpPr>
            <p:nvPr/>
          </p:nvSpPr>
          <p:spPr bwMode="auto">
            <a:xfrm>
              <a:off x="6043" y="5554"/>
              <a:ext cx="16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</p:grpSp>
      <p:grpSp>
        <p:nvGrpSpPr>
          <p:cNvPr id="113702" name="Group 38"/>
          <p:cNvGrpSpPr>
            <a:grpSpLocks/>
          </p:cNvGrpSpPr>
          <p:nvPr/>
        </p:nvGrpSpPr>
        <p:grpSpPr bwMode="auto">
          <a:xfrm>
            <a:off x="7529513" y="1843088"/>
            <a:ext cx="800100" cy="709612"/>
            <a:chOff x="5690" y="5498"/>
            <a:chExt cx="952" cy="887"/>
          </a:xfrm>
        </p:grpSpPr>
        <p:sp>
          <p:nvSpPr>
            <p:cNvPr id="113703" name="Text Box 39"/>
            <p:cNvSpPr txBox="1">
              <a:spLocks noChangeArrowheads="1"/>
            </p:cNvSpPr>
            <p:nvPr/>
          </p:nvSpPr>
          <p:spPr bwMode="auto">
            <a:xfrm>
              <a:off x="5690" y="5498"/>
              <a:ext cx="952" cy="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hu-HU" i="1" dirty="0">
                  <a:solidFill>
                    <a:schemeClr val="tx1"/>
                  </a:solidFill>
                </a:rPr>
                <a:t>dA</a:t>
              </a:r>
              <a:r>
                <a:rPr lang="hu-HU" i="1" baseline="-25000" dirty="0">
                  <a:solidFill>
                    <a:schemeClr val="tx1"/>
                  </a:solidFill>
                </a:rPr>
                <a:t>2</a:t>
              </a:r>
              <a:endParaRPr lang="hu-HU" i="1" dirty="0">
                <a:solidFill>
                  <a:schemeClr val="tx1"/>
                </a:solidFill>
              </a:endParaRPr>
            </a:p>
          </p:txBody>
        </p:sp>
        <p:sp>
          <p:nvSpPr>
            <p:cNvPr id="113704" name="Line 40"/>
            <p:cNvSpPr>
              <a:spLocks noChangeShapeType="1"/>
            </p:cNvSpPr>
            <p:nvPr/>
          </p:nvSpPr>
          <p:spPr bwMode="auto">
            <a:xfrm>
              <a:off x="6043" y="5554"/>
              <a:ext cx="16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</p:grpSp>
      <p:grpSp>
        <p:nvGrpSpPr>
          <p:cNvPr id="113705" name="Group 41"/>
          <p:cNvGrpSpPr>
            <a:grpSpLocks/>
          </p:cNvGrpSpPr>
          <p:nvPr/>
        </p:nvGrpSpPr>
        <p:grpSpPr bwMode="auto">
          <a:xfrm>
            <a:off x="1512888" y="1809750"/>
            <a:ext cx="5416550" cy="2854325"/>
            <a:chOff x="953" y="1140"/>
            <a:chExt cx="3412" cy="1798"/>
          </a:xfrm>
        </p:grpSpPr>
        <p:sp>
          <p:nvSpPr>
            <p:cNvPr id="113669" name="Arc 5"/>
            <p:cNvSpPr>
              <a:spLocks noChangeAspect="1"/>
            </p:cNvSpPr>
            <p:nvPr/>
          </p:nvSpPr>
          <p:spPr bwMode="auto">
            <a:xfrm rot="15920328">
              <a:off x="1856" y="380"/>
              <a:ext cx="1605" cy="3412"/>
            </a:xfrm>
            <a:custGeom>
              <a:avLst/>
              <a:gdLst>
                <a:gd name="G0" fmla="+- 0 0 0"/>
                <a:gd name="G1" fmla="+- 21341 0 0"/>
                <a:gd name="G2" fmla="+- 21600 0 0"/>
                <a:gd name="T0" fmla="*/ 3336 w 21595"/>
                <a:gd name="T1" fmla="*/ 0 h 21341"/>
                <a:gd name="T2" fmla="*/ 21595 w 21595"/>
                <a:gd name="T3" fmla="*/ 20872 h 21341"/>
                <a:gd name="T4" fmla="*/ 0 w 21595"/>
                <a:gd name="T5" fmla="*/ 21341 h 2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5" h="21341" fill="none" extrusionOk="0">
                  <a:moveTo>
                    <a:pt x="3335" y="0"/>
                  </a:moveTo>
                  <a:cubicBezTo>
                    <a:pt x="13674" y="1616"/>
                    <a:pt x="21367" y="10410"/>
                    <a:pt x="21594" y="20872"/>
                  </a:cubicBezTo>
                </a:path>
                <a:path w="21595" h="21341" stroke="0" extrusionOk="0">
                  <a:moveTo>
                    <a:pt x="3335" y="0"/>
                  </a:moveTo>
                  <a:cubicBezTo>
                    <a:pt x="13674" y="1616"/>
                    <a:pt x="21367" y="10410"/>
                    <a:pt x="21594" y="20872"/>
                  </a:cubicBezTo>
                  <a:lnTo>
                    <a:pt x="0" y="21341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113670" name="Arc 6"/>
            <p:cNvSpPr>
              <a:spLocks noChangeAspect="1"/>
            </p:cNvSpPr>
            <p:nvPr/>
          </p:nvSpPr>
          <p:spPr bwMode="auto">
            <a:xfrm rot="15920328">
              <a:off x="2451" y="1016"/>
              <a:ext cx="812" cy="2981"/>
            </a:xfrm>
            <a:custGeom>
              <a:avLst/>
              <a:gdLst>
                <a:gd name="G0" fmla="+- 0 0 0"/>
                <a:gd name="G1" fmla="+- 21448 0 0"/>
                <a:gd name="G2" fmla="+- 21600 0 0"/>
                <a:gd name="T0" fmla="*/ 2562 w 21595"/>
                <a:gd name="T1" fmla="*/ 0 h 21448"/>
                <a:gd name="T2" fmla="*/ 21595 w 21595"/>
                <a:gd name="T3" fmla="*/ 20979 h 21448"/>
                <a:gd name="T4" fmla="*/ 0 w 21595"/>
                <a:gd name="T5" fmla="*/ 21448 h 2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5" h="21448" fill="none" extrusionOk="0">
                  <a:moveTo>
                    <a:pt x="2561" y="0"/>
                  </a:moveTo>
                  <a:cubicBezTo>
                    <a:pt x="13245" y="1276"/>
                    <a:pt x="21361" y="10221"/>
                    <a:pt x="21594" y="20979"/>
                  </a:cubicBezTo>
                </a:path>
                <a:path w="21595" h="21448" stroke="0" extrusionOk="0">
                  <a:moveTo>
                    <a:pt x="2561" y="0"/>
                  </a:moveTo>
                  <a:cubicBezTo>
                    <a:pt x="13245" y="1276"/>
                    <a:pt x="21361" y="10221"/>
                    <a:pt x="21594" y="20979"/>
                  </a:cubicBezTo>
                  <a:lnTo>
                    <a:pt x="0" y="21448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113673" name="Line 9"/>
            <p:cNvSpPr>
              <a:spLocks noChangeAspect="1" noChangeShapeType="1"/>
            </p:cNvSpPr>
            <p:nvPr/>
          </p:nvSpPr>
          <p:spPr bwMode="auto">
            <a:xfrm>
              <a:off x="1001" y="2777"/>
              <a:ext cx="392" cy="1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113672" name="Line 8"/>
            <p:cNvSpPr>
              <a:spLocks noChangeAspect="1" noChangeShapeType="1"/>
            </p:cNvSpPr>
            <p:nvPr/>
          </p:nvSpPr>
          <p:spPr bwMode="auto">
            <a:xfrm>
              <a:off x="4223" y="1140"/>
              <a:ext cx="25" cy="85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13706" name="AutoShape 42"/>
          <p:cNvSpPr>
            <a:spLocks/>
          </p:cNvSpPr>
          <p:nvPr/>
        </p:nvSpPr>
        <p:spPr bwMode="auto">
          <a:xfrm>
            <a:off x="374650" y="349300"/>
            <a:ext cx="2730689" cy="763587"/>
          </a:xfrm>
          <a:prstGeom prst="borderCallout2">
            <a:avLst>
              <a:gd name="adj1" fmla="val 14968"/>
              <a:gd name="adj2" fmla="val 102125"/>
              <a:gd name="adj3" fmla="val 14968"/>
              <a:gd name="adj4" fmla="val 113551"/>
              <a:gd name="adj5" fmla="val 250422"/>
              <a:gd name="adj6" fmla="val 14649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Áramcső: palástfelületét áramvonalak alkotják</a:t>
            </a:r>
          </a:p>
        </p:txBody>
      </p:sp>
      <p:sp>
        <p:nvSpPr>
          <p:cNvPr id="113674" name="Line 10"/>
          <p:cNvSpPr>
            <a:spLocks noChangeAspect="1" noChangeShapeType="1"/>
          </p:cNvSpPr>
          <p:nvPr/>
        </p:nvSpPr>
        <p:spPr bwMode="auto">
          <a:xfrm flipV="1">
            <a:off x="1581150" y="3598863"/>
            <a:ext cx="309563" cy="825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75" name="Line 11"/>
          <p:cNvSpPr>
            <a:spLocks noChangeAspect="1" noChangeShapeType="1"/>
          </p:cNvSpPr>
          <p:nvPr/>
        </p:nvSpPr>
        <p:spPr bwMode="auto">
          <a:xfrm flipV="1">
            <a:off x="2209800" y="3856038"/>
            <a:ext cx="298450" cy="825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76" name="Line 12"/>
          <p:cNvSpPr>
            <a:spLocks noChangeAspect="1" noChangeShapeType="1"/>
          </p:cNvSpPr>
          <p:nvPr/>
        </p:nvSpPr>
        <p:spPr bwMode="auto">
          <a:xfrm flipV="1">
            <a:off x="1808163" y="3692525"/>
            <a:ext cx="304800" cy="825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677" name="Line 13"/>
          <p:cNvSpPr>
            <a:spLocks noChangeAspect="1" noChangeShapeType="1"/>
          </p:cNvSpPr>
          <p:nvPr/>
        </p:nvSpPr>
        <p:spPr bwMode="auto">
          <a:xfrm flipV="1">
            <a:off x="2014538" y="3776663"/>
            <a:ext cx="304800" cy="8239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3708" name="Rectangle 44"/>
          <p:cNvSpPr>
            <a:spLocks noChangeArrowheads="1"/>
          </p:cNvSpPr>
          <p:nvPr/>
        </p:nvSpPr>
        <p:spPr bwMode="auto">
          <a:xfrm>
            <a:off x="0" y="3152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13707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6859179"/>
              </p:ext>
            </p:extLst>
          </p:nvPr>
        </p:nvGraphicFramePr>
        <p:xfrm>
          <a:off x="1590675" y="5443538"/>
          <a:ext cx="13112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40" name="Egyenlet" r:id="rId3" imgW="444240" imgH="215640" progId="Equation.3">
                  <p:embed/>
                </p:oleObj>
              </mc:Choice>
              <mc:Fallback>
                <p:oleObj name="Egyenlet" r:id="rId3" imgW="444240" imgH="21564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675" y="5443538"/>
                        <a:ext cx="1311275" cy="631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710" name="Rectangle 46"/>
          <p:cNvSpPr>
            <a:spLocks noChangeArrowheads="1"/>
          </p:cNvSpPr>
          <p:nvPr/>
        </p:nvSpPr>
        <p:spPr bwMode="auto">
          <a:xfrm>
            <a:off x="0" y="3143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13709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544699"/>
              </p:ext>
            </p:extLst>
          </p:nvPr>
        </p:nvGraphicFramePr>
        <p:xfrm>
          <a:off x="7427913" y="3362325"/>
          <a:ext cx="1357312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41" name="Egyenlet" r:id="rId5" imgW="482400" imgH="215640" progId="Equation.3">
                  <p:embed/>
                </p:oleObj>
              </mc:Choice>
              <mc:Fallback>
                <p:oleObj name="Egyenlet" r:id="rId5" imgW="482400" imgH="21564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7913" y="3362325"/>
                        <a:ext cx="1357312" cy="6080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711" name="AutoShape 47"/>
          <p:cNvSpPr>
            <a:spLocks/>
          </p:cNvSpPr>
          <p:nvPr/>
        </p:nvSpPr>
        <p:spPr bwMode="auto">
          <a:xfrm>
            <a:off x="3748088" y="4911725"/>
            <a:ext cx="4940300" cy="666751"/>
          </a:xfrm>
          <a:prstGeom prst="borderCallout2">
            <a:avLst>
              <a:gd name="adj1" fmla="val 13875"/>
              <a:gd name="adj2" fmla="val -1542"/>
              <a:gd name="adj3" fmla="val 13875"/>
              <a:gd name="adj4" fmla="val -16292"/>
              <a:gd name="adj5" fmla="val 88852"/>
              <a:gd name="adj6" fmla="val -24975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Az áramcső ’1’ jelű keresztmetszetén át  belépő közeg impulzusa </a:t>
            </a:r>
            <a:r>
              <a:rPr lang="hu-HU" sz="2000" b="1" i="1">
                <a:solidFill>
                  <a:schemeClr val="tx1"/>
                </a:solidFill>
                <a:latin typeface="Calibri" panose="020F0502020204030204" pitchFamily="34" charset="0"/>
              </a:rPr>
              <a:t>dt</a:t>
            </a:r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 idő alatt</a:t>
            </a:r>
          </a:p>
        </p:txBody>
      </p:sp>
      <p:sp>
        <p:nvSpPr>
          <p:cNvPr id="113712" name="AutoShape 48"/>
          <p:cNvSpPr>
            <a:spLocks/>
          </p:cNvSpPr>
          <p:nvPr/>
        </p:nvSpPr>
        <p:spPr bwMode="auto">
          <a:xfrm>
            <a:off x="3730625" y="4921251"/>
            <a:ext cx="4573588" cy="657225"/>
          </a:xfrm>
          <a:prstGeom prst="borderCallout2">
            <a:avLst>
              <a:gd name="adj1" fmla="val 13875"/>
              <a:gd name="adj2" fmla="val 101667"/>
              <a:gd name="adj3" fmla="val 13875"/>
              <a:gd name="adj4" fmla="val 107495"/>
              <a:gd name="adj5" fmla="val -148042"/>
              <a:gd name="adj6" fmla="val 96549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Az áramcső ’2’ jelű keresztmetszetén át  kilépő közeg impulzusa </a:t>
            </a:r>
            <a:r>
              <a:rPr lang="hu-HU" sz="20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dt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 idő alatt</a:t>
            </a:r>
          </a:p>
        </p:txBody>
      </p:sp>
      <p:sp>
        <p:nvSpPr>
          <p:cNvPr id="113714" name="Rectangle 50"/>
          <p:cNvSpPr>
            <a:spLocks noChangeArrowheads="1"/>
          </p:cNvSpPr>
          <p:nvPr/>
        </p:nvSpPr>
        <p:spPr bwMode="auto">
          <a:xfrm>
            <a:off x="0" y="3119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13713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739106"/>
              </p:ext>
            </p:extLst>
          </p:nvPr>
        </p:nvGraphicFramePr>
        <p:xfrm>
          <a:off x="257218" y="1191975"/>
          <a:ext cx="400050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42" name="Egyenlet" r:id="rId7" imgW="1548728" imgH="393529" progId="Equation.3">
                  <p:embed/>
                </p:oleObj>
              </mc:Choice>
              <mc:Fallback>
                <p:oleObj name="Egyenlet" r:id="rId7" imgW="1548728" imgH="393529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218" y="1191975"/>
                        <a:ext cx="4000500" cy="1000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715" name="AutoShape 51"/>
          <p:cNvSpPr>
            <a:spLocks/>
          </p:cNvSpPr>
          <p:nvPr/>
        </p:nvSpPr>
        <p:spPr bwMode="auto">
          <a:xfrm>
            <a:off x="4257718" y="423863"/>
            <a:ext cx="4596571" cy="384175"/>
          </a:xfrm>
          <a:prstGeom prst="borderCallout2">
            <a:avLst>
              <a:gd name="adj1" fmla="val 13875"/>
              <a:gd name="adj2" fmla="val -2579"/>
              <a:gd name="adj3" fmla="val 13875"/>
              <a:gd name="adj4" fmla="val -19324"/>
              <a:gd name="adj5" fmla="val 241671"/>
              <a:gd name="adj6" fmla="val -3669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Az áramcső impulzus-változása </a:t>
            </a:r>
            <a:r>
              <a:rPr lang="hu-HU" sz="2000" b="1" i="1">
                <a:solidFill>
                  <a:schemeClr val="tx1"/>
                </a:solidFill>
                <a:latin typeface="Calibri" panose="020F0502020204030204" pitchFamily="34" charset="0"/>
              </a:rPr>
              <a:t>dt</a:t>
            </a:r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 idő alatt</a:t>
            </a:r>
          </a:p>
        </p:txBody>
      </p:sp>
      <p:sp>
        <p:nvSpPr>
          <p:cNvPr id="5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5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3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3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3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1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13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1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1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13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1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3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3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113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13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3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1000"/>
                                        <p:tgtEl>
                                          <p:spTgt spid="113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13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3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13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13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13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13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1" grpId="0" animBg="1"/>
      <p:bldP spid="113678" grpId="0" animBg="1"/>
      <p:bldP spid="113679" grpId="0" animBg="1"/>
      <p:bldP spid="113680" grpId="0" animBg="1"/>
      <p:bldP spid="113681" grpId="0" animBg="1"/>
      <p:bldP spid="113682" grpId="0" animBg="1"/>
      <p:bldP spid="113683" grpId="0" animBg="1"/>
      <p:bldP spid="113684" grpId="0" animBg="1"/>
      <p:bldP spid="113685" grpId="0" animBg="1"/>
      <p:bldP spid="113686" grpId="0" animBg="1"/>
      <p:bldP spid="113687" grpId="0"/>
      <p:bldP spid="113688" grpId="0"/>
      <p:bldP spid="113695" grpId="0"/>
      <p:bldP spid="113697" grpId="0"/>
      <p:bldP spid="113698" grpId="0"/>
      <p:bldP spid="113706" grpId="0" animBg="1"/>
      <p:bldP spid="113706" grpId="1" animBg="1"/>
      <p:bldP spid="113674" grpId="0" animBg="1"/>
      <p:bldP spid="113675" grpId="0" animBg="1"/>
      <p:bldP spid="113676" grpId="0" animBg="1"/>
      <p:bldP spid="113677" grpId="0" animBg="1"/>
      <p:bldP spid="113711" grpId="0" animBg="1"/>
      <p:bldP spid="113711" grpId="1" animBg="1"/>
      <p:bldP spid="113712" grpId="0" animBg="1"/>
      <p:bldP spid="113712" grpId="1" animBg="1"/>
      <p:bldP spid="1137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7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919489"/>
              </p:ext>
            </p:extLst>
          </p:nvPr>
        </p:nvGraphicFramePr>
        <p:xfrm>
          <a:off x="2466975" y="2154238"/>
          <a:ext cx="4441825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51" name="Egyenlet" r:id="rId3" imgW="1511300" imgH="457200" progId="Equation.3">
                  <p:embed/>
                </p:oleObj>
              </mc:Choice>
              <mc:Fallback>
                <p:oleObj name="Egyenlet" r:id="rId3" imgW="15113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6975" y="2154238"/>
                        <a:ext cx="4441825" cy="1343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453733"/>
              </p:ext>
            </p:extLst>
          </p:nvPr>
        </p:nvGraphicFramePr>
        <p:xfrm>
          <a:off x="2651125" y="468313"/>
          <a:ext cx="400050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52" name="Egyenlet" r:id="rId5" imgW="1548728" imgH="393529" progId="Equation.3">
                  <p:embed/>
                </p:oleObj>
              </mc:Choice>
              <mc:Fallback>
                <p:oleObj name="Egyenlet" r:id="rId5" imgW="1548728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468313"/>
                        <a:ext cx="4000500" cy="1000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146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5993799"/>
              </p:ext>
            </p:extLst>
          </p:nvPr>
        </p:nvGraphicFramePr>
        <p:xfrm>
          <a:off x="3611563" y="1624013"/>
          <a:ext cx="20701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53" name="Egyenlet" r:id="rId7" imgW="660240" imgH="215640" progId="Equation.3">
                  <p:embed/>
                </p:oleObj>
              </mc:Choice>
              <mc:Fallback>
                <p:oleObj name="Egyenlet" r:id="rId7" imgW="66024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1624013"/>
                        <a:ext cx="2070100" cy="669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6" name="Rectangle 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146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7375356"/>
              </p:ext>
            </p:extLst>
          </p:nvPr>
        </p:nvGraphicFramePr>
        <p:xfrm>
          <a:off x="2209800" y="3268663"/>
          <a:ext cx="49704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54" name="Egyenlet" r:id="rId9" imgW="1282700" imgH="228600" progId="Equation.3">
                  <p:embed/>
                </p:oleObj>
              </mc:Choice>
              <mc:Fallback>
                <p:oleObj name="Egyenlet" r:id="rId9" imgW="12827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268663"/>
                        <a:ext cx="4970463" cy="720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8" name="Rectangle 10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146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689547"/>
              </p:ext>
            </p:extLst>
          </p:nvPr>
        </p:nvGraphicFramePr>
        <p:xfrm>
          <a:off x="2774950" y="2439988"/>
          <a:ext cx="38512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55" name="Egyenlet" r:id="rId11" imgW="1244600" imgH="228600" progId="Equation.3">
                  <p:embed/>
                </p:oleObj>
              </mc:Choice>
              <mc:Fallback>
                <p:oleObj name="Egyenlet" r:id="rId11" imgW="12446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4950" y="2439988"/>
                        <a:ext cx="3851275" cy="720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700" name="Rectangle 12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146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701382"/>
              </p:ext>
            </p:extLst>
          </p:nvPr>
        </p:nvGraphicFramePr>
        <p:xfrm>
          <a:off x="1339850" y="4273550"/>
          <a:ext cx="61880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56" name="Egyenlet" r:id="rId13" imgW="2413000" imgH="393700" progId="Equation.3">
                  <p:embed/>
                </p:oleObj>
              </mc:Choice>
              <mc:Fallback>
                <p:oleObj name="Egyenlet" r:id="rId13" imgW="24130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4273550"/>
                        <a:ext cx="6188075" cy="1006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702" name="Rectangle 14"/>
          <p:cNvSpPr>
            <a:spLocks noChangeArrowheads="1"/>
          </p:cNvSpPr>
          <p:nvPr/>
        </p:nvSpPr>
        <p:spPr bwMode="auto">
          <a:xfrm>
            <a:off x="0" y="2947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4.16667E-6 -0.4888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Az impulzusváltozást eredményező erők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82763"/>
            <a:ext cx="8229600" cy="2270125"/>
          </a:xfrm>
        </p:spPr>
        <p:txBody>
          <a:bodyPr/>
          <a:lstStyle/>
          <a:p>
            <a:r>
              <a:rPr lang="hu-HU" sz="2800" dirty="0">
                <a:latin typeface="Calibri" panose="020F0502020204030204" pitchFamily="34" charset="0"/>
              </a:rPr>
              <a:t>Súlyerő</a:t>
            </a:r>
          </a:p>
          <a:p>
            <a:r>
              <a:rPr lang="hu-HU" sz="2800" dirty="0">
                <a:latin typeface="Calibri" panose="020F0502020204030204" pitchFamily="34" charset="0"/>
              </a:rPr>
              <a:t>Nyomásból származó erők</a:t>
            </a:r>
          </a:p>
          <a:p>
            <a:r>
              <a:rPr lang="hu-HU" sz="2800" dirty="0">
                <a:latin typeface="Calibri" panose="020F0502020204030204" pitchFamily="34" charset="0"/>
              </a:rPr>
              <a:t>Súrlódási erők</a:t>
            </a:r>
          </a:p>
          <a:p>
            <a:r>
              <a:rPr lang="hu-HU" sz="2800" dirty="0">
                <a:latin typeface="Calibri" panose="020F0502020204030204" pitchFamily="34" charset="0"/>
              </a:rPr>
              <a:t>A környezet hatása</a:t>
            </a:r>
          </a:p>
        </p:txBody>
      </p:sp>
      <p:graphicFrame>
        <p:nvGraphicFramePr>
          <p:cNvPr id="1167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60790"/>
              </p:ext>
            </p:extLst>
          </p:nvPr>
        </p:nvGraphicFramePr>
        <p:xfrm>
          <a:off x="2425700" y="1640276"/>
          <a:ext cx="2913063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88" name="Egyenlet" r:id="rId3" imgW="990360" imgH="393480" progId="Equation.3">
                  <p:embed/>
                </p:oleObj>
              </mc:Choice>
              <mc:Fallback>
                <p:oleObj name="Egyenlet" r:id="rId3" imgW="99036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700" y="1640276"/>
                        <a:ext cx="2913063" cy="11572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871521"/>
              </p:ext>
            </p:extLst>
          </p:nvPr>
        </p:nvGraphicFramePr>
        <p:xfrm>
          <a:off x="5554945" y="2161623"/>
          <a:ext cx="2574925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89" name="Egyenlet" r:id="rId5" imgW="876240" imgH="393480" progId="Equation.3">
                  <p:embed/>
                </p:oleObj>
              </mc:Choice>
              <mc:Fallback>
                <p:oleObj name="Egyenlet" r:id="rId5" imgW="87624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4945" y="2161623"/>
                        <a:ext cx="2574925" cy="1157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781922"/>
              </p:ext>
            </p:extLst>
          </p:nvPr>
        </p:nvGraphicFramePr>
        <p:xfrm>
          <a:off x="3448192" y="2586898"/>
          <a:ext cx="1906587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90" name="Egyenlet" r:id="rId7" imgW="596880" imgH="393480" progId="Equation.3">
                  <p:embed/>
                </p:oleObj>
              </mc:Choice>
              <mc:Fallback>
                <p:oleObj name="Egyenlet" r:id="rId7" imgW="59688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192" y="2586898"/>
                        <a:ext cx="1906587" cy="1257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335846"/>
              </p:ext>
            </p:extLst>
          </p:nvPr>
        </p:nvGraphicFramePr>
        <p:xfrm>
          <a:off x="4060783" y="3121279"/>
          <a:ext cx="576262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91" name="Egyenlet" r:id="rId9" imgW="164880" imgH="190440" progId="Equation.3">
                  <p:embed/>
                </p:oleObj>
              </mc:Choice>
              <mc:Fallback>
                <p:oleObj name="Egyenlet" r:id="rId9" imgW="164880" imgH="1904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0783" y="3121279"/>
                        <a:ext cx="576262" cy="6635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358463"/>
              </p:ext>
            </p:extLst>
          </p:nvPr>
        </p:nvGraphicFramePr>
        <p:xfrm>
          <a:off x="1632685" y="3974366"/>
          <a:ext cx="5862637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92" name="Egyenlet" r:id="rId11" imgW="1993680" imgH="393480" progId="Equation.3">
                  <p:embed/>
                </p:oleObj>
              </mc:Choice>
              <mc:Fallback>
                <p:oleObj name="Egyenlet" r:id="rId11" imgW="1993680" imgH="393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2685" y="3974366"/>
                        <a:ext cx="5862637" cy="1157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  <p:bldP spid="11673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198438" y="2168525"/>
            <a:ext cx="2774950" cy="1440000"/>
          </a:xfrm>
          <a:prstGeom prst="rect">
            <a:avLst/>
          </a:prstGeom>
          <a:solidFill>
            <a:srgbClr val="00506E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17774" name="Rectangle 14"/>
          <p:cNvSpPr>
            <a:spLocks noChangeArrowheads="1"/>
          </p:cNvSpPr>
          <p:nvPr/>
        </p:nvSpPr>
        <p:spPr bwMode="auto">
          <a:xfrm>
            <a:off x="215900" y="2155825"/>
            <a:ext cx="4832350" cy="1440000"/>
          </a:xfrm>
          <a:prstGeom prst="rect">
            <a:avLst/>
          </a:prstGeom>
          <a:solidFill>
            <a:srgbClr val="00506E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2620963" y="2156941"/>
            <a:ext cx="6264275" cy="1440000"/>
          </a:xfrm>
          <a:prstGeom prst="rect">
            <a:avLst/>
          </a:prstGeom>
          <a:solidFill>
            <a:srgbClr val="00506E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17776" name="Rectangle 16"/>
          <p:cNvSpPr>
            <a:spLocks noChangeArrowheads="1"/>
          </p:cNvSpPr>
          <p:nvPr/>
        </p:nvSpPr>
        <p:spPr bwMode="auto">
          <a:xfrm>
            <a:off x="173038" y="2160588"/>
            <a:ext cx="6950075" cy="1440000"/>
          </a:xfrm>
          <a:prstGeom prst="rect">
            <a:avLst/>
          </a:prstGeom>
          <a:solidFill>
            <a:srgbClr val="00506E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17772" name="Rectangle 12"/>
          <p:cNvSpPr>
            <a:spLocks noChangeArrowheads="1"/>
          </p:cNvSpPr>
          <p:nvPr/>
        </p:nvSpPr>
        <p:spPr bwMode="auto">
          <a:xfrm>
            <a:off x="5064125" y="2155010"/>
            <a:ext cx="3841750" cy="1440000"/>
          </a:xfrm>
          <a:prstGeom prst="rect">
            <a:avLst/>
          </a:prstGeom>
          <a:solidFill>
            <a:srgbClr val="00506E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17775" name="Rectangle 15"/>
          <p:cNvSpPr>
            <a:spLocks noChangeArrowheads="1"/>
          </p:cNvSpPr>
          <p:nvPr/>
        </p:nvSpPr>
        <p:spPr bwMode="auto">
          <a:xfrm>
            <a:off x="6838950" y="2162004"/>
            <a:ext cx="2135188" cy="1440000"/>
          </a:xfrm>
          <a:prstGeom prst="rect">
            <a:avLst/>
          </a:prstGeom>
          <a:solidFill>
            <a:srgbClr val="00506E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17778" name="Rectangle 18"/>
          <p:cNvSpPr>
            <a:spLocks noChangeArrowheads="1"/>
          </p:cNvSpPr>
          <p:nvPr/>
        </p:nvSpPr>
        <p:spPr bwMode="auto">
          <a:xfrm>
            <a:off x="209550" y="2151706"/>
            <a:ext cx="8185150" cy="1440000"/>
          </a:xfrm>
          <a:prstGeom prst="rect">
            <a:avLst/>
          </a:prstGeom>
          <a:solidFill>
            <a:srgbClr val="00506E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impulzus tétel</a:t>
            </a:r>
          </a:p>
        </p:txBody>
      </p:sp>
      <p:graphicFrame>
        <p:nvGraphicFramePr>
          <p:cNvPr id="1177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390291"/>
              </p:ext>
            </p:extLst>
          </p:nvPr>
        </p:nvGraphicFramePr>
        <p:xfrm>
          <a:off x="246063" y="2279650"/>
          <a:ext cx="85852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7" name="Egyenlet" r:id="rId3" imgW="2920680" imgH="393480" progId="Equation.3">
                  <p:embed/>
                </p:oleObj>
              </mc:Choice>
              <mc:Fallback>
                <p:oleObj name="Egyenlet" r:id="rId3" imgW="292068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3" y="2279650"/>
                        <a:ext cx="8585200" cy="1155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6" name="AutoShape 6"/>
          <p:cNvSpPr>
            <a:spLocks/>
          </p:cNvSpPr>
          <p:nvPr/>
        </p:nvSpPr>
        <p:spPr bwMode="auto">
          <a:xfrm>
            <a:off x="1663700" y="5707063"/>
            <a:ext cx="2379663" cy="519112"/>
          </a:xfrm>
          <a:prstGeom prst="borderCallout2">
            <a:avLst>
              <a:gd name="adj1" fmla="val 22019"/>
              <a:gd name="adj2" fmla="val -3204"/>
              <a:gd name="adj3" fmla="val 22019"/>
              <a:gd name="adj4" fmla="val -5139"/>
              <a:gd name="adj5" fmla="val -424463"/>
              <a:gd name="adj6" fmla="val -7204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Impulzus erők </a:t>
            </a:r>
          </a:p>
        </p:txBody>
      </p:sp>
      <p:sp>
        <p:nvSpPr>
          <p:cNvPr id="117767" name="AutoShape 7"/>
          <p:cNvSpPr>
            <a:spLocks/>
          </p:cNvSpPr>
          <p:nvPr/>
        </p:nvSpPr>
        <p:spPr bwMode="auto">
          <a:xfrm>
            <a:off x="1169988" y="3965575"/>
            <a:ext cx="2379662" cy="519113"/>
          </a:xfrm>
          <a:prstGeom prst="borderCallout2">
            <a:avLst>
              <a:gd name="adj1" fmla="val 22019"/>
              <a:gd name="adj2" fmla="val 103204"/>
              <a:gd name="adj3" fmla="val 22019"/>
              <a:gd name="adj4" fmla="val 112208"/>
              <a:gd name="adj5" fmla="val -89602"/>
              <a:gd name="adj6" fmla="val 12161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Súlyerő </a:t>
            </a:r>
          </a:p>
        </p:txBody>
      </p:sp>
      <p:sp>
        <p:nvSpPr>
          <p:cNvPr id="117768" name="AutoShape 8"/>
          <p:cNvSpPr>
            <a:spLocks/>
          </p:cNvSpPr>
          <p:nvPr/>
        </p:nvSpPr>
        <p:spPr bwMode="auto">
          <a:xfrm>
            <a:off x="1719263" y="4683125"/>
            <a:ext cx="2379662" cy="823913"/>
          </a:xfrm>
          <a:prstGeom prst="borderCallout2">
            <a:avLst>
              <a:gd name="adj1" fmla="val 13875"/>
              <a:gd name="adj2" fmla="val 103204"/>
              <a:gd name="adj3" fmla="val 13875"/>
              <a:gd name="adj4" fmla="val 144898"/>
              <a:gd name="adj5" fmla="val -141620"/>
              <a:gd name="adj6" fmla="val 188125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Nyomásból származó erők </a:t>
            </a:r>
          </a:p>
        </p:txBody>
      </p:sp>
      <p:sp>
        <p:nvSpPr>
          <p:cNvPr id="117769" name="AutoShape 9"/>
          <p:cNvSpPr>
            <a:spLocks/>
          </p:cNvSpPr>
          <p:nvPr/>
        </p:nvSpPr>
        <p:spPr bwMode="auto">
          <a:xfrm>
            <a:off x="4860925" y="4559300"/>
            <a:ext cx="2379663" cy="519113"/>
          </a:xfrm>
          <a:prstGeom prst="borderCallout2">
            <a:avLst>
              <a:gd name="adj1" fmla="val 22019"/>
              <a:gd name="adj2" fmla="val 103204"/>
              <a:gd name="adj3" fmla="val 22019"/>
              <a:gd name="adj4" fmla="val 110005"/>
              <a:gd name="adj5" fmla="val -203977"/>
              <a:gd name="adj6" fmla="val 117009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Súrlódási erők </a:t>
            </a:r>
          </a:p>
        </p:txBody>
      </p:sp>
      <p:sp>
        <p:nvSpPr>
          <p:cNvPr id="117770" name="AutoShape 10"/>
          <p:cNvSpPr>
            <a:spLocks/>
          </p:cNvSpPr>
          <p:nvPr/>
        </p:nvSpPr>
        <p:spPr bwMode="auto">
          <a:xfrm>
            <a:off x="5484813" y="5307013"/>
            <a:ext cx="2379662" cy="869950"/>
          </a:xfrm>
          <a:prstGeom prst="borderCallout2">
            <a:avLst>
              <a:gd name="adj1" fmla="val 13139"/>
              <a:gd name="adj2" fmla="val 103204"/>
              <a:gd name="adj3" fmla="val 13139"/>
              <a:gd name="adj4" fmla="val 115343"/>
              <a:gd name="adj5" fmla="val -209491"/>
              <a:gd name="adj6" fmla="val 127954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Környezetből származó erő</a:t>
            </a:r>
          </a:p>
        </p:txBody>
      </p:sp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8045450" y="2157713"/>
            <a:ext cx="885825" cy="1440000"/>
          </a:xfrm>
          <a:prstGeom prst="rect">
            <a:avLst/>
          </a:prstGeom>
          <a:solidFill>
            <a:srgbClr val="00506E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209550" y="3965575"/>
            <a:ext cx="8764588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Kizárólag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folyadékok stacionárius 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vagy kvázi-stacionárius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áramlására 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érvényes, de súrlódásmentes és súrlódásos esetre egyaránt.</a:t>
            </a:r>
          </a:p>
          <a:p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Az áramló folyadékban elhatárolt ellenőrző felületre ható erők egyensúlyát fejezi ki.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7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7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7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9" dur="500"/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1177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3" grpId="0" animBg="1"/>
      <p:bldP spid="117773" grpId="1" animBg="1"/>
      <p:bldP spid="117774" grpId="0" animBg="1"/>
      <p:bldP spid="117774" grpId="1" animBg="1"/>
      <p:bldP spid="117771" grpId="0" animBg="1"/>
      <p:bldP spid="117771" grpId="1" animBg="1"/>
      <p:bldP spid="117776" grpId="0" animBg="1"/>
      <p:bldP spid="117776" grpId="1" animBg="1"/>
      <p:bldP spid="117772" grpId="0" animBg="1"/>
      <p:bldP spid="117772" grpId="1" animBg="1"/>
      <p:bldP spid="117775" grpId="0" animBg="1"/>
      <p:bldP spid="117775" grpId="1" animBg="1"/>
      <p:bldP spid="117778" grpId="0" animBg="1"/>
      <p:bldP spid="117778" grpId="1" animBg="1"/>
      <p:bldP spid="117762" grpId="0"/>
      <p:bldP spid="117766" grpId="0" animBg="1"/>
      <p:bldP spid="117766" grpId="1" animBg="1"/>
      <p:bldP spid="117767" grpId="0" animBg="1"/>
      <p:bldP spid="117768" grpId="0" animBg="1"/>
      <p:bldP spid="117769" grpId="0" animBg="1"/>
      <p:bldP spid="117770" grpId="0" animBg="1"/>
      <p:bldP spid="117777" grpId="0" animBg="1"/>
      <p:bldP spid="117777" grpId="1" animBg="1"/>
      <p:bldP spid="11776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543050"/>
            <a:ext cx="8637587" cy="3830638"/>
          </a:xfrm>
        </p:spPr>
        <p:txBody>
          <a:bodyPr/>
          <a:lstStyle/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Írja fel az impulzus-tételt áramló közegekre! Milyen korlátozással érvényes a felírt összefüggés?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Írja fel az impulzus-tételt áramló közegekre és értelmezze a benne szereplő tagokat!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 az ellenőrző felület szerepe az impulzus-tétel felírásakor?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feltétel fennállása esetén igaz, hogy a nyomásból származó erőket figyelmen kívül lehet hagyni az impulzus-tétel alkalmazásakor?</a:t>
            </a:r>
          </a:p>
          <a:p>
            <a:pPr marL="609600" indent="-609600" algn="just">
              <a:lnSpc>
                <a:spcPct val="80000"/>
              </a:lnSpc>
              <a:buFontTx/>
              <a:buNone/>
            </a:pPr>
            <a:endParaRPr lang="hu-HU" sz="2400" dirty="0">
              <a:latin typeface="Calibri" panose="020F0502020204030204" pitchFamily="34" charset="0"/>
            </a:endParaRPr>
          </a:p>
          <a:p>
            <a:pPr marL="609600" indent="-609600" algn="just">
              <a:lnSpc>
                <a:spcPct val="80000"/>
              </a:lnSpc>
              <a:buFontTx/>
              <a:buNone/>
            </a:pP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  <p:bldP spid="119811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</TotalTime>
  <Words>283</Words>
  <Application>Microsoft Office PowerPoint</Application>
  <PresentationFormat>Diavetítés a képernyőre (4:3 oldalarány)</PresentationFormat>
  <Paragraphs>62</Paragraphs>
  <Slides>7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3" baseType="lpstr">
      <vt:lpstr>Arial</vt:lpstr>
      <vt:lpstr>Calibri</vt:lpstr>
      <vt:lpstr>Symbol</vt:lpstr>
      <vt:lpstr>Times New Roman</vt:lpstr>
      <vt:lpstr>1_Alapértelmezett terv</vt:lpstr>
      <vt:lpstr>Egyenlet</vt:lpstr>
      <vt:lpstr>Az impulzus tétel</vt:lpstr>
      <vt:lpstr>PowerPoint bemutató</vt:lpstr>
      <vt:lpstr>PowerPoint bemutató</vt:lpstr>
      <vt:lpstr>PowerPoint bemutató</vt:lpstr>
      <vt:lpstr>Az impulzusváltozást eredményező erők</vt:lpstr>
      <vt:lpstr>Az impulzus tétel</vt:lpstr>
      <vt:lpstr>Ellenőrző kérdések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360</cp:revision>
  <dcterms:created xsi:type="dcterms:W3CDTF">2003-08-29T10:04:05Z</dcterms:created>
  <dcterms:modified xsi:type="dcterms:W3CDTF">2015-01-12T14:02:51Z</dcterms:modified>
</cp:coreProperties>
</file>