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6" r:id="rId11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00"/>
    <a:srgbClr val="99FF99"/>
    <a:srgbClr val="FF9623"/>
    <a:srgbClr val="0033CC"/>
    <a:srgbClr val="FF3300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20" y="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54848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4084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23734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429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58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4424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63229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59793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04475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82053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780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15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2019300"/>
          </a:xfrm>
        </p:spPr>
        <p:txBody>
          <a:bodyPr anchor="ctr"/>
          <a:lstStyle/>
          <a:p>
            <a:r>
              <a:rPr lang="hu-HU" sz="4400" b="1">
                <a:solidFill>
                  <a:schemeClr val="tx1"/>
                </a:solidFill>
                <a:latin typeface="Calibri" panose="020F0502020204030204" pitchFamily="34" charset="0"/>
              </a:rPr>
              <a:t>Az impulzus tétel alkalmazása</a:t>
            </a:r>
            <a:br>
              <a:rPr lang="hu-HU" sz="4400" b="1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200" i="1">
                <a:solidFill>
                  <a:schemeClr val="tx1"/>
                </a:solidFill>
                <a:latin typeface="Calibri" panose="020F0502020204030204" pitchFamily="34" charset="0"/>
              </a:rPr>
              <a:t>(megoldási módszer)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8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20234"/>
              </p:ext>
            </p:extLst>
          </p:nvPr>
        </p:nvGraphicFramePr>
        <p:xfrm>
          <a:off x="204257" y="234419"/>
          <a:ext cx="8695268" cy="2070631"/>
        </p:xfrm>
        <a:graphic>
          <a:graphicData uri="http://schemas.openxmlformats.org/drawingml/2006/table">
            <a:tbl>
              <a:tblPr/>
              <a:tblGrid>
                <a:gridCol w="8695268"/>
              </a:tblGrid>
              <a:tr h="20706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Határozza meg az ábra szerinti 49,3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súlyú (négyzet keresztmetszetű) testre a </a:t>
                      </a:r>
                      <a:r>
                        <a:rPr kumimoji="0" lang="hu-H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stacionáriusan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áramló folyadék által kifejtett erő nagyságát és irányát!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folyadéksugár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=10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m/s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sebességű, keresztmetszete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 10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  <a:r>
                        <a:rPr kumimoji="0" lang="hu-HU" sz="1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hu-H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 súrlódást és a folyadék súlyát hanyagolja el!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 folyadék víz, melynek sűrűsége 1000 </a:t>
                      </a:r>
                      <a:r>
                        <a:rPr kumimoji="0" lang="hu-H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kg/m</a:t>
                      </a:r>
                      <a:r>
                        <a:rPr kumimoji="0" lang="hu-HU" sz="1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Tételezze fel, hogy az áramlás síkáramlás, mely egy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Függőleges helyzetű síkban zajlik!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140" name="Rectangle 20"/>
          <p:cNvSpPr>
            <a:spLocks noChangeAspect="1" noChangeArrowheads="1"/>
          </p:cNvSpPr>
          <p:nvPr/>
        </p:nvSpPr>
        <p:spPr bwMode="auto">
          <a:xfrm rot="-1128224">
            <a:off x="7089775" y="2335213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33139" name="Line 19"/>
          <p:cNvSpPr>
            <a:spLocks noChangeAspect="1" noChangeShapeType="1"/>
          </p:cNvSpPr>
          <p:nvPr/>
        </p:nvSpPr>
        <p:spPr bwMode="auto">
          <a:xfrm flipH="1">
            <a:off x="5287963" y="2516188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8" name="Line 18"/>
          <p:cNvSpPr>
            <a:spLocks noChangeAspect="1" noChangeShapeType="1"/>
          </p:cNvSpPr>
          <p:nvPr/>
        </p:nvSpPr>
        <p:spPr bwMode="auto">
          <a:xfrm flipH="1">
            <a:off x="5281613" y="2833688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7" name="Line 17"/>
          <p:cNvSpPr>
            <a:spLocks noChangeAspect="1" noChangeShapeType="1"/>
          </p:cNvSpPr>
          <p:nvPr/>
        </p:nvSpPr>
        <p:spPr bwMode="auto">
          <a:xfrm flipH="1">
            <a:off x="5281613" y="2200275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6" name="Line 16"/>
          <p:cNvSpPr>
            <a:spLocks noChangeAspect="1" noChangeShapeType="1"/>
          </p:cNvSpPr>
          <p:nvPr/>
        </p:nvSpPr>
        <p:spPr bwMode="auto">
          <a:xfrm flipV="1">
            <a:off x="6872288" y="1671638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5" name="Line 15"/>
          <p:cNvSpPr>
            <a:spLocks noChangeAspect="1" noChangeShapeType="1"/>
          </p:cNvSpPr>
          <p:nvPr/>
        </p:nvSpPr>
        <p:spPr bwMode="auto">
          <a:xfrm>
            <a:off x="7269163" y="3375025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4" name="Line 14"/>
          <p:cNvSpPr>
            <a:spLocks noChangeAspect="1" noChangeShapeType="1"/>
          </p:cNvSpPr>
          <p:nvPr/>
        </p:nvSpPr>
        <p:spPr bwMode="auto">
          <a:xfrm>
            <a:off x="6872288" y="2833688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3" name="Line 13"/>
          <p:cNvSpPr>
            <a:spLocks noChangeAspect="1" noChangeShapeType="1"/>
          </p:cNvSpPr>
          <p:nvPr/>
        </p:nvSpPr>
        <p:spPr bwMode="auto">
          <a:xfrm flipV="1">
            <a:off x="7818438" y="1992313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32" name="Arc 12"/>
          <p:cNvSpPr>
            <a:spLocks noChangeAspect="1"/>
          </p:cNvSpPr>
          <p:nvPr/>
        </p:nvSpPr>
        <p:spPr bwMode="auto">
          <a:xfrm>
            <a:off x="6973888" y="2008188"/>
            <a:ext cx="1498600" cy="509587"/>
          </a:xfrm>
          <a:custGeom>
            <a:avLst/>
            <a:gdLst>
              <a:gd name="G0" fmla="+- 0 0 0"/>
              <a:gd name="G1" fmla="+- 6842 0 0"/>
              <a:gd name="G2" fmla="+- 21600 0 0"/>
              <a:gd name="T0" fmla="*/ 20488 w 21600"/>
              <a:gd name="T1" fmla="*/ 0 h 6842"/>
              <a:gd name="T2" fmla="*/ 21600 w 21600"/>
              <a:gd name="T3" fmla="*/ 6842 h 6842"/>
              <a:gd name="T4" fmla="*/ 0 w 21600"/>
              <a:gd name="T5" fmla="*/ 6842 h 6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6842" fill="none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</a:path>
              <a:path w="21600" h="6842" stroke="0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  <a:lnTo>
                  <a:pt x="0" y="684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grpSp>
        <p:nvGrpSpPr>
          <p:cNvPr id="133129" name="Group 9"/>
          <p:cNvGrpSpPr>
            <a:grpSpLocks noChangeAspect="1"/>
          </p:cNvGrpSpPr>
          <p:nvPr/>
        </p:nvGrpSpPr>
        <p:grpSpPr bwMode="auto">
          <a:xfrm>
            <a:off x="7918450" y="1352550"/>
            <a:ext cx="350838" cy="952500"/>
            <a:chOff x="6399" y="1413"/>
            <a:chExt cx="636" cy="1632"/>
          </a:xfrm>
        </p:grpSpPr>
        <p:sp>
          <p:nvSpPr>
            <p:cNvPr id="133131" name="Line 11"/>
            <p:cNvSpPr>
              <a:spLocks noChangeAspect="1" noChangeShapeType="1"/>
            </p:cNvSpPr>
            <p:nvPr/>
          </p:nvSpPr>
          <p:spPr bwMode="auto">
            <a:xfrm flipH="1" flipV="1">
              <a:off x="6882" y="2664"/>
              <a:ext cx="153" cy="3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33130" name="Line 10"/>
            <p:cNvSpPr>
              <a:spLocks noChangeAspect="1" noChangeShapeType="1"/>
            </p:cNvSpPr>
            <p:nvPr/>
          </p:nvSpPr>
          <p:spPr bwMode="auto">
            <a:xfrm>
              <a:off x="6399" y="1413"/>
              <a:ext cx="276" cy="71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33126" name="Group 6"/>
          <p:cNvGrpSpPr>
            <a:grpSpLocks noChangeAspect="1"/>
          </p:cNvGrpSpPr>
          <p:nvPr/>
        </p:nvGrpSpPr>
        <p:grpSpPr bwMode="auto">
          <a:xfrm>
            <a:off x="6673850" y="3805238"/>
            <a:ext cx="1120775" cy="401637"/>
            <a:chOff x="4131" y="5616"/>
            <a:chExt cx="2040" cy="687"/>
          </a:xfrm>
        </p:grpSpPr>
        <p:sp>
          <p:nvSpPr>
            <p:cNvPr id="133128" name="Line 8"/>
            <p:cNvSpPr>
              <a:spLocks noChangeAspect="1" noChangeShapeType="1"/>
            </p:cNvSpPr>
            <p:nvPr/>
          </p:nvSpPr>
          <p:spPr bwMode="auto">
            <a:xfrm flipV="1">
              <a:off x="4131" y="5955"/>
              <a:ext cx="1041" cy="3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33127" name="Line 7"/>
            <p:cNvSpPr>
              <a:spLocks noChangeAspect="1" noChangeShapeType="1"/>
            </p:cNvSpPr>
            <p:nvPr/>
          </p:nvSpPr>
          <p:spPr bwMode="auto">
            <a:xfrm flipH="1">
              <a:off x="5523" y="5616"/>
              <a:ext cx="648" cy="2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33125" name="Line 5"/>
          <p:cNvSpPr>
            <a:spLocks noChangeAspect="1" noChangeShapeType="1"/>
          </p:cNvSpPr>
          <p:nvPr/>
        </p:nvSpPr>
        <p:spPr bwMode="auto">
          <a:xfrm>
            <a:off x="5480050" y="2206625"/>
            <a:ext cx="0" cy="617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46" name="Text Box 26"/>
          <p:cNvSpPr txBox="1">
            <a:spLocks noChangeArrowheads="1"/>
          </p:cNvSpPr>
          <p:nvPr/>
        </p:nvSpPr>
        <p:spPr bwMode="auto">
          <a:xfrm>
            <a:off x="7926388" y="1031875"/>
            <a:ext cx="973137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2/3</a:t>
            </a: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hu-HU" b="1" i="1" dirty="0">
              <a:solidFill>
                <a:schemeClr val="tx1"/>
              </a:solidFill>
            </a:endParaRPr>
          </a:p>
        </p:txBody>
      </p:sp>
      <p:sp>
        <p:nvSpPr>
          <p:cNvPr id="133141" name="Text Box 21"/>
          <p:cNvSpPr txBox="1">
            <a:spLocks noChangeArrowheads="1"/>
          </p:cNvSpPr>
          <p:nvPr/>
        </p:nvSpPr>
        <p:spPr bwMode="auto">
          <a:xfrm>
            <a:off x="6059488" y="3584575"/>
            <a:ext cx="93027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1/3</a:t>
            </a: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hu-HU" b="1" i="1" dirty="0">
              <a:solidFill>
                <a:schemeClr val="tx1"/>
              </a:solidFill>
            </a:endParaRPr>
          </a:p>
        </p:txBody>
      </p:sp>
      <p:sp>
        <p:nvSpPr>
          <p:cNvPr id="133142" name="Text Box 22"/>
          <p:cNvSpPr txBox="1">
            <a:spLocks noChangeArrowheads="1"/>
          </p:cNvSpPr>
          <p:nvPr/>
        </p:nvSpPr>
        <p:spPr bwMode="auto">
          <a:xfrm>
            <a:off x="5057775" y="2246313"/>
            <a:ext cx="39687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hu-HU" b="1" i="1">
              <a:solidFill>
                <a:schemeClr val="tx1"/>
              </a:solidFill>
            </a:endParaRPr>
          </a:p>
        </p:txBody>
      </p:sp>
      <p:sp>
        <p:nvSpPr>
          <p:cNvPr id="133143" name="Text Box 23"/>
          <p:cNvSpPr txBox="1">
            <a:spLocks noChangeArrowheads="1"/>
          </p:cNvSpPr>
          <p:nvPr/>
        </p:nvSpPr>
        <p:spPr bwMode="auto">
          <a:xfrm>
            <a:off x="8450263" y="2020888"/>
            <a:ext cx="725487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hu-HU" baseline="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hu-HU">
              <a:solidFill>
                <a:schemeClr val="tx1"/>
              </a:solidFill>
            </a:endParaRPr>
          </a:p>
        </p:txBody>
      </p:sp>
      <p:sp>
        <p:nvSpPr>
          <p:cNvPr id="133144" name="Line 24"/>
          <p:cNvSpPr>
            <a:spLocks noChangeShapeType="1"/>
          </p:cNvSpPr>
          <p:nvPr/>
        </p:nvSpPr>
        <p:spPr bwMode="auto">
          <a:xfrm>
            <a:off x="5783263" y="2519363"/>
            <a:ext cx="60325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45" name="Text Box 25"/>
          <p:cNvSpPr txBox="1">
            <a:spLocks noChangeArrowheads="1"/>
          </p:cNvSpPr>
          <p:nvPr/>
        </p:nvSpPr>
        <p:spPr bwMode="auto">
          <a:xfrm>
            <a:off x="5832475" y="2103438"/>
            <a:ext cx="31591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hu-HU" i="1">
              <a:solidFill>
                <a:schemeClr val="tx1"/>
              </a:solidFill>
            </a:endParaRPr>
          </a:p>
        </p:txBody>
      </p:sp>
      <p:sp>
        <p:nvSpPr>
          <p:cNvPr id="133147" name="Rectangle 27"/>
          <p:cNvSpPr>
            <a:spLocks noChangeArrowheads="1"/>
          </p:cNvSpPr>
          <p:nvPr/>
        </p:nvSpPr>
        <p:spPr bwMode="auto">
          <a:xfrm>
            <a:off x="0" y="2033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</a:pPr>
            <a:endParaRPr lang="hu-HU" sz="1800">
              <a:solidFill>
                <a:schemeClr val="tx1"/>
              </a:solidFill>
            </a:endParaRPr>
          </a:p>
        </p:txBody>
      </p:sp>
      <p:sp>
        <p:nvSpPr>
          <p:cNvPr id="133149" name="Rectangle 29"/>
          <p:cNvSpPr>
            <a:spLocks noChangeArrowheads="1"/>
          </p:cNvSpPr>
          <p:nvPr/>
        </p:nvSpPr>
        <p:spPr bwMode="auto">
          <a:xfrm>
            <a:off x="0" y="2033588"/>
            <a:ext cx="3554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33150" name="Rectangle 30"/>
          <p:cNvSpPr>
            <a:spLocks noChangeArrowheads="1"/>
          </p:cNvSpPr>
          <p:nvPr/>
        </p:nvSpPr>
        <p:spPr bwMode="auto">
          <a:xfrm>
            <a:off x="0" y="2033588"/>
            <a:ext cx="3554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endParaRPr lang="hu-HU" sz="1800">
              <a:solidFill>
                <a:schemeClr val="tx1"/>
              </a:solidFill>
            </a:endParaRPr>
          </a:p>
        </p:txBody>
      </p:sp>
      <p:sp>
        <p:nvSpPr>
          <p:cNvPr id="133170" name="Freeform 50"/>
          <p:cNvSpPr>
            <a:spLocks/>
          </p:cNvSpPr>
          <p:nvPr/>
        </p:nvSpPr>
        <p:spPr bwMode="auto">
          <a:xfrm>
            <a:off x="5638800" y="1009650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33171" name="AutoShape 51"/>
          <p:cNvSpPr>
            <a:spLocks/>
          </p:cNvSpPr>
          <p:nvPr/>
        </p:nvSpPr>
        <p:spPr bwMode="auto">
          <a:xfrm>
            <a:off x="273050" y="4822825"/>
            <a:ext cx="4251325" cy="1204913"/>
          </a:xfrm>
          <a:prstGeom prst="borderCallout2">
            <a:avLst>
              <a:gd name="adj1" fmla="val 9486"/>
              <a:gd name="adj2" fmla="val 101792"/>
              <a:gd name="adj3" fmla="val 9486"/>
              <a:gd name="adj4" fmla="val 116394"/>
              <a:gd name="adj5" fmla="val -39787"/>
              <a:gd name="adj6" fmla="val 13155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2000">
                <a:solidFill>
                  <a:schemeClr val="tx1"/>
                </a:solidFill>
              </a:rPr>
              <a:t>Tetszőlegesen felvehető ellenőrző felület, melynek egyensúlyát írja le az impulzus-tétel</a:t>
            </a:r>
          </a:p>
        </p:txBody>
      </p:sp>
      <p:graphicFrame>
        <p:nvGraphicFramePr>
          <p:cNvPr id="133172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886660"/>
              </p:ext>
            </p:extLst>
          </p:nvPr>
        </p:nvGraphicFramePr>
        <p:xfrm>
          <a:off x="306388" y="4808538"/>
          <a:ext cx="85852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2" name="Egyenlet" r:id="rId3" imgW="2920680" imgH="393480" progId="Equation.3">
                  <p:embed/>
                </p:oleObj>
              </mc:Choice>
              <mc:Fallback>
                <p:oleObj name="Egyenlet" r:id="rId3" imgW="2920680" imgH="39348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4808538"/>
                        <a:ext cx="8585200" cy="1155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3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6075207"/>
              </p:ext>
            </p:extLst>
          </p:nvPr>
        </p:nvGraphicFramePr>
        <p:xfrm>
          <a:off x="306388" y="4889500"/>
          <a:ext cx="4776787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3" name="Egyenlet" r:id="rId5" imgW="1206360" imgH="253800" progId="Equation.3">
                  <p:embed/>
                </p:oleObj>
              </mc:Choice>
              <mc:Fallback>
                <p:oleObj name="Egyenlet" r:id="rId5" imgW="1206360" imgH="253800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4889500"/>
                        <a:ext cx="4776787" cy="1004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4" name="Line 54"/>
          <p:cNvSpPr>
            <a:spLocks noChangeShapeType="1"/>
          </p:cNvSpPr>
          <p:nvPr/>
        </p:nvSpPr>
        <p:spPr bwMode="auto">
          <a:xfrm>
            <a:off x="7410450" y="4133850"/>
            <a:ext cx="161925" cy="47625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3175" name="Line 55"/>
          <p:cNvSpPr>
            <a:spLocks noChangeShapeType="1"/>
          </p:cNvSpPr>
          <p:nvPr/>
        </p:nvSpPr>
        <p:spPr bwMode="auto">
          <a:xfrm flipV="1">
            <a:off x="8037513" y="1665288"/>
            <a:ext cx="771525" cy="2952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3176" name="Line 56"/>
          <p:cNvSpPr>
            <a:spLocks noChangeShapeType="1"/>
          </p:cNvSpPr>
          <p:nvPr/>
        </p:nvSpPr>
        <p:spPr bwMode="auto">
          <a:xfrm flipH="1" flipV="1">
            <a:off x="4568825" y="2511425"/>
            <a:ext cx="107632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3177" name="Line 57"/>
          <p:cNvSpPr>
            <a:spLocks noChangeShapeType="1"/>
          </p:cNvSpPr>
          <p:nvPr/>
        </p:nvSpPr>
        <p:spPr bwMode="auto">
          <a:xfrm>
            <a:off x="7531100" y="2787650"/>
            <a:ext cx="19050" cy="10001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3178" name="Text Box 58"/>
          <p:cNvSpPr txBox="1">
            <a:spLocks noChangeArrowheads="1"/>
          </p:cNvSpPr>
          <p:nvPr/>
        </p:nvSpPr>
        <p:spPr bwMode="auto">
          <a:xfrm>
            <a:off x="4941888" y="200660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3179" name="Text Box 59"/>
          <p:cNvSpPr txBox="1">
            <a:spLocks noChangeArrowheads="1"/>
          </p:cNvSpPr>
          <p:nvPr/>
        </p:nvSpPr>
        <p:spPr bwMode="auto">
          <a:xfrm>
            <a:off x="8588375" y="1195388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>
              <a:solidFill>
                <a:schemeClr val="tx1"/>
              </a:solidFill>
            </a:endParaRPr>
          </a:p>
        </p:txBody>
      </p:sp>
      <p:sp>
        <p:nvSpPr>
          <p:cNvPr id="133180" name="Text Box 60"/>
          <p:cNvSpPr txBox="1">
            <a:spLocks noChangeArrowheads="1"/>
          </p:cNvSpPr>
          <p:nvPr/>
        </p:nvSpPr>
        <p:spPr bwMode="auto">
          <a:xfrm>
            <a:off x="7473950" y="4567238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3181" name="Text Box 61"/>
          <p:cNvSpPr txBox="1">
            <a:spLocks noChangeArrowheads="1"/>
          </p:cNvSpPr>
          <p:nvPr/>
        </p:nvSpPr>
        <p:spPr bwMode="auto">
          <a:xfrm>
            <a:off x="7710488" y="327025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>
              <a:solidFill>
                <a:schemeClr val="tx1"/>
              </a:solidFill>
            </a:endParaRPr>
          </a:p>
        </p:txBody>
      </p:sp>
      <p:sp>
        <p:nvSpPr>
          <p:cNvPr id="4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4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3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3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3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33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33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33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3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33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33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3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3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33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3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3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3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3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1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3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0" grpId="0" animBg="1"/>
      <p:bldP spid="133139" grpId="0" animBg="1"/>
      <p:bldP spid="133138" grpId="0" animBg="1"/>
      <p:bldP spid="133137" grpId="0" animBg="1"/>
      <p:bldP spid="133136" grpId="0" animBg="1"/>
      <p:bldP spid="133135" grpId="0" animBg="1"/>
      <p:bldP spid="133134" grpId="0" animBg="1"/>
      <p:bldP spid="133133" grpId="0" animBg="1"/>
      <p:bldP spid="133132" grpId="0" animBg="1"/>
      <p:bldP spid="133125" grpId="0" animBg="1"/>
      <p:bldP spid="133146" grpId="0"/>
      <p:bldP spid="133141" grpId="0"/>
      <p:bldP spid="133142" grpId="0"/>
      <p:bldP spid="133142" grpId="1"/>
      <p:bldP spid="133143" grpId="0"/>
      <p:bldP spid="133144" grpId="0" animBg="1"/>
      <p:bldP spid="133145" grpId="0"/>
      <p:bldP spid="133170" grpId="0" animBg="1"/>
      <p:bldP spid="133171" grpId="0" animBg="1"/>
      <p:bldP spid="133171" grpId="1" animBg="1"/>
      <p:bldP spid="133174" grpId="0" animBg="1"/>
      <p:bldP spid="133175" grpId="0" animBg="1"/>
      <p:bldP spid="133176" grpId="0" animBg="1"/>
      <p:bldP spid="133177" grpId="0" animBg="1"/>
      <p:bldP spid="133178" grpId="1"/>
      <p:bldP spid="133179" grpId="1"/>
      <p:bldP spid="133180" grpId="1"/>
      <p:bldP spid="13318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5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56995"/>
              </p:ext>
            </p:extLst>
          </p:nvPr>
        </p:nvGraphicFramePr>
        <p:xfrm>
          <a:off x="333375" y="2109788"/>
          <a:ext cx="477202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7" name="Egyenlet" r:id="rId3" imgW="2209680" imgH="393480" progId="Equation.3">
                  <p:embed/>
                </p:oleObj>
              </mc:Choice>
              <mc:Fallback>
                <p:oleObj name="Egyenlet" r:id="rId3" imgW="2209680" imgH="393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2109788"/>
                        <a:ext cx="4772025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657936"/>
              </p:ext>
            </p:extLst>
          </p:nvPr>
        </p:nvGraphicFramePr>
        <p:xfrm>
          <a:off x="336550" y="388938"/>
          <a:ext cx="600551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8" name="Egyenlet" r:id="rId5" imgW="2781000" imgH="228600" progId="Equation.3">
                  <p:embed/>
                </p:oleObj>
              </mc:Choice>
              <mc:Fallback>
                <p:oleObj name="Egyenlet" r:id="rId5" imgW="27810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388938"/>
                        <a:ext cx="600551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321512"/>
              </p:ext>
            </p:extLst>
          </p:nvPr>
        </p:nvGraphicFramePr>
        <p:xfrm>
          <a:off x="341313" y="1060450"/>
          <a:ext cx="4799012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9" name="Egyenlet" r:id="rId7" imgW="2222280" imgH="393480" progId="Equation.3">
                  <p:embed/>
                </p:oleObj>
              </mc:Choice>
              <mc:Fallback>
                <p:oleObj name="Egyenlet" r:id="rId7" imgW="2222280" imgH="393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060450"/>
                        <a:ext cx="4799012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58" name="Object 14"/>
          <p:cNvGraphicFramePr>
            <a:graphicFrameLocks noChangeAspect="1"/>
          </p:cNvGraphicFramePr>
          <p:nvPr/>
        </p:nvGraphicFramePr>
        <p:xfrm>
          <a:off x="333375" y="2109788"/>
          <a:ext cx="477202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6" name="Egyenlet" r:id="rId3" imgW="2209680" imgH="393480" progId="Equation.3">
                  <p:embed/>
                </p:oleObj>
              </mc:Choice>
              <mc:Fallback>
                <p:oleObj name="Egyenlet" r:id="rId3" imgW="2209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2109788"/>
                        <a:ext cx="4772025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134156" name="Object 12"/>
          <p:cNvGraphicFramePr>
            <a:graphicFrameLocks noChangeAspect="1"/>
          </p:cNvGraphicFramePr>
          <p:nvPr/>
        </p:nvGraphicFramePr>
        <p:xfrm>
          <a:off x="336550" y="388938"/>
          <a:ext cx="600551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7" name="Egyenlet" r:id="rId5" imgW="2781000" imgH="228600" progId="Equation.3">
                  <p:embed/>
                </p:oleObj>
              </mc:Choice>
              <mc:Fallback>
                <p:oleObj name="Egyenlet" r:id="rId5" imgW="2781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388938"/>
                        <a:ext cx="600551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7" name="Object 13"/>
          <p:cNvGraphicFramePr>
            <a:graphicFrameLocks noChangeAspect="1"/>
          </p:cNvGraphicFramePr>
          <p:nvPr/>
        </p:nvGraphicFramePr>
        <p:xfrm>
          <a:off x="341313" y="1060450"/>
          <a:ext cx="4799012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8" name="Egyenlet" r:id="rId7" imgW="2222280" imgH="393480" progId="Equation.3">
                  <p:embed/>
                </p:oleObj>
              </mc:Choice>
              <mc:Fallback>
                <p:oleObj name="Egyenlet" r:id="rId7" imgW="222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060450"/>
                        <a:ext cx="4799012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609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34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4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4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3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animBg="1"/>
      <p:bldP spid="134154" grpId="0"/>
      <p:bldP spid="134159" grpId="0" animBg="1"/>
      <p:bldP spid="13416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52" grpId="0" animBg="1"/>
      <p:bldP spid="57" grpId="0"/>
      <p:bldP spid="58" grpId="0"/>
      <p:bldP spid="59" grpId="0"/>
      <p:bldP spid="1341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4" name="AutoShape 51"/>
          <p:cNvSpPr>
            <a:spLocks/>
          </p:cNvSpPr>
          <p:nvPr/>
        </p:nvSpPr>
        <p:spPr bwMode="auto">
          <a:xfrm>
            <a:off x="5835772" y="4906354"/>
            <a:ext cx="3133968" cy="645209"/>
          </a:xfrm>
          <a:prstGeom prst="borderCallout2">
            <a:avLst>
              <a:gd name="adj1" fmla="val -4568"/>
              <a:gd name="adj2" fmla="val -1434"/>
              <a:gd name="adj3" fmla="val -90447"/>
              <a:gd name="adj4" fmla="val -20529"/>
              <a:gd name="adj5" fmla="val -151142"/>
              <a:gd name="adj6" fmla="val -76402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1800" dirty="0" smtClean="0">
                <a:solidFill>
                  <a:schemeClr val="tx1"/>
                </a:solidFill>
              </a:rPr>
              <a:t>A szerkesztés tetszőlegesen megválasztott kezdő pontja!</a:t>
            </a: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6" name="AutoShape 51"/>
          <p:cNvSpPr>
            <a:spLocks/>
          </p:cNvSpPr>
          <p:nvPr/>
        </p:nvSpPr>
        <p:spPr bwMode="auto">
          <a:xfrm>
            <a:off x="2355299" y="5732455"/>
            <a:ext cx="3133968" cy="877403"/>
          </a:xfrm>
          <a:prstGeom prst="borderCallout2">
            <a:avLst>
              <a:gd name="adj1" fmla="val -5997"/>
              <a:gd name="adj2" fmla="val 6069"/>
              <a:gd name="adj3" fmla="val -68178"/>
              <a:gd name="adj4" fmla="val -7747"/>
              <a:gd name="adj5" fmla="val -110053"/>
              <a:gd name="adj6" fmla="val 97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1800" dirty="0" smtClean="0">
                <a:solidFill>
                  <a:schemeClr val="tx1"/>
                </a:solidFill>
              </a:rPr>
              <a:t>A kockára kifejtendő, annak egyensúlyához szükséges külső erő!</a:t>
            </a:r>
            <a:endParaRPr lang="hu-H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3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" grpId="0" animBg="1"/>
      <p:bldP spid="25" grpId="0" animBg="1"/>
      <p:bldP spid="26" grpId="0" animBg="1"/>
      <p:bldP spid="27" grpId="0" animBg="1"/>
      <p:bldP spid="39" grpId="0" animBg="1"/>
      <p:bldP spid="40" grpId="0"/>
      <p:bldP spid="41" grpId="0"/>
      <p:bldP spid="42" grpId="0"/>
      <p:bldP spid="43" grpId="0"/>
      <p:bldP spid="44" grpId="0" animBg="1"/>
      <p:bldP spid="44" grpId="1" animBg="1"/>
      <p:bldP spid="45" grpId="0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51"/>
          <p:cNvSpPr>
            <a:spLocks/>
          </p:cNvSpPr>
          <p:nvPr/>
        </p:nvSpPr>
        <p:spPr bwMode="auto">
          <a:xfrm>
            <a:off x="2355299" y="5732455"/>
            <a:ext cx="3133968" cy="877403"/>
          </a:xfrm>
          <a:prstGeom prst="borderCallout2">
            <a:avLst>
              <a:gd name="adj1" fmla="val -5997"/>
              <a:gd name="adj2" fmla="val 6069"/>
              <a:gd name="adj3" fmla="val -68178"/>
              <a:gd name="adj4" fmla="val -7747"/>
              <a:gd name="adj5" fmla="val -110053"/>
              <a:gd name="adj6" fmla="val 97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1800" dirty="0" smtClean="0">
                <a:solidFill>
                  <a:schemeClr val="tx1"/>
                </a:solidFill>
              </a:rPr>
              <a:t>A kockára kifejtendő, annak egyensúlyához szükséges külső erő</a:t>
            </a: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48" name="AutoShape 51"/>
          <p:cNvSpPr>
            <a:spLocks/>
          </p:cNvSpPr>
          <p:nvPr/>
        </p:nvSpPr>
        <p:spPr bwMode="auto">
          <a:xfrm>
            <a:off x="2355299" y="5717499"/>
            <a:ext cx="3133968" cy="877403"/>
          </a:xfrm>
          <a:prstGeom prst="borderCallout2">
            <a:avLst>
              <a:gd name="adj1" fmla="val -5997"/>
              <a:gd name="adj2" fmla="val 6069"/>
              <a:gd name="adj3" fmla="val -68178"/>
              <a:gd name="adj4" fmla="val -7747"/>
              <a:gd name="adj5" fmla="val -110053"/>
              <a:gd name="adj6" fmla="val 97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1800" dirty="0" smtClean="0">
                <a:solidFill>
                  <a:schemeClr val="tx1"/>
                </a:solidFill>
              </a:rPr>
              <a:t>Az áramló folyadék és a </a:t>
            </a:r>
            <a:r>
              <a:rPr lang="hu-HU" sz="1800" b="1" i="1" dirty="0" smtClean="0">
                <a:solidFill>
                  <a:schemeClr val="tx1"/>
                </a:solidFill>
              </a:rPr>
              <a:t>G</a:t>
            </a:r>
            <a:r>
              <a:rPr lang="hu-HU" sz="1800" dirty="0" smtClean="0">
                <a:solidFill>
                  <a:schemeClr val="tx1"/>
                </a:solidFill>
              </a:rPr>
              <a:t> súly eredőjeként a kockát támadó erő</a:t>
            </a: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 flipV="1">
            <a:off x="2722998" y="4074015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70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animBg="1"/>
      <p:bldP spid="48" grpId="0" animBg="1"/>
      <p:bldP spid="39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 flipV="1">
            <a:off x="2722998" y="4074015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48" name="AutoShape 51"/>
          <p:cNvSpPr>
            <a:spLocks/>
          </p:cNvSpPr>
          <p:nvPr/>
        </p:nvSpPr>
        <p:spPr bwMode="auto">
          <a:xfrm>
            <a:off x="2355299" y="5717499"/>
            <a:ext cx="3133968" cy="877403"/>
          </a:xfrm>
          <a:prstGeom prst="borderCallout2">
            <a:avLst>
              <a:gd name="adj1" fmla="val -5997"/>
              <a:gd name="adj2" fmla="val 6069"/>
              <a:gd name="adj3" fmla="val -68178"/>
              <a:gd name="adj4" fmla="val -7747"/>
              <a:gd name="adj5" fmla="val -110053"/>
              <a:gd name="adj6" fmla="val 97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 anchor="ctr"/>
          <a:lstStyle/>
          <a:p>
            <a:r>
              <a:rPr lang="hu-HU" sz="1800" dirty="0" smtClean="0">
                <a:solidFill>
                  <a:schemeClr val="tx1"/>
                </a:solidFill>
              </a:rPr>
              <a:t>Az áramló folyadék és a </a:t>
            </a:r>
            <a:r>
              <a:rPr lang="hu-HU" sz="1800" b="1" i="1" dirty="0" smtClean="0">
                <a:solidFill>
                  <a:schemeClr val="tx1"/>
                </a:solidFill>
              </a:rPr>
              <a:t>G</a:t>
            </a:r>
            <a:r>
              <a:rPr lang="hu-HU" sz="1800" dirty="0" smtClean="0">
                <a:solidFill>
                  <a:schemeClr val="tx1"/>
                </a:solidFill>
              </a:rPr>
              <a:t> súly eredőjeként a kockát támadó erő</a:t>
            </a: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694245"/>
              </p:ext>
            </p:extLst>
          </p:nvPr>
        </p:nvGraphicFramePr>
        <p:xfrm>
          <a:off x="4275138" y="4751388"/>
          <a:ext cx="425291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3" name="Equation" r:id="rId3" imgW="2108160" imgH="241200" progId="Equation.3">
                  <p:embed/>
                </p:oleObj>
              </mc:Choice>
              <mc:Fallback>
                <p:oleObj name="Equation" r:id="rId3" imgW="21081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5138" y="4751388"/>
                        <a:ext cx="4252912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4180115" y="4403701"/>
            <a:ext cx="447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Vízszintes, ‚</a:t>
            </a:r>
            <a:r>
              <a:rPr lang="hu-HU" sz="1800" i="1" dirty="0" smtClean="0">
                <a:solidFill>
                  <a:schemeClr val="tx1"/>
                </a:solidFill>
              </a:rPr>
              <a:t>x</a:t>
            </a:r>
            <a:r>
              <a:rPr lang="hu-HU" sz="1800" dirty="0" smtClean="0">
                <a:solidFill>
                  <a:schemeClr val="tx1"/>
                </a:solidFill>
              </a:rPr>
              <a:t>’ irányú vetületi egyenlet</a:t>
            </a:r>
            <a:endParaRPr lang="hu-HU" sz="1800" dirty="0">
              <a:solidFill>
                <a:schemeClr val="tx1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 flipV="1">
            <a:off x="765791" y="1245326"/>
            <a:ext cx="1589508" cy="0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zövegdoboz 6"/>
          <p:cNvSpPr txBox="1"/>
          <p:nvPr/>
        </p:nvSpPr>
        <p:spPr>
          <a:xfrm>
            <a:off x="2417238" y="1010941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44" name="Arc 12"/>
          <p:cNvSpPr>
            <a:spLocks noChangeAspect="1"/>
          </p:cNvSpPr>
          <p:nvPr/>
        </p:nvSpPr>
        <p:spPr bwMode="auto">
          <a:xfrm>
            <a:off x="5986706" y="1385359"/>
            <a:ext cx="1498600" cy="509587"/>
          </a:xfrm>
          <a:custGeom>
            <a:avLst/>
            <a:gdLst>
              <a:gd name="G0" fmla="+- 0 0 0"/>
              <a:gd name="G1" fmla="+- 6842 0 0"/>
              <a:gd name="G2" fmla="+- 21600 0 0"/>
              <a:gd name="T0" fmla="*/ 20488 w 21600"/>
              <a:gd name="T1" fmla="*/ 0 h 6842"/>
              <a:gd name="T2" fmla="*/ 21600 w 21600"/>
              <a:gd name="T3" fmla="*/ 6842 h 6842"/>
              <a:gd name="T4" fmla="*/ 0 w 21600"/>
              <a:gd name="T5" fmla="*/ 6842 h 6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6842" fill="none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</a:path>
              <a:path w="21600" h="6842" stroke="0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  <a:lnTo>
                  <a:pt x="0" y="684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9" name="Text Box 23"/>
          <p:cNvSpPr txBox="1">
            <a:spLocks noChangeArrowheads="1"/>
          </p:cNvSpPr>
          <p:nvPr/>
        </p:nvSpPr>
        <p:spPr bwMode="auto">
          <a:xfrm>
            <a:off x="7454847" y="1384282"/>
            <a:ext cx="725487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hu-HU" i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hu-H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06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9" grpId="0" animBg="1"/>
      <p:bldP spid="48" grpId="0" animBg="1"/>
      <p:bldP spid="4" grpId="0"/>
      <p:bldP spid="7" grpId="0"/>
      <p:bldP spid="44" grpId="0" animBg="1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202052"/>
              </p:ext>
            </p:extLst>
          </p:nvPr>
        </p:nvGraphicFramePr>
        <p:xfrm>
          <a:off x="4275138" y="4751388"/>
          <a:ext cx="425291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8" name="Equation" r:id="rId3" imgW="2108160" imgH="241200" progId="Equation.3">
                  <p:embed/>
                </p:oleObj>
              </mc:Choice>
              <mc:Fallback>
                <p:oleObj name="Equation" r:id="rId3" imgW="21081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5138" y="4751388"/>
                        <a:ext cx="4252912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4180115" y="4403701"/>
            <a:ext cx="447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Vízszintes, ‚</a:t>
            </a:r>
            <a:r>
              <a:rPr lang="hu-HU" sz="1800" i="1" dirty="0" smtClean="0">
                <a:solidFill>
                  <a:schemeClr val="tx1"/>
                </a:solidFill>
              </a:rPr>
              <a:t>x</a:t>
            </a:r>
            <a:r>
              <a:rPr lang="hu-HU" sz="1800" dirty="0" smtClean="0">
                <a:solidFill>
                  <a:schemeClr val="tx1"/>
                </a:solidFill>
              </a:rPr>
              <a:t>’ irányú vetületi egyenlet</a:t>
            </a:r>
            <a:endParaRPr lang="hu-HU" sz="1800" dirty="0">
              <a:solidFill>
                <a:schemeClr val="tx1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 flipV="1">
            <a:off x="765791" y="1245326"/>
            <a:ext cx="1589508" cy="0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zövegdoboz 6"/>
          <p:cNvSpPr txBox="1"/>
          <p:nvPr/>
        </p:nvSpPr>
        <p:spPr>
          <a:xfrm>
            <a:off x="2417238" y="1010941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44" name="Arc 12"/>
          <p:cNvSpPr>
            <a:spLocks noChangeAspect="1"/>
          </p:cNvSpPr>
          <p:nvPr/>
        </p:nvSpPr>
        <p:spPr bwMode="auto">
          <a:xfrm>
            <a:off x="5986706" y="1385359"/>
            <a:ext cx="1498600" cy="509587"/>
          </a:xfrm>
          <a:custGeom>
            <a:avLst/>
            <a:gdLst>
              <a:gd name="G0" fmla="+- 0 0 0"/>
              <a:gd name="G1" fmla="+- 6842 0 0"/>
              <a:gd name="G2" fmla="+- 21600 0 0"/>
              <a:gd name="T0" fmla="*/ 20488 w 21600"/>
              <a:gd name="T1" fmla="*/ 0 h 6842"/>
              <a:gd name="T2" fmla="*/ 21600 w 21600"/>
              <a:gd name="T3" fmla="*/ 6842 h 6842"/>
              <a:gd name="T4" fmla="*/ 0 w 21600"/>
              <a:gd name="T5" fmla="*/ 6842 h 6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6842" fill="none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</a:path>
              <a:path w="21600" h="6842" stroke="0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  <a:lnTo>
                  <a:pt x="0" y="684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9" name="Text Box 23"/>
          <p:cNvSpPr txBox="1">
            <a:spLocks noChangeArrowheads="1"/>
          </p:cNvSpPr>
          <p:nvPr/>
        </p:nvSpPr>
        <p:spPr bwMode="auto">
          <a:xfrm>
            <a:off x="7454847" y="1384282"/>
            <a:ext cx="725487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hu-HU" i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hu-HU" i="1" dirty="0">
              <a:solidFill>
                <a:schemeClr val="tx1"/>
              </a:solidFill>
            </a:endParaRPr>
          </a:p>
        </p:txBody>
      </p:sp>
      <p:cxnSp>
        <p:nvCxnSpPr>
          <p:cNvPr id="46" name="Egyenes összekötő nyíllal 45"/>
          <p:cNvCxnSpPr/>
          <p:nvPr/>
        </p:nvCxnSpPr>
        <p:spPr bwMode="auto">
          <a:xfrm flipV="1">
            <a:off x="765791" y="304800"/>
            <a:ext cx="0" cy="940526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Szövegdoboz 49"/>
          <p:cNvSpPr txBox="1"/>
          <p:nvPr/>
        </p:nvSpPr>
        <p:spPr>
          <a:xfrm>
            <a:off x="604687" y="-84823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z</a:t>
            </a:r>
          </a:p>
        </p:txBody>
      </p:sp>
      <p:graphicFrame>
        <p:nvGraphicFramePr>
          <p:cNvPr id="51" name="Objektum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894513"/>
              </p:ext>
            </p:extLst>
          </p:nvPr>
        </p:nvGraphicFramePr>
        <p:xfrm>
          <a:off x="4300538" y="5553075"/>
          <a:ext cx="42037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9" name="Equation" r:id="rId5" imgW="2082600" imgH="241200" progId="Equation.3">
                  <p:embed/>
                </p:oleObj>
              </mc:Choice>
              <mc:Fallback>
                <p:oleObj name="Equation" r:id="rId5" imgW="20826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00538" y="5553075"/>
                        <a:ext cx="4203700" cy="48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Szövegdoboz 52"/>
          <p:cNvSpPr txBox="1"/>
          <p:nvPr/>
        </p:nvSpPr>
        <p:spPr>
          <a:xfrm>
            <a:off x="4182045" y="5204279"/>
            <a:ext cx="447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Függőleges, ‚</a:t>
            </a:r>
            <a:r>
              <a:rPr lang="hu-HU" sz="1800" i="1" dirty="0" smtClean="0">
                <a:solidFill>
                  <a:schemeClr val="tx1"/>
                </a:solidFill>
              </a:rPr>
              <a:t>z</a:t>
            </a:r>
            <a:r>
              <a:rPr lang="hu-HU" sz="1800" dirty="0" smtClean="0">
                <a:solidFill>
                  <a:schemeClr val="tx1"/>
                </a:solidFill>
              </a:rPr>
              <a:t>’ irányú vetületi egyenlet</a:t>
            </a: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290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2509075" y="1881792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6828320" y="364875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rot="19800000" flipH="1" flipV="1">
            <a:off x="7021572" y="953993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rot="14400000" flipH="1" flipV="1">
            <a:off x="6209619" y="3810353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0" name="Rectangle 20"/>
          <p:cNvSpPr>
            <a:spLocks noChangeAspect="1" noChangeArrowheads="1"/>
          </p:cNvSpPr>
          <p:nvPr/>
        </p:nvSpPr>
        <p:spPr bwMode="auto">
          <a:xfrm rot="20471776">
            <a:off x="6127993" y="1702405"/>
            <a:ext cx="893763" cy="922337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" name="Line 19"/>
          <p:cNvSpPr>
            <a:spLocks noChangeAspect="1" noChangeShapeType="1"/>
          </p:cNvSpPr>
          <p:nvPr/>
        </p:nvSpPr>
        <p:spPr bwMode="auto">
          <a:xfrm flipH="1">
            <a:off x="4326181" y="1883380"/>
            <a:ext cx="3473450" cy="6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2" name="Line 18"/>
          <p:cNvSpPr>
            <a:spLocks noChangeAspect="1" noChangeShapeType="1"/>
          </p:cNvSpPr>
          <p:nvPr/>
        </p:nvSpPr>
        <p:spPr bwMode="auto">
          <a:xfrm flipH="1">
            <a:off x="4319831" y="2200880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" name="Line 17"/>
          <p:cNvSpPr>
            <a:spLocks noChangeAspect="1" noChangeShapeType="1"/>
          </p:cNvSpPr>
          <p:nvPr/>
        </p:nvSpPr>
        <p:spPr bwMode="auto">
          <a:xfrm flipH="1">
            <a:off x="4319831" y="1567467"/>
            <a:ext cx="1592262" cy="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" name="Line 16"/>
          <p:cNvSpPr>
            <a:spLocks noChangeAspect="1" noChangeShapeType="1"/>
          </p:cNvSpPr>
          <p:nvPr/>
        </p:nvSpPr>
        <p:spPr bwMode="auto">
          <a:xfrm flipV="1">
            <a:off x="5910506" y="1038830"/>
            <a:ext cx="1492250" cy="5286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5" name="Line 15"/>
          <p:cNvSpPr>
            <a:spLocks noChangeAspect="1" noChangeShapeType="1"/>
          </p:cNvSpPr>
          <p:nvPr/>
        </p:nvSpPr>
        <p:spPr bwMode="auto">
          <a:xfrm>
            <a:off x="6307381" y="2742217"/>
            <a:ext cx="290512" cy="889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" name="Line 14"/>
          <p:cNvSpPr>
            <a:spLocks noChangeAspect="1" noChangeShapeType="1"/>
          </p:cNvSpPr>
          <p:nvPr/>
        </p:nvSpPr>
        <p:spPr bwMode="auto">
          <a:xfrm>
            <a:off x="5910506" y="2200880"/>
            <a:ext cx="490537" cy="152876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" name="Line 13"/>
          <p:cNvSpPr>
            <a:spLocks noChangeAspect="1" noChangeShapeType="1"/>
          </p:cNvSpPr>
          <p:nvPr/>
        </p:nvSpPr>
        <p:spPr bwMode="auto">
          <a:xfrm flipV="1">
            <a:off x="6856656" y="1359505"/>
            <a:ext cx="628650" cy="223837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4677018" y="376842"/>
            <a:ext cx="3028950" cy="3590925"/>
          </a:xfrm>
          <a:custGeom>
            <a:avLst/>
            <a:gdLst>
              <a:gd name="T0" fmla="*/ 288 w 1908"/>
              <a:gd name="T1" fmla="*/ 2262 h 2262"/>
              <a:gd name="T2" fmla="*/ 1908 w 1908"/>
              <a:gd name="T3" fmla="*/ 1692 h 2262"/>
              <a:gd name="T4" fmla="*/ 1290 w 1908"/>
              <a:gd name="T5" fmla="*/ 0 h 2262"/>
              <a:gd name="T6" fmla="*/ 0 w 1908"/>
              <a:gd name="T7" fmla="*/ 432 h 2262"/>
              <a:gd name="T8" fmla="*/ 0 w 1908"/>
              <a:gd name="T9" fmla="*/ 1890 h 2262"/>
              <a:gd name="T10" fmla="*/ 288 w 1908"/>
              <a:gd name="T11" fmla="*/ 2262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8" h="2262">
                <a:moveTo>
                  <a:pt x="288" y="2262"/>
                </a:moveTo>
                <a:lnTo>
                  <a:pt x="1908" y="1692"/>
                </a:lnTo>
                <a:lnTo>
                  <a:pt x="1290" y="0"/>
                </a:lnTo>
                <a:lnTo>
                  <a:pt x="0" y="432"/>
                </a:lnTo>
                <a:lnTo>
                  <a:pt x="0" y="1890"/>
                </a:lnTo>
                <a:lnTo>
                  <a:pt x="288" y="2262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06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auto">
          <a:xfrm>
            <a:off x="3980106" y="137379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8" name="Text Box 59"/>
          <p:cNvSpPr txBox="1">
            <a:spLocks noChangeArrowheads="1"/>
          </p:cNvSpPr>
          <p:nvPr/>
        </p:nvSpPr>
        <p:spPr bwMode="auto">
          <a:xfrm>
            <a:off x="7626593" y="519035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59" name="Text Box 61"/>
          <p:cNvSpPr txBox="1">
            <a:spLocks noChangeArrowheads="1"/>
          </p:cNvSpPr>
          <p:nvPr/>
        </p:nvSpPr>
        <p:spPr bwMode="auto">
          <a:xfrm>
            <a:off x="6748706" y="2637442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6573696" y="22120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978477"/>
              </p:ext>
            </p:extLst>
          </p:nvPr>
        </p:nvGraphicFramePr>
        <p:xfrm>
          <a:off x="4275138" y="4751388"/>
          <a:ext cx="425291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5" name="Equation" r:id="rId3" imgW="2108160" imgH="241200" progId="Equation.3">
                  <p:embed/>
                </p:oleObj>
              </mc:Choice>
              <mc:Fallback>
                <p:oleObj name="Equation" r:id="rId3" imgW="21081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5138" y="4751388"/>
                        <a:ext cx="4252912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4180115" y="4403701"/>
            <a:ext cx="447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Vízszintes, ‚</a:t>
            </a:r>
            <a:r>
              <a:rPr lang="hu-HU" sz="1800" i="1" dirty="0" smtClean="0">
                <a:solidFill>
                  <a:schemeClr val="tx1"/>
                </a:solidFill>
              </a:rPr>
              <a:t>x</a:t>
            </a:r>
            <a:r>
              <a:rPr lang="hu-HU" sz="1800" dirty="0" smtClean="0">
                <a:solidFill>
                  <a:schemeClr val="tx1"/>
                </a:solidFill>
              </a:rPr>
              <a:t>’ irányú vetületi egyenlet</a:t>
            </a:r>
            <a:endParaRPr lang="hu-HU" sz="1800" dirty="0">
              <a:solidFill>
                <a:schemeClr val="tx1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 flipV="1">
            <a:off x="765791" y="1245326"/>
            <a:ext cx="1589508" cy="0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zövegdoboz 6"/>
          <p:cNvSpPr txBox="1"/>
          <p:nvPr/>
        </p:nvSpPr>
        <p:spPr>
          <a:xfrm>
            <a:off x="2417238" y="1010941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44" name="Arc 12"/>
          <p:cNvSpPr>
            <a:spLocks noChangeAspect="1"/>
          </p:cNvSpPr>
          <p:nvPr/>
        </p:nvSpPr>
        <p:spPr bwMode="auto">
          <a:xfrm>
            <a:off x="5986706" y="1385359"/>
            <a:ext cx="1498600" cy="509587"/>
          </a:xfrm>
          <a:custGeom>
            <a:avLst/>
            <a:gdLst>
              <a:gd name="G0" fmla="+- 0 0 0"/>
              <a:gd name="G1" fmla="+- 6842 0 0"/>
              <a:gd name="G2" fmla="+- 21600 0 0"/>
              <a:gd name="T0" fmla="*/ 20488 w 21600"/>
              <a:gd name="T1" fmla="*/ 0 h 6842"/>
              <a:gd name="T2" fmla="*/ 21600 w 21600"/>
              <a:gd name="T3" fmla="*/ 6842 h 6842"/>
              <a:gd name="T4" fmla="*/ 0 w 21600"/>
              <a:gd name="T5" fmla="*/ 6842 h 6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6842" fill="none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</a:path>
              <a:path w="21600" h="6842" stroke="0" extrusionOk="0">
                <a:moveTo>
                  <a:pt x="20487" y="0"/>
                </a:moveTo>
                <a:cubicBezTo>
                  <a:pt x="21224" y="2205"/>
                  <a:pt x="21600" y="4516"/>
                  <a:pt x="21600" y="6842"/>
                </a:cubicBezTo>
                <a:lnTo>
                  <a:pt x="0" y="684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9" name="Text Box 23"/>
          <p:cNvSpPr txBox="1">
            <a:spLocks noChangeArrowheads="1"/>
          </p:cNvSpPr>
          <p:nvPr/>
        </p:nvSpPr>
        <p:spPr bwMode="auto">
          <a:xfrm>
            <a:off x="7454847" y="1384282"/>
            <a:ext cx="725487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hu-HU" i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hu-HU" i="1" dirty="0">
              <a:solidFill>
                <a:schemeClr val="tx1"/>
              </a:solidFill>
            </a:endParaRPr>
          </a:p>
        </p:txBody>
      </p:sp>
      <p:cxnSp>
        <p:nvCxnSpPr>
          <p:cNvPr id="8" name="Egyenes összekötő nyíllal 7"/>
          <p:cNvCxnSpPr/>
          <p:nvPr/>
        </p:nvCxnSpPr>
        <p:spPr bwMode="auto">
          <a:xfrm flipV="1">
            <a:off x="765791" y="304800"/>
            <a:ext cx="0" cy="940526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Szövegdoboz 45"/>
          <p:cNvSpPr txBox="1"/>
          <p:nvPr/>
        </p:nvSpPr>
        <p:spPr>
          <a:xfrm>
            <a:off x="604687" y="-84823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z</a:t>
            </a:r>
          </a:p>
        </p:txBody>
      </p:sp>
      <p:graphicFrame>
        <p:nvGraphicFramePr>
          <p:cNvPr id="50" name="Objektum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270782"/>
              </p:ext>
            </p:extLst>
          </p:nvPr>
        </p:nvGraphicFramePr>
        <p:xfrm>
          <a:off x="4300538" y="5553075"/>
          <a:ext cx="42037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6" name="Equation" r:id="rId5" imgW="2082600" imgH="241200" progId="Equation.3">
                  <p:embed/>
                </p:oleObj>
              </mc:Choice>
              <mc:Fallback>
                <p:oleObj name="Equation" r:id="rId5" imgW="20826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00538" y="5553075"/>
                        <a:ext cx="4203700" cy="48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Szövegdoboz 50"/>
          <p:cNvSpPr txBox="1"/>
          <p:nvPr/>
        </p:nvSpPr>
        <p:spPr>
          <a:xfrm>
            <a:off x="4182045" y="5204279"/>
            <a:ext cx="447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 smtClean="0">
                <a:solidFill>
                  <a:schemeClr val="tx1"/>
                </a:solidFill>
              </a:rPr>
              <a:t>Függőleges, ‚</a:t>
            </a:r>
            <a:r>
              <a:rPr lang="hu-HU" sz="1800" i="1" dirty="0" smtClean="0">
                <a:solidFill>
                  <a:schemeClr val="tx1"/>
                </a:solidFill>
              </a:rPr>
              <a:t>z</a:t>
            </a:r>
            <a:r>
              <a:rPr lang="hu-HU" sz="1800" dirty="0" smtClean="0">
                <a:solidFill>
                  <a:schemeClr val="tx1"/>
                </a:solidFill>
              </a:rPr>
              <a:t>’ irányú vetületi egyenlet</a:t>
            </a:r>
            <a:endParaRPr lang="hu-HU" sz="1800" dirty="0">
              <a:solidFill>
                <a:schemeClr val="tx1"/>
              </a:solidFill>
            </a:endParaRPr>
          </a:p>
        </p:txBody>
      </p:sp>
      <p:graphicFrame>
        <p:nvGraphicFramePr>
          <p:cNvPr id="53" name="Objektum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029383"/>
              </p:ext>
            </p:extLst>
          </p:nvPr>
        </p:nvGraphicFramePr>
        <p:xfrm>
          <a:off x="3269700" y="386977"/>
          <a:ext cx="42545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7" name="Equation" r:id="rId7" imgW="2108160" imgH="241200" progId="Equation.3">
                  <p:embed/>
                </p:oleObj>
              </mc:Choice>
              <mc:Fallback>
                <p:oleObj name="Equation" r:id="rId7" imgW="21081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69700" y="386977"/>
                        <a:ext cx="4254500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ktum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45037"/>
              </p:ext>
            </p:extLst>
          </p:nvPr>
        </p:nvGraphicFramePr>
        <p:xfrm>
          <a:off x="3253565" y="935093"/>
          <a:ext cx="42037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8" name="Equation" r:id="rId9" imgW="2082600" imgH="241200" progId="Equation.3">
                  <p:embed/>
                </p:oleObj>
              </mc:Choice>
              <mc:Fallback>
                <p:oleObj name="Equation" r:id="rId9" imgW="20826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53565" y="935093"/>
                        <a:ext cx="42037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ktum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18599"/>
              </p:ext>
            </p:extLst>
          </p:nvPr>
        </p:nvGraphicFramePr>
        <p:xfrm>
          <a:off x="3264714" y="1484229"/>
          <a:ext cx="49720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9" name="Equation" r:id="rId11" imgW="2463480" imgH="241200" progId="Equation.3">
                  <p:embed/>
                </p:oleObj>
              </mc:Choice>
              <mc:Fallback>
                <p:oleObj name="Equation" r:id="rId11" imgW="24634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64714" y="1484229"/>
                        <a:ext cx="4972050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ktum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294183"/>
              </p:ext>
            </p:extLst>
          </p:nvPr>
        </p:nvGraphicFramePr>
        <p:xfrm>
          <a:off x="3269700" y="2034952"/>
          <a:ext cx="5250476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0" name="Equation" r:id="rId13" imgW="2463480" imgH="228600" progId="Equation.3">
                  <p:embed/>
                </p:oleObj>
              </mc:Choice>
              <mc:Fallback>
                <p:oleObj name="Equation" r:id="rId13" imgW="2463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69700" y="2034952"/>
                        <a:ext cx="5250476" cy="4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22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4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34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animBg="1"/>
      <p:bldP spid="134154" grpId="0"/>
      <p:bldP spid="134159" grpId="0" animBg="1"/>
      <p:bldP spid="13416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52" grpId="0" animBg="1"/>
      <p:bldP spid="57" grpId="0"/>
      <p:bldP spid="58" grpId="0"/>
      <p:bldP spid="59" grpId="0"/>
      <p:bldP spid="134151" grpId="0" animBg="1"/>
      <p:bldP spid="4" grpId="0"/>
      <p:bldP spid="44" grpId="0" animBg="1"/>
      <p:bldP spid="49" grpId="0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ktum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036975"/>
              </p:ext>
            </p:extLst>
          </p:nvPr>
        </p:nvGraphicFramePr>
        <p:xfrm>
          <a:off x="3269700" y="2034952"/>
          <a:ext cx="5250476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8" name="Equation" r:id="rId3" imgW="2463480" imgH="228600" progId="Equation.3">
                  <p:embed/>
                </p:oleObj>
              </mc:Choice>
              <mc:Fallback>
                <p:oleObj name="Equation" r:id="rId3" imgW="2463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9700" y="2034952"/>
                        <a:ext cx="5250476" cy="4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 flipH="1" flipV="1">
            <a:off x="2714322" y="4076858"/>
            <a:ext cx="645928" cy="9836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Ellipszis 1"/>
          <p:cNvSpPr/>
          <p:nvPr/>
        </p:nvSpPr>
        <p:spPr bwMode="auto">
          <a:xfrm>
            <a:off x="3251200" y="3818467"/>
            <a:ext cx="180000" cy="1800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H="1" flipV="1">
            <a:off x="1092200" y="3896858"/>
            <a:ext cx="2159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rot="14400000" flipH="1" flipV="1">
            <a:off x="867153" y="4194608"/>
            <a:ext cx="731306" cy="12209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rot="19800000" flipH="1" flipV="1">
            <a:off x="1321826" y="4213116"/>
            <a:ext cx="1429669" cy="23438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3341200" y="3998467"/>
            <a:ext cx="19050" cy="10620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2109237" y="3351884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765791" y="3998467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431200" y="4219680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1863174" y="4363100"/>
            <a:ext cx="4921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b="1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Text Box 61"/>
          <p:cNvSpPr txBox="1">
            <a:spLocks noChangeArrowheads="1"/>
          </p:cNvSpPr>
          <p:nvPr/>
        </p:nvSpPr>
        <p:spPr bwMode="auto">
          <a:xfrm>
            <a:off x="2616868" y="4495191"/>
            <a:ext cx="4921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hu-H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hu-HU" b="1" i="1" baseline="-25000" dirty="0">
              <a:solidFill>
                <a:schemeClr val="tx1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 flipV="1">
            <a:off x="765791" y="1245326"/>
            <a:ext cx="1589508" cy="0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zövegdoboz 6"/>
          <p:cNvSpPr txBox="1"/>
          <p:nvPr/>
        </p:nvSpPr>
        <p:spPr>
          <a:xfrm>
            <a:off x="2417238" y="1010941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x</a:t>
            </a:r>
          </a:p>
        </p:txBody>
      </p:sp>
      <p:cxnSp>
        <p:nvCxnSpPr>
          <p:cNvPr id="8" name="Egyenes összekötő nyíllal 7"/>
          <p:cNvCxnSpPr/>
          <p:nvPr/>
        </p:nvCxnSpPr>
        <p:spPr bwMode="auto">
          <a:xfrm flipV="1">
            <a:off x="765791" y="304800"/>
            <a:ext cx="0" cy="940526"/>
          </a:xfrm>
          <a:prstGeom prst="straightConnector1">
            <a:avLst/>
          </a:prstGeom>
          <a:solidFill>
            <a:srgbClr val="00506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Szövegdoboz 45"/>
          <p:cNvSpPr txBox="1"/>
          <p:nvPr/>
        </p:nvSpPr>
        <p:spPr>
          <a:xfrm>
            <a:off x="604687" y="-84823"/>
            <a:ext cx="3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chemeClr val="tx1"/>
                </a:solidFill>
              </a:rPr>
              <a:t>z</a:t>
            </a:r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252127"/>
              </p:ext>
            </p:extLst>
          </p:nvPr>
        </p:nvGraphicFramePr>
        <p:xfrm>
          <a:off x="765790" y="1663659"/>
          <a:ext cx="6129098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9" name="Equation" r:id="rId5" imgW="3047760" imgH="241200" progId="Equation.3">
                  <p:embed/>
                </p:oleObj>
              </mc:Choice>
              <mc:Fallback>
                <p:oleObj name="Equation" r:id="rId5" imgW="30477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5790" y="1663659"/>
                        <a:ext cx="6129098" cy="4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838414"/>
              </p:ext>
            </p:extLst>
          </p:nvPr>
        </p:nvGraphicFramePr>
        <p:xfrm>
          <a:off x="765790" y="2306596"/>
          <a:ext cx="6595096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0" name="Equation" r:id="rId7" imgW="3111480" imgH="228600" progId="Equation.3">
                  <p:embed/>
                </p:oleObj>
              </mc:Choice>
              <mc:Fallback>
                <p:oleObj name="Equation" r:id="rId7" imgW="3111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5790" y="2306596"/>
                        <a:ext cx="6595096" cy="4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Egyenes összekötő nyíllal 3"/>
          <p:cNvCxnSpPr>
            <a:stCxn id="38" idx="1"/>
          </p:cNvCxnSpPr>
          <p:nvPr/>
        </p:nvCxnSpPr>
        <p:spPr bwMode="auto">
          <a:xfrm flipH="1">
            <a:off x="2714322" y="5060505"/>
            <a:ext cx="645928" cy="0"/>
          </a:xfrm>
          <a:prstGeom prst="straightConnector1">
            <a:avLst/>
          </a:prstGeom>
          <a:solidFill>
            <a:srgbClr val="00506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nyíllal 10"/>
          <p:cNvCxnSpPr>
            <a:endCxn id="27" idx="0"/>
          </p:cNvCxnSpPr>
          <p:nvPr/>
        </p:nvCxnSpPr>
        <p:spPr bwMode="auto">
          <a:xfrm flipV="1">
            <a:off x="2714322" y="4074383"/>
            <a:ext cx="0" cy="986122"/>
          </a:xfrm>
          <a:prstGeom prst="straightConnector1">
            <a:avLst/>
          </a:prstGeom>
          <a:solidFill>
            <a:srgbClr val="00506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zövegdoboz 29"/>
          <p:cNvSpPr txBox="1"/>
          <p:nvPr/>
        </p:nvSpPr>
        <p:spPr>
          <a:xfrm>
            <a:off x="2761074" y="5035798"/>
            <a:ext cx="66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i="1" dirty="0" err="1" smtClean="0">
                <a:solidFill>
                  <a:schemeClr val="tx1"/>
                </a:solidFill>
              </a:rPr>
              <a:t>R</a:t>
            </a:r>
            <a:r>
              <a:rPr lang="hu-HU" sz="1800" i="1" baseline="-25000" dirty="0" err="1" smtClean="0">
                <a:solidFill>
                  <a:schemeClr val="tx1"/>
                </a:solidFill>
              </a:rPr>
              <a:t>x</a:t>
            </a:r>
            <a:endParaRPr lang="hu-HU" sz="1800" i="1" baseline="-25000" dirty="0" smtClean="0">
              <a:solidFill>
                <a:schemeClr val="tx1"/>
              </a:solidFill>
            </a:endParaRPr>
          </a:p>
        </p:txBody>
      </p:sp>
      <p:sp>
        <p:nvSpPr>
          <p:cNvPr id="31" name="Szövegdoboz 30"/>
          <p:cNvSpPr txBox="1"/>
          <p:nvPr/>
        </p:nvSpPr>
        <p:spPr>
          <a:xfrm>
            <a:off x="2204117" y="4371662"/>
            <a:ext cx="66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i="1" dirty="0" err="1" smtClean="0">
                <a:solidFill>
                  <a:schemeClr val="tx1"/>
                </a:solidFill>
              </a:rPr>
              <a:t>R</a:t>
            </a:r>
            <a:r>
              <a:rPr lang="hu-HU" sz="1800" i="1" baseline="-25000" dirty="0" err="1">
                <a:solidFill>
                  <a:schemeClr val="tx1"/>
                </a:solidFill>
              </a:rPr>
              <a:t>z</a:t>
            </a:r>
            <a:endParaRPr lang="hu-HU" sz="1800" i="1" baseline="-25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33" name="Objektum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582369"/>
              </p:ext>
            </p:extLst>
          </p:nvPr>
        </p:nvGraphicFramePr>
        <p:xfrm>
          <a:off x="3264714" y="299866"/>
          <a:ext cx="49720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1" name="Equation" r:id="rId9" imgW="2463480" imgH="241200" progId="Equation.3">
                  <p:embed/>
                </p:oleObj>
              </mc:Choice>
              <mc:Fallback>
                <p:oleObj name="Equation" r:id="rId9" imgW="24634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64714" y="299866"/>
                        <a:ext cx="4972050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ktum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933851"/>
              </p:ext>
            </p:extLst>
          </p:nvPr>
        </p:nvGraphicFramePr>
        <p:xfrm>
          <a:off x="3269700" y="850589"/>
          <a:ext cx="5250476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2" name="Equation" r:id="rId11" imgW="2463480" imgH="228600" progId="Equation.3">
                  <p:embed/>
                </p:oleObj>
              </mc:Choice>
              <mc:Fallback>
                <p:oleObj name="Equation" r:id="rId11" imgW="2463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9700" y="850589"/>
                        <a:ext cx="5250476" cy="4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ktum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632927"/>
              </p:ext>
            </p:extLst>
          </p:nvPr>
        </p:nvGraphicFramePr>
        <p:xfrm>
          <a:off x="3264714" y="1484229"/>
          <a:ext cx="49720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3" name="Equation" r:id="rId12" imgW="2463480" imgH="241200" progId="Equation.3">
                  <p:embed/>
                </p:oleObj>
              </mc:Choice>
              <mc:Fallback>
                <p:oleObj name="Equation" r:id="rId12" imgW="24634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64714" y="1484229"/>
                        <a:ext cx="4972050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um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793149"/>
              </p:ext>
            </p:extLst>
          </p:nvPr>
        </p:nvGraphicFramePr>
        <p:xfrm>
          <a:off x="2862930" y="2792596"/>
          <a:ext cx="5774086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4" name="Equation" r:id="rId13" imgW="2755800" imgH="291960" progId="Equation.3">
                  <p:embed/>
                </p:oleObj>
              </mc:Choice>
              <mc:Fallback>
                <p:oleObj name="Equation" r:id="rId13" imgW="275580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62930" y="2792596"/>
                        <a:ext cx="5774086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4063338" y="3572195"/>
            <a:ext cx="4363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000" dirty="0" smtClean="0">
                <a:solidFill>
                  <a:schemeClr val="tx1"/>
                </a:solidFill>
              </a:rPr>
              <a:t>A vízszintessel bezárt szög:</a:t>
            </a:r>
            <a:endParaRPr lang="hu-H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470466"/>
              </p:ext>
            </p:extLst>
          </p:nvPr>
        </p:nvGraphicFramePr>
        <p:xfrm>
          <a:off x="4063338" y="4104196"/>
          <a:ext cx="447916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5" name="Equation" r:id="rId15" imgW="2501640" imgH="482400" progId="Equation.3">
                  <p:embed/>
                </p:oleObj>
              </mc:Choice>
              <mc:Fallback>
                <p:oleObj name="Equation" r:id="rId15" imgW="25016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63338" y="4104196"/>
                        <a:ext cx="4479162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Szövegdoboz 43"/>
          <p:cNvSpPr txBox="1"/>
          <p:nvPr/>
        </p:nvSpPr>
        <p:spPr>
          <a:xfrm>
            <a:off x="198169" y="5417930"/>
            <a:ext cx="8720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000" dirty="0" smtClean="0">
                <a:solidFill>
                  <a:schemeClr val="tx1"/>
                </a:solidFill>
              </a:rPr>
              <a:t>Az erő támadáspontja a folyadéksugár által megtámadott test súlypontjában van, akárcsak a súlyerő támadáspontja.</a:t>
            </a:r>
            <a:endParaRPr lang="hu-HU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3" grpId="0"/>
      <p:bldP spid="44" grpId="0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3001</TotalTime>
  <Words>409</Words>
  <Application>Microsoft Office PowerPoint</Application>
  <PresentationFormat>Diavetítés a képernyőre (4:3 oldalarány)</PresentationFormat>
  <Paragraphs>135</Paragraphs>
  <Slides>10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1_Alapértelmezett terv</vt:lpstr>
      <vt:lpstr>Microsoft Equation 3.0</vt:lpstr>
      <vt:lpstr>Egyenlet</vt:lpstr>
      <vt:lpstr>Az impulzus tétel alkalmazása (megoldási módszer)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Iro</cp:lastModifiedBy>
  <cp:revision>424</cp:revision>
  <dcterms:created xsi:type="dcterms:W3CDTF">2003-08-29T10:04:05Z</dcterms:created>
  <dcterms:modified xsi:type="dcterms:W3CDTF">2015-03-10T11:50:22Z</dcterms:modified>
</cp:coreProperties>
</file>