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59" r:id="rId4"/>
    <p:sldId id="262" r:id="rId5"/>
    <p:sldId id="260" r:id="rId6"/>
    <p:sldId id="261" r:id="rId7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623"/>
    <a:srgbClr val="FFFF00"/>
    <a:srgbClr val="99FF99"/>
    <a:srgbClr val="0000FF"/>
    <a:srgbClr val="0033CC"/>
    <a:srgbClr val="0066FF"/>
    <a:srgbClr val="66CC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4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368172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4263995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7967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4457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831314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50883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48008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96190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948038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09354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274257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smtClean="0">
                <a:latin typeface="Arial" charset="0"/>
              </a:defRPr>
            </a:lvl1pPr>
          </a:lstStyle>
          <a:p>
            <a:pPr>
              <a:defRPr/>
            </a:pPr>
            <a:r>
              <a:rPr lang="hu-HU"/>
              <a:t>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>
                <a:latin typeface="Arial" charset="0"/>
              </a:defRPr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2019300"/>
          </a:xfrm>
        </p:spPr>
        <p:txBody>
          <a:bodyPr/>
          <a:lstStyle/>
          <a:p>
            <a:pPr eaLnBrk="1" hangingPunct="1"/>
            <a: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impulzus tétel alkalmazása</a:t>
            </a:r>
            <a:br>
              <a:rPr lang="hu-HU" b="1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32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(egyszerűsített propeller-elmélet)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02" name="Rectangle 54"/>
          <p:cNvSpPr>
            <a:spLocks noGrp="1" noChangeArrowheads="1"/>
          </p:cNvSpPr>
          <p:nvPr>
            <p:ph type="title"/>
          </p:nvPr>
        </p:nvSpPr>
        <p:spPr>
          <a:xfrm>
            <a:off x="427038" y="96043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szélkerék</a:t>
            </a:r>
          </a:p>
        </p:txBody>
      </p:sp>
      <p:graphicFrame>
        <p:nvGraphicFramePr>
          <p:cNvPr id="130094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142398"/>
              </p:ext>
            </p:extLst>
          </p:nvPr>
        </p:nvGraphicFramePr>
        <p:xfrm>
          <a:off x="2943225" y="3795713"/>
          <a:ext cx="25177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Egyenlet" r:id="rId3" imgW="1168400" imgH="457200" progId="Equation.3">
                  <p:embed/>
                </p:oleObj>
              </mc:Choice>
              <mc:Fallback>
                <p:oleObj name="Egyenlet" r:id="rId3" imgW="1168400" imgH="4572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3225" y="3795713"/>
                        <a:ext cx="2517775" cy="990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95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265096"/>
              </p:ext>
            </p:extLst>
          </p:nvPr>
        </p:nvGraphicFramePr>
        <p:xfrm>
          <a:off x="227013" y="3775075"/>
          <a:ext cx="2509837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" name="Egyenlet" r:id="rId5" imgW="1130300" imgH="457200" progId="Equation.3">
                  <p:embed/>
                </p:oleObj>
              </mc:Choice>
              <mc:Fallback>
                <p:oleObj name="Egyenlet" r:id="rId5" imgW="1130300" imgH="45720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3" y="3775075"/>
                        <a:ext cx="2509837" cy="1020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4256088" y="1471613"/>
            <a:ext cx="184150" cy="2055812"/>
            <a:chOff x="1719" y="5374"/>
            <a:chExt cx="557" cy="5203"/>
          </a:xfrm>
        </p:grpSpPr>
        <p:sp>
          <p:nvSpPr>
            <p:cNvPr id="1075" name="Oval 6"/>
            <p:cNvSpPr>
              <a:spLocks noChangeAspect="1" noChangeArrowheads="1"/>
            </p:cNvSpPr>
            <p:nvPr/>
          </p:nvSpPr>
          <p:spPr bwMode="auto">
            <a:xfrm>
              <a:off x="1723" y="5374"/>
              <a:ext cx="553" cy="2649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hu-HU"/>
            </a:p>
          </p:txBody>
        </p:sp>
        <p:sp>
          <p:nvSpPr>
            <p:cNvPr id="1076" name="Oval 7"/>
            <p:cNvSpPr>
              <a:spLocks noChangeAspect="1" noChangeArrowheads="1"/>
            </p:cNvSpPr>
            <p:nvPr/>
          </p:nvSpPr>
          <p:spPr bwMode="auto">
            <a:xfrm>
              <a:off x="1719" y="7994"/>
              <a:ext cx="553" cy="2583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FF9623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hu-H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257300" y="925513"/>
            <a:ext cx="6838950" cy="1016000"/>
            <a:chOff x="1697" y="3753"/>
            <a:chExt cx="8756" cy="1223"/>
          </a:xfrm>
        </p:grpSpPr>
        <p:sp>
          <p:nvSpPr>
            <p:cNvPr id="1073" name="Freeform 9"/>
            <p:cNvSpPr>
              <a:spLocks/>
            </p:cNvSpPr>
            <p:nvPr/>
          </p:nvSpPr>
          <p:spPr bwMode="auto">
            <a:xfrm>
              <a:off x="1697" y="4410"/>
              <a:ext cx="3960" cy="566"/>
            </a:xfrm>
            <a:custGeom>
              <a:avLst/>
              <a:gdLst>
                <a:gd name="T0" fmla="*/ 3934 w 3934"/>
                <a:gd name="T1" fmla="*/ 0 h 887"/>
                <a:gd name="T2" fmla="*/ 2263 w 3934"/>
                <a:gd name="T3" fmla="*/ 630 h 887"/>
                <a:gd name="T4" fmla="*/ 0 w 3934"/>
                <a:gd name="T5" fmla="*/ 887 h 887"/>
                <a:gd name="T6" fmla="*/ 0 60000 65536"/>
                <a:gd name="T7" fmla="*/ 0 60000 65536"/>
                <a:gd name="T8" fmla="*/ 0 60000 65536"/>
                <a:gd name="T9" fmla="*/ 0 w 3934"/>
                <a:gd name="T10" fmla="*/ 0 h 887"/>
                <a:gd name="T11" fmla="*/ 3934 w 3934"/>
                <a:gd name="T12" fmla="*/ 887 h 8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34" h="887">
                  <a:moveTo>
                    <a:pt x="3934" y="0"/>
                  </a:moveTo>
                  <a:cubicBezTo>
                    <a:pt x="3426" y="241"/>
                    <a:pt x="2919" y="482"/>
                    <a:pt x="2263" y="630"/>
                  </a:cubicBezTo>
                  <a:cubicBezTo>
                    <a:pt x="1607" y="778"/>
                    <a:pt x="803" y="832"/>
                    <a:pt x="0" y="887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1074" name="Freeform 10"/>
            <p:cNvSpPr>
              <a:spLocks/>
            </p:cNvSpPr>
            <p:nvPr/>
          </p:nvSpPr>
          <p:spPr bwMode="auto">
            <a:xfrm>
              <a:off x="5657" y="3753"/>
              <a:ext cx="4796" cy="657"/>
            </a:xfrm>
            <a:custGeom>
              <a:avLst/>
              <a:gdLst>
                <a:gd name="T0" fmla="*/ 0 w 4809"/>
                <a:gd name="T1" fmla="*/ 1003 h 1003"/>
                <a:gd name="T2" fmla="*/ 1247 w 4809"/>
                <a:gd name="T3" fmla="*/ 579 h 1003"/>
                <a:gd name="T4" fmla="*/ 4809 w 4809"/>
                <a:gd name="T5" fmla="*/ 0 h 1003"/>
                <a:gd name="T6" fmla="*/ 0 60000 65536"/>
                <a:gd name="T7" fmla="*/ 0 60000 65536"/>
                <a:gd name="T8" fmla="*/ 0 60000 65536"/>
                <a:gd name="T9" fmla="*/ 0 w 4809"/>
                <a:gd name="T10" fmla="*/ 0 h 1003"/>
                <a:gd name="T11" fmla="*/ 4809 w 4809"/>
                <a:gd name="T12" fmla="*/ 1003 h 10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9" h="1003">
                  <a:moveTo>
                    <a:pt x="0" y="1003"/>
                  </a:moveTo>
                  <a:cubicBezTo>
                    <a:pt x="222" y="874"/>
                    <a:pt x="445" y="746"/>
                    <a:pt x="1247" y="579"/>
                  </a:cubicBezTo>
                  <a:cubicBezTo>
                    <a:pt x="2049" y="412"/>
                    <a:pt x="4215" y="96"/>
                    <a:pt x="4809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 flipV="1">
            <a:off x="1233488" y="3036888"/>
            <a:ext cx="6869112" cy="1016000"/>
            <a:chOff x="1697" y="3753"/>
            <a:chExt cx="8756" cy="1223"/>
          </a:xfrm>
        </p:grpSpPr>
        <p:sp>
          <p:nvSpPr>
            <p:cNvPr id="1071" name="Freeform 12"/>
            <p:cNvSpPr>
              <a:spLocks/>
            </p:cNvSpPr>
            <p:nvPr/>
          </p:nvSpPr>
          <p:spPr bwMode="auto">
            <a:xfrm>
              <a:off x="1697" y="4410"/>
              <a:ext cx="3960" cy="566"/>
            </a:xfrm>
            <a:custGeom>
              <a:avLst/>
              <a:gdLst>
                <a:gd name="T0" fmla="*/ 3934 w 3934"/>
                <a:gd name="T1" fmla="*/ 0 h 887"/>
                <a:gd name="T2" fmla="*/ 2263 w 3934"/>
                <a:gd name="T3" fmla="*/ 630 h 887"/>
                <a:gd name="T4" fmla="*/ 0 w 3934"/>
                <a:gd name="T5" fmla="*/ 887 h 887"/>
                <a:gd name="T6" fmla="*/ 0 60000 65536"/>
                <a:gd name="T7" fmla="*/ 0 60000 65536"/>
                <a:gd name="T8" fmla="*/ 0 60000 65536"/>
                <a:gd name="T9" fmla="*/ 0 w 3934"/>
                <a:gd name="T10" fmla="*/ 0 h 887"/>
                <a:gd name="T11" fmla="*/ 3934 w 3934"/>
                <a:gd name="T12" fmla="*/ 887 h 8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34" h="887">
                  <a:moveTo>
                    <a:pt x="3934" y="0"/>
                  </a:moveTo>
                  <a:cubicBezTo>
                    <a:pt x="3426" y="241"/>
                    <a:pt x="2919" y="482"/>
                    <a:pt x="2263" y="630"/>
                  </a:cubicBezTo>
                  <a:cubicBezTo>
                    <a:pt x="1607" y="778"/>
                    <a:pt x="803" y="832"/>
                    <a:pt x="0" y="887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1072" name="Freeform 13"/>
            <p:cNvSpPr>
              <a:spLocks/>
            </p:cNvSpPr>
            <p:nvPr/>
          </p:nvSpPr>
          <p:spPr bwMode="auto">
            <a:xfrm>
              <a:off x="5657" y="3753"/>
              <a:ext cx="4796" cy="657"/>
            </a:xfrm>
            <a:custGeom>
              <a:avLst/>
              <a:gdLst>
                <a:gd name="T0" fmla="*/ 0 w 4809"/>
                <a:gd name="T1" fmla="*/ 1003 h 1003"/>
                <a:gd name="T2" fmla="*/ 1247 w 4809"/>
                <a:gd name="T3" fmla="*/ 579 h 1003"/>
                <a:gd name="T4" fmla="*/ 4809 w 4809"/>
                <a:gd name="T5" fmla="*/ 0 h 1003"/>
                <a:gd name="T6" fmla="*/ 0 60000 65536"/>
                <a:gd name="T7" fmla="*/ 0 60000 65536"/>
                <a:gd name="T8" fmla="*/ 0 60000 65536"/>
                <a:gd name="T9" fmla="*/ 0 w 4809"/>
                <a:gd name="T10" fmla="*/ 0 h 1003"/>
                <a:gd name="T11" fmla="*/ 4809 w 4809"/>
                <a:gd name="T12" fmla="*/ 1003 h 10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9" h="1003">
                  <a:moveTo>
                    <a:pt x="0" y="1003"/>
                  </a:moveTo>
                  <a:cubicBezTo>
                    <a:pt x="222" y="874"/>
                    <a:pt x="445" y="746"/>
                    <a:pt x="1247" y="579"/>
                  </a:cubicBezTo>
                  <a:cubicBezTo>
                    <a:pt x="2049" y="412"/>
                    <a:pt x="4215" y="96"/>
                    <a:pt x="4809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30062" name="Line 14"/>
          <p:cNvSpPr>
            <a:spLocks noChangeShapeType="1"/>
          </p:cNvSpPr>
          <p:nvPr/>
        </p:nvSpPr>
        <p:spPr bwMode="auto">
          <a:xfrm>
            <a:off x="1247775" y="1941513"/>
            <a:ext cx="0" cy="11096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3" name="Line 15"/>
          <p:cNvSpPr>
            <a:spLocks noChangeShapeType="1"/>
          </p:cNvSpPr>
          <p:nvPr/>
        </p:nvSpPr>
        <p:spPr bwMode="auto">
          <a:xfrm flipH="1">
            <a:off x="8096250" y="927100"/>
            <a:ext cx="0" cy="31289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4" name="Line 16"/>
          <p:cNvSpPr>
            <a:spLocks noChangeShapeType="1"/>
          </p:cNvSpPr>
          <p:nvPr/>
        </p:nvSpPr>
        <p:spPr bwMode="auto">
          <a:xfrm flipH="1">
            <a:off x="574675" y="2508250"/>
            <a:ext cx="7793038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5" name="Line 17"/>
          <p:cNvSpPr>
            <a:spLocks noChangeShapeType="1"/>
          </p:cNvSpPr>
          <p:nvPr/>
        </p:nvSpPr>
        <p:spPr bwMode="auto">
          <a:xfrm>
            <a:off x="1247775" y="2508250"/>
            <a:ext cx="782638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6" name="Line 18"/>
          <p:cNvSpPr>
            <a:spLocks noChangeShapeType="1"/>
          </p:cNvSpPr>
          <p:nvPr/>
        </p:nvSpPr>
        <p:spPr bwMode="auto">
          <a:xfrm>
            <a:off x="8107363" y="2508250"/>
            <a:ext cx="455612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7" name="Line 19"/>
          <p:cNvSpPr>
            <a:spLocks noChangeShapeType="1"/>
          </p:cNvSpPr>
          <p:nvPr/>
        </p:nvSpPr>
        <p:spPr bwMode="auto">
          <a:xfrm flipH="1">
            <a:off x="3397250" y="1471613"/>
            <a:ext cx="952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8" name="Line 20"/>
          <p:cNvSpPr>
            <a:spLocks noChangeShapeType="1"/>
          </p:cNvSpPr>
          <p:nvPr/>
        </p:nvSpPr>
        <p:spPr bwMode="auto">
          <a:xfrm flipH="1">
            <a:off x="3425825" y="352266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9" name="Line 21"/>
          <p:cNvSpPr>
            <a:spLocks noChangeShapeType="1"/>
          </p:cNvSpPr>
          <p:nvPr/>
        </p:nvSpPr>
        <p:spPr bwMode="auto">
          <a:xfrm>
            <a:off x="3516313" y="1471613"/>
            <a:ext cx="0" cy="2051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0" name="Line 22"/>
          <p:cNvSpPr>
            <a:spLocks noChangeShapeType="1"/>
          </p:cNvSpPr>
          <p:nvPr/>
        </p:nvSpPr>
        <p:spPr bwMode="auto">
          <a:xfrm flipH="1">
            <a:off x="416455" y="1941513"/>
            <a:ext cx="82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1" name="Line 23"/>
          <p:cNvSpPr>
            <a:spLocks noChangeShapeType="1"/>
          </p:cNvSpPr>
          <p:nvPr/>
        </p:nvSpPr>
        <p:spPr bwMode="auto">
          <a:xfrm flipH="1">
            <a:off x="438677" y="3049588"/>
            <a:ext cx="82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2" name="Line 24"/>
          <p:cNvSpPr>
            <a:spLocks noChangeShapeType="1"/>
          </p:cNvSpPr>
          <p:nvPr/>
        </p:nvSpPr>
        <p:spPr bwMode="auto">
          <a:xfrm>
            <a:off x="595841" y="1941513"/>
            <a:ext cx="0" cy="1111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3" name="Line 25"/>
          <p:cNvSpPr>
            <a:spLocks noChangeShapeType="1"/>
          </p:cNvSpPr>
          <p:nvPr/>
        </p:nvSpPr>
        <p:spPr bwMode="auto">
          <a:xfrm flipH="1">
            <a:off x="8062913" y="933450"/>
            <a:ext cx="7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4" name="Line 26"/>
          <p:cNvSpPr>
            <a:spLocks noChangeShapeType="1"/>
          </p:cNvSpPr>
          <p:nvPr/>
        </p:nvSpPr>
        <p:spPr bwMode="auto">
          <a:xfrm flipH="1">
            <a:off x="8102600" y="4052888"/>
            <a:ext cx="7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5" name="Line 27"/>
          <p:cNvSpPr>
            <a:spLocks noChangeShapeType="1"/>
          </p:cNvSpPr>
          <p:nvPr/>
        </p:nvSpPr>
        <p:spPr bwMode="auto">
          <a:xfrm>
            <a:off x="8732841" y="938213"/>
            <a:ext cx="0" cy="311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6" name="Oval 28"/>
          <p:cNvSpPr>
            <a:spLocks noChangeArrowheads="1"/>
          </p:cNvSpPr>
          <p:nvPr/>
        </p:nvSpPr>
        <p:spPr bwMode="auto">
          <a:xfrm>
            <a:off x="1169988" y="2411413"/>
            <a:ext cx="160337" cy="1698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30077" name="Oval 29"/>
          <p:cNvSpPr>
            <a:spLocks noChangeArrowheads="1"/>
          </p:cNvSpPr>
          <p:nvPr/>
        </p:nvSpPr>
        <p:spPr bwMode="auto">
          <a:xfrm>
            <a:off x="4108450" y="2408238"/>
            <a:ext cx="160338" cy="1698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30078" name="Oval 30"/>
          <p:cNvSpPr>
            <a:spLocks noChangeArrowheads="1"/>
          </p:cNvSpPr>
          <p:nvPr/>
        </p:nvSpPr>
        <p:spPr bwMode="auto">
          <a:xfrm>
            <a:off x="4429125" y="2419350"/>
            <a:ext cx="160338" cy="1698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30079" name="Oval 31"/>
          <p:cNvSpPr>
            <a:spLocks noChangeArrowheads="1"/>
          </p:cNvSpPr>
          <p:nvPr/>
        </p:nvSpPr>
        <p:spPr bwMode="auto">
          <a:xfrm>
            <a:off x="8004175" y="2406650"/>
            <a:ext cx="160338" cy="1714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30080" name="AutoShape 32"/>
          <p:cNvSpPr>
            <a:spLocks noChangeArrowheads="1"/>
          </p:cNvSpPr>
          <p:nvPr/>
        </p:nvSpPr>
        <p:spPr bwMode="auto">
          <a:xfrm>
            <a:off x="1408113" y="828675"/>
            <a:ext cx="460375" cy="487363"/>
          </a:xfrm>
          <a:prstGeom prst="wedgeEllipseCallout">
            <a:avLst>
              <a:gd name="adj1" fmla="val -83078"/>
              <a:gd name="adj2" fmla="val 285308"/>
            </a:avLst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hu-HU" sz="1600" i="1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endParaRPr lang="hu-HU" sz="1800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081" name="AutoShape 33"/>
          <p:cNvSpPr>
            <a:spLocks noChangeArrowheads="1"/>
          </p:cNvSpPr>
          <p:nvPr/>
        </p:nvSpPr>
        <p:spPr bwMode="auto">
          <a:xfrm>
            <a:off x="3624263" y="792163"/>
            <a:ext cx="511175" cy="487362"/>
          </a:xfrm>
          <a:prstGeom prst="wedgeEllipseCallout">
            <a:avLst>
              <a:gd name="adj1" fmla="val 58764"/>
              <a:gd name="adj2" fmla="val 291059"/>
            </a:avLst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hu-HU" sz="1600" i="1">
                <a:solidFill>
                  <a:schemeClr val="tx1"/>
                </a:solidFill>
                <a:latin typeface="Calibri" panose="020F0502020204030204" pitchFamily="34" charset="0"/>
              </a:rPr>
              <a:t>1'</a:t>
            </a:r>
            <a:endParaRPr lang="hu-HU" sz="1800" i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082" name="AutoShape 34"/>
          <p:cNvSpPr>
            <a:spLocks noChangeArrowheads="1"/>
          </p:cNvSpPr>
          <p:nvPr/>
        </p:nvSpPr>
        <p:spPr bwMode="auto">
          <a:xfrm>
            <a:off x="4699000" y="538163"/>
            <a:ext cx="511175" cy="488950"/>
          </a:xfrm>
          <a:prstGeom prst="wedgeEllipseCallout">
            <a:avLst>
              <a:gd name="adj1" fmla="val -83460"/>
              <a:gd name="adj2" fmla="val 345286"/>
            </a:avLst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hu-HU" sz="1600" i="1">
                <a:solidFill>
                  <a:schemeClr val="tx1"/>
                </a:solidFill>
                <a:latin typeface="Calibri" panose="020F0502020204030204" pitchFamily="34" charset="0"/>
              </a:rPr>
              <a:t>2'</a:t>
            </a:r>
            <a:endParaRPr lang="hu-HU" sz="1800" i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083" name="AutoShape 35"/>
          <p:cNvSpPr>
            <a:spLocks noChangeArrowheads="1"/>
          </p:cNvSpPr>
          <p:nvPr/>
        </p:nvSpPr>
        <p:spPr bwMode="auto">
          <a:xfrm>
            <a:off x="7567613" y="311150"/>
            <a:ext cx="511175" cy="487363"/>
          </a:xfrm>
          <a:prstGeom prst="wedgeEllipseCallout">
            <a:avLst>
              <a:gd name="adj1" fmla="val 47928"/>
              <a:gd name="adj2" fmla="val 396038"/>
            </a:avLst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hu-HU" sz="1600" i="1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endParaRPr lang="hu-HU" sz="1800" i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084" name="Text Box 36"/>
          <p:cNvSpPr txBox="1">
            <a:spLocks noChangeArrowheads="1"/>
          </p:cNvSpPr>
          <p:nvPr/>
        </p:nvSpPr>
        <p:spPr bwMode="auto">
          <a:xfrm>
            <a:off x="623888" y="2165350"/>
            <a:ext cx="531812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hu-HU" sz="1600" b="1" i="1" dirty="0">
                <a:solidFill>
                  <a:schemeClr val="tx1"/>
                </a:solidFill>
                <a:latin typeface="Calibri" panose="020F0502020204030204" pitchFamily="34" charset="0"/>
              </a:rPr>
              <a:t>A</a:t>
            </a:r>
            <a:r>
              <a:rPr lang="hu-HU" sz="1600" i="1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endParaRPr lang="hu-HU" sz="1800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085" name="Text Box 37"/>
          <p:cNvSpPr txBox="1">
            <a:spLocks noChangeArrowheads="1"/>
          </p:cNvSpPr>
          <p:nvPr/>
        </p:nvSpPr>
        <p:spPr bwMode="auto">
          <a:xfrm>
            <a:off x="3021013" y="2087563"/>
            <a:ext cx="50323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hu-HU" sz="1600" b="1" i="1">
                <a:solidFill>
                  <a:schemeClr val="tx1"/>
                </a:solidFill>
                <a:latin typeface="Calibri" panose="020F0502020204030204" pitchFamily="34" charset="0"/>
              </a:rPr>
              <a:t>A</a:t>
            </a:r>
            <a:r>
              <a:rPr lang="hu-HU" sz="1600" i="1" baseline="-25000">
                <a:solidFill>
                  <a:schemeClr val="tx1"/>
                </a:solidFill>
                <a:latin typeface="Calibri" panose="020F0502020204030204" pitchFamily="34" charset="0"/>
              </a:rPr>
              <a:t>p</a:t>
            </a:r>
            <a:endParaRPr lang="hu-HU" sz="1800" i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086" name="Text Box 38"/>
          <p:cNvSpPr txBox="1">
            <a:spLocks noChangeArrowheads="1"/>
          </p:cNvSpPr>
          <p:nvPr/>
        </p:nvSpPr>
        <p:spPr bwMode="auto">
          <a:xfrm>
            <a:off x="8320088" y="2089150"/>
            <a:ext cx="5334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hu-HU" sz="1600" b="1" i="1" dirty="0">
                <a:solidFill>
                  <a:schemeClr val="tx1"/>
                </a:solidFill>
                <a:latin typeface="Calibri" panose="020F0502020204030204" pitchFamily="34" charset="0"/>
              </a:rPr>
              <a:t>A</a:t>
            </a:r>
            <a:r>
              <a:rPr lang="hu-HU" sz="1600" i="1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endParaRPr lang="hu-HU" sz="1800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087" name="AutoShape 39"/>
          <p:cNvSpPr>
            <a:spLocks/>
          </p:cNvSpPr>
          <p:nvPr/>
        </p:nvSpPr>
        <p:spPr bwMode="auto">
          <a:xfrm>
            <a:off x="233363" y="1284288"/>
            <a:ext cx="495300" cy="477838"/>
          </a:xfrm>
          <a:prstGeom prst="borderCallout2">
            <a:avLst>
              <a:gd name="adj1" fmla="val 20690"/>
              <a:gd name="adj2" fmla="val 115384"/>
              <a:gd name="adj3" fmla="val 20690"/>
              <a:gd name="adj4" fmla="val 218269"/>
              <a:gd name="adj5" fmla="val 244681"/>
              <a:gd name="adj6" fmla="val 284721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 anchor="ctr"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>
                <a:solidFill>
                  <a:schemeClr val="tx1"/>
                </a:solidFill>
                <a:latin typeface="Calibri" panose="020F0502020204030204" pitchFamily="34" charset="0"/>
              </a:rPr>
              <a:t>v</a:t>
            </a:r>
            <a:r>
              <a:rPr lang="hu-HU" i="1" baseline="-2500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30088" name="AutoShape 40"/>
          <p:cNvSpPr>
            <a:spLocks/>
          </p:cNvSpPr>
          <p:nvPr/>
        </p:nvSpPr>
        <p:spPr bwMode="auto">
          <a:xfrm>
            <a:off x="6601620" y="4347371"/>
            <a:ext cx="495300" cy="427037"/>
          </a:xfrm>
          <a:prstGeom prst="borderCallout2">
            <a:avLst>
              <a:gd name="adj1" fmla="val 20690"/>
              <a:gd name="adj2" fmla="val 115384"/>
              <a:gd name="adj3" fmla="val 7683"/>
              <a:gd name="adj4" fmla="val 339315"/>
              <a:gd name="adj5" fmla="val -413225"/>
              <a:gd name="adj6" fmla="val 341024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 anchor="ctr"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sz="2000" i="1" dirty="0">
                <a:solidFill>
                  <a:schemeClr val="tx1"/>
                </a:solidFill>
              </a:rPr>
              <a:t>v</a:t>
            </a:r>
            <a:r>
              <a:rPr lang="hu-HU" sz="2000" i="1" baseline="-25000" dirty="0">
                <a:solidFill>
                  <a:schemeClr val="tx1"/>
                </a:solidFill>
              </a:rPr>
              <a:t>2</a:t>
            </a:r>
            <a:endParaRPr lang="hu-HU" i="1" baseline="-25000" dirty="0">
              <a:solidFill>
                <a:schemeClr val="tx1"/>
              </a:solidFill>
            </a:endParaRPr>
          </a:p>
        </p:txBody>
      </p:sp>
      <p:sp>
        <p:nvSpPr>
          <p:cNvPr id="130089" name="AutoShape 41"/>
          <p:cNvSpPr>
            <a:spLocks/>
          </p:cNvSpPr>
          <p:nvPr/>
        </p:nvSpPr>
        <p:spPr bwMode="auto">
          <a:xfrm>
            <a:off x="231775" y="196850"/>
            <a:ext cx="1343025" cy="306388"/>
          </a:xfrm>
          <a:prstGeom prst="borderCallout2">
            <a:avLst>
              <a:gd name="adj1" fmla="val 20690"/>
              <a:gd name="adj2" fmla="val 104366"/>
              <a:gd name="adj3" fmla="val 20690"/>
              <a:gd name="adj4" fmla="val 126181"/>
              <a:gd name="adj5" fmla="val 544107"/>
              <a:gd name="adj6" fmla="val 158853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 anchor="ctr"/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i="1">
                <a:solidFill>
                  <a:schemeClr val="tx1"/>
                </a:solidFill>
                <a:latin typeface="Calibri" panose="020F0502020204030204" pitchFamily="34" charset="0"/>
              </a:rPr>
              <a:t>áramcső</a:t>
            </a:r>
            <a:endParaRPr lang="hu-HU" i="1" baseline="-25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63" name="Rectangle 43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30090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645130"/>
              </p:ext>
            </p:extLst>
          </p:nvPr>
        </p:nvGraphicFramePr>
        <p:xfrm>
          <a:off x="3460750" y="5180013"/>
          <a:ext cx="532765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" name="Egyenlet" r:id="rId7" imgW="1524000" imgH="228600" progId="Equation.3">
                  <p:embed/>
                </p:oleObj>
              </mc:Choice>
              <mc:Fallback>
                <p:oleObj name="Egyenlet" r:id="rId7" imgW="1524000" imgH="22860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0" y="5180013"/>
                        <a:ext cx="5327650" cy="793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4" name="Rectangle 45"/>
          <p:cNvSpPr>
            <a:spLocks noChangeArrowheads="1"/>
          </p:cNvSpPr>
          <p:nvPr/>
        </p:nvSpPr>
        <p:spPr bwMode="auto">
          <a:xfrm>
            <a:off x="0" y="3105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30092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016653"/>
              </p:ext>
            </p:extLst>
          </p:nvPr>
        </p:nvGraphicFramePr>
        <p:xfrm>
          <a:off x="563563" y="3775075"/>
          <a:ext cx="4482570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6" name="Equation" r:id="rId9" imgW="1739880" imgH="419040" progId="Equation.3">
                  <p:embed/>
                </p:oleObj>
              </mc:Choice>
              <mc:Fallback>
                <p:oleObj name="Equation" r:id="rId9" imgW="1739880" imgH="41904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3775075"/>
                        <a:ext cx="4482570" cy="9985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" name="Rectangle 48"/>
          <p:cNvSpPr>
            <a:spLocks noChangeArrowheads="1"/>
          </p:cNvSpPr>
          <p:nvPr/>
        </p:nvSpPr>
        <p:spPr bwMode="auto">
          <a:xfrm>
            <a:off x="0" y="2711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sp>
        <p:nvSpPr>
          <p:cNvPr id="1066" name="Rectangle 51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30098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6157029"/>
              </p:ext>
            </p:extLst>
          </p:nvPr>
        </p:nvGraphicFramePr>
        <p:xfrm>
          <a:off x="3184525" y="4821238"/>
          <a:ext cx="2176463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" name="Egyenlet" r:id="rId11" imgW="736280" imgH="393529" progId="Equation.3">
                  <p:embed/>
                </p:oleObj>
              </mc:Choice>
              <mc:Fallback>
                <p:oleObj name="Egyenlet" r:id="rId11" imgW="736280" imgH="393529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4821238"/>
                        <a:ext cx="2176463" cy="1273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7" name="Rectangle 5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30100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34269"/>
              </p:ext>
            </p:extLst>
          </p:nvPr>
        </p:nvGraphicFramePr>
        <p:xfrm>
          <a:off x="2805113" y="4102100"/>
          <a:ext cx="3055937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" name="Egyenlet" r:id="rId13" imgW="1422400" imgH="241300" progId="Equation.3">
                  <p:embed/>
                </p:oleObj>
              </mc:Choice>
              <mc:Fallback>
                <p:oleObj name="Egyenlet" r:id="rId13" imgW="1422400" imgH="24130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5113" y="4102100"/>
                        <a:ext cx="3055937" cy="512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5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0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30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9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0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0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0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0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500"/>
                                        <p:tgtEl>
                                          <p:spTgt spid="130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30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5" dur="500"/>
                                        <p:tgtEl>
                                          <p:spTgt spid="130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30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7" dur="500"/>
                                        <p:tgtEl>
                                          <p:spTgt spid="13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30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130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130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 nodeType="clickPar">
                      <p:stCondLst>
                        <p:cond delay="indefinite"/>
                      </p:stCondLst>
                      <p:childTnLst>
                        <p:par>
                          <p:cTn id="2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30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30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9" dur="1000"/>
                                        <p:tgtEl>
                                          <p:spTgt spid="130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30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30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4" dur="1000"/>
                                        <p:tgtEl>
                                          <p:spTgt spid="130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130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30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 nodeType="clickPar">
                      <p:stCondLst>
                        <p:cond delay="indefinite"/>
                      </p:stCondLst>
                      <p:childTnLst>
                        <p:par>
                          <p:cTn id="2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30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30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5" dur="1000"/>
                                        <p:tgtEl>
                                          <p:spTgt spid="130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0" dur="1000"/>
                                        <p:tgtEl>
                                          <p:spTgt spid="130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30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30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30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130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102" grpId="0"/>
      <p:bldP spid="130102" grpId="1"/>
      <p:bldP spid="130062" grpId="0" animBg="1"/>
      <p:bldP spid="130063" grpId="0" animBg="1"/>
      <p:bldP spid="130064" grpId="0" animBg="1"/>
      <p:bldP spid="130065" grpId="0" animBg="1"/>
      <p:bldP spid="130066" grpId="0" animBg="1"/>
      <p:bldP spid="130067" grpId="0" animBg="1"/>
      <p:bldP spid="130068" grpId="0" animBg="1"/>
      <p:bldP spid="130069" grpId="0" animBg="1"/>
      <p:bldP spid="130070" grpId="0" animBg="1"/>
      <p:bldP spid="130071" grpId="0" animBg="1"/>
      <p:bldP spid="130072" grpId="0" animBg="1"/>
      <p:bldP spid="130073" grpId="0" animBg="1"/>
      <p:bldP spid="130074" grpId="0" animBg="1"/>
      <p:bldP spid="130075" grpId="0" animBg="1"/>
      <p:bldP spid="130076" grpId="0" animBg="1"/>
      <p:bldP spid="130077" grpId="0" animBg="1"/>
      <p:bldP spid="130078" grpId="0" animBg="1"/>
      <p:bldP spid="130079" grpId="0" animBg="1"/>
      <p:bldP spid="130080" grpId="0" animBg="1"/>
      <p:bldP spid="130081" grpId="0" animBg="1"/>
      <p:bldP spid="130082" grpId="0" animBg="1"/>
      <p:bldP spid="130083" grpId="0" animBg="1"/>
      <p:bldP spid="130084" grpId="0"/>
      <p:bldP spid="130085" grpId="0"/>
      <p:bldP spid="130086" grpId="0"/>
      <p:bldP spid="130087" grpId="0" animBg="1"/>
      <p:bldP spid="130088" grpId="0" animBg="1"/>
      <p:bldP spid="1300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propellerhatásfok</a:t>
            </a: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273050" y="1325563"/>
            <a:ext cx="85486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szélkerék által a mozgó levegő energiájából hasznosított energiamennyiség az összes energiamennyiséghez képest </a:t>
            </a:r>
          </a:p>
        </p:txBody>
      </p:sp>
      <p:sp>
        <p:nvSpPr>
          <p:cNvPr id="131083" name="Text Box 11"/>
          <p:cNvSpPr txBox="1">
            <a:spLocks noChangeArrowheads="1"/>
          </p:cNvSpPr>
          <p:nvPr/>
        </p:nvSpPr>
        <p:spPr bwMode="auto">
          <a:xfrm>
            <a:off x="579438" y="4084638"/>
            <a:ext cx="81089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15963" indent="-715963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= 	a szélsebesség</a:t>
            </a:r>
          </a:p>
          <a:p>
            <a:pPr algn="l" eaLnBrk="1" hangingPunct="1"/>
            <a:r>
              <a:rPr lang="hu-HU" i="1" dirty="0" err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err="1">
                <a:solidFill>
                  <a:schemeClr val="tx1"/>
                </a:solidFill>
                <a:latin typeface="Calibri" panose="020F0502020204030204" pitchFamily="34" charset="0"/>
              </a:rPr>
              <a:t>p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= 	a propellernél mérhető sebesség</a:t>
            </a:r>
          </a:p>
          <a:p>
            <a:pPr algn="l" eaLnBrk="1" hangingPunct="1"/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 = 	a propeller mögött nagy távolságban az elképzelt áramcsőben érvényes sebesség</a:t>
            </a:r>
          </a:p>
        </p:txBody>
      </p:sp>
      <p:sp>
        <p:nvSpPr>
          <p:cNvPr id="205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3108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457744"/>
              </p:ext>
            </p:extLst>
          </p:nvPr>
        </p:nvGraphicFramePr>
        <p:xfrm>
          <a:off x="889000" y="2209800"/>
          <a:ext cx="746760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Equation" r:id="rId3" imgW="3175000" imgH="787400" progId="Equation.3">
                  <p:embed/>
                </p:oleObj>
              </mc:Choice>
              <mc:Fallback>
                <p:oleObj name="Equation" r:id="rId3" imgW="3175000" imgH="787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2209800"/>
                        <a:ext cx="7467600" cy="1866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1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1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525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1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 autoUpdateAnimBg="0"/>
      <p:bldP spid="131076" grpId="0" autoUpdateAnimBg="0"/>
      <p:bldP spid="131083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3838"/>
            <a:ext cx="8229600" cy="1143000"/>
          </a:xfrm>
        </p:spPr>
        <p:txBody>
          <a:bodyPr/>
          <a:lstStyle/>
          <a:p>
            <a:pPr eaLnBrk="1" hangingPunct="1"/>
            <a:r>
              <a:rPr lang="hu-HU" smtClean="0">
                <a:solidFill>
                  <a:schemeClr val="tx1"/>
                </a:solidFill>
                <a:latin typeface="Calibri" panose="020F0502020204030204" pitchFamily="34" charset="0"/>
              </a:rPr>
              <a:t>A Betz-limit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4460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sz="2400" dirty="0" smtClean="0">
                <a:latin typeface="Calibri" panose="020F0502020204030204" pitchFamily="34" charset="0"/>
              </a:rPr>
              <a:t>A szélkerék teljesítményének összefüggése</a:t>
            </a:r>
          </a:p>
          <a:p>
            <a:pPr eaLnBrk="1" hangingPunct="1">
              <a:buFontTx/>
              <a:buNone/>
              <a:defRPr/>
            </a:pPr>
            <a:endParaRPr lang="hu-HU" sz="2400" dirty="0" smtClean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hu-HU" sz="2400" dirty="0" smtClean="0"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hu-HU" sz="2400" dirty="0" smtClean="0"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hu-HU" sz="2400" dirty="0" smtClean="0">
                <a:latin typeface="Calibri" panose="020F0502020204030204" pitchFamily="34" charset="0"/>
              </a:rPr>
              <a:t>Ez a függvény </a:t>
            </a:r>
            <a:r>
              <a:rPr lang="hu-HU" sz="2400" i="1" dirty="0" smtClean="0">
                <a:latin typeface="Calibri" panose="020F0502020204030204" pitchFamily="34" charset="0"/>
              </a:rPr>
              <a:t>c</a:t>
            </a:r>
            <a:r>
              <a:rPr lang="hu-HU" sz="2400" i="1" baseline="-25000" dirty="0" smtClean="0">
                <a:latin typeface="Calibri" panose="020F0502020204030204" pitchFamily="34" charset="0"/>
              </a:rPr>
              <a:t>2</a:t>
            </a:r>
            <a:r>
              <a:rPr lang="hu-HU" sz="2400" i="1" dirty="0" smtClean="0">
                <a:latin typeface="Calibri" panose="020F0502020204030204" pitchFamily="34" charset="0"/>
              </a:rPr>
              <a:t>/c</a:t>
            </a:r>
            <a:r>
              <a:rPr lang="hu-HU" sz="2400" i="1" baseline="-25000" dirty="0" smtClean="0">
                <a:latin typeface="Calibri" panose="020F0502020204030204" pitchFamily="34" charset="0"/>
              </a:rPr>
              <a:t>1</a:t>
            </a:r>
            <a:r>
              <a:rPr lang="hu-HU" sz="2400" dirty="0" smtClean="0">
                <a:latin typeface="Calibri" panose="020F0502020204030204" pitchFamily="34" charset="0"/>
              </a:rPr>
              <a:t> re harmadfokú és helyi szélsőértéke van, mégpedig maximuma ott ahol </a:t>
            </a:r>
            <a:r>
              <a:rPr lang="hu-HU" sz="2400" i="1" dirty="0" smtClean="0">
                <a:latin typeface="Calibri" panose="020F0502020204030204" pitchFamily="34" charset="0"/>
              </a:rPr>
              <a:t>c</a:t>
            </a:r>
            <a:r>
              <a:rPr lang="hu-HU" sz="2400" i="1" baseline="-25000" dirty="0" smtClean="0">
                <a:latin typeface="Calibri" panose="020F0502020204030204" pitchFamily="34" charset="0"/>
              </a:rPr>
              <a:t>2</a:t>
            </a:r>
            <a:r>
              <a:rPr lang="hu-HU" sz="2400" i="1" dirty="0" smtClean="0">
                <a:latin typeface="Calibri" panose="020F0502020204030204" pitchFamily="34" charset="0"/>
              </a:rPr>
              <a:t>/c</a:t>
            </a:r>
            <a:r>
              <a:rPr lang="hu-HU" sz="2400" i="1" baseline="-25000" dirty="0" smtClean="0">
                <a:latin typeface="Calibri" panose="020F0502020204030204" pitchFamily="34" charset="0"/>
              </a:rPr>
              <a:t>1 </a:t>
            </a:r>
            <a:r>
              <a:rPr lang="hu-HU" sz="2400" dirty="0" smtClean="0">
                <a:latin typeface="Calibri" panose="020F0502020204030204" pitchFamily="34" charset="0"/>
              </a:rPr>
              <a:t>=</a:t>
            </a:r>
            <a:r>
              <a:rPr lang="hu-HU" sz="2400" i="1" dirty="0" smtClean="0">
                <a:latin typeface="Calibri" panose="020F0502020204030204" pitchFamily="34" charset="0"/>
              </a:rPr>
              <a:t>1/3</a:t>
            </a:r>
            <a:r>
              <a:rPr lang="hu-HU" sz="2400" dirty="0" smtClean="0">
                <a:latin typeface="Calibri" panose="020F0502020204030204" pitchFamily="34" charset="0"/>
              </a:rPr>
              <a:t>!</a:t>
            </a:r>
          </a:p>
          <a:p>
            <a:pPr marL="0" indent="0" eaLnBrk="1" hangingPunct="1">
              <a:buFontTx/>
              <a:buNone/>
              <a:defRPr/>
            </a:pPr>
            <a:r>
              <a:rPr lang="hu-HU" sz="2400" dirty="0" smtClean="0">
                <a:latin typeface="Calibri" panose="020F0502020204030204" pitchFamily="34" charset="0"/>
              </a:rPr>
              <a:t>Ezt visszahelyettesítve a lehetséges maximális teljesítmény, adott geometriai méretek és szélsebesség esetén </a:t>
            </a:r>
          </a:p>
        </p:txBody>
      </p:sp>
      <p:sp>
        <p:nvSpPr>
          <p:cNvPr id="30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454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811500"/>
              </p:ext>
            </p:extLst>
          </p:nvPr>
        </p:nvGraphicFramePr>
        <p:xfrm>
          <a:off x="381000" y="1854198"/>
          <a:ext cx="84836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Equation" r:id="rId3" imgW="4394200" imgH="393700" progId="Equation.3">
                  <p:embed/>
                </p:oleObj>
              </mc:Choice>
              <mc:Fallback>
                <p:oleObj name="Equation" r:id="rId3" imgW="43942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54198"/>
                        <a:ext cx="8483600" cy="977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hu-HU"/>
          </a:p>
        </p:txBody>
      </p:sp>
      <p:graphicFrame>
        <p:nvGraphicFramePr>
          <p:cNvPr id="1454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267487"/>
              </p:ext>
            </p:extLst>
          </p:nvPr>
        </p:nvGraphicFramePr>
        <p:xfrm>
          <a:off x="2387600" y="4724403"/>
          <a:ext cx="43434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Equation" r:id="rId5" imgW="1778000" imgH="419100" progId="Equation.3">
                  <p:embed/>
                </p:oleObj>
              </mc:Choice>
              <mc:Fallback>
                <p:oleObj name="Equation" r:id="rId5" imgW="17780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4724403"/>
                        <a:ext cx="4343400" cy="1054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228594" y="3641725"/>
            <a:ext cx="86709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715963" indent="-715963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= 	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a légcsavar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előtt,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nagy távolságban az elképzelt áramcsőben érvényes elméleti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sebesség, mely a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haladási sebesség</a:t>
            </a:r>
          </a:p>
          <a:p>
            <a:pPr algn="l" eaLnBrk="1" hangingPunct="1"/>
            <a:r>
              <a:rPr lang="hu-HU" i="1" dirty="0" err="1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err="1">
                <a:solidFill>
                  <a:schemeClr val="tx1"/>
                </a:solidFill>
                <a:latin typeface="Calibri" panose="020F0502020204030204" pitchFamily="34" charset="0"/>
              </a:rPr>
              <a:t>p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= 	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propellernél mérhető sebesség</a:t>
            </a:r>
          </a:p>
          <a:p>
            <a:pPr algn="l" eaLnBrk="1" hangingPunct="1"/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 = 	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légcsavar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mögött,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nagy távolságban az elképzelt áramcsőben érvényes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elméleti sebesség (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&gt; </a:t>
            </a:r>
            <a:r>
              <a:rPr lang="hu-HU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hu-HU" i="1" baseline="-25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légcsavar</a:t>
            </a: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931336" y="1476375"/>
            <a:ext cx="72739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külső energia-befektetés útján levegőáramlást hoz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létre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(közlekedési eszköz mozgását eredményezi) </a:t>
            </a:r>
          </a:p>
          <a:p>
            <a:pPr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=</a:t>
            </a:r>
          </a:p>
          <a:p>
            <a:pPr eaLnBrk="1" hangingPunct="1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szélkerék megfordítottja. </a:t>
            </a:r>
          </a:p>
        </p:txBody>
      </p:sp>
      <p:graphicFrame>
        <p:nvGraphicFramePr>
          <p:cNvPr id="1321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750294"/>
              </p:ext>
            </p:extLst>
          </p:nvPr>
        </p:nvGraphicFramePr>
        <p:xfrm>
          <a:off x="2590800" y="3613150"/>
          <a:ext cx="3937000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3" imgW="1536480" imgH="622080" progId="Equation.3">
                  <p:embed/>
                </p:oleObj>
              </mc:Choice>
              <mc:Fallback>
                <p:oleObj name="Equation" r:id="rId3" imgW="1536480" imgH="6220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613150"/>
                        <a:ext cx="3937000" cy="1809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28594" y="2145243"/>
            <a:ext cx="8670925" cy="120032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Ebben az esetben a hatásfok a jármű vontatására fordított teljesítmény és a légcsavarkörnél a levegővel közölt összes teljesítmény hányadosa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2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6 L -1.11111E-6 -0.30232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2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2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2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2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2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2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2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2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2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5" grpId="0" build="p"/>
      <p:bldP spid="132098" grpId="0"/>
      <p:bldP spid="132100" grpId="0" uiExpand="1" build="p"/>
      <p:bldP spid="132100" grpId="1" build="allAtOnce"/>
      <p:bldP spid="10" grpId="0" build="p"/>
      <p:bldP spid="10" grpId="1" uiExpan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7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  <a:latin typeface="Calibri" panose="020F0502020204030204" pitchFamily="34" charset="0"/>
              </a:rPr>
              <a:t>Ellenőrző kérdések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6225" y="1601787"/>
            <a:ext cx="8637588" cy="324114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Mit értenek propeller-hatásfok alatt egy szélkerék esetében?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Mit értenek propeller-hatásfok alatt egy járművet hajtó légcsavar esetében?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a </a:t>
            </a:r>
            <a:r>
              <a:rPr lang="hu-HU" sz="2400" dirty="0" err="1" smtClean="0">
                <a:latin typeface="Calibri" panose="020F0502020204030204" pitchFamily="34" charset="0"/>
              </a:rPr>
              <a:t>Betz-limit</a:t>
            </a:r>
            <a:r>
              <a:rPr lang="hu-HU" sz="2400" dirty="0" smtClean="0">
                <a:latin typeface="Calibri" panose="020F0502020204030204" pitchFamily="34" charset="0"/>
              </a:rPr>
              <a:t>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Milyen feltétel teljesülése esetén maximális a szélkerék teljesítménye?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Adott szélsebesség és ismert geometriai méretek esetén hogyan határozható meg egy szélturbina maximális lehetséges teljesítménye?</a:t>
            </a:r>
            <a:endParaRPr lang="hu-HU" sz="2400" dirty="0" smtClean="0"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endParaRPr lang="hu-HU" sz="2400" dirty="0" smtClean="0">
              <a:latin typeface="Calibri" panose="020F0502020204030204" pitchFamily="34" charset="0"/>
            </a:endParaRP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3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06E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2837</TotalTime>
  <Words>246</Words>
  <Application>Microsoft Office PowerPoint</Application>
  <PresentationFormat>Diavetítés a képernyőre (4:3 oldalarány)</PresentationFormat>
  <Paragraphs>62</Paragraphs>
  <Slides>6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Arial</vt:lpstr>
      <vt:lpstr>Calibri</vt:lpstr>
      <vt:lpstr>1_Alapértelmezett terv</vt:lpstr>
      <vt:lpstr>Equation</vt:lpstr>
      <vt:lpstr>Egyenlet</vt:lpstr>
      <vt:lpstr>Az impulzus tétel alkalmazása (egyszerűsített propeller-elmélet)</vt:lpstr>
      <vt:lpstr>A szélkerék</vt:lpstr>
      <vt:lpstr>A propellerhatásfok</vt:lpstr>
      <vt:lpstr>A Betz-limit</vt:lpstr>
      <vt:lpstr>A légcsavar</vt:lpstr>
      <vt:lpstr>Ellenőrző kérdések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Író Béla</cp:lastModifiedBy>
  <cp:revision>411</cp:revision>
  <dcterms:created xsi:type="dcterms:W3CDTF">2003-08-29T10:04:05Z</dcterms:created>
  <dcterms:modified xsi:type="dcterms:W3CDTF">2015-01-13T13:46:58Z</dcterms:modified>
</cp:coreProperties>
</file>