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83" r:id="rId3"/>
    <p:sldId id="281" r:id="rId4"/>
    <p:sldId id="284" r:id="rId5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99FF99"/>
    <a:srgbClr val="FFFF99"/>
    <a:srgbClr val="00CCFF"/>
    <a:srgbClr val="C0C0C0"/>
    <a:srgbClr val="FE2424"/>
    <a:srgbClr val="00506E"/>
    <a:srgbClr val="FF9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056152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84691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3674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915700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682983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577852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7543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41768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4477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3774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847961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421313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35113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>
                <a:solidFill>
                  <a:schemeClr val="tx1"/>
                </a:solidFill>
                <a:latin typeface="Calibri" panose="020F0502020204030204" pitchFamily="34" charset="0"/>
              </a:rPr>
              <a:t>A Borda-Carnot veszteség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23224"/>
            <a:ext cx="8229600" cy="28956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hu-HU" sz="2800" b="1" dirty="0" err="1"/>
              <a:t>Borda-Carnot</a:t>
            </a:r>
            <a:r>
              <a:rPr lang="hu-HU" sz="2800" b="1" dirty="0"/>
              <a:t> veszteség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hu-HU" sz="2800" dirty="0" smtClean="0"/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hu-HU" sz="2800" dirty="0" smtClean="0"/>
              <a:t>=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hu-HU" sz="2800" dirty="0"/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hu-HU" sz="2400" dirty="0"/>
              <a:t>Hirtelen keresztmetszet-változásnál fellépő veszteség, mely még az ideális (súrlódásmentes) közeg esetén is jelentkezik.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9" name="Rectangle 79"/>
          <p:cNvSpPr>
            <a:spLocks noChangeArrowheads="1"/>
          </p:cNvSpPr>
          <p:nvPr/>
        </p:nvSpPr>
        <p:spPr bwMode="auto">
          <a:xfrm>
            <a:off x="3101975" y="1463675"/>
            <a:ext cx="4333875" cy="3527425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51278" name="Rectangle 78"/>
          <p:cNvSpPr>
            <a:spLocks noChangeArrowheads="1"/>
          </p:cNvSpPr>
          <p:nvPr/>
        </p:nvSpPr>
        <p:spPr bwMode="auto">
          <a:xfrm>
            <a:off x="1590675" y="2757488"/>
            <a:ext cx="1509713" cy="935037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51299" name="Rectangle 99"/>
          <p:cNvSpPr>
            <a:spLocks noChangeArrowheads="1"/>
          </p:cNvSpPr>
          <p:nvPr/>
        </p:nvSpPr>
        <p:spPr bwMode="auto">
          <a:xfrm>
            <a:off x="1571625" y="2774950"/>
            <a:ext cx="1558925" cy="90011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51297" name="Rectangle 97"/>
          <p:cNvSpPr>
            <a:spLocks noChangeArrowheads="1"/>
          </p:cNvSpPr>
          <p:nvPr/>
        </p:nvSpPr>
        <p:spPr bwMode="auto">
          <a:xfrm>
            <a:off x="6407150" y="1482725"/>
            <a:ext cx="1066800" cy="34925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51281" name="AutoShape 81"/>
          <p:cNvSpPr>
            <a:spLocks noChangeArrowheads="1"/>
          </p:cNvSpPr>
          <p:nvPr/>
        </p:nvSpPr>
        <p:spPr bwMode="auto">
          <a:xfrm rot="5400000">
            <a:off x="3021013" y="1584325"/>
            <a:ext cx="3489325" cy="3279775"/>
          </a:xfrm>
          <a:custGeom>
            <a:avLst/>
            <a:gdLst>
              <a:gd name="G0" fmla="+- 8028 0 0"/>
              <a:gd name="G1" fmla="+- 21600 0 8028"/>
              <a:gd name="G2" fmla="*/ 8028 1 2"/>
              <a:gd name="G3" fmla="+- 21600 0 G2"/>
              <a:gd name="G4" fmla="+/ 8028 21600 2"/>
              <a:gd name="G5" fmla="+/ G1 0 2"/>
              <a:gd name="G6" fmla="*/ 21600 21600 8028"/>
              <a:gd name="G7" fmla="*/ G6 1 2"/>
              <a:gd name="G8" fmla="+- 21600 0 G7"/>
              <a:gd name="G9" fmla="*/ 21600 1 2"/>
              <a:gd name="G10" fmla="+- 8028 0 G9"/>
              <a:gd name="G11" fmla="?: G10 G8 0"/>
              <a:gd name="G12" fmla="?: G10 G7 21600"/>
              <a:gd name="T0" fmla="*/ 17586 w 21600"/>
              <a:gd name="T1" fmla="*/ 10800 h 21600"/>
              <a:gd name="T2" fmla="*/ 10800 w 21600"/>
              <a:gd name="T3" fmla="*/ 21600 h 21600"/>
              <a:gd name="T4" fmla="*/ 4014 w 21600"/>
              <a:gd name="T5" fmla="*/ 10800 h 21600"/>
              <a:gd name="T6" fmla="*/ 10800 w 21600"/>
              <a:gd name="T7" fmla="*/ 0 h 21600"/>
              <a:gd name="T8" fmla="*/ 5814 w 21600"/>
              <a:gd name="T9" fmla="*/ 5814 h 21600"/>
              <a:gd name="T10" fmla="*/ 15786 w 21600"/>
              <a:gd name="T11" fmla="*/ 157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8028" y="21600"/>
                </a:lnTo>
                <a:lnTo>
                  <a:pt x="1357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51253" name="Rectangle 53"/>
          <p:cNvSpPr>
            <a:spLocks noChangeArrowheads="1"/>
          </p:cNvSpPr>
          <p:nvPr/>
        </p:nvSpPr>
        <p:spPr bwMode="auto">
          <a:xfrm>
            <a:off x="0" y="3228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1286" name="Line 86"/>
          <p:cNvSpPr>
            <a:spLocks noChangeShapeType="1"/>
          </p:cNvSpPr>
          <p:nvPr/>
        </p:nvSpPr>
        <p:spPr bwMode="auto">
          <a:xfrm flipV="1">
            <a:off x="7778750" y="3219450"/>
            <a:ext cx="538163" cy="4763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87" name="Text Box 87"/>
          <p:cNvSpPr txBox="1">
            <a:spLocks noChangeArrowheads="1"/>
          </p:cNvSpPr>
          <p:nvPr/>
        </p:nvSpPr>
        <p:spPr bwMode="auto">
          <a:xfrm>
            <a:off x="280988" y="2370138"/>
            <a:ext cx="12731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sz="2400" b="1" i="1" dirty="0">
                <a:solidFill>
                  <a:schemeClr val="tx1"/>
                </a:solidFill>
              </a:rPr>
              <a:t>C</a:t>
            </a:r>
            <a:r>
              <a:rPr lang="hu-HU" sz="2400" i="1" baseline="-25000" dirty="0">
                <a:solidFill>
                  <a:schemeClr val="tx1"/>
                </a:solidFill>
              </a:rPr>
              <a:t>1</a:t>
            </a:r>
            <a:r>
              <a:rPr lang="hu-HU" sz="2400" b="1" i="1" dirty="0">
                <a:solidFill>
                  <a:schemeClr val="tx1"/>
                </a:solidFill>
              </a:rPr>
              <a:t> ; A</a:t>
            </a:r>
            <a:r>
              <a:rPr lang="hu-HU" sz="2400" i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1290" name="Oval 90"/>
          <p:cNvSpPr>
            <a:spLocks noChangeArrowheads="1"/>
          </p:cNvSpPr>
          <p:nvPr/>
        </p:nvSpPr>
        <p:spPr bwMode="auto">
          <a:xfrm>
            <a:off x="3041647" y="3134517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51291" name="Oval 91"/>
          <p:cNvSpPr>
            <a:spLocks noChangeArrowheads="1"/>
          </p:cNvSpPr>
          <p:nvPr/>
        </p:nvSpPr>
        <p:spPr bwMode="auto">
          <a:xfrm>
            <a:off x="7208041" y="3134517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51292" name="AutoShape 92"/>
          <p:cNvSpPr>
            <a:spLocks/>
          </p:cNvSpPr>
          <p:nvPr/>
        </p:nvSpPr>
        <p:spPr bwMode="auto">
          <a:xfrm>
            <a:off x="1651000" y="4537075"/>
            <a:ext cx="425450" cy="433388"/>
          </a:xfrm>
          <a:prstGeom prst="borderCallout2">
            <a:avLst>
              <a:gd name="adj1" fmla="val 26375"/>
              <a:gd name="adj2" fmla="val 117912"/>
              <a:gd name="adj3" fmla="val 26375"/>
              <a:gd name="adj4" fmla="val 225375"/>
              <a:gd name="adj5" fmla="val -273991"/>
              <a:gd name="adj6" fmla="val 333208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400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1293" name="AutoShape 93"/>
          <p:cNvSpPr>
            <a:spLocks/>
          </p:cNvSpPr>
          <p:nvPr/>
        </p:nvSpPr>
        <p:spPr bwMode="auto">
          <a:xfrm>
            <a:off x="8124825" y="4449763"/>
            <a:ext cx="457200" cy="447675"/>
          </a:xfrm>
          <a:prstGeom prst="borderCallout2">
            <a:avLst>
              <a:gd name="adj1" fmla="val 25532"/>
              <a:gd name="adj2" fmla="val -16667"/>
              <a:gd name="adj3" fmla="val 25532"/>
              <a:gd name="adj4" fmla="val -94444"/>
              <a:gd name="adj5" fmla="val -244324"/>
              <a:gd name="adj6" fmla="val -17222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hu-HU" sz="2400" i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1280" name="Line 80"/>
          <p:cNvSpPr>
            <a:spLocks noChangeShapeType="1"/>
          </p:cNvSpPr>
          <p:nvPr/>
        </p:nvSpPr>
        <p:spPr bwMode="auto">
          <a:xfrm>
            <a:off x="588963" y="3227388"/>
            <a:ext cx="925512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83" name="Line 83"/>
          <p:cNvSpPr>
            <a:spLocks noChangeShapeType="1"/>
          </p:cNvSpPr>
          <p:nvPr/>
        </p:nvSpPr>
        <p:spPr bwMode="auto">
          <a:xfrm>
            <a:off x="174625" y="3228975"/>
            <a:ext cx="879475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301" name="AutoShape 101"/>
          <p:cNvSpPr>
            <a:spLocks noChangeArrowheads="1"/>
          </p:cNvSpPr>
          <p:nvPr/>
        </p:nvSpPr>
        <p:spPr bwMode="auto">
          <a:xfrm>
            <a:off x="3124200" y="3676650"/>
            <a:ext cx="3308350" cy="1301750"/>
          </a:xfrm>
          <a:prstGeom prst="rtTriangl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51302" name="AutoShape 102"/>
          <p:cNvSpPr>
            <a:spLocks noChangeArrowheads="1"/>
          </p:cNvSpPr>
          <p:nvPr/>
        </p:nvSpPr>
        <p:spPr bwMode="auto">
          <a:xfrm flipV="1">
            <a:off x="3124200" y="1479550"/>
            <a:ext cx="3308350" cy="1289050"/>
          </a:xfrm>
          <a:prstGeom prst="rtTriangl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51303" name="AutoShape 103"/>
          <p:cNvSpPr>
            <a:spLocks/>
          </p:cNvSpPr>
          <p:nvPr/>
        </p:nvSpPr>
        <p:spPr bwMode="auto">
          <a:xfrm>
            <a:off x="487363" y="434975"/>
            <a:ext cx="1341437" cy="473075"/>
          </a:xfrm>
          <a:prstGeom prst="borderCallout2">
            <a:avLst>
              <a:gd name="adj1" fmla="val 24162"/>
              <a:gd name="adj2" fmla="val 105681"/>
              <a:gd name="adj3" fmla="val 24162"/>
              <a:gd name="adj4" fmla="val 178106"/>
              <a:gd name="adj5" fmla="val 307384"/>
              <a:gd name="adj6" fmla="val 253375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örvénylés</a:t>
            </a:r>
          </a:p>
        </p:txBody>
      </p:sp>
      <p:sp>
        <p:nvSpPr>
          <p:cNvPr id="51304" name="AutoShape 104"/>
          <p:cNvSpPr>
            <a:spLocks/>
          </p:cNvSpPr>
          <p:nvPr/>
        </p:nvSpPr>
        <p:spPr bwMode="auto">
          <a:xfrm>
            <a:off x="504825" y="5634038"/>
            <a:ext cx="1341438" cy="473075"/>
          </a:xfrm>
          <a:prstGeom prst="borderCallout2">
            <a:avLst>
              <a:gd name="adj1" fmla="val 24162"/>
              <a:gd name="adj2" fmla="val 105681"/>
              <a:gd name="adj3" fmla="val 24162"/>
              <a:gd name="adj4" fmla="val 172546"/>
              <a:gd name="adj5" fmla="val -259398"/>
              <a:gd name="adj6" fmla="val 242014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örvénylés</a:t>
            </a:r>
          </a:p>
        </p:txBody>
      </p:sp>
      <p:sp>
        <p:nvSpPr>
          <p:cNvPr id="51305" name="AutoShape 105"/>
          <p:cNvSpPr>
            <a:spLocks/>
          </p:cNvSpPr>
          <p:nvPr/>
        </p:nvSpPr>
        <p:spPr bwMode="auto">
          <a:xfrm>
            <a:off x="5468293" y="207963"/>
            <a:ext cx="3401070" cy="946150"/>
          </a:xfrm>
          <a:prstGeom prst="borderCallout2">
            <a:avLst>
              <a:gd name="adj1" fmla="val 12079"/>
              <a:gd name="adj2" fmla="val -1917"/>
              <a:gd name="adj3" fmla="val 12079"/>
              <a:gd name="adj4" fmla="val -14731"/>
              <a:gd name="adj5" fmla="val 290602"/>
              <a:gd name="adj6" fmla="val -2790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/>
            <a:r>
              <a:rPr lang="hu-HU" sz="1800">
                <a:solidFill>
                  <a:schemeClr val="tx1"/>
                </a:solidFill>
                <a:latin typeface="Calibri" panose="020F0502020204030204" pitchFamily="34" charset="0"/>
              </a:rPr>
              <a:t>Tehetetlensége következtében az áramlás csak fokozatosan tölti ki a hirtelen kibővült keresztmetszetet</a:t>
            </a:r>
          </a:p>
        </p:txBody>
      </p:sp>
      <p:sp>
        <p:nvSpPr>
          <p:cNvPr id="51306" name="Text Box 106"/>
          <p:cNvSpPr txBox="1">
            <a:spLocks noChangeArrowheads="1"/>
          </p:cNvSpPr>
          <p:nvPr/>
        </p:nvSpPr>
        <p:spPr bwMode="auto">
          <a:xfrm>
            <a:off x="7585075" y="2205038"/>
            <a:ext cx="12731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sz="2400" b="1" i="1" dirty="0">
                <a:solidFill>
                  <a:schemeClr val="tx1"/>
                </a:solidFill>
              </a:rPr>
              <a:t>C</a:t>
            </a:r>
            <a:r>
              <a:rPr lang="hu-HU" sz="2400" i="1" baseline="-25000" dirty="0">
                <a:solidFill>
                  <a:schemeClr val="tx1"/>
                </a:solidFill>
              </a:rPr>
              <a:t>2</a:t>
            </a:r>
            <a:r>
              <a:rPr lang="hu-HU" sz="2400" b="1" i="1" dirty="0">
                <a:solidFill>
                  <a:schemeClr val="tx1"/>
                </a:solidFill>
              </a:rPr>
              <a:t> ; A</a:t>
            </a:r>
            <a:r>
              <a:rPr lang="hu-HU" sz="2400" i="1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1289" name="Rectangle 89"/>
          <p:cNvSpPr>
            <a:spLocks noChangeArrowheads="1"/>
          </p:cNvSpPr>
          <p:nvPr/>
        </p:nvSpPr>
        <p:spPr bwMode="auto">
          <a:xfrm>
            <a:off x="3132138" y="1498600"/>
            <a:ext cx="4165600" cy="3470275"/>
          </a:xfrm>
          <a:prstGeom prst="rect">
            <a:avLst/>
          </a:prstGeom>
          <a:noFill/>
          <a:ln w="19050">
            <a:solidFill>
              <a:srgbClr val="00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graphicFrame>
        <p:nvGraphicFramePr>
          <p:cNvPr id="51307" name="Object 107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583834525"/>
              </p:ext>
            </p:extLst>
          </p:nvPr>
        </p:nvGraphicFramePr>
        <p:xfrm>
          <a:off x="252413" y="233363"/>
          <a:ext cx="3259137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9" name="Egyenlet" r:id="rId3" imgW="1409400" imgH="419040" progId="Equation.3">
                  <p:embed/>
                </p:oleObj>
              </mc:Choice>
              <mc:Fallback>
                <p:oleObj name="Egyenlet" r:id="rId3" imgW="1409400" imgH="419040" progId="Equation.3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233363"/>
                        <a:ext cx="3259137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2" name="Object 1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645190"/>
              </p:ext>
            </p:extLst>
          </p:nvPr>
        </p:nvGraphicFramePr>
        <p:xfrm>
          <a:off x="3683000" y="366713"/>
          <a:ext cx="5246688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0" name="Egyenlet" r:id="rId5" imgW="1904760" imgH="253800" progId="Equation.3">
                  <p:embed/>
                </p:oleObj>
              </mc:Choice>
              <mc:Fallback>
                <p:oleObj name="Egyenlet" r:id="rId5" imgW="1904760" imgH="253800" progId="Equation.3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366713"/>
                        <a:ext cx="5246688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6" name="Objec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860733"/>
              </p:ext>
            </p:extLst>
          </p:nvPr>
        </p:nvGraphicFramePr>
        <p:xfrm>
          <a:off x="1293812" y="5415178"/>
          <a:ext cx="6556375" cy="761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1" name="Egyenlet" r:id="rId7" imgW="3251160" imgH="431640" progId="Equation.3">
                  <p:embed/>
                </p:oleObj>
              </mc:Choice>
              <mc:Fallback>
                <p:oleObj name="Egyenlet" r:id="rId7" imgW="3251160" imgH="431640" progId="Equation.3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2" y="5415178"/>
                        <a:ext cx="6556375" cy="761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1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1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1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1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1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1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1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1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5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51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1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51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5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5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5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51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51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1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1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1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1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1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1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1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1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1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9" grpId="0" animBg="1"/>
      <p:bldP spid="51278" grpId="0" animBg="1"/>
      <p:bldP spid="51299" grpId="0" animBg="1"/>
      <p:bldP spid="51297" grpId="0" animBg="1"/>
      <p:bldP spid="51281" grpId="0" animBg="1"/>
      <p:bldP spid="51286" grpId="0" animBg="1"/>
      <p:bldP spid="51287" grpId="0"/>
      <p:bldP spid="51290" grpId="0" animBg="1"/>
      <p:bldP spid="51291" grpId="0" animBg="1"/>
      <p:bldP spid="51292" grpId="0" animBg="1"/>
      <p:bldP spid="51293" grpId="0" animBg="1"/>
      <p:bldP spid="51280" grpId="0" animBg="1"/>
      <p:bldP spid="51283" grpId="0" animBg="1"/>
      <p:bldP spid="51301" grpId="0" animBg="1"/>
      <p:bldP spid="51302" grpId="0" animBg="1"/>
      <p:bldP spid="51303" grpId="0" animBg="1"/>
      <p:bldP spid="51303" grpId="1" animBg="1"/>
      <p:bldP spid="51304" grpId="0" animBg="1"/>
      <p:bldP spid="51304" grpId="1" animBg="1"/>
      <p:bldP spid="51305" grpId="0" animBg="1"/>
      <p:bldP spid="51305" grpId="1" animBg="1"/>
      <p:bldP spid="51306" grpId="0"/>
      <p:bldP spid="512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76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225550"/>
            <a:ext cx="8637587" cy="227488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>
                <a:latin typeface="Calibri" panose="020F0502020204030204" pitchFamily="34" charset="0"/>
              </a:rPr>
              <a:t>Igaz-e, hogy ideális közeg áramlása során veszteség nem keletkezhet?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>
                <a:latin typeface="Calibri" panose="020F0502020204030204" pitchFamily="34" charset="0"/>
              </a:rPr>
              <a:t>Mit értenek Borda-Carnot veszteség alatt?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>
                <a:latin typeface="Calibri" panose="020F0502020204030204" pitchFamily="34" charset="0"/>
              </a:rPr>
              <a:t>Mi a forrása a hirtelen keresztmetszet-bővüléskor keletkező veszteségnek?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>
                <a:latin typeface="Calibri" panose="020F0502020204030204" pitchFamily="34" charset="0"/>
              </a:rPr>
              <a:t>Hogyan határozható meg a Borda-Carnot veszteség?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79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0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136</Words>
  <Application>Microsoft Office PowerPoint</Application>
  <PresentationFormat>Diavetítés a képernyőre (4:3 oldalarány)</PresentationFormat>
  <Paragraphs>34</Paragraphs>
  <Slides>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8" baseType="lpstr">
      <vt:lpstr>Arial</vt:lpstr>
      <vt:lpstr>Calibri</vt:lpstr>
      <vt:lpstr>1_Alapértelmezett terv</vt:lpstr>
      <vt:lpstr>Egyenlet</vt:lpstr>
      <vt:lpstr>A Borda-Carnot veszteség</vt:lpstr>
      <vt:lpstr>PowerPoint bemutató</vt:lpstr>
      <vt:lpstr>PowerPoint bemutató</vt:lpstr>
      <vt:lpstr>Ellenőrző kérdések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261</cp:revision>
  <dcterms:created xsi:type="dcterms:W3CDTF">2003-08-29T10:04:05Z</dcterms:created>
  <dcterms:modified xsi:type="dcterms:W3CDTF">2015-01-13T14:22:50Z</dcterms:modified>
</cp:coreProperties>
</file>