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64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311" r:id="rId10"/>
    <p:sldId id="266" r:id="rId11"/>
    <p:sldId id="267" r:id="rId12"/>
    <p:sldId id="269" r:id="rId13"/>
    <p:sldId id="268" r:id="rId14"/>
    <p:sldId id="270" r:id="rId15"/>
    <p:sldId id="271" r:id="rId16"/>
    <p:sldId id="272" r:id="rId17"/>
    <p:sldId id="273" r:id="rId18"/>
    <p:sldId id="312" r:id="rId19"/>
    <p:sldId id="274" r:id="rId20"/>
    <p:sldId id="275" r:id="rId21"/>
    <p:sldId id="279" r:id="rId22"/>
    <p:sldId id="276" r:id="rId23"/>
    <p:sldId id="278" r:id="rId24"/>
    <p:sldId id="281" r:id="rId25"/>
    <p:sldId id="315" r:id="rId26"/>
    <p:sldId id="277" r:id="rId27"/>
    <p:sldId id="280" r:id="rId28"/>
    <p:sldId id="324" r:id="rId29"/>
    <p:sldId id="325" r:id="rId30"/>
    <p:sldId id="326" r:id="rId31"/>
    <p:sldId id="327" r:id="rId32"/>
    <p:sldId id="328" r:id="rId33"/>
    <p:sldId id="282" r:id="rId34"/>
    <p:sldId id="283" r:id="rId35"/>
    <p:sldId id="285" r:id="rId36"/>
    <p:sldId id="286" r:id="rId37"/>
    <p:sldId id="287" r:id="rId38"/>
    <p:sldId id="290" r:id="rId39"/>
    <p:sldId id="291" r:id="rId40"/>
    <p:sldId id="293" r:id="rId41"/>
    <p:sldId id="294" r:id="rId42"/>
    <p:sldId id="295" r:id="rId43"/>
    <p:sldId id="296" r:id="rId44"/>
    <p:sldId id="292" r:id="rId45"/>
    <p:sldId id="297" r:id="rId46"/>
    <p:sldId id="299" r:id="rId47"/>
    <p:sldId id="313" r:id="rId48"/>
    <p:sldId id="298" r:id="rId49"/>
    <p:sldId id="300" r:id="rId50"/>
    <p:sldId id="301" r:id="rId51"/>
    <p:sldId id="288" r:id="rId52"/>
    <p:sldId id="289" r:id="rId53"/>
    <p:sldId id="303" r:id="rId54"/>
    <p:sldId id="302" r:id="rId55"/>
    <p:sldId id="304" r:id="rId56"/>
    <p:sldId id="305" r:id="rId57"/>
    <p:sldId id="314" r:id="rId58"/>
    <p:sldId id="306" r:id="rId59"/>
    <p:sldId id="307" r:id="rId60"/>
    <p:sldId id="308" r:id="rId61"/>
    <p:sldId id="309" r:id="rId62"/>
    <p:sldId id="310" r:id="rId63"/>
  </p:sldIdLst>
  <p:sldSz cx="9144000" cy="6858000" type="screen4x3"/>
  <p:notesSz cx="6858000" cy="9144000"/>
  <p:defaultTextStyle>
    <a:defPPr>
      <a:defRPr lang="hu-HU"/>
    </a:defPPr>
    <a:lvl1pPr algn="ctr" rtl="0" fontAlgn="base">
      <a:spcBef>
        <a:spcPct val="50000"/>
      </a:spcBef>
      <a:spcAft>
        <a:spcPct val="0"/>
      </a:spcAft>
      <a:defRPr sz="28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defRPr sz="28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defRPr sz="28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defRPr sz="28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defRPr sz="28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rgbClr val="FF9623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CCFF"/>
    <a:srgbClr val="FF3300"/>
    <a:srgbClr val="C0C0C0"/>
    <a:srgbClr val="99FF99"/>
    <a:srgbClr val="FFFF99"/>
    <a:srgbClr val="00506E"/>
    <a:srgbClr val="FF9623"/>
    <a:srgbClr val="99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20" autoAdjust="0"/>
    <p:restoredTop sz="94660"/>
  </p:normalViewPr>
  <p:slideViewPr>
    <p:cSldViewPr snapToGrid="0" showGuides="1">
      <p:cViewPr varScale="1">
        <p:scale>
          <a:sx n="83" d="100"/>
          <a:sy n="83" d="100"/>
        </p:scale>
        <p:origin x="84" y="7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Relationship Id="rId6" Type="http://schemas.openxmlformats.org/officeDocument/2006/relationships/image" Target="../media/image21.wmf"/><Relationship Id="rId5" Type="http://schemas.openxmlformats.org/officeDocument/2006/relationships/image" Target="../media/image20.wmf"/><Relationship Id="rId4" Type="http://schemas.openxmlformats.org/officeDocument/2006/relationships/image" Target="../media/image19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7" Type="http://schemas.openxmlformats.org/officeDocument/2006/relationships/image" Target="../media/image31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Relationship Id="rId6" Type="http://schemas.openxmlformats.org/officeDocument/2006/relationships/image" Target="../media/image30.wmf"/><Relationship Id="rId5" Type="http://schemas.openxmlformats.org/officeDocument/2006/relationships/image" Target="../media/image29.wmf"/><Relationship Id="rId4" Type="http://schemas.openxmlformats.org/officeDocument/2006/relationships/image" Target="../media/image28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image" Target="../media/image33.wmf"/><Relationship Id="rId1" Type="http://schemas.openxmlformats.org/officeDocument/2006/relationships/image" Target="../media/image32.wmf"/><Relationship Id="rId4" Type="http://schemas.openxmlformats.org/officeDocument/2006/relationships/image" Target="../media/image35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37.wmf"/><Relationship Id="rId1" Type="http://schemas.openxmlformats.org/officeDocument/2006/relationships/image" Target="../media/image36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" Type="http://schemas.openxmlformats.org/officeDocument/2006/relationships/image" Target="../media/image39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44.wmf"/><Relationship Id="rId1" Type="http://schemas.openxmlformats.org/officeDocument/2006/relationships/image" Target="../media/image43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image" Target="../media/image46.wmf"/><Relationship Id="rId1" Type="http://schemas.openxmlformats.org/officeDocument/2006/relationships/image" Target="../media/image45.wmf"/><Relationship Id="rId4" Type="http://schemas.openxmlformats.org/officeDocument/2006/relationships/image" Target="../media/image48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2" Type="http://schemas.openxmlformats.org/officeDocument/2006/relationships/image" Target="../media/image45.wmf"/><Relationship Id="rId1" Type="http://schemas.openxmlformats.org/officeDocument/2006/relationships/image" Target="../media/image49.wmf"/><Relationship Id="rId5" Type="http://schemas.openxmlformats.org/officeDocument/2006/relationships/image" Target="../media/image48.wmf"/><Relationship Id="rId4" Type="http://schemas.openxmlformats.org/officeDocument/2006/relationships/image" Target="../media/image47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53.wmf"/><Relationship Id="rId2" Type="http://schemas.openxmlformats.org/officeDocument/2006/relationships/image" Target="../media/image52.wmf"/><Relationship Id="rId1" Type="http://schemas.openxmlformats.org/officeDocument/2006/relationships/image" Target="../media/image51.wmf"/><Relationship Id="rId6" Type="http://schemas.openxmlformats.org/officeDocument/2006/relationships/image" Target="../media/image56.wmf"/><Relationship Id="rId5" Type="http://schemas.openxmlformats.org/officeDocument/2006/relationships/image" Target="../media/image55.wmf"/><Relationship Id="rId4" Type="http://schemas.openxmlformats.org/officeDocument/2006/relationships/image" Target="../media/image54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59.wmf"/><Relationship Id="rId2" Type="http://schemas.openxmlformats.org/officeDocument/2006/relationships/image" Target="../media/image58.wmf"/><Relationship Id="rId1" Type="http://schemas.openxmlformats.org/officeDocument/2006/relationships/image" Target="../media/image57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63.wmf"/><Relationship Id="rId2" Type="http://schemas.openxmlformats.org/officeDocument/2006/relationships/image" Target="../media/image62.wmf"/><Relationship Id="rId1" Type="http://schemas.openxmlformats.org/officeDocument/2006/relationships/image" Target="../media/image61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4.w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8.wmf"/><Relationship Id="rId2" Type="http://schemas.openxmlformats.org/officeDocument/2006/relationships/image" Target="../media/image67.wmf"/><Relationship Id="rId1" Type="http://schemas.openxmlformats.org/officeDocument/2006/relationships/image" Target="../media/image66.wmf"/></Relationships>
</file>

<file path=ppt/drawings/_rels/vmlDrawing23.vml.rels><?xml version="1.0" encoding="UTF-8" standalone="yes"?>
<Relationships xmlns="http://schemas.openxmlformats.org/package/2006/relationships"><Relationship Id="rId2" Type="http://schemas.openxmlformats.org/officeDocument/2006/relationships/image" Target="../media/image77.wmf"/><Relationship Id="rId1" Type="http://schemas.openxmlformats.org/officeDocument/2006/relationships/image" Target="../media/image76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8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9.w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0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1.w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670C8E-8AD3-4862-8D16-ABB1099C037C}" type="datetimeFigureOut">
              <a:rPr lang="hu-HU" smtClean="0"/>
              <a:t>2015.03.24.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CFEC73-E663-453E-9362-E2F387FCB36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86758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FEC73-E663-453E-9362-E2F387FCB364}" type="slidenum">
              <a:rPr lang="hu-HU" smtClean="0"/>
              <a:t>22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841949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150390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3161394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3270458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943895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390209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2359631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3830362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3723922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1279976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720805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</p:spTree>
    <p:extLst>
      <p:ext uri="{BB962C8B-B14F-4D97-AF65-F5344CB8AC3E}">
        <p14:creationId xmlns:p14="http://schemas.microsoft.com/office/powerpoint/2010/main" val="3413546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75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400"/>
            </a:lvl1pPr>
          </a:lstStyle>
          <a:p>
            <a:r>
              <a:rPr lang="hu-HU"/>
              <a:t>Áramlástan</a:t>
            </a:r>
          </a:p>
          <a:p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421313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/>
            </a:lvl1pPr>
          </a:lstStyle>
          <a:p>
            <a:r>
              <a:rPr lang="hu-HU"/>
              <a:t>SZE-MTK</a:t>
            </a:r>
          </a:p>
          <a:p>
            <a:r>
              <a:rPr lang="hu-HU"/>
              <a:t>Általános Gépészeti Tanszék</a:t>
            </a:r>
          </a:p>
        </p:txBody>
      </p:sp>
      <p:pic>
        <p:nvPicPr>
          <p:cNvPr id="3078" name="Picture 6" descr="sze_logo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913" y="6308725"/>
            <a:ext cx="279400" cy="334963"/>
          </a:xfrm>
          <a:prstGeom prst="rect">
            <a:avLst/>
          </a:prstGeom>
          <a:noFill/>
          <a:ln w="9525">
            <a:solidFill>
              <a:srgbClr val="C0C0C0"/>
            </a:solidFill>
            <a:miter lim="800000"/>
            <a:headEnd/>
            <a:tailEnd/>
          </a:ln>
          <a:effectLst>
            <a:outerShdw dist="35921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iming>
    <p:tnLst>
      <p:par>
        <p:cTn id="1" dur="indefinite" restart="never" nodeType="tmRoot"/>
      </p:par>
    </p:tnLst>
  </p:timing>
  <p:hf sldNum="0" hdr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6.wmf"/><Relationship Id="rId4" Type="http://schemas.openxmlformats.org/officeDocument/2006/relationships/image" Target="../media/image3.wmf"/><Relationship Id="rId9" Type="http://schemas.openxmlformats.org/officeDocument/2006/relationships/oleObject" Target="../embeddings/oleObject4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8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10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12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4.w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5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13" Type="http://schemas.openxmlformats.org/officeDocument/2006/relationships/oleObject" Target="../embeddings/oleObject19.bin"/><Relationship Id="rId3" Type="http://schemas.openxmlformats.org/officeDocument/2006/relationships/oleObject" Target="../embeddings/oleObject14.bin"/><Relationship Id="rId7" Type="http://schemas.openxmlformats.org/officeDocument/2006/relationships/oleObject" Target="../embeddings/oleObject16.bin"/><Relationship Id="rId12" Type="http://schemas.openxmlformats.org/officeDocument/2006/relationships/image" Target="../media/image2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7.wmf"/><Relationship Id="rId11" Type="http://schemas.openxmlformats.org/officeDocument/2006/relationships/oleObject" Target="../embeddings/oleObject18.bin"/><Relationship Id="rId5" Type="http://schemas.openxmlformats.org/officeDocument/2006/relationships/oleObject" Target="../embeddings/oleObject15.bin"/><Relationship Id="rId10" Type="http://schemas.openxmlformats.org/officeDocument/2006/relationships/image" Target="../media/image19.wmf"/><Relationship Id="rId4" Type="http://schemas.openxmlformats.org/officeDocument/2006/relationships/image" Target="../media/image16.wmf"/><Relationship Id="rId9" Type="http://schemas.openxmlformats.org/officeDocument/2006/relationships/oleObject" Target="../embeddings/oleObject17.bin"/><Relationship Id="rId14" Type="http://schemas.openxmlformats.org/officeDocument/2006/relationships/image" Target="../media/image21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3" Type="http://schemas.openxmlformats.org/officeDocument/2006/relationships/oleObject" Target="../embeddings/oleObject20.bin"/><Relationship Id="rId7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3.w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22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wmf"/><Relationship Id="rId13" Type="http://schemas.openxmlformats.org/officeDocument/2006/relationships/oleObject" Target="../embeddings/oleObject28.bin"/><Relationship Id="rId3" Type="http://schemas.openxmlformats.org/officeDocument/2006/relationships/oleObject" Target="../embeddings/oleObject23.bin"/><Relationship Id="rId7" Type="http://schemas.openxmlformats.org/officeDocument/2006/relationships/oleObject" Target="../embeddings/oleObject25.bin"/><Relationship Id="rId12" Type="http://schemas.openxmlformats.org/officeDocument/2006/relationships/image" Target="../media/image29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1.wmf"/><Relationship Id="rId1" Type="http://schemas.openxmlformats.org/officeDocument/2006/relationships/vmlDrawing" Target="../drawings/vmlDrawing9.vml"/><Relationship Id="rId6" Type="http://schemas.openxmlformats.org/officeDocument/2006/relationships/image" Target="../media/image26.wmf"/><Relationship Id="rId11" Type="http://schemas.openxmlformats.org/officeDocument/2006/relationships/oleObject" Target="../embeddings/oleObject27.bin"/><Relationship Id="rId5" Type="http://schemas.openxmlformats.org/officeDocument/2006/relationships/oleObject" Target="../embeddings/oleObject24.bin"/><Relationship Id="rId15" Type="http://schemas.openxmlformats.org/officeDocument/2006/relationships/oleObject" Target="../embeddings/oleObject29.bin"/><Relationship Id="rId10" Type="http://schemas.openxmlformats.org/officeDocument/2006/relationships/image" Target="../media/image28.wmf"/><Relationship Id="rId4" Type="http://schemas.openxmlformats.org/officeDocument/2006/relationships/image" Target="../media/image25.wmf"/><Relationship Id="rId9" Type="http://schemas.openxmlformats.org/officeDocument/2006/relationships/oleObject" Target="../embeddings/oleObject26.bin"/><Relationship Id="rId14" Type="http://schemas.openxmlformats.org/officeDocument/2006/relationships/image" Target="../media/image30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wmf"/><Relationship Id="rId3" Type="http://schemas.openxmlformats.org/officeDocument/2006/relationships/oleObject" Target="../embeddings/oleObject30.bin"/><Relationship Id="rId7" Type="http://schemas.openxmlformats.org/officeDocument/2006/relationships/oleObject" Target="../embeddings/oleObject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3.wmf"/><Relationship Id="rId5" Type="http://schemas.openxmlformats.org/officeDocument/2006/relationships/oleObject" Target="../embeddings/oleObject31.bin"/><Relationship Id="rId10" Type="http://schemas.openxmlformats.org/officeDocument/2006/relationships/image" Target="../media/image35.wmf"/><Relationship Id="rId4" Type="http://schemas.openxmlformats.org/officeDocument/2006/relationships/image" Target="../media/image32.wmf"/><Relationship Id="rId9" Type="http://schemas.openxmlformats.org/officeDocument/2006/relationships/oleObject" Target="../embeddings/oleObject33.bin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wmf"/><Relationship Id="rId3" Type="http://schemas.openxmlformats.org/officeDocument/2006/relationships/oleObject" Target="../embeddings/oleObject34.bin"/><Relationship Id="rId7" Type="http://schemas.openxmlformats.org/officeDocument/2006/relationships/oleObject" Target="../embeddings/oleObject3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37.wmf"/><Relationship Id="rId5" Type="http://schemas.openxmlformats.org/officeDocument/2006/relationships/oleObject" Target="../embeddings/oleObject35.bin"/><Relationship Id="rId4" Type="http://schemas.openxmlformats.org/officeDocument/2006/relationships/image" Target="../media/image36.w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wmf"/><Relationship Id="rId3" Type="http://schemas.openxmlformats.org/officeDocument/2006/relationships/oleObject" Target="../embeddings/oleObject37.bin"/><Relationship Id="rId7" Type="http://schemas.openxmlformats.org/officeDocument/2006/relationships/oleObject" Target="../embeddings/oleObject3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40.wmf"/><Relationship Id="rId5" Type="http://schemas.openxmlformats.org/officeDocument/2006/relationships/oleObject" Target="../embeddings/oleObject38.bin"/><Relationship Id="rId4" Type="http://schemas.openxmlformats.org/officeDocument/2006/relationships/image" Target="../media/image39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42.wmf"/><Relationship Id="rId4" Type="http://schemas.openxmlformats.org/officeDocument/2006/relationships/oleObject" Target="../embeddings/oleObject40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44.wmf"/><Relationship Id="rId5" Type="http://schemas.openxmlformats.org/officeDocument/2006/relationships/oleObject" Target="../embeddings/oleObject42.bin"/><Relationship Id="rId4" Type="http://schemas.openxmlformats.org/officeDocument/2006/relationships/image" Target="../media/image43.w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wmf"/><Relationship Id="rId3" Type="http://schemas.openxmlformats.org/officeDocument/2006/relationships/oleObject" Target="../embeddings/oleObject43.bin"/><Relationship Id="rId7" Type="http://schemas.openxmlformats.org/officeDocument/2006/relationships/oleObject" Target="../embeddings/oleObject4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46.wmf"/><Relationship Id="rId5" Type="http://schemas.openxmlformats.org/officeDocument/2006/relationships/oleObject" Target="../embeddings/oleObject44.bin"/><Relationship Id="rId10" Type="http://schemas.openxmlformats.org/officeDocument/2006/relationships/image" Target="../media/image48.wmf"/><Relationship Id="rId4" Type="http://schemas.openxmlformats.org/officeDocument/2006/relationships/image" Target="../media/image45.wmf"/><Relationship Id="rId9" Type="http://schemas.openxmlformats.org/officeDocument/2006/relationships/oleObject" Target="../embeddings/oleObject46.bin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wmf"/><Relationship Id="rId3" Type="http://schemas.openxmlformats.org/officeDocument/2006/relationships/oleObject" Target="../embeddings/oleObject47.bin"/><Relationship Id="rId7" Type="http://schemas.openxmlformats.org/officeDocument/2006/relationships/oleObject" Target="../embeddings/oleObject49.bin"/><Relationship Id="rId12" Type="http://schemas.openxmlformats.org/officeDocument/2006/relationships/image" Target="../media/image4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45.wmf"/><Relationship Id="rId11" Type="http://schemas.openxmlformats.org/officeDocument/2006/relationships/oleObject" Target="../embeddings/oleObject51.bin"/><Relationship Id="rId5" Type="http://schemas.openxmlformats.org/officeDocument/2006/relationships/oleObject" Target="../embeddings/oleObject48.bin"/><Relationship Id="rId10" Type="http://schemas.openxmlformats.org/officeDocument/2006/relationships/image" Target="../media/image47.wmf"/><Relationship Id="rId4" Type="http://schemas.openxmlformats.org/officeDocument/2006/relationships/image" Target="../media/image49.wmf"/><Relationship Id="rId9" Type="http://schemas.openxmlformats.org/officeDocument/2006/relationships/oleObject" Target="../embeddings/oleObject50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50.w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wmf"/><Relationship Id="rId13" Type="http://schemas.openxmlformats.org/officeDocument/2006/relationships/oleObject" Target="../embeddings/oleObject58.bin"/><Relationship Id="rId3" Type="http://schemas.openxmlformats.org/officeDocument/2006/relationships/oleObject" Target="../embeddings/oleObject53.bin"/><Relationship Id="rId7" Type="http://schemas.openxmlformats.org/officeDocument/2006/relationships/oleObject" Target="../embeddings/oleObject55.bin"/><Relationship Id="rId12" Type="http://schemas.openxmlformats.org/officeDocument/2006/relationships/image" Target="../media/image5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52.wmf"/><Relationship Id="rId11" Type="http://schemas.openxmlformats.org/officeDocument/2006/relationships/oleObject" Target="../embeddings/oleObject57.bin"/><Relationship Id="rId5" Type="http://schemas.openxmlformats.org/officeDocument/2006/relationships/oleObject" Target="../embeddings/oleObject54.bin"/><Relationship Id="rId10" Type="http://schemas.openxmlformats.org/officeDocument/2006/relationships/image" Target="../media/image54.wmf"/><Relationship Id="rId4" Type="http://schemas.openxmlformats.org/officeDocument/2006/relationships/image" Target="../media/image51.wmf"/><Relationship Id="rId9" Type="http://schemas.openxmlformats.org/officeDocument/2006/relationships/oleObject" Target="../embeddings/oleObject56.bin"/><Relationship Id="rId14" Type="http://schemas.openxmlformats.org/officeDocument/2006/relationships/image" Target="../media/image56.wmf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wmf"/><Relationship Id="rId3" Type="http://schemas.openxmlformats.org/officeDocument/2006/relationships/oleObject" Target="../embeddings/oleObject59.bin"/><Relationship Id="rId7" Type="http://schemas.openxmlformats.org/officeDocument/2006/relationships/oleObject" Target="../embeddings/oleObject6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58.wmf"/><Relationship Id="rId5" Type="http://schemas.openxmlformats.org/officeDocument/2006/relationships/oleObject" Target="../embeddings/oleObject60.bin"/><Relationship Id="rId4" Type="http://schemas.openxmlformats.org/officeDocument/2006/relationships/image" Target="../media/image57.wmf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wmf"/><Relationship Id="rId3" Type="http://schemas.openxmlformats.org/officeDocument/2006/relationships/oleObject" Target="../embeddings/oleObject62.bin"/><Relationship Id="rId7" Type="http://schemas.openxmlformats.org/officeDocument/2006/relationships/oleObject" Target="../embeddings/oleObject6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62.wmf"/><Relationship Id="rId5" Type="http://schemas.openxmlformats.org/officeDocument/2006/relationships/oleObject" Target="../embeddings/oleObject63.bin"/><Relationship Id="rId4" Type="http://schemas.openxmlformats.org/officeDocument/2006/relationships/image" Target="../media/image61.w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4" Type="http://schemas.openxmlformats.org/officeDocument/2006/relationships/image" Target="../media/image64.wm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wmf"/><Relationship Id="rId3" Type="http://schemas.openxmlformats.org/officeDocument/2006/relationships/oleObject" Target="../embeddings/oleObject66.bin"/><Relationship Id="rId7" Type="http://schemas.openxmlformats.org/officeDocument/2006/relationships/oleObject" Target="../embeddings/oleObject6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67.wmf"/><Relationship Id="rId5" Type="http://schemas.openxmlformats.org/officeDocument/2006/relationships/oleObject" Target="../embeddings/oleObject67.bin"/><Relationship Id="rId4" Type="http://schemas.openxmlformats.org/officeDocument/2006/relationships/image" Target="../media/image66.wmf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jpeg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77.wmf"/><Relationship Id="rId5" Type="http://schemas.openxmlformats.org/officeDocument/2006/relationships/oleObject" Target="../embeddings/oleObject70.bin"/><Relationship Id="rId4" Type="http://schemas.openxmlformats.org/officeDocument/2006/relationships/image" Target="../media/image76.w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4" Type="http://schemas.openxmlformats.org/officeDocument/2006/relationships/image" Target="../media/image78.w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4" Type="http://schemas.openxmlformats.org/officeDocument/2006/relationships/image" Target="../media/image79.wm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4" Type="http://schemas.openxmlformats.org/officeDocument/2006/relationships/image" Target="../media/image80.wmf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4" Type="http://schemas.openxmlformats.org/officeDocument/2006/relationships/image" Target="../media/image81.wm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4" Type="http://schemas.openxmlformats.org/officeDocument/2006/relationships/image" Target="../media/image82.wmf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1311275"/>
            <a:ext cx="7772400" cy="1470025"/>
          </a:xfrm>
        </p:spPr>
        <p:txBody>
          <a:bodyPr anchor="ctr"/>
          <a:lstStyle/>
          <a:p>
            <a:r>
              <a:rPr lang="hu-HU" sz="4400" b="1" dirty="0">
                <a:solidFill>
                  <a:schemeClr val="tx1"/>
                </a:solidFill>
                <a:latin typeface="Calibri" panose="020F0502020204030204" pitchFamily="34" charset="0"/>
              </a:rPr>
              <a:t>Veszteséges áramlás</a:t>
            </a:r>
            <a:br>
              <a:rPr lang="hu-HU" sz="4400" b="1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hu-HU" sz="3200" b="1" dirty="0">
                <a:solidFill>
                  <a:schemeClr val="tx1"/>
                </a:solidFill>
                <a:latin typeface="Calibri" panose="020F0502020204030204" pitchFamily="34" charset="0"/>
              </a:rPr>
              <a:t>(Hidraulika)</a:t>
            </a:r>
          </a:p>
        </p:txBody>
      </p:sp>
      <p:sp>
        <p:nvSpPr>
          <p:cNvPr id="5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hu-HU" sz="4000" dirty="0">
                <a:solidFill>
                  <a:schemeClr val="tx1"/>
                </a:solidFill>
                <a:latin typeface="Calibri" panose="020F0502020204030204" pitchFamily="34" charset="0"/>
              </a:rPr>
              <a:t>A hidraulika tárgya</a:t>
            </a:r>
          </a:p>
        </p:txBody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3700" y="1390650"/>
            <a:ext cx="8229600" cy="1050925"/>
          </a:xfrm>
        </p:spPr>
        <p:txBody>
          <a:bodyPr/>
          <a:lstStyle/>
          <a:p>
            <a:pPr marL="0" indent="0" algn="ctr">
              <a:lnSpc>
                <a:spcPct val="90000"/>
              </a:lnSpc>
              <a:buFontTx/>
              <a:buNone/>
            </a:pPr>
            <a:r>
              <a:rPr lang="hu-HU">
                <a:latin typeface="Calibri" panose="020F0502020204030204" pitchFamily="34" charset="0"/>
              </a:rPr>
              <a:t>Összenyomhatatlan valóságos közegek csövekben lezajló áramlása.</a:t>
            </a:r>
          </a:p>
        </p:txBody>
      </p:sp>
      <p:sp>
        <p:nvSpPr>
          <p:cNvPr id="139269" name="Rectangle 5"/>
          <p:cNvSpPr>
            <a:spLocks noChangeArrowheads="1"/>
          </p:cNvSpPr>
          <p:nvPr/>
        </p:nvSpPr>
        <p:spPr bwMode="auto">
          <a:xfrm>
            <a:off x="490538" y="2717800"/>
            <a:ext cx="8229600" cy="868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0"/>
              </a:spcBef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>
              <a:spcBef>
                <a:spcPct val="0"/>
              </a:spcBef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>
              <a:spcBef>
                <a:spcPct val="0"/>
              </a:spcBef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>
              <a:spcBef>
                <a:spcPct val="0"/>
              </a:spcBef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>
              <a:spcBef>
                <a:spcPct val="0"/>
              </a:spcBef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sz="4000">
                <a:solidFill>
                  <a:schemeClr val="tx1"/>
                </a:solidFill>
                <a:latin typeface="Calibri" panose="020F0502020204030204" pitchFamily="34" charset="0"/>
              </a:rPr>
              <a:t>A hidraulika célja</a:t>
            </a:r>
          </a:p>
        </p:txBody>
      </p:sp>
      <p:sp>
        <p:nvSpPr>
          <p:cNvPr id="139270" name="Rectangle 6"/>
          <p:cNvSpPr>
            <a:spLocks noChangeArrowheads="1"/>
          </p:cNvSpPr>
          <p:nvPr/>
        </p:nvSpPr>
        <p:spPr bwMode="auto">
          <a:xfrm>
            <a:off x="217488" y="3732213"/>
            <a:ext cx="8639175" cy="1906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30263" indent="-285750" algn="l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38250" indent="-228600" algn="l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46238" indent="-2286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  <a:buFontTx/>
              <a:buNone/>
            </a:pPr>
            <a:r>
              <a:rPr lang="hu-HU" dirty="0">
                <a:latin typeface="Calibri" panose="020F0502020204030204" pitchFamily="34" charset="0"/>
              </a:rPr>
              <a:t>Összenyomhatatlan valóságos közegek csövekben lezajló áramlása során keletkező veszteségek meghatározása és a mérséklésükre vonatkozó lehetőség feltárása.</a:t>
            </a:r>
          </a:p>
        </p:txBody>
      </p:sp>
      <p:sp>
        <p:nvSpPr>
          <p:cNvPr id="8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9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39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9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9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9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9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800" decel="100000"/>
                                        <p:tgtEl>
                                          <p:spTgt spid="1392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1392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139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139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9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9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9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9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92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92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266" grpId="0"/>
      <p:bldP spid="139267" grpId="0" build="p"/>
      <p:bldP spid="139269" grpId="0"/>
      <p:bldP spid="13927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60437"/>
          </a:xfrm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Modell kísérletek</a:t>
            </a:r>
          </a:p>
        </p:txBody>
      </p:sp>
      <p:sp>
        <p:nvSpPr>
          <p:cNvPr id="140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65125" y="2773363"/>
            <a:ext cx="8229600" cy="1325562"/>
          </a:xfrm>
        </p:spPr>
        <p:txBody>
          <a:bodyPr/>
          <a:lstStyle/>
          <a:p>
            <a:r>
              <a:rPr lang="hu-HU" dirty="0">
                <a:latin typeface="Calibri" panose="020F0502020204030204" pitchFamily="34" charset="0"/>
              </a:rPr>
              <a:t>a geometriai </a:t>
            </a:r>
            <a:r>
              <a:rPr lang="hu-HU" dirty="0" smtClean="0">
                <a:latin typeface="Calibri" panose="020F0502020204030204" pitchFamily="34" charset="0"/>
              </a:rPr>
              <a:t>hasonlóság és</a:t>
            </a:r>
            <a:endParaRPr lang="hu-HU" dirty="0">
              <a:latin typeface="Calibri" panose="020F0502020204030204" pitchFamily="34" charset="0"/>
            </a:endParaRPr>
          </a:p>
          <a:p>
            <a:r>
              <a:rPr lang="hu-HU" dirty="0">
                <a:latin typeface="Calibri" panose="020F0502020204030204" pitchFamily="34" charset="0"/>
              </a:rPr>
              <a:t>az áramlástani hasonlóság</a:t>
            </a:r>
          </a:p>
        </p:txBody>
      </p:sp>
      <p:sp>
        <p:nvSpPr>
          <p:cNvPr id="140294" name="Text Box 6"/>
          <p:cNvSpPr txBox="1">
            <a:spLocks noChangeArrowheads="1"/>
          </p:cNvSpPr>
          <p:nvPr/>
        </p:nvSpPr>
        <p:spPr bwMode="auto">
          <a:xfrm>
            <a:off x="363538" y="1539875"/>
            <a:ext cx="827405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hu-HU" sz="3200" dirty="0">
                <a:solidFill>
                  <a:schemeClr val="tx1"/>
                </a:solidFill>
                <a:latin typeface="Calibri" panose="020F0502020204030204" pitchFamily="34" charset="0"/>
              </a:rPr>
              <a:t>Egy áramlástani modellkísérlet akkor felel meg a valóságnak, ha </a:t>
            </a:r>
            <a:r>
              <a:rPr lang="hu-HU" sz="3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egyidejűleg biztosított </a:t>
            </a:r>
            <a:r>
              <a:rPr lang="hu-HU" sz="3200" dirty="0">
                <a:solidFill>
                  <a:schemeClr val="tx1"/>
                </a:solidFill>
                <a:latin typeface="Calibri" panose="020F0502020204030204" pitchFamily="34" charset="0"/>
              </a:rPr>
              <a:t>a</a:t>
            </a:r>
          </a:p>
        </p:txBody>
      </p:sp>
      <p:sp>
        <p:nvSpPr>
          <p:cNvPr id="7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8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0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0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0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0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0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0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0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0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0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0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0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0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291" grpId="0" uiExpand="1" build="p"/>
      <p:bldP spid="14029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>
                <a:solidFill>
                  <a:schemeClr val="tx1"/>
                </a:solidFill>
                <a:latin typeface="Calibri" panose="020F0502020204030204" pitchFamily="34" charset="0"/>
              </a:rPr>
              <a:t>Geometriai hasonlóság</a:t>
            </a:r>
          </a:p>
        </p:txBody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2575" y="2041525"/>
            <a:ext cx="8686800" cy="1660525"/>
          </a:xfrm>
        </p:spPr>
        <p:txBody>
          <a:bodyPr/>
          <a:lstStyle/>
          <a:p>
            <a:pPr marL="0" indent="0" algn="just">
              <a:buFontTx/>
              <a:buNone/>
            </a:pPr>
            <a:r>
              <a:rPr lang="hu-HU" sz="2800" dirty="0">
                <a:latin typeface="Calibri" panose="020F0502020204030204" pitchFamily="34" charset="0"/>
              </a:rPr>
              <a:t>Minden vizsgált tárgy, mind </a:t>
            </a:r>
            <a:r>
              <a:rPr lang="hu-HU" sz="2800" dirty="0" smtClean="0">
                <a:latin typeface="Calibri" panose="020F0502020204030204" pitchFamily="34" charset="0"/>
              </a:rPr>
              <a:t>azok </a:t>
            </a:r>
            <a:r>
              <a:rPr lang="hu-HU" sz="2800" dirty="0">
                <a:latin typeface="Calibri" panose="020F0502020204030204" pitchFamily="34" charset="0"/>
              </a:rPr>
              <a:t>környezete minden lényeges geometriai részletében a valóság arányos kicsinyítésével készüljön.</a:t>
            </a:r>
          </a:p>
        </p:txBody>
      </p:sp>
      <p:sp>
        <p:nvSpPr>
          <p:cNvPr id="6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1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1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1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31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Áramlástani hasonlóság</a:t>
            </a:r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2575" y="2041525"/>
            <a:ext cx="8686800" cy="1738313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hu-HU" sz="2800">
                <a:latin typeface="Calibri" panose="020F0502020204030204" pitchFamily="34" charset="0"/>
              </a:rPr>
              <a:t>Az áramlást meghatározó legfontosabb (domináns) erők egymáshoz való viszonya a modellkísérlet során legyen ugyanolyan, mint a valóságban.</a:t>
            </a:r>
          </a:p>
        </p:txBody>
      </p:sp>
      <p:sp>
        <p:nvSpPr>
          <p:cNvPr id="6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2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2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2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33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z="4000" dirty="0">
                <a:solidFill>
                  <a:schemeClr val="tx1"/>
                </a:solidFill>
                <a:latin typeface="Calibri" panose="020F0502020204030204" pitchFamily="34" charset="0"/>
              </a:rPr>
              <a:t>Az áramlásokat meghatározó domináns erők</a:t>
            </a:r>
          </a:p>
        </p:txBody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2575" y="2041525"/>
            <a:ext cx="8686800" cy="3354388"/>
          </a:xfrm>
        </p:spPr>
        <p:txBody>
          <a:bodyPr/>
          <a:lstStyle/>
          <a:p>
            <a:pPr marL="441325" indent="-441325"/>
            <a:r>
              <a:rPr lang="hu-HU" dirty="0">
                <a:latin typeface="Calibri" panose="020F0502020204030204" pitchFamily="34" charset="0"/>
              </a:rPr>
              <a:t>Súlyerő </a:t>
            </a:r>
            <a:r>
              <a:rPr lang="hu-HU" sz="1800" i="1" dirty="0">
                <a:latin typeface="Calibri" panose="020F0502020204030204" pitchFamily="34" charset="0"/>
              </a:rPr>
              <a:t>(potenciálos erőterek hatásából származó erők)</a:t>
            </a:r>
          </a:p>
          <a:p>
            <a:pPr marL="441325" indent="-441325"/>
            <a:r>
              <a:rPr lang="hu-HU" dirty="0">
                <a:latin typeface="Calibri" panose="020F0502020204030204" pitchFamily="34" charset="0"/>
              </a:rPr>
              <a:t>Tehetetlenségi erő</a:t>
            </a:r>
          </a:p>
          <a:p>
            <a:pPr marL="441325" indent="-441325"/>
            <a:r>
              <a:rPr lang="hu-HU" dirty="0">
                <a:latin typeface="Calibri" panose="020F0502020204030204" pitchFamily="34" charset="0"/>
              </a:rPr>
              <a:t>Súrlódási erő</a:t>
            </a:r>
          </a:p>
          <a:p>
            <a:pPr marL="441325" indent="-441325"/>
            <a:r>
              <a:rPr lang="hu-HU" dirty="0">
                <a:latin typeface="Calibri" panose="020F0502020204030204" pitchFamily="34" charset="0"/>
              </a:rPr>
              <a:t>Nyomásból származó erő</a:t>
            </a:r>
          </a:p>
          <a:p>
            <a:pPr marL="441325" indent="-441325"/>
            <a:r>
              <a:rPr lang="hu-HU" dirty="0">
                <a:latin typeface="Calibri" panose="020F0502020204030204" pitchFamily="34" charset="0"/>
              </a:rPr>
              <a:t>Felületi feszültségből származó erő</a:t>
            </a:r>
          </a:p>
        </p:txBody>
      </p:sp>
      <p:sp>
        <p:nvSpPr>
          <p:cNvPr id="6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3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3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3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3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3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3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3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3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3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3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3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3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3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3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3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3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3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3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3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3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6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>
          <a:xfrm>
            <a:off x="298342" y="131764"/>
            <a:ext cx="8531442" cy="1477962"/>
          </a:xfrm>
        </p:spPr>
        <p:txBody>
          <a:bodyPr/>
          <a:lstStyle/>
          <a:p>
            <a:r>
              <a:rPr lang="hu-HU" sz="2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Mely </a:t>
            </a:r>
            <a:r>
              <a:rPr lang="hu-HU" sz="2600" b="1" dirty="0">
                <a:solidFill>
                  <a:schemeClr val="tx1"/>
                </a:solidFill>
                <a:latin typeface="Calibri" panose="020F0502020204030204" pitchFamily="34" charset="0"/>
              </a:rPr>
              <a:t>alapvető fizikai mennyiségekkel </a:t>
            </a:r>
            <a:r>
              <a:rPr lang="hu-HU" sz="2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arányosak </a:t>
            </a:r>
            <a:r>
              <a:rPr lang="hu-HU" sz="2600" b="1" dirty="0">
                <a:solidFill>
                  <a:schemeClr val="tx1"/>
                </a:solidFill>
                <a:latin typeface="Calibri" panose="020F0502020204030204" pitchFamily="34" charset="0"/>
              </a:rPr>
              <a:t>az áramló közeg térfogategységére ható legfontosabb erők?</a:t>
            </a:r>
          </a:p>
        </p:txBody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8125" y="1672257"/>
            <a:ext cx="8686800" cy="3201987"/>
          </a:xfrm>
        </p:spPr>
        <p:txBody>
          <a:bodyPr/>
          <a:lstStyle/>
          <a:p>
            <a:pPr marL="441325" indent="-441325"/>
            <a:r>
              <a:rPr lang="hu-HU" dirty="0">
                <a:latin typeface="Calibri" panose="020F0502020204030204" pitchFamily="34" charset="0"/>
              </a:rPr>
              <a:t>Súlyerő</a:t>
            </a:r>
          </a:p>
          <a:p>
            <a:pPr marL="441325" indent="-441325"/>
            <a:endParaRPr lang="hu-HU" dirty="0">
              <a:latin typeface="Calibri" panose="020F0502020204030204" pitchFamily="34" charset="0"/>
            </a:endParaRPr>
          </a:p>
          <a:p>
            <a:pPr marL="441325" indent="-441325"/>
            <a:r>
              <a:rPr lang="hu-HU" dirty="0">
                <a:latin typeface="Calibri" panose="020F0502020204030204" pitchFamily="34" charset="0"/>
              </a:rPr>
              <a:t>Súrlódási erő</a:t>
            </a:r>
          </a:p>
          <a:p>
            <a:pPr marL="441325" indent="-441325"/>
            <a:endParaRPr lang="hu-HU" dirty="0">
              <a:latin typeface="Calibri" panose="020F0502020204030204" pitchFamily="34" charset="0"/>
            </a:endParaRPr>
          </a:p>
          <a:p>
            <a:pPr marL="441325" indent="-441325"/>
            <a:r>
              <a:rPr lang="hu-HU" dirty="0">
                <a:latin typeface="Calibri" panose="020F0502020204030204" pitchFamily="34" charset="0"/>
              </a:rPr>
              <a:t>Tehetetlenségi erő</a:t>
            </a:r>
          </a:p>
        </p:txBody>
      </p:sp>
      <p:graphicFrame>
        <p:nvGraphicFramePr>
          <p:cNvPr id="14438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1645970"/>
              </p:ext>
            </p:extLst>
          </p:nvPr>
        </p:nvGraphicFramePr>
        <p:xfrm>
          <a:off x="2461046" y="1577947"/>
          <a:ext cx="20320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668" name="Egyenlet" r:id="rId3" imgW="939600" imgH="393480" progId="Equation.3">
                  <p:embed/>
                </p:oleObj>
              </mc:Choice>
              <mc:Fallback>
                <p:oleObj name="Egyenlet" r:id="rId3" imgW="939600" imgH="39348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61046" y="1577947"/>
                        <a:ext cx="2032000" cy="850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4390" name="Rectangle 6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graphicFrame>
        <p:nvGraphicFramePr>
          <p:cNvPr id="144393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1804143"/>
              </p:ext>
            </p:extLst>
          </p:nvPr>
        </p:nvGraphicFramePr>
        <p:xfrm>
          <a:off x="1019175" y="3537569"/>
          <a:ext cx="7464425" cy="1042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669" name="Egyenlet" r:id="rId5" imgW="2819160" imgH="393480" progId="Equation.3">
                  <p:embed/>
                </p:oleObj>
              </mc:Choice>
              <mc:Fallback>
                <p:oleObj name="Egyenlet" r:id="rId5" imgW="2819160" imgH="39348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9175" y="3537569"/>
                        <a:ext cx="7464425" cy="1042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4394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9121058"/>
              </p:ext>
            </p:extLst>
          </p:nvPr>
        </p:nvGraphicFramePr>
        <p:xfrm>
          <a:off x="3566222" y="2651804"/>
          <a:ext cx="1882775" cy="1042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670" name="Egyenlet" r:id="rId7" imgW="711000" imgH="393480" progId="Equation.3">
                  <p:embed/>
                </p:oleObj>
              </mc:Choice>
              <mc:Fallback>
                <p:oleObj name="Egyenlet" r:id="rId7" imgW="711000" imgH="39348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6222" y="2651804"/>
                        <a:ext cx="1882775" cy="1042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4396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276382"/>
              </p:ext>
            </p:extLst>
          </p:nvPr>
        </p:nvGraphicFramePr>
        <p:xfrm>
          <a:off x="820738" y="4575794"/>
          <a:ext cx="4781550" cy="1177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671" name="Egyenlet" r:id="rId9" imgW="2476440" imgH="609480" progId="Equation.3">
                  <p:embed/>
                </p:oleObj>
              </mc:Choice>
              <mc:Fallback>
                <p:oleObj name="Egyenlet" r:id="rId9" imgW="2476440" imgH="60948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0738" y="4575794"/>
                        <a:ext cx="4781550" cy="1177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4397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5842012"/>
              </p:ext>
            </p:extLst>
          </p:nvPr>
        </p:nvGraphicFramePr>
        <p:xfrm>
          <a:off x="4499163" y="3812197"/>
          <a:ext cx="1897063" cy="993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672" name="Egyenlet" r:id="rId11" imgW="799920" imgH="419040" progId="Equation.3">
                  <p:embed/>
                </p:oleObj>
              </mc:Choice>
              <mc:Fallback>
                <p:oleObj name="Egyenlet" r:id="rId11" imgW="799920" imgH="41904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9163" y="3812197"/>
                        <a:ext cx="1897063" cy="993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13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4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4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4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4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4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4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43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43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4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4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4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4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43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43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43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43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1443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1443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1443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4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4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4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43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43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4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4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4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44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5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4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4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43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43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1443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1443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6" dur="1000"/>
                                        <p:tgtEl>
                                          <p:spTgt spid="1443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4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443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44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443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443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387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title"/>
          </p:nvPr>
        </p:nvSpPr>
        <p:spPr>
          <a:xfrm>
            <a:off x="319881" y="315913"/>
            <a:ext cx="8504237" cy="1112838"/>
          </a:xfrm>
        </p:spPr>
        <p:txBody>
          <a:bodyPr/>
          <a:lstStyle/>
          <a:p>
            <a:r>
              <a:rPr lang="hu-HU" sz="2800" b="1" dirty="0">
                <a:solidFill>
                  <a:schemeClr val="tx1"/>
                </a:solidFill>
                <a:latin typeface="Calibri" panose="020F0502020204030204" pitchFamily="34" charset="0"/>
              </a:rPr>
              <a:t>Az áramlástani </a:t>
            </a:r>
            <a:r>
              <a:rPr lang="hu-HU" sz="2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hasonlóság teljesüléséhez </a:t>
            </a:r>
            <a:r>
              <a:rPr lang="hu-HU" sz="2800" b="1" dirty="0">
                <a:solidFill>
                  <a:schemeClr val="tx1"/>
                </a:solidFill>
                <a:latin typeface="Calibri" panose="020F0502020204030204" pitchFamily="34" charset="0"/>
              </a:rPr>
              <a:t>az egyes erők egymáshoz való viszonyát kell vizsgálni!</a:t>
            </a:r>
          </a:p>
        </p:txBody>
      </p:sp>
      <p:sp>
        <p:nvSpPr>
          <p:cNvPr id="145422" name="Text Box 14"/>
          <p:cNvSpPr txBox="1">
            <a:spLocks noChangeArrowheads="1"/>
          </p:cNvSpPr>
          <p:nvPr/>
        </p:nvSpPr>
        <p:spPr bwMode="auto">
          <a:xfrm>
            <a:off x="441430" y="2715766"/>
            <a:ext cx="8243887" cy="116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65125" indent="-365125" algn="l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44513" algn="l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hu-HU" dirty="0" smtClean="0">
                <a:latin typeface="Calibri" panose="020F0502020204030204" pitchFamily="34" charset="0"/>
              </a:rPr>
              <a:t>a </a:t>
            </a:r>
            <a:r>
              <a:rPr lang="hu-HU" dirty="0">
                <a:latin typeface="Calibri" panose="020F0502020204030204" pitchFamily="34" charset="0"/>
              </a:rPr>
              <a:t>súrlódási erő és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hu-HU" dirty="0">
                <a:latin typeface="Calibri" panose="020F0502020204030204" pitchFamily="34" charset="0"/>
              </a:rPr>
              <a:t>a </a:t>
            </a:r>
            <a:r>
              <a:rPr lang="hu-HU" dirty="0" smtClean="0">
                <a:latin typeface="Calibri" panose="020F0502020204030204" pitchFamily="34" charset="0"/>
              </a:rPr>
              <a:t>tehetetlenségi</a:t>
            </a:r>
            <a:endParaRPr lang="hu-HU" dirty="0">
              <a:latin typeface="Calibri" panose="020F0502020204030204" pitchFamily="34" charset="0"/>
            </a:endParaRPr>
          </a:p>
        </p:txBody>
      </p:sp>
      <p:graphicFrame>
        <p:nvGraphicFramePr>
          <p:cNvPr id="145424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6010336"/>
              </p:ext>
            </p:extLst>
          </p:nvPr>
        </p:nvGraphicFramePr>
        <p:xfrm>
          <a:off x="6086811" y="2457488"/>
          <a:ext cx="2598506" cy="16861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522" name="Egyenlet" r:id="rId3" imgW="1231560" imgH="799920" progId="Equation.3">
                  <p:embed/>
                </p:oleObj>
              </mc:Choice>
              <mc:Fallback>
                <p:oleObj name="Egyenlet" r:id="rId3" imgW="1231560" imgH="79992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86811" y="2457488"/>
                        <a:ext cx="2598506" cy="168610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5425" name="Text Box 17"/>
          <p:cNvSpPr txBox="1">
            <a:spLocks noChangeArrowheads="1"/>
          </p:cNvSpPr>
          <p:nvPr/>
        </p:nvSpPr>
        <p:spPr bwMode="auto">
          <a:xfrm>
            <a:off x="279400" y="1369535"/>
            <a:ext cx="8442325" cy="120032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 algn="just"/>
            <a:r>
              <a:rPr lang="hu-HU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Az olyan áramlások esetében, </a:t>
            </a: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melyek csövekben zajlanak le, vagy határolatlan térben, </a:t>
            </a:r>
            <a:r>
              <a:rPr lang="hu-HU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és ott az </a:t>
            </a: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áramló közeg teljesen körül öleli a vizsgált </a:t>
            </a:r>
            <a:r>
              <a:rPr lang="hu-HU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testet, a </a:t>
            </a: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domináns </a:t>
            </a:r>
            <a:r>
              <a:rPr lang="hu-HU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erők</a:t>
            </a:r>
            <a:endParaRPr lang="hu-HU" sz="24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9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10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  <p:sp>
        <p:nvSpPr>
          <p:cNvPr id="145426" name="Text Box 18"/>
          <p:cNvSpPr txBox="1">
            <a:spLocks noChangeArrowheads="1"/>
          </p:cNvSpPr>
          <p:nvPr/>
        </p:nvSpPr>
        <p:spPr bwMode="auto">
          <a:xfrm>
            <a:off x="359796" y="4442310"/>
            <a:ext cx="8361929" cy="166199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just"/>
            <a:r>
              <a:rPr lang="hu-HU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Az ilyen áramlások hasonlóságának feltétele </a:t>
            </a: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(kritériuma</a:t>
            </a:r>
            <a:r>
              <a:rPr lang="hu-HU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) a   súrlódási és a tehetetlenségi erő viszonyát mutató    kifejezés azonossága, mely Reynolds-szám </a:t>
            </a: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(</a:t>
            </a:r>
            <a:r>
              <a:rPr lang="hu-HU" sz="2400" b="1" i="1" dirty="0">
                <a:solidFill>
                  <a:schemeClr val="tx1"/>
                </a:solidFill>
                <a:latin typeface="Calibri" panose="020F0502020204030204" pitchFamily="34" charset="0"/>
              </a:rPr>
              <a:t>Re</a:t>
            </a: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) </a:t>
            </a:r>
            <a:r>
              <a:rPr lang="hu-HU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néven ismert.</a:t>
            </a:r>
          </a:p>
          <a:p>
            <a:r>
              <a:rPr lang="hu-HU" sz="2000" i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(</a:t>
            </a:r>
            <a:r>
              <a:rPr lang="hu-HU" sz="2000" i="1" dirty="0" smtClean="0">
                <a:solidFill>
                  <a:schemeClr val="tx1"/>
                </a:solidFill>
              </a:rPr>
              <a:t>Sir </a:t>
            </a:r>
            <a:r>
              <a:rPr lang="hu-HU" sz="2000" i="1" dirty="0" err="1">
                <a:solidFill>
                  <a:schemeClr val="tx1"/>
                </a:solidFill>
              </a:rPr>
              <a:t>Joshua</a:t>
            </a:r>
            <a:r>
              <a:rPr lang="hu-HU" sz="2000" i="1" dirty="0">
                <a:solidFill>
                  <a:schemeClr val="tx1"/>
                </a:solidFill>
              </a:rPr>
              <a:t> </a:t>
            </a:r>
            <a:r>
              <a:rPr lang="hu-HU" sz="2000" i="1" dirty="0" smtClean="0">
                <a:solidFill>
                  <a:schemeClr val="tx1"/>
                </a:solidFill>
              </a:rPr>
              <a:t>Reynolds 1723-1792)</a:t>
            </a:r>
            <a:endParaRPr lang="hu-HU" sz="24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11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3493077"/>
              </p:ext>
            </p:extLst>
          </p:nvPr>
        </p:nvGraphicFramePr>
        <p:xfrm>
          <a:off x="7096925" y="4738295"/>
          <a:ext cx="412885" cy="6083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523" name="Equation" r:id="rId5" imgW="266400" imgH="393480" progId="Equation.3">
                  <p:embed/>
                </p:oleObj>
              </mc:Choice>
              <mc:Fallback>
                <p:oleObj name="Equation" r:id="rId5" imgW="2664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6925" y="4738295"/>
                        <a:ext cx="412885" cy="60835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zövegdoboz 1"/>
          <p:cNvSpPr txBox="1"/>
          <p:nvPr/>
        </p:nvSpPr>
        <p:spPr>
          <a:xfrm>
            <a:off x="3468745" y="3100486"/>
            <a:ext cx="24195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 smtClean="0">
                <a:solidFill>
                  <a:schemeClr val="tx1"/>
                </a:solidFill>
              </a:rPr>
              <a:t>melyek hányadosa</a:t>
            </a:r>
            <a:endParaRPr lang="hu-HU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54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54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54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54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54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54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54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54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54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54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45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5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422" grpId="0" uiExpand="1" build="p"/>
      <p:bldP spid="145425" grpId="0"/>
      <p:bldP spid="145426" grpId="0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title"/>
          </p:nvPr>
        </p:nvSpPr>
        <p:spPr>
          <a:xfrm>
            <a:off x="319881" y="315913"/>
            <a:ext cx="8504237" cy="1112838"/>
          </a:xfrm>
        </p:spPr>
        <p:txBody>
          <a:bodyPr/>
          <a:lstStyle/>
          <a:p>
            <a:r>
              <a:rPr lang="hu-HU" sz="2800" b="1" dirty="0">
                <a:solidFill>
                  <a:schemeClr val="tx1"/>
                </a:solidFill>
                <a:latin typeface="Calibri" panose="020F0502020204030204" pitchFamily="34" charset="0"/>
              </a:rPr>
              <a:t>Az áramlástani </a:t>
            </a:r>
            <a:r>
              <a:rPr lang="hu-HU" sz="2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hasonlóság teljesüléséhez </a:t>
            </a:r>
            <a:r>
              <a:rPr lang="hu-HU" sz="2800" b="1" dirty="0">
                <a:solidFill>
                  <a:schemeClr val="tx1"/>
                </a:solidFill>
                <a:latin typeface="Calibri" panose="020F0502020204030204" pitchFamily="34" charset="0"/>
              </a:rPr>
              <a:t>az egyes erők egymáshoz való viszonyát kell vizsgálni!</a:t>
            </a:r>
          </a:p>
        </p:txBody>
      </p:sp>
      <p:sp>
        <p:nvSpPr>
          <p:cNvPr id="145422" name="Text Box 14"/>
          <p:cNvSpPr txBox="1">
            <a:spLocks noChangeArrowheads="1"/>
          </p:cNvSpPr>
          <p:nvPr/>
        </p:nvSpPr>
        <p:spPr bwMode="auto">
          <a:xfrm>
            <a:off x="441430" y="2715766"/>
            <a:ext cx="8243887" cy="116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65125" indent="-365125" algn="l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44513" algn="l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hu-HU" dirty="0" smtClean="0">
                <a:solidFill>
                  <a:srgbClr val="000000"/>
                </a:solidFill>
                <a:latin typeface="Calibri" panose="020F0502020204030204" pitchFamily="34" charset="0"/>
              </a:rPr>
              <a:t>a </a:t>
            </a:r>
            <a:r>
              <a:rPr lang="hu-HU" dirty="0">
                <a:latin typeface="Calibri" panose="020F0502020204030204" pitchFamily="34" charset="0"/>
              </a:rPr>
              <a:t>súlyerő</a:t>
            </a:r>
            <a:r>
              <a:rPr lang="hu-HU" dirty="0" smtClean="0">
                <a:solidFill>
                  <a:srgbClr val="000000"/>
                </a:solidFill>
                <a:latin typeface="Calibri" panose="020F0502020204030204" pitchFamily="34" charset="0"/>
              </a:rPr>
              <a:t> és</a:t>
            </a:r>
            <a:endParaRPr lang="hu-HU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>
              <a:spcBef>
                <a:spcPct val="50000"/>
              </a:spcBef>
              <a:buFontTx/>
              <a:buChar char="•"/>
            </a:pPr>
            <a:r>
              <a:rPr lang="hu-HU" dirty="0">
                <a:solidFill>
                  <a:srgbClr val="000000"/>
                </a:solidFill>
                <a:latin typeface="Calibri" panose="020F0502020204030204" pitchFamily="34" charset="0"/>
              </a:rPr>
              <a:t>a </a:t>
            </a:r>
            <a:r>
              <a:rPr lang="hu-HU" dirty="0" smtClean="0">
                <a:solidFill>
                  <a:srgbClr val="000000"/>
                </a:solidFill>
                <a:latin typeface="Calibri" panose="020F0502020204030204" pitchFamily="34" charset="0"/>
              </a:rPr>
              <a:t>tehetetlenségi</a:t>
            </a:r>
            <a:endParaRPr lang="hu-HU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45425" name="Text Box 17"/>
          <p:cNvSpPr txBox="1">
            <a:spLocks noChangeArrowheads="1"/>
          </p:cNvSpPr>
          <p:nvPr/>
        </p:nvSpPr>
        <p:spPr bwMode="auto">
          <a:xfrm>
            <a:off x="279400" y="1369535"/>
            <a:ext cx="8442325" cy="120032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 algn="just"/>
            <a:r>
              <a:rPr lang="hu-HU" sz="24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Az olyan áramlások esetében, </a:t>
            </a:r>
            <a:r>
              <a:rPr lang="hu-HU" sz="2400" dirty="0">
                <a:solidFill>
                  <a:srgbClr val="000000"/>
                </a:solidFill>
                <a:latin typeface="Calibri" panose="020F0502020204030204" pitchFamily="34" charset="0"/>
              </a:rPr>
              <a:t>melyek </a:t>
            </a:r>
            <a:r>
              <a:rPr lang="hu-HU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határolatlan </a:t>
            </a: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térben zajlanak le, de </a:t>
            </a:r>
            <a:r>
              <a:rPr lang="hu-HU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ott az </a:t>
            </a: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áramló közeg nem öleli körül teljesen a vizsgált testet</a:t>
            </a:r>
            <a:r>
              <a:rPr lang="hu-HU" sz="24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, a </a:t>
            </a:r>
            <a:r>
              <a:rPr lang="hu-HU" sz="2400" dirty="0">
                <a:solidFill>
                  <a:srgbClr val="000000"/>
                </a:solidFill>
                <a:latin typeface="Calibri" panose="020F0502020204030204" pitchFamily="34" charset="0"/>
              </a:rPr>
              <a:t>domináns </a:t>
            </a:r>
            <a:r>
              <a:rPr lang="hu-HU" sz="24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erők</a:t>
            </a:r>
            <a:endParaRPr lang="hu-HU" sz="24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9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Dr. </a:t>
            </a:r>
            <a:r>
              <a:rPr lang="hu-HU" sz="1050" b="1" i="1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Író Béla</a:t>
            </a:r>
          </a:p>
        </p:txBody>
      </p:sp>
      <p:sp>
        <p:nvSpPr>
          <p:cNvPr id="10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Mechatronika és Gépszerkezettan Tanszék</a:t>
            </a:r>
          </a:p>
        </p:txBody>
      </p:sp>
      <p:sp>
        <p:nvSpPr>
          <p:cNvPr id="145426" name="Text Box 18"/>
          <p:cNvSpPr txBox="1">
            <a:spLocks noChangeArrowheads="1"/>
          </p:cNvSpPr>
          <p:nvPr/>
        </p:nvSpPr>
        <p:spPr bwMode="auto">
          <a:xfrm>
            <a:off x="359796" y="4442310"/>
            <a:ext cx="8361929" cy="166199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just"/>
            <a:r>
              <a:rPr lang="hu-HU" sz="24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Az ilyen áramlások hasonlóságának feltétele </a:t>
            </a:r>
            <a:r>
              <a:rPr lang="hu-HU" sz="2400" dirty="0">
                <a:solidFill>
                  <a:srgbClr val="000000"/>
                </a:solidFill>
                <a:latin typeface="Calibri" panose="020F0502020204030204" pitchFamily="34" charset="0"/>
              </a:rPr>
              <a:t>(kritériuma</a:t>
            </a:r>
            <a:r>
              <a:rPr lang="hu-HU" sz="24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) a   súlyerő és a tehetetlenségi erő viszonyát mutató     kifejezés azonossága, mely </a:t>
            </a:r>
            <a:r>
              <a:rPr lang="hu-HU" sz="2400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Froude-szám</a:t>
            </a:r>
            <a:r>
              <a:rPr lang="hu-HU" sz="24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 (</a:t>
            </a:r>
            <a:r>
              <a:rPr lang="hu-HU" sz="2400" b="1" i="1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Fr</a:t>
            </a:r>
            <a:r>
              <a:rPr lang="hu-HU" sz="24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) néven ismert.</a:t>
            </a:r>
          </a:p>
          <a:p>
            <a:r>
              <a:rPr lang="hu-HU" sz="2000" i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William </a:t>
            </a:r>
            <a:r>
              <a:rPr lang="hu-HU" sz="2000" i="1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Froude</a:t>
            </a:r>
            <a:r>
              <a:rPr lang="hu-HU" sz="2000" i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 (1810-1879)</a:t>
            </a:r>
            <a:endParaRPr lang="hu-HU" sz="2000" i="1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11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7880628"/>
              </p:ext>
            </p:extLst>
          </p:nvPr>
        </p:nvGraphicFramePr>
        <p:xfrm>
          <a:off x="6892108" y="4698780"/>
          <a:ext cx="628650" cy="687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9516" name="Equation" r:id="rId3" imgW="406080" imgH="444240" progId="Equation.3">
                  <p:embed/>
                </p:oleObj>
              </mc:Choice>
              <mc:Fallback>
                <p:oleObj name="Equation" r:id="rId3" imgW="40608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92108" y="4698780"/>
                        <a:ext cx="628650" cy="687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zövegdoboz 1"/>
          <p:cNvSpPr txBox="1"/>
          <p:nvPr/>
        </p:nvSpPr>
        <p:spPr>
          <a:xfrm>
            <a:off x="3468745" y="3100486"/>
            <a:ext cx="24195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 smtClean="0">
                <a:solidFill>
                  <a:srgbClr val="000000"/>
                </a:solidFill>
              </a:rPr>
              <a:t>melyek hányadosa</a:t>
            </a:r>
            <a:endParaRPr lang="hu-HU" sz="2000" dirty="0">
              <a:solidFill>
                <a:srgbClr val="000000"/>
              </a:solidFill>
            </a:endParaRPr>
          </a:p>
        </p:txBody>
      </p:sp>
      <p:graphicFrame>
        <p:nvGraphicFramePr>
          <p:cNvPr id="1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0624172"/>
              </p:ext>
            </p:extLst>
          </p:nvPr>
        </p:nvGraphicFramePr>
        <p:xfrm>
          <a:off x="5888327" y="2521926"/>
          <a:ext cx="2792041" cy="12803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9517" name="Egyenlet" r:id="rId5" imgW="1384200" imgH="634680" progId="Equation.3">
                  <p:embed/>
                </p:oleObj>
              </mc:Choice>
              <mc:Fallback>
                <p:oleObj name="Egyenlet" r:id="rId5" imgW="1384200" imgH="634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88327" y="2521926"/>
                        <a:ext cx="2792041" cy="128033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99264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54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54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54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54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54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54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54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54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54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54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5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422" grpId="0" build="p"/>
      <p:bldP spid="145425" grpId="0"/>
      <p:bldP spid="145426" grpId="0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91294"/>
            <a:ext cx="8229600" cy="1143000"/>
          </a:xfrm>
        </p:spPr>
        <p:txBody>
          <a:bodyPr/>
          <a:lstStyle/>
          <a:p>
            <a:r>
              <a:rPr lang="hu-HU" sz="3600" b="1" dirty="0">
                <a:solidFill>
                  <a:schemeClr val="tx1"/>
                </a:solidFill>
                <a:latin typeface="Calibri" panose="020F0502020204030204" pitchFamily="34" charset="0"/>
              </a:rPr>
              <a:t>A </a:t>
            </a:r>
            <a:r>
              <a:rPr lang="hu-HU" sz="3200" b="1" dirty="0">
                <a:solidFill>
                  <a:schemeClr val="tx1"/>
                </a:solidFill>
                <a:latin typeface="Calibri" panose="020F0502020204030204" pitchFamily="34" charset="0"/>
              </a:rPr>
              <a:t>veszteséges</a:t>
            </a:r>
            <a:r>
              <a:rPr lang="hu-HU" sz="3600" b="1" dirty="0">
                <a:solidFill>
                  <a:schemeClr val="tx1"/>
                </a:solidFill>
                <a:latin typeface="Calibri" panose="020F0502020204030204" pitchFamily="34" charset="0"/>
              </a:rPr>
              <a:t> Bernoulli-egyenlet és a nyomásveszteség</a:t>
            </a:r>
          </a:p>
        </p:txBody>
      </p:sp>
      <p:graphicFrame>
        <p:nvGraphicFramePr>
          <p:cNvPr id="14746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3479775"/>
              </p:ext>
            </p:extLst>
          </p:nvPr>
        </p:nvGraphicFramePr>
        <p:xfrm>
          <a:off x="615950" y="1516063"/>
          <a:ext cx="7935913" cy="1417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574" name="Egyenlet" r:id="rId3" imgW="2489040" imgH="444240" progId="Equation.3">
                  <p:embed/>
                </p:oleObj>
              </mc:Choice>
              <mc:Fallback>
                <p:oleObj name="Egyenlet" r:id="rId3" imgW="2489040" imgH="4442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950" y="1516063"/>
                        <a:ext cx="7935913" cy="1417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7461" name="Rectangle 5"/>
          <p:cNvSpPr>
            <a:spLocks noChangeArrowheads="1"/>
          </p:cNvSpPr>
          <p:nvPr/>
        </p:nvSpPr>
        <p:spPr bwMode="auto">
          <a:xfrm>
            <a:off x="615950" y="1528763"/>
            <a:ext cx="7007363" cy="1362075"/>
          </a:xfrm>
          <a:prstGeom prst="rect">
            <a:avLst/>
          </a:prstGeom>
          <a:solidFill>
            <a:schemeClr val="accent1">
              <a:alpha val="79000"/>
            </a:scheme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147463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5418656"/>
              </p:ext>
            </p:extLst>
          </p:nvPr>
        </p:nvGraphicFramePr>
        <p:xfrm>
          <a:off x="3644900" y="1528763"/>
          <a:ext cx="1787525" cy="1362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575" name="Egyenlet" r:id="rId5" imgW="266400" imgH="203040" progId="Equation.3">
                  <p:embed/>
                </p:oleObj>
              </mc:Choice>
              <mc:Fallback>
                <p:oleObj name="Egyenlet" r:id="rId5" imgW="266400" imgH="20304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4900" y="1528763"/>
                        <a:ext cx="1787525" cy="1362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7465" name="Text Box 9"/>
          <p:cNvSpPr txBox="1">
            <a:spLocks noChangeArrowheads="1"/>
          </p:cNvSpPr>
          <p:nvPr/>
        </p:nvSpPr>
        <p:spPr bwMode="auto">
          <a:xfrm>
            <a:off x="274638" y="3322638"/>
            <a:ext cx="8593137" cy="201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A nyomásveszteség: </a:t>
            </a:r>
          </a:p>
          <a:p>
            <a:pPr algn="l"/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az áramlás során az ‘1’ és ‘2’ </a:t>
            </a:r>
            <a:r>
              <a:rPr lang="hu-HU" dirty="0" smtClean="0">
                <a:solidFill>
                  <a:schemeClr val="tx1"/>
                </a:solidFill>
                <a:latin typeface="Calibri" panose="020F0502020204030204" pitchFamily="34" charset="0"/>
              </a:rPr>
              <a:t>keresztmetszetek </a:t>
            </a:r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között a súrlódás által felemésztett energia mennyisége az áramló közeg </a:t>
            </a:r>
            <a:r>
              <a:rPr lang="hu-HU" b="1" dirty="0">
                <a:solidFill>
                  <a:schemeClr val="tx1"/>
                </a:solidFill>
                <a:latin typeface="Calibri" panose="020F0502020204030204" pitchFamily="34" charset="0"/>
              </a:rPr>
              <a:t>térfogategységére</a:t>
            </a:r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 vonatkoztatva.</a:t>
            </a:r>
          </a:p>
        </p:txBody>
      </p:sp>
      <p:sp>
        <p:nvSpPr>
          <p:cNvPr id="147462" name="AutoShape 6"/>
          <p:cNvSpPr>
            <a:spLocks/>
          </p:cNvSpPr>
          <p:nvPr/>
        </p:nvSpPr>
        <p:spPr bwMode="auto">
          <a:xfrm>
            <a:off x="457200" y="3606800"/>
            <a:ext cx="5591175" cy="1501913"/>
          </a:xfrm>
          <a:prstGeom prst="borderCallout2">
            <a:avLst>
              <a:gd name="adj1" fmla="val 5556"/>
              <a:gd name="adj2" fmla="val 101361"/>
              <a:gd name="adj3" fmla="val 5556"/>
              <a:gd name="adj4" fmla="val 130949"/>
              <a:gd name="adj5" fmla="val -28704"/>
              <a:gd name="adj6" fmla="val 135181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triangle" w="lg" len="lg"/>
          </a:ln>
          <a:effectLst/>
          <a:extLst/>
        </p:spPr>
        <p:txBody>
          <a:bodyPr/>
          <a:lstStyle/>
          <a:p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Az áramlás során az ‘1’ és ‘2’ jelű keresztmetszetek között a súrlódás által felemésztett energia mennyisége az áramló közeg egységnyi </a:t>
            </a:r>
            <a:r>
              <a:rPr lang="hu-HU" sz="2400" b="1" dirty="0">
                <a:solidFill>
                  <a:schemeClr val="tx1"/>
                </a:solidFill>
                <a:latin typeface="Calibri" panose="020F0502020204030204" pitchFamily="34" charset="0"/>
              </a:rPr>
              <a:t>tömegére</a:t>
            </a: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 vonatkoztatva</a:t>
            </a:r>
          </a:p>
        </p:txBody>
      </p:sp>
      <p:sp>
        <p:nvSpPr>
          <p:cNvPr id="8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9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74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74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47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47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474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474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7" presetClass="entr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7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7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74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74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474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1474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1474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7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1474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1474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1000"/>
                                        <p:tgtEl>
                                          <p:spTgt spid="1474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7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1474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1474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1474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7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47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4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474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74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74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withGroup">
                            <p:stCondLst>
                              <p:cond delay="2200"/>
                            </p:stCondLst>
                            <p:childTnLst>
                              <p:par>
                                <p:cTn id="5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474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474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474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461" grpId="0" animBg="1"/>
      <p:bldP spid="147461" grpId="1" animBg="1"/>
      <p:bldP spid="147465" grpId="0" build="p"/>
      <p:bldP spid="147462" grpId="0" animBg="1"/>
      <p:bldP spid="147462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6" name="Text Box 6"/>
          <p:cNvSpPr txBox="1">
            <a:spLocks noChangeArrowheads="1"/>
          </p:cNvSpPr>
          <p:nvPr/>
        </p:nvSpPr>
        <p:spPr bwMode="auto">
          <a:xfrm>
            <a:off x="142042" y="144464"/>
            <a:ext cx="8859915" cy="137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A nyomásveszteség általában nem egyenlő egy csővezeték valamely két keresztmetszetében mérhető nyomások különbségével!</a:t>
            </a:r>
          </a:p>
        </p:txBody>
      </p:sp>
      <p:graphicFrame>
        <p:nvGraphicFramePr>
          <p:cNvPr id="14848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5911877"/>
              </p:ext>
            </p:extLst>
          </p:nvPr>
        </p:nvGraphicFramePr>
        <p:xfrm>
          <a:off x="389818" y="1512840"/>
          <a:ext cx="8367713" cy="1173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549" name="Egyenlet" r:id="rId3" imgW="3441600" imgH="482400" progId="Equation.3">
                  <p:embed/>
                </p:oleObj>
              </mc:Choice>
              <mc:Fallback>
                <p:oleObj name="Egyenlet" r:id="rId3" imgW="3441600" imgH="4824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9818" y="1512840"/>
                        <a:ext cx="8367713" cy="1173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8488" name="AutoShape 8"/>
          <p:cNvSpPr>
            <a:spLocks/>
          </p:cNvSpPr>
          <p:nvPr/>
        </p:nvSpPr>
        <p:spPr bwMode="auto">
          <a:xfrm rot="16200000">
            <a:off x="2879018" y="1079453"/>
            <a:ext cx="395287" cy="3671888"/>
          </a:xfrm>
          <a:prstGeom prst="leftBrace">
            <a:avLst>
              <a:gd name="adj1" fmla="val 77410"/>
              <a:gd name="adj2" fmla="val 50000"/>
            </a:avLst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hu-HU"/>
          </a:p>
        </p:txBody>
      </p:sp>
      <p:sp>
        <p:nvSpPr>
          <p:cNvPr id="148490" name="Text Box 10"/>
          <p:cNvSpPr txBox="1">
            <a:spLocks noChangeArrowheads="1"/>
          </p:cNvSpPr>
          <p:nvPr/>
        </p:nvSpPr>
        <p:spPr bwMode="auto">
          <a:xfrm>
            <a:off x="1259768" y="3313065"/>
            <a:ext cx="364331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000" dirty="0">
                <a:solidFill>
                  <a:schemeClr val="tx1"/>
                </a:solidFill>
                <a:latin typeface="Calibri" panose="020F0502020204030204" pitchFamily="34" charset="0"/>
              </a:rPr>
              <a:t>Bernoulli-összeg az ‘1’ jelű keresztmetszetben</a:t>
            </a:r>
          </a:p>
        </p:txBody>
      </p:sp>
      <p:sp>
        <p:nvSpPr>
          <p:cNvPr id="148491" name="AutoShape 11"/>
          <p:cNvSpPr>
            <a:spLocks/>
          </p:cNvSpPr>
          <p:nvPr/>
        </p:nvSpPr>
        <p:spPr bwMode="auto">
          <a:xfrm rot="16200000">
            <a:off x="6882693" y="1090565"/>
            <a:ext cx="395288" cy="3671888"/>
          </a:xfrm>
          <a:prstGeom prst="leftBrace">
            <a:avLst>
              <a:gd name="adj1" fmla="val 77410"/>
              <a:gd name="adj2" fmla="val 50000"/>
            </a:avLst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hu-HU"/>
          </a:p>
        </p:txBody>
      </p:sp>
      <p:sp>
        <p:nvSpPr>
          <p:cNvPr id="148492" name="Text Box 12"/>
          <p:cNvSpPr txBox="1">
            <a:spLocks noChangeArrowheads="1"/>
          </p:cNvSpPr>
          <p:nvPr/>
        </p:nvSpPr>
        <p:spPr bwMode="auto">
          <a:xfrm>
            <a:off x="5260268" y="3313065"/>
            <a:ext cx="364331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000" dirty="0">
                <a:solidFill>
                  <a:schemeClr val="tx1"/>
                </a:solidFill>
                <a:latin typeface="Calibri" panose="020F0502020204030204" pitchFamily="34" charset="0"/>
              </a:rPr>
              <a:t>Bernoulli-összeg a ‘2’ jelű keresztmetszetben</a:t>
            </a:r>
          </a:p>
        </p:txBody>
      </p:sp>
      <p:sp>
        <p:nvSpPr>
          <p:cNvPr id="148493" name="Text Box 13"/>
          <p:cNvSpPr txBox="1">
            <a:spLocks noChangeArrowheads="1"/>
          </p:cNvSpPr>
          <p:nvPr/>
        </p:nvSpPr>
        <p:spPr bwMode="auto">
          <a:xfrm>
            <a:off x="142042" y="4483651"/>
            <a:ext cx="8859915" cy="12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hu-HU" sz="2600" dirty="0">
                <a:solidFill>
                  <a:schemeClr val="tx1"/>
                </a:solidFill>
                <a:latin typeface="Calibri" panose="020F0502020204030204" pitchFamily="34" charset="0"/>
              </a:rPr>
              <a:t>A </a:t>
            </a:r>
            <a:r>
              <a:rPr lang="hu-HU" sz="2600" dirty="0" smtClean="0">
                <a:solidFill>
                  <a:schemeClr val="tx1"/>
                </a:solidFill>
                <a:latin typeface="Calibri" panose="020F0502020204030204" pitchFamily="34" charset="0"/>
              </a:rPr>
              <a:t>nyomásveszteség csak </a:t>
            </a:r>
            <a:r>
              <a:rPr lang="hu-HU" sz="2600" dirty="0">
                <a:solidFill>
                  <a:schemeClr val="tx1"/>
                </a:solidFill>
                <a:latin typeface="Calibri" panose="020F0502020204030204" pitchFamily="34" charset="0"/>
              </a:rPr>
              <a:t>akkor egyenlő egy csővezeték valamely két keresztmetszetében mérhető nyomások különbségével, ha a csővezeték vízszintes és állandó a keresztmetszete!</a:t>
            </a:r>
          </a:p>
        </p:txBody>
      </p:sp>
      <p:sp>
        <p:nvSpPr>
          <p:cNvPr id="11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12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84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84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84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84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48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84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84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48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84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84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84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488" grpId="0" animBg="1"/>
      <p:bldP spid="148490" grpId="0"/>
      <p:bldP spid="148491" grpId="0" animBg="1"/>
      <p:bldP spid="148492" grpId="0"/>
      <p:bldP spid="14849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2" name="Rectangle 4"/>
          <p:cNvSpPr>
            <a:spLocks noGrp="1" noChangeArrowheads="1"/>
          </p:cNvSpPr>
          <p:nvPr>
            <p:ph type="title"/>
          </p:nvPr>
        </p:nvSpPr>
        <p:spPr>
          <a:xfrm>
            <a:off x="79375" y="2098675"/>
            <a:ext cx="8961438" cy="2027238"/>
          </a:xfrm>
          <a:noFill/>
          <a:ln/>
        </p:spPr>
        <p:txBody>
          <a:bodyPr/>
          <a:lstStyle/>
          <a:p>
            <a:r>
              <a:rPr lang="hu-HU" sz="4000" dirty="0">
                <a:solidFill>
                  <a:schemeClr val="tx1"/>
                </a:solidFill>
                <a:latin typeface="Calibri" panose="020F0502020204030204" pitchFamily="34" charset="0"/>
              </a:rPr>
              <a:t>A nyomásveszteség kiszámítására alkalmas összefüggés </a:t>
            </a:r>
            <a:r>
              <a:rPr lang="hu-HU" sz="4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felállítása </a:t>
            </a:r>
            <a:r>
              <a:rPr lang="hu-HU" sz="4000" dirty="0">
                <a:solidFill>
                  <a:schemeClr val="tx1"/>
                </a:solidFill>
                <a:latin typeface="Calibri" panose="020F0502020204030204" pitchFamily="34" charset="0"/>
              </a:rPr>
              <a:t>a dimenzió analízis módszerével</a:t>
            </a:r>
          </a:p>
        </p:txBody>
      </p:sp>
      <p:sp>
        <p:nvSpPr>
          <p:cNvPr id="5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8" name="Text Box 4"/>
          <p:cNvSpPr txBox="1">
            <a:spLocks noChangeArrowheads="1"/>
          </p:cNvSpPr>
          <p:nvPr/>
        </p:nvSpPr>
        <p:spPr bwMode="auto">
          <a:xfrm>
            <a:off x="381000" y="407988"/>
            <a:ext cx="8507413" cy="3600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41325" indent="-441325" algn="l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20713" algn="l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>
              <a:spcBef>
                <a:spcPct val="50000"/>
              </a:spcBef>
            </a:pPr>
            <a:r>
              <a:rPr lang="hu-HU" sz="2400" dirty="0">
                <a:latin typeface="Calibri" panose="020F0502020204030204" pitchFamily="34" charset="0"/>
              </a:rPr>
              <a:t>A nyomásveszteséggel </a:t>
            </a:r>
            <a:r>
              <a:rPr lang="hu-HU" sz="2400" dirty="0" smtClean="0">
                <a:latin typeface="Calibri" panose="020F0502020204030204" pitchFamily="34" charset="0"/>
              </a:rPr>
              <a:t>feltételezhetően összefüggő </a:t>
            </a:r>
            <a:r>
              <a:rPr lang="hu-HU" sz="2400" dirty="0">
                <a:latin typeface="Calibri" panose="020F0502020204030204" pitchFamily="34" charset="0"/>
              </a:rPr>
              <a:t>fizikai </a:t>
            </a:r>
            <a:r>
              <a:rPr lang="hu-HU" sz="2400" dirty="0" smtClean="0">
                <a:latin typeface="Calibri" panose="020F0502020204030204" pitchFamily="34" charset="0"/>
              </a:rPr>
              <a:t>mennyiségek</a:t>
            </a:r>
            <a:r>
              <a:rPr lang="hu-HU" sz="2400" dirty="0">
                <a:latin typeface="Calibri" panose="020F0502020204030204" pitchFamily="34" charset="0"/>
              </a:rPr>
              <a:t>: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hu-HU" sz="2400" dirty="0">
                <a:latin typeface="Calibri" panose="020F0502020204030204" pitchFamily="34" charset="0"/>
              </a:rPr>
              <a:t>a kérdéses cső keresztmetszete (</a:t>
            </a:r>
            <a:r>
              <a:rPr lang="hu-HU" sz="2400" b="1" i="1" dirty="0">
                <a:latin typeface="Calibri" panose="020F0502020204030204" pitchFamily="34" charset="0"/>
              </a:rPr>
              <a:t>A</a:t>
            </a:r>
            <a:r>
              <a:rPr lang="hu-HU" sz="2400" dirty="0">
                <a:latin typeface="Calibri" panose="020F0502020204030204" pitchFamily="34" charset="0"/>
              </a:rPr>
              <a:t>),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hu-HU" sz="2400" dirty="0">
                <a:latin typeface="Calibri" panose="020F0502020204030204" pitchFamily="34" charset="0"/>
              </a:rPr>
              <a:t>az áramlás sebessége (</a:t>
            </a:r>
            <a:r>
              <a:rPr lang="hu-HU" sz="2400" b="1" i="1" dirty="0">
                <a:latin typeface="Calibri" panose="020F0502020204030204" pitchFamily="34" charset="0"/>
              </a:rPr>
              <a:t>c</a:t>
            </a:r>
            <a:r>
              <a:rPr lang="hu-HU" sz="2400" dirty="0">
                <a:latin typeface="Calibri" panose="020F0502020204030204" pitchFamily="34" charset="0"/>
              </a:rPr>
              <a:t>),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hu-HU" sz="2400" dirty="0">
                <a:latin typeface="Calibri" panose="020F0502020204030204" pitchFamily="34" charset="0"/>
              </a:rPr>
              <a:t>a közeg sűrűsége (</a:t>
            </a:r>
            <a:r>
              <a:rPr lang="el-GR" sz="2400" b="1" i="1" dirty="0">
                <a:latin typeface="Calibri" panose="020F0502020204030204" pitchFamily="34" charset="0"/>
                <a:cs typeface="Arial" panose="020B0604020202020204" pitchFamily="34" charset="0"/>
              </a:rPr>
              <a:t>ρ</a:t>
            </a:r>
            <a:r>
              <a:rPr lang="hu-HU" sz="2400" dirty="0">
                <a:latin typeface="Calibri" panose="020F0502020204030204" pitchFamily="34" charset="0"/>
                <a:cs typeface="Arial" panose="020B0604020202020204" pitchFamily="34" charset="0"/>
              </a:rPr>
              <a:t>)</a:t>
            </a:r>
            <a:r>
              <a:rPr lang="hu-HU" sz="2400" dirty="0">
                <a:latin typeface="Calibri" panose="020F0502020204030204" pitchFamily="34" charset="0"/>
              </a:rPr>
              <a:t>,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hu-HU" sz="2400" dirty="0">
                <a:latin typeface="Calibri" panose="020F0502020204030204" pitchFamily="34" charset="0"/>
              </a:rPr>
              <a:t>a dinamikai viszkozitás (</a:t>
            </a:r>
            <a:r>
              <a:rPr lang="el-GR" sz="2400" b="1" i="1" dirty="0">
                <a:latin typeface="Calibri" panose="020F0502020204030204" pitchFamily="34" charset="0"/>
                <a:cs typeface="Arial" panose="020B0604020202020204" pitchFamily="34" charset="0"/>
              </a:rPr>
              <a:t>μ</a:t>
            </a:r>
            <a:r>
              <a:rPr lang="hu-HU" sz="2400" dirty="0">
                <a:latin typeface="Calibri" panose="020F0502020204030204" pitchFamily="34" charset="0"/>
                <a:cs typeface="Arial" panose="020B0604020202020204" pitchFamily="34" charset="0"/>
              </a:rPr>
              <a:t>)</a:t>
            </a:r>
            <a:r>
              <a:rPr lang="hu-HU" sz="2400" dirty="0">
                <a:latin typeface="Calibri" panose="020F0502020204030204" pitchFamily="34" charset="0"/>
              </a:rPr>
              <a:t>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hu-HU" sz="2400" dirty="0" smtClean="0">
                <a:latin typeface="Calibri" panose="020F0502020204030204" pitchFamily="34" charset="0"/>
              </a:rPr>
              <a:t>a </a:t>
            </a:r>
            <a:r>
              <a:rPr lang="hu-HU" sz="2400" dirty="0">
                <a:latin typeface="Calibri" panose="020F0502020204030204" pitchFamily="34" charset="0"/>
              </a:rPr>
              <a:t>kérdéses cső hossza (</a:t>
            </a:r>
            <a:r>
              <a:rPr lang="hu-HU" sz="2400" b="1" i="1" dirty="0">
                <a:latin typeface="Calibri" panose="020F0502020204030204" pitchFamily="34" charset="0"/>
              </a:rPr>
              <a:t>l</a:t>
            </a:r>
            <a:r>
              <a:rPr lang="hu-HU" sz="2400" dirty="0" smtClean="0">
                <a:latin typeface="Calibri" panose="020F0502020204030204" pitchFamily="34" charset="0"/>
              </a:rPr>
              <a:t>),</a:t>
            </a:r>
            <a:endParaRPr lang="hu-HU" sz="2400" dirty="0">
              <a:latin typeface="Calibri" panose="020F0502020204030204" pitchFamily="34" charset="0"/>
            </a:endParaRPr>
          </a:p>
        </p:txBody>
      </p:sp>
      <p:graphicFrame>
        <p:nvGraphicFramePr>
          <p:cNvPr id="14950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1767313"/>
              </p:ext>
            </p:extLst>
          </p:nvPr>
        </p:nvGraphicFramePr>
        <p:xfrm>
          <a:off x="1413668" y="4989849"/>
          <a:ext cx="6316663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568" name="Egyenlet" r:id="rId3" imgW="1790640" imgH="228600" progId="Equation.3">
                  <p:embed/>
                </p:oleObj>
              </mc:Choice>
              <mc:Fallback>
                <p:oleObj name="Egyenlet" r:id="rId3" imgW="1790640" imgH="2286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3668" y="4989849"/>
                        <a:ext cx="6316663" cy="806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9511" name="Text Box 7"/>
          <p:cNvSpPr txBox="1">
            <a:spLocks noChangeArrowheads="1"/>
          </p:cNvSpPr>
          <p:nvPr/>
        </p:nvSpPr>
        <p:spPr bwMode="auto">
          <a:xfrm>
            <a:off x="0" y="4083913"/>
            <a:ext cx="91440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Tételezzük fel, hogy létezik az alábbi kapcsolat a nyomásveszteség és a felsorolt fizikai mennyiségek és mértékegységeik között</a:t>
            </a:r>
          </a:p>
        </p:txBody>
      </p:sp>
      <p:sp>
        <p:nvSpPr>
          <p:cNvPr id="7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8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95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95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95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95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95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95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95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95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95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95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95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95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95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95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95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95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95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95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95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95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95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95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95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95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95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95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149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508" grpId="0" uiExpand="1" build="p"/>
      <p:bldP spid="1495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8" name="Text Box 6"/>
          <p:cNvSpPr txBox="1">
            <a:spLocks noChangeArrowheads="1"/>
          </p:cNvSpPr>
          <p:nvPr/>
        </p:nvSpPr>
        <p:spPr bwMode="auto">
          <a:xfrm>
            <a:off x="0" y="2465388"/>
            <a:ext cx="91440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A </a:t>
            </a:r>
            <a:r>
              <a:rPr lang="hu-HU" sz="24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dimenziómátrix</a:t>
            </a:r>
            <a:r>
              <a:rPr lang="hu-HU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, mely a nyomásveszteségre befolyással bíró fizikai mennyiségek mértékegységeinek hatványkitevőit tartalmazza</a:t>
            </a:r>
            <a:endParaRPr lang="hu-HU" sz="24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15155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2282035"/>
              </p:ext>
            </p:extLst>
          </p:nvPr>
        </p:nvGraphicFramePr>
        <p:xfrm>
          <a:off x="1079500" y="461963"/>
          <a:ext cx="6943725" cy="852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950" name="Egyenlet" r:id="rId3" imgW="1968480" imgH="241200" progId="Equation.3">
                  <p:embed/>
                </p:oleObj>
              </mc:Choice>
              <mc:Fallback>
                <p:oleObj name="Egyenlet" r:id="rId3" imgW="1968480" imgH="2412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9500" y="461963"/>
                        <a:ext cx="6943725" cy="852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1607" name="Object 5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8754341"/>
              </p:ext>
            </p:extLst>
          </p:nvPr>
        </p:nvGraphicFramePr>
        <p:xfrm>
          <a:off x="1444625" y="2401888"/>
          <a:ext cx="3198813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951" name="Egyenlet" r:id="rId5" imgW="1231560" imgH="228600" progId="Equation.3">
                  <p:embed/>
                </p:oleObj>
              </mc:Choice>
              <mc:Fallback>
                <p:oleObj name="Egyenlet" r:id="rId5" imgW="1231560" imgH="228600" progId="Equation.3">
                  <p:embed/>
                  <p:pic>
                    <p:nvPicPr>
                      <p:cNvPr id="0" name="Object 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4625" y="2401888"/>
                        <a:ext cx="3198813" cy="593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51583" name="Group 31"/>
          <p:cNvGrpSpPr>
            <a:grpSpLocks/>
          </p:cNvGrpSpPr>
          <p:nvPr/>
        </p:nvGrpSpPr>
        <p:grpSpPr bwMode="auto">
          <a:xfrm>
            <a:off x="1555750" y="3370961"/>
            <a:ext cx="6161088" cy="2697163"/>
            <a:chOff x="980" y="2006"/>
            <a:chExt cx="3881" cy="1699"/>
          </a:xfrm>
        </p:grpSpPr>
        <p:sp>
          <p:nvSpPr>
            <p:cNvPr id="151570" name="Line 18"/>
            <p:cNvSpPr>
              <a:spLocks noChangeShapeType="1"/>
            </p:cNvSpPr>
            <p:nvPr/>
          </p:nvSpPr>
          <p:spPr bwMode="auto">
            <a:xfrm>
              <a:off x="986" y="2014"/>
              <a:ext cx="3871" cy="0"/>
            </a:xfrm>
            <a:prstGeom prst="line">
              <a:avLst/>
            </a:prstGeom>
            <a:noFill/>
            <a:ln w="1587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>
                <a:solidFill>
                  <a:schemeClr val="tx1"/>
                </a:solidFill>
              </a:endParaRPr>
            </a:p>
          </p:txBody>
        </p:sp>
        <p:sp>
          <p:nvSpPr>
            <p:cNvPr id="151571" name="Line 19"/>
            <p:cNvSpPr>
              <a:spLocks noChangeShapeType="1"/>
            </p:cNvSpPr>
            <p:nvPr/>
          </p:nvSpPr>
          <p:spPr bwMode="auto">
            <a:xfrm>
              <a:off x="986" y="2478"/>
              <a:ext cx="3864" cy="0"/>
            </a:xfrm>
            <a:prstGeom prst="line">
              <a:avLst/>
            </a:prstGeom>
            <a:noFill/>
            <a:ln w="1587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>
                <a:solidFill>
                  <a:schemeClr val="tx1"/>
                </a:solidFill>
              </a:endParaRPr>
            </a:p>
          </p:txBody>
        </p:sp>
        <p:sp>
          <p:nvSpPr>
            <p:cNvPr id="151572" name="Line 20"/>
            <p:cNvSpPr>
              <a:spLocks noChangeShapeType="1"/>
            </p:cNvSpPr>
            <p:nvPr/>
          </p:nvSpPr>
          <p:spPr bwMode="auto">
            <a:xfrm>
              <a:off x="982" y="2914"/>
              <a:ext cx="3869" cy="0"/>
            </a:xfrm>
            <a:prstGeom prst="line">
              <a:avLst/>
            </a:prstGeom>
            <a:noFill/>
            <a:ln w="1587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>
                <a:solidFill>
                  <a:schemeClr val="tx1"/>
                </a:solidFill>
              </a:endParaRPr>
            </a:p>
          </p:txBody>
        </p:sp>
        <p:sp>
          <p:nvSpPr>
            <p:cNvPr id="151573" name="Line 21"/>
            <p:cNvSpPr>
              <a:spLocks noChangeShapeType="1"/>
            </p:cNvSpPr>
            <p:nvPr/>
          </p:nvSpPr>
          <p:spPr bwMode="auto">
            <a:xfrm>
              <a:off x="992" y="3294"/>
              <a:ext cx="3859" cy="0"/>
            </a:xfrm>
            <a:prstGeom prst="line">
              <a:avLst/>
            </a:prstGeom>
            <a:noFill/>
            <a:ln w="1587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>
                <a:solidFill>
                  <a:schemeClr val="tx1"/>
                </a:solidFill>
              </a:endParaRPr>
            </a:p>
          </p:txBody>
        </p:sp>
        <p:sp>
          <p:nvSpPr>
            <p:cNvPr id="151574" name="Line 22"/>
            <p:cNvSpPr>
              <a:spLocks noChangeShapeType="1"/>
            </p:cNvSpPr>
            <p:nvPr/>
          </p:nvSpPr>
          <p:spPr bwMode="auto">
            <a:xfrm>
              <a:off x="980" y="3699"/>
              <a:ext cx="3881" cy="3"/>
            </a:xfrm>
            <a:prstGeom prst="line">
              <a:avLst/>
            </a:prstGeom>
            <a:noFill/>
            <a:ln w="1587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>
                <a:solidFill>
                  <a:schemeClr val="tx1"/>
                </a:solidFill>
              </a:endParaRPr>
            </a:p>
          </p:txBody>
        </p:sp>
        <p:sp>
          <p:nvSpPr>
            <p:cNvPr id="151575" name="Line 23"/>
            <p:cNvSpPr>
              <a:spLocks noChangeShapeType="1"/>
            </p:cNvSpPr>
            <p:nvPr/>
          </p:nvSpPr>
          <p:spPr bwMode="auto">
            <a:xfrm rot="5400000" flipH="1">
              <a:off x="140" y="2854"/>
              <a:ext cx="1695" cy="3"/>
            </a:xfrm>
            <a:prstGeom prst="line">
              <a:avLst/>
            </a:prstGeom>
            <a:noFill/>
            <a:ln w="1587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>
                <a:solidFill>
                  <a:schemeClr val="tx1"/>
                </a:solidFill>
              </a:endParaRPr>
            </a:p>
          </p:txBody>
        </p:sp>
        <p:sp>
          <p:nvSpPr>
            <p:cNvPr id="151576" name="Line 24"/>
            <p:cNvSpPr>
              <a:spLocks noChangeShapeType="1"/>
            </p:cNvSpPr>
            <p:nvPr/>
          </p:nvSpPr>
          <p:spPr bwMode="auto">
            <a:xfrm rot="-5400000">
              <a:off x="626" y="2854"/>
              <a:ext cx="1689" cy="0"/>
            </a:xfrm>
            <a:prstGeom prst="line">
              <a:avLst/>
            </a:prstGeom>
            <a:noFill/>
            <a:ln w="1587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>
                <a:solidFill>
                  <a:schemeClr val="tx1"/>
                </a:solidFill>
              </a:endParaRPr>
            </a:p>
          </p:txBody>
        </p:sp>
        <p:sp>
          <p:nvSpPr>
            <p:cNvPr id="151577" name="Line 25"/>
            <p:cNvSpPr>
              <a:spLocks noChangeShapeType="1"/>
            </p:cNvSpPr>
            <p:nvPr/>
          </p:nvSpPr>
          <p:spPr bwMode="auto">
            <a:xfrm rot="-5400000">
              <a:off x="1154" y="2854"/>
              <a:ext cx="1689" cy="0"/>
            </a:xfrm>
            <a:prstGeom prst="line">
              <a:avLst/>
            </a:prstGeom>
            <a:noFill/>
            <a:ln w="1587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>
                <a:solidFill>
                  <a:schemeClr val="tx1"/>
                </a:solidFill>
              </a:endParaRPr>
            </a:p>
          </p:txBody>
        </p:sp>
        <p:sp>
          <p:nvSpPr>
            <p:cNvPr id="151578" name="Line 26"/>
            <p:cNvSpPr>
              <a:spLocks noChangeShapeType="1"/>
            </p:cNvSpPr>
            <p:nvPr/>
          </p:nvSpPr>
          <p:spPr bwMode="auto">
            <a:xfrm rot="-5400000">
              <a:off x="1710" y="2858"/>
              <a:ext cx="1689" cy="0"/>
            </a:xfrm>
            <a:prstGeom prst="line">
              <a:avLst/>
            </a:prstGeom>
            <a:noFill/>
            <a:ln w="1587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>
                <a:solidFill>
                  <a:schemeClr val="tx1"/>
                </a:solidFill>
              </a:endParaRPr>
            </a:p>
          </p:txBody>
        </p:sp>
        <p:sp>
          <p:nvSpPr>
            <p:cNvPr id="151579" name="Line 27"/>
            <p:cNvSpPr>
              <a:spLocks noChangeShapeType="1"/>
            </p:cNvSpPr>
            <p:nvPr/>
          </p:nvSpPr>
          <p:spPr bwMode="auto">
            <a:xfrm rot="-5400000">
              <a:off x="2238" y="2861"/>
              <a:ext cx="1689" cy="0"/>
            </a:xfrm>
            <a:prstGeom prst="line">
              <a:avLst/>
            </a:prstGeom>
            <a:noFill/>
            <a:ln w="1587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>
                <a:solidFill>
                  <a:schemeClr val="tx1"/>
                </a:solidFill>
              </a:endParaRPr>
            </a:p>
          </p:txBody>
        </p:sp>
        <p:sp>
          <p:nvSpPr>
            <p:cNvPr id="151580" name="Line 28"/>
            <p:cNvSpPr>
              <a:spLocks noChangeShapeType="1"/>
            </p:cNvSpPr>
            <p:nvPr/>
          </p:nvSpPr>
          <p:spPr bwMode="auto">
            <a:xfrm rot="-5400000">
              <a:off x="2816" y="2860"/>
              <a:ext cx="1689" cy="0"/>
            </a:xfrm>
            <a:prstGeom prst="line">
              <a:avLst/>
            </a:prstGeom>
            <a:noFill/>
            <a:ln w="1587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>
                <a:solidFill>
                  <a:schemeClr val="tx1"/>
                </a:solidFill>
              </a:endParaRPr>
            </a:p>
          </p:txBody>
        </p:sp>
        <p:sp>
          <p:nvSpPr>
            <p:cNvPr id="151581" name="Line 29"/>
            <p:cNvSpPr>
              <a:spLocks noChangeShapeType="1"/>
            </p:cNvSpPr>
            <p:nvPr/>
          </p:nvSpPr>
          <p:spPr bwMode="auto">
            <a:xfrm rot="-5400000">
              <a:off x="3408" y="2860"/>
              <a:ext cx="1689" cy="0"/>
            </a:xfrm>
            <a:prstGeom prst="line">
              <a:avLst/>
            </a:prstGeom>
            <a:noFill/>
            <a:ln w="1587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>
                <a:solidFill>
                  <a:schemeClr val="tx1"/>
                </a:solidFill>
              </a:endParaRPr>
            </a:p>
          </p:txBody>
        </p:sp>
        <p:sp>
          <p:nvSpPr>
            <p:cNvPr id="151582" name="Line 30"/>
            <p:cNvSpPr>
              <a:spLocks noChangeShapeType="1"/>
            </p:cNvSpPr>
            <p:nvPr/>
          </p:nvSpPr>
          <p:spPr bwMode="auto">
            <a:xfrm rot="-5400000">
              <a:off x="4003" y="2854"/>
              <a:ext cx="1695" cy="0"/>
            </a:xfrm>
            <a:prstGeom prst="line">
              <a:avLst/>
            </a:prstGeom>
            <a:noFill/>
            <a:ln w="1587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>
                <a:solidFill>
                  <a:schemeClr val="tx1"/>
                </a:solidFill>
              </a:endParaRPr>
            </a:p>
          </p:txBody>
        </p:sp>
      </p:grpSp>
      <p:graphicFrame>
        <p:nvGraphicFramePr>
          <p:cNvPr id="151605" name="Object 5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6223670"/>
              </p:ext>
            </p:extLst>
          </p:nvPr>
        </p:nvGraphicFramePr>
        <p:xfrm>
          <a:off x="1450975" y="785813"/>
          <a:ext cx="2773363" cy="623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952" name="Egyenlet" r:id="rId7" imgW="1015920" imgH="228600" progId="Equation.3">
                  <p:embed/>
                </p:oleObj>
              </mc:Choice>
              <mc:Fallback>
                <p:oleObj name="Egyenlet" r:id="rId7" imgW="1015920" imgH="228600" progId="Equation.3">
                  <p:embed/>
                  <p:pic>
                    <p:nvPicPr>
                      <p:cNvPr id="0" name="Object 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50975" y="785813"/>
                        <a:ext cx="2773363" cy="623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1556" name="Text Box 4"/>
          <p:cNvSpPr txBox="1">
            <a:spLocks noChangeArrowheads="1"/>
          </p:cNvSpPr>
          <p:nvPr/>
        </p:nvSpPr>
        <p:spPr bwMode="auto">
          <a:xfrm>
            <a:off x="0" y="1504950"/>
            <a:ext cx="9144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700" dirty="0">
                <a:solidFill>
                  <a:schemeClr val="tx1"/>
                </a:solidFill>
                <a:latin typeface="Calibri" panose="020F0502020204030204" pitchFamily="34" charset="0"/>
              </a:rPr>
              <a:t>A kifejezés tehát egy mértékegység nélküli (</a:t>
            </a:r>
            <a:r>
              <a:rPr lang="hu-HU" sz="2700" dirty="0" err="1">
                <a:solidFill>
                  <a:schemeClr val="tx1"/>
                </a:solidFill>
                <a:latin typeface="Calibri" panose="020F0502020204030204" pitchFamily="34" charset="0"/>
              </a:rPr>
              <a:t>dimenziótlan</a:t>
            </a:r>
            <a:r>
              <a:rPr lang="hu-HU" sz="2700" dirty="0">
                <a:solidFill>
                  <a:schemeClr val="tx1"/>
                </a:solidFill>
                <a:latin typeface="Calibri" panose="020F0502020204030204" pitchFamily="34" charset="0"/>
              </a:rPr>
              <a:t>) mennyiséget kell adjon!</a:t>
            </a:r>
          </a:p>
        </p:txBody>
      </p:sp>
      <p:sp>
        <p:nvSpPr>
          <p:cNvPr id="151561" name="Text Box 9"/>
          <p:cNvSpPr txBox="1">
            <a:spLocks noChangeArrowheads="1"/>
          </p:cNvSpPr>
          <p:nvPr/>
        </p:nvSpPr>
        <p:spPr bwMode="auto">
          <a:xfrm>
            <a:off x="4243388" y="3553524"/>
            <a:ext cx="442912" cy="457200"/>
          </a:xfrm>
          <a:prstGeom prst="rect">
            <a:avLst/>
          </a:prstGeom>
          <a:noFill/>
          <a:ln w="15875" cmpd="sng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b="1" i="1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151562" name="Text Box 10"/>
          <p:cNvSpPr txBox="1">
            <a:spLocks noChangeArrowheads="1"/>
          </p:cNvSpPr>
          <p:nvPr/>
        </p:nvSpPr>
        <p:spPr bwMode="auto">
          <a:xfrm>
            <a:off x="2536825" y="3566224"/>
            <a:ext cx="442913" cy="457200"/>
          </a:xfrm>
          <a:prstGeom prst="rect">
            <a:avLst/>
          </a:prstGeom>
          <a:noFill/>
          <a:ln w="15875" cmpd="sng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b="1" i="1" dirty="0">
                <a:solidFill>
                  <a:schemeClr val="tx1"/>
                </a:solidFill>
              </a:rPr>
              <a:t>p</a:t>
            </a:r>
          </a:p>
        </p:txBody>
      </p:sp>
      <p:sp>
        <p:nvSpPr>
          <p:cNvPr id="151563" name="Text Box 11"/>
          <p:cNvSpPr txBox="1">
            <a:spLocks noChangeArrowheads="1"/>
          </p:cNvSpPr>
          <p:nvPr/>
        </p:nvSpPr>
        <p:spPr bwMode="auto">
          <a:xfrm>
            <a:off x="3402013" y="3547174"/>
            <a:ext cx="442912" cy="457200"/>
          </a:xfrm>
          <a:prstGeom prst="rect">
            <a:avLst/>
          </a:prstGeom>
          <a:noFill/>
          <a:ln w="15875" cmpd="sng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b="1" i="1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151564" name="Text Box 12"/>
          <p:cNvSpPr txBox="1">
            <a:spLocks noChangeArrowheads="1"/>
          </p:cNvSpPr>
          <p:nvPr/>
        </p:nvSpPr>
        <p:spPr bwMode="auto">
          <a:xfrm>
            <a:off x="5118100" y="3559874"/>
            <a:ext cx="442913" cy="457200"/>
          </a:xfrm>
          <a:prstGeom prst="rect">
            <a:avLst/>
          </a:prstGeom>
          <a:noFill/>
          <a:ln w="15875" cmpd="sng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l-GR" sz="2400" b="1" i="1">
                <a:solidFill>
                  <a:schemeClr val="tx1"/>
                </a:solidFill>
                <a:cs typeface="Arial" panose="020B0604020202020204" pitchFamily="34" charset="0"/>
              </a:rPr>
              <a:t>ρ</a:t>
            </a:r>
          </a:p>
        </p:txBody>
      </p:sp>
      <p:sp>
        <p:nvSpPr>
          <p:cNvPr id="151565" name="Text Box 13"/>
          <p:cNvSpPr txBox="1">
            <a:spLocks noChangeArrowheads="1"/>
          </p:cNvSpPr>
          <p:nvPr/>
        </p:nvSpPr>
        <p:spPr bwMode="auto">
          <a:xfrm>
            <a:off x="6059488" y="3555111"/>
            <a:ext cx="442912" cy="457200"/>
          </a:xfrm>
          <a:prstGeom prst="rect">
            <a:avLst/>
          </a:prstGeom>
          <a:noFill/>
          <a:ln w="15875" cmpd="sng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l-GR" sz="2400" b="1" i="1">
                <a:solidFill>
                  <a:schemeClr val="tx1"/>
                </a:solidFill>
                <a:cs typeface="Arial" panose="020B0604020202020204" pitchFamily="34" charset="0"/>
              </a:rPr>
              <a:t>μ</a:t>
            </a:r>
          </a:p>
        </p:txBody>
      </p:sp>
      <p:sp>
        <p:nvSpPr>
          <p:cNvPr id="151566" name="Text Box 14"/>
          <p:cNvSpPr txBox="1">
            <a:spLocks noChangeArrowheads="1"/>
          </p:cNvSpPr>
          <p:nvPr/>
        </p:nvSpPr>
        <p:spPr bwMode="auto">
          <a:xfrm>
            <a:off x="7069138" y="3551936"/>
            <a:ext cx="442912" cy="457200"/>
          </a:xfrm>
          <a:prstGeom prst="rect">
            <a:avLst/>
          </a:prstGeom>
          <a:noFill/>
          <a:ln w="15875" cmpd="sng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b="1" i="1">
                <a:solidFill>
                  <a:schemeClr val="tx1"/>
                </a:solidFill>
              </a:rPr>
              <a:t>l</a:t>
            </a:r>
          </a:p>
        </p:txBody>
      </p:sp>
      <p:sp>
        <p:nvSpPr>
          <p:cNvPr id="151567" name="Text Box 15"/>
          <p:cNvSpPr txBox="1">
            <a:spLocks noChangeArrowheads="1"/>
          </p:cNvSpPr>
          <p:nvPr/>
        </p:nvSpPr>
        <p:spPr bwMode="auto">
          <a:xfrm>
            <a:off x="1627188" y="4231386"/>
            <a:ext cx="657225" cy="457200"/>
          </a:xfrm>
          <a:prstGeom prst="rect">
            <a:avLst/>
          </a:prstGeom>
          <a:noFill/>
          <a:ln w="15875" cmpd="sng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b="1" i="1" dirty="0">
                <a:solidFill>
                  <a:schemeClr val="tx1"/>
                </a:solidFill>
              </a:rPr>
              <a:t>kg</a:t>
            </a:r>
          </a:p>
        </p:txBody>
      </p:sp>
      <p:sp>
        <p:nvSpPr>
          <p:cNvPr id="151568" name="Text Box 16"/>
          <p:cNvSpPr txBox="1">
            <a:spLocks noChangeArrowheads="1"/>
          </p:cNvSpPr>
          <p:nvPr/>
        </p:nvSpPr>
        <p:spPr bwMode="auto">
          <a:xfrm>
            <a:off x="1735138" y="4891786"/>
            <a:ext cx="442912" cy="457200"/>
          </a:xfrm>
          <a:prstGeom prst="rect">
            <a:avLst/>
          </a:prstGeom>
          <a:noFill/>
          <a:ln w="15875" cmpd="sng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b="1" i="1">
                <a:solidFill>
                  <a:schemeClr val="tx1"/>
                </a:solidFill>
              </a:rPr>
              <a:t>m</a:t>
            </a:r>
          </a:p>
        </p:txBody>
      </p:sp>
      <p:sp>
        <p:nvSpPr>
          <p:cNvPr id="151569" name="Text Box 17"/>
          <p:cNvSpPr txBox="1">
            <a:spLocks noChangeArrowheads="1"/>
          </p:cNvSpPr>
          <p:nvPr/>
        </p:nvSpPr>
        <p:spPr bwMode="auto">
          <a:xfrm>
            <a:off x="1719263" y="5514086"/>
            <a:ext cx="442912" cy="457200"/>
          </a:xfrm>
          <a:prstGeom prst="rect">
            <a:avLst/>
          </a:prstGeom>
          <a:noFill/>
          <a:ln w="15875" cmpd="sng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b="1" i="1">
                <a:solidFill>
                  <a:schemeClr val="tx1"/>
                </a:solidFill>
              </a:rPr>
              <a:t>s</a:t>
            </a:r>
          </a:p>
        </p:txBody>
      </p:sp>
      <p:sp>
        <p:nvSpPr>
          <p:cNvPr id="151585" name="Text Box 33"/>
          <p:cNvSpPr txBox="1">
            <a:spLocks noChangeArrowheads="1"/>
          </p:cNvSpPr>
          <p:nvPr/>
        </p:nvSpPr>
        <p:spPr bwMode="auto">
          <a:xfrm>
            <a:off x="2374900" y="4261549"/>
            <a:ext cx="781050" cy="457200"/>
          </a:xfrm>
          <a:prstGeom prst="rect">
            <a:avLst/>
          </a:prstGeom>
          <a:noFill/>
          <a:ln w="15875" cmpd="sng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b="1" i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51586" name="Text Box 34"/>
          <p:cNvSpPr txBox="1">
            <a:spLocks noChangeArrowheads="1"/>
          </p:cNvSpPr>
          <p:nvPr/>
        </p:nvSpPr>
        <p:spPr bwMode="auto">
          <a:xfrm>
            <a:off x="2392363" y="4883849"/>
            <a:ext cx="747712" cy="457200"/>
          </a:xfrm>
          <a:prstGeom prst="rect">
            <a:avLst/>
          </a:prstGeom>
          <a:noFill/>
          <a:ln w="15875" cmpd="sng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b="1" i="1">
                <a:solidFill>
                  <a:schemeClr val="tx1"/>
                </a:solidFill>
              </a:rPr>
              <a:t>-1</a:t>
            </a:r>
          </a:p>
        </p:txBody>
      </p:sp>
      <p:sp>
        <p:nvSpPr>
          <p:cNvPr id="151587" name="Text Box 35"/>
          <p:cNvSpPr txBox="1">
            <a:spLocks noChangeArrowheads="1"/>
          </p:cNvSpPr>
          <p:nvPr/>
        </p:nvSpPr>
        <p:spPr bwMode="auto">
          <a:xfrm>
            <a:off x="2368550" y="5499799"/>
            <a:ext cx="787400" cy="457200"/>
          </a:xfrm>
          <a:prstGeom prst="rect">
            <a:avLst/>
          </a:prstGeom>
          <a:noFill/>
          <a:ln w="15875" cmpd="sng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b="1" i="1">
                <a:solidFill>
                  <a:schemeClr val="tx1"/>
                </a:solidFill>
              </a:rPr>
              <a:t>-2</a:t>
            </a:r>
          </a:p>
        </p:txBody>
      </p:sp>
      <p:sp>
        <p:nvSpPr>
          <p:cNvPr id="151588" name="Text Box 36"/>
          <p:cNvSpPr txBox="1">
            <a:spLocks noChangeArrowheads="1"/>
          </p:cNvSpPr>
          <p:nvPr/>
        </p:nvSpPr>
        <p:spPr bwMode="auto">
          <a:xfrm>
            <a:off x="3224213" y="4267899"/>
            <a:ext cx="781050" cy="457200"/>
          </a:xfrm>
          <a:prstGeom prst="rect">
            <a:avLst/>
          </a:prstGeom>
          <a:noFill/>
          <a:ln w="15875" cmpd="sng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b="1" i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151589" name="Text Box 37"/>
          <p:cNvSpPr txBox="1">
            <a:spLocks noChangeArrowheads="1"/>
          </p:cNvSpPr>
          <p:nvPr/>
        </p:nvSpPr>
        <p:spPr bwMode="auto">
          <a:xfrm>
            <a:off x="3241675" y="4890199"/>
            <a:ext cx="747713" cy="457200"/>
          </a:xfrm>
          <a:prstGeom prst="rect">
            <a:avLst/>
          </a:prstGeom>
          <a:noFill/>
          <a:ln w="15875" cmpd="sng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b="1" i="1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51590" name="Text Box 38"/>
          <p:cNvSpPr txBox="1">
            <a:spLocks noChangeArrowheads="1"/>
          </p:cNvSpPr>
          <p:nvPr/>
        </p:nvSpPr>
        <p:spPr bwMode="auto">
          <a:xfrm>
            <a:off x="3217863" y="5506149"/>
            <a:ext cx="787400" cy="457200"/>
          </a:xfrm>
          <a:prstGeom prst="rect">
            <a:avLst/>
          </a:prstGeom>
          <a:noFill/>
          <a:ln w="15875" cmpd="sng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b="1" i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151591" name="Text Box 39"/>
          <p:cNvSpPr txBox="1">
            <a:spLocks noChangeArrowheads="1"/>
          </p:cNvSpPr>
          <p:nvPr/>
        </p:nvSpPr>
        <p:spPr bwMode="auto">
          <a:xfrm>
            <a:off x="4086225" y="4267899"/>
            <a:ext cx="781050" cy="457200"/>
          </a:xfrm>
          <a:prstGeom prst="rect">
            <a:avLst/>
          </a:prstGeom>
          <a:noFill/>
          <a:ln w="15875" cmpd="sng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b="1" i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151592" name="Text Box 40"/>
          <p:cNvSpPr txBox="1">
            <a:spLocks noChangeArrowheads="1"/>
          </p:cNvSpPr>
          <p:nvPr/>
        </p:nvSpPr>
        <p:spPr bwMode="auto">
          <a:xfrm>
            <a:off x="4103688" y="4890199"/>
            <a:ext cx="747712" cy="457200"/>
          </a:xfrm>
          <a:prstGeom prst="rect">
            <a:avLst/>
          </a:prstGeom>
          <a:noFill/>
          <a:ln w="15875" cmpd="sng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b="1" i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51593" name="Text Box 41"/>
          <p:cNvSpPr txBox="1">
            <a:spLocks noChangeArrowheads="1"/>
          </p:cNvSpPr>
          <p:nvPr/>
        </p:nvSpPr>
        <p:spPr bwMode="auto">
          <a:xfrm>
            <a:off x="4079875" y="5506149"/>
            <a:ext cx="787400" cy="457200"/>
          </a:xfrm>
          <a:prstGeom prst="rect">
            <a:avLst/>
          </a:prstGeom>
          <a:noFill/>
          <a:ln w="15875" cmpd="sng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b="1" i="1">
                <a:solidFill>
                  <a:schemeClr val="tx1"/>
                </a:solidFill>
              </a:rPr>
              <a:t>-1</a:t>
            </a:r>
          </a:p>
        </p:txBody>
      </p:sp>
      <p:sp>
        <p:nvSpPr>
          <p:cNvPr id="151594" name="Text Box 42"/>
          <p:cNvSpPr txBox="1">
            <a:spLocks noChangeArrowheads="1"/>
          </p:cNvSpPr>
          <p:nvPr/>
        </p:nvSpPr>
        <p:spPr bwMode="auto">
          <a:xfrm>
            <a:off x="5899150" y="4267899"/>
            <a:ext cx="781050" cy="457200"/>
          </a:xfrm>
          <a:prstGeom prst="rect">
            <a:avLst/>
          </a:prstGeom>
          <a:noFill/>
          <a:ln w="15875" cmpd="sng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b="1" i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51595" name="Text Box 43"/>
          <p:cNvSpPr txBox="1">
            <a:spLocks noChangeArrowheads="1"/>
          </p:cNvSpPr>
          <p:nvPr/>
        </p:nvSpPr>
        <p:spPr bwMode="auto">
          <a:xfrm>
            <a:off x="5916613" y="4890199"/>
            <a:ext cx="747712" cy="457200"/>
          </a:xfrm>
          <a:prstGeom prst="rect">
            <a:avLst/>
          </a:prstGeom>
          <a:noFill/>
          <a:ln w="15875" cmpd="sng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b="1" i="1">
                <a:solidFill>
                  <a:schemeClr val="tx1"/>
                </a:solidFill>
              </a:rPr>
              <a:t>-1</a:t>
            </a:r>
          </a:p>
        </p:txBody>
      </p:sp>
      <p:sp>
        <p:nvSpPr>
          <p:cNvPr id="151596" name="Text Box 44"/>
          <p:cNvSpPr txBox="1">
            <a:spLocks noChangeArrowheads="1"/>
          </p:cNvSpPr>
          <p:nvPr/>
        </p:nvSpPr>
        <p:spPr bwMode="auto">
          <a:xfrm>
            <a:off x="5892800" y="5506149"/>
            <a:ext cx="787400" cy="457200"/>
          </a:xfrm>
          <a:prstGeom prst="rect">
            <a:avLst/>
          </a:prstGeom>
          <a:noFill/>
          <a:ln w="15875" cmpd="sng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b="1" i="1">
                <a:solidFill>
                  <a:schemeClr val="tx1"/>
                </a:solidFill>
              </a:rPr>
              <a:t>-1</a:t>
            </a:r>
          </a:p>
        </p:txBody>
      </p:sp>
      <p:sp>
        <p:nvSpPr>
          <p:cNvPr id="151597" name="Text Box 45"/>
          <p:cNvSpPr txBox="1">
            <a:spLocks noChangeArrowheads="1"/>
          </p:cNvSpPr>
          <p:nvPr/>
        </p:nvSpPr>
        <p:spPr bwMode="auto">
          <a:xfrm>
            <a:off x="4970463" y="4267899"/>
            <a:ext cx="781050" cy="457200"/>
          </a:xfrm>
          <a:prstGeom prst="rect">
            <a:avLst/>
          </a:prstGeom>
          <a:noFill/>
          <a:ln w="15875" cmpd="sng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b="1" i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51598" name="Text Box 46"/>
          <p:cNvSpPr txBox="1">
            <a:spLocks noChangeArrowheads="1"/>
          </p:cNvSpPr>
          <p:nvPr/>
        </p:nvSpPr>
        <p:spPr bwMode="auto">
          <a:xfrm>
            <a:off x="4987925" y="4890199"/>
            <a:ext cx="747713" cy="457200"/>
          </a:xfrm>
          <a:prstGeom prst="rect">
            <a:avLst/>
          </a:prstGeom>
          <a:noFill/>
          <a:ln w="15875" cmpd="sng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b="1" i="1">
                <a:solidFill>
                  <a:schemeClr val="tx1"/>
                </a:solidFill>
              </a:rPr>
              <a:t>-3</a:t>
            </a:r>
          </a:p>
        </p:txBody>
      </p:sp>
      <p:sp>
        <p:nvSpPr>
          <p:cNvPr id="151599" name="Text Box 47"/>
          <p:cNvSpPr txBox="1">
            <a:spLocks noChangeArrowheads="1"/>
          </p:cNvSpPr>
          <p:nvPr/>
        </p:nvSpPr>
        <p:spPr bwMode="auto">
          <a:xfrm>
            <a:off x="4964113" y="5506149"/>
            <a:ext cx="787400" cy="457200"/>
          </a:xfrm>
          <a:prstGeom prst="rect">
            <a:avLst/>
          </a:prstGeom>
          <a:noFill/>
          <a:ln w="15875" cmpd="sng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b="1" i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151600" name="Text Box 48"/>
          <p:cNvSpPr txBox="1">
            <a:spLocks noChangeArrowheads="1"/>
          </p:cNvSpPr>
          <p:nvPr/>
        </p:nvSpPr>
        <p:spPr bwMode="auto">
          <a:xfrm>
            <a:off x="6824663" y="4267899"/>
            <a:ext cx="781050" cy="457200"/>
          </a:xfrm>
          <a:prstGeom prst="rect">
            <a:avLst/>
          </a:prstGeom>
          <a:noFill/>
          <a:ln w="15875" cmpd="sng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b="1" i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151601" name="Text Box 49"/>
          <p:cNvSpPr txBox="1">
            <a:spLocks noChangeArrowheads="1"/>
          </p:cNvSpPr>
          <p:nvPr/>
        </p:nvSpPr>
        <p:spPr bwMode="auto">
          <a:xfrm>
            <a:off x="6842125" y="4890199"/>
            <a:ext cx="747713" cy="457200"/>
          </a:xfrm>
          <a:prstGeom prst="rect">
            <a:avLst/>
          </a:prstGeom>
          <a:noFill/>
          <a:ln w="15875" cmpd="sng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b="1" i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51602" name="Text Box 50"/>
          <p:cNvSpPr txBox="1">
            <a:spLocks noChangeArrowheads="1"/>
          </p:cNvSpPr>
          <p:nvPr/>
        </p:nvSpPr>
        <p:spPr bwMode="auto">
          <a:xfrm>
            <a:off x="6818313" y="5506149"/>
            <a:ext cx="787400" cy="457200"/>
          </a:xfrm>
          <a:prstGeom prst="rect">
            <a:avLst/>
          </a:prstGeom>
          <a:noFill/>
          <a:ln w="15875" cmpd="sng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b="1" i="1">
                <a:solidFill>
                  <a:schemeClr val="tx1"/>
                </a:solidFill>
              </a:rPr>
              <a:t>0</a:t>
            </a:r>
          </a:p>
        </p:txBody>
      </p:sp>
      <p:graphicFrame>
        <p:nvGraphicFramePr>
          <p:cNvPr id="151606" name="Object 5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6459498"/>
              </p:ext>
            </p:extLst>
          </p:nvPr>
        </p:nvGraphicFramePr>
        <p:xfrm>
          <a:off x="1423988" y="1557338"/>
          <a:ext cx="6254750" cy="639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953" name="Egyenlet" r:id="rId9" imgW="2234880" imgH="228600" progId="Equation.3">
                  <p:embed/>
                </p:oleObj>
              </mc:Choice>
              <mc:Fallback>
                <p:oleObj name="Egyenlet" r:id="rId9" imgW="2234880" imgH="228600" progId="Equation.3">
                  <p:embed/>
                  <p:pic>
                    <p:nvPicPr>
                      <p:cNvPr id="0" name="Object 5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3988" y="1557338"/>
                        <a:ext cx="6254750" cy="639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54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  <p:graphicFrame>
        <p:nvGraphicFramePr>
          <p:cNvPr id="151604" name="Object 5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1060725"/>
              </p:ext>
            </p:extLst>
          </p:nvPr>
        </p:nvGraphicFramePr>
        <p:xfrm>
          <a:off x="1466850" y="1520825"/>
          <a:ext cx="6411913" cy="162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954" name="Egyenlet" r:id="rId11" imgW="1765080" imgH="393480" progId="Equation.3">
                  <p:embed/>
                </p:oleObj>
              </mc:Choice>
              <mc:Fallback>
                <p:oleObj name="Egyenlet" r:id="rId11" imgW="1765080" imgH="393480" progId="Equation.3">
                  <p:embed/>
                  <p:pic>
                    <p:nvPicPr>
                      <p:cNvPr id="0" name="Object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66850" y="1520825"/>
                        <a:ext cx="6411913" cy="1622425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1603" name="Object 5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6438004"/>
              </p:ext>
            </p:extLst>
          </p:nvPr>
        </p:nvGraphicFramePr>
        <p:xfrm>
          <a:off x="1425575" y="441325"/>
          <a:ext cx="6453188" cy="2708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955" name="Egyenlet" r:id="rId13" imgW="2539800" imgH="939600" progId="Equation.3">
                  <p:embed/>
                </p:oleObj>
              </mc:Choice>
              <mc:Fallback>
                <p:oleObj name="Egyenlet" r:id="rId13" imgW="2539800" imgH="939600" progId="Equation.3">
                  <p:embed/>
                  <p:pic>
                    <p:nvPicPr>
                      <p:cNvPr id="0" name="Object 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5575" y="441325"/>
                        <a:ext cx="6453188" cy="2708275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15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15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1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1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1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15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15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15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15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15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15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51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51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51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51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51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51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51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51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51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1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51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516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516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151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151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151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1516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1516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2" dur="1000"/>
                                        <p:tgtEl>
                                          <p:spTgt spid="1516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1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151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8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151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151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 nodeType="clickPar">
                      <p:stCondLst>
                        <p:cond delay="indefinite"/>
                      </p:stCondLst>
                      <p:childTnLst>
                        <p:par>
                          <p:cTn id="9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500"/>
                                        <p:tgtEl>
                                          <p:spTgt spid="151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151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500"/>
                                        <p:tgtEl>
                                          <p:spTgt spid="151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 nodeType="clickPar">
                      <p:stCondLst>
                        <p:cond delay="indefinite"/>
                      </p:stCondLst>
                      <p:childTnLst>
                        <p:par>
                          <p:cTn id="1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3" dur="500"/>
                                        <p:tgtEl>
                                          <p:spTgt spid="151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7" dur="500"/>
                                        <p:tgtEl>
                                          <p:spTgt spid="151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1" dur="500"/>
                                        <p:tgtEl>
                                          <p:spTgt spid="151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 nodeType="clickPar">
                      <p:stCondLst>
                        <p:cond delay="indefinite"/>
                      </p:stCondLst>
                      <p:childTnLst>
                        <p:par>
                          <p:cTn id="1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4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51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51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516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516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 nodeType="clickPar">
                      <p:stCondLst>
                        <p:cond delay="indefinite"/>
                      </p:stCondLst>
                      <p:childTnLst>
                        <p:par>
                          <p:cTn id="1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4" dur="500"/>
                                        <p:tgtEl>
                                          <p:spTgt spid="151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8" dur="500"/>
                                        <p:tgtEl>
                                          <p:spTgt spid="151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2" dur="500"/>
                                        <p:tgtEl>
                                          <p:spTgt spid="151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 nodeType="clickPar">
                      <p:stCondLst>
                        <p:cond delay="indefinite"/>
                      </p:stCondLst>
                      <p:childTnLst>
                        <p:par>
                          <p:cTn id="1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6" dur="1000"/>
                                        <p:tgtEl>
                                          <p:spTgt spid="1516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/>
                                        <p:tgtEl>
                                          <p:spTgt spid="1516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8" dur="1000"/>
                                        <p:tgtEl>
                                          <p:spTgt spid="1516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1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3" dur="500"/>
                                        <p:tgtEl>
                                          <p:spTgt spid="151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7" dur="500"/>
                                        <p:tgtEl>
                                          <p:spTgt spid="151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1" dur="500"/>
                                        <p:tgtEl>
                                          <p:spTgt spid="151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 nodeType="clickPar">
                      <p:stCondLst>
                        <p:cond delay="indefinite"/>
                      </p:stCondLst>
                      <p:childTnLst>
                        <p:par>
                          <p:cTn id="1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4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5" dur="1000"/>
                                        <p:tgtEl>
                                          <p:spTgt spid="1515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/>
                                        <p:tgtEl>
                                          <p:spTgt spid="1515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7" dur="1000"/>
                                        <p:tgtEl>
                                          <p:spTgt spid="1515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1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0" dur="1000"/>
                                        <p:tgtEl>
                                          <p:spTgt spid="1515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000"/>
                                        <p:tgtEl>
                                          <p:spTgt spid="1515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2" dur="1000"/>
                                        <p:tgtEl>
                                          <p:spTgt spid="1515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1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5" dur="1000"/>
                                        <p:tgtEl>
                                          <p:spTgt spid="1515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/>
                                        <p:tgtEl>
                                          <p:spTgt spid="1515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7" dur="1000"/>
                                        <p:tgtEl>
                                          <p:spTgt spid="1515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1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 nodeType="clickPar">
                      <p:stCondLst>
                        <p:cond delay="indefinite"/>
                      </p:stCondLst>
                      <p:childTnLst>
                        <p:par>
                          <p:cTn id="1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1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1516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1516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1516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1516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 nodeType="clickPar">
                      <p:stCondLst>
                        <p:cond delay="indefinite"/>
                      </p:stCondLst>
                      <p:childTnLst>
                        <p:par>
                          <p:cTn id="1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9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1516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1516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1516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1516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 nodeType="clickPar">
                      <p:stCondLst>
                        <p:cond delay="indefinite"/>
                      </p:stCondLst>
                      <p:childTnLst>
                        <p:par>
                          <p:cTn id="1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7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151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151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500" fill="hold"/>
                                        <p:tgtEl>
                                          <p:spTgt spid="1516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1516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1558" grpId="0"/>
      <p:bldP spid="151558" grpId="1"/>
      <p:bldP spid="151556" grpId="0"/>
      <p:bldP spid="151556" grpId="1"/>
      <p:bldP spid="151561" grpId="0"/>
      <p:bldP spid="151562" grpId="0"/>
      <p:bldP spid="151563" grpId="0"/>
      <p:bldP spid="151564" grpId="0"/>
      <p:bldP spid="151565" grpId="0"/>
      <p:bldP spid="151566" grpId="0"/>
      <p:bldP spid="151567" grpId="0"/>
      <p:bldP spid="151568" grpId="0"/>
      <p:bldP spid="151569" grpId="0"/>
      <p:bldP spid="151585" grpId="0"/>
      <p:bldP spid="151586" grpId="0"/>
      <p:bldP spid="151587" grpId="0"/>
      <p:bldP spid="151588" grpId="0"/>
      <p:bldP spid="151589" grpId="0"/>
      <p:bldP spid="151590" grpId="0"/>
      <p:bldP spid="151591" grpId="0"/>
      <p:bldP spid="151592" grpId="0"/>
      <p:bldP spid="151593" grpId="0"/>
      <p:bldP spid="151594" grpId="0"/>
      <p:bldP spid="151595" grpId="0"/>
      <p:bldP spid="151596" grpId="0"/>
      <p:bldP spid="151597" grpId="0"/>
      <p:bldP spid="151598" grpId="0"/>
      <p:bldP spid="151599" grpId="0"/>
      <p:bldP spid="151600" grpId="0"/>
      <p:bldP spid="151601" grpId="0"/>
      <p:bldP spid="15160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title"/>
          </p:nvPr>
        </p:nvSpPr>
        <p:spPr>
          <a:xfrm>
            <a:off x="321815" y="276226"/>
            <a:ext cx="8500369" cy="701675"/>
          </a:xfrm>
        </p:spPr>
        <p:txBody>
          <a:bodyPr/>
          <a:lstStyle/>
          <a:p>
            <a:r>
              <a:rPr lang="hu-HU" sz="2800" b="1" dirty="0">
                <a:solidFill>
                  <a:schemeClr val="tx1"/>
                </a:solidFill>
                <a:latin typeface="Calibri" panose="020F0502020204030204" pitchFamily="34" charset="0"/>
              </a:rPr>
              <a:t>A </a:t>
            </a:r>
            <a:r>
              <a:rPr lang="hu-HU" sz="2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hatványkitevők alapján felírt lineáris </a:t>
            </a:r>
            <a:r>
              <a:rPr lang="hu-HU" sz="2800" b="1" dirty="0">
                <a:solidFill>
                  <a:schemeClr val="tx1"/>
                </a:solidFill>
                <a:latin typeface="Calibri" panose="020F0502020204030204" pitchFamily="34" charset="0"/>
              </a:rPr>
              <a:t>egyenletrendszer</a:t>
            </a:r>
          </a:p>
        </p:txBody>
      </p:sp>
      <p:graphicFrame>
        <p:nvGraphicFramePr>
          <p:cNvPr id="15258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1704735"/>
              </p:ext>
            </p:extLst>
          </p:nvPr>
        </p:nvGraphicFramePr>
        <p:xfrm>
          <a:off x="1030288" y="1135063"/>
          <a:ext cx="2565400" cy="623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769" name="Equation" r:id="rId3" imgW="939600" imgH="228600" progId="Equation.3">
                  <p:embed/>
                </p:oleObj>
              </mc:Choice>
              <mc:Fallback>
                <p:oleObj name="Equation" r:id="rId3" imgW="939600" imgH="228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0288" y="1135063"/>
                        <a:ext cx="2565400" cy="623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258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5382316"/>
              </p:ext>
            </p:extLst>
          </p:nvPr>
        </p:nvGraphicFramePr>
        <p:xfrm>
          <a:off x="1219200" y="1906588"/>
          <a:ext cx="5614988" cy="639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770" name="Equation" r:id="rId5" imgW="2006280" imgH="228600" progId="Equation.3">
                  <p:embed/>
                </p:oleObj>
              </mc:Choice>
              <mc:Fallback>
                <p:oleObj name="Equation" r:id="rId5" imgW="2006280" imgH="2286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906588"/>
                        <a:ext cx="5614988" cy="639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258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3398556"/>
              </p:ext>
            </p:extLst>
          </p:nvPr>
        </p:nvGraphicFramePr>
        <p:xfrm>
          <a:off x="1068388" y="2751138"/>
          <a:ext cx="2901950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771" name="Equation" r:id="rId7" imgW="1117440" imgH="228600" progId="Equation.3">
                  <p:embed/>
                </p:oleObj>
              </mc:Choice>
              <mc:Fallback>
                <p:oleObj name="Equation" r:id="rId7" imgW="1117440" imgH="2286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8388" y="2751138"/>
                        <a:ext cx="2901950" cy="593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2597" name="Text Box 21"/>
          <p:cNvSpPr txBox="1">
            <a:spLocks noChangeArrowheads="1"/>
          </p:cNvSpPr>
          <p:nvPr/>
        </p:nvSpPr>
        <p:spPr bwMode="auto">
          <a:xfrm>
            <a:off x="286196" y="3968380"/>
            <a:ext cx="8535988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Az egyenletek száma mindössze három, az ismeretleneké pedig hat. A megoldás csak akkor lehetséges, ha három ismeretlent felveszünk valamilyen értékkel</a:t>
            </a:r>
            <a:r>
              <a:rPr lang="hu-HU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. Pl. </a:t>
            </a:r>
            <a:r>
              <a:rPr lang="hu-HU" sz="2400" i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x</a:t>
            </a:r>
            <a:r>
              <a:rPr lang="hu-HU" sz="2400" i="1" baseline="-25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1</a:t>
            </a:r>
            <a:r>
              <a:rPr lang="hu-HU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; </a:t>
            </a:r>
            <a:r>
              <a:rPr lang="hu-HU" sz="2400" i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x</a:t>
            </a:r>
            <a:r>
              <a:rPr lang="hu-HU" sz="2400" i="1" baseline="-25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2</a:t>
            </a:r>
            <a:r>
              <a:rPr lang="hu-HU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; és </a:t>
            </a:r>
            <a:r>
              <a:rPr lang="hu-HU" sz="2400" i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x</a:t>
            </a:r>
            <a:r>
              <a:rPr lang="hu-HU" sz="2400" i="1" baseline="-25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3</a:t>
            </a:r>
            <a:r>
              <a:rPr lang="hu-HU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 legyen ez a három ismeretlen és a bizonyára a legegyszerűbb megoldásra vezető ‚0’ és ‚1’ értékeket vegyük fel.  </a:t>
            </a:r>
            <a:endParaRPr lang="hu-HU" sz="24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9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10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2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52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52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25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25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59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95263"/>
            <a:ext cx="8229600" cy="701675"/>
          </a:xfrm>
        </p:spPr>
        <p:txBody>
          <a:bodyPr/>
          <a:lstStyle/>
          <a:p>
            <a:r>
              <a:rPr lang="hu-HU" sz="3200" b="1" dirty="0">
                <a:solidFill>
                  <a:schemeClr val="tx1"/>
                </a:solidFill>
                <a:latin typeface="Calibri" panose="020F0502020204030204" pitchFamily="34" charset="0"/>
              </a:rPr>
              <a:t>A lineáris egyenletrendszer megoldása</a:t>
            </a:r>
          </a:p>
        </p:txBody>
      </p:sp>
      <p:sp>
        <p:nvSpPr>
          <p:cNvPr id="153620" name="Text Box 20"/>
          <p:cNvSpPr txBox="1">
            <a:spLocks noChangeArrowheads="1"/>
          </p:cNvSpPr>
          <p:nvPr/>
        </p:nvSpPr>
        <p:spPr bwMode="auto">
          <a:xfrm>
            <a:off x="608013" y="1639888"/>
            <a:ext cx="781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b="1" i="1">
                <a:solidFill>
                  <a:srgbClr val="FE2424"/>
                </a:solidFill>
              </a:rPr>
              <a:t>1</a:t>
            </a:r>
          </a:p>
        </p:txBody>
      </p:sp>
      <p:sp>
        <p:nvSpPr>
          <p:cNvPr id="153634" name="Text Box 34"/>
          <p:cNvSpPr txBox="1">
            <a:spLocks noChangeArrowheads="1"/>
          </p:cNvSpPr>
          <p:nvPr/>
        </p:nvSpPr>
        <p:spPr bwMode="auto">
          <a:xfrm>
            <a:off x="614363" y="2181225"/>
            <a:ext cx="781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b="1" i="1">
                <a:solidFill>
                  <a:srgbClr val="FE2424"/>
                </a:solidFill>
              </a:rPr>
              <a:t>1</a:t>
            </a:r>
          </a:p>
        </p:txBody>
      </p:sp>
      <p:sp>
        <p:nvSpPr>
          <p:cNvPr id="153635" name="Text Box 35"/>
          <p:cNvSpPr txBox="1">
            <a:spLocks noChangeArrowheads="1"/>
          </p:cNvSpPr>
          <p:nvPr/>
        </p:nvSpPr>
        <p:spPr bwMode="auto">
          <a:xfrm>
            <a:off x="622300" y="2736850"/>
            <a:ext cx="781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b="1" i="1">
                <a:solidFill>
                  <a:srgbClr val="FE2424"/>
                </a:solidFill>
              </a:rPr>
              <a:t>1</a:t>
            </a:r>
          </a:p>
        </p:txBody>
      </p:sp>
      <p:sp>
        <p:nvSpPr>
          <p:cNvPr id="153636" name="Text Box 36"/>
          <p:cNvSpPr txBox="1">
            <a:spLocks noChangeArrowheads="1"/>
          </p:cNvSpPr>
          <p:nvPr/>
        </p:nvSpPr>
        <p:spPr bwMode="auto">
          <a:xfrm>
            <a:off x="630238" y="3276600"/>
            <a:ext cx="781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b="1" i="1">
                <a:solidFill>
                  <a:srgbClr val="FE2424"/>
                </a:solidFill>
              </a:rPr>
              <a:t>1</a:t>
            </a:r>
          </a:p>
        </p:txBody>
      </p:sp>
      <p:sp>
        <p:nvSpPr>
          <p:cNvPr id="153637" name="Text Box 37"/>
          <p:cNvSpPr txBox="1">
            <a:spLocks noChangeArrowheads="1"/>
          </p:cNvSpPr>
          <p:nvPr/>
        </p:nvSpPr>
        <p:spPr bwMode="auto">
          <a:xfrm>
            <a:off x="1408113" y="2728913"/>
            <a:ext cx="781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b="1" i="1">
                <a:solidFill>
                  <a:srgbClr val="FE2424"/>
                </a:solidFill>
              </a:rPr>
              <a:t>1</a:t>
            </a:r>
          </a:p>
        </p:txBody>
      </p:sp>
      <p:sp>
        <p:nvSpPr>
          <p:cNvPr id="153638" name="Text Box 38"/>
          <p:cNvSpPr txBox="1">
            <a:spLocks noChangeArrowheads="1"/>
          </p:cNvSpPr>
          <p:nvPr/>
        </p:nvSpPr>
        <p:spPr bwMode="auto">
          <a:xfrm>
            <a:off x="1414463" y="3284538"/>
            <a:ext cx="781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b="1" i="1">
                <a:solidFill>
                  <a:srgbClr val="FE2424"/>
                </a:solidFill>
              </a:rPr>
              <a:t>1</a:t>
            </a:r>
          </a:p>
        </p:txBody>
      </p:sp>
      <p:sp>
        <p:nvSpPr>
          <p:cNvPr id="153639" name="Text Box 39"/>
          <p:cNvSpPr txBox="1">
            <a:spLocks noChangeArrowheads="1"/>
          </p:cNvSpPr>
          <p:nvPr/>
        </p:nvSpPr>
        <p:spPr bwMode="auto">
          <a:xfrm>
            <a:off x="1406525" y="4953000"/>
            <a:ext cx="781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b="1" i="1">
                <a:solidFill>
                  <a:srgbClr val="FE2424"/>
                </a:solidFill>
              </a:rPr>
              <a:t>1</a:t>
            </a:r>
          </a:p>
        </p:txBody>
      </p:sp>
      <p:sp>
        <p:nvSpPr>
          <p:cNvPr id="153640" name="Text Box 40"/>
          <p:cNvSpPr txBox="1">
            <a:spLocks noChangeArrowheads="1"/>
          </p:cNvSpPr>
          <p:nvPr/>
        </p:nvSpPr>
        <p:spPr bwMode="auto">
          <a:xfrm>
            <a:off x="1414463" y="5480050"/>
            <a:ext cx="781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b="1" i="1">
                <a:solidFill>
                  <a:srgbClr val="FE2424"/>
                </a:solidFill>
              </a:rPr>
              <a:t>1</a:t>
            </a:r>
          </a:p>
        </p:txBody>
      </p:sp>
      <p:sp>
        <p:nvSpPr>
          <p:cNvPr id="153641" name="Text Box 41"/>
          <p:cNvSpPr txBox="1">
            <a:spLocks noChangeArrowheads="1"/>
          </p:cNvSpPr>
          <p:nvPr/>
        </p:nvSpPr>
        <p:spPr bwMode="auto">
          <a:xfrm>
            <a:off x="2246313" y="2181225"/>
            <a:ext cx="781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b="1" i="1">
                <a:solidFill>
                  <a:srgbClr val="FE2424"/>
                </a:solidFill>
              </a:rPr>
              <a:t>1</a:t>
            </a:r>
          </a:p>
        </p:txBody>
      </p:sp>
      <p:sp>
        <p:nvSpPr>
          <p:cNvPr id="153642" name="Text Box 42"/>
          <p:cNvSpPr txBox="1">
            <a:spLocks noChangeArrowheads="1"/>
          </p:cNvSpPr>
          <p:nvPr/>
        </p:nvSpPr>
        <p:spPr bwMode="auto">
          <a:xfrm>
            <a:off x="2222500" y="3316288"/>
            <a:ext cx="781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b="1" i="1">
                <a:solidFill>
                  <a:srgbClr val="FE2424"/>
                </a:solidFill>
              </a:rPr>
              <a:t>1</a:t>
            </a:r>
          </a:p>
        </p:txBody>
      </p:sp>
      <p:sp>
        <p:nvSpPr>
          <p:cNvPr id="153643" name="Text Box 43"/>
          <p:cNvSpPr txBox="1">
            <a:spLocks noChangeArrowheads="1"/>
          </p:cNvSpPr>
          <p:nvPr/>
        </p:nvSpPr>
        <p:spPr bwMode="auto">
          <a:xfrm>
            <a:off x="2214563" y="4389438"/>
            <a:ext cx="781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b="1" i="1">
                <a:solidFill>
                  <a:srgbClr val="FE2424"/>
                </a:solidFill>
              </a:rPr>
              <a:t>1</a:t>
            </a:r>
          </a:p>
        </p:txBody>
      </p:sp>
      <p:sp>
        <p:nvSpPr>
          <p:cNvPr id="153644" name="Text Box 44"/>
          <p:cNvSpPr txBox="1">
            <a:spLocks noChangeArrowheads="1"/>
          </p:cNvSpPr>
          <p:nvPr/>
        </p:nvSpPr>
        <p:spPr bwMode="auto">
          <a:xfrm>
            <a:off x="2238375" y="5478463"/>
            <a:ext cx="781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b="1" i="1">
                <a:solidFill>
                  <a:srgbClr val="FE2424"/>
                </a:solidFill>
              </a:rPr>
              <a:t>1</a:t>
            </a:r>
          </a:p>
        </p:txBody>
      </p:sp>
      <p:sp>
        <p:nvSpPr>
          <p:cNvPr id="153645" name="Text Box 45"/>
          <p:cNvSpPr txBox="1">
            <a:spLocks noChangeArrowheads="1"/>
          </p:cNvSpPr>
          <p:nvPr/>
        </p:nvSpPr>
        <p:spPr bwMode="auto">
          <a:xfrm>
            <a:off x="3130550" y="2744788"/>
            <a:ext cx="781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b="1" i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53646" name="Text Box 46"/>
          <p:cNvSpPr txBox="1">
            <a:spLocks noChangeArrowheads="1"/>
          </p:cNvSpPr>
          <p:nvPr/>
        </p:nvSpPr>
        <p:spPr bwMode="auto">
          <a:xfrm>
            <a:off x="3121025" y="1654175"/>
            <a:ext cx="781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b="1" i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53647" name="Text Box 47"/>
          <p:cNvSpPr txBox="1">
            <a:spLocks noChangeArrowheads="1"/>
          </p:cNvSpPr>
          <p:nvPr/>
        </p:nvSpPr>
        <p:spPr bwMode="auto">
          <a:xfrm>
            <a:off x="3130550" y="4373563"/>
            <a:ext cx="781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b="1" i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53648" name="Text Box 48"/>
          <p:cNvSpPr txBox="1">
            <a:spLocks noChangeArrowheads="1"/>
          </p:cNvSpPr>
          <p:nvPr/>
        </p:nvSpPr>
        <p:spPr bwMode="auto">
          <a:xfrm>
            <a:off x="3135313" y="5480050"/>
            <a:ext cx="781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b="1" i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53649" name="Text Box 49"/>
          <p:cNvSpPr txBox="1">
            <a:spLocks noChangeArrowheads="1"/>
          </p:cNvSpPr>
          <p:nvPr/>
        </p:nvSpPr>
        <p:spPr bwMode="auto">
          <a:xfrm>
            <a:off x="4151313" y="4375150"/>
            <a:ext cx="781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b="1" i="1">
                <a:solidFill>
                  <a:schemeClr val="tx1"/>
                </a:solidFill>
              </a:rPr>
              <a:t>-1</a:t>
            </a:r>
          </a:p>
        </p:txBody>
      </p:sp>
      <p:sp>
        <p:nvSpPr>
          <p:cNvPr id="153650" name="Text Box 50"/>
          <p:cNvSpPr txBox="1">
            <a:spLocks noChangeArrowheads="1"/>
          </p:cNvSpPr>
          <p:nvPr/>
        </p:nvSpPr>
        <p:spPr bwMode="auto">
          <a:xfrm>
            <a:off x="5087938" y="4383088"/>
            <a:ext cx="781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b="1" i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53651" name="Text Box 51"/>
          <p:cNvSpPr txBox="1">
            <a:spLocks noChangeArrowheads="1"/>
          </p:cNvSpPr>
          <p:nvPr/>
        </p:nvSpPr>
        <p:spPr bwMode="auto">
          <a:xfrm>
            <a:off x="5080000" y="5487988"/>
            <a:ext cx="781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b="1" i="1">
                <a:solidFill>
                  <a:schemeClr val="tx1"/>
                </a:solidFill>
              </a:rPr>
              <a:t>-1</a:t>
            </a:r>
          </a:p>
        </p:txBody>
      </p:sp>
      <p:sp>
        <p:nvSpPr>
          <p:cNvPr id="153652" name="Text Box 52"/>
          <p:cNvSpPr txBox="1">
            <a:spLocks noChangeArrowheads="1"/>
          </p:cNvSpPr>
          <p:nvPr/>
        </p:nvSpPr>
        <p:spPr bwMode="auto">
          <a:xfrm>
            <a:off x="4113213" y="5480050"/>
            <a:ext cx="781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b="1" i="1">
                <a:solidFill>
                  <a:schemeClr val="tx1"/>
                </a:solidFill>
              </a:rPr>
              <a:t>-1</a:t>
            </a:r>
          </a:p>
        </p:txBody>
      </p:sp>
      <p:sp>
        <p:nvSpPr>
          <p:cNvPr id="153653" name="Text Box 53"/>
          <p:cNvSpPr txBox="1">
            <a:spLocks noChangeArrowheads="1"/>
          </p:cNvSpPr>
          <p:nvPr/>
        </p:nvSpPr>
        <p:spPr bwMode="auto">
          <a:xfrm>
            <a:off x="5073650" y="3819525"/>
            <a:ext cx="781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b="1" i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153654" name="Text Box 54"/>
          <p:cNvSpPr txBox="1">
            <a:spLocks noChangeArrowheads="1"/>
          </p:cNvSpPr>
          <p:nvPr/>
        </p:nvSpPr>
        <p:spPr bwMode="auto">
          <a:xfrm>
            <a:off x="5094288" y="2768600"/>
            <a:ext cx="781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b="1" i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153655" name="Text Box 55"/>
          <p:cNvSpPr txBox="1">
            <a:spLocks noChangeArrowheads="1"/>
          </p:cNvSpPr>
          <p:nvPr/>
        </p:nvSpPr>
        <p:spPr bwMode="auto">
          <a:xfrm>
            <a:off x="4092575" y="3813175"/>
            <a:ext cx="781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b="1" i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153656" name="Text Box 56"/>
          <p:cNvSpPr txBox="1">
            <a:spLocks noChangeArrowheads="1"/>
          </p:cNvSpPr>
          <p:nvPr/>
        </p:nvSpPr>
        <p:spPr bwMode="auto">
          <a:xfrm>
            <a:off x="4097338" y="4965700"/>
            <a:ext cx="781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b="1" i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153657" name="Text Box 57"/>
          <p:cNvSpPr txBox="1">
            <a:spLocks noChangeArrowheads="1"/>
          </p:cNvSpPr>
          <p:nvPr/>
        </p:nvSpPr>
        <p:spPr bwMode="auto">
          <a:xfrm>
            <a:off x="3141663" y="3808413"/>
            <a:ext cx="781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b="1" i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153658" name="Text Box 58"/>
          <p:cNvSpPr txBox="1">
            <a:spLocks noChangeArrowheads="1"/>
          </p:cNvSpPr>
          <p:nvPr/>
        </p:nvSpPr>
        <p:spPr bwMode="auto">
          <a:xfrm>
            <a:off x="3116263" y="4991100"/>
            <a:ext cx="781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b="1" i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153659" name="Text Box 59"/>
          <p:cNvSpPr txBox="1">
            <a:spLocks noChangeArrowheads="1"/>
          </p:cNvSpPr>
          <p:nvPr/>
        </p:nvSpPr>
        <p:spPr bwMode="auto">
          <a:xfrm>
            <a:off x="2222500" y="4949825"/>
            <a:ext cx="781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b="1" i="1">
                <a:solidFill>
                  <a:srgbClr val="FE2424"/>
                </a:solidFill>
              </a:rPr>
              <a:t>0</a:t>
            </a:r>
          </a:p>
        </p:txBody>
      </p:sp>
      <p:sp>
        <p:nvSpPr>
          <p:cNvPr id="153660" name="Text Box 60"/>
          <p:cNvSpPr txBox="1">
            <a:spLocks noChangeArrowheads="1"/>
          </p:cNvSpPr>
          <p:nvPr/>
        </p:nvSpPr>
        <p:spPr bwMode="auto">
          <a:xfrm>
            <a:off x="2227263" y="3840163"/>
            <a:ext cx="781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b="1" i="1">
                <a:solidFill>
                  <a:srgbClr val="FE2424"/>
                </a:solidFill>
              </a:rPr>
              <a:t>0</a:t>
            </a:r>
          </a:p>
        </p:txBody>
      </p:sp>
      <p:sp>
        <p:nvSpPr>
          <p:cNvPr id="153661" name="Text Box 61"/>
          <p:cNvSpPr txBox="1">
            <a:spLocks noChangeArrowheads="1"/>
          </p:cNvSpPr>
          <p:nvPr/>
        </p:nvSpPr>
        <p:spPr bwMode="auto">
          <a:xfrm>
            <a:off x="2230438" y="2759075"/>
            <a:ext cx="781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b="1" i="1">
                <a:solidFill>
                  <a:srgbClr val="FE2424"/>
                </a:solidFill>
              </a:rPr>
              <a:t>0</a:t>
            </a:r>
          </a:p>
        </p:txBody>
      </p:sp>
      <p:sp>
        <p:nvSpPr>
          <p:cNvPr id="153662" name="Text Box 62"/>
          <p:cNvSpPr txBox="1">
            <a:spLocks noChangeArrowheads="1"/>
          </p:cNvSpPr>
          <p:nvPr/>
        </p:nvSpPr>
        <p:spPr bwMode="auto">
          <a:xfrm>
            <a:off x="2236788" y="1633538"/>
            <a:ext cx="781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b="1" i="1">
                <a:solidFill>
                  <a:srgbClr val="FE2424"/>
                </a:solidFill>
              </a:rPr>
              <a:t>0</a:t>
            </a:r>
          </a:p>
        </p:txBody>
      </p:sp>
      <p:sp>
        <p:nvSpPr>
          <p:cNvPr id="153663" name="Text Box 63"/>
          <p:cNvSpPr txBox="1">
            <a:spLocks noChangeArrowheads="1"/>
          </p:cNvSpPr>
          <p:nvPr/>
        </p:nvSpPr>
        <p:spPr bwMode="auto">
          <a:xfrm>
            <a:off x="1389063" y="4395788"/>
            <a:ext cx="781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b="1" i="1">
                <a:solidFill>
                  <a:srgbClr val="FE2424"/>
                </a:solidFill>
              </a:rPr>
              <a:t>0</a:t>
            </a:r>
          </a:p>
        </p:txBody>
      </p:sp>
      <p:sp>
        <p:nvSpPr>
          <p:cNvPr id="153664" name="Text Box 64"/>
          <p:cNvSpPr txBox="1">
            <a:spLocks noChangeArrowheads="1"/>
          </p:cNvSpPr>
          <p:nvPr/>
        </p:nvSpPr>
        <p:spPr bwMode="auto">
          <a:xfrm>
            <a:off x="1409700" y="3827463"/>
            <a:ext cx="781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b="1" i="1">
                <a:solidFill>
                  <a:srgbClr val="FE2424"/>
                </a:solidFill>
              </a:rPr>
              <a:t>0</a:t>
            </a:r>
          </a:p>
        </p:txBody>
      </p:sp>
      <p:sp>
        <p:nvSpPr>
          <p:cNvPr id="153665" name="Text Box 65"/>
          <p:cNvSpPr txBox="1">
            <a:spLocks noChangeArrowheads="1"/>
          </p:cNvSpPr>
          <p:nvPr/>
        </p:nvSpPr>
        <p:spPr bwMode="auto">
          <a:xfrm>
            <a:off x="1398588" y="2205038"/>
            <a:ext cx="781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b="1" i="1">
                <a:solidFill>
                  <a:srgbClr val="FE2424"/>
                </a:solidFill>
              </a:rPr>
              <a:t>0</a:t>
            </a:r>
          </a:p>
        </p:txBody>
      </p:sp>
      <p:sp>
        <p:nvSpPr>
          <p:cNvPr id="153666" name="Text Box 66"/>
          <p:cNvSpPr txBox="1">
            <a:spLocks noChangeArrowheads="1"/>
          </p:cNvSpPr>
          <p:nvPr/>
        </p:nvSpPr>
        <p:spPr bwMode="auto">
          <a:xfrm>
            <a:off x="1389063" y="1652588"/>
            <a:ext cx="781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b="1" i="1">
                <a:solidFill>
                  <a:srgbClr val="FE2424"/>
                </a:solidFill>
              </a:rPr>
              <a:t>0</a:t>
            </a:r>
          </a:p>
        </p:txBody>
      </p:sp>
      <p:sp>
        <p:nvSpPr>
          <p:cNvPr id="153667" name="Text Box 67"/>
          <p:cNvSpPr txBox="1">
            <a:spLocks noChangeArrowheads="1"/>
          </p:cNvSpPr>
          <p:nvPr/>
        </p:nvSpPr>
        <p:spPr bwMode="auto">
          <a:xfrm>
            <a:off x="619125" y="5470525"/>
            <a:ext cx="781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b="1" i="1">
                <a:solidFill>
                  <a:srgbClr val="FE2424"/>
                </a:solidFill>
              </a:rPr>
              <a:t>0</a:t>
            </a:r>
          </a:p>
        </p:txBody>
      </p:sp>
      <p:sp>
        <p:nvSpPr>
          <p:cNvPr id="153668" name="Text Box 68"/>
          <p:cNvSpPr txBox="1">
            <a:spLocks noChangeArrowheads="1"/>
          </p:cNvSpPr>
          <p:nvPr/>
        </p:nvSpPr>
        <p:spPr bwMode="auto">
          <a:xfrm>
            <a:off x="608013" y="4948238"/>
            <a:ext cx="781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b="1" i="1">
                <a:solidFill>
                  <a:srgbClr val="FE2424"/>
                </a:solidFill>
              </a:rPr>
              <a:t>0</a:t>
            </a:r>
          </a:p>
        </p:txBody>
      </p:sp>
      <p:sp>
        <p:nvSpPr>
          <p:cNvPr id="153669" name="Text Box 69"/>
          <p:cNvSpPr txBox="1">
            <a:spLocks noChangeArrowheads="1"/>
          </p:cNvSpPr>
          <p:nvPr/>
        </p:nvSpPr>
        <p:spPr bwMode="auto">
          <a:xfrm>
            <a:off x="596900" y="4394200"/>
            <a:ext cx="781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b="1" i="1">
                <a:solidFill>
                  <a:srgbClr val="FE2424"/>
                </a:solidFill>
              </a:rPr>
              <a:t>0</a:t>
            </a:r>
          </a:p>
        </p:txBody>
      </p:sp>
      <p:sp>
        <p:nvSpPr>
          <p:cNvPr id="153670" name="Text Box 70"/>
          <p:cNvSpPr txBox="1">
            <a:spLocks noChangeArrowheads="1"/>
          </p:cNvSpPr>
          <p:nvPr/>
        </p:nvSpPr>
        <p:spPr bwMode="auto">
          <a:xfrm>
            <a:off x="617538" y="3827463"/>
            <a:ext cx="781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b="1" i="1">
                <a:solidFill>
                  <a:srgbClr val="FE2424"/>
                </a:solidFill>
              </a:rPr>
              <a:t>0</a:t>
            </a:r>
          </a:p>
        </p:txBody>
      </p:sp>
      <p:sp>
        <p:nvSpPr>
          <p:cNvPr id="153671" name="Text Box 71"/>
          <p:cNvSpPr txBox="1">
            <a:spLocks noChangeArrowheads="1"/>
          </p:cNvSpPr>
          <p:nvPr/>
        </p:nvSpPr>
        <p:spPr bwMode="auto">
          <a:xfrm>
            <a:off x="5091113" y="1649413"/>
            <a:ext cx="781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b="1" i="1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53672" name="Text Box 72"/>
          <p:cNvSpPr txBox="1">
            <a:spLocks noChangeArrowheads="1"/>
          </p:cNvSpPr>
          <p:nvPr/>
        </p:nvSpPr>
        <p:spPr bwMode="auto">
          <a:xfrm>
            <a:off x="3141663" y="3297238"/>
            <a:ext cx="781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b="1" i="1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53673" name="Text Box 73"/>
          <p:cNvSpPr txBox="1">
            <a:spLocks noChangeArrowheads="1"/>
          </p:cNvSpPr>
          <p:nvPr/>
        </p:nvSpPr>
        <p:spPr bwMode="auto">
          <a:xfrm>
            <a:off x="3132138" y="2187575"/>
            <a:ext cx="781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b="1" i="1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53674" name="Text Box 74"/>
          <p:cNvSpPr txBox="1">
            <a:spLocks noChangeArrowheads="1"/>
          </p:cNvSpPr>
          <p:nvPr/>
        </p:nvSpPr>
        <p:spPr bwMode="auto">
          <a:xfrm>
            <a:off x="4113213" y="2751138"/>
            <a:ext cx="781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b="1" i="1">
                <a:solidFill>
                  <a:schemeClr val="tx1"/>
                </a:solidFill>
              </a:rPr>
              <a:t>-2</a:t>
            </a:r>
          </a:p>
        </p:txBody>
      </p:sp>
      <p:sp>
        <p:nvSpPr>
          <p:cNvPr id="153675" name="Text Box 75"/>
          <p:cNvSpPr txBox="1">
            <a:spLocks noChangeArrowheads="1"/>
          </p:cNvSpPr>
          <p:nvPr/>
        </p:nvSpPr>
        <p:spPr bwMode="auto">
          <a:xfrm>
            <a:off x="4133850" y="1639888"/>
            <a:ext cx="781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b="1" i="1">
                <a:solidFill>
                  <a:schemeClr val="tx1"/>
                </a:solidFill>
              </a:rPr>
              <a:t>-2</a:t>
            </a:r>
          </a:p>
        </p:txBody>
      </p:sp>
      <p:sp>
        <p:nvSpPr>
          <p:cNvPr id="153676" name="Text Box 76"/>
          <p:cNvSpPr txBox="1">
            <a:spLocks noChangeArrowheads="1"/>
          </p:cNvSpPr>
          <p:nvPr/>
        </p:nvSpPr>
        <p:spPr bwMode="auto">
          <a:xfrm>
            <a:off x="5084763" y="4945063"/>
            <a:ext cx="781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b="1" i="1">
                <a:solidFill>
                  <a:schemeClr val="tx1"/>
                </a:solidFill>
              </a:rPr>
              <a:t>-2</a:t>
            </a:r>
          </a:p>
        </p:txBody>
      </p:sp>
      <p:sp>
        <p:nvSpPr>
          <p:cNvPr id="153677" name="Text Box 77"/>
          <p:cNvSpPr txBox="1">
            <a:spLocks noChangeArrowheads="1"/>
          </p:cNvSpPr>
          <p:nvPr/>
        </p:nvSpPr>
        <p:spPr bwMode="auto">
          <a:xfrm>
            <a:off x="4113213" y="3308350"/>
            <a:ext cx="781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b="1" i="1">
                <a:solidFill>
                  <a:schemeClr val="tx1"/>
                </a:solidFill>
              </a:rPr>
              <a:t>-3</a:t>
            </a:r>
          </a:p>
        </p:txBody>
      </p:sp>
      <p:sp>
        <p:nvSpPr>
          <p:cNvPr id="153678" name="Text Box 78"/>
          <p:cNvSpPr txBox="1">
            <a:spLocks noChangeArrowheads="1"/>
          </p:cNvSpPr>
          <p:nvPr/>
        </p:nvSpPr>
        <p:spPr bwMode="auto">
          <a:xfrm>
            <a:off x="4117975" y="2197100"/>
            <a:ext cx="781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b="1" i="1">
                <a:solidFill>
                  <a:schemeClr val="tx1"/>
                </a:solidFill>
              </a:rPr>
              <a:t>-3</a:t>
            </a:r>
          </a:p>
        </p:txBody>
      </p:sp>
      <p:sp>
        <p:nvSpPr>
          <p:cNvPr id="153679" name="Text Box 79"/>
          <p:cNvSpPr txBox="1">
            <a:spLocks noChangeArrowheads="1"/>
          </p:cNvSpPr>
          <p:nvPr/>
        </p:nvSpPr>
        <p:spPr bwMode="auto">
          <a:xfrm>
            <a:off x="5089525" y="2190750"/>
            <a:ext cx="781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b="1" i="1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53680" name="Text Box 80"/>
          <p:cNvSpPr txBox="1">
            <a:spLocks noChangeArrowheads="1"/>
          </p:cNvSpPr>
          <p:nvPr/>
        </p:nvSpPr>
        <p:spPr bwMode="auto">
          <a:xfrm>
            <a:off x="5060950" y="3287713"/>
            <a:ext cx="781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b="1" i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53684" name="Text Box 84"/>
          <p:cNvSpPr txBox="1">
            <a:spLocks noChangeArrowheads="1"/>
          </p:cNvSpPr>
          <p:nvPr/>
        </p:nvSpPr>
        <p:spPr bwMode="auto">
          <a:xfrm>
            <a:off x="5084763" y="1079500"/>
            <a:ext cx="781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b="1" i="1">
                <a:solidFill>
                  <a:schemeClr val="tx1"/>
                </a:solidFill>
              </a:rPr>
              <a:t>x</a:t>
            </a:r>
            <a:r>
              <a:rPr lang="hu-HU" sz="2400" b="1" i="1" baseline="-2500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153685" name="Text Box 85"/>
          <p:cNvSpPr txBox="1">
            <a:spLocks noChangeArrowheads="1"/>
          </p:cNvSpPr>
          <p:nvPr/>
        </p:nvSpPr>
        <p:spPr bwMode="auto">
          <a:xfrm>
            <a:off x="4144963" y="1084263"/>
            <a:ext cx="781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b="1" i="1">
                <a:solidFill>
                  <a:schemeClr val="tx1"/>
                </a:solidFill>
              </a:rPr>
              <a:t>x</a:t>
            </a:r>
            <a:r>
              <a:rPr lang="hu-HU" sz="2400" b="1" i="1" baseline="-2500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153686" name="Text Box 86"/>
          <p:cNvSpPr txBox="1">
            <a:spLocks noChangeArrowheads="1"/>
          </p:cNvSpPr>
          <p:nvPr/>
        </p:nvSpPr>
        <p:spPr bwMode="auto">
          <a:xfrm>
            <a:off x="3171825" y="1089025"/>
            <a:ext cx="781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b="1" i="1">
                <a:solidFill>
                  <a:schemeClr val="tx1"/>
                </a:solidFill>
              </a:rPr>
              <a:t>x</a:t>
            </a:r>
            <a:r>
              <a:rPr lang="hu-HU" sz="2400" b="1" i="1" baseline="-2500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53687" name="Text Box 87"/>
          <p:cNvSpPr txBox="1">
            <a:spLocks noChangeArrowheads="1"/>
          </p:cNvSpPr>
          <p:nvPr/>
        </p:nvSpPr>
        <p:spPr bwMode="auto">
          <a:xfrm>
            <a:off x="2201863" y="1079500"/>
            <a:ext cx="781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b="1" i="1">
                <a:solidFill>
                  <a:srgbClr val="00B050"/>
                </a:solidFill>
              </a:rPr>
              <a:t>x</a:t>
            </a:r>
            <a:r>
              <a:rPr lang="hu-HU" sz="2400" b="1" i="1" baseline="-25000">
                <a:solidFill>
                  <a:srgbClr val="00B050"/>
                </a:solidFill>
              </a:rPr>
              <a:t>3</a:t>
            </a:r>
          </a:p>
        </p:txBody>
      </p:sp>
      <p:sp>
        <p:nvSpPr>
          <p:cNvPr id="153688" name="Text Box 88"/>
          <p:cNvSpPr txBox="1">
            <a:spLocks noChangeArrowheads="1"/>
          </p:cNvSpPr>
          <p:nvPr/>
        </p:nvSpPr>
        <p:spPr bwMode="auto">
          <a:xfrm>
            <a:off x="1398588" y="1082675"/>
            <a:ext cx="781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b="1" i="1">
                <a:solidFill>
                  <a:srgbClr val="00B050"/>
                </a:solidFill>
              </a:rPr>
              <a:t>x</a:t>
            </a:r>
            <a:r>
              <a:rPr lang="hu-HU" sz="2400" b="1" i="1" baseline="-25000">
                <a:solidFill>
                  <a:srgbClr val="00B050"/>
                </a:solidFill>
              </a:rPr>
              <a:t>2</a:t>
            </a:r>
          </a:p>
        </p:txBody>
      </p:sp>
      <p:sp>
        <p:nvSpPr>
          <p:cNvPr id="153689" name="Text Box 89"/>
          <p:cNvSpPr txBox="1">
            <a:spLocks noChangeArrowheads="1"/>
          </p:cNvSpPr>
          <p:nvPr/>
        </p:nvSpPr>
        <p:spPr bwMode="auto">
          <a:xfrm>
            <a:off x="614363" y="1087438"/>
            <a:ext cx="781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b="1" i="1">
                <a:solidFill>
                  <a:srgbClr val="00B050"/>
                </a:solidFill>
              </a:rPr>
              <a:t>x</a:t>
            </a:r>
            <a:r>
              <a:rPr lang="hu-HU" sz="2400" b="1" i="1" baseline="-25000">
                <a:solidFill>
                  <a:srgbClr val="00B050"/>
                </a:solidFill>
              </a:rPr>
              <a:t>1</a:t>
            </a:r>
          </a:p>
        </p:txBody>
      </p:sp>
      <p:sp>
        <p:nvSpPr>
          <p:cNvPr id="153691" name="Rectangle 91"/>
          <p:cNvSpPr>
            <a:spLocks noChangeArrowheads="1"/>
          </p:cNvSpPr>
          <p:nvPr/>
        </p:nvSpPr>
        <p:spPr bwMode="auto">
          <a:xfrm>
            <a:off x="0" y="3205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graphicFrame>
        <p:nvGraphicFramePr>
          <p:cNvPr id="153690" name="Object 9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1256854"/>
              </p:ext>
            </p:extLst>
          </p:nvPr>
        </p:nvGraphicFramePr>
        <p:xfrm>
          <a:off x="6126163" y="965200"/>
          <a:ext cx="1466850" cy="757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116" name="Egyenlet" r:id="rId3" imgW="863225" imgH="444307" progId="Equation.3">
                  <p:embed/>
                </p:oleObj>
              </mc:Choice>
              <mc:Fallback>
                <p:oleObj name="Egyenlet" r:id="rId3" imgW="863225" imgH="444307" progId="Equation.3">
                  <p:embed/>
                  <p:pic>
                    <p:nvPicPr>
                      <p:cNvPr id="0" name="Object 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26163" y="965200"/>
                        <a:ext cx="1466850" cy="75723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93" name="Rectangle 93"/>
          <p:cNvSpPr>
            <a:spLocks noChangeArrowheads="1"/>
          </p:cNvSpPr>
          <p:nvPr/>
        </p:nvSpPr>
        <p:spPr bwMode="auto">
          <a:xfrm>
            <a:off x="0" y="3205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graphicFrame>
        <p:nvGraphicFramePr>
          <p:cNvPr id="153692" name="Object 9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4092409"/>
              </p:ext>
            </p:extLst>
          </p:nvPr>
        </p:nvGraphicFramePr>
        <p:xfrm>
          <a:off x="6143625" y="1831975"/>
          <a:ext cx="1909763" cy="781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117" name="Egyenlet" r:id="rId5" imgW="1091726" imgH="444307" progId="Equation.3">
                  <p:embed/>
                </p:oleObj>
              </mc:Choice>
              <mc:Fallback>
                <p:oleObj name="Egyenlet" r:id="rId5" imgW="1091726" imgH="444307" progId="Equation.3">
                  <p:embed/>
                  <p:pic>
                    <p:nvPicPr>
                      <p:cNvPr id="0" name="Object 9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43625" y="1831975"/>
                        <a:ext cx="1909763" cy="7810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95" name="Rectangle 95"/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graphicFrame>
        <p:nvGraphicFramePr>
          <p:cNvPr id="153694" name="Object 9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5138730"/>
              </p:ext>
            </p:extLst>
          </p:nvPr>
        </p:nvGraphicFramePr>
        <p:xfrm>
          <a:off x="6157913" y="2701925"/>
          <a:ext cx="1589087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118" name="Egyenlet" r:id="rId7" imgW="863225" imgH="418918" progId="Equation.3">
                  <p:embed/>
                </p:oleObj>
              </mc:Choice>
              <mc:Fallback>
                <p:oleObj name="Egyenlet" r:id="rId7" imgW="863225" imgH="418918" progId="Equation.3">
                  <p:embed/>
                  <p:pic>
                    <p:nvPicPr>
                      <p:cNvPr id="0" name="Object 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7913" y="2701925"/>
                        <a:ext cx="1589087" cy="7683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97" name="Rectangle 97"/>
          <p:cNvSpPr>
            <a:spLocks noChangeArrowheads="1"/>
          </p:cNvSpPr>
          <p:nvPr/>
        </p:nvSpPr>
        <p:spPr bwMode="auto">
          <a:xfrm>
            <a:off x="0" y="3205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graphicFrame>
        <p:nvGraphicFramePr>
          <p:cNvPr id="153696" name="Object 9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0958293"/>
              </p:ext>
            </p:extLst>
          </p:nvPr>
        </p:nvGraphicFramePr>
        <p:xfrm>
          <a:off x="6156325" y="3571875"/>
          <a:ext cx="2119313" cy="784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119" name="Egyenlet" r:id="rId9" imgW="1205977" imgH="444307" progId="Equation.3">
                  <p:embed/>
                </p:oleObj>
              </mc:Choice>
              <mc:Fallback>
                <p:oleObj name="Egyenlet" r:id="rId9" imgW="1205977" imgH="444307" progId="Equation.3">
                  <p:embed/>
                  <p:pic>
                    <p:nvPicPr>
                      <p:cNvPr id="0" name="Object 9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6325" y="3571875"/>
                        <a:ext cx="2119313" cy="7842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99" name="Rectangle 99"/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graphicFrame>
        <p:nvGraphicFramePr>
          <p:cNvPr id="153698" name="Object 9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0362114"/>
              </p:ext>
            </p:extLst>
          </p:nvPr>
        </p:nvGraphicFramePr>
        <p:xfrm>
          <a:off x="6170613" y="4437063"/>
          <a:ext cx="1390650" cy="755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120" name="Egyenlet" r:id="rId11" imgW="774364" imgH="418918" progId="Equation.3">
                  <p:embed/>
                </p:oleObj>
              </mc:Choice>
              <mc:Fallback>
                <p:oleObj name="Egyenlet" r:id="rId11" imgW="774364" imgH="418918" progId="Equation.3">
                  <p:embed/>
                  <p:pic>
                    <p:nvPicPr>
                      <p:cNvPr id="0" name="Object 9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0613" y="4437063"/>
                        <a:ext cx="1390650" cy="7556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701" name="Rectangle 101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graphicFrame>
        <p:nvGraphicFramePr>
          <p:cNvPr id="153700" name="Object 10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2396776"/>
              </p:ext>
            </p:extLst>
          </p:nvPr>
        </p:nvGraphicFramePr>
        <p:xfrm>
          <a:off x="6188075" y="5353050"/>
          <a:ext cx="1035050" cy="757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121" name="Egyenlet" r:id="rId13" imgW="533169" imgH="393529" progId="Equation.3">
                  <p:embed/>
                </p:oleObj>
              </mc:Choice>
              <mc:Fallback>
                <p:oleObj name="Egyenlet" r:id="rId13" imgW="533169" imgH="393529" progId="Equation.3">
                  <p:embed/>
                  <p:pic>
                    <p:nvPicPr>
                      <p:cNvPr id="0" name="Object 10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88075" y="5353050"/>
                        <a:ext cx="1035050" cy="75723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703" name="Rectangle 103"/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graphicFrame>
        <p:nvGraphicFramePr>
          <p:cNvPr id="153702" name="Object 10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7937800"/>
              </p:ext>
            </p:extLst>
          </p:nvPr>
        </p:nvGraphicFramePr>
        <p:xfrm>
          <a:off x="7604125" y="5349875"/>
          <a:ext cx="1260475" cy="769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122" name="Egyenlet" r:id="rId15" imgW="685800" imgH="419100" progId="Equation.3">
                  <p:embed/>
                </p:oleObj>
              </mc:Choice>
              <mc:Fallback>
                <p:oleObj name="Egyenlet" r:id="rId15" imgW="685800" imgH="419100" progId="Equation.3">
                  <p:embed/>
                  <p:pic>
                    <p:nvPicPr>
                      <p:cNvPr id="0" name="Object 10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04125" y="5349875"/>
                        <a:ext cx="1260475" cy="76993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53723" name="Group 123"/>
          <p:cNvGrpSpPr>
            <a:grpSpLocks/>
          </p:cNvGrpSpPr>
          <p:nvPr/>
        </p:nvGrpSpPr>
        <p:grpSpPr bwMode="auto">
          <a:xfrm>
            <a:off x="561975" y="1093788"/>
            <a:ext cx="5392738" cy="4887912"/>
            <a:chOff x="364" y="689"/>
            <a:chExt cx="3397" cy="3079"/>
          </a:xfrm>
        </p:grpSpPr>
        <p:grpSp>
          <p:nvGrpSpPr>
            <p:cNvPr id="153704" name="Group 104"/>
            <p:cNvGrpSpPr>
              <a:grpSpLocks/>
            </p:cNvGrpSpPr>
            <p:nvPr/>
          </p:nvGrpSpPr>
          <p:grpSpPr bwMode="auto">
            <a:xfrm>
              <a:off x="364" y="689"/>
              <a:ext cx="3397" cy="3079"/>
              <a:chOff x="1464" y="819"/>
              <a:chExt cx="3397" cy="3079"/>
            </a:xfrm>
          </p:grpSpPr>
          <p:sp>
            <p:nvSpPr>
              <p:cNvPr id="153705" name="Line 105"/>
              <p:cNvSpPr>
                <a:spLocks noChangeShapeType="1"/>
              </p:cNvSpPr>
              <p:nvPr/>
            </p:nvSpPr>
            <p:spPr bwMode="auto">
              <a:xfrm>
                <a:off x="1471" y="824"/>
                <a:ext cx="338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hu-HU"/>
              </a:p>
            </p:txBody>
          </p:sp>
          <p:sp>
            <p:nvSpPr>
              <p:cNvPr id="153706" name="Line 106"/>
              <p:cNvSpPr>
                <a:spLocks noChangeShapeType="1"/>
              </p:cNvSpPr>
              <p:nvPr/>
            </p:nvSpPr>
            <p:spPr bwMode="auto">
              <a:xfrm flipV="1">
                <a:off x="1475" y="1128"/>
                <a:ext cx="3375" cy="1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hu-HU"/>
              </a:p>
            </p:txBody>
          </p:sp>
          <p:sp>
            <p:nvSpPr>
              <p:cNvPr id="153707" name="Line 107"/>
              <p:cNvSpPr>
                <a:spLocks noChangeShapeType="1"/>
              </p:cNvSpPr>
              <p:nvPr/>
            </p:nvSpPr>
            <p:spPr bwMode="auto">
              <a:xfrm>
                <a:off x="1474" y="1474"/>
                <a:ext cx="3377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hu-HU"/>
              </a:p>
            </p:txBody>
          </p:sp>
          <p:sp>
            <p:nvSpPr>
              <p:cNvPr id="153708" name="Line 108"/>
              <p:cNvSpPr>
                <a:spLocks noChangeShapeType="1"/>
              </p:cNvSpPr>
              <p:nvPr/>
            </p:nvSpPr>
            <p:spPr bwMode="auto">
              <a:xfrm>
                <a:off x="1470" y="1834"/>
                <a:ext cx="3381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hu-HU"/>
              </a:p>
            </p:txBody>
          </p:sp>
          <p:sp>
            <p:nvSpPr>
              <p:cNvPr id="153709" name="Line 109"/>
              <p:cNvSpPr>
                <a:spLocks noChangeShapeType="1"/>
              </p:cNvSpPr>
              <p:nvPr/>
            </p:nvSpPr>
            <p:spPr bwMode="auto">
              <a:xfrm>
                <a:off x="1473" y="2179"/>
                <a:ext cx="3388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hu-HU"/>
              </a:p>
            </p:txBody>
          </p:sp>
          <p:sp>
            <p:nvSpPr>
              <p:cNvPr id="153710" name="Line 110"/>
              <p:cNvSpPr>
                <a:spLocks noChangeShapeType="1"/>
              </p:cNvSpPr>
              <p:nvPr/>
            </p:nvSpPr>
            <p:spPr bwMode="auto">
              <a:xfrm rot="-5400000">
                <a:off x="-60" y="2350"/>
                <a:ext cx="306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hu-HU"/>
              </a:p>
            </p:txBody>
          </p:sp>
          <p:sp>
            <p:nvSpPr>
              <p:cNvPr id="153711" name="Line 111"/>
              <p:cNvSpPr>
                <a:spLocks noChangeShapeType="1"/>
              </p:cNvSpPr>
              <p:nvPr/>
            </p:nvSpPr>
            <p:spPr bwMode="auto">
              <a:xfrm flipV="1">
                <a:off x="1469" y="2499"/>
                <a:ext cx="3375" cy="1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hu-HU"/>
              </a:p>
            </p:txBody>
          </p:sp>
          <p:sp>
            <p:nvSpPr>
              <p:cNvPr id="153712" name="Line 112"/>
              <p:cNvSpPr>
                <a:spLocks noChangeShapeType="1"/>
              </p:cNvSpPr>
              <p:nvPr/>
            </p:nvSpPr>
            <p:spPr bwMode="auto">
              <a:xfrm>
                <a:off x="1468" y="2855"/>
                <a:ext cx="3377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hu-HU"/>
              </a:p>
            </p:txBody>
          </p:sp>
          <p:sp>
            <p:nvSpPr>
              <p:cNvPr id="153713" name="Line 113"/>
              <p:cNvSpPr>
                <a:spLocks noChangeShapeType="1"/>
              </p:cNvSpPr>
              <p:nvPr/>
            </p:nvSpPr>
            <p:spPr bwMode="auto">
              <a:xfrm>
                <a:off x="1464" y="3225"/>
                <a:ext cx="3381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hu-HU"/>
              </a:p>
            </p:txBody>
          </p:sp>
          <p:sp>
            <p:nvSpPr>
              <p:cNvPr id="153714" name="Line 114"/>
              <p:cNvSpPr>
                <a:spLocks noChangeShapeType="1"/>
              </p:cNvSpPr>
              <p:nvPr/>
            </p:nvSpPr>
            <p:spPr bwMode="auto">
              <a:xfrm>
                <a:off x="1467" y="3560"/>
                <a:ext cx="3388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hu-HU"/>
              </a:p>
            </p:txBody>
          </p:sp>
          <p:sp>
            <p:nvSpPr>
              <p:cNvPr id="153715" name="Line 115"/>
              <p:cNvSpPr>
                <a:spLocks noChangeShapeType="1"/>
              </p:cNvSpPr>
              <p:nvPr/>
            </p:nvSpPr>
            <p:spPr bwMode="auto">
              <a:xfrm>
                <a:off x="1468" y="3898"/>
                <a:ext cx="3381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hu-HU"/>
              </a:p>
            </p:txBody>
          </p:sp>
          <p:sp>
            <p:nvSpPr>
              <p:cNvPr id="153716" name="Line 116"/>
              <p:cNvSpPr>
                <a:spLocks noChangeShapeType="1"/>
              </p:cNvSpPr>
              <p:nvPr/>
            </p:nvSpPr>
            <p:spPr bwMode="auto">
              <a:xfrm rot="-5400000">
                <a:off x="446" y="2357"/>
                <a:ext cx="306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hu-HU"/>
              </a:p>
            </p:txBody>
          </p:sp>
          <p:sp>
            <p:nvSpPr>
              <p:cNvPr id="153717" name="Line 117"/>
              <p:cNvSpPr>
                <a:spLocks noChangeShapeType="1"/>
              </p:cNvSpPr>
              <p:nvPr/>
            </p:nvSpPr>
            <p:spPr bwMode="auto">
              <a:xfrm rot="-5400000">
                <a:off x="943" y="2362"/>
                <a:ext cx="306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hu-HU"/>
              </a:p>
            </p:txBody>
          </p:sp>
          <p:sp>
            <p:nvSpPr>
              <p:cNvPr id="153718" name="Line 118"/>
              <p:cNvSpPr>
                <a:spLocks noChangeShapeType="1"/>
              </p:cNvSpPr>
              <p:nvPr/>
            </p:nvSpPr>
            <p:spPr bwMode="auto">
              <a:xfrm rot="-5400000">
                <a:off x="1496" y="2354"/>
                <a:ext cx="306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hu-HU"/>
              </a:p>
            </p:txBody>
          </p:sp>
          <p:sp>
            <p:nvSpPr>
              <p:cNvPr id="153719" name="Line 119"/>
              <p:cNvSpPr>
                <a:spLocks noChangeShapeType="1"/>
              </p:cNvSpPr>
              <p:nvPr/>
            </p:nvSpPr>
            <p:spPr bwMode="auto">
              <a:xfrm rot="-5400000">
                <a:off x="2092" y="2363"/>
                <a:ext cx="306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hu-HU"/>
              </a:p>
            </p:txBody>
          </p:sp>
          <p:sp>
            <p:nvSpPr>
              <p:cNvPr id="153720" name="Line 120"/>
              <p:cNvSpPr>
                <a:spLocks noChangeShapeType="1"/>
              </p:cNvSpPr>
              <p:nvPr/>
            </p:nvSpPr>
            <p:spPr bwMode="auto">
              <a:xfrm rot="-5400000">
                <a:off x="2721" y="2361"/>
                <a:ext cx="306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hu-HU"/>
              </a:p>
            </p:txBody>
          </p:sp>
          <p:sp>
            <p:nvSpPr>
              <p:cNvPr id="153721" name="Line 121"/>
              <p:cNvSpPr>
                <a:spLocks noChangeShapeType="1"/>
              </p:cNvSpPr>
              <p:nvPr/>
            </p:nvSpPr>
            <p:spPr bwMode="auto">
              <a:xfrm rot="-5400000">
                <a:off x="3318" y="2358"/>
                <a:ext cx="306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hu-HU"/>
              </a:p>
            </p:txBody>
          </p:sp>
        </p:grpSp>
        <p:sp>
          <p:nvSpPr>
            <p:cNvPr id="153722" name="Line 122"/>
            <p:cNvSpPr>
              <a:spLocks noChangeShapeType="1"/>
            </p:cNvSpPr>
            <p:nvPr/>
          </p:nvSpPr>
          <p:spPr bwMode="auto">
            <a:xfrm>
              <a:off x="1933" y="693"/>
              <a:ext cx="0" cy="3075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/>
            </a:p>
          </p:txBody>
        </p:sp>
      </p:grpSp>
      <p:sp>
        <p:nvSpPr>
          <p:cNvPr id="93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94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  <p:sp>
        <p:nvSpPr>
          <p:cNvPr id="2" name="Szövegdoboz 1"/>
          <p:cNvSpPr txBox="1"/>
          <p:nvPr/>
        </p:nvSpPr>
        <p:spPr>
          <a:xfrm>
            <a:off x="568325" y="2822645"/>
            <a:ext cx="5376863" cy="707886"/>
          </a:xfrm>
          <a:prstGeom prst="rect">
            <a:avLst/>
          </a:prstGeom>
          <a:solidFill>
            <a:srgbClr val="C0C0C0"/>
          </a:solidFill>
        </p:spPr>
        <p:txBody>
          <a:bodyPr wrap="square" rtlCol="0">
            <a:spAutoFit/>
          </a:bodyPr>
          <a:lstStyle/>
          <a:p>
            <a:r>
              <a:rPr lang="hu-HU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A lehetséges </a:t>
            </a:r>
            <a:r>
              <a:rPr lang="hu-HU" sz="200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dimenziótlan</a:t>
            </a:r>
            <a:r>
              <a:rPr lang="hu-HU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 jellemzők közül hagyjuk el a túl bonyolultakat és a triviálisakat!</a:t>
            </a:r>
            <a:endParaRPr lang="hu-HU" sz="2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37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37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37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37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53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53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53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53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53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53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53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53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53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153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53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53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36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36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536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536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53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153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153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153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153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153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536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536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536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536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153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0" dur="500"/>
                                        <p:tgtEl>
                                          <p:spTgt spid="153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153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 nodeType="clickPar">
                      <p:stCondLst>
                        <p:cond delay="indefinite"/>
                      </p:stCondLst>
                      <p:childTnLst>
                        <p:par>
                          <p:cTn id="10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8" dur="500"/>
                                        <p:tgtEl>
                                          <p:spTgt spid="153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153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4" dur="500"/>
                                        <p:tgtEl>
                                          <p:spTgt spid="153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 nodeType="clickPar">
                      <p:stCondLst>
                        <p:cond delay="indefinite"/>
                      </p:stCondLst>
                      <p:childTnLst>
                        <p:par>
                          <p:cTn id="1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7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536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536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536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536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153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0" dur="500"/>
                                        <p:tgtEl>
                                          <p:spTgt spid="153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3" dur="500"/>
                                        <p:tgtEl>
                                          <p:spTgt spid="153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 nodeType="clickPar">
                      <p:stCondLst>
                        <p:cond delay="indefinite"/>
                      </p:stCondLst>
                      <p:childTnLst>
                        <p:par>
                          <p:cTn id="1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8" dur="500"/>
                                        <p:tgtEl>
                                          <p:spTgt spid="153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1" dur="500"/>
                                        <p:tgtEl>
                                          <p:spTgt spid="153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4" dur="500"/>
                                        <p:tgtEl>
                                          <p:spTgt spid="153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 nodeType="clickPar">
                      <p:stCondLst>
                        <p:cond delay="indefinite"/>
                      </p:stCondLst>
                      <p:childTnLst>
                        <p:par>
                          <p:cTn id="1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7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536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1536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1536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1536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 nodeType="clickPar">
                      <p:stCondLst>
                        <p:cond delay="indefinite"/>
                      </p:stCondLst>
                      <p:childTnLst>
                        <p:par>
                          <p:cTn id="1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7" dur="500"/>
                                        <p:tgtEl>
                                          <p:spTgt spid="153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0" dur="500"/>
                                        <p:tgtEl>
                                          <p:spTgt spid="153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3" dur="500"/>
                                        <p:tgtEl>
                                          <p:spTgt spid="153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 nodeType="clickPar">
                      <p:stCondLst>
                        <p:cond delay="indefinite"/>
                      </p:stCondLst>
                      <p:childTnLst>
                        <p:par>
                          <p:cTn id="1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8" dur="500"/>
                                        <p:tgtEl>
                                          <p:spTgt spid="153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1" dur="500"/>
                                        <p:tgtEl>
                                          <p:spTgt spid="153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4" dur="500"/>
                                        <p:tgtEl>
                                          <p:spTgt spid="153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 nodeType="clickPar">
                      <p:stCondLst>
                        <p:cond delay="indefinite"/>
                      </p:stCondLst>
                      <p:childTnLst>
                        <p:par>
                          <p:cTn id="1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9" dur="500"/>
                                        <p:tgtEl>
                                          <p:spTgt spid="153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2" dur="500"/>
                                        <p:tgtEl>
                                          <p:spTgt spid="153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5" dur="500"/>
                                        <p:tgtEl>
                                          <p:spTgt spid="153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 nodeType="clickPar">
                      <p:stCondLst>
                        <p:cond delay="indefinite"/>
                      </p:stCondLst>
                      <p:childTnLst>
                        <p:par>
                          <p:cTn id="1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0" dur="500"/>
                                        <p:tgtEl>
                                          <p:spTgt spid="153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3" dur="500"/>
                                        <p:tgtEl>
                                          <p:spTgt spid="153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6" dur="500"/>
                                        <p:tgtEl>
                                          <p:spTgt spid="153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 nodeType="clickPar">
                      <p:stCondLst>
                        <p:cond delay="indefinite"/>
                      </p:stCondLst>
                      <p:childTnLst>
                        <p:par>
                          <p:cTn id="1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9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1" dur="500" fill="hold"/>
                                        <p:tgtEl>
                                          <p:spTgt spid="153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153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1536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500" fill="hold"/>
                                        <p:tgtEl>
                                          <p:spTgt spid="1536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 nodeType="clickPar">
                      <p:stCondLst>
                        <p:cond delay="indefinite"/>
                      </p:stCondLst>
                      <p:childTnLst>
                        <p:par>
                          <p:cTn id="2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9" dur="500"/>
                                        <p:tgtEl>
                                          <p:spTgt spid="153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2" dur="500"/>
                                        <p:tgtEl>
                                          <p:spTgt spid="153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5" dur="500"/>
                                        <p:tgtEl>
                                          <p:spTgt spid="153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 nodeType="clickPar">
                      <p:stCondLst>
                        <p:cond delay="indefinite"/>
                      </p:stCondLst>
                      <p:childTnLst>
                        <p:par>
                          <p:cTn id="2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0" dur="500"/>
                                        <p:tgtEl>
                                          <p:spTgt spid="153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3" dur="500"/>
                                        <p:tgtEl>
                                          <p:spTgt spid="153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6" dur="500"/>
                                        <p:tgtEl>
                                          <p:spTgt spid="153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 nodeType="clickPar">
                      <p:stCondLst>
                        <p:cond delay="indefinite"/>
                      </p:stCondLst>
                      <p:childTnLst>
                        <p:par>
                          <p:cTn id="2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9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1" dur="500" fill="hold"/>
                                        <p:tgtEl>
                                          <p:spTgt spid="1537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500" fill="hold"/>
                                        <p:tgtEl>
                                          <p:spTgt spid="1537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500" fill="hold"/>
                                        <p:tgtEl>
                                          <p:spTgt spid="153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500" fill="hold"/>
                                        <p:tgtEl>
                                          <p:spTgt spid="153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 nodeType="clickPar">
                      <p:stCondLst>
                        <p:cond delay="indefinite"/>
                      </p:stCondLst>
                      <p:childTnLst>
                        <p:par>
                          <p:cTn id="2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9" dur="500"/>
                                        <p:tgtEl>
                                          <p:spTgt spid="153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2" dur="500"/>
                                        <p:tgtEl>
                                          <p:spTgt spid="153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5" dur="500"/>
                                        <p:tgtEl>
                                          <p:spTgt spid="153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" fill="hold" nodeType="clickPar">
                      <p:stCondLst>
                        <p:cond delay="indefinite"/>
                      </p:stCondLst>
                      <p:childTnLst>
                        <p:par>
                          <p:cTn id="2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0" dur="500"/>
                                        <p:tgtEl>
                                          <p:spTgt spid="153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3" dur="500"/>
                                        <p:tgtEl>
                                          <p:spTgt spid="153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6" dur="500"/>
                                        <p:tgtEl>
                                          <p:spTgt spid="153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7" fill="hold" nodeType="clickPar">
                      <p:stCondLst>
                        <p:cond delay="indefinite"/>
                      </p:stCondLst>
                      <p:childTnLst>
                        <p:par>
                          <p:cTn id="2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9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1" dur="500" fill="hold"/>
                                        <p:tgtEl>
                                          <p:spTgt spid="1537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500" fill="hold"/>
                                        <p:tgtEl>
                                          <p:spTgt spid="1537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500" fill="hold"/>
                                        <p:tgtEl>
                                          <p:spTgt spid="1537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500" fill="hold"/>
                                        <p:tgtEl>
                                          <p:spTgt spid="1537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5" fill="hold">
                      <p:stCondLst>
                        <p:cond delay="indefinite"/>
                      </p:stCondLst>
                      <p:childTnLst>
                        <p:par>
                          <p:cTn id="266" fill="hold">
                            <p:stCondLst>
                              <p:cond delay="0"/>
                            </p:stCondLst>
                            <p:childTnLst>
                              <p:par>
                                <p:cTn id="26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0" fill="hold" nodeType="clickPar">
                      <p:stCondLst>
                        <p:cond delay="indefinite"/>
                      </p:stCondLst>
                      <p:childTnLst>
                        <p:par>
                          <p:cTn id="2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2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3" dur="1000"/>
                                        <p:tgtEl>
                                          <p:spTgt spid="1536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1000"/>
                                        <p:tgtEl>
                                          <p:spTgt spid="1536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5" dur="1000"/>
                                        <p:tgtEl>
                                          <p:spTgt spid="1536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3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7" fill="hold" nodeType="clickPar">
                      <p:stCondLst>
                        <p:cond delay="indefinite"/>
                      </p:stCondLst>
                      <p:childTnLst>
                        <p:par>
                          <p:cTn id="2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9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0" dur="1000"/>
                                        <p:tgtEl>
                                          <p:spTgt spid="1536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1000"/>
                                        <p:tgtEl>
                                          <p:spTgt spid="1536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2" dur="1000"/>
                                        <p:tgtEl>
                                          <p:spTgt spid="1536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3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4" fill="hold" nodeType="clickPar">
                      <p:stCondLst>
                        <p:cond delay="indefinite"/>
                      </p:stCondLst>
                      <p:childTnLst>
                        <p:par>
                          <p:cTn id="2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6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7" dur="1000"/>
                                        <p:tgtEl>
                                          <p:spTgt spid="153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1000"/>
                                        <p:tgtEl>
                                          <p:spTgt spid="153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9" dur="1000"/>
                                        <p:tgtEl>
                                          <p:spTgt spid="1537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3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0" grpId="0"/>
      <p:bldP spid="153634" grpId="0"/>
      <p:bldP spid="153635" grpId="0"/>
      <p:bldP spid="153636" grpId="0"/>
      <p:bldP spid="153637" grpId="0"/>
      <p:bldP spid="153638" grpId="0"/>
      <p:bldP spid="153639" grpId="0"/>
      <p:bldP spid="153640" grpId="0"/>
      <p:bldP spid="153641" grpId="0"/>
      <p:bldP spid="153642" grpId="0"/>
      <p:bldP spid="153643" grpId="0"/>
      <p:bldP spid="153644" grpId="0"/>
      <p:bldP spid="153645" grpId="0"/>
      <p:bldP spid="153646" grpId="0"/>
      <p:bldP spid="153647" grpId="0"/>
      <p:bldP spid="153648" grpId="0"/>
      <p:bldP spid="153649" grpId="0"/>
      <p:bldP spid="153650" grpId="0"/>
      <p:bldP spid="153651" grpId="0"/>
      <p:bldP spid="153652" grpId="0"/>
      <p:bldP spid="153653" grpId="0"/>
      <p:bldP spid="153654" grpId="0"/>
      <p:bldP spid="153655" grpId="0"/>
      <p:bldP spid="153656" grpId="0"/>
      <p:bldP spid="153657" grpId="0"/>
      <p:bldP spid="153658" grpId="0"/>
      <p:bldP spid="153659" grpId="0"/>
      <p:bldP spid="153660" grpId="0"/>
      <p:bldP spid="153661" grpId="0"/>
      <p:bldP spid="153662" grpId="0"/>
      <p:bldP spid="153663" grpId="0"/>
      <p:bldP spid="153664" grpId="0"/>
      <p:bldP spid="153665" grpId="0"/>
      <p:bldP spid="153666" grpId="0"/>
      <p:bldP spid="153667" grpId="0"/>
      <p:bldP spid="153668" grpId="0"/>
      <p:bldP spid="153669" grpId="0"/>
      <p:bldP spid="153670" grpId="0"/>
      <p:bldP spid="153671" grpId="0"/>
      <p:bldP spid="153672" grpId="0"/>
      <p:bldP spid="153673" grpId="0"/>
      <p:bldP spid="153674" grpId="0"/>
      <p:bldP spid="153675" grpId="0"/>
      <p:bldP spid="153676" grpId="0"/>
      <p:bldP spid="153677" grpId="0"/>
      <p:bldP spid="153678" grpId="0"/>
      <p:bldP spid="153679" grpId="0"/>
      <p:bldP spid="153680" grpId="0"/>
      <p:bldP spid="153684" grpId="0"/>
      <p:bldP spid="153685" grpId="0"/>
      <p:bldP spid="153686" grpId="0"/>
      <p:bldP spid="153687" grpId="0"/>
      <p:bldP spid="153688" grpId="0"/>
      <p:bldP spid="153689" grpId="0"/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4633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3532874"/>
              </p:ext>
            </p:extLst>
          </p:nvPr>
        </p:nvGraphicFramePr>
        <p:xfrm>
          <a:off x="1039813" y="673100"/>
          <a:ext cx="4881562" cy="1577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872" name="Egyenlet" r:id="rId3" imgW="2603160" imgH="838080" progId="Equation.3">
                  <p:embed/>
                </p:oleObj>
              </mc:Choice>
              <mc:Fallback>
                <p:oleObj name="Egyenlet" r:id="rId3" imgW="2603160" imgH="83808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9813" y="673100"/>
                        <a:ext cx="4881562" cy="15779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4634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2486789"/>
              </p:ext>
            </p:extLst>
          </p:nvPr>
        </p:nvGraphicFramePr>
        <p:xfrm>
          <a:off x="1062038" y="2638425"/>
          <a:ext cx="4865687" cy="1636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873" name="Egyenlet" r:id="rId5" imgW="2425680" imgH="812520" progId="Equation.3">
                  <p:embed/>
                </p:oleObj>
              </mc:Choice>
              <mc:Fallback>
                <p:oleObj name="Egyenlet" r:id="rId5" imgW="2425680" imgH="81252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2038" y="2638425"/>
                        <a:ext cx="4865687" cy="163671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4635" name="Text Box 11"/>
          <p:cNvSpPr txBox="1">
            <a:spLocks noChangeArrowheads="1"/>
          </p:cNvSpPr>
          <p:nvPr/>
        </p:nvSpPr>
        <p:spPr bwMode="auto">
          <a:xfrm>
            <a:off x="6340475" y="3094038"/>
            <a:ext cx="2224088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3200">
                <a:solidFill>
                  <a:schemeClr val="tx1"/>
                </a:solidFill>
                <a:latin typeface="Calibri" panose="020F0502020204030204" pitchFamily="34" charset="0"/>
              </a:rPr>
              <a:t>Trivialitás!</a:t>
            </a:r>
          </a:p>
        </p:txBody>
      </p:sp>
      <p:graphicFrame>
        <p:nvGraphicFramePr>
          <p:cNvPr id="154636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2422599"/>
              </p:ext>
            </p:extLst>
          </p:nvPr>
        </p:nvGraphicFramePr>
        <p:xfrm>
          <a:off x="1592263" y="2546350"/>
          <a:ext cx="5929312" cy="788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874" name="Equation" r:id="rId7" imgW="3162240" imgH="419040" progId="Equation.3">
                  <p:embed/>
                </p:oleObj>
              </mc:Choice>
              <mc:Fallback>
                <p:oleObj name="Equation" r:id="rId7" imgW="3162240" imgH="41904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2263" y="2546350"/>
                        <a:ext cx="5929312" cy="7889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4637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96536"/>
              </p:ext>
            </p:extLst>
          </p:nvPr>
        </p:nvGraphicFramePr>
        <p:xfrm>
          <a:off x="2366016" y="585786"/>
          <a:ext cx="4402137" cy="1185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875" name="Egyenlet" r:id="rId9" imgW="1562040" imgH="419040" progId="Equation.3">
                  <p:embed/>
                </p:oleObj>
              </mc:Choice>
              <mc:Fallback>
                <p:oleObj name="Egyenlet" r:id="rId9" imgW="1562040" imgH="41904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6016" y="585786"/>
                        <a:ext cx="4402137" cy="11858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4638" name="Text Box 14"/>
          <p:cNvSpPr txBox="1">
            <a:spLocks noChangeArrowheads="1"/>
          </p:cNvSpPr>
          <p:nvPr/>
        </p:nvSpPr>
        <p:spPr bwMode="auto">
          <a:xfrm>
            <a:off x="290513" y="2174258"/>
            <a:ext cx="8532812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/>
            <a:r>
              <a:rPr lang="hu-HU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ez a </a:t>
            </a:r>
            <a:r>
              <a:rPr lang="hu-HU" sz="240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Hagen-Poiseuille</a:t>
            </a:r>
            <a:r>
              <a:rPr lang="hu-HU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összefüggés </a:t>
            </a:r>
            <a:r>
              <a:rPr lang="hu-HU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egyenes, állandó keresztmetszetű </a:t>
            </a: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csövekben lezajló áramlások esetén keletkező nyomásveszteség kiszámítására</a:t>
            </a:r>
            <a:r>
              <a:rPr lang="hu-HU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</a:p>
          <a:p>
            <a:pPr algn="just"/>
            <a:endParaRPr lang="hu-HU" sz="2400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just"/>
            <a:r>
              <a:rPr lang="hu-HU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Az egyenes, állandó keresztmetszetű csőszakaszokon a súrlódás következtében keletkező nyomásveszteség egyenesen arányos a térfogategységre eső mozgási energiával, a csőszakasz hosszával, az áramlásra jellemző Reynolds-számtól függő csősúrlódási tényezővel és fordítottan arányos a csőszakasz átmérőjével. </a:t>
            </a:r>
            <a:endParaRPr lang="hu-HU" sz="24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54639" name="AutoShape 15"/>
          <p:cNvSpPr>
            <a:spLocks/>
          </p:cNvSpPr>
          <p:nvPr/>
        </p:nvSpPr>
        <p:spPr bwMode="auto">
          <a:xfrm>
            <a:off x="6241002" y="247649"/>
            <a:ext cx="2821839" cy="425451"/>
          </a:xfrm>
          <a:prstGeom prst="borderCallout2">
            <a:avLst>
              <a:gd name="adj1" fmla="val 10125"/>
              <a:gd name="adj2" fmla="val -2032"/>
              <a:gd name="adj3" fmla="val 12658"/>
              <a:gd name="adj4" fmla="val -77668"/>
              <a:gd name="adj5" fmla="val 156562"/>
              <a:gd name="adj6" fmla="val -90604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hu-HU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Csősúrlódási </a:t>
            </a: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tényező</a:t>
            </a:r>
          </a:p>
        </p:txBody>
      </p:sp>
      <p:sp>
        <p:nvSpPr>
          <p:cNvPr id="11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12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46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46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46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46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46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46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46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46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54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546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1546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1546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4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1546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1546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1000"/>
                                        <p:tgtEl>
                                          <p:spTgt spid="1546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4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46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46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46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46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1546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1546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1546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4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1546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1546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1546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4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7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46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46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546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546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64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546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546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546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546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46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546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546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546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500"/>
                            </p:stCondLst>
                            <p:childTnLst>
                              <p:par>
                                <p:cTn id="7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546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546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546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546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635" grpId="0"/>
      <p:bldP spid="154635" grpId="1"/>
      <p:bldP spid="154638" grpId="0" uiExpand="1" build="p"/>
      <p:bldP spid="15463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688978"/>
            <a:ext cx="8229600" cy="2758736"/>
          </a:xfrm>
        </p:spPr>
        <p:txBody>
          <a:bodyPr/>
          <a:lstStyle/>
          <a:p>
            <a:pPr marL="0" indent="0" algn="just">
              <a:buNone/>
            </a:pPr>
            <a:r>
              <a:rPr lang="hu-HU" sz="2400" dirty="0" smtClean="0"/>
              <a:t>A dimenzióanalízis spekulatív módszer. Ha rosszul, vagy hiányosan vesszük fel egy adott jelenséget befolyásoló fizikai paramétereket, akkor könnyen juthatunk helytelen eredményre vagy következtetésre! A formálisan helyes eredményt is mindenképpen elemezni kell az ismert és az adott jelenségre vonatkozó fizikai alaptörvényeknek való megfelelőség szempontjából! </a:t>
            </a:r>
            <a:endParaRPr lang="hu-HU" sz="2400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dirty="0" smtClean="0">
                <a:solidFill>
                  <a:schemeClr val="tx1"/>
                </a:solidFill>
              </a:rPr>
              <a:t>Áramlástan</a:t>
            </a:r>
          </a:p>
          <a:p>
            <a:r>
              <a:rPr lang="hu-HU" dirty="0" smtClean="0">
                <a:solidFill>
                  <a:schemeClr val="tx1"/>
                </a:solidFill>
              </a:rPr>
              <a:t>Dr. </a:t>
            </a:r>
            <a:r>
              <a:rPr lang="hu-HU" b="1" i="1" dirty="0" smtClean="0">
                <a:solidFill>
                  <a:schemeClr val="tx1"/>
                </a:solidFill>
              </a:rPr>
              <a:t>Író Béla</a:t>
            </a:r>
            <a:endParaRPr lang="hu-HU" b="1" i="1" dirty="0">
              <a:solidFill>
                <a:schemeClr val="tx1"/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>
                <a:solidFill>
                  <a:schemeClr val="tx1"/>
                </a:solidFill>
              </a:rPr>
              <a:t>SZE-MTK</a:t>
            </a:r>
          </a:p>
          <a:p>
            <a:r>
              <a:rPr lang="hu-HU" smtClean="0">
                <a:solidFill>
                  <a:schemeClr val="tx1"/>
                </a:solidFill>
              </a:rPr>
              <a:t>Általános Gépészeti Tanszék</a:t>
            </a:r>
            <a:endParaRPr lang="hu-H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7710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title"/>
          </p:nvPr>
        </p:nvSpPr>
        <p:spPr>
          <a:xfrm>
            <a:off x="382588" y="1827213"/>
            <a:ext cx="8229600" cy="1584325"/>
          </a:xfrm>
        </p:spPr>
        <p:txBody>
          <a:bodyPr/>
          <a:lstStyle/>
          <a:p>
            <a:r>
              <a:rPr lang="hu-HU" sz="4000" dirty="0">
                <a:solidFill>
                  <a:schemeClr val="tx1"/>
                </a:solidFill>
                <a:latin typeface="Calibri" panose="020F0502020204030204" pitchFamily="34" charset="0"/>
              </a:rPr>
              <a:t>A csősúrlódási tényező fizikai jelentése és meghatározása</a:t>
            </a:r>
          </a:p>
        </p:txBody>
      </p:sp>
      <p:sp>
        <p:nvSpPr>
          <p:cNvPr id="5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7" name="Rectangle 5"/>
          <p:cNvSpPr>
            <a:spLocks noChangeArrowheads="1"/>
          </p:cNvSpPr>
          <p:nvPr/>
        </p:nvSpPr>
        <p:spPr bwMode="auto">
          <a:xfrm>
            <a:off x="0" y="31575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graphicFrame>
        <p:nvGraphicFramePr>
          <p:cNvPr id="15667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3981766"/>
              </p:ext>
            </p:extLst>
          </p:nvPr>
        </p:nvGraphicFramePr>
        <p:xfrm>
          <a:off x="1816100" y="1147763"/>
          <a:ext cx="5470525" cy="1220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852" name="Egyenlet" r:id="rId3" imgW="1866600" imgH="419040" progId="Equation.3">
                  <p:embed/>
                </p:oleObj>
              </mc:Choice>
              <mc:Fallback>
                <p:oleObj name="Egyenlet" r:id="rId3" imgW="1866600" imgH="4190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16100" y="1147763"/>
                        <a:ext cx="5470525" cy="122078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6679" name="Rectangle 7"/>
          <p:cNvSpPr>
            <a:spLocks noChangeArrowheads="1"/>
          </p:cNvSpPr>
          <p:nvPr/>
        </p:nvSpPr>
        <p:spPr bwMode="auto">
          <a:xfrm>
            <a:off x="0" y="3124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graphicFrame>
        <p:nvGraphicFramePr>
          <p:cNvPr id="15667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3336606"/>
              </p:ext>
            </p:extLst>
          </p:nvPr>
        </p:nvGraphicFramePr>
        <p:xfrm>
          <a:off x="2949575" y="2598738"/>
          <a:ext cx="3586163" cy="100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853" name="Egyenlet" r:id="rId5" imgW="1765080" imgH="495000" progId="Equation.3">
                  <p:embed/>
                </p:oleObj>
              </mc:Choice>
              <mc:Fallback>
                <p:oleObj name="Egyenlet" r:id="rId5" imgW="1765080" imgH="4950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49575" y="2598738"/>
                        <a:ext cx="3586163" cy="10064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6680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1581550"/>
              </p:ext>
            </p:extLst>
          </p:nvPr>
        </p:nvGraphicFramePr>
        <p:xfrm>
          <a:off x="2201863" y="3835400"/>
          <a:ext cx="5213350" cy="1374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854" name="Egyenlet" r:id="rId7" imgW="1307880" imgH="419040" progId="Equation.3">
                  <p:embed/>
                </p:oleObj>
              </mc:Choice>
              <mc:Fallback>
                <p:oleObj name="Egyenlet" r:id="rId7" imgW="1307880" imgH="41904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1863" y="3835400"/>
                        <a:ext cx="5213350" cy="13747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6685" name="Text Box 13"/>
          <p:cNvSpPr txBox="1">
            <a:spLocks noChangeArrowheads="1"/>
          </p:cNvSpPr>
          <p:nvPr/>
        </p:nvSpPr>
        <p:spPr bwMode="auto">
          <a:xfrm>
            <a:off x="1147763" y="5268913"/>
            <a:ext cx="7126287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>
                <a:solidFill>
                  <a:schemeClr val="tx1"/>
                </a:solidFill>
                <a:latin typeface="Calibri" panose="020F0502020204030204" pitchFamily="34" charset="0"/>
              </a:rPr>
              <a:t>A réteges áramlásban a sebességprofil egy forgási paraboloid!</a:t>
            </a:r>
          </a:p>
        </p:txBody>
      </p:sp>
      <p:sp>
        <p:nvSpPr>
          <p:cNvPr id="156686" name="Text Box 14"/>
          <p:cNvSpPr txBox="1">
            <a:spLocks noChangeArrowheads="1"/>
          </p:cNvSpPr>
          <p:nvPr/>
        </p:nvSpPr>
        <p:spPr bwMode="auto">
          <a:xfrm>
            <a:off x="696913" y="277813"/>
            <a:ext cx="77216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Az áramlás legyen réteges, feleljen meg a Newton-féle folyadéksúrlódási alapegyenletnek.</a:t>
            </a:r>
          </a:p>
        </p:txBody>
      </p:sp>
      <p:sp>
        <p:nvSpPr>
          <p:cNvPr id="11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12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66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66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66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66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66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66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66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66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66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66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66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66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66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66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68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z="2800" dirty="0">
                <a:solidFill>
                  <a:schemeClr val="tx1"/>
                </a:solidFill>
                <a:latin typeface="Calibri" panose="020F0502020204030204" pitchFamily="34" charset="0"/>
              </a:rPr>
              <a:t>Az átlagsebesség és a maximális sebesség lamináris áramlásban</a:t>
            </a:r>
          </a:p>
        </p:txBody>
      </p:sp>
      <p:graphicFrame>
        <p:nvGraphicFramePr>
          <p:cNvPr id="16077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0928963"/>
              </p:ext>
            </p:extLst>
          </p:nvPr>
        </p:nvGraphicFramePr>
        <p:xfrm>
          <a:off x="2195513" y="1477963"/>
          <a:ext cx="4635500" cy="1222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943" name="Egyenlet" r:id="rId3" imgW="1307880" imgH="419040" progId="Equation.3">
                  <p:embed/>
                </p:oleObj>
              </mc:Choice>
              <mc:Fallback>
                <p:oleObj name="Egyenlet" r:id="rId3" imgW="1307880" imgH="4190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513" y="1477963"/>
                        <a:ext cx="4635500" cy="12223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077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294803"/>
              </p:ext>
            </p:extLst>
          </p:nvPr>
        </p:nvGraphicFramePr>
        <p:xfrm>
          <a:off x="911225" y="2786063"/>
          <a:ext cx="7307263" cy="1308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944" name="Egyenlet" r:id="rId5" imgW="2044440" imgH="444240" progId="Equation.3">
                  <p:embed/>
                </p:oleObj>
              </mc:Choice>
              <mc:Fallback>
                <p:oleObj name="Egyenlet" r:id="rId5" imgW="2044440" imgH="44424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1225" y="2786063"/>
                        <a:ext cx="7307263" cy="13081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077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1070883"/>
              </p:ext>
            </p:extLst>
          </p:nvPr>
        </p:nvGraphicFramePr>
        <p:xfrm>
          <a:off x="2281238" y="4352925"/>
          <a:ext cx="4603750" cy="1185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945" name="Egyenlet" r:id="rId7" imgW="1422360" imgH="444240" progId="Equation.3">
                  <p:embed/>
                </p:oleObj>
              </mc:Choice>
              <mc:Fallback>
                <p:oleObj name="Egyenlet" r:id="rId7" imgW="1422360" imgH="44424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1238" y="4352925"/>
                        <a:ext cx="4603750" cy="118586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9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0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0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0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0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0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0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07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07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0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0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07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07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ChangeArrowheads="1"/>
          </p:cNvSpPr>
          <p:nvPr/>
        </p:nvSpPr>
        <p:spPr bwMode="auto">
          <a:xfrm>
            <a:off x="0" y="31575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graphicFrame>
        <p:nvGraphicFramePr>
          <p:cNvPr id="15769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0801357"/>
              </p:ext>
            </p:extLst>
          </p:nvPr>
        </p:nvGraphicFramePr>
        <p:xfrm>
          <a:off x="2187575" y="1497013"/>
          <a:ext cx="4886325" cy="1133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763" name="Equation" r:id="rId4" imgW="761760" imgH="177480" progId="Equation.3">
                  <p:embed/>
                </p:oleObj>
              </mc:Choice>
              <mc:Fallback>
                <p:oleObj name="Equation" r:id="rId4" imgW="761760" imgH="17748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87575" y="1497013"/>
                        <a:ext cx="4886325" cy="11334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7700" name="Rectangle 4"/>
          <p:cNvSpPr>
            <a:spLocks noChangeArrowheads="1"/>
          </p:cNvSpPr>
          <p:nvPr/>
        </p:nvSpPr>
        <p:spPr bwMode="auto">
          <a:xfrm>
            <a:off x="0" y="3124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sp>
        <p:nvSpPr>
          <p:cNvPr id="157704" name="Text Box 8"/>
          <p:cNvSpPr txBox="1">
            <a:spLocks noChangeArrowheads="1"/>
          </p:cNvSpPr>
          <p:nvPr/>
        </p:nvSpPr>
        <p:spPr bwMode="auto">
          <a:xfrm>
            <a:off x="712788" y="552450"/>
            <a:ext cx="77216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dirty="0">
                <a:solidFill>
                  <a:schemeClr val="tx1"/>
                </a:solidFill>
              </a:rPr>
              <a:t>Az áramlás abban az esetben felel meg biztosan a Newton-féle folyadéksúrlódási alapegyenletnek, ha</a:t>
            </a:r>
          </a:p>
        </p:txBody>
      </p:sp>
      <p:sp>
        <p:nvSpPr>
          <p:cNvPr id="157705" name="Text Box 9"/>
          <p:cNvSpPr txBox="1">
            <a:spLocks noChangeArrowheads="1"/>
          </p:cNvSpPr>
          <p:nvPr/>
        </p:nvSpPr>
        <p:spPr bwMode="auto">
          <a:xfrm>
            <a:off x="598488" y="2782888"/>
            <a:ext cx="77216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Desztillált vízzel végzett laboratóriumi kísérletek szerint ez a határ 2320.</a:t>
            </a:r>
          </a:p>
        </p:txBody>
      </p:sp>
      <p:sp>
        <p:nvSpPr>
          <p:cNvPr id="157706" name="Text Box 10"/>
          <p:cNvSpPr txBox="1">
            <a:spLocks noChangeArrowheads="1"/>
          </p:cNvSpPr>
          <p:nvPr/>
        </p:nvSpPr>
        <p:spPr bwMode="auto">
          <a:xfrm>
            <a:off x="174171" y="3897313"/>
            <a:ext cx="8778240" cy="1685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hu-HU" sz="2300" dirty="0">
                <a:solidFill>
                  <a:schemeClr val="tx1"/>
                </a:solidFill>
                <a:latin typeface="Calibri" panose="020F0502020204030204" pitchFamily="34" charset="0"/>
              </a:rPr>
              <a:t>Az ilyen áramlást rétegesnek (laminárisnak) hívják. Benne a folyadékrészecskék egymással párhuzamosan áramlanak, a szomszédos rétegekben a sebesség nagysága különböző, de iránya azonos.</a:t>
            </a:r>
          </a:p>
          <a:p>
            <a:pPr algn="just"/>
            <a:r>
              <a:rPr lang="hu-HU" sz="2300" dirty="0">
                <a:solidFill>
                  <a:schemeClr val="tx1"/>
                </a:solidFill>
                <a:latin typeface="Calibri" panose="020F0502020204030204" pitchFamily="34" charset="0"/>
              </a:rPr>
              <a:t>A sebességprofil egy forgási paraboloid.</a:t>
            </a:r>
          </a:p>
        </p:txBody>
      </p:sp>
      <p:sp>
        <p:nvSpPr>
          <p:cNvPr id="10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11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577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5770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577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577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77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77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76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76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76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76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1577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15770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1577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1577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77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77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0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800" decel="100000"/>
                                        <p:tgtEl>
                                          <p:spTgt spid="1577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1577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1577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1577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77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77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704" grpId="0"/>
      <p:bldP spid="157705" grpId="0"/>
      <p:bldP spid="15770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43717"/>
            <a:ext cx="8229600" cy="1295400"/>
          </a:xfrm>
        </p:spPr>
        <p:txBody>
          <a:bodyPr/>
          <a:lstStyle/>
          <a:p>
            <a:r>
              <a:rPr lang="hu-HU" sz="4000" dirty="0">
                <a:solidFill>
                  <a:schemeClr val="tx1"/>
                </a:solidFill>
                <a:latin typeface="Calibri" panose="020F0502020204030204" pitchFamily="34" charset="0"/>
              </a:rPr>
              <a:t>Sebességprofil lamináris áramlás esetén</a:t>
            </a:r>
          </a:p>
        </p:txBody>
      </p:sp>
      <p:sp>
        <p:nvSpPr>
          <p:cNvPr id="159751" name="Line 7"/>
          <p:cNvSpPr>
            <a:spLocks noChangeShapeType="1"/>
          </p:cNvSpPr>
          <p:nvPr/>
        </p:nvSpPr>
        <p:spPr bwMode="auto">
          <a:xfrm flipV="1">
            <a:off x="1554163" y="2725737"/>
            <a:ext cx="3863975" cy="33338"/>
          </a:xfrm>
          <a:prstGeom prst="line">
            <a:avLst/>
          </a:prstGeom>
          <a:noFill/>
          <a:ln w="190500">
            <a:pattFill prst="wdUpDiag">
              <a:fgClr>
                <a:schemeClr val="tx1"/>
              </a:fgClr>
              <a:bgClr>
                <a:srgbClr val="FFFFFF"/>
              </a:bgClr>
            </a:patt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hu-HU"/>
          </a:p>
        </p:txBody>
      </p:sp>
      <p:sp>
        <p:nvSpPr>
          <p:cNvPr id="159752" name="Line 8"/>
          <p:cNvSpPr>
            <a:spLocks noChangeShapeType="1"/>
          </p:cNvSpPr>
          <p:nvPr/>
        </p:nvSpPr>
        <p:spPr bwMode="auto">
          <a:xfrm>
            <a:off x="1546225" y="5222875"/>
            <a:ext cx="3871913" cy="0"/>
          </a:xfrm>
          <a:prstGeom prst="line">
            <a:avLst/>
          </a:prstGeom>
          <a:noFill/>
          <a:ln w="190500">
            <a:pattFill prst="wdUpDiag">
              <a:fgClr>
                <a:schemeClr val="tx1"/>
              </a:fgClr>
              <a:bgClr>
                <a:srgbClr val="FFFFFF"/>
              </a:bgClr>
            </a:patt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159753" name="Line 9"/>
          <p:cNvSpPr>
            <a:spLocks noChangeShapeType="1"/>
          </p:cNvSpPr>
          <p:nvPr/>
        </p:nvSpPr>
        <p:spPr bwMode="auto">
          <a:xfrm>
            <a:off x="441325" y="4014788"/>
            <a:ext cx="8245475" cy="1587"/>
          </a:xfrm>
          <a:prstGeom prst="line">
            <a:avLst/>
          </a:prstGeom>
          <a:noFill/>
          <a:ln w="38100">
            <a:solidFill>
              <a:srgbClr val="FE2424"/>
            </a:solidFill>
            <a:prstDash val="lg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159756" name="Line 12"/>
          <p:cNvSpPr>
            <a:spLocks noChangeShapeType="1"/>
          </p:cNvSpPr>
          <p:nvPr/>
        </p:nvSpPr>
        <p:spPr bwMode="auto">
          <a:xfrm flipV="1">
            <a:off x="2941638" y="3232150"/>
            <a:ext cx="2363787" cy="0"/>
          </a:xfrm>
          <a:prstGeom prst="line">
            <a:avLst/>
          </a:prstGeom>
          <a:noFill/>
          <a:ln w="57150">
            <a:solidFill>
              <a:srgbClr val="66FF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159757" name="Line 13"/>
          <p:cNvSpPr>
            <a:spLocks noChangeShapeType="1"/>
          </p:cNvSpPr>
          <p:nvPr/>
        </p:nvSpPr>
        <p:spPr bwMode="auto">
          <a:xfrm>
            <a:off x="2925763" y="3673475"/>
            <a:ext cx="3109912" cy="0"/>
          </a:xfrm>
          <a:prstGeom prst="line">
            <a:avLst/>
          </a:prstGeom>
          <a:noFill/>
          <a:ln w="57150">
            <a:solidFill>
              <a:srgbClr val="66FF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159758" name="Line 14"/>
          <p:cNvSpPr>
            <a:spLocks noChangeShapeType="1"/>
          </p:cNvSpPr>
          <p:nvPr/>
        </p:nvSpPr>
        <p:spPr bwMode="auto">
          <a:xfrm>
            <a:off x="2941638" y="4008438"/>
            <a:ext cx="3260725" cy="0"/>
          </a:xfrm>
          <a:prstGeom prst="line">
            <a:avLst/>
          </a:prstGeom>
          <a:noFill/>
          <a:ln w="127000">
            <a:solidFill>
              <a:srgbClr val="66FF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159759" name="Line 15"/>
          <p:cNvSpPr>
            <a:spLocks noChangeShapeType="1"/>
          </p:cNvSpPr>
          <p:nvPr/>
        </p:nvSpPr>
        <p:spPr bwMode="auto">
          <a:xfrm>
            <a:off x="2943225" y="4772025"/>
            <a:ext cx="2347913" cy="1588"/>
          </a:xfrm>
          <a:prstGeom prst="line">
            <a:avLst/>
          </a:prstGeom>
          <a:noFill/>
          <a:ln w="57150">
            <a:solidFill>
              <a:srgbClr val="66FF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159760" name="Line 16"/>
          <p:cNvSpPr>
            <a:spLocks noChangeShapeType="1"/>
          </p:cNvSpPr>
          <p:nvPr/>
        </p:nvSpPr>
        <p:spPr bwMode="auto">
          <a:xfrm>
            <a:off x="2943225" y="4341813"/>
            <a:ext cx="3109913" cy="0"/>
          </a:xfrm>
          <a:prstGeom prst="line">
            <a:avLst/>
          </a:prstGeom>
          <a:noFill/>
          <a:ln w="57150">
            <a:solidFill>
              <a:srgbClr val="66FF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159761" name="Line 17"/>
          <p:cNvSpPr>
            <a:spLocks noChangeShapeType="1"/>
          </p:cNvSpPr>
          <p:nvPr/>
        </p:nvSpPr>
        <p:spPr bwMode="auto">
          <a:xfrm rot="-5400000">
            <a:off x="729457" y="3740944"/>
            <a:ext cx="4419600" cy="1587"/>
          </a:xfrm>
          <a:prstGeom prst="line">
            <a:avLst/>
          </a:prstGeom>
          <a:noFill/>
          <a:ln w="38100">
            <a:solidFill>
              <a:srgbClr val="FE2424"/>
            </a:solidFill>
            <a:prstDash val="lg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159762" name="AutoShape 18"/>
          <p:cNvSpPr>
            <a:spLocks/>
          </p:cNvSpPr>
          <p:nvPr/>
        </p:nvSpPr>
        <p:spPr bwMode="auto">
          <a:xfrm>
            <a:off x="577850" y="1135063"/>
            <a:ext cx="2544763" cy="1249362"/>
          </a:xfrm>
          <a:prstGeom prst="borderCallout2">
            <a:avLst>
              <a:gd name="adj1" fmla="val 9148"/>
              <a:gd name="adj2" fmla="val 102995"/>
              <a:gd name="adj3" fmla="val 9148"/>
              <a:gd name="adj4" fmla="val 119403"/>
              <a:gd name="adj5" fmla="val 223889"/>
              <a:gd name="adj6" fmla="val 131190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 sz="2000"/>
          </a:p>
        </p:txBody>
      </p:sp>
      <p:graphicFrame>
        <p:nvGraphicFramePr>
          <p:cNvPr id="159763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2230604"/>
              </p:ext>
            </p:extLst>
          </p:nvPr>
        </p:nvGraphicFramePr>
        <p:xfrm>
          <a:off x="577850" y="1125538"/>
          <a:ext cx="2600325" cy="1277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895" name="Egyenlet" r:id="rId3" imgW="1117440" imgH="419040" progId="Equation.3">
                  <p:embed/>
                </p:oleObj>
              </mc:Choice>
              <mc:Fallback>
                <p:oleObj name="Egyenlet" r:id="rId3" imgW="1117440" imgH="419040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7850" y="1125538"/>
                        <a:ext cx="2600325" cy="1277937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59767" name="Group 23"/>
          <p:cNvGrpSpPr>
            <a:grpSpLocks/>
          </p:cNvGrpSpPr>
          <p:nvPr/>
        </p:nvGrpSpPr>
        <p:grpSpPr bwMode="auto">
          <a:xfrm>
            <a:off x="2957513" y="2849563"/>
            <a:ext cx="3252787" cy="2260600"/>
            <a:chOff x="1863" y="1795"/>
            <a:chExt cx="2049" cy="1424"/>
          </a:xfrm>
        </p:grpSpPr>
        <p:sp>
          <p:nvSpPr>
            <p:cNvPr id="159765" name="Arc 21"/>
            <p:cNvSpPr>
              <a:spLocks/>
            </p:cNvSpPr>
            <p:nvPr/>
          </p:nvSpPr>
          <p:spPr bwMode="auto">
            <a:xfrm>
              <a:off x="1863" y="1795"/>
              <a:ext cx="2048" cy="739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2165"/>
                <a:gd name="T2" fmla="*/ 21593 w 21600"/>
                <a:gd name="T3" fmla="*/ 22165 h 22165"/>
                <a:gd name="T4" fmla="*/ 0 w 21600"/>
                <a:gd name="T5" fmla="*/ 21600 h 22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2165" fill="none" extrusionOk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1788"/>
                    <a:pt x="21597" y="21976"/>
                    <a:pt x="21592" y="22164"/>
                  </a:cubicBezTo>
                </a:path>
                <a:path w="21600" h="22165" stroke="0" extrusionOk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1788"/>
                    <a:pt x="21597" y="21976"/>
                    <a:pt x="21592" y="22164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7150">
              <a:solidFill>
                <a:srgbClr val="66FF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hu-HU"/>
            </a:p>
          </p:txBody>
        </p:sp>
        <p:sp>
          <p:nvSpPr>
            <p:cNvPr id="159766" name="Arc 22"/>
            <p:cNvSpPr>
              <a:spLocks/>
            </p:cNvSpPr>
            <p:nvPr/>
          </p:nvSpPr>
          <p:spPr bwMode="auto">
            <a:xfrm flipV="1">
              <a:off x="1864" y="2480"/>
              <a:ext cx="2048" cy="739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2165"/>
                <a:gd name="T2" fmla="*/ 21593 w 21600"/>
                <a:gd name="T3" fmla="*/ 22165 h 22165"/>
                <a:gd name="T4" fmla="*/ 0 w 21600"/>
                <a:gd name="T5" fmla="*/ 21600 h 22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2165" fill="none" extrusionOk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1788"/>
                    <a:pt x="21597" y="21976"/>
                    <a:pt x="21592" y="22164"/>
                  </a:cubicBezTo>
                </a:path>
                <a:path w="21600" h="22165" stroke="0" extrusionOk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1788"/>
                    <a:pt x="21597" y="21976"/>
                    <a:pt x="21592" y="22164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7150">
              <a:solidFill>
                <a:srgbClr val="66FF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hu-HU"/>
            </a:p>
          </p:txBody>
        </p:sp>
      </p:grpSp>
      <p:grpSp>
        <p:nvGrpSpPr>
          <p:cNvPr id="159772" name="Group 28"/>
          <p:cNvGrpSpPr>
            <a:grpSpLocks/>
          </p:cNvGrpSpPr>
          <p:nvPr/>
        </p:nvGrpSpPr>
        <p:grpSpPr bwMode="auto">
          <a:xfrm>
            <a:off x="2930525" y="2851150"/>
            <a:ext cx="1528763" cy="2286000"/>
            <a:chOff x="4336" y="1997"/>
            <a:chExt cx="934" cy="1382"/>
          </a:xfrm>
        </p:grpSpPr>
        <p:sp>
          <p:nvSpPr>
            <p:cNvPr id="159769" name="Line 25"/>
            <p:cNvSpPr>
              <a:spLocks noChangeShapeType="1"/>
            </p:cNvSpPr>
            <p:nvPr/>
          </p:nvSpPr>
          <p:spPr bwMode="auto">
            <a:xfrm>
              <a:off x="4336" y="1997"/>
              <a:ext cx="921" cy="0"/>
            </a:xfrm>
            <a:prstGeom prst="line">
              <a:avLst/>
            </a:prstGeom>
            <a:noFill/>
            <a:ln w="57150">
              <a:solidFill>
                <a:srgbClr val="00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/>
            </a:p>
          </p:txBody>
        </p:sp>
        <p:sp>
          <p:nvSpPr>
            <p:cNvPr id="159770" name="Line 26"/>
            <p:cNvSpPr>
              <a:spLocks noChangeShapeType="1"/>
            </p:cNvSpPr>
            <p:nvPr/>
          </p:nvSpPr>
          <p:spPr bwMode="auto">
            <a:xfrm>
              <a:off x="5261" y="1997"/>
              <a:ext cx="9" cy="1382"/>
            </a:xfrm>
            <a:prstGeom prst="line">
              <a:avLst/>
            </a:prstGeom>
            <a:noFill/>
            <a:ln w="57150">
              <a:solidFill>
                <a:srgbClr val="00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/>
            </a:p>
          </p:txBody>
        </p:sp>
        <p:sp>
          <p:nvSpPr>
            <p:cNvPr id="159771" name="Line 27"/>
            <p:cNvSpPr>
              <a:spLocks noChangeShapeType="1"/>
            </p:cNvSpPr>
            <p:nvPr/>
          </p:nvSpPr>
          <p:spPr bwMode="auto">
            <a:xfrm>
              <a:off x="4349" y="3377"/>
              <a:ext cx="921" cy="0"/>
            </a:xfrm>
            <a:prstGeom prst="line">
              <a:avLst/>
            </a:prstGeom>
            <a:noFill/>
            <a:ln w="57150">
              <a:solidFill>
                <a:srgbClr val="00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/>
            </a:p>
          </p:txBody>
        </p:sp>
      </p:grpSp>
      <p:sp>
        <p:nvSpPr>
          <p:cNvPr id="159773" name="AutoShape 29"/>
          <p:cNvSpPr>
            <a:spLocks/>
          </p:cNvSpPr>
          <p:nvPr/>
        </p:nvSpPr>
        <p:spPr bwMode="auto">
          <a:xfrm>
            <a:off x="5643563" y="5197475"/>
            <a:ext cx="1790907" cy="1203325"/>
          </a:xfrm>
          <a:prstGeom prst="borderCallout2">
            <a:avLst>
              <a:gd name="adj1" fmla="val 9500"/>
              <a:gd name="adj2" fmla="val -4718"/>
              <a:gd name="adj3" fmla="val 9500"/>
              <a:gd name="adj4" fmla="val -31269"/>
              <a:gd name="adj5" fmla="val -50703"/>
              <a:gd name="adj6" fmla="val -64201"/>
            </a:avLst>
          </a:prstGeom>
          <a:solidFill>
            <a:schemeClr val="accent1"/>
          </a:solidFill>
          <a:ln w="12700" algn="ctr">
            <a:solidFill>
              <a:schemeClr val="tx1"/>
            </a:solidFill>
            <a:miter lim="800000"/>
            <a:headEnd/>
            <a:tailEnd type="triangle" w="lg" len="lg"/>
          </a:ln>
          <a:effectLst/>
        </p:spPr>
        <p:txBody>
          <a:bodyPr/>
          <a:lstStyle/>
          <a:p>
            <a:endParaRPr lang="hu-HU" sz="2000"/>
          </a:p>
        </p:txBody>
      </p:sp>
      <p:graphicFrame>
        <p:nvGraphicFramePr>
          <p:cNvPr id="159774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5406603"/>
              </p:ext>
            </p:extLst>
          </p:nvPr>
        </p:nvGraphicFramePr>
        <p:xfrm>
          <a:off x="5645633" y="5191471"/>
          <a:ext cx="1788837" cy="1201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896" name="Egyenlet" r:id="rId5" imgW="711000" imgH="393480" progId="Equation.3">
                  <p:embed/>
                </p:oleObj>
              </mc:Choice>
              <mc:Fallback>
                <p:oleObj name="Egyenlet" r:id="rId5" imgW="711000" imgH="393480" progId="Equation.3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45633" y="5191471"/>
                        <a:ext cx="1788837" cy="120173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9775" name="AutoShape 31"/>
          <p:cNvSpPr>
            <a:spLocks/>
          </p:cNvSpPr>
          <p:nvPr/>
        </p:nvSpPr>
        <p:spPr bwMode="auto">
          <a:xfrm>
            <a:off x="5443538" y="1335089"/>
            <a:ext cx="3168650" cy="993776"/>
          </a:xfrm>
          <a:prstGeom prst="borderCallout3">
            <a:avLst>
              <a:gd name="adj1" fmla="val 9500"/>
              <a:gd name="adj2" fmla="val 102403"/>
              <a:gd name="adj3" fmla="val 9500"/>
              <a:gd name="adj4" fmla="val 111625"/>
              <a:gd name="adj5" fmla="val 166097"/>
              <a:gd name="adj6" fmla="val 111625"/>
              <a:gd name="adj7" fmla="val 241631"/>
              <a:gd name="adj8" fmla="val 23033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hu-HU" sz="2000">
                <a:solidFill>
                  <a:schemeClr val="tx1"/>
                </a:solidFill>
                <a:latin typeface="Calibri" panose="020F0502020204030204" pitchFamily="34" charset="0"/>
              </a:rPr>
              <a:t>sebességprofil valóságos közeg lamináris áramlása esetén</a:t>
            </a:r>
          </a:p>
        </p:txBody>
      </p:sp>
      <p:sp>
        <p:nvSpPr>
          <p:cNvPr id="159776" name="AutoShape 32"/>
          <p:cNvSpPr>
            <a:spLocks/>
          </p:cNvSpPr>
          <p:nvPr/>
        </p:nvSpPr>
        <p:spPr bwMode="auto">
          <a:xfrm>
            <a:off x="6403975" y="4121150"/>
            <a:ext cx="2544763" cy="714378"/>
          </a:xfrm>
          <a:prstGeom prst="borderCallout2">
            <a:avLst>
              <a:gd name="adj1" fmla="val 11028"/>
              <a:gd name="adj2" fmla="val -2995"/>
              <a:gd name="adj3" fmla="val 11028"/>
              <a:gd name="adj4" fmla="val -25579"/>
              <a:gd name="adj5" fmla="val 37824"/>
              <a:gd name="adj6" fmla="val -74986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hu-HU" sz="2000" dirty="0">
                <a:solidFill>
                  <a:schemeClr val="tx1"/>
                </a:solidFill>
                <a:latin typeface="Calibri" panose="020F0502020204030204" pitchFamily="34" charset="0"/>
              </a:rPr>
              <a:t>Sebességprofil ideális közeg áramlása esetén</a:t>
            </a:r>
          </a:p>
        </p:txBody>
      </p:sp>
      <p:sp>
        <p:nvSpPr>
          <p:cNvPr id="27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28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495800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97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97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97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97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97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97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97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97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97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97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97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97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59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97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97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97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97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97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9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97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97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97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97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97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97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97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97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597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97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97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597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597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597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1597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159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1597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1597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3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597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597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597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597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159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159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2000" fill="hold"/>
                                        <p:tgtEl>
                                          <p:spTgt spid="159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000" fill="hold"/>
                                        <p:tgtEl>
                                          <p:spTgt spid="159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000" fill="hold"/>
                                        <p:tgtEl>
                                          <p:spTgt spid="159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159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8" dur="500"/>
                                        <p:tgtEl>
                                          <p:spTgt spid="159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0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2" dur="500"/>
                                        <p:tgtEl>
                                          <p:spTgt spid="159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5" dur="500"/>
                                        <p:tgtEl>
                                          <p:spTgt spid="159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751" grpId="0" animBg="1"/>
      <p:bldP spid="159752" grpId="0" animBg="1"/>
      <p:bldP spid="159753" grpId="0" animBg="1"/>
      <p:bldP spid="159756" grpId="0" animBg="1"/>
      <p:bldP spid="159757" grpId="0" animBg="1"/>
      <p:bldP spid="159758" grpId="0" animBg="1"/>
      <p:bldP spid="159759" grpId="0" animBg="1"/>
      <p:bldP spid="159760" grpId="0" animBg="1"/>
      <p:bldP spid="159761" grpId="0" animBg="1"/>
      <p:bldP spid="159762" grpId="1" animBg="1"/>
      <p:bldP spid="159773" grpId="0" animBg="1"/>
      <p:bldP spid="159775" grpId="0" animBg="1"/>
      <p:bldP spid="15977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21" name="Rectangle 5"/>
          <p:cNvSpPr>
            <a:spLocks noChangeArrowheads="1"/>
          </p:cNvSpPr>
          <p:nvPr/>
        </p:nvSpPr>
        <p:spPr bwMode="auto">
          <a:xfrm>
            <a:off x="0" y="31575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graphicFrame>
        <p:nvGraphicFramePr>
          <p:cNvPr id="16282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7103292"/>
              </p:ext>
            </p:extLst>
          </p:nvPr>
        </p:nvGraphicFramePr>
        <p:xfrm>
          <a:off x="2698750" y="484188"/>
          <a:ext cx="3640138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087" name="Egyenlet" r:id="rId3" imgW="1447560" imgH="419040" progId="Equation.3">
                  <p:embed/>
                </p:oleObj>
              </mc:Choice>
              <mc:Fallback>
                <p:oleObj name="Egyenlet" r:id="rId3" imgW="1447560" imgH="4190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8750" y="484188"/>
                        <a:ext cx="3640138" cy="1047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282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0321753"/>
              </p:ext>
            </p:extLst>
          </p:nvPr>
        </p:nvGraphicFramePr>
        <p:xfrm>
          <a:off x="2755900" y="1741488"/>
          <a:ext cx="3513138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088" name="Egyenlet" r:id="rId5" imgW="1396800" imgH="419040" progId="Equation.3">
                  <p:embed/>
                </p:oleObj>
              </mc:Choice>
              <mc:Fallback>
                <p:oleObj name="Egyenlet" r:id="rId5" imgW="1396800" imgH="41904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55900" y="1741488"/>
                        <a:ext cx="3513138" cy="1047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2825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3444915"/>
              </p:ext>
            </p:extLst>
          </p:nvPr>
        </p:nvGraphicFramePr>
        <p:xfrm>
          <a:off x="1289050" y="2898775"/>
          <a:ext cx="6372225" cy="1119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089" name="Egyenlet" r:id="rId7" imgW="2387520" imgH="419040" progId="Equation.3">
                  <p:embed/>
                </p:oleObj>
              </mc:Choice>
              <mc:Fallback>
                <p:oleObj name="Egyenlet" r:id="rId7" imgW="2387520" imgH="41904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9050" y="2898775"/>
                        <a:ext cx="6372225" cy="1119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2826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7069857"/>
              </p:ext>
            </p:extLst>
          </p:nvPr>
        </p:nvGraphicFramePr>
        <p:xfrm>
          <a:off x="1606550" y="4195763"/>
          <a:ext cx="5661025" cy="1220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090" name="Egyenlet" r:id="rId9" imgW="2120760" imgH="457200" progId="Equation.3">
                  <p:embed/>
                </p:oleObj>
              </mc:Choice>
              <mc:Fallback>
                <p:oleObj name="Egyenlet" r:id="rId9" imgW="2120760" imgH="4572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6550" y="4195763"/>
                        <a:ext cx="5661025" cy="1220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12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  <p:sp>
        <p:nvSpPr>
          <p:cNvPr id="2" name="Lekerekített téglalapbuborék 1"/>
          <p:cNvSpPr/>
          <p:nvPr/>
        </p:nvSpPr>
        <p:spPr bwMode="auto">
          <a:xfrm>
            <a:off x="457200" y="5524809"/>
            <a:ext cx="3312542" cy="704230"/>
          </a:xfrm>
          <a:prstGeom prst="wedgeRoundRectCallout">
            <a:avLst>
              <a:gd name="adj1" fmla="val 113295"/>
              <a:gd name="adj2" fmla="val -106173"/>
              <a:gd name="adj3" fmla="val 16667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 parabolikus sebességprofilra</a:t>
            </a:r>
            <a:r>
              <a:rPr kumimoji="0" lang="hu-HU" sz="1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kapott összefüggés szerint</a:t>
            </a:r>
            <a:endParaRPr kumimoji="0" lang="hu-H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28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28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28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28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2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2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28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28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28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28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28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28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28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28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28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28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2827" name="Object 11"/>
          <p:cNvGraphicFramePr>
            <a:graphicFrameLocks noChangeAspect="1"/>
          </p:cNvGraphicFramePr>
          <p:nvPr>
            <p:extLst/>
          </p:nvPr>
        </p:nvGraphicFramePr>
        <p:xfrm>
          <a:off x="1203325" y="2703513"/>
          <a:ext cx="6540500" cy="2238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556" name="Egyenlet" r:id="rId3" imgW="2450880" imgH="838080" progId="Equation.3">
                  <p:embed/>
                </p:oleObj>
              </mc:Choice>
              <mc:Fallback>
                <p:oleObj name="Egyenlet" r:id="rId3" imgW="2450880" imgH="838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3325" y="2703513"/>
                        <a:ext cx="6540500" cy="2238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2821" name="Rectangle 5"/>
          <p:cNvSpPr>
            <a:spLocks noChangeArrowheads="1"/>
          </p:cNvSpPr>
          <p:nvPr/>
        </p:nvSpPr>
        <p:spPr bwMode="auto">
          <a:xfrm>
            <a:off x="0" y="31575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graphicFrame>
        <p:nvGraphicFramePr>
          <p:cNvPr id="162820" name="Object 4"/>
          <p:cNvGraphicFramePr>
            <a:graphicFrameLocks noChangeAspect="1"/>
          </p:cNvGraphicFramePr>
          <p:nvPr>
            <p:extLst/>
          </p:nvPr>
        </p:nvGraphicFramePr>
        <p:xfrm>
          <a:off x="2698750" y="484188"/>
          <a:ext cx="3640138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557" name="Egyenlet" r:id="rId5" imgW="1447560" imgH="419040" progId="Equation.3">
                  <p:embed/>
                </p:oleObj>
              </mc:Choice>
              <mc:Fallback>
                <p:oleObj name="Egyenlet" r:id="rId5" imgW="144756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8750" y="484188"/>
                        <a:ext cx="3640138" cy="1047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2822" name="Object 6"/>
          <p:cNvGraphicFramePr>
            <a:graphicFrameLocks noChangeAspect="1"/>
          </p:cNvGraphicFramePr>
          <p:nvPr>
            <p:extLst/>
          </p:nvPr>
        </p:nvGraphicFramePr>
        <p:xfrm>
          <a:off x="2755900" y="1741488"/>
          <a:ext cx="3513138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558" name="Egyenlet" r:id="rId7" imgW="1396800" imgH="419040" progId="Equation.3">
                  <p:embed/>
                </p:oleObj>
              </mc:Choice>
              <mc:Fallback>
                <p:oleObj name="Egyenlet" r:id="rId7" imgW="139680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55900" y="1741488"/>
                        <a:ext cx="3513138" cy="1047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2825" name="Object 9"/>
          <p:cNvGraphicFramePr>
            <a:graphicFrameLocks noChangeAspect="1"/>
          </p:cNvGraphicFramePr>
          <p:nvPr>
            <p:extLst/>
          </p:nvPr>
        </p:nvGraphicFramePr>
        <p:xfrm>
          <a:off x="1289050" y="2898775"/>
          <a:ext cx="6372225" cy="1119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559" name="Egyenlet" r:id="rId9" imgW="2387520" imgH="419040" progId="Equation.3">
                  <p:embed/>
                </p:oleObj>
              </mc:Choice>
              <mc:Fallback>
                <p:oleObj name="Egyenlet" r:id="rId9" imgW="238752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9050" y="2898775"/>
                        <a:ext cx="6372225" cy="1119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2826" name="Object 10"/>
          <p:cNvGraphicFramePr>
            <a:graphicFrameLocks noChangeAspect="1"/>
          </p:cNvGraphicFramePr>
          <p:nvPr>
            <p:extLst/>
          </p:nvPr>
        </p:nvGraphicFramePr>
        <p:xfrm>
          <a:off x="1606550" y="4195763"/>
          <a:ext cx="5661025" cy="1220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560" name="Egyenlet" r:id="rId11" imgW="2120760" imgH="457200" progId="Equation.3">
                  <p:embed/>
                </p:oleObj>
              </mc:Choice>
              <mc:Fallback>
                <p:oleObj name="Egyenlet" r:id="rId11" imgW="212076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6550" y="4195763"/>
                        <a:ext cx="5661025" cy="1220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2828" name="Text Box 12"/>
          <p:cNvSpPr txBox="1">
            <a:spLocks noChangeArrowheads="1"/>
          </p:cNvSpPr>
          <p:nvPr/>
        </p:nvSpPr>
        <p:spPr bwMode="auto">
          <a:xfrm>
            <a:off x="642938" y="5302250"/>
            <a:ext cx="77216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A csősúrlódási tényező réteges áramlás </a:t>
            </a:r>
            <a:r>
              <a:rPr lang="hu-HU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esetén az áramlásra jellemző Reynolds-szám függvénye</a:t>
            </a:r>
            <a:endParaRPr lang="hu-HU" sz="24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12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  <p:sp>
        <p:nvSpPr>
          <p:cNvPr id="13" name="Lekerekített téglalapbuborék 12"/>
          <p:cNvSpPr/>
          <p:nvPr/>
        </p:nvSpPr>
        <p:spPr bwMode="auto">
          <a:xfrm>
            <a:off x="457200" y="5524809"/>
            <a:ext cx="3312542" cy="704230"/>
          </a:xfrm>
          <a:prstGeom prst="wedgeRoundRectCallout">
            <a:avLst>
              <a:gd name="adj1" fmla="val 113295"/>
              <a:gd name="adj2" fmla="val -106173"/>
              <a:gd name="adj3" fmla="val 16667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 parabolikus sebességprofilra</a:t>
            </a:r>
            <a:r>
              <a:rPr kumimoji="0" lang="hu-HU" sz="1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kapott összefüggés szerint</a:t>
            </a:r>
            <a:endParaRPr kumimoji="0" lang="hu-H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835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628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628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1628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2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1628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1628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1628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2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1628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1628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1628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2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4.44444E-6 L 5.55556E-7 -0.46666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1628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33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withGroup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28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28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28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28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1000"/>
                                        <p:tgtEl>
                                          <p:spTgt spid="162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828" grpId="0"/>
      <p:bldP spid="1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ChangeArrowheads="1"/>
          </p:cNvSpPr>
          <p:nvPr/>
        </p:nvSpPr>
        <p:spPr bwMode="auto">
          <a:xfrm>
            <a:off x="0" y="31575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graphicFrame>
        <p:nvGraphicFramePr>
          <p:cNvPr id="15872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2320543"/>
              </p:ext>
            </p:extLst>
          </p:nvPr>
        </p:nvGraphicFramePr>
        <p:xfrm>
          <a:off x="1989931" y="2688182"/>
          <a:ext cx="5211763" cy="1133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784" name="Egyenlet" r:id="rId3" imgW="812520" imgH="177480" progId="Equation.3">
                  <p:embed/>
                </p:oleObj>
              </mc:Choice>
              <mc:Fallback>
                <p:oleObj name="Egyenlet" r:id="rId3" imgW="812520" imgH="17748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9931" y="2688182"/>
                        <a:ext cx="5211763" cy="11334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8724" name="Rectangle 4"/>
          <p:cNvSpPr>
            <a:spLocks noChangeArrowheads="1"/>
          </p:cNvSpPr>
          <p:nvPr/>
        </p:nvSpPr>
        <p:spPr bwMode="auto">
          <a:xfrm>
            <a:off x="0" y="3124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sp>
        <p:nvSpPr>
          <p:cNvPr id="158725" name="Text Box 5"/>
          <p:cNvSpPr txBox="1">
            <a:spLocks noChangeArrowheads="1"/>
          </p:cNvSpPr>
          <p:nvPr/>
        </p:nvSpPr>
        <p:spPr bwMode="auto">
          <a:xfrm>
            <a:off x="255588" y="400050"/>
            <a:ext cx="8650287" cy="186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/>
            <a:r>
              <a:rPr lang="hu-HU" sz="2300" dirty="0">
                <a:solidFill>
                  <a:schemeClr val="tx1"/>
                </a:solidFill>
                <a:latin typeface="Calibri" panose="020F0502020204030204" pitchFamily="34" charset="0"/>
              </a:rPr>
              <a:t>Turbulensnek nevezik az olyan áramlást, melyben a folyadékrészecskék pillanatnyi sebessége időben gyorsan változik nagyságát és irányát tekintve egyaránt. Az áramlás fő irányára merőleges sebességkomponens intenzív keveredést eredményez. Ilyen tulajdonságokat mutató áramlások esetében a kísérletek szerint  </a:t>
            </a:r>
          </a:p>
        </p:txBody>
      </p:sp>
      <p:sp>
        <p:nvSpPr>
          <p:cNvPr id="158726" name="Text Box 6"/>
          <p:cNvSpPr txBox="1">
            <a:spLocks noChangeArrowheads="1"/>
          </p:cNvSpPr>
          <p:nvPr/>
        </p:nvSpPr>
        <p:spPr bwMode="auto">
          <a:xfrm>
            <a:off x="735013" y="4337050"/>
            <a:ext cx="77216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Valamely keresztmetszetben csak az időbeli átlagsebességek által alkotott sebességprofilról lehet beszélni, mely a csőfal közvetlen közelétől eltekintve állandó </a:t>
            </a:r>
            <a:r>
              <a:rPr lang="hu-HU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értéket </a:t>
            </a: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mutat. </a:t>
            </a:r>
          </a:p>
        </p:txBody>
      </p:sp>
      <p:sp>
        <p:nvSpPr>
          <p:cNvPr id="9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10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587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587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587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587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87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87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87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87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87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87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1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1587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1587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1587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158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87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8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725" grpId="0"/>
      <p:bldP spid="15872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églalap 26"/>
          <p:cNvSpPr/>
          <p:nvPr/>
        </p:nvSpPr>
        <p:spPr bwMode="auto">
          <a:xfrm>
            <a:off x="1546225" y="2857503"/>
            <a:ext cx="3931467" cy="1620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2800" b="0" i="0" u="none" strike="noStrike" cap="none" normalizeH="0" baseline="0" smtClean="0">
              <a:ln>
                <a:noFill/>
              </a:ln>
              <a:solidFill>
                <a:srgbClr val="FF9623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Téglalap 1"/>
          <p:cNvSpPr/>
          <p:nvPr/>
        </p:nvSpPr>
        <p:spPr bwMode="auto">
          <a:xfrm>
            <a:off x="1546224" y="4967290"/>
            <a:ext cx="3931467" cy="1620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2800" b="0" i="0" u="none" strike="noStrike" cap="none" normalizeH="0" baseline="0" smtClean="0">
              <a:ln>
                <a:noFill/>
              </a:ln>
              <a:solidFill>
                <a:srgbClr val="FF9623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8825"/>
            <a:ext cx="8229600" cy="1295400"/>
          </a:xfrm>
        </p:spPr>
        <p:txBody>
          <a:bodyPr/>
          <a:lstStyle/>
          <a:p>
            <a:r>
              <a:rPr lang="hu-HU" sz="3600" dirty="0">
                <a:solidFill>
                  <a:schemeClr val="tx1"/>
                </a:solidFill>
                <a:latin typeface="Calibri" panose="020F0502020204030204" pitchFamily="34" charset="0"/>
              </a:rPr>
              <a:t>Sebességprofil turbulens áramlás esetén</a:t>
            </a:r>
          </a:p>
        </p:txBody>
      </p:sp>
      <p:sp>
        <p:nvSpPr>
          <p:cNvPr id="161795" name="Line 3"/>
          <p:cNvSpPr>
            <a:spLocks noChangeShapeType="1"/>
          </p:cNvSpPr>
          <p:nvPr/>
        </p:nvSpPr>
        <p:spPr bwMode="auto">
          <a:xfrm>
            <a:off x="1554163" y="2759075"/>
            <a:ext cx="4008437" cy="0"/>
          </a:xfrm>
          <a:prstGeom prst="line">
            <a:avLst/>
          </a:prstGeom>
          <a:noFill/>
          <a:ln w="190500">
            <a:pattFill prst="wdUpDiag">
              <a:fgClr>
                <a:schemeClr val="tx1"/>
              </a:fgClr>
              <a:bgClr>
                <a:srgbClr val="FFFFFF"/>
              </a:bgClr>
            </a:patt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161796" name="Line 4"/>
          <p:cNvSpPr>
            <a:spLocks noChangeShapeType="1"/>
          </p:cNvSpPr>
          <p:nvPr/>
        </p:nvSpPr>
        <p:spPr bwMode="auto">
          <a:xfrm>
            <a:off x="1546224" y="5222875"/>
            <a:ext cx="4010400" cy="0"/>
          </a:xfrm>
          <a:prstGeom prst="line">
            <a:avLst/>
          </a:prstGeom>
          <a:noFill/>
          <a:ln w="190500">
            <a:pattFill prst="wdUpDiag">
              <a:fgClr>
                <a:schemeClr val="tx1"/>
              </a:fgClr>
              <a:bgClr>
                <a:srgbClr val="FFFFFF"/>
              </a:bgClr>
            </a:patt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161797" name="Line 5"/>
          <p:cNvSpPr>
            <a:spLocks noChangeShapeType="1"/>
          </p:cNvSpPr>
          <p:nvPr/>
        </p:nvSpPr>
        <p:spPr bwMode="auto">
          <a:xfrm>
            <a:off x="441325" y="4014788"/>
            <a:ext cx="8245475" cy="1587"/>
          </a:xfrm>
          <a:prstGeom prst="line">
            <a:avLst/>
          </a:prstGeom>
          <a:noFill/>
          <a:ln w="38100">
            <a:solidFill>
              <a:srgbClr val="FE2424"/>
            </a:solidFill>
            <a:prstDash val="lg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161798" name="Line 6"/>
          <p:cNvSpPr>
            <a:spLocks noChangeShapeType="1"/>
          </p:cNvSpPr>
          <p:nvPr/>
        </p:nvSpPr>
        <p:spPr bwMode="auto">
          <a:xfrm flipV="1">
            <a:off x="2965450" y="3232150"/>
            <a:ext cx="1625600" cy="0"/>
          </a:xfrm>
          <a:prstGeom prst="line">
            <a:avLst/>
          </a:prstGeom>
          <a:noFill/>
          <a:ln w="57150">
            <a:solidFill>
              <a:srgbClr val="66FF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161799" name="Line 7"/>
          <p:cNvSpPr>
            <a:spLocks noChangeShapeType="1"/>
          </p:cNvSpPr>
          <p:nvPr/>
        </p:nvSpPr>
        <p:spPr bwMode="auto">
          <a:xfrm>
            <a:off x="2968625" y="3673475"/>
            <a:ext cx="1643063" cy="0"/>
          </a:xfrm>
          <a:prstGeom prst="line">
            <a:avLst/>
          </a:prstGeom>
          <a:noFill/>
          <a:ln w="57150">
            <a:solidFill>
              <a:srgbClr val="66FF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161800" name="Line 8"/>
          <p:cNvSpPr>
            <a:spLocks noChangeShapeType="1"/>
          </p:cNvSpPr>
          <p:nvPr/>
        </p:nvSpPr>
        <p:spPr bwMode="auto">
          <a:xfrm flipV="1">
            <a:off x="2965450" y="4017963"/>
            <a:ext cx="1641475" cy="0"/>
          </a:xfrm>
          <a:prstGeom prst="line">
            <a:avLst/>
          </a:prstGeom>
          <a:noFill/>
          <a:ln w="57150">
            <a:solidFill>
              <a:srgbClr val="66FF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161801" name="Line 9"/>
          <p:cNvSpPr>
            <a:spLocks noChangeShapeType="1"/>
          </p:cNvSpPr>
          <p:nvPr/>
        </p:nvSpPr>
        <p:spPr bwMode="auto">
          <a:xfrm>
            <a:off x="2962275" y="4772025"/>
            <a:ext cx="1638300" cy="1588"/>
          </a:xfrm>
          <a:prstGeom prst="line">
            <a:avLst/>
          </a:prstGeom>
          <a:noFill/>
          <a:ln w="57150">
            <a:solidFill>
              <a:srgbClr val="66FF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161802" name="Line 10"/>
          <p:cNvSpPr>
            <a:spLocks noChangeShapeType="1"/>
          </p:cNvSpPr>
          <p:nvPr/>
        </p:nvSpPr>
        <p:spPr bwMode="auto">
          <a:xfrm>
            <a:off x="2967038" y="4341813"/>
            <a:ext cx="1647825" cy="0"/>
          </a:xfrm>
          <a:prstGeom prst="line">
            <a:avLst/>
          </a:prstGeom>
          <a:noFill/>
          <a:ln w="57150">
            <a:solidFill>
              <a:srgbClr val="66FF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161803" name="Line 11"/>
          <p:cNvSpPr>
            <a:spLocks noChangeShapeType="1"/>
          </p:cNvSpPr>
          <p:nvPr/>
        </p:nvSpPr>
        <p:spPr bwMode="auto">
          <a:xfrm rot="-5400000">
            <a:off x="762794" y="3740944"/>
            <a:ext cx="4419600" cy="1588"/>
          </a:xfrm>
          <a:prstGeom prst="line">
            <a:avLst/>
          </a:prstGeom>
          <a:noFill/>
          <a:ln w="38100">
            <a:solidFill>
              <a:srgbClr val="FE2424"/>
            </a:solidFill>
            <a:prstDash val="lg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grpSp>
        <p:nvGrpSpPr>
          <p:cNvPr id="161809" name="Group 17"/>
          <p:cNvGrpSpPr>
            <a:grpSpLocks/>
          </p:cNvGrpSpPr>
          <p:nvPr/>
        </p:nvGrpSpPr>
        <p:grpSpPr bwMode="auto">
          <a:xfrm>
            <a:off x="2968625" y="2851150"/>
            <a:ext cx="1528763" cy="2286000"/>
            <a:chOff x="4336" y="1997"/>
            <a:chExt cx="934" cy="1382"/>
          </a:xfrm>
        </p:grpSpPr>
        <p:sp>
          <p:nvSpPr>
            <p:cNvPr id="161810" name="Line 18"/>
            <p:cNvSpPr>
              <a:spLocks noChangeShapeType="1"/>
            </p:cNvSpPr>
            <p:nvPr/>
          </p:nvSpPr>
          <p:spPr bwMode="auto">
            <a:xfrm>
              <a:off x="4336" y="1997"/>
              <a:ext cx="921" cy="0"/>
            </a:xfrm>
            <a:prstGeom prst="line">
              <a:avLst/>
            </a:prstGeom>
            <a:noFill/>
            <a:ln w="57150">
              <a:solidFill>
                <a:srgbClr val="00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/>
            </a:p>
          </p:txBody>
        </p:sp>
        <p:sp>
          <p:nvSpPr>
            <p:cNvPr id="161811" name="Line 19"/>
            <p:cNvSpPr>
              <a:spLocks noChangeShapeType="1"/>
            </p:cNvSpPr>
            <p:nvPr/>
          </p:nvSpPr>
          <p:spPr bwMode="auto">
            <a:xfrm>
              <a:off x="5261" y="1997"/>
              <a:ext cx="9" cy="1382"/>
            </a:xfrm>
            <a:prstGeom prst="line">
              <a:avLst/>
            </a:prstGeom>
            <a:noFill/>
            <a:ln w="57150">
              <a:solidFill>
                <a:srgbClr val="00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/>
            </a:p>
          </p:txBody>
        </p:sp>
        <p:sp>
          <p:nvSpPr>
            <p:cNvPr id="161812" name="Line 20"/>
            <p:cNvSpPr>
              <a:spLocks noChangeShapeType="1"/>
            </p:cNvSpPr>
            <p:nvPr/>
          </p:nvSpPr>
          <p:spPr bwMode="auto">
            <a:xfrm>
              <a:off x="4349" y="3377"/>
              <a:ext cx="921" cy="0"/>
            </a:xfrm>
            <a:prstGeom prst="line">
              <a:avLst/>
            </a:prstGeom>
            <a:noFill/>
            <a:ln w="57150">
              <a:solidFill>
                <a:srgbClr val="00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/>
            </a:p>
          </p:txBody>
        </p:sp>
      </p:grpSp>
      <p:sp>
        <p:nvSpPr>
          <p:cNvPr id="161813" name="AutoShape 21"/>
          <p:cNvSpPr>
            <a:spLocks/>
          </p:cNvSpPr>
          <p:nvPr/>
        </p:nvSpPr>
        <p:spPr bwMode="auto">
          <a:xfrm>
            <a:off x="5381625" y="1290638"/>
            <a:ext cx="3443288" cy="1142999"/>
          </a:xfrm>
          <a:prstGeom prst="borderCallout3">
            <a:avLst>
              <a:gd name="adj1" fmla="val 9500"/>
              <a:gd name="adj2" fmla="val 102213"/>
              <a:gd name="adj3" fmla="val 9500"/>
              <a:gd name="adj4" fmla="val 105486"/>
              <a:gd name="adj5" fmla="val 155542"/>
              <a:gd name="adj6" fmla="val 105486"/>
              <a:gd name="adj7" fmla="val 184829"/>
              <a:gd name="adj8" fmla="val -20519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hu-HU" sz="2200">
                <a:solidFill>
                  <a:schemeClr val="tx1"/>
                </a:solidFill>
                <a:latin typeface="Calibri" panose="020F0502020204030204" pitchFamily="34" charset="0"/>
              </a:rPr>
              <a:t>sebességprofil valóságos közeg turbulens áramlása esetén</a:t>
            </a:r>
          </a:p>
        </p:txBody>
      </p:sp>
      <p:grpSp>
        <p:nvGrpSpPr>
          <p:cNvPr id="161817" name="Group 25"/>
          <p:cNvGrpSpPr>
            <a:grpSpLocks/>
          </p:cNvGrpSpPr>
          <p:nvPr/>
        </p:nvGrpSpPr>
        <p:grpSpPr bwMode="auto">
          <a:xfrm>
            <a:off x="2957513" y="2851150"/>
            <a:ext cx="1682750" cy="2254250"/>
            <a:chOff x="1863" y="1796"/>
            <a:chExt cx="1060" cy="1420"/>
          </a:xfrm>
        </p:grpSpPr>
        <p:sp>
          <p:nvSpPr>
            <p:cNvPr id="161807" name="Arc 15"/>
            <p:cNvSpPr>
              <a:spLocks/>
            </p:cNvSpPr>
            <p:nvPr/>
          </p:nvSpPr>
          <p:spPr bwMode="auto">
            <a:xfrm>
              <a:off x="1863" y="1796"/>
              <a:ext cx="1047" cy="108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2219"/>
                <a:gd name="T2" fmla="*/ 21591 w 21600"/>
                <a:gd name="T3" fmla="*/ 22219 h 22219"/>
                <a:gd name="T4" fmla="*/ 0 w 21600"/>
                <a:gd name="T5" fmla="*/ 21600 h 22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2219" fill="none" extrusionOk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1806"/>
                    <a:pt x="21597" y="22012"/>
                    <a:pt x="21591" y="22219"/>
                  </a:cubicBezTo>
                </a:path>
                <a:path w="21600" h="22219" stroke="0" extrusionOk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1806"/>
                    <a:pt x="21597" y="22012"/>
                    <a:pt x="21591" y="22219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7150">
              <a:solidFill>
                <a:srgbClr val="66FF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hu-HU"/>
            </a:p>
          </p:txBody>
        </p:sp>
        <p:sp>
          <p:nvSpPr>
            <p:cNvPr id="161815" name="Line 23"/>
            <p:cNvSpPr>
              <a:spLocks noChangeShapeType="1"/>
            </p:cNvSpPr>
            <p:nvPr/>
          </p:nvSpPr>
          <p:spPr bwMode="auto">
            <a:xfrm>
              <a:off x="2912" y="1901"/>
              <a:ext cx="9" cy="1209"/>
            </a:xfrm>
            <a:prstGeom prst="line">
              <a:avLst/>
            </a:prstGeom>
            <a:noFill/>
            <a:ln w="57150">
              <a:solidFill>
                <a:srgbClr val="66FF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/>
            </a:p>
          </p:txBody>
        </p:sp>
        <p:sp>
          <p:nvSpPr>
            <p:cNvPr id="161816" name="Arc 24"/>
            <p:cNvSpPr>
              <a:spLocks/>
            </p:cNvSpPr>
            <p:nvPr/>
          </p:nvSpPr>
          <p:spPr bwMode="auto">
            <a:xfrm flipV="1">
              <a:off x="1876" y="3108"/>
              <a:ext cx="1047" cy="108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2219"/>
                <a:gd name="T2" fmla="*/ 21591 w 21600"/>
                <a:gd name="T3" fmla="*/ 22219 h 22219"/>
                <a:gd name="T4" fmla="*/ 0 w 21600"/>
                <a:gd name="T5" fmla="*/ 21600 h 22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2219" fill="none" extrusionOk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1806"/>
                    <a:pt x="21597" y="22012"/>
                    <a:pt x="21591" y="22219"/>
                  </a:cubicBezTo>
                </a:path>
                <a:path w="21600" h="22219" stroke="0" extrusionOk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1806"/>
                    <a:pt x="21597" y="22012"/>
                    <a:pt x="21591" y="22219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7150">
              <a:solidFill>
                <a:srgbClr val="66FF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hu-HU"/>
            </a:p>
          </p:txBody>
        </p:sp>
      </p:grpSp>
      <p:sp>
        <p:nvSpPr>
          <p:cNvPr id="161818" name="AutoShape 26"/>
          <p:cNvSpPr>
            <a:spLocks/>
          </p:cNvSpPr>
          <p:nvPr/>
        </p:nvSpPr>
        <p:spPr bwMode="auto">
          <a:xfrm>
            <a:off x="238125" y="1125538"/>
            <a:ext cx="2544763" cy="1057047"/>
          </a:xfrm>
          <a:prstGeom prst="borderCallout2">
            <a:avLst>
              <a:gd name="adj1" fmla="val 10273"/>
              <a:gd name="adj2" fmla="val 102995"/>
              <a:gd name="adj3" fmla="val 10273"/>
              <a:gd name="adj4" fmla="val 114472"/>
              <a:gd name="adj5" fmla="val 187306"/>
              <a:gd name="adj6" fmla="val 139426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hu-HU" sz="2200" dirty="0">
                <a:solidFill>
                  <a:schemeClr val="tx1"/>
                </a:solidFill>
                <a:latin typeface="Calibri" panose="020F0502020204030204" pitchFamily="34" charset="0"/>
              </a:rPr>
              <a:t>Az adott pontban érvényes időbeli átlagsebesség</a:t>
            </a:r>
          </a:p>
        </p:txBody>
      </p:sp>
      <p:sp>
        <p:nvSpPr>
          <p:cNvPr id="161804" name="AutoShape 12"/>
          <p:cNvSpPr>
            <a:spLocks/>
          </p:cNvSpPr>
          <p:nvPr/>
        </p:nvSpPr>
        <p:spPr bwMode="auto">
          <a:xfrm>
            <a:off x="6340475" y="4746625"/>
            <a:ext cx="2544763" cy="1112838"/>
          </a:xfrm>
          <a:prstGeom prst="borderCallout2">
            <a:avLst>
              <a:gd name="adj1" fmla="val 10273"/>
              <a:gd name="adj2" fmla="val -2995"/>
              <a:gd name="adj3" fmla="val 10273"/>
              <a:gd name="adj4" fmla="val -24454"/>
              <a:gd name="adj5" fmla="val -19685"/>
              <a:gd name="adj6" fmla="val -71306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hu-HU" sz="2200">
                <a:solidFill>
                  <a:schemeClr val="tx1"/>
                </a:solidFill>
                <a:latin typeface="Calibri" panose="020F0502020204030204" pitchFamily="34" charset="0"/>
              </a:rPr>
              <a:t>Sebességprofil ideális közeg áramlása esetén</a:t>
            </a:r>
          </a:p>
        </p:txBody>
      </p:sp>
      <p:sp>
        <p:nvSpPr>
          <p:cNvPr id="25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2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  <p:sp>
        <p:nvSpPr>
          <p:cNvPr id="28" name="Lekerekített téglalapbuborék 27"/>
          <p:cNvSpPr/>
          <p:nvPr/>
        </p:nvSpPr>
        <p:spPr bwMode="auto">
          <a:xfrm>
            <a:off x="108147" y="5729286"/>
            <a:ext cx="4170556" cy="897683"/>
          </a:xfrm>
          <a:prstGeom prst="wedgeRoundRectCallout">
            <a:avLst>
              <a:gd name="adj1" fmla="val 67923"/>
              <a:gd name="adj2" fmla="val -125653"/>
              <a:gd name="adj3" fmla="val 16667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 csőfal mellett mindig marad egy lamináris határréteg,</a:t>
            </a:r>
            <a:r>
              <a:rPr kumimoji="0" lang="hu-HU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melynek vastagsága a </a:t>
            </a:r>
            <a:r>
              <a:rPr kumimoji="0" lang="hu-HU" sz="16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</a:t>
            </a:r>
            <a:r>
              <a:rPr kumimoji="0" lang="hu-HU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-szám növekedésével egyre csökken</a:t>
            </a:r>
            <a:endParaRPr kumimoji="0" lang="hu-H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17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17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17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17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17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17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17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17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17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17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17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17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61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18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18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18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18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17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17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17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17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161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17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17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17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17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18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618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618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18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1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618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618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618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618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1618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1618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1618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1618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6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618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618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618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618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1618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1618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1618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1618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161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5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3500"/>
                            </p:stCondLst>
                            <p:childTnLst>
                              <p:par>
                                <p:cTn id="10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" grpId="0" animBg="1"/>
      <p:bldP spid="161795" grpId="0" animBg="1"/>
      <p:bldP spid="161796" grpId="0" animBg="1"/>
      <p:bldP spid="161797" grpId="0" animBg="1"/>
      <p:bldP spid="161798" grpId="0" animBg="1"/>
      <p:bldP spid="161799" grpId="0" animBg="1"/>
      <p:bldP spid="161800" grpId="0" animBg="1"/>
      <p:bldP spid="161801" grpId="0" animBg="1"/>
      <p:bldP spid="161802" grpId="0" animBg="1"/>
      <p:bldP spid="161803" grpId="0" animBg="1"/>
      <p:bldP spid="161813" grpId="0" animBg="1"/>
      <p:bldP spid="161818" grpId="0" animBg="1"/>
      <p:bldP spid="161804" grpId="0" animBg="1"/>
      <p:bldP spid="2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églalap 7"/>
          <p:cNvSpPr/>
          <p:nvPr/>
        </p:nvSpPr>
        <p:spPr bwMode="auto">
          <a:xfrm>
            <a:off x="1114317" y="2847575"/>
            <a:ext cx="4002461" cy="22824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2800" b="0" i="0" u="none" strike="noStrike" cap="none" normalizeH="0" baseline="0" smtClean="0">
              <a:ln>
                <a:noFill/>
              </a:ln>
              <a:solidFill>
                <a:srgbClr val="FF9623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>
          <a:xfrm>
            <a:off x="351901" y="205256"/>
            <a:ext cx="8229600" cy="849762"/>
          </a:xfrm>
        </p:spPr>
        <p:txBody>
          <a:bodyPr/>
          <a:lstStyle/>
          <a:p>
            <a:r>
              <a:rPr lang="hu-HU" sz="2800" dirty="0" smtClean="0">
                <a:solidFill>
                  <a:schemeClr val="tx1"/>
                </a:solidFill>
                <a:latin typeface="Calibri" panose="020F0502020204030204" pitchFamily="34" charset="0"/>
              </a:rPr>
              <a:t>A sebességprofil alakulása a lamináris </a:t>
            </a:r>
            <a:r>
              <a:rPr lang="hu-HU" sz="2800" dirty="0" smtClean="0">
                <a:solidFill>
                  <a:schemeClr val="tx1"/>
                </a:solidFill>
                <a:latin typeface="Calibri" panose="020F0502020204030204" pitchFamily="34" charset="0"/>
              </a:rPr>
              <a:t>áramlásból turbulens áramlásba történő átmenet során</a:t>
            </a:r>
            <a:endParaRPr lang="hu-HU" sz="28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61795" name="Line 3"/>
          <p:cNvSpPr>
            <a:spLocks noChangeShapeType="1"/>
          </p:cNvSpPr>
          <p:nvPr/>
        </p:nvSpPr>
        <p:spPr bwMode="auto">
          <a:xfrm>
            <a:off x="1114317" y="2759075"/>
            <a:ext cx="4008437" cy="0"/>
          </a:xfrm>
          <a:prstGeom prst="line">
            <a:avLst/>
          </a:prstGeom>
          <a:noFill/>
          <a:ln w="190500">
            <a:pattFill prst="wdUpDiag">
              <a:fgClr>
                <a:schemeClr val="tx1"/>
              </a:fgClr>
              <a:bgClr>
                <a:srgbClr val="FFFFFF"/>
              </a:bgClr>
            </a:patt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161796" name="Line 4"/>
          <p:cNvSpPr>
            <a:spLocks noChangeShapeType="1"/>
          </p:cNvSpPr>
          <p:nvPr/>
        </p:nvSpPr>
        <p:spPr bwMode="auto">
          <a:xfrm>
            <a:off x="1106378" y="5222875"/>
            <a:ext cx="4010400" cy="0"/>
          </a:xfrm>
          <a:prstGeom prst="line">
            <a:avLst/>
          </a:prstGeom>
          <a:noFill/>
          <a:ln w="190500">
            <a:pattFill prst="wdUpDiag">
              <a:fgClr>
                <a:schemeClr val="tx1"/>
              </a:fgClr>
              <a:bgClr>
                <a:srgbClr val="FFFFFF"/>
              </a:bgClr>
            </a:patt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5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2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  <p:sp>
        <p:nvSpPr>
          <p:cNvPr id="16" name="Lekerekített téglalapbuborék 15"/>
          <p:cNvSpPr/>
          <p:nvPr/>
        </p:nvSpPr>
        <p:spPr bwMode="auto">
          <a:xfrm>
            <a:off x="5116778" y="1597664"/>
            <a:ext cx="3865177" cy="761475"/>
          </a:xfrm>
          <a:prstGeom prst="wedgeRoundRectCallout">
            <a:avLst>
              <a:gd name="adj1" fmla="val -72217"/>
              <a:gd name="adj2" fmla="val 170511"/>
              <a:gd name="adj3" fmla="val 16667"/>
            </a:avLst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 teljes keresztmetszetben lamináris az áramlás. </a:t>
            </a:r>
            <a:r>
              <a:rPr kumimoji="0" lang="hu-H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Re&lt;&lt;2300</a:t>
            </a:r>
            <a:endParaRPr kumimoji="0" lang="hu-HU" sz="2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4" name="Lekerekített téglalapbuborék 53"/>
          <p:cNvSpPr/>
          <p:nvPr/>
        </p:nvSpPr>
        <p:spPr bwMode="auto">
          <a:xfrm>
            <a:off x="4226431" y="5321841"/>
            <a:ext cx="4755524" cy="1101994"/>
          </a:xfrm>
          <a:prstGeom prst="wedgeRoundRectCallout">
            <a:avLst>
              <a:gd name="adj1" fmla="val -55938"/>
              <a:gd name="adj2" fmla="val -122723"/>
              <a:gd name="adj3" fmla="val 16667"/>
            </a:avLst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 sebességvektorok a cső tengelyével párhuzamosak és burkológörbéjük egy másodfokú parabola.</a:t>
            </a:r>
            <a:endParaRPr kumimoji="0" lang="hu-H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7" name="Csoportba foglalás 6"/>
          <p:cNvGrpSpPr/>
          <p:nvPr/>
        </p:nvGrpSpPr>
        <p:grpSpPr>
          <a:xfrm>
            <a:off x="-808549" y="2847575"/>
            <a:ext cx="5040932" cy="2282401"/>
            <a:chOff x="-875867" y="3307579"/>
            <a:chExt cx="5040932" cy="2290671"/>
          </a:xfrm>
          <a:solidFill>
            <a:srgbClr val="FF0000"/>
          </a:solidFill>
        </p:grpSpPr>
        <p:sp>
          <p:nvSpPr>
            <p:cNvPr id="5" name="Ív 4"/>
            <p:cNvSpPr/>
            <p:nvPr/>
          </p:nvSpPr>
          <p:spPr bwMode="auto">
            <a:xfrm>
              <a:off x="-875867" y="3312250"/>
              <a:ext cx="5040000" cy="2286000"/>
            </a:xfrm>
            <a:prstGeom prst="arc">
              <a:avLst>
                <a:gd name="adj1" fmla="val 16200000"/>
                <a:gd name="adj2" fmla="val 1125"/>
              </a:avLst>
            </a:prstGeom>
            <a:grpFill/>
            <a:ln w="63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hu-HU" sz="2800" b="0" i="0" u="none" strike="noStrike" cap="none" normalizeH="0" baseline="0" smtClean="0">
                <a:ln>
                  <a:noFill/>
                </a:ln>
                <a:solidFill>
                  <a:srgbClr val="FF9623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4" name="Ív 43"/>
            <p:cNvSpPr/>
            <p:nvPr/>
          </p:nvSpPr>
          <p:spPr bwMode="auto">
            <a:xfrm flipV="1">
              <a:off x="-874935" y="3307579"/>
              <a:ext cx="5040000" cy="2290670"/>
            </a:xfrm>
            <a:prstGeom prst="arc">
              <a:avLst>
                <a:gd name="adj1" fmla="val 16200000"/>
                <a:gd name="adj2" fmla="val 21597034"/>
              </a:avLst>
            </a:prstGeom>
            <a:grpFill/>
            <a:ln w="63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hu-HU" sz="2800" b="0" i="0" u="none" strike="noStrike" cap="none" normalizeH="0" baseline="0" smtClean="0">
                <a:ln>
                  <a:noFill/>
                </a:ln>
                <a:solidFill>
                  <a:srgbClr val="FF9623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61797" name="Line 5"/>
          <p:cNvSpPr>
            <a:spLocks noChangeShapeType="1"/>
          </p:cNvSpPr>
          <p:nvPr/>
        </p:nvSpPr>
        <p:spPr bwMode="auto">
          <a:xfrm>
            <a:off x="514467" y="3992620"/>
            <a:ext cx="5148000" cy="1587"/>
          </a:xfrm>
          <a:prstGeom prst="line">
            <a:avLst/>
          </a:prstGeom>
          <a:noFill/>
          <a:ln w="25400">
            <a:solidFill>
              <a:schemeClr val="tx1"/>
            </a:solidFill>
            <a:prstDash val="lg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161803" name="Line 11"/>
          <p:cNvSpPr>
            <a:spLocks noChangeShapeType="1"/>
          </p:cNvSpPr>
          <p:nvPr/>
        </p:nvSpPr>
        <p:spPr bwMode="auto">
          <a:xfrm rot="-5400000">
            <a:off x="-279902" y="3952744"/>
            <a:ext cx="3996000" cy="1588"/>
          </a:xfrm>
          <a:prstGeom prst="line">
            <a:avLst/>
          </a:prstGeom>
          <a:noFill/>
          <a:ln w="25400">
            <a:solidFill>
              <a:schemeClr val="tx1"/>
            </a:solidFill>
            <a:prstDash val="lg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82407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61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61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161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1000"/>
                                        <p:tgtEl>
                                          <p:spTgt spid="161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61795" grpId="0" animBg="1"/>
      <p:bldP spid="161796" grpId="0" animBg="1"/>
      <p:bldP spid="16" grpId="0" animBg="1"/>
      <p:bldP spid="54" grpId="0" animBg="1"/>
      <p:bldP spid="161797" grpId="0" animBg="1"/>
      <p:bldP spid="16180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églalap 7"/>
          <p:cNvSpPr/>
          <p:nvPr/>
        </p:nvSpPr>
        <p:spPr bwMode="auto">
          <a:xfrm>
            <a:off x="1114317" y="2847575"/>
            <a:ext cx="4002461" cy="22824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2800" b="0" i="0" u="none" strike="noStrike" cap="none" normalizeH="0" baseline="0" smtClean="0">
              <a:ln>
                <a:noFill/>
              </a:ln>
              <a:solidFill>
                <a:srgbClr val="FF9623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7" name="Csoportba foglalás 6"/>
          <p:cNvGrpSpPr/>
          <p:nvPr/>
        </p:nvGrpSpPr>
        <p:grpSpPr>
          <a:xfrm>
            <a:off x="-808549" y="2847575"/>
            <a:ext cx="5040932" cy="2282401"/>
            <a:chOff x="-875867" y="3307579"/>
            <a:chExt cx="5040932" cy="2290671"/>
          </a:xfrm>
          <a:solidFill>
            <a:srgbClr val="FF0000"/>
          </a:solidFill>
        </p:grpSpPr>
        <p:sp>
          <p:nvSpPr>
            <p:cNvPr id="5" name="Ív 4"/>
            <p:cNvSpPr/>
            <p:nvPr/>
          </p:nvSpPr>
          <p:spPr bwMode="auto">
            <a:xfrm>
              <a:off x="-875867" y="3312250"/>
              <a:ext cx="5040000" cy="2286000"/>
            </a:xfrm>
            <a:prstGeom prst="arc">
              <a:avLst>
                <a:gd name="adj1" fmla="val 16200000"/>
                <a:gd name="adj2" fmla="val 1125"/>
              </a:avLst>
            </a:prstGeom>
            <a:grpFill/>
            <a:ln w="63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hu-HU" sz="2800" b="0" i="0" u="none" strike="noStrike" cap="none" normalizeH="0" baseline="0" smtClean="0">
                <a:ln>
                  <a:noFill/>
                </a:ln>
                <a:solidFill>
                  <a:srgbClr val="FF9623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4" name="Ív 43"/>
            <p:cNvSpPr/>
            <p:nvPr/>
          </p:nvSpPr>
          <p:spPr bwMode="auto">
            <a:xfrm flipV="1">
              <a:off x="-874935" y="3307579"/>
              <a:ext cx="5040000" cy="2290670"/>
            </a:xfrm>
            <a:prstGeom prst="arc">
              <a:avLst>
                <a:gd name="adj1" fmla="val 16200000"/>
                <a:gd name="adj2" fmla="val 21597034"/>
              </a:avLst>
            </a:prstGeom>
            <a:grpFill/>
            <a:ln w="63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hu-HU" sz="2800" b="0" i="0" u="none" strike="noStrike" cap="none" normalizeH="0" baseline="0" smtClean="0">
                <a:ln>
                  <a:noFill/>
                </a:ln>
                <a:solidFill>
                  <a:srgbClr val="FF9623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2" name="Téglalap 1"/>
          <p:cNvSpPr/>
          <p:nvPr/>
        </p:nvSpPr>
        <p:spPr bwMode="auto">
          <a:xfrm>
            <a:off x="1114317" y="3727048"/>
            <a:ext cx="4002461" cy="555585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2800" b="0" i="0" u="none" strike="noStrike" cap="none" normalizeH="0" baseline="0" smtClean="0">
              <a:ln>
                <a:noFill/>
              </a:ln>
              <a:solidFill>
                <a:srgbClr val="FF9623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>
          <a:xfrm>
            <a:off x="351901" y="205256"/>
            <a:ext cx="8229600" cy="849762"/>
          </a:xfrm>
        </p:spPr>
        <p:txBody>
          <a:bodyPr/>
          <a:lstStyle/>
          <a:p>
            <a:r>
              <a:rPr lang="hu-HU" sz="2800" dirty="0" smtClean="0">
                <a:solidFill>
                  <a:schemeClr val="tx1"/>
                </a:solidFill>
                <a:latin typeface="Calibri" panose="020F0502020204030204" pitchFamily="34" charset="0"/>
              </a:rPr>
              <a:t>A sebességprofil alakulása a lamináris </a:t>
            </a:r>
            <a:r>
              <a:rPr lang="hu-HU" sz="2800" dirty="0" smtClean="0">
                <a:solidFill>
                  <a:schemeClr val="tx1"/>
                </a:solidFill>
                <a:latin typeface="Calibri" panose="020F0502020204030204" pitchFamily="34" charset="0"/>
              </a:rPr>
              <a:t>áramlásból turbulens áramlásba történő átmenet során</a:t>
            </a:r>
            <a:endParaRPr lang="hu-HU" sz="28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61795" name="Line 3"/>
          <p:cNvSpPr>
            <a:spLocks noChangeShapeType="1"/>
          </p:cNvSpPr>
          <p:nvPr/>
        </p:nvSpPr>
        <p:spPr bwMode="auto">
          <a:xfrm>
            <a:off x="1114317" y="2759075"/>
            <a:ext cx="4008437" cy="0"/>
          </a:xfrm>
          <a:prstGeom prst="line">
            <a:avLst/>
          </a:prstGeom>
          <a:noFill/>
          <a:ln w="190500">
            <a:pattFill prst="wdUpDiag">
              <a:fgClr>
                <a:schemeClr val="tx1"/>
              </a:fgClr>
              <a:bgClr>
                <a:srgbClr val="FFFFFF"/>
              </a:bgClr>
            </a:patt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161796" name="Line 4"/>
          <p:cNvSpPr>
            <a:spLocks noChangeShapeType="1"/>
          </p:cNvSpPr>
          <p:nvPr/>
        </p:nvSpPr>
        <p:spPr bwMode="auto">
          <a:xfrm>
            <a:off x="1106378" y="5222875"/>
            <a:ext cx="4010400" cy="0"/>
          </a:xfrm>
          <a:prstGeom prst="line">
            <a:avLst/>
          </a:prstGeom>
          <a:noFill/>
          <a:ln w="190500">
            <a:pattFill prst="wdUpDiag">
              <a:fgClr>
                <a:schemeClr val="tx1"/>
              </a:fgClr>
              <a:bgClr>
                <a:srgbClr val="FFFFFF"/>
              </a:bgClr>
            </a:patt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5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2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  <p:sp>
        <p:nvSpPr>
          <p:cNvPr id="16" name="Lekerekített téglalapbuborék 15"/>
          <p:cNvSpPr/>
          <p:nvPr/>
        </p:nvSpPr>
        <p:spPr bwMode="auto">
          <a:xfrm>
            <a:off x="5116778" y="1597664"/>
            <a:ext cx="3865177" cy="761475"/>
          </a:xfrm>
          <a:prstGeom prst="wedgeRoundRectCallout">
            <a:avLst>
              <a:gd name="adj1" fmla="val -72217"/>
              <a:gd name="adj2" fmla="val 170511"/>
              <a:gd name="adj3" fmla="val 16667"/>
            </a:avLst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 teljes keresztmetszetben lamináris az áramlás. </a:t>
            </a:r>
            <a:r>
              <a:rPr kumimoji="0" lang="hu-H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Re&lt;&lt;2300</a:t>
            </a:r>
            <a:endParaRPr kumimoji="0" lang="hu-HU" sz="2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4" name="Lekerekített téglalapbuborék 53"/>
          <p:cNvSpPr/>
          <p:nvPr/>
        </p:nvSpPr>
        <p:spPr bwMode="auto">
          <a:xfrm>
            <a:off x="4226431" y="5321841"/>
            <a:ext cx="4755524" cy="1101994"/>
          </a:xfrm>
          <a:prstGeom prst="wedgeRoundRectCallout">
            <a:avLst>
              <a:gd name="adj1" fmla="val -55938"/>
              <a:gd name="adj2" fmla="val -122723"/>
              <a:gd name="adj3" fmla="val 16667"/>
            </a:avLst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 sebességvektorok a cső tengelyével párhuzamosak és burkológörbéjük egy másodfokú parabola.</a:t>
            </a:r>
            <a:endParaRPr kumimoji="0" lang="hu-H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" name="Téglalap 26"/>
          <p:cNvSpPr/>
          <p:nvPr/>
        </p:nvSpPr>
        <p:spPr bwMode="auto">
          <a:xfrm>
            <a:off x="1733222" y="3722059"/>
            <a:ext cx="2430000" cy="561600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2800" b="0" i="0" u="none" strike="noStrike" cap="none" normalizeH="0" baseline="0" smtClean="0">
              <a:ln>
                <a:noFill/>
              </a:ln>
              <a:solidFill>
                <a:srgbClr val="FF9623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1797" name="Line 5"/>
          <p:cNvSpPr>
            <a:spLocks noChangeShapeType="1"/>
          </p:cNvSpPr>
          <p:nvPr/>
        </p:nvSpPr>
        <p:spPr bwMode="auto">
          <a:xfrm>
            <a:off x="514467" y="3992620"/>
            <a:ext cx="5148000" cy="1587"/>
          </a:xfrm>
          <a:prstGeom prst="line">
            <a:avLst/>
          </a:prstGeom>
          <a:noFill/>
          <a:ln w="25400">
            <a:solidFill>
              <a:schemeClr val="tx1"/>
            </a:solidFill>
            <a:prstDash val="lg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161803" name="Line 11"/>
          <p:cNvSpPr>
            <a:spLocks noChangeShapeType="1"/>
          </p:cNvSpPr>
          <p:nvPr/>
        </p:nvSpPr>
        <p:spPr bwMode="auto">
          <a:xfrm rot="-5400000">
            <a:off x="-279902" y="3952744"/>
            <a:ext cx="3996000" cy="1588"/>
          </a:xfrm>
          <a:prstGeom prst="line">
            <a:avLst/>
          </a:prstGeom>
          <a:noFill/>
          <a:ln w="25400">
            <a:solidFill>
              <a:schemeClr val="tx1"/>
            </a:solidFill>
            <a:prstDash val="lg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8" name="Lekerekített téglalapbuborék 27"/>
          <p:cNvSpPr/>
          <p:nvPr/>
        </p:nvSpPr>
        <p:spPr bwMode="auto">
          <a:xfrm>
            <a:off x="5116778" y="1597664"/>
            <a:ext cx="3865177" cy="761475"/>
          </a:xfrm>
          <a:prstGeom prst="wedgeRoundRectCallout">
            <a:avLst>
              <a:gd name="adj1" fmla="val -66134"/>
              <a:gd name="adj2" fmla="val 245992"/>
              <a:gd name="adj3" fmla="val 16667"/>
            </a:avLst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 cső tengelyében megjelenik a turbulens</a:t>
            </a:r>
            <a:r>
              <a:rPr kumimoji="0" lang="hu-HU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mag</a:t>
            </a:r>
            <a:r>
              <a:rPr kumimoji="0" lang="hu-H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  <a:r>
              <a:rPr kumimoji="0" lang="hu-H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 ~ 3-4000</a:t>
            </a:r>
            <a:endParaRPr kumimoji="0" lang="hu-HU" sz="2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" name="Lekerekített téglalapbuborék 28"/>
          <p:cNvSpPr/>
          <p:nvPr/>
        </p:nvSpPr>
        <p:spPr bwMode="auto">
          <a:xfrm>
            <a:off x="4230781" y="5665832"/>
            <a:ext cx="4755524" cy="761475"/>
          </a:xfrm>
          <a:prstGeom prst="wedgeRoundRectCallout">
            <a:avLst>
              <a:gd name="adj1" fmla="val -53008"/>
              <a:gd name="adj2" fmla="val -154180"/>
              <a:gd name="adj3" fmla="val 16667"/>
            </a:avLst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 turbulens áramlásban lévő magot lamináris határréteg veszi körül.</a:t>
            </a:r>
            <a:endParaRPr kumimoji="0" lang="hu-H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1946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6" grpId="0" animBg="1"/>
      <p:bldP spid="54" grpId="0" animBg="1"/>
      <p:bldP spid="27" grpId="0" animBg="1"/>
      <p:bldP spid="28" grpId="0" animBg="1"/>
      <p:bldP spid="2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églalap 7"/>
          <p:cNvSpPr/>
          <p:nvPr/>
        </p:nvSpPr>
        <p:spPr bwMode="auto">
          <a:xfrm>
            <a:off x="1114317" y="2847575"/>
            <a:ext cx="4002461" cy="22824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2800" b="0" i="0" u="none" strike="noStrike" cap="none" normalizeH="0" baseline="0" smtClean="0">
              <a:ln>
                <a:noFill/>
              </a:ln>
              <a:solidFill>
                <a:srgbClr val="FF9623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7" name="Csoportba foglalás 6"/>
          <p:cNvGrpSpPr/>
          <p:nvPr/>
        </p:nvGrpSpPr>
        <p:grpSpPr>
          <a:xfrm>
            <a:off x="-808549" y="2847575"/>
            <a:ext cx="5040932" cy="2282401"/>
            <a:chOff x="-875867" y="3307579"/>
            <a:chExt cx="5040932" cy="2290671"/>
          </a:xfrm>
          <a:solidFill>
            <a:srgbClr val="FF0000"/>
          </a:solidFill>
        </p:grpSpPr>
        <p:sp>
          <p:nvSpPr>
            <p:cNvPr id="5" name="Ív 4"/>
            <p:cNvSpPr/>
            <p:nvPr/>
          </p:nvSpPr>
          <p:spPr bwMode="auto">
            <a:xfrm>
              <a:off x="-875867" y="3312250"/>
              <a:ext cx="5040000" cy="2286000"/>
            </a:xfrm>
            <a:prstGeom prst="arc">
              <a:avLst>
                <a:gd name="adj1" fmla="val 16200000"/>
                <a:gd name="adj2" fmla="val 1125"/>
              </a:avLst>
            </a:prstGeom>
            <a:grpFill/>
            <a:ln w="63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hu-HU" sz="2800" b="0" i="0" u="none" strike="noStrike" cap="none" normalizeH="0" baseline="0" smtClean="0">
                <a:ln>
                  <a:noFill/>
                </a:ln>
                <a:solidFill>
                  <a:srgbClr val="FF9623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4" name="Ív 43"/>
            <p:cNvSpPr/>
            <p:nvPr/>
          </p:nvSpPr>
          <p:spPr bwMode="auto">
            <a:xfrm flipV="1">
              <a:off x="-874935" y="3307579"/>
              <a:ext cx="5040000" cy="2290670"/>
            </a:xfrm>
            <a:prstGeom prst="arc">
              <a:avLst>
                <a:gd name="adj1" fmla="val 16200000"/>
                <a:gd name="adj2" fmla="val 21597034"/>
              </a:avLst>
            </a:prstGeom>
            <a:grpFill/>
            <a:ln w="63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hu-HU" sz="2800" b="0" i="0" u="none" strike="noStrike" cap="none" normalizeH="0" baseline="0" smtClean="0">
                <a:ln>
                  <a:noFill/>
                </a:ln>
                <a:solidFill>
                  <a:srgbClr val="FF9623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2" name="Téglalap 1"/>
          <p:cNvSpPr/>
          <p:nvPr/>
        </p:nvSpPr>
        <p:spPr bwMode="auto">
          <a:xfrm>
            <a:off x="1114317" y="3727048"/>
            <a:ext cx="4002461" cy="555585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2800" b="0" i="0" u="none" strike="noStrike" cap="none" normalizeH="0" baseline="0" smtClean="0">
              <a:ln>
                <a:noFill/>
              </a:ln>
              <a:solidFill>
                <a:srgbClr val="FF9623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>
          <a:xfrm>
            <a:off x="351901" y="205256"/>
            <a:ext cx="8229600" cy="849762"/>
          </a:xfrm>
        </p:spPr>
        <p:txBody>
          <a:bodyPr/>
          <a:lstStyle/>
          <a:p>
            <a:r>
              <a:rPr lang="hu-HU" sz="2800" dirty="0" smtClean="0">
                <a:solidFill>
                  <a:schemeClr val="tx1"/>
                </a:solidFill>
                <a:latin typeface="Calibri" panose="020F0502020204030204" pitchFamily="34" charset="0"/>
              </a:rPr>
              <a:t>A sebességprofil alakulása a lamináris </a:t>
            </a:r>
            <a:r>
              <a:rPr lang="hu-HU" sz="2800" dirty="0" smtClean="0">
                <a:solidFill>
                  <a:schemeClr val="tx1"/>
                </a:solidFill>
                <a:latin typeface="Calibri" panose="020F0502020204030204" pitchFamily="34" charset="0"/>
              </a:rPr>
              <a:t>áramlásból turbulens áramlásba történő átmenet során</a:t>
            </a:r>
            <a:endParaRPr lang="hu-HU" sz="28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61795" name="Line 3"/>
          <p:cNvSpPr>
            <a:spLocks noChangeShapeType="1"/>
          </p:cNvSpPr>
          <p:nvPr/>
        </p:nvSpPr>
        <p:spPr bwMode="auto">
          <a:xfrm>
            <a:off x="1114317" y="2759075"/>
            <a:ext cx="4008437" cy="0"/>
          </a:xfrm>
          <a:prstGeom prst="line">
            <a:avLst/>
          </a:prstGeom>
          <a:noFill/>
          <a:ln w="190500">
            <a:pattFill prst="wdUpDiag">
              <a:fgClr>
                <a:schemeClr val="tx1"/>
              </a:fgClr>
              <a:bgClr>
                <a:srgbClr val="FFFFFF"/>
              </a:bgClr>
            </a:patt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161796" name="Line 4"/>
          <p:cNvSpPr>
            <a:spLocks noChangeShapeType="1"/>
          </p:cNvSpPr>
          <p:nvPr/>
        </p:nvSpPr>
        <p:spPr bwMode="auto">
          <a:xfrm>
            <a:off x="1106378" y="5222875"/>
            <a:ext cx="4010400" cy="0"/>
          </a:xfrm>
          <a:prstGeom prst="line">
            <a:avLst/>
          </a:prstGeom>
          <a:noFill/>
          <a:ln w="190500">
            <a:pattFill prst="wdUpDiag">
              <a:fgClr>
                <a:schemeClr val="tx1"/>
              </a:fgClr>
              <a:bgClr>
                <a:srgbClr val="FFFFFF"/>
              </a:bgClr>
            </a:patt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5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2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  <p:sp>
        <p:nvSpPr>
          <p:cNvPr id="27" name="Téglalap 26"/>
          <p:cNvSpPr/>
          <p:nvPr/>
        </p:nvSpPr>
        <p:spPr bwMode="auto">
          <a:xfrm>
            <a:off x="1733222" y="3722059"/>
            <a:ext cx="2430000" cy="561600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2800" b="0" i="0" u="none" strike="noStrike" cap="none" normalizeH="0" baseline="0" smtClean="0">
              <a:ln>
                <a:noFill/>
              </a:ln>
              <a:solidFill>
                <a:srgbClr val="FF9623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" name="Lekerekített téglalapbuborék 28"/>
          <p:cNvSpPr/>
          <p:nvPr/>
        </p:nvSpPr>
        <p:spPr bwMode="auto">
          <a:xfrm>
            <a:off x="4230781" y="5665832"/>
            <a:ext cx="4755524" cy="761475"/>
          </a:xfrm>
          <a:prstGeom prst="wedgeRoundRectCallout">
            <a:avLst>
              <a:gd name="adj1" fmla="val -53008"/>
              <a:gd name="adj2" fmla="val -154180"/>
              <a:gd name="adj3" fmla="val 16667"/>
            </a:avLst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 turbulens áramlásban lévő magot lamináris határréteg veszi körül.</a:t>
            </a:r>
            <a:endParaRPr kumimoji="0" lang="hu-H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Téglalap 18"/>
          <p:cNvSpPr/>
          <p:nvPr/>
        </p:nvSpPr>
        <p:spPr bwMode="auto">
          <a:xfrm>
            <a:off x="1127373" y="3452726"/>
            <a:ext cx="4002461" cy="1080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2800" b="0" i="0" u="none" strike="noStrike" cap="none" normalizeH="0" baseline="0" smtClean="0">
              <a:ln>
                <a:noFill/>
              </a:ln>
              <a:solidFill>
                <a:srgbClr val="FF9623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Téglalap 19"/>
          <p:cNvSpPr/>
          <p:nvPr/>
        </p:nvSpPr>
        <p:spPr bwMode="auto">
          <a:xfrm>
            <a:off x="1719614" y="3454651"/>
            <a:ext cx="2214000" cy="1080000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2800" b="0" i="0" u="none" strike="noStrike" cap="none" normalizeH="0" baseline="0" smtClean="0">
              <a:ln>
                <a:noFill/>
              </a:ln>
              <a:solidFill>
                <a:srgbClr val="FF9623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1797" name="Line 5"/>
          <p:cNvSpPr>
            <a:spLocks noChangeShapeType="1"/>
          </p:cNvSpPr>
          <p:nvPr/>
        </p:nvSpPr>
        <p:spPr bwMode="auto">
          <a:xfrm>
            <a:off x="514467" y="3992620"/>
            <a:ext cx="5148000" cy="1587"/>
          </a:xfrm>
          <a:prstGeom prst="line">
            <a:avLst/>
          </a:prstGeom>
          <a:noFill/>
          <a:ln w="25400">
            <a:solidFill>
              <a:schemeClr val="tx1"/>
            </a:solidFill>
            <a:prstDash val="lg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161803" name="Line 11"/>
          <p:cNvSpPr>
            <a:spLocks noChangeShapeType="1"/>
          </p:cNvSpPr>
          <p:nvPr/>
        </p:nvSpPr>
        <p:spPr bwMode="auto">
          <a:xfrm rot="-5400000">
            <a:off x="-279902" y="3952744"/>
            <a:ext cx="3996000" cy="1588"/>
          </a:xfrm>
          <a:prstGeom prst="line">
            <a:avLst/>
          </a:prstGeom>
          <a:noFill/>
          <a:ln w="25400">
            <a:solidFill>
              <a:schemeClr val="tx1"/>
            </a:solidFill>
            <a:prstDash val="lg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8" name="Lekerekített téglalapbuborék 27"/>
          <p:cNvSpPr/>
          <p:nvPr/>
        </p:nvSpPr>
        <p:spPr bwMode="auto">
          <a:xfrm>
            <a:off x="5116778" y="1597664"/>
            <a:ext cx="3865177" cy="761475"/>
          </a:xfrm>
          <a:prstGeom prst="wedgeRoundRectCallout">
            <a:avLst>
              <a:gd name="adj1" fmla="val -66134"/>
              <a:gd name="adj2" fmla="val 245992"/>
              <a:gd name="adj3" fmla="val 16667"/>
            </a:avLst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 cső tengelyében megjelenik a turbulens</a:t>
            </a:r>
            <a:r>
              <a:rPr kumimoji="0" lang="hu-HU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mag</a:t>
            </a:r>
            <a:r>
              <a:rPr kumimoji="0" lang="hu-H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  <a:r>
              <a:rPr kumimoji="0" lang="hu-H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Re&gt;2300</a:t>
            </a:r>
            <a:endParaRPr kumimoji="0" lang="hu-HU" sz="2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Lekerekített téglalapbuborék 20"/>
          <p:cNvSpPr/>
          <p:nvPr/>
        </p:nvSpPr>
        <p:spPr bwMode="auto">
          <a:xfrm>
            <a:off x="5130280" y="1599589"/>
            <a:ext cx="3865177" cy="761475"/>
          </a:xfrm>
          <a:prstGeom prst="wedgeRoundRectCallout">
            <a:avLst>
              <a:gd name="adj1" fmla="val -71524"/>
              <a:gd name="adj2" fmla="val 238392"/>
              <a:gd name="adj3" fmla="val 16667"/>
            </a:avLst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 cső tengelyében kiszélesedik a turbulens</a:t>
            </a:r>
            <a:r>
              <a:rPr kumimoji="0" lang="hu-HU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mag</a:t>
            </a:r>
            <a:r>
              <a:rPr kumimoji="0" lang="hu-H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  <a:r>
              <a:rPr kumimoji="0" lang="hu-H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 ~ 6-7000</a:t>
            </a:r>
            <a:endParaRPr kumimoji="0" lang="hu-HU" sz="2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" name="Lekerekített téglalapbuborék 21"/>
          <p:cNvSpPr/>
          <p:nvPr/>
        </p:nvSpPr>
        <p:spPr bwMode="auto">
          <a:xfrm>
            <a:off x="5555847" y="5667757"/>
            <a:ext cx="3443959" cy="1101994"/>
          </a:xfrm>
          <a:prstGeom prst="wedgeRoundRectCallout">
            <a:avLst>
              <a:gd name="adj1" fmla="val -88297"/>
              <a:gd name="adj2" fmla="val -122670"/>
              <a:gd name="adj3" fmla="val 16667"/>
            </a:avLst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 turbulens áramlásban lévő magot körülvevő lamináris határréteg vékonyodik.</a:t>
            </a:r>
            <a:endParaRPr kumimoji="0" lang="hu-H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5735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19" grpId="0" animBg="1"/>
      <p:bldP spid="20" grpId="0" animBg="1"/>
      <p:bldP spid="28" grpId="0" animBg="1"/>
      <p:bldP spid="21" grpId="0" animBg="1"/>
      <p:bldP spid="2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églalap 7"/>
          <p:cNvSpPr/>
          <p:nvPr/>
        </p:nvSpPr>
        <p:spPr bwMode="auto">
          <a:xfrm>
            <a:off x="1118225" y="2847575"/>
            <a:ext cx="4002461" cy="22824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2800" b="0" i="0" u="none" strike="noStrike" cap="none" normalizeH="0" baseline="0" smtClean="0">
              <a:ln>
                <a:noFill/>
              </a:ln>
              <a:solidFill>
                <a:srgbClr val="FF9623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7" name="Csoportba foglalás 6"/>
          <p:cNvGrpSpPr/>
          <p:nvPr/>
        </p:nvGrpSpPr>
        <p:grpSpPr>
          <a:xfrm>
            <a:off x="-808549" y="2847575"/>
            <a:ext cx="5040932" cy="2282401"/>
            <a:chOff x="-875867" y="3307579"/>
            <a:chExt cx="5040932" cy="2290671"/>
          </a:xfrm>
          <a:solidFill>
            <a:srgbClr val="FF0000"/>
          </a:solidFill>
        </p:grpSpPr>
        <p:sp>
          <p:nvSpPr>
            <p:cNvPr id="5" name="Ív 4"/>
            <p:cNvSpPr/>
            <p:nvPr/>
          </p:nvSpPr>
          <p:spPr bwMode="auto">
            <a:xfrm>
              <a:off x="-875867" y="3312250"/>
              <a:ext cx="5040000" cy="2286000"/>
            </a:xfrm>
            <a:prstGeom prst="arc">
              <a:avLst>
                <a:gd name="adj1" fmla="val 16200000"/>
                <a:gd name="adj2" fmla="val 1125"/>
              </a:avLst>
            </a:prstGeom>
            <a:grpFill/>
            <a:ln w="63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hu-HU" sz="2800" b="0" i="0" u="none" strike="noStrike" cap="none" normalizeH="0" baseline="0" smtClean="0">
                <a:ln>
                  <a:noFill/>
                </a:ln>
                <a:solidFill>
                  <a:srgbClr val="FF9623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4" name="Ív 43"/>
            <p:cNvSpPr/>
            <p:nvPr/>
          </p:nvSpPr>
          <p:spPr bwMode="auto">
            <a:xfrm flipV="1">
              <a:off x="-874935" y="3307579"/>
              <a:ext cx="5040000" cy="2290670"/>
            </a:xfrm>
            <a:prstGeom prst="arc">
              <a:avLst>
                <a:gd name="adj1" fmla="val 16200000"/>
                <a:gd name="adj2" fmla="val 21597034"/>
              </a:avLst>
            </a:prstGeom>
            <a:grpFill/>
            <a:ln w="63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hu-HU" sz="2800" b="0" i="0" u="none" strike="noStrike" cap="none" normalizeH="0" baseline="0" smtClean="0">
                <a:ln>
                  <a:noFill/>
                </a:ln>
                <a:solidFill>
                  <a:srgbClr val="FF9623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2" name="Téglalap 1"/>
          <p:cNvSpPr/>
          <p:nvPr/>
        </p:nvSpPr>
        <p:spPr bwMode="auto">
          <a:xfrm>
            <a:off x="1114317" y="3727048"/>
            <a:ext cx="4002461" cy="555585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2800" b="0" i="0" u="none" strike="noStrike" cap="none" normalizeH="0" baseline="0" smtClean="0">
              <a:ln>
                <a:noFill/>
              </a:ln>
              <a:solidFill>
                <a:srgbClr val="FF9623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>
          <a:xfrm>
            <a:off x="351901" y="205256"/>
            <a:ext cx="8229600" cy="849762"/>
          </a:xfrm>
        </p:spPr>
        <p:txBody>
          <a:bodyPr/>
          <a:lstStyle/>
          <a:p>
            <a:r>
              <a:rPr lang="hu-HU" sz="2800" dirty="0" smtClean="0">
                <a:solidFill>
                  <a:schemeClr val="tx1"/>
                </a:solidFill>
                <a:latin typeface="Calibri" panose="020F0502020204030204" pitchFamily="34" charset="0"/>
              </a:rPr>
              <a:t>A sebességprofil alakulása a lamináris </a:t>
            </a:r>
            <a:r>
              <a:rPr lang="hu-HU" sz="2800" dirty="0" smtClean="0">
                <a:solidFill>
                  <a:schemeClr val="tx1"/>
                </a:solidFill>
                <a:latin typeface="Calibri" panose="020F0502020204030204" pitchFamily="34" charset="0"/>
              </a:rPr>
              <a:t>áramlásból turbulens áramlásba történő átmenet során</a:t>
            </a:r>
            <a:endParaRPr lang="hu-HU" sz="28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61795" name="Line 3"/>
          <p:cNvSpPr>
            <a:spLocks noChangeShapeType="1"/>
          </p:cNvSpPr>
          <p:nvPr/>
        </p:nvSpPr>
        <p:spPr bwMode="auto">
          <a:xfrm>
            <a:off x="1114317" y="2759075"/>
            <a:ext cx="4008437" cy="0"/>
          </a:xfrm>
          <a:prstGeom prst="line">
            <a:avLst/>
          </a:prstGeom>
          <a:noFill/>
          <a:ln w="190500">
            <a:pattFill prst="wdUpDiag">
              <a:fgClr>
                <a:schemeClr val="tx1"/>
              </a:fgClr>
              <a:bgClr>
                <a:srgbClr val="FFFFFF"/>
              </a:bgClr>
            </a:patt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161796" name="Line 4"/>
          <p:cNvSpPr>
            <a:spLocks noChangeShapeType="1"/>
          </p:cNvSpPr>
          <p:nvPr/>
        </p:nvSpPr>
        <p:spPr bwMode="auto">
          <a:xfrm>
            <a:off x="1106378" y="5222875"/>
            <a:ext cx="4010400" cy="0"/>
          </a:xfrm>
          <a:prstGeom prst="line">
            <a:avLst/>
          </a:prstGeom>
          <a:noFill/>
          <a:ln w="190500">
            <a:pattFill prst="wdUpDiag">
              <a:fgClr>
                <a:schemeClr val="tx1"/>
              </a:fgClr>
              <a:bgClr>
                <a:srgbClr val="FFFFFF"/>
              </a:bgClr>
            </a:patt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5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2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  <p:sp>
        <p:nvSpPr>
          <p:cNvPr id="27" name="Téglalap 26"/>
          <p:cNvSpPr/>
          <p:nvPr/>
        </p:nvSpPr>
        <p:spPr bwMode="auto">
          <a:xfrm>
            <a:off x="1733222" y="3722059"/>
            <a:ext cx="2430000" cy="561600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2800" b="0" i="0" u="none" strike="noStrike" cap="none" normalizeH="0" baseline="0" smtClean="0">
              <a:ln>
                <a:noFill/>
              </a:ln>
              <a:solidFill>
                <a:srgbClr val="FF9623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Téglalap 18"/>
          <p:cNvSpPr/>
          <p:nvPr/>
        </p:nvSpPr>
        <p:spPr bwMode="auto">
          <a:xfrm>
            <a:off x="1127373" y="3452726"/>
            <a:ext cx="4002461" cy="1080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2800" b="0" i="0" u="none" strike="noStrike" cap="none" normalizeH="0" baseline="0" smtClean="0">
              <a:ln>
                <a:noFill/>
              </a:ln>
              <a:solidFill>
                <a:srgbClr val="FF9623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Téglalap 19"/>
          <p:cNvSpPr/>
          <p:nvPr/>
        </p:nvSpPr>
        <p:spPr bwMode="auto">
          <a:xfrm>
            <a:off x="1719614" y="3454651"/>
            <a:ext cx="2214000" cy="1080000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2800" b="0" i="0" u="none" strike="noStrike" cap="none" normalizeH="0" baseline="0" smtClean="0">
              <a:ln>
                <a:noFill/>
              </a:ln>
              <a:solidFill>
                <a:srgbClr val="FF9623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1803" name="Line 11"/>
          <p:cNvSpPr>
            <a:spLocks noChangeShapeType="1"/>
          </p:cNvSpPr>
          <p:nvPr/>
        </p:nvSpPr>
        <p:spPr bwMode="auto">
          <a:xfrm rot="-5400000">
            <a:off x="-279902" y="3952744"/>
            <a:ext cx="3996000" cy="1588"/>
          </a:xfrm>
          <a:prstGeom prst="line">
            <a:avLst/>
          </a:prstGeom>
          <a:noFill/>
          <a:ln w="25400">
            <a:solidFill>
              <a:schemeClr val="tx1"/>
            </a:solidFill>
            <a:prstDash val="lg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2" name="Lekerekített téglalapbuborék 21"/>
          <p:cNvSpPr/>
          <p:nvPr/>
        </p:nvSpPr>
        <p:spPr bwMode="auto">
          <a:xfrm>
            <a:off x="5555847" y="5667757"/>
            <a:ext cx="3443959" cy="1101994"/>
          </a:xfrm>
          <a:prstGeom prst="wedgeRoundRectCallout">
            <a:avLst>
              <a:gd name="adj1" fmla="val -88297"/>
              <a:gd name="adj2" fmla="val -122670"/>
              <a:gd name="adj3" fmla="val 16667"/>
            </a:avLst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 turbulens áramlásban lévő magot körülvevő lamináris határréteg vékonyodik.</a:t>
            </a:r>
            <a:endParaRPr kumimoji="0" lang="hu-H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4" name="Téglalap 23"/>
          <p:cNvSpPr/>
          <p:nvPr/>
        </p:nvSpPr>
        <p:spPr bwMode="auto">
          <a:xfrm>
            <a:off x="1117724" y="3176859"/>
            <a:ext cx="4014000" cy="1620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2800" b="0" i="0" u="none" strike="noStrike" cap="none" normalizeH="0" baseline="0" smtClean="0">
              <a:ln>
                <a:noFill/>
              </a:ln>
              <a:solidFill>
                <a:srgbClr val="FF9623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" name="Téglalap 29"/>
          <p:cNvSpPr/>
          <p:nvPr/>
        </p:nvSpPr>
        <p:spPr bwMode="auto">
          <a:xfrm>
            <a:off x="1721541" y="3170968"/>
            <a:ext cx="1740674" cy="1638000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2800" b="0" i="0" u="none" strike="noStrike" cap="none" normalizeH="0" baseline="0" smtClean="0">
              <a:ln>
                <a:noFill/>
              </a:ln>
              <a:solidFill>
                <a:srgbClr val="FF9623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1797" name="Line 5"/>
          <p:cNvSpPr>
            <a:spLocks noChangeShapeType="1"/>
          </p:cNvSpPr>
          <p:nvPr/>
        </p:nvSpPr>
        <p:spPr bwMode="auto">
          <a:xfrm>
            <a:off x="514467" y="3992620"/>
            <a:ext cx="5148000" cy="1587"/>
          </a:xfrm>
          <a:prstGeom prst="line">
            <a:avLst/>
          </a:prstGeom>
          <a:noFill/>
          <a:ln w="25400">
            <a:solidFill>
              <a:schemeClr val="tx1"/>
            </a:solidFill>
            <a:prstDash val="lg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1" name="Lekerekített téglalapbuborék 20"/>
          <p:cNvSpPr/>
          <p:nvPr/>
        </p:nvSpPr>
        <p:spPr bwMode="auto">
          <a:xfrm>
            <a:off x="5130280" y="1599589"/>
            <a:ext cx="3865177" cy="761475"/>
          </a:xfrm>
          <a:prstGeom prst="wedgeRoundRectCallout">
            <a:avLst>
              <a:gd name="adj1" fmla="val -71524"/>
              <a:gd name="adj2" fmla="val 238392"/>
              <a:gd name="adj3" fmla="val 16667"/>
            </a:avLst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 cső tengelyében kiszélesedik a turbulens</a:t>
            </a:r>
            <a:r>
              <a:rPr kumimoji="0" lang="hu-HU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mag</a:t>
            </a:r>
            <a:r>
              <a:rPr kumimoji="0" lang="hu-H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  <a:r>
              <a:rPr kumimoji="0" lang="hu-H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 ~ 6-7000</a:t>
            </a:r>
            <a:endParaRPr kumimoji="0" lang="hu-HU" sz="2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" name="Lekerekített téglalapbuborék 30"/>
          <p:cNvSpPr/>
          <p:nvPr/>
        </p:nvSpPr>
        <p:spPr bwMode="auto">
          <a:xfrm>
            <a:off x="5132209" y="1613090"/>
            <a:ext cx="3865177" cy="761475"/>
          </a:xfrm>
          <a:prstGeom prst="wedgeRoundRectCallout">
            <a:avLst>
              <a:gd name="adj1" fmla="val -77813"/>
              <a:gd name="adj2" fmla="val 227752"/>
              <a:gd name="adj3" fmla="val 16667"/>
            </a:avLst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 turbulens</a:t>
            </a:r>
            <a:r>
              <a:rPr kumimoji="0" lang="hu-HU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tartomány tovább szélesedik.</a:t>
            </a:r>
            <a:r>
              <a:rPr kumimoji="0" lang="hu-H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hu-H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 ~ 8-9000</a:t>
            </a:r>
            <a:endParaRPr kumimoji="0" lang="hu-HU" sz="2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" name="Lekerekített téglalapbuborék 31"/>
          <p:cNvSpPr/>
          <p:nvPr/>
        </p:nvSpPr>
        <p:spPr bwMode="auto">
          <a:xfrm>
            <a:off x="5933908" y="5681258"/>
            <a:ext cx="2724451" cy="761475"/>
          </a:xfrm>
          <a:prstGeom prst="wedgeRoundRectCallout">
            <a:avLst>
              <a:gd name="adj1" fmla="val -116337"/>
              <a:gd name="adj2" fmla="val -143951"/>
              <a:gd name="adj3" fmla="val 16667"/>
            </a:avLst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 lamináris határréteg tovább vékonyodik.</a:t>
            </a:r>
            <a:endParaRPr kumimoji="0" lang="hu-H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1425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4" grpId="0" animBg="1"/>
      <p:bldP spid="30" grpId="0" animBg="1"/>
      <p:bldP spid="21" grpId="0" animBg="1"/>
      <p:bldP spid="31" grpId="0" animBg="1"/>
      <p:bldP spid="3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églalap 7"/>
          <p:cNvSpPr/>
          <p:nvPr/>
        </p:nvSpPr>
        <p:spPr bwMode="auto">
          <a:xfrm>
            <a:off x="1118225" y="2847575"/>
            <a:ext cx="4002461" cy="22824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2800" b="0" i="0" u="none" strike="noStrike" cap="none" normalizeH="0" baseline="0" smtClean="0">
              <a:ln>
                <a:noFill/>
              </a:ln>
              <a:solidFill>
                <a:srgbClr val="FF9623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7" name="Csoportba foglalás 6"/>
          <p:cNvGrpSpPr/>
          <p:nvPr/>
        </p:nvGrpSpPr>
        <p:grpSpPr>
          <a:xfrm>
            <a:off x="-808549" y="2847575"/>
            <a:ext cx="5040932" cy="2282401"/>
            <a:chOff x="-875867" y="3307579"/>
            <a:chExt cx="5040932" cy="2290671"/>
          </a:xfrm>
          <a:solidFill>
            <a:srgbClr val="FF0000"/>
          </a:solidFill>
        </p:grpSpPr>
        <p:sp>
          <p:nvSpPr>
            <p:cNvPr id="5" name="Ív 4"/>
            <p:cNvSpPr/>
            <p:nvPr/>
          </p:nvSpPr>
          <p:spPr bwMode="auto">
            <a:xfrm>
              <a:off x="-875867" y="3312250"/>
              <a:ext cx="5040000" cy="2286000"/>
            </a:xfrm>
            <a:prstGeom prst="arc">
              <a:avLst>
                <a:gd name="adj1" fmla="val 16200000"/>
                <a:gd name="adj2" fmla="val 1125"/>
              </a:avLst>
            </a:prstGeom>
            <a:grpFill/>
            <a:ln w="63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hu-HU" sz="2800" b="0" i="0" u="none" strike="noStrike" cap="none" normalizeH="0" baseline="0" smtClean="0">
                <a:ln>
                  <a:noFill/>
                </a:ln>
                <a:solidFill>
                  <a:srgbClr val="FF9623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4" name="Ív 43"/>
            <p:cNvSpPr/>
            <p:nvPr/>
          </p:nvSpPr>
          <p:spPr bwMode="auto">
            <a:xfrm flipV="1">
              <a:off x="-874935" y="3307579"/>
              <a:ext cx="5040000" cy="2290670"/>
            </a:xfrm>
            <a:prstGeom prst="arc">
              <a:avLst>
                <a:gd name="adj1" fmla="val 16200000"/>
                <a:gd name="adj2" fmla="val 21597034"/>
              </a:avLst>
            </a:prstGeom>
            <a:grpFill/>
            <a:ln w="63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hu-HU" sz="2800" b="0" i="0" u="none" strike="noStrike" cap="none" normalizeH="0" baseline="0" smtClean="0">
                <a:ln>
                  <a:noFill/>
                </a:ln>
                <a:solidFill>
                  <a:srgbClr val="FF9623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2" name="Téglalap 1"/>
          <p:cNvSpPr/>
          <p:nvPr/>
        </p:nvSpPr>
        <p:spPr bwMode="auto">
          <a:xfrm>
            <a:off x="1114317" y="3727048"/>
            <a:ext cx="4002461" cy="555585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2800" b="0" i="0" u="none" strike="noStrike" cap="none" normalizeH="0" baseline="0" smtClean="0">
              <a:ln>
                <a:noFill/>
              </a:ln>
              <a:solidFill>
                <a:srgbClr val="FF9623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>
          <a:xfrm>
            <a:off x="351901" y="205256"/>
            <a:ext cx="8229600" cy="849762"/>
          </a:xfrm>
        </p:spPr>
        <p:txBody>
          <a:bodyPr/>
          <a:lstStyle/>
          <a:p>
            <a:r>
              <a:rPr lang="hu-HU" sz="2800" dirty="0" smtClean="0">
                <a:solidFill>
                  <a:schemeClr val="tx1"/>
                </a:solidFill>
                <a:latin typeface="Calibri" panose="020F0502020204030204" pitchFamily="34" charset="0"/>
              </a:rPr>
              <a:t>A sebességprofil alakulása a lamináris </a:t>
            </a:r>
            <a:r>
              <a:rPr lang="hu-HU" sz="2800" dirty="0" smtClean="0">
                <a:solidFill>
                  <a:schemeClr val="tx1"/>
                </a:solidFill>
                <a:latin typeface="Calibri" panose="020F0502020204030204" pitchFamily="34" charset="0"/>
              </a:rPr>
              <a:t>áramlásból turbulens áramlásba történő átmenet során</a:t>
            </a:r>
            <a:endParaRPr lang="hu-HU" sz="28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61795" name="Line 3"/>
          <p:cNvSpPr>
            <a:spLocks noChangeShapeType="1"/>
          </p:cNvSpPr>
          <p:nvPr/>
        </p:nvSpPr>
        <p:spPr bwMode="auto">
          <a:xfrm>
            <a:off x="1114317" y="2759075"/>
            <a:ext cx="4008437" cy="0"/>
          </a:xfrm>
          <a:prstGeom prst="line">
            <a:avLst/>
          </a:prstGeom>
          <a:noFill/>
          <a:ln w="190500">
            <a:pattFill prst="wdUpDiag">
              <a:fgClr>
                <a:schemeClr val="tx1"/>
              </a:fgClr>
              <a:bgClr>
                <a:srgbClr val="FFFFFF"/>
              </a:bgClr>
            </a:patt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161796" name="Line 4"/>
          <p:cNvSpPr>
            <a:spLocks noChangeShapeType="1"/>
          </p:cNvSpPr>
          <p:nvPr/>
        </p:nvSpPr>
        <p:spPr bwMode="auto">
          <a:xfrm>
            <a:off x="1106378" y="5222875"/>
            <a:ext cx="4010400" cy="0"/>
          </a:xfrm>
          <a:prstGeom prst="line">
            <a:avLst/>
          </a:prstGeom>
          <a:noFill/>
          <a:ln w="190500">
            <a:pattFill prst="wdUpDiag">
              <a:fgClr>
                <a:schemeClr val="tx1"/>
              </a:fgClr>
              <a:bgClr>
                <a:srgbClr val="FFFFFF"/>
              </a:bgClr>
            </a:patt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25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2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  <p:sp>
        <p:nvSpPr>
          <p:cNvPr id="27" name="Téglalap 26"/>
          <p:cNvSpPr/>
          <p:nvPr/>
        </p:nvSpPr>
        <p:spPr bwMode="auto">
          <a:xfrm>
            <a:off x="1733222" y="3722059"/>
            <a:ext cx="2430000" cy="561600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2800" b="0" i="0" u="none" strike="noStrike" cap="none" normalizeH="0" baseline="0" smtClean="0">
              <a:ln>
                <a:noFill/>
              </a:ln>
              <a:solidFill>
                <a:srgbClr val="FF9623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Téglalap 18"/>
          <p:cNvSpPr/>
          <p:nvPr/>
        </p:nvSpPr>
        <p:spPr bwMode="auto">
          <a:xfrm>
            <a:off x="1127373" y="3452726"/>
            <a:ext cx="4002461" cy="1080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2800" b="0" i="0" u="none" strike="noStrike" cap="none" normalizeH="0" baseline="0" smtClean="0">
              <a:ln>
                <a:noFill/>
              </a:ln>
              <a:solidFill>
                <a:srgbClr val="FF9623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Téglalap 19"/>
          <p:cNvSpPr/>
          <p:nvPr/>
        </p:nvSpPr>
        <p:spPr bwMode="auto">
          <a:xfrm>
            <a:off x="1719614" y="3454651"/>
            <a:ext cx="2214000" cy="1080000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2800" b="0" i="0" u="none" strike="noStrike" cap="none" normalizeH="0" baseline="0" smtClean="0">
              <a:ln>
                <a:noFill/>
              </a:ln>
              <a:solidFill>
                <a:srgbClr val="FF9623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4" name="Téglalap 23"/>
          <p:cNvSpPr/>
          <p:nvPr/>
        </p:nvSpPr>
        <p:spPr bwMode="auto">
          <a:xfrm>
            <a:off x="1117724" y="3176859"/>
            <a:ext cx="4014000" cy="1620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2800" b="0" i="0" u="none" strike="noStrike" cap="none" normalizeH="0" baseline="0" smtClean="0">
              <a:ln>
                <a:noFill/>
              </a:ln>
              <a:solidFill>
                <a:srgbClr val="FF9623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" name="Téglalap 29"/>
          <p:cNvSpPr/>
          <p:nvPr/>
        </p:nvSpPr>
        <p:spPr bwMode="auto">
          <a:xfrm>
            <a:off x="1721541" y="3170968"/>
            <a:ext cx="1740674" cy="1638000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2800" b="0" i="0" u="none" strike="noStrike" cap="none" normalizeH="0" baseline="0" smtClean="0">
              <a:ln>
                <a:noFill/>
              </a:ln>
              <a:solidFill>
                <a:srgbClr val="FF9623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" name="Téglalap 22"/>
          <p:cNvSpPr/>
          <p:nvPr/>
        </p:nvSpPr>
        <p:spPr bwMode="auto">
          <a:xfrm>
            <a:off x="1119649" y="2924142"/>
            <a:ext cx="4014000" cy="2124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2800" b="0" i="0" u="none" strike="noStrike" cap="none" normalizeH="0" baseline="0" smtClean="0">
              <a:ln>
                <a:noFill/>
              </a:ln>
              <a:solidFill>
                <a:srgbClr val="FF9623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Téglalap 27"/>
          <p:cNvSpPr/>
          <p:nvPr/>
        </p:nvSpPr>
        <p:spPr bwMode="auto">
          <a:xfrm>
            <a:off x="1720330" y="2926684"/>
            <a:ext cx="900000" cy="2124000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2800" b="0" i="0" u="none" strike="noStrike" cap="none" normalizeH="0" baseline="0" smtClean="0">
              <a:ln>
                <a:noFill/>
              </a:ln>
              <a:solidFill>
                <a:srgbClr val="FF9623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1803" name="Line 11"/>
          <p:cNvSpPr>
            <a:spLocks noChangeShapeType="1"/>
          </p:cNvSpPr>
          <p:nvPr/>
        </p:nvSpPr>
        <p:spPr bwMode="auto">
          <a:xfrm rot="-5400000">
            <a:off x="-279902" y="3952744"/>
            <a:ext cx="3996000" cy="1588"/>
          </a:xfrm>
          <a:prstGeom prst="line">
            <a:avLst/>
          </a:prstGeom>
          <a:noFill/>
          <a:ln w="25400">
            <a:solidFill>
              <a:schemeClr val="tx1"/>
            </a:solidFill>
            <a:prstDash val="lg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161797" name="Line 5"/>
          <p:cNvSpPr>
            <a:spLocks noChangeShapeType="1"/>
          </p:cNvSpPr>
          <p:nvPr/>
        </p:nvSpPr>
        <p:spPr bwMode="auto">
          <a:xfrm>
            <a:off x="514467" y="3992620"/>
            <a:ext cx="5148000" cy="1587"/>
          </a:xfrm>
          <a:prstGeom prst="line">
            <a:avLst/>
          </a:prstGeom>
          <a:noFill/>
          <a:ln w="25400">
            <a:solidFill>
              <a:schemeClr val="tx1"/>
            </a:solidFill>
            <a:prstDash val="lg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31" name="Lekerekített téglalapbuborék 30"/>
          <p:cNvSpPr/>
          <p:nvPr/>
        </p:nvSpPr>
        <p:spPr bwMode="auto">
          <a:xfrm>
            <a:off x="5132209" y="1613090"/>
            <a:ext cx="3865177" cy="761475"/>
          </a:xfrm>
          <a:prstGeom prst="wedgeRoundRectCallout">
            <a:avLst>
              <a:gd name="adj1" fmla="val -77813"/>
              <a:gd name="adj2" fmla="val 227752"/>
              <a:gd name="adj3" fmla="val 16667"/>
            </a:avLst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 turbulens</a:t>
            </a:r>
            <a:r>
              <a:rPr kumimoji="0" lang="hu-HU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tartomány tovább szélesedik.</a:t>
            </a:r>
            <a:r>
              <a:rPr kumimoji="0" lang="hu-H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hu-H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 ~ 8-9000</a:t>
            </a:r>
            <a:endParaRPr kumimoji="0" lang="hu-HU" sz="2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" name="Lekerekített téglalapbuborék 31"/>
          <p:cNvSpPr/>
          <p:nvPr/>
        </p:nvSpPr>
        <p:spPr bwMode="auto">
          <a:xfrm>
            <a:off x="5933908" y="5681258"/>
            <a:ext cx="2724451" cy="761475"/>
          </a:xfrm>
          <a:prstGeom prst="wedgeRoundRectCallout">
            <a:avLst>
              <a:gd name="adj1" fmla="val -116337"/>
              <a:gd name="adj2" fmla="val -143951"/>
              <a:gd name="adj3" fmla="val 16667"/>
            </a:avLst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 lamináris határréteg tovább vékonyodik.</a:t>
            </a:r>
            <a:endParaRPr kumimoji="0" lang="hu-H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" name="Lekerekített téglalapbuborék 28"/>
          <p:cNvSpPr/>
          <p:nvPr/>
        </p:nvSpPr>
        <p:spPr bwMode="auto">
          <a:xfrm>
            <a:off x="5134137" y="1603446"/>
            <a:ext cx="3865177" cy="1101994"/>
          </a:xfrm>
          <a:prstGeom prst="wedgeRoundRectCallout">
            <a:avLst>
              <a:gd name="adj1" fmla="val -89193"/>
              <a:gd name="adj2" fmla="val 138114"/>
              <a:gd name="adj3" fmla="val 16667"/>
            </a:avLst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 turbulens</a:t>
            </a:r>
            <a:r>
              <a:rPr kumimoji="0" lang="hu-HU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tartomány csaknem a teljes keresztmetszetet kitölti.</a:t>
            </a:r>
            <a:r>
              <a:rPr kumimoji="0" lang="hu-H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hu-H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 &gt; 10000</a:t>
            </a:r>
            <a:endParaRPr kumimoji="0" lang="hu-HU" sz="2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" name="Lekerekített téglalapbuborék 32"/>
          <p:cNvSpPr/>
          <p:nvPr/>
        </p:nvSpPr>
        <p:spPr bwMode="auto">
          <a:xfrm>
            <a:off x="4838218" y="5671614"/>
            <a:ext cx="3822069" cy="761475"/>
          </a:xfrm>
          <a:prstGeom prst="wedgeRoundRectCallout">
            <a:avLst>
              <a:gd name="adj1" fmla="val -93479"/>
              <a:gd name="adj2" fmla="val -127231"/>
              <a:gd name="adj3" fmla="val 16667"/>
            </a:avLst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 lamináris határréteg szinte észrevehetetlenné vékonyodik.</a:t>
            </a:r>
            <a:endParaRPr kumimoji="0" lang="hu-H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1821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8" grpId="0" animBg="1"/>
      <p:bldP spid="31" grpId="0" animBg="1"/>
      <p:bldP spid="32" grpId="0" animBg="1"/>
      <p:bldP spid="29" grpId="0" animBg="1"/>
      <p:bldP spid="3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ChangeArrowheads="1"/>
          </p:cNvSpPr>
          <p:nvPr>
            <p:ph type="title"/>
          </p:nvPr>
        </p:nvSpPr>
        <p:spPr>
          <a:xfrm>
            <a:off x="471488" y="303213"/>
            <a:ext cx="8229600" cy="822325"/>
          </a:xfrm>
        </p:spPr>
        <p:txBody>
          <a:bodyPr/>
          <a:lstStyle/>
          <a:p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A csősúrlódási tényező meghatározására </a:t>
            </a:r>
            <a:r>
              <a:rPr lang="hu-HU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leggyakrabban </a:t>
            </a: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használt </a:t>
            </a:r>
            <a:r>
              <a:rPr lang="hu-HU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empirikus összefüggések </a:t>
            </a: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turbulens áramlás esetén</a:t>
            </a:r>
          </a:p>
        </p:txBody>
      </p:sp>
      <p:sp>
        <p:nvSpPr>
          <p:cNvPr id="163853" name="Rectangle 13"/>
          <p:cNvSpPr>
            <a:spLocks noChangeArrowheads="1"/>
          </p:cNvSpPr>
          <p:nvPr/>
        </p:nvSpPr>
        <p:spPr bwMode="auto">
          <a:xfrm>
            <a:off x="1468438" y="2484438"/>
            <a:ext cx="2474912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hu-HU"/>
          </a:p>
        </p:txBody>
      </p:sp>
      <p:sp>
        <p:nvSpPr>
          <p:cNvPr id="163854" name="Rectangle 14"/>
          <p:cNvSpPr>
            <a:spLocks noChangeArrowheads="1"/>
          </p:cNvSpPr>
          <p:nvPr/>
        </p:nvSpPr>
        <p:spPr bwMode="auto">
          <a:xfrm>
            <a:off x="1468438" y="2484438"/>
            <a:ext cx="2474912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hu-HU"/>
          </a:p>
        </p:txBody>
      </p:sp>
      <p:graphicFrame>
        <p:nvGraphicFramePr>
          <p:cNvPr id="163849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7818021"/>
              </p:ext>
            </p:extLst>
          </p:nvPr>
        </p:nvGraphicFramePr>
        <p:xfrm>
          <a:off x="1010913" y="2249220"/>
          <a:ext cx="2594664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254" name="Egyenlet" r:id="rId3" imgW="1320227" imgH="253890" progId="Equation.3">
                  <p:embed/>
                </p:oleObj>
              </mc:Choice>
              <mc:Fallback>
                <p:oleObj name="Egyenlet" r:id="rId3" imgW="1320227" imgH="25389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0913" y="2249220"/>
                        <a:ext cx="2594664" cy="5040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856" name="Rectangle 16"/>
          <p:cNvSpPr>
            <a:spLocks noChangeArrowheads="1"/>
          </p:cNvSpPr>
          <p:nvPr/>
        </p:nvSpPr>
        <p:spPr bwMode="auto">
          <a:xfrm>
            <a:off x="1468438" y="2484438"/>
            <a:ext cx="37338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hu-HU"/>
          </a:p>
        </p:txBody>
      </p:sp>
      <p:graphicFrame>
        <p:nvGraphicFramePr>
          <p:cNvPr id="16384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6957815"/>
              </p:ext>
            </p:extLst>
          </p:nvPr>
        </p:nvGraphicFramePr>
        <p:xfrm>
          <a:off x="4340225" y="2065338"/>
          <a:ext cx="1584325" cy="849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255" name="Egyenlet" r:id="rId5" imgW="939800" imgH="508000" progId="Equation.3">
                  <p:embed/>
                </p:oleObj>
              </mc:Choice>
              <mc:Fallback>
                <p:oleObj name="Egyenlet" r:id="rId5" imgW="939800" imgH="5080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0225" y="2065338"/>
                        <a:ext cx="1584325" cy="84931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858" name="Rectangle 18"/>
          <p:cNvSpPr>
            <a:spLocks noChangeArrowheads="1"/>
          </p:cNvSpPr>
          <p:nvPr/>
        </p:nvSpPr>
        <p:spPr bwMode="auto">
          <a:xfrm>
            <a:off x="1468438" y="2484438"/>
            <a:ext cx="2474912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hu-HU"/>
          </a:p>
        </p:txBody>
      </p:sp>
      <p:graphicFrame>
        <p:nvGraphicFramePr>
          <p:cNvPr id="16384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8541868"/>
              </p:ext>
            </p:extLst>
          </p:nvPr>
        </p:nvGraphicFramePr>
        <p:xfrm>
          <a:off x="1111632" y="3290046"/>
          <a:ext cx="2456117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256" name="Egyenlet" r:id="rId7" imgW="1600200" imgH="254000" progId="Equation.3">
                  <p:embed/>
                </p:oleObj>
              </mc:Choice>
              <mc:Fallback>
                <p:oleObj name="Egyenlet" r:id="rId7" imgW="1600200" imgH="2540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1632" y="3290046"/>
                        <a:ext cx="2456117" cy="5040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860" name="Rectangle 20"/>
          <p:cNvSpPr>
            <a:spLocks noChangeArrowheads="1"/>
          </p:cNvSpPr>
          <p:nvPr/>
        </p:nvSpPr>
        <p:spPr bwMode="auto">
          <a:xfrm>
            <a:off x="1468438" y="2484438"/>
            <a:ext cx="37338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hu-HU"/>
          </a:p>
        </p:txBody>
      </p:sp>
      <p:graphicFrame>
        <p:nvGraphicFramePr>
          <p:cNvPr id="16384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8074089"/>
              </p:ext>
            </p:extLst>
          </p:nvPr>
        </p:nvGraphicFramePr>
        <p:xfrm>
          <a:off x="4318000" y="3130550"/>
          <a:ext cx="2482850" cy="747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257" name="Egyenlet" r:id="rId9" imgW="1676400" imgH="508000" progId="Equation.3">
                  <p:embed/>
                </p:oleObj>
              </mc:Choice>
              <mc:Fallback>
                <p:oleObj name="Egyenlet" r:id="rId9" imgW="1676400" imgH="5080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18000" y="3130550"/>
                        <a:ext cx="2482850" cy="74771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862" name="Rectangle 22"/>
          <p:cNvSpPr>
            <a:spLocks noChangeArrowheads="1"/>
          </p:cNvSpPr>
          <p:nvPr/>
        </p:nvSpPr>
        <p:spPr bwMode="auto">
          <a:xfrm>
            <a:off x="1468438" y="2484438"/>
            <a:ext cx="2474912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hu-HU"/>
          </a:p>
        </p:txBody>
      </p:sp>
      <p:graphicFrame>
        <p:nvGraphicFramePr>
          <p:cNvPr id="16384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9436662"/>
              </p:ext>
            </p:extLst>
          </p:nvPr>
        </p:nvGraphicFramePr>
        <p:xfrm>
          <a:off x="1560991" y="4311229"/>
          <a:ext cx="1492145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258" name="Egyenlet" r:id="rId11" imgW="609480" imgH="203040" progId="Equation.3">
                  <p:embed/>
                </p:oleObj>
              </mc:Choice>
              <mc:Fallback>
                <p:oleObj name="Egyenlet" r:id="rId11" imgW="609480" imgH="20304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0991" y="4311229"/>
                        <a:ext cx="1492145" cy="5040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864" name="Rectangle 24"/>
          <p:cNvSpPr>
            <a:spLocks noChangeArrowheads="1"/>
          </p:cNvSpPr>
          <p:nvPr/>
        </p:nvSpPr>
        <p:spPr bwMode="auto">
          <a:xfrm>
            <a:off x="1468438" y="2484438"/>
            <a:ext cx="37338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hu-HU"/>
          </a:p>
        </p:txBody>
      </p:sp>
      <p:graphicFrame>
        <p:nvGraphicFramePr>
          <p:cNvPr id="16384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7553026"/>
              </p:ext>
            </p:extLst>
          </p:nvPr>
        </p:nvGraphicFramePr>
        <p:xfrm>
          <a:off x="4329113" y="4219575"/>
          <a:ext cx="2740025" cy="709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259" name="Egyenlet" r:id="rId13" imgW="1625400" imgH="419040" progId="Equation.3">
                  <p:embed/>
                </p:oleObj>
              </mc:Choice>
              <mc:Fallback>
                <p:oleObj name="Egyenlet" r:id="rId13" imgW="1625400" imgH="4190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29113" y="4219575"/>
                        <a:ext cx="2740025" cy="70961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870" name="Rectangle 30"/>
          <p:cNvSpPr>
            <a:spLocks noChangeArrowheads="1"/>
          </p:cNvSpPr>
          <p:nvPr/>
        </p:nvSpPr>
        <p:spPr bwMode="auto">
          <a:xfrm>
            <a:off x="6286500" y="2321614"/>
            <a:ext cx="2046288" cy="37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r>
              <a:rPr lang="hu-HU" sz="2000" b="1" i="1" dirty="0" err="1">
                <a:solidFill>
                  <a:schemeClr val="tx1"/>
                </a:solidFill>
                <a:cs typeface="Times New Roman" panose="02020603050405020304" pitchFamily="18" charset="0"/>
              </a:rPr>
              <a:t>Blasius-képlet</a:t>
            </a:r>
            <a:endParaRPr lang="hu-HU" sz="2000" b="1" i="1" dirty="0">
              <a:solidFill>
                <a:schemeClr val="tx1"/>
              </a:solidFill>
            </a:endParaRPr>
          </a:p>
        </p:txBody>
      </p:sp>
      <p:sp>
        <p:nvSpPr>
          <p:cNvPr id="163868" name="Rectangle 28"/>
          <p:cNvSpPr>
            <a:spLocks noChangeArrowheads="1"/>
          </p:cNvSpPr>
          <p:nvPr/>
        </p:nvSpPr>
        <p:spPr bwMode="auto">
          <a:xfrm>
            <a:off x="5324475" y="1457325"/>
            <a:ext cx="1741488" cy="592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r>
              <a:rPr lang="hu-HU" sz="2400" dirty="0">
                <a:solidFill>
                  <a:schemeClr val="tx1"/>
                </a:solidFill>
                <a:cs typeface="Times New Roman" panose="02020603050405020304" pitchFamily="18" charset="0"/>
              </a:rPr>
              <a:t>képlet</a:t>
            </a:r>
            <a:endParaRPr lang="hu-HU" sz="2400" dirty="0">
              <a:solidFill>
                <a:schemeClr val="tx1"/>
              </a:solidFill>
            </a:endParaRPr>
          </a:p>
        </p:txBody>
      </p:sp>
      <p:sp>
        <p:nvSpPr>
          <p:cNvPr id="163867" name="Rectangle 27"/>
          <p:cNvSpPr>
            <a:spLocks noChangeArrowheads="1"/>
          </p:cNvSpPr>
          <p:nvPr/>
        </p:nvSpPr>
        <p:spPr bwMode="auto">
          <a:xfrm>
            <a:off x="1339850" y="1423988"/>
            <a:ext cx="2074863" cy="592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r>
              <a:rPr lang="hu-HU" sz="2400">
                <a:solidFill>
                  <a:schemeClr val="tx1"/>
                </a:solidFill>
                <a:cs typeface="Times New Roman" panose="02020603050405020304" pitchFamily="18" charset="0"/>
              </a:rPr>
              <a:t>tartomány</a:t>
            </a:r>
            <a:endParaRPr lang="hu-HU" sz="2400">
              <a:solidFill>
                <a:schemeClr val="tx1"/>
              </a:solidFill>
            </a:endParaRPr>
          </a:p>
        </p:txBody>
      </p:sp>
      <p:grpSp>
        <p:nvGrpSpPr>
          <p:cNvPr id="163910" name="Group 70"/>
          <p:cNvGrpSpPr>
            <a:grpSpLocks/>
          </p:cNvGrpSpPr>
          <p:nvPr/>
        </p:nvGrpSpPr>
        <p:grpSpPr bwMode="auto">
          <a:xfrm>
            <a:off x="763588" y="1317625"/>
            <a:ext cx="7720012" cy="3763963"/>
            <a:chOff x="819" y="1489"/>
            <a:chExt cx="4315" cy="2092"/>
          </a:xfrm>
        </p:grpSpPr>
        <p:sp>
          <p:nvSpPr>
            <p:cNvPr id="163875" name="Line 35"/>
            <p:cNvSpPr>
              <a:spLocks noChangeShapeType="1"/>
            </p:cNvSpPr>
            <p:nvPr/>
          </p:nvSpPr>
          <p:spPr bwMode="auto">
            <a:xfrm>
              <a:off x="819" y="1489"/>
              <a:ext cx="4315" cy="0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/>
            </a:p>
          </p:txBody>
        </p:sp>
        <p:sp>
          <p:nvSpPr>
            <p:cNvPr id="163876" name="Line 36"/>
            <p:cNvSpPr>
              <a:spLocks noChangeShapeType="1"/>
            </p:cNvSpPr>
            <p:nvPr/>
          </p:nvSpPr>
          <p:spPr bwMode="auto">
            <a:xfrm>
              <a:off x="819" y="3581"/>
              <a:ext cx="4315" cy="0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/>
            </a:p>
          </p:txBody>
        </p:sp>
        <p:sp>
          <p:nvSpPr>
            <p:cNvPr id="163877" name="Line 37"/>
            <p:cNvSpPr>
              <a:spLocks noChangeShapeType="1"/>
            </p:cNvSpPr>
            <p:nvPr/>
          </p:nvSpPr>
          <p:spPr bwMode="auto">
            <a:xfrm>
              <a:off x="819" y="1489"/>
              <a:ext cx="0" cy="2092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/>
            </a:p>
          </p:txBody>
        </p:sp>
        <p:sp>
          <p:nvSpPr>
            <p:cNvPr id="163878" name="Line 38"/>
            <p:cNvSpPr>
              <a:spLocks noChangeShapeType="1"/>
            </p:cNvSpPr>
            <p:nvPr/>
          </p:nvSpPr>
          <p:spPr bwMode="auto">
            <a:xfrm>
              <a:off x="5134" y="1489"/>
              <a:ext cx="0" cy="2092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/>
            </a:p>
          </p:txBody>
        </p:sp>
        <p:sp>
          <p:nvSpPr>
            <p:cNvPr id="163881" name="Line 41"/>
            <p:cNvSpPr>
              <a:spLocks noChangeShapeType="1"/>
            </p:cNvSpPr>
            <p:nvPr/>
          </p:nvSpPr>
          <p:spPr bwMode="auto">
            <a:xfrm>
              <a:off x="819" y="1862"/>
              <a:ext cx="4315" cy="0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/>
            </a:p>
          </p:txBody>
        </p:sp>
        <p:sp>
          <p:nvSpPr>
            <p:cNvPr id="163883" name="Line 43"/>
            <p:cNvSpPr>
              <a:spLocks noChangeShapeType="1"/>
            </p:cNvSpPr>
            <p:nvPr/>
          </p:nvSpPr>
          <p:spPr bwMode="auto">
            <a:xfrm>
              <a:off x="2539" y="1489"/>
              <a:ext cx="0" cy="2092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/>
            </a:p>
          </p:txBody>
        </p:sp>
        <p:sp>
          <p:nvSpPr>
            <p:cNvPr id="163887" name="Line 47"/>
            <p:cNvSpPr>
              <a:spLocks noChangeShapeType="1"/>
            </p:cNvSpPr>
            <p:nvPr/>
          </p:nvSpPr>
          <p:spPr bwMode="auto">
            <a:xfrm>
              <a:off x="819" y="2435"/>
              <a:ext cx="4315" cy="0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/>
            </a:p>
          </p:txBody>
        </p:sp>
        <p:sp>
          <p:nvSpPr>
            <p:cNvPr id="163895" name="Line 55"/>
            <p:cNvSpPr>
              <a:spLocks noChangeShapeType="1"/>
            </p:cNvSpPr>
            <p:nvPr/>
          </p:nvSpPr>
          <p:spPr bwMode="auto">
            <a:xfrm>
              <a:off x="819" y="3008"/>
              <a:ext cx="4315" cy="0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/>
            </a:p>
          </p:txBody>
        </p:sp>
      </p:grpSp>
      <p:sp>
        <p:nvSpPr>
          <p:cNvPr id="163911" name="Text Box 71"/>
          <p:cNvSpPr txBox="1">
            <a:spLocks noChangeArrowheads="1"/>
          </p:cNvSpPr>
          <p:nvPr/>
        </p:nvSpPr>
        <p:spPr bwMode="auto">
          <a:xfrm>
            <a:off x="183503" y="5206060"/>
            <a:ext cx="873125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000" dirty="0">
                <a:solidFill>
                  <a:schemeClr val="tx1"/>
                </a:solidFill>
                <a:latin typeface="Calibri" panose="020F0502020204030204" pitchFamily="34" charset="0"/>
              </a:rPr>
              <a:t>Hidraulikailag sima csövekre, amikor a határréteg vastagsága lényegesen nagyobb a fizikai érdesség </a:t>
            </a:r>
            <a:r>
              <a:rPr lang="hu-HU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maximumánál, a csősúrlódási tényező csak az áramlásra jellemző Reynolds-szám függvénye.</a:t>
            </a:r>
            <a:endParaRPr lang="hu-HU" sz="2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1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32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39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39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39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39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63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63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38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38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38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38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38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38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38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38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63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38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38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38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38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38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38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38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638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38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638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638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638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638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638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638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38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639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639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0" grpId="0"/>
      <p:bldP spid="163868" grpId="0"/>
      <p:bldP spid="163867" grpId="0"/>
      <p:bldP spid="163911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title"/>
          </p:nvPr>
        </p:nvSpPr>
        <p:spPr>
          <a:xfrm>
            <a:off x="229601" y="188326"/>
            <a:ext cx="8672512" cy="822325"/>
          </a:xfrm>
        </p:spPr>
        <p:txBody>
          <a:bodyPr/>
          <a:lstStyle/>
          <a:p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A hidraulikailag sima és a hidraulikailag érdes cső közötti határ</a:t>
            </a:r>
          </a:p>
        </p:txBody>
      </p:sp>
      <p:sp>
        <p:nvSpPr>
          <p:cNvPr id="164867" name="Rectangle 3"/>
          <p:cNvSpPr>
            <a:spLocks noChangeArrowheads="1"/>
          </p:cNvSpPr>
          <p:nvPr/>
        </p:nvSpPr>
        <p:spPr bwMode="auto">
          <a:xfrm>
            <a:off x="1468438" y="2484438"/>
            <a:ext cx="2474912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hu-HU"/>
          </a:p>
        </p:txBody>
      </p:sp>
      <p:sp>
        <p:nvSpPr>
          <p:cNvPr id="164868" name="Rectangle 4"/>
          <p:cNvSpPr>
            <a:spLocks noChangeArrowheads="1"/>
          </p:cNvSpPr>
          <p:nvPr/>
        </p:nvSpPr>
        <p:spPr bwMode="auto">
          <a:xfrm>
            <a:off x="1468438" y="2484438"/>
            <a:ext cx="2474912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hu-HU"/>
          </a:p>
        </p:txBody>
      </p:sp>
      <p:sp>
        <p:nvSpPr>
          <p:cNvPr id="164870" name="Rectangle 6"/>
          <p:cNvSpPr>
            <a:spLocks noChangeArrowheads="1"/>
          </p:cNvSpPr>
          <p:nvPr/>
        </p:nvSpPr>
        <p:spPr bwMode="auto">
          <a:xfrm>
            <a:off x="1468438" y="2484438"/>
            <a:ext cx="37338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hu-HU"/>
          </a:p>
        </p:txBody>
      </p:sp>
      <p:sp>
        <p:nvSpPr>
          <p:cNvPr id="164872" name="Rectangle 8"/>
          <p:cNvSpPr>
            <a:spLocks noChangeArrowheads="1"/>
          </p:cNvSpPr>
          <p:nvPr/>
        </p:nvSpPr>
        <p:spPr bwMode="auto">
          <a:xfrm>
            <a:off x="1468438" y="2484438"/>
            <a:ext cx="2474912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hu-HU"/>
          </a:p>
        </p:txBody>
      </p:sp>
      <p:sp>
        <p:nvSpPr>
          <p:cNvPr id="164874" name="Rectangle 10"/>
          <p:cNvSpPr>
            <a:spLocks noChangeArrowheads="1"/>
          </p:cNvSpPr>
          <p:nvPr/>
        </p:nvSpPr>
        <p:spPr bwMode="auto">
          <a:xfrm>
            <a:off x="1468438" y="2484438"/>
            <a:ext cx="37338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hu-HU"/>
          </a:p>
        </p:txBody>
      </p:sp>
      <p:sp>
        <p:nvSpPr>
          <p:cNvPr id="164876" name="Rectangle 12"/>
          <p:cNvSpPr>
            <a:spLocks noChangeArrowheads="1"/>
          </p:cNvSpPr>
          <p:nvPr/>
        </p:nvSpPr>
        <p:spPr bwMode="auto">
          <a:xfrm>
            <a:off x="1468438" y="2484438"/>
            <a:ext cx="2474912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hu-HU"/>
          </a:p>
        </p:txBody>
      </p:sp>
      <p:sp>
        <p:nvSpPr>
          <p:cNvPr id="164878" name="Rectangle 14"/>
          <p:cNvSpPr>
            <a:spLocks noChangeArrowheads="1"/>
          </p:cNvSpPr>
          <p:nvPr/>
        </p:nvSpPr>
        <p:spPr bwMode="auto">
          <a:xfrm>
            <a:off x="1468438" y="2484438"/>
            <a:ext cx="37338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hu-HU"/>
          </a:p>
        </p:txBody>
      </p:sp>
      <p:sp>
        <p:nvSpPr>
          <p:cNvPr id="164881" name="Rectangle 17"/>
          <p:cNvSpPr>
            <a:spLocks noChangeArrowheads="1"/>
          </p:cNvSpPr>
          <p:nvPr/>
        </p:nvSpPr>
        <p:spPr bwMode="auto">
          <a:xfrm>
            <a:off x="5904842" y="1970882"/>
            <a:ext cx="1741488" cy="592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képlet</a:t>
            </a:r>
            <a:endParaRPr lang="hu-HU" sz="24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64882" name="Rectangle 18"/>
          <p:cNvSpPr>
            <a:spLocks noChangeArrowheads="1"/>
          </p:cNvSpPr>
          <p:nvPr/>
        </p:nvSpPr>
        <p:spPr bwMode="auto">
          <a:xfrm>
            <a:off x="1701112" y="1937138"/>
            <a:ext cx="2074862" cy="592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tartomány</a:t>
            </a:r>
            <a:endParaRPr lang="hu-HU" sz="24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pSp>
        <p:nvGrpSpPr>
          <p:cNvPr id="164897" name="Group 33"/>
          <p:cNvGrpSpPr>
            <a:grpSpLocks/>
          </p:cNvGrpSpPr>
          <p:nvPr/>
        </p:nvGrpSpPr>
        <p:grpSpPr bwMode="auto">
          <a:xfrm>
            <a:off x="711993" y="1946414"/>
            <a:ext cx="7720013" cy="3298825"/>
            <a:chOff x="510" y="1200"/>
            <a:chExt cx="4863" cy="2078"/>
          </a:xfrm>
        </p:grpSpPr>
        <p:sp>
          <p:nvSpPr>
            <p:cNvPr id="164884" name="Line 20"/>
            <p:cNvSpPr>
              <a:spLocks noChangeShapeType="1"/>
            </p:cNvSpPr>
            <p:nvPr/>
          </p:nvSpPr>
          <p:spPr bwMode="auto">
            <a:xfrm>
              <a:off x="510" y="1200"/>
              <a:ext cx="4863" cy="0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/>
            </a:p>
          </p:txBody>
        </p:sp>
        <p:sp>
          <p:nvSpPr>
            <p:cNvPr id="164886" name="Line 22"/>
            <p:cNvSpPr>
              <a:spLocks noChangeShapeType="1"/>
            </p:cNvSpPr>
            <p:nvPr/>
          </p:nvSpPr>
          <p:spPr bwMode="auto">
            <a:xfrm>
              <a:off x="510" y="1200"/>
              <a:ext cx="0" cy="2072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/>
            </a:p>
          </p:txBody>
        </p:sp>
        <p:sp>
          <p:nvSpPr>
            <p:cNvPr id="164887" name="Line 23"/>
            <p:cNvSpPr>
              <a:spLocks noChangeShapeType="1"/>
            </p:cNvSpPr>
            <p:nvPr/>
          </p:nvSpPr>
          <p:spPr bwMode="auto">
            <a:xfrm>
              <a:off x="5373" y="1200"/>
              <a:ext cx="0" cy="2078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/>
            </a:p>
          </p:txBody>
        </p:sp>
        <p:sp>
          <p:nvSpPr>
            <p:cNvPr id="164888" name="Line 24"/>
            <p:cNvSpPr>
              <a:spLocks noChangeShapeType="1"/>
            </p:cNvSpPr>
            <p:nvPr/>
          </p:nvSpPr>
          <p:spPr bwMode="auto">
            <a:xfrm>
              <a:off x="510" y="1530"/>
              <a:ext cx="4863" cy="0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/>
            </a:p>
          </p:txBody>
        </p:sp>
        <p:sp>
          <p:nvSpPr>
            <p:cNvPr id="164889" name="Line 25"/>
            <p:cNvSpPr>
              <a:spLocks noChangeShapeType="1"/>
            </p:cNvSpPr>
            <p:nvPr/>
          </p:nvSpPr>
          <p:spPr bwMode="auto">
            <a:xfrm flipH="1">
              <a:off x="3268" y="1200"/>
              <a:ext cx="10" cy="2072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/>
            </a:p>
          </p:txBody>
        </p:sp>
        <p:sp>
          <p:nvSpPr>
            <p:cNvPr id="164890" name="Line 26"/>
            <p:cNvSpPr>
              <a:spLocks noChangeShapeType="1"/>
            </p:cNvSpPr>
            <p:nvPr/>
          </p:nvSpPr>
          <p:spPr bwMode="auto">
            <a:xfrm>
              <a:off x="510" y="2353"/>
              <a:ext cx="4863" cy="0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/>
            </a:p>
          </p:txBody>
        </p:sp>
        <p:sp>
          <p:nvSpPr>
            <p:cNvPr id="164891" name="Line 27"/>
            <p:cNvSpPr>
              <a:spLocks noChangeShapeType="1"/>
            </p:cNvSpPr>
            <p:nvPr/>
          </p:nvSpPr>
          <p:spPr bwMode="auto">
            <a:xfrm>
              <a:off x="510" y="3277"/>
              <a:ext cx="4863" cy="0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/>
            </a:p>
          </p:txBody>
        </p:sp>
      </p:grpSp>
      <p:sp>
        <p:nvSpPr>
          <p:cNvPr id="164894" name="Rectangle 30"/>
          <p:cNvSpPr>
            <a:spLocks noChangeArrowheads="1"/>
          </p:cNvSpPr>
          <p:nvPr/>
        </p:nvSpPr>
        <p:spPr bwMode="auto">
          <a:xfrm>
            <a:off x="0" y="30622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graphicFrame>
        <p:nvGraphicFramePr>
          <p:cNvPr id="164893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0274727"/>
              </p:ext>
            </p:extLst>
          </p:nvPr>
        </p:nvGraphicFramePr>
        <p:xfrm>
          <a:off x="5245687" y="2576582"/>
          <a:ext cx="3105150" cy="1052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075" name="Egyenlet" r:id="rId3" imgW="1790640" imgH="609480" progId="Equation.3">
                  <p:embed/>
                </p:oleObj>
              </mc:Choice>
              <mc:Fallback>
                <p:oleObj name="Egyenlet" r:id="rId3" imgW="1790640" imgH="609480" progId="Equation.3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45687" y="2576582"/>
                        <a:ext cx="3105150" cy="105251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4896" name="Text Box 32"/>
          <p:cNvSpPr txBox="1">
            <a:spLocks noChangeArrowheads="1"/>
          </p:cNvSpPr>
          <p:nvPr/>
        </p:nvSpPr>
        <p:spPr bwMode="auto">
          <a:xfrm>
            <a:off x="901928" y="2759285"/>
            <a:ext cx="399415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hu-HU" sz="2000" dirty="0">
                <a:solidFill>
                  <a:schemeClr val="tx1"/>
                </a:solidFill>
                <a:latin typeface="Calibri" panose="020F0502020204030204" pitchFamily="34" charset="0"/>
              </a:rPr>
              <a:t>a határréteg nagyságrendileg azonos vastagságú mint a felületi érdesség </a:t>
            </a:r>
          </a:p>
        </p:txBody>
      </p:sp>
      <p:sp>
        <p:nvSpPr>
          <p:cNvPr id="164898" name="Text Box 34"/>
          <p:cNvSpPr txBox="1">
            <a:spLocks noChangeArrowheads="1"/>
          </p:cNvSpPr>
          <p:nvPr/>
        </p:nvSpPr>
        <p:spPr bwMode="auto">
          <a:xfrm>
            <a:off x="904081" y="4133849"/>
            <a:ext cx="3994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hu-HU" sz="2000" dirty="0">
                <a:solidFill>
                  <a:schemeClr val="tx1"/>
                </a:solidFill>
                <a:latin typeface="Calibri" panose="020F0502020204030204" pitchFamily="34" charset="0"/>
              </a:rPr>
              <a:t>a határréteg kisebb vastagságú mint a felületi érdesség </a:t>
            </a:r>
          </a:p>
        </p:txBody>
      </p:sp>
      <p:sp>
        <p:nvSpPr>
          <p:cNvPr id="164900" name="Rectangle 36"/>
          <p:cNvSpPr>
            <a:spLocks noChangeArrowheads="1"/>
          </p:cNvSpPr>
          <p:nvPr/>
        </p:nvSpPr>
        <p:spPr bwMode="auto">
          <a:xfrm>
            <a:off x="0" y="31575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graphicFrame>
        <p:nvGraphicFramePr>
          <p:cNvPr id="164899" name="Object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1672262"/>
              </p:ext>
            </p:extLst>
          </p:nvPr>
        </p:nvGraphicFramePr>
        <p:xfrm>
          <a:off x="5298280" y="4063861"/>
          <a:ext cx="2132013" cy="690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076" name="Egyenlet" r:id="rId5" imgW="1320480" imgH="431640" progId="Equation.3">
                  <p:embed/>
                </p:oleObj>
              </mc:Choice>
              <mc:Fallback>
                <p:oleObj name="Egyenlet" r:id="rId5" imgW="1320480" imgH="431640" progId="Equation.3">
                  <p:embed/>
                  <p:pic>
                    <p:nvPicPr>
                      <p:cNvPr id="0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8280" y="4063861"/>
                        <a:ext cx="2132013" cy="69056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4902" name="Rectangle 38"/>
          <p:cNvSpPr>
            <a:spLocks noChangeArrowheads="1"/>
          </p:cNvSpPr>
          <p:nvPr/>
        </p:nvSpPr>
        <p:spPr bwMode="auto">
          <a:xfrm>
            <a:off x="0" y="30003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sp>
        <p:nvSpPr>
          <p:cNvPr id="164905" name="Rectangle 4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graphicFrame>
        <p:nvGraphicFramePr>
          <p:cNvPr id="164906" name="Object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3208604"/>
              </p:ext>
            </p:extLst>
          </p:nvPr>
        </p:nvGraphicFramePr>
        <p:xfrm>
          <a:off x="3335338" y="903826"/>
          <a:ext cx="2474495" cy="9721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077" name="Egyenlet" r:id="rId7" imgW="1091880" imgH="431640" progId="Equation.3">
                  <p:embed/>
                </p:oleObj>
              </mc:Choice>
              <mc:Fallback>
                <p:oleObj name="Egyenlet" r:id="rId7" imgW="1091880" imgH="431640" progId="Equation.3">
                  <p:embed/>
                  <p:pic>
                    <p:nvPicPr>
                      <p:cNvPr id="0" name="Object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35338" y="903826"/>
                        <a:ext cx="2474495" cy="97212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32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  <p:sp>
        <p:nvSpPr>
          <p:cNvPr id="33" name="Text Box 71"/>
          <p:cNvSpPr txBox="1">
            <a:spLocks noChangeArrowheads="1"/>
          </p:cNvSpPr>
          <p:nvPr/>
        </p:nvSpPr>
        <p:spPr bwMode="auto">
          <a:xfrm>
            <a:off x="69010" y="5391736"/>
            <a:ext cx="8997351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hu-HU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 A csőfal fizikai érdességétől függő kritikus Reynolds-szám felett a csősúrlódási tényező nem függ a Reynolds-számtól! Ilyenkor hidraulikailag érdes csőről beszélnek.</a:t>
            </a:r>
            <a:endParaRPr lang="hu-HU" sz="2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48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48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48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48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64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64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64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48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48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48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48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64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7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48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48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48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48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49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49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881" grpId="0"/>
      <p:bldP spid="164882" grpId="0"/>
      <p:bldP spid="164896" grpId="0"/>
      <p:bldP spid="164898" grpId="0"/>
      <p:bldP spid="3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Text Box 2"/>
          <p:cNvSpPr txBox="1">
            <a:spLocks noChangeArrowheads="1"/>
          </p:cNvSpPr>
          <p:nvPr/>
        </p:nvSpPr>
        <p:spPr bwMode="auto">
          <a:xfrm>
            <a:off x="473075" y="239713"/>
            <a:ext cx="8199438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A csősúrlódási tényező változása a Re-szám és a relatív érdesség függvénye!</a:t>
            </a:r>
          </a:p>
        </p:txBody>
      </p:sp>
      <p:pic>
        <p:nvPicPr>
          <p:cNvPr id="167940" name="Picture 4" descr="Lambd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125" y="1206500"/>
            <a:ext cx="7391400" cy="4997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7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31763"/>
            <a:ext cx="8229600" cy="792162"/>
          </a:xfrm>
        </p:spPr>
        <p:txBody>
          <a:bodyPr/>
          <a:lstStyle/>
          <a:p>
            <a:r>
              <a:rPr lang="hu-HU" sz="4000" dirty="0">
                <a:solidFill>
                  <a:schemeClr val="tx1"/>
                </a:solidFill>
                <a:latin typeface="Calibri" panose="020F0502020204030204" pitchFamily="34" charset="0"/>
              </a:rPr>
              <a:t>A </a:t>
            </a:r>
            <a:r>
              <a:rPr lang="hu-HU" sz="4000" dirty="0" err="1">
                <a:solidFill>
                  <a:schemeClr val="tx1"/>
                </a:solidFill>
                <a:latin typeface="Calibri" panose="020F0502020204030204" pitchFamily="34" charset="0"/>
              </a:rPr>
              <a:t>Dupuit-féle</a:t>
            </a:r>
            <a:r>
              <a:rPr lang="hu-HU" sz="4000" dirty="0">
                <a:solidFill>
                  <a:schemeClr val="tx1"/>
                </a:solidFill>
                <a:latin typeface="Calibri" panose="020F0502020204030204" pitchFamily="34" charset="0"/>
              </a:rPr>
              <a:t> állandó</a:t>
            </a:r>
          </a:p>
        </p:txBody>
      </p:sp>
      <p:sp>
        <p:nvSpPr>
          <p:cNvPr id="168964" name="Text Box 4"/>
          <p:cNvSpPr txBox="1">
            <a:spLocks noChangeArrowheads="1"/>
          </p:cNvSpPr>
          <p:nvPr/>
        </p:nvSpPr>
        <p:spPr bwMode="auto">
          <a:xfrm>
            <a:off x="212725" y="1076325"/>
            <a:ext cx="8732838" cy="5478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/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A gyakorlatban </a:t>
            </a:r>
            <a:r>
              <a:rPr lang="hu-HU" dirty="0" smtClean="0">
                <a:solidFill>
                  <a:schemeClr val="tx1"/>
                </a:solidFill>
                <a:latin typeface="Calibri" panose="020F0502020204030204" pitchFamily="34" charset="0"/>
              </a:rPr>
              <a:t>víz csővezetékben történő áramlásakor előforduló </a:t>
            </a:r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sebesség mérsékelt (nem nagyobb 1 </a:t>
            </a:r>
            <a:r>
              <a:rPr lang="hu-HU" i="1" dirty="0">
                <a:solidFill>
                  <a:schemeClr val="tx1"/>
                </a:solidFill>
                <a:latin typeface="Calibri" panose="020F0502020204030204" pitchFamily="34" charset="0"/>
              </a:rPr>
              <a:t>m/</a:t>
            </a:r>
            <a:r>
              <a:rPr lang="hu-HU" i="1" dirty="0" err="1">
                <a:solidFill>
                  <a:schemeClr val="tx1"/>
                </a:solidFill>
                <a:latin typeface="Calibri" panose="020F0502020204030204" pitchFamily="34" charset="0"/>
              </a:rPr>
              <a:t>s</a:t>
            </a:r>
            <a:r>
              <a:rPr lang="hu-HU" dirty="0" err="1">
                <a:solidFill>
                  <a:schemeClr val="tx1"/>
                </a:solidFill>
                <a:latin typeface="Calibri" panose="020F0502020204030204" pitchFamily="34" charset="0"/>
              </a:rPr>
              <a:t>-nál</a:t>
            </a:r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), a </a:t>
            </a:r>
            <a:r>
              <a:rPr lang="hu-HU" dirty="0" smtClean="0">
                <a:solidFill>
                  <a:schemeClr val="tx1"/>
                </a:solidFill>
                <a:latin typeface="Calibri" panose="020F0502020204030204" pitchFamily="34" charset="0"/>
              </a:rPr>
              <a:t>csőátmérő </a:t>
            </a:r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többnyire </a:t>
            </a:r>
            <a:r>
              <a:rPr lang="hu-HU" dirty="0" smtClean="0">
                <a:solidFill>
                  <a:schemeClr val="tx1"/>
                </a:solidFill>
                <a:latin typeface="Calibri" panose="020F0502020204030204" pitchFamily="34" charset="0"/>
              </a:rPr>
              <a:t>kisebb </a:t>
            </a:r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100 </a:t>
            </a:r>
            <a:r>
              <a:rPr lang="hu-HU" i="1" dirty="0">
                <a:solidFill>
                  <a:schemeClr val="tx1"/>
                </a:solidFill>
                <a:latin typeface="Calibri" panose="020F0502020204030204" pitchFamily="34" charset="0"/>
              </a:rPr>
              <a:t>mm</a:t>
            </a:r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-nél, így a Re-szám többnyire 100000 alatti, azaz az áramlás a hidraulikailag sima </a:t>
            </a:r>
            <a:r>
              <a:rPr lang="hu-HU" dirty="0" smtClean="0">
                <a:solidFill>
                  <a:schemeClr val="tx1"/>
                </a:solidFill>
                <a:latin typeface="Calibri" panose="020F0502020204030204" pitchFamily="34" charset="0"/>
              </a:rPr>
              <a:t>cső tartományba </a:t>
            </a:r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esik. </a:t>
            </a:r>
          </a:p>
          <a:p>
            <a:pPr algn="just"/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Erre alapozva, durva becslésként, a csősúrlódási tényezőt</a:t>
            </a:r>
          </a:p>
          <a:p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hu-HU" b="1" i="1" dirty="0">
                <a:solidFill>
                  <a:schemeClr val="tx1"/>
                </a:solidFill>
                <a:latin typeface="Calibri" panose="020F0502020204030204" pitchFamily="34" charset="0"/>
              </a:rPr>
              <a:t>0,025</a:t>
            </a:r>
          </a:p>
          <a:p>
            <a:pPr algn="just"/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 körüli értéknek lehet felvenni. </a:t>
            </a:r>
          </a:p>
          <a:p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Ez a </a:t>
            </a:r>
            <a:r>
              <a:rPr lang="hu-HU" dirty="0" err="1">
                <a:solidFill>
                  <a:schemeClr val="tx1"/>
                </a:solidFill>
                <a:latin typeface="Calibri" panose="020F0502020204030204" pitchFamily="34" charset="0"/>
              </a:rPr>
              <a:t>Dupuit-féle</a:t>
            </a:r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hu-HU" dirty="0" smtClean="0">
                <a:solidFill>
                  <a:schemeClr val="tx1"/>
                </a:solidFill>
                <a:latin typeface="Calibri" panose="020F0502020204030204" pitchFamily="34" charset="0"/>
              </a:rPr>
              <a:t>állandó</a:t>
            </a:r>
          </a:p>
          <a:p>
            <a:r>
              <a:rPr lang="hu-HU" sz="2000" i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Jules </a:t>
            </a:r>
            <a:r>
              <a:rPr lang="hu-HU" sz="2000" i="1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Dupuit</a:t>
            </a:r>
            <a:r>
              <a:rPr lang="hu-HU" sz="2000" i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(1804-1866)</a:t>
            </a:r>
            <a:endParaRPr lang="hu-HU" sz="2000" i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8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9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89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89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89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89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89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89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900"/>
                            </p:stCondLst>
                            <p:childTnLst>
                              <p:par>
                                <p:cTn id="18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89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89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89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450"/>
                            </p:stCondLst>
                            <p:childTnLst>
                              <p:par>
                                <p:cTn id="24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89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89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89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200"/>
                            </p:stCondLst>
                            <p:childTnLst>
                              <p:par>
                                <p:cTn id="30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89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89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89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89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89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89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964" grpId="0" uiExpand="1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999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4516645"/>
              </p:ext>
            </p:extLst>
          </p:nvPr>
        </p:nvGraphicFramePr>
        <p:xfrm>
          <a:off x="1920875" y="1408113"/>
          <a:ext cx="5222875" cy="1204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0167" name="Equation" r:id="rId3" imgW="1714320" imgH="393480" progId="Equation.3">
                  <p:embed/>
                </p:oleObj>
              </mc:Choice>
              <mc:Fallback>
                <p:oleObj name="Equation" r:id="rId3" imgW="1714320" imgH="39348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20875" y="1408113"/>
                        <a:ext cx="5222875" cy="120491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998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0067455"/>
              </p:ext>
            </p:extLst>
          </p:nvPr>
        </p:nvGraphicFramePr>
        <p:xfrm>
          <a:off x="2457450" y="1425575"/>
          <a:ext cx="4152900" cy="1185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0168" name="Equation" r:id="rId5" imgW="1473120" imgH="419040" progId="Equation.3">
                  <p:embed/>
                </p:oleObj>
              </mc:Choice>
              <mc:Fallback>
                <p:oleObj name="Equation" r:id="rId5" imgW="1473120" imgH="4190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7450" y="1425575"/>
                        <a:ext cx="4152900" cy="118586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9986" name="Rectangle 2"/>
          <p:cNvSpPr>
            <a:spLocks noGrp="1" noChangeArrowheads="1"/>
          </p:cNvSpPr>
          <p:nvPr>
            <p:ph type="title"/>
          </p:nvPr>
        </p:nvSpPr>
        <p:spPr>
          <a:xfrm>
            <a:off x="517525" y="198438"/>
            <a:ext cx="8229600" cy="1187450"/>
          </a:xfrm>
        </p:spPr>
        <p:txBody>
          <a:bodyPr/>
          <a:lstStyle/>
          <a:p>
            <a:r>
              <a:rPr lang="hu-HU" sz="3200" b="1" dirty="0">
                <a:solidFill>
                  <a:schemeClr val="tx1"/>
                </a:solidFill>
                <a:latin typeface="Calibri" panose="020F0502020204030204" pitchFamily="34" charset="0"/>
              </a:rPr>
              <a:t>A nyomásveszteség és a csőátmérő kapcsolata</a:t>
            </a:r>
          </a:p>
        </p:txBody>
      </p:sp>
      <p:sp>
        <p:nvSpPr>
          <p:cNvPr id="169989" name="Text Box 5"/>
          <p:cNvSpPr txBox="1">
            <a:spLocks noChangeArrowheads="1"/>
          </p:cNvSpPr>
          <p:nvPr/>
        </p:nvSpPr>
        <p:spPr bwMode="auto">
          <a:xfrm>
            <a:off x="228600" y="2744788"/>
            <a:ext cx="8656638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>
                <a:solidFill>
                  <a:schemeClr val="tx1"/>
                </a:solidFill>
                <a:latin typeface="Calibri" panose="020F0502020204030204" pitchFamily="34" charset="0"/>
              </a:rPr>
              <a:t>Adott térfogatáram esetén az áramlási sebesség az átmérő függvénye</a:t>
            </a:r>
          </a:p>
        </p:txBody>
      </p:sp>
      <p:graphicFrame>
        <p:nvGraphicFramePr>
          <p:cNvPr id="16999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6107298"/>
              </p:ext>
            </p:extLst>
          </p:nvPr>
        </p:nvGraphicFramePr>
        <p:xfrm>
          <a:off x="3514725" y="3844925"/>
          <a:ext cx="1681163" cy="1133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0169" name="Equation" r:id="rId7" imgW="622080" imgH="419040" progId="Equation.3">
                  <p:embed/>
                </p:oleObj>
              </mc:Choice>
              <mc:Fallback>
                <p:oleObj name="Equation" r:id="rId7" imgW="622080" imgH="41904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14725" y="3844925"/>
                        <a:ext cx="1681163" cy="1133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9991" name="Text Box 7"/>
          <p:cNvSpPr txBox="1">
            <a:spLocks noChangeArrowheads="1"/>
          </p:cNvSpPr>
          <p:nvPr/>
        </p:nvSpPr>
        <p:spPr bwMode="auto">
          <a:xfrm>
            <a:off x="266700" y="5083175"/>
            <a:ext cx="865663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>
                <a:solidFill>
                  <a:schemeClr val="tx1"/>
                </a:solidFill>
                <a:latin typeface="Calibri" panose="020F0502020204030204" pitchFamily="34" charset="0"/>
              </a:rPr>
              <a:t>Ezt behelyettesítve a nyomásveszteség összefüggésébe</a:t>
            </a:r>
          </a:p>
        </p:txBody>
      </p:sp>
      <p:sp>
        <p:nvSpPr>
          <p:cNvPr id="169993" name="Text Box 9"/>
          <p:cNvSpPr txBox="1">
            <a:spLocks noChangeArrowheads="1"/>
          </p:cNvSpPr>
          <p:nvPr/>
        </p:nvSpPr>
        <p:spPr bwMode="auto">
          <a:xfrm>
            <a:off x="198438" y="2698750"/>
            <a:ext cx="8656637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A nyomásveszteség tehát a csőátmérő 5. hatványával fordítottan arányos, felére csökkentve, 32-szer nagyobb nyomásveszteség keletkezik, ugyanazon térfogatáram esetén.</a:t>
            </a:r>
          </a:p>
        </p:txBody>
      </p:sp>
      <p:sp>
        <p:nvSpPr>
          <p:cNvPr id="11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12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99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99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99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99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99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99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99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99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99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99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1699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1699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9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7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1699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1699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9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1699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1699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9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7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1699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1699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9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99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99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99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99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3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99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99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989" grpId="0"/>
      <p:bldP spid="169989" grpId="1"/>
      <p:bldP spid="169991" grpId="0"/>
      <p:bldP spid="169991" grpId="1"/>
      <p:bldP spid="16999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title"/>
          </p:nvPr>
        </p:nvSpPr>
        <p:spPr>
          <a:xfrm>
            <a:off x="334963" y="198438"/>
            <a:ext cx="8809037" cy="1187450"/>
          </a:xfrm>
        </p:spPr>
        <p:txBody>
          <a:bodyPr/>
          <a:lstStyle/>
          <a:p>
            <a:r>
              <a:rPr lang="hu-HU" sz="3600" dirty="0">
                <a:solidFill>
                  <a:schemeClr val="tx1"/>
                </a:solidFill>
                <a:latin typeface="Calibri" panose="020F0502020204030204" pitchFamily="34" charset="0"/>
              </a:rPr>
              <a:t>A csővezetéki elemeken, berendezéseken keletkező nyomásveszteség számítása</a:t>
            </a:r>
          </a:p>
        </p:txBody>
      </p:sp>
      <p:graphicFrame>
        <p:nvGraphicFramePr>
          <p:cNvPr id="17305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5836466"/>
              </p:ext>
            </p:extLst>
          </p:nvPr>
        </p:nvGraphicFramePr>
        <p:xfrm>
          <a:off x="2554288" y="1592263"/>
          <a:ext cx="3649662" cy="1185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122" name="Equation" r:id="rId3" imgW="1295280" imgH="419040" progId="Equation.3">
                  <p:embed/>
                </p:oleObj>
              </mc:Choice>
              <mc:Fallback>
                <p:oleObj name="Equation" r:id="rId3" imgW="1295280" imgH="41904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4288" y="1592263"/>
                        <a:ext cx="3649662" cy="11858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3060" name="Text Box 4"/>
          <p:cNvSpPr txBox="1">
            <a:spLocks noChangeArrowheads="1"/>
          </p:cNvSpPr>
          <p:nvPr/>
        </p:nvSpPr>
        <p:spPr bwMode="auto">
          <a:xfrm>
            <a:off x="198438" y="2930525"/>
            <a:ext cx="8656637" cy="2441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A veszteségi tényező kísérleti úton határozható meg és mindenkor arra a sebességre vonatkozik, mely a csővezeték névleges mértéhez illeszkedik. </a:t>
            </a:r>
          </a:p>
          <a:p>
            <a:r>
              <a:rPr lang="hu-HU" dirty="0" smtClean="0">
                <a:solidFill>
                  <a:schemeClr val="tx1"/>
                </a:solidFill>
                <a:latin typeface="Calibri" panose="020F0502020204030204" pitchFamily="34" charset="0"/>
              </a:rPr>
              <a:t>Keresztmetszet átmenet </a:t>
            </a:r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(</a:t>
            </a:r>
            <a:r>
              <a:rPr lang="hu-HU" dirty="0" err="1">
                <a:solidFill>
                  <a:schemeClr val="tx1"/>
                </a:solidFill>
                <a:latin typeface="Calibri" panose="020F0502020204030204" pitchFamily="34" charset="0"/>
              </a:rPr>
              <a:t>konfúzor</a:t>
            </a:r>
            <a:r>
              <a:rPr lang="hu-HU" dirty="0">
                <a:solidFill>
                  <a:schemeClr val="tx1"/>
                </a:solidFill>
                <a:latin typeface="Calibri" panose="020F0502020204030204" pitchFamily="34" charset="0"/>
              </a:rPr>
              <a:t>, diffúzor) esetén többnyire a nagyobbik sebességre vonatkozik. </a:t>
            </a:r>
          </a:p>
        </p:txBody>
      </p:sp>
      <p:sp>
        <p:nvSpPr>
          <p:cNvPr id="7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8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30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3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30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30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30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30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060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4" name="Group 24"/>
          <p:cNvGrpSpPr>
            <a:grpSpLocks/>
          </p:cNvGrpSpPr>
          <p:nvPr/>
        </p:nvGrpSpPr>
        <p:grpSpPr bwMode="auto">
          <a:xfrm>
            <a:off x="2565400" y="1344613"/>
            <a:ext cx="973138" cy="1481137"/>
            <a:chOff x="1357" y="1404"/>
            <a:chExt cx="613" cy="933"/>
          </a:xfrm>
        </p:grpSpPr>
        <p:sp>
          <p:nvSpPr>
            <p:cNvPr id="174105" name="Rectangle 25"/>
            <p:cNvSpPr>
              <a:spLocks noChangeArrowheads="1"/>
            </p:cNvSpPr>
            <p:nvPr/>
          </p:nvSpPr>
          <p:spPr bwMode="auto">
            <a:xfrm>
              <a:off x="1364" y="1707"/>
              <a:ext cx="600" cy="621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FF962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hu-HU"/>
            </a:p>
          </p:txBody>
        </p:sp>
        <p:sp>
          <p:nvSpPr>
            <p:cNvPr id="174106" name="Oval 26"/>
            <p:cNvSpPr>
              <a:spLocks noChangeArrowheads="1"/>
            </p:cNvSpPr>
            <p:nvPr/>
          </p:nvSpPr>
          <p:spPr bwMode="auto">
            <a:xfrm>
              <a:off x="1367" y="1404"/>
              <a:ext cx="597" cy="606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540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hu-HU"/>
            </a:p>
          </p:txBody>
        </p:sp>
        <p:sp>
          <p:nvSpPr>
            <p:cNvPr id="174107" name="Line 27"/>
            <p:cNvSpPr>
              <a:spLocks noChangeShapeType="1"/>
            </p:cNvSpPr>
            <p:nvPr/>
          </p:nvSpPr>
          <p:spPr bwMode="auto">
            <a:xfrm>
              <a:off x="1366" y="1704"/>
              <a:ext cx="0" cy="61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/>
            </a:p>
          </p:txBody>
        </p:sp>
        <p:sp>
          <p:nvSpPr>
            <p:cNvPr id="174108" name="Line 28"/>
            <p:cNvSpPr>
              <a:spLocks noChangeShapeType="1"/>
            </p:cNvSpPr>
            <p:nvPr/>
          </p:nvSpPr>
          <p:spPr bwMode="auto">
            <a:xfrm>
              <a:off x="1966" y="1707"/>
              <a:ext cx="0" cy="6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/>
            </a:p>
          </p:txBody>
        </p:sp>
        <p:sp>
          <p:nvSpPr>
            <p:cNvPr id="174109" name="Line 29"/>
            <p:cNvSpPr>
              <a:spLocks noChangeShapeType="1"/>
            </p:cNvSpPr>
            <p:nvPr/>
          </p:nvSpPr>
          <p:spPr bwMode="auto">
            <a:xfrm>
              <a:off x="1357" y="2328"/>
              <a:ext cx="613" cy="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/>
            </a:p>
          </p:txBody>
        </p:sp>
      </p:grpSp>
      <p:sp>
        <p:nvSpPr>
          <p:cNvPr id="174082" name="Rectangle 2"/>
          <p:cNvSpPr>
            <a:spLocks noGrp="1" noChangeArrowheads="1"/>
          </p:cNvSpPr>
          <p:nvPr>
            <p:ph type="title"/>
          </p:nvPr>
        </p:nvSpPr>
        <p:spPr>
          <a:xfrm>
            <a:off x="176213" y="198438"/>
            <a:ext cx="8809037" cy="882650"/>
          </a:xfrm>
        </p:spPr>
        <p:txBody>
          <a:bodyPr/>
          <a:lstStyle/>
          <a:p>
            <a:r>
              <a:rPr lang="hu-HU" sz="4000" dirty="0">
                <a:solidFill>
                  <a:schemeClr val="tx1"/>
                </a:solidFill>
                <a:latin typeface="Calibri" panose="020F0502020204030204" pitchFamily="34" charset="0"/>
              </a:rPr>
              <a:t>Csőívek</a:t>
            </a:r>
          </a:p>
        </p:txBody>
      </p:sp>
      <p:sp>
        <p:nvSpPr>
          <p:cNvPr id="174086" name="Text Box 6"/>
          <p:cNvSpPr txBox="1">
            <a:spLocks noChangeArrowheads="1"/>
          </p:cNvSpPr>
          <p:nvPr/>
        </p:nvSpPr>
        <p:spPr bwMode="auto">
          <a:xfrm>
            <a:off x="125413" y="3541713"/>
            <a:ext cx="8907462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/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A veszteség forrása a csőívben a folyadékra ható centrifugális erőtér hatására létrejövő kettős szekunder áramlás, mely a folyadék csavarvonalszerű mozgását generálja az áramló közeg belsejében a csőfal mentén, mégpedig a görbületi középpont irányába. </a:t>
            </a:r>
          </a:p>
        </p:txBody>
      </p:sp>
      <p:sp>
        <p:nvSpPr>
          <p:cNvPr id="174087" name="AutoShape 7"/>
          <p:cNvSpPr>
            <a:spLocks noChangeArrowheads="1"/>
          </p:cNvSpPr>
          <p:nvPr/>
        </p:nvSpPr>
        <p:spPr bwMode="auto">
          <a:xfrm rot="18900595">
            <a:off x="4625975" y="1358900"/>
            <a:ext cx="2879725" cy="2879725"/>
          </a:xfrm>
          <a:custGeom>
            <a:avLst/>
            <a:gdLst>
              <a:gd name="G0" fmla="+- 3550 0 0"/>
              <a:gd name="G1" fmla="+- -8863065 0 0"/>
              <a:gd name="G2" fmla="+- 0 0 -8863065"/>
              <a:gd name="T0" fmla="*/ 0 256 1"/>
              <a:gd name="T1" fmla="*/ 180 256 1"/>
              <a:gd name="G3" fmla="+- -8863065 T0 T1"/>
              <a:gd name="T2" fmla="*/ 0 256 1"/>
              <a:gd name="T3" fmla="*/ 90 256 1"/>
              <a:gd name="G4" fmla="+- -8863065 T2 T3"/>
              <a:gd name="G5" fmla="*/ G4 2 1"/>
              <a:gd name="T4" fmla="*/ 90 256 1"/>
              <a:gd name="T5" fmla="*/ 0 256 1"/>
              <a:gd name="G6" fmla="+- -8863065 T4 T5"/>
              <a:gd name="G7" fmla="*/ G6 2 1"/>
              <a:gd name="G8" fmla="abs -8863065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3550"/>
              <a:gd name="G18" fmla="*/ 3550 1 2"/>
              <a:gd name="G19" fmla="+- G18 5400 0"/>
              <a:gd name="G20" fmla="cos G19 -8863065"/>
              <a:gd name="G21" fmla="sin G19 -8863065"/>
              <a:gd name="G22" fmla="+- G20 10800 0"/>
              <a:gd name="G23" fmla="+- G21 10800 0"/>
              <a:gd name="G24" fmla="+- 10800 0 G20"/>
              <a:gd name="G25" fmla="+- 3550 10800 0"/>
              <a:gd name="G26" fmla="?: G9 G17 G25"/>
              <a:gd name="G27" fmla="?: G9 0 21600"/>
              <a:gd name="G28" fmla="cos 10800 -8863065"/>
              <a:gd name="G29" fmla="sin 10800 -8863065"/>
              <a:gd name="G30" fmla="sin 3550 -8863065"/>
              <a:gd name="G31" fmla="+- G28 10800 0"/>
              <a:gd name="G32" fmla="+- G29 10800 0"/>
              <a:gd name="G33" fmla="+- G30 10800 0"/>
              <a:gd name="G34" fmla="?: G4 0 G31"/>
              <a:gd name="G35" fmla="?: -8863065 G34 0"/>
              <a:gd name="G36" fmla="?: G6 G35 G31"/>
              <a:gd name="G37" fmla="+- 21600 0 G36"/>
              <a:gd name="G38" fmla="?: G4 0 G33"/>
              <a:gd name="G39" fmla="?: -8863065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5705 w 21600"/>
              <a:gd name="T15" fmla="*/ 5747 h 21600"/>
              <a:gd name="T16" fmla="*/ 10800 w 21600"/>
              <a:gd name="T17" fmla="*/ 7250 h 21600"/>
              <a:gd name="T18" fmla="*/ 15895 w 21600"/>
              <a:gd name="T19" fmla="*/ 5747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8279" y="8300"/>
                </a:moveTo>
                <a:cubicBezTo>
                  <a:pt x="8945" y="7628"/>
                  <a:pt x="9853" y="7249"/>
                  <a:pt x="10800" y="7250"/>
                </a:cubicBezTo>
                <a:cubicBezTo>
                  <a:pt x="11746" y="7250"/>
                  <a:pt x="12654" y="7628"/>
                  <a:pt x="13320" y="8300"/>
                </a:cubicBezTo>
                <a:lnTo>
                  <a:pt x="18468" y="3195"/>
                </a:lnTo>
                <a:cubicBezTo>
                  <a:pt x="16440" y="1150"/>
                  <a:pt x="13679" y="-1"/>
                  <a:pt x="10799" y="0"/>
                </a:cubicBezTo>
                <a:cubicBezTo>
                  <a:pt x="7920" y="0"/>
                  <a:pt x="5159" y="1150"/>
                  <a:pt x="3131" y="3195"/>
                </a:cubicBezTo>
                <a:close/>
              </a:path>
            </a:pathLst>
          </a:custGeom>
          <a:solidFill>
            <a:srgbClr val="C0C0C0"/>
          </a:solidFill>
          <a:ln w="254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grpSp>
        <p:nvGrpSpPr>
          <p:cNvPr id="174088" name="Group 8"/>
          <p:cNvGrpSpPr>
            <a:grpSpLocks/>
          </p:cNvGrpSpPr>
          <p:nvPr/>
        </p:nvGrpSpPr>
        <p:grpSpPr bwMode="auto">
          <a:xfrm>
            <a:off x="3816350" y="812800"/>
            <a:ext cx="2601913" cy="2322513"/>
            <a:chOff x="2145" y="1069"/>
            <a:chExt cx="1639" cy="1463"/>
          </a:xfrm>
        </p:grpSpPr>
        <p:sp>
          <p:nvSpPr>
            <p:cNvPr id="174089" name="Line 9"/>
            <p:cNvSpPr>
              <a:spLocks noChangeShapeType="1"/>
            </p:cNvSpPr>
            <p:nvPr/>
          </p:nvSpPr>
          <p:spPr bwMode="auto">
            <a:xfrm flipV="1">
              <a:off x="2145" y="2326"/>
              <a:ext cx="1639" cy="4"/>
            </a:xfrm>
            <a:prstGeom prst="line">
              <a:avLst/>
            </a:prstGeom>
            <a:noFill/>
            <a:ln w="12700">
              <a:solidFill>
                <a:srgbClr val="FE2424"/>
              </a:solidFill>
              <a:prstDash val="lgDash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/>
            </a:p>
          </p:txBody>
        </p:sp>
        <p:sp>
          <p:nvSpPr>
            <p:cNvPr id="174090" name="Line 10"/>
            <p:cNvSpPr>
              <a:spLocks noChangeShapeType="1"/>
            </p:cNvSpPr>
            <p:nvPr/>
          </p:nvSpPr>
          <p:spPr bwMode="auto">
            <a:xfrm rot="-5400000">
              <a:off x="2837" y="1801"/>
              <a:ext cx="1463" cy="0"/>
            </a:xfrm>
            <a:prstGeom prst="line">
              <a:avLst/>
            </a:prstGeom>
            <a:noFill/>
            <a:ln w="12700">
              <a:solidFill>
                <a:srgbClr val="FE2424"/>
              </a:solidFill>
              <a:prstDash val="lgDash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/>
            </a:p>
          </p:txBody>
        </p:sp>
      </p:grpSp>
      <p:grpSp>
        <p:nvGrpSpPr>
          <p:cNvPr id="174091" name="Group 11"/>
          <p:cNvGrpSpPr>
            <a:grpSpLocks/>
          </p:cNvGrpSpPr>
          <p:nvPr/>
        </p:nvGrpSpPr>
        <p:grpSpPr bwMode="auto">
          <a:xfrm>
            <a:off x="5110163" y="1839913"/>
            <a:ext cx="2165350" cy="1712912"/>
            <a:chOff x="1616" y="1707"/>
            <a:chExt cx="1364" cy="1079"/>
          </a:xfrm>
        </p:grpSpPr>
        <p:sp>
          <p:nvSpPr>
            <p:cNvPr id="174092" name="Arc 12"/>
            <p:cNvSpPr>
              <a:spLocks/>
            </p:cNvSpPr>
            <p:nvPr/>
          </p:nvSpPr>
          <p:spPr bwMode="auto">
            <a:xfrm rot="5400000" flipH="1" flipV="1">
              <a:off x="1622" y="1705"/>
              <a:ext cx="605" cy="611"/>
            </a:xfrm>
            <a:custGeom>
              <a:avLst/>
              <a:gdLst>
                <a:gd name="G0" fmla="+- 135 0 0"/>
                <a:gd name="G1" fmla="+- 21600 0 0"/>
                <a:gd name="G2" fmla="+- 21600 0 0"/>
                <a:gd name="T0" fmla="*/ 0 w 21717"/>
                <a:gd name="T1" fmla="*/ 0 h 21600"/>
                <a:gd name="T2" fmla="*/ 21717 w 21717"/>
                <a:gd name="T3" fmla="*/ 20711 h 21600"/>
                <a:gd name="T4" fmla="*/ 135 w 21717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17" h="21600" fill="none" extrusionOk="0">
                  <a:moveTo>
                    <a:pt x="0" y="0"/>
                  </a:moveTo>
                  <a:cubicBezTo>
                    <a:pt x="45" y="0"/>
                    <a:pt x="90" y="-1"/>
                    <a:pt x="135" y="0"/>
                  </a:cubicBezTo>
                  <a:cubicBezTo>
                    <a:pt x="11718" y="0"/>
                    <a:pt x="21239" y="9137"/>
                    <a:pt x="21716" y="20711"/>
                  </a:cubicBezTo>
                </a:path>
                <a:path w="21717" h="21600" stroke="0" extrusionOk="0">
                  <a:moveTo>
                    <a:pt x="0" y="0"/>
                  </a:moveTo>
                  <a:cubicBezTo>
                    <a:pt x="45" y="0"/>
                    <a:pt x="90" y="-1"/>
                    <a:pt x="135" y="0"/>
                  </a:cubicBezTo>
                  <a:cubicBezTo>
                    <a:pt x="11718" y="0"/>
                    <a:pt x="21239" y="9137"/>
                    <a:pt x="21716" y="20711"/>
                  </a:cubicBezTo>
                  <a:lnTo>
                    <a:pt x="135" y="21600"/>
                  </a:lnTo>
                  <a:close/>
                </a:path>
              </a:pathLst>
            </a:custGeom>
            <a:noFill/>
            <a:ln w="12700">
              <a:solidFill>
                <a:srgbClr val="FE2424"/>
              </a:solidFill>
              <a:prstDash val="lgDash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hu-HU"/>
            </a:p>
          </p:txBody>
        </p:sp>
        <p:sp>
          <p:nvSpPr>
            <p:cNvPr id="174093" name="Line 13"/>
            <p:cNvSpPr>
              <a:spLocks noChangeShapeType="1"/>
            </p:cNvSpPr>
            <p:nvPr/>
          </p:nvSpPr>
          <p:spPr bwMode="auto">
            <a:xfrm>
              <a:off x="2217" y="1707"/>
              <a:ext cx="763" cy="0"/>
            </a:xfrm>
            <a:prstGeom prst="line">
              <a:avLst/>
            </a:prstGeom>
            <a:noFill/>
            <a:ln w="12700">
              <a:solidFill>
                <a:srgbClr val="FE2424"/>
              </a:solidFill>
              <a:prstDash val="lgDash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/>
            </a:p>
          </p:txBody>
        </p:sp>
        <p:sp>
          <p:nvSpPr>
            <p:cNvPr id="174094" name="Line 14"/>
            <p:cNvSpPr>
              <a:spLocks noChangeShapeType="1"/>
            </p:cNvSpPr>
            <p:nvPr/>
          </p:nvSpPr>
          <p:spPr bwMode="auto">
            <a:xfrm rot="5400000" flipH="1">
              <a:off x="1378" y="2549"/>
              <a:ext cx="475" cy="0"/>
            </a:xfrm>
            <a:prstGeom prst="line">
              <a:avLst/>
            </a:prstGeom>
            <a:noFill/>
            <a:ln w="12700">
              <a:solidFill>
                <a:srgbClr val="FE2424"/>
              </a:solidFill>
              <a:prstDash val="lgDash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/>
            </a:p>
          </p:txBody>
        </p:sp>
      </p:grpSp>
      <p:sp>
        <p:nvSpPr>
          <p:cNvPr id="174095" name="Line 15"/>
          <p:cNvSpPr>
            <a:spLocks noChangeShapeType="1"/>
          </p:cNvSpPr>
          <p:nvPr/>
        </p:nvSpPr>
        <p:spPr bwMode="auto">
          <a:xfrm flipH="1" flipV="1">
            <a:off x="5538788" y="2021681"/>
            <a:ext cx="723900" cy="102473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hu-HU"/>
          </a:p>
        </p:txBody>
      </p:sp>
      <p:grpSp>
        <p:nvGrpSpPr>
          <p:cNvPr id="174116" name="Group 36"/>
          <p:cNvGrpSpPr>
            <a:grpSpLocks/>
          </p:cNvGrpSpPr>
          <p:nvPr/>
        </p:nvGrpSpPr>
        <p:grpSpPr bwMode="auto">
          <a:xfrm rot="5400000">
            <a:off x="1887141" y="1153715"/>
            <a:ext cx="982662" cy="1351757"/>
            <a:chOff x="521" y="808"/>
            <a:chExt cx="619" cy="517"/>
          </a:xfrm>
        </p:grpSpPr>
        <p:sp>
          <p:nvSpPr>
            <p:cNvPr id="174096" name="Line 16"/>
            <p:cNvSpPr>
              <a:spLocks noChangeShapeType="1"/>
            </p:cNvSpPr>
            <p:nvPr/>
          </p:nvSpPr>
          <p:spPr bwMode="auto">
            <a:xfrm>
              <a:off x="524" y="808"/>
              <a:ext cx="0" cy="513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/>
            </a:p>
          </p:txBody>
        </p:sp>
        <p:sp>
          <p:nvSpPr>
            <p:cNvPr id="174097" name="Line 17"/>
            <p:cNvSpPr>
              <a:spLocks noChangeShapeType="1"/>
            </p:cNvSpPr>
            <p:nvPr/>
          </p:nvSpPr>
          <p:spPr bwMode="auto">
            <a:xfrm>
              <a:off x="1140" y="812"/>
              <a:ext cx="0" cy="513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/>
            </a:p>
          </p:txBody>
        </p:sp>
        <p:sp>
          <p:nvSpPr>
            <p:cNvPr id="174098" name="Line 18"/>
            <p:cNvSpPr>
              <a:spLocks noChangeShapeType="1"/>
            </p:cNvSpPr>
            <p:nvPr/>
          </p:nvSpPr>
          <p:spPr bwMode="auto">
            <a:xfrm flipV="1">
              <a:off x="521" y="1255"/>
              <a:ext cx="615" cy="3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/>
            </a:p>
          </p:txBody>
        </p:sp>
      </p:grpSp>
      <p:sp>
        <p:nvSpPr>
          <p:cNvPr id="174099" name="Text Box 19"/>
          <p:cNvSpPr txBox="1">
            <a:spLocks noChangeArrowheads="1"/>
          </p:cNvSpPr>
          <p:nvPr/>
        </p:nvSpPr>
        <p:spPr bwMode="auto">
          <a:xfrm>
            <a:off x="1508919" y="1537494"/>
            <a:ext cx="4286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i="1" dirty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</a:p>
        </p:txBody>
      </p:sp>
      <p:sp>
        <p:nvSpPr>
          <p:cNvPr id="174100" name="Text Box 20"/>
          <p:cNvSpPr txBox="1">
            <a:spLocks noChangeArrowheads="1"/>
          </p:cNvSpPr>
          <p:nvPr/>
        </p:nvSpPr>
        <p:spPr bwMode="auto">
          <a:xfrm>
            <a:off x="5865813" y="2193925"/>
            <a:ext cx="4286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i="1" dirty="0">
                <a:solidFill>
                  <a:schemeClr val="tx1"/>
                </a:solidFill>
              </a:rPr>
              <a:t>r</a:t>
            </a:r>
          </a:p>
        </p:txBody>
      </p:sp>
      <p:grpSp>
        <p:nvGrpSpPr>
          <p:cNvPr id="174110" name="Group 30"/>
          <p:cNvGrpSpPr>
            <a:grpSpLocks/>
          </p:cNvGrpSpPr>
          <p:nvPr/>
        </p:nvGrpSpPr>
        <p:grpSpPr bwMode="auto">
          <a:xfrm>
            <a:off x="3074988" y="1482725"/>
            <a:ext cx="327025" cy="685800"/>
            <a:chOff x="1678" y="1491"/>
            <a:chExt cx="206" cy="432"/>
          </a:xfrm>
        </p:grpSpPr>
        <p:sp>
          <p:nvSpPr>
            <p:cNvPr id="174111" name="Oval 31"/>
            <p:cNvSpPr>
              <a:spLocks noChangeArrowheads="1"/>
            </p:cNvSpPr>
            <p:nvPr/>
          </p:nvSpPr>
          <p:spPr bwMode="auto">
            <a:xfrm>
              <a:off x="1713" y="1491"/>
              <a:ext cx="171" cy="432"/>
            </a:xfrm>
            <a:prstGeom prst="ellipse">
              <a:avLst/>
            </a:prstGeom>
            <a:noFill/>
            <a:ln w="19050" algn="ctr">
              <a:solidFill>
                <a:srgbClr val="FE2424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hu-HU"/>
            </a:p>
          </p:txBody>
        </p:sp>
        <p:sp>
          <p:nvSpPr>
            <p:cNvPr id="174112" name="AutoShape 32"/>
            <p:cNvSpPr>
              <a:spLocks noChangeArrowheads="1"/>
            </p:cNvSpPr>
            <p:nvPr/>
          </p:nvSpPr>
          <p:spPr bwMode="auto">
            <a:xfrm>
              <a:off x="1678" y="1648"/>
              <a:ext cx="69" cy="68"/>
            </a:xfrm>
            <a:prstGeom prst="triangle">
              <a:avLst>
                <a:gd name="adj" fmla="val 50000"/>
              </a:avLst>
            </a:prstGeom>
            <a:solidFill>
              <a:srgbClr val="FE242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FF962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hu-HU"/>
            </a:p>
          </p:txBody>
        </p:sp>
      </p:grpSp>
      <p:grpSp>
        <p:nvGrpSpPr>
          <p:cNvPr id="174113" name="Group 33"/>
          <p:cNvGrpSpPr>
            <a:grpSpLocks/>
          </p:cNvGrpSpPr>
          <p:nvPr/>
        </p:nvGrpSpPr>
        <p:grpSpPr bwMode="auto">
          <a:xfrm>
            <a:off x="2708275" y="1479550"/>
            <a:ext cx="322263" cy="685800"/>
            <a:chOff x="1447" y="1489"/>
            <a:chExt cx="203" cy="432"/>
          </a:xfrm>
        </p:grpSpPr>
        <p:sp>
          <p:nvSpPr>
            <p:cNvPr id="174114" name="Oval 34"/>
            <p:cNvSpPr>
              <a:spLocks noChangeArrowheads="1"/>
            </p:cNvSpPr>
            <p:nvPr/>
          </p:nvSpPr>
          <p:spPr bwMode="auto">
            <a:xfrm>
              <a:off x="1447" y="1489"/>
              <a:ext cx="171" cy="432"/>
            </a:xfrm>
            <a:prstGeom prst="ellipse">
              <a:avLst/>
            </a:prstGeom>
            <a:noFill/>
            <a:ln w="19050" algn="ctr">
              <a:solidFill>
                <a:srgbClr val="FE2424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hu-HU"/>
            </a:p>
          </p:txBody>
        </p:sp>
        <p:sp>
          <p:nvSpPr>
            <p:cNvPr id="174115" name="AutoShape 35"/>
            <p:cNvSpPr>
              <a:spLocks noChangeArrowheads="1"/>
            </p:cNvSpPr>
            <p:nvPr/>
          </p:nvSpPr>
          <p:spPr bwMode="auto">
            <a:xfrm>
              <a:off x="1581" y="1646"/>
              <a:ext cx="69" cy="68"/>
            </a:xfrm>
            <a:prstGeom prst="triangle">
              <a:avLst>
                <a:gd name="adj" fmla="val 50000"/>
              </a:avLst>
            </a:prstGeom>
            <a:solidFill>
              <a:srgbClr val="FE242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FF962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hu-HU"/>
            </a:p>
          </p:txBody>
        </p:sp>
      </p:grpSp>
      <p:grpSp>
        <p:nvGrpSpPr>
          <p:cNvPr id="174101" name="Group 21"/>
          <p:cNvGrpSpPr>
            <a:grpSpLocks/>
          </p:cNvGrpSpPr>
          <p:nvPr/>
        </p:nvGrpSpPr>
        <p:grpSpPr bwMode="auto">
          <a:xfrm>
            <a:off x="2373313" y="1138238"/>
            <a:ext cx="1401762" cy="1878012"/>
            <a:chOff x="1236" y="1274"/>
            <a:chExt cx="883" cy="1183"/>
          </a:xfrm>
        </p:grpSpPr>
        <p:sp>
          <p:nvSpPr>
            <p:cNvPr id="174102" name="Line 22"/>
            <p:cNvSpPr>
              <a:spLocks noChangeShapeType="1"/>
            </p:cNvSpPr>
            <p:nvPr/>
          </p:nvSpPr>
          <p:spPr bwMode="auto">
            <a:xfrm rot="-5400000">
              <a:off x="1073" y="1866"/>
              <a:ext cx="1183" cy="0"/>
            </a:xfrm>
            <a:prstGeom prst="line">
              <a:avLst/>
            </a:prstGeom>
            <a:noFill/>
            <a:ln w="19050">
              <a:solidFill>
                <a:srgbClr val="FE2424"/>
              </a:solidFill>
              <a:prstDash val="lgDash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/>
            </a:p>
          </p:txBody>
        </p:sp>
        <p:sp>
          <p:nvSpPr>
            <p:cNvPr id="174103" name="Line 23"/>
            <p:cNvSpPr>
              <a:spLocks noChangeShapeType="1"/>
            </p:cNvSpPr>
            <p:nvPr/>
          </p:nvSpPr>
          <p:spPr bwMode="auto">
            <a:xfrm flipV="1">
              <a:off x="1236" y="1710"/>
              <a:ext cx="883" cy="0"/>
            </a:xfrm>
            <a:prstGeom prst="line">
              <a:avLst/>
            </a:prstGeom>
            <a:noFill/>
            <a:ln w="19050">
              <a:solidFill>
                <a:srgbClr val="FE2424"/>
              </a:solidFill>
              <a:prstDash val="lgDash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/>
            </a:p>
          </p:txBody>
        </p:sp>
      </p:grpSp>
      <p:sp>
        <p:nvSpPr>
          <p:cNvPr id="36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37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4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74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74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74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7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7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7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4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4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4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4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7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74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74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40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40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40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086" grpId="0" build="p"/>
      <p:bldP spid="174087" grpId="0" animBg="1"/>
      <p:bldP spid="174095" grpId="0" animBg="1"/>
      <p:bldP spid="174099" grpId="0"/>
      <p:bldP spid="174100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1" name="Text Box 3"/>
          <p:cNvSpPr txBox="1">
            <a:spLocks noChangeArrowheads="1"/>
          </p:cNvSpPr>
          <p:nvPr/>
        </p:nvSpPr>
        <p:spPr bwMode="auto">
          <a:xfrm>
            <a:off x="382588" y="587375"/>
            <a:ext cx="8426450" cy="128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/>
            <a:r>
              <a:rPr lang="hu-HU" sz="2600" dirty="0">
                <a:solidFill>
                  <a:schemeClr val="tx1"/>
                </a:solidFill>
                <a:latin typeface="Calibri" panose="020F0502020204030204" pitchFamily="34" charset="0"/>
              </a:rPr>
              <a:t>A csőívek veszteség-tényezőjét a görbületi sugár és a csőátmérő hányadosának (r/d) függvényében szokás megadni. </a:t>
            </a:r>
          </a:p>
        </p:txBody>
      </p:sp>
      <p:sp>
        <p:nvSpPr>
          <p:cNvPr id="176133" name="Text Box 5"/>
          <p:cNvSpPr txBox="1">
            <a:spLocks noChangeArrowheads="1"/>
          </p:cNvSpPr>
          <p:nvPr/>
        </p:nvSpPr>
        <p:spPr bwMode="auto">
          <a:xfrm>
            <a:off x="420688" y="1774825"/>
            <a:ext cx="8426450" cy="3493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/>
            <a:r>
              <a:rPr lang="hu-HU" sz="2600" dirty="0">
                <a:solidFill>
                  <a:schemeClr val="tx1"/>
                </a:solidFill>
                <a:latin typeface="Calibri" panose="020F0502020204030204" pitchFamily="34" charset="0"/>
              </a:rPr>
              <a:t>Az </a:t>
            </a:r>
            <a:r>
              <a:rPr lang="hu-HU" sz="2600" b="1" i="1" dirty="0">
                <a:solidFill>
                  <a:schemeClr val="tx1"/>
                </a:solidFill>
                <a:latin typeface="Calibri" panose="020F0502020204030204" pitchFamily="34" charset="0"/>
              </a:rPr>
              <a:t>r/d</a:t>
            </a:r>
            <a:r>
              <a:rPr lang="hu-HU" sz="2600" dirty="0">
                <a:solidFill>
                  <a:schemeClr val="tx1"/>
                </a:solidFill>
                <a:latin typeface="Calibri" panose="020F0502020204030204" pitchFamily="34" charset="0"/>
              </a:rPr>
              <a:t> viszony csökkentésével és az irányelterelés szögének növelésével a veszteség-tényező nő. </a:t>
            </a:r>
          </a:p>
          <a:p>
            <a:pPr algn="just"/>
            <a:r>
              <a:rPr lang="hu-HU" sz="2600" dirty="0">
                <a:solidFill>
                  <a:schemeClr val="tx1"/>
                </a:solidFill>
                <a:latin typeface="Calibri" panose="020F0502020204030204" pitchFamily="34" charset="0"/>
              </a:rPr>
              <a:t>90</a:t>
            </a:r>
            <a:r>
              <a:rPr lang="hu-HU" sz="2600" baseline="30000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hu-HU" sz="2600" dirty="0">
                <a:solidFill>
                  <a:schemeClr val="tx1"/>
                </a:solidFill>
                <a:latin typeface="Calibri" panose="020F0502020204030204" pitchFamily="34" charset="0"/>
              </a:rPr>
              <a:t>-os irányelterelés esetén az </a:t>
            </a:r>
            <a:r>
              <a:rPr lang="hu-HU" sz="2600" b="1" i="1" dirty="0">
                <a:solidFill>
                  <a:schemeClr val="tx1"/>
                </a:solidFill>
                <a:latin typeface="Calibri" panose="020F0502020204030204" pitchFamily="34" charset="0"/>
              </a:rPr>
              <a:t>r/d</a:t>
            </a:r>
            <a:r>
              <a:rPr lang="hu-HU" sz="2600" dirty="0">
                <a:solidFill>
                  <a:schemeClr val="tx1"/>
                </a:solidFill>
                <a:latin typeface="Calibri" panose="020F0502020204030204" pitchFamily="34" charset="0"/>
              </a:rPr>
              <a:t> viszonyt 10-ről 1-re csökkentve a veszteségtényező 0,11-ről 0,21-re növekszik. </a:t>
            </a:r>
          </a:p>
          <a:p>
            <a:pPr algn="just"/>
            <a:r>
              <a:rPr lang="hu-HU" sz="2600" b="1" i="1" dirty="0">
                <a:solidFill>
                  <a:schemeClr val="tx1"/>
                </a:solidFill>
                <a:latin typeface="Calibri" panose="020F0502020204030204" pitchFamily="34" charset="0"/>
              </a:rPr>
              <a:t>r/d</a:t>
            </a:r>
            <a:r>
              <a:rPr lang="hu-HU" sz="2600" dirty="0">
                <a:solidFill>
                  <a:schemeClr val="tx1"/>
                </a:solidFill>
                <a:latin typeface="Calibri" panose="020F0502020204030204" pitchFamily="34" charset="0"/>
              </a:rPr>
              <a:t>&lt;1 esetén rohamossá válik a növekedés.</a:t>
            </a:r>
          </a:p>
          <a:p>
            <a:pPr algn="just"/>
            <a:r>
              <a:rPr lang="hu-HU" sz="2600" dirty="0">
                <a:solidFill>
                  <a:schemeClr val="tx1"/>
                </a:solidFill>
                <a:latin typeface="Calibri" panose="020F0502020204030204" pitchFamily="34" charset="0"/>
              </a:rPr>
              <a:t>A leggyakoribbak az ún. patent ívek (előre gyártott csőívek) , melyeknél az </a:t>
            </a:r>
            <a:r>
              <a:rPr lang="hu-HU" sz="2600" b="1" i="1" dirty="0">
                <a:solidFill>
                  <a:schemeClr val="tx1"/>
                </a:solidFill>
                <a:latin typeface="Calibri" panose="020F0502020204030204" pitchFamily="34" charset="0"/>
              </a:rPr>
              <a:t>r/d</a:t>
            </a:r>
            <a:r>
              <a:rPr lang="hu-HU" sz="2600" dirty="0">
                <a:solidFill>
                  <a:schemeClr val="tx1"/>
                </a:solidFill>
                <a:latin typeface="Calibri" panose="020F0502020204030204" pitchFamily="34" charset="0"/>
              </a:rPr>
              <a:t> viszony kb. 1,5</a:t>
            </a:r>
          </a:p>
        </p:txBody>
      </p:sp>
      <p:sp>
        <p:nvSpPr>
          <p:cNvPr id="6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6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6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6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6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6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6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6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6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61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61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61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61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61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61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61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61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61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61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61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61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131" grpId="0"/>
      <p:bldP spid="17613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Grp="1" noChangeArrowheads="1"/>
          </p:cNvSpPr>
          <p:nvPr>
            <p:ph type="title"/>
          </p:nvPr>
        </p:nvSpPr>
        <p:spPr>
          <a:xfrm>
            <a:off x="160338" y="198438"/>
            <a:ext cx="8809037" cy="882650"/>
          </a:xfrm>
        </p:spPr>
        <p:txBody>
          <a:bodyPr/>
          <a:lstStyle/>
          <a:p>
            <a:r>
              <a:rPr lang="hu-HU" sz="4000" dirty="0" err="1">
                <a:solidFill>
                  <a:schemeClr val="tx1"/>
                </a:solidFill>
                <a:latin typeface="Calibri" panose="020F0502020204030204" pitchFamily="34" charset="0"/>
              </a:rPr>
              <a:t>Diffúzorok</a:t>
            </a:r>
            <a:r>
              <a:rPr lang="hu-HU" sz="4000" dirty="0">
                <a:solidFill>
                  <a:schemeClr val="tx1"/>
                </a:solidFill>
                <a:latin typeface="Calibri" panose="020F0502020204030204" pitchFamily="34" charset="0"/>
              </a:rPr>
              <a:t> - </a:t>
            </a:r>
            <a:r>
              <a:rPr lang="hu-HU" sz="4000" dirty="0" err="1">
                <a:solidFill>
                  <a:schemeClr val="tx1"/>
                </a:solidFill>
                <a:latin typeface="Calibri" panose="020F0502020204030204" pitchFamily="34" charset="0"/>
              </a:rPr>
              <a:t>konfúzorok</a:t>
            </a:r>
            <a:endParaRPr lang="hu-HU" sz="4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77156" name="Text Box 4"/>
          <p:cNvSpPr txBox="1">
            <a:spLocks noChangeArrowheads="1"/>
          </p:cNvSpPr>
          <p:nvPr/>
        </p:nvSpPr>
        <p:spPr bwMode="auto">
          <a:xfrm>
            <a:off x="473075" y="1136650"/>
            <a:ext cx="8335963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/>
            <a:r>
              <a:rPr lang="hu-HU" sz="2400">
                <a:solidFill>
                  <a:schemeClr val="tx1"/>
                </a:solidFill>
                <a:latin typeface="Calibri" panose="020F0502020204030204" pitchFamily="34" charset="0"/>
              </a:rPr>
              <a:t>Az áramlás irányát tekintve bővülő keresztmetszet-átmenet neve: </a:t>
            </a:r>
            <a:r>
              <a:rPr lang="hu-HU" sz="2400" b="1" i="1">
                <a:solidFill>
                  <a:schemeClr val="tx1"/>
                </a:solidFill>
                <a:latin typeface="Calibri" panose="020F0502020204030204" pitchFamily="34" charset="0"/>
              </a:rPr>
              <a:t>diffúzor</a:t>
            </a:r>
            <a:r>
              <a:rPr lang="hu-HU" sz="2400">
                <a:solidFill>
                  <a:schemeClr val="tx1"/>
                </a:solidFill>
                <a:latin typeface="Calibri" panose="020F0502020204030204" pitchFamily="34" charset="0"/>
              </a:rPr>
              <a:t>, a szűkülő keresztmetszet-átmenet neve </a:t>
            </a:r>
            <a:r>
              <a:rPr lang="hu-HU" sz="2400" b="1" i="1">
                <a:solidFill>
                  <a:schemeClr val="tx1"/>
                </a:solidFill>
                <a:latin typeface="Calibri" panose="020F0502020204030204" pitchFamily="34" charset="0"/>
              </a:rPr>
              <a:t>konfúzor</a:t>
            </a:r>
            <a:r>
              <a:rPr lang="hu-HU" sz="240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177157" name="Text Box 5"/>
          <p:cNvSpPr txBox="1">
            <a:spLocks noChangeArrowheads="1"/>
          </p:cNvSpPr>
          <p:nvPr/>
        </p:nvSpPr>
        <p:spPr bwMode="auto">
          <a:xfrm>
            <a:off x="479425" y="1298575"/>
            <a:ext cx="8335963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/>
            <a:r>
              <a:rPr lang="hu-HU" sz="2400">
                <a:solidFill>
                  <a:schemeClr val="tx1"/>
                </a:solidFill>
                <a:latin typeface="Calibri" panose="020F0502020204030204" pitchFamily="34" charset="0"/>
              </a:rPr>
              <a:t>A veszteség forrása: a súrlódás mellet a diffúzorban még a leválás jelensége is növeli a veszteséget.</a:t>
            </a:r>
          </a:p>
        </p:txBody>
      </p:sp>
      <p:sp>
        <p:nvSpPr>
          <p:cNvPr id="177158" name="Text Box 6"/>
          <p:cNvSpPr txBox="1">
            <a:spLocks noChangeArrowheads="1"/>
          </p:cNvSpPr>
          <p:nvPr/>
        </p:nvSpPr>
        <p:spPr bwMode="auto">
          <a:xfrm>
            <a:off x="547688" y="2738438"/>
            <a:ext cx="8335962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/>
            <a:r>
              <a:rPr lang="hu-HU" sz="2400" b="1" i="1">
                <a:solidFill>
                  <a:schemeClr val="tx1"/>
                </a:solidFill>
                <a:latin typeface="Calibri" panose="020F0502020204030204" pitchFamily="34" charset="0"/>
              </a:rPr>
              <a:t>A leválás</a:t>
            </a:r>
            <a:r>
              <a:rPr lang="hu-HU" sz="2400">
                <a:solidFill>
                  <a:schemeClr val="tx1"/>
                </a:solidFill>
                <a:latin typeface="Calibri" panose="020F0502020204030204" pitchFamily="34" charset="0"/>
              </a:rPr>
              <a:t>: olyan esetekben, amikor a közeg valamely szilárd test felülete mentén fokozatosan növekvő nyomás ellenében egyre csökkenő sebességgel áramlik, a felület mentén lévő részecskék lefékeződése olyan jelentős lehet, hogy a felület mentén visszaáramlás indul meg egy leválási tér jön létre, melyet örvénylő mozgásban lévő közegrészecskék töltenek ki. Ezek az örvények energiájukat az áramlásból nyerik, ezáltal apasztják a közeg munkavégző képességét, energiaveszteséget okoznak.</a:t>
            </a:r>
          </a:p>
        </p:txBody>
      </p:sp>
      <p:sp>
        <p:nvSpPr>
          <p:cNvPr id="8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9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71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7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7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xit" presetSubtype="10" fill="hold" grpId="1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177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177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71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7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7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350"/>
                            </p:stCondLst>
                            <p:childTnLst>
                              <p:par>
                                <p:cTn id="22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71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7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7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156" grpId="0"/>
      <p:bldP spid="177156" grpId="1"/>
      <p:bldP spid="177157" grpId="0"/>
      <p:bldP spid="177158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z="4000" dirty="0">
                <a:solidFill>
                  <a:schemeClr val="tx1"/>
                </a:solidFill>
                <a:latin typeface="Calibri" panose="020F0502020204030204" pitchFamily="34" charset="0"/>
              </a:rPr>
              <a:t>A leválás kialakulása </a:t>
            </a:r>
            <a:r>
              <a:rPr lang="hu-HU" sz="4000" dirty="0" err="1">
                <a:solidFill>
                  <a:schemeClr val="tx1"/>
                </a:solidFill>
                <a:latin typeface="Calibri" panose="020F0502020204030204" pitchFamily="34" charset="0"/>
              </a:rPr>
              <a:t>diffúzorban</a:t>
            </a:r>
            <a:endParaRPr lang="hu-HU" sz="4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pSp>
        <p:nvGrpSpPr>
          <p:cNvPr id="178260" name="Group 84"/>
          <p:cNvGrpSpPr>
            <a:grpSpLocks/>
          </p:cNvGrpSpPr>
          <p:nvPr/>
        </p:nvGrpSpPr>
        <p:grpSpPr bwMode="auto">
          <a:xfrm rot="1089894">
            <a:off x="3592482" y="1419421"/>
            <a:ext cx="858509" cy="1293813"/>
            <a:chOff x="1176" y="1599"/>
            <a:chExt cx="682" cy="1206"/>
          </a:xfrm>
        </p:grpSpPr>
        <p:sp>
          <p:nvSpPr>
            <p:cNvPr id="178255" name="Freeform 79" descr="Sötét vízszintes"/>
            <p:cNvSpPr>
              <a:spLocks/>
            </p:cNvSpPr>
            <p:nvPr/>
          </p:nvSpPr>
          <p:spPr bwMode="auto">
            <a:xfrm>
              <a:off x="1182" y="1599"/>
              <a:ext cx="675" cy="1206"/>
            </a:xfrm>
            <a:custGeom>
              <a:avLst/>
              <a:gdLst>
                <a:gd name="T0" fmla="*/ 666 w 675"/>
                <a:gd name="T1" fmla="*/ 0 h 1206"/>
                <a:gd name="T2" fmla="*/ 0 w 675"/>
                <a:gd name="T3" fmla="*/ 3 h 1206"/>
                <a:gd name="T4" fmla="*/ 0 w 675"/>
                <a:gd name="T5" fmla="*/ 1206 h 1206"/>
                <a:gd name="T6" fmla="*/ 351 w 675"/>
                <a:gd name="T7" fmla="*/ 1125 h 1206"/>
                <a:gd name="T8" fmla="*/ 510 w 675"/>
                <a:gd name="T9" fmla="*/ 1047 h 1206"/>
                <a:gd name="T10" fmla="*/ 612 w 675"/>
                <a:gd name="T11" fmla="*/ 942 h 1206"/>
                <a:gd name="T12" fmla="*/ 669 w 675"/>
                <a:gd name="T13" fmla="*/ 801 h 1206"/>
                <a:gd name="T14" fmla="*/ 675 w 675"/>
                <a:gd name="T15" fmla="*/ 618 h 1206"/>
                <a:gd name="T16" fmla="*/ 666 w 675"/>
                <a:gd name="T17" fmla="*/ 0 h 1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75" h="1206">
                  <a:moveTo>
                    <a:pt x="666" y="0"/>
                  </a:moveTo>
                  <a:lnTo>
                    <a:pt x="0" y="3"/>
                  </a:lnTo>
                  <a:lnTo>
                    <a:pt x="0" y="1206"/>
                  </a:lnTo>
                  <a:lnTo>
                    <a:pt x="351" y="1125"/>
                  </a:lnTo>
                  <a:lnTo>
                    <a:pt x="510" y="1047"/>
                  </a:lnTo>
                  <a:lnTo>
                    <a:pt x="612" y="942"/>
                  </a:lnTo>
                  <a:lnTo>
                    <a:pt x="669" y="801"/>
                  </a:lnTo>
                  <a:lnTo>
                    <a:pt x="675" y="618"/>
                  </a:lnTo>
                  <a:lnTo>
                    <a:pt x="666" y="0"/>
                  </a:lnTo>
                  <a:close/>
                </a:path>
              </a:pathLst>
            </a:custGeom>
            <a:pattFill prst="dkHorz">
              <a:fgClr>
                <a:srgbClr val="FF9623"/>
              </a:fgClr>
              <a:bgClr>
                <a:srgbClr val="00506E"/>
              </a:bgClr>
            </a:patt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FF9623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/>
            </a:p>
          </p:txBody>
        </p:sp>
        <p:grpSp>
          <p:nvGrpSpPr>
            <p:cNvPr id="178242" name="Group 66"/>
            <p:cNvGrpSpPr>
              <a:grpSpLocks/>
            </p:cNvGrpSpPr>
            <p:nvPr/>
          </p:nvGrpSpPr>
          <p:grpSpPr bwMode="auto">
            <a:xfrm>
              <a:off x="1176" y="1602"/>
              <a:ext cx="682" cy="1203"/>
              <a:chOff x="1176" y="858"/>
              <a:chExt cx="682" cy="1947"/>
            </a:xfrm>
          </p:grpSpPr>
          <p:grpSp>
            <p:nvGrpSpPr>
              <p:cNvPr id="178213" name="Group 37"/>
              <p:cNvGrpSpPr>
                <a:grpSpLocks/>
              </p:cNvGrpSpPr>
              <p:nvPr/>
            </p:nvGrpSpPr>
            <p:grpSpPr bwMode="auto">
              <a:xfrm>
                <a:off x="1176" y="1789"/>
                <a:ext cx="681" cy="1016"/>
                <a:chOff x="1176" y="1288"/>
                <a:chExt cx="681" cy="1517"/>
              </a:xfrm>
            </p:grpSpPr>
            <p:sp>
              <p:nvSpPr>
                <p:cNvPr id="178209" name="Line 33"/>
                <p:cNvSpPr>
                  <a:spLocks noChangeShapeType="1"/>
                </p:cNvSpPr>
                <p:nvPr/>
              </p:nvSpPr>
              <p:spPr bwMode="auto">
                <a:xfrm flipV="1">
                  <a:off x="1855" y="1288"/>
                  <a:ext cx="1" cy="383"/>
                </a:xfrm>
                <a:prstGeom prst="line">
                  <a:avLst/>
                </a:prstGeom>
                <a:noFill/>
                <a:ln w="38100">
                  <a:solidFill>
                    <a:srgbClr val="FF9623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endParaRPr lang="hu-HU"/>
                </a:p>
              </p:txBody>
            </p:sp>
            <p:sp>
              <p:nvSpPr>
                <p:cNvPr id="178212" name="Freeform 36"/>
                <p:cNvSpPr>
                  <a:spLocks/>
                </p:cNvSpPr>
                <p:nvPr/>
              </p:nvSpPr>
              <p:spPr bwMode="auto">
                <a:xfrm>
                  <a:off x="1176" y="1476"/>
                  <a:ext cx="681" cy="1329"/>
                </a:xfrm>
                <a:custGeom>
                  <a:avLst/>
                  <a:gdLst>
                    <a:gd name="T0" fmla="*/ 0 w 681"/>
                    <a:gd name="T1" fmla="*/ 1329 h 1329"/>
                    <a:gd name="T2" fmla="*/ 444 w 681"/>
                    <a:gd name="T3" fmla="*/ 1044 h 1329"/>
                    <a:gd name="T4" fmla="*/ 636 w 681"/>
                    <a:gd name="T5" fmla="*/ 606 h 1329"/>
                    <a:gd name="T6" fmla="*/ 681 w 681"/>
                    <a:gd name="T7" fmla="*/ 0 h 13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81" h="1329">
                      <a:moveTo>
                        <a:pt x="0" y="1329"/>
                      </a:moveTo>
                      <a:cubicBezTo>
                        <a:pt x="169" y="1246"/>
                        <a:pt x="338" y="1164"/>
                        <a:pt x="444" y="1044"/>
                      </a:cubicBezTo>
                      <a:cubicBezTo>
                        <a:pt x="550" y="924"/>
                        <a:pt x="596" y="780"/>
                        <a:pt x="636" y="606"/>
                      </a:cubicBezTo>
                      <a:cubicBezTo>
                        <a:pt x="676" y="432"/>
                        <a:pt x="678" y="216"/>
                        <a:pt x="681" y="0"/>
                      </a:cubicBezTo>
                    </a:path>
                  </a:pathLst>
                </a:custGeom>
                <a:noFill/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endParaRPr lang="hu-HU"/>
                </a:p>
              </p:txBody>
            </p:sp>
          </p:grpSp>
          <p:sp>
            <p:nvSpPr>
              <p:cNvPr id="178226" name="Line 50"/>
              <p:cNvSpPr>
                <a:spLocks noChangeShapeType="1"/>
              </p:cNvSpPr>
              <p:nvPr/>
            </p:nvSpPr>
            <p:spPr bwMode="auto">
              <a:xfrm flipH="1" flipV="1">
                <a:off x="1848" y="858"/>
                <a:ext cx="10" cy="109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endParaRPr lang="hu-HU"/>
              </a:p>
            </p:txBody>
          </p:sp>
        </p:grpSp>
      </p:grpSp>
      <p:grpSp>
        <p:nvGrpSpPr>
          <p:cNvPr id="178261" name="Group 85"/>
          <p:cNvGrpSpPr>
            <a:grpSpLocks/>
          </p:cNvGrpSpPr>
          <p:nvPr/>
        </p:nvGrpSpPr>
        <p:grpSpPr bwMode="auto">
          <a:xfrm rot="1089894">
            <a:off x="4738688" y="1763713"/>
            <a:ext cx="688975" cy="1295400"/>
            <a:chOff x="2130" y="1596"/>
            <a:chExt cx="681" cy="1206"/>
          </a:xfrm>
        </p:grpSpPr>
        <p:sp>
          <p:nvSpPr>
            <p:cNvPr id="178254" name="Freeform 78" descr="Sötét vízszintes"/>
            <p:cNvSpPr>
              <a:spLocks/>
            </p:cNvSpPr>
            <p:nvPr/>
          </p:nvSpPr>
          <p:spPr bwMode="auto">
            <a:xfrm>
              <a:off x="2133" y="1596"/>
              <a:ext cx="678" cy="1203"/>
            </a:xfrm>
            <a:custGeom>
              <a:avLst/>
              <a:gdLst>
                <a:gd name="T0" fmla="*/ 666 w 678"/>
                <a:gd name="T1" fmla="*/ 0 h 1203"/>
                <a:gd name="T2" fmla="*/ 0 w 678"/>
                <a:gd name="T3" fmla="*/ 3 h 1203"/>
                <a:gd name="T4" fmla="*/ 0 w 678"/>
                <a:gd name="T5" fmla="*/ 1203 h 1203"/>
                <a:gd name="T6" fmla="*/ 237 w 678"/>
                <a:gd name="T7" fmla="*/ 1095 h 1203"/>
                <a:gd name="T8" fmla="*/ 399 w 678"/>
                <a:gd name="T9" fmla="*/ 1002 h 1203"/>
                <a:gd name="T10" fmla="*/ 504 w 678"/>
                <a:gd name="T11" fmla="*/ 903 h 1203"/>
                <a:gd name="T12" fmla="*/ 600 w 678"/>
                <a:gd name="T13" fmla="*/ 744 h 1203"/>
                <a:gd name="T14" fmla="*/ 660 w 678"/>
                <a:gd name="T15" fmla="*/ 564 h 1203"/>
                <a:gd name="T16" fmla="*/ 678 w 678"/>
                <a:gd name="T17" fmla="*/ 366 h 1203"/>
                <a:gd name="T18" fmla="*/ 666 w 678"/>
                <a:gd name="T19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78" h="1203">
                  <a:moveTo>
                    <a:pt x="666" y="0"/>
                  </a:moveTo>
                  <a:lnTo>
                    <a:pt x="0" y="3"/>
                  </a:lnTo>
                  <a:lnTo>
                    <a:pt x="0" y="1203"/>
                  </a:lnTo>
                  <a:lnTo>
                    <a:pt x="237" y="1095"/>
                  </a:lnTo>
                  <a:lnTo>
                    <a:pt x="399" y="1002"/>
                  </a:lnTo>
                  <a:lnTo>
                    <a:pt x="504" y="903"/>
                  </a:lnTo>
                  <a:lnTo>
                    <a:pt x="600" y="744"/>
                  </a:lnTo>
                  <a:lnTo>
                    <a:pt x="660" y="564"/>
                  </a:lnTo>
                  <a:lnTo>
                    <a:pt x="678" y="366"/>
                  </a:lnTo>
                  <a:lnTo>
                    <a:pt x="666" y="0"/>
                  </a:lnTo>
                  <a:close/>
                </a:path>
              </a:pathLst>
            </a:custGeom>
            <a:pattFill prst="dkHorz">
              <a:fgClr>
                <a:srgbClr val="FF9623"/>
              </a:fgClr>
              <a:bgClr>
                <a:srgbClr val="00506E"/>
              </a:bgClr>
            </a:patt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FF9623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/>
            </a:p>
          </p:txBody>
        </p:sp>
        <p:grpSp>
          <p:nvGrpSpPr>
            <p:cNvPr id="178231" name="Group 55"/>
            <p:cNvGrpSpPr>
              <a:grpSpLocks/>
            </p:cNvGrpSpPr>
            <p:nvPr/>
          </p:nvGrpSpPr>
          <p:grpSpPr bwMode="auto">
            <a:xfrm>
              <a:off x="2130" y="1603"/>
              <a:ext cx="681" cy="1199"/>
              <a:chOff x="2130" y="859"/>
              <a:chExt cx="681" cy="1943"/>
            </a:xfrm>
          </p:grpSpPr>
          <p:sp>
            <p:nvSpPr>
              <p:cNvPr id="178222" name="Freeform 46"/>
              <p:cNvSpPr>
                <a:spLocks/>
              </p:cNvSpPr>
              <p:nvPr/>
            </p:nvSpPr>
            <p:spPr bwMode="auto">
              <a:xfrm>
                <a:off x="2130" y="1278"/>
                <a:ext cx="681" cy="1524"/>
              </a:xfrm>
              <a:custGeom>
                <a:avLst/>
                <a:gdLst>
                  <a:gd name="T0" fmla="*/ 0 w 699"/>
                  <a:gd name="T1" fmla="*/ 1932 h 1932"/>
                  <a:gd name="T2" fmla="*/ 462 w 699"/>
                  <a:gd name="T3" fmla="*/ 1440 h 1932"/>
                  <a:gd name="T4" fmla="*/ 660 w 699"/>
                  <a:gd name="T5" fmla="*/ 768 h 1932"/>
                  <a:gd name="T6" fmla="*/ 696 w 699"/>
                  <a:gd name="T7" fmla="*/ 0 h 19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99" h="1932">
                    <a:moveTo>
                      <a:pt x="0" y="1932"/>
                    </a:moveTo>
                    <a:cubicBezTo>
                      <a:pt x="176" y="1783"/>
                      <a:pt x="352" y="1634"/>
                      <a:pt x="462" y="1440"/>
                    </a:cubicBezTo>
                    <a:cubicBezTo>
                      <a:pt x="572" y="1246"/>
                      <a:pt x="621" y="1008"/>
                      <a:pt x="660" y="768"/>
                    </a:cubicBezTo>
                    <a:cubicBezTo>
                      <a:pt x="699" y="528"/>
                      <a:pt x="697" y="264"/>
                      <a:pt x="696" y="0"/>
                    </a:cubicBez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hu-HU"/>
              </a:p>
            </p:txBody>
          </p:sp>
          <p:sp>
            <p:nvSpPr>
              <p:cNvPr id="178227" name="Line 51"/>
              <p:cNvSpPr>
                <a:spLocks noChangeShapeType="1"/>
              </p:cNvSpPr>
              <p:nvPr/>
            </p:nvSpPr>
            <p:spPr bwMode="auto">
              <a:xfrm flipH="1" flipV="1">
                <a:off x="2803" y="859"/>
                <a:ext cx="6" cy="61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hu-HU"/>
              </a:p>
            </p:txBody>
          </p:sp>
        </p:grpSp>
      </p:grpSp>
      <p:grpSp>
        <p:nvGrpSpPr>
          <p:cNvPr id="178263" name="Group 87"/>
          <p:cNvGrpSpPr>
            <a:grpSpLocks/>
          </p:cNvGrpSpPr>
          <p:nvPr/>
        </p:nvGrpSpPr>
        <p:grpSpPr bwMode="auto">
          <a:xfrm rot="1089894">
            <a:off x="6835775" y="2443163"/>
            <a:ext cx="688975" cy="1296987"/>
            <a:chOff x="4002" y="1588"/>
            <a:chExt cx="750" cy="1208"/>
          </a:xfrm>
        </p:grpSpPr>
        <p:sp>
          <p:nvSpPr>
            <p:cNvPr id="178253" name="Freeform 77" descr="Sötét vízszintes"/>
            <p:cNvSpPr>
              <a:spLocks/>
            </p:cNvSpPr>
            <p:nvPr/>
          </p:nvSpPr>
          <p:spPr bwMode="auto">
            <a:xfrm>
              <a:off x="4218" y="1590"/>
              <a:ext cx="534" cy="627"/>
            </a:xfrm>
            <a:custGeom>
              <a:avLst/>
              <a:gdLst>
                <a:gd name="T0" fmla="*/ 0 w 534"/>
                <a:gd name="T1" fmla="*/ 627 h 627"/>
                <a:gd name="T2" fmla="*/ 0 w 534"/>
                <a:gd name="T3" fmla="*/ 0 h 627"/>
                <a:gd name="T4" fmla="*/ 534 w 534"/>
                <a:gd name="T5" fmla="*/ 0 h 627"/>
                <a:gd name="T6" fmla="*/ 519 w 534"/>
                <a:gd name="T7" fmla="*/ 132 h 627"/>
                <a:gd name="T8" fmla="*/ 450 w 534"/>
                <a:gd name="T9" fmla="*/ 330 h 627"/>
                <a:gd name="T10" fmla="*/ 369 w 534"/>
                <a:gd name="T11" fmla="*/ 456 h 627"/>
                <a:gd name="T12" fmla="*/ 279 w 534"/>
                <a:gd name="T13" fmla="*/ 525 h 627"/>
                <a:gd name="T14" fmla="*/ 156 w 534"/>
                <a:gd name="T15" fmla="*/ 582 h 627"/>
                <a:gd name="T16" fmla="*/ 45 w 534"/>
                <a:gd name="T17" fmla="*/ 612 h 627"/>
                <a:gd name="T18" fmla="*/ 0 w 534"/>
                <a:gd name="T19" fmla="*/ 627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4" h="627">
                  <a:moveTo>
                    <a:pt x="0" y="627"/>
                  </a:moveTo>
                  <a:lnTo>
                    <a:pt x="0" y="0"/>
                  </a:lnTo>
                  <a:lnTo>
                    <a:pt x="534" y="0"/>
                  </a:lnTo>
                  <a:lnTo>
                    <a:pt x="519" y="132"/>
                  </a:lnTo>
                  <a:lnTo>
                    <a:pt x="450" y="330"/>
                  </a:lnTo>
                  <a:lnTo>
                    <a:pt x="369" y="456"/>
                  </a:lnTo>
                  <a:lnTo>
                    <a:pt x="279" y="525"/>
                  </a:lnTo>
                  <a:lnTo>
                    <a:pt x="156" y="582"/>
                  </a:lnTo>
                  <a:lnTo>
                    <a:pt x="45" y="612"/>
                  </a:lnTo>
                  <a:lnTo>
                    <a:pt x="0" y="627"/>
                  </a:lnTo>
                  <a:close/>
                </a:path>
              </a:pathLst>
            </a:custGeom>
            <a:pattFill prst="dkHorz">
              <a:fgClr>
                <a:srgbClr val="FF9623"/>
              </a:fgClr>
              <a:bgClr>
                <a:srgbClr val="00506E"/>
              </a:bgClr>
            </a:patt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FF9623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/>
            </a:p>
          </p:txBody>
        </p:sp>
        <p:sp>
          <p:nvSpPr>
            <p:cNvPr id="178252" name="Freeform 76" descr="Sötét vízszintes"/>
            <p:cNvSpPr>
              <a:spLocks/>
            </p:cNvSpPr>
            <p:nvPr/>
          </p:nvSpPr>
          <p:spPr bwMode="auto">
            <a:xfrm>
              <a:off x="4002" y="2217"/>
              <a:ext cx="219" cy="576"/>
            </a:xfrm>
            <a:custGeom>
              <a:avLst/>
              <a:gdLst>
                <a:gd name="T0" fmla="*/ 219 w 219"/>
                <a:gd name="T1" fmla="*/ 576 h 576"/>
                <a:gd name="T2" fmla="*/ 213 w 219"/>
                <a:gd name="T3" fmla="*/ 0 h 576"/>
                <a:gd name="T4" fmla="*/ 141 w 219"/>
                <a:gd name="T5" fmla="*/ 57 h 576"/>
                <a:gd name="T6" fmla="*/ 75 w 219"/>
                <a:gd name="T7" fmla="*/ 120 h 576"/>
                <a:gd name="T8" fmla="*/ 30 w 219"/>
                <a:gd name="T9" fmla="*/ 201 h 576"/>
                <a:gd name="T10" fmla="*/ 0 w 219"/>
                <a:gd name="T11" fmla="*/ 291 h 576"/>
                <a:gd name="T12" fmla="*/ 6 w 219"/>
                <a:gd name="T13" fmla="*/ 387 h 576"/>
                <a:gd name="T14" fmla="*/ 45 w 219"/>
                <a:gd name="T15" fmla="*/ 465 h 576"/>
                <a:gd name="T16" fmla="*/ 132 w 219"/>
                <a:gd name="T17" fmla="*/ 528 h 576"/>
                <a:gd name="T18" fmla="*/ 219 w 219"/>
                <a:gd name="T19" fmla="*/ 576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9" h="576">
                  <a:moveTo>
                    <a:pt x="219" y="576"/>
                  </a:moveTo>
                  <a:lnTo>
                    <a:pt x="213" y="0"/>
                  </a:lnTo>
                  <a:lnTo>
                    <a:pt x="141" y="57"/>
                  </a:lnTo>
                  <a:lnTo>
                    <a:pt x="75" y="120"/>
                  </a:lnTo>
                  <a:lnTo>
                    <a:pt x="30" y="201"/>
                  </a:lnTo>
                  <a:lnTo>
                    <a:pt x="0" y="291"/>
                  </a:lnTo>
                  <a:lnTo>
                    <a:pt x="6" y="387"/>
                  </a:lnTo>
                  <a:lnTo>
                    <a:pt x="45" y="465"/>
                  </a:lnTo>
                  <a:lnTo>
                    <a:pt x="132" y="528"/>
                  </a:lnTo>
                  <a:lnTo>
                    <a:pt x="219" y="576"/>
                  </a:lnTo>
                  <a:close/>
                </a:path>
              </a:pathLst>
            </a:custGeom>
            <a:pattFill prst="dkHorz">
              <a:fgClr>
                <a:srgbClr val="FF9623"/>
              </a:fgClr>
              <a:bgClr>
                <a:srgbClr val="00506E"/>
              </a:bgClr>
            </a:patt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FF9623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/>
            </a:p>
          </p:txBody>
        </p:sp>
        <p:sp>
          <p:nvSpPr>
            <p:cNvPr id="178243" name="Freeform 67"/>
            <p:cNvSpPr>
              <a:spLocks/>
            </p:cNvSpPr>
            <p:nvPr/>
          </p:nvSpPr>
          <p:spPr bwMode="auto">
            <a:xfrm>
              <a:off x="4004" y="1588"/>
              <a:ext cx="745" cy="1208"/>
            </a:xfrm>
            <a:custGeom>
              <a:avLst/>
              <a:gdLst>
                <a:gd name="T0" fmla="*/ 268 w 929"/>
                <a:gd name="T1" fmla="*/ 1208 h 1208"/>
                <a:gd name="T2" fmla="*/ 44 w 929"/>
                <a:gd name="T3" fmla="*/ 1080 h 1208"/>
                <a:gd name="T4" fmla="*/ 4 w 929"/>
                <a:gd name="T5" fmla="*/ 944 h 1208"/>
                <a:gd name="T6" fmla="*/ 68 w 929"/>
                <a:gd name="T7" fmla="*/ 784 h 1208"/>
                <a:gd name="T8" fmla="*/ 244 w 929"/>
                <a:gd name="T9" fmla="*/ 644 h 1208"/>
                <a:gd name="T10" fmla="*/ 492 w 929"/>
                <a:gd name="T11" fmla="*/ 576 h 1208"/>
                <a:gd name="T12" fmla="*/ 688 w 929"/>
                <a:gd name="T13" fmla="*/ 492 h 1208"/>
                <a:gd name="T14" fmla="*/ 824 w 929"/>
                <a:gd name="T15" fmla="*/ 340 h 1208"/>
                <a:gd name="T16" fmla="*/ 912 w 929"/>
                <a:gd name="T17" fmla="*/ 144 h 1208"/>
                <a:gd name="T18" fmla="*/ 928 w 929"/>
                <a:gd name="T19" fmla="*/ 0 h 1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29" h="1208">
                  <a:moveTo>
                    <a:pt x="268" y="1208"/>
                  </a:moveTo>
                  <a:cubicBezTo>
                    <a:pt x="178" y="1166"/>
                    <a:pt x="88" y="1124"/>
                    <a:pt x="44" y="1080"/>
                  </a:cubicBezTo>
                  <a:cubicBezTo>
                    <a:pt x="0" y="1036"/>
                    <a:pt x="0" y="993"/>
                    <a:pt x="4" y="944"/>
                  </a:cubicBezTo>
                  <a:cubicBezTo>
                    <a:pt x="8" y="895"/>
                    <a:pt x="28" y="834"/>
                    <a:pt x="68" y="784"/>
                  </a:cubicBezTo>
                  <a:cubicBezTo>
                    <a:pt x="108" y="734"/>
                    <a:pt x="173" y="679"/>
                    <a:pt x="244" y="644"/>
                  </a:cubicBezTo>
                  <a:cubicBezTo>
                    <a:pt x="315" y="609"/>
                    <a:pt x="418" y="601"/>
                    <a:pt x="492" y="576"/>
                  </a:cubicBezTo>
                  <a:cubicBezTo>
                    <a:pt x="566" y="551"/>
                    <a:pt x="633" y="531"/>
                    <a:pt x="688" y="492"/>
                  </a:cubicBezTo>
                  <a:cubicBezTo>
                    <a:pt x="743" y="453"/>
                    <a:pt x="787" y="398"/>
                    <a:pt x="824" y="340"/>
                  </a:cubicBezTo>
                  <a:cubicBezTo>
                    <a:pt x="861" y="282"/>
                    <a:pt x="895" y="201"/>
                    <a:pt x="912" y="144"/>
                  </a:cubicBezTo>
                  <a:cubicBezTo>
                    <a:pt x="929" y="87"/>
                    <a:pt x="928" y="43"/>
                    <a:pt x="928" y="0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/>
            </a:p>
          </p:txBody>
        </p:sp>
      </p:grpSp>
      <p:grpSp>
        <p:nvGrpSpPr>
          <p:cNvPr id="178262" name="Group 86"/>
          <p:cNvGrpSpPr>
            <a:grpSpLocks/>
          </p:cNvGrpSpPr>
          <p:nvPr/>
        </p:nvGrpSpPr>
        <p:grpSpPr bwMode="auto">
          <a:xfrm rot="1089894">
            <a:off x="5932488" y="2120900"/>
            <a:ext cx="504825" cy="1296988"/>
            <a:chOff x="3164" y="1592"/>
            <a:chExt cx="516" cy="1208"/>
          </a:xfrm>
        </p:grpSpPr>
        <p:sp>
          <p:nvSpPr>
            <p:cNvPr id="178248" name="Freeform 72" descr="Sötét vízszintes"/>
            <p:cNvSpPr>
              <a:spLocks/>
            </p:cNvSpPr>
            <p:nvPr/>
          </p:nvSpPr>
          <p:spPr bwMode="auto">
            <a:xfrm>
              <a:off x="3164" y="1592"/>
              <a:ext cx="516" cy="1204"/>
            </a:xfrm>
            <a:custGeom>
              <a:avLst/>
              <a:gdLst>
                <a:gd name="T0" fmla="*/ 8 w 684"/>
                <a:gd name="T1" fmla="*/ 1204 h 1204"/>
                <a:gd name="T2" fmla="*/ 48 w 684"/>
                <a:gd name="T3" fmla="*/ 1100 h 1204"/>
                <a:gd name="T4" fmla="*/ 88 w 684"/>
                <a:gd name="T5" fmla="*/ 1028 h 1204"/>
                <a:gd name="T6" fmla="*/ 208 w 684"/>
                <a:gd name="T7" fmla="*/ 960 h 1204"/>
                <a:gd name="T8" fmla="*/ 368 w 684"/>
                <a:gd name="T9" fmla="*/ 900 h 1204"/>
                <a:gd name="T10" fmla="*/ 504 w 684"/>
                <a:gd name="T11" fmla="*/ 828 h 1204"/>
                <a:gd name="T12" fmla="*/ 572 w 684"/>
                <a:gd name="T13" fmla="*/ 764 h 1204"/>
                <a:gd name="T14" fmla="*/ 636 w 684"/>
                <a:gd name="T15" fmla="*/ 584 h 1204"/>
                <a:gd name="T16" fmla="*/ 676 w 684"/>
                <a:gd name="T17" fmla="*/ 328 h 1204"/>
                <a:gd name="T18" fmla="*/ 684 w 684"/>
                <a:gd name="T19" fmla="*/ 0 h 1204"/>
                <a:gd name="T20" fmla="*/ 0 w 684"/>
                <a:gd name="T21" fmla="*/ 0 h 1204"/>
                <a:gd name="T22" fmla="*/ 8 w 684"/>
                <a:gd name="T23" fmla="*/ 1204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84" h="1204">
                  <a:moveTo>
                    <a:pt x="8" y="1204"/>
                  </a:moveTo>
                  <a:lnTo>
                    <a:pt x="48" y="1100"/>
                  </a:lnTo>
                  <a:lnTo>
                    <a:pt x="88" y="1028"/>
                  </a:lnTo>
                  <a:lnTo>
                    <a:pt x="208" y="960"/>
                  </a:lnTo>
                  <a:lnTo>
                    <a:pt x="368" y="900"/>
                  </a:lnTo>
                  <a:lnTo>
                    <a:pt x="504" y="828"/>
                  </a:lnTo>
                  <a:lnTo>
                    <a:pt x="572" y="764"/>
                  </a:lnTo>
                  <a:lnTo>
                    <a:pt x="636" y="584"/>
                  </a:lnTo>
                  <a:lnTo>
                    <a:pt x="676" y="328"/>
                  </a:lnTo>
                  <a:lnTo>
                    <a:pt x="684" y="0"/>
                  </a:lnTo>
                  <a:lnTo>
                    <a:pt x="0" y="0"/>
                  </a:lnTo>
                  <a:lnTo>
                    <a:pt x="8" y="1204"/>
                  </a:lnTo>
                  <a:close/>
                </a:path>
              </a:pathLst>
            </a:custGeom>
            <a:pattFill prst="dkHorz">
              <a:fgClr>
                <a:srgbClr val="FF9623"/>
              </a:fgClr>
              <a:bgClr>
                <a:srgbClr val="00506E"/>
              </a:bgClr>
            </a:patt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FF9623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/>
            </a:p>
          </p:txBody>
        </p:sp>
        <p:sp>
          <p:nvSpPr>
            <p:cNvPr id="178247" name="Freeform 71"/>
            <p:cNvSpPr>
              <a:spLocks/>
            </p:cNvSpPr>
            <p:nvPr/>
          </p:nvSpPr>
          <p:spPr bwMode="auto">
            <a:xfrm>
              <a:off x="3176" y="1596"/>
              <a:ext cx="504" cy="1204"/>
            </a:xfrm>
            <a:custGeom>
              <a:avLst/>
              <a:gdLst>
                <a:gd name="T0" fmla="*/ 0 w 676"/>
                <a:gd name="T1" fmla="*/ 1204 h 1204"/>
                <a:gd name="T2" fmla="*/ 64 w 676"/>
                <a:gd name="T3" fmla="*/ 1052 h 1204"/>
                <a:gd name="T4" fmla="*/ 192 w 676"/>
                <a:gd name="T5" fmla="*/ 960 h 1204"/>
                <a:gd name="T6" fmla="*/ 380 w 676"/>
                <a:gd name="T7" fmla="*/ 888 h 1204"/>
                <a:gd name="T8" fmla="*/ 516 w 676"/>
                <a:gd name="T9" fmla="*/ 804 h 1204"/>
                <a:gd name="T10" fmla="*/ 588 w 676"/>
                <a:gd name="T11" fmla="*/ 692 h 1204"/>
                <a:gd name="T12" fmla="*/ 652 w 676"/>
                <a:gd name="T13" fmla="*/ 428 h 1204"/>
                <a:gd name="T14" fmla="*/ 676 w 676"/>
                <a:gd name="T15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6" h="1204">
                  <a:moveTo>
                    <a:pt x="0" y="1204"/>
                  </a:moveTo>
                  <a:cubicBezTo>
                    <a:pt x="16" y="1148"/>
                    <a:pt x="32" y="1093"/>
                    <a:pt x="64" y="1052"/>
                  </a:cubicBezTo>
                  <a:cubicBezTo>
                    <a:pt x="96" y="1011"/>
                    <a:pt x="139" y="987"/>
                    <a:pt x="192" y="960"/>
                  </a:cubicBezTo>
                  <a:cubicBezTo>
                    <a:pt x="245" y="933"/>
                    <a:pt x="326" y="914"/>
                    <a:pt x="380" y="888"/>
                  </a:cubicBezTo>
                  <a:cubicBezTo>
                    <a:pt x="434" y="862"/>
                    <a:pt x="481" y="837"/>
                    <a:pt x="516" y="804"/>
                  </a:cubicBezTo>
                  <a:cubicBezTo>
                    <a:pt x="551" y="771"/>
                    <a:pt x="565" y="755"/>
                    <a:pt x="588" y="692"/>
                  </a:cubicBezTo>
                  <a:cubicBezTo>
                    <a:pt x="611" y="629"/>
                    <a:pt x="637" y="543"/>
                    <a:pt x="652" y="428"/>
                  </a:cubicBezTo>
                  <a:cubicBezTo>
                    <a:pt x="667" y="313"/>
                    <a:pt x="671" y="156"/>
                    <a:pt x="676" y="0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/>
            </a:p>
          </p:txBody>
        </p:sp>
      </p:grpSp>
      <p:grpSp>
        <p:nvGrpSpPr>
          <p:cNvPr id="178267" name="Group 91"/>
          <p:cNvGrpSpPr>
            <a:grpSpLocks/>
          </p:cNvGrpSpPr>
          <p:nvPr/>
        </p:nvGrpSpPr>
        <p:grpSpPr bwMode="auto">
          <a:xfrm>
            <a:off x="1771650" y="2492375"/>
            <a:ext cx="5953125" cy="727075"/>
            <a:chOff x="1230" y="1771"/>
            <a:chExt cx="3750" cy="458"/>
          </a:xfrm>
        </p:grpSpPr>
        <p:sp>
          <p:nvSpPr>
            <p:cNvPr id="178179" name="Line 3"/>
            <p:cNvSpPr>
              <a:spLocks noChangeShapeType="1"/>
            </p:cNvSpPr>
            <p:nvPr/>
          </p:nvSpPr>
          <p:spPr bwMode="auto">
            <a:xfrm rot="1089894" flipV="1">
              <a:off x="1967" y="2229"/>
              <a:ext cx="3013" cy="0"/>
            </a:xfrm>
            <a:prstGeom prst="line">
              <a:avLst/>
            </a:prstGeom>
            <a:noFill/>
            <a:ln w="127000">
              <a:pattFill prst="wdUpDiag">
                <a:fgClr>
                  <a:schemeClr val="tx1"/>
                </a:fgClr>
                <a:bgClr>
                  <a:srgbClr val="FFFFFF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/>
            </a:p>
          </p:txBody>
        </p:sp>
        <p:sp>
          <p:nvSpPr>
            <p:cNvPr id="178265" name="Line 89"/>
            <p:cNvSpPr>
              <a:spLocks noChangeShapeType="1"/>
            </p:cNvSpPr>
            <p:nvPr/>
          </p:nvSpPr>
          <p:spPr bwMode="auto">
            <a:xfrm rot="21592452" flipV="1">
              <a:off x="1230" y="1771"/>
              <a:ext cx="881" cy="14"/>
            </a:xfrm>
            <a:prstGeom prst="line">
              <a:avLst/>
            </a:prstGeom>
            <a:noFill/>
            <a:ln w="127000">
              <a:pattFill prst="wdUpDiag">
                <a:fgClr>
                  <a:schemeClr val="tx1"/>
                </a:fgClr>
                <a:bgClr>
                  <a:srgbClr val="FFFFFF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hu-HU"/>
            </a:p>
          </p:txBody>
        </p:sp>
      </p:grpSp>
      <p:sp>
        <p:nvSpPr>
          <p:cNvPr id="178180" name="Line 4"/>
          <p:cNvSpPr>
            <a:spLocks noChangeShapeType="1"/>
          </p:cNvSpPr>
          <p:nvPr/>
        </p:nvSpPr>
        <p:spPr bwMode="auto">
          <a:xfrm rot="1089894" flipV="1">
            <a:off x="3629025" y="1049338"/>
            <a:ext cx="3175" cy="1716087"/>
          </a:xfrm>
          <a:prstGeom prst="line">
            <a:avLst/>
          </a:prstGeom>
          <a:noFill/>
          <a:ln w="12700">
            <a:solidFill>
              <a:srgbClr val="FE2424"/>
            </a:solidFill>
            <a:prstDash val="lg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178182" name="Line 6"/>
          <p:cNvSpPr>
            <a:spLocks noChangeShapeType="1"/>
          </p:cNvSpPr>
          <p:nvPr/>
        </p:nvSpPr>
        <p:spPr bwMode="auto">
          <a:xfrm rot="1089894" flipV="1">
            <a:off x="4767263" y="1439863"/>
            <a:ext cx="0" cy="1689100"/>
          </a:xfrm>
          <a:prstGeom prst="line">
            <a:avLst/>
          </a:prstGeom>
          <a:noFill/>
          <a:ln w="12700">
            <a:solidFill>
              <a:srgbClr val="FE2424"/>
            </a:solidFill>
            <a:prstDash val="lg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178184" name="Line 8"/>
          <p:cNvSpPr>
            <a:spLocks noChangeShapeType="1"/>
          </p:cNvSpPr>
          <p:nvPr/>
        </p:nvSpPr>
        <p:spPr bwMode="auto">
          <a:xfrm rot="1089894" flipV="1">
            <a:off x="5951538" y="1858963"/>
            <a:ext cx="0" cy="1670050"/>
          </a:xfrm>
          <a:prstGeom prst="line">
            <a:avLst/>
          </a:prstGeom>
          <a:noFill/>
          <a:ln w="12700">
            <a:solidFill>
              <a:srgbClr val="FE2424"/>
            </a:solidFill>
            <a:prstDash val="lg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178203" name="Line 27"/>
          <p:cNvSpPr>
            <a:spLocks noChangeShapeType="1"/>
          </p:cNvSpPr>
          <p:nvPr/>
        </p:nvSpPr>
        <p:spPr bwMode="auto">
          <a:xfrm rot="1089894" flipV="1">
            <a:off x="7043738" y="2185988"/>
            <a:ext cx="3175" cy="1712912"/>
          </a:xfrm>
          <a:prstGeom prst="line">
            <a:avLst/>
          </a:prstGeom>
          <a:noFill/>
          <a:ln w="12700">
            <a:solidFill>
              <a:srgbClr val="FE2424"/>
            </a:solidFill>
            <a:prstDash val="lg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178268" name="Text Box 92"/>
          <p:cNvSpPr txBox="1">
            <a:spLocks noChangeArrowheads="1"/>
          </p:cNvSpPr>
          <p:nvPr/>
        </p:nvSpPr>
        <p:spPr bwMode="auto">
          <a:xfrm>
            <a:off x="471488" y="4003675"/>
            <a:ext cx="8335962" cy="212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/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Az áramlás irányában a határréteg egyre vastagabb, mivel a keresztmetszet növekedése miatt a sebesség csökken és a nyomás nő.</a:t>
            </a:r>
          </a:p>
          <a:p>
            <a:pPr algn="just"/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A kúpszög értéke a tapasztalat szerint ne legyen nagyobb 8-12 foknál!</a:t>
            </a:r>
          </a:p>
        </p:txBody>
      </p:sp>
      <p:sp>
        <p:nvSpPr>
          <p:cNvPr id="33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34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  <p:pic>
        <p:nvPicPr>
          <p:cNvPr id="178296" name="Picture 120" descr="Asszimetrikus leválás diffúzorban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24100" y="1239838"/>
            <a:ext cx="4751388" cy="28035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8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78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78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78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78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78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78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78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78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1782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1782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1782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8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1782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1782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1782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8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1782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1782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1000"/>
                                        <p:tgtEl>
                                          <p:spTgt spid="1782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8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1782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1782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4" dur="1000"/>
                                        <p:tgtEl>
                                          <p:spTgt spid="1782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8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178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178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9" dur="1000"/>
                                        <p:tgtEl>
                                          <p:spTgt spid="1782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8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178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178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4" dur="1000"/>
                                        <p:tgtEl>
                                          <p:spTgt spid="178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8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178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178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9" dur="1000"/>
                                        <p:tgtEl>
                                          <p:spTgt spid="1781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8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2" dur="1000"/>
                                        <p:tgtEl>
                                          <p:spTgt spid="1781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1781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4" dur="1000"/>
                                        <p:tgtEl>
                                          <p:spTgt spid="1781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8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178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178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9" dur="1000"/>
                                        <p:tgtEl>
                                          <p:spTgt spid="1782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178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78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78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78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 nodeType="clickPar">
                      <p:stCondLst>
                        <p:cond delay="indefinite"/>
                      </p:stCondLst>
                      <p:childTnLst>
                        <p:par>
                          <p:cTn id="10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78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78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78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180" grpId="0" animBg="1"/>
      <p:bldP spid="178180" grpId="1" animBg="1"/>
      <p:bldP spid="178182" grpId="0" animBg="1"/>
      <p:bldP spid="178182" grpId="1" animBg="1"/>
      <p:bldP spid="178184" grpId="0" animBg="1"/>
      <p:bldP spid="178184" grpId="1" animBg="1"/>
      <p:bldP spid="178203" grpId="0" animBg="1"/>
      <p:bldP spid="178203" grpId="1" animBg="1"/>
      <p:bldP spid="178268" grpId="0" uiExpand="1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/>
          <p:cNvSpPr>
            <a:spLocks noGrp="1" noChangeArrowheads="1"/>
          </p:cNvSpPr>
          <p:nvPr>
            <p:ph type="title"/>
          </p:nvPr>
        </p:nvSpPr>
        <p:spPr>
          <a:xfrm>
            <a:off x="176213" y="198438"/>
            <a:ext cx="8809037" cy="1111250"/>
          </a:xfrm>
        </p:spPr>
        <p:txBody>
          <a:bodyPr/>
          <a:lstStyle/>
          <a:p>
            <a:r>
              <a:rPr lang="hu-HU" sz="3200" dirty="0">
                <a:solidFill>
                  <a:schemeClr val="tx1"/>
                </a:solidFill>
                <a:latin typeface="Calibri" panose="020F0502020204030204" pitchFamily="34" charset="0"/>
              </a:rPr>
              <a:t>A </a:t>
            </a:r>
            <a:r>
              <a:rPr lang="hu-HU" sz="3200" dirty="0" err="1">
                <a:solidFill>
                  <a:schemeClr val="tx1"/>
                </a:solidFill>
                <a:latin typeface="Calibri" panose="020F0502020204030204" pitchFamily="34" charset="0"/>
              </a:rPr>
              <a:t>diffúzor-hatásfok</a:t>
            </a:r>
            <a:r>
              <a:rPr lang="hu-HU" sz="3200" dirty="0">
                <a:solidFill>
                  <a:schemeClr val="tx1"/>
                </a:solidFill>
                <a:latin typeface="Calibri" panose="020F0502020204030204" pitchFamily="34" charset="0"/>
              </a:rPr>
              <a:t> és a </a:t>
            </a:r>
            <a:r>
              <a:rPr lang="hu-HU" sz="3200" dirty="0" err="1">
                <a:solidFill>
                  <a:schemeClr val="tx1"/>
                </a:solidFill>
                <a:latin typeface="Calibri" panose="020F0502020204030204" pitchFamily="34" charset="0"/>
              </a:rPr>
              <a:t>diffúzor</a:t>
            </a:r>
            <a:r>
              <a:rPr lang="hu-HU" sz="3200" dirty="0">
                <a:solidFill>
                  <a:schemeClr val="tx1"/>
                </a:solidFill>
                <a:latin typeface="Calibri" panose="020F0502020204030204" pitchFamily="34" charset="0"/>
              </a:rPr>
              <a:t> veszteség-tényezője</a:t>
            </a:r>
          </a:p>
        </p:txBody>
      </p:sp>
      <p:sp>
        <p:nvSpPr>
          <p:cNvPr id="179203" name="Text Box 3"/>
          <p:cNvSpPr txBox="1">
            <a:spLocks noChangeArrowheads="1"/>
          </p:cNvSpPr>
          <p:nvPr/>
        </p:nvSpPr>
        <p:spPr bwMode="auto">
          <a:xfrm>
            <a:off x="439738" y="1393825"/>
            <a:ext cx="833596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/>
            <a:r>
              <a:rPr lang="hu-HU" sz="2400">
                <a:solidFill>
                  <a:schemeClr val="tx1"/>
                </a:solidFill>
                <a:latin typeface="Calibri" panose="020F0502020204030204" pitchFamily="34" charset="0"/>
              </a:rPr>
              <a:t>A diffúzorban bekövetkező nyomásváltozás és az ideális Bernoulli-egyenlet szerinti nyomásváltozás hányadosa!</a:t>
            </a:r>
          </a:p>
        </p:txBody>
      </p:sp>
      <p:graphicFrame>
        <p:nvGraphicFramePr>
          <p:cNvPr id="17920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9682259"/>
              </p:ext>
            </p:extLst>
          </p:nvPr>
        </p:nvGraphicFramePr>
        <p:xfrm>
          <a:off x="1573213" y="2308225"/>
          <a:ext cx="5738812" cy="1492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9375" name="Egyenlet" r:id="rId3" imgW="2882880" imgH="749160" progId="Equation.3">
                  <p:embed/>
                </p:oleObj>
              </mc:Choice>
              <mc:Fallback>
                <p:oleObj name="Egyenlet" r:id="rId3" imgW="2882880" imgH="74916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3213" y="2308225"/>
                        <a:ext cx="5738812" cy="1492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920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632437"/>
              </p:ext>
            </p:extLst>
          </p:nvPr>
        </p:nvGraphicFramePr>
        <p:xfrm>
          <a:off x="1250157" y="3938588"/>
          <a:ext cx="6500812" cy="969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9376" name="Egyenlet" r:id="rId5" imgW="2806560" imgH="419040" progId="Equation.3">
                  <p:embed/>
                </p:oleObj>
              </mc:Choice>
              <mc:Fallback>
                <p:oleObj name="Egyenlet" r:id="rId5" imgW="2806560" imgH="41904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0157" y="3938588"/>
                        <a:ext cx="6500812" cy="969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920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3777931"/>
              </p:ext>
            </p:extLst>
          </p:nvPr>
        </p:nvGraphicFramePr>
        <p:xfrm>
          <a:off x="2486025" y="5018088"/>
          <a:ext cx="3765550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9377" name="Egyenlet" r:id="rId7" imgW="1625400" imgH="558720" progId="Equation.3">
                  <p:embed/>
                </p:oleObj>
              </mc:Choice>
              <mc:Fallback>
                <p:oleObj name="Egyenlet" r:id="rId7" imgW="1625400" imgH="55872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6025" y="5018088"/>
                        <a:ext cx="3765550" cy="129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10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792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792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79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79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9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9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9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9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92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92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92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92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20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title"/>
          </p:nvPr>
        </p:nvSpPr>
        <p:spPr>
          <a:xfrm>
            <a:off x="144463" y="2492375"/>
            <a:ext cx="8809037" cy="882650"/>
          </a:xfrm>
        </p:spPr>
        <p:txBody>
          <a:bodyPr/>
          <a:lstStyle/>
          <a:p>
            <a:r>
              <a:rPr lang="hu-HU" sz="4000" dirty="0">
                <a:solidFill>
                  <a:schemeClr val="tx1"/>
                </a:solidFill>
                <a:latin typeface="Calibri" panose="020F0502020204030204" pitchFamily="34" charset="0"/>
              </a:rPr>
              <a:t>Elzáró és szabályozó szerelvények</a:t>
            </a:r>
          </a:p>
        </p:txBody>
      </p:sp>
      <p:sp>
        <p:nvSpPr>
          <p:cNvPr id="5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/>
          <p:cNvSpPr>
            <a:spLocks noGrp="1" noChangeArrowheads="1"/>
          </p:cNvSpPr>
          <p:nvPr>
            <p:ph type="title"/>
          </p:nvPr>
        </p:nvSpPr>
        <p:spPr>
          <a:xfrm>
            <a:off x="334963" y="206375"/>
            <a:ext cx="8397875" cy="882650"/>
          </a:xfrm>
        </p:spPr>
        <p:txBody>
          <a:bodyPr/>
          <a:lstStyle/>
          <a:p>
            <a:r>
              <a:rPr lang="hu-HU" sz="4000" dirty="0">
                <a:solidFill>
                  <a:schemeClr val="tx1"/>
                </a:solidFill>
                <a:latin typeface="Calibri" panose="020F0502020204030204" pitchFamily="34" charset="0"/>
              </a:rPr>
              <a:t>Szelepek</a:t>
            </a:r>
          </a:p>
        </p:txBody>
      </p:sp>
      <p:pic>
        <p:nvPicPr>
          <p:cNvPr id="180227" name="Picture 3" descr="Elszáró szele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25" y="1277938"/>
            <a:ext cx="3163888" cy="4518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0228" name="Picture 4" descr="Áramvonalas szele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3300" y="1298575"/>
            <a:ext cx="3690938" cy="4532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0229" name="Picture 5" descr="Szeleptányé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0" y="2382838"/>
            <a:ext cx="3365500" cy="2740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0230" name="Picture 6" descr="Ferdeülésű szelep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6225" y="1298575"/>
            <a:ext cx="4594225" cy="4506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0231" name="Picture 7" descr="Tűszelep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2200" y="1165225"/>
            <a:ext cx="3416300" cy="4600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11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  <p:sp>
        <p:nvSpPr>
          <p:cNvPr id="2" name="Szövegdoboz 1"/>
          <p:cNvSpPr txBox="1"/>
          <p:nvPr/>
        </p:nvSpPr>
        <p:spPr>
          <a:xfrm>
            <a:off x="1544176" y="5689527"/>
            <a:ext cx="1660124" cy="63094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hu-HU" sz="1400" dirty="0" smtClean="0">
                <a:solidFill>
                  <a:schemeClr val="tx1"/>
                </a:solidFill>
              </a:rPr>
              <a:t>öntvényház</a:t>
            </a:r>
          </a:p>
          <a:p>
            <a:pPr marL="457200" indent="-457200" algn="l">
              <a:buFont typeface="+mj-lt"/>
              <a:buAutoNum type="arabicPeriod"/>
            </a:pPr>
            <a:r>
              <a:rPr lang="hu-HU" sz="1400" dirty="0" smtClean="0">
                <a:solidFill>
                  <a:schemeClr val="tx1"/>
                </a:solidFill>
              </a:rPr>
              <a:t>szelepház</a:t>
            </a:r>
          </a:p>
        </p:txBody>
      </p:sp>
      <p:sp>
        <p:nvSpPr>
          <p:cNvPr id="12" name="Szövegdoboz 11"/>
          <p:cNvSpPr txBox="1"/>
          <p:nvPr/>
        </p:nvSpPr>
        <p:spPr>
          <a:xfrm>
            <a:off x="3200184" y="5689527"/>
            <a:ext cx="1775408" cy="9541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rabicPeriod" startAt="4"/>
            </a:pPr>
            <a:r>
              <a:rPr lang="hu-HU" sz="1400" dirty="0">
                <a:solidFill>
                  <a:schemeClr val="tx1"/>
                </a:solidFill>
              </a:rPr>
              <a:t>szeleptányér</a:t>
            </a:r>
          </a:p>
          <a:p>
            <a:pPr marL="457200" indent="-457200" algn="l">
              <a:buFont typeface="+mj-lt"/>
              <a:buAutoNum type="arabicPeriod" startAt="4"/>
            </a:pPr>
            <a:r>
              <a:rPr lang="hu-HU" sz="1400" dirty="0" smtClean="0">
                <a:solidFill>
                  <a:schemeClr val="tx1"/>
                </a:solidFill>
              </a:rPr>
              <a:t>szeleporsó</a:t>
            </a:r>
          </a:p>
          <a:p>
            <a:pPr marL="457200" indent="-457200" algn="l">
              <a:buFont typeface="+mj-lt"/>
              <a:buAutoNum type="arabicPeriod" startAt="4"/>
            </a:pPr>
            <a:r>
              <a:rPr lang="hu-HU" sz="1400" dirty="0" smtClean="0">
                <a:solidFill>
                  <a:schemeClr val="tx1"/>
                </a:solidFill>
              </a:rPr>
              <a:t>kézi kerék</a:t>
            </a:r>
          </a:p>
        </p:txBody>
      </p:sp>
      <p:sp>
        <p:nvSpPr>
          <p:cNvPr id="13" name="Szövegdoboz 12"/>
          <p:cNvSpPr txBox="1"/>
          <p:nvPr/>
        </p:nvSpPr>
        <p:spPr>
          <a:xfrm>
            <a:off x="4975592" y="5686513"/>
            <a:ext cx="2180982" cy="63094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rabicPeriod" startAt="6"/>
            </a:pPr>
            <a:r>
              <a:rPr lang="hu-HU" sz="1400" dirty="0" smtClean="0">
                <a:solidFill>
                  <a:schemeClr val="tx1"/>
                </a:solidFill>
              </a:rPr>
              <a:t>hollandi anya</a:t>
            </a:r>
          </a:p>
          <a:p>
            <a:pPr marL="457200" indent="-457200" algn="l">
              <a:buFont typeface="+mj-lt"/>
              <a:buAutoNum type="arabicPeriod" startAt="6"/>
            </a:pPr>
            <a:r>
              <a:rPr lang="hu-HU" sz="1400" dirty="0" smtClean="0">
                <a:solidFill>
                  <a:schemeClr val="tx1"/>
                </a:solidFill>
              </a:rPr>
              <a:t>szelepszár tömítés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02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02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02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02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1802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1802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02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02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1802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1802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1802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0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02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02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1802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1802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" dur="1000"/>
                                        <p:tgtEl>
                                          <p:spTgt spid="1802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0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802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802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  <p:bldP spid="13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title"/>
          </p:nvPr>
        </p:nvSpPr>
        <p:spPr>
          <a:xfrm>
            <a:off x="334963" y="206375"/>
            <a:ext cx="8397875" cy="882650"/>
          </a:xfrm>
        </p:spPr>
        <p:txBody>
          <a:bodyPr/>
          <a:lstStyle/>
          <a:p>
            <a:r>
              <a:rPr lang="hu-HU" sz="4000" dirty="0">
                <a:solidFill>
                  <a:schemeClr val="tx1"/>
                </a:solidFill>
                <a:latin typeface="Calibri" panose="020F0502020204030204" pitchFamily="34" charset="0"/>
              </a:rPr>
              <a:t>Szelepek előnyei hátrányai</a:t>
            </a:r>
          </a:p>
        </p:txBody>
      </p:sp>
      <p:sp>
        <p:nvSpPr>
          <p:cNvPr id="182277" name="Rectangle 5"/>
          <p:cNvSpPr>
            <a:spLocks noChangeArrowheads="1"/>
          </p:cNvSpPr>
          <p:nvPr/>
        </p:nvSpPr>
        <p:spPr bwMode="auto">
          <a:xfrm>
            <a:off x="314325" y="1585913"/>
            <a:ext cx="8483600" cy="3935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441325" indent="-441325" algn="l">
              <a:spcBef>
                <a:spcPct val="0"/>
              </a:spcBef>
              <a:tabLst>
                <a:tab pos="4683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20713" algn="l">
              <a:spcBef>
                <a:spcPct val="0"/>
              </a:spcBef>
              <a:tabLst>
                <a:tab pos="4683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spcBef>
                <a:spcPct val="0"/>
              </a:spcBef>
              <a:tabLst>
                <a:tab pos="4683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spcBef>
                <a:spcPct val="0"/>
              </a:spcBef>
              <a:tabLst>
                <a:tab pos="4683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spcBef>
                <a:spcPct val="0"/>
              </a:spcBef>
              <a:tabLst>
                <a:tab pos="4683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4683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4683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4683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4683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b="1" i="1">
                <a:latin typeface="Calibri" panose="020F0502020204030204" pitchFamily="34" charset="0"/>
                <a:cs typeface="Times New Roman" panose="02020603050405020304" pitchFamily="18" charset="0"/>
              </a:rPr>
              <a:t>Előnyös tulajdonságok:</a:t>
            </a:r>
            <a:endParaRPr lang="hu-HU">
              <a:latin typeface="Calibri" panose="020F0502020204030204" pitchFamily="34" charset="0"/>
            </a:endParaRPr>
          </a:p>
          <a:p>
            <a:pPr eaLnBrk="0" hangingPunct="0">
              <a:buFont typeface="Wingdings" panose="05000000000000000000" pitchFamily="2" charset="2"/>
              <a:buChar char=""/>
            </a:pPr>
            <a:r>
              <a:rPr lang="hu-HU">
                <a:latin typeface="Calibri" panose="020F0502020204030204" pitchFamily="34" charset="0"/>
                <a:cs typeface="Times New Roman" panose="02020603050405020304" pitchFamily="18" charset="0"/>
              </a:rPr>
              <a:t>biztos zárás,</a:t>
            </a:r>
            <a:endParaRPr lang="hu-HU">
              <a:latin typeface="Calibri" panose="020F0502020204030204" pitchFamily="34" charset="0"/>
            </a:endParaRPr>
          </a:p>
          <a:p>
            <a:pPr eaLnBrk="0" hangingPunct="0">
              <a:buFont typeface="Wingdings" panose="05000000000000000000" pitchFamily="2" charset="2"/>
              <a:buChar char=""/>
            </a:pPr>
            <a:r>
              <a:rPr lang="hu-HU">
                <a:latin typeface="Calibri" panose="020F0502020204030204" pitchFamily="34" charset="0"/>
                <a:cs typeface="Times New Roman" panose="02020603050405020304" pitchFamily="18" charset="0"/>
              </a:rPr>
              <a:t>kúpos "szeleptányér" alkalmazása esetén jó szabályozás, fokozatos zárás lehetősége.</a:t>
            </a:r>
            <a:endParaRPr lang="hu-HU">
              <a:latin typeface="Calibri" panose="020F0502020204030204" pitchFamily="34" charset="0"/>
            </a:endParaRPr>
          </a:p>
          <a:p>
            <a:pPr eaLnBrk="0" hangingPunct="0"/>
            <a:r>
              <a:rPr lang="hu-HU" b="1" i="1">
                <a:latin typeface="Calibri" panose="020F0502020204030204" pitchFamily="34" charset="0"/>
                <a:cs typeface="Times New Roman" panose="02020603050405020304" pitchFamily="18" charset="0"/>
              </a:rPr>
              <a:t>Hátrányos tulajdonságok:</a:t>
            </a:r>
            <a:endParaRPr lang="hu-HU">
              <a:latin typeface="Calibri" panose="020F0502020204030204" pitchFamily="34" charset="0"/>
            </a:endParaRPr>
          </a:p>
          <a:p>
            <a:pPr eaLnBrk="0" hangingPunct="0">
              <a:buFont typeface="Wingdings" panose="05000000000000000000" pitchFamily="2" charset="2"/>
              <a:buChar char=""/>
            </a:pPr>
            <a:r>
              <a:rPr lang="hu-HU">
                <a:latin typeface="Calibri" panose="020F0502020204030204" pitchFamily="34" charset="0"/>
                <a:cs typeface="Times New Roman" panose="02020603050405020304" pitchFamily="18" charset="0"/>
              </a:rPr>
              <a:t>nagy méret és súly (öntvény),</a:t>
            </a:r>
            <a:endParaRPr lang="hu-HU">
              <a:latin typeface="Calibri" panose="020F0502020204030204" pitchFamily="34" charset="0"/>
            </a:endParaRPr>
          </a:p>
          <a:p>
            <a:pPr eaLnBrk="0" hangingPunct="0">
              <a:buFont typeface="Wingdings" panose="05000000000000000000" pitchFamily="2" charset="2"/>
              <a:buChar char=""/>
            </a:pPr>
            <a:r>
              <a:rPr lang="hu-HU">
                <a:latin typeface="Calibri" panose="020F0502020204030204" pitchFamily="34" charset="0"/>
                <a:cs typeface="Times New Roman" panose="02020603050405020304" pitchFamily="18" charset="0"/>
              </a:rPr>
              <a:t>jelentős áramlási ellenállás a többszörös sebességváltozás (irány és nagyság!) miatt,</a:t>
            </a:r>
            <a:endParaRPr lang="hu-HU">
              <a:latin typeface="Calibri" panose="020F0502020204030204" pitchFamily="34" charset="0"/>
            </a:endParaRPr>
          </a:p>
          <a:p>
            <a:pPr eaLnBrk="0" hangingPunct="0">
              <a:buFont typeface="Wingdings" panose="05000000000000000000" pitchFamily="2" charset="2"/>
              <a:buChar char=""/>
            </a:pPr>
            <a:r>
              <a:rPr lang="hu-HU">
                <a:latin typeface="Calibri" panose="020F0502020204030204" pitchFamily="34" charset="0"/>
                <a:cs typeface="Times New Roman" panose="02020603050405020304" pitchFamily="18" charset="0"/>
              </a:rPr>
              <a:t>nagy csőátmérőkhöz nem gyártható.</a:t>
            </a:r>
          </a:p>
        </p:txBody>
      </p:sp>
      <p:sp>
        <p:nvSpPr>
          <p:cNvPr id="6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22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22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22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822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22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22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22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22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22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22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22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22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22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22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22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22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22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22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22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22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22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22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22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22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8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227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8227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227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227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2277" grpId="0" uiExpand="1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Grp="1" noChangeArrowheads="1"/>
          </p:cNvSpPr>
          <p:nvPr>
            <p:ph type="title"/>
          </p:nvPr>
        </p:nvSpPr>
        <p:spPr>
          <a:xfrm>
            <a:off x="334963" y="174625"/>
            <a:ext cx="8397875" cy="882650"/>
          </a:xfrm>
        </p:spPr>
        <p:txBody>
          <a:bodyPr/>
          <a:lstStyle/>
          <a:p>
            <a:r>
              <a:rPr lang="hu-HU" sz="4000" dirty="0">
                <a:solidFill>
                  <a:schemeClr val="tx1"/>
                </a:solidFill>
                <a:latin typeface="Calibri" panose="020F0502020204030204" pitchFamily="34" charset="0"/>
              </a:rPr>
              <a:t>Tolózárak</a:t>
            </a:r>
          </a:p>
        </p:txBody>
      </p:sp>
      <p:pic>
        <p:nvPicPr>
          <p:cNvPr id="181256" name="Picture 8" descr="Tolózá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1047750"/>
            <a:ext cx="3211513" cy="4818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Dr. </a:t>
            </a:r>
            <a:r>
              <a:rPr lang="hu-HU" sz="1050" b="1" i="1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Író Béla</a:t>
            </a:r>
          </a:p>
        </p:txBody>
      </p:sp>
      <p:sp>
        <p:nvSpPr>
          <p:cNvPr id="8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Mechatronika és Gépszerkezettan Tanszék</a:t>
            </a:r>
          </a:p>
        </p:txBody>
      </p:sp>
      <p:sp>
        <p:nvSpPr>
          <p:cNvPr id="9" name="Szövegdoboz 8"/>
          <p:cNvSpPr txBox="1"/>
          <p:nvPr/>
        </p:nvSpPr>
        <p:spPr>
          <a:xfrm>
            <a:off x="3812158" y="1796706"/>
            <a:ext cx="3574064" cy="3277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hu-HU" sz="1800" dirty="0" smtClean="0">
                <a:solidFill>
                  <a:srgbClr val="000000"/>
                </a:solidFill>
              </a:rPr>
              <a:t>öntvényház</a:t>
            </a:r>
            <a:endParaRPr lang="hu-HU" sz="1800" dirty="0">
              <a:solidFill>
                <a:srgbClr val="000000"/>
              </a:solidFill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hu-HU" sz="1800" dirty="0" smtClean="0">
                <a:solidFill>
                  <a:srgbClr val="000000"/>
                </a:solidFill>
              </a:rPr>
              <a:t>záró fedél</a:t>
            </a:r>
          </a:p>
          <a:p>
            <a:pPr marL="457200" indent="-457200" algn="l">
              <a:buFont typeface="+mj-lt"/>
              <a:buAutoNum type="arabicPeriod"/>
            </a:pPr>
            <a:r>
              <a:rPr lang="hu-HU" sz="1800" dirty="0" smtClean="0">
                <a:solidFill>
                  <a:srgbClr val="000000"/>
                </a:solidFill>
              </a:rPr>
              <a:t>mozgató orsó</a:t>
            </a:r>
          </a:p>
          <a:p>
            <a:pPr marL="457200" indent="-457200" algn="l">
              <a:buFont typeface="+mj-lt"/>
              <a:buAutoNum type="arabicPeriod"/>
            </a:pPr>
            <a:r>
              <a:rPr lang="hu-HU" sz="1800" dirty="0" smtClean="0">
                <a:solidFill>
                  <a:srgbClr val="000000"/>
                </a:solidFill>
              </a:rPr>
              <a:t>kézi kerék</a:t>
            </a:r>
          </a:p>
          <a:p>
            <a:pPr marL="457200" indent="-457200" algn="l">
              <a:buFont typeface="+mj-lt"/>
              <a:buAutoNum type="arabicPeriod"/>
            </a:pPr>
            <a:r>
              <a:rPr lang="hu-HU" sz="1800" dirty="0" smtClean="0">
                <a:solidFill>
                  <a:srgbClr val="000000"/>
                </a:solidFill>
              </a:rPr>
              <a:t>tömítés leszorító</a:t>
            </a:r>
          </a:p>
          <a:p>
            <a:pPr marL="457200" indent="-457200" algn="l">
              <a:buFont typeface="+mj-lt"/>
              <a:buAutoNum type="arabicPeriod"/>
            </a:pPr>
            <a:r>
              <a:rPr lang="hu-HU" sz="1800" dirty="0" smtClean="0">
                <a:solidFill>
                  <a:srgbClr val="000000"/>
                </a:solidFill>
              </a:rPr>
              <a:t>orsóvég</a:t>
            </a:r>
          </a:p>
          <a:p>
            <a:pPr marL="457200" indent="-457200" algn="l">
              <a:buFont typeface="+mj-lt"/>
              <a:buAutoNum type="arabicPeriod"/>
            </a:pPr>
            <a:r>
              <a:rPr lang="hu-HU" sz="1800" dirty="0" smtClean="0">
                <a:solidFill>
                  <a:srgbClr val="000000"/>
                </a:solidFill>
              </a:rPr>
              <a:t>ék kialakítású záró elem</a:t>
            </a:r>
          </a:p>
          <a:p>
            <a:pPr marL="457200" indent="-457200" algn="l">
              <a:buFont typeface="+mj-lt"/>
              <a:buAutoNum type="arabicPeriod"/>
            </a:pPr>
            <a:r>
              <a:rPr lang="hu-HU" sz="1800" dirty="0" smtClean="0">
                <a:solidFill>
                  <a:srgbClr val="000000"/>
                </a:solidFill>
              </a:rPr>
              <a:t>tömítő felület</a:t>
            </a:r>
          </a:p>
        </p:txBody>
      </p:sp>
    </p:spTree>
    <p:extLst>
      <p:ext uri="{BB962C8B-B14F-4D97-AF65-F5344CB8AC3E}">
        <p14:creationId xmlns:p14="http://schemas.microsoft.com/office/powerpoint/2010/main" val="99147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812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812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81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81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1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1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12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12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1250" grpId="0"/>
      <p:bldP spid="9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Grp="1" noChangeArrowheads="1"/>
          </p:cNvSpPr>
          <p:nvPr>
            <p:ph type="title"/>
          </p:nvPr>
        </p:nvSpPr>
        <p:spPr>
          <a:xfrm>
            <a:off x="334963" y="174625"/>
            <a:ext cx="8397875" cy="882650"/>
          </a:xfrm>
        </p:spPr>
        <p:txBody>
          <a:bodyPr/>
          <a:lstStyle/>
          <a:p>
            <a:r>
              <a:rPr lang="hu-HU" sz="4000" dirty="0">
                <a:solidFill>
                  <a:schemeClr val="tx1"/>
                </a:solidFill>
                <a:latin typeface="Calibri" panose="020F0502020204030204" pitchFamily="34" charset="0"/>
              </a:rPr>
              <a:t>Tolózárak</a:t>
            </a:r>
          </a:p>
        </p:txBody>
      </p:sp>
      <p:pic>
        <p:nvPicPr>
          <p:cNvPr id="181256" name="Picture 8" descr="Tolózá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1047750"/>
            <a:ext cx="3211513" cy="4818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1258" name="Rectangle 10"/>
          <p:cNvSpPr>
            <a:spLocks noChangeArrowheads="1"/>
          </p:cNvSpPr>
          <p:nvPr/>
        </p:nvSpPr>
        <p:spPr bwMode="auto">
          <a:xfrm>
            <a:off x="3536950" y="1430010"/>
            <a:ext cx="5543550" cy="4401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533400" indent="-533400" algn="l">
              <a:spcBef>
                <a:spcPct val="0"/>
              </a:spcBef>
              <a:tabLst>
                <a:tab pos="4683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12788" algn="l">
              <a:spcBef>
                <a:spcPct val="0"/>
              </a:spcBef>
              <a:tabLst>
                <a:tab pos="4683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spcBef>
                <a:spcPct val="0"/>
              </a:spcBef>
              <a:tabLst>
                <a:tab pos="4683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spcBef>
                <a:spcPct val="0"/>
              </a:spcBef>
              <a:tabLst>
                <a:tab pos="4683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spcBef>
                <a:spcPct val="0"/>
              </a:spcBef>
              <a:tabLst>
                <a:tab pos="4683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4683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4683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4683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4683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b="1" i="1" dirty="0">
                <a:latin typeface="Calibri" panose="020F0502020204030204" pitchFamily="34" charset="0"/>
                <a:cs typeface="Times New Roman" panose="02020603050405020304" pitchFamily="18" charset="0"/>
              </a:rPr>
              <a:t>Előnyös tulajdonságok:</a:t>
            </a:r>
            <a:endParaRPr lang="hu-HU" dirty="0">
              <a:latin typeface="Calibri" panose="020F0502020204030204" pitchFamily="34" charset="0"/>
            </a:endParaRPr>
          </a:p>
          <a:p>
            <a:pPr eaLnBrk="0" hangingPunct="0">
              <a:buFont typeface="Wingdings" panose="05000000000000000000" pitchFamily="2" charset="2"/>
              <a:buChar char=""/>
            </a:pPr>
            <a:r>
              <a:rPr lang="hu-HU" dirty="0">
                <a:latin typeface="Calibri" panose="020F0502020204030204" pitchFamily="34" charset="0"/>
                <a:cs typeface="Times New Roman" panose="02020603050405020304" pitchFamily="18" charset="0"/>
              </a:rPr>
              <a:t>kis helyfoglalás,</a:t>
            </a:r>
            <a:endParaRPr lang="hu-HU" dirty="0">
              <a:latin typeface="Calibri" panose="020F0502020204030204" pitchFamily="34" charset="0"/>
            </a:endParaRPr>
          </a:p>
          <a:p>
            <a:pPr eaLnBrk="0" hangingPunct="0">
              <a:buFont typeface="Wingdings" panose="05000000000000000000" pitchFamily="2" charset="2"/>
              <a:buChar char=""/>
            </a:pPr>
            <a:r>
              <a:rPr lang="hu-HU" dirty="0">
                <a:latin typeface="Calibri" panose="020F0502020204030204" pitchFamily="34" charset="0"/>
                <a:cs typeface="Times New Roman" panose="02020603050405020304" pitchFamily="18" charset="0"/>
              </a:rPr>
              <a:t>kis áramlási ellenállás teljesen nyitott állásban, </a:t>
            </a:r>
            <a:endParaRPr lang="hu-HU" dirty="0">
              <a:latin typeface="Calibri" panose="020F0502020204030204" pitchFamily="34" charset="0"/>
            </a:endParaRPr>
          </a:p>
          <a:p>
            <a:pPr eaLnBrk="0" hangingPunct="0">
              <a:buFont typeface="Wingdings" panose="05000000000000000000" pitchFamily="2" charset="2"/>
              <a:buChar char=""/>
            </a:pPr>
            <a:r>
              <a:rPr lang="hu-HU" dirty="0">
                <a:latin typeface="Calibri" panose="020F0502020204030204" pitchFamily="34" charset="0"/>
                <a:cs typeface="Times New Roman" panose="02020603050405020304" pitchFamily="18" charset="0"/>
              </a:rPr>
              <a:t>nagy csőátmérőkhöz is gyártható,</a:t>
            </a:r>
            <a:endParaRPr lang="hu-HU" dirty="0">
              <a:latin typeface="Calibri" panose="020F0502020204030204" pitchFamily="34" charset="0"/>
            </a:endParaRPr>
          </a:p>
          <a:p>
            <a:pPr eaLnBrk="0" hangingPunct="0">
              <a:buFont typeface="Wingdings" panose="05000000000000000000" pitchFamily="2" charset="2"/>
              <a:buChar char=""/>
            </a:pPr>
            <a:r>
              <a:rPr lang="hu-HU" dirty="0">
                <a:latin typeface="Calibri" panose="020F0502020204030204" pitchFamily="34" charset="0"/>
                <a:cs typeface="Times New Roman" panose="02020603050405020304" pitchFamily="18" charset="0"/>
              </a:rPr>
              <a:t>fokozatos zárás lehetősége.</a:t>
            </a:r>
            <a:endParaRPr lang="hu-HU" dirty="0">
              <a:latin typeface="Calibri" panose="020F0502020204030204" pitchFamily="34" charset="0"/>
            </a:endParaRPr>
          </a:p>
          <a:p>
            <a:pPr eaLnBrk="0" hangingPunct="0"/>
            <a:r>
              <a:rPr lang="hu-HU" b="1" i="1" dirty="0">
                <a:latin typeface="Calibri" panose="020F0502020204030204" pitchFamily="34" charset="0"/>
                <a:cs typeface="Times New Roman" panose="02020603050405020304" pitchFamily="18" charset="0"/>
              </a:rPr>
              <a:t>Hátrányos tulajdonságok:</a:t>
            </a:r>
            <a:endParaRPr lang="hu-HU" dirty="0">
              <a:latin typeface="Calibri" panose="020F0502020204030204" pitchFamily="34" charset="0"/>
            </a:endParaRPr>
          </a:p>
          <a:p>
            <a:pPr eaLnBrk="0" hangingPunct="0">
              <a:buFont typeface="Wingdings" panose="05000000000000000000" pitchFamily="2" charset="2"/>
              <a:buChar char=""/>
            </a:pPr>
            <a:r>
              <a:rPr lang="hu-HU" dirty="0">
                <a:latin typeface="Calibri" panose="020F0502020204030204" pitchFamily="34" charset="0"/>
                <a:cs typeface="Times New Roman" panose="02020603050405020304" pitchFamily="18" charset="0"/>
              </a:rPr>
              <a:t>teljes zárás esetén szivárgás lehetséges,</a:t>
            </a:r>
            <a:endParaRPr lang="hu-HU" dirty="0">
              <a:latin typeface="Calibri" panose="020F0502020204030204" pitchFamily="34" charset="0"/>
            </a:endParaRPr>
          </a:p>
          <a:p>
            <a:pPr eaLnBrk="0" hangingPunct="0">
              <a:buFont typeface="Wingdings" panose="05000000000000000000" pitchFamily="2" charset="2"/>
              <a:buChar char=""/>
            </a:pPr>
            <a:r>
              <a:rPr lang="hu-HU" dirty="0">
                <a:latin typeface="Calibri" panose="020F0502020204030204" pitchFamily="34" charset="0"/>
                <a:cs typeface="Times New Roman" panose="02020603050405020304" pitchFamily="18" charset="0"/>
              </a:rPr>
              <a:t>viszonylag nagy súly (öntvény).</a:t>
            </a:r>
          </a:p>
        </p:txBody>
      </p:sp>
      <p:sp>
        <p:nvSpPr>
          <p:cNvPr id="7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8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  <p:sp>
        <p:nvSpPr>
          <p:cNvPr id="10" name="Szövegdoboz 9"/>
          <p:cNvSpPr txBox="1"/>
          <p:nvPr/>
        </p:nvSpPr>
        <p:spPr>
          <a:xfrm>
            <a:off x="3812158" y="1796706"/>
            <a:ext cx="3574064" cy="3277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hu-HU" sz="1800" dirty="0" smtClean="0">
                <a:solidFill>
                  <a:srgbClr val="000000"/>
                </a:solidFill>
              </a:rPr>
              <a:t>öntvényház</a:t>
            </a:r>
            <a:endParaRPr lang="hu-HU" sz="1800" dirty="0">
              <a:solidFill>
                <a:srgbClr val="000000"/>
              </a:solidFill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hu-HU" sz="1800" dirty="0" smtClean="0">
                <a:solidFill>
                  <a:srgbClr val="000000"/>
                </a:solidFill>
              </a:rPr>
              <a:t>záró fedél</a:t>
            </a:r>
          </a:p>
          <a:p>
            <a:pPr marL="457200" indent="-457200" algn="l">
              <a:buFont typeface="+mj-lt"/>
              <a:buAutoNum type="arabicPeriod"/>
            </a:pPr>
            <a:r>
              <a:rPr lang="hu-HU" sz="1800" dirty="0" smtClean="0">
                <a:solidFill>
                  <a:srgbClr val="000000"/>
                </a:solidFill>
              </a:rPr>
              <a:t>mozgató orsó</a:t>
            </a:r>
          </a:p>
          <a:p>
            <a:pPr marL="457200" indent="-457200" algn="l">
              <a:buFont typeface="+mj-lt"/>
              <a:buAutoNum type="arabicPeriod"/>
            </a:pPr>
            <a:r>
              <a:rPr lang="hu-HU" sz="1800" dirty="0" smtClean="0">
                <a:solidFill>
                  <a:srgbClr val="000000"/>
                </a:solidFill>
              </a:rPr>
              <a:t>kézi kerék</a:t>
            </a:r>
          </a:p>
          <a:p>
            <a:pPr marL="457200" indent="-457200" algn="l">
              <a:buFont typeface="+mj-lt"/>
              <a:buAutoNum type="arabicPeriod"/>
            </a:pPr>
            <a:r>
              <a:rPr lang="hu-HU" sz="1800" dirty="0" smtClean="0">
                <a:solidFill>
                  <a:srgbClr val="000000"/>
                </a:solidFill>
              </a:rPr>
              <a:t>tömítés leszorító</a:t>
            </a:r>
          </a:p>
          <a:p>
            <a:pPr marL="457200" indent="-457200" algn="l">
              <a:buFont typeface="+mj-lt"/>
              <a:buAutoNum type="arabicPeriod"/>
            </a:pPr>
            <a:r>
              <a:rPr lang="hu-HU" sz="1800" dirty="0" smtClean="0">
                <a:solidFill>
                  <a:srgbClr val="000000"/>
                </a:solidFill>
              </a:rPr>
              <a:t>orsóvég</a:t>
            </a:r>
          </a:p>
          <a:p>
            <a:pPr marL="457200" indent="-457200" algn="l">
              <a:buFont typeface="+mj-lt"/>
              <a:buAutoNum type="arabicPeriod"/>
            </a:pPr>
            <a:r>
              <a:rPr lang="hu-HU" sz="1800" dirty="0" smtClean="0">
                <a:solidFill>
                  <a:srgbClr val="000000"/>
                </a:solidFill>
              </a:rPr>
              <a:t>ék kialakítású záró elem</a:t>
            </a:r>
          </a:p>
          <a:p>
            <a:pPr marL="457200" indent="-457200" algn="l">
              <a:buFont typeface="+mj-lt"/>
              <a:buAutoNum type="arabicPeriod"/>
            </a:pPr>
            <a:r>
              <a:rPr lang="hu-HU" sz="1800" dirty="0" smtClean="0">
                <a:solidFill>
                  <a:srgbClr val="000000"/>
                </a:solidFill>
              </a:rPr>
              <a:t>tömítő felület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1812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1812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1812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1812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1812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1812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000"/>
                                        <p:tgtEl>
                                          <p:spTgt spid="1812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5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1000"/>
                                        <p:tgtEl>
                                          <p:spTgt spid="18125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1258" grpId="0" uiExpand="1" build="p" bldLvl="2"/>
      <p:bldP spid="10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ChangeArrowheads="1"/>
          </p:cNvSpPr>
          <p:nvPr>
            <p:ph type="title"/>
          </p:nvPr>
        </p:nvSpPr>
        <p:spPr>
          <a:xfrm>
            <a:off x="334963" y="174625"/>
            <a:ext cx="8397875" cy="882650"/>
          </a:xfrm>
        </p:spPr>
        <p:txBody>
          <a:bodyPr/>
          <a:lstStyle/>
          <a:p>
            <a:r>
              <a:rPr lang="hu-HU" sz="3600" dirty="0">
                <a:solidFill>
                  <a:schemeClr val="tx1"/>
                </a:solidFill>
                <a:latin typeface="Calibri" panose="020F0502020204030204" pitchFamily="34" charset="0"/>
              </a:rPr>
              <a:t>Csapok</a:t>
            </a:r>
          </a:p>
        </p:txBody>
      </p:sp>
      <p:sp>
        <p:nvSpPr>
          <p:cNvPr id="183300" name="Rectangle 4"/>
          <p:cNvSpPr>
            <a:spLocks noChangeArrowheads="1"/>
          </p:cNvSpPr>
          <p:nvPr/>
        </p:nvSpPr>
        <p:spPr bwMode="auto">
          <a:xfrm>
            <a:off x="3536950" y="1068346"/>
            <a:ext cx="5543550" cy="4401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533400" indent="-533400" algn="l">
              <a:spcBef>
                <a:spcPct val="0"/>
              </a:spcBef>
              <a:tabLst>
                <a:tab pos="4683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12788" algn="l">
              <a:spcBef>
                <a:spcPct val="0"/>
              </a:spcBef>
              <a:tabLst>
                <a:tab pos="4683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spcBef>
                <a:spcPct val="0"/>
              </a:spcBef>
              <a:tabLst>
                <a:tab pos="4683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spcBef>
                <a:spcPct val="0"/>
              </a:spcBef>
              <a:tabLst>
                <a:tab pos="4683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spcBef>
                <a:spcPct val="0"/>
              </a:spcBef>
              <a:tabLst>
                <a:tab pos="4683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4683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4683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4683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4683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b="1" i="1" dirty="0">
                <a:latin typeface="Calibri" panose="020F0502020204030204" pitchFamily="34" charset="0"/>
                <a:cs typeface="Times New Roman" panose="02020603050405020304" pitchFamily="18" charset="0"/>
              </a:rPr>
              <a:t>Előnyös tulajdonságok:</a:t>
            </a:r>
            <a:endParaRPr lang="hu-HU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"/>
            </a:pPr>
            <a:r>
              <a:rPr lang="hu-HU" dirty="0">
                <a:latin typeface="Calibri" panose="020F0502020204030204" pitchFamily="34" charset="0"/>
                <a:cs typeface="Times New Roman" panose="02020603050405020304" pitchFamily="18" charset="0"/>
              </a:rPr>
              <a:t>kis helyfoglalás,</a:t>
            </a:r>
          </a:p>
          <a:p>
            <a:pPr>
              <a:buFont typeface="Wingdings" panose="05000000000000000000" pitchFamily="2" charset="2"/>
              <a:buChar char=""/>
            </a:pPr>
            <a:r>
              <a:rPr lang="hu-HU" dirty="0">
                <a:latin typeface="Calibri" panose="020F0502020204030204" pitchFamily="34" charset="0"/>
                <a:cs typeface="Times New Roman" panose="02020603050405020304" pitchFamily="18" charset="0"/>
              </a:rPr>
              <a:t>kis áramlási ellenállás teljesen nyitott állásban, </a:t>
            </a:r>
          </a:p>
          <a:p>
            <a:pPr>
              <a:buFont typeface="Wingdings" panose="05000000000000000000" pitchFamily="2" charset="2"/>
              <a:buChar char=""/>
            </a:pPr>
            <a:r>
              <a:rPr lang="hu-HU" dirty="0">
                <a:latin typeface="Calibri" panose="020F0502020204030204" pitchFamily="34" charset="0"/>
                <a:cs typeface="Times New Roman" panose="02020603050405020304" pitchFamily="18" charset="0"/>
              </a:rPr>
              <a:t>nagy csőátmérőkhöz is gyártható.</a:t>
            </a:r>
            <a:endParaRPr lang="hu-HU" b="1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hu-HU" b="1" i="1" dirty="0">
                <a:latin typeface="Calibri" panose="020F0502020204030204" pitchFamily="34" charset="0"/>
                <a:cs typeface="Times New Roman" panose="02020603050405020304" pitchFamily="18" charset="0"/>
              </a:rPr>
              <a:t>Hátrányos tulajdonságok:</a:t>
            </a:r>
            <a:endParaRPr lang="hu-HU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"/>
            </a:pPr>
            <a:r>
              <a:rPr lang="hu-HU" dirty="0">
                <a:latin typeface="Calibri" panose="020F0502020204030204" pitchFamily="34" charset="0"/>
                <a:cs typeface="Times New Roman" panose="02020603050405020304" pitchFamily="18" charset="0"/>
              </a:rPr>
              <a:t>tömítés szempontjából igényes,</a:t>
            </a:r>
          </a:p>
          <a:p>
            <a:pPr>
              <a:buFont typeface="Wingdings" panose="05000000000000000000" pitchFamily="2" charset="2"/>
              <a:buChar char=""/>
            </a:pPr>
            <a:r>
              <a:rPr lang="hu-HU" dirty="0">
                <a:latin typeface="Calibri" panose="020F0502020204030204" pitchFamily="34" charset="0"/>
                <a:cs typeface="Times New Roman" panose="02020603050405020304" pitchFamily="18" charset="0"/>
              </a:rPr>
              <a:t>szabályozásra általában nem alkalmas.</a:t>
            </a:r>
          </a:p>
        </p:txBody>
      </p:sp>
      <p:pic>
        <p:nvPicPr>
          <p:cNvPr id="183301" name="Picture 5" descr="Csa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5" y="1242332"/>
            <a:ext cx="3219450" cy="3367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3302" name="AutoShape 6"/>
          <p:cNvSpPr>
            <a:spLocks noChangeArrowheads="1"/>
          </p:cNvSpPr>
          <p:nvPr/>
        </p:nvSpPr>
        <p:spPr bwMode="auto">
          <a:xfrm>
            <a:off x="810883" y="5480622"/>
            <a:ext cx="4097548" cy="677893"/>
          </a:xfrm>
          <a:prstGeom prst="wedgeRectCallout">
            <a:avLst>
              <a:gd name="adj1" fmla="val -30742"/>
              <a:gd name="adj2" fmla="val -349411"/>
            </a:avLst>
          </a:prstGeom>
          <a:solidFill>
            <a:schemeClr val="accent5">
              <a:lumMod val="90000"/>
            </a:scheme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/>
          <a:lstStyle/>
          <a:p>
            <a:r>
              <a:rPr lang="hu-HU" sz="2000" dirty="0">
                <a:solidFill>
                  <a:schemeClr val="tx1"/>
                </a:solidFill>
                <a:latin typeface="Calibri" panose="020F0502020204030204" pitchFamily="34" charset="0"/>
              </a:rPr>
              <a:t>A </a:t>
            </a:r>
            <a:r>
              <a:rPr lang="hu-HU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záró elem </a:t>
            </a:r>
            <a:r>
              <a:rPr lang="hu-HU" sz="2000" dirty="0">
                <a:solidFill>
                  <a:schemeClr val="tx1"/>
                </a:solidFill>
                <a:latin typeface="Calibri" panose="020F0502020204030204" pitchFamily="34" charset="0"/>
              </a:rPr>
              <a:t>(más kialakítású házban!) lehet gömb alakú is</a:t>
            </a:r>
          </a:p>
        </p:txBody>
      </p:sp>
      <p:sp>
        <p:nvSpPr>
          <p:cNvPr id="8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9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33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33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3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3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3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3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33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33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33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33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33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33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33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33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33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33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33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33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33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33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33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33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7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33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33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833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33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4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33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33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833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833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6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83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83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833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833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3300" grpId="0" uiExpand="1" build="p"/>
      <p:bldP spid="183302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Text Box 2"/>
          <p:cNvSpPr txBox="1">
            <a:spLocks noChangeArrowheads="1"/>
          </p:cNvSpPr>
          <p:nvPr/>
        </p:nvSpPr>
        <p:spPr bwMode="auto">
          <a:xfrm>
            <a:off x="457200" y="227013"/>
            <a:ext cx="819943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3600">
                <a:solidFill>
                  <a:schemeClr val="tx1"/>
                </a:solidFill>
                <a:latin typeface="Calibri" panose="020F0502020204030204" pitchFamily="34" charset="0"/>
              </a:rPr>
              <a:t>A csővezetéki jelleggörbe</a:t>
            </a:r>
          </a:p>
        </p:txBody>
      </p:sp>
      <p:sp>
        <p:nvSpPr>
          <p:cNvPr id="184323" name="Text Box 3"/>
          <p:cNvSpPr txBox="1">
            <a:spLocks noChangeArrowheads="1"/>
          </p:cNvSpPr>
          <p:nvPr/>
        </p:nvSpPr>
        <p:spPr bwMode="auto">
          <a:xfrm>
            <a:off x="179388" y="1041400"/>
            <a:ext cx="87106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>
                <a:solidFill>
                  <a:schemeClr val="tx1"/>
                </a:solidFill>
                <a:latin typeface="Calibri" panose="020F0502020204030204" pitchFamily="34" charset="0"/>
              </a:rPr>
              <a:t>A teljes csővezeték nyomásvesztesége</a:t>
            </a:r>
          </a:p>
        </p:txBody>
      </p:sp>
      <p:graphicFrame>
        <p:nvGraphicFramePr>
          <p:cNvPr id="18432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3971349"/>
              </p:ext>
            </p:extLst>
          </p:nvPr>
        </p:nvGraphicFramePr>
        <p:xfrm>
          <a:off x="1898650" y="1549400"/>
          <a:ext cx="5664200" cy="1127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48" name="Equation" r:id="rId3" imgW="2438280" imgH="482400" progId="Equation.3">
                  <p:embed/>
                </p:oleObj>
              </mc:Choice>
              <mc:Fallback>
                <p:oleObj name="Equation" r:id="rId3" imgW="2438280" imgH="4824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98650" y="1549400"/>
                        <a:ext cx="5664200" cy="11271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30" name="Text Box 10"/>
          <p:cNvSpPr txBox="1">
            <a:spLocks noChangeArrowheads="1"/>
          </p:cNvSpPr>
          <p:nvPr/>
        </p:nvSpPr>
        <p:spPr bwMode="auto">
          <a:xfrm>
            <a:off x="101600" y="4576763"/>
            <a:ext cx="8931275" cy="1685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300" dirty="0">
                <a:solidFill>
                  <a:schemeClr val="tx1"/>
                </a:solidFill>
                <a:latin typeface="Calibri" panose="020F0502020204030204" pitchFamily="34" charset="0"/>
              </a:rPr>
              <a:t>A szögletes zárójelben szereplő kifejezés egy adott csővezetékre vonatkozóan állandó, tekinthető úgy mint a csővezeték álladója.</a:t>
            </a:r>
          </a:p>
          <a:p>
            <a:r>
              <a:rPr lang="hu-HU" sz="2300" dirty="0">
                <a:solidFill>
                  <a:schemeClr val="tx1"/>
                </a:solidFill>
                <a:latin typeface="Calibri" panose="020F0502020204030204" pitchFamily="34" charset="0"/>
              </a:rPr>
              <a:t>Csak akkor igaz, ha a csősúrlódási </a:t>
            </a:r>
            <a:r>
              <a:rPr lang="hu-HU" sz="2300" dirty="0" smtClean="0">
                <a:solidFill>
                  <a:schemeClr val="tx1"/>
                </a:solidFill>
                <a:latin typeface="Calibri" panose="020F0502020204030204" pitchFamily="34" charset="0"/>
              </a:rPr>
              <a:t>tényezők és a veszteségtényezők állandóak!</a:t>
            </a:r>
            <a:endParaRPr lang="hu-HU" sz="23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84332" name="Rectangle 12"/>
          <p:cNvSpPr>
            <a:spLocks noChangeArrowheads="1"/>
          </p:cNvSpPr>
          <p:nvPr/>
        </p:nvSpPr>
        <p:spPr bwMode="auto">
          <a:xfrm>
            <a:off x="0" y="31623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graphicFrame>
        <p:nvGraphicFramePr>
          <p:cNvPr id="184331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9474776"/>
              </p:ext>
            </p:extLst>
          </p:nvPr>
        </p:nvGraphicFramePr>
        <p:xfrm>
          <a:off x="1260475" y="3443288"/>
          <a:ext cx="6802438" cy="1149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49" name="Equation" r:id="rId5" imgW="3162240" imgH="533160" progId="Equation.3">
                  <p:embed/>
                </p:oleObj>
              </mc:Choice>
              <mc:Fallback>
                <p:oleObj name="Equation" r:id="rId5" imgW="3162240" imgH="53316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60475" y="3443288"/>
                        <a:ext cx="6802438" cy="11493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33" name="Text Box 13"/>
          <p:cNvSpPr txBox="1">
            <a:spLocks noChangeArrowheads="1"/>
          </p:cNvSpPr>
          <p:nvPr/>
        </p:nvSpPr>
        <p:spPr bwMode="auto">
          <a:xfrm>
            <a:off x="238125" y="2841625"/>
            <a:ext cx="848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Több, különböző átmérőjű szakaszból álló csővezeték esetén</a:t>
            </a:r>
          </a:p>
        </p:txBody>
      </p:sp>
      <p:sp>
        <p:nvSpPr>
          <p:cNvPr id="11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12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4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43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4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43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43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184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000"/>
                                        <p:tgtEl>
                                          <p:spTgt spid="184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43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43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43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43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23" grpId="0" build="p"/>
      <p:bldP spid="184330" grpId="0" uiExpand="1" build="p"/>
      <p:bldP spid="184333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Text Box 2"/>
          <p:cNvSpPr txBox="1">
            <a:spLocks noChangeArrowheads="1"/>
          </p:cNvSpPr>
          <p:nvPr/>
        </p:nvSpPr>
        <p:spPr bwMode="auto">
          <a:xfrm>
            <a:off x="457200" y="290513"/>
            <a:ext cx="819943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3600">
                <a:solidFill>
                  <a:schemeClr val="tx1"/>
                </a:solidFill>
              </a:rPr>
              <a:t>A csővezetéki jelleggörbe</a:t>
            </a:r>
          </a:p>
        </p:txBody>
      </p:sp>
      <p:graphicFrame>
        <p:nvGraphicFramePr>
          <p:cNvPr id="17101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7439225"/>
              </p:ext>
            </p:extLst>
          </p:nvPr>
        </p:nvGraphicFramePr>
        <p:xfrm>
          <a:off x="2763838" y="1422400"/>
          <a:ext cx="3497262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075" name="Equation" r:id="rId3" imgW="1091880" imgH="228600" progId="Equation.3">
                  <p:embed/>
                </p:oleObj>
              </mc:Choice>
              <mc:Fallback>
                <p:oleObj name="Equation" r:id="rId3" imgW="1091880" imgH="2286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63838" y="1422400"/>
                        <a:ext cx="3497262" cy="7366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1017" name="Text Box 9"/>
          <p:cNvSpPr txBox="1">
            <a:spLocks noChangeArrowheads="1"/>
          </p:cNvSpPr>
          <p:nvPr/>
        </p:nvSpPr>
        <p:spPr bwMode="auto">
          <a:xfrm>
            <a:off x="211138" y="2619375"/>
            <a:ext cx="8710612" cy="212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dirty="0">
                <a:solidFill>
                  <a:schemeClr val="tx1"/>
                </a:solidFill>
              </a:rPr>
              <a:t>A csővezeték jelleggörbéje tehát egy origóból kiinduló másodfokú parabola, mely a térfogatáram függvényében a keletkező nyomásveszteséget (energiaveszteséget!) mutatja.</a:t>
            </a:r>
          </a:p>
          <a:p>
            <a:r>
              <a:rPr lang="hu-HU" sz="2400" dirty="0">
                <a:solidFill>
                  <a:schemeClr val="tx1"/>
                </a:solidFill>
              </a:rPr>
              <a:t>Csak akkor igaz, ha a csősúrlódási </a:t>
            </a:r>
            <a:r>
              <a:rPr lang="hu-HU" sz="2400" dirty="0" smtClean="0">
                <a:solidFill>
                  <a:schemeClr val="tx1"/>
                </a:solidFill>
              </a:rPr>
              <a:t>tényezők </a:t>
            </a:r>
            <a:r>
              <a:rPr lang="hu-HU" sz="2400" dirty="0">
                <a:solidFill>
                  <a:schemeClr val="tx1"/>
                </a:solidFill>
              </a:rPr>
              <a:t>és a veszteségtényezők állandó érétkűek!</a:t>
            </a:r>
          </a:p>
        </p:txBody>
      </p:sp>
      <p:sp>
        <p:nvSpPr>
          <p:cNvPr id="7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8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10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10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10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10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10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10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10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10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017" grpId="0" uiExpand="1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Text Box 2"/>
          <p:cNvSpPr txBox="1">
            <a:spLocks noChangeArrowheads="1"/>
          </p:cNvSpPr>
          <p:nvPr/>
        </p:nvSpPr>
        <p:spPr bwMode="auto">
          <a:xfrm>
            <a:off x="457200" y="290513"/>
            <a:ext cx="8199438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3200" dirty="0">
                <a:solidFill>
                  <a:schemeClr val="tx1"/>
                </a:solidFill>
                <a:latin typeface="Calibri" panose="020F0502020204030204" pitchFamily="34" charset="0"/>
              </a:rPr>
              <a:t>A csővezetéken történő szállítás energiaszükséglete</a:t>
            </a:r>
          </a:p>
        </p:txBody>
      </p:sp>
      <p:sp>
        <p:nvSpPr>
          <p:cNvPr id="172041" name="Text Box 9"/>
          <p:cNvSpPr txBox="1">
            <a:spLocks noChangeArrowheads="1"/>
          </p:cNvSpPr>
          <p:nvPr/>
        </p:nvSpPr>
        <p:spPr bwMode="auto">
          <a:xfrm>
            <a:off x="209461" y="1551255"/>
            <a:ext cx="8710613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715963" indent="-715963" algn="l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95350" algn="l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4738" algn="l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hu-HU" sz="2400" dirty="0">
                <a:latin typeface="Calibri" panose="020F0502020204030204" pitchFamily="34" charset="0"/>
              </a:rPr>
              <a:t>A fajlagos energiaigény két részből tevődik össze:</a:t>
            </a:r>
          </a:p>
          <a:p>
            <a:pPr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hu-HU" sz="2400" dirty="0">
                <a:latin typeface="Calibri" panose="020F0502020204030204" pitchFamily="34" charset="0"/>
              </a:rPr>
              <a:t>A veszteségek fedezéséhez szükséges energia </a:t>
            </a:r>
            <a:r>
              <a:rPr lang="hu-HU" sz="2400" dirty="0" smtClean="0">
                <a:latin typeface="Calibri" panose="020F0502020204030204" pitchFamily="34" charset="0"/>
              </a:rPr>
              <a:t>(</a:t>
            </a:r>
            <a:r>
              <a:rPr lang="hu-HU" sz="2400" i="1" dirty="0" smtClean="0">
                <a:latin typeface="Calibri" panose="020F0502020204030204" pitchFamily="34" charset="0"/>
              </a:rPr>
              <a:t>térfogategységre eső hányada a </a:t>
            </a:r>
            <a:r>
              <a:rPr lang="hu-HU" sz="2400" i="1" dirty="0">
                <a:latin typeface="Calibri" panose="020F0502020204030204" pitchFamily="34" charset="0"/>
              </a:rPr>
              <a:t>térfogatáram négyzetével arányos</a:t>
            </a:r>
            <a:r>
              <a:rPr lang="hu-HU" sz="2400" dirty="0">
                <a:latin typeface="Calibri" panose="020F0502020204030204" pitchFamily="34" charset="0"/>
              </a:rPr>
              <a:t>),</a:t>
            </a:r>
          </a:p>
          <a:p>
            <a:pPr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hu-HU" sz="2400" dirty="0">
                <a:latin typeface="Calibri" panose="020F0502020204030204" pitchFamily="34" charset="0"/>
              </a:rPr>
              <a:t>Az ideális Bernoulli-egyenletből számítható energiaigény </a:t>
            </a:r>
            <a:r>
              <a:rPr lang="hu-HU" sz="2400" dirty="0" smtClean="0">
                <a:latin typeface="Calibri" panose="020F0502020204030204" pitchFamily="34" charset="0"/>
              </a:rPr>
              <a:t>(</a:t>
            </a:r>
            <a:r>
              <a:rPr lang="hu-HU" sz="2400" i="1" dirty="0">
                <a:latin typeface="Calibri" panose="020F0502020204030204" pitchFamily="34" charset="0"/>
              </a:rPr>
              <a:t>térfogategységre eső hányada a térfogatáramtól független</a:t>
            </a:r>
            <a:r>
              <a:rPr lang="hu-HU" sz="2400" dirty="0">
                <a:latin typeface="Calibri" panose="020F0502020204030204" pitchFamily="34" charset="0"/>
              </a:rPr>
              <a:t>).</a:t>
            </a:r>
          </a:p>
        </p:txBody>
      </p:sp>
      <p:graphicFrame>
        <p:nvGraphicFramePr>
          <p:cNvPr id="172042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1106533"/>
              </p:ext>
            </p:extLst>
          </p:nvPr>
        </p:nvGraphicFramePr>
        <p:xfrm>
          <a:off x="1593850" y="4279946"/>
          <a:ext cx="6122988" cy="1254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101" name="Equation" r:id="rId3" imgW="2108160" imgH="431640" progId="Equation.3">
                  <p:embed/>
                </p:oleObj>
              </mc:Choice>
              <mc:Fallback>
                <p:oleObj name="Equation" r:id="rId3" imgW="2108160" imgH="43164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3850" y="4279946"/>
                        <a:ext cx="6122988" cy="1254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2043" name="Text Box 11"/>
          <p:cNvSpPr txBox="1">
            <a:spLocks noChangeArrowheads="1"/>
          </p:cNvSpPr>
          <p:nvPr/>
        </p:nvSpPr>
        <p:spPr bwMode="auto">
          <a:xfrm>
            <a:off x="250825" y="5549806"/>
            <a:ext cx="87106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715963" indent="-715963" algn="l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95350" algn="l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4738" algn="l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hu-HU" sz="2400" dirty="0">
                <a:latin typeface="Calibri" panose="020F0502020204030204" pitchFamily="34" charset="0"/>
              </a:rPr>
              <a:t>Az ún. kilépési veszteség elhanyagolásával!</a:t>
            </a:r>
          </a:p>
        </p:txBody>
      </p:sp>
      <p:sp>
        <p:nvSpPr>
          <p:cNvPr id="8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9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2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720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20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20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20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20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20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20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20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20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20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20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20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20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2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20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20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2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2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034" grpId="0" build="p"/>
      <p:bldP spid="172041" grpId="0" uiExpand="1" build="p"/>
      <p:bldP spid="172043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Text Box 2"/>
          <p:cNvSpPr txBox="1">
            <a:spLocks noChangeArrowheads="1"/>
          </p:cNvSpPr>
          <p:nvPr/>
        </p:nvSpPr>
        <p:spPr bwMode="auto">
          <a:xfrm>
            <a:off x="457200" y="195263"/>
            <a:ext cx="819943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3600">
                <a:solidFill>
                  <a:schemeClr val="tx1"/>
                </a:solidFill>
                <a:latin typeface="Calibri" panose="020F0502020204030204" pitchFamily="34" charset="0"/>
              </a:rPr>
              <a:t>A szállítómagasság és a veszteségmagasság</a:t>
            </a:r>
          </a:p>
        </p:txBody>
      </p:sp>
      <p:graphicFrame>
        <p:nvGraphicFramePr>
          <p:cNvPr id="18739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3032297"/>
              </p:ext>
            </p:extLst>
          </p:nvPr>
        </p:nvGraphicFramePr>
        <p:xfrm>
          <a:off x="1649413" y="2304951"/>
          <a:ext cx="6196012" cy="1254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460" name="Equation" r:id="rId3" imgW="2133360" imgH="431640" progId="Equation.3">
                  <p:embed/>
                </p:oleObj>
              </mc:Choice>
              <mc:Fallback>
                <p:oleObj name="Equation" r:id="rId3" imgW="2133360" imgH="4316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49413" y="2304951"/>
                        <a:ext cx="6196012" cy="1254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7398" name="Text Box 6"/>
          <p:cNvSpPr txBox="1">
            <a:spLocks noChangeArrowheads="1"/>
          </p:cNvSpPr>
          <p:nvPr/>
        </p:nvSpPr>
        <p:spPr bwMode="auto">
          <a:xfrm>
            <a:off x="95250" y="1186050"/>
            <a:ext cx="896937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715963" indent="-715963" algn="l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95350" algn="l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4738" algn="l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hu-HU" sz="2400" dirty="0">
                <a:latin typeface="Calibri" panose="020F0502020204030204" pitchFamily="34" charset="0"/>
              </a:rPr>
              <a:t>A gyakorlatban az energiaszükséglet összefüggésének </a:t>
            </a:r>
            <a:r>
              <a:rPr lang="el-GR" sz="2400" b="1" i="1" dirty="0">
                <a:latin typeface="Calibri" panose="020F0502020204030204" pitchFamily="34" charset="0"/>
                <a:cs typeface="Arial" panose="020B0604020202020204" pitchFamily="34" charset="0"/>
              </a:rPr>
              <a:t>ρ</a:t>
            </a:r>
            <a:r>
              <a:rPr lang="hu-HU" sz="2400" b="1" i="1" dirty="0">
                <a:latin typeface="Calibri" panose="020F0502020204030204" pitchFamily="34" charset="0"/>
                <a:cs typeface="Arial" panose="020B0604020202020204" pitchFamily="34" charset="0"/>
              </a:rPr>
              <a:t>.g</a:t>
            </a:r>
            <a:r>
              <a:rPr lang="hu-HU" sz="2400" dirty="0"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hu-HU" sz="2400" dirty="0" err="1">
                <a:latin typeface="Calibri" panose="020F0502020204030204" pitchFamily="34" charset="0"/>
                <a:cs typeface="Arial" panose="020B0604020202020204" pitchFamily="34" charset="0"/>
              </a:rPr>
              <a:t>-vel</a:t>
            </a:r>
            <a:r>
              <a:rPr lang="hu-HU" sz="2400" dirty="0"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hu-HU" sz="2400" dirty="0" smtClean="0">
                <a:latin typeface="Calibri" panose="020F0502020204030204" pitchFamily="34" charset="0"/>
                <a:cs typeface="Arial" panose="020B0604020202020204" pitchFamily="34" charset="0"/>
              </a:rPr>
              <a:t>osztott </a:t>
            </a:r>
            <a:r>
              <a:rPr lang="hu-HU" sz="2400" dirty="0">
                <a:latin typeface="Calibri" panose="020F0502020204030204" pitchFamily="34" charset="0"/>
                <a:cs typeface="Arial" panose="020B0604020202020204" pitchFamily="34" charset="0"/>
              </a:rPr>
              <a:t>formája használatos </a:t>
            </a:r>
            <a:endParaRPr lang="el-GR" sz="24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87399" name="AutoShape 7"/>
          <p:cNvSpPr>
            <a:spLocks/>
          </p:cNvSpPr>
          <p:nvPr/>
        </p:nvSpPr>
        <p:spPr bwMode="auto">
          <a:xfrm>
            <a:off x="822286" y="4781451"/>
            <a:ext cx="3537028" cy="976513"/>
          </a:xfrm>
          <a:prstGeom prst="borderCallout3">
            <a:avLst>
              <a:gd name="adj1" fmla="val 22713"/>
              <a:gd name="adj2" fmla="val -2745"/>
              <a:gd name="adj3" fmla="val 22713"/>
              <a:gd name="adj4" fmla="val -15398"/>
              <a:gd name="adj5" fmla="val -59507"/>
              <a:gd name="adj6" fmla="val -15398"/>
              <a:gd name="adj7" fmla="val -172025"/>
              <a:gd name="adj8" fmla="val 25428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hu-HU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Szállítómagasság, ami a szállított folyadék súlyegységére eső energia szükséglet</a:t>
            </a:r>
            <a:endParaRPr lang="hu-HU" sz="2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87400" name="AutoShape 8"/>
          <p:cNvSpPr>
            <a:spLocks/>
          </p:cNvSpPr>
          <p:nvPr/>
        </p:nvSpPr>
        <p:spPr bwMode="auto">
          <a:xfrm>
            <a:off x="4811698" y="4797328"/>
            <a:ext cx="3844940" cy="960636"/>
          </a:xfrm>
          <a:prstGeom prst="borderCallout3">
            <a:avLst>
              <a:gd name="adj1" fmla="val 22713"/>
              <a:gd name="adj2" fmla="val 102176"/>
              <a:gd name="adj3" fmla="val 22713"/>
              <a:gd name="adj4" fmla="val 107384"/>
              <a:gd name="adj5" fmla="val -26656"/>
              <a:gd name="adj6" fmla="val 107384"/>
              <a:gd name="adj7" fmla="val -166791"/>
              <a:gd name="adj8" fmla="val 19123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hu-HU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Veszteségmagasság, ami </a:t>
            </a:r>
            <a:r>
              <a:rPr lang="hu-HU" sz="2000" dirty="0">
                <a:solidFill>
                  <a:schemeClr val="tx1"/>
                </a:solidFill>
                <a:latin typeface="Calibri" panose="020F0502020204030204" pitchFamily="34" charset="0"/>
              </a:rPr>
              <a:t>a szállított folyadék </a:t>
            </a:r>
            <a:r>
              <a:rPr lang="hu-HU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súlyegységére </a:t>
            </a:r>
            <a:r>
              <a:rPr lang="hu-HU" sz="2000" dirty="0">
                <a:solidFill>
                  <a:schemeClr val="tx1"/>
                </a:solidFill>
                <a:latin typeface="Calibri" panose="020F0502020204030204" pitchFamily="34" charset="0"/>
              </a:rPr>
              <a:t>eső </a:t>
            </a:r>
            <a:r>
              <a:rPr lang="hu-HU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energia veszteség</a:t>
            </a:r>
            <a:endParaRPr lang="hu-HU" sz="2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87401" name="AutoShape 9"/>
          <p:cNvSpPr>
            <a:spLocks/>
          </p:cNvSpPr>
          <p:nvPr/>
        </p:nvSpPr>
        <p:spPr bwMode="auto">
          <a:xfrm rot="16200000">
            <a:off x="3281328" y="2618714"/>
            <a:ext cx="255587" cy="2325757"/>
          </a:xfrm>
          <a:prstGeom prst="leftBrace">
            <a:avLst>
              <a:gd name="adj1" fmla="val 63388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hu-HU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87402" name="Text Box 10"/>
          <p:cNvSpPr txBox="1">
            <a:spLocks noChangeArrowheads="1"/>
          </p:cNvSpPr>
          <p:nvPr/>
        </p:nvSpPr>
        <p:spPr bwMode="auto">
          <a:xfrm>
            <a:off x="1436101" y="4019985"/>
            <a:ext cx="39624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000" dirty="0">
                <a:solidFill>
                  <a:schemeClr val="tx1"/>
                </a:solidFill>
                <a:latin typeface="Calibri" panose="020F0502020204030204" pitchFamily="34" charset="0"/>
              </a:rPr>
              <a:t>Statikus szállítómagasság</a:t>
            </a:r>
          </a:p>
        </p:txBody>
      </p:sp>
      <p:sp>
        <p:nvSpPr>
          <p:cNvPr id="11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12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73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73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73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73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73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74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74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74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74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74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74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74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74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87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87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7394" grpId="0" build="p"/>
      <p:bldP spid="187398" grpId="0" build="p"/>
      <p:bldP spid="187399" grpId="0" animBg="1"/>
      <p:bldP spid="187400" grpId="0" animBg="1"/>
      <p:bldP spid="187401" grpId="0" animBg="1"/>
      <p:bldP spid="187402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Text Box 2"/>
          <p:cNvSpPr txBox="1">
            <a:spLocks noChangeArrowheads="1"/>
          </p:cNvSpPr>
          <p:nvPr/>
        </p:nvSpPr>
        <p:spPr bwMode="auto">
          <a:xfrm>
            <a:off x="457200" y="290513"/>
            <a:ext cx="8199438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3600" dirty="0">
                <a:solidFill>
                  <a:schemeClr val="tx1"/>
                </a:solidFill>
              </a:rPr>
              <a:t>A csővezetéken történő szállítás teljesítményszükséglete</a:t>
            </a:r>
          </a:p>
        </p:txBody>
      </p:sp>
      <p:graphicFrame>
        <p:nvGraphicFramePr>
          <p:cNvPr id="18534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7720480"/>
              </p:ext>
            </p:extLst>
          </p:nvPr>
        </p:nvGraphicFramePr>
        <p:xfrm>
          <a:off x="1670050" y="2221592"/>
          <a:ext cx="5565775" cy="982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406" name="Equation" r:id="rId3" imgW="1295280" imgH="228600" progId="Equation.3">
                  <p:embed/>
                </p:oleObj>
              </mc:Choice>
              <mc:Fallback>
                <p:oleObj name="Equation" r:id="rId3" imgW="1295280" imgH="228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0050" y="2221592"/>
                        <a:ext cx="5565775" cy="982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216694" y="3845351"/>
            <a:ext cx="871061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dirty="0">
                <a:solidFill>
                  <a:schemeClr val="tx1"/>
                </a:solidFill>
              </a:rPr>
              <a:t>A </a:t>
            </a:r>
            <a:r>
              <a:rPr lang="hu-HU" sz="2400" dirty="0" smtClean="0">
                <a:solidFill>
                  <a:schemeClr val="tx1"/>
                </a:solidFill>
              </a:rPr>
              <a:t>súlyegységre eső szállítási energiaszükséglet és az időegység alatt szállított folyadék súlyának szorzata</a:t>
            </a:r>
            <a:endParaRPr lang="hu-HU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53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53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Text Box 2"/>
          <p:cNvSpPr txBox="1">
            <a:spLocks noChangeArrowheads="1"/>
          </p:cNvSpPr>
          <p:nvPr/>
        </p:nvSpPr>
        <p:spPr bwMode="auto">
          <a:xfrm>
            <a:off x="457200" y="290513"/>
            <a:ext cx="819943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3600">
                <a:solidFill>
                  <a:schemeClr val="tx1"/>
                </a:solidFill>
                <a:latin typeface="Calibri" panose="020F0502020204030204" pitchFamily="34" charset="0"/>
              </a:rPr>
              <a:t>A csővezetéken történő szállítás költsége</a:t>
            </a:r>
          </a:p>
        </p:txBody>
      </p:sp>
      <p:graphicFrame>
        <p:nvGraphicFramePr>
          <p:cNvPr id="18841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9950900"/>
              </p:ext>
            </p:extLst>
          </p:nvPr>
        </p:nvGraphicFramePr>
        <p:xfrm>
          <a:off x="2513013" y="1333500"/>
          <a:ext cx="4105275" cy="1503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479" name="Equation" r:id="rId3" imgW="1180800" imgH="431640" progId="Equation.3">
                  <p:embed/>
                </p:oleObj>
              </mc:Choice>
              <mc:Fallback>
                <p:oleObj name="Equation" r:id="rId3" imgW="1180800" imgH="43164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3013" y="1333500"/>
                        <a:ext cx="4105275" cy="1503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8421" name="AutoShape 5"/>
          <p:cNvSpPr>
            <a:spLocks/>
          </p:cNvSpPr>
          <p:nvPr/>
        </p:nvSpPr>
        <p:spPr bwMode="auto">
          <a:xfrm>
            <a:off x="1265098" y="3103357"/>
            <a:ext cx="2773362" cy="503238"/>
          </a:xfrm>
          <a:prstGeom prst="borderCallout3">
            <a:avLst>
              <a:gd name="adj1" fmla="val 22713"/>
              <a:gd name="adj2" fmla="val -2745"/>
              <a:gd name="adj3" fmla="val 22713"/>
              <a:gd name="adj4" fmla="val -28565"/>
              <a:gd name="adj5" fmla="val -198106"/>
              <a:gd name="adj6" fmla="val -28565"/>
              <a:gd name="adj7" fmla="val -216718"/>
              <a:gd name="adj8" fmla="val 31139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hu-HU" sz="2400">
                <a:solidFill>
                  <a:schemeClr val="tx1"/>
                </a:solidFill>
                <a:latin typeface="Calibri" panose="020F0502020204030204" pitchFamily="34" charset="0"/>
              </a:rPr>
              <a:t>Éves költség</a:t>
            </a:r>
          </a:p>
        </p:txBody>
      </p:sp>
      <p:sp>
        <p:nvSpPr>
          <p:cNvPr id="188422" name="AutoShape 6"/>
          <p:cNvSpPr>
            <a:spLocks/>
          </p:cNvSpPr>
          <p:nvPr/>
        </p:nvSpPr>
        <p:spPr bwMode="auto">
          <a:xfrm>
            <a:off x="1341298" y="3795507"/>
            <a:ext cx="2789237" cy="900113"/>
          </a:xfrm>
          <a:prstGeom prst="borderCallout3">
            <a:avLst>
              <a:gd name="adj1" fmla="val 12699"/>
              <a:gd name="adj2" fmla="val 102731"/>
              <a:gd name="adj3" fmla="val 12699"/>
              <a:gd name="adj4" fmla="val 127435"/>
              <a:gd name="adj5" fmla="val -53616"/>
              <a:gd name="adj6" fmla="val 127435"/>
              <a:gd name="adj7" fmla="val -92065"/>
              <a:gd name="adj8" fmla="val 109278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hu-HU" sz="2400">
                <a:solidFill>
                  <a:schemeClr val="tx1"/>
                </a:solidFill>
                <a:latin typeface="Calibri" panose="020F0502020204030204" pitchFamily="34" charset="0"/>
              </a:rPr>
              <a:t>Üzemórák száma pl. évente</a:t>
            </a:r>
          </a:p>
        </p:txBody>
      </p:sp>
      <p:sp>
        <p:nvSpPr>
          <p:cNvPr id="188423" name="AutoShape 7"/>
          <p:cNvSpPr>
            <a:spLocks/>
          </p:cNvSpPr>
          <p:nvPr/>
        </p:nvSpPr>
        <p:spPr bwMode="auto">
          <a:xfrm>
            <a:off x="1604823" y="4857545"/>
            <a:ext cx="3689350" cy="900112"/>
          </a:xfrm>
          <a:prstGeom prst="borderCallout3">
            <a:avLst>
              <a:gd name="adj1" fmla="val 12699"/>
              <a:gd name="adj2" fmla="val 102065"/>
              <a:gd name="adj3" fmla="val 12699"/>
              <a:gd name="adj4" fmla="val 115833"/>
              <a:gd name="adj5" fmla="val -128750"/>
              <a:gd name="adj6" fmla="val 115833"/>
              <a:gd name="adj7" fmla="val -212699"/>
              <a:gd name="adj8" fmla="val 98838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hu-HU" sz="2400">
                <a:solidFill>
                  <a:schemeClr val="tx1"/>
                </a:solidFill>
                <a:latin typeface="Calibri" panose="020F0502020204030204" pitchFamily="34" charset="0"/>
              </a:rPr>
              <a:t>Villamosenergia egységköltség (</a:t>
            </a:r>
            <a:r>
              <a:rPr lang="hu-HU" sz="2400" b="1" i="1">
                <a:solidFill>
                  <a:schemeClr val="tx1"/>
                </a:solidFill>
                <a:latin typeface="Calibri" panose="020F0502020204030204" pitchFamily="34" charset="0"/>
              </a:rPr>
              <a:t>Ft/kWh</a:t>
            </a:r>
            <a:r>
              <a:rPr lang="hu-HU" sz="2400">
                <a:solidFill>
                  <a:schemeClr val="tx1"/>
                </a:solidFill>
                <a:latin typeface="Calibri" panose="020F0502020204030204" pitchFamily="34" charset="0"/>
              </a:rPr>
              <a:t>)</a:t>
            </a:r>
          </a:p>
        </p:txBody>
      </p:sp>
      <p:sp>
        <p:nvSpPr>
          <p:cNvPr id="9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10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84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84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88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88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88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8421" grpId="0" animBg="1"/>
      <p:bldP spid="188422" grpId="0" animBg="1"/>
      <p:bldP spid="188423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Text Box 2"/>
          <p:cNvSpPr txBox="1">
            <a:spLocks noChangeArrowheads="1"/>
          </p:cNvSpPr>
          <p:nvPr/>
        </p:nvSpPr>
        <p:spPr bwMode="auto">
          <a:xfrm>
            <a:off x="457200" y="242888"/>
            <a:ext cx="819943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3600">
                <a:solidFill>
                  <a:schemeClr val="tx1"/>
                </a:solidFill>
                <a:latin typeface="Calibri" panose="020F0502020204030204" pitchFamily="34" charset="0"/>
              </a:rPr>
              <a:t>Az optimális csőátmérő</a:t>
            </a:r>
          </a:p>
        </p:txBody>
      </p:sp>
      <p:sp>
        <p:nvSpPr>
          <p:cNvPr id="189448" name="Text Box 8"/>
          <p:cNvSpPr txBox="1">
            <a:spLocks noChangeArrowheads="1"/>
          </p:cNvSpPr>
          <p:nvPr/>
        </p:nvSpPr>
        <p:spPr bwMode="auto">
          <a:xfrm>
            <a:off x="784225" y="798513"/>
            <a:ext cx="13493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b="1" i="1">
                <a:solidFill>
                  <a:schemeClr val="tx1"/>
                </a:solidFill>
                <a:latin typeface="Calibri" panose="020F0502020204030204" pitchFamily="34" charset="0"/>
              </a:rPr>
              <a:t>K (Ft)</a:t>
            </a:r>
          </a:p>
        </p:txBody>
      </p:sp>
      <p:sp>
        <p:nvSpPr>
          <p:cNvPr id="189444" name="Line 4"/>
          <p:cNvSpPr>
            <a:spLocks noChangeShapeType="1"/>
          </p:cNvSpPr>
          <p:nvPr/>
        </p:nvSpPr>
        <p:spPr bwMode="auto">
          <a:xfrm>
            <a:off x="1379538" y="5646739"/>
            <a:ext cx="648652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189445" name="Line 5"/>
          <p:cNvSpPr>
            <a:spLocks noChangeShapeType="1"/>
          </p:cNvSpPr>
          <p:nvPr/>
        </p:nvSpPr>
        <p:spPr bwMode="auto">
          <a:xfrm flipV="1">
            <a:off x="1379538" y="1393826"/>
            <a:ext cx="0" cy="426720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189447" name="Text Box 7"/>
          <p:cNvSpPr txBox="1">
            <a:spLocks noChangeArrowheads="1"/>
          </p:cNvSpPr>
          <p:nvPr/>
        </p:nvSpPr>
        <p:spPr bwMode="auto">
          <a:xfrm>
            <a:off x="7983538" y="5341939"/>
            <a:ext cx="406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b="1" i="1" dirty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</a:p>
        </p:txBody>
      </p:sp>
      <p:sp>
        <p:nvSpPr>
          <p:cNvPr id="189449" name="Freeform 9"/>
          <p:cNvSpPr>
            <a:spLocks/>
          </p:cNvSpPr>
          <p:nvPr/>
        </p:nvSpPr>
        <p:spPr bwMode="auto">
          <a:xfrm>
            <a:off x="1770063" y="1728788"/>
            <a:ext cx="5602288" cy="3251201"/>
          </a:xfrm>
          <a:custGeom>
            <a:avLst/>
            <a:gdLst>
              <a:gd name="T0" fmla="*/ 0 w 3529"/>
              <a:gd name="T1" fmla="*/ 0 h 2048"/>
              <a:gd name="T2" fmla="*/ 457 w 3529"/>
              <a:gd name="T3" fmla="*/ 1097 h 2048"/>
              <a:gd name="T4" fmla="*/ 1518 w 3529"/>
              <a:gd name="T5" fmla="*/ 1773 h 2048"/>
              <a:gd name="T6" fmla="*/ 3529 w 3529"/>
              <a:gd name="T7" fmla="*/ 2048 h 20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529" h="2048">
                <a:moveTo>
                  <a:pt x="0" y="0"/>
                </a:moveTo>
                <a:cubicBezTo>
                  <a:pt x="102" y="400"/>
                  <a:pt x="204" y="801"/>
                  <a:pt x="457" y="1097"/>
                </a:cubicBezTo>
                <a:cubicBezTo>
                  <a:pt x="710" y="1393"/>
                  <a:pt x="1006" y="1615"/>
                  <a:pt x="1518" y="1773"/>
                </a:cubicBezTo>
                <a:cubicBezTo>
                  <a:pt x="2030" y="1931"/>
                  <a:pt x="2779" y="1989"/>
                  <a:pt x="3529" y="2048"/>
                </a:cubicBezTo>
              </a:path>
            </a:pathLst>
          </a:custGeom>
          <a:noFill/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189450" name="AutoShape 10"/>
          <p:cNvSpPr>
            <a:spLocks noChangeArrowheads="1"/>
          </p:cNvSpPr>
          <p:nvPr/>
        </p:nvSpPr>
        <p:spPr bwMode="auto">
          <a:xfrm>
            <a:off x="2689934" y="1868488"/>
            <a:ext cx="3164767" cy="876301"/>
          </a:xfrm>
          <a:prstGeom prst="wedgeRoundRectCallout">
            <a:avLst>
              <a:gd name="adj1" fmla="val -60615"/>
              <a:gd name="adj2" fmla="val 106352"/>
              <a:gd name="adj3" fmla="val 16667"/>
            </a:avLst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36000" rIns="36000" bIns="36000"/>
          <a:lstStyle/>
          <a:p>
            <a:r>
              <a:rPr lang="hu-HU" sz="1600" dirty="0" smtClean="0">
                <a:solidFill>
                  <a:schemeClr val="tx1"/>
                </a:solidFill>
                <a:latin typeface="Calibri" panose="020F0502020204030204" pitchFamily="34" charset="0"/>
              </a:rPr>
              <a:t>Az üzemeltetési </a:t>
            </a:r>
            <a:r>
              <a:rPr lang="hu-HU" sz="1600" dirty="0">
                <a:solidFill>
                  <a:schemeClr val="tx1"/>
                </a:solidFill>
                <a:latin typeface="Calibri" panose="020F0502020204030204" pitchFamily="34" charset="0"/>
              </a:rPr>
              <a:t>költség, a nyomásveszteséggel </a:t>
            </a:r>
            <a:r>
              <a:rPr lang="hu-HU" sz="1600" dirty="0" smtClean="0">
                <a:solidFill>
                  <a:schemeClr val="tx1"/>
                </a:solidFill>
                <a:latin typeface="Calibri" panose="020F0502020204030204" pitchFamily="34" charset="0"/>
              </a:rPr>
              <a:t>arányos és így a csőátmérő növelésével csökken</a:t>
            </a:r>
            <a:endParaRPr lang="hu-HU" sz="16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89451" name="Freeform 11"/>
          <p:cNvSpPr>
            <a:spLocks/>
          </p:cNvSpPr>
          <p:nvPr/>
        </p:nvSpPr>
        <p:spPr bwMode="auto">
          <a:xfrm flipH="1">
            <a:off x="1784351" y="1714501"/>
            <a:ext cx="5602288" cy="3251201"/>
          </a:xfrm>
          <a:custGeom>
            <a:avLst/>
            <a:gdLst>
              <a:gd name="T0" fmla="*/ 0 w 3529"/>
              <a:gd name="T1" fmla="*/ 0 h 2048"/>
              <a:gd name="T2" fmla="*/ 457 w 3529"/>
              <a:gd name="T3" fmla="*/ 1097 h 2048"/>
              <a:gd name="T4" fmla="*/ 1518 w 3529"/>
              <a:gd name="T5" fmla="*/ 1773 h 2048"/>
              <a:gd name="T6" fmla="*/ 3529 w 3529"/>
              <a:gd name="T7" fmla="*/ 2048 h 20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529" h="2048">
                <a:moveTo>
                  <a:pt x="0" y="0"/>
                </a:moveTo>
                <a:cubicBezTo>
                  <a:pt x="102" y="400"/>
                  <a:pt x="204" y="801"/>
                  <a:pt x="457" y="1097"/>
                </a:cubicBezTo>
                <a:cubicBezTo>
                  <a:pt x="710" y="1393"/>
                  <a:pt x="1006" y="1615"/>
                  <a:pt x="1518" y="1773"/>
                </a:cubicBezTo>
                <a:cubicBezTo>
                  <a:pt x="2030" y="1931"/>
                  <a:pt x="2779" y="1989"/>
                  <a:pt x="3529" y="2048"/>
                </a:cubicBezTo>
              </a:path>
            </a:pathLst>
          </a:custGeom>
          <a:noFill/>
          <a:ln w="57150" cap="flat" cmpd="sng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189452" name="AutoShape 12"/>
          <p:cNvSpPr>
            <a:spLocks noChangeArrowheads="1"/>
          </p:cNvSpPr>
          <p:nvPr/>
        </p:nvSpPr>
        <p:spPr bwMode="auto">
          <a:xfrm>
            <a:off x="2840922" y="902493"/>
            <a:ext cx="2535940" cy="830264"/>
          </a:xfrm>
          <a:prstGeom prst="wedgeRoundRectCallout">
            <a:avLst>
              <a:gd name="adj1" fmla="val 121860"/>
              <a:gd name="adj2" fmla="val 109556"/>
              <a:gd name="adj3" fmla="val 16667"/>
            </a:avLst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36000" rIns="36000" bIns="36000"/>
          <a:lstStyle/>
          <a:p>
            <a:r>
              <a:rPr lang="hu-HU" sz="1600" dirty="0" smtClean="0">
                <a:solidFill>
                  <a:schemeClr val="tx1"/>
                </a:solidFill>
                <a:latin typeface="Calibri" panose="020F0502020204030204" pitchFamily="34" charset="0"/>
              </a:rPr>
              <a:t>A beruházási költség a csőátmérő növelésével progresszíven nő</a:t>
            </a:r>
            <a:endParaRPr lang="hu-HU" sz="16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89453" name="Line 13"/>
          <p:cNvSpPr>
            <a:spLocks noChangeShapeType="1"/>
          </p:cNvSpPr>
          <p:nvPr/>
        </p:nvSpPr>
        <p:spPr bwMode="auto">
          <a:xfrm>
            <a:off x="4595182" y="3425826"/>
            <a:ext cx="0" cy="2205038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189462" name="Text Box 22"/>
          <p:cNvSpPr txBox="1">
            <a:spLocks noChangeArrowheads="1"/>
          </p:cNvSpPr>
          <p:nvPr/>
        </p:nvSpPr>
        <p:spPr bwMode="auto">
          <a:xfrm>
            <a:off x="3455357" y="5661026"/>
            <a:ext cx="22796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b="1" i="1" dirty="0" err="1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hu-HU" b="1" i="1" baseline="-25000" dirty="0" err="1">
                <a:solidFill>
                  <a:schemeClr val="tx1"/>
                </a:solidFill>
                <a:latin typeface="Calibri" panose="020F0502020204030204" pitchFamily="34" charset="0"/>
              </a:rPr>
              <a:t>optimum</a:t>
            </a:r>
            <a:endParaRPr lang="hu-HU" b="1" i="1" baseline="-25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6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17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9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89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500"/>
                                        <p:tgtEl>
                                          <p:spTgt spid="189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189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9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89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89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89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89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500"/>
                                        <p:tgtEl>
                                          <p:spTgt spid="18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9448" grpId="0"/>
      <p:bldP spid="189444" grpId="0" animBg="1"/>
      <p:bldP spid="189445" grpId="0" animBg="1"/>
      <p:bldP spid="189447" grpId="0"/>
      <p:bldP spid="189449" grpId="0" animBg="1"/>
      <p:bldP spid="189450" grpId="0" animBg="1"/>
      <p:bldP spid="189451" grpId="0" animBg="1"/>
      <p:bldP spid="189452" grpId="0" animBg="1"/>
      <p:bldP spid="189453" grpId="0" animBg="1"/>
      <p:bldP spid="189462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Text Box 2"/>
          <p:cNvSpPr txBox="1">
            <a:spLocks noChangeArrowheads="1"/>
          </p:cNvSpPr>
          <p:nvPr/>
        </p:nvSpPr>
        <p:spPr bwMode="auto">
          <a:xfrm>
            <a:off x="457200" y="242888"/>
            <a:ext cx="819943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3600">
                <a:solidFill>
                  <a:srgbClr val="000000"/>
                </a:solidFill>
                <a:latin typeface="Calibri" panose="020F0502020204030204" pitchFamily="34" charset="0"/>
              </a:rPr>
              <a:t>Az optimális csőátmérő</a:t>
            </a:r>
          </a:p>
        </p:txBody>
      </p:sp>
      <p:sp>
        <p:nvSpPr>
          <p:cNvPr id="189448" name="Text Box 8"/>
          <p:cNvSpPr txBox="1">
            <a:spLocks noChangeArrowheads="1"/>
          </p:cNvSpPr>
          <p:nvPr/>
        </p:nvSpPr>
        <p:spPr bwMode="auto">
          <a:xfrm>
            <a:off x="784225" y="798513"/>
            <a:ext cx="13493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b="1" i="1">
                <a:solidFill>
                  <a:srgbClr val="000000"/>
                </a:solidFill>
                <a:latin typeface="Calibri" panose="020F0502020204030204" pitchFamily="34" charset="0"/>
              </a:rPr>
              <a:t>K (Ft)</a:t>
            </a:r>
          </a:p>
        </p:txBody>
      </p:sp>
      <p:sp>
        <p:nvSpPr>
          <p:cNvPr id="189444" name="Line 4"/>
          <p:cNvSpPr>
            <a:spLocks noChangeShapeType="1"/>
          </p:cNvSpPr>
          <p:nvPr/>
        </p:nvSpPr>
        <p:spPr bwMode="auto">
          <a:xfrm>
            <a:off x="1379538" y="5646739"/>
            <a:ext cx="648652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189445" name="Line 5"/>
          <p:cNvSpPr>
            <a:spLocks noChangeShapeType="1"/>
          </p:cNvSpPr>
          <p:nvPr/>
        </p:nvSpPr>
        <p:spPr bwMode="auto">
          <a:xfrm flipV="1">
            <a:off x="1379538" y="1393826"/>
            <a:ext cx="0" cy="426720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189447" name="Text Box 7"/>
          <p:cNvSpPr txBox="1">
            <a:spLocks noChangeArrowheads="1"/>
          </p:cNvSpPr>
          <p:nvPr/>
        </p:nvSpPr>
        <p:spPr bwMode="auto">
          <a:xfrm>
            <a:off x="7983538" y="5341939"/>
            <a:ext cx="406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b="1" i="1" dirty="0">
                <a:solidFill>
                  <a:srgbClr val="000000"/>
                </a:solidFill>
                <a:latin typeface="Calibri" panose="020F0502020204030204" pitchFamily="34" charset="0"/>
              </a:rPr>
              <a:t>d</a:t>
            </a:r>
          </a:p>
        </p:txBody>
      </p:sp>
      <p:sp>
        <p:nvSpPr>
          <p:cNvPr id="189449" name="Freeform 9"/>
          <p:cNvSpPr>
            <a:spLocks/>
          </p:cNvSpPr>
          <p:nvPr/>
        </p:nvSpPr>
        <p:spPr bwMode="auto">
          <a:xfrm>
            <a:off x="1770063" y="1728788"/>
            <a:ext cx="5602288" cy="3251201"/>
          </a:xfrm>
          <a:custGeom>
            <a:avLst/>
            <a:gdLst>
              <a:gd name="T0" fmla="*/ 0 w 3529"/>
              <a:gd name="T1" fmla="*/ 0 h 2048"/>
              <a:gd name="T2" fmla="*/ 457 w 3529"/>
              <a:gd name="T3" fmla="*/ 1097 h 2048"/>
              <a:gd name="T4" fmla="*/ 1518 w 3529"/>
              <a:gd name="T5" fmla="*/ 1773 h 2048"/>
              <a:gd name="T6" fmla="*/ 3529 w 3529"/>
              <a:gd name="T7" fmla="*/ 2048 h 20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529" h="2048">
                <a:moveTo>
                  <a:pt x="0" y="0"/>
                </a:moveTo>
                <a:cubicBezTo>
                  <a:pt x="102" y="400"/>
                  <a:pt x="204" y="801"/>
                  <a:pt x="457" y="1097"/>
                </a:cubicBezTo>
                <a:cubicBezTo>
                  <a:pt x="710" y="1393"/>
                  <a:pt x="1006" y="1615"/>
                  <a:pt x="1518" y="1773"/>
                </a:cubicBezTo>
                <a:cubicBezTo>
                  <a:pt x="2030" y="1931"/>
                  <a:pt x="2779" y="1989"/>
                  <a:pt x="3529" y="2048"/>
                </a:cubicBezTo>
              </a:path>
            </a:pathLst>
          </a:custGeom>
          <a:noFill/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189450" name="AutoShape 10"/>
          <p:cNvSpPr>
            <a:spLocks noChangeArrowheads="1"/>
          </p:cNvSpPr>
          <p:nvPr/>
        </p:nvSpPr>
        <p:spPr bwMode="auto">
          <a:xfrm>
            <a:off x="2689934" y="1868488"/>
            <a:ext cx="3164767" cy="876301"/>
          </a:xfrm>
          <a:prstGeom prst="wedgeRoundRectCallout">
            <a:avLst>
              <a:gd name="adj1" fmla="val -60615"/>
              <a:gd name="adj2" fmla="val 106352"/>
              <a:gd name="adj3" fmla="val 16667"/>
            </a:avLst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36000" rIns="36000" bIns="36000"/>
          <a:lstStyle/>
          <a:p>
            <a:r>
              <a:rPr lang="hu-HU" sz="16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Az üzemeltetési </a:t>
            </a:r>
            <a:r>
              <a:rPr lang="hu-HU" sz="1600" dirty="0">
                <a:solidFill>
                  <a:srgbClr val="000000"/>
                </a:solidFill>
                <a:latin typeface="Calibri" panose="020F0502020204030204" pitchFamily="34" charset="0"/>
              </a:rPr>
              <a:t>költség, a nyomásveszteséggel </a:t>
            </a:r>
            <a:r>
              <a:rPr lang="hu-HU" sz="16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arányos és így a csőátmérő növelésével csökken</a:t>
            </a:r>
            <a:endParaRPr lang="hu-HU" sz="16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89451" name="Freeform 11"/>
          <p:cNvSpPr>
            <a:spLocks/>
          </p:cNvSpPr>
          <p:nvPr/>
        </p:nvSpPr>
        <p:spPr bwMode="auto">
          <a:xfrm flipH="1">
            <a:off x="1784351" y="1714501"/>
            <a:ext cx="5602288" cy="3251201"/>
          </a:xfrm>
          <a:custGeom>
            <a:avLst/>
            <a:gdLst>
              <a:gd name="T0" fmla="*/ 0 w 3529"/>
              <a:gd name="T1" fmla="*/ 0 h 2048"/>
              <a:gd name="T2" fmla="*/ 457 w 3529"/>
              <a:gd name="T3" fmla="*/ 1097 h 2048"/>
              <a:gd name="T4" fmla="*/ 1518 w 3529"/>
              <a:gd name="T5" fmla="*/ 1773 h 2048"/>
              <a:gd name="T6" fmla="*/ 3529 w 3529"/>
              <a:gd name="T7" fmla="*/ 2048 h 20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529" h="2048">
                <a:moveTo>
                  <a:pt x="0" y="0"/>
                </a:moveTo>
                <a:cubicBezTo>
                  <a:pt x="102" y="400"/>
                  <a:pt x="204" y="801"/>
                  <a:pt x="457" y="1097"/>
                </a:cubicBezTo>
                <a:cubicBezTo>
                  <a:pt x="710" y="1393"/>
                  <a:pt x="1006" y="1615"/>
                  <a:pt x="1518" y="1773"/>
                </a:cubicBezTo>
                <a:cubicBezTo>
                  <a:pt x="2030" y="1931"/>
                  <a:pt x="2779" y="1989"/>
                  <a:pt x="3529" y="2048"/>
                </a:cubicBezTo>
              </a:path>
            </a:pathLst>
          </a:custGeom>
          <a:noFill/>
          <a:ln w="57150" cap="flat" cmpd="sng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189452" name="AutoShape 12"/>
          <p:cNvSpPr>
            <a:spLocks noChangeArrowheads="1"/>
          </p:cNvSpPr>
          <p:nvPr/>
        </p:nvSpPr>
        <p:spPr bwMode="auto">
          <a:xfrm>
            <a:off x="2840922" y="902493"/>
            <a:ext cx="2535940" cy="830264"/>
          </a:xfrm>
          <a:prstGeom prst="wedgeRoundRectCallout">
            <a:avLst>
              <a:gd name="adj1" fmla="val 121860"/>
              <a:gd name="adj2" fmla="val 109556"/>
              <a:gd name="adj3" fmla="val 16667"/>
            </a:avLst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36000" rIns="36000" bIns="36000"/>
          <a:lstStyle/>
          <a:p>
            <a:r>
              <a:rPr lang="hu-HU" sz="16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A beruházási költség a csőátmérő növelésével progresszíven nő</a:t>
            </a:r>
            <a:endParaRPr lang="hu-HU" sz="16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89453" name="Line 13"/>
          <p:cNvSpPr>
            <a:spLocks noChangeShapeType="1"/>
          </p:cNvSpPr>
          <p:nvPr/>
        </p:nvSpPr>
        <p:spPr bwMode="auto">
          <a:xfrm>
            <a:off x="4541914" y="3425826"/>
            <a:ext cx="0" cy="2205038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u-HU"/>
          </a:p>
        </p:txBody>
      </p:sp>
      <p:sp>
        <p:nvSpPr>
          <p:cNvPr id="189462" name="Text Box 22"/>
          <p:cNvSpPr txBox="1">
            <a:spLocks noChangeArrowheads="1"/>
          </p:cNvSpPr>
          <p:nvPr/>
        </p:nvSpPr>
        <p:spPr bwMode="auto">
          <a:xfrm>
            <a:off x="3455357" y="5661026"/>
            <a:ext cx="22796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b="1" i="1" dirty="0" err="1">
                <a:solidFill>
                  <a:srgbClr val="000000"/>
                </a:solidFill>
                <a:latin typeface="Calibri" panose="020F0502020204030204" pitchFamily="34" charset="0"/>
              </a:rPr>
              <a:t>d</a:t>
            </a:r>
            <a:r>
              <a:rPr lang="hu-HU" b="1" i="1" baseline="-25000" dirty="0" err="1">
                <a:solidFill>
                  <a:srgbClr val="000000"/>
                </a:solidFill>
                <a:latin typeface="Calibri" panose="020F0502020204030204" pitchFamily="34" charset="0"/>
              </a:rPr>
              <a:t>optimum</a:t>
            </a:r>
            <a:endParaRPr lang="hu-HU" b="1" i="1" baseline="-25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6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Dr. </a:t>
            </a:r>
            <a:r>
              <a:rPr lang="hu-HU" sz="1050" b="1" i="1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Író Béla</a:t>
            </a:r>
          </a:p>
        </p:txBody>
      </p:sp>
      <p:sp>
        <p:nvSpPr>
          <p:cNvPr id="17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Mechatronika és Gépszerkezettan Tanszék</a:t>
            </a:r>
          </a:p>
        </p:txBody>
      </p:sp>
      <p:sp>
        <p:nvSpPr>
          <p:cNvPr id="15" name="Text Box 9"/>
          <p:cNvSpPr txBox="1">
            <a:spLocks noChangeArrowheads="1"/>
          </p:cNvSpPr>
          <p:nvPr/>
        </p:nvSpPr>
        <p:spPr bwMode="auto">
          <a:xfrm>
            <a:off x="216694" y="2015153"/>
            <a:ext cx="8710612" cy="120032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  <a:extLst/>
        </p:spPr>
        <p:txBody>
          <a:bodyPr>
            <a:spAutoFit/>
          </a:bodyPr>
          <a:lstStyle/>
          <a:p>
            <a:r>
              <a:rPr lang="hu-HU" sz="2400" dirty="0" smtClean="0">
                <a:solidFill>
                  <a:schemeClr val="tx1"/>
                </a:solidFill>
              </a:rPr>
              <a:t>Az optimális csőátmérő számítással nem határozható meg, mivel a beruházási költségek túlzottan sok tényezőtől függenek!</a:t>
            </a:r>
            <a:endParaRPr lang="hu-H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8840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uiExpand="1" build="p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Text Box 2"/>
          <p:cNvSpPr txBox="1">
            <a:spLocks noChangeArrowheads="1"/>
          </p:cNvSpPr>
          <p:nvPr/>
        </p:nvSpPr>
        <p:spPr bwMode="auto">
          <a:xfrm>
            <a:off x="457200" y="290513"/>
            <a:ext cx="8199438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3600">
                <a:solidFill>
                  <a:schemeClr val="tx1"/>
                </a:solidFill>
                <a:latin typeface="Calibri" panose="020F0502020204030204" pitchFamily="34" charset="0"/>
              </a:rPr>
              <a:t>A csővezetéken történő szállítás esetén ajánlott sebességek</a:t>
            </a:r>
          </a:p>
        </p:txBody>
      </p:sp>
      <p:sp>
        <p:nvSpPr>
          <p:cNvPr id="190468" name="Text Box 4"/>
          <p:cNvSpPr txBox="1">
            <a:spLocks noChangeArrowheads="1"/>
          </p:cNvSpPr>
          <p:nvPr/>
        </p:nvSpPr>
        <p:spPr bwMode="auto">
          <a:xfrm>
            <a:off x="600075" y="1727200"/>
            <a:ext cx="7604125" cy="1801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41325" indent="-441325" algn="l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20713" algn="l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50000"/>
              </a:spcBef>
              <a:buFontTx/>
              <a:buChar char="•"/>
            </a:pPr>
            <a:r>
              <a:rPr lang="hu-HU" dirty="0">
                <a:latin typeface="Calibri" panose="020F0502020204030204" pitchFamily="34" charset="0"/>
              </a:rPr>
              <a:t>Folyadékok esetében: </a:t>
            </a:r>
            <a:r>
              <a:rPr lang="hu-HU" dirty="0" smtClean="0">
                <a:latin typeface="Calibri" panose="020F0502020204030204" pitchFamily="34" charset="0"/>
              </a:rPr>
              <a:t>c &lt; 3 </a:t>
            </a:r>
            <a:r>
              <a:rPr lang="hu-HU" i="1" dirty="0">
                <a:latin typeface="Calibri" panose="020F0502020204030204" pitchFamily="34" charset="0"/>
              </a:rPr>
              <a:t>m/s</a:t>
            </a:r>
            <a:r>
              <a:rPr lang="hu-HU" dirty="0">
                <a:latin typeface="Calibri" panose="020F0502020204030204" pitchFamily="34" charset="0"/>
              </a:rPr>
              <a:t>. </a:t>
            </a:r>
          </a:p>
          <a:p>
            <a:pPr algn="just">
              <a:spcBef>
                <a:spcPct val="50000"/>
              </a:spcBef>
            </a:pPr>
            <a:r>
              <a:rPr lang="hu-HU" dirty="0">
                <a:latin typeface="Calibri" panose="020F0502020204030204" pitchFamily="34" charset="0"/>
              </a:rPr>
              <a:t>	Igen nagy átmérők esetén </a:t>
            </a:r>
            <a:r>
              <a:rPr lang="hu-HU" dirty="0" err="1">
                <a:latin typeface="Calibri" panose="020F0502020204030204" pitchFamily="34" charset="0"/>
              </a:rPr>
              <a:t>max</a:t>
            </a:r>
            <a:r>
              <a:rPr lang="hu-HU" dirty="0">
                <a:latin typeface="Calibri" panose="020F0502020204030204" pitchFamily="34" charset="0"/>
              </a:rPr>
              <a:t>. 4-5 </a:t>
            </a:r>
            <a:r>
              <a:rPr lang="hu-HU" i="1" dirty="0">
                <a:latin typeface="Calibri" panose="020F0502020204030204" pitchFamily="34" charset="0"/>
              </a:rPr>
              <a:t>m/s</a:t>
            </a: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hu-HU" dirty="0">
                <a:latin typeface="Calibri" panose="020F0502020204030204" pitchFamily="34" charset="0"/>
              </a:rPr>
              <a:t>Gázok esetében: </a:t>
            </a:r>
            <a:r>
              <a:rPr lang="hu-HU" dirty="0" smtClean="0">
                <a:latin typeface="Calibri" panose="020F0502020204030204" pitchFamily="34" charset="0"/>
              </a:rPr>
              <a:t>c &lt; 20 </a:t>
            </a:r>
            <a:r>
              <a:rPr lang="hu-HU" i="1" dirty="0">
                <a:latin typeface="Calibri" panose="020F0502020204030204" pitchFamily="34" charset="0"/>
              </a:rPr>
              <a:t>m/s</a:t>
            </a:r>
            <a:r>
              <a:rPr lang="hu-HU" dirty="0"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190469" name="Text Box 5"/>
          <p:cNvSpPr txBox="1">
            <a:spLocks noChangeArrowheads="1"/>
          </p:cNvSpPr>
          <p:nvPr/>
        </p:nvSpPr>
        <p:spPr bwMode="auto">
          <a:xfrm>
            <a:off x="228600" y="3887788"/>
            <a:ext cx="8672513" cy="212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962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Az ajánlások figyelembevételével meghatározott csőátmérők – az esetek többségében – nem lesznek túlzottan nagyok és a keletkező nyomásveszteség is mérsékelt marad!</a:t>
            </a:r>
          </a:p>
          <a:p>
            <a:r>
              <a:rPr lang="hu-HU" sz="2400" dirty="0">
                <a:solidFill>
                  <a:schemeClr val="tx1"/>
                </a:solidFill>
                <a:latin typeface="Calibri" panose="020F0502020204030204" pitchFamily="34" charset="0"/>
              </a:rPr>
              <a:t>Az aránytalanuk kicsire adódó átmérő nyugodtan növelhető az ésszerűség határain belül!</a:t>
            </a:r>
          </a:p>
        </p:txBody>
      </p:sp>
      <p:sp>
        <p:nvSpPr>
          <p:cNvPr id="7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8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04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04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04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04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04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04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04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04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04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04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04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04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04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04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04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0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0466" grpId="0" build="p"/>
      <p:bldP spid="190468" grpId="0" uiExpand="1" build="p"/>
      <p:bldP spid="190469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11138"/>
            <a:ext cx="8229600" cy="708025"/>
          </a:xfrm>
        </p:spPr>
        <p:txBody>
          <a:bodyPr/>
          <a:lstStyle/>
          <a:p>
            <a:r>
              <a:rPr lang="hu-HU" sz="4000">
                <a:solidFill>
                  <a:schemeClr val="tx1"/>
                </a:solidFill>
                <a:latin typeface="Calibri" panose="020F0502020204030204" pitchFamily="34" charset="0"/>
              </a:rPr>
              <a:t>Ellenőrző kérdések (1)</a:t>
            </a:r>
          </a:p>
        </p:txBody>
      </p:sp>
      <p:sp>
        <p:nvSpPr>
          <p:cNvPr id="193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7975" y="992188"/>
            <a:ext cx="8637588" cy="5019675"/>
          </a:xfrm>
        </p:spPr>
        <p:txBody>
          <a:bodyPr/>
          <a:lstStyle/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hu-HU" sz="2400" dirty="0">
                <a:latin typeface="Calibri" panose="020F0502020204030204" pitchFamily="34" charset="0"/>
              </a:rPr>
              <a:t>Mivel foglalkozik a hidraulika?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hu-HU" sz="2400" dirty="0">
                <a:latin typeface="Calibri" panose="020F0502020204030204" pitchFamily="34" charset="0"/>
              </a:rPr>
              <a:t>Miért alkalmaznak a valóságos közegek tanulmányozására a legtöbb esetben kísérleti módszereket?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hu-HU" sz="2400" dirty="0">
                <a:latin typeface="Calibri" panose="020F0502020204030204" pitchFamily="34" charset="0"/>
              </a:rPr>
              <a:t>Milyen feltételeket kell teljesíteni egy áramlástani modellkísérlet elvégzésékor?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hu-HU" sz="2400" dirty="0">
                <a:latin typeface="Calibri" panose="020F0502020204030204" pitchFamily="34" charset="0"/>
              </a:rPr>
              <a:t>Mit értünk áramlástani hasonlóság alatt?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hu-HU" sz="2400" dirty="0">
                <a:latin typeface="Calibri" panose="020F0502020204030204" pitchFamily="34" charset="0"/>
              </a:rPr>
              <a:t>Hogyan biztosítható a két áramlás áramlástani hasonlósága?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hu-HU" sz="2400" dirty="0" smtClean="0">
                <a:latin typeface="Calibri" panose="020F0502020204030204" pitchFamily="34" charset="0"/>
              </a:rPr>
              <a:t>Milyen áramlástani </a:t>
            </a:r>
            <a:r>
              <a:rPr lang="hu-HU" sz="2400" dirty="0" err="1" smtClean="0">
                <a:latin typeface="Calibri" panose="020F0502020204030204" pitchFamily="34" charset="0"/>
              </a:rPr>
              <a:t>szempontól</a:t>
            </a:r>
            <a:r>
              <a:rPr lang="hu-HU" sz="2400" dirty="0" smtClean="0">
                <a:latin typeface="Calibri" panose="020F0502020204030204" pitchFamily="34" charset="0"/>
              </a:rPr>
              <a:t> fontosabb hasonlósági kritériumokat ismer? Melyiket hogyan kell meghatározni?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hu-HU" sz="2400" dirty="0" smtClean="0">
                <a:latin typeface="Calibri" panose="020F0502020204030204" pitchFamily="34" charset="0"/>
              </a:rPr>
              <a:t>Mi </a:t>
            </a:r>
            <a:r>
              <a:rPr lang="hu-HU" sz="2400" dirty="0">
                <a:latin typeface="Calibri" panose="020F0502020204030204" pitchFamily="34" charset="0"/>
              </a:rPr>
              <a:t>a Reynolds-szám és hogyan kell kiszámítani?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hu-HU" sz="2400" dirty="0">
                <a:latin typeface="Calibri" panose="020F0502020204030204" pitchFamily="34" charset="0"/>
              </a:rPr>
              <a:t>Mi a </a:t>
            </a:r>
            <a:r>
              <a:rPr lang="hu-HU" sz="2400" dirty="0" err="1">
                <a:latin typeface="Calibri" panose="020F0502020204030204" pitchFamily="34" charset="0"/>
              </a:rPr>
              <a:t>Froude-szám</a:t>
            </a:r>
            <a:r>
              <a:rPr lang="hu-HU" sz="2400" dirty="0">
                <a:latin typeface="Calibri" panose="020F0502020204030204" pitchFamily="34" charset="0"/>
              </a:rPr>
              <a:t> és hogyan kell kiszámítani?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hu-HU" sz="2400" dirty="0">
                <a:latin typeface="Calibri" panose="020F0502020204030204" pitchFamily="34" charset="0"/>
              </a:rPr>
              <a:t>Mit kell nyomásveszteség alatt érteni?</a:t>
            </a:r>
          </a:p>
        </p:txBody>
      </p:sp>
      <p:sp>
        <p:nvSpPr>
          <p:cNvPr id="6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935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935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935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935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35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35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3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3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3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3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3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3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3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3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3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3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3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3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3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3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3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3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93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93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35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935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935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935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935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935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935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935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935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3538" grpId="0"/>
      <p:bldP spid="193539" grpId="0" build="p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11138"/>
            <a:ext cx="8229600" cy="708025"/>
          </a:xfrm>
        </p:spPr>
        <p:txBody>
          <a:bodyPr/>
          <a:lstStyle/>
          <a:p>
            <a:r>
              <a:rPr lang="hu-HU" sz="4000">
                <a:solidFill>
                  <a:schemeClr val="tx1"/>
                </a:solidFill>
                <a:latin typeface="Calibri" panose="020F0502020204030204" pitchFamily="34" charset="0"/>
              </a:rPr>
              <a:t>Ellenőrző kérdések (2)</a:t>
            </a:r>
          </a:p>
        </p:txBody>
      </p:sp>
      <p:sp>
        <p:nvSpPr>
          <p:cNvPr id="194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7975" y="992188"/>
            <a:ext cx="8637588" cy="5019675"/>
          </a:xfrm>
        </p:spPr>
        <p:txBody>
          <a:bodyPr/>
          <a:lstStyle/>
          <a:p>
            <a:pPr marL="609600" indent="-609600">
              <a:lnSpc>
                <a:spcPct val="80000"/>
              </a:lnSpc>
              <a:buFontTx/>
              <a:buAutoNum type="arabicPeriod" startAt="10"/>
            </a:pPr>
            <a:r>
              <a:rPr lang="hu-HU" sz="2400">
                <a:latin typeface="Calibri" panose="020F0502020204030204" pitchFamily="34" charset="0"/>
              </a:rPr>
              <a:t>Írja fel a valóságos közegek egyenes csövekben lezajló áramlása során keletkező nyomásveszteség kiszámítására szolgáló összefüggést?</a:t>
            </a:r>
          </a:p>
          <a:p>
            <a:pPr marL="609600" indent="-609600">
              <a:lnSpc>
                <a:spcPct val="80000"/>
              </a:lnSpc>
              <a:buFontTx/>
              <a:buAutoNum type="arabicPeriod" startAt="10"/>
            </a:pPr>
            <a:r>
              <a:rPr lang="hu-HU" sz="2400">
                <a:latin typeface="Calibri" panose="020F0502020204030204" pitchFamily="34" charset="0"/>
              </a:rPr>
              <a:t>Mi a csősúrlódási tényező? Mitől függ az értéke?</a:t>
            </a:r>
          </a:p>
          <a:p>
            <a:pPr marL="609600" indent="-609600">
              <a:lnSpc>
                <a:spcPct val="80000"/>
              </a:lnSpc>
              <a:buFontTx/>
              <a:buAutoNum type="arabicPeriod" startAt="10"/>
            </a:pPr>
            <a:r>
              <a:rPr lang="hu-HU" sz="2400">
                <a:latin typeface="Calibri" panose="020F0502020204030204" pitchFamily="34" charset="0"/>
              </a:rPr>
              <a:t>Mit kell hidraulikailag sima cső alatt érteni?</a:t>
            </a:r>
          </a:p>
          <a:p>
            <a:pPr marL="609600" indent="-609600">
              <a:lnSpc>
                <a:spcPct val="80000"/>
              </a:lnSpc>
              <a:buFontTx/>
              <a:buAutoNum type="arabicPeriod" startAt="10"/>
            </a:pPr>
            <a:r>
              <a:rPr lang="hu-HU" sz="2400">
                <a:latin typeface="Calibri" panose="020F0502020204030204" pitchFamily="34" charset="0"/>
              </a:rPr>
              <a:t>Igaz-e az, hogy ugyanaz a csővezeték hidraulikai szempontból érdesnek vagy simának is tekinthető? Mit értünk áramlástani hasonlóság alatt?</a:t>
            </a:r>
          </a:p>
          <a:p>
            <a:pPr marL="609600" indent="-609600">
              <a:lnSpc>
                <a:spcPct val="80000"/>
              </a:lnSpc>
              <a:buFontTx/>
              <a:buAutoNum type="arabicPeriod" startAt="10"/>
            </a:pPr>
            <a:r>
              <a:rPr lang="hu-HU" sz="2400">
                <a:latin typeface="Calibri" panose="020F0502020204030204" pitchFamily="34" charset="0"/>
              </a:rPr>
              <a:t>Milyen legfontosabb tulajdonságai vannak a lamináris áramlásnak?</a:t>
            </a:r>
          </a:p>
          <a:p>
            <a:pPr marL="609600" indent="-609600">
              <a:lnSpc>
                <a:spcPct val="80000"/>
              </a:lnSpc>
              <a:buFontTx/>
              <a:buAutoNum type="arabicPeriod" startAt="10"/>
            </a:pPr>
            <a:r>
              <a:rPr lang="hu-HU" sz="2400">
                <a:latin typeface="Calibri" panose="020F0502020204030204" pitchFamily="34" charset="0"/>
              </a:rPr>
              <a:t>Milyen legfontosabb tulajdonságai vannak a turbulens áramlásnak?</a:t>
            </a:r>
          </a:p>
          <a:p>
            <a:pPr marL="609600" indent="-609600">
              <a:lnSpc>
                <a:spcPct val="80000"/>
              </a:lnSpc>
              <a:buFontTx/>
              <a:buAutoNum type="arabicPeriod" startAt="10"/>
            </a:pPr>
            <a:r>
              <a:rPr lang="hu-HU" sz="2400">
                <a:latin typeface="Calibri" panose="020F0502020204030204" pitchFamily="34" charset="0"/>
              </a:rPr>
              <a:t>Rajzolja fel egy csővezeték valamely keresztmetszetében a sebességeloszlást lamináris áramlás esetére! Fűzzön magyarázatot a vázlathoz!</a:t>
            </a:r>
          </a:p>
        </p:txBody>
      </p:sp>
      <p:sp>
        <p:nvSpPr>
          <p:cNvPr id="6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945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945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945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94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45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4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4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94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94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45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945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945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2" grpId="0"/>
      <p:bldP spid="194563" grpId="0" build="p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11138"/>
            <a:ext cx="8229600" cy="708025"/>
          </a:xfrm>
        </p:spPr>
        <p:txBody>
          <a:bodyPr/>
          <a:lstStyle/>
          <a:p>
            <a:r>
              <a:rPr lang="hu-HU" sz="4000">
                <a:solidFill>
                  <a:schemeClr val="tx1"/>
                </a:solidFill>
                <a:latin typeface="Calibri" panose="020F0502020204030204" pitchFamily="34" charset="0"/>
              </a:rPr>
              <a:t>Ellenőrző kérdések (3)</a:t>
            </a:r>
          </a:p>
        </p:txBody>
      </p:sp>
      <p:sp>
        <p:nvSpPr>
          <p:cNvPr id="195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7975" y="992188"/>
            <a:ext cx="8637588" cy="5019675"/>
          </a:xfrm>
        </p:spPr>
        <p:txBody>
          <a:bodyPr/>
          <a:lstStyle/>
          <a:p>
            <a:pPr marL="609600" indent="-609600">
              <a:lnSpc>
                <a:spcPct val="80000"/>
              </a:lnSpc>
              <a:buFontTx/>
              <a:buAutoNum type="arabicPeriod" startAt="17"/>
            </a:pPr>
            <a:r>
              <a:rPr lang="hu-HU" sz="2400">
                <a:latin typeface="Calibri" panose="020F0502020204030204" pitchFamily="34" charset="0"/>
              </a:rPr>
              <a:t>Rajzolja fel egy csővezeték valamely keresztmetszetében a sebességeloszlást turbulens áramlás esetére! Fűzzön magyarázatot a vázlathoz!</a:t>
            </a:r>
          </a:p>
          <a:p>
            <a:pPr marL="609600" indent="-609600">
              <a:lnSpc>
                <a:spcPct val="80000"/>
              </a:lnSpc>
              <a:buFontTx/>
              <a:buAutoNum type="arabicPeriod" startAt="17"/>
            </a:pPr>
            <a:r>
              <a:rPr lang="hu-HU" sz="2400">
                <a:latin typeface="Calibri" panose="020F0502020204030204" pitchFamily="34" charset="0"/>
              </a:rPr>
              <a:t>Milyen általános felépítésű összefüggés szerint számítható a különböző csővezetéki elemek nyomásvesztesége?</a:t>
            </a:r>
          </a:p>
          <a:p>
            <a:pPr marL="609600" indent="-609600">
              <a:lnSpc>
                <a:spcPct val="80000"/>
              </a:lnSpc>
              <a:buFontTx/>
              <a:buAutoNum type="arabicPeriod" startAt="17"/>
            </a:pPr>
            <a:r>
              <a:rPr lang="hu-HU" sz="2400">
                <a:latin typeface="Calibri" panose="020F0502020204030204" pitchFamily="34" charset="0"/>
              </a:rPr>
              <a:t>Hogyan igazolható, hogy a csővezetéken keletkező nyomásveszteség a térfogatáram négyzetével arányos?</a:t>
            </a:r>
          </a:p>
          <a:p>
            <a:pPr marL="609600" indent="-609600">
              <a:lnSpc>
                <a:spcPct val="80000"/>
              </a:lnSpc>
              <a:buFontTx/>
              <a:buAutoNum type="arabicPeriod" startAt="17"/>
            </a:pPr>
            <a:r>
              <a:rPr lang="hu-HU" sz="2400">
                <a:latin typeface="Calibri" panose="020F0502020204030204" pitchFamily="34" charset="0"/>
              </a:rPr>
              <a:t>Mi a forrása a nyomásveszteségnek egy csővezetéki elem esetében? </a:t>
            </a:r>
          </a:p>
          <a:p>
            <a:pPr marL="609600" indent="-609600">
              <a:lnSpc>
                <a:spcPct val="80000"/>
              </a:lnSpc>
              <a:buFontTx/>
              <a:buAutoNum type="arabicPeriod" startAt="17"/>
            </a:pPr>
            <a:r>
              <a:rPr lang="hu-HU" sz="2400">
                <a:latin typeface="Calibri" panose="020F0502020204030204" pitchFamily="34" charset="0"/>
              </a:rPr>
              <a:t>Miért lényegesen kisebb egy gömbcsap esetén  a nyomásveszteség, mint egy szelep esetében?</a:t>
            </a:r>
          </a:p>
          <a:p>
            <a:pPr marL="609600" indent="-609600">
              <a:lnSpc>
                <a:spcPct val="80000"/>
              </a:lnSpc>
              <a:buFontTx/>
              <a:buAutoNum type="arabicPeriod" startAt="17"/>
            </a:pPr>
            <a:r>
              <a:rPr lang="hu-HU" sz="2400">
                <a:latin typeface="Calibri" panose="020F0502020204030204" pitchFamily="34" charset="0"/>
              </a:rPr>
              <a:t>Hogyan változik a beruházási és az üzemeltetési költség a csővezeték átmérője függvényében?</a:t>
            </a:r>
          </a:p>
          <a:p>
            <a:pPr marL="609600" indent="-609600">
              <a:lnSpc>
                <a:spcPct val="80000"/>
              </a:lnSpc>
              <a:buFontTx/>
              <a:buAutoNum type="arabicPeriod" startAt="17"/>
            </a:pPr>
            <a:r>
              <a:rPr lang="hu-HU" sz="2400">
                <a:latin typeface="Calibri" panose="020F0502020204030204" pitchFamily="34" charset="0"/>
              </a:rPr>
              <a:t>Mi a szállítómagasság és mi a veszteségmagasság?</a:t>
            </a:r>
          </a:p>
        </p:txBody>
      </p:sp>
      <p:sp>
        <p:nvSpPr>
          <p:cNvPr id="6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955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955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955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955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55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55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5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5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5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5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5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5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5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5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5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5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5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5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55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55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55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55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955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955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55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955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955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5586" grpId="0"/>
      <p:bldP spid="195587" grpId="0" build="p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11138"/>
            <a:ext cx="8229600" cy="708025"/>
          </a:xfrm>
        </p:spPr>
        <p:txBody>
          <a:bodyPr/>
          <a:lstStyle/>
          <a:p>
            <a:r>
              <a:rPr lang="hu-HU" sz="4000">
                <a:solidFill>
                  <a:schemeClr val="tx1"/>
                </a:solidFill>
                <a:latin typeface="Calibri" panose="020F0502020204030204" pitchFamily="34" charset="0"/>
              </a:rPr>
              <a:t>Ellenőrző kérdések (4)</a:t>
            </a:r>
          </a:p>
        </p:txBody>
      </p:sp>
      <p:sp>
        <p:nvSpPr>
          <p:cNvPr id="196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7975" y="992188"/>
            <a:ext cx="8637588" cy="4751387"/>
          </a:xfrm>
        </p:spPr>
        <p:txBody>
          <a:bodyPr/>
          <a:lstStyle/>
          <a:p>
            <a:pPr marL="609600" indent="-609600">
              <a:lnSpc>
                <a:spcPct val="80000"/>
              </a:lnSpc>
              <a:buFontTx/>
              <a:buAutoNum type="arabicPeriod" startAt="24"/>
            </a:pPr>
            <a:r>
              <a:rPr lang="hu-HU" sz="2400" dirty="0">
                <a:latin typeface="Calibri" panose="020F0502020204030204" pitchFamily="34" charset="0"/>
              </a:rPr>
              <a:t>Hogyan állapítható meg mérési eredmények alapján a valóságos közeg áramlásának iránya egy zárt csővezeték esetében?</a:t>
            </a:r>
          </a:p>
          <a:p>
            <a:pPr marL="609600" indent="-609600">
              <a:lnSpc>
                <a:spcPct val="80000"/>
              </a:lnSpc>
              <a:buFontTx/>
              <a:buAutoNum type="arabicPeriod" startAt="24"/>
            </a:pPr>
            <a:r>
              <a:rPr lang="hu-HU" sz="2400" dirty="0">
                <a:latin typeface="Calibri" panose="020F0502020204030204" pitchFamily="34" charset="0"/>
              </a:rPr>
              <a:t>Miért nem lehet ideális közeg esetében semmiféle számítási módszerrel sem megállapítani az áramlás irányát?</a:t>
            </a:r>
          </a:p>
          <a:p>
            <a:pPr marL="609600" indent="-609600">
              <a:lnSpc>
                <a:spcPct val="80000"/>
              </a:lnSpc>
              <a:buFontTx/>
              <a:buAutoNum type="arabicPeriod" startAt="24"/>
            </a:pPr>
            <a:r>
              <a:rPr lang="hu-HU" sz="2400" dirty="0">
                <a:latin typeface="Calibri" panose="020F0502020204030204" pitchFamily="34" charset="0"/>
              </a:rPr>
              <a:t>Mit értenek </a:t>
            </a:r>
            <a:r>
              <a:rPr lang="hu-HU" sz="2400" dirty="0" err="1">
                <a:latin typeface="Calibri" panose="020F0502020204030204" pitchFamily="34" charset="0"/>
              </a:rPr>
              <a:t>diffúzorhatásfok</a:t>
            </a:r>
            <a:r>
              <a:rPr lang="hu-HU" sz="2400" dirty="0">
                <a:latin typeface="Calibri" panose="020F0502020204030204" pitchFamily="34" charset="0"/>
              </a:rPr>
              <a:t> alatt és hogyan függ össze a </a:t>
            </a:r>
            <a:r>
              <a:rPr lang="hu-HU" sz="2400" dirty="0" err="1">
                <a:latin typeface="Calibri" panose="020F0502020204030204" pitchFamily="34" charset="0"/>
              </a:rPr>
              <a:t>diffúzor</a:t>
            </a:r>
            <a:r>
              <a:rPr lang="hu-HU" sz="2400" dirty="0">
                <a:latin typeface="Calibri" panose="020F0502020204030204" pitchFamily="34" charset="0"/>
              </a:rPr>
              <a:t> veszteségtényezőjével?</a:t>
            </a:r>
          </a:p>
          <a:p>
            <a:pPr marL="609600" indent="-609600">
              <a:lnSpc>
                <a:spcPct val="80000"/>
              </a:lnSpc>
              <a:buFontTx/>
              <a:buAutoNum type="arabicPeriod" startAt="24"/>
            </a:pPr>
            <a:r>
              <a:rPr lang="hu-HU" sz="2400" dirty="0">
                <a:latin typeface="Calibri" panose="020F0502020204030204" pitchFamily="34" charset="0"/>
              </a:rPr>
              <a:t>Mit értünk leválás alatt valóságos közegek áramlása esetén? </a:t>
            </a:r>
          </a:p>
          <a:p>
            <a:pPr marL="609600" indent="-609600">
              <a:lnSpc>
                <a:spcPct val="80000"/>
              </a:lnSpc>
              <a:buFontTx/>
              <a:buAutoNum type="arabicPeriod" startAt="24"/>
            </a:pPr>
            <a:r>
              <a:rPr lang="hu-HU" sz="2400" dirty="0">
                <a:latin typeface="Calibri" panose="020F0502020204030204" pitchFamily="34" charset="0"/>
              </a:rPr>
              <a:t>Milyen esetben következhet be valóságos közegek áramlása esetén leválás?</a:t>
            </a:r>
          </a:p>
          <a:p>
            <a:pPr marL="609600" indent="-609600">
              <a:lnSpc>
                <a:spcPct val="80000"/>
              </a:lnSpc>
              <a:buFontTx/>
              <a:buAutoNum type="arabicPeriod" startAt="24"/>
            </a:pPr>
            <a:r>
              <a:rPr lang="hu-HU" sz="2400" dirty="0">
                <a:latin typeface="Calibri" panose="020F0502020204030204" pitchFamily="34" charset="0"/>
              </a:rPr>
              <a:t>Hogyan kerülhető el a leválás kialakulása valóságos közegek </a:t>
            </a:r>
            <a:r>
              <a:rPr lang="hu-HU" sz="2400" dirty="0" err="1">
                <a:latin typeface="Calibri" panose="020F0502020204030204" pitchFamily="34" charset="0"/>
              </a:rPr>
              <a:t>diffúzorban</a:t>
            </a:r>
            <a:r>
              <a:rPr lang="hu-HU" sz="2400" dirty="0">
                <a:latin typeface="Calibri" panose="020F0502020204030204" pitchFamily="34" charset="0"/>
              </a:rPr>
              <a:t> történő áramlása során?</a:t>
            </a:r>
          </a:p>
        </p:txBody>
      </p:sp>
      <p:sp>
        <p:nvSpPr>
          <p:cNvPr id="6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Hő- és Áramlástan I.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Dr. </a:t>
            </a:r>
            <a:r>
              <a:rPr lang="hu-HU" sz="1050" b="1" i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Író Béla</a:t>
            </a:r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00563" y="6245225"/>
            <a:ext cx="3816350" cy="476250"/>
          </a:xfrm>
        </p:spPr>
        <p:txBody>
          <a:bodyPr/>
          <a:lstStyle>
            <a:lvl1pPr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962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SZE-MTK</a:t>
            </a:r>
          </a:p>
          <a:p>
            <a:pPr eaLnBrk="1" hangingPunct="1">
              <a:defRPr/>
            </a:pPr>
            <a:r>
              <a:rPr lang="hu-HU" sz="105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Mechatronika és Gépszerkezettan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966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966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966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966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66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66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6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6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6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6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6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6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6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6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6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6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6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6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6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6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6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66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966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966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6610" grpId="0"/>
      <p:bldP spid="196611" grpId="0" build="p"/>
    </p:bldLst>
  </p:timing>
</p:sld>
</file>

<file path=ppt/theme/theme1.xml><?xml version="1.0" encoding="utf-8"?>
<a:theme xmlns:a="http://schemas.openxmlformats.org/drawingml/2006/main" name="1_Alapértelmezett terv">
  <a:themeElements>
    <a:clrScheme name="1_Alapértelmezett terv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Alapértelmezett terv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rgbClr val="FF9623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hu-HU" sz="2800" b="0" i="0" u="none" strike="noStrike" cap="none" normalizeH="0" baseline="0" smtClean="0">
            <a:ln>
              <a:noFill/>
            </a:ln>
            <a:solidFill>
              <a:srgbClr val="FF9623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rgbClr val="FF9623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hu-HU" sz="2800" b="0" i="0" u="none" strike="noStrike" cap="none" normalizeH="0" baseline="0" smtClean="0">
            <a:ln>
              <a:noFill/>
            </a:ln>
            <a:solidFill>
              <a:srgbClr val="FF9623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1_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5565</TotalTime>
  <Words>3494</Words>
  <Application>Microsoft Office PowerPoint</Application>
  <PresentationFormat>Diavetítés a képernyőre (4:3 oldalarány)</PresentationFormat>
  <Paragraphs>613</Paragraphs>
  <Slides>62</Slides>
  <Notes>1</Notes>
  <HiddenSlides>0</HiddenSlides>
  <MMClips>0</MMClips>
  <ScaleCrop>false</ScaleCrop>
  <HeadingPairs>
    <vt:vector size="8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Beágyazott OLE kiszolgálók</vt:lpstr>
      </vt:variant>
      <vt:variant>
        <vt:i4>2</vt:i4>
      </vt:variant>
      <vt:variant>
        <vt:lpstr>Diacímek</vt:lpstr>
      </vt:variant>
      <vt:variant>
        <vt:i4>62</vt:i4>
      </vt:variant>
    </vt:vector>
  </HeadingPairs>
  <TitlesOfParts>
    <vt:vector size="69" baseType="lpstr">
      <vt:lpstr>Arial</vt:lpstr>
      <vt:lpstr>Calibri</vt:lpstr>
      <vt:lpstr>Times New Roman</vt:lpstr>
      <vt:lpstr>Wingdings</vt:lpstr>
      <vt:lpstr>1_Alapértelmezett terv</vt:lpstr>
      <vt:lpstr>Egyenlet</vt:lpstr>
      <vt:lpstr>Equation</vt:lpstr>
      <vt:lpstr>Veszteséges áramlás (Hidraulika)</vt:lpstr>
      <vt:lpstr>A hidraulika tárgya</vt:lpstr>
      <vt:lpstr>Modell kísérletek</vt:lpstr>
      <vt:lpstr>Geometriai hasonlóság</vt:lpstr>
      <vt:lpstr>Áramlástani hasonlóság</vt:lpstr>
      <vt:lpstr>Az áramlásokat meghatározó domináns erők</vt:lpstr>
      <vt:lpstr>Mely alapvető fizikai mennyiségekkel arányosak az áramló közeg térfogategységére ható legfontosabb erők?</vt:lpstr>
      <vt:lpstr>Az áramlástani hasonlóság teljesüléséhez az egyes erők egymáshoz való viszonyát kell vizsgálni!</vt:lpstr>
      <vt:lpstr>Az áramlástani hasonlóság teljesüléséhez az egyes erők egymáshoz való viszonyát kell vizsgálni!</vt:lpstr>
      <vt:lpstr>A veszteséges Bernoulli-egyenlet és a nyomásveszteség</vt:lpstr>
      <vt:lpstr>PowerPoint bemutató</vt:lpstr>
      <vt:lpstr>A nyomásveszteség kiszámítására alkalmas összefüggés felállítása a dimenzió analízis módszerével</vt:lpstr>
      <vt:lpstr>PowerPoint bemutató</vt:lpstr>
      <vt:lpstr>PowerPoint bemutató</vt:lpstr>
      <vt:lpstr>A hatványkitevők alapján felírt lineáris egyenletrendszer</vt:lpstr>
      <vt:lpstr>A lineáris egyenletrendszer megoldása</vt:lpstr>
      <vt:lpstr>PowerPoint bemutató</vt:lpstr>
      <vt:lpstr>PowerPoint bemutató</vt:lpstr>
      <vt:lpstr>A csősúrlódási tényező fizikai jelentése és meghatározása</vt:lpstr>
      <vt:lpstr>PowerPoint bemutató</vt:lpstr>
      <vt:lpstr>Az átlagsebesség és a maximális sebesség lamináris áramlásban</vt:lpstr>
      <vt:lpstr>PowerPoint bemutató</vt:lpstr>
      <vt:lpstr>Sebességprofil lamináris áramlás esetén</vt:lpstr>
      <vt:lpstr>PowerPoint bemutató</vt:lpstr>
      <vt:lpstr>PowerPoint bemutató</vt:lpstr>
      <vt:lpstr>PowerPoint bemutató</vt:lpstr>
      <vt:lpstr>Sebességprofil turbulens áramlás esetén</vt:lpstr>
      <vt:lpstr>A sebességprofil alakulása a lamináris áramlásból turbulens áramlásba történő átmenet során</vt:lpstr>
      <vt:lpstr>A sebességprofil alakulása a lamináris áramlásból turbulens áramlásba történő átmenet során</vt:lpstr>
      <vt:lpstr>A sebességprofil alakulása a lamináris áramlásból turbulens áramlásba történő átmenet során</vt:lpstr>
      <vt:lpstr>A sebességprofil alakulása a lamináris áramlásból turbulens áramlásba történő átmenet során</vt:lpstr>
      <vt:lpstr>A sebességprofil alakulása a lamináris áramlásból turbulens áramlásba történő átmenet során</vt:lpstr>
      <vt:lpstr>A csősúrlódási tényező meghatározására leggyakrabban használt empirikus összefüggések turbulens áramlás esetén</vt:lpstr>
      <vt:lpstr>A hidraulikailag sima és a hidraulikailag érdes cső közötti határ</vt:lpstr>
      <vt:lpstr>PowerPoint bemutató</vt:lpstr>
      <vt:lpstr>A Dupuit-féle állandó</vt:lpstr>
      <vt:lpstr>A nyomásveszteség és a csőátmérő kapcsolata</vt:lpstr>
      <vt:lpstr>A csővezetéki elemeken, berendezéseken keletkező nyomásveszteség számítása</vt:lpstr>
      <vt:lpstr>Csőívek</vt:lpstr>
      <vt:lpstr>PowerPoint bemutató</vt:lpstr>
      <vt:lpstr>Diffúzorok - konfúzorok</vt:lpstr>
      <vt:lpstr>A leválás kialakulása diffúzorban</vt:lpstr>
      <vt:lpstr>A diffúzor-hatásfok és a diffúzor veszteség-tényezője</vt:lpstr>
      <vt:lpstr>Elzáró és szabályozó szerelvények</vt:lpstr>
      <vt:lpstr>Szelepek</vt:lpstr>
      <vt:lpstr>Szelepek előnyei hátrányai</vt:lpstr>
      <vt:lpstr>Tolózárak</vt:lpstr>
      <vt:lpstr>Tolózárak</vt:lpstr>
      <vt:lpstr>Csapok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Ellenőrző kérdések (1)</vt:lpstr>
      <vt:lpstr>Ellenőrző kérdések (2)</vt:lpstr>
      <vt:lpstr>Ellenőrző kérdések (3)</vt:lpstr>
      <vt:lpstr>Ellenőrző kérdések (4)</vt:lpstr>
    </vt:vector>
  </TitlesOfParts>
  <Company>SZE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ÁRAMLÁSTAN</dc:title>
  <dc:creator>Dr. Író Béla</dc:creator>
  <cp:lastModifiedBy>Iro</cp:lastModifiedBy>
  <cp:revision>651</cp:revision>
  <dcterms:created xsi:type="dcterms:W3CDTF">2003-08-29T10:04:05Z</dcterms:created>
  <dcterms:modified xsi:type="dcterms:W3CDTF">2015-03-24T17:32:38Z</dcterms:modified>
</cp:coreProperties>
</file>