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7" r:id="rId2"/>
    <p:sldId id="258" r:id="rId3"/>
    <p:sldId id="260" r:id="rId4"/>
    <p:sldId id="259" r:id="rId5"/>
    <p:sldId id="261" r:id="rId6"/>
    <p:sldId id="263" r:id="rId7"/>
  </p:sldIdLst>
  <p:sldSz cx="9144000" cy="6858000" type="screen4x3"/>
  <p:notesSz cx="6858000" cy="9144000"/>
  <p:defaultTextStyle>
    <a:defPPr>
      <a:defRPr lang="hu-HU"/>
    </a:defPPr>
    <a:lvl1pPr algn="ctr" rtl="0" fontAlgn="base">
      <a:spcBef>
        <a:spcPct val="50000"/>
      </a:spcBef>
      <a:spcAft>
        <a:spcPct val="0"/>
      </a:spcAft>
      <a:defRPr sz="28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28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28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28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28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3300"/>
    <a:srgbClr val="99FF99"/>
    <a:srgbClr val="FFFF99"/>
    <a:srgbClr val="00CCFF"/>
    <a:srgbClr val="C0C0C0"/>
    <a:srgbClr val="00506E"/>
    <a:srgbClr val="FF9623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0" autoAdjust="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24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331850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301740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211239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4173859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786387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031066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643110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859587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29792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101081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482776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5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21313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  <p:pic>
        <p:nvPicPr>
          <p:cNvPr id="3078" name="Picture 6" descr="sze_logo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6308725"/>
            <a:ext cx="279400" cy="33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hf sldNum="0"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311275"/>
            <a:ext cx="7772400" cy="1470025"/>
          </a:xfrm>
        </p:spPr>
        <p:txBody>
          <a:bodyPr anchor="ctr"/>
          <a:lstStyle/>
          <a:p>
            <a:r>
              <a:rPr lang="hu-HU" sz="4400" b="1" dirty="0">
                <a:solidFill>
                  <a:schemeClr val="tx1"/>
                </a:solidFill>
                <a:latin typeface="Calibri" panose="020F0502020204030204" pitchFamily="34" charset="0"/>
              </a:rPr>
              <a:t>Áramlás szabad felszínű csatornában</a:t>
            </a:r>
            <a:endParaRPr lang="hu-HU" sz="32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/>
          <a:lstStyle/>
          <a:p>
            <a:r>
              <a:rPr lang="hu-HU" sz="3600">
                <a:solidFill>
                  <a:schemeClr val="tx1"/>
                </a:solidFill>
                <a:latin typeface="Calibri" panose="020F0502020204030204" pitchFamily="34" charset="0"/>
              </a:rPr>
              <a:t>A szabad felszínű csatornában lezajló áramlás jellegzetessége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0038" y="1892299"/>
            <a:ext cx="8612187" cy="3869309"/>
          </a:xfrm>
        </p:spPr>
        <p:txBody>
          <a:bodyPr/>
          <a:lstStyle/>
          <a:p>
            <a:pPr marL="0" indent="0" algn="just">
              <a:lnSpc>
                <a:spcPct val="90000"/>
              </a:lnSpc>
              <a:buFontTx/>
              <a:buNone/>
            </a:pPr>
            <a:r>
              <a:rPr lang="hu-HU" sz="2800" dirty="0">
                <a:latin typeface="Calibri" panose="020F0502020204030204" pitchFamily="34" charset="0"/>
              </a:rPr>
              <a:t>A folyadék felszínén mindenütt légköri nyomás </a:t>
            </a:r>
            <a:r>
              <a:rPr lang="hu-HU" sz="2800" dirty="0" smtClean="0">
                <a:latin typeface="Calibri" panose="020F0502020204030204" pitchFamily="34" charset="0"/>
              </a:rPr>
              <a:t>van (szabad felszín).</a:t>
            </a:r>
            <a:endParaRPr lang="hu-HU" sz="2800" dirty="0">
              <a:latin typeface="Calibri" panose="020F0502020204030204" pitchFamily="34" charset="0"/>
            </a:endParaRPr>
          </a:p>
          <a:p>
            <a:pPr marL="0" indent="0" algn="just">
              <a:lnSpc>
                <a:spcPct val="90000"/>
              </a:lnSpc>
              <a:buFontTx/>
              <a:buNone/>
            </a:pPr>
            <a:r>
              <a:rPr lang="hu-HU" sz="2800" dirty="0">
                <a:latin typeface="Calibri" panose="020F0502020204030204" pitchFamily="34" charset="0"/>
              </a:rPr>
              <a:t>A folyadék belsejében </a:t>
            </a:r>
            <a:r>
              <a:rPr lang="hu-HU" sz="2800" dirty="0" smtClean="0">
                <a:latin typeface="Calibri" panose="020F0502020204030204" pitchFamily="34" charset="0"/>
              </a:rPr>
              <a:t>lévő pontokban </a:t>
            </a:r>
            <a:r>
              <a:rPr lang="hu-HU" sz="2800" dirty="0" smtClean="0">
                <a:latin typeface="Calibri" panose="020F0502020204030204" pitchFamily="34" charset="0"/>
              </a:rPr>
              <a:t>nyomás </a:t>
            </a:r>
            <a:r>
              <a:rPr lang="hu-HU" sz="2800" dirty="0" smtClean="0">
                <a:latin typeface="Calibri" panose="020F0502020204030204" pitchFamily="34" charset="0"/>
              </a:rPr>
              <a:t>mindenütt </a:t>
            </a:r>
            <a:r>
              <a:rPr lang="hu-HU" sz="2800" dirty="0">
                <a:latin typeface="Calibri" panose="020F0502020204030204" pitchFamily="34" charset="0"/>
              </a:rPr>
              <a:t>a légköri és a hidrosztatikai nyomás </a:t>
            </a:r>
            <a:r>
              <a:rPr lang="hu-HU" sz="2800" dirty="0" smtClean="0">
                <a:latin typeface="Calibri" panose="020F0502020204030204" pitchFamily="34" charset="0"/>
              </a:rPr>
              <a:t>összege.</a:t>
            </a:r>
            <a:endParaRPr lang="hu-HU" sz="2800" dirty="0">
              <a:latin typeface="Calibri" panose="020F0502020204030204" pitchFamily="34" charset="0"/>
            </a:endParaRPr>
          </a:p>
          <a:p>
            <a:pPr marL="0" indent="0" algn="just">
              <a:lnSpc>
                <a:spcPct val="90000"/>
              </a:lnSpc>
              <a:buFontTx/>
              <a:buNone/>
            </a:pPr>
            <a:r>
              <a:rPr lang="hu-HU" sz="2800" dirty="0">
                <a:latin typeface="Calibri" panose="020F0502020204030204" pitchFamily="34" charset="0"/>
              </a:rPr>
              <a:t>Az </a:t>
            </a:r>
            <a:r>
              <a:rPr lang="hu-HU" sz="2800" dirty="0" smtClean="0">
                <a:latin typeface="Calibri" panose="020F0502020204030204" pitchFamily="34" charset="0"/>
              </a:rPr>
              <a:t>áramlást </a:t>
            </a:r>
            <a:r>
              <a:rPr lang="hu-HU" sz="2800" dirty="0">
                <a:latin typeface="Calibri" panose="020F0502020204030204" pitchFamily="34" charset="0"/>
              </a:rPr>
              <a:t>a felszínre nehezedő nyomás nem </a:t>
            </a:r>
            <a:r>
              <a:rPr lang="hu-HU" sz="2800" dirty="0" smtClean="0">
                <a:latin typeface="Calibri" panose="020F0502020204030204" pitchFamily="34" charset="0"/>
              </a:rPr>
              <a:t>befolyásolja, az áramlás két tetszőleges keresztmetszete között nyomáskülönbség nincs.</a:t>
            </a:r>
            <a:endParaRPr lang="hu-HU" sz="2800" dirty="0">
              <a:latin typeface="Calibri" panose="020F0502020204030204" pitchFamily="34" charset="0"/>
            </a:endParaRPr>
          </a:p>
          <a:p>
            <a:pPr marL="0" indent="0" algn="just">
              <a:lnSpc>
                <a:spcPct val="90000"/>
              </a:lnSpc>
              <a:buFontTx/>
              <a:buNone/>
            </a:pPr>
            <a:r>
              <a:rPr lang="hu-HU" sz="2800" dirty="0">
                <a:latin typeface="Calibri" panose="020F0502020204030204" pitchFamily="34" charset="0"/>
              </a:rPr>
              <a:t>Az áramlást a csatorna aljának lejtése (helyzeti energia változása) határozza meg.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39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9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9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9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9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9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9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9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9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9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9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9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9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6" grpId="0"/>
      <p:bldP spid="139267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13" y="115888"/>
            <a:ext cx="8885237" cy="1127125"/>
          </a:xfrm>
        </p:spPr>
        <p:txBody>
          <a:bodyPr/>
          <a:lstStyle/>
          <a:p>
            <a:r>
              <a:rPr lang="hu-HU" sz="2800" dirty="0">
                <a:solidFill>
                  <a:schemeClr val="tx1"/>
                </a:solidFill>
                <a:latin typeface="Calibri" panose="020F0502020204030204" pitchFamily="34" charset="0"/>
              </a:rPr>
              <a:t>Súlyegységre vonatkoztatott energiaátalakulás nyitott csatornában történő stacionárius áramlás esetén</a:t>
            </a:r>
          </a:p>
        </p:txBody>
      </p:sp>
      <p:sp>
        <p:nvSpPr>
          <p:cNvPr id="191570" name="AutoShape 82"/>
          <p:cNvSpPr>
            <a:spLocks noChangeArrowheads="1"/>
          </p:cNvSpPr>
          <p:nvPr/>
        </p:nvSpPr>
        <p:spPr bwMode="auto">
          <a:xfrm rot="16200000">
            <a:off x="3276601" y="-604838"/>
            <a:ext cx="2449512" cy="6634163"/>
          </a:xfrm>
          <a:prstGeom prst="parallelogram">
            <a:avLst>
              <a:gd name="adj" fmla="val 52556"/>
            </a:avLst>
          </a:prstGeom>
          <a:solidFill>
            <a:srgbClr val="FF33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91571" name="AutoShape 83"/>
          <p:cNvSpPr>
            <a:spLocks noChangeArrowheads="1"/>
          </p:cNvSpPr>
          <p:nvPr/>
        </p:nvSpPr>
        <p:spPr bwMode="auto">
          <a:xfrm>
            <a:off x="1187450" y="3448050"/>
            <a:ext cx="6503988" cy="1271588"/>
          </a:xfrm>
          <a:prstGeom prst="rtTriangle">
            <a:avLst/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91572" name="AutoShape 84"/>
          <p:cNvSpPr>
            <a:spLocks noChangeArrowheads="1"/>
          </p:cNvSpPr>
          <p:nvPr/>
        </p:nvSpPr>
        <p:spPr bwMode="auto">
          <a:xfrm rot="16200000">
            <a:off x="3475831" y="365920"/>
            <a:ext cx="2060575" cy="6634162"/>
          </a:xfrm>
          <a:prstGeom prst="parallelogram">
            <a:avLst>
              <a:gd name="adj" fmla="val 62319"/>
            </a:avLst>
          </a:prstGeom>
          <a:solidFill>
            <a:srgbClr val="00CC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91573" name="AutoShape 85"/>
          <p:cNvSpPr>
            <a:spLocks noChangeArrowheads="1"/>
          </p:cNvSpPr>
          <p:nvPr/>
        </p:nvSpPr>
        <p:spPr bwMode="auto">
          <a:xfrm rot="10800000">
            <a:off x="1323975" y="1484313"/>
            <a:ext cx="6494463" cy="1271587"/>
          </a:xfrm>
          <a:prstGeom prst="rtTriangle">
            <a:avLst/>
          </a:prstGeom>
          <a:solidFill>
            <a:srgbClr val="99FF33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91575" name="Line 87"/>
          <p:cNvSpPr>
            <a:spLocks noChangeShapeType="1"/>
          </p:cNvSpPr>
          <p:nvPr/>
        </p:nvSpPr>
        <p:spPr bwMode="auto">
          <a:xfrm flipH="1">
            <a:off x="638175" y="4714875"/>
            <a:ext cx="539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1576" name="Line 88"/>
          <p:cNvSpPr>
            <a:spLocks noChangeShapeType="1"/>
          </p:cNvSpPr>
          <p:nvPr/>
        </p:nvSpPr>
        <p:spPr bwMode="auto">
          <a:xfrm flipH="1">
            <a:off x="631825" y="3432175"/>
            <a:ext cx="539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1577" name="Line 89"/>
          <p:cNvSpPr>
            <a:spLocks noChangeShapeType="1"/>
          </p:cNvSpPr>
          <p:nvPr/>
        </p:nvSpPr>
        <p:spPr bwMode="auto">
          <a:xfrm flipH="1">
            <a:off x="627063" y="1479550"/>
            <a:ext cx="539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1578" name="Line 90"/>
          <p:cNvSpPr>
            <a:spLocks noChangeShapeType="1"/>
          </p:cNvSpPr>
          <p:nvPr/>
        </p:nvSpPr>
        <p:spPr bwMode="auto">
          <a:xfrm flipH="1">
            <a:off x="625475" y="2643188"/>
            <a:ext cx="539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1584" name="Line 96"/>
          <p:cNvSpPr>
            <a:spLocks noChangeShapeType="1"/>
          </p:cNvSpPr>
          <p:nvPr/>
        </p:nvSpPr>
        <p:spPr bwMode="auto">
          <a:xfrm flipH="1" flipV="1">
            <a:off x="765175" y="3427413"/>
            <a:ext cx="4763" cy="1285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1585" name="Line 97"/>
          <p:cNvSpPr>
            <a:spLocks noChangeShapeType="1"/>
          </p:cNvSpPr>
          <p:nvPr/>
        </p:nvSpPr>
        <p:spPr bwMode="auto">
          <a:xfrm flipH="1" flipV="1">
            <a:off x="8204200" y="1485900"/>
            <a:ext cx="0" cy="1279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</a:endParaRPr>
          </a:p>
        </p:txBody>
      </p:sp>
      <p:sp>
        <p:nvSpPr>
          <p:cNvPr id="191586" name="Line 98"/>
          <p:cNvSpPr>
            <a:spLocks noChangeShapeType="1"/>
          </p:cNvSpPr>
          <p:nvPr/>
        </p:nvSpPr>
        <p:spPr bwMode="auto">
          <a:xfrm flipH="1" flipV="1">
            <a:off x="7818438" y="1485900"/>
            <a:ext cx="539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</a:endParaRPr>
          </a:p>
        </p:txBody>
      </p:sp>
      <p:sp>
        <p:nvSpPr>
          <p:cNvPr id="191587" name="Line 99"/>
          <p:cNvSpPr>
            <a:spLocks noChangeShapeType="1"/>
          </p:cNvSpPr>
          <p:nvPr/>
        </p:nvSpPr>
        <p:spPr bwMode="auto">
          <a:xfrm flipH="1" flipV="1">
            <a:off x="7793038" y="2768600"/>
            <a:ext cx="539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</a:endParaRPr>
          </a:p>
        </p:txBody>
      </p:sp>
      <p:sp>
        <p:nvSpPr>
          <p:cNvPr id="191588" name="Line 100"/>
          <p:cNvSpPr>
            <a:spLocks noChangeShapeType="1"/>
          </p:cNvSpPr>
          <p:nvPr/>
        </p:nvSpPr>
        <p:spPr bwMode="auto">
          <a:xfrm flipH="1" flipV="1">
            <a:off x="7807325" y="4721225"/>
            <a:ext cx="539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</a:endParaRPr>
          </a:p>
        </p:txBody>
      </p:sp>
      <p:sp>
        <p:nvSpPr>
          <p:cNvPr id="191589" name="Line 101"/>
          <p:cNvSpPr>
            <a:spLocks noChangeShapeType="1"/>
          </p:cNvSpPr>
          <p:nvPr/>
        </p:nvSpPr>
        <p:spPr bwMode="auto">
          <a:xfrm flipH="1" flipV="1">
            <a:off x="7808913" y="3922713"/>
            <a:ext cx="539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</a:endParaRPr>
          </a:p>
        </p:txBody>
      </p:sp>
      <p:sp>
        <p:nvSpPr>
          <p:cNvPr id="191591" name="Line 103"/>
          <p:cNvSpPr>
            <a:spLocks noChangeShapeType="1"/>
          </p:cNvSpPr>
          <p:nvPr/>
        </p:nvSpPr>
        <p:spPr bwMode="auto">
          <a:xfrm flipH="1" flipV="1">
            <a:off x="758825" y="1477963"/>
            <a:ext cx="3175" cy="11604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1592" name="Line 104"/>
          <p:cNvSpPr>
            <a:spLocks noChangeShapeType="1"/>
          </p:cNvSpPr>
          <p:nvPr/>
        </p:nvSpPr>
        <p:spPr bwMode="auto">
          <a:xfrm flipH="1" flipV="1">
            <a:off x="763588" y="2651125"/>
            <a:ext cx="0" cy="7762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1593" name="Line 105"/>
          <p:cNvSpPr>
            <a:spLocks noChangeShapeType="1"/>
          </p:cNvSpPr>
          <p:nvPr/>
        </p:nvSpPr>
        <p:spPr bwMode="auto">
          <a:xfrm flipH="1" flipV="1">
            <a:off x="8205788" y="2770188"/>
            <a:ext cx="0" cy="11509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</a:endParaRPr>
          </a:p>
        </p:txBody>
      </p:sp>
      <p:sp>
        <p:nvSpPr>
          <p:cNvPr id="191594" name="Line 106"/>
          <p:cNvSpPr>
            <a:spLocks noChangeShapeType="1"/>
          </p:cNvSpPr>
          <p:nvPr/>
        </p:nvSpPr>
        <p:spPr bwMode="auto">
          <a:xfrm flipH="1" flipV="1">
            <a:off x="8205788" y="3921125"/>
            <a:ext cx="0" cy="7985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>
              <a:solidFill>
                <a:schemeClr val="tx1"/>
              </a:solidFill>
            </a:endParaRPr>
          </a:p>
        </p:txBody>
      </p:sp>
      <p:sp>
        <p:nvSpPr>
          <p:cNvPr id="191595" name="Text Box 107"/>
          <p:cNvSpPr txBox="1">
            <a:spLocks noChangeArrowheads="1"/>
          </p:cNvSpPr>
          <p:nvPr/>
        </p:nvSpPr>
        <p:spPr bwMode="auto">
          <a:xfrm>
            <a:off x="274638" y="2814638"/>
            <a:ext cx="525462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/>
            <a:r>
              <a:rPr lang="hu-HU" sz="2400" b="1" i="1">
                <a:solidFill>
                  <a:schemeClr val="tx1"/>
                </a:solidFill>
              </a:rPr>
              <a:t>m</a:t>
            </a:r>
          </a:p>
        </p:txBody>
      </p:sp>
      <p:sp>
        <p:nvSpPr>
          <p:cNvPr id="191596" name="Text Box 108"/>
          <p:cNvSpPr txBox="1">
            <a:spLocks noChangeArrowheads="1"/>
          </p:cNvSpPr>
          <p:nvPr/>
        </p:nvSpPr>
        <p:spPr bwMode="auto">
          <a:xfrm>
            <a:off x="339725" y="1839913"/>
            <a:ext cx="525463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/>
            <a:r>
              <a:rPr lang="hu-HU" sz="2400" b="1" i="1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191597" name="Text Box 109"/>
          <p:cNvSpPr txBox="1">
            <a:spLocks noChangeArrowheads="1"/>
          </p:cNvSpPr>
          <p:nvPr/>
        </p:nvSpPr>
        <p:spPr bwMode="auto">
          <a:xfrm>
            <a:off x="8258175" y="3097213"/>
            <a:ext cx="525463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/>
            <a:r>
              <a:rPr lang="hu-HU" sz="2400" b="1" i="1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191598" name="Text Box 110"/>
          <p:cNvSpPr txBox="1">
            <a:spLocks noChangeArrowheads="1"/>
          </p:cNvSpPr>
          <p:nvPr/>
        </p:nvSpPr>
        <p:spPr bwMode="auto">
          <a:xfrm>
            <a:off x="8259763" y="4087813"/>
            <a:ext cx="525462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/>
            <a:r>
              <a:rPr lang="hu-HU" sz="2400" b="1" i="1">
                <a:solidFill>
                  <a:schemeClr val="tx1"/>
                </a:solidFill>
              </a:rPr>
              <a:t>m</a:t>
            </a:r>
          </a:p>
        </p:txBody>
      </p:sp>
      <p:sp>
        <p:nvSpPr>
          <p:cNvPr id="191599" name="Text Box 111"/>
          <p:cNvSpPr txBox="1">
            <a:spLocks noChangeArrowheads="1"/>
          </p:cNvSpPr>
          <p:nvPr/>
        </p:nvSpPr>
        <p:spPr bwMode="auto">
          <a:xfrm>
            <a:off x="207963" y="3827463"/>
            <a:ext cx="722312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/>
            <a:r>
              <a:rPr lang="el-GR" sz="2400" b="1" i="1">
                <a:solidFill>
                  <a:schemeClr val="tx1"/>
                </a:solidFill>
                <a:cs typeface="Arial" panose="020B0604020202020204" pitchFamily="34" charset="0"/>
              </a:rPr>
              <a:t>Δ</a:t>
            </a:r>
            <a:r>
              <a:rPr lang="hu-HU" sz="2400" b="1" i="1">
                <a:solidFill>
                  <a:schemeClr val="tx1"/>
                </a:solidFill>
              </a:rPr>
              <a:t>z</a:t>
            </a:r>
          </a:p>
        </p:txBody>
      </p:sp>
      <p:sp>
        <p:nvSpPr>
          <p:cNvPr id="191600" name="Text Box 112"/>
          <p:cNvSpPr txBox="1">
            <a:spLocks noChangeArrowheads="1"/>
          </p:cNvSpPr>
          <p:nvPr/>
        </p:nvSpPr>
        <p:spPr bwMode="auto">
          <a:xfrm>
            <a:off x="8234363" y="1884363"/>
            <a:ext cx="722312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/>
            <a:r>
              <a:rPr lang="el-GR" sz="2400" b="1" i="1">
                <a:solidFill>
                  <a:schemeClr val="tx1"/>
                </a:solidFill>
                <a:cs typeface="Arial" panose="020B0604020202020204" pitchFamily="34" charset="0"/>
              </a:rPr>
              <a:t>Δ</a:t>
            </a:r>
            <a:r>
              <a:rPr lang="hu-HU" sz="2400" b="1" i="1">
                <a:solidFill>
                  <a:schemeClr val="tx1"/>
                </a:solidFill>
              </a:rPr>
              <a:t>p’</a:t>
            </a:r>
          </a:p>
        </p:txBody>
      </p:sp>
      <p:graphicFrame>
        <p:nvGraphicFramePr>
          <p:cNvPr id="191601" name="Object 11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2345873"/>
              </p:ext>
            </p:extLst>
          </p:nvPr>
        </p:nvGraphicFramePr>
        <p:xfrm>
          <a:off x="1674813" y="5041900"/>
          <a:ext cx="1422400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624" name="Equation" r:id="rId3" imgW="583920" imgH="444240" progId="Equation.3">
                  <p:embed/>
                </p:oleObj>
              </mc:Choice>
              <mc:Fallback>
                <p:oleObj name="Equation" r:id="rId3" imgW="583920" imgH="444240" progId="Equation.3">
                  <p:embed/>
                  <p:pic>
                    <p:nvPicPr>
                      <p:cNvPr id="0" name="Object 1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4813" y="5041900"/>
                        <a:ext cx="1422400" cy="108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1605" name="Object 1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0692587"/>
              </p:ext>
            </p:extLst>
          </p:nvPr>
        </p:nvGraphicFramePr>
        <p:xfrm>
          <a:off x="4391025" y="5248275"/>
          <a:ext cx="3181350" cy="70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625" name="Equation" r:id="rId5" imgW="914400" imgH="203040" progId="Equation.3">
                  <p:embed/>
                </p:oleObj>
              </mc:Choice>
              <mc:Fallback>
                <p:oleObj name="Equation" r:id="rId5" imgW="914400" imgH="203040" progId="Equation.3">
                  <p:embed/>
                  <p:pic>
                    <p:nvPicPr>
                      <p:cNvPr id="0" name="Object 1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1025" y="5248275"/>
                        <a:ext cx="3181350" cy="706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1606" name="Text Box 118"/>
          <p:cNvSpPr txBox="1">
            <a:spLocks noChangeArrowheads="1"/>
          </p:cNvSpPr>
          <p:nvPr/>
        </p:nvSpPr>
        <p:spPr bwMode="auto">
          <a:xfrm>
            <a:off x="1343025" y="4097338"/>
            <a:ext cx="4754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hu-HU" sz="2400">
                <a:solidFill>
                  <a:srgbClr val="00506E"/>
                </a:solidFill>
              </a:rPr>
              <a:t>A csatornafenék lejtése</a:t>
            </a:r>
          </a:p>
        </p:txBody>
      </p:sp>
      <p:sp>
        <p:nvSpPr>
          <p:cNvPr id="191607" name="Text Box 119"/>
          <p:cNvSpPr txBox="1">
            <a:spLocks noChangeArrowheads="1"/>
          </p:cNvSpPr>
          <p:nvPr/>
        </p:nvSpPr>
        <p:spPr bwMode="auto">
          <a:xfrm>
            <a:off x="1347788" y="3016250"/>
            <a:ext cx="47545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hu-HU" sz="2400">
                <a:solidFill>
                  <a:srgbClr val="00506E"/>
                </a:solidFill>
              </a:rPr>
              <a:t>A vízmélység</a:t>
            </a:r>
          </a:p>
        </p:txBody>
      </p:sp>
      <p:sp>
        <p:nvSpPr>
          <p:cNvPr id="191608" name="Text Box 120"/>
          <p:cNvSpPr txBox="1">
            <a:spLocks noChangeArrowheads="1"/>
          </p:cNvSpPr>
          <p:nvPr/>
        </p:nvSpPr>
        <p:spPr bwMode="auto">
          <a:xfrm>
            <a:off x="1338263" y="2122488"/>
            <a:ext cx="47545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hu-HU" sz="2400">
                <a:solidFill>
                  <a:srgbClr val="00506E"/>
                </a:solidFill>
              </a:rPr>
              <a:t>A mozgási energia</a:t>
            </a:r>
          </a:p>
        </p:txBody>
      </p:sp>
      <p:sp>
        <p:nvSpPr>
          <p:cNvPr id="191609" name="Text Box 121"/>
          <p:cNvSpPr txBox="1">
            <a:spLocks noChangeArrowheads="1"/>
          </p:cNvSpPr>
          <p:nvPr/>
        </p:nvSpPr>
        <p:spPr bwMode="auto">
          <a:xfrm>
            <a:off x="5611813" y="1644650"/>
            <a:ext cx="30019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hu-HU" sz="2400">
                <a:solidFill>
                  <a:srgbClr val="00506E"/>
                </a:solidFill>
              </a:rPr>
              <a:t>A veszteség</a:t>
            </a:r>
          </a:p>
        </p:txBody>
      </p:sp>
      <p:sp>
        <p:nvSpPr>
          <p:cNvPr id="3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3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914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914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91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91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1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1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1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1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1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1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15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1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1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1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1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91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91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1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1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1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1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1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1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1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1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91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91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91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1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1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1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1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1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1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1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1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91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191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8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91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91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1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1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91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1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915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915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191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191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16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916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91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91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91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91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91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191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191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3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91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91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91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91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 nodeType="clickPar">
                      <p:stCondLst>
                        <p:cond delay="indefinite"/>
                      </p:stCondLst>
                      <p:childTnLst>
                        <p:par>
                          <p:cTn id="1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191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91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91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91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91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191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91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91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91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916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6" dur="500"/>
                                        <p:tgtEl>
                                          <p:spTgt spid="191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6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91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91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0" grpId="0"/>
      <p:bldP spid="191570" grpId="0" animBg="1"/>
      <p:bldP spid="191571" grpId="0" animBg="1"/>
      <p:bldP spid="191572" grpId="0" animBg="1"/>
      <p:bldP spid="191573" grpId="0" animBg="1"/>
      <p:bldP spid="191575" grpId="0" animBg="1"/>
      <p:bldP spid="191576" grpId="0" animBg="1"/>
      <p:bldP spid="191577" grpId="0" animBg="1"/>
      <p:bldP spid="191578" grpId="0" animBg="1"/>
      <p:bldP spid="191584" grpId="0" animBg="1"/>
      <p:bldP spid="191585" grpId="0" animBg="1"/>
      <p:bldP spid="191586" grpId="0" animBg="1"/>
      <p:bldP spid="191587" grpId="0" animBg="1"/>
      <p:bldP spid="191588" grpId="0" animBg="1"/>
      <p:bldP spid="191589" grpId="0" animBg="1"/>
      <p:bldP spid="191591" grpId="0" animBg="1"/>
      <p:bldP spid="191592" grpId="0" animBg="1"/>
      <p:bldP spid="191593" grpId="0" animBg="1"/>
      <p:bldP spid="191594" grpId="0" animBg="1"/>
      <p:bldP spid="191595" grpId="0"/>
      <p:bldP spid="191596" grpId="0"/>
      <p:bldP spid="191597" grpId="0"/>
      <p:bldP spid="191598" grpId="0"/>
      <p:bldP spid="191599" grpId="0"/>
      <p:bldP spid="191600" grpId="0"/>
      <p:bldP spid="191606" grpId="0"/>
      <p:bldP spid="191607" grpId="0"/>
      <p:bldP spid="191608" grpId="0"/>
      <p:bldP spid="19160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59" name="Rectangle 19"/>
          <p:cNvSpPr>
            <a:spLocks noChangeArrowheads="1"/>
          </p:cNvSpPr>
          <p:nvPr/>
        </p:nvSpPr>
        <p:spPr bwMode="auto">
          <a:xfrm>
            <a:off x="300038" y="3478213"/>
            <a:ext cx="8612187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0263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825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6238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hu-HU" sz="2800" dirty="0" err="1">
                <a:latin typeface="Calibri" panose="020F0502020204030204" pitchFamily="34" charset="0"/>
              </a:rPr>
              <a:t>Chézy-féle</a:t>
            </a:r>
            <a:r>
              <a:rPr lang="hu-HU" sz="2800" dirty="0">
                <a:latin typeface="Calibri" panose="020F0502020204030204" pitchFamily="34" charset="0"/>
              </a:rPr>
              <a:t> képlet a szabad felszínű csatornában lezajló stacionárius áramlás sebességére.</a:t>
            </a:r>
          </a:p>
        </p:txBody>
      </p:sp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74725"/>
          </a:xfrm>
        </p:spPr>
        <p:txBody>
          <a:bodyPr/>
          <a:lstStyle/>
          <a:p>
            <a:r>
              <a:rPr lang="hu-HU" sz="3600" dirty="0">
                <a:solidFill>
                  <a:schemeClr val="tx1"/>
                </a:solidFill>
                <a:latin typeface="Calibri" panose="020F0502020204030204" pitchFamily="34" charset="0"/>
              </a:rPr>
              <a:t>A stacionárius áramlás sebessége</a:t>
            </a:r>
          </a:p>
        </p:txBody>
      </p:sp>
      <p:graphicFrame>
        <p:nvGraphicFramePr>
          <p:cNvPr id="18945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4292140"/>
              </p:ext>
            </p:extLst>
          </p:nvPr>
        </p:nvGraphicFramePr>
        <p:xfrm>
          <a:off x="1992313" y="1450975"/>
          <a:ext cx="5083175" cy="125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488" name="Egyenlet" r:id="rId3" imgW="1803240" imgH="444240" progId="Equation.3">
                  <p:embed/>
                </p:oleObj>
              </mc:Choice>
              <mc:Fallback>
                <p:oleObj name="Egyenlet" r:id="rId3" imgW="1803240" imgH="4442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2313" y="1450975"/>
                        <a:ext cx="5083175" cy="12573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9451" name="AutoShape 11"/>
          <p:cNvSpPr>
            <a:spLocks/>
          </p:cNvSpPr>
          <p:nvPr/>
        </p:nvSpPr>
        <p:spPr bwMode="auto">
          <a:xfrm>
            <a:off x="4724400" y="3649663"/>
            <a:ext cx="3778250" cy="490537"/>
          </a:xfrm>
          <a:prstGeom prst="borderCallout2">
            <a:avLst>
              <a:gd name="adj1" fmla="val 23301"/>
              <a:gd name="adj2" fmla="val -2019"/>
              <a:gd name="adj3" fmla="val 23301"/>
              <a:gd name="adj4" fmla="val -20250"/>
              <a:gd name="adj5" fmla="val -174759"/>
              <a:gd name="adj6" fmla="val -30208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hu-HU" sz="2400">
                <a:solidFill>
                  <a:schemeClr val="tx1"/>
                </a:solidFill>
                <a:latin typeface="Calibri" panose="020F0502020204030204" pitchFamily="34" charset="0"/>
              </a:rPr>
              <a:t>Veszteségmagasság </a:t>
            </a:r>
          </a:p>
        </p:txBody>
      </p:sp>
      <p:graphicFrame>
        <p:nvGraphicFramePr>
          <p:cNvPr id="18945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034098"/>
              </p:ext>
            </p:extLst>
          </p:nvPr>
        </p:nvGraphicFramePr>
        <p:xfrm>
          <a:off x="2984500" y="2997200"/>
          <a:ext cx="3114675" cy="125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489" name="Egyenlet" r:id="rId5" imgW="1104840" imgH="444240" progId="Equation.3">
                  <p:embed/>
                </p:oleObj>
              </mc:Choice>
              <mc:Fallback>
                <p:oleObj name="Egyenlet" r:id="rId5" imgW="1104840" imgH="44424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4500" y="2997200"/>
                        <a:ext cx="3114675" cy="12573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9455" name="AutoShape 15"/>
          <p:cNvSpPr>
            <a:spLocks/>
          </p:cNvSpPr>
          <p:nvPr/>
        </p:nvSpPr>
        <p:spPr bwMode="auto">
          <a:xfrm>
            <a:off x="5051425" y="5089525"/>
            <a:ext cx="3778250" cy="490538"/>
          </a:xfrm>
          <a:prstGeom prst="borderCallout2">
            <a:avLst>
              <a:gd name="adj1" fmla="val 23301"/>
              <a:gd name="adj2" fmla="val -2019"/>
              <a:gd name="adj3" fmla="val 23301"/>
              <a:gd name="adj4" fmla="val -17144"/>
              <a:gd name="adj5" fmla="val -153398"/>
              <a:gd name="adj6" fmla="val -2294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hu-HU" sz="2400">
                <a:solidFill>
                  <a:schemeClr val="tx1"/>
                </a:solidFill>
                <a:latin typeface="Calibri" panose="020F0502020204030204" pitchFamily="34" charset="0"/>
              </a:rPr>
              <a:t>A csatorna lejtése </a:t>
            </a:r>
          </a:p>
        </p:txBody>
      </p:sp>
      <p:graphicFrame>
        <p:nvGraphicFramePr>
          <p:cNvPr id="189458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8743898"/>
              </p:ext>
            </p:extLst>
          </p:nvPr>
        </p:nvGraphicFramePr>
        <p:xfrm>
          <a:off x="1584325" y="1476375"/>
          <a:ext cx="5189538" cy="185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490" name="Equation" r:id="rId7" imgW="1282680" imgH="457200" progId="Equation.3">
                  <p:embed/>
                </p:oleObj>
              </mc:Choice>
              <mc:Fallback>
                <p:oleObj name="Equation" r:id="rId7" imgW="1282680" imgH="4572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4325" y="1476375"/>
                        <a:ext cx="5189538" cy="18573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9460" name="Rectangle 20"/>
          <p:cNvSpPr>
            <a:spLocks noChangeArrowheads="1"/>
          </p:cNvSpPr>
          <p:nvPr/>
        </p:nvSpPr>
        <p:spPr bwMode="auto">
          <a:xfrm>
            <a:off x="260350" y="4689475"/>
            <a:ext cx="8612188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0263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825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6238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hu-HU" sz="2400" dirty="0">
                <a:latin typeface="Calibri" panose="020F0502020204030204" pitchFamily="34" charset="0"/>
              </a:rPr>
              <a:t>A képletben szereplő </a:t>
            </a:r>
            <a:r>
              <a:rPr lang="el-GR" sz="2400" b="1" i="1" dirty="0">
                <a:latin typeface="Calibri" panose="020F0502020204030204" pitchFamily="34" charset="0"/>
                <a:cs typeface="Arial" panose="020B0604020202020204" pitchFamily="34" charset="0"/>
              </a:rPr>
              <a:t>λ</a:t>
            </a:r>
            <a:r>
              <a:rPr lang="hu-HU" sz="2400" dirty="0">
                <a:latin typeface="Calibri" panose="020F0502020204030204" pitchFamily="34" charset="0"/>
                <a:cs typeface="Arial" panose="020B0604020202020204" pitchFamily="34" charset="0"/>
              </a:rPr>
              <a:t> tényező a hidraulikai súrlódási tényező, meghatározása kísérleti úton történik, nem érvényesek rá a csősúrlódási tényezőről elmondottak</a:t>
            </a:r>
            <a:r>
              <a:rPr lang="hu-HU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hu-HU" sz="2400" dirty="0">
              <a:latin typeface="Calibri" panose="020F0502020204030204" pitchFamily="34" charset="0"/>
            </a:endParaRPr>
          </a:p>
        </p:txBody>
      </p:sp>
      <p:sp>
        <p:nvSpPr>
          <p:cNvPr id="12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894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9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9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9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9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9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9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9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9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89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89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894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9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9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9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9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9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9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9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9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9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89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89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894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9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89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89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1894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9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89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89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1894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9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59" grpId="0" build="p"/>
      <p:bldP spid="189442" grpId="0"/>
      <p:bldP spid="189451" grpId="0" animBg="1"/>
      <p:bldP spid="189451" grpId="1" animBg="1"/>
      <p:bldP spid="189455" grpId="0" animBg="1"/>
      <p:bldP spid="189455" grpId="1" animBg="1"/>
      <p:bldP spid="18946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37" name="Freeform 25"/>
          <p:cNvSpPr>
            <a:spLocks/>
          </p:cNvSpPr>
          <p:nvPr/>
        </p:nvSpPr>
        <p:spPr bwMode="auto">
          <a:xfrm>
            <a:off x="557213" y="3573463"/>
            <a:ext cx="2328862" cy="1409700"/>
          </a:xfrm>
          <a:custGeom>
            <a:avLst/>
            <a:gdLst>
              <a:gd name="T0" fmla="*/ 1095 w 1467"/>
              <a:gd name="T1" fmla="*/ 3 h 888"/>
              <a:gd name="T2" fmla="*/ 129 w 1467"/>
              <a:gd name="T3" fmla="*/ 0 h 888"/>
              <a:gd name="T4" fmla="*/ 51 w 1467"/>
              <a:gd name="T5" fmla="*/ 72 h 888"/>
              <a:gd name="T6" fmla="*/ 27 w 1467"/>
              <a:gd name="T7" fmla="*/ 138 h 888"/>
              <a:gd name="T8" fmla="*/ 0 w 1467"/>
              <a:gd name="T9" fmla="*/ 291 h 888"/>
              <a:gd name="T10" fmla="*/ 0 w 1467"/>
              <a:gd name="T11" fmla="*/ 381 h 888"/>
              <a:gd name="T12" fmla="*/ 21 w 1467"/>
              <a:gd name="T13" fmla="*/ 483 h 888"/>
              <a:gd name="T14" fmla="*/ 72 w 1467"/>
              <a:gd name="T15" fmla="*/ 525 h 888"/>
              <a:gd name="T16" fmla="*/ 165 w 1467"/>
              <a:gd name="T17" fmla="*/ 540 h 888"/>
              <a:gd name="T18" fmla="*/ 336 w 1467"/>
              <a:gd name="T19" fmla="*/ 558 h 888"/>
              <a:gd name="T20" fmla="*/ 423 w 1467"/>
              <a:gd name="T21" fmla="*/ 576 h 888"/>
              <a:gd name="T22" fmla="*/ 513 w 1467"/>
              <a:gd name="T23" fmla="*/ 642 h 888"/>
              <a:gd name="T24" fmla="*/ 738 w 1467"/>
              <a:gd name="T25" fmla="*/ 822 h 888"/>
              <a:gd name="T26" fmla="*/ 843 w 1467"/>
              <a:gd name="T27" fmla="*/ 873 h 888"/>
              <a:gd name="T28" fmla="*/ 957 w 1467"/>
              <a:gd name="T29" fmla="*/ 888 h 888"/>
              <a:gd name="T30" fmla="*/ 1077 w 1467"/>
              <a:gd name="T31" fmla="*/ 888 h 888"/>
              <a:gd name="T32" fmla="*/ 1269 w 1467"/>
              <a:gd name="T33" fmla="*/ 873 h 888"/>
              <a:gd name="T34" fmla="*/ 1413 w 1467"/>
              <a:gd name="T35" fmla="*/ 831 h 888"/>
              <a:gd name="T36" fmla="*/ 1464 w 1467"/>
              <a:gd name="T37" fmla="*/ 783 h 888"/>
              <a:gd name="T38" fmla="*/ 1467 w 1467"/>
              <a:gd name="T39" fmla="*/ 747 h 888"/>
              <a:gd name="T40" fmla="*/ 1437 w 1467"/>
              <a:gd name="T41" fmla="*/ 699 h 888"/>
              <a:gd name="T42" fmla="*/ 1179 w 1467"/>
              <a:gd name="T43" fmla="*/ 420 h 888"/>
              <a:gd name="T44" fmla="*/ 1146 w 1467"/>
              <a:gd name="T45" fmla="*/ 333 h 888"/>
              <a:gd name="T46" fmla="*/ 1119 w 1467"/>
              <a:gd name="T47" fmla="*/ 219 h 888"/>
              <a:gd name="T48" fmla="*/ 1095 w 1467"/>
              <a:gd name="T49" fmla="*/ 3 h 8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67" h="888">
                <a:moveTo>
                  <a:pt x="1095" y="3"/>
                </a:moveTo>
                <a:lnTo>
                  <a:pt x="129" y="0"/>
                </a:lnTo>
                <a:lnTo>
                  <a:pt x="51" y="72"/>
                </a:lnTo>
                <a:lnTo>
                  <a:pt x="27" y="138"/>
                </a:lnTo>
                <a:lnTo>
                  <a:pt x="0" y="291"/>
                </a:lnTo>
                <a:lnTo>
                  <a:pt x="0" y="381"/>
                </a:lnTo>
                <a:lnTo>
                  <a:pt x="21" y="483"/>
                </a:lnTo>
                <a:lnTo>
                  <a:pt x="72" y="525"/>
                </a:lnTo>
                <a:lnTo>
                  <a:pt x="165" y="540"/>
                </a:lnTo>
                <a:lnTo>
                  <a:pt x="336" y="558"/>
                </a:lnTo>
                <a:lnTo>
                  <a:pt x="423" y="576"/>
                </a:lnTo>
                <a:lnTo>
                  <a:pt x="513" y="642"/>
                </a:lnTo>
                <a:lnTo>
                  <a:pt x="738" y="822"/>
                </a:lnTo>
                <a:lnTo>
                  <a:pt x="843" y="873"/>
                </a:lnTo>
                <a:lnTo>
                  <a:pt x="957" y="888"/>
                </a:lnTo>
                <a:lnTo>
                  <a:pt x="1077" y="888"/>
                </a:lnTo>
                <a:lnTo>
                  <a:pt x="1269" y="873"/>
                </a:lnTo>
                <a:lnTo>
                  <a:pt x="1413" y="831"/>
                </a:lnTo>
                <a:lnTo>
                  <a:pt x="1464" y="783"/>
                </a:lnTo>
                <a:lnTo>
                  <a:pt x="1467" y="747"/>
                </a:lnTo>
                <a:lnTo>
                  <a:pt x="1437" y="699"/>
                </a:lnTo>
                <a:lnTo>
                  <a:pt x="1179" y="420"/>
                </a:lnTo>
                <a:lnTo>
                  <a:pt x="1146" y="333"/>
                </a:lnTo>
                <a:lnTo>
                  <a:pt x="1119" y="219"/>
                </a:lnTo>
                <a:lnTo>
                  <a:pt x="1095" y="3"/>
                </a:lnTo>
                <a:close/>
              </a:path>
            </a:pathLst>
          </a:cu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FF962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7638"/>
            <a:ext cx="8229600" cy="974725"/>
          </a:xfrm>
        </p:spPr>
        <p:txBody>
          <a:bodyPr/>
          <a:lstStyle/>
          <a:p>
            <a:r>
              <a:rPr lang="hu-HU" sz="3600">
                <a:solidFill>
                  <a:schemeClr val="tx1"/>
                </a:solidFill>
                <a:latin typeface="Calibri" panose="020F0502020204030204" pitchFamily="34" charset="0"/>
              </a:rPr>
              <a:t>A hidraulikai átmérő</a:t>
            </a:r>
          </a:p>
        </p:txBody>
      </p:sp>
      <p:sp>
        <p:nvSpPr>
          <p:cNvPr id="192520" name="Rectangle 8"/>
          <p:cNvSpPr>
            <a:spLocks noChangeArrowheads="1"/>
          </p:cNvSpPr>
          <p:nvPr/>
        </p:nvSpPr>
        <p:spPr bwMode="auto">
          <a:xfrm>
            <a:off x="284163" y="1238250"/>
            <a:ext cx="8612187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0263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825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6238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hu-HU" sz="2800">
                <a:latin typeface="Calibri" panose="020F0502020204030204" pitchFamily="34" charset="0"/>
              </a:rPr>
              <a:t>A szabad felszínű csatorna esetén az átmérő a csatorna hidraulikai vagy más néven egyenértékű átmérője.</a:t>
            </a:r>
          </a:p>
        </p:txBody>
      </p:sp>
      <p:sp>
        <p:nvSpPr>
          <p:cNvPr id="192523" name="Freeform 11"/>
          <p:cNvSpPr>
            <a:spLocks/>
          </p:cNvSpPr>
          <p:nvPr/>
        </p:nvSpPr>
        <p:spPr bwMode="auto">
          <a:xfrm>
            <a:off x="509588" y="2959100"/>
            <a:ext cx="2438400" cy="2070100"/>
          </a:xfrm>
          <a:custGeom>
            <a:avLst/>
            <a:gdLst>
              <a:gd name="T0" fmla="*/ 524 w 2084"/>
              <a:gd name="T1" fmla="*/ 365 h 2111"/>
              <a:gd name="T2" fmla="*/ 102 w 2084"/>
              <a:gd name="T3" fmla="*/ 768 h 2111"/>
              <a:gd name="T4" fmla="*/ 83 w 2084"/>
              <a:gd name="T5" fmla="*/ 1431 h 2111"/>
              <a:gd name="T6" fmla="*/ 601 w 2084"/>
              <a:gd name="T7" fmla="*/ 1575 h 2111"/>
              <a:gd name="T8" fmla="*/ 1235 w 2084"/>
              <a:gd name="T9" fmla="*/ 2055 h 2111"/>
              <a:gd name="T10" fmla="*/ 2022 w 2084"/>
              <a:gd name="T11" fmla="*/ 1911 h 2111"/>
              <a:gd name="T12" fmla="*/ 1609 w 2084"/>
              <a:gd name="T13" fmla="*/ 1229 h 2111"/>
              <a:gd name="T14" fmla="*/ 1494 w 2084"/>
              <a:gd name="T15" fmla="*/ 480 h 2111"/>
              <a:gd name="T16" fmla="*/ 1254 w 2084"/>
              <a:gd name="T17" fmla="*/ 77 h 2111"/>
              <a:gd name="T18" fmla="*/ 399 w 2084"/>
              <a:gd name="T19" fmla="*/ 48 h 2111"/>
              <a:gd name="T20" fmla="*/ 524 w 2084"/>
              <a:gd name="T21" fmla="*/ 365 h 2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84" h="2111">
                <a:moveTo>
                  <a:pt x="524" y="365"/>
                </a:moveTo>
                <a:cubicBezTo>
                  <a:pt x="475" y="485"/>
                  <a:pt x="175" y="590"/>
                  <a:pt x="102" y="768"/>
                </a:cubicBezTo>
                <a:cubicBezTo>
                  <a:pt x="29" y="946"/>
                  <a:pt x="0" y="1297"/>
                  <a:pt x="83" y="1431"/>
                </a:cubicBezTo>
                <a:cubicBezTo>
                  <a:pt x="166" y="1565"/>
                  <a:pt x="409" y="1471"/>
                  <a:pt x="601" y="1575"/>
                </a:cubicBezTo>
                <a:cubicBezTo>
                  <a:pt x="793" y="1679"/>
                  <a:pt x="998" y="1999"/>
                  <a:pt x="1235" y="2055"/>
                </a:cubicBezTo>
                <a:cubicBezTo>
                  <a:pt x="1472" y="2111"/>
                  <a:pt x="1960" y="2049"/>
                  <a:pt x="2022" y="1911"/>
                </a:cubicBezTo>
                <a:cubicBezTo>
                  <a:pt x="2084" y="1773"/>
                  <a:pt x="1697" y="1467"/>
                  <a:pt x="1609" y="1229"/>
                </a:cubicBezTo>
                <a:cubicBezTo>
                  <a:pt x="1521" y="991"/>
                  <a:pt x="1553" y="672"/>
                  <a:pt x="1494" y="480"/>
                </a:cubicBezTo>
                <a:cubicBezTo>
                  <a:pt x="1435" y="288"/>
                  <a:pt x="1436" y="149"/>
                  <a:pt x="1254" y="77"/>
                </a:cubicBezTo>
                <a:cubicBezTo>
                  <a:pt x="1072" y="5"/>
                  <a:pt x="521" y="0"/>
                  <a:pt x="399" y="48"/>
                </a:cubicBezTo>
                <a:cubicBezTo>
                  <a:pt x="277" y="96"/>
                  <a:pt x="573" y="245"/>
                  <a:pt x="524" y="365"/>
                </a:cubicBezTo>
                <a:close/>
              </a:path>
            </a:pathLst>
          </a:custGeom>
          <a:solidFill>
            <a:srgbClr val="FF9623">
              <a:alpha val="39000"/>
            </a:srgbClr>
          </a:solidFill>
          <a:ln w="50800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92524" name="AutoShape 12"/>
          <p:cNvSpPr>
            <a:spLocks/>
          </p:cNvSpPr>
          <p:nvPr/>
        </p:nvSpPr>
        <p:spPr bwMode="auto">
          <a:xfrm>
            <a:off x="252413" y="5026025"/>
            <a:ext cx="715962" cy="658813"/>
          </a:xfrm>
          <a:prstGeom prst="borderCallout2">
            <a:avLst>
              <a:gd name="adj1" fmla="val 17347"/>
              <a:gd name="adj2" fmla="val 110644"/>
              <a:gd name="adj3" fmla="val 17347"/>
              <a:gd name="adj4" fmla="val 166074"/>
              <a:gd name="adj5" fmla="val -20000"/>
              <a:gd name="adj6" fmla="val 187361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hu-HU" sz="3600" b="1" i="1">
                <a:solidFill>
                  <a:schemeClr val="tx1"/>
                </a:solidFill>
                <a:latin typeface="Calibri" panose="020F0502020204030204" pitchFamily="34" charset="0"/>
              </a:rPr>
              <a:t>K </a:t>
            </a:r>
          </a:p>
        </p:txBody>
      </p:sp>
      <p:graphicFrame>
        <p:nvGraphicFramePr>
          <p:cNvPr id="192529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2019811"/>
              </p:ext>
            </p:extLst>
          </p:nvPr>
        </p:nvGraphicFramePr>
        <p:xfrm>
          <a:off x="3590925" y="3189288"/>
          <a:ext cx="3835400" cy="178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54" name="Egyenlet" r:id="rId3" imgW="1282680" imgH="596880" progId="Equation.3">
                  <p:embed/>
                </p:oleObj>
              </mc:Choice>
              <mc:Fallback>
                <p:oleObj name="Egyenlet" r:id="rId3" imgW="1282680" imgH="59688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0925" y="3189288"/>
                        <a:ext cx="3835400" cy="178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2532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7989939"/>
              </p:ext>
            </p:extLst>
          </p:nvPr>
        </p:nvGraphicFramePr>
        <p:xfrm>
          <a:off x="4086225" y="3194050"/>
          <a:ext cx="2916238" cy="177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55" name="Equation" r:id="rId5" imgW="647640" imgH="393480" progId="Equation.3">
                  <p:embed/>
                </p:oleObj>
              </mc:Choice>
              <mc:Fallback>
                <p:oleObj name="Equation" r:id="rId5" imgW="647640" imgH="39348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86225" y="3194050"/>
                        <a:ext cx="2916238" cy="177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2533" name="Rectangle 21"/>
          <p:cNvSpPr>
            <a:spLocks noChangeArrowheads="1"/>
          </p:cNvSpPr>
          <p:nvPr/>
        </p:nvSpPr>
        <p:spPr bwMode="auto">
          <a:xfrm>
            <a:off x="1192213" y="5235575"/>
            <a:ext cx="7734300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0263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825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6238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hu-HU" sz="2200" b="1" i="1">
                <a:latin typeface="Calibri" panose="020F0502020204030204" pitchFamily="34" charset="0"/>
              </a:rPr>
              <a:t>‘A’ folyadék-keresztmetszet, ‘K’</a:t>
            </a:r>
            <a:r>
              <a:rPr lang="hu-HU" sz="2200">
                <a:latin typeface="Calibri" panose="020F0502020204030204" pitchFamily="34" charset="0"/>
              </a:rPr>
              <a:t> pedig a szabálytalan keresztmetszet kerületének azon része, mely a közeggel érintkezésbe kerül, az ún. nedvesített kerület!</a:t>
            </a:r>
          </a:p>
        </p:txBody>
      </p:sp>
      <p:sp>
        <p:nvSpPr>
          <p:cNvPr id="192525" name="Text Box 13"/>
          <p:cNvSpPr txBox="1">
            <a:spLocks noChangeArrowheads="1"/>
          </p:cNvSpPr>
          <p:nvPr/>
        </p:nvSpPr>
        <p:spPr bwMode="auto">
          <a:xfrm>
            <a:off x="1085850" y="3749675"/>
            <a:ext cx="8397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3600" b="1" i="1">
                <a:solidFill>
                  <a:schemeClr val="tx1"/>
                </a:solidFill>
                <a:latin typeface="Calibri" panose="020F0502020204030204" pitchFamily="34" charset="0"/>
              </a:rPr>
              <a:t>A</a:t>
            </a:r>
          </a:p>
        </p:txBody>
      </p:sp>
      <p:sp>
        <p:nvSpPr>
          <p:cNvPr id="14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192526" name="Rectangle 14"/>
          <p:cNvSpPr>
            <a:spLocks noChangeArrowheads="1"/>
          </p:cNvSpPr>
          <p:nvPr/>
        </p:nvSpPr>
        <p:spPr bwMode="auto">
          <a:xfrm>
            <a:off x="194469" y="1059255"/>
            <a:ext cx="8612187" cy="20716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0263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825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6238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hu-HU" sz="2800" dirty="0">
                <a:latin typeface="Calibri" panose="020F0502020204030204" pitchFamily="34" charset="0"/>
              </a:rPr>
              <a:t>Valamely szabálytalan keresztmetszet hidraulikai átmérője egyenlő azon kör keresztmetszet átmérőjével, melyen </a:t>
            </a:r>
            <a:r>
              <a:rPr lang="hu-HU" sz="2800" dirty="0" smtClean="0">
                <a:latin typeface="Calibri" panose="020F0502020204030204" pitchFamily="34" charset="0"/>
              </a:rPr>
              <a:t>át </a:t>
            </a:r>
            <a:r>
              <a:rPr lang="hu-HU" sz="2800" dirty="0" smtClean="0">
                <a:latin typeface="Calibri" panose="020F0502020204030204" pitchFamily="34" charset="0"/>
              </a:rPr>
              <a:t>a kör </a:t>
            </a:r>
            <a:r>
              <a:rPr lang="hu-HU" sz="2800" dirty="0">
                <a:latin typeface="Calibri" panose="020F0502020204030204" pitchFamily="34" charset="0"/>
              </a:rPr>
              <a:t>keresztmetszetet teljesen kitöltő </a:t>
            </a:r>
            <a:r>
              <a:rPr lang="hu-HU" sz="2800" dirty="0" smtClean="0">
                <a:latin typeface="Calibri" panose="020F0502020204030204" pitchFamily="34" charset="0"/>
              </a:rPr>
              <a:t>módon azonos </a:t>
            </a:r>
            <a:r>
              <a:rPr lang="hu-HU" sz="2800" dirty="0" smtClean="0">
                <a:latin typeface="Calibri" panose="020F0502020204030204" pitchFamily="34" charset="0"/>
              </a:rPr>
              <a:t>mennyiségű közeget </a:t>
            </a:r>
            <a:r>
              <a:rPr lang="hu-HU" sz="2800" dirty="0">
                <a:latin typeface="Calibri" panose="020F0502020204030204" pitchFamily="34" charset="0"/>
              </a:rPr>
              <a:t>áthajtva azonos nagyságú veszteség keletkezik ugyanazon hossz esetén.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925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925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92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92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2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2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2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2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2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2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92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92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92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2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25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25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92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9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92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2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2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2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2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2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2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92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92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1925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537" grpId="0" animBg="1"/>
      <p:bldP spid="192514" grpId="0"/>
      <p:bldP spid="192520" grpId="0" build="p"/>
      <p:bldP spid="192520" grpId="1" build="allAtOnce"/>
      <p:bldP spid="192523" grpId="0" animBg="1"/>
      <p:bldP spid="192524" grpId="0" animBg="1"/>
      <p:bldP spid="192533" grpId="0" build="p"/>
      <p:bldP spid="192525" grpId="0"/>
      <p:bldP spid="19252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/>
          <a:lstStyle/>
          <a:p>
            <a:r>
              <a:rPr lang="hu-HU" sz="4000">
                <a:solidFill>
                  <a:schemeClr val="tx1"/>
                </a:solidFill>
                <a:latin typeface="Calibri" panose="020F0502020204030204" pitchFamily="34" charset="0"/>
              </a:rPr>
              <a:t>Ellenőrző kérdések (1)</a:t>
            </a:r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2413" y="1216025"/>
            <a:ext cx="8637587" cy="4300538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Milyen sajátossága van a szabad felszínű áramlásnak a zárt csővezetékben a keresztmetszetet teljesen kitöltő áramláshoz képest?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Mit lehet az áramlás „hajtóerejének” tekinteni egy szabad felszínű áramlás esetében?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Hogyan számítható ki a szabad felszínű áramlás sebessége?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Milyen összefüggésben van a vízmélység a lejtéssel egy állandó szélességű csatorna esetében? Miért?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Mit értünk egyenértékű (hidraulikai vagy helyettesítő) átmérő alatt? Hogyan számítható </a:t>
            </a:r>
            <a:r>
              <a:rPr lang="hu-HU" sz="2400">
                <a:latin typeface="Calibri" panose="020F0502020204030204" pitchFamily="34" charset="0"/>
              </a:rPr>
              <a:t>ki</a:t>
            </a:r>
            <a:r>
              <a:rPr lang="hu-HU" sz="2400" smtClean="0">
                <a:latin typeface="Calibri" panose="020F0502020204030204" pitchFamily="34" charset="0"/>
              </a:rPr>
              <a:t>?</a:t>
            </a:r>
            <a:endParaRPr lang="hu-HU" sz="2400" dirty="0">
              <a:latin typeface="Calibri" panose="020F0502020204030204" pitchFamily="34" charset="0"/>
            </a:endParaRP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hu-HU" sz="2400" dirty="0">
              <a:latin typeface="Calibri" panose="020F0502020204030204" pitchFamily="34" charset="0"/>
            </a:endParaRP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68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68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6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6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6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6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6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6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6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6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6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6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6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6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6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6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6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6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6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6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6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0" grpId="0"/>
      <p:bldP spid="206851" grpId="0" build="p"/>
    </p:bldLst>
  </p:timing>
</p:sld>
</file>

<file path=ppt/theme/theme1.xml><?xml version="1.0" encoding="utf-8"?>
<a:theme xmlns:a="http://schemas.openxmlformats.org/drawingml/2006/main" name="1_Alapértelmezett terv">
  <a:themeElements>
    <a:clrScheme name="1_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FF9623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hu-HU" sz="28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FF9623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hu-HU" sz="28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4112</TotalTime>
  <Words>378</Words>
  <Application>Microsoft Office PowerPoint</Application>
  <PresentationFormat>Diavetítés a képernyőre (4:3 oldalarány)</PresentationFormat>
  <Paragraphs>58</Paragraphs>
  <Slides>6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6</vt:i4>
      </vt:variant>
    </vt:vector>
  </HeadingPairs>
  <TitlesOfParts>
    <vt:vector size="11" baseType="lpstr">
      <vt:lpstr>Arial</vt:lpstr>
      <vt:lpstr>Calibri</vt:lpstr>
      <vt:lpstr>1_Alapértelmezett terv</vt:lpstr>
      <vt:lpstr>Microsoft Equation 3.0</vt:lpstr>
      <vt:lpstr>Egyenlet</vt:lpstr>
      <vt:lpstr>Áramlás szabad felszínű csatornában</vt:lpstr>
      <vt:lpstr>A szabad felszínű csatornában lezajló áramlás jellegzetessége</vt:lpstr>
      <vt:lpstr>Súlyegységre vonatkoztatott energiaátalakulás nyitott csatornában történő stacionárius áramlás esetén</vt:lpstr>
      <vt:lpstr>A stacionárius áramlás sebessége</vt:lpstr>
      <vt:lpstr>A hidraulikai átmérő</vt:lpstr>
      <vt:lpstr>Ellenőrző kérdések (1)</vt:lpstr>
    </vt:vector>
  </TitlesOfParts>
  <Company>SZE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ÁRAMLÁSTAN</dc:title>
  <dc:creator>Dr. Író Béla</dc:creator>
  <cp:lastModifiedBy>Író Béla</cp:lastModifiedBy>
  <cp:revision>606</cp:revision>
  <dcterms:created xsi:type="dcterms:W3CDTF">2003-08-29T10:04:05Z</dcterms:created>
  <dcterms:modified xsi:type="dcterms:W3CDTF">2015-01-15T08:34:09Z</dcterms:modified>
</cp:coreProperties>
</file>