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9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58" r:id="rId13"/>
    <p:sldId id="311" r:id="rId14"/>
    <p:sldId id="260" r:id="rId15"/>
    <p:sldId id="312" r:id="rId16"/>
    <p:sldId id="288" r:id="rId17"/>
    <p:sldId id="293" r:id="rId18"/>
    <p:sldId id="285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295" r:id="rId29"/>
    <p:sldId id="296" r:id="rId30"/>
    <p:sldId id="297" r:id="rId31"/>
    <p:sldId id="298" r:id="rId32"/>
    <p:sldId id="299" r:id="rId33"/>
    <p:sldId id="300" r:id="rId34"/>
    <p:sldId id="310" r:id="rId35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02800"/>
    <a:srgbClr val="FF9623"/>
    <a:srgbClr val="00506E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98056" autoAdjust="0"/>
  </p:normalViewPr>
  <p:slideViewPr>
    <p:cSldViewPr snapToGrid="0" showGuides="1">
      <p:cViewPr varScale="1">
        <p:scale>
          <a:sx n="107" d="100"/>
          <a:sy n="107" d="100"/>
        </p:scale>
        <p:origin x="11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12" Type="http://schemas.openxmlformats.org/officeDocument/2006/relationships/image" Target="../media/image15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11" Type="http://schemas.openxmlformats.org/officeDocument/2006/relationships/image" Target="../media/image14.wmf"/><Relationship Id="rId5" Type="http://schemas.openxmlformats.org/officeDocument/2006/relationships/image" Target="../media/image8.wmf"/><Relationship Id="rId10" Type="http://schemas.openxmlformats.org/officeDocument/2006/relationships/image" Target="../media/image13.wmf"/><Relationship Id="rId4" Type="http://schemas.openxmlformats.org/officeDocument/2006/relationships/image" Target="../media/image7.wmf"/><Relationship Id="rId9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B3022CC-5DD7-4790-BD6E-9A7192B4D985}" type="datetimeFigureOut">
              <a:rPr lang="hu-HU"/>
              <a:pPr>
                <a:defRPr/>
              </a:pPr>
              <a:t>2014.09.04.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smtClean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45B042B-E6C0-483C-BF73-B5325F08043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021154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  <p:sp>
        <p:nvSpPr>
          <p:cNvPr id="36868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92CE59A-08B9-4264-BA2A-D8F1C55A9A52}" type="slidenum">
              <a:rPr lang="hu-HU" smtClean="0"/>
              <a:pPr eaLnBrk="1" hangingPunct="1"/>
              <a:t>1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772648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5B042B-E6C0-483C-BF73-B5325F08043B}" type="slidenum">
              <a:rPr lang="hu-HU" smtClean="0"/>
              <a:pPr>
                <a:defRPr/>
              </a:pPr>
              <a:t>24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0072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58786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51356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632293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022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5519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1160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8064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265049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9761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57568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45282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83682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Cím és tábláz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áblázat helye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hu-HU" noProof="0" smtClean="0"/>
          </a:p>
        </p:txBody>
      </p:sp>
    </p:spTree>
    <p:extLst>
      <p:ext uri="{BB962C8B-B14F-4D97-AF65-F5344CB8AC3E}">
        <p14:creationId xmlns:p14="http://schemas.microsoft.com/office/powerpoint/2010/main" val="1743361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8621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Flames_6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490538" y="624681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hu-HU" sz="1200" dirty="0"/>
              <a:t>Hő- és Áramlástan II.</a:t>
            </a:r>
          </a:p>
          <a:p>
            <a:pPr>
              <a:defRPr/>
            </a:pPr>
            <a:r>
              <a:rPr lang="hu-HU" sz="1200" b="1" i="1" dirty="0"/>
              <a:t>Író Béla</a:t>
            </a:r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3848100" y="6288088"/>
            <a:ext cx="44783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hu-HU" sz="1000" dirty="0"/>
              <a:t>SZE-MTK-JÁI</a:t>
            </a:r>
          </a:p>
          <a:p>
            <a:pPr algn="r">
              <a:defRPr/>
            </a:pPr>
            <a:r>
              <a:rPr lang="hu-HU" sz="1000" dirty="0"/>
              <a:t>Mechatronika és Gépszerkezettan Tanszék</a:t>
            </a:r>
          </a:p>
        </p:txBody>
      </p:sp>
      <p:pic>
        <p:nvPicPr>
          <p:cNvPr id="1033" name="Picture 9" descr="sze_logo"/>
          <p:cNvPicPr>
            <a:picLocks noChangeAspect="1" noChangeArrowheads="1"/>
          </p:cNvPicPr>
          <p:nvPr userDrawn="1"/>
        </p:nvPicPr>
        <p:blipFill>
          <a:blip r:embed="rId18"/>
          <a:srcRect/>
          <a:stretch>
            <a:fillRect/>
          </a:stretch>
        </p:blipFill>
        <p:spPr bwMode="auto">
          <a:xfrm>
            <a:off x="8339138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1.wmf"/><Relationship Id="rId26" Type="http://schemas.openxmlformats.org/officeDocument/2006/relationships/image" Target="../media/image15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8.wmf"/><Relationship Id="rId17" Type="http://schemas.openxmlformats.org/officeDocument/2006/relationships/oleObject" Target="../embeddings/oleObject8.bin"/><Relationship Id="rId25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0.wmf"/><Relationship Id="rId20" Type="http://schemas.openxmlformats.org/officeDocument/2006/relationships/image" Target="../media/image12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4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10" Type="http://schemas.openxmlformats.org/officeDocument/2006/relationships/image" Target="../media/image7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9.wmf"/><Relationship Id="rId22" Type="http://schemas.openxmlformats.org/officeDocument/2006/relationships/image" Target="../media/image13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7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7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30313"/>
            <a:ext cx="7772400" cy="1470025"/>
          </a:xfrm>
        </p:spPr>
        <p:txBody>
          <a:bodyPr/>
          <a:lstStyle/>
          <a:p>
            <a:pPr eaLnBrk="1" hangingPunct="1"/>
            <a:r>
              <a:rPr lang="hu-HU" b="1" smtClean="0">
                <a:solidFill>
                  <a:schemeClr val="tx1"/>
                </a:solidFill>
              </a:rPr>
              <a:t>A TERMODINAMIKAI RENDSZER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hu-HU" smtClean="0"/>
              <a:t>Alapfogalmak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57225" y="460375"/>
            <a:ext cx="7772400" cy="730250"/>
          </a:xfrm>
        </p:spPr>
        <p:txBody>
          <a:bodyPr/>
          <a:lstStyle/>
          <a:p>
            <a:pPr eaLnBrk="1" hangingPunct="1"/>
            <a:r>
              <a:rPr lang="hu-HU" sz="4000" b="1" smtClean="0">
                <a:solidFill>
                  <a:schemeClr val="tx1"/>
                </a:solidFill>
              </a:rPr>
              <a:t>A TERMODINAMIKA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55625" y="2057400"/>
            <a:ext cx="7983538" cy="3665538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hu-HU" sz="2400" dirty="0" smtClean="0"/>
              <a:t>Az energia egyik formából a másikba történő átalakulásával foglalkozik, elsősorban a hőenergiából mechanikai energiába történő átalakítással. </a:t>
            </a:r>
          </a:p>
          <a:p>
            <a:pPr algn="just" eaLnBrk="1" hangingPunct="1">
              <a:lnSpc>
                <a:spcPct val="80000"/>
              </a:lnSpc>
            </a:pPr>
            <a:endParaRPr lang="hu-HU" sz="2400" dirty="0" smtClean="0"/>
          </a:p>
          <a:p>
            <a:pPr algn="just" eaLnBrk="1" hangingPunct="1">
              <a:lnSpc>
                <a:spcPct val="80000"/>
              </a:lnSpc>
            </a:pPr>
            <a:r>
              <a:rPr lang="hu-HU" sz="2400" dirty="0" smtClean="0"/>
              <a:t>Vizsgálja az anyagok tulajdonságait és azoknak az energiaátalakulások során bekövetkező változásait. </a:t>
            </a:r>
          </a:p>
          <a:p>
            <a:pPr algn="just" eaLnBrk="1" hangingPunct="1">
              <a:lnSpc>
                <a:spcPct val="80000"/>
              </a:lnSpc>
            </a:pPr>
            <a:endParaRPr lang="hu-HU" sz="2400" dirty="0" smtClean="0"/>
          </a:p>
          <a:p>
            <a:pPr algn="just" eaLnBrk="1" hangingPunct="1">
              <a:lnSpc>
                <a:spcPct val="80000"/>
              </a:lnSpc>
            </a:pPr>
            <a:r>
              <a:rPr lang="hu-HU" sz="2400" dirty="0" smtClean="0"/>
              <a:t>Tapasztalati eredményekből leszűrt alapvető törvényszerűségeken nyugszik, melyeket főtételeknek nevezünk.</a:t>
            </a:r>
            <a:r>
              <a:rPr lang="hu-HU" sz="10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44513" y="587375"/>
            <a:ext cx="8229600" cy="981075"/>
          </a:xfrm>
        </p:spPr>
        <p:txBody>
          <a:bodyPr/>
          <a:lstStyle/>
          <a:p>
            <a:pPr eaLnBrk="1" hangingPunct="1"/>
            <a:r>
              <a:rPr lang="hu-HU" sz="3200" b="1" smtClean="0">
                <a:solidFill>
                  <a:schemeClr val="tx1"/>
                </a:solidFill>
              </a:rPr>
              <a:t>A TERMODINAMIKAI RENDSZER ÉS KÖRNYEZETE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1847850"/>
            <a:ext cx="8158163" cy="3960813"/>
          </a:xfrm>
        </p:spPr>
        <p:txBody>
          <a:bodyPr/>
          <a:lstStyle/>
          <a:p>
            <a:pPr marL="711200" indent="-711200" eaLnBrk="1" hangingPunct="1">
              <a:buFont typeface="Wingdings" pitchFamily="2" charset="2"/>
              <a:buChar char="Ø"/>
            </a:pPr>
            <a:r>
              <a:rPr lang="hu-HU" sz="2800" smtClean="0"/>
              <a:t>A TDR az anyagi valóság egy általunk meghatározott szempont vagy szempontrendszer szerint elhatárolt része.</a:t>
            </a:r>
          </a:p>
          <a:p>
            <a:pPr marL="711200" indent="-711200" eaLnBrk="1" hangingPunct="1">
              <a:buFont typeface="Wingdings" pitchFamily="2" charset="2"/>
              <a:buChar char="Ø"/>
            </a:pPr>
            <a:r>
              <a:rPr lang="hu-HU" sz="2800" b="1" smtClean="0"/>
              <a:t>A termodinamikai rendszer = termodinamikai test + határoló fal</a:t>
            </a:r>
          </a:p>
          <a:p>
            <a:pPr marL="711200" indent="-711200" eaLnBrk="1" hangingPunct="1">
              <a:buFont typeface="Wingdings" pitchFamily="2" charset="2"/>
              <a:buChar char="Ø"/>
            </a:pPr>
            <a:r>
              <a:rPr lang="hu-HU" sz="2800" smtClean="0"/>
              <a:t>Az anyagi valóság TDR-en kívüli része a </a:t>
            </a:r>
            <a:r>
              <a:rPr lang="hu-HU" sz="2800" b="1" smtClean="0"/>
              <a:t>környezet</a:t>
            </a:r>
            <a:r>
              <a:rPr lang="hu-HU" sz="280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47725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A TDR ÉS A KÖRNYEZET KÖZÖTTI KÖLCSÖNHATÁSOK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7488" y="2524125"/>
            <a:ext cx="7199312" cy="3668713"/>
          </a:xfrm>
        </p:spPr>
        <p:txBody>
          <a:bodyPr/>
          <a:lstStyle/>
          <a:p>
            <a:pPr marL="711200" indent="-711200" eaLnBrk="1" hangingPunct="1">
              <a:buFont typeface="Wingdings" pitchFamily="2" charset="2"/>
              <a:buChar char="Ø"/>
            </a:pPr>
            <a:r>
              <a:rPr lang="hu-HU" smtClean="0"/>
              <a:t>mechanikai (munka)</a:t>
            </a:r>
          </a:p>
          <a:p>
            <a:pPr marL="711200" indent="-711200" eaLnBrk="1" hangingPunct="1">
              <a:buFont typeface="Wingdings" pitchFamily="2" charset="2"/>
              <a:buChar char="Ø"/>
            </a:pPr>
            <a:r>
              <a:rPr lang="hu-HU" smtClean="0"/>
              <a:t>termikus (hőenergia)</a:t>
            </a:r>
          </a:p>
          <a:p>
            <a:pPr marL="711200" indent="-711200" eaLnBrk="1" hangingPunct="1">
              <a:buFont typeface="Wingdings" pitchFamily="2" charset="2"/>
              <a:buChar char="Ø"/>
            </a:pPr>
            <a:r>
              <a:rPr lang="hu-HU" smtClean="0"/>
              <a:t>tömeg</a:t>
            </a:r>
          </a:p>
          <a:p>
            <a:pPr marL="711200" indent="-711200" eaLnBrk="1" hangingPunct="1">
              <a:buFont typeface="Wingdings" pitchFamily="2" charset="2"/>
              <a:buChar char="Ø"/>
            </a:pPr>
            <a:r>
              <a:rPr lang="hu-HU" smtClean="0"/>
              <a:t>elektromos</a:t>
            </a:r>
          </a:p>
          <a:p>
            <a:pPr marL="711200" indent="-711200" eaLnBrk="1" hangingPunct="1">
              <a:buFont typeface="Wingdings" pitchFamily="2" charset="2"/>
              <a:buChar char="Ø"/>
            </a:pPr>
            <a:r>
              <a:rPr lang="hu-HU" smtClean="0"/>
              <a:t>mágneses</a:t>
            </a:r>
          </a:p>
          <a:p>
            <a:pPr marL="711200" indent="-711200" eaLnBrk="1" hangingPunct="1">
              <a:buFont typeface="Wingdings" pitchFamily="2" charset="2"/>
              <a:buChar char="Ø"/>
            </a:pPr>
            <a:r>
              <a:rPr lang="hu-HU" smtClean="0"/>
              <a:t>stb.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b="1" smtClean="0">
                <a:solidFill>
                  <a:schemeClr val="tx1"/>
                </a:solidFill>
              </a:rPr>
              <a:t>A FAL LEHET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1650" y="1458913"/>
            <a:ext cx="8229600" cy="4654550"/>
          </a:xfrm>
        </p:spPr>
        <p:txBody>
          <a:bodyPr/>
          <a:lstStyle/>
          <a:p>
            <a:pPr marL="536575" indent="-536575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hu-HU" sz="2400" b="1" dirty="0" smtClean="0"/>
              <a:t>merev</a:t>
            </a:r>
            <a:r>
              <a:rPr lang="hu-HU" sz="2400" dirty="0" smtClean="0"/>
              <a:t> ill. </a:t>
            </a:r>
            <a:r>
              <a:rPr lang="hu-HU" sz="2400" b="1" dirty="0" smtClean="0"/>
              <a:t>deformálódó</a:t>
            </a:r>
            <a:r>
              <a:rPr lang="hu-HU" sz="2400" dirty="0" smtClean="0"/>
              <a:t>, kizárva vagy megengedve a mechanikai kölcsönhatást,</a:t>
            </a:r>
            <a:endParaRPr lang="hu-HU" sz="2400" b="1" dirty="0" smtClean="0"/>
          </a:p>
          <a:p>
            <a:pPr marL="536575" indent="-536575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hu-HU" sz="2400" b="1" dirty="0" err="1" smtClean="0"/>
              <a:t>diatermikus</a:t>
            </a:r>
            <a:r>
              <a:rPr lang="hu-HU" sz="2400" dirty="0" smtClean="0"/>
              <a:t> ill. </a:t>
            </a:r>
            <a:r>
              <a:rPr lang="hu-HU" sz="2400" b="1" dirty="0" err="1" smtClean="0"/>
              <a:t>adiatermikus</a:t>
            </a:r>
            <a:r>
              <a:rPr lang="hu-HU" sz="2400" dirty="0" smtClean="0"/>
              <a:t>, megengedi ill. kizárja a termikus kölcsönhatást,</a:t>
            </a:r>
            <a:endParaRPr lang="hu-HU" sz="2400" b="1" dirty="0" smtClean="0"/>
          </a:p>
          <a:p>
            <a:pPr marL="536575" indent="-536575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hu-HU" sz="2400" b="1" dirty="0" smtClean="0"/>
              <a:t>áteresztő </a:t>
            </a:r>
            <a:r>
              <a:rPr lang="hu-HU" sz="2400" dirty="0" smtClean="0"/>
              <a:t>vagy </a:t>
            </a:r>
            <a:r>
              <a:rPr lang="hu-HU" sz="2400" b="1" dirty="0" smtClean="0"/>
              <a:t>nem áteresztő</a:t>
            </a:r>
            <a:r>
              <a:rPr lang="hu-HU" sz="2400" dirty="0" smtClean="0"/>
              <a:t>, megengedve  ill. kizárva a tömeg kölcsönhatást,</a:t>
            </a:r>
          </a:p>
          <a:p>
            <a:pPr marL="536575" indent="-536575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hu-HU" sz="2400" b="1" dirty="0" smtClean="0"/>
              <a:t>leárnyékoló ill. nem leárnyékoló</a:t>
            </a:r>
            <a:r>
              <a:rPr lang="hu-HU" sz="2400" dirty="0" smtClean="0"/>
              <a:t>, mely megengedi vagy lehetetlenné teszi a külső erőterek befolyását a </a:t>
            </a:r>
            <a:r>
              <a:rPr lang="hu-HU" sz="2400" dirty="0" err="1" smtClean="0"/>
              <a:t>TDR-re</a:t>
            </a:r>
            <a:r>
              <a:rPr lang="hu-HU" sz="2400" dirty="0" smtClean="0"/>
              <a:t>,</a:t>
            </a:r>
            <a:endParaRPr lang="hu-HU" sz="2400" b="1" dirty="0" smtClean="0"/>
          </a:p>
          <a:p>
            <a:pPr marL="536575" indent="-536575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hu-HU" sz="2400" b="1" dirty="0" smtClean="0"/>
              <a:t>adiabatikus, </a:t>
            </a:r>
            <a:r>
              <a:rPr lang="hu-HU" sz="2400" dirty="0" err="1" smtClean="0"/>
              <a:t>adiatermikus</a:t>
            </a:r>
            <a:r>
              <a:rPr lang="hu-HU" sz="2400" dirty="0" smtClean="0"/>
              <a:t>, nem áteresztő és egyben leárnyékoló de ugyanakkor rugalmas is, az ilyen rendszer adiabatikus, az ilyen rendszerben lezajló folyamat adiabatikus</a:t>
            </a:r>
            <a:r>
              <a:rPr lang="hu-HU" sz="2400" dirty="0"/>
              <a:t>.</a:t>
            </a:r>
            <a:endParaRPr lang="hu-H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87363" y="492125"/>
            <a:ext cx="8229600" cy="650875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A TDR LEHET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292600"/>
          </a:xfrm>
        </p:spPr>
        <p:txBody>
          <a:bodyPr/>
          <a:lstStyle/>
          <a:p>
            <a:pPr marL="623888" indent="-623888" eaLnBrk="1" hangingPunct="1">
              <a:buFont typeface="Wingdings" pitchFamily="2" charset="2"/>
              <a:buChar char="Ø"/>
            </a:pPr>
            <a:r>
              <a:rPr lang="hu-HU" b="1" smtClean="0"/>
              <a:t>zárt</a:t>
            </a:r>
            <a:r>
              <a:rPr lang="hu-HU" smtClean="0"/>
              <a:t>, a tömeg kölcsönhatás kivételével minden más kölcsönhatás létrejöhet, azaz a fal deformálódó, nem leárnyékoló, nem áteresztő és diatermikus.</a:t>
            </a:r>
            <a:endParaRPr lang="hu-HU" b="1" smtClean="0"/>
          </a:p>
          <a:p>
            <a:pPr marL="623888" indent="-623888" eaLnBrk="1" hangingPunct="1">
              <a:buFont typeface="Wingdings" pitchFamily="2" charset="2"/>
              <a:buChar char="Ø"/>
            </a:pPr>
            <a:r>
              <a:rPr lang="hu-HU" b="1" smtClean="0"/>
              <a:t>nyitott</a:t>
            </a:r>
            <a:r>
              <a:rPr lang="hu-HU" smtClean="0"/>
              <a:t>, ha a fal a fentieken túl áteresztő is.</a:t>
            </a:r>
            <a:endParaRPr lang="hu-HU" b="1" smtClean="0"/>
          </a:p>
          <a:p>
            <a:pPr marL="623888" indent="-623888" eaLnBrk="1" hangingPunct="1">
              <a:buFont typeface="Wingdings" pitchFamily="2" charset="2"/>
              <a:buChar char="Ø"/>
            </a:pPr>
            <a:r>
              <a:rPr lang="hu-HU" b="1" smtClean="0"/>
              <a:t>magára hagyott,</a:t>
            </a:r>
            <a:r>
              <a:rPr lang="hu-HU" smtClean="0"/>
              <a:t> minden kölcsönhatástól elzárt rendszer.</a:t>
            </a:r>
          </a:p>
          <a:p>
            <a:pPr marL="982663" lvl="2" indent="0" eaLnBrk="1" hangingPunct="1"/>
            <a:endParaRPr lang="hu-HU" b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TERMODINAMIKAI ÁLLAPOT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0375" y="1931988"/>
            <a:ext cx="8229600" cy="249396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hu-HU" sz="2800" smtClean="0"/>
              <a:t>A TDR pillanatnyi anyag és energia-eloszlása. </a:t>
            </a:r>
          </a:p>
          <a:p>
            <a:pPr marL="0" indent="0" eaLnBrk="1" hangingPunct="1">
              <a:buFontTx/>
              <a:buNone/>
            </a:pPr>
            <a:endParaRPr lang="hu-HU" sz="2800" smtClean="0"/>
          </a:p>
          <a:p>
            <a:pPr marL="0" indent="0" eaLnBrk="1" hangingPunct="1">
              <a:buFontTx/>
              <a:buNone/>
            </a:pPr>
            <a:r>
              <a:rPr lang="hu-HU" sz="2800" smtClean="0"/>
              <a:t>Az állapot ismerete tehát azt jelenti, hogy ismerjük a TDR által tartalmazott anyagokat és energiákat és azok eloszlását.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363" y="1541463"/>
            <a:ext cx="8229600" cy="4178300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hu-HU" sz="2800" smtClean="0"/>
              <a:t>Az állapot jellemzése makroszkopikusan mérhető mennyiségekkel történik, ezek az </a:t>
            </a:r>
            <a:r>
              <a:rPr lang="hu-HU" sz="2800" b="1" smtClean="0"/>
              <a:t>állapotjelzők</a:t>
            </a:r>
            <a:r>
              <a:rPr lang="hu-HU" sz="2800" smtClean="0"/>
              <a:t>. 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endParaRPr lang="hu-HU" sz="2800" smtClean="0"/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hu-HU" sz="2800" smtClean="0"/>
              <a:t>Az állapotjelzők a rendszer állapotának egyértelmű függvényei és csak a TDR pillanatnyi állapotától függenek.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hu-HU" sz="2800" smtClean="0"/>
              <a:t> 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hu-HU" sz="2800" smtClean="0"/>
              <a:t>Nem függnek a megelőző állapottól és az úttól, melyen át a rendszer a pillanatnyi állapotba került. </a:t>
            </a:r>
          </a:p>
        </p:txBody>
      </p:sp>
      <p:sp>
        <p:nvSpPr>
          <p:cNvPr id="12291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30188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hu-HU" b="1" smtClean="0">
                <a:solidFill>
                  <a:schemeClr val="tx1"/>
                </a:solidFill>
              </a:rPr>
              <a:t>TERMODINAMIKAI ÁLLAPOT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AZ ÁLLAPOTJELZŐK LEHETNEK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463800"/>
          </a:xfrm>
        </p:spPr>
        <p:txBody>
          <a:bodyPr/>
          <a:lstStyle/>
          <a:p>
            <a:pPr marL="711200" indent="-711200" eaLnBrk="1" hangingPunct="1">
              <a:buFont typeface="Wingdings" pitchFamily="2" charset="2"/>
              <a:buChar char="Ø"/>
            </a:pPr>
            <a:r>
              <a:rPr lang="hu-HU" sz="2800" b="1" smtClean="0"/>
              <a:t>intenzív</a:t>
            </a:r>
            <a:r>
              <a:rPr lang="hu-HU" sz="2800" smtClean="0"/>
              <a:t> állapotjelzők, ezek a TDR minden pontján, azonos értéket mutatnak (nyomás, hőmérséklet, villamos potenciál, stb.) </a:t>
            </a:r>
          </a:p>
          <a:p>
            <a:pPr marL="711200" indent="-711200" eaLnBrk="1" hangingPunct="1">
              <a:buFont typeface="Wingdings" pitchFamily="2" charset="2"/>
              <a:buChar char="Ø"/>
            </a:pPr>
            <a:r>
              <a:rPr lang="hu-HU" sz="2800" b="1" smtClean="0"/>
              <a:t>extenzív</a:t>
            </a:r>
            <a:r>
              <a:rPr lang="hu-HU" sz="2800" smtClean="0"/>
              <a:t> (kiterjedéssel arányos) állapotjelzők, ezek additívak (tömeg, térfogat, energia, stb.)</a:t>
            </a:r>
            <a:endParaRPr lang="hu-HU" sz="2800" b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200" b="1" smtClean="0">
                <a:solidFill>
                  <a:schemeClr val="tx1"/>
                </a:solidFill>
              </a:rPr>
              <a:t>FAJLAGOS EXTENZÍV ÁLLAPOTJELZŐ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35138"/>
            <a:ext cx="8229600" cy="3581400"/>
          </a:xfrm>
        </p:spPr>
        <p:txBody>
          <a:bodyPr/>
          <a:lstStyle/>
          <a:p>
            <a:pPr marL="536575" indent="-536575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hu-HU" sz="2400" b="1" smtClean="0"/>
              <a:t>Két extenzív állapotjelző hányadosa</a:t>
            </a:r>
            <a:r>
              <a:rPr lang="hu-HU" sz="2400" smtClean="0"/>
              <a:t> a fajlagos extenzív állapotjelző (sűrűség, fajtérfogat). </a:t>
            </a:r>
          </a:p>
          <a:p>
            <a:pPr marL="536575" indent="-536575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hu-HU" sz="2400" smtClean="0"/>
          </a:p>
          <a:p>
            <a:pPr marL="536575" indent="-536575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hu-HU" sz="2400" smtClean="0"/>
              <a:t>A gyakorlatban a </a:t>
            </a:r>
            <a:r>
              <a:rPr lang="hu-HU" sz="2400" b="1" smtClean="0"/>
              <a:t>tömeg egységére</a:t>
            </a:r>
            <a:r>
              <a:rPr lang="hu-HU" sz="2400" smtClean="0"/>
              <a:t> vonatkoztatott fajlagos extenzív állapotjelzőknek van jelentőségük. </a:t>
            </a:r>
          </a:p>
          <a:p>
            <a:pPr marL="536575" indent="-536575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hu-HU" sz="2400" smtClean="0"/>
          </a:p>
          <a:p>
            <a:pPr marL="536575" indent="-536575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hu-HU" sz="2400" smtClean="0"/>
              <a:t>Ezekre nem az extenzív, hanem az intenzív állapotjelzők tulajdonságai igazak, tehát </a:t>
            </a:r>
            <a:r>
              <a:rPr lang="hu-HU" sz="2400" b="1" smtClean="0"/>
              <a:t>ezek intenzív állapotjelzők</a:t>
            </a:r>
            <a:r>
              <a:rPr lang="hu-HU" sz="2400" smtClean="0"/>
              <a:t>nek tekintendők.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23900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INTENZÍV ÁLLAPOTJELZŐK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25550" y="2514600"/>
            <a:ext cx="7461250" cy="2871788"/>
          </a:xfrm>
        </p:spPr>
        <p:txBody>
          <a:bodyPr/>
          <a:lstStyle/>
          <a:p>
            <a:pPr marL="711200" indent="-711200" eaLnBrk="1" hangingPunct="1">
              <a:buFont typeface="Wingdings" pitchFamily="2" charset="2"/>
              <a:buChar char="Ø"/>
            </a:pPr>
            <a:r>
              <a:rPr lang="hu-HU" dirty="0" smtClean="0"/>
              <a:t>nyomás 		(</a:t>
            </a:r>
            <a:r>
              <a:rPr lang="hu-HU" i="1" dirty="0" smtClean="0"/>
              <a:t>p</a:t>
            </a:r>
            <a:r>
              <a:rPr lang="hu-HU" dirty="0" smtClean="0"/>
              <a:t>)	(</a:t>
            </a:r>
            <a:r>
              <a:rPr lang="hu-HU" i="1" dirty="0" smtClean="0"/>
              <a:t>Pa=N/m</a:t>
            </a:r>
            <a:r>
              <a:rPr lang="hu-HU" i="1" baseline="30000" dirty="0" smtClean="0"/>
              <a:t>2</a:t>
            </a:r>
            <a:r>
              <a:rPr lang="hu-HU" dirty="0" smtClean="0"/>
              <a:t>)</a:t>
            </a:r>
          </a:p>
          <a:p>
            <a:pPr marL="711200" indent="-711200" eaLnBrk="1" hangingPunct="1">
              <a:buFont typeface="Wingdings" pitchFamily="2" charset="2"/>
              <a:buChar char="Ø"/>
            </a:pPr>
            <a:r>
              <a:rPr lang="hu-HU" dirty="0" smtClean="0"/>
              <a:t>hőmérséklet 	(</a:t>
            </a:r>
            <a:r>
              <a:rPr lang="hu-HU" i="1" dirty="0" smtClean="0"/>
              <a:t>T</a:t>
            </a:r>
            <a:r>
              <a:rPr lang="hu-HU" dirty="0" smtClean="0"/>
              <a:t>)	(</a:t>
            </a:r>
            <a:r>
              <a:rPr lang="hu-HU" i="1" dirty="0" smtClean="0"/>
              <a:t>K</a:t>
            </a:r>
            <a:r>
              <a:rPr lang="hu-HU" dirty="0" smtClean="0"/>
              <a:t>)</a:t>
            </a:r>
          </a:p>
          <a:p>
            <a:pPr marL="711200" indent="-711200" eaLnBrk="1" hangingPunct="1">
              <a:buFont typeface="Wingdings" pitchFamily="2" charset="2"/>
              <a:buChar char="Ø"/>
            </a:pPr>
            <a:r>
              <a:rPr lang="hu-HU" dirty="0" smtClean="0"/>
              <a:t>fajtérfogat 		(</a:t>
            </a:r>
            <a:r>
              <a:rPr lang="hu-HU" i="1" dirty="0" smtClean="0"/>
              <a:t>v</a:t>
            </a:r>
            <a:r>
              <a:rPr lang="hu-HU" dirty="0" smtClean="0"/>
              <a:t>)	(</a:t>
            </a:r>
            <a:r>
              <a:rPr lang="hu-HU" i="1" dirty="0" smtClean="0"/>
              <a:t>m</a:t>
            </a:r>
            <a:r>
              <a:rPr lang="hu-HU" i="1" baseline="30000" dirty="0" smtClean="0"/>
              <a:t>3</a:t>
            </a:r>
            <a:r>
              <a:rPr lang="hu-HU" i="1" dirty="0" smtClean="0"/>
              <a:t>/kg</a:t>
            </a:r>
            <a:r>
              <a:rPr lang="hu-HU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 txBox="1">
            <a:spLocks noChangeArrowheads="1"/>
          </p:cNvSpPr>
          <p:nvPr/>
        </p:nvSpPr>
        <p:spPr bwMode="auto">
          <a:xfrm>
            <a:off x="755650" y="307975"/>
            <a:ext cx="75882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800" b="1"/>
              <a:t>KÜLÖNBÖZŐ HŐFOKSKÁLÁK ÖSSZEHASONLÍTÁSA</a:t>
            </a:r>
          </a:p>
        </p:txBody>
      </p:sp>
      <p:grpSp>
        <p:nvGrpSpPr>
          <p:cNvPr id="2" name="Group 46"/>
          <p:cNvGrpSpPr>
            <a:grpSpLocks/>
          </p:cNvGrpSpPr>
          <p:nvPr/>
        </p:nvGrpSpPr>
        <p:grpSpPr bwMode="auto">
          <a:xfrm>
            <a:off x="2982913" y="1460500"/>
            <a:ext cx="339725" cy="3241675"/>
            <a:chOff x="2387" y="2439"/>
            <a:chExt cx="428" cy="8913"/>
          </a:xfrm>
        </p:grpSpPr>
        <p:sp>
          <p:nvSpPr>
            <p:cNvPr id="16432" name="AutoShape 47"/>
            <p:cNvSpPr>
              <a:spLocks noChangeArrowheads="1"/>
            </p:cNvSpPr>
            <p:nvPr/>
          </p:nvSpPr>
          <p:spPr bwMode="auto">
            <a:xfrm>
              <a:off x="2478" y="2439"/>
              <a:ext cx="233" cy="870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433" name="Oval 48"/>
            <p:cNvSpPr>
              <a:spLocks noChangeArrowheads="1"/>
            </p:cNvSpPr>
            <p:nvPr/>
          </p:nvSpPr>
          <p:spPr bwMode="auto">
            <a:xfrm>
              <a:off x="2387" y="10898"/>
              <a:ext cx="428" cy="45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434" name="AutoShape 49"/>
            <p:cNvSpPr>
              <a:spLocks noChangeArrowheads="1"/>
            </p:cNvSpPr>
            <p:nvPr/>
          </p:nvSpPr>
          <p:spPr bwMode="auto">
            <a:xfrm>
              <a:off x="2481" y="5676"/>
              <a:ext cx="220" cy="5474"/>
            </a:xfrm>
            <a:prstGeom prst="roundRect">
              <a:avLst>
                <a:gd name="adj" fmla="val 50000"/>
              </a:avLst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4146550" y="1443038"/>
            <a:ext cx="339725" cy="3246437"/>
            <a:chOff x="2387" y="2439"/>
            <a:chExt cx="428" cy="8913"/>
          </a:xfrm>
        </p:grpSpPr>
        <p:sp>
          <p:nvSpPr>
            <p:cNvPr id="16429" name="AutoShape 51"/>
            <p:cNvSpPr>
              <a:spLocks noChangeArrowheads="1"/>
            </p:cNvSpPr>
            <p:nvPr/>
          </p:nvSpPr>
          <p:spPr bwMode="auto">
            <a:xfrm>
              <a:off x="2478" y="2439"/>
              <a:ext cx="233" cy="870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430" name="Oval 52"/>
            <p:cNvSpPr>
              <a:spLocks noChangeArrowheads="1"/>
            </p:cNvSpPr>
            <p:nvPr/>
          </p:nvSpPr>
          <p:spPr bwMode="auto">
            <a:xfrm>
              <a:off x="2387" y="10898"/>
              <a:ext cx="428" cy="45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431" name="AutoShape 53"/>
            <p:cNvSpPr>
              <a:spLocks noChangeArrowheads="1"/>
            </p:cNvSpPr>
            <p:nvPr/>
          </p:nvSpPr>
          <p:spPr bwMode="auto">
            <a:xfrm>
              <a:off x="2481" y="5676"/>
              <a:ext cx="220" cy="5474"/>
            </a:xfrm>
            <a:prstGeom prst="roundRect">
              <a:avLst>
                <a:gd name="adj" fmla="val 50000"/>
              </a:avLst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5233988" y="1444625"/>
            <a:ext cx="341312" cy="3246438"/>
            <a:chOff x="2387" y="2439"/>
            <a:chExt cx="428" cy="8913"/>
          </a:xfrm>
        </p:grpSpPr>
        <p:sp>
          <p:nvSpPr>
            <p:cNvPr id="16426" name="AutoShape 55"/>
            <p:cNvSpPr>
              <a:spLocks noChangeArrowheads="1"/>
            </p:cNvSpPr>
            <p:nvPr/>
          </p:nvSpPr>
          <p:spPr bwMode="auto">
            <a:xfrm>
              <a:off x="2478" y="2439"/>
              <a:ext cx="233" cy="870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427" name="Oval 56"/>
            <p:cNvSpPr>
              <a:spLocks noChangeArrowheads="1"/>
            </p:cNvSpPr>
            <p:nvPr/>
          </p:nvSpPr>
          <p:spPr bwMode="auto">
            <a:xfrm>
              <a:off x="2387" y="10898"/>
              <a:ext cx="428" cy="45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428" name="AutoShape 57"/>
            <p:cNvSpPr>
              <a:spLocks noChangeArrowheads="1"/>
            </p:cNvSpPr>
            <p:nvPr/>
          </p:nvSpPr>
          <p:spPr bwMode="auto">
            <a:xfrm>
              <a:off x="2481" y="5676"/>
              <a:ext cx="220" cy="5474"/>
            </a:xfrm>
            <a:prstGeom prst="roundRect">
              <a:avLst>
                <a:gd name="adj" fmla="val 50000"/>
              </a:avLst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4156" name="Text Box 60"/>
          <p:cNvSpPr txBox="1">
            <a:spLocks noChangeArrowheads="1"/>
          </p:cNvSpPr>
          <p:nvPr/>
        </p:nvSpPr>
        <p:spPr bwMode="auto">
          <a:xfrm>
            <a:off x="5481638" y="4037013"/>
            <a:ext cx="569912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z="2000"/>
              <a:t>0</a:t>
            </a:r>
          </a:p>
        </p:txBody>
      </p:sp>
      <p:sp>
        <p:nvSpPr>
          <p:cNvPr id="4157" name="Text Box 61"/>
          <p:cNvSpPr txBox="1">
            <a:spLocks noChangeArrowheads="1"/>
          </p:cNvSpPr>
          <p:nvPr/>
        </p:nvSpPr>
        <p:spPr bwMode="auto">
          <a:xfrm>
            <a:off x="5448300" y="3060700"/>
            <a:ext cx="79533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z="2000"/>
              <a:t>100</a:t>
            </a:r>
          </a:p>
        </p:txBody>
      </p:sp>
      <p:sp>
        <p:nvSpPr>
          <p:cNvPr id="4158" name="Text Box 62"/>
          <p:cNvSpPr txBox="1">
            <a:spLocks noChangeArrowheads="1"/>
          </p:cNvSpPr>
          <p:nvPr/>
        </p:nvSpPr>
        <p:spPr bwMode="auto">
          <a:xfrm>
            <a:off x="2436813" y="4884738"/>
            <a:ext cx="13620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b="1"/>
              <a:t>Fahrenheit</a:t>
            </a:r>
            <a:endParaRPr lang="hu-HU"/>
          </a:p>
        </p:txBody>
      </p:sp>
      <p:sp>
        <p:nvSpPr>
          <p:cNvPr id="4159" name="Text Box 63"/>
          <p:cNvSpPr txBox="1">
            <a:spLocks noChangeArrowheads="1"/>
          </p:cNvSpPr>
          <p:nvPr/>
        </p:nvSpPr>
        <p:spPr bwMode="auto">
          <a:xfrm>
            <a:off x="3709988" y="5322888"/>
            <a:ext cx="1335087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b="1"/>
              <a:t>Réaumur</a:t>
            </a:r>
            <a:endParaRPr lang="hu-HU"/>
          </a:p>
        </p:txBody>
      </p:sp>
      <p:sp>
        <p:nvSpPr>
          <p:cNvPr id="4160" name="Text Box 64"/>
          <p:cNvSpPr txBox="1">
            <a:spLocks noChangeArrowheads="1"/>
          </p:cNvSpPr>
          <p:nvPr/>
        </p:nvSpPr>
        <p:spPr bwMode="auto">
          <a:xfrm>
            <a:off x="4905375" y="4851400"/>
            <a:ext cx="1074738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b="1"/>
              <a:t>Celsius</a:t>
            </a:r>
            <a:endParaRPr lang="hu-HU"/>
          </a:p>
        </p:txBody>
      </p:sp>
      <p:sp>
        <p:nvSpPr>
          <p:cNvPr id="4162" name="Text Box 66"/>
          <p:cNvSpPr txBox="1">
            <a:spLocks noChangeArrowheads="1"/>
          </p:cNvSpPr>
          <p:nvPr/>
        </p:nvSpPr>
        <p:spPr bwMode="auto">
          <a:xfrm>
            <a:off x="4371975" y="3065463"/>
            <a:ext cx="79692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z="2000"/>
              <a:t>80</a:t>
            </a:r>
          </a:p>
        </p:txBody>
      </p:sp>
      <p:sp>
        <p:nvSpPr>
          <p:cNvPr id="4163" name="Text Box 67"/>
          <p:cNvSpPr txBox="1">
            <a:spLocks noChangeArrowheads="1"/>
          </p:cNvSpPr>
          <p:nvPr/>
        </p:nvSpPr>
        <p:spPr bwMode="auto">
          <a:xfrm>
            <a:off x="3217863" y="3055938"/>
            <a:ext cx="7969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z="2000"/>
              <a:t>212</a:t>
            </a:r>
          </a:p>
        </p:txBody>
      </p:sp>
      <p:sp>
        <p:nvSpPr>
          <p:cNvPr id="4164" name="Text Box 68"/>
          <p:cNvSpPr txBox="1">
            <a:spLocks noChangeArrowheads="1"/>
          </p:cNvSpPr>
          <p:nvPr/>
        </p:nvSpPr>
        <p:spPr bwMode="auto">
          <a:xfrm>
            <a:off x="3232150" y="4027488"/>
            <a:ext cx="569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z="2000"/>
              <a:t>32</a:t>
            </a:r>
          </a:p>
        </p:txBody>
      </p:sp>
      <p:sp>
        <p:nvSpPr>
          <p:cNvPr id="4165" name="Text Box 69"/>
          <p:cNvSpPr txBox="1">
            <a:spLocks noChangeArrowheads="1"/>
          </p:cNvSpPr>
          <p:nvPr/>
        </p:nvSpPr>
        <p:spPr bwMode="auto">
          <a:xfrm>
            <a:off x="4429125" y="4057650"/>
            <a:ext cx="569913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z="2000"/>
              <a:t>0</a:t>
            </a:r>
          </a:p>
        </p:txBody>
      </p:sp>
      <p:grpSp>
        <p:nvGrpSpPr>
          <p:cNvPr id="5" name="Group 87"/>
          <p:cNvGrpSpPr>
            <a:grpSpLocks/>
          </p:cNvGrpSpPr>
          <p:nvPr/>
        </p:nvGrpSpPr>
        <p:grpSpPr bwMode="auto">
          <a:xfrm>
            <a:off x="6527800" y="1477963"/>
            <a:ext cx="369888" cy="4851400"/>
            <a:chOff x="4112" y="931"/>
            <a:chExt cx="233" cy="3056"/>
          </a:xfrm>
        </p:grpSpPr>
        <p:sp>
          <p:nvSpPr>
            <p:cNvPr id="16423" name="AutoShape 70"/>
            <p:cNvSpPr>
              <a:spLocks noChangeArrowheads="1"/>
            </p:cNvSpPr>
            <p:nvPr/>
          </p:nvSpPr>
          <p:spPr bwMode="auto">
            <a:xfrm>
              <a:off x="4162" y="931"/>
              <a:ext cx="127" cy="298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424" name="Oval 71"/>
            <p:cNvSpPr>
              <a:spLocks noChangeArrowheads="1"/>
            </p:cNvSpPr>
            <p:nvPr/>
          </p:nvSpPr>
          <p:spPr bwMode="auto">
            <a:xfrm>
              <a:off x="4112" y="3831"/>
              <a:ext cx="233" cy="156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425" name="AutoShape 72"/>
            <p:cNvSpPr>
              <a:spLocks noChangeArrowheads="1"/>
            </p:cNvSpPr>
            <p:nvPr/>
          </p:nvSpPr>
          <p:spPr bwMode="auto">
            <a:xfrm>
              <a:off x="4163" y="1676"/>
              <a:ext cx="127" cy="2242"/>
            </a:xfrm>
            <a:prstGeom prst="roundRect">
              <a:avLst>
                <a:gd name="adj" fmla="val 50000"/>
              </a:avLst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4172" name="Text Box 76"/>
          <p:cNvSpPr txBox="1">
            <a:spLocks noChangeArrowheads="1"/>
          </p:cNvSpPr>
          <p:nvPr/>
        </p:nvSpPr>
        <p:spPr bwMode="auto">
          <a:xfrm>
            <a:off x="6840538" y="5527675"/>
            <a:ext cx="5715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z="2000"/>
              <a:t>0</a:t>
            </a:r>
          </a:p>
        </p:txBody>
      </p:sp>
      <p:sp>
        <p:nvSpPr>
          <p:cNvPr id="4155" name="Line 59"/>
          <p:cNvSpPr>
            <a:spLocks noChangeShapeType="1"/>
          </p:cNvSpPr>
          <p:nvPr/>
        </p:nvSpPr>
        <p:spPr bwMode="auto">
          <a:xfrm>
            <a:off x="1493838" y="3414713"/>
            <a:ext cx="6132512" cy="95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4154" name="Line 58"/>
          <p:cNvSpPr>
            <a:spLocks noChangeShapeType="1"/>
          </p:cNvSpPr>
          <p:nvPr/>
        </p:nvSpPr>
        <p:spPr bwMode="auto">
          <a:xfrm>
            <a:off x="1428750" y="4421188"/>
            <a:ext cx="6188075" cy="7937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4169" name="Line 73"/>
          <p:cNvSpPr>
            <a:spLocks noChangeShapeType="1"/>
          </p:cNvSpPr>
          <p:nvPr/>
        </p:nvSpPr>
        <p:spPr bwMode="auto">
          <a:xfrm>
            <a:off x="1439863" y="5945188"/>
            <a:ext cx="6238875" cy="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4189" name="AutoShape 93"/>
          <p:cNvSpPr>
            <a:spLocks noChangeArrowheads="1"/>
          </p:cNvSpPr>
          <p:nvPr/>
        </p:nvSpPr>
        <p:spPr bwMode="auto">
          <a:xfrm>
            <a:off x="6778625" y="2803525"/>
            <a:ext cx="1828800" cy="481013"/>
          </a:xfrm>
          <a:prstGeom prst="wedgeRoundRectCallout">
            <a:avLst>
              <a:gd name="adj1" fmla="val -106338"/>
              <a:gd name="adj2" fmla="val 245708"/>
              <a:gd name="adj3" fmla="val 16667"/>
            </a:avLst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hu-HU" sz="2000" b="1"/>
              <a:t>Alappont</a:t>
            </a:r>
            <a:endParaRPr lang="hu-HU" sz="1400" baseline="30000"/>
          </a:p>
        </p:txBody>
      </p:sp>
      <p:sp>
        <p:nvSpPr>
          <p:cNvPr id="4190" name="AutoShape 94"/>
          <p:cNvSpPr>
            <a:spLocks noChangeArrowheads="1"/>
          </p:cNvSpPr>
          <p:nvPr/>
        </p:nvSpPr>
        <p:spPr bwMode="auto">
          <a:xfrm>
            <a:off x="6907213" y="1320800"/>
            <a:ext cx="1828800" cy="481013"/>
          </a:xfrm>
          <a:prstGeom prst="wedgeRoundRectCallout">
            <a:avLst>
              <a:gd name="adj1" fmla="val -96704"/>
              <a:gd name="adj2" fmla="val 357259"/>
              <a:gd name="adj3" fmla="val 16667"/>
            </a:avLst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hu-HU" sz="2000" b="1"/>
              <a:t>Alappont</a:t>
            </a:r>
            <a:endParaRPr lang="hu-HU" sz="1400" baseline="30000"/>
          </a:p>
        </p:txBody>
      </p:sp>
      <p:sp>
        <p:nvSpPr>
          <p:cNvPr id="4191" name="AutoShape 95"/>
          <p:cNvSpPr>
            <a:spLocks noChangeArrowheads="1"/>
          </p:cNvSpPr>
          <p:nvPr/>
        </p:nvSpPr>
        <p:spPr bwMode="auto">
          <a:xfrm>
            <a:off x="7123113" y="3657600"/>
            <a:ext cx="1828800" cy="481013"/>
          </a:xfrm>
          <a:prstGeom prst="wedgeRoundRectCallout">
            <a:avLst>
              <a:gd name="adj1" fmla="val -49824"/>
              <a:gd name="adj2" fmla="val 375412"/>
              <a:gd name="adj3" fmla="val 16667"/>
            </a:avLst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hu-HU" sz="2000" b="1"/>
              <a:t>Alappont</a:t>
            </a:r>
            <a:endParaRPr lang="hu-HU" sz="1400" baseline="30000"/>
          </a:p>
        </p:txBody>
      </p:sp>
      <p:sp>
        <p:nvSpPr>
          <p:cNvPr id="7" name="Szövegdoboz 6"/>
          <p:cNvSpPr txBox="1"/>
          <p:nvPr/>
        </p:nvSpPr>
        <p:spPr>
          <a:xfrm>
            <a:off x="330993" y="1969512"/>
            <a:ext cx="8482014" cy="30469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400" dirty="0" smtClean="0"/>
              <a:t>Az abszolút nulla fok olyan hőmérséklet, amelyen az atomok és molekulák mozgása a rácsrezgések kivételével megszűnik. Egy rendszer lehető legalacsonyabb energiaállapotát jelenti.</a:t>
            </a:r>
          </a:p>
          <a:p>
            <a:pPr algn="just"/>
            <a:r>
              <a:rPr lang="hu-HU" sz="2400" dirty="0" smtClean="0"/>
              <a:t>A termodinamika III. főtétele értelmében az abszolút nulla fok nem érhető el.</a:t>
            </a:r>
          </a:p>
          <a:p>
            <a:pPr algn="just"/>
            <a:r>
              <a:rPr lang="hu-HU" sz="2400" dirty="0" smtClean="0"/>
              <a:t>Különleges kísérleti körülmények között jelenleg már 1/1.000.000 </a:t>
            </a:r>
            <a:r>
              <a:rPr lang="hu-HU" sz="2400" i="1" dirty="0" smtClean="0"/>
              <a:t>K</a:t>
            </a:r>
            <a:r>
              <a:rPr lang="hu-HU" sz="2400" dirty="0" smtClean="0"/>
              <a:t>-ig sikerült megközelíteni</a:t>
            </a:r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4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4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00"/>
                            </p:stCondLst>
                            <p:childTnLst>
                              <p:par>
                                <p:cTn id="12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6" grpId="0"/>
      <p:bldP spid="4157" grpId="0"/>
      <p:bldP spid="4158" grpId="0"/>
      <p:bldP spid="4159" grpId="0"/>
      <p:bldP spid="4160" grpId="0"/>
      <p:bldP spid="4162" grpId="0"/>
      <p:bldP spid="4163" grpId="0"/>
      <p:bldP spid="4164" grpId="0"/>
      <p:bldP spid="4165" grpId="0"/>
      <p:bldP spid="4172" grpId="0"/>
      <p:bldP spid="4155" grpId="0" animBg="1"/>
      <p:bldP spid="4154" grpId="0" animBg="1"/>
      <p:bldP spid="4169" grpId="0" animBg="1"/>
      <p:bldP spid="4189" grpId="0" animBg="1"/>
      <p:bldP spid="4189" grpId="1" animBg="1"/>
      <p:bldP spid="4190" grpId="0" animBg="1"/>
      <p:bldP spid="4190" grpId="1" animBg="1"/>
      <p:bldP spid="4191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 txBox="1">
            <a:spLocks noChangeArrowheads="1"/>
          </p:cNvSpPr>
          <p:nvPr/>
        </p:nvSpPr>
        <p:spPr bwMode="auto">
          <a:xfrm>
            <a:off x="755650" y="307975"/>
            <a:ext cx="75882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800" b="1">
                <a:solidFill>
                  <a:srgbClr val="000000"/>
                </a:solidFill>
              </a:rPr>
              <a:t>KÜLÖNBÖZŐ HŐFOKSKÁLÁK ÖSSZEHASONLÍTÁSA</a:t>
            </a:r>
          </a:p>
        </p:txBody>
      </p:sp>
      <p:grpSp>
        <p:nvGrpSpPr>
          <p:cNvPr id="2" name="Group 46"/>
          <p:cNvGrpSpPr>
            <a:grpSpLocks/>
          </p:cNvGrpSpPr>
          <p:nvPr/>
        </p:nvGrpSpPr>
        <p:grpSpPr bwMode="auto">
          <a:xfrm>
            <a:off x="2982913" y="1460500"/>
            <a:ext cx="339725" cy="3241675"/>
            <a:chOff x="2387" y="2439"/>
            <a:chExt cx="428" cy="8913"/>
          </a:xfrm>
        </p:grpSpPr>
        <p:sp>
          <p:nvSpPr>
            <p:cNvPr id="16432" name="AutoShape 47"/>
            <p:cNvSpPr>
              <a:spLocks noChangeArrowheads="1"/>
            </p:cNvSpPr>
            <p:nvPr/>
          </p:nvSpPr>
          <p:spPr bwMode="auto">
            <a:xfrm>
              <a:off x="2478" y="2439"/>
              <a:ext cx="233" cy="870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>
                <a:solidFill>
                  <a:srgbClr val="000000"/>
                </a:solidFill>
              </a:endParaRPr>
            </a:p>
          </p:txBody>
        </p:sp>
        <p:sp>
          <p:nvSpPr>
            <p:cNvPr id="16433" name="Oval 48"/>
            <p:cNvSpPr>
              <a:spLocks noChangeArrowheads="1"/>
            </p:cNvSpPr>
            <p:nvPr/>
          </p:nvSpPr>
          <p:spPr bwMode="auto">
            <a:xfrm>
              <a:off x="2387" y="10898"/>
              <a:ext cx="428" cy="45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>
                <a:solidFill>
                  <a:srgbClr val="000000"/>
                </a:solidFill>
              </a:endParaRPr>
            </a:p>
          </p:txBody>
        </p:sp>
        <p:sp>
          <p:nvSpPr>
            <p:cNvPr id="16434" name="AutoShape 49"/>
            <p:cNvSpPr>
              <a:spLocks noChangeArrowheads="1"/>
            </p:cNvSpPr>
            <p:nvPr/>
          </p:nvSpPr>
          <p:spPr bwMode="auto">
            <a:xfrm>
              <a:off x="2481" y="5676"/>
              <a:ext cx="220" cy="5474"/>
            </a:xfrm>
            <a:prstGeom prst="roundRect">
              <a:avLst>
                <a:gd name="adj" fmla="val 50000"/>
              </a:avLst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u-HU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4146550" y="1443038"/>
            <a:ext cx="339725" cy="3246437"/>
            <a:chOff x="2387" y="2439"/>
            <a:chExt cx="428" cy="8913"/>
          </a:xfrm>
        </p:grpSpPr>
        <p:sp>
          <p:nvSpPr>
            <p:cNvPr id="16429" name="AutoShape 51"/>
            <p:cNvSpPr>
              <a:spLocks noChangeArrowheads="1"/>
            </p:cNvSpPr>
            <p:nvPr/>
          </p:nvSpPr>
          <p:spPr bwMode="auto">
            <a:xfrm>
              <a:off x="2478" y="2439"/>
              <a:ext cx="233" cy="870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>
                <a:solidFill>
                  <a:srgbClr val="000000"/>
                </a:solidFill>
              </a:endParaRPr>
            </a:p>
          </p:txBody>
        </p:sp>
        <p:sp>
          <p:nvSpPr>
            <p:cNvPr id="16430" name="Oval 52"/>
            <p:cNvSpPr>
              <a:spLocks noChangeArrowheads="1"/>
            </p:cNvSpPr>
            <p:nvPr/>
          </p:nvSpPr>
          <p:spPr bwMode="auto">
            <a:xfrm>
              <a:off x="2387" y="10898"/>
              <a:ext cx="428" cy="45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>
                <a:solidFill>
                  <a:srgbClr val="000000"/>
                </a:solidFill>
              </a:endParaRPr>
            </a:p>
          </p:txBody>
        </p:sp>
        <p:sp>
          <p:nvSpPr>
            <p:cNvPr id="16431" name="AutoShape 53"/>
            <p:cNvSpPr>
              <a:spLocks noChangeArrowheads="1"/>
            </p:cNvSpPr>
            <p:nvPr/>
          </p:nvSpPr>
          <p:spPr bwMode="auto">
            <a:xfrm>
              <a:off x="2481" y="5676"/>
              <a:ext cx="220" cy="5474"/>
            </a:xfrm>
            <a:prstGeom prst="roundRect">
              <a:avLst>
                <a:gd name="adj" fmla="val 50000"/>
              </a:avLst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u-HU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5233988" y="1444625"/>
            <a:ext cx="341312" cy="3246438"/>
            <a:chOff x="2387" y="2439"/>
            <a:chExt cx="428" cy="8913"/>
          </a:xfrm>
        </p:grpSpPr>
        <p:sp>
          <p:nvSpPr>
            <p:cNvPr id="16426" name="AutoShape 55"/>
            <p:cNvSpPr>
              <a:spLocks noChangeArrowheads="1"/>
            </p:cNvSpPr>
            <p:nvPr/>
          </p:nvSpPr>
          <p:spPr bwMode="auto">
            <a:xfrm>
              <a:off x="2478" y="2439"/>
              <a:ext cx="233" cy="870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>
                <a:solidFill>
                  <a:srgbClr val="000000"/>
                </a:solidFill>
              </a:endParaRPr>
            </a:p>
          </p:txBody>
        </p:sp>
        <p:sp>
          <p:nvSpPr>
            <p:cNvPr id="16427" name="Oval 56"/>
            <p:cNvSpPr>
              <a:spLocks noChangeArrowheads="1"/>
            </p:cNvSpPr>
            <p:nvPr/>
          </p:nvSpPr>
          <p:spPr bwMode="auto">
            <a:xfrm>
              <a:off x="2387" y="10898"/>
              <a:ext cx="428" cy="45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>
                <a:solidFill>
                  <a:srgbClr val="000000"/>
                </a:solidFill>
              </a:endParaRPr>
            </a:p>
          </p:txBody>
        </p:sp>
        <p:sp>
          <p:nvSpPr>
            <p:cNvPr id="16428" name="AutoShape 57"/>
            <p:cNvSpPr>
              <a:spLocks noChangeArrowheads="1"/>
            </p:cNvSpPr>
            <p:nvPr/>
          </p:nvSpPr>
          <p:spPr bwMode="auto">
            <a:xfrm>
              <a:off x="2481" y="5676"/>
              <a:ext cx="220" cy="5474"/>
            </a:xfrm>
            <a:prstGeom prst="roundRect">
              <a:avLst>
                <a:gd name="adj" fmla="val 50000"/>
              </a:avLst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u-HU">
                <a:solidFill>
                  <a:srgbClr val="000000"/>
                </a:solidFill>
              </a:endParaRPr>
            </a:p>
          </p:txBody>
        </p:sp>
      </p:grpSp>
      <p:sp>
        <p:nvSpPr>
          <p:cNvPr id="4156" name="Text Box 60"/>
          <p:cNvSpPr txBox="1">
            <a:spLocks noChangeArrowheads="1"/>
          </p:cNvSpPr>
          <p:nvPr/>
        </p:nvSpPr>
        <p:spPr bwMode="auto">
          <a:xfrm>
            <a:off x="5481638" y="4037013"/>
            <a:ext cx="569912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z="200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4157" name="Text Box 61"/>
          <p:cNvSpPr txBox="1">
            <a:spLocks noChangeArrowheads="1"/>
          </p:cNvSpPr>
          <p:nvPr/>
        </p:nvSpPr>
        <p:spPr bwMode="auto">
          <a:xfrm>
            <a:off x="5448300" y="3060700"/>
            <a:ext cx="79533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z="2000">
                <a:solidFill>
                  <a:srgbClr val="000000"/>
                </a:solidFill>
              </a:rPr>
              <a:t>100</a:t>
            </a:r>
          </a:p>
        </p:txBody>
      </p:sp>
      <p:sp>
        <p:nvSpPr>
          <p:cNvPr id="4158" name="Text Box 62"/>
          <p:cNvSpPr txBox="1">
            <a:spLocks noChangeArrowheads="1"/>
          </p:cNvSpPr>
          <p:nvPr/>
        </p:nvSpPr>
        <p:spPr bwMode="auto">
          <a:xfrm>
            <a:off x="2436813" y="4884738"/>
            <a:ext cx="13620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b="1">
                <a:solidFill>
                  <a:srgbClr val="000000"/>
                </a:solidFill>
              </a:rPr>
              <a:t>Fahrenheit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4159" name="Text Box 63"/>
          <p:cNvSpPr txBox="1">
            <a:spLocks noChangeArrowheads="1"/>
          </p:cNvSpPr>
          <p:nvPr/>
        </p:nvSpPr>
        <p:spPr bwMode="auto">
          <a:xfrm>
            <a:off x="3709988" y="5322888"/>
            <a:ext cx="1335087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b="1">
                <a:solidFill>
                  <a:srgbClr val="000000"/>
                </a:solidFill>
              </a:rPr>
              <a:t>Réaumur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4160" name="Text Box 64"/>
          <p:cNvSpPr txBox="1">
            <a:spLocks noChangeArrowheads="1"/>
          </p:cNvSpPr>
          <p:nvPr/>
        </p:nvSpPr>
        <p:spPr bwMode="auto">
          <a:xfrm>
            <a:off x="4905375" y="4851400"/>
            <a:ext cx="1074738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b="1">
                <a:solidFill>
                  <a:srgbClr val="000000"/>
                </a:solidFill>
              </a:rPr>
              <a:t>Celsius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4162" name="Text Box 66"/>
          <p:cNvSpPr txBox="1">
            <a:spLocks noChangeArrowheads="1"/>
          </p:cNvSpPr>
          <p:nvPr/>
        </p:nvSpPr>
        <p:spPr bwMode="auto">
          <a:xfrm>
            <a:off x="4371975" y="3065463"/>
            <a:ext cx="79692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z="2000">
                <a:solidFill>
                  <a:srgbClr val="000000"/>
                </a:solidFill>
              </a:rPr>
              <a:t>80</a:t>
            </a:r>
          </a:p>
        </p:txBody>
      </p:sp>
      <p:sp>
        <p:nvSpPr>
          <p:cNvPr id="4163" name="Text Box 67"/>
          <p:cNvSpPr txBox="1">
            <a:spLocks noChangeArrowheads="1"/>
          </p:cNvSpPr>
          <p:nvPr/>
        </p:nvSpPr>
        <p:spPr bwMode="auto">
          <a:xfrm>
            <a:off x="3217863" y="3055938"/>
            <a:ext cx="7969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z="2000">
                <a:solidFill>
                  <a:srgbClr val="000000"/>
                </a:solidFill>
              </a:rPr>
              <a:t>212</a:t>
            </a:r>
          </a:p>
        </p:txBody>
      </p:sp>
      <p:sp>
        <p:nvSpPr>
          <p:cNvPr id="4164" name="Text Box 68"/>
          <p:cNvSpPr txBox="1">
            <a:spLocks noChangeArrowheads="1"/>
          </p:cNvSpPr>
          <p:nvPr/>
        </p:nvSpPr>
        <p:spPr bwMode="auto">
          <a:xfrm>
            <a:off x="3232150" y="4027488"/>
            <a:ext cx="569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z="2000">
                <a:solidFill>
                  <a:srgbClr val="000000"/>
                </a:solidFill>
              </a:rPr>
              <a:t>32</a:t>
            </a:r>
          </a:p>
        </p:txBody>
      </p:sp>
      <p:sp>
        <p:nvSpPr>
          <p:cNvPr id="4165" name="Text Box 69"/>
          <p:cNvSpPr txBox="1">
            <a:spLocks noChangeArrowheads="1"/>
          </p:cNvSpPr>
          <p:nvPr/>
        </p:nvSpPr>
        <p:spPr bwMode="auto">
          <a:xfrm>
            <a:off x="4429125" y="4057650"/>
            <a:ext cx="569913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z="2000">
                <a:solidFill>
                  <a:srgbClr val="000000"/>
                </a:solidFill>
              </a:rPr>
              <a:t>0</a:t>
            </a:r>
          </a:p>
        </p:txBody>
      </p:sp>
      <p:grpSp>
        <p:nvGrpSpPr>
          <p:cNvPr id="5" name="Group 87"/>
          <p:cNvGrpSpPr>
            <a:grpSpLocks/>
          </p:cNvGrpSpPr>
          <p:nvPr/>
        </p:nvGrpSpPr>
        <p:grpSpPr bwMode="auto">
          <a:xfrm>
            <a:off x="6527800" y="1477963"/>
            <a:ext cx="369888" cy="4851400"/>
            <a:chOff x="4112" y="931"/>
            <a:chExt cx="233" cy="3056"/>
          </a:xfrm>
        </p:grpSpPr>
        <p:sp>
          <p:nvSpPr>
            <p:cNvPr id="16423" name="AutoShape 70"/>
            <p:cNvSpPr>
              <a:spLocks noChangeArrowheads="1"/>
            </p:cNvSpPr>
            <p:nvPr/>
          </p:nvSpPr>
          <p:spPr bwMode="auto">
            <a:xfrm>
              <a:off x="4162" y="931"/>
              <a:ext cx="127" cy="298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>
                <a:solidFill>
                  <a:srgbClr val="000000"/>
                </a:solidFill>
              </a:endParaRPr>
            </a:p>
          </p:txBody>
        </p:sp>
        <p:sp>
          <p:nvSpPr>
            <p:cNvPr id="16424" name="Oval 71"/>
            <p:cNvSpPr>
              <a:spLocks noChangeArrowheads="1"/>
            </p:cNvSpPr>
            <p:nvPr/>
          </p:nvSpPr>
          <p:spPr bwMode="auto">
            <a:xfrm>
              <a:off x="4112" y="3831"/>
              <a:ext cx="233" cy="156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>
                <a:solidFill>
                  <a:srgbClr val="000000"/>
                </a:solidFill>
              </a:endParaRPr>
            </a:p>
          </p:txBody>
        </p:sp>
        <p:sp>
          <p:nvSpPr>
            <p:cNvPr id="16425" name="AutoShape 72"/>
            <p:cNvSpPr>
              <a:spLocks noChangeArrowheads="1"/>
            </p:cNvSpPr>
            <p:nvPr/>
          </p:nvSpPr>
          <p:spPr bwMode="auto">
            <a:xfrm>
              <a:off x="4163" y="1676"/>
              <a:ext cx="127" cy="2242"/>
            </a:xfrm>
            <a:prstGeom prst="roundRect">
              <a:avLst>
                <a:gd name="adj" fmla="val 50000"/>
              </a:avLst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u-HU">
                <a:solidFill>
                  <a:srgbClr val="000000"/>
                </a:solidFill>
              </a:endParaRPr>
            </a:p>
          </p:txBody>
        </p:sp>
      </p:grpSp>
      <p:sp>
        <p:nvSpPr>
          <p:cNvPr id="4170" name="Text Box 74"/>
          <p:cNvSpPr txBox="1">
            <a:spLocks noChangeArrowheads="1"/>
          </p:cNvSpPr>
          <p:nvPr/>
        </p:nvSpPr>
        <p:spPr bwMode="auto">
          <a:xfrm>
            <a:off x="6781800" y="4048125"/>
            <a:ext cx="10001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z="2000">
                <a:solidFill>
                  <a:srgbClr val="000000"/>
                </a:solidFill>
              </a:rPr>
              <a:t>273,15</a:t>
            </a:r>
          </a:p>
        </p:txBody>
      </p:sp>
      <p:sp>
        <p:nvSpPr>
          <p:cNvPr id="4171" name="Text Box 75"/>
          <p:cNvSpPr txBox="1">
            <a:spLocks noChangeArrowheads="1"/>
          </p:cNvSpPr>
          <p:nvPr/>
        </p:nvSpPr>
        <p:spPr bwMode="auto">
          <a:xfrm>
            <a:off x="6805613" y="3027363"/>
            <a:ext cx="11747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z="2000">
                <a:solidFill>
                  <a:srgbClr val="000000"/>
                </a:solidFill>
              </a:rPr>
              <a:t>373,15</a:t>
            </a:r>
          </a:p>
        </p:txBody>
      </p:sp>
      <p:sp>
        <p:nvSpPr>
          <p:cNvPr id="4172" name="Text Box 76"/>
          <p:cNvSpPr txBox="1">
            <a:spLocks noChangeArrowheads="1"/>
          </p:cNvSpPr>
          <p:nvPr/>
        </p:nvSpPr>
        <p:spPr bwMode="auto">
          <a:xfrm>
            <a:off x="6840538" y="5527675"/>
            <a:ext cx="5715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z="200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4173" name="Text Box 77"/>
          <p:cNvSpPr txBox="1">
            <a:spLocks noChangeArrowheads="1"/>
          </p:cNvSpPr>
          <p:nvPr/>
        </p:nvSpPr>
        <p:spPr bwMode="auto">
          <a:xfrm>
            <a:off x="7672388" y="5629275"/>
            <a:ext cx="6350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z="3200" b="1" dirty="0">
                <a:solidFill>
                  <a:srgbClr val="000000"/>
                </a:solidFill>
              </a:rPr>
              <a:t>1.</a:t>
            </a:r>
            <a:endParaRPr lang="hu-HU" sz="3200" dirty="0">
              <a:solidFill>
                <a:srgbClr val="000000"/>
              </a:solidFill>
            </a:endParaRPr>
          </a:p>
        </p:txBody>
      </p:sp>
      <p:grpSp>
        <p:nvGrpSpPr>
          <p:cNvPr id="6" name="Group 86"/>
          <p:cNvGrpSpPr>
            <a:grpSpLocks/>
          </p:cNvGrpSpPr>
          <p:nvPr/>
        </p:nvGrpSpPr>
        <p:grpSpPr bwMode="auto">
          <a:xfrm>
            <a:off x="1758950" y="1439863"/>
            <a:ext cx="369888" cy="4851400"/>
            <a:chOff x="1108" y="907"/>
            <a:chExt cx="233" cy="3056"/>
          </a:xfrm>
        </p:grpSpPr>
        <p:sp>
          <p:nvSpPr>
            <p:cNvPr id="16420" name="AutoShape 80"/>
            <p:cNvSpPr>
              <a:spLocks noChangeArrowheads="1"/>
            </p:cNvSpPr>
            <p:nvPr/>
          </p:nvSpPr>
          <p:spPr bwMode="auto">
            <a:xfrm>
              <a:off x="1157" y="907"/>
              <a:ext cx="127" cy="298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>
                <a:solidFill>
                  <a:srgbClr val="000000"/>
                </a:solidFill>
              </a:endParaRPr>
            </a:p>
          </p:txBody>
        </p:sp>
        <p:sp>
          <p:nvSpPr>
            <p:cNvPr id="16421" name="Oval 81"/>
            <p:cNvSpPr>
              <a:spLocks noChangeArrowheads="1"/>
            </p:cNvSpPr>
            <p:nvPr/>
          </p:nvSpPr>
          <p:spPr bwMode="auto">
            <a:xfrm>
              <a:off x="1108" y="3807"/>
              <a:ext cx="233" cy="156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hu-HU">
                <a:solidFill>
                  <a:srgbClr val="000000"/>
                </a:solidFill>
              </a:endParaRPr>
            </a:p>
          </p:txBody>
        </p:sp>
        <p:sp>
          <p:nvSpPr>
            <p:cNvPr id="16422" name="AutoShape 82"/>
            <p:cNvSpPr>
              <a:spLocks noChangeArrowheads="1"/>
            </p:cNvSpPr>
            <p:nvPr/>
          </p:nvSpPr>
          <p:spPr bwMode="auto">
            <a:xfrm>
              <a:off x="1159" y="1652"/>
              <a:ext cx="127" cy="2242"/>
            </a:xfrm>
            <a:prstGeom prst="roundRect">
              <a:avLst>
                <a:gd name="adj" fmla="val 50000"/>
              </a:avLst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u-HU">
                <a:solidFill>
                  <a:srgbClr val="000000"/>
                </a:solidFill>
              </a:endParaRPr>
            </a:p>
          </p:txBody>
        </p:sp>
      </p:grpSp>
      <p:sp>
        <p:nvSpPr>
          <p:cNvPr id="4179" name="Text Box 83"/>
          <p:cNvSpPr txBox="1">
            <a:spLocks noChangeArrowheads="1"/>
          </p:cNvSpPr>
          <p:nvPr/>
        </p:nvSpPr>
        <p:spPr bwMode="auto">
          <a:xfrm>
            <a:off x="823913" y="4011613"/>
            <a:ext cx="1158875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z="2000" dirty="0">
                <a:solidFill>
                  <a:srgbClr val="000000"/>
                </a:solidFill>
              </a:rPr>
              <a:t>491,67</a:t>
            </a:r>
          </a:p>
        </p:txBody>
      </p:sp>
      <p:sp>
        <p:nvSpPr>
          <p:cNvPr id="4180" name="Text Box 84"/>
          <p:cNvSpPr txBox="1">
            <a:spLocks noChangeArrowheads="1"/>
          </p:cNvSpPr>
          <p:nvPr/>
        </p:nvSpPr>
        <p:spPr bwMode="auto">
          <a:xfrm>
            <a:off x="803275" y="3048000"/>
            <a:ext cx="1260475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z="2000" dirty="0">
                <a:solidFill>
                  <a:srgbClr val="000000"/>
                </a:solidFill>
              </a:rPr>
              <a:t>671,67</a:t>
            </a:r>
          </a:p>
        </p:txBody>
      </p:sp>
      <p:sp>
        <p:nvSpPr>
          <p:cNvPr id="4181" name="Text Box 85"/>
          <p:cNvSpPr txBox="1">
            <a:spLocks noChangeArrowheads="1"/>
          </p:cNvSpPr>
          <p:nvPr/>
        </p:nvSpPr>
        <p:spPr bwMode="auto">
          <a:xfrm>
            <a:off x="2028825" y="5532438"/>
            <a:ext cx="569913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z="2000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4161" name="AutoShape 65"/>
          <p:cNvSpPr>
            <a:spLocks noChangeArrowheads="1"/>
          </p:cNvSpPr>
          <p:nvPr/>
        </p:nvSpPr>
        <p:spPr bwMode="auto">
          <a:xfrm>
            <a:off x="7712075" y="4699000"/>
            <a:ext cx="1074738" cy="658813"/>
          </a:xfrm>
          <a:prstGeom prst="wedgeRoundRectCallout">
            <a:avLst>
              <a:gd name="adj1" fmla="val -142171"/>
              <a:gd name="adj2" fmla="val 58917"/>
              <a:gd name="adj3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u-HU" sz="2000" b="1">
                <a:solidFill>
                  <a:srgbClr val="000000"/>
                </a:solidFill>
              </a:rPr>
              <a:t>Kelvin</a:t>
            </a:r>
          </a:p>
          <a:p>
            <a:r>
              <a:rPr lang="hu-HU" sz="1400">
                <a:solidFill>
                  <a:srgbClr val="000000"/>
                </a:solidFill>
              </a:rPr>
              <a:t>1 K = 1 C</a:t>
            </a:r>
            <a:r>
              <a:rPr lang="hu-HU" sz="1400" baseline="30000">
                <a:solidFill>
                  <a:srgbClr val="000000"/>
                </a:solidFill>
              </a:rPr>
              <a:t>o</a:t>
            </a:r>
          </a:p>
        </p:txBody>
      </p:sp>
      <p:sp>
        <p:nvSpPr>
          <p:cNvPr id="4141" name="AutoShape 45"/>
          <p:cNvSpPr>
            <a:spLocks noChangeArrowheads="1"/>
          </p:cNvSpPr>
          <p:nvPr/>
        </p:nvSpPr>
        <p:spPr bwMode="auto">
          <a:xfrm>
            <a:off x="261938" y="4514850"/>
            <a:ext cx="1320800" cy="641350"/>
          </a:xfrm>
          <a:prstGeom prst="wedgeRoundRectCallout">
            <a:avLst>
              <a:gd name="adj1" fmla="val 77523"/>
              <a:gd name="adj2" fmla="val 88366"/>
              <a:gd name="adj3" fmla="val 16667"/>
            </a:avLst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hu-HU" sz="2000" b="1">
                <a:solidFill>
                  <a:srgbClr val="000000"/>
                </a:solidFill>
              </a:rPr>
              <a:t>Rankine</a:t>
            </a:r>
          </a:p>
          <a:p>
            <a:pPr algn="ctr"/>
            <a:r>
              <a:rPr lang="hu-HU" sz="1400">
                <a:solidFill>
                  <a:srgbClr val="000000"/>
                </a:solidFill>
              </a:rPr>
              <a:t>1 R</a:t>
            </a:r>
            <a:r>
              <a:rPr lang="hu-HU" sz="1400" baseline="30000">
                <a:solidFill>
                  <a:srgbClr val="000000"/>
                </a:solidFill>
              </a:rPr>
              <a:t>o </a:t>
            </a:r>
            <a:r>
              <a:rPr lang="hu-HU" sz="1400">
                <a:solidFill>
                  <a:srgbClr val="000000"/>
                </a:solidFill>
              </a:rPr>
              <a:t>=1 F</a:t>
            </a:r>
            <a:r>
              <a:rPr lang="hu-HU" sz="1400" baseline="30000">
                <a:solidFill>
                  <a:srgbClr val="000000"/>
                </a:solidFill>
              </a:rPr>
              <a:t>o</a:t>
            </a:r>
          </a:p>
        </p:txBody>
      </p:sp>
      <p:sp>
        <p:nvSpPr>
          <p:cNvPr id="4155" name="Line 59"/>
          <p:cNvSpPr>
            <a:spLocks noChangeShapeType="1"/>
          </p:cNvSpPr>
          <p:nvPr/>
        </p:nvSpPr>
        <p:spPr bwMode="auto">
          <a:xfrm>
            <a:off x="1493838" y="3414713"/>
            <a:ext cx="6132512" cy="95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4154" name="Line 58"/>
          <p:cNvSpPr>
            <a:spLocks noChangeShapeType="1"/>
          </p:cNvSpPr>
          <p:nvPr/>
        </p:nvSpPr>
        <p:spPr bwMode="auto">
          <a:xfrm>
            <a:off x="1428750" y="4421188"/>
            <a:ext cx="6188075" cy="7937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4184" name="Text Box 88"/>
          <p:cNvSpPr txBox="1">
            <a:spLocks noChangeArrowheads="1"/>
          </p:cNvSpPr>
          <p:nvPr/>
        </p:nvSpPr>
        <p:spPr bwMode="auto">
          <a:xfrm>
            <a:off x="7758113" y="4003675"/>
            <a:ext cx="6350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z="3200" b="1">
                <a:solidFill>
                  <a:srgbClr val="000000"/>
                </a:solidFill>
              </a:rPr>
              <a:t>2.</a:t>
            </a:r>
            <a:endParaRPr lang="hu-HU" sz="3200">
              <a:solidFill>
                <a:srgbClr val="000000"/>
              </a:solidFill>
            </a:endParaRPr>
          </a:p>
        </p:txBody>
      </p:sp>
      <p:sp>
        <p:nvSpPr>
          <p:cNvPr id="4185" name="Text Box 89"/>
          <p:cNvSpPr txBox="1">
            <a:spLocks noChangeArrowheads="1"/>
          </p:cNvSpPr>
          <p:nvPr/>
        </p:nvSpPr>
        <p:spPr bwMode="auto">
          <a:xfrm>
            <a:off x="7731125" y="3117850"/>
            <a:ext cx="6350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sz="3200" b="1" dirty="0">
                <a:solidFill>
                  <a:srgbClr val="000000"/>
                </a:solidFill>
              </a:rPr>
              <a:t>3.</a:t>
            </a:r>
            <a:endParaRPr lang="hu-HU" sz="3200" dirty="0">
              <a:solidFill>
                <a:srgbClr val="000000"/>
              </a:solidFill>
            </a:endParaRPr>
          </a:p>
        </p:txBody>
      </p:sp>
      <p:sp>
        <p:nvSpPr>
          <p:cNvPr id="4169" name="Line 73"/>
          <p:cNvSpPr>
            <a:spLocks noChangeShapeType="1"/>
          </p:cNvSpPr>
          <p:nvPr/>
        </p:nvSpPr>
        <p:spPr bwMode="auto">
          <a:xfrm>
            <a:off x="1439863" y="5945188"/>
            <a:ext cx="6238875" cy="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4187" name="AutoShape 91"/>
          <p:cNvSpPr>
            <a:spLocks noChangeArrowheads="1"/>
          </p:cNvSpPr>
          <p:nvPr/>
        </p:nvSpPr>
        <p:spPr bwMode="auto">
          <a:xfrm>
            <a:off x="304800" y="755650"/>
            <a:ext cx="1320800" cy="468313"/>
          </a:xfrm>
          <a:prstGeom prst="wedgeRoundRectCallout">
            <a:avLst>
              <a:gd name="adj1" fmla="val 435699"/>
              <a:gd name="adj2" fmla="val 173389"/>
              <a:gd name="adj3" fmla="val 16667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hu-HU" sz="1400" baseline="30000">
              <a:solidFill>
                <a:srgbClr val="000000"/>
              </a:solidFill>
            </a:endParaRPr>
          </a:p>
        </p:txBody>
      </p:sp>
      <p:sp>
        <p:nvSpPr>
          <p:cNvPr id="4188" name="AutoShape 92"/>
          <p:cNvSpPr>
            <a:spLocks noChangeArrowheads="1"/>
          </p:cNvSpPr>
          <p:nvPr/>
        </p:nvSpPr>
        <p:spPr bwMode="auto">
          <a:xfrm>
            <a:off x="190500" y="668338"/>
            <a:ext cx="1785938" cy="585787"/>
          </a:xfrm>
          <a:prstGeom prst="wedgeRoundRectCallout">
            <a:avLst>
              <a:gd name="adj1" fmla="val 46713"/>
              <a:gd name="adj2" fmla="val 210435"/>
              <a:gd name="adj3" fmla="val 16667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hu-HU" sz="1400">
                <a:solidFill>
                  <a:srgbClr val="000000"/>
                </a:solidFill>
              </a:rPr>
              <a:t>Abszolút hőmérsékletskálák</a:t>
            </a:r>
            <a:endParaRPr lang="hu-HU" sz="1400" baseline="30000">
              <a:solidFill>
                <a:srgbClr val="000000"/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341154" y="1905506"/>
            <a:ext cx="8482014" cy="30469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400" dirty="0" smtClean="0">
                <a:solidFill>
                  <a:srgbClr val="000000"/>
                </a:solidFill>
              </a:rPr>
              <a:t>Az abszolút nulla fok olyan hőmérséklet, amelyen az atomok és molekulák mozgása a rácsrezgések kivételével megszűnik. Egy rendszer lehető legalacsonyabb energiaállapotát jelenti.</a:t>
            </a:r>
          </a:p>
          <a:p>
            <a:pPr algn="just"/>
            <a:r>
              <a:rPr lang="hu-HU" sz="2400" dirty="0" smtClean="0">
                <a:solidFill>
                  <a:srgbClr val="000000"/>
                </a:solidFill>
              </a:rPr>
              <a:t>A termodinamika III. főtétele értelmében az abszolút nulla fok nem érhető el.</a:t>
            </a:r>
          </a:p>
          <a:p>
            <a:pPr algn="just"/>
            <a:r>
              <a:rPr lang="hu-HU" sz="2400" dirty="0" smtClean="0">
                <a:solidFill>
                  <a:srgbClr val="000000"/>
                </a:solidFill>
              </a:rPr>
              <a:t>Különleges kísérleti körülmények között jelenleg már 1/1.000.000 </a:t>
            </a:r>
            <a:r>
              <a:rPr lang="hu-HU" sz="2400" i="1" dirty="0" smtClean="0">
                <a:solidFill>
                  <a:srgbClr val="000000"/>
                </a:solidFill>
              </a:rPr>
              <a:t>K</a:t>
            </a:r>
            <a:r>
              <a:rPr lang="hu-HU" sz="2400" dirty="0" smtClean="0">
                <a:solidFill>
                  <a:srgbClr val="000000"/>
                </a:solidFill>
              </a:rPr>
              <a:t>-ig sikerült megközelíteni</a:t>
            </a:r>
            <a:endParaRPr lang="hu-HU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33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0" grpId="0"/>
      <p:bldP spid="4171" grpId="0"/>
      <p:bldP spid="4173" grpId="0"/>
      <p:bldP spid="4179" grpId="0"/>
      <p:bldP spid="4180" grpId="0"/>
      <p:bldP spid="4181" grpId="0"/>
      <p:bldP spid="4161" grpId="0" animBg="1"/>
      <p:bldP spid="4141" grpId="0" animBg="1"/>
      <p:bldP spid="4184" grpId="0"/>
      <p:bldP spid="4185" grpId="0"/>
      <p:bldP spid="4187" grpId="0" animBg="1"/>
      <p:bldP spid="4188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Text Box 3"/>
          <p:cNvSpPr txBox="1">
            <a:spLocks noChangeArrowheads="1"/>
          </p:cNvSpPr>
          <p:nvPr/>
        </p:nvSpPr>
        <p:spPr bwMode="auto">
          <a:xfrm>
            <a:off x="1044575" y="608013"/>
            <a:ext cx="70246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sz="3600" b="1"/>
              <a:t>HŐMÉRSÉKLETÁTSZÁMÍTÁS</a:t>
            </a:r>
            <a:r>
              <a:rPr lang="hu-HU" b="1"/>
              <a:t> </a:t>
            </a:r>
          </a:p>
        </p:txBody>
      </p:sp>
      <p:sp>
        <p:nvSpPr>
          <p:cNvPr id="103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040" name="Rectangle 10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6875" name="Group 7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841687"/>
              </p:ext>
            </p:extLst>
          </p:nvPr>
        </p:nvGraphicFramePr>
        <p:xfrm>
          <a:off x="733425" y="1668463"/>
          <a:ext cx="7721600" cy="4421189"/>
        </p:xfrm>
        <a:graphic>
          <a:graphicData uri="http://schemas.openxmlformats.org/drawingml/2006/table">
            <a:tbl>
              <a:tblPr/>
              <a:tblGrid>
                <a:gridCol w="1489075"/>
                <a:gridCol w="1576388"/>
                <a:gridCol w="1536700"/>
                <a:gridCol w="1543050"/>
                <a:gridCol w="1576387"/>
              </a:tblGrid>
              <a:tr h="871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Celsius</a:t>
                      </a:r>
                      <a:endParaRPr kumimoji="0" lang="hu-H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Kelvin</a:t>
                      </a:r>
                      <a:endParaRPr kumimoji="0" lang="hu-H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Rankine</a:t>
                      </a:r>
                      <a:endParaRPr kumimoji="0" lang="hu-H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Fahrenheit</a:t>
                      </a:r>
                      <a:endParaRPr kumimoji="0" lang="hu-H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2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Celsius</a:t>
                      </a:r>
                      <a:endParaRPr kumimoji="0" lang="hu-H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1</a:t>
                      </a:r>
                      <a:endParaRPr kumimoji="0" lang="hu-H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1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Kelvin</a:t>
                      </a:r>
                      <a:endParaRPr kumimoji="0" lang="hu-H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1</a:t>
                      </a:r>
                      <a:endParaRPr kumimoji="0" lang="hu-H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2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Rankine</a:t>
                      </a:r>
                      <a:endParaRPr kumimoji="0" lang="hu-H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1</a:t>
                      </a:r>
                      <a:endParaRPr kumimoji="0" lang="hu-H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3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Fahrenheit</a:t>
                      </a:r>
                      <a:endParaRPr kumimoji="0" lang="hu-H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1</a:t>
                      </a:r>
                      <a:endParaRPr kumimoji="0" lang="hu-H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79" name="Rectangle 390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6533" name="Object 389"/>
          <p:cNvGraphicFramePr>
            <a:graphicFrameLocks noChangeAspect="1"/>
          </p:cNvGraphicFramePr>
          <p:nvPr/>
        </p:nvGraphicFramePr>
        <p:xfrm>
          <a:off x="3878263" y="2835275"/>
          <a:ext cx="1349375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6" name="Egyenlet" r:id="rId3" imgW="901309" imgH="203112" progId="Equation.3">
                  <p:embed/>
                </p:oleObj>
              </mc:Choice>
              <mc:Fallback>
                <p:oleObj name="Egyenlet" r:id="rId3" imgW="901309" imgH="203112" progId="Equation.3">
                  <p:embed/>
                  <p:pic>
                    <p:nvPicPr>
                      <p:cNvPr id="0" name="Object 3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8263" y="2835275"/>
                        <a:ext cx="1349375" cy="2984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0" name="Rectangle 392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6535" name="Object 391"/>
          <p:cNvGraphicFramePr>
            <a:graphicFrameLocks noChangeAspect="1"/>
          </p:cNvGraphicFramePr>
          <p:nvPr/>
        </p:nvGraphicFramePr>
        <p:xfrm>
          <a:off x="5411788" y="2746375"/>
          <a:ext cx="1373187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7" name="Egyenlet" r:id="rId5" imgW="1079032" imgH="393529" progId="Equation.3">
                  <p:embed/>
                </p:oleObj>
              </mc:Choice>
              <mc:Fallback>
                <p:oleObj name="Egyenlet" r:id="rId5" imgW="1079032" imgH="393529" progId="Equation.3">
                  <p:embed/>
                  <p:pic>
                    <p:nvPicPr>
                      <p:cNvPr id="0" name="Object 3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1788" y="2746375"/>
                        <a:ext cx="1373187" cy="498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1" name="Rectangle 39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6537" name="Object 393"/>
          <p:cNvGraphicFramePr>
            <a:graphicFrameLocks noChangeAspect="1"/>
          </p:cNvGraphicFramePr>
          <p:nvPr/>
        </p:nvGraphicFramePr>
        <p:xfrm>
          <a:off x="6967538" y="2705100"/>
          <a:ext cx="1382712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8" name="Egyenlet" r:id="rId7" imgW="901309" imgH="393529" progId="Equation.3">
                  <p:embed/>
                </p:oleObj>
              </mc:Choice>
              <mc:Fallback>
                <p:oleObj name="Egyenlet" r:id="rId7" imgW="901309" imgH="393529" progId="Equation.3">
                  <p:embed/>
                  <p:pic>
                    <p:nvPicPr>
                      <p:cNvPr id="0" name="Object 3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7538" y="2705100"/>
                        <a:ext cx="1382712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2" name="Rectangle 396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6539" name="Object 395"/>
          <p:cNvGraphicFramePr>
            <a:graphicFrameLocks noChangeAspect="1"/>
          </p:cNvGraphicFramePr>
          <p:nvPr/>
        </p:nvGraphicFramePr>
        <p:xfrm>
          <a:off x="2305050" y="3690938"/>
          <a:ext cx="1384300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9" name="Egyenlet" r:id="rId9" imgW="914400" imgH="228600" progId="Equation.3">
                  <p:embed/>
                </p:oleObj>
              </mc:Choice>
              <mc:Fallback>
                <p:oleObj name="Egyenlet" r:id="rId9" imgW="914400" imgH="228600" progId="Equation.3">
                  <p:embed/>
                  <p:pic>
                    <p:nvPicPr>
                      <p:cNvPr id="0" name="Object 3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5050" y="3690938"/>
                        <a:ext cx="1384300" cy="346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3" name="Rectangle 39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6541" name="Object 397"/>
          <p:cNvGraphicFramePr>
            <a:graphicFrameLocks noChangeAspect="1"/>
          </p:cNvGraphicFramePr>
          <p:nvPr/>
        </p:nvGraphicFramePr>
        <p:xfrm>
          <a:off x="5661025" y="3505200"/>
          <a:ext cx="847725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0" name="Egyenlet" r:id="rId11" imgW="457002" imgH="393529" progId="Equation.3">
                  <p:embed/>
                </p:oleObj>
              </mc:Choice>
              <mc:Fallback>
                <p:oleObj name="Egyenlet" r:id="rId11" imgW="457002" imgH="393529" progId="Equation.3">
                  <p:embed/>
                  <p:pic>
                    <p:nvPicPr>
                      <p:cNvPr id="0" name="Object 3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1025" y="3505200"/>
                        <a:ext cx="847725" cy="722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4" name="Rectangle 400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6543" name="Object 399"/>
          <p:cNvGraphicFramePr>
            <a:graphicFrameLocks noChangeAspect="1"/>
          </p:cNvGraphicFramePr>
          <p:nvPr/>
        </p:nvGraphicFramePr>
        <p:xfrm>
          <a:off x="6896100" y="3668713"/>
          <a:ext cx="1484313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1" name="Egyenlet" r:id="rId13" imgW="1104900" imgH="393700" progId="Equation.3">
                  <p:embed/>
                </p:oleObj>
              </mc:Choice>
              <mc:Fallback>
                <p:oleObj name="Egyenlet" r:id="rId13" imgW="1104900" imgH="393700" progId="Equation.3">
                  <p:embed/>
                  <p:pic>
                    <p:nvPicPr>
                      <p:cNvPr id="0" name="Object 3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6100" y="3668713"/>
                        <a:ext cx="1484313" cy="525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5" name="Rectangle 402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6545" name="Object 401"/>
          <p:cNvGraphicFramePr>
            <a:graphicFrameLocks noChangeAspect="1"/>
          </p:cNvGraphicFramePr>
          <p:nvPr/>
        </p:nvGraphicFramePr>
        <p:xfrm>
          <a:off x="2289175" y="4503738"/>
          <a:ext cx="1414463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" name="Egyenlet" r:id="rId15" imgW="1104900" imgH="393700" progId="Equation.3">
                  <p:embed/>
                </p:oleObj>
              </mc:Choice>
              <mc:Fallback>
                <p:oleObj name="Egyenlet" r:id="rId15" imgW="1104900" imgH="393700" progId="Equation.3">
                  <p:embed/>
                  <p:pic>
                    <p:nvPicPr>
                      <p:cNvPr id="0" name="Object 4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9175" y="4503738"/>
                        <a:ext cx="1414463" cy="500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6" name="Rectangle 40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6547" name="Object 403"/>
          <p:cNvGraphicFramePr>
            <a:graphicFrameLocks noChangeAspect="1"/>
          </p:cNvGraphicFramePr>
          <p:nvPr/>
        </p:nvGraphicFramePr>
        <p:xfrm>
          <a:off x="4149725" y="4398963"/>
          <a:ext cx="815975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" name="Egyenlet" r:id="rId17" imgW="469696" imgH="393529" progId="Equation.3">
                  <p:embed/>
                </p:oleObj>
              </mc:Choice>
              <mc:Fallback>
                <p:oleObj name="Egyenlet" r:id="rId17" imgW="469696" imgH="393529" progId="Equation.3">
                  <p:embed/>
                  <p:pic>
                    <p:nvPicPr>
                      <p:cNvPr id="0" name="Object 4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9725" y="4398963"/>
                        <a:ext cx="815975" cy="682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7" name="Rectangle 406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6549" name="Object 405"/>
          <p:cNvGraphicFramePr>
            <a:graphicFrameLocks noChangeAspect="1"/>
          </p:cNvGraphicFramePr>
          <p:nvPr/>
        </p:nvGraphicFramePr>
        <p:xfrm>
          <a:off x="6927850" y="4567238"/>
          <a:ext cx="140335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" name="Egyenlet" r:id="rId19" imgW="939600" imgH="228600" progId="Equation.3">
                  <p:embed/>
                </p:oleObj>
              </mc:Choice>
              <mc:Fallback>
                <p:oleObj name="Egyenlet" r:id="rId19" imgW="939600" imgH="228600" progId="Equation.3">
                  <p:embed/>
                  <p:pic>
                    <p:nvPicPr>
                      <p:cNvPr id="0" name="Object 4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7850" y="4567238"/>
                        <a:ext cx="1403350" cy="33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8" name="Rectangle 40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6551" name="Object 407"/>
          <p:cNvGraphicFramePr>
            <a:graphicFrameLocks noChangeAspect="1"/>
          </p:cNvGraphicFramePr>
          <p:nvPr/>
        </p:nvGraphicFramePr>
        <p:xfrm>
          <a:off x="2352675" y="5346700"/>
          <a:ext cx="1304925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" name="Egyenlet" r:id="rId21" imgW="825500" imgH="393700" progId="Equation.3">
                  <p:embed/>
                </p:oleObj>
              </mc:Choice>
              <mc:Fallback>
                <p:oleObj name="Egyenlet" r:id="rId21" imgW="825500" imgH="393700" progId="Equation.3">
                  <p:embed/>
                  <p:pic>
                    <p:nvPicPr>
                      <p:cNvPr id="0" name="Object 4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2675" y="5346700"/>
                        <a:ext cx="1304925" cy="614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3" name="Object 409"/>
          <p:cNvGraphicFramePr>
            <a:graphicFrameLocks noChangeAspect="1"/>
          </p:cNvGraphicFramePr>
          <p:nvPr/>
        </p:nvGraphicFramePr>
        <p:xfrm>
          <a:off x="3851275" y="5411788"/>
          <a:ext cx="1397000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6" name="Egyenlet" r:id="rId23" imgW="1016000" imgH="393700" progId="Equation.3">
                  <p:embed/>
                </p:oleObj>
              </mc:Choice>
              <mc:Fallback>
                <p:oleObj name="Egyenlet" r:id="rId23" imgW="1016000" imgH="393700" progId="Equation.3">
                  <p:embed/>
                  <p:pic>
                    <p:nvPicPr>
                      <p:cNvPr id="0" name="Object 4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5411788"/>
                        <a:ext cx="1397000" cy="53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9" name="Rectangle 412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6555" name="Object 411"/>
          <p:cNvGraphicFramePr>
            <a:graphicFrameLocks noChangeAspect="1"/>
          </p:cNvGraphicFramePr>
          <p:nvPr/>
        </p:nvGraphicFramePr>
        <p:xfrm>
          <a:off x="5400675" y="5476875"/>
          <a:ext cx="1393825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7" name="Egyenlet" r:id="rId25" imgW="927100" imgH="228600" progId="Equation.3">
                  <p:embed/>
                </p:oleObj>
              </mc:Choice>
              <mc:Fallback>
                <p:oleObj name="Egyenlet" r:id="rId25" imgW="927100" imgH="228600" progId="Equation.3">
                  <p:embed/>
                  <p:pic>
                    <p:nvPicPr>
                      <p:cNvPr id="0" name="Object 4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0675" y="5476875"/>
                        <a:ext cx="1393825" cy="344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72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73" dur="1000" tmFilter="0, 0; .2, .5; .8, .5; 1, 0"/>
                                        <p:tgtEl>
                                          <p:spTgt spid="65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500" autoRev="1" fill="hold"/>
                                        <p:tgtEl>
                                          <p:spTgt spid="65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77" dur="1000" tmFilter="0, 0; .2, .5; .8, .5; 1, 0"/>
                                        <p:tgtEl>
                                          <p:spTgt spid="65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500" autoRev="1" fill="hold"/>
                                        <p:tgtEl>
                                          <p:spTgt spid="65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rtalom helye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561118460"/>
              </p:ext>
            </p:extLst>
          </p:nvPr>
        </p:nvGraphicFramePr>
        <p:xfrm>
          <a:off x="223520" y="1532891"/>
          <a:ext cx="8686800" cy="3357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1360"/>
                <a:gridCol w="4155440"/>
              </a:tblGrid>
              <a:tr h="626095"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>
                          <a:solidFill>
                            <a:srgbClr val="FF0000"/>
                          </a:solidFill>
                        </a:rPr>
                        <a:t>Megnevezés</a:t>
                      </a:r>
                      <a:endParaRPr lang="hu-HU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>
                          <a:solidFill>
                            <a:srgbClr val="FF0000"/>
                          </a:solidFill>
                        </a:rPr>
                        <a:t>Hőmérsékletváltozással arányosan</a:t>
                      </a:r>
                      <a:r>
                        <a:rPr lang="hu-HU" sz="2000" baseline="0" dirty="0" smtClean="0">
                          <a:solidFill>
                            <a:srgbClr val="FF0000"/>
                          </a:solidFill>
                        </a:rPr>
                        <a:t> változó mennyiség</a:t>
                      </a:r>
                      <a:endParaRPr lang="hu-HU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31371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Gázhőmérő (állandó térfogatú)</a:t>
                      </a:r>
                      <a:endParaRPr lang="hu-HU" sz="240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nyomás</a:t>
                      </a:r>
                      <a:endParaRPr lang="hu-HU" sz="240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31371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Gázhőmérő (állandó nyomású)</a:t>
                      </a:r>
                      <a:endParaRPr lang="hu-HU" sz="240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térfogat</a:t>
                      </a:r>
                      <a:endParaRPr lang="hu-HU" sz="240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31371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Folyadék hőmérő</a:t>
                      </a:r>
                      <a:endParaRPr lang="hu-HU" sz="240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hosszúság</a:t>
                      </a:r>
                      <a:endParaRPr lang="hu-HU" sz="240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31371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Ellenállás hőmérő</a:t>
                      </a:r>
                      <a:endParaRPr lang="hu-HU" sz="240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elektromos ellenállás</a:t>
                      </a:r>
                      <a:endParaRPr lang="hu-HU" sz="240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31371"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Termoelem</a:t>
                      </a:r>
                      <a:endParaRPr lang="hu-HU" sz="240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2400" dirty="0" smtClean="0"/>
                        <a:t>elektromos </a:t>
                      </a:r>
                      <a:r>
                        <a:rPr lang="hu-HU" sz="2400" dirty="0" err="1" smtClean="0"/>
                        <a:t>termofeszültség</a:t>
                      </a:r>
                      <a:endParaRPr lang="hu-HU" sz="240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5595"/>
            <a:ext cx="8229600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172"/>
          <p:cNvSpPr>
            <a:spLocks noChangeArrowheads="1"/>
          </p:cNvSpPr>
          <p:nvPr/>
        </p:nvSpPr>
        <p:spPr bwMode="auto">
          <a:xfrm>
            <a:off x="308610" y="5228273"/>
            <a:ext cx="84804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hu-HU" sz="2000" dirty="0"/>
              <a:t>Ugyanazon hőmérsékletet különböző hőmérőkkel mérve számottevő különbségek mutatkoznak. A legpontosabbak a gázhőmérők.</a:t>
            </a:r>
          </a:p>
        </p:txBody>
      </p:sp>
    </p:spTree>
    <p:extLst>
      <p:ext uri="{BB962C8B-B14F-4D97-AF65-F5344CB8AC3E}">
        <p14:creationId xmlns:p14="http://schemas.microsoft.com/office/powerpoint/2010/main" val="312640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A TERMODINAMIKA 0. FŐTÉTELE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358900"/>
            <a:ext cx="8486775" cy="4794250"/>
          </a:xfrm>
        </p:spPr>
        <p:txBody>
          <a:bodyPr/>
          <a:lstStyle/>
          <a:p>
            <a:pPr marL="0" indent="0" algn="just" eaLnBrk="1" hangingPunct="1">
              <a:buFontTx/>
              <a:buNone/>
              <a:defRPr/>
            </a:pPr>
            <a:r>
              <a:rPr lang="hu-HU" sz="2400" dirty="0" smtClean="0"/>
              <a:t>A magára hagyott TDR akkor van </a:t>
            </a:r>
            <a:r>
              <a:rPr lang="hu-HU" sz="2400" dirty="0" smtClean="0">
                <a:solidFill>
                  <a:srgbClr val="FF0000"/>
                </a:solidFill>
              </a:rPr>
              <a:t>termodinamikai </a:t>
            </a:r>
            <a:r>
              <a:rPr lang="hu-HU" sz="2400" dirty="0" smtClean="0">
                <a:solidFill>
                  <a:srgbClr val="FF0000"/>
                </a:solidFill>
              </a:rPr>
              <a:t>egyensúly</a:t>
            </a:r>
            <a:r>
              <a:rPr lang="hu-HU" sz="2400" dirty="0" smtClean="0"/>
              <a:t>ban</a:t>
            </a:r>
            <a:r>
              <a:rPr lang="hu-HU" sz="2400" dirty="0" smtClean="0"/>
              <a:t>, ha benne makroszkopikus változás nem észlelhető, azaz az intenzív állapotjelzők eloszlása homogén. A </a:t>
            </a:r>
            <a:r>
              <a:rPr lang="hu-HU" sz="2400" b="1" dirty="0" smtClean="0">
                <a:solidFill>
                  <a:srgbClr val="FF0000"/>
                </a:solidFill>
              </a:rPr>
              <a:t>termodinamikai egyensúly</a:t>
            </a:r>
            <a:r>
              <a:rPr lang="hu-HU" sz="2400" dirty="0" smtClean="0"/>
              <a:t>ban lévő rendszerekre érvényes a:</a:t>
            </a:r>
          </a:p>
          <a:p>
            <a:pPr marL="0" indent="0" eaLnBrk="1" hangingPunct="1">
              <a:buFontTx/>
              <a:buNone/>
              <a:defRPr/>
            </a:pPr>
            <a:r>
              <a:rPr lang="hu-HU" sz="2400" dirty="0" smtClean="0"/>
              <a:t> </a:t>
            </a:r>
          </a:p>
          <a:p>
            <a:pPr eaLnBrk="1" hangingPunct="1">
              <a:defRPr/>
            </a:pPr>
            <a:r>
              <a:rPr lang="hu-HU" sz="2400" b="1" dirty="0" smtClean="0"/>
              <a:t>tranzitivitás</a:t>
            </a:r>
            <a:r>
              <a:rPr lang="hu-HU" sz="2400" dirty="0" smtClean="0"/>
              <a:t>: ha A egyensúlyban van B-vel és A egyensúlyban van C-vel, akkor A egyensúlyban van C-vel </a:t>
            </a:r>
          </a:p>
          <a:p>
            <a:pPr eaLnBrk="1" hangingPunct="1">
              <a:defRPr/>
            </a:pPr>
            <a:r>
              <a:rPr lang="hu-HU" sz="2400" b="1" dirty="0" smtClean="0"/>
              <a:t>szimmetria</a:t>
            </a:r>
            <a:r>
              <a:rPr lang="hu-HU" sz="2400" dirty="0" smtClean="0"/>
              <a:t>: ha A egyensúlyban van B-vel akkor B egyensúlyban van A-val.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60388"/>
            <a:ext cx="8229600" cy="838200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Le Chatelier–Braun - féle elv</a:t>
            </a:r>
            <a:r>
              <a:rPr lang="hu-HU" sz="360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43088"/>
            <a:ext cx="8229600" cy="2536825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hu-HU" sz="2800" dirty="0" smtClean="0"/>
              <a:t>Ha </a:t>
            </a:r>
            <a:r>
              <a:rPr lang="hu-HU" sz="2800" dirty="0" smtClean="0"/>
              <a:t>a </a:t>
            </a:r>
            <a:r>
              <a:rPr lang="hu-HU" sz="2800" b="1" dirty="0" smtClean="0">
                <a:solidFill>
                  <a:srgbClr val="FF0000"/>
                </a:solidFill>
              </a:rPr>
              <a:t>termodinamikai egyensúly</a:t>
            </a:r>
            <a:r>
              <a:rPr lang="hu-HU" sz="2800" dirty="0" smtClean="0"/>
              <a:t>i </a:t>
            </a:r>
            <a:r>
              <a:rPr lang="hu-HU" sz="2800" dirty="0" smtClean="0"/>
              <a:t>állapotban lévő rendszerek egyensúlyát megzavarjuk, akkor a rendszerben olyan termodinamikai folyamatok zajlanak le, melyek a külső hatást csökkenteni, ill. megszüntetni igyekeznek.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dirty="0" smtClean="0">
                <a:solidFill>
                  <a:schemeClr val="tx1"/>
                </a:solidFill>
              </a:rPr>
              <a:t>HOMOGÉN és HETEROGÉN RENDSZER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80528"/>
            <a:ext cx="8229600" cy="3828732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hu-HU" sz="2400" dirty="0" smtClean="0"/>
              <a:t>A </a:t>
            </a:r>
            <a:r>
              <a:rPr lang="hu-HU" sz="2400" b="1" dirty="0" smtClean="0"/>
              <a:t>homogén rendszerben</a:t>
            </a:r>
            <a:r>
              <a:rPr lang="hu-HU" sz="2400" dirty="0" smtClean="0"/>
              <a:t> nincsenek makroszkopikus elválasztó felületek. A rendszerben az intenzív állapotjelzők értéke mindenütt azonos.</a:t>
            </a:r>
          </a:p>
          <a:p>
            <a:pPr marL="0" indent="0" algn="just" eaLnBrk="1" hangingPunct="1">
              <a:buFontTx/>
              <a:buNone/>
            </a:pPr>
            <a:endParaRPr lang="hu-HU" sz="2400" dirty="0"/>
          </a:p>
          <a:p>
            <a:pPr marL="0" indent="0" algn="just" eaLnBrk="1" hangingPunct="1">
              <a:buFontTx/>
              <a:buNone/>
            </a:pPr>
            <a:r>
              <a:rPr lang="hu-HU" sz="2400" dirty="0" smtClean="0"/>
              <a:t>A </a:t>
            </a:r>
            <a:r>
              <a:rPr lang="hu-HU" sz="2400" b="1" dirty="0" smtClean="0"/>
              <a:t>heterogén rendszerben</a:t>
            </a:r>
            <a:r>
              <a:rPr lang="hu-HU" sz="2400" dirty="0" smtClean="0"/>
              <a:t> makroszkopikus </a:t>
            </a:r>
            <a:r>
              <a:rPr lang="hu-HU" sz="2400" dirty="0"/>
              <a:t>elválasztó felületek vannak, melyek olyan homogén fázisokat különítenek el egymástól, amelyekben a fajlagos extenzív mennyiségek számértéke különböző.</a:t>
            </a:r>
          </a:p>
          <a:p>
            <a:pPr marL="0" indent="0" algn="just" eaLnBrk="1" hangingPunct="1">
              <a:buFontTx/>
              <a:buNone/>
            </a:pPr>
            <a:r>
              <a:rPr lang="hu-HU" sz="2400" i="1" dirty="0"/>
              <a:t>(pl. víz és saját gőze</a:t>
            </a:r>
            <a:r>
              <a:rPr lang="hu-HU" sz="2400" i="1" dirty="0" smtClean="0"/>
              <a:t>)</a:t>
            </a:r>
            <a:endParaRPr lang="hu-HU" sz="2400" dirty="0"/>
          </a:p>
          <a:p>
            <a:pPr marL="0" indent="0" algn="just" eaLnBrk="1" hangingPunct="1">
              <a:buFontTx/>
              <a:buNone/>
            </a:pPr>
            <a:endParaRPr lang="hu-H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2890" y="2068513"/>
            <a:ext cx="8698548" cy="2608262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hu-HU" sz="2800" dirty="0" smtClean="0"/>
              <a:t>Egykomponensű, egyfázisú (homogén)  rendszer.</a:t>
            </a:r>
          </a:p>
          <a:p>
            <a:pPr marL="0" indent="0" algn="just" eaLnBrk="1" hangingPunct="1">
              <a:buFontTx/>
              <a:buNone/>
            </a:pPr>
            <a:r>
              <a:rPr lang="hu-HU" sz="2800" dirty="0" smtClean="0"/>
              <a:t>Egykomponensű, többfázisú (heterogén) rendszer. </a:t>
            </a:r>
          </a:p>
          <a:p>
            <a:pPr marL="0" indent="0" algn="just" eaLnBrk="1" hangingPunct="1">
              <a:buFontTx/>
              <a:buNone/>
            </a:pPr>
            <a:r>
              <a:rPr lang="hu-HU" sz="2800" dirty="0" smtClean="0"/>
              <a:t>Többkomponensű, egyfázisú (homogén) rendszer.</a:t>
            </a:r>
          </a:p>
          <a:p>
            <a:pPr marL="0" indent="0" algn="just" eaLnBrk="1" hangingPunct="1">
              <a:buFontTx/>
              <a:buNone/>
            </a:pPr>
            <a:r>
              <a:rPr lang="hu-HU" sz="2800" dirty="0" smtClean="0"/>
              <a:t>Többkomponensű, többfázisú (heterogén) rendszer. </a:t>
            </a:r>
          </a:p>
        </p:txBody>
      </p:sp>
      <p:sp>
        <p:nvSpPr>
          <p:cNvPr id="21507" name="Text Box 9"/>
          <p:cNvSpPr txBox="1">
            <a:spLocks noChangeArrowheads="1"/>
          </p:cNvSpPr>
          <p:nvPr/>
        </p:nvSpPr>
        <p:spPr bwMode="auto">
          <a:xfrm>
            <a:off x="1409700" y="630238"/>
            <a:ext cx="55006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3600" b="1"/>
              <a:t>A rendszertípusok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A GIBBS-féle fázisszabály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600200"/>
            <a:ext cx="7143750" cy="1614488"/>
          </a:xfrm>
          <a:noFill/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hu-HU" sz="2800" smtClean="0"/>
              <a:t>Összefüggés az egyensúlyban lévő TDR komponenseinek (</a:t>
            </a:r>
            <a:r>
              <a:rPr lang="hu-HU" sz="2800" b="1" i="1" smtClean="0"/>
              <a:t>K</a:t>
            </a:r>
            <a:r>
              <a:rPr lang="hu-HU" sz="2800" smtClean="0"/>
              <a:t>), fázisainak (</a:t>
            </a:r>
            <a:r>
              <a:rPr lang="hu-HU" sz="2800" b="1" i="1" smtClean="0"/>
              <a:t>N</a:t>
            </a:r>
            <a:r>
              <a:rPr lang="hu-HU" sz="2800" smtClean="0"/>
              <a:t>) és szabadságfokainak (</a:t>
            </a:r>
            <a:r>
              <a:rPr lang="hu-HU" sz="2800" b="1" i="1" smtClean="0"/>
              <a:t>f</a:t>
            </a:r>
            <a:r>
              <a:rPr lang="hu-HU" sz="2800" smtClean="0"/>
              <a:t>) száma között.</a:t>
            </a:r>
          </a:p>
        </p:txBody>
      </p:sp>
      <p:graphicFrame>
        <p:nvGraphicFramePr>
          <p:cNvPr id="125958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1065213" y="3321050"/>
          <a:ext cx="6508750" cy="146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Egyenlet" r:id="rId3" imgW="901440" imgH="203040" progId="Equation.3">
                  <p:embed/>
                </p:oleObj>
              </mc:Choice>
              <mc:Fallback>
                <p:oleObj name="Egyenlet" r:id="rId3" imgW="901440" imgH="203040" progId="Equation.3">
                  <p:embed/>
                  <p:pic>
                    <p:nvPicPr>
                      <p:cNvPr id="0" name="Object 6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5213" y="3321050"/>
                        <a:ext cx="6508750" cy="146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9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5960" name="Text Box 8"/>
          <p:cNvSpPr txBox="1">
            <a:spLocks noChangeArrowheads="1"/>
          </p:cNvSpPr>
          <p:nvPr/>
        </p:nvSpPr>
        <p:spPr bwMode="auto">
          <a:xfrm>
            <a:off x="792163" y="5029200"/>
            <a:ext cx="72247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000"/>
              <a:t>Az egyenlet két lehetséges kölcsönhatás (mechanikai és termikus) feltételezésével igaz.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5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5" grpId="0" build="p"/>
      <p:bldP spid="12596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479425" y="4173538"/>
            <a:ext cx="82359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hu-HU" sz="2400" dirty="0"/>
              <a:t>Egyensúlyban lévő TDR esetében feltételezve, hogy a komponensek (</a:t>
            </a:r>
            <a:r>
              <a:rPr lang="hu-HU" sz="2400" b="1" i="1" dirty="0"/>
              <a:t>K </a:t>
            </a:r>
            <a:r>
              <a:rPr lang="hu-HU" sz="2400" i="1" dirty="0"/>
              <a:t>db</a:t>
            </a:r>
            <a:r>
              <a:rPr lang="hu-HU" sz="2400" dirty="0"/>
              <a:t>) között az anyagi kölcsönhatástól eltekintve csak két kölcsönhatás jöhet szóba (mechanikai és termikus), a lehetséges különböző intenzív állapotjelzők száma:</a:t>
            </a:r>
          </a:p>
          <a:p>
            <a:pPr algn="ctr" eaLnBrk="1" hangingPunct="1"/>
            <a:r>
              <a:rPr lang="hu-HU" sz="2400" b="1" i="1" dirty="0"/>
              <a:t>n=K+2</a:t>
            </a:r>
            <a:r>
              <a:rPr lang="hu-HU" sz="2400" dirty="0"/>
              <a:t> </a:t>
            </a:r>
          </a:p>
        </p:txBody>
      </p:sp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471488" y="830263"/>
            <a:ext cx="8235950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hu-HU" sz="2400"/>
              <a:t>Egyensúlyban lévő TDR-ben</a:t>
            </a:r>
            <a:r>
              <a:rPr lang="hu-HU" sz="2400" b="1" i="1"/>
              <a:t> N</a:t>
            </a:r>
            <a:r>
              <a:rPr lang="hu-HU" sz="2400"/>
              <a:t> db fázis és </a:t>
            </a:r>
            <a:r>
              <a:rPr lang="hu-HU" sz="2400" b="1" i="1"/>
              <a:t>n</a:t>
            </a:r>
            <a:r>
              <a:rPr lang="hu-HU" sz="2400"/>
              <a:t> db intenzív állapotjelző esetén összesen </a:t>
            </a:r>
            <a:r>
              <a:rPr lang="hu-HU" sz="2400" b="1" i="1"/>
              <a:t>N(n-1)</a:t>
            </a:r>
            <a:r>
              <a:rPr lang="hu-HU" sz="2400"/>
              <a:t> ismeretlen mennyiség létezik.</a:t>
            </a:r>
          </a:p>
          <a:p>
            <a:pPr algn="just" eaLnBrk="1" hangingPunct="1"/>
            <a:r>
              <a:rPr lang="hu-HU" sz="2400"/>
              <a:t>Az </a:t>
            </a:r>
            <a:r>
              <a:rPr lang="hu-HU" sz="2400" b="1" i="1"/>
              <a:t>n</a:t>
            </a:r>
            <a:r>
              <a:rPr lang="hu-HU" sz="2400"/>
              <a:t> db intenzív állapotjelzővel </a:t>
            </a:r>
            <a:r>
              <a:rPr lang="hu-HU" sz="2400" b="1" i="1"/>
              <a:t>N-1</a:t>
            </a:r>
            <a:r>
              <a:rPr lang="hu-HU" sz="2400"/>
              <a:t> db fázis esetében írhatók fel egymástól független összefüggések, összesen </a:t>
            </a:r>
            <a:r>
              <a:rPr lang="hu-HU" sz="2400" b="1" i="1"/>
              <a:t>n(N-1)</a:t>
            </a:r>
            <a:r>
              <a:rPr lang="hu-HU" sz="2400"/>
              <a:t>.</a:t>
            </a:r>
          </a:p>
          <a:p>
            <a:pPr algn="just" eaLnBrk="1" hangingPunct="1"/>
            <a:r>
              <a:rPr lang="hu-HU" sz="2400"/>
              <a:t>A szabadon felvehető állapotjelzők száma (</a:t>
            </a:r>
            <a:r>
              <a:rPr lang="hu-HU" sz="2400" b="1" i="1"/>
              <a:t>f</a:t>
            </a:r>
            <a:r>
              <a:rPr lang="hu-HU" sz="2400"/>
              <a:t>, szabadságfok) a kettő különbsége:</a:t>
            </a:r>
          </a:p>
          <a:p>
            <a:pPr algn="ctr" eaLnBrk="1" hangingPunct="1"/>
            <a:r>
              <a:rPr lang="hu-HU" sz="2400" b="1" i="1"/>
              <a:t>f=N(n-1)-n(N-1)=n-N</a:t>
            </a:r>
          </a:p>
        </p:txBody>
      </p:sp>
      <p:sp>
        <p:nvSpPr>
          <p:cNvPr id="126982" name="Text Box 6"/>
          <p:cNvSpPr txBox="1">
            <a:spLocks noChangeArrowheads="1"/>
          </p:cNvSpPr>
          <p:nvPr/>
        </p:nvSpPr>
        <p:spPr bwMode="auto">
          <a:xfrm>
            <a:off x="504825" y="1651000"/>
            <a:ext cx="82359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sz="2800" b="1" i="1"/>
              <a:t>f=N(n-1)-n(N-1)=n-N</a:t>
            </a:r>
          </a:p>
          <a:p>
            <a:pPr algn="ctr" eaLnBrk="1" hangingPunct="1"/>
            <a:r>
              <a:rPr lang="hu-HU" sz="2800" b="1" i="1"/>
              <a:t>n=K+2</a:t>
            </a:r>
          </a:p>
        </p:txBody>
      </p:sp>
      <p:graphicFrame>
        <p:nvGraphicFramePr>
          <p:cNvPr id="126985" name="Object 9"/>
          <p:cNvGraphicFramePr>
            <a:graphicFrameLocks noChangeAspect="1"/>
          </p:cNvGraphicFramePr>
          <p:nvPr/>
        </p:nvGraphicFramePr>
        <p:xfrm>
          <a:off x="1279525" y="3792538"/>
          <a:ext cx="6508750" cy="146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Egyenlet" r:id="rId3" imgW="901440" imgH="203040" progId="Equation.3">
                  <p:embed/>
                </p:oleObj>
              </mc:Choice>
              <mc:Fallback>
                <p:oleObj name="Egyenlet" r:id="rId3" imgW="901440" imgH="2030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9525" y="3792538"/>
                        <a:ext cx="6508750" cy="146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9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Rectangle 11"/>
          <p:cNvSpPr>
            <a:spLocks noGrp="1" noChangeArrowheads="1"/>
          </p:cNvSpPr>
          <p:nvPr>
            <p:ph type="title"/>
          </p:nvPr>
        </p:nvSpPr>
        <p:spPr>
          <a:xfrm>
            <a:off x="457200" y="69850"/>
            <a:ext cx="8229600" cy="855663"/>
          </a:xfrm>
          <a:noFill/>
        </p:spPr>
        <p:txBody>
          <a:bodyPr/>
          <a:lstStyle/>
          <a:p>
            <a:pPr eaLnBrk="1" hangingPunct="1"/>
            <a:r>
              <a:rPr lang="hu-HU" sz="3200" b="1" smtClean="0">
                <a:solidFill>
                  <a:schemeClr val="tx1"/>
                </a:solidFill>
              </a:rPr>
              <a:t>A GIBBS-féle fázisszabály bizonyítása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6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6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269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269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26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0" grpId="0"/>
      <p:bldP spid="126980" grpId="1"/>
      <p:bldP spid="126981" grpId="0"/>
      <p:bldP spid="126981" grpId="1"/>
      <p:bldP spid="12698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90525"/>
            <a:ext cx="8229600" cy="1214438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Alapesetek a különböző rendszerek szabadságfokaira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52613"/>
            <a:ext cx="8229600" cy="727075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FontTx/>
              <a:buNone/>
            </a:pPr>
            <a:r>
              <a:rPr lang="hu-HU" sz="2400" dirty="0" smtClean="0"/>
              <a:t>Egy komponensű (</a:t>
            </a:r>
            <a:r>
              <a:rPr lang="hu-HU" sz="2400" i="1" dirty="0" smtClean="0"/>
              <a:t>K=1</a:t>
            </a:r>
            <a:r>
              <a:rPr lang="hu-HU" sz="2400" dirty="0" smtClean="0"/>
              <a:t>), egyfázisú rendszer (</a:t>
            </a:r>
            <a:r>
              <a:rPr lang="hu-HU" sz="2400" i="1" dirty="0" smtClean="0"/>
              <a:t>N=1</a:t>
            </a:r>
            <a:r>
              <a:rPr lang="hu-HU" sz="2400" dirty="0" smtClean="0"/>
              <a:t>)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hu-HU" sz="2400" b="1" i="1" dirty="0" smtClean="0"/>
              <a:t>f=2</a:t>
            </a:r>
            <a:r>
              <a:rPr lang="hu-HU" sz="2400" dirty="0" smtClean="0"/>
              <a:t> </a:t>
            </a: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457200" y="2701925"/>
            <a:ext cx="82296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hu-HU" sz="2400"/>
              <a:t>Egy komponensű (</a:t>
            </a:r>
            <a:r>
              <a:rPr lang="hu-HU" sz="2400" i="1"/>
              <a:t>K=1</a:t>
            </a:r>
            <a:r>
              <a:rPr lang="hu-HU" sz="2400"/>
              <a:t>), kétfázisú rendszer (</a:t>
            </a:r>
            <a:r>
              <a:rPr lang="hu-HU" sz="2400" i="1"/>
              <a:t>N=2</a:t>
            </a:r>
            <a:r>
              <a:rPr lang="hu-HU" sz="2400"/>
              <a:t>)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sz="2400" b="1" i="1"/>
              <a:t>f=1</a:t>
            </a:r>
            <a:r>
              <a:rPr lang="hu-HU" sz="2400"/>
              <a:t> </a:t>
            </a:r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454025" y="3602038"/>
            <a:ext cx="8229600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hu-HU" sz="2400"/>
              <a:t>Egy komponensű (</a:t>
            </a:r>
            <a:r>
              <a:rPr lang="hu-HU" sz="2400" i="1"/>
              <a:t>K=1</a:t>
            </a:r>
            <a:r>
              <a:rPr lang="hu-HU" sz="2400"/>
              <a:t>), három fázisú rendszer (</a:t>
            </a:r>
            <a:r>
              <a:rPr lang="hu-HU" sz="2400" i="1"/>
              <a:t>N=3</a:t>
            </a:r>
            <a:r>
              <a:rPr lang="hu-HU" sz="2400"/>
              <a:t>)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sz="2400" b="1" i="1"/>
              <a:t>f=0</a:t>
            </a:r>
            <a:r>
              <a:rPr lang="hu-HU" sz="2400"/>
              <a:t> 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57200" y="4510088"/>
            <a:ext cx="8229600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hu-HU" sz="2400"/>
              <a:t>Két komponensű (</a:t>
            </a:r>
            <a:r>
              <a:rPr lang="hu-HU" sz="2400" i="1"/>
              <a:t>K=2</a:t>
            </a:r>
            <a:r>
              <a:rPr lang="hu-HU" sz="2400"/>
              <a:t>), egy fázisú rendszer (</a:t>
            </a:r>
            <a:r>
              <a:rPr lang="hu-HU" sz="2400" i="1"/>
              <a:t>N=1</a:t>
            </a:r>
            <a:r>
              <a:rPr lang="hu-HU" sz="2400"/>
              <a:t>)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sz="2400" b="1" i="1"/>
              <a:t>f=3</a:t>
            </a:r>
            <a:r>
              <a:rPr lang="hu-HU" sz="2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  <p:bldP spid="36870" grpId="0"/>
      <p:bldP spid="36871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9875"/>
            <a:ext cx="8229600" cy="914400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Elsőrendű fázisátalakulások</a:t>
            </a:r>
          </a:p>
        </p:txBody>
      </p:sp>
      <p:sp>
        <p:nvSpPr>
          <p:cNvPr id="123959" name="Text Box 55"/>
          <p:cNvSpPr txBox="1">
            <a:spLocks noChangeArrowheads="1"/>
          </p:cNvSpPr>
          <p:nvPr/>
        </p:nvSpPr>
        <p:spPr bwMode="auto">
          <a:xfrm>
            <a:off x="288925" y="1350963"/>
            <a:ext cx="8532813" cy="392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/>
              <a:t>Olvadás			szilárd fázisból folyadékba </a:t>
            </a:r>
          </a:p>
          <a:p>
            <a:pPr eaLnBrk="1" hangingPunct="1">
              <a:spcBef>
                <a:spcPct val="50000"/>
              </a:spcBef>
            </a:pPr>
            <a:r>
              <a:rPr lang="hu-HU" sz="2400"/>
              <a:t>Párolgás/Forrás		folyadék fázisból gőz fázisba </a:t>
            </a:r>
          </a:p>
          <a:p>
            <a:pPr eaLnBrk="1" hangingPunct="1">
              <a:spcBef>
                <a:spcPct val="50000"/>
              </a:spcBef>
            </a:pPr>
            <a:r>
              <a:rPr lang="hu-HU" sz="2400"/>
              <a:t>Szublimáció			szilárd fázisból gőz fázisba </a:t>
            </a:r>
          </a:p>
          <a:p>
            <a:pPr eaLnBrk="1" hangingPunct="1">
              <a:spcBef>
                <a:spcPct val="50000"/>
              </a:spcBef>
            </a:pPr>
            <a:r>
              <a:rPr lang="hu-HU" sz="2400"/>
              <a:t>Fagyás			folyadék fázisból szilárd fázisba </a:t>
            </a:r>
          </a:p>
          <a:p>
            <a:pPr eaLnBrk="1" hangingPunct="1">
              <a:spcBef>
                <a:spcPct val="50000"/>
              </a:spcBef>
            </a:pPr>
            <a:r>
              <a:rPr lang="hu-HU" sz="2400"/>
              <a:t>Kondenzáció			gőz fázisból folyadék vagy szilárd	 				fázisba </a:t>
            </a:r>
          </a:p>
          <a:p>
            <a:pPr eaLnBrk="1" hangingPunct="1">
              <a:spcBef>
                <a:spcPct val="50000"/>
              </a:spcBef>
            </a:pPr>
            <a:r>
              <a:rPr lang="hu-HU" sz="2400"/>
              <a:t>Átkristályosodás		szilárd fázisból más szerkezetű 					szilárd fázisba</a:t>
            </a:r>
            <a:r>
              <a:rPr lang="hu-HU"/>
              <a:t> </a:t>
            </a:r>
          </a:p>
        </p:txBody>
      </p:sp>
      <p:sp>
        <p:nvSpPr>
          <p:cNvPr id="123960" name="Text Box 56"/>
          <p:cNvSpPr txBox="1">
            <a:spLocks noChangeArrowheads="1"/>
          </p:cNvSpPr>
          <p:nvPr/>
        </p:nvSpPr>
        <p:spPr bwMode="auto">
          <a:xfrm>
            <a:off x="549275" y="5402263"/>
            <a:ext cx="8001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400"/>
              <a:t>Hőhatással járnak és egyes extenzív állapotjelzők ugrásszerű változását eredményezik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3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5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39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39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39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550"/>
                            </p:stCondLst>
                            <p:childTnLst>
                              <p:par>
                                <p:cTn id="1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39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39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39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2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39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9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39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9050"/>
                            </p:stCondLst>
                            <p:childTnLst>
                              <p:par>
                                <p:cTn id="2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39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39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39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900"/>
                            </p:stCondLst>
                            <p:childTnLst>
                              <p:par>
                                <p:cTn id="3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39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39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39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525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2000"/>
                                        <p:tgtEl>
                                          <p:spTgt spid="123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59" grpId="0" build="p"/>
      <p:bldP spid="12396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27038" y="331788"/>
            <a:ext cx="8229600" cy="930275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Másodrendű fázisváltozás</a:t>
            </a:r>
          </a:p>
        </p:txBody>
      </p:sp>
      <p:sp>
        <p:nvSpPr>
          <p:cNvPr id="129028" name="Text Box 4"/>
          <p:cNvSpPr txBox="1">
            <a:spLocks noChangeArrowheads="1"/>
          </p:cNvSpPr>
          <p:nvPr/>
        </p:nvSpPr>
        <p:spPr bwMode="auto">
          <a:xfrm>
            <a:off x="487363" y="1289050"/>
            <a:ext cx="8245475" cy="308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sz="2800" dirty="0"/>
              <a:t>A fázisjellemző mennyiségek (anyagi jellemzők) bizonyos nyomáson és/vagy hőmérsékleten olyan makroszkopikus változást mutatnak, ami az anyag belső szerkezetének megváltozására, </a:t>
            </a:r>
            <a:r>
              <a:rPr lang="hu-HU" sz="2800" b="1" dirty="0"/>
              <a:t>új fázis</a:t>
            </a:r>
            <a:r>
              <a:rPr lang="hu-HU" sz="2800" dirty="0"/>
              <a:t> létrejöttére utal. Ez azonban sem hőhatással sem pedig </a:t>
            </a:r>
            <a:r>
              <a:rPr lang="hu-HU" sz="2800" dirty="0" smtClean="0"/>
              <a:t>extenzív állapotjelző(k) ugrásszerű </a:t>
            </a:r>
            <a:r>
              <a:rPr lang="hu-HU" sz="2800" dirty="0"/>
              <a:t>változásával nem jár.</a:t>
            </a:r>
          </a:p>
        </p:txBody>
      </p:sp>
      <p:sp>
        <p:nvSpPr>
          <p:cNvPr id="129029" name="Text Box 5"/>
          <p:cNvSpPr txBox="1">
            <a:spLocks noChangeArrowheads="1"/>
          </p:cNvSpPr>
          <p:nvPr/>
        </p:nvSpPr>
        <p:spPr bwMode="auto">
          <a:xfrm>
            <a:off x="455613" y="4539968"/>
            <a:ext cx="839787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hu-HU" dirty="0"/>
              <a:t>a hélium </a:t>
            </a:r>
            <a:r>
              <a:rPr lang="hu-HU" b="1" dirty="0" err="1"/>
              <a:t>szuperfolyékonnyá</a:t>
            </a:r>
            <a:r>
              <a:rPr lang="hu-HU" dirty="0"/>
              <a:t> </a:t>
            </a:r>
            <a:r>
              <a:rPr lang="hu-HU" dirty="0" smtClean="0"/>
              <a:t>(súrlódásmentessé) válik </a:t>
            </a:r>
            <a:r>
              <a:rPr lang="hu-HU" dirty="0"/>
              <a:t>2,18 K-nél,</a:t>
            </a:r>
          </a:p>
          <a:p>
            <a:pPr eaLnBrk="1" hangingPunct="1">
              <a:buFontTx/>
              <a:buChar char="•"/>
            </a:pPr>
            <a:r>
              <a:rPr lang="hu-HU" dirty="0"/>
              <a:t>a </a:t>
            </a:r>
            <a:r>
              <a:rPr lang="hu-HU" b="1" dirty="0"/>
              <a:t>szupravezetővé</a:t>
            </a:r>
            <a:r>
              <a:rPr lang="hu-HU" dirty="0"/>
              <a:t> (elektromos ellenállás mentessé) válása alacsony </a:t>
            </a:r>
            <a:r>
              <a:rPr lang="hu-HU" dirty="0" smtClean="0"/>
              <a:t>hőmérsékleten,</a:t>
            </a:r>
            <a:endParaRPr lang="hu-HU" dirty="0"/>
          </a:p>
          <a:p>
            <a:pPr eaLnBrk="1" hangingPunct="1">
              <a:buFontTx/>
              <a:buChar char="•"/>
            </a:pPr>
            <a:r>
              <a:rPr lang="hu-HU" dirty="0" smtClean="0"/>
              <a:t>a </a:t>
            </a:r>
            <a:r>
              <a:rPr lang="hu-HU" dirty="0"/>
              <a:t>ferromágneses anyagok </a:t>
            </a:r>
            <a:r>
              <a:rPr lang="hu-HU" dirty="0" smtClean="0"/>
              <a:t>reverzibilis módon elveszítik mágneses tulajdonságaikat (</a:t>
            </a:r>
            <a:r>
              <a:rPr lang="hu-HU" b="1" dirty="0" err="1" smtClean="0"/>
              <a:t>paramágnesessé</a:t>
            </a:r>
            <a:r>
              <a:rPr lang="hu-HU" b="1" dirty="0" smtClean="0"/>
              <a:t> válás</a:t>
            </a:r>
            <a:r>
              <a:rPr lang="hu-HU" dirty="0" smtClean="0"/>
              <a:t>) a </a:t>
            </a:r>
            <a:r>
              <a:rPr lang="hu-HU" dirty="0" err="1" smtClean="0"/>
              <a:t>CURIE-pontnak</a:t>
            </a:r>
            <a:r>
              <a:rPr lang="hu-HU" dirty="0" smtClean="0"/>
              <a:t> megfelelő hőmérsékletre, ill. a fölé melegítve.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9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9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9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9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90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90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8" grpId="0"/>
      <p:bldP spid="12902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6" name="Line 8"/>
          <p:cNvSpPr>
            <a:spLocks noChangeShapeType="1"/>
          </p:cNvSpPr>
          <p:nvPr/>
        </p:nvSpPr>
        <p:spPr bwMode="auto">
          <a:xfrm flipH="1">
            <a:off x="1947863" y="4124325"/>
            <a:ext cx="2136775" cy="158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57" name="Line 9"/>
          <p:cNvSpPr>
            <a:spLocks noChangeShapeType="1"/>
          </p:cNvSpPr>
          <p:nvPr/>
        </p:nvSpPr>
        <p:spPr bwMode="auto">
          <a:xfrm>
            <a:off x="4084638" y="4202113"/>
            <a:ext cx="1587" cy="174625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59" name="Line 11"/>
          <p:cNvSpPr>
            <a:spLocks noChangeShapeType="1"/>
          </p:cNvSpPr>
          <p:nvPr/>
        </p:nvSpPr>
        <p:spPr bwMode="auto">
          <a:xfrm flipH="1">
            <a:off x="1931988" y="2032000"/>
            <a:ext cx="3770312" cy="158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60" name="Freeform 12"/>
          <p:cNvSpPr>
            <a:spLocks/>
          </p:cNvSpPr>
          <p:nvPr/>
        </p:nvSpPr>
        <p:spPr bwMode="auto">
          <a:xfrm>
            <a:off x="3267075" y="4124325"/>
            <a:ext cx="849313" cy="1304925"/>
          </a:xfrm>
          <a:custGeom>
            <a:avLst/>
            <a:gdLst>
              <a:gd name="T0" fmla="*/ 1348284963 w 535"/>
              <a:gd name="T1" fmla="*/ 25201561 h 822"/>
              <a:gd name="T2" fmla="*/ 1272680265 w 535"/>
              <a:gd name="T3" fmla="*/ 0 h 822"/>
              <a:gd name="T4" fmla="*/ 1048385536 w 535"/>
              <a:gd name="T5" fmla="*/ 624998763 h 822"/>
              <a:gd name="T6" fmla="*/ 773689063 w 535"/>
              <a:gd name="T7" fmla="*/ 1174392861 h 822"/>
              <a:gd name="T8" fmla="*/ 599797465 w 535"/>
              <a:gd name="T9" fmla="*/ 1423889049 h 822"/>
              <a:gd name="T10" fmla="*/ 398184839 w 535"/>
              <a:gd name="T11" fmla="*/ 1648182095 h 822"/>
              <a:gd name="T12" fmla="*/ 423386504 w 535"/>
              <a:gd name="T13" fmla="*/ 1673384047 h 822"/>
              <a:gd name="T14" fmla="*/ 423386504 w 535"/>
              <a:gd name="T15" fmla="*/ 1622980540 h 822"/>
              <a:gd name="T16" fmla="*/ 224294829 w 535"/>
              <a:gd name="T17" fmla="*/ 1822074015 h 822"/>
              <a:gd name="T18" fmla="*/ 0 w 535"/>
              <a:gd name="T19" fmla="*/ 1998484900 h 822"/>
              <a:gd name="T20" fmla="*/ 25201572 w 535"/>
              <a:gd name="T21" fmla="*/ 2071568616 h 822"/>
              <a:gd name="T22" fmla="*/ 249496395 w 535"/>
              <a:gd name="T23" fmla="*/ 1897678680 h 822"/>
              <a:gd name="T24" fmla="*/ 448588070 w 535"/>
              <a:gd name="T25" fmla="*/ 1698585602 h 822"/>
              <a:gd name="T26" fmla="*/ 473789636 w 535"/>
              <a:gd name="T27" fmla="*/ 1673384047 h 822"/>
              <a:gd name="T28" fmla="*/ 672882800 w 535"/>
              <a:gd name="T29" fmla="*/ 1449090604 h 822"/>
              <a:gd name="T30" fmla="*/ 849293959 w 535"/>
              <a:gd name="T31" fmla="*/ 1197073466 h 822"/>
              <a:gd name="T32" fmla="*/ 1121470870 w 535"/>
              <a:gd name="T33" fmla="*/ 647680956 h 822"/>
              <a:gd name="T34" fmla="*/ 1348284963 w 535"/>
              <a:gd name="T35" fmla="*/ 25201561 h 82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535"/>
              <a:gd name="T55" fmla="*/ 0 h 822"/>
              <a:gd name="T56" fmla="*/ 535 w 535"/>
              <a:gd name="T57" fmla="*/ 822 h 82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535" h="822">
                <a:moveTo>
                  <a:pt x="535" y="10"/>
                </a:moveTo>
                <a:lnTo>
                  <a:pt x="505" y="0"/>
                </a:lnTo>
                <a:lnTo>
                  <a:pt x="416" y="248"/>
                </a:lnTo>
                <a:lnTo>
                  <a:pt x="307" y="466"/>
                </a:lnTo>
                <a:lnTo>
                  <a:pt x="238" y="565"/>
                </a:lnTo>
                <a:lnTo>
                  <a:pt x="158" y="654"/>
                </a:lnTo>
                <a:lnTo>
                  <a:pt x="168" y="664"/>
                </a:lnTo>
                <a:lnTo>
                  <a:pt x="168" y="644"/>
                </a:lnTo>
                <a:lnTo>
                  <a:pt x="89" y="723"/>
                </a:lnTo>
                <a:lnTo>
                  <a:pt x="0" y="793"/>
                </a:lnTo>
                <a:lnTo>
                  <a:pt x="10" y="822"/>
                </a:lnTo>
                <a:lnTo>
                  <a:pt x="99" y="753"/>
                </a:lnTo>
                <a:lnTo>
                  <a:pt x="178" y="674"/>
                </a:lnTo>
                <a:lnTo>
                  <a:pt x="188" y="664"/>
                </a:lnTo>
                <a:lnTo>
                  <a:pt x="267" y="575"/>
                </a:lnTo>
                <a:lnTo>
                  <a:pt x="337" y="475"/>
                </a:lnTo>
                <a:lnTo>
                  <a:pt x="445" y="257"/>
                </a:lnTo>
                <a:lnTo>
                  <a:pt x="535" y="10"/>
                </a:lnTo>
                <a:close/>
              </a:path>
            </a:pathLst>
          </a:custGeom>
          <a:solidFill>
            <a:srgbClr val="00FF00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30061" name="Line 13"/>
          <p:cNvSpPr>
            <a:spLocks noChangeShapeType="1"/>
          </p:cNvSpPr>
          <p:nvPr/>
        </p:nvSpPr>
        <p:spPr bwMode="auto">
          <a:xfrm>
            <a:off x="1947863" y="930275"/>
            <a:ext cx="1587" cy="50180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62" name="Line 14"/>
          <p:cNvSpPr>
            <a:spLocks noChangeShapeType="1"/>
          </p:cNvSpPr>
          <p:nvPr/>
        </p:nvSpPr>
        <p:spPr bwMode="auto">
          <a:xfrm>
            <a:off x="1931988" y="5948363"/>
            <a:ext cx="4776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69" name="Rectangle 21"/>
          <p:cNvSpPr>
            <a:spLocks noChangeArrowheads="1"/>
          </p:cNvSpPr>
          <p:nvPr/>
        </p:nvSpPr>
        <p:spPr bwMode="auto">
          <a:xfrm>
            <a:off x="1846263" y="419100"/>
            <a:ext cx="3127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hu-HU" sz="2000" b="1" i="1"/>
              <a:t>p</a:t>
            </a:r>
            <a:endParaRPr lang="hu-HU" sz="2000" b="1"/>
          </a:p>
        </p:txBody>
      </p:sp>
      <p:sp>
        <p:nvSpPr>
          <p:cNvPr id="130083" name="Line 35"/>
          <p:cNvSpPr>
            <a:spLocks noChangeShapeType="1"/>
          </p:cNvSpPr>
          <p:nvPr/>
        </p:nvSpPr>
        <p:spPr bwMode="auto">
          <a:xfrm flipH="1">
            <a:off x="1947863" y="3683000"/>
            <a:ext cx="2890837" cy="158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84" name="Line 36"/>
          <p:cNvSpPr>
            <a:spLocks noChangeShapeType="1"/>
          </p:cNvSpPr>
          <p:nvPr/>
        </p:nvSpPr>
        <p:spPr bwMode="auto">
          <a:xfrm flipV="1">
            <a:off x="4838700" y="3683000"/>
            <a:ext cx="1588" cy="226536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110" name="Rectangle 62"/>
          <p:cNvSpPr>
            <a:spLocks noChangeArrowheads="1"/>
          </p:cNvSpPr>
          <p:nvPr/>
        </p:nvSpPr>
        <p:spPr bwMode="auto">
          <a:xfrm>
            <a:off x="2916238" y="2898775"/>
            <a:ext cx="8032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hu-HU" sz="2000" b="1"/>
              <a:t>szilárd</a:t>
            </a:r>
          </a:p>
        </p:txBody>
      </p:sp>
      <p:sp>
        <p:nvSpPr>
          <p:cNvPr id="130118" name="Rectangle 70"/>
          <p:cNvSpPr>
            <a:spLocks noChangeArrowheads="1"/>
          </p:cNvSpPr>
          <p:nvPr/>
        </p:nvSpPr>
        <p:spPr bwMode="auto">
          <a:xfrm>
            <a:off x="6580188" y="3009900"/>
            <a:ext cx="423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hu-HU" sz="2000" b="1"/>
              <a:t>gáz</a:t>
            </a:r>
          </a:p>
        </p:txBody>
      </p:sp>
      <p:sp>
        <p:nvSpPr>
          <p:cNvPr id="130121" name="Rectangle 73"/>
          <p:cNvSpPr>
            <a:spLocks noChangeArrowheads="1"/>
          </p:cNvSpPr>
          <p:nvPr/>
        </p:nvSpPr>
        <p:spPr bwMode="auto">
          <a:xfrm>
            <a:off x="4352925" y="2324100"/>
            <a:ext cx="1030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hu-HU" sz="2000" b="1"/>
              <a:t>folyadék</a:t>
            </a:r>
          </a:p>
        </p:txBody>
      </p:sp>
      <p:sp>
        <p:nvSpPr>
          <p:cNvPr id="130124" name="Rectangle 76"/>
          <p:cNvSpPr>
            <a:spLocks noChangeArrowheads="1"/>
          </p:cNvSpPr>
          <p:nvPr/>
        </p:nvSpPr>
        <p:spPr bwMode="auto">
          <a:xfrm>
            <a:off x="6931025" y="5786438"/>
            <a:ext cx="357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hu-HU" sz="2000" b="1" i="1"/>
              <a:t>T</a:t>
            </a:r>
            <a:endParaRPr lang="hu-HU" sz="2000" b="1"/>
          </a:p>
        </p:txBody>
      </p:sp>
      <p:sp>
        <p:nvSpPr>
          <p:cNvPr id="130138" name="Line 90"/>
          <p:cNvSpPr>
            <a:spLocks noChangeShapeType="1"/>
          </p:cNvSpPr>
          <p:nvPr/>
        </p:nvSpPr>
        <p:spPr bwMode="auto">
          <a:xfrm flipV="1">
            <a:off x="5718175" y="2033588"/>
            <a:ext cx="1588" cy="391477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25616" name="Text Box 103"/>
          <p:cNvSpPr txBox="1">
            <a:spLocks noChangeArrowheads="1"/>
          </p:cNvSpPr>
          <p:nvPr/>
        </p:nvSpPr>
        <p:spPr bwMode="auto">
          <a:xfrm>
            <a:off x="1325563" y="242888"/>
            <a:ext cx="66151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3600" b="1"/>
              <a:t>A fázisdiagram</a:t>
            </a:r>
          </a:p>
        </p:txBody>
      </p:sp>
      <p:sp>
        <p:nvSpPr>
          <p:cNvPr id="130152" name="AutoShape 104"/>
          <p:cNvSpPr>
            <a:spLocks noChangeArrowheads="1"/>
          </p:cNvSpPr>
          <p:nvPr/>
        </p:nvSpPr>
        <p:spPr bwMode="auto">
          <a:xfrm>
            <a:off x="260350" y="4546600"/>
            <a:ext cx="2589213" cy="396875"/>
          </a:xfrm>
          <a:prstGeom prst="wedgeRoundRectCallout">
            <a:avLst>
              <a:gd name="adj1" fmla="val 73481"/>
              <a:gd name="adj2" fmla="val 12239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/>
              <a:t>Szublimációs görbe</a:t>
            </a:r>
          </a:p>
        </p:txBody>
      </p:sp>
      <p:sp>
        <p:nvSpPr>
          <p:cNvPr id="130153" name="AutoShape 105"/>
          <p:cNvSpPr>
            <a:spLocks noChangeArrowheads="1"/>
          </p:cNvSpPr>
          <p:nvPr/>
        </p:nvSpPr>
        <p:spPr bwMode="auto">
          <a:xfrm>
            <a:off x="6486525" y="4875213"/>
            <a:ext cx="2070100" cy="396875"/>
          </a:xfrm>
          <a:prstGeom prst="wedgeRoundRectCallout">
            <a:avLst>
              <a:gd name="adj1" fmla="val -107593"/>
              <a:gd name="adj2" fmla="val -49239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/>
              <a:t>Párolgási görbe</a:t>
            </a:r>
          </a:p>
        </p:txBody>
      </p:sp>
      <p:sp>
        <p:nvSpPr>
          <p:cNvPr id="130155" name="AutoShape 107"/>
          <p:cNvSpPr>
            <a:spLocks noChangeArrowheads="1"/>
          </p:cNvSpPr>
          <p:nvPr/>
        </p:nvSpPr>
        <p:spPr bwMode="auto">
          <a:xfrm>
            <a:off x="6083300" y="920750"/>
            <a:ext cx="2178050" cy="442913"/>
          </a:xfrm>
          <a:prstGeom prst="wedgeRoundRectCallout">
            <a:avLst>
              <a:gd name="adj1" fmla="val -124417"/>
              <a:gd name="adj2" fmla="val 124551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/>
              <a:t>Olvadási görbe</a:t>
            </a:r>
          </a:p>
        </p:txBody>
      </p:sp>
      <p:sp>
        <p:nvSpPr>
          <p:cNvPr id="130160" name="Rectangle 112"/>
          <p:cNvSpPr>
            <a:spLocks noChangeArrowheads="1"/>
          </p:cNvSpPr>
          <p:nvPr/>
        </p:nvSpPr>
        <p:spPr bwMode="auto">
          <a:xfrm>
            <a:off x="5062538" y="4616450"/>
            <a:ext cx="438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hu-HU" sz="2000" b="1"/>
              <a:t>gőz</a:t>
            </a:r>
          </a:p>
        </p:txBody>
      </p:sp>
      <p:sp>
        <p:nvSpPr>
          <p:cNvPr id="130161" name="Rectangle 113"/>
          <p:cNvSpPr>
            <a:spLocks noChangeArrowheads="1"/>
          </p:cNvSpPr>
          <p:nvPr/>
        </p:nvSpPr>
        <p:spPr bwMode="auto">
          <a:xfrm>
            <a:off x="5551488" y="5976938"/>
            <a:ext cx="357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hu-HU" sz="2000" b="1" i="1"/>
              <a:t>T</a:t>
            </a:r>
            <a:r>
              <a:rPr lang="hu-HU" sz="2000" b="1" i="1" baseline="-25000"/>
              <a:t>C</a:t>
            </a:r>
            <a:endParaRPr lang="hu-HU" sz="2000" b="1" baseline="-25000"/>
          </a:p>
        </p:txBody>
      </p:sp>
      <p:sp>
        <p:nvSpPr>
          <p:cNvPr id="130162" name="Rectangle 114"/>
          <p:cNvSpPr>
            <a:spLocks noChangeArrowheads="1"/>
          </p:cNvSpPr>
          <p:nvPr/>
        </p:nvSpPr>
        <p:spPr bwMode="auto">
          <a:xfrm>
            <a:off x="3905250" y="5976938"/>
            <a:ext cx="357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hu-HU" sz="2000" b="1" i="1"/>
              <a:t>T</a:t>
            </a:r>
            <a:r>
              <a:rPr lang="hu-HU" sz="2000" b="1" i="1" baseline="-25000"/>
              <a:t>T</a:t>
            </a:r>
            <a:endParaRPr lang="hu-HU" sz="2000" b="1" baseline="-25000"/>
          </a:p>
        </p:txBody>
      </p:sp>
      <p:sp>
        <p:nvSpPr>
          <p:cNvPr id="130163" name="Rectangle 115"/>
          <p:cNvSpPr>
            <a:spLocks noChangeArrowheads="1"/>
          </p:cNvSpPr>
          <p:nvPr/>
        </p:nvSpPr>
        <p:spPr bwMode="auto">
          <a:xfrm>
            <a:off x="1573213" y="1876425"/>
            <a:ext cx="357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hu-HU" sz="2000" b="1" i="1"/>
              <a:t>p</a:t>
            </a:r>
            <a:r>
              <a:rPr lang="hu-HU" sz="2000" b="1" i="1" baseline="-25000"/>
              <a:t>C</a:t>
            </a:r>
            <a:endParaRPr lang="hu-HU" sz="2000" b="1" baseline="-25000"/>
          </a:p>
        </p:txBody>
      </p:sp>
      <p:sp>
        <p:nvSpPr>
          <p:cNvPr id="130164" name="Rectangle 116"/>
          <p:cNvSpPr>
            <a:spLocks noChangeArrowheads="1"/>
          </p:cNvSpPr>
          <p:nvPr/>
        </p:nvSpPr>
        <p:spPr bwMode="auto">
          <a:xfrm>
            <a:off x="1603375" y="3995738"/>
            <a:ext cx="357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hu-HU" sz="2000" b="1" i="1"/>
              <a:t>p</a:t>
            </a:r>
            <a:r>
              <a:rPr lang="hu-HU" sz="2000" b="1" i="1" baseline="-25000"/>
              <a:t>T</a:t>
            </a:r>
            <a:endParaRPr lang="hu-HU" sz="2000" b="1" baseline="-25000"/>
          </a:p>
        </p:txBody>
      </p:sp>
      <p:sp>
        <p:nvSpPr>
          <p:cNvPr id="130064" name="Freeform 16"/>
          <p:cNvSpPr>
            <a:spLocks/>
          </p:cNvSpPr>
          <p:nvPr/>
        </p:nvSpPr>
        <p:spPr bwMode="auto">
          <a:xfrm>
            <a:off x="4068763" y="1481138"/>
            <a:ext cx="519112" cy="2627312"/>
          </a:xfrm>
          <a:custGeom>
            <a:avLst/>
            <a:gdLst>
              <a:gd name="T0" fmla="*/ 0 w 327"/>
              <a:gd name="T1" fmla="*/ 2147483647 h 1655"/>
              <a:gd name="T2" fmla="*/ 75604611 w 327"/>
              <a:gd name="T3" fmla="*/ 2147483647 h 1655"/>
              <a:gd name="T4" fmla="*/ 75604611 w 327"/>
              <a:gd name="T5" fmla="*/ 2147483647 h 1655"/>
              <a:gd name="T6" fmla="*/ 50403070 w 327"/>
              <a:gd name="T7" fmla="*/ 2147483647 h 1655"/>
              <a:gd name="T8" fmla="*/ 75604611 w 327"/>
              <a:gd name="T9" fmla="*/ 2147483647 h 1655"/>
              <a:gd name="T10" fmla="*/ 123486747 w 327"/>
              <a:gd name="T11" fmla="*/ 2147483647 h 1655"/>
              <a:gd name="T12" fmla="*/ 249494441 w 327"/>
              <a:gd name="T13" fmla="*/ 1922878285 h 1655"/>
              <a:gd name="T14" fmla="*/ 372982726 w 327"/>
              <a:gd name="T15" fmla="*/ 1398685643 h 1655"/>
              <a:gd name="T16" fmla="*/ 498990469 w 327"/>
              <a:gd name="T17" fmla="*/ 899694948 h 1655"/>
              <a:gd name="T18" fmla="*/ 647678695 w 327"/>
              <a:gd name="T19" fmla="*/ 425905604 h 1655"/>
              <a:gd name="T20" fmla="*/ 824089397 w 327"/>
              <a:gd name="T21" fmla="*/ 25201556 h 1655"/>
              <a:gd name="T22" fmla="*/ 748484811 w 327"/>
              <a:gd name="T23" fmla="*/ 0 h 1655"/>
              <a:gd name="T24" fmla="*/ 574595055 w 327"/>
              <a:gd name="T25" fmla="*/ 400703955 h 1655"/>
              <a:gd name="T26" fmla="*/ 423385883 w 327"/>
              <a:gd name="T27" fmla="*/ 874493397 h 1655"/>
              <a:gd name="T28" fmla="*/ 299897498 w 327"/>
              <a:gd name="T29" fmla="*/ 1373484093 h 1655"/>
              <a:gd name="T30" fmla="*/ 173889805 w 327"/>
              <a:gd name="T31" fmla="*/ 1897676735 h 1655"/>
              <a:gd name="T32" fmla="*/ 50403070 w 327"/>
              <a:gd name="T33" fmla="*/ 2147483647 h 1655"/>
              <a:gd name="T34" fmla="*/ 0 w 327"/>
              <a:gd name="T35" fmla="*/ 2147483647 h 1655"/>
              <a:gd name="T36" fmla="*/ 0 w 327"/>
              <a:gd name="T37" fmla="*/ 2147483647 h 1655"/>
              <a:gd name="T38" fmla="*/ 0 w 327"/>
              <a:gd name="T39" fmla="*/ 2147483647 h 1655"/>
              <a:gd name="T40" fmla="*/ 0 w 327"/>
              <a:gd name="T41" fmla="*/ 2147483647 h 165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27"/>
              <a:gd name="T64" fmla="*/ 0 h 1655"/>
              <a:gd name="T65" fmla="*/ 327 w 327"/>
              <a:gd name="T66" fmla="*/ 1655 h 165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27" h="1655">
                <a:moveTo>
                  <a:pt x="0" y="1655"/>
                </a:moveTo>
                <a:lnTo>
                  <a:pt x="30" y="1655"/>
                </a:lnTo>
                <a:lnTo>
                  <a:pt x="30" y="1417"/>
                </a:lnTo>
                <a:lnTo>
                  <a:pt x="20" y="1427"/>
                </a:lnTo>
                <a:lnTo>
                  <a:pt x="30" y="1427"/>
                </a:lnTo>
                <a:lnTo>
                  <a:pt x="49" y="1199"/>
                </a:lnTo>
                <a:lnTo>
                  <a:pt x="99" y="763"/>
                </a:lnTo>
                <a:lnTo>
                  <a:pt x="148" y="555"/>
                </a:lnTo>
                <a:lnTo>
                  <a:pt x="198" y="357"/>
                </a:lnTo>
                <a:lnTo>
                  <a:pt x="257" y="169"/>
                </a:lnTo>
                <a:lnTo>
                  <a:pt x="327" y="10"/>
                </a:lnTo>
                <a:lnTo>
                  <a:pt x="297" y="0"/>
                </a:lnTo>
                <a:lnTo>
                  <a:pt x="228" y="159"/>
                </a:lnTo>
                <a:lnTo>
                  <a:pt x="168" y="347"/>
                </a:lnTo>
                <a:lnTo>
                  <a:pt x="119" y="545"/>
                </a:lnTo>
                <a:lnTo>
                  <a:pt x="69" y="753"/>
                </a:lnTo>
                <a:lnTo>
                  <a:pt x="20" y="1189"/>
                </a:lnTo>
                <a:lnTo>
                  <a:pt x="0" y="1417"/>
                </a:lnTo>
                <a:lnTo>
                  <a:pt x="0" y="1427"/>
                </a:lnTo>
                <a:lnTo>
                  <a:pt x="0" y="1655"/>
                </a:lnTo>
                <a:close/>
              </a:path>
            </a:pathLst>
          </a:custGeom>
          <a:solidFill>
            <a:srgbClr val="FF0000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30063" name="Freeform 15"/>
          <p:cNvSpPr>
            <a:spLocks/>
          </p:cNvSpPr>
          <p:nvPr/>
        </p:nvSpPr>
        <p:spPr bwMode="auto">
          <a:xfrm>
            <a:off x="4100513" y="2016125"/>
            <a:ext cx="1649412" cy="2124075"/>
          </a:xfrm>
          <a:custGeom>
            <a:avLst/>
            <a:gdLst>
              <a:gd name="T0" fmla="*/ 2147483647 w 1039"/>
              <a:gd name="T1" fmla="*/ 25201560 h 1338"/>
              <a:gd name="T2" fmla="*/ 2147483647 w 1039"/>
              <a:gd name="T3" fmla="*/ 0 h 1338"/>
              <a:gd name="T4" fmla="*/ 2147483647 w 1039"/>
              <a:gd name="T5" fmla="*/ 599797167 h 1338"/>
              <a:gd name="T6" fmla="*/ 2144651311 w 1039"/>
              <a:gd name="T7" fmla="*/ 1149191227 h 1338"/>
              <a:gd name="T8" fmla="*/ 1869953698 w 1039"/>
              <a:gd name="T9" fmla="*/ 1673383933 h 1338"/>
              <a:gd name="T10" fmla="*/ 1544854190 w 1039"/>
              <a:gd name="T11" fmla="*/ 2121971582 h 1338"/>
              <a:gd name="T12" fmla="*/ 1197072896 w 1039"/>
              <a:gd name="T13" fmla="*/ 2147483647 h 1338"/>
              <a:gd name="T14" fmla="*/ 1247475982 w 1039"/>
              <a:gd name="T15" fmla="*/ 2147483647 h 1338"/>
              <a:gd name="T16" fmla="*/ 1222274439 w 1039"/>
              <a:gd name="T17" fmla="*/ 2147483647 h 1338"/>
              <a:gd name="T18" fmla="*/ 846772242 w 1039"/>
              <a:gd name="T19" fmla="*/ 2147483647 h 1338"/>
              <a:gd name="T20" fmla="*/ 423386121 w 1039"/>
              <a:gd name="T21" fmla="*/ 2147483647 h 1338"/>
              <a:gd name="T22" fmla="*/ 0 w 1039"/>
              <a:gd name="T23" fmla="*/ 2147483647 h 1338"/>
              <a:gd name="T24" fmla="*/ 25201549 w 1039"/>
              <a:gd name="T25" fmla="*/ 2147483647 h 1338"/>
              <a:gd name="T26" fmla="*/ 448587664 w 1039"/>
              <a:gd name="T27" fmla="*/ 2147483647 h 1338"/>
              <a:gd name="T28" fmla="*/ 871973785 w 1039"/>
              <a:gd name="T29" fmla="*/ 2147483647 h 1338"/>
              <a:gd name="T30" fmla="*/ 1247475982 w 1039"/>
              <a:gd name="T31" fmla="*/ 2147483647 h 1338"/>
              <a:gd name="T32" fmla="*/ 1272677525 w 1039"/>
              <a:gd name="T33" fmla="*/ 2147483647 h 1338"/>
              <a:gd name="T34" fmla="*/ 1620458819 w 1039"/>
              <a:gd name="T35" fmla="*/ 2147173135 h 1338"/>
              <a:gd name="T36" fmla="*/ 1945558327 w 1039"/>
              <a:gd name="T37" fmla="*/ 1698585486 h 1338"/>
              <a:gd name="T38" fmla="*/ 2147483647 w 1039"/>
              <a:gd name="T39" fmla="*/ 1174392781 h 1338"/>
              <a:gd name="T40" fmla="*/ 2147483647 w 1039"/>
              <a:gd name="T41" fmla="*/ 624998720 h 1338"/>
              <a:gd name="T42" fmla="*/ 2147483647 w 1039"/>
              <a:gd name="T43" fmla="*/ 25201560 h 133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039"/>
              <a:gd name="T67" fmla="*/ 0 h 1338"/>
              <a:gd name="T68" fmla="*/ 1039 w 1039"/>
              <a:gd name="T69" fmla="*/ 1338 h 1338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039" h="1338">
                <a:moveTo>
                  <a:pt x="1039" y="10"/>
                </a:moveTo>
                <a:lnTo>
                  <a:pt x="1009" y="0"/>
                </a:lnTo>
                <a:lnTo>
                  <a:pt x="940" y="238"/>
                </a:lnTo>
                <a:lnTo>
                  <a:pt x="851" y="456"/>
                </a:lnTo>
                <a:lnTo>
                  <a:pt x="742" y="664"/>
                </a:lnTo>
                <a:lnTo>
                  <a:pt x="613" y="842"/>
                </a:lnTo>
                <a:lnTo>
                  <a:pt x="475" y="1001"/>
                </a:lnTo>
                <a:lnTo>
                  <a:pt x="495" y="1011"/>
                </a:lnTo>
                <a:lnTo>
                  <a:pt x="485" y="991"/>
                </a:lnTo>
                <a:lnTo>
                  <a:pt x="336" y="1120"/>
                </a:lnTo>
                <a:lnTo>
                  <a:pt x="168" y="1229"/>
                </a:lnTo>
                <a:lnTo>
                  <a:pt x="0" y="1308"/>
                </a:lnTo>
                <a:lnTo>
                  <a:pt x="10" y="1338"/>
                </a:lnTo>
                <a:lnTo>
                  <a:pt x="178" y="1258"/>
                </a:lnTo>
                <a:lnTo>
                  <a:pt x="346" y="1149"/>
                </a:lnTo>
                <a:lnTo>
                  <a:pt x="495" y="1021"/>
                </a:lnTo>
                <a:lnTo>
                  <a:pt x="505" y="1011"/>
                </a:lnTo>
                <a:lnTo>
                  <a:pt x="643" y="852"/>
                </a:lnTo>
                <a:lnTo>
                  <a:pt x="772" y="674"/>
                </a:lnTo>
                <a:lnTo>
                  <a:pt x="881" y="466"/>
                </a:lnTo>
                <a:lnTo>
                  <a:pt x="970" y="248"/>
                </a:lnTo>
                <a:lnTo>
                  <a:pt x="1039" y="10"/>
                </a:lnTo>
                <a:close/>
              </a:path>
            </a:pathLst>
          </a:custGeom>
          <a:solidFill>
            <a:srgbClr val="3366FF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130156" name="Oval 108"/>
          <p:cNvSpPr>
            <a:spLocks noChangeArrowheads="1"/>
          </p:cNvSpPr>
          <p:nvPr/>
        </p:nvSpPr>
        <p:spPr bwMode="auto">
          <a:xfrm>
            <a:off x="3978275" y="4044950"/>
            <a:ext cx="230188" cy="212725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30157" name="Oval 109"/>
          <p:cNvSpPr>
            <a:spLocks noChangeArrowheads="1"/>
          </p:cNvSpPr>
          <p:nvPr/>
        </p:nvSpPr>
        <p:spPr bwMode="auto">
          <a:xfrm>
            <a:off x="5616575" y="1919288"/>
            <a:ext cx="230188" cy="212725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30165" name="Rectangle 117"/>
          <p:cNvSpPr>
            <a:spLocks noChangeArrowheads="1"/>
          </p:cNvSpPr>
          <p:nvPr/>
        </p:nvSpPr>
        <p:spPr bwMode="auto">
          <a:xfrm>
            <a:off x="4659313" y="5969000"/>
            <a:ext cx="357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hu-HU" sz="2000" b="1" i="1"/>
              <a:t>T</a:t>
            </a:r>
            <a:r>
              <a:rPr lang="hu-HU" sz="2000" b="1" i="1" baseline="-25000"/>
              <a:t>s</a:t>
            </a:r>
            <a:endParaRPr lang="hu-HU" sz="2000" b="1" baseline="-25000"/>
          </a:p>
        </p:txBody>
      </p:sp>
      <p:sp>
        <p:nvSpPr>
          <p:cNvPr id="130166" name="Rectangle 118"/>
          <p:cNvSpPr>
            <a:spLocks noChangeArrowheads="1"/>
          </p:cNvSpPr>
          <p:nvPr/>
        </p:nvSpPr>
        <p:spPr bwMode="auto">
          <a:xfrm>
            <a:off x="1579563" y="3575050"/>
            <a:ext cx="357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hu-HU" sz="2000" b="1" i="1"/>
              <a:t>p</a:t>
            </a:r>
            <a:r>
              <a:rPr lang="hu-HU" sz="2000" b="1" i="1" baseline="-25000"/>
              <a:t>s</a:t>
            </a:r>
            <a:endParaRPr lang="hu-HU" sz="2000" b="1" baseline="-25000"/>
          </a:p>
        </p:txBody>
      </p:sp>
      <p:sp>
        <p:nvSpPr>
          <p:cNvPr id="130159" name="AutoShape 111"/>
          <p:cNvSpPr>
            <a:spLocks noChangeArrowheads="1"/>
          </p:cNvSpPr>
          <p:nvPr/>
        </p:nvSpPr>
        <p:spPr bwMode="auto">
          <a:xfrm>
            <a:off x="514350" y="2646363"/>
            <a:ext cx="2070100" cy="396875"/>
          </a:xfrm>
          <a:prstGeom prst="wedgeRoundRectCallout">
            <a:avLst>
              <a:gd name="adj1" fmla="val 121394"/>
              <a:gd name="adj2" fmla="val 32639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b="1" i="1"/>
              <a:t>hármaspont</a:t>
            </a:r>
          </a:p>
        </p:txBody>
      </p:sp>
      <p:sp>
        <p:nvSpPr>
          <p:cNvPr id="130158" name="AutoShape 110"/>
          <p:cNvSpPr>
            <a:spLocks noChangeArrowheads="1"/>
          </p:cNvSpPr>
          <p:nvPr/>
        </p:nvSpPr>
        <p:spPr bwMode="auto">
          <a:xfrm>
            <a:off x="6723063" y="2003425"/>
            <a:ext cx="2070100" cy="396875"/>
          </a:xfrm>
          <a:prstGeom prst="wedgeRoundRectCallout">
            <a:avLst>
              <a:gd name="adj1" fmla="val -95704"/>
              <a:gd name="adj2" fmla="val -3560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b="1" i="1"/>
              <a:t>kritikus  pont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30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0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0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30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30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0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0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0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0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30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0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0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0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0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30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5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8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30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8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0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0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0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0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130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0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0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0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0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30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130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130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130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0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30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0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0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130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130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7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0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30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0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0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30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0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0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30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130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0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30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30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0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130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6" grpId="0" animBg="1"/>
      <p:bldP spid="130057" grpId="0" animBg="1"/>
      <p:bldP spid="130059" grpId="0" animBg="1"/>
      <p:bldP spid="130060" grpId="0" animBg="1"/>
      <p:bldP spid="130061" grpId="0" animBg="1"/>
      <p:bldP spid="130062" grpId="0" animBg="1"/>
      <p:bldP spid="130069" grpId="0"/>
      <p:bldP spid="130083" grpId="0" animBg="1"/>
      <p:bldP spid="130084" grpId="0" animBg="1"/>
      <p:bldP spid="130110" grpId="0"/>
      <p:bldP spid="130118" grpId="0"/>
      <p:bldP spid="130121" grpId="0"/>
      <p:bldP spid="130124" grpId="0"/>
      <p:bldP spid="130138" grpId="0" animBg="1"/>
      <p:bldP spid="130152" grpId="0" animBg="1"/>
      <p:bldP spid="130153" grpId="0" animBg="1"/>
      <p:bldP spid="130155" grpId="0" animBg="1"/>
      <p:bldP spid="130160" grpId="0"/>
      <p:bldP spid="130161" grpId="0"/>
      <p:bldP spid="130162" grpId="0"/>
      <p:bldP spid="130163" grpId="0"/>
      <p:bldP spid="130164" grpId="0"/>
      <p:bldP spid="130064" grpId="0" animBg="1"/>
      <p:bldP spid="130063" grpId="0" animBg="1"/>
      <p:bldP spid="130156" grpId="0" animBg="1"/>
      <p:bldP spid="130157" grpId="0" animBg="1"/>
      <p:bldP spid="130165" grpId="0"/>
      <p:bldP spid="130166" grpId="0"/>
      <p:bldP spid="130159" grpId="0" animBg="1"/>
      <p:bldP spid="13015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02" name="Line 66"/>
          <p:cNvSpPr>
            <a:spLocks noChangeShapeType="1"/>
          </p:cNvSpPr>
          <p:nvPr/>
        </p:nvSpPr>
        <p:spPr bwMode="auto">
          <a:xfrm>
            <a:off x="2266950" y="5399088"/>
            <a:ext cx="5043488" cy="0"/>
          </a:xfrm>
          <a:prstGeom prst="line">
            <a:avLst/>
          </a:prstGeom>
          <a:noFill/>
          <a:ln w="38100">
            <a:solidFill>
              <a:srgbClr val="33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40029" name="Freeform 93"/>
          <p:cNvSpPr>
            <a:spLocks/>
          </p:cNvSpPr>
          <p:nvPr/>
        </p:nvSpPr>
        <p:spPr bwMode="auto">
          <a:xfrm>
            <a:off x="2911475" y="854075"/>
            <a:ext cx="5653088" cy="3824288"/>
          </a:xfrm>
          <a:custGeom>
            <a:avLst/>
            <a:gdLst>
              <a:gd name="T0" fmla="*/ 0 w 3561"/>
              <a:gd name="T1" fmla="*/ 0 h 2409"/>
              <a:gd name="T2" fmla="*/ 289818808 w 3561"/>
              <a:gd name="T3" fmla="*/ 1063506042 h 2409"/>
              <a:gd name="T4" fmla="*/ 725805064 w 3561"/>
              <a:gd name="T5" fmla="*/ 1572577465 h 2409"/>
              <a:gd name="T6" fmla="*/ 894656493 w 3561"/>
              <a:gd name="T7" fmla="*/ 1572577465 h 2409"/>
              <a:gd name="T8" fmla="*/ 2147483647 w 3561"/>
              <a:gd name="T9" fmla="*/ 1862396545 h 2409"/>
              <a:gd name="T10" fmla="*/ 2147483647 w 3561"/>
              <a:gd name="T11" fmla="*/ 2147483647 h 2409"/>
              <a:gd name="T12" fmla="*/ 2147483647 w 3561"/>
              <a:gd name="T13" fmla="*/ 2147483647 h 2409"/>
              <a:gd name="T14" fmla="*/ 2147483647 w 3561"/>
              <a:gd name="T15" fmla="*/ 2147483647 h 2409"/>
              <a:gd name="T16" fmla="*/ 2147483647 w 3561"/>
              <a:gd name="T17" fmla="*/ 2147483647 h 240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561"/>
              <a:gd name="T28" fmla="*/ 0 h 2409"/>
              <a:gd name="T29" fmla="*/ 3561 w 3561"/>
              <a:gd name="T30" fmla="*/ 2409 h 240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561" h="2409">
                <a:moveTo>
                  <a:pt x="0" y="0"/>
                </a:moveTo>
                <a:cubicBezTo>
                  <a:pt x="33" y="159"/>
                  <a:pt x="67" y="318"/>
                  <a:pt x="115" y="422"/>
                </a:cubicBezTo>
                <a:cubicBezTo>
                  <a:pt x="163" y="526"/>
                  <a:pt x="248" y="590"/>
                  <a:pt x="288" y="624"/>
                </a:cubicBezTo>
                <a:cubicBezTo>
                  <a:pt x="328" y="658"/>
                  <a:pt x="242" y="605"/>
                  <a:pt x="355" y="624"/>
                </a:cubicBezTo>
                <a:cubicBezTo>
                  <a:pt x="468" y="643"/>
                  <a:pt x="777" y="662"/>
                  <a:pt x="969" y="739"/>
                </a:cubicBezTo>
                <a:cubicBezTo>
                  <a:pt x="1161" y="816"/>
                  <a:pt x="1326" y="939"/>
                  <a:pt x="1507" y="1084"/>
                </a:cubicBezTo>
                <a:cubicBezTo>
                  <a:pt x="1688" y="1229"/>
                  <a:pt x="1852" y="1445"/>
                  <a:pt x="2054" y="1612"/>
                </a:cubicBezTo>
                <a:cubicBezTo>
                  <a:pt x="2256" y="1779"/>
                  <a:pt x="2465" y="1950"/>
                  <a:pt x="2716" y="2083"/>
                </a:cubicBezTo>
                <a:cubicBezTo>
                  <a:pt x="2967" y="2216"/>
                  <a:pt x="3264" y="2312"/>
                  <a:pt x="3561" y="2409"/>
                </a:cubicBezTo>
              </a:path>
            </a:pathLst>
          </a:custGeom>
          <a:noFill/>
          <a:ln w="38100">
            <a:solidFill>
              <a:srgbClr val="3399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9998" name="Freeform 62"/>
          <p:cNvSpPr>
            <a:spLocks/>
          </p:cNvSpPr>
          <p:nvPr/>
        </p:nvSpPr>
        <p:spPr bwMode="auto">
          <a:xfrm>
            <a:off x="2293938" y="1868488"/>
            <a:ext cx="1066800" cy="3524250"/>
          </a:xfrm>
          <a:custGeom>
            <a:avLst/>
            <a:gdLst>
              <a:gd name="T0" fmla="*/ 0 w 672"/>
              <a:gd name="T1" fmla="*/ 2147483647 h 2220"/>
              <a:gd name="T2" fmla="*/ 105846574 w 672"/>
              <a:gd name="T3" fmla="*/ 2147483647 h 2220"/>
              <a:gd name="T4" fmla="*/ 196572166 w 672"/>
              <a:gd name="T5" fmla="*/ 2147483647 h 2220"/>
              <a:gd name="T6" fmla="*/ 287297807 w 672"/>
              <a:gd name="T7" fmla="*/ 2147483647 h 2220"/>
              <a:gd name="T8" fmla="*/ 423386295 w 672"/>
              <a:gd name="T9" fmla="*/ 2147483647 h 2220"/>
              <a:gd name="T10" fmla="*/ 574595615 w 672"/>
              <a:gd name="T11" fmla="*/ 2147483647 h 2220"/>
              <a:gd name="T12" fmla="*/ 801409595 w 672"/>
              <a:gd name="T13" fmla="*/ 1360884173 h 2220"/>
              <a:gd name="T14" fmla="*/ 967740045 w 672"/>
              <a:gd name="T15" fmla="*/ 816530464 h 2220"/>
              <a:gd name="T16" fmla="*/ 1239916821 w 672"/>
              <a:gd name="T17" fmla="*/ 257055924 h 2220"/>
              <a:gd name="T18" fmla="*/ 1481851734 w 672"/>
              <a:gd name="T19" fmla="*/ 60483748 h 2220"/>
              <a:gd name="T20" fmla="*/ 1693545178 w 672"/>
              <a:gd name="T21" fmla="*/ 0 h 222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72"/>
              <a:gd name="T34" fmla="*/ 0 h 2220"/>
              <a:gd name="T35" fmla="*/ 672 w 672"/>
              <a:gd name="T36" fmla="*/ 2220 h 222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72" h="2220">
                <a:moveTo>
                  <a:pt x="0" y="2220"/>
                </a:moveTo>
                <a:cubicBezTo>
                  <a:pt x="14" y="2082"/>
                  <a:pt x="29" y="1944"/>
                  <a:pt x="42" y="1848"/>
                </a:cubicBezTo>
                <a:cubicBezTo>
                  <a:pt x="55" y="1752"/>
                  <a:pt x="66" y="1717"/>
                  <a:pt x="78" y="1644"/>
                </a:cubicBezTo>
                <a:cubicBezTo>
                  <a:pt x="90" y="1571"/>
                  <a:pt x="99" y="1498"/>
                  <a:pt x="114" y="1410"/>
                </a:cubicBezTo>
                <a:cubicBezTo>
                  <a:pt x="129" y="1322"/>
                  <a:pt x="149" y="1206"/>
                  <a:pt x="168" y="1116"/>
                </a:cubicBezTo>
                <a:cubicBezTo>
                  <a:pt x="187" y="1026"/>
                  <a:pt x="203" y="966"/>
                  <a:pt x="228" y="870"/>
                </a:cubicBezTo>
                <a:cubicBezTo>
                  <a:pt x="253" y="774"/>
                  <a:pt x="292" y="631"/>
                  <a:pt x="318" y="540"/>
                </a:cubicBezTo>
                <a:cubicBezTo>
                  <a:pt x="344" y="449"/>
                  <a:pt x="355" y="397"/>
                  <a:pt x="384" y="324"/>
                </a:cubicBezTo>
                <a:cubicBezTo>
                  <a:pt x="413" y="251"/>
                  <a:pt x="458" y="152"/>
                  <a:pt x="492" y="102"/>
                </a:cubicBezTo>
                <a:cubicBezTo>
                  <a:pt x="526" y="52"/>
                  <a:pt x="558" y="41"/>
                  <a:pt x="588" y="24"/>
                </a:cubicBezTo>
                <a:cubicBezTo>
                  <a:pt x="618" y="7"/>
                  <a:pt x="645" y="3"/>
                  <a:pt x="672" y="0"/>
                </a:cubicBez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40000" name="Freeform 64"/>
          <p:cNvSpPr>
            <a:spLocks/>
          </p:cNvSpPr>
          <p:nvPr/>
        </p:nvSpPr>
        <p:spPr bwMode="auto">
          <a:xfrm>
            <a:off x="3379788" y="1858963"/>
            <a:ext cx="4192587" cy="3689350"/>
          </a:xfrm>
          <a:custGeom>
            <a:avLst/>
            <a:gdLst>
              <a:gd name="T0" fmla="*/ 0 w 2574"/>
              <a:gd name="T1" fmla="*/ 0 h 1998"/>
              <a:gd name="T2" fmla="*/ 334286306 w 2574"/>
              <a:gd name="T3" fmla="*/ 40915228 h 1998"/>
              <a:gd name="T4" fmla="*/ 541224866 w 2574"/>
              <a:gd name="T5" fmla="*/ 184120367 h 1998"/>
              <a:gd name="T6" fmla="*/ 748163324 w 2574"/>
              <a:gd name="T7" fmla="*/ 388698340 h 1998"/>
              <a:gd name="T8" fmla="*/ 875509644 w 2574"/>
              <a:gd name="T9" fmla="*/ 572820611 h 1998"/>
              <a:gd name="T10" fmla="*/ 1114285039 w 2574"/>
              <a:gd name="T11" fmla="*/ 981976674 h 1998"/>
              <a:gd name="T12" fmla="*/ 1400815838 w 2574"/>
              <a:gd name="T13" fmla="*/ 1411591959 h 1998"/>
              <a:gd name="T14" fmla="*/ 1766937757 w 2574"/>
              <a:gd name="T15" fmla="*/ 2004870408 h 1998"/>
              <a:gd name="T16" fmla="*/ 2085305492 w 2574"/>
              <a:gd name="T17" fmla="*/ 2147483647 h 1998"/>
              <a:gd name="T18" fmla="*/ 2147483647 w 2574"/>
              <a:gd name="T19" fmla="*/ 2147483647 h 1998"/>
              <a:gd name="T20" fmla="*/ 2147483647 w 2574"/>
              <a:gd name="T21" fmla="*/ 2147483647 h 1998"/>
              <a:gd name="T22" fmla="*/ 2147483647 w 2574"/>
              <a:gd name="T23" fmla="*/ 2147483647 h 1998"/>
              <a:gd name="T24" fmla="*/ 2147483647 w 2574"/>
              <a:gd name="T25" fmla="*/ 2147483647 h 1998"/>
              <a:gd name="T26" fmla="*/ 2147483647 w 2574"/>
              <a:gd name="T27" fmla="*/ 2147483647 h 1998"/>
              <a:gd name="T28" fmla="*/ 2147483647 w 2574"/>
              <a:gd name="T29" fmla="*/ 2147483647 h 1998"/>
              <a:gd name="T30" fmla="*/ 2147483647 w 2574"/>
              <a:gd name="T31" fmla="*/ 2147483647 h 1998"/>
              <a:gd name="T32" fmla="*/ 2147483647 w 2574"/>
              <a:gd name="T33" fmla="*/ 2147483647 h 1998"/>
              <a:gd name="T34" fmla="*/ 2147483647 w 2574"/>
              <a:gd name="T35" fmla="*/ 2147483647 h 1998"/>
              <a:gd name="T36" fmla="*/ 2147483647 w 2574"/>
              <a:gd name="T37" fmla="*/ 2147483647 h 1998"/>
              <a:gd name="T38" fmla="*/ 2147483647 w 2574"/>
              <a:gd name="T39" fmla="*/ 2147483647 h 1998"/>
              <a:gd name="T40" fmla="*/ 2147483647 w 2574"/>
              <a:gd name="T41" fmla="*/ 2147483647 h 1998"/>
              <a:gd name="T42" fmla="*/ 2147483647 w 2574"/>
              <a:gd name="T43" fmla="*/ 2147483647 h 1998"/>
              <a:gd name="T44" fmla="*/ 2147483647 w 2574"/>
              <a:gd name="T45" fmla="*/ 2147483647 h 199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2574"/>
              <a:gd name="T70" fmla="*/ 0 h 1998"/>
              <a:gd name="T71" fmla="*/ 2574 w 2574"/>
              <a:gd name="T72" fmla="*/ 1998 h 199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2574" h="1998">
                <a:moveTo>
                  <a:pt x="0" y="0"/>
                </a:moveTo>
                <a:cubicBezTo>
                  <a:pt x="46" y="1"/>
                  <a:pt x="92" y="3"/>
                  <a:pt x="126" y="12"/>
                </a:cubicBezTo>
                <a:cubicBezTo>
                  <a:pt x="160" y="21"/>
                  <a:pt x="178" y="37"/>
                  <a:pt x="204" y="54"/>
                </a:cubicBezTo>
                <a:cubicBezTo>
                  <a:pt x="230" y="71"/>
                  <a:pt x="261" y="95"/>
                  <a:pt x="282" y="114"/>
                </a:cubicBezTo>
                <a:cubicBezTo>
                  <a:pt x="303" y="133"/>
                  <a:pt x="307" y="139"/>
                  <a:pt x="330" y="168"/>
                </a:cubicBezTo>
                <a:cubicBezTo>
                  <a:pt x="353" y="197"/>
                  <a:pt x="387" y="247"/>
                  <a:pt x="420" y="288"/>
                </a:cubicBezTo>
                <a:cubicBezTo>
                  <a:pt x="453" y="329"/>
                  <a:pt x="487" y="364"/>
                  <a:pt x="528" y="414"/>
                </a:cubicBezTo>
                <a:cubicBezTo>
                  <a:pt x="569" y="464"/>
                  <a:pt x="623" y="539"/>
                  <a:pt x="666" y="588"/>
                </a:cubicBezTo>
                <a:cubicBezTo>
                  <a:pt x="709" y="637"/>
                  <a:pt x="760" y="680"/>
                  <a:pt x="786" y="708"/>
                </a:cubicBezTo>
                <a:cubicBezTo>
                  <a:pt x="812" y="736"/>
                  <a:pt x="798" y="730"/>
                  <a:pt x="822" y="756"/>
                </a:cubicBezTo>
                <a:cubicBezTo>
                  <a:pt x="846" y="782"/>
                  <a:pt x="901" y="834"/>
                  <a:pt x="930" y="864"/>
                </a:cubicBezTo>
                <a:cubicBezTo>
                  <a:pt x="959" y="894"/>
                  <a:pt x="972" y="911"/>
                  <a:pt x="996" y="936"/>
                </a:cubicBezTo>
                <a:cubicBezTo>
                  <a:pt x="1020" y="961"/>
                  <a:pt x="1042" y="981"/>
                  <a:pt x="1074" y="1014"/>
                </a:cubicBezTo>
                <a:cubicBezTo>
                  <a:pt x="1106" y="1047"/>
                  <a:pt x="1156" y="1104"/>
                  <a:pt x="1188" y="1134"/>
                </a:cubicBezTo>
                <a:cubicBezTo>
                  <a:pt x="1220" y="1164"/>
                  <a:pt x="1242" y="1174"/>
                  <a:pt x="1266" y="1194"/>
                </a:cubicBezTo>
                <a:cubicBezTo>
                  <a:pt x="1290" y="1214"/>
                  <a:pt x="1300" y="1226"/>
                  <a:pt x="1332" y="1254"/>
                </a:cubicBezTo>
                <a:cubicBezTo>
                  <a:pt x="1364" y="1282"/>
                  <a:pt x="1413" y="1328"/>
                  <a:pt x="1458" y="1362"/>
                </a:cubicBezTo>
                <a:cubicBezTo>
                  <a:pt x="1503" y="1396"/>
                  <a:pt x="1556" y="1427"/>
                  <a:pt x="1602" y="1458"/>
                </a:cubicBezTo>
                <a:cubicBezTo>
                  <a:pt x="1648" y="1489"/>
                  <a:pt x="1681" y="1515"/>
                  <a:pt x="1734" y="1548"/>
                </a:cubicBezTo>
                <a:cubicBezTo>
                  <a:pt x="1787" y="1581"/>
                  <a:pt x="1857" y="1619"/>
                  <a:pt x="1920" y="1656"/>
                </a:cubicBezTo>
                <a:cubicBezTo>
                  <a:pt x="1983" y="1693"/>
                  <a:pt x="2044" y="1732"/>
                  <a:pt x="2112" y="1770"/>
                </a:cubicBezTo>
                <a:cubicBezTo>
                  <a:pt x="2180" y="1808"/>
                  <a:pt x="2251" y="1846"/>
                  <a:pt x="2328" y="1884"/>
                </a:cubicBezTo>
                <a:cubicBezTo>
                  <a:pt x="2405" y="1922"/>
                  <a:pt x="2533" y="1979"/>
                  <a:pt x="2574" y="1998"/>
                </a:cubicBez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>
            <a:off x="1449388" y="6232525"/>
            <a:ext cx="68214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9942" name="Line 6"/>
          <p:cNvSpPr>
            <a:spLocks noChangeShapeType="1"/>
          </p:cNvSpPr>
          <p:nvPr/>
        </p:nvSpPr>
        <p:spPr bwMode="auto">
          <a:xfrm flipV="1">
            <a:off x="1449388" y="1601788"/>
            <a:ext cx="0" cy="46307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9966" name="Text Box 30"/>
          <p:cNvSpPr txBox="1">
            <a:spLocks noChangeArrowheads="1"/>
          </p:cNvSpPr>
          <p:nvPr/>
        </p:nvSpPr>
        <p:spPr bwMode="auto">
          <a:xfrm>
            <a:off x="1174750" y="1092200"/>
            <a:ext cx="9128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b="1" i="1"/>
              <a:t>p</a:t>
            </a:r>
            <a:r>
              <a:rPr lang="hu-HU"/>
              <a:t> (</a:t>
            </a:r>
            <a:r>
              <a:rPr lang="hu-HU" i="1"/>
              <a:t>Pa</a:t>
            </a:r>
            <a:r>
              <a:rPr lang="hu-HU"/>
              <a:t>)</a:t>
            </a:r>
          </a:p>
        </p:txBody>
      </p:sp>
      <p:sp>
        <p:nvSpPr>
          <p:cNvPr id="39967" name="Text Box 31"/>
          <p:cNvSpPr txBox="1">
            <a:spLocks noChangeArrowheads="1"/>
          </p:cNvSpPr>
          <p:nvPr/>
        </p:nvSpPr>
        <p:spPr bwMode="auto">
          <a:xfrm>
            <a:off x="7913688" y="5805488"/>
            <a:ext cx="11985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b="1" i="1" dirty="0"/>
              <a:t>v</a:t>
            </a:r>
            <a:r>
              <a:rPr lang="hu-HU" dirty="0"/>
              <a:t> </a:t>
            </a:r>
            <a:r>
              <a:rPr lang="hu-HU" dirty="0" smtClean="0"/>
              <a:t>(m</a:t>
            </a:r>
            <a:r>
              <a:rPr lang="hu-HU" baseline="30000" dirty="0" smtClean="0"/>
              <a:t>3</a:t>
            </a:r>
            <a:r>
              <a:rPr lang="hu-HU" dirty="0" smtClean="0"/>
              <a:t>/</a:t>
            </a:r>
            <a:r>
              <a:rPr lang="hu-HU" i="1" dirty="0" smtClean="0"/>
              <a:t>kg</a:t>
            </a:r>
            <a:r>
              <a:rPr lang="hu-HU" dirty="0" smtClean="0"/>
              <a:t>)</a:t>
            </a:r>
            <a:endParaRPr lang="hu-HU" dirty="0"/>
          </a:p>
        </p:txBody>
      </p:sp>
      <p:sp>
        <p:nvSpPr>
          <p:cNvPr id="39973" name="Line 37"/>
          <p:cNvSpPr>
            <a:spLocks noChangeShapeType="1"/>
          </p:cNvSpPr>
          <p:nvPr/>
        </p:nvSpPr>
        <p:spPr bwMode="auto">
          <a:xfrm>
            <a:off x="1443038" y="4343400"/>
            <a:ext cx="99060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9975" name="Line 39"/>
          <p:cNvSpPr>
            <a:spLocks noChangeShapeType="1"/>
          </p:cNvSpPr>
          <p:nvPr/>
        </p:nvSpPr>
        <p:spPr bwMode="auto">
          <a:xfrm flipV="1">
            <a:off x="2447925" y="4343400"/>
            <a:ext cx="3246438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9977" name="Line 41"/>
          <p:cNvSpPr>
            <a:spLocks noChangeShapeType="1"/>
          </p:cNvSpPr>
          <p:nvPr/>
        </p:nvSpPr>
        <p:spPr bwMode="auto">
          <a:xfrm>
            <a:off x="5726113" y="4344988"/>
            <a:ext cx="19034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9974" name="Oval 38"/>
          <p:cNvSpPr>
            <a:spLocks noChangeArrowheads="1"/>
          </p:cNvSpPr>
          <p:nvPr/>
        </p:nvSpPr>
        <p:spPr bwMode="auto">
          <a:xfrm>
            <a:off x="2365375" y="4265613"/>
            <a:ext cx="144463" cy="144462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39976" name="Oval 40"/>
          <p:cNvSpPr>
            <a:spLocks noChangeArrowheads="1"/>
          </p:cNvSpPr>
          <p:nvPr/>
        </p:nvSpPr>
        <p:spPr bwMode="auto">
          <a:xfrm>
            <a:off x="5632450" y="4259263"/>
            <a:ext cx="144463" cy="144462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39985" name="Line 49"/>
          <p:cNvSpPr>
            <a:spLocks noChangeShapeType="1"/>
          </p:cNvSpPr>
          <p:nvPr/>
        </p:nvSpPr>
        <p:spPr bwMode="auto">
          <a:xfrm flipV="1">
            <a:off x="1468438" y="3135313"/>
            <a:ext cx="1219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9986" name="Line 50"/>
          <p:cNvSpPr>
            <a:spLocks noChangeShapeType="1"/>
          </p:cNvSpPr>
          <p:nvPr/>
        </p:nvSpPr>
        <p:spPr bwMode="auto">
          <a:xfrm>
            <a:off x="2686050" y="3135313"/>
            <a:ext cx="1949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9987" name="Line 51"/>
          <p:cNvSpPr>
            <a:spLocks noChangeShapeType="1"/>
          </p:cNvSpPr>
          <p:nvPr/>
        </p:nvSpPr>
        <p:spPr bwMode="auto">
          <a:xfrm flipV="1">
            <a:off x="4633913" y="3136900"/>
            <a:ext cx="3005137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9988" name="Oval 52"/>
          <p:cNvSpPr>
            <a:spLocks noChangeArrowheads="1"/>
          </p:cNvSpPr>
          <p:nvPr/>
        </p:nvSpPr>
        <p:spPr bwMode="auto">
          <a:xfrm>
            <a:off x="2614613" y="3041650"/>
            <a:ext cx="144462" cy="144463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39989" name="Oval 53"/>
          <p:cNvSpPr>
            <a:spLocks noChangeArrowheads="1"/>
          </p:cNvSpPr>
          <p:nvPr/>
        </p:nvSpPr>
        <p:spPr bwMode="auto">
          <a:xfrm>
            <a:off x="4556125" y="3052763"/>
            <a:ext cx="144463" cy="144462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39990" name="Oval 54"/>
          <p:cNvSpPr>
            <a:spLocks noChangeArrowheads="1"/>
          </p:cNvSpPr>
          <p:nvPr/>
        </p:nvSpPr>
        <p:spPr bwMode="auto">
          <a:xfrm>
            <a:off x="4940300" y="3495675"/>
            <a:ext cx="144463" cy="144463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39991" name="Oval 55"/>
          <p:cNvSpPr>
            <a:spLocks noChangeArrowheads="1"/>
          </p:cNvSpPr>
          <p:nvPr/>
        </p:nvSpPr>
        <p:spPr bwMode="auto">
          <a:xfrm>
            <a:off x="5275263" y="3871913"/>
            <a:ext cx="144462" cy="144462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39992" name="Oval 56"/>
          <p:cNvSpPr>
            <a:spLocks noChangeArrowheads="1"/>
          </p:cNvSpPr>
          <p:nvPr/>
        </p:nvSpPr>
        <p:spPr bwMode="auto">
          <a:xfrm>
            <a:off x="4237038" y="2628900"/>
            <a:ext cx="144462" cy="144463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39993" name="Oval 57"/>
          <p:cNvSpPr>
            <a:spLocks noChangeArrowheads="1"/>
          </p:cNvSpPr>
          <p:nvPr/>
        </p:nvSpPr>
        <p:spPr bwMode="auto">
          <a:xfrm>
            <a:off x="3902075" y="2146300"/>
            <a:ext cx="144463" cy="144463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39994" name="Oval 58"/>
          <p:cNvSpPr>
            <a:spLocks noChangeArrowheads="1"/>
          </p:cNvSpPr>
          <p:nvPr/>
        </p:nvSpPr>
        <p:spPr bwMode="auto">
          <a:xfrm>
            <a:off x="2911475" y="2117725"/>
            <a:ext cx="144463" cy="144463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39995" name="Oval 59"/>
          <p:cNvSpPr>
            <a:spLocks noChangeArrowheads="1"/>
          </p:cNvSpPr>
          <p:nvPr/>
        </p:nvSpPr>
        <p:spPr bwMode="auto">
          <a:xfrm>
            <a:off x="2744788" y="2593975"/>
            <a:ext cx="144462" cy="144463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39996" name="Oval 60"/>
          <p:cNvSpPr>
            <a:spLocks noChangeArrowheads="1"/>
          </p:cNvSpPr>
          <p:nvPr/>
        </p:nvSpPr>
        <p:spPr bwMode="auto">
          <a:xfrm>
            <a:off x="2511425" y="3451225"/>
            <a:ext cx="144463" cy="144463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39997" name="Oval 61"/>
          <p:cNvSpPr>
            <a:spLocks noChangeArrowheads="1"/>
          </p:cNvSpPr>
          <p:nvPr/>
        </p:nvSpPr>
        <p:spPr bwMode="auto">
          <a:xfrm>
            <a:off x="2435225" y="3870325"/>
            <a:ext cx="144463" cy="144463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39999" name="Oval 63"/>
          <p:cNvSpPr>
            <a:spLocks noChangeArrowheads="1"/>
          </p:cNvSpPr>
          <p:nvPr/>
        </p:nvSpPr>
        <p:spPr bwMode="auto">
          <a:xfrm>
            <a:off x="3325813" y="1770063"/>
            <a:ext cx="144462" cy="144462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40001" name="Line 65"/>
          <p:cNvSpPr>
            <a:spLocks noChangeShapeType="1"/>
          </p:cNvSpPr>
          <p:nvPr/>
        </p:nvSpPr>
        <p:spPr bwMode="auto">
          <a:xfrm flipH="1" flipV="1">
            <a:off x="2082800" y="1647825"/>
            <a:ext cx="198438" cy="3763963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40004" name="Line 68"/>
          <p:cNvSpPr>
            <a:spLocks noChangeShapeType="1"/>
          </p:cNvSpPr>
          <p:nvPr/>
        </p:nvSpPr>
        <p:spPr bwMode="auto">
          <a:xfrm flipH="1" flipV="1">
            <a:off x="1731963" y="1647825"/>
            <a:ext cx="212725" cy="3748088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40005" name="Text Box 69"/>
          <p:cNvSpPr txBox="1">
            <a:spLocks noChangeArrowheads="1"/>
          </p:cNvSpPr>
          <p:nvPr/>
        </p:nvSpPr>
        <p:spPr bwMode="auto">
          <a:xfrm>
            <a:off x="882650" y="4081463"/>
            <a:ext cx="566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/>
              <a:t>p</a:t>
            </a:r>
            <a:r>
              <a:rPr lang="hu-HU" sz="2400" baseline="-25000"/>
              <a:t>1</a:t>
            </a:r>
          </a:p>
        </p:txBody>
      </p:sp>
      <p:sp>
        <p:nvSpPr>
          <p:cNvPr id="40006" name="Text Box 70"/>
          <p:cNvSpPr txBox="1">
            <a:spLocks noChangeArrowheads="1"/>
          </p:cNvSpPr>
          <p:nvPr/>
        </p:nvSpPr>
        <p:spPr bwMode="auto">
          <a:xfrm>
            <a:off x="860425" y="2884488"/>
            <a:ext cx="566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/>
              <a:t>p</a:t>
            </a:r>
            <a:r>
              <a:rPr lang="hu-HU" sz="2400" baseline="-25000"/>
              <a:t>2</a:t>
            </a:r>
          </a:p>
        </p:txBody>
      </p:sp>
      <p:sp>
        <p:nvSpPr>
          <p:cNvPr id="40007" name="AutoShape 71"/>
          <p:cNvSpPr>
            <a:spLocks noChangeArrowheads="1"/>
          </p:cNvSpPr>
          <p:nvPr/>
        </p:nvSpPr>
        <p:spPr bwMode="auto">
          <a:xfrm>
            <a:off x="3803650" y="1296988"/>
            <a:ext cx="1997075" cy="381000"/>
          </a:xfrm>
          <a:prstGeom prst="wedgeRoundRectCallout">
            <a:avLst>
              <a:gd name="adj1" fmla="val -70190"/>
              <a:gd name="adj2" fmla="val 9791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/>
              <a:t>Kritikus pont</a:t>
            </a:r>
          </a:p>
        </p:txBody>
      </p:sp>
      <p:sp>
        <p:nvSpPr>
          <p:cNvPr id="40008" name="AutoShape 72"/>
          <p:cNvSpPr>
            <a:spLocks noChangeArrowheads="1"/>
          </p:cNvSpPr>
          <p:nvPr/>
        </p:nvSpPr>
        <p:spPr bwMode="auto">
          <a:xfrm>
            <a:off x="6583363" y="3286125"/>
            <a:ext cx="2346325" cy="746125"/>
          </a:xfrm>
          <a:prstGeom prst="wedgeRoundRectCallout">
            <a:avLst>
              <a:gd name="adj1" fmla="val -66579"/>
              <a:gd name="adj2" fmla="val 13787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/>
              <a:t>gőz telítési görbe</a:t>
            </a:r>
          </a:p>
          <a:p>
            <a:pPr algn="ctr"/>
            <a:r>
              <a:rPr lang="hu-HU" sz="2000" i="1"/>
              <a:t>(x=1)</a:t>
            </a:r>
          </a:p>
        </p:txBody>
      </p:sp>
      <p:sp>
        <p:nvSpPr>
          <p:cNvPr id="40009" name="AutoShape 73"/>
          <p:cNvSpPr>
            <a:spLocks noChangeArrowheads="1"/>
          </p:cNvSpPr>
          <p:nvPr/>
        </p:nvSpPr>
        <p:spPr bwMode="auto">
          <a:xfrm>
            <a:off x="5856288" y="2295525"/>
            <a:ext cx="3017837" cy="777875"/>
          </a:xfrm>
          <a:prstGeom prst="wedgeRoundRectCallout">
            <a:avLst>
              <a:gd name="adj1" fmla="val -156208"/>
              <a:gd name="adj2" fmla="val 8428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/>
              <a:t>folyadék telítési görbe</a:t>
            </a:r>
          </a:p>
          <a:p>
            <a:pPr algn="ctr"/>
            <a:r>
              <a:rPr lang="hu-HU" sz="2000" i="1"/>
              <a:t>(x=0)</a:t>
            </a:r>
          </a:p>
        </p:txBody>
      </p:sp>
      <p:sp>
        <p:nvSpPr>
          <p:cNvPr id="40010" name="Line 74"/>
          <p:cNvSpPr>
            <a:spLocks noChangeShapeType="1"/>
          </p:cNvSpPr>
          <p:nvPr/>
        </p:nvSpPr>
        <p:spPr bwMode="auto">
          <a:xfrm>
            <a:off x="1936750" y="5402263"/>
            <a:ext cx="338138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40011" name="AutoShape 75"/>
          <p:cNvSpPr>
            <a:spLocks noChangeArrowheads="1"/>
          </p:cNvSpPr>
          <p:nvPr/>
        </p:nvSpPr>
        <p:spPr bwMode="auto">
          <a:xfrm>
            <a:off x="3627438" y="4565650"/>
            <a:ext cx="1997075" cy="381000"/>
          </a:xfrm>
          <a:prstGeom prst="wedgeRoundRectCallout">
            <a:avLst>
              <a:gd name="adj1" fmla="val -73926"/>
              <a:gd name="adj2" fmla="val 182083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/>
              <a:t>Hármas pont</a:t>
            </a:r>
          </a:p>
        </p:txBody>
      </p:sp>
      <p:sp>
        <p:nvSpPr>
          <p:cNvPr id="26662" name="Text Box 76"/>
          <p:cNvSpPr txBox="1">
            <a:spLocks noChangeArrowheads="1"/>
          </p:cNvSpPr>
          <p:nvPr/>
        </p:nvSpPr>
        <p:spPr bwMode="auto">
          <a:xfrm>
            <a:off x="1020763" y="133350"/>
            <a:ext cx="73310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3600" b="1"/>
              <a:t>A fázisegyensúlyi diagram</a:t>
            </a:r>
          </a:p>
        </p:txBody>
      </p:sp>
      <p:sp>
        <p:nvSpPr>
          <p:cNvPr id="40013" name="Text Box 77"/>
          <p:cNvSpPr txBox="1">
            <a:spLocks noChangeArrowheads="1"/>
          </p:cNvSpPr>
          <p:nvPr/>
        </p:nvSpPr>
        <p:spPr bwMode="auto">
          <a:xfrm>
            <a:off x="3378200" y="3581400"/>
            <a:ext cx="1065213" cy="396875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000" b="1"/>
              <a:t>Gőz+F</a:t>
            </a:r>
          </a:p>
        </p:txBody>
      </p:sp>
      <p:sp>
        <p:nvSpPr>
          <p:cNvPr id="40014" name="Text Box 78"/>
          <p:cNvSpPr txBox="1">
            <a:spLocks noChangeArrowheads="1"/>
          </p:cNvSpPr>
          <p:nvPr/>
        </p:nvSpPr>
        <p:spPr bwMode="auto">
          <a:xfrm>
            <a:off x="7150100" y="4533900"/>
            <a:ext cx="884238" cy="396875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000" b="1"/>
              <a:t>Gőz</a:t>
            </a:r>
          </a:p>
        </p:txBody>
      </p:sp>
      <p:sp>
        <p:nvSpPr>
          <p:cNvPr id="40016" name="Text Box 80"/>
          <p:cNvSpPr txBox="1">
            <a:spLocks noChangeArrowheads="1"/>
          </p:cNvSpPr>
          <p:nvPr/>
        </p:nvSpPr>
        <p:spPr bwMode="auto">
          <a:xfrm>
            <a:off x="3536950" y="5629275"/>
            <a:ext cx="1112838" cy="396875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000" b="1"/>
              <a:t>S</a:t>
            </a:r>
          </a:p>
        </p:txBody>
      </p:sp>
      <p:sp>
        <p:nvSpPr>
          <p:cNvPr id="40018" name="Text Box 82"/>
          <p:cNvSpPr txBox="1">
            <a:spLocks noChangeArrowheads="1"/>
          </p:cNvSpPr>
          <p:nvPr/>
        </p:nvSpPr>
        <p:spPr bwMode="auto">
          <a:xfrm>
            <a:off x="2174875" y="1997075"/>
            <a:ext cx="655638" cy="396875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000" b="1"/>
              <a:t>F</a:t>
            </a:r>
          </a:p>
        </p:txBody>
      </p:sp>
      <p:sp>
        <p:nvSpPr>
          <p:cNvPr id="40021" name="AutoShape 85"/>
          <p:cNvSpPr>
            <a:spLocks/>
          </p:cNvSpPr>
          <p:nvPr/>
        </p:nvSpPr>
        <p:spPr bwMode="auto">
          <a:xfrm>
            <a:off x="315913" y="1960563"/>
            <a:ext cx="746125" cy="350837"/>
          </a:xfrm>
          <a:prstGeom prst="borderCallout2">
            <a:avLst>
              <a:gd name="adj1" fmla="val 32579"/>
              <a:gd name="adj2" fmla="val 110213"/>
              <a:gd name="adj3" fmla="val 32579"/>
              <a:gd name="adj4" fmla="val 161278"/>
              <a:gd name="adj5" fmla="val 219005"/>
              <a:gd name="adj6" fmla="val 212977"/>
            </a:avLst>
          </a:prstGeom>
          <a:solidFill>
            <a:srgbClr val="FFFF66"/>
          </a:solidFill>
          <a:ln w="28575">
            <a:solidFill>
              <a:srgbClr val="FFFF66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/>
              <a:t>S+F</a:t>
            </a:r>
          </a:p>
        </p:txBody>
      </p:sp>
      <p:sp>
        <p:nvSpPr>
          <p:cNvPr id="40022" name="AutoShape 86"/>
          <p:cNvSpPr>
            <a:spLocks/>
          </p:cNvSpPr>
          <p:nvPr/>
        </p:nvSpPr>
        <p:spPr bwMode="auto">
          <a:xfrm>
            <a:off x="261938" y="5213350"/>
            <a:ext cx="561975" cy="350838"/>
          </a:xfrm>
          <a:prstGeom prst="borderCallout2">
            <a:avLst>
              <a:gd name="adj1" fmla="val 32579"/>
              <a:gd name="adj2" fmla="val 113560"/>
              <a:gd name="adj3" fmla="val 32579"/>
              <a:gd name="adj4" fmla="val 198023"/>
              <a:gd name="adj5" fmla="val -128056"/>
              <a:gd name="adj6" fmla="val 242093"/>
            </a:avLst>
          </a:prstGeom>
          <a:solidFill>
            <a:srgbClr val="FFFF66"/>
          </a:solidFill>
          <a:ln w="28575">
            <a:solidFill>
              <a:srgbClr val="FFFF66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 b="1"/>
              <a:t>S</a:t>
            </a:r>
          </a:p>
        </p:txBody>
      </p:sp>
      <p:sp>
        <p:nvSpPr>
          <p:cNvPr id="40027" name="Text Box 91"/>
          <p:cNvSpPr txBox="1">
            <a:spLocks noChangeArrowheads="1"/>
          </p:cNvSpPr>
          <p:nvPr/>
        </p:nvSpPr>
        <p:spPr bwMode="auto">
          <a:xfrm>
            <a:off x="7140575" y="1739900"/>
            <a:ext cx="884238" cy="396875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000" b="1"/>
              <a:t>Gáz</a:t>
            </a:r>
          </a:p>
        </p:txBody>
      </p:sp>
      <p:sp>
        <p:nvSpPr>
          <p:cNvPr id="40030" name="AutoShape 94"/>
          <p:cNvSpPr>
            <a:spLocks noChangeArrowheads="1"/>
          </p:cNvSpPr>
          <p:nvPr/>
        </p:nvSpPr>
        <p:spPr bwMode="auto">
          <a:xfrm>
            <a:off x="6073775" y="836613"/>
            <a:ext cx="2544763" cy="701675"/>
          </a:xfrm>
          <a:prstGeom prst="wedgeRoundRectCallout">
            <a:avLst>
              <a:gd name="adj1" fmla="val -90861"/>
              <a:gd name="adj2" fmla="val 16990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000"/>
              <a:t>Kritikus hőmérséklet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9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9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0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0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9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9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9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9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9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9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9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9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99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9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9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99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9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99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99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00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00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9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9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99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99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9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9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9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9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9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9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9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9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9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9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9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9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9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9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99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99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99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99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99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39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39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39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39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40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40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40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40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9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9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1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9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9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9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9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99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399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6" presetID="19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99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99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 nodeType="clickPar">
                      <p:stCondLst>
                        <p:cond delay="indefinite"/>
                      </p:stCondLst>
                      <p:childTnLst>
                        <p:par>
                          <p:cTn id="1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2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2000" fill="hold"/>
                                        <p:tgtEl>
                                          <p:spTgt spid="40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000" fill="hold"/>
                                        <p:tgtEl>
                                          <p:spTgt spid="40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2000" fill="hold"/>
                                        <p:tgtEl>
                                          <p:spTgt spid="40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000" fill="hold"/>
                                        <p:tgtEl>
                                          <p:spTgt spid="40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9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2000" fill="hold"/>
                                        <p:tgtEl>
                                          <p:spTgt spid="400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000" fill="hold"/>
                                        <p:tgtEl>
                                          <p:spTgt spid="40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2000" fill="hold"/>
                                        <p:tgtEl>
                                          <p:spTgt spid="40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000" fill="hold"/>
                                        <p:tgtEl>
                                          <p:spTgt spid="40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40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40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400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400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 nodeType="clickPar">
                      <p:stCondLst>
                        <p:cond delay="indefinite"/>
                      </p:stCondLst>
                      <p:childTnLst>
                        <p:par>
                          <p:cTn id="1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4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40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40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40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40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40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40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 nodeType="clickPar">
                      <p:stCondLst>
                        <p:cond delay="indefinite"/>
                      </p:stCondLst>
                      <p:childTnLst>
                        <p:par>
                          <p:cTn id="2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2000" fill="hold"/>
                                        <p:tgtEl>
                                          <p:spTgt spid="40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2000" fill="hold"/>
                                        <p:tgtEl>
                                          <p:spTgt spid="40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2000" fill="hold"/>
                                        <p:tgtEl>
                                          <p:spTgt spid="400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2000" fill="hold"/>
                                        <p:tgtEl>
                                          <p:spTgt spid="400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40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40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40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40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 nodeType="clickPar">
                      <p:stCondLst>
                        <p:cond delay="indefinite"/>
                      </p:stCondLst>
                      <p:childTnLst>
                        <p:par>
                          <p:cTn id="2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2000" fill="hold"/>
                                        <p:tgtEl>
                                          <p:spTgt spid="40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000" fill="hold"/>
                                        <p:tgtEl>
                                          <p:spTgt spid="40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2000" fill="hold"/>
                                        <p:tgtEl>
                                          <p:spTgt spid="400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2000" fill="hold"/>
                                        <p:tgtEl>
                                          <p:spTgt spid="400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2000" fill="hold"/>
                                        <p:tgtEl>
                                          <p:spTgt spid="40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2000" fill="hold"/>
                                        <p:tgtEl>
                                          <p:spTgt spid="40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2000" fill="hold"/>
                                        <p:tgtEl>
                                          <p:spTgt spid="40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2000" fill="hold"/>
                                        <p:tgtEl>
                                          <p:spTgt spid="40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40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40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400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400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 nodeType="clickPar">
                      <p:stCondLst>
                        <p:cond delay="indefinite"/>
                      </p:stCondLst>
                      <p:childTnLst>
                        <p:par>
                          <p:cTn id="2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2000" fill="hold"/>
                                        <p:tgtEl>
                                          <p:spTgt spid="40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2000" fill="hold"/>
                                        <p:tgtEl>
                                          <p:spTgt spid="40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2000" fill="hold"/>
                                        <p:tgtEl>
                                          <p:spTgt spid="40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000" fill="hold"/>
                                        <p:tgtEl>
                                          <p:spTgt spid="40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2000" fill="hold"/>
                                        <p:tgtEl>
                                          <p:spTgt spid="40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2000" fill="hold"/>
                                        <p:tgtEl>
                                          <p:spTgt spid="40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2000" fill="hold"/>
                                        <p:tgtEl>
                                          <p:spTgt spid="40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2000" fill="hold"/>
                                        <p:tgtEl>
                                          <p:spTgt spid="40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1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400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400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 nodeType="clickPar">
                      <p:stCondLst>
                        <p:cond delay="indefinite"/>
                      </p:stCondLst>
                      <p:childTnLst>
                        <p:par>
                          <p:cTn id="2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9" dur="2000"/>
                                        <p:tgtEl>
                                          <p:spTgt spid="40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2000" fill="hold"/>
                                        <p:tgtEl>
                                          <p:spTgt spid="40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2000" fill="hold"/>
                                        <p:tgtEl>
                                          <p:spTgt spid="40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2000" fill="hold"/>
                                        <p:tgtEl>
                                          <p:spTgt spid="40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2000" fill="hold"/>
                                        <p:tgtEl>
                                          <p:spTgt spid="40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7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0" dur="500" fill="hold"/>
                                        <p:tgtEl>
                                          <p:spTgt spid="40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 fill="hold"/>
                                        <p:tgtEl>
                                          <p:spTgt spid="40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02" grpId="0" animBg="1"/>
      <p:bldP spid="40029" grpId="0" animBg="1"/>
      <p:bldP spid="39998" grpId="0" animBg="1"/>
      <p:bldP spid="40000" grpId="0" animBg="1"/>
      <p:bldP spid="39941" grpId="0" animBg="1"/>
      <p:bldP spid="39942" grpId="0" animBg="1"/>
      <p:bldP spid="39966" grpId="0"/>
      <p:bldP spid="39967" grpId="0"/>
      <p:bldP spid="39973" grpId="0" animBg="1"/>
      <p:bldP spid="39975" grpId="0" animBg="1"/>
      <p:bldP spid="39977" grpId="0" animBg="1"/>
      <p:bldP spid="39974" grpId="0" animBg="1"/>
      <p:bldP spid="39976" grpId="0" animBg="1"/>
      <p:bldP spid="39985" grpId="0" animBg="1"/>
      <p:bldP spid="39986" grpId="0" animBg="1"/>
      <p:bldP spid="39987" grpId="0" animBg="1"/>
      <p:bldP spid="39988" grpId="0" animBg="1"/>
      <p:bldP spid="39989" grpId="0" animBg="1"/>
      <p:bldP spid="39990" grpId="0" animBg="1"/>
      <p:bldP spid="39991" grpId="0" animBg="1"/>
      <p:bldP spid="39992" grpId="0" animBg="1"/>
      <p:bldP spid="39993" grpId="0" animBg="1"/>
      <p:bldP spid="39994" grpId="0" animBg="1"/>
      <p:bldP spid="39995" grpId="0" animBg="1"/>
      <p:bldP spid="39996" grpId="0" animBg="1"/>
      <p:bldP spid="39997" grpId="0" animBg="1"/>
      <p:bldP spid="39999" grpId="0" animBg="1"/>
      <p:bldP spid="39999" grpId="1" animBg="1"/>
      <p:bldP spid="40001" grpId="0" animBg="1"/>
      <p:bldP spid="40004" grpId="0" animBg="1"/>
      <p:bldP spid="40005" grpId="0"/>
      <p:bldP spid="40006" grpId="0"/>
      <p:bldP spid="40007" grpId="0" animBg="1"/>
      <p:bldP spid="40008" grpId="0" animBg="1"/>
      <p:bldP spid="40009" grpId="0" animBg="1"/>
      <p:bldP spid="40010" grpId="0" animBg="1"/>
      <p:bldP spid="40011" grpId="0" animBg="1"/>
      <p:bldP spid="40013" grpId="0" animBg="1"/>
      <p:bldP spid="40014" grpId="0" animBg="1"/>
      <p:bldP spid="40016" grpId="0" animBg="1"/>
      <p:bldP spid="40018" grpId="0" animBg="1"/>
      <p:bldP spid="40021" grpId="0" animBg="1"/>
      <p:bldP spid="40022" grpId="0" animBg="1"/>
      <p:bldP spid="40027" grpId="0" animBg="1"/>
      <p:bldP spid="4003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0" name="Line 4"/>
          <p:cNvSpPr>
            <a:spLocks noChangeShapeType="1"/>
          </p:cNvSpPr>
          <p:nvPr/>
        </p:nvSpPr>
        <p:spPr bwMode="auto">
          <a:xfrm>
            <a:off x="1449388" y="5788025"/>
            <a:ext cx="68214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2101" name="Line 5"/>
          <p:cNvSpPr>
            <a:spLocks noChangeShapeType="1"/>
          </p:cNvSpPr>
          <p:nvPr/>
        </p:nvSpPr>
        <p:spPr bwMode="auto">
          <a:xfrm flipV="1">
            <a:off x="1449388" y="1601788"/>
            <a:ext cx="0" cy="4206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2102" name="Text Box 6"/>
          <p:cNvSpPr txBox="1">
            <a:spLocks noChangeArrowheads="1"/>
          </p:cNvSpPr>
          <p:nvPr/>
        </p:nvSpPr>
        <p:spPr bwMode="auto">
          <a:xfrm>
            <a:off x="1214438" y="1104900"/>
            <a:ext cx="13636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b="1" i="1"/>
              <a:t>p</a:t>
            </a:r>
            <a:r>
              <a:rPr lang="hu-HU"/>
              <a:t> (</a:t>
            </a:r>
            <a:r>
              <a:rPr lang="hu-HU" i="1"/>
              <a:t>Pa</a:t>
            </a:r>
            <a:r>
              <a:rPr lang="hu-HU"/>
              <a:t>)</a:t>
            </a:r>
          </a:p>
        </p:txBody>
      </p:sp>
      <p:sp>
        <p:nvSpPr>
          <p:cNvPr id="132103" name="Text Box 7"/>
          <p:cNvSpPr txBox="1">
            <a:spLocks noChangeArrowheads="1"/>
          </p:cNvSpPr>
          <p:nvPr/>
        </p:nvSpPr>
        <p:spPr bwMode="auto">
          <a:xfrm>
            <a:off x="7758113" y="5815013"/>
            <a:ext cx="11604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b="1" i="1"/>
              <a:t>v</a:t>
            </a:r>
            <a:r>
              <a:rPr lang="hu-HU"/>
              <a:t> </a:t>
            </a:r>
            <a:r>
              <a:rPr lang="hu-HU" smtClean="0"/>
              <a:t>(</a:t>
            </a:r>
            <a:r>
              <a:rPr lang="hu-HU" i="1" smtClean="0"/>
              <a:t>m</a:t>
            </a:r>
            <a:r>
              <a:rPr lang="hu-HU" i="1" baseline="30000" smtClean="0"/>
              <a:t>3</a:t>
            </a:r>
            <a:r>
              <a:rPr lang="hu-HU" i="1" smtClean="0"/>
              <a:t>/kg</a:t>
            </a:r>
            <a:r>
              <a:rPr lang="hu-HU" smtClean="0"/>
              <a:t>)</a:t>
            </a:r>
            <a:endParaRPr lang="hu-HU"/>
          </a:p>
        </p:txBody>
      </p:sp>
      <p:sp>
        <p:nvSpPr>
          <p:cNvPr id="132104" name="Freeform 8"/>
          <p:cNvSpPr>
            <a:spLocks/>
          </p:cNvSpPr>
          <p:nvPr/>
        </p:nvSpPr>
        <p:spPr bwMode="auto">
          <a:xfrm>
            <a:off x="2293938" y="1868488"/>
            <a:ext cx="1066800" cy="3524250"/>
          </a:xfrm>
          <a:custGeom>
            <a:avLst/>
            <a:gdLst>
              <a:gd name="T0" fmla="*/ 0 w 672"/>
              <a:gd name="T1" fmla="*/ 2147483647 h 2220"/>
              <a:gd name="T2" fmla="*/ 105846574 w 672"/>
              <a:gd name="T3" fmla="*/ 2147483647 h 2220"/>
              <a:gd name="T4" fmla="*/ 196572166 w 672"/>
              <a:gd name="T5" fmla="*/ 2147483647 h 2220"/>
              <a:gd name="T6" fmla="*/ 287297807 w 672"/>
              <a:gd name="T7" fmla="*/ 2147483647 h 2220"/>
              <a:gd name="T8" fmla="*/ 423386295 w 672"/>
              <a:gd name="T9" fmla="*/ 2147483647 h 2220"/>
              <a:gd name="T10" fmla="*/ 574595615 w 672"/>
              <a:gd name="T11" fmla="*/ 2147483647 h 2220"/>
              <a:gd name="T12" fmla="*/ 801409595 w 672"/>
              <a:gd name="T13" fmla="*/ 1360884173 h 2220"/>
              <a:gd name="T14" fmla="*/ 967740045 w 672"/>
              <a:gd name="T15" fmla="*/ 816530464 h 2220"/>
              <a:gd name="T16" fmla="*/ 1239916821 w 672"/>
              <a:gd name="T17" fmla="*/ 257055924 h 2220"/>
              <a:gd name="T18" fmla="*/ 1481851734 w 672"/>
              <a:gd name="T19" fmla="*/ 60483748 h 2220"/>
              <a:gd name="T20" fmla="*/ 1693545178 w 672"/>
              <a:gd name="T21" fmla="*/ 0 h 222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72"/>
              <a:gd name="T34" fmla="*/ 0 h 2220"/>
              <a:gd name="T35" fmla="*/ 672 w 672"/>
              <a:gd name="T36" fmla="*/ 2220 h 222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72" h="2220">
                <a:moveTo>
                  <a:pt x="0" y="2220"/>
                </a:moveTo>
                <a:cubicBezTo>
                  <a:pt x="14" y="2082"/>
                  <a:pt x="29" y="1944"/>
                  <a:pt x="42" y="1848"/>
                </a:cubicBezTo>
                <a:cubicBezTo>
                  <a:pt x="55" y="1752"/>
                  <a:pt x="66" y="1717"/>
                  <a:pt x="78" y="1644"/>
                </a:cubicBezTo>
                <a:cubicBezTo>
                  <a:pt x="90" y="1571"/>
                  <a:pt x="99" y="1498"/>
                  <a:pt x="114" y="1410"/>
                </a:cubicBezTo>
                <a:cubicBezTo>
                  <a:pt x="129" y="1322"/>
                  <a:pt x="149" y="1206"/>
                  <a:pt x="168" y="1116"/>
                </a:cubicBezTo>
                <a:cubicBezTo>
                  <a:pt x="187" y="1026"/>
                  <a:pt x="203" y="966"/>
                  <a:pt x="228" y="870"/>
                </a:cubicBezTo>
                <a:cubicBezTo>
                  <a:pt x="253" y="774"/>
                  <a:pt x="292" y="631"/>
                  <a:pt x="318" y="540"/>
                </a:cubicBezTo>
                <a:cubicBezTo>
                  <a:pt x="344" y="449"/>
                  <a:pt x="355" y="397"/>
                  <a:pt x="384" y="324"/>
                </a:cubicBezTo>
                <a:cubicBezTo>
                  <a:pt x="413" y="251"/>
                  <a:pt x="458" y="152"/>
                  <a:pt x="492" y="102"/>
                </a:cubicBezTo>
                <a:cubicBezTo>
                  <a:pt x="526" y="52"/>
                  <a:pt x="558" y="41"/>
                  <a:pt x="588" y="24"/>
                </a:cubicBezTo>
                <a:cubicBezTo>
                  <a:pt x="618" y="7"/>
                  <a:pt x="645" y="3"/>
                  <a:pt x="672" y="0"/>
                </a:cubicBez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2105" name="Freeform 9"/>
          <p:cNvSpPr>
            <a:spLocks/>
          </p:cNvSpPr>
          <p:nvPr/>
        </p:nvSpPr>
        <p:spPr bwMode="auto">
          <a:xfrm>
            <a:off x="3379788" y="1858963"/>
            <a:ext cx="4192587" cy="3689350"/>
          </a:xfrm>
          <a:custGeom>
            <a:avLst/>
            <a:gdLst>
              <a:gd name="T0" fmla="*/ 0 w 2574"/>
              <a:gd name="T1" fmla="*/ 0 h 1998"/>
              <a:gd name="T2" fmla="*/ 334286306 w 2574"/>
              <a:gd name="T3" fmla="*/ 40915228 h 1998"/>
              <a:gd name="T4" fmla="*/ 541224866 w 2574"/>
              <a:gd name="T5" fmla="*/ 184120367 h 1998"/>
              <a:gd name="T6" fmla="*/ 748163324 w 2574"/>
              <a:gd name="T7" fmla="*/ 388698340 h 1998"/>
              <a:gd name="T8" fmla="*/ 875509644 w 2574"/>
              <a:gd name="T9" fmla="*/ 572820611 h 1998"/>
              <a:gd name="T10" fmla="*/ 1114285039 w 2574"/>
              <a:gd name="T11" fmla="*/ 981976674 h 1998"/>
              <a:gd name="T12" fmla="*/ 1400815838 w 2574"/>
              <a:gd name="T13" fmla="*/ 1411591959 h 1998"/>
              <a:gd name="T14" fmla="*/ 1766937757 w 2574"/>
              <a:gd name="T15" fmla="*/ 2004870408 h 1998"/>
              <a:gd name="T16" fmla="*/ 2085305492 w 2574"/>
              <a:gd name="T17" fmla="*/ 2147483647 h 1998"/>
              <a:gd name="T18" fmla="*/ 2147483647 w 2574"/>
              <a:gd name="T19" fmla="*/ 2147483647 h 1998"/>
              <a:gd name="T20" fmla="*/ 2147483647 w 2574"/>
              <a:gd name="T21" fmla="*/ 2147483647 h 1998"/>
              <a:gd name="T22" fmla="*/ 2147483647 w 2574"/>
              <a:gd name="T23" fmla="*/ 2147483647 h 1998"/>
              <a:gd name="T24" fmla="*/ 2147483647 w 2574"/>
              <a:gd name="T25" fmla="*/ 2147483647 h 1998"/>
              <a:gd name="T26" fmla="*/ 2147483647 w 2574"/>
              <a:gd name="T27" fmla="*/ 2147483647 h 1998"/>
              <a:gd name="T28" fmla="*/ 2147483647 w 2574"/>
              <a:gd name="T29" fmla="*/ 2147483647 h 1998"/>
              <a:gd name="T30" fmla="*/ 2147483647 w 2574"/>
              <a:gd name="T31" fmla="*/ 2147483647 h 1998"/>
              <a:gd name="T32" fmla="*/ 2147483647 w 2574"/>
              <a:gd name="T33" fmla="*/ 2147483647 h 1998"/>
              <a:gd name="T34" fmla="*/ 2147483647 w 2574"/>
              <a:gd name="T35" fmla="*/ 2147483647 h 1998"/>
              <a:gd name="T36" fmla="*/ 2147483647 w 2574"/>
              <a:gd name="T37" fmla="*/ 2147483647 h 1998"/>
              <a:gd name="T38" fmla="*/ 2147483647 w 2574"/>
              <a:gd name="T39" fmla="*/ 2147483647 h 1998"/>
              <a:gd name="T40" fmla="*/ 2147483647 w 2574"/>
              <a:gd name="T41" fmla="*/ 2147483647 h 1998"/>
              <a:gd name="T42" fmla="*/ 2147483647 w 2574"/>
              <a:gd name="T43" fmla="*/ 2147483647 h 1998"/>
              <a:gd name="T44" fmla="*/ 2147483647 w 2574"/>
              <a:gd name="T45" fmla="*/ 2147483647 h 199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2574"/>
              <a:gd name="T70" fmla="*/ 0 h 1998"/>
              <a:gd name="T71" fmla="*/ 2574 w 2574"/>
              <a:gd name="T72" fmla="*/ 1998 h 199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2574" h="1998">
                <a:moveTo>
                  <a:pt x="0" y="0"/>
                </a:moveTo>
                <a:cubicBezTo>
                  <a:pt x="46" y="1"/>
                  <a:pt x="92" y="3"/>
                  <a:pt x="126" y="12"/>
                </a:cubicBezTo>
                <a:cubicBezTo>
                  <a:pt x="160" y="21"/>
                  <a:pt x="178" y="37"/>
                  <a:pt x="204" y="54"/>
                </a:cubicBezTo>
                <a:cubicBezTo>
                  <a:pt x="230" y="71"/>
                  <a:pt x="261" y="95"/>
                  <a:pt x="282" y="114"/>
                </a:cubicBezTo>
                <a:cubicBezTo>
                  <a:pt x="303" y="133"/>
                  <a:pt x="307" y="139"/>
                  <a:pt x="330" y="168"/>
                </a:cubicBezTo>
                <a:cubicBezTo>
                  <a:pt x="353" y="197"/>
                  <a:pt x="387" y="247"/>
                  <a:pt x="420" y="288"/>
                </a:cubicBezTo>
                <a:cubicBezTo>
                  <a:pt x="453" y="329"/>
                  <a:pt x="487" y="364"/>
                  <a:pt x="528" y="414"/>
                </a:cubicBezTo>
                <a:cubicBezTo>
                  <a:pt x="569" y="464"/>
                  <a:pt x="623" y="539"/>
                  <a:pt x="666" y="588"/>
                </a:cubicBezTo>
                <a:cubicBezTo>
                  <a:pt x="709" y="637"/>
                  <a:pt x="760" y="680"/>
                  <a:pt x="786" y="708"/>
                </a:cubicBezTo>
                <a:cubicBezTo>
                  <a:pt x="812" y="736"/>
                  <a:pt x="798" y="730"/>
                  <a:pt x="822" y="756"/>
                </a:cubicBezTo>
                <a:cubicBezTo>
                  <a:pt x="846" y="782"/>
                  <a:pt x="901" y="834"/>
                  <a:pt x="930" y="864"/>
                </a:cubicBezTo>
                <a:cubicBezTo>
                  <a:pt x="959" y="894"/>
                  <a:pt x="972" y="911"/>
                  <a:pt x="996" y="936"/>
                </a:cubicBezTo>
                <a:cubicBezTo>
                  <a:pt x="1020" y="961"/>
                  <a:pt x="1042" y="981"/>
                  <a:pt x="1074" y="1014"/>
                </a:cubicBezTo>
                <a:cubicBezTo>
                  <a:pt x="1106" y="1047"/>
                  <a:pt x="1156" y="1104"/>
                  <a:pt x="1188" y="1134"/>
                </a:cubicBezTo>
                <a:cubicBezTo>
                  <a:pt x="1220" y="1164"/>
                  <a:pt x="1242" y="1174"/>
                  <a:pt x="1266" y="1194"/>
                </a:cubicBezTo>
                <a:cubicBezTo>
                  <a:pt x="1290" y="1214"/>
                  <a:pt x="1300" y="1226"/>
                  <a:pt x="1332" y="1254"/>
                </a:cubicBezTo>
                <a:cubicBezTo>
                  <a:pt x="1364" y="1282"/>
                  <a:pt x="1413" y="1328"/>
                  <a:pt x="1458" y="1362"/>
                </a:cubicBezTo>
                <a:cubicBezTo>
                  <a:pt x="1503" y="1396"/>
                  <a:pt x="1556" y="1427"/>
                  <a:pt x="1602" y="1458"/>
                </a:cubicBezTo>
                <a:cubicBezTo>
                  <a:pt x="1648" y="1489"/>
                  <a:pt x="1681" y="1515"/>
                  <a:pt x="1734" y="1548"/>
                </a:cubicBezTo>
                <a:cubicBezTo>
                  <a:pt x="1787" y="1581"/>
                  <a:pt x="1857" y="1619"/>
                  <a:pt x="1920" y="1656"/>
                </a:cubicBezTo>
                <a:cubicBezTo>
                  <a:pt x="1983" y="1693"/>
                  <a:pt x="2044" y="1732"/>
                  <a:pt x="2112" y="1770"/>
                </a:cubicBezTo>
                <a:cubicBezTo>
                  <a:pt x="2180" y="1808"/>
                  <a:pt x="2251" y="1846"/>
                  <a:pt x="2328" y="1884"/>
                </a:cubicBezTo>
                <a:cubicBezTo>
                  <a:pt x="2405" y="1922"/>
                  <a:pt x="2533" y="1979"/>
                  <a:pt x="2574" y="1998"/>
                </a:cubicBez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2106" name="Oval 10"/>
          <p:cNvSpPr>
            <a:spLocks noChangeArrowheads="1"/>
          </p:cNvSpPr>
          <p:nvPr/>
        </p:nvSpPr>
        <p:spPr bwMode="auto">
          <a:xfrm>
            <a:off x="3303588" y="1770063"/>
            <a:ext cx="144462" cy="144462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32107" name="Line 11"/>
          <p:cNvSpPr>
            <a:spLocks noChangeShapeType="1"/>
          </p:cNvSpPr>
          <p:nvPr/>
        </p:nvSpPr>
        <p:spPr bwMode="auto">
          <a:xfrm>
            <a:off x="1203325" y="3475038"/>
            <a:ext cx="63865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2108" name="Freeform 12"/>
          <p:cNvSpPr>
            <a:spLocks/>
          </p:cNvSpPr>
          <p:nvPr/>
        </p:nvSpPr>
        <p:spPr bwMode="auto">
          <a:xfrm>
            <a:off x="2149475" y="1600200"/>
            <a:ext cx="441325" cy="1874838"/>
          </a:xfrm>
          <a:custGeom>
            <a:avLst/>
            <a:gdLst>
              <a:gd name="T0" fmla="*/ 700603328 w 278"/>
              <a:gd name="T1" fmla="*/ 2147483647 h 1181"/>
              <a:gd name="T2" fmla="*/ 264615596 w 278"/>
              <a:gd name="T3" fmla="*/ 1887598342 h 1181"/>
              <a:gd name="T4" fmla="*/ 0 w 278"/>
              <a:gd name="T5" fmla="*/ 0 h 1181"/>
              <a:gd name="T6" fmla="*/ 0 60000 65536"/>
              <a:gd name="T7" fmla="*/ 0 60000 65536"/>
              <a:gd name="T8" fmla="*/ 0 60000 65536"/>
              <a:gd name="T9" fmla="*/ 0 w 278"/>
              <a:gd name="T10" fmla="*/ 0 h 1181"/>
              <a:gd name="T11" fmla="*/ 278 w 278"/>
              <a:gd name="T12" fmla="*/ 1181 h 11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8" h="1181">
                <a:moveTo>
                  <a:pt x="278" y="1181"/>
                </a:moveTo>
                <a:cubicBezTo>
                  <a:pt x="214" y="1063"/>
                  <a:pt x="151" y="946"/>
                  <a:pt x="105" y="749"/>
                </a:cubicBezTo>
                <a:cubicBezTo>
                  <a:pt x="59" y="552"/>
                  <a:pt x="29" y="276"/>
                  <a:pt x="0" y="0"/>
                </a:cubicBezTo>
              </a:path>
            </a:pathLst>
          </a:custGeom>
          <a:noFill/>
          <a:ln w="5715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2109" name="Freeform 13"/>
          <p:cNvSpPr>
            <a:spLocks/>
          </p:cNvSpPr>
          <p:nvPr/>
        </p:nvSpPr>
        <p:spPr bwMode="auto">
          <a:xfrm>
            <a:off x="4906963" y="3473450"/>
            <a:ext cx="2971800" cy="1158875"/>
          </a:xfrm>
          <a:custGeom>
            <a:avLst/>
            <a:gdLst>
              <a:gd name="T0" fmla="*/ 0 w 1872"/>
              <a:gd name="T1" fmla="*/ 0 h 730"/>
              <a:gd name="T2" fmla="*/ 748487203 w 1872"/>
              <a:gd name="T3" fmla="*/ 388104032 h 730"/>
              <a:gd name="T4" fmla="*/ 2147483647 w 1872"/>
              <a:gd name="T5" fmla="*/ 1113909087 h 730"/>
              <a:gd name="T6" fmla="*/ 2147483647 w 1872"/>
              <a:gd name="T7" fmla="*/ 1839714241 h 730"/>
              <a:gd name="T8" fmla="*/ 0 60000 65536"/>
              <a:gd name="T9" fmla="*/ 0 60000 65536"/>
              <a:gd name="T10" fmla="*/ 0 60000 65536"/>
              <a:gd name="T11" fmla="*/ 0 60000 65536"/>
              <a:gd name="T12" fmla="*/ 0 w 1872"/>
              <a:gd name="T13" fmla="*/ 0 h 730"/>
              <a:gd name="T14" fmla="*/ 1872 w 1872"/>
              <a:gd name="T15" fmla="*/ 730 h 73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72" h="730">
                <a:moveTo>
                  <a:pt x="0" y="0"/>
                </a:moveTo>
                <a:cubicBezTo>
                  <a:pt x="72" y="40"/>
                  <a:pt x="145" y="80"/>
                  <a:pt x="297" y="154"/>
                </a:cubicBezTo>
                <a:cubicBezTo>
                  <a:pt x="449" y="228"/>
                  <a:pt x="650" y="346"/>
                  <a:pt x="912" y="442"/>
                </a:cubicBezTo>
                <a:cubicBezTo>
                  <a:pt x="1174" y="538"/>
                  <a:pt x="1523" y="634"/>
                  <a:pt x="1872" y="730"/>
                </a:cubicBezTo>
              </a:path>
            </a:pathLst>
          </a:custGeom>
          <a:noFill/>
          <a:ln w="5715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2110" name="Line 14"/>
          <p:cNvSpPr>
            <a:spLocks noChangeShapeType="1"/>
          </p:cNvSpPr>
          <p:nvPr/>
        </p:nvSpPr>
        <p:spPr bwMode="auto">
          <a:xfrm>
            <a:off x="2590800" y="3475038"/>
            <a:ext cx="2316163" cy="0"/>
          </a:xfrm>
          <a:prstGeom prst="line">
            <a:avLst/>
          </a:prstGeom>
          <a:noFill/>
          <a:ln w="5715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2115" name="Text Box 19"/>
          <p:cNvSpPr txBox="1">
            <a:spLocks noChangeArrowheads="1"/>
          </p:cNvSpPr>
          <p:nvPr/>
        </p:nvSpPr>
        <p:spPr bwMode="auto">
          <a:xfrm>
            <a:off x="503238" y="244475"/>
            <a:ext cx="8274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3600" b="1"/>
              <a:t>Izotermák a gőzök </a:t>
            </a:r>
            <a:r>
              <a:rPr lang="hu-HU" sz="3600" b="1" i="1"/>
              <a:t>p-v</a:t>
            </a:r>
            <a:r>
              <a:rPr lang="hu-HU" sz="3600" b="1"/>
              <a:t> diagramjában</a:t>
            </a:r>
          </a:p>
        </p:txBody>
      </p:sp>
      <p:sp>
        <p:nvSpPr>
          <p:cNvPr id="132116" name="AutoShape 20"/>
          <p:cNvSpPr>
            <a:spLocks noChangeArrowheads="1"/>
          </p:cNvSpPr>
          <p:nvPr/>
        </p:nvSpPr>
        <p:spPr bwMode="auto">
          <a:xfrm>
            <a:off x="6372225" y="2257425"/>
            <a:ext cx="1800225" cy="519113"/>
          </a:xfrm>
          <a:prstGeom prst="wedgeRoundRectCallout">
            <a:avLst>
              <a:gd name="adj1" fmla="val -70810"/>
              <a:gd name="adj2" fmla="val 28425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400"/>
              <a:t>Izoterma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2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21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2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2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2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2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3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32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32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32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32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2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2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2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2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2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2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2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2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2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2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2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2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32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132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132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132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0" grpId="0" animBg="1"/>
      <p:bldP spid="132101" grpId="0" animBg="1"/>
      <p:bldP spid="132102" grpId="0"/>
      <p:bldP spid="132103" grpId="0"/>
      <p:bldP spid="132104" grpId="0" animBg="1"/>
      <p:bldP spid="132105" grpId="0" animBg="1"/>
      <p:bldP spid="132106" grpId="0" animBg="1"/>
      <p:bldP spid="132107" grpId="0" animBg="1"/>
      <p:bldP spid="132108" grpId="0" animBg="1"/>
      <p:bldP spid="132109" grpId="0" animBg="1"/>
      <p:bldP spid="132110" grpId="0" animBg="1"/>
      <p:bldP spid="132115" grpId="0"/>
      <p:bldP spid="13211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</a:rPr>
              <a:t>Ellenőrző kérdések (1)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1543050"/>
            <a:ext cx="8637587" cy="4322763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800" smtClean="0"/>
              <a:t>Mi a termodinamika legfontosabb tárgya?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800" smtClean="0"/>
              <a:t>Mit kell főtétel alatt érteni?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800" smtClean="0"/>
              <a:t>Mi a termodinamikai rendszer (TDR) és melyek a részei?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800" smtClean="0"/>
              <a:t>Mit értünk egy TDR környezetén?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800" smtClean="0"/>
              <a:t>Miért játszik fontos szerepet a TDR fala?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800" smtClean="0"/>
              <a:t>Milyen fontosabb kölcsönhatásokban vehet részt egy TDR?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800" smtClean="0"/>
              <a:t>Milyen kölcsönhatással van összefüggésben a TDR falának rugalmassága?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</a:rPr>
              <a:t>Ellenőrző kérdések (2)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1543050"/>
            <a:ext cx="8637587" cy="4322763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 startAt="8"/>
            </a:pPr>
            <a:r>
              <a:rPr lang="hu-HU" sz="2400" smtClean="0"/>
              <a:t>Melyik az a kölcsönhatás, melynek biztosan ki van téve egy diatermikus falu TDR?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8"/>
            </a:pPr>
            <a:r>
              <a:rPr lang="hu-HU" sz="2400" smtClean="0"/>
              <a:t>Melyik az a kölcsönhatás, mely biztosan nem befolyásolja az adiatermikus falu TDR-t?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8"/>
            </a:pPr>
            <a:r>
              <a:rPr lang="hu-HU" sz="2400" smtClean="0"/>
              <a:t>A tömeg kölcsönhatás szempontjából a TDR fala milyen lehet?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8"/>
            </a:pPr>
            <a:r>
              <a:rPr lang="hu-HU" sz="2400" smtClean="0"/>
              <a:t>Milyen kölcsönhatásokkal van összefüggésben a TDR falának árnyékoló képessége?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8"/>
            </a:pPr>
            <a:r>
              <a:rPr lang="hu-HU" sz="2400" smtClean="0"/>
              <a:t>Milyen tulajdonságokkal bír az adiabatikus rendszerfal?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8"/>
            </a:pPr>
            <a:r>
              <a:rPr lang="hu-HU" sz="2400" smtClean="0"/>
              <a:t>Mi a különbség a zárt és a magára hagyott TDR között?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8"/>
            </a:pPr>
            <a:r>
              <a:rPr lang="hu-HU" sz="2400" smtClean="0"/>
              <a:t>Milyen tulajdonságokkal bír egy nyitott TDR fala?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</a:rPr>
              <a:t>Ellenőrző kérdések (3)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1543050"/>
            <a:ext cx="8637587" cy="4322763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 startAt="15"/>
            </a:pPr>
            <a:r>
              <a:rPr lang="hu-HU" sz="2400" smtClean="0"/>
              <a:t>Mit kell érteni termodinamikai állapot alatt?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15"/>
            </a:pPr>
            <a:r>
              <a:rPr lang="hu-HU" sz="2400" smtClean="0"/>
              <a:t>Milyen esetben tekinthető ismertnek a termodinamikai állapot?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15"/>
            </a:pPr>
            <a:r>
              <a:rPr lang="hu-HU" sz="2400" smtClean="0"/>
              <a:t>Milyen módon jellemezhető a termodinamikai állapot?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15"/>
            </a:pPr>
            <a:r>
              <a:rPr lang="hu-HU" sz="2400" smtClean="0"/>
              <a:t>Milyen két fontos tulajdonsága van a termodinamikai állapot jellemzésére szolgáló állapotjelzőknek?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15"/>
            </a:pPr>
            <a:r>
              <a:rPr lang="hu-HU" sz="2400" smtClean="0"/>
              <a:t>Hogyan csoportosíthatók az állapotjelzők?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15"/>
            </a:pPr>
            <a:r>
              <a:rPr lang="hu-HU" sz="2400" smtClean="0"/>
              <a:t>Mi a különbség az intenzív és az extenzív állapotjelzők között?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15"/>
            </a:pPr>
            <a:r>
              <a:rPr lang="hu-HU" sz="2400" smtClean="0"/>
              <a:t>Milyen állapotjelzőnek kell tekinteni a TDR tömegegységére eső energiatartalmát? Miért?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</a:rPr>
              <a:t>Ellenőrző kérdések (4)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1628775"/>
            <a:ext cx="8637587" cy="4322763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 startAt="22"/>
            </a:pPr>
            <a:r>
              <a:rPr lang="hu-HU" sz="2400" smtClean="0"/>
              <a:t>Mit kell érteni fajlagos extenzív állapotjelző alatt?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22"/>
            </a:pPr>
            <a:r>
              <a:rPr lang="hu-HU" sz="2400" smtClean="0"/>
              <a:t>Mi a fajtérfogat és  milyen összefüggésben van a sűrűséggel?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22"/>
            </a:pPr>
            <a:r>
              <a:rPr lang="hu-HU" sz="2400" smtClean="0"/>
              <a:t>Miért használatos a termodinamikában a sűrűség helyett inkább a fajtérfogat?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22"/>
            </a:pPr>
            <a:r>
              <a:rPr lang="hu-HU" sz="2400" smtClean="0"/>
              <a:t>Melyek a TDR leírására használt legfontosabb állapotjelzők?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22"/>
            </a:pPr>
            <a:r>
              <a:rPr lang="hu-HU" sz="2400" smtClean="0"/>
              <a:t>Mit kell érteni túlnyomás alatt?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22"/>
            </a:pPr>
            <a:r>
              <a:rPr lang="hu-HU" sz="2400" smtClean="0"/>
              <a:t>Mi az abszolút nyomás?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22"/>
            </a:pPr>
            <a:r>
              <a:rPr lang="hu-HU" sz="2400" smtClean="0"/>
              <a:t>Mit kell érteni vákuum alatt?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</a:rPr>
              <a:t>Ellenőrző kérdések (5)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1628775"/>
            <a:ext cx="8637587" cy="4322763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 startAt="29"/>
            </a:pPr>
            <a:r>
              <a:rPr lang="hu-HU" sz="2400" smtClean="0"/>
              <a:t>Mit értünk termodinamikai vagy abszolút hőmérsékletskála alatt? Mi indokolja a használatát?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29"/>
            </a:pPr>
            <a:r>
              <a:rPr lang="hu-HU" sz="2400" smtClean="0"/>
              <a:t>Melyek az alappontjai a Kelvin skálának?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29"/>
            </a:pPr>
            <a:r>
              <a:rPr lang="hu-HU" sz="2400" smtClean="0"/>
              <a:t>Hogyan függ össze a Kelvinben és a Celsius fokban kifejezett hőmérséklet?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29"/>
            </a:pPr>
            <a:r>
              <a:rPr lang="hu-HU" sz="2400" smtClean="0"/>
              <a:t>Melyek a hőmérséklet mérésére használt leggyakoribb módszerek?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29"/>
            </a:pPr>
            <a:r>
              <a:rPr lang="hu-HU" sz="2400" smtClean="0"/>
              <a:t>Mi a feltétele annak, hogy egy TDR-t egyensúlyban lévőnek tekinthessünk?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29"/>
            </a:pPr>
            <a:r>
              <a:rPr lang="hu-HU" sz="2400" smtClean="0"/>
              <a:t>Mikor beszélhetünk homogén és heterogén rendszerről?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29"/>
            </a:pPr>
            <a:r>
              <a:rPr lang="hu-HU" sz="2400" smtClean="0"/>
              <a:t>Mi a termodinamika 0. főtétele?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</a:rPr>
              <a:t>Ellenőrző kérdések (6)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1628775"/>
            <a:ext cx="8637587" cy="4322763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 startAt="36"/>
            </a:pPr>
            <a:r>
              <a:rPr lang="hu-HU" sz="2400" smtClean="0"/>
              <a:t>Mitől függ az, hogy az egymással kölcsönösen kapcsolatban lévő TDR-ekben mely intenzív állapotjelzők lesznek azonosak az egyensúly beállta után?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36"/>
            </a:pPr>
            <a:r>
              <a:rPr lang="hu-HU" sz="2400" smtClean="0"/>
              <a:t>Mit értünk a termodinamikai egyensúly tranzitív és szimmetrikus tulajdonsága alatt?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36"/>
            </a:pPr>
            <a:r>
              <a:rPr lang="hu-HU" sz="2400" smtClean="0"/>
              <a:t>Mi a Le Chatelier–Braun – elv?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39"/>
            </a:pPr>
            <a:r>
              <a:rPr lang="hu-HU" sz="2400" smtClean="0"/>
              <a:t>Mit értünk egy rendszerrel kapcsolatosan komponens és fázis alatt?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39"/>
            </a:pPr>
            <a:r>
              <a:rPr lang="hu-HU" sz="2400" smtClean="0"/>
              <a:t>Mit állapít meg a Gibbs-féle fázisszabály?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39"/>
            </a:pPr>
            <a:r>
              <a:rPr lang="hu-HU" sz="2400" smtClean="0"/>
              <a:t>Mi a hármaspont és miért tölt be különleges szerepet?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39"/>
            </a:pPr>
            <a:r>
              <a:rPr lang="hu-HU" sz="2400" smtClean="0"/>
              <a:t>Mit értünk elsőrendű fázisváltozás alatt, mik a sajátos jellemzői?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36"/>
            </a:pPr>
            <a:endParaRPr lang="hu-HU" sz="2400" smtClean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hu-HU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748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</a:rPr>
              <a:t>Ellenőrző kérdések (7)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138" y="1296988"/>
            <a:ext cx="8637587" cy="4638675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 startAt="43"/>
            </a:pPr>
            <a:r>
              <a:rPr lang="hu-HU" sz="2400" smtClean="0"/>
              <a:t>Mit értünk másodrendű fázisváltozás alatt és mik a jellemzői?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43"/>
            </a:pPr>
            <a:r>
              <a:rPr lang="hu-HU" sz="2400" smtClean="0"/>
              <a:t>Mit szemléltet a fázisdiagram? Vázoljon fel egy elképzelhető fázisdiagramot! 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43"/>
            </a:pPr>
            <a:r>
              <a:rPr lang="hu-HU" sz="2400" smtClean="0"/>
              <a:t>Mi a fázisegyensúlyi diagram? Vázoljon fel egy lehetséges fázisegyensúlyi diagramot!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43"/>
            </a:pPr>
            <a:r>
              <a:rPr lang="hu-HU" sz="2400" smtClean="0"/>
              <a:t>Mi választja el egymástól a gőznek és gáznak nevezett fázisokat egymástól a fázisegyensúlyi diagramban?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43"/>
            </a:pPr>
            <a:r>
              <a:rPr lang="hu-HU" sz="2400" smtClean="0"/>
              <a:t>Hol és milyen formában jelenik meg a hármaspont a fázisegyensúlyi diagramban?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43"/>
            </a:pPr>
            <a:r>
              <a:rPr lang="hu-HU" sz="2400" smtClean="0"/>
              <a:t>Mit értünk alsó és felső határgörbe alatt?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4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4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4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7" grpId="0" build="p"/>
    </p:bld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1865</TotalTime>
  <Words>1625</Words>
  <Application>Microsoft Office PowerPoint</Application>
  <PresentationFormat>Diavetítés a képernyőre (4:3 oldalarány)</PresentationFormat>
  <Paragraphs>271</Paragraphs>
  <Slides>34</Slides>
  <Notes>2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34</vt:i4>
      </vt:variant>
    </vt:vector>
  </HeadingPairs>
  <TitlesOfParts>
    <vt:vector size="40" baseType="lpstr">
      <vt:lpstr>Arial</vt:lpstr>
      <vt:lpstr>Calibri</vt:lpstr>
      <vt:lpstr>Times New Roman</vt:lpstr>
      <vt:lpstr>Wingdings</vt:lpstr>
      <vt:lpstr>Alapértelmezett terv</vt:lpstr>
      <vt:lpstr>Egyenlet</vt:lpstr>
      <vt:lpstr>A TERMODINAMIKAI RENDSZER</vt:lpstr>
      <vt:lpstr>A TERMODINAMIKA</vt:lpstr>
      <vt:lpstr>A TERMODINAMIKAI RENDSZER ÉS KÖRNYEZETE</vt:lpstr>
      <vt:lpstr>A TDR ÉS A KÖRNYEZET KÖZÖTTI KÖLCSÖNHATÁSOK</vt:lpstr>
      <vt:lpstr>A FAL LEHET</vt:lpstr>
      <vt:lpstr>A TDR LEHET</vt:lpstr>
      <vt:lpstr>TERMODINAMIKAI ÁLLAPOT</vt:lpstr>
      <vt:lpstr>TERMODINAMIKAI ÁLLAPOT</vt:lpstr>
      <vt:lpstr>AZ ÁLLAPOTJELZŐK LEHETNEK</vt:lpstr>
      <vt:lpstr>FAJLAGOS EXTENZÍV ÁLLAPOTJELZŐ</vt:lpstr>
      <vt:lpstr>INTENZÍV ÁLLAPOTJELZŐK</vt:lpstr>
      <vt:lpstr>PowerPoint bemutató</vt:lpstr>
      <vt:lpstr>PowerPoint bemutató</vt:lpstr>
      <vt:lpstr>PowerPoint bemutató</vt:lpstr>
      <vt:lpstr>PowerPoint bemutató</vt:lpstr>
      <vt:lpstr>A TERMODINAMIKA 0. FŐTÉTELE</vt:lpstr>
      <vt:lpstr>Le Chatelier–Braun - féle elv </vt:lpstr>
      <vt:lpstr>HOMOGÉN és HETEROGÉN RENDSZER</vt:lpstr>
      <vt:lpstr>PowerPoint bemutató</vt:lpstr>
      <vt:lpstr>A GIBBS-féle fázisszabály</vt:lpstr>
      <vt:lpstr>A GIBBS-féle fázisszabály bizonyítása</vt:lpstr>
      <vt:lpstr>Alapesetek a különböző rendszerek szabadságfokaira</vt:lpstr>
      <vt:lpstr>Elsőrendű fázisátalakulások</vt:lpstr>
      <vt:lpstr>Másodrendű fázisváltozás</vt:lpstr>
      <vt:lpstr>PowerPoint bemutató</vt:lpstr>
      <vt:lpstr>PowerPoint bemutató</vt:lpstr>
      <vt:lpstr>PowerPoint bemutató</vt:lpstr>
      <vt:lpstr>Ellenőrző kérdések (1)</vt:lpstr>
      <vt:lpstr>Ellenőrző kérdések (2)</vt:lpstr>
      <vt:lpstr>Ellenőrző kérdések (3)</vt:lpstr>
      <vt:lpstr>Ellenőrző kérdések (4)</vt:lpstr>
      <vt:lpstr>Ellenőrző kérdések (5)</vt:lpstr>
      <vt:lpstr>Ellenőrző kérdések (6)</vt:lpstr>
      <vt:lpstr>Ellenőrző kérdések (7)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dr. Író Béla</dc:creator>
  <cp:lastModifiedBy>Iro</cp:lastModifiedBy>
  <cp:revision>123</cp:revision>
  <dcterms:created xsi:type="dcterms:W3CDTF">2003-02-11T17:12:10Z</dcterms:created>
  <dcterms:modified xsi:type="dcterms:W3CDTF">2014-09-04T11:09:50Z</dcterms:modified>
</cp:coreProperties>
</file>