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25" r:id="rId2"/>
    <p:sldId id="292" r:id="rId3"/>
    <p:sldId id="293" r:id="rId4"/>
    <p:sldId id="295" r:id="rId5"/>
    <p:sldId id="305" r:id="rId6"/>
    <p:sldId id="296" r:id="rId7"/>
    <p:sldId id="297" r:id="rId8"/>
    <p:sldId id="298" r:id="rId9"/>
    <p:sldId id="306" r:id="rId10"/>
    <p:sldId id="299" r:id="rId11"/>
    <p:sldId id="300" r:id="rId12"/>
    <p:sldId id="301" r:id="rId13"/>
    <p:sldId id="302" r:id="rId14"/>
    <p:sldId id="309" r:id="rId15"/>
    <p:sldId id="303" r:id="rId16"/>
    <p:sldId id="307" r:id="rId17"/>
    <p:sldId id="308" r:id="rId18"/>
    <p:sldId id="310" r:id="rId19"/>
    <p:sldId id="311" r:id="rId20"/>
    <p:sldId id="312" r:id="rId21"/>
    <p:sldId id="313" r:id="rId22"/>
    <p:sldId id="314" r:id="rId23"/>
    <p:sldId id="342" r:id="rId24"/>
    <p:sldId id="315" r:id="rId25"/>
    <p:sldId id="316" r:id="rId26"/>
    <p:sldId id="317" r:id="rId27"/>
    <p:sldId id="318" r:id="rId28"/>
    <p:sldId id="319" r:id="rId29"/>
    <p:sldId id="323" r:id="rId30"/>
    <p:sldId id="321" r:id="rId31"/>
    <p:sldId id="322" r:id="rId32"/>
    <p:sldId id="341" r:id="rId33"/>
    <p:sldId id="332" r:id="rId34"/>
    <p:sldId id="324" r:id="rId35"/>
    <p:sldId id="333" r:id="rId36"/>
    <p:sldId id="331" r:id="rId37"/>
    <p:sldId id="343" r:id="rId38"/>
    <p:sldId id="344" r:id="rId39"/>
    <p:sldId id="346" r:id="rId40"/>
    <p:sldId id="334" r:id="rId41"/>
    <p:sldId id="345" r:id="rId42"/>
    <p:sldId id="335" r:id="rId43"/>
    <p:sldId id="336" r:id="rId44"/>
    <p:sldId id="337" r:id="rId45"/>
    <p:sldId id="329" r:id="rId46"/>
    <p:sldId id="326" r:id="rId47"/>
    <p:sldId id="327" r:id="rId48"/>
    <p:sldId id="338" r:id="rId49"/>
    <p:sldId id="328" r:id="rId50"/>
    <p:sldId id="340" r:id="rId51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A584C"/>
    <a:srgbClr val="FF9623"/>
    <a:srgbClr val="00506E"/>
    <a:srgbClr val="FFFF66"/>
    <a:srgbClr val="66FF33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18" autoAdjust="0"/>
  </p:normalViewPr>
  <p:slideViewPr>
    <p:cSldViewPr snapToGrid="0" showGuides="1">
      <p:cViewPr varScale="1">
        <p:scale>
          <a:sx n="45" d="100"/>
          <a:sy n="45" d="100"/>
        </p:scale>
        <p:origin x="-11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4" Type="http://schemas.openxmlformats.org/officeDocument/2006/relationships/image" Target="../media/image73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791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2124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19969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556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0212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52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56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51947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6953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924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4691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47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8698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033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3756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535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lames_6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pic>
        <p:nvPicPr>
          <p:cNvPr id="146437" name="Picture 5" descr="sze_logo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8339138" y="6308725"/>
            <a:ext cx="279400" cy="33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6438" name="Rectangle 6"/>
          <p:cNvSpPr>
            <a:spLocks noChangeArrowheads="1"/>
          </p:cNvSpPr>
          <p:nvPr userDrawn="1"/>
        </p:nvSpPr>
        <p:spPr bwMode="auto">
          <a:xfrm>
            <a:off x="490538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hu-HU" sz="1200" dirty="0">
                <a:cs typeface="+mn-cs"/>
              </a:rPr>
              <a:t>Hő- és Áramlástan II.</a:t>
            </a:r>
          </a:p>
          <a:p>
            <a:pPr>
              <a:defRPr/>
            </a:pPr>
            <a:r>
              <a:rPr lang="hu-HU" sz="1200" b="1" i="1" dirty="0">
                <a:cs typeface="+mn-cs"/>
              </a:rPr>
              <a:t>Író Béla</a:t>
            </a:r>
          </a:p>
        </p:txBody>
      </p:sp>
      <p:sp>
        <p:nvSpPr>
          <p:cNvPr id="146439" name="Rectangle 7"/>
          <p:cNvSpPr>
            <a:spLocks noChangeArrowheads="1"/>
          </p:cNvSpPr>
          <p:nvPr userDrawn="1"/>
        </p:nvSpPr>
        <p:spPr bwMode="auto">
          <a:xfrm>
            <a:off x="3848100" y="6288088"/>
            <a:ext cx="44783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hu-HU" sz="1000" dirty="0">
                <a:cs typeface="+mn-cs"/>
              </a:rPr>
              <a:t>SZE-MTK-JÁI</a:t>
            </a:r>
          </a:p>
          <a:p>
            <a:pPr algn="r">
              <a:defRPr/>
            </a:pPr>
            <a:r>
              <a:rPr lang="hu-HU" sz="1000" dirty="0">
                <a:cs typeface="+mn-cs"/>
              </a:rPr>
              <a:t>Mechatronika és Gépszerkezettan Tanszék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0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1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49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4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5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5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8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6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5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9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7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4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76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77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83.wmf"/><Relationship Id="rId4" Type="http://schemas.openxmlformats.org/officeDocument/2006/relationships/image" Target="../media/image80.wmf"/><Relationship Id="rId9" Type="http://schemas.openxmlformats.org/officeDocument/2006/relationships/oleObject" Target="../embeddings/oleObject83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1766888"/>
            <a:ext cx="7772400" cy="1470025"/>
          </a:xfrm>
        </p:spPr>
        <p:txBody>
          <a:bodyPr/>
          <a:lstStyle/>
          <a:p>
            <a:pPr eaLnBrk="1" hangingPunct="1"/>
            <a:r>
              <a:rPr lang="hu-HU" b="1" smtClean="0"/>
              <a:t>Egyszerű állapotváltozások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/>
              <a:t>TDR alaptípusok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339850"/>
            <a:ext cx="8229600" cy="6207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sz="2800" smtClean="0"/>
              <a:t>A határoló faltól függően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501650" y="2108200"/>
            <a:ext cx="82296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hu-HU" sz="2800"/>
              <a:t>merev és adiatermikus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hu-HU" sz="2800"/>
              <a:t>merev és diatermikus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hu-HU" sz="2800"/>
              <a:t>rugalmas és diatermikus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hu-HU" sz="2800"/>
              <a:t>rugalmas és adiatermikus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22250" y="4610100"/>
            <a:ext cx="8675688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800"/>
              <a:t>Minden esetben feltételezzük, hogy a TDR zárt, azaz fala </a:t>
            </a:r>
            <a:r>
              <a:rPr lang="hu-HU" sz="2800" b="1"/>
              <a:t>nem áteresztő</a:t>
            </a:r>
            <a:r>
              <a:rPr lang="hu-HU" sz="2800"/>
              <a:t> és egyébként  l</a:t>
            </a:r>
            <a:r>
              <a:rPr lang="hu-HU" sz="2800" b="1"/>
              <a:t>eárnyékoló</a:t>
            </a:r>
            <a:r>
              <a:rPr lang="hu-HU" sz="2800"/>
              <a:t>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6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2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8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40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1143000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Merev és </a:t>
            </a:r>
            <a:r>
              <a:rPr lang="hu-HU" sz="4000" b="1" dirty="0" err="1" smtClean="0">
                <a:solidFill>
                  <a:schemeClr val="tx1"/>
                </a:solidFill>
              </a:rPr>
              <a:t>adiatermikus</a:t>
            </a:r>
            <a:endParaRPr 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38"/>
            <a:ext cx="8229600" cy="1435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sz="2800" b="1" u="sng" smtClean="0"/>
              <a:t>Lehetséges kölcsönhatások</a:t>
            </a:r>
            <a:endParaRPr lang="hu-HU" sz="2800" smtClean="0"/>
          </a:p>
          <a:p>
            <a:pPr eaLnBrk="1" hangingPunct="1">
              <a:buFontTx/>
              <a:buNone/>
            </a:pPr>
            <a:endParaRPr lang="hu-HU" sz="900" smtClean="0"/>
          </a:p>
          <a:p>
            <a:pPr eaLnBrk="1" hangingPunct="1">
              <a:buFontTx/>
              <a:buNone/>
            </a:pPr>
            <a:r>
              <a:rPr lang="hu-HU" sz="2800" smtClean="0"/>
              <a:t>Semmiféle kölcsönhatás nem lehetséges.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82638" y="2768600"/>
            <a:ext cx="6951662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 b="1"/>
              <a:t>Magára hagyott rendszer! Benne előbb-utóbb termodinamikai egyensúly jön létre.</a:t>
            </a:r>
          </a:p>
          <a:p>
            <a:pPr algn="ctr" eaLnBrk="1" hangingPunct="1">
              <a:spcBef>
                <a:spcPct val="50000"/>
              </a:spcBef>
            </a:pPr>
            <a:r>
              <a:rPr lang="hu-HU" sz="2400" b="1"/>
              <a:t> </a:t>
            </a:r>
            <a:r>
              <a:rPr lang="hu-HU" sz="1600"/>
              <a:t>(Le Chatelier-Braun féle elv)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471488" y="4268788"/>
            <a:ext cx="82296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hu-HU" sz="2800" b="1" u="sng"/>
              <a:t>Változó állapotjelzők</a:t>
            </a:r>
          </a:p>
          <a:p>
            <a:pPr>
              <a:spcBef>
                <a:spcPct val="20000"/>
              </a:spcBef>
            </a:pPr>
            <a:endParaRPr lang="hu-HU" sz="900" b="1" u="sng"/>
          </a:p>
          <a:p>
            <a:pPr>
              <a:spcBef>
                <a:spcPct val="20000"/>
              </a:spcBef>
            </a:pPr>
            <a:r>
              <a:rPr lang="hu-HU" sz="2800"/>
              <a:t>Mind az intenzív mind az extenzív állapotjelzők állandók.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4613"/>
            <a:ext cx="8229600" cy="1143000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Merev és </a:t>
            </a:r>
            <a:r>
              <a:rPr lang="hu-HU" sz="4000" b="1" dirty="0" err="1" smtClean="0">
                <a:solidFill>
                  <a:schemeClr val="tx1"/>
                </a:solidFill>
              </a:rPr>
              <a:t>diatermikus</a:t>
            </a:r>
            <a:endParaRPr 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28725"/>
            <a:ext cx="8229600" cy="1435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sz="2800" b="1" u="sng" smtClean="0"/>
              <a:t>Lehetséges kölcsönhatások</a:t>
            </a:r>
            <a:endParaRPr lang="hu-HU" sz="2800" smtClean="0"/>
          </a:p>
          <a:p>
            <a:pPr eaLnBrk="1" hangingPunct="1">
              <a:buFontTx/>
              <a:buNone/>
            </a:pPr>
            <a:endParaRPr lang="hu-HU" sz="900" smtClean="0"/>
          </a:p>
          <a:p>
            <a:pPr eaLnBrk="1" hangingPunct="1">
              <a:buFontTx/>
              <a:buNone/>
            </a:pPr>
            <a:r>
              <a:rPr lang="hu-HU" sz="2800" smtClean="0"/>
              <a:t>Termikus kölcsönhatás lehetséges.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449263" y="4686300"/>
            <a:ext cx="83312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 b="1"/>
              <a:t>Állandó térfogatú rendszer!</a:t>
            </a:r>
          </a:p>
          <a:p>
            <a:pPr algn="ctr" eaLnBrk="1" hangingPunct="1">
              <a:spcBef>
                <a:spcPct val="50000"/>
              </a:spcBef>
            </a:pPr>
            <a:r>
              <a:rPr lang="hu-HU" sz="2400" b="1"/>
              <a:t>Állandó térfogatú állapotváltozás!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471488" y="2897188"/>
            <a:ext cx="82296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hu-HU" sz="2800" b="1" u="sng"/>
              <a:t>Változó állapotjelzők</a:t>
            </a:r>
          </a:p>
          <a:p>
            <a:pPr>
              <a:spcBef>
                <a:spcPct val="20000"/>
              </a:spcBef>
            </a:pPr>
            <a:endParaRPr lang="hu-HU" sz="900" b="1" u="sng"/>
          </a:p>
          <a:p>
            <a:pPr>
              <a:spcBef>
                <a:spcPct val="20000"/>
              </a:spcBef>
            </a:pPr>
            <a:r>
              <a:rPr lang="hu-HU" sz="2800"/>
              <a:t>A nyomás és a hőmérséklet változhat, a térfogat és a fajtérfogat állandó.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/>
              <a:t>Összefüggés az állapotjelzők között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07400" cy="13779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u-HU" sz="2800" smtClean="0"/>
              <a:t>Kísérletekkel igazolt, hogy állandó térfogatú állapotváltozás esetén a gázhalmazállapotú termodinamikai testre vonatkozóan:</a:t>
            </a:r>
          </a:p>
        </p:txBody>
      </p:sp>
      <p:graphicFrame>
        <p:nvGraphicFramePr>
          <p:cNvPr id="6758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855913" y="3389313"/>
          <a:ext cx="3238500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gyenlet" r:id="rId3" imgW="799920" imgH="393480" progId="Equation.3">
                  <p:embed/>
                </p:oleObj>
              </mc:Choice>
              <mc:Fallback>
                <p:oleObj name="Egyenlet" r:id="rId3" imgW="79992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3389313"/>
                        <a:ext cx="3238500" cy="159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1030288" y="5254625"/>
            <a:ext cx="7097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 b="1"/>
              <a:t>Gay-Lussac II. törvény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  <p:bldP spid="675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215900"/>
            <a:ext cx="8229600" cy="998538"/>
          </a:xfrm>
        </p:spPr>
        <p:txBody>
          <a:bodyPr/>
          <a:lstStyle/>
          <a:p>
            <a:pPr eaLnBrk="1" hangingPunct="1"/>
            <a:r>
              <a:rPr lang="hu-HU" sz="3200" b="1" dirty="0" smtClean="0"/>
              <a:t>Állandó térfogatú állapotváltozás ábrázolása</a:t>
            </a: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 flipV="1">
            <a:off x="1741488" y="1682750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1727200" y="5921375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566863" y="1044575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7415213" y="563784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 flipV="1">
            <a:off x="3948113" y="1914525"/>
            <a:ext cx="0" cy="4151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4121150" y="4730750"/>
            <a:ext cx="449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4206875" y="2668588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 flipV="1">
            <a:off x="3948113" y="3003550"/>
            <a:ext cx="0" cy="198913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1393825" y="5006975"/>
            <a:ext cx="2713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6" name="Line 16"/>
          <p:cNvSpPr>
            <a:spLocks noChangeShapeType="1"/>
          </p:cNvSpPr>
          <p:nvPr/>
        </p:nvSpPr>
        <p:spPr bwMode="auto">
          <a:xfrm>
            <a:off x="1422400" y="2916238"/>
            <a:ext cx="2713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17" name="Text Box 17"/>
          <p:cNvSpPr txBox="1">
            <a:spLocks noChangeArrowheads="1"/>
          </p:cNvSpPr>
          <p:nvPr/>
        </p:nvSpPr>
        <p:spPr bwMode="auto">
          <a:xfrm>
            <a:off x="873125" y="2582863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2</a:t>
            </a:r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915988" y="4716463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1</a:t>
            </a:r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3727450" y="6065838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>
                <a:solidFill>
                  <a:srgbClr val="FF9623"/>
                </a:solidFill>
              </a:rPr>
              <a:t>v</a:t>
            </a:r>
            <a:endParaRPr lang="hu-HU" sz="2800" b="1" i="1" baseline="-25000">
              <a:solidFill>
                <a:srgbClr val="FF9623"/>
              </a:solidFill>
            </a:endParaRPr>
          </a:p>
        </p:txBody>
      </p:sp>
      <p:sp>
        <p:nvSpPr>
          <p:cNvPr id="51221" name="AutoShape 21"/>
          <p:cNvSpPr>
            <a:spLocks noChangeArrowheads="1"/>
          </p:cNvSpPr>
          <p:nvPr/>
        </p:nvSpPr>
        <p:spPr bwMode="auto">
          <a:xfrm>
            <a:off x="5762625" y="4557713"/>
            <a:ext cx="1655763" cy="479425"/>
          </a:xfrm>
          <a:prstGeom prst="wedgeRoundRectCallout">
            <a:avLst>
              <a:gd name="adj1" fmla="val -159491"/>
              <a:gd name="adj2" fmla="val 166227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sz="2400" b="1"/>
              <a:t>izochor</a:t>
            </a:r>
          </a:p>
        </p:txBody>
      </p:sp>
      <p:sp>
        <p:nvSpPr>
          <p:cNvPr id="51210" name="Oval 10"/>
          <p:cNvSpPr>
            <a:spLocks noChangeArrowheads="1"/>
          </p:cNvSpPr>
          <p:nvPr/>
        </p:nvSpPr>
        <p:spPr bwMode="auto">
          <a:xfrm>
            <a:off x="3860800" y="2816225"/>
            <a:ext cx="179388" cy="179388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1209" name="Oval 9"/>
          <p:cNvSpPr>
            <a:spLocks noChangeArrowheads="1"/>
          </p:cNvSpPr>
          <p:nvPr/>
        </p:nvSpPr>
        <p:spPr bwMode="auto">
          <a:xfrm>
            <a:off x="3862388" y="4906963"/>
            <a:ext cx="179387" cy="179387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8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animBg="1"/>
      <p:bldP spid="51205" grpId="0" animBg="1"/>
      <p:bldP spid="51206" grpId="0"/>
      <p:bldP spid="51207" grpId="0"/>
      <p:bldP spid="51208" grpId="0" animBg="1"/>
      <p:bldP spid="51212" grpId="0"/>
      <p:bldP spid="51213" grpId="0"/>
      <p:bldP spid="51214" grpId="0" animBg="1"/>
      <p:bldP spid="51215" grpId="0" animBg="1"/>
      <p:bldP spid="51216" grpId="0" animBg="1"/>
      <p:bldP spid="51217" grpId="0"/>
      <p:bldP spid="51218" grpId="0"/>
      <p:bldP spid="51220" grpId="0"/>
      <p:bldP spid="51221" grpId="0" animBg="1"/>
      <p:bldP spid="51210" grpId="0" animBg="1"/>
      <p:bldP spid="512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/>
              <a:t>Állandó térfogatú állapotváltozás sajátosságai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16888" cy="2449513"/>
          </a:xfrm>
        </p:spPr>
        <p:txBody>
          <a:bodyPr/>
          <a:lstStyle/>
          <a:p>
            <a:pPr marL="536575" indent="-536575" eaLnBrk="1" hangingPunct="1"/>
            <a:r>
              <a:rPr lang="hu-HU" sz="2800" dirty="0" smtClean="0"/>
              <a:t>Munkavégzés nincs (merev fal)</a:t>
            </a:r>
          </a:p>
          <a:p>
            <a:pPr marL="536575" indent="-536575" eaLnBrk="1" hangingPunct="1"/>
            <a:r>
              <a:rPr lang="hu-HU" sz="2800" dirty="0" smtClean="0"/>
              <a:t>A TDR belső energiájának növekedése, ill. csökkenése megegyezik a </a:t>
            </a:r>
            <a:r>
              <a:rPr lang="hu-HU" sz="2800" dirty="0" err="1" smtClean="0"/>
              <a:t>TDR-el</a:t>
            </a:r>
            <a:r>
              <a:rPr lang="hu-HU" sz="2800" dirty="0" smtClean="0"/>
              <a:t> közölt, ill. a TDR által a környezetnek átadott hővel (</a:t>
            </a:r>
            <a:r>
              <a:rPr lang="hu-HU" sz="2800" dirty="0" err="1" smtClean="0"/>
              <a:t>energiamegmaradás</a:t>
            </a:r>
            <a:r>
              <a:rPr lang="hu-HU" sz="2800" dirty="0" smtClean="0"/>
              <a:t>)</a:t>
            </a:r>
          </a:p>
        </p:txBody>
      </p:sp>
      <p:graphicFrame>
        <p:nvGraphicFramePr>
          <p:cNvPr id="5223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576388" y="4048125"/>
          <a:ext cx="2505075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gyenlet" r:id="rId3" imgW="457200" imgH="203040" progId="Equation.3">
                  <p:embed/>
                </p:oleObj>
              </mc:Choice>
              <mc:Fallback>
                <p:oleObj name="Egyenlet" r:id="rId3" imgW="45720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4048125"/>
                        <a:ext cx="2505075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984625" y="4051300"/>
          <a:ext cx="2960688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Egyenlet" r:id="rId5" imgW="558720" imgH="228600" progId="Equation.3">
                  <p:embed/>
                </p:oleObj>
              </mc:Choice>
              <mc:Fallback>
                <p:oleObj name="Egyenlet" r:id="rId5" imgW="55872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25" y="4051300"/>
                        <a:ext cx="2960688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4" name="Object 10"/>
          <p:cNvGraphicFramePr>
            <a:graphicFrameLocks noChangeAspect="1"/>
          </p:cNvGraphicFramePr>
          <p:nvPr/>
        </p:nvGraphicFramePr>
        <p:xfrm>
          <a:off x="6945313" y="4046538"/>
          <a:ext cx="890587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Egyenlet" r:id="rId7" imgW="368280" imgH="457200" progId="Equation.3">
                  <p:embed/>
                </p:oleObj>
              </mc:Choice>
              <mc:Fallback>
                <p:oleObj name="Egyenlet" r:id="rId7" imgW="36828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5313" y="4046538"/>
                        <a:ext cx="890587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217488" y="5340350"/>
            <a:ext cx="86645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/>
              <a:t>A </a:t>
            </a:r>
            <a:r>
              <a:rPr lang="hu-HU" sz="2000" i="1"/>
              <a:t>belső energia </a:t>
            </a:r>
            <a:r>
              <a:rPr lang="hu-HU" sz="2000"/>
              <a:t>a TDR rendszer mikroszkopikus építőelemeinek a TDR tömegközéppontjára vonatkoztatott kinetikus és potenciális energiájának összege!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Rugalmas és </a:t>
            </a:r>
            <a:r>
              <a:rPr lang="hu-HU" sz="4000" b="1" dirty="0" err="1" smtClean="0">
                <a:solidFill>
                  <a:schemeClr val="tx1"/>
                </a:solidFill>
              </a:rPr>
              <a:t>diatermikus</a:t>
            </a:r>
            <a:endParaRPr 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3975"/>
            <a:ext cx="8229600" cy="14351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hu-HU" sz="2800" b="1" u="sng" dirty="0" smtClean="0"/>
              <a:t>Lehetséges kölcsönhatások</a:t>
            </a:r>
            <a:endParaRPr lang="hu-HU" sz="28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hu-HU" sz="9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hu-HU" sz="2800" dirty="0" smtClean="0"/>
              <a:t>A termikus és a mechanikai kölcsönhatás lehetséges.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434975" y="4035425"/>
            <a:ext cx="8331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/>
              <a:t>Az állapotváltozás </a:t>
            </a:r>
            <a:r>
              <a:rPr lang="hu-HU" sz="2000" i="1"/>
              <a:t>(gáz halmazállapotú termodinamikai test esetén)</a:t>
            </a:r>
            <a:r>
              <a:rPr lang="hu-HU" sz="2800" b="1"/>
              <a:t> lehet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428625" y="2660650"/>
            <a:ext cx="82296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hu-HU" sz="2800" b="1" u="sng" dirty="0" smtClean="0"/>
              <a:t>Lehetséges változó </a:t>
            </a:r>
            <a:r>
              <a:rPr lang="hu-HU" sz="2800" b="1" u="sng" dirty="0"/>
              <a:t>állapotjelzők</a:t>
            </a:r>
          </a:p>
          <a:p>
            <a:pPr>
              <a:spcBef>
                <a:spcPct val="20000"/>
              </a:spcBef>
            </a:pPr>
            <a:endParaRPr lang="hu-HU" sz="1000" b="1" u="sng" dirty="0"/>
          </a:p>
          <a:p>
            <a:pPr>
              <a:spcBef>
                <a:spcPct val="20000"/>
              </a:spcBef>
            </a:pPr>
            <a:r>
              <a:rPr lang="hu-HU" sz="2800" dirty="0" smtClean="0"/>
              <a:t>Nyomás vagy </a:t>
            </a:r>
            <a:r>
              <a:rPr lang="hu-HU" sz="2800" dirty="0"/>
              <a:t>hőmérséklet és fajtérfogat.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1209675" y="5010150"/>
            <a:ext cx="5080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6575" indent="-536575" eaLnBrk="0" hangingPunct="0"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657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hu-HU" sz="2800" b="1"/>
              <a:t>állandó nyomású vagy </a:t>
            </a:r>
          </a:p>
          <a:p>
            <a:pPr eaLnBrk="1" hangingPunct="1">
              <a:buFontTx/>
              <a:buChar char="•"/>
            </a:pPr>
            <a:r>
              <a:rPr lang="hu-HU" sz="2800" b="1"/>
              <a:t>állandó hőmérsékletű.</a:t>
            </a:r>
            <a:endParaRPr lang="hu-H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dirty="0" smtClean="0"/>
              <a:t>Összefüggés</a:t>
            </a:r>
            <a:r>
              <a:rPr lang="hu-HU" sz="3600" b="1" dirty="0" smtClean="0"/>
              <a:t> az állapotjelzők között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07400" cy="13779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u-HU" sz="2800" dirty="0" smtClean="0"/>
              <a:t>Kísérletekkel igazolt, hogy állandó nyomású állapotváltozás esetén a gázhalmazállapotú termodinamikai testre vonatkozóan:</a:t>
            </a:r>
          </a:p>
        </p:txBody>
      </p:sp>
      <p:graphicFrame>
        <p:nvGraphicFramePr>
          <p:cNvPr id="6963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479675" y="3519488"/>
          <a:ext cx="38735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gyenlet" r:id="rId3" imgW="787320" imgH="393480" progId="Equation.3">
                  <p:embed/>
                </p:oleObj>
              </mc:Choice>
              <mc:Fallback>
                <p:oleObj name="Egyenlet" r:id="rId3" imgW="78732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3519488"/>
                        <a:ext cx="3873500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885825" y="5835650"/>
            <a:ext cx="7097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 b="1"/>
              <a:t>Gay-Lussac I. törvény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  <p:bldP spid="696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2932113" y="3990975"/>
            <a:ext cx="2122487" cy="1887538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b="1" smtClean="0"/>
              <a:t>Állandó nyomású állapotváltozás ábrázolása</a:t>
            </a:r>
          </a:p>
        </p:txBody>
      </p:sp>
      <p:sp>
        <p:nvSpPr>
          <p:cNvPr id="57347" name="Line 3"/>
          <p:cNvSpPr>
            <a:spLocks noChangeShapeType="1"/>
          </p:cNvSpPr>
          <p:nvPr/>
        </p:nvSpPr>
        <p:spPr bwMode="auto">
          <a:xfrm flipV="1">
            <a:off x="1741488" y="1682750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1727200" y="5921375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552575" y="1001713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7415213" y="567213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 rot="-5400000">
            <a:off x="3759200" y="1741488"/>
            <a:ext cx="14288" cy="4513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2946400" y="3322638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5048250" y="3351213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 rot="5400000" flipV="1">
            <a:off x="3958432" y="2999581"/>
            <a:ext cx="0" cy="198913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 rot="-5400000">
            <a:off x="1583531" y="4729957"/>
            <a:ext cx="2713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 rot="-5400000">
            <a:off x="3702844" y="4729957"/>
            <a:ext cx="2713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4760913" y="6080125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2</a:t>
            </a: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2566988" y="606583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1</a:t>
            </a:r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969963" y="3714750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endParaRPr lang="hu-HU" sz="2800" b="1" i="1" baseline="-25000"/>
          </a:p>
        </p:txBody>
      </p:sp>
      <p:sp>
        <p:nvSpPr>
          <p:cNvPr id="57363" name="AutoShape 19"/>
          <p:cNvSpPr>
            <a:spLocks noChangeArrowheads="1"/>
          </p:cNvSpPr>
          <p:nvPr/>
        </p:nvSpPr>
        <p:spPr bwMode="auto">
          <a:xfrm flipV="1">
            <a:off x="4689475" y="1568450"/>
            <a:ext cx="2728913" cy="1103313"/>
          </a:xfrm>
          <a:prstGeom prst="wedgeRoundRectCallout">
            <a:avLst>
              <a:gd name="adj1" fmla="val -79903"/>
              <a:gd name="adj2" fmla="val -19374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>
              <a:defRPr/>
            </a:pPr>
            <a:endParaRPr lang="hu-HU"/>
          </a:p>
        </p:txBody>
      </p:sp>
      <p:graphicFrame>
        <p:nvGraphicFramePr>
          <p:cNvPr id="57364" name="Object 2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505636"/>
              </p:ext>
            </p:extLst>
          </p:nvPr>
        </p:nvGraphicFramePr>
        <p:xfrm>
          <a:off x="4802188" y="1616075"/>
          <a:ext cx="2462212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3" imgW="1079280" imgH="457200" progId="Equation.3">
                  <p:embed/>
                </p:oleObj>
              </mc:Choice>
              <mc:Fallback>
                <p:oleObj name="Equation" r:id="rId3" imgW="1079280" imgH="457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2188" y="1616075"/>
                        <a:ext cx="2462212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66" name="AutoShape 22"/>
          <p:cNvSpPr>
            <a:spLocks noChangeArrowheads="1"/>
          </p:cNvSpPr>
          <p:nvPr/>
        </p:nvSpPr>
        <p:spPr bwMode="auto">
          <a:xfrm>
            <a:off x="5762625" y="4557713"/>
            <a:ext cx="1655763" cy="479425"/>
          </a:xfrm>
          <a:prstGeom prst="wedgeRoundRectCallout">
            <a:avLst>
              <a:gd name="adj1" fmla="val -64861"/>
              <a:gd name="adj2" fmla="val -16986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400" b="1"/>
              <a:t>izobár</a:t>
            </a:r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 rot="5400000">
            <a:off x="4964113" y="3895725"/>
            <a:ext cx="179388" cy="17938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 rot="5400000">
            <a:off x="2855913" y="3906838"/>
            <a:ext cx="179387" cy="17938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" name="Ellipszis 1"/>
          <p:cNvSpPr/>
          <p:nvPr/>
        </p:nvSpPr>
        <p:spPr>
          <a:xfrm>
            <a:off x="5343446" y="1957374"/>
            <a:ext cx="360000" cy="36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Lekerekített téglalap feliratnak 2"/>
          <p:cNvSpPr/>
          <p:nvPr/>
        </p:nvSpPr>
        <p:spPr>
          <a:xfrm>
            <a:off x="7310438" y="3559969"/>
            <a:ext cx="561976" cy="566737"/>
          </a:xfrm>
          <a:prstGeom prst="wedgeRoundRectCallout">
            <a:avLst>
              <a:gd name="adj1" fmla="val -360934"/>
              <a:gd name="adj2" fmla="val -2677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>
                <a:solidFill>
                  <a:schemeClr val="tx1"/>
                </a:solidFill>
              </a:rPr>
              <a:t>?</a:t>
            </a:r>
            <a:endParaRPr lang="hu-H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20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2" grpId="0" animBg="1"/>
      <p:bldP spid="57347" grpId="0" animBg="1"/>
      <p:bldP spid="57348" grpId="0" animBg="1"/>
      <p:bldP spid="57349" grpId="0"/>
      <p:bldP spid="57350" grpId="0"/>
      <p:bldP spid="57351" grpId="0" animBg="1"/>
      <p:bldP spid="57353" grpId="0"/>
      <p:bldP spid="57354" grpId="0"/>
      <p:bldP spid="57355" grpId="0" animBg="1"/>
      <p:bldP spid="57357" grpId="0" animBg="1"/>
      <p:bldP spid="57358" grpId="0" animBg="1"/>
      <p:bldP spid="57359" grpId="0"/>
      <p:bldP spid="57360" grpId="0"/>
      <p:bldP spid="57361" grpId="0"/>
      <p:bldP spid="57363" grpId="0" animBg="1"/>
      <p:bldP spid="57366" grpId="0" animBg="1"/>
      <p:bldP spid="57352" grpId="0" animBg="1"/>
      <p:bldP spid="57356" grpId="0" animBg="1"/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Állandó nyomású állapotváltozás sajátosságai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16888" cy="3248025"/>
          </a:xfrm>
        </p:spPr>
        <p:txBody>
          <a:bodyPr/>
          <a:lstStyle/>
          <a:p>
            <a:pPr marL="536575" indent="-536575" eaLnBrk="1" hangingPunct="1"/>
            <a:r>
              <a:rPr lang="hu-HU" sz="2800" b="1" smtClean="0"/>
              <a:t>Egyidejű</a:t>
            </a:r>
            <a:r>
              <a:rPr lang="hu-HU" sz="2800" smtClean="0"/>
              <a:t> munkavégzés és hőközlés ill. hőelvonás van (rugalmas és diatermikus fal).</a:t>
            </a:r>
          </a:p>
          <a:p>
            <a:pPr marL="536575" indent="-536575" eaLnBrk="1" hangingPunct="1"/>
            <a:r>
              <a:rPr lang="hu-HU" sz="2800" smtClean="0"/>
              <a:t>A TDR ún. belső energiája a TDR és a környezet között kicserélt hőenergia és mechanikai energia algebrai összege (energiamegmaradás)</a:t>
            </a:r>
          </a:p>
        </p:txBody>
      </p:sp>
      <p:graphicFrame>
        <p:nvGraphicFramePr>
          <p:cNvPr id="583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062038" y="4518025"/>
          <a:ext cx="2782887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3" imgW="698400" imgH="203040" progId="Equation.3">
                  <p:embed/>
                </p:oleObj>
              </mc:Choice>
              <mc:Fallback>
                <p:oleObj name="Equation" r:id="rId3" imgW="69840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4518025"/>
                        <a:ext cx="2782887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35400" y="4540250"/>
          <a:ext cx="4005263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5" imgW="1054080" imgH="241200" progId="Equation.3">
                  <p:embed/>
                </p:oleObj>
              </mc:Choice>
              <mc:Fallback>
                <p:oleObj name="Equation" r:id="rId5" imgW="105408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00" y="4540250"/>
                        <a:ext cx="4005263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7854950" y="4562475"/>
          <a:ext cx="1214438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gyenlet" r:id="rId7" imgW="368280" imgH="457200" progId="Equation.3">
                  <p:embed/>
                </p:oleObj>
              </mc:Choice>
              <mc:Fallback>
                <p:oleObj name="Egyenlet" r:id="rId7" imgW="36828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4950" y="4562475"/>
                        <a:ext cx="1214438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/>
              <a:t>A termodinamika I. főtétele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00175"/>
            <a:ext cx="8058150" cy="19716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2400" b="1" dirty="0" smtClean="0"/>
              <a:t>A </a:t>
            </a:r>
            <a:r>
              <a:rPr lang="hu-HU" sz="2400" b="1" dirty="0" err="1" smtClean="0"/>
              <a:t>TDR-el</a:t>
            </a:r>
            <a:r>
              <a:rPr lang="hu-HU" sz="2400" b="1" dirty="0" smtClean="0"/>
              <a:t> közölt vagy a TDR által környezetnek átadott hő és a TDR és a környezet között kicserélt mechanikai energia algebrai összege a TDR belső energiájának megváltozásával egyenlő!</a:t>
            </a:r>
          </a:p>
        </p:txBody>
      </p:sp>
      <p:graphicFrame>
        <p:nvGraphicFramePr>
          <p:cNvPr id="6042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46113" y="3395663"/>
          <a:ext cx="7848600" cy="193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gyenlet" r:id="rId3" imgW="825480" imgH="203040" progId="Equation.3">
                  <p:embed/>
                </p:oleObj>
              </mc:Choice>
              <mc:Fallback>
                <p:oleObj name="Egyenlet" r:id="rId3" imgW="82548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3395663"/>
                        <a:ext cx="7848600" cy="193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422275" y="5500688"/>
            <a:ext cx="81867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600" b="1"/>
              <a:t>Energiamegmaradási törvény!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  <p:bldP spid="604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 termodinamika 1. főtétele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9750" cy="742950"/>
          </a:xfrm>
          <a:noFill/>
        </p:spPr>
        <p:txBody>
          <a:bodyPr/>
          <a:lstStyle/>
          <a:p>
            <a:pPr eaLnBrk="1" hangingPunct="1"/>
            <a:r>
              <a:rPr lang="hu-HU" sz="2800" smtClean="0"/>
              <a:t>Állandó térfogatú állapotváltozás esetén</a:t>
            </a:r>
          </a:p>
        </p:txBody>
      </p:sp>
      <p:graphicFrame>
        <p:nvGraphicFramePr>
          <p:cNvPr id="62472" name="Object 8"/>
          <p:cNvGraphicFramePr>
            <a:graphicFrameLocks noChangeAspect="1"/>
          </p:cNvGraphicFramePr>
          <p:nvPr/>
        </p:nvGraphicFramePr>
        <p:xfrm>
          <a:off x="417513" y="4683125"/>
          <a:ext cx="3813175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Egyenlet" r:id="rId3" imgW="825480" imgH="203040" progId="Equation.3">
                  <p:embed/>
                </p:oleObj>
              </mc:Choice>
              <mc:Fallback>
                <p:oleObj name="Egyenlet" r:id="rId3" imgW="82548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4683125"/>
                        <a:ext cx="3813175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787922"/>
              </p:ext>
            </p:extLst>
          </p:nvPr>
        </p:nvGraphicFramePr>
        <p:xfrm>
          <a:off x="4202113" y="4656138"/>
          <a:ext cx="46577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5" imgW="1015920" imgH="241200" progId="Equation.3">
                  <p:embed/>
                </p:oleObj>
              </mc:Choice>
              <mc:Fallback>
                <p:oleObj name="Equation" r:id="rId5" imgW="101592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2113" y="4656138"/>
                        <a:ext cx="46577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514350" y="3886200"/>
            <a:ext cx="7581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hu-HU" sz="2800"/>
              <a:t>Állandó nyomású állapotváltozás esetén </a:t>
            </a:r>
            <a:endParaRPr lang="hu-HU"/>
          </a:p>
        </p:txBody>
      </p:sp>
      <p:graphicFrame>
        <p:nvGraphicFramePr>
          <p:cNvPr id="62477" name="Object 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36650" y="2479675"/>
          <a:ext cx="233045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Egyenlet" r:id="rId7" imgW="444240" imgH="177480" progId="Equation.3">
                  <p:embed/>
                </p:oleObj>
              </mc:Choice>
              <mc:Fallback>
                <p:oleObj name="Egyenlet" r:id="rId7" imgW="444240" imgH="177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650" y="2479675"/>
                        <a:ext cx="233045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8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856163" y="2492375"/>
          <a:ext cx="2794000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Egyenlet" r:id="rId9" imgW="520560" imgH="203040" progId="Equation.3">
                  <p:embed/>
                </p:oleObj>
              </mc:Choice>
              <mc:Fallback>
                <p:oleObj name="Egyenlet" r:id="rId9" imgW="520560" imgH="203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6163" y="2492375"/>
                        <a:ext cx="2794000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  <p:bldP spid="624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A termodinamika 1. főtétele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2398713"/>
            <a:ext cx="8159750" cy="742950"/>
          </a:xfrm>
          <a:noFill/>
        </p:spPr>
        <p:txBody>
          <a:bodyPr/>
          <a:lstStyle/>
          <a:p>
            <a:pPr eaLnBrk="1" hangingPunct="1"/>
            <a:r>
              <a:rPr lang="hu-HU" sz="2800" dirty="0" smtClean="0"/>
              <a:t>Állandó hőmérsékletű állapotváltozás esetén</a:t>
            </a:r>
          </a:p>
        </p:txBody>
      </p:sp>
      <p:graphicFrame>
        <p:nvGraphicFramePr>
          <p:cNvPr id="81927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84275" y="3465513"/>
          <a:ext cx="226377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Egyenlet" r:id="rId3" imgW="431640" imgH="177480" progId="Equation.3">
                  <p:embed/>
                </p:oleObj>
              </mc:Choice>
              <mc:Fallback>
                <p:oleObj name="Egyenlet" r:id="rId3" imgW="43164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275" y="3465513"/>
                        <a:ext cx="2263775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8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038725" y="3463925"/>
          <a:ext cx="2395538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Egyenlet" r:id="rId5" imgW="533160" imgH="203040" progId="Equation.3">
                  <p:embed/>
                </p:oleObj>
              </mc:Choice>
              <mc:Fallback>
                <p:oleObj name="Egyenlet" r:id="rId5" imgW="53316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8725" y="3463925"/>
                        <a:ext cx="2395538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215900"/>
            <a:ext cx="8229600" cy="998538"/>
          </a:xfrm>
        </p:spPr>
        <p:txBody>
          <a:bodyPr/>
          <a:lstStyle/>
          <a:p>
            <a:pPr eaLnBrk="1" hangingPunct="1"/>
            <a:r>
              <a:rPr lang="hu-HU" sz="4000" b="1" smtClean="0"/>
              <a:t>Állandó hőmérsékletű állapotváltozás ábrázolása</a:t>
            </a:r>
          </a:p>
        </p:txBody>
      </p:sp>
      <p:sp>
        <p:nvSpPr>
          <p:cNvPr id="65539" name="Line 3"/>
          <p:cNvSpPr>
            <a:spLocks noChangeShapeType="1"/>
          </p:cNvSpPr>
          <p:nvPr/>
        </p:nvSpPr>
        <p:spPr bwMode="auto">
          <a:xfrm flipV="1">
            <a:off x="1741488" y="1782763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>
            <a:off x="1727200" y="6021388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1566863" y="114458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7415213" y="5772150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4749800" y="4576763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2838450" y="2470150"/>
            <a:ext cx="449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65549" name="Line 13"/>
          <p:cNvSpPr>
            <a:spLocks noChangeShapeType="1"/>
          </p:cNvSpPr>
          <p:nvPr/>
        </p:nvSpPr>
        <p:spPr bwMode="auto">
          <a:xfrm flipV="1">
            <a:off x="1393825" y="5103813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50" name="Line 14"/>
          <p:cNvSpPr>
            <a:spLocks noChangeShapeType="1"/>
          </p:cNvSpPr>
          <p:nvPr/>
        </p:nvSpPr>
        <p:spPr bwMode="auto">
          <a:xfrm>
            <a:off x="1422400" y="3035300"/>
            <a:ext cx="1770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51" name="Text Box 15"/>
          <p:cNvSpPr txBox="1">
            <a:spLocks noChangeArrowheads="1"/>
          </p:cNvSpPr>
          <p:nvPr/>
        </p:nvSpPr>
        <p:spPr bwMode="auto">
          <a:xfrm>
            <a:off x="1044575" y="2682875"/>
            <a:ext cx="652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2</a:t>
            </a:r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1073150" y="4816475"/>
            <a:ext cx="652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1</a:t>
            </a:r>
          </a:p>
        </p:txBody>
      </p:sp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4627563" y="6121400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1</a:t>
            </a:r>
          </a:p>
        </p:txBody>
      </p:sp>
      <p:sp>
        <p:nvSpPr>
          <p:cNvPr id="65556" name="Freeform 20"/>
          <p:cNvSpPr>
            <a:spLocks/>
          </p:cNvSpPr>
          <p:nvPr/>
        </p:nvSpPr>
        <p:spPr bwMode="auto">
          <a:xfrm>
            <a:off x="2530475" y="1992313"/>
            <a:ext cx="3943350" cy="3333750"/>
          </a:xfrm>
          <a:custGeom>
            <a:avLst/>
            <a:gdLst>
              <a:gd name="T0" fmla="*/ 0 w 2484"/>
              <a:gd name="T1" fmla="*/ 0 h 2100"/>
              <a:gd name="T2" fmla="*/ 1844754444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57" name="Line 21"/>
          <p:cNvSpPr>
            <a:spLocks noChangeShapeType="1"/>
          </p:cNvSpPr>
          <p:nvPr/>
        </p:nvSpPr>
        <p:spPr bwMode="auto">
          <a:xfrm rot="5400000" flipH="1" flipV="1">
            <a:off x="3990182" y="5584031"/>
            <a:ext cx="14097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58" name="Line 22"/>
          <p:cNvSpPr>
            <a:spLocks noChangeShapeType="1"/>
          </p:cNvSpPr>
          <p:nvPr/>
        </p:nvSpPr>
        <p:spPr bwMode="auto">
          <a:xfrm rot="16200000" flipV="1">
            <a:off x="1031082" y="4463256"/>
            <a:ext cx="3541712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59" name="Text Box 23"/>
          <p:cNvSpPr txBox="1">
            <a:spLocks noChangeArrowheads="1"/>
          </p:cNvSpPr>
          <p:nvPr/>
        </p:nvSpPr>
        <p:spPr bwMode="auto">
          <a:xfrm>
            <a:off x="2798763" y="6134100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2</a:t>
            </a:r>
          </a:p>
        </p:txBody>
      </p:sp>
      <p:sp>
        <p:nvSpPr>
          <p:cNvPr id="65561" name="Freeform 25"/>
          <p:cNvSpPr>
            <a:spLocks/>
          </p:cNvSpPr>
          <p:nvPr/>
        </p:nvSpPr>
        <p:spPr bwMode="auto">
          <a:xfrm>
            <a:off x="2832100" y="3116263"/>
            <a:ext cx="1866900" cy="1987550"/>
          </a:xfrm>
          <a:custGeom>
            <a:avLst/>
            <a:gdLst>
              <a:gd name="T0" fmla="*/ 2147483647 w 1176"/>
              <a:gd name="T1" fmla="*/ 2147483647 h 1252"/>
              <a:gd name="T2" fmla="*/ 2147483647 w 1176"/>
              <a:gd name="T3" fmla="*/ 2147483647 h 1252"/>
              <a:gd name="T4" fmla="*/ 2036286198 w 1176"/>
              <a:gd name="T5" fmla="*/ 2147483647 h 1252"/>
              <a:gd name="T6" fmla="*/ 1653222210 w 1176"/>
              <a:gd name="T7" fmla="*/ 2147483647 h 1252"/>
              <a:gd name="T8" fmla="*/ 1391126069 w 1176"/>
              <a:gd name="T9" fmla="*/ 2147483647 h 1252"/>
              <a:gd name="T10" fmla="*/ 1118949307 w 1176"/>
              <a:gd name="T11" fmla="*/ 2147483647 h 1252"/>
              <a:gd name="T12" fmla="*/ 866933787 w 1176"/>
              <a:gd name="T13" fmla="*/ 1874996312 h 1252"/>
              <a:gd name="T14" fmla="*/ 604837447 w 1176"/>
              <a:gd name="T15" fmla="*/ 1461690452 h 1252"/>
              <a:gd name="T16" fmla="*/ 463708756 w 1176"/>
              <a:gd name="T17" fmla="*/ 1179433062 h 1252"/>
              <a:gd name="T18" fmla="*/ 181451224 w 1176"/>
              <a:gd name="T19" fmla="*/ 564514978 h 1252"/>
              <a:gd name="T20" fmla="*/ 0 w 1176"/>
              <a:gd name="T21" fmla="*/ 0 h 12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76"/>
              <a:gd name="T34" fmla="*/ 0 h 1252"/>
              <a:gd name="T35" fmla="*/ 1176 w 1176"/>
              <a:gd name="T36" fmla="*/ 1252 h 12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76" h="1252">
                <a:moveTo>
                  <a:pt x="1176" y="1252"/>
                </a:moveTo>
                <a:cubicBezTo>
                  <a:pt x="1120" y="1238"/>
                  <a:pt x="1065" y="1225"/>
                  <a:pt x="1004" y="1204"/>
                </a:cubicBezTo>
                <a:cubicBezTo>
                  <a:pt x="943" y="1183"/>
                  <a:pt x="866" y="1151"/>
                  <a:pt x="808" y="1124"/>
                </a:cubicBezTo>
                <a:cubicBezTo>
                  <a:pt x="750" y="1097"/>
                  <a:pt x="699" y="1067"/>
                  <a:pt x="656" y="1040"/>
                </a:cubicBezTo>
                <a:cubicBezTo>
                  <a:pt x="613" y="1013"/>
                  <a:pt x="587" y="995"/>
                  <a:pt x="552" y="964"/>
                </a:cubicBezTo>
                <a:cubicBezTo>
                  <a:pt x="517" y="933"/>
                  <a:pt x="479" y="893"/>
                  <a:pt x="444" y="856"/>
                </a:cubicBezTo>
                <a:cubicBezTo>
                  <a:pt x="409" y="819"/>
                  <a:pt x="378" y="790"/>
                  <a:pt x="344" y="744"/>
                </a:cubicBezTo>
                <a:cubicBezTo>
                  <a:pt x="310" y="698"/>
                  <a:pt x="267" y="626"/>
                  <a:pt x="240" y="580"/>
                </a:cubicBezTo>
                <a:cubicBezTo>
                  <a:pt x="213" y="534"/>
                  <a:pt x="212" y="527"/>
                  <a:pt x="184" y="468"/>
                </a:cubicBezTo>
                <a:cubicBezTo>
                  <a:pt x="156" y="409"/>
                  <a:pt x="103" y="302"/>
                  <a:pt x="72" y="224"/>
                </a:cubicBezTo>
                <a:cubicBezTo>
                  <a:pt x="41" y="146"/>
                  <a:pt x="12" y="37"/>
                  <a:pt x="0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5562" name="AutoShape 26"/>
          <p:cNvSpPr>
            <a:spLocks noChangeArrowheads="1"/>
          </p:cNvSpPr>
          <p:nvPr/>
        </p:nvSpPr>
        <p:spPr bwMode="auto">
          <a:xfrm>
            <a:off x="5669280" y="1625600"/>
            <a:ext cx="3271519" cy="1390650"/>
          </a:xfrm>
          <a:prstGeom prst="wedgeRoundRectCallout">
            <a:avLst>
              <a:gd name="adj1" fmla="val -50405"/>
              <a:gd name="adj2" fmla="val 21162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000"/>
              <a:t>Mi az összefüggés az állapotjelzők között ilyen esetben? Mi az egyenlete az </a:t>
            </a:r>
            <a:r>
              <a:rPr lang="hu-HU" sz="2000" b="1"/>
              <a:t>izotermának</a:t>
            </a:r>
            <a:r>
              <a:rPr lang="hu-HU" sz="2000"/>
              <a:t>?</a:t>
            </a:r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2711450" y="2935288"/>
            <a:ext cx="169863" cy="18097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65548" name="Oval 12"/>
          <p:cNvSpPr>
            <a:spLocks noChangeArrowheads="1"/>
          </p:cNvSpPr>
          <p:nvPr/>
        </p:nvSpPr>
        <p:spPr bwMode="auto">
          <a:xfrm>
            <a:off x="4614863" y="5003800"/>
            <a:ext cx="173037" cy="1873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animBg="1"/>
      <p:bldP spid="65540" grpId="0" animBg="1"/>
      <p:bldP spid="65541" grpId="0"/>
      <p:bldP spid="65542" grpId="0"/>
      <p:bldP spid="65545" grpId="0"/>
      <p:bldP spid="65546" grpId="0"/>
      <p:bldP spid="65549" grpId="0" animBg="1"/>
      <p:bldP spid="65550" grpId="0" animBg="1"/>
      <p:bldP spid="65551" grpId="0"/>
      <p:bldP spid="65552" grpId="0"/>
      <p:bldP spid="65553" grpId="0"/>
      <p:bldP spid="65556" grpId="0" animBg="1"/>
      <p:bldP spid="65557" grpId="0" animBg="1"/>
      <p:bldP spid="65558" grpId="0" animBg="1"/>
      <p:bldP spid="65559" grpId="0"/>
      <p:bldP spid="65561" grpId="0" animBg="1"/>
      <p:bldP spid="65562" grpId="0" animBg="1"/>
      <p:bldP spid="65544" grpId="0" animBg="1"/>
      <p:bldP spid="655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7" name="Line 37"/>
          <p:cNvSpPr>
            <a:spLocks noChangeShapeType="1"/>
          </p:cNvSpPr>
          <p:nvPr/>
        </p:nvSpPr>
        <p:spPr bwMode="auto">
          <a:xfrm flipV="1">
            <a:off x="1355725" y="5003800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718" name="Freeform 38"/>
          <p:cNvSpPr>
            <a:spLocks/>
          </p:cNvSpPr>
          <p:nvPr/>
        </p:nvSpPr>
        <p:spPr bwMode="auto">
          <a:xfrm>
            <a:off x="2517775" y="1905000"/>
            <a:ext cx="3943350" cy="3333750"/>
          </a:xfrm>
          <a:custGeom>
            <a:avLst/>
            <a:gdLst>
              <a:gd name="T0" fmla="*/ 0 w 2484"/>
              <a:gd name="T1" fmla="*/ 0 h 2100"/>
              <a:gd name="T2" fmla="*/ 1844754444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697" name="Line 17"/>
          <p:cNvSpPr>
            <a:spLocks noChangeShapeType="1"/>
          </p:cNvSpPr>
          <p:nvPr/>
        </p:nvSpPr>
        <p:spPr bwMode="auto">
          <a:xfrm rot="16200000" flipV="1">
            <a:off x="1031081" y="4363244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225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0318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smtClean="0"/>
              <a:t>Az izoterma egyenlete – összefüggés az állapotjelzők között</a:t>
            </a:r>
          </a:p>
        </p:txBody>
      </p:sp>
      <p:graphicFrame>
        <p:nvGraphicFramePr>
          <p:cNvPr id="71707" name="Object 2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506788" y="1722438"/>
          <a:ext cx="116205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6" name="Egyenlet" r:id="rId3" imgW="495000" imgH="431640" progId="Equation.3">
                  <p:embed/>
                </p:oleObj>
              </mc:Choice>
              <mc:Fallback>
                <p:oleObj name="Egyenlet" r:id="rId3" imgW="495000" imgH="43164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6788" y="1722438"/>
                        <a:ext cx="1162050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9" name="Object 2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19650" y="1720850"/>
          <a:ext cx="128270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Egyenlet" r:id="rId5" imgW="545760" imgH="431640" progId="Equation.3">
                  <p:embed/>
                </p:oleObj>
              </mc:Choice>
              <mc:Fallback>
                <p:oleObj name="Egyenlet" r:id="rId5" imgW="545760" imgH="4316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650" y="1720850"/>
                        <a:ext cx="1282700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1" name="Object 3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211888" y="1739900"/>
          <a:ext cx="267017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Egyenlet" r:id="rId7" imgW="1180800" imgH="431640" progId="Equation.3">
                  <p:embed/>
                </p:oleObj>
              </mc:Choice>
              <mc:Fallback>
                <p:oleObj name="Egyenlet" r:id="rId7" imgW="1180800" imgH="43164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1888" y="1739900"/>
                        <a:ext cx="2670175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4" name="Text Box 24"/>
          <p:cNvSpPr txBox="1">
            <a:spLocks noChangeArrowheads="1"/>
          </p:cNvSpPr>
          <p:nvPr/>
        </p:nvSpPr>
        <p:spPr bwMode="auto">
          <a:xfrm>
            <a:off x="2311400" y="4462463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X</a:t>
            </a:r>
          </a:p>
        </p:txBody>
      </p:sp>
      <p:graphicFrame>
        <p:nvGraphicFramePr>
          <p:cNvPr id="71713" name="Object 33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256088" y="2954338"/>
          <a:ext cx="405765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Egyenlet" r:id="rId9" imgW="914400" imgH="203040" progId="Equation.3">
                  <p:embed/>
                </p:oleObj>
              </mc:Choice>
              <mc:Fallback>
                <p:oleObj name="Egyenlet" r:id="rId9" imgW="914400" imgH="20304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6088" y="2954338"/>
                        <a:ext cx="405765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6" name="Text Box 36"/>
          <p:cNvSpPr txBox="1">
            <a:spLocks noChangeArrowheads="1"/>
          </p:cNvSpPr>
          <p:nvPr/>
        </p:nvSpPr>
        <p:spPr bwMode="auto">
          <a:xfrm>
            <a:off x="4484688" y="4108450"/>
            <a:ext cx="4021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000" b="1"/>
              <a:t>Boyle-Mariotte törvény</a:t>
            </a:r>
            <a:r>
              <a:rPr lang="hu-HU"/>
              <a:t> </a:t>
            </a:r>
          </a:p>
        </p:txBody>
      </p:sp>
      <p:sp>
        <p:nvSpPr>
          <p:cNvPr id="71683" name="Line 3"/>
          <p:cNvSpPr>
            <a:spLocks noChangeShapeType="1"/>
          </p:cNvSpPr>
          <p:nvPr/>
        </p:nvSpPr>
        <p:spPr bwMode="auto">
          <a:xfrm flipV="1">
            <a:off x="1741488" y="1682750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684" name="Line 4"/>
          <p:cNvSpPr>
            <a:spLocks noChangeShapeType="1"/>
          </p:cNvSpPr>
          <p:nvPr/>
        </p:nvSpPr>
        <p:spPr bwMode="auto">
          <a:xfrm>
            <a:off x="1727200" y="5921375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566863" y="1044575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7415213" y="567213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4749800" y="4476750"/>
            <a:ext cx="449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2838450" y="2370138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71691" name="Line 11"/>
          <p:cNvSpPr>
            <a:spLocks noChangeShapeType="1"/>
          </p:cNvSpPr>
          <p:nvPr/>
        </p:nvSpPr>
        <p:spPr bwMode="auto">
          <a:xfrm>
            <a:off x="1422400" y="2935288"/>
            <a:ext cx="1770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828675" y="2582863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2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857250" y="4716463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1</a:t>
            </a: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4627563" y="602138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1</a:t>
            </a:r>
          </a:p>
        </p:txBody>
      </p:sp>
      <p:sp>
        <p:nvSpPr>
          <p:cNvPr id="71696" name="Line 16"/>
          <p:cNvSpPr>
            <a:spLocks noChangeShapeType="1"/>
          </p:cNvSpPr>
          <p:nvPr/>
        </p:nvSpPr>
        <p:spPr bwMode="auto">
          <a:xfrm rot="5400000" flipH="1" flipV="1">
            <a:off x="3990182" y="5484018"/>
            <a:ext cx="14097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2798763" y="603408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2</a:t>
            </a:r>
          </a:p>
        </p:txBody>
      </p:sp>
      <p:sp>
        <p:nvSpPr>
          <p:cNvPr id="71699" name="Freeform 19"/>
          <p:cNvSpPr>
            <a:spLocks/>
          </p:cNvSpPr>
          <p:nvPr/>
        </p:nvSpPr>
        <p:spPr bwMode="auto">
          <a:xfrm>
            <a:off x="2832100" y="3016250"/>
            <a:ext cx="1866900" cy="1987550"/>
          </a:xfrm>
          <a:custGeom>
            <a:avLst/>
            <a:gdLst>
              <a:gd name="T0" fmla="*/ 2147483647 w 1176"/>
              <a:gd name="T1" fmla="*/ 2147483647 h 1252"/>
              <a:gd name="T2" fmla="*/ 2147483647 w 1176"/>
              <a:gd name="T3" fmla="*/ 2147483647 h 1252"/>
              <a:gd name="T4" fmla="*/ 2036286198 w 1176"/>
              <a:gd name="T5" fmla="*/ 2147483647 h 1252"/>
              <a:gd name="T6" fmla="*/ 1653222210 w 1176"/>
              <a:gd name="T7" fmla="*/ 2147483647 h 1252"/>
              <a:gd name="T8" fmla="*/ 1391126069 w 1176"/>
              <a:gd name="T9" fmla="*/ 2147483647 h 1252"/>
              <a:gd name="T10" fmla="*/ 1118949307 w 1176"/>
              <a:gd name="T11" fmla="*/ 2147483647 h 1252"/>
              <a:gd name="T12" fmla="*/ 866933787 w 1176"/>
              <a:gd name="T13" fmla="*/ 1874996312 h 1252"/>
              <a:gd name="T14" fmla="*/ 604837447 w 1176"/>
              <a:gd name="T15" fmla="*/ 1461690452 h 1252"/>
              <a:gd name="T16" fmla="*/ 463708756 w 1176"/>
              <a:gd name="T17" fmla="*/ 1179433062 h 1252"/>
              <a:gd name="T18" fmla="*/ 181451224 w 1176"/>
              <a:gd name="T19" fmla="*/ 564514978 h 1252"/>
              <a:gd name="T20" fmla="*/ 0 w 1176"/>
              <a:gd name="T21" fmla="*/ 0 h 12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76"/>
              <a:gd name="T34" fmla="*/ 0 h 1252"/>
              <a:gd name="T35" fmla="*/ 1176 w 1176"/>
              <a:gd name="T36" fmla="*/ 1252 h 12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76" h="1252">
                <a:moveTo>
                  <a:pt x="1176" y="1252"/>
                </a:moveTo>
                <a:cubicBezTo>
                  <a:pt x="1120" y="1238"/>
                  <a:pt x="1065" y="1225"/>
                  <a:pt x="1004" y="1204"/>
                </a:cubicBezTo>
                <a:cubicBezTo>
                  <a:pt x="943" y="1183"/>
                  <a:pt x="866" y="1151"/>
                  <a:pt x="808" y="1124"/>
                </a:cubicBezTo>
                <a:cubicBezTo>
                  <a:pt x="750" y="1097"/>
                  <a:pt x="699" y="1067"/>
                  <a:pt x="656" y="1040"/>
                </a:cubicBezTo>
                <a:cubicBezTo>
                  <a:pt x="613" y="1013"/>
                  <a:pt x="587" y="995"/>
                  <a:pt x="552" y="964"/>
                </a:cubicBezTo>
                <a:cubicBezTo>
                  <a:pt x="517" y="933"/>
                  <a:pt x="479" y="893"/>
                  <a:pt x="444" y="856"/>
                </a:cubicBezTo>
                <a:cubicBezTo>
                  <a:pt x="409" y="819"/>
                  <a:pt x="378" y="790"/>
                  <a:pt x="344" y="744"/>
                </a:cubicBezTo>
                <a:cubicBezTo>
                  <a:pt x="310" y="698"/>
                  <a:pt x="267" y="626"/>
                  <a:pt x="240" y="580"/>
                </a:cubicBezTo>
                <a:cubicBezTo>
                  <a:pt x="213" y="534"/>
                  <a:pt x="212" y="527"/>
                  <a:pt x="184" y="468"/>
                </a:cubicBezTo>
                <a:cubicBezTo>
                  <a:pt x="156" y="409"/>
                  <a:pt x="103" y="302"/>
                  <a:pt x="72" y="224"/>
                </a:cubicBezTo>
                <a:cubicBezTo>
                  <a:pt x="41" y="146"/>
                  <a:pt x="12" y="37"/>
                  <a:pt x="0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687" name="Oval 7"/>
          <p:cNvSpPr>
            <a:spLocks noChangeArrowheads="1"/>
          </p:cNvSpPr>
          <p:nvPr/>
        </p:nvSpPr>
        <p:spPr bwMode="auto">
          <a:xfrm>
            <a:off x="2711450" y="2835275"/>
            <a:ext cx="169863" cy="18097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71700" name="Oval 20"/>
          <p:cNvSpPr>
            <a:spLocks noChangeArrowheads="1"/>
          </p:cNvSpPr>
          <p:nvPr/>
        </p:nvSpPr>
        <p:spPr bwMode="auto">
          <a:xfrm>
            <a:off x="4614863" y="4903788"/>
            <a:ext cx="173037" cy="18732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71703" name="Oval 23"/>
          <p:cNvSpPr>
            <a:spLocks noChangeArrowheads="1"/>
          </p:cNvSpPr>
          <p:nvPr/>
        </p:nvSpPr>
        <p:spPr bwMode="auto">
          <a:xfrm>
            <a:off x="2700338" y="4905375"/>
            <a:ext cx="212725" cy="2032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71705" name="Line 25"/>
          <p:cNvSpPr>
            <a:spLocks noChangeShapeType="1"/>
          </p:cNvSpPr>
          <p:nvPr/>
        </p:nvSpPr>
        <p:spPr bwMode="auto">
          <a:xfrm flipH="1">
            <a:off x="2917825" y="5006975"/>
            <a:ext cx="1693863" cy="1588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1706" name="Line 26"/>
          <p:cNvSpPr>
            <a:spLocks noChangeShapeType="1"/>
          </p:cNvSpPr>
          <p:nvPr/>
        </p:nvSpPr>
        <p:spPr bwMode="auto">
          <a:xfrm flipV="1">
            <a:off x="2800350" y="3013075"/>
            <a:ext cx="0" cy="1887538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1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1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1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1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1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1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7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7" grpId="0" animBg="1"/>
      <p:bldP spid="71718" grpId="0" animBg="1"/>
      <p:bldP spid="71697" grpId="0" animBg="1"/>
      <p:bldP spid="71704" grpId="0"/>
      <p:bldP spid="71716" grpId="0"/>
      <p:bldP spid="71683" grpId="0" animBg="1"/>
      <p:bldP spid="71684" grpId="0" animBg="1"/>
      <p:bldP spid="71685" grpId="0"/>
      <p:bldP spid="71686" grpId="0"/>
      <p:bldP spid="71688" grpId="0"/>
      <p:bldP spid="71689" grpId="0"/>
      <p:bldP spid="71691" grpId="0" animBg="1"/>
      <p:bldP spid="71692" grpId="0"/>
      <p:bldP spid="71693" grpId="0"/>
      <p:bldP spid="71694" grpId="0"/>
      <p:bldP spid="71696" grpId="0" animBg="1"/>
      <p:bldP spid="71698" grpId="0"/>
      <p:bldP spid="71699" grpId="0" animBg="1"/>
      <p:bldP spid="71687" grpId="0" animBg="1"/>
      <p:bldP spid="71700" grpId="0" animBg="1"/>
      <p:bldP spid="71703" grpId="0" animBg="1"/>
      <p:bldP spid="71705" grpId="0" animBg="1"/>
      <p:bldP spid="7170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35" name="Freeform 35"/>
          <p:cNvSpPr>
            <a:spLocks/>
          </p:cNvSpPr>
          <p:nvPr/>
        </p:nvSpPr>
        <p:spPr bwMode="auto">
          <a:xfrm>
            <a:off x="2798763" y="2960688"/>
            <a:ext cx="1901825" cy="2960687"/>
          </a:xfrm>
          <a:custGeom>
            <a:avLst/>
            <a:gdLst>
              <a:gd name="T0" fmla="*/ 0 w 1198"/>
              <a:gd name="T1" fmla="*/ 2147483647 h 1865"/>
              <a:gd name="T2" fmla="*/ 0 w 1198"/>
              <a:gd name="T3" fmla="*/ 0 h 1865"/>
              <a:gd name="T4" fmla="*/ 138607793 w 1198"/>
              <a:gd name="T5" fmla="*/ 506550593 h 1865"/>
              <a:gd name="T6" fmla="*/ 370463711 w 1198"/>
              <a:gd name="T7" fmla="*/ 1083667118 h 1865"/>
              <a:gd name="T8" fmla="*/ 645159935 w 1198"/>
              <a:gd name="T9" fmla="*/ 1590217512 h 1865"/>
              <a:gd name="T10" fmla="*/ 899695018 w 1198"/>
              <a:gd name="T11" fmla="*/ 2006044305 h 1865"/>
              <a:gd name="T12" fmla="*/ 1315521423 w 1198"/>
              <a:gd name="T13" fmla="*/ 2147483647 h 1865"/>
              <a:gd name="T14" fmla="*/ 1612899739 w 1198"/>
              <a:gd name="T15" fmla="*/ 2147483647 h 1865"/>
              <a:gd name="T16" fmla="*/ 1867435020 w 1198"/>
              <a:gd name="T17" fmla="*/ 2147483647 h 1865"/>
              <a:gd name="T18" fmla="*/ 2147483647 w 1198"/>
              <a:gd name="T19" fmla="*/ 2147483647 h 1865"/>
              <a:gd name="T20" fmla="*/ 2147483647 w 1198"/>
              <a:gd name="T21" fmla="*/ 2147483647 h 1865"/>
              <a:gd name="T22" fmla="*/ 2147483647 w 1198"/>
              <a:gd name="T23" fmla="*/ 2147483647 h 1865"/>
              <a:gd name="T24" fmla="*/ 2147483647 w 1198"/>
              <a:gd name="T25" fmla="*/ 2147483647 h 1865"/>
              <a:gd name="T26" fmla="*/ 0 w 1198"/>
              <a:gd name="T27" fmla="*/ 2147483647 h 186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98"/>
              <a:gd name="T43" fmla="*/ 0 h 1865"/>
              <a:gd name="T44" fmla="*/ 1198 w 1198"/>
              <a:gd name="T45" fmla="*/ 1865 h 186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98" h="1865">
                <a:moveTo>
                  <a:pt x="0" y="1865"/>
                </a:moveTo>
                <a:lnTo>
                  <a:pt x="0" y="0"/>
                </a:lnTo>
                <a:lnTo>
                  <a:pt x="55" y="201"/>
                </a:lnTo>
                <a:lnTo>
                  <a:pt x="147" y="430"/>
                </a:lnTo>
                <a:lnTo>
                  <a:pt x="256" y="631"/>
                </a:lnTo>
                <a:lnTo>
                  <a:pt x="357" y="796"/>
                </a:lnTo>
                <a:lnTo>
                  <a:pt x="522" y="978"/>
                </a:lnTo>
                <a:lnTo>
                  <a:pt x="640" y="1061"/>
                </a:lnTo>
                <a:lnTo>
                  <a:pt x="741" y="1106"/>
                </a:lnTo>
                <a:lnTo>
                  <a:pt x="878" y="1180"/>
                </a:lnTo>
                <a:lnTo>
                  <a:pt x="1024" y="1234"/>
                </a:lnTo>
                <a:lnTo>
                  <a:pt x="1198" y="1289"/>
                </a:lnTo>
                <a:lnTo>
                  <a:pt x="1198" y="1865"/>
                </a:lnTo>
                <a:lnTo>
                  <a:pt x="0" y="1865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247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476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Az izotermikus állapotváltozás munkája</a:t>
            </a:r>
          </a:p>
        </p:txBody>
      </p:sp>
      <p:graphicFrame>
        <p:nvGraphicFramePr>
          <p:cNvPr id="76836" name="Object 36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60493933"/>
              </p:ext>
            </p:extLst>
          </p:nvPr>
        </p:nvGraphicFramePr>
        <p:xfrm>
          <a:off x="3944938" y="1370013"/>
          <a:ext cx="1990725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6" name="Equation" r:id="rId3" imgW="812520" imgH="495000" progId="Equation.3">
                  <p:embed/>
                </p:oleObj>
              </mc:Choice>
              <mc:Fallback>
                <p:oleObj name="Equation" r:id="rId3" imgW="812520" imgH="4950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4938" y="1370013"/>
                        <a:ext cx="1990725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38" name="Object 38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126506382"/>
              </p:ext>
            </p:extLst>
          </p:nvPr>
        </p:nvGraphicFramePr>
        <p:xfrm>
          <a:off x="5930900" y="1397000"/>
          <a:ext cx="19986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7" name="Equation" r:id="rId5" imgW="850680" imgH="495000" progId="Equation.3">
                  <p:embed/>
                </p:oleObj>
              </mc:Choice>
              <mc:Fallback>
                <p:oleObj name="Equation" r:id="rId5" imgW="850680" imgH="4950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0900" y="1397000"/>
                        <a:ext cx="1998663" cy="116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0" name="Object 40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010794880"/>
              </p:ext>
            </p:extLst>
          </p:nvPr>
        </p:nvGraphicFramePr>
        <p:xfrm>
          <a:off x="3649663" y="3165475"/>
          <a:ext cx="26400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Equation" r:id="rId7" imgW="1384200" imgH="482400" progId="Equation.3">
                  <p:embed/>
                </p:oleObj>
              </mc:Choice>
              <mc:Fallback>
                <p:oleObj name="Equation" r:id="rId7" imgW="1384200" imgH="4824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663" y="3165475"/>
                        <a:ext cx="264001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7" name="Line 7"/>
          <p:cNvSpPr>
            <a:spLocks noChangeShapeType="1"/>
          </p:cNvSpPr>
          <p:nvPr/>
        </p:nvSpPr>
        <p:spPr bwMode="auto">
          <a:xfrm flipV="1">
            <a:off x="1741488" y="1682750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>
            <a:off x="1727200" y="5921375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1566863" y="1044575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7415213" y="566070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4749800" y="4476750"/>
            <a:ext cx="449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2838450" y="2370138"/>
            <a:ext cx="44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76814" name="Line 14"/>
          <p:cNvSpPr>
            <a:spLocks noChangeShapeType="1"/>
          </p:cNvSpPr>
          <p:nvPr/>
        </p:nvSpPr>
        <p:spPr bwMode="auto">
          <a:xfrm flipV="1">
            <a:off x="1393825" y="5003800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15" name="Line 15"/>
          <p:cNvSpPr>
            <a:spLocks noChangeShapeType="1"/>
          </p:cNvSpPr>
          <p:nvPr/>
        </p:nvSpPr>
        <p:spPr bwMode="auto">
          <a:xfrm>
            <a:off x="1422400" y="2935288"/>
            <a:ext cx="1770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1044575" y="2582863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2</a:t>
            </a:r>
          </a:p>
        </p:txBody>
      </p:sp>
      <p:sp>
        <p:nvSpPr>
          <p:cNvPr id="76817" name="Text Box 17"/>
          <p:cNvSpPr txBox="1">
            <a:spLocks noChangeArrowheads="1"/>
          </p:cNvSpPr>
          <p:nvPr/>
        </p:nvSpPr>
        <p:spPr bwMode="auto">
          <a:xfrm>
            <a:off x="1073150" y="4716463"/>
            <a:ext cx="6524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1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4627563" y="602138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1</a:t>
            </a:r>
          </a:p>
        </p:txBody>
      </p:sp>
      <p:sp>
        <p:nvSpPr>
          <p:cNvPr id="76819" name="Freeform 19"/>
          <p:cNvSpPr>
            <a:spLocks/>
          </p:cNvSpPr>
          <p:nvPr/>
        </p:nvSpPr>
        <p:spPr bwMode="auto">
          <a:xfrm>
            <a:off x="2530475" y="1892300"/>
            <a:ext cx="3943350" cy="3333750"/>
          </a:xfrm>
          <a:custGeom>
            <a:avLst/>
            <a:gdLst>
              <a:gd name="T0" fmla="*/ 0 w 2484"/>
              <a:gd name="T1" fmla="*/ 0 h 2100"/>
              <a:gd name="T2" fmla="*/ 1844754444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20" name="Line 20"/>
          <p:cNvSpPr>
            <a:spLocks noChangeShapeType="1"/>
          </p:cNvSpPr>
          <p:nvPr/>
        </p:nvSpPr>
        <p:spPr bwMode="auto">
          <a:xfrm rot="5400000" flipH="1" flipV="1">
            <a:off x="3990182" y="5484018"/>
            <a:ext cx="14097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21" name="Line 21"/>
          <p:cNvSpPr>
            <a:spLocks noChangeShapeType="1"/>
          </p:cNvSpPr>
          <p:nvPr/>
        </p:nvSpPr>
        <p:spPr bwMode="auto">
          <a:xfrm rot="16200000" flipV="1">
            <a:off x="1031081" y="4363244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6822" name="Text Box 22"/>
          <p:cNvSpPr txBox="1">
            <a:spLocks noChangeArrowheads="1"/>
          </p:cNvSpPr>
          <p:nvPr/>
        </p:nvSpPr>
        <p:spPr bwMode="auto">
          <a:xfrm>
            <a:off x="2798763" y="603408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2</a:t>
            </a:r>
          </a:p>
        </p:txBody>
      </p:sp>
      <p:sp>
        <p:nvSpPr>
          <p:cNvPr id="76823" name="Freeform 23"/>
          <p:cNvSpPr>
            <a:spLocks/>
          </p:cNvSpPr>
          <p:nvPr/>
        </p:nvSpPr>
        <p:spPr bwMode="auto">
          <a:xfrm>
            <a:off x="2832100" y="3016250"/>
            <a:ext cx="1866900" cy="1987550"/>
          </a:xfrm>
          <a:custGeom>
            <a:avLst/>
            <a:gdLst>
              <a:gd name="T0" fmla="*/ 2147483647 w 1176"/>
              <a:gd name="T1" fmla="*/ 2147483647 h 1252"/>
              <a:gd name="T2" fmla="*/ 2147483647 w 1176"/>
              <a:gd name="T3" fmla="*/ 2147483647 h 1252"/>
              <a:gd name="T4" fmla="*/ 2036286198 w 1176"/>
              <a:gd name="T5" fmla="*/ 2147483647 h 1252"/>
              <a:gd name="T6" fmla="*/ 1653222210 w 1176"/>
              <a:gd name="T7" fmla="*/ 2147483647 h 1252"/>
              <a:gd name="T8" fmla="*/ 1391126069 w 1176"/>
              <a:gd name="T9" fmla="*/ 2147483647 h 1252"/>
              <a:gd name="T10" fmla="*/ 1118949307 w 1176"/>
              <a:gd name="T11" fmla="*/ 2147483647 h 1252"/>
              <a:gd name="T12" fmla="*/ 866933787 w 1176"/>
              <a:gd name="T13" fmla="*/ 1874996312 h 1252"/>
              <a:gd name="T14" fmla="*/ 604837447 w 1176"/>
              <a:gd name="T15" fmla="*/ 1461690452 h 1252"/>
              <a:gd name="T16" fmla="*/ 463708756 w 1176"/>
              <a:gd name="T17" fmla="*/ 1179433062 h 1252"/>
              <a:gd name="T18" fmla="*/ 181451224 w 1176"/>
              <a:gd name="T19" fmla="*/ 564514978 h 1252"/>
              <a:gd name="T20" fmla="*/ 0 w 1176"/>
              <a:gd name="T21" fmla="*/ 0 h 12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76"/>
              <a:gd name="T34" fmla="*/ 0 h 1252"/>
              <a:gd name="T35" fmla="*/ 1176 w 1176"/>
              <a:gd name="T36" fmla="*/ 1252 h 12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76" h="1252">
                <a:moveTo>
                  <a:pt x="1176" y="1252"/>
                </a:moveTo>
                <a:cubicBezTo>
                  <a:pt x="1120" y="1238"/>
                  <a:pt x="1065" y="1225"/>
                  <a:pt x="1004" y="1204"/>
                </a:cubicBezTo>
                <a:cubicBezTo>
                  <a:pt x="943" y="1183"/>
                  <a:pt x="866" y="1151"/>
                  <a:pt x="808" y="1124"/>
                </a:cubicBezTo>
                <a:cubicBezTo>
                  <a:pt x="750" y="1097"/>
                  <a:pt x="699" y="1067"/>
                  <a:pt x="656" y="1040"/>
                </a:cubicBezTo>
                <a:cubicBezTo>
                  <a:pt x="613" y="1013"/>
                  <a:pt x="587" y="995"/>
                  <a:pt x="552" y="964"/>
                </a:cubicBezTo>
                <a:cubicBezTo>
                  <a:pt x="517" y="933"/>
                  <a:pt x="479" y="893"/>
                  <a:pt x="444" y="856"/>
                </a:cubicBezTo>
                <a:cubicBezTo>
                  <a:pt x="409" y="819"/>
                  <a:pt x="378" y="790"/>
                  <a:pt x="344" y="744"/>
                </a:cubicBezTo>
                <a:cubicBezTo>
                  <a:pt x="310" y="698"/>
                  <a:pt x="267" y="626"/>
                  <a:pt x="240" y="580"/>
                </a:cubicBezTo>
                <a:cubicBezTo>
                  <a:pt x="213" y="534"/>
                  <a:pt x="212" y="527"/>
                  <a:pt x="184" y="468"/>
                </a:cubicBezTo>
                <a:cubicBezTo>
                  <a:pt x="156" y="409"/>
                  <a:pt x="103" y="302"/>
                  <a:pt x="72" y="224"/>
                </a:cubicBezTo>
                <a:cubicBezTo>
                  <a:pt x="41" y="146"/>
                  <a:pt x="12" y="37"/>
                  <a:pt x="0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graphicFrame>
        <p:nvGraphicFramePr>
          <p:cNvPr id="76842" name="Object 42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99922557"/>
              </p:ext>
            </p:extLst>
          </p:nvPr>
        </p:nvGraphicFramePr>
        <p:xfrm>
          <a:off x="6283325" y="3098800"/>
          <a:ext cx="227647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9" name="Equation" r:id="rId9" imgW="1054080" imgH="482400" progId="Equation.3">
                  <p:embed/>
                </p:oleObj>
              </mc:Choice>
              <mc:Fallback>
                <p:oleObj name="Equation" r:id="rId9" imgW="1054080" imgH="4824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3325" y="3098800"/>
                        <a:ext cx="2276475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1" name="Oval 11"/>
          <p:cNvSpPr>
            <a:spLocks noChangeArrowheads="1"/>
          </p:cNvSpPr>
          <p:nvPr/>
        </p:nvSpPr>
        <p:spPr bwMode="auto">
          <a:xfrm>
            <a:off x="2711450" y="2835275"/>
            <a:ext cx="169863" cy="18097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76824" name="Oval 24"/>
          <p:cNvSpPr>
            <a:spLocks noChangeArrowheads="1"/>
          </p:cNvSpPr>
          <p:nvPr/>
        </p:nvSpPr>
        <p:spPr bwMode="auto">
          <a:xfrm>
            <a:off x="4614863" y="4903788"/>
            <a:ext cx="173037" cy="18732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6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6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6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6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Rugalmas és </a:t>
            </a:r>
            <a:r>
              <a:rPr lang="hu-HU" sz="4000" b="1" dirty="0" err="1" smtClean="0">
                <a:solidFill>
                  <a:schemeClr val="tx1"/>
                </a:solidFill>
              </a:rPr>
              <a:t>adiatermikus</a:t>
            </a:r>
            <a:endParaRPr 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435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sz="2800" b="1" u="sng" smtClean="0"/>
              <a:t>Lehetséges kölcsönhatások</a:t>
            </a:r>
            <a:endParaRPr lang="hu-HU" sz="2800" smtClean="0"/>
          </a:p>
          <a:p>
            <a:pPr eaLnBrk="1" hangingPunct="1">
              <a:buFontTx/>
              <a:buNone/>
            </a:pPr>
            <a:endParaRPr lang="hu-HU" sz="1000" smtClean="0"/>
          </a:p>
          <a:p>
            <a:pPr eaLnBrk="1" hangingPunct="1">
              <a:buFontTx/>
              <a:buNone/>
            </a:pPr>
            <a:r>
              <a:rPr lang="hu-HU" sz="2800" smtClean="0"/>
              <a:t>Csak mechanikai kölcsönhatás lehetséges.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682625" y="3046413"/>
            <a:ext cx="69516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3600" b="1"/>
              <a:t>Adiabatikus rendszer!</a:t>
            </a: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471488" y="4154488"/>
            <a:ext cx="82296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hu-HU" sz="2800" b="1" u="sng"/>
              <a:t>Változó állapotjelzők</a:t>
            </a:r>
          </a:p>
          <a:p>
            <a:pPr>
              <a:spcBef>
                <a:spcPct val="20000"/>
              </a:spcBef>
            </a:pPr>
            <a:endParaRPr lang="hu-HU" sz="1000" b="1" u="sng"/>
          </a:p>
          <a:p>
            <a:pPr>
              <a:spcBef>
                <a:spcPct val="20000"/>
              </a:spcBef>
            </a:pPr>
            <a:r>
              <a:rPr lang="hu-HU" sz="2800"/>
              <a:t>Valamennyi állapotjelző változik.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4000" b="1" smtClean="0">
                <a:solidFill>
                  <a:schemeClr val="tx1"/>
                </a:solidFill>
              </a:rPr>
              <a:t>A termodinamika 1. főtétele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2398713"/>
            <a:ext cx="8159750" cy="742950"/>
          </a:xfrm>
          <a:noFill/>
        </p:spPr>
        <p:txBody>
          <a:bodyPr/>
          <a:lstStyle/>
          <a:p>
            <a:pPr eaLnBrk="1" hangingPunct="1"/>
            <a:r>
              <a:rPr lang="hu-HU" sz="2800" smtClean="0"/>
              <a:t>Adiabatikus állapotváltozás esetén</a:t>
            </a:r>
          </a:p>
        </p:txBody>
      </p:sp>
      <p:graphicFrame>
        <p:nvGraphicFramePr>
          <p:cNvPr id="839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25563" y="3465513"/>
          <a:ext cx="1979612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" name="Egyenlet" r:id="rId3" imgW="431640" imgH="203040" progId="Equation.3">
                  <p:embed/>
                </p:oleObj>
              </mc:Choice>
              <mc:Fallback>
                <p:oleObj name="Egyenlet" r:id="rId3" imgW="43164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3465513"/>
                        <a:ext cx="1979612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3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713288" y="3465513"/>
          <a:ext cx="2747962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Egyenlet" r:id="rId5" imgW="533160" imgH="177480" progId="Equation.3">
                  <p:embed/>
                </p:oleObj>
              </mc:Choice>
              <mc:Fallback>
                <p:oleObj name="Egyenlet" r:id="rId5" imgW="53316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3288" y="3465513"/>
                        <a:ext cx="2747962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215900"/>
            <a:ext cx="8229600" cy="998538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Adiabatikus állapotváltozás ábrázolása</a:t>
            </a:r>
          </a:p>
        </p:txBody>
      </p:sp>
      <p:sp>
        <p:nvSpPr>
          <p:cNvPr id="84995" name="Line 3"/>
          <p:cNvSpPr>
            <a:spLocks noChangeShapeType="1"/>
          </p:cNvSpPr>
          <p:nvPr/>
        </p:nvSpPr>
        <p:spPr bwMode="auto">
          <a:xfrm flipV="1">
            <a:off x="1741488" y="1682750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>
            <a:off x="1727200" y="5921375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1566863" y="1044575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7415213" y="566070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4749800" y="4476750"/>
            <a:ext cx="449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3563938" y="2384425"/>
            <a:ext cx="4492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 flipV="1">
            <a:off x="1393825" y="5003800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>
            <a:off x="1493838" y="2921000"/>
            <a:ext cx="227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830263" y="2582863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2</a:t>
            </a:r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858838" y="4716463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1</a:t>
            </a:r>
          </a:p>
        </p:txBody>
      </p:sp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4627563" y="6021388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1</a:t>
            </a:r>
          </a:p>
        </p:txBody>
      </p:sp>
      <p:sp>
        <p:nvSpPr>
          <p:cNvPr id="85007" name="Freeform 15"/>
          <p:cNvSpPr>
            <a:spLocks/>
          </p:cNvSpPr>
          <p:nvPr/>
        </p:nvSpPr>
        <p:spPr bwMode="auto">
          <a:xfrm>
            <a:off x="2530475" y="1892300"/>
            <a:ext cx="3943350" cy="3333750"/>
          </a:xfrm>
          <a:custGeom>
            <a:avLst/>
            <a:gdLst>
              <a:gd name="T0" fmla="*/ 0 w 2484"/>
              <a:gd name="T1" fmla="*/ 0 h 2100"/>
              <a:gd name="T2" fmla="*/ 1844754444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08" name="Line 16"/>
          <p:cNvSpPr>
            <a:spLocks noChangeShapeType="1"/>
          </p:cNvSpPr>
          <p:nvPr/>
        </p:nvSpPr>
        <p:spPr bwMode="auto">
          <a:xfrm rot="5400000" flipH="1" flipV="1">
            <a:off x="3990182" y="5484018"/>
            <a:ext cx="14097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rot="16200000" flipV="1">
            <a:off x="1772444" y="4363244"/>
            <a:ext cx="354171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10" name="Text Box 18"/>
          <p:cNvSpPr txBox="1">
            <a:spLocks noChangeArrowheads="1"/>
          </p:cNvSpPr>
          <p:nvPr/>
        </p:nvSpPr>
        <p:spPr bwMode="auto">
          <a:xfrm>
            <a:off x="3262313" y="5975350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v</a:t>
            </a:r>
            <a:r>
              <a:rPr lang="hu-HU" sz="2800" b="1" i="1" baseline="-25000"/>
              <a:t>2</a:t>
            </a:r>
          </a:p>
        </p:txBody>
      </p:sp>
      <p:sp>
        <p:nvSpPr>
          <p:cNvPr id="85014" name="Text Box 22"/>
          <p:cNvSpPr txBox="1">
            <a:spLocks noChangeArrowheads="1"/>
          </p:cNvSpPr>
          <p:nvPr/>
        </p:nvSpPr>
        <p:spPr bwMode="auto">
          <a:xfrm>
            <a:off x="6584950" y="4930775"/>
            <a:ext cx="652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T</a:t>
            </a:r>
            <a:r>
              <a:rPr lang="hu-HU" sz="2800" b="1" i="1" baseline="-25000"/>
              <a:t>1</a:t>
            </a:r>
          </a:p>
        </p:txBody>
      </p:sp>
      <p:sp>
        <p:nvSpPr>
          <p:cNvPr id="85015" name="Freeform 23"/>
          <p:cNvSpPr>
            <a:spLocks/>
          </p:cNvSpPr>
          <p:nvPr/>
        </p:nvSpPr>
        <p:spPr bwMode="auto">
          <a:xfrm>
            <a:off x="3067050" y="1325563"/>
            <a:ext cx="3943350" cy="3333750"/>
          </a:xfrm>
          <a:custGeom>
            <a:avLst/>
            <a:gdLst>
              <a:gd name="T0" fmla="*/ 0 w 2484"/>
              <a:gd name="T1" fmla="*/ 0 h 2100"/>
              <a:gd name="T2" fmla="*/ 1844754444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16" name="Text Box 24"/>
          <p:cNvSpPr txBox="1">
            <a:spLocks noChangeArrowheads="1"/>
          </p:cNvSpPr>
          <p:nvPr/>
        </p:nvSpPr>
        <p:spPr bwMode="auto">
          <a:xfrm>
            <a:off x="7107238" y="4321175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T</a:t>
            </a:r>
            <a:r>
              <a:rPr lang="hu-HU" sz="2800" b="1" i="1" baseline="-25000"/>
              <a:t>2</a:t>
            </a:r>
          </a:p>
        </p:txBody>
      </p:sp>
      <p:sp>
        <p:nvSpPr>
          <p:cNvPr id="85018" name="Freeform 26"/>
          <p:cNvSpPr>
            <a:spLocks/>
          </p:cNvSpPr>
          <p:nvPr/>
        </p:nvSpPr>
        <p:spPr bwMode="auto">
          <a:xfrm>
            <a:off x="3562350" y="3009900"/>
            <a:ext cx="1136650" cy="1987550"/>
          </a:xfrm>
          <a:custGeom>
            <a:avLst/>
            <a:gdLst>
              <a:gd name="T0" fmla="*/ 1804432053 w 716"/>
              <a:gd name="T1" fmla="*/ 2147483647 h 1252"/>
              <a:gd name="T2" fmla="*/ 685482465 w 716"/>
              <a:gd name="T3" fmla="*/ 1925399418 h 1252"/>
              <a:gd name="T4" fmla="*/ 0 w 716"/>
              <a:gd name="T5" fmla="*/ 0 h 1252"/>
              <a:gd name="T6" fmla="*/ 0 60000 65536"/>
              <a:gd name="T7" fmla="*/ 0 60000 65536"/>
              <a:gd name="T8" fmla="*/ 0 60000 65536"/>
              <a:gd name="T9" fmla="*/ 0 w 716"/>
              <a:gd name="T10" fmla="*/ 0 h 1252"/>
              <a:gd name="T11" fmla="*/ 716 w 716"/>
              <a:gd name="T12" fmla="*/ 1252 h 12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16" h="1252">
                <a:moveTo>
                  <a:pt x="716" y="1252"/>
                </a:moveTo>
                <a:cubicBezTo>
                  <a:pt x="553" y="1112"/>
                  <a:pt x="391" y="973"/>
                  <a:pt x="272" y="764"/>
                </a:cubicBezTo>
                <a:cubicBezTo>
                  <a:pt x="153" y="555"/>
                  <a:pt x="76" y="277"/>
                  <a:pt x="0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5019" name="AutoShape 27"/>
          <p:cNvSpPr>
            <a:spLocks noChangeArrowheads="1"/>
          </p:cNvSpPr>
          <p:nvPr/>
        </p:nvSpPr>
        <p:spPr bwMode="auto">
          <a:xfrm>
            <a:off x="5199062" y="1277938"/>
            <a:ext cx="3335337" cy="1390650"/>
          </a:xfrm>
          <a:prstGeom prst="wedgeRoundRectCallout">
            <a:avLst>
              <a:gd name="adj1" fmla="val -88235"/>
              <a:gd name="adj2" fmla="val 15504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000"/>
              <a:t>Mi az összefüggés az állapotjelzők között ilyen esetben? Mi az egyenlete az </a:t>
            </a:r>
            <a:r>
              <a:rPr lang="hu-HU" sz="2000" b="1"/>
              <a:t>adiabatának</a:t>
            </a:r>
            <a:r>
              <a:rPr lang="hu-HU" sz="2000"/>
              <a:t>?</a:t>
            </a:r>
          </a:p>
        </p:txBody>
      </p:sp>
      <p:sp>
        <p:nvSpPr>
          <p:cNvPr id="84999" name="Oval 7"/>
          <p:cNvSpPr>
            <a:spLocks noChangeArrowheads="1"/>
          </p:cNvSpPr>
          <p:nvPr/>
        </p:nvSpPr>
        <p:spPr bwMode="auto">
          <a:xfrm>
            <a:off x="3467100" y="2836863"/>
            <a:ext cx="169863" cy="18097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85012" name="Oval 20"/>
          <p:cNvSpPr>
            <a:spLocks noChangeArrowheads="1"/>
          </p:cNvSpPr>
          <p:nvPr/>
        </p:nvSpPr>
        <p:spPr bwMode="auto">
          <a:xfrm>
            <a:off x="4614863" y="4903788"/>
            <a:ext cx="173037" cy="1873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5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5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5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5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5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8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85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8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85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85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85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nimBg="1"/>
      <p:bldP spid="84996" grpId="0" animBg="1"/>
      <p:bldP spid="84997" grpId="0"/>
      <p:bldP spid="84998" grpId="0"/>
      <p:bldP spid="85000" grpId="0"/>
      <p:bldP spid="85001" grpId="0"/>
      <p:bldP spid="85002" grpId="0" animBg="1"/>
      <p:bldP spid="85003" grpId="0" animBg="1"/>
      <p:bldP spid="85004" grpId="0"/>
      <p:bldP spid="85005" grpId="0"/>
      <p:bldP spid="85006" grpId="0"/>
      <p:bldP spid="85007" grpId="0" animBg="1"/>
      <p:bldP spid="85008" grpId="0" animBg="1"/>
      <p:bldP spid="85009" grpId="0" animBg="1"/>
      <p:bldP spid="85010" grpId="0"/>
      <p:bldP spid="85014" grpId="0"/>
      <p:bldP spid="85014" grpId="1"/>
      <p:bldP spid="85015" grpId="0" animBg="1"/>
      <p:bldP spid="85016" grpId="0"/>
      <p:bldP spid="85018" grpId="0" animBg="1"/>
      <p:bldP spid="85019" grpId="0" animBg="1"/>
      <p:bldP spid="84999" grpId="0" animBg="1"/>
      <p:bldP spid="850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14350" y="203200"/>
            <a:ext cx="8229600" cy="708025"/>
          </a:xfrm>
          <a:noFill/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Az általános gáztörvény</a:t>
            </a:r>
          </a:p>
        </p:txBody>
      </p:sp>
      <p:graphicFrame>
        <p:nvGraphicFramePr>
          <p:cNvPr id="86049" name="Object 3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7459663" y="1008063"/>
          <a:ext cx="117633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3" name="Egyenlet" r:id="rId3" imgW="571320" imgH="431640" progId="Equation.3">
                  <p:embed/>
                </p:oleObj>
              </mc:Choice>
              <mc:Fallback>
                <p:oleObj name="Egyenlet" r:id="rId3" imgW="571320" imgH="43164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9663" y="1008063"/>
                        <a:ext cx="1176337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1" name="Object 3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646488" y="1054100"/>
          <a:ext cx="316071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4" name="Egyenlet" r:id="rId5" imgW="876240" imgH="228600" progId="Equation.3">
                  <p:embed/>
                </p:oleObj>
              </mc:Choice>
              <mc:Fallback>
                <p:oleObj name="Egyenlet" r:id="rId5" imgW="876240" imgH="2286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488" y="1054100"/>
                        <a:ext cx="3160712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3" name="Object 3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989388" y="2001838"/>
          <a:ext cx="2727325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5" name="Egyenlet" r:id="rId7" imgW="1269720" imgH="431640" progId="Equation.3">
                  <p:embed/>
                </p:oleObj>
              </mc:Choice>
              <mc:Fallback>
                <p:oleObj name="Egyenlet" r:id="rId7" imgW="1269720" imgH="43164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2001838"/>
                        <a:ext cx="2727325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46" name="Text Box 30"/>
          <p:cNvSpPr txBox="1">
            <a:spLocks noChangeArrowheads="1"/>
          </p:cNvSpPr>
          <p:nvPr/>
        </p:nvSpPr>
        <p:spPr bwMode="auto">
          <a:xfrm>
            <a:off x="3641725" y="3875088"/>
            <a:ext cx="508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X</a:t>
            </a:r>
          </a:p>
        </p:txBody>
      </p:sp>
      <p:graphicFrame>
        <p:nvGraphicFramePr>
          <p:cNvPr id="86055" name="Object 3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6051550" y="3163888"/>
          <a:ext cx="26384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6" name="Egyenlet" r:id="rId9" imgW="939600" imgH="393480" progId="Equation.3">
                  <p:embed/>
                </p:oleObj>
              </mc:Choice>
              <mc:Fallback>
                <p:oleObj name="Egyenlet" r:id="rId9" imgW="939600" imgH="39348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1550" y="3163888"/>
                        <a:ext cx="26384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912813" y="1044575"/>
            <a:ext cx="7154862" cy="5495925"/>
            <a:chOff x="575" y="658"/>
            <a:chExt cx="4507" cy="3462"/>
          </a:xfrm>
        </p:grpSpPr>
        <p:sp>
          <p:nvSpPr>
            <p:cNvPr id="12300" name="Text Box 6"/>
            <p:cNvSpPr txBox="1">
              <a:spLocks noChangeArrowheads="1"/>
            </p:cNvSpPr>
            <p:nvPr/>
          </p:nvSpPr>
          <p:spPr bwMode="auto">
            <a:xfrm>
              <a:off x="4671" y="3501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v</a:t>
              </a:r>
            </a:p>
          </p:txBody>
        </p:sp>
        <p:grpSp>
          <p:nvGrpSpPr>
            <p:cNvPr id="12301" name="Group 41"/>
            <p:cNvGrpSpPr>
              <a:grpSpLocks/>
            </p:cNvGrpSpPr>
            <p:nvPr/>
          </p:nvGrpSpPr>
          <p:grpSpPr bwMode="auto">
            <a:xfrm>
              <a:off x="575" y="658"/>
              <a:ext cx="4313" cy="3462"/>
              <a:chOff x="575" y="658"/>
              <a:chExt cx="4313" cy="3462"/>
            </a:xfrm>
          </p:grpSpPr>
          <p:sp>
            <p:nvSpPr>
              <p:cNvPr id="12302" name="Line 3"/>
              <p:cNvSpPr>
                <a:spLocks noChangeShapeType="1"/>
              </p:cNvSpPr>
              <p:nvPr/>
            </p:nvSpPr>
            <p:spPr bwMode="auto">
              <a:xfrm flipV="1">
                <a:off x="1097" y="1060"/>
                <a:ext cx="0" cy="2688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03" name="Line 4"/>
              <p:cNvSpPr>
                <a:spLocks noChangeShapeType="1"/>
              </p:cNvSpPr>
              <p:nvPr/>
            </p:nvSpPr>
            <p:spPr bwMode="auto">
              <a:xfrm>
                <a:off x="1088" y="3730"/>
                <a:ext cx="3474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04" name="Text Box 5"/>
              <p:cNvSpPr txBox="1">
                <a:spLocks noChangeArrowheads="1"/>
              </p:cNvSpPr>
              <p:nvPr/>
            </p:nvSpPr>
            <p:spPr bwMode="auto">
              <a:xfrm>
                <a:off x="987" y="658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p</a:t>
                </a:r>
              </a:p>
            </p:txBody>
          </p:sp>
          <p:sp>
            <p:nvSpPr>
              <p:cNvPr id="12305" name="Text Box 8"/>
              <p:cNvSpPr txBox="1">
                <a:spLocks noChangeArrowheads="1"/>
              </p:cNvSpPr>
              <p:nvPr/>
            </p:nvSpPr>
            <p:spPr bwMode="auto">
              <a:xfrm>
                <a:off x="2992" y="2820"/>
                <a:ext cx="28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1</a:t>
                </a:r>
              </a:p>
            </p:txBody>
          </p:sp>
          <p:sp>
            <p:nvSpPr>
              <p:cNvPr id="12306" name="Text Box 9"/>
              <p:cNvSpPr txBox="1">
                <a:spLocks noChangeArrowheads="1"/>
              </p:cNvSpPr>
              <p:nvPr/>
            </p:nvSpPr>
            <p:spPr bwMode="auto">
              <a:xfrm>
                <a:off x="2245" y="1502"/>
                <a:ext cx="28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2</a:t>
                </a:r>
              </a:p>
            </p:txBody>
          </p:sp>
          <p:sp>
            <p:nvSpPr>
              <p:cNvPr id="12307" name="Line 10"/>
              <p:cNvSpPr>
                <a:spLocks noChangeShapeType="1"/>
              </p:cNvSpPr>
              <p:nvPr/>
            </p:nvSpPr>
            <p:spPr bwMode="auto">
              <a:xfrm flipV="1">
                <a:off x="878" y="3152"/>
                <a:ext cx="2231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08" name="Line 11"/>
              <p:cNvSpPr>
                <a:spLocks noChangeShapeType="1"/>
              </p:cNvSpPr>
              <p:nvPr/>
            </p:nvSpPr>
            <p:spPr bwMode="auto">
              <a:xfrm>
                <a:off x="941" y="1840"/>
                <a:ext cx="14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09" name="Text Box 12"/>
              <p:cNvSpPr txBox="1">
                <a:spLocks noChangeArrowheads="1"/>
              </p:cNvSpPr>
              <p:nvPr/>
            </p:nvSpPr>
            <p:spPr bwMode="auto">
              <a:xfrm>
                <a:off x="658" y="1627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p</a:t>
                </a:r>
                <a:r>
                  <a:rPr lang="hu-HU" sz="2800" b="1" i="1" baseline="-25000"/>
                  <a:t>2</a:t>
                </a:r>
              </a:p>
            </p:txBody>
          </p:sp>
          <p:sp>
            <p:nvSpPr>
              <p:cNvPr id="12310" name="Text Box 13"/>
              <p:cNvSpPr txBox="1">
                <a:spLocks noChangeArrowheads="1"/>
              </p:cNvSpPr>
              <p:nvPr/>
            </p:nvSpPr>
            <p:spPr bwMode="auto">
              <a:xfrm>
                <a:off x="676" y="2971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p</a:t>
                </a:r>
                <a:r>
                  <a:rPr lang="hu-HU" sz="2800" b="1" i="1" baseline="-25000"/>
                  <a:t>1</a:t>
                </a:r>
              </a:p>
            </p:txBody>
          </p:sp>
          <p:sp>
            <p:nvSpPr>
              <p:cNvPr id="12311" name="Text Box 14"/>
              <p:cNvSpPr txBox="1">
                <a:spLocks noChangeArrowheads="1"/>
              </p:cNvSpPr>
              <p:nvPr/>
            </p:nvSpPr>
            <p:spPr bwMode="auto">
              <a:xfrm>
                <a:off x="2915" y="3793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v</a:t>
                </a:r>
                <a:r>
                  <a:rPr lang="hu-HU" sz="2800" b="1" i="1" baseline="-25000"/>
                  <a:t>1</a:t>
                </a:r>
              </a:p>
            </p:txBody>
          </p:sp>
          <p:sp>
            <p:nvSpPr>
              <p:cNvPr id="12312" name="Freeform 15"/>
              <p:cNvSpPr>
                <a:spLocks/>
              </p:cNvSpPr>
              <p:nvPr/>
            </p:nvSpPr>
            <p:spPr bwMode="auto">
              <a:xfrm>
                <a:off x="1594" y="1192"/>
                <a:ext cx="2484" cy="2100"/>
              </a:xfrm>
              <a:custGeom>
                <a:avLst/>
                <a:gdLst>
                  <a:gd name="T0" fmla="*/ 0 w 2484"/>
                  <a:gd name="T1" fmla="*/ 0 h 2100"/>
                  <a:gd name="T2" fmla="*/ 732 w 2484"/>
                  <a:gd name="T3" fmla="*/ 1656 h 2100"/>
                  <a:gd name="T4" fmla="*/ 2484 w 2484"/>
                  <a:gd name="T5" fmla="*/ 2100 h 2100"/>
                  <a:gd name="T6" fmla="*/ 0 60000 65536"/>
                  <a:gd name="T7" fmla="*/ 0 60000 65536"/>
                  <a:gd name="T8" fmla="*/ 0 60000 65536"/>
                  <a:gd name="T9" fmla="*/ 0 w 2484"/>
                  <a:gd name="T10" fmla="*/ 0 h 2100"/>
                  <a:gd name="T11" fmla="*/ 2484 w 2484"/>
                  <a:gd name="T12" fmla="*/ 2100 h 21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84" h="2100">
                    <a:moveTo>
                      <a:pt x="0" y="0"/>
                    </a:moveTo>
                    <a:cubicBezTo>
                      <a:pt x="159" y="653"/>
                      <a:pt x="318" y="1306"/>
                      <a:pt x="732" y="1656"/>
                    </a:cubicBezTo>
                    <a:cubicBezTo>
                      <a:pt x="1146" y="2006"/>
                      <a:pt x="1815" y="2053"/>
                      <a:pt x="2484" y="210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13" name="Line 16"/>
              <p:cNvSpPr>
                <a:spLocks noChangeShapeType="1"/>
              </p:cNvSpPr>
              <p:nvPr/>
            </p:nvSpPr>
            <p:spPr bwMode="auto">
              <a:xfrm rot="5400000" flipH="1" flipV="1">
                <a:off x="2514" y="3454"/>
                <a:ext cx="888" cy="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14" name="Line 17"/>
              <p:cNvSpPr>
                <a:spLocks noChangeShapeType="1"/>
              </p:cNvSpPr>
              <p:nvPr/>
            </p:nvSpPr>
            <p:spPr bwMode="auto">
              <a:xfrm rot="16200000" flipV="1">
                <a:off x="1116" y="2749"/>
                <a:ext cx="2231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15" name="Text Box 18"/>
              <p:cNvSpPr txBox="1">
                <a:spLocks noChangeArrowheads="1"/>
              </p:cNvSpPr>
              <p:nvPr/>
            </p:nvSpPr>
            <p:spPr bwMode="auto">
              <a:xfrm>
                <a:off x="2055" y="3764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v</a:t>
                </a:r>
                <a:r>
                  <a:rPr lang="hu-HU" sz="2800" b="1" i="1" baseline="-25000"/>
                  <a:t>2</a:t>
                </a:r>
              </a:p>
            </p:txBody>
          </p:sp>
          <p:sp>
            <p:nvSpPr>
              <p:cNvPr id="12316" name="Text Box 19"/>
              <p:cNvSpPr txBox="1">
                <a:spLocks noChangeArrowheads="1"/>
              </p:cNvSpPr>
              <p:nvPr/>
            </p:nvSpPr>
            <p:spPr bwMode="auto">
              <a:xfrm>
                <a:off x="4148" y="3106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T</a:t>
                </a:r>
                <a:r>
                  <a:rPr lang="hu-HU" sz="2800" b="1" i="1" baseline="-25000"/>
                  <a:t>1</a:t>
                </a:r>
              </a:p>
            </p:txBody>
          </p:sp>
          <p:sp>
            <p:nvSpPr>
              <p:cNvPr id="12317" name="Freeform 20"/>
              <p:cNvSpPr>
                <a:spLocks/>
              </p:cNvSpPr>
              <p:nvPr/>
            </p:nvSpPr>
            <p:spPr bwMode="auto">
              <a:xfrm>
                <a:off x="1932" y="835"/>
                <a:ext cx="2484" cy="2100"/>
              </a:xfrm>
              <a:custGeom>
                <a:avLst/>
                <a:gdLst>
                  <a:gd name="T0" fmla="*/ 0 w 2484"/>
                  <a:gd name="T1" fmla="*/ 0 h 2100"/>
                  <a:gd name="T2" fmla="*/ 732 w 2484"/>
                  <a:gd name="T3" fmla="*/ 1656 h 2100"/>
                  <a:gd name="T4" fmla="*/ 2484 w 2484"/>
                  <a:gd name="T5" fmla="*/ 2100 h 2100"/>
                  <a:gd name="T6" fmla="*/ 0 60000 65536"/>
                  <a:gd name="T7" fmla="*/ 0 60000 65536"/>
                  <a:gd name="T8" fmla="*/ 0 60000 65536"/>
                  <a:gd name="T9" fmla="*/ 0 w 2484"/>
                  <a:gd name="T10" fmla="*/ 0 h 2100"/>
                  <a:gd name="T11" fmla="*/ 2484 w 2484"/>
                  <a:gd name="T12" fmla="*/ 2100 h 21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84" h="2100">
                    <a:moveTo>
                      <a:pt x="0" y="0"/>
                    </a:moveTo>
                    <a:cubicBezTo>
                      <a:pt x="159" y="653"/>
                      <a:pt x="318" y="1306"/>
                      <a:pt x="732" y="1656"/>
                    </a:cubicBezTo>
                    <a:cubicBezTo>
                      <a:pt x="1146" y="2006"/>
                      <a:pt x="1815" y="2053"/>
                      <a:pt x="2484" y="210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18" name="Text Box 21"/>
              <p:cNvSpPr txBox="1">
                <a:spLocks noChangeArrowheads="1"/>
              </p:cNvSpPr>
              <p:nvPr/>
            </p:nvSpPr>
            <p:spPr bwMode="auto">
              <a:xfrm>
                <a:off x="4477" y="2722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T</a:t>
                </a:r>
                <a:r>
                  <a:rPr lang="hu-HU" sz="2800" b="1" i="1" baseline="-25000"/>
                  <a:t>2</a:t>
                </a:r>
              </a:p>
            </p:txBody>
          </p:sp>
          <p:sp>
            <p:nvSpPr>
              <p:cNvPr id="12319" name="Oval 23"/>
              <p:cNvSpPr>
                <a:spLocks noChangeArrowheads="1"/>
              </p:cNvSpPr>
              <p:nvPr/>
            </p:nvSpPr>
            <p:spPr bwMode="auto">
              <a:xfrm>
                <a:off x="2905" y="3089"/>
                <a:ext cx="109" cy="118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12320" name="Line 31"/>
              <p:cNvSpPr>
                <a:spLocks noChangeShapeType="1"/>
              </p:cNvSpPr>
              <p:nvPr/>
            </p:nvSpPr>
            <p:spPr bwMode="auto">
              <a:xfrm flipH="1">
                <a:off x="896" y="2752"/>
                <a:ext cx="14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321" name="Text Box 32"/>
              <p:cNvSpPr txBox="1">
                <a:spLocks noChangeArrowheads="1"/>
              </p:cNvSpPr>
              <p:nvPr/>
            </p:nvSpPr>
            <p:spPr bwMode="auto">
              <a:xfrm>
                <a:off x="575" y="2550"/>
                <a:ext cx="41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hu-HU" sz="2800" b="1" i="1"/>
                  <a:t>p</a:t>
                </a:r>
                <a:r>
                  <a:rPr lang="hu-HU" sz="2800" b="1" i="1" baseline="-25000"/>
                  <a:t>x</a:t>
                </a:r>
              </a:p>
            </p:txBody>
          </p:sp>
          <p:sp>
            <p:nvSpPr>
              <p:cNvPr id="12322" name="Oval 7"/>
              <p:cNvSpPr>
                <a:spLocks noChangeArrowheads="1"/>
              </p:cNvSpPr>
              <p:nvPr/>
            </p:nvSpPr>
            <p:spPr bwMode="auto">
              <a:xfrm>
                <a:off x="2176" y="1785"/>
                <a:ext cx="107" cy="11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</p:grpSp>
      </p:grpSp>
      <p:sp>
        <p:nvSpPr>
          <p:cNvPr id="86045" name="Line 29"/>
          <p:cNvSpPr>
            <a:spLocks noChangeShapeType="1"/>
          </p:cNvSpPr>
          <p:nvPr/>
        </p:nvSpPr>
        <p:spPr bwMode="auto">
          <a:xfrm flipH="1" flipV="1">
            <a:off x="3543300" y="3024188"/>
            <a:ext cx="0" cy="1262062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6043" name="Freeform 27"/>
          <p:cNvSpPr>
            <a:spLocks/>
          </p:cNvSpPr>
          <p:nvPr/>
        </p:nvSpPr>
        <p:spPr bwMode="auto">
          <a:xfrm>
            <a:off x="3586163" y="4424363"/>
            <a:ext cx="1023937" cy="547687"/>
          </a:xfrm>
          <a:custGeom>
            <a:avLst/>
            <a:gdLst>
              <a:gd name="T0" fmla="*/ 1499923991 w 699"/>
              <a:gd name="T1" fmla="*/ 826339080 h 363"/>
              <a:gd name="T2" fmla="*/ 1094364513 w 699"/>
              <a:gd name="T3" fmla="*/ 696583888 h 363"/>
              <a:gd name="T4" fmla="*/ 688806318 w 699"/>
              <a:gd name="T5" fmla="*/ 519023219 h 363"/>
              <a:gd name="T6" fmla="*/ 334746806 w 699"/>
              <a:gd name="T7" fmla="*/ 293658298 h 363"/>
              <a:gd name="T8" fmla="*/ 102998697 w 699"/>
              <a:gd name="T9" fmla="*/ 102438605 h 363"/>
              <a:gd name="T10" fmla="*/ 0 w 699"/>
              <a:gd name="T11" fmla="*/ 0 h 3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99"/>
              <a:gd name="T19" fmla="*/ 0 h 363"/>
              <a:gd name="T20" fmla="*/ 699 w 699"/>
              <a:gd name="T21" fmla="*/ 363 h 3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99" h="363">
                <a:moveTo>
                  <a:pt x="699" y="363"/>
                </a:moveTo>
                <a:cubicBezTo>
                  <a:pt x="636" y="345"/>
                  <a:pt x="573" y="328"/>
                  <a:pt x="510" y="306"/>
                </a:cubicBezTo>
                <a:cubicBezTo>
                  <a:pt x="447" y="284"/>
                  <a:pt x="380" y="257"/>
                  <a:pt x="321" y="228"/>
                </a:cubicBezTo>
                <a:cubicBezTo>
                  <a:pt x="262" y="199"/>
                  <a:pt x="201" y="159"/>
                  <a:pt x="156" y="129"/>
                </a:cubicBezTo>
                <a:cubicBezTo>
                  <a:pt x="111" y="99"/>
                  <a:pt x="74" y="67"/>
                  <a:pt x="48" y="45"/>
                </a:cubicBezTo>
                <a:cubicBezTo>
                  <a:pt x="22" y="23"/>
                  <a:pt x="11" y="11"/>
                  <a:pt x="0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6044" name="Oval 28"/>
          <p:cNvSpPr>
            <a:spLocks noChangeArrowheads="1"/>
          </p:cNvSpPr>
          <p:nvPr/>
        </p:nvSpPr>
        <p:spPr bwMode="auto">
          <a:xfrm>
            <a:off x="3467100" y="4295775"/>
            <a:ext cx="161925" cy="15716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6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6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6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6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6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6" grpId="0"/>
      <p:bldP spid="86045" grpId="0" animBg="1"/>
      <p:bldP spid="86043" grpId="0" animBg="1"/>
      <p:bldP spid="860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Általános gáztörvény</a:t>
            </a:r>
          </a:p>
        </p:txBody>
      </p:sp>
      <p:graphicFrame>
        <p:nvGraphicFramePr>
          <p:cNvPr id="9216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382838" y="1385888"/>
          <a:ext cx="3984625" cy="163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gyenlet" r:id="rId3" imgW="1117440" imgH="457200" progId="Equation.3">
                  <p:embed/>
                </p:oleObj>
              </mc:Choice>
              <mc:Fallback>
                <p:oleObj name="Egyenlet" r:id="rId3" imgW="111744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838" y="1385888"/>
                        <a:ext cx="3984625" cy="163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277813" y="3452813"/>
            <a:ext cx="8605837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 dirty="0"/>
              <a:t>R</a:t>
            </a:r>
            <a:r>
              <a:rPr lang="hu-HU" sz="2800" dirty="0"/>
              <a:t> anyagi jellemző, a specifikus gázállandó</a:t>
            </a:r>
          </a:p>
          <a:p>
            <a:pPr algn="ctr" eaLnBrk="1" hangingPunct="1">
              <a:spcBef>
                <a:spcPct val="50000"/>
              </a:spcBef>
            </a:pPr>
            <a:r>
              <a:rPr lang="hu-HU" sz="2800" b="1" dirty="0"/>
              <a:t>1 </a:t>
            </a:r>
            <a:r>
              <a:rPr lang="hu-HU" sz="2800" b="1" i="1" dirty="0"/>
              <a:t>kg</a:t>
            </a:r>
            <a:r>
              <a:rPr lang="hu-HU" sz="2800" b="1" dirty="0"/>
              <a:t> gáz 1 </a:t>
            </a:r>
            <a:r>
              <a:rPr lang="hu-HU" sz="2800" b="1" i="1" dirty="0" err="1"/>
              <a:t>K</a:t>
            </a:r>
            <a:r>
              <a:rPr lang="hu-HU" sz="2800" b="1" dirty="0" err="1"/>
              <a:t>-nel</a:t>
            </a:r>
            <a:r>
              <a:rPr lang="hu-HU" sz="2800" b="1" dirty="0"/>
              <a:t> történő hőmérsékletváltozásához tartozó terjeszkedési munka.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2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382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A Mayer-egyenlet</a:t>
            </a:r>
          </a:p>
        </p:txBody>
      </p:sp>
      <p:graphicFrame>
        <p:nvGraphicFramePr>
          <p:cNvPr id="144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326261"/>
              </p:ext>
            </p:extLst>
          </p:nvPr>
        </p:nvGraphicFramePr>
        <p:xfrm>
          <a:off x="1568450" y="1927225"/>
          <a:ext cx="596106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2" name="Equation" r:id="rId3" imgW="2222280" imgH="228600" progId="Equation.3">
                  <p:embed/>
                </p:oleObj>
              </mc:Choice>
              <mc:Fallback>
                <p:oleObj name="Equation" r:id="rId3" imgW="22222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1927225"/>
                        <a:ext cx="5961063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88" name="Text Box 4"/>
          <p:cNvSpPr txBox="1">
            <a:spLocks noChangeArrowheads="1"/>
          </p:cNvSpPr>
          <p:nvPr/>
        </p:nvSpPr>
        <p:spPr bwMode="auto">
          <a:xfrm>
            <a:off x="2570163" y="1289050"/>
            <a:ext cx="3482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Az 1. főtételből</a:t>
            </a:r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1857375" y="2627313"/>
            <a:ext cx="5543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Mivel </a:t>
            </a:r>
            <a:r>
              <a:rPr lang="hu-HU" sz="2800" i="1"/>
              <a:t>p=áll.</a:t>
            </a:r>
            <a:r>
              <a:rPr lang="hu-HU" sz="2800"/>
              <a:t> esetben</a:t>
            </a:r>
          </a:p>
        </p:txBody>
      </p:sp>
      <p:graphicFrame>
        <p:nvGraphicFramePr>
          <p:cNvPr id="144390" name="Object 6"/>
          <p:cNvGraphicFramePr>
            <a:graphicFrameLocks noChangeAspect="1"/>
          </p:cNvGraphicFramePr>
          <p:nvPr/>
        </p:nvGraphicFramePr>
        <p:xfrm>
          <a:off x="3443288" y="3233738"/>
          <a:ext cx="2181225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3" name="Egyenlet" r:id="rId5" imgW="812520" imgH="241200" progId="Equation.3">
                  <p:embed/>
                </p:oleObj>
              </mc:Choice>
              <mc:Fallback>
                <p:oleObj name="Egyenlet" r:id="rId5" imgW="81252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288" y="3233738"/>
                        <a:ext cx="2181225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1" name="Object 7"/>
          <p:cNvGraphicFramePr>
            <a:graphicFrameLocks noChangeAspect="1"/>
          </p:cNvGraphicFramePr>
          <p:nvPr/>
        </p:nvGraphicFramePr>
        <p:xfrm>
          <a:off x="2632075" y="5114925"/>
          <a:ext cx="374650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4" name="Egyenlet" r:id="rId7" imgW="1396800" imgH="241200" progId="Equation.3">
                  <p:embed/>
                </p:oleObj>
              </mc:Choice>
              <mc:Fallback>
                <p:oleObj name="Egyenlet" r:id="rId7" imgW="139680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5114925"/>
                        <a:ext cx="374650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92" name="Text Box 8"/>
          <p:cNvSpPr txBox="1">
            <a:spLocks noChangeArrowheads="1"/>
          </p:cNvSpPr>
          <p:nvPr/>
        </p:nvSpPr>
        <p:spPr bwMode="auto">
          <a:xfrm>
            <a:off x="392113" y="3846513"/>
            <a:ext cx="84804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és az általános gáztörvény differenciális alakjából</a:t>
            </a:r>
          </a:p>
        </p:txBody>
      </p:sp>
      <p:graphicFrame>
        <p:nvGraphicFramePr>
          <p:cNvPr id="144393" name="Object 9"/>
          <p:cNvGraphicFramePr>
            <a:graphicFrameLocks noChangeAspect="1"/>
          </p:cNvGraphicFramePr>
          <p:nvPr/>
        </p:nvGraphicFramePr>
        <p:xfrm>
          <a:off x="3284538" y="4410075"/>
          <a:ext cx="25558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5" name="Egyenlet" r:id="rId9" imgW="952200" imgH="203040" progId="Equation.3">
                  <p:embed/>
                </p:oleObj>
              </mc:Choice>
              <mc:Fallback>
                <p:oleObj name="Egyenlet" r:id="rId9" imgW="95220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4538" y="4410075"/>
                        <a:ext cx="25558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4" name="Object 10"/>
          <p:cNvGraphicFramePr>
            <a:graphicFrameLocks noChangeAspect="1"/>
          </p:cNvGraphicFramePr>
          <p:nvPr/>
        </p:nvGraphicFramePr>
        <p:xfrm>
          <a:off x="2495550" y="1397000"/>
          <a:ext cx="43053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6" name="Egyenlet" r:id="rId11" imgW="749160" imgH="241200" progId="Equation.3">
                  <p:embed/>
                </p:oleObj>
              </mc:Choice>
              <mc:Fallback>
                <p:oleObj name="Egyenlet" r:id="rId11" imgW="749160" imgH="24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1397000"/>
                        <a:ext cx="43053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437833" y="3175953"/>
            <a:ext cx="8233727" cy="1200329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pPr algn="just"/>
            <a:r>
              <a:rPr lang="hu-HU" sz="2400" dirty="0" smtClean="0"/>
              <a:t>Az ideális gáz állandó nyomáson és állandó térfogaton vett fajhőjének különbsége a gáz specifikus gázállandójával egyenlő.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44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8" grpId="0"/>
      <p:bldP spid="144388" grpId="1"/>
      <p:bldP spid="144389" grpId="0"/>
      <p:bldP spid="144389" grpId="1"/>
      <p:bldP spid="144392" grpId="0"/>
      <p:bldP spid="144392" grpId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chemeClr val="tx1"/>
                </a:solidFill>
              </a:rPr>
              <a:t>Az univerzális gázállandó</a:t>
            </a:r>
          </a:p>
        </p:txBody>
      </p:sp>
      <p:graphicFrame>
        <p:nvGraphicFramePr>
          <p:cNvPr id="94215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546100" y="4135438"/>
          <a:ext cx="51689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" name="Egyenlet" r:id="rId3" imgW="1968480" imgH="419040" progId="Equation.3">
                  <p:embed/>
                </p:oleObj>
              </mc:Choice>
              <mc:Fallback>
                <p:oleObj name="Egyenlet" r:id="rId3" imgW="1968480" imgH="419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4135438"/>
                        <a:ext cx="516890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355918" y="1449705"/>
            <a:ext cx="8418512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 dirty="0"/>
              <a:t>Az általános gáztörvényt 1 </a:t>
            </a:r>
            <a:r>
              <a:rPr lang="hu-HU" sz="2800" i="1" dirty="0" err="1"/>
              <a:t>mól</a:t>
            </a:r>
            <a:r>
              <a:rPr lang="hu-HU" sz="2800" dirty="0" err="1"/>
              <a:t>-nyi</a:t>
            </a:r>
            <a:r>
              <a:rPr lang="hu-HU" sz="2800" dirty="0"/>
              <a:t> mennyiségre alkalmazva és tudva, hogy az 1 </a:t>
            </a:r>
            <a:r>
              <a:rPr lang="hu-HU" sz="2800" i="1" dirty="0" err="1"/>
              <a:t>mól</a:t>
            </a:r>
            <a:r>
              <a:rPr lang="hu-HU" sz="2800" dirty="0" err="1"/>
              <a:t>-nyi</a:t>
            </a:r>
            <a:r>
              <a:rPr lang="hu-HU" sz="2800" dirty="0"/>
              <a:t> mennyiség térfogata minden gáz esetében ugyanakkora, azonos nyomás és hőmérséklet esetén, nevezetesen a normál állapotban 22,41 </a:t>
            </a:r>
            <a:r>
              <a:rPr lang="hu-HU" sz="2800" i="1" dirty="0"/>
              <a:t>m</a:t>
            </a:r>
            <a:r>
              <a:rPr lang="hu-HU" sz="2800" i="1" baseline="30000" dirty="0"/>
              <a:t>3</a:t>
            </a:r>
            <a:r>
              <a:rPr lang="hu-HU" sz="2800" dirty="0"/>
              <a:t> </a:t>
            </a:r>
          </a:p>
        </p:txBody>
      </p:sp>
      <p:graphicFrame>
        <p:nvGraphicFramePr>
          <p:cNvPr id="94217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3577007"/>
              </p:ext>
            </p:extLst>
          </p:nvPr>
        </p:nvGraphicFramePr>
        <p:xfrm>
          <a:off x="5697538" y="4205288"/>
          <a:ext cx="285115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name="Equation" r:id="rId5" imgW="1206360" imgH="431640" progId="Equation.3">
                  <p:embed/>
                </p:oleObj>
              </mc:Choice>
              <mc:Fallback>
                <p:oleObj name="Equation" r:id="rId5" imgW="1206360" imgH="431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538" y="4205288"/>
                        <a:ext cx="2851150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9" name="Text Box 11"/>
          <p:cNvSpPr txBox="1">
            <a:spLocks noChangeArrowheads="1"/>
          </p:cNvSpPr>
          <p:nvPr/>
        </p:nvSpPr>
        <p:spPr bwMode="auto">
          <a:xfrm>
            <a:off x="949008" y="5633403"/>
            <a:ext cx="72421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b="1" dirty="0"/>
              <a:t>Ez az állandó minden gázra azonos érték!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4" grpId="0"/>
      <p:bldP spid="942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9"/>
          <p:cNvSpPr txBox="1">
            <a:spLocks noChangeArrowheads="1"/>
          </p:cNvSpPr>
          <p:nvPr/>
        </p:nvSpPr>
        <p:spPr bwMode="auto">
          <a:xfrm>
            <a:off x="871538" y="725488"/>
            <a:ext cx="731678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 b="1"/>
              <a:t>Valamely gáz specifikus gázállandója az univerzális gázállandó segítségével számítható ki.</a:t>
            </a:r>
          </a:p>
        </p:txBody>
      </p:sp>
      <p:graphicFrame>
        <p:nvGraphicFramePr>
          <p:cNvPr id="96267" name="Object 11"/>
          <p:cNvGraphicFramePr>
            <a:graphicFrameLocks noGrp="1" noChangeAspect="1"/>
          </p:cNvGraphicFramePr>
          <p:nvPr>
            <p:ph/>
          </p:nvPr>
        </p:nvGraphicFramePr>
        <p:xfrm>
          <a:off x="1206500" y="2592388"/>
          <a:ext cx="6650038" cy="201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Egyenlet" r:id="rId3" imgW="1511280" imgH="457200" progId="Equation.3">
                  <p:embed/>
                </p:oleObj>
              </mc:Choice>
              <mc:Fallback>
                <p:oleObj name="Egyenlet" r:id="rId3" imgW="151128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2592388"/>
                        <a:ext cx="6650038" cy="201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215900"/>
            <a:ext cx="8229600" cy="998538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Adiabatikus állapotváltozás ábrázolása</a:t>
            </a:r>
          </a:p>
        </p:txBody>
      </p:sp>
      <p:sp>
        <p:nvSpPr>
          <p:cNvPr id="98328" name="AutoShape 24"/>
          <p:cNvSpPr>
            <a:spLocks noChangeArrowheads="1"/>
          </p:cNvSpPr>
          <p:nvPr/>
        </p:nvSpPr>
        <p:spPr bwMode="auto">
          <a:xfrm>
            <a:off x="5038725" y="1277938"/>
            <a:ext cx="3760788" cy="1016000"/>
          </a:xfrm>
          <a:prstGeom prst="wedgeRoundRectCallout">
            <a:avLst>
              <a:gd name="adj1" fmla="val -76848"/>
              <a:gd name="adj2" fmla="val 239657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/>
              <a:t>Mi az összefüggés az állapotjelzők között ilyen esetben? Mi az egyenlete az </a:t>
            </a:r>
            <a:r>
              <a:rPr lang="hu-HU" b="1"/>
              <a:t>adiabatának</a:t>
            </a:r>
            <a:r>
              <a:rPr lang="hu-HU"/>
              <a:t>?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044575" y="1044576"/>
            <a:ext cx="7023100" cy="5495926"/>
            <a:chOff x="658" y="658"/>
            <a:chExt cx="4424" cy="3462"/>
          </a:xfrm>
        </p:grpSpPr>
        <p:sp>
          <p:nvSpPr>
            <p:cNvPr id="43013" name="Line 3"/>
            <p:cNvSpPr>
              <a:spLocks noChangeShapeType="1"/>
            </p:cNvSpPr>
            <p:nvPr/>
          </p:nvSpPr>
          <p:spPr bwMode="auto">
            <a:xfrm flipV="1">
              <a:off x="1097" y="1060"/>
              <a:ext cx="0" cy="268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14" name="Line 4"/>
            <p:cNvSpPr>
              <a:spLocks noChangeShapeType="1"/>
            </p:cNvSpPr>
            <p:nvPr/>
          </p:nvSpPr>
          <p:spPr bwMode="auto">
            <a:xfrm>
              <a:off x="1088" y="3730"/>
              <a:ext cx="347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15" name="Text Box 5"/>
            <p:cNvSpPr txBox="1">
              <a:spLocks noChangeArrowheads="1"/>
            </p:cNvSpPr>
            <p:nvPr/>
          </p:nvSpPr>
          <p:spPr bwMode="auto">
            <a:xfrm>
              <a:off x="987" y="658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i="1" dirty="0"/>
                <a:t>p</a:t>
              </a:r>
            </a:p>
          </p:txBody>
        </p:sp>
        <p:sp>
          <p:nvSpPr>
            <p:cNvPr id="43016" name="Text Box 6"/>
            <p:cNvSpPr txBox="1">
              <a:spLocks noChangeArrowheads="1"/>
            </p:cNvSpPr>
            <p:nvPr/>
          </p:nvSpPr>
          <p:spPr bwMode="auto">
            <a:xfrm>
              <a:off x="4671" y="3568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i="1" dirty="0"/>
                <a:t>v</a:t>
              </a:r>
            </a:p>
          </p:txBody>
        </p:sp>
        <p:sp>
          <p:nvSpPr>
            <p:cNvPr id="43017" name="Text Box 8"/>
            <p:cNvSpPr txBox="1">
              <a:spLocks noChangeArrowheads="1"/>
            </p:cNvSpPr>
            <p:nvPr/>
          </p:nvSpPr>
          <p:spPr bwMode="auto">
            <a:xfrm>
              <a:off x="2992" y="2820"/>
              <a:ext cx="2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1</a:t>
              </a:r>
            </a:p>
          </p:txBody>
        </p:sp>
        <p:sp>
          <p:nvSpPr>
            <p:cNvPr id="43018" name="Text Box 9"/>
            <p:cNvSpPr txBox="1">
              <a:spLocks noChangeArrowheads="1"/>
            </p:cNvSpPr>
            <p:nvPr/>
          </p:nvSpPr>
          <p:spPr bwMode="auto">
            <a:xfrm>
              <a:off x="2245" y="1502"/>
              <a:ext cx="2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2</a:t>
              </a:r>
            </a:p>
          </p:txBody>
        </p:sp>
        <p:sp>
          <p:nvSpPr>
            <p:cNvPr id="43019" name="Line 10"/>
            <p:cNvSpPr>
              <a:spLocks noChangeShapeType="1"/>
            </p:cNvSpPr>
            <p:nvPr/>
          </p:nvSpPr>
          <p:spPr bwMode="auto">
            <a:xfrm flipV="1">
              <a:off x="878" y="3152"/>
              <a:ext cx="223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20" name="Line 11"/>
            <p:cNvSpPr>
              <a:spLocks noChangeShapeType="1"/>
            </p:cNvSpPr>
            <p:nvPr/>
          </p:nvSpPr>
          <p:spPr bwMode="auto">
            <a:xfrm>
              <a:off x="941" y="1840"/>
              <a:ext cx="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21" name="Text Box 12"/>
            <p:cNvSpPr txBox="1">
              <a:spLocks noChangeArrowheads="1"/>
            </p:cNvSpPr>
            <p:nvPr/>
          </p:nvSpPr>
          <p:spPr bwMode="auto">
            <a:xfrm>
              <a:off x="658" y="1627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p</a:t>
              </a:r>
              <a:r>
                <a:rPr lang="hu-HU" sz="2800" b="1" i="1" baseline="-25000"/>
                <a:t>2</a:t>
              </a:r>
            </a:p>
          </p:txBody>
        </p:sp>
        <p:sp>
          <p:nvSpPr>
            <p:cNvPr id="43022" name="Text Box 13"/>
            <p:cNvSpPr txBox="1">
              <a:spLocks noChangeArrowheads="1"/>
            </p:cNvSpPr>
            <p:nvPr/>
          </p:nvSpPr>
          <p:spPr bwMode="auto">
            <a:xfrm>
              <a:off x="676" y="2971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p</a:t>
              </a:r>
              <a:r>
                <a:rPr lang="hu-HU" sz="2800" b="1" i="1" baseline="-25000"/>
                <a:t>1</a:t>
              </a:r>
            </a:p>
          </p:txBody>
        </p:sp>
        <p:sp>
          <p:nvSpPr>
            <p:cNvPr id="43023" name="Text Box 14"/>
            <p:cNvSpPr txBox="1">
              <a:spLocks noChangeArrowheads="1"/>
            </p:cNvSpPr>
            <p:nvPr/>
          </p:nvSpPr>
          <p:spPr bwMode="auto">
            <a:xfrm>
              <a:off x="2915" y="3793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v</a:t>
              </a:r>
              <a:r>
                <a:rPr lang="hu-HU" sz="2800" b="1" i="1" baseline="-25000"/>
                <a:t>1</a:t>
              </a:r>
            </a:p>
          </p:txBody>
        </p:sp>
        <p:sp>
          <p:nvSpPr>
            <p:cNvPr id="43024" name="Freeform 15"/>
            <p:cNvSpPr>
              <a:spLocks/>
            </p:cNvSpPr>
            <p:nvPr/>
          </p:nvSpPr>
          <p:spPr bwMode="auto">
            <a:xfrm>
              <a:off x="1594" y="1192"/>
              <a:ext cx="2484" cy="2100"/>
            </a:xfrm>
            <a:custGeom>
              <a:avLst/>
              <a:gdLst>
                <a:gd name="T0" fmla="*/ 0 w 2484"/>
                <a:gd name="T1" fmla="*/ 0 h 2100"/>
                <a:gd name="T2" fmla="*/ 732 w 2484"/>
                <a:gd name="T3" fmla="*/ 1656 h 2100"/>
                <a:gd name="T4" fmla="*/ 2484 w 2484"/>
                <a:gd name="T5" fmla="*/ 2100 h 2100"/>
                <a:gd name="T6" fmla="*/ 0 60000 65536"/>
                <a:gd name="T7" fmla="*/ 0 60000 65536"/>
                <a:gd name="T8" fmla="*/ 0 60000 65536"/>
                <a:gd name="T9" fmla="*/ 0 w 2484"/>
                <a:gd name="T10" fmla="*/ 0 h 2100"/>
                <a:gd name="T11" fmla="*/ 2484 w 2484"/>
                <a:gd name="T12" fmla="*/ 2100 h 21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4" h="2100">
                  <a:moveTo>
                    <a:pt x="0" y="0"/>
                  </a:moveTo>
                  <a:cubicBezTo>
                    <a:pt x="159" y="653"/>
                    <a:pt x="318" y="1306"/>
                    <a:pt x="732" y="1656"/>
                  </a:cubicBezTo>
                  <a:cubicBezTo>
                    <a:pt x="1146" y="2006"/>
                    <a:pt x="1815" y="2053"/>
                    <a:pt x="2484" y="21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25" name="Line 16"/>
            <p:cNvSpPr>
              <a:spLocks noChangeShapeType="1"/>
            </p:cNvSpPr>
            <p:nvPr/>
          </p:nvSpPr>
          <p:spPr bwMode="auto">
            <a:xfrm rot="5400000" flipH="1" flipV="1">
              <a:off x="2514" y="3454"/>
              <a:ext cx="888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26" name="Line 17"/>
            <p:cNvSpPr>
              <a:spLocks noChangeShapeType="1"/>
            </p:cNvSpPr>
            <p:nvPr/>
          </p:nvSpPr>
          <p:spPr bwMode="auto">
            <a:xfrm rot="16200000" flipV="1">
              <a:off x="1116" y="2749"/>
              <a:ext cx="223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27" name="Text Box 18"/>
            <p:cNvSpPr txBox="1">
              <a:spLocks noChangeArrowheads="1"/>
            </p:cNvSpPr>
            <p:nvPr/>
          </p:nvSpPr>
          <p:spPr bwMode="auto">
            <a:xfrm>
              <a:off x="2055" y="3764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v</a:t>
              </a:r>
              <a:r>
                <a:rPr lang="hu-HU" sz="2800" b="1" i="1" baseline="-25000"/>
                <a:t>2</a:t>
              </a:r>
            </a:p>
          </p:txBody>
        </p:sp>
        <p:sp>
          <p:nvSpPr>
            <p:cNvPr id="43028" name="Text Box 19"/>
            <p:cNvSpPr txBox="1">
              <a:spLocks noChangeArrowheads="1"/>
            </p:cNvSpPr>
            <p:nvPr/>
          </p:nvSpPr>
          <p:spPr bwMode="auto">
            <a:xfrm>
              <a:off x="4148" y="3106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T</a:t>
              </a:r>
              <a:r>
                <a:rPr lang="hu-HU" sz="2800" b="1" i="1" baseline="-25000"/>
                <a:t>1</a:t>
              </a:r>
            </a:p>
          </p:txBody>
        </p:sp>
        <p:sp>
          <p:nvSpPr>
            <p:cNvPr id="43029" name="Freeform 20"/>
            <p:cNvSpPr>
              <a:spLocks/>
            </p:cNvSpPr>
            <p:nvPr/>
          </p:nvSpPr>
          <p:spPr bwMode="auto">
            <a:xfrm>
              <a:off x="1932" y="835"/>
              <a:ext cx="2484" cy="2100"/>
            </a:xfrm>
            <a:custGeom>
              <a:avLst/>
              <a:gdLst>
                <a:gd name="T0" fmla="*/ 0 w 2484"/>
                <a:gd name="T1" fmla="*/ 0 h 2100"/>
                <a:gd name="T2" fmla="*/ 732 w 2484"/>
                <a:gd name="T3" fmla="*/ 1656 h 2100"/>
                <a:gd name="T4" fmla="*/ 2484 w 2484"/>
                <a:gd name="T5" fmla="*/ 2100 h 2100"/>
                <a:gd name="T6" fmla="*/ 0 60000 65536"/>
                <a:gd name="T7" fmla="*/ 0 60000 65536"/>
                <a:gd name="T8" fmla="*/ 0 60000 65536"/>
                <a:gd name="T9" fmla="*/ 0 w 2484"/>
                <a:gd name="T10" fmla="*/ 0 h 2100"/>
                <a:gd name="T11" fmla="*/ 2484 w 2484"/>
                <a:gd name="T12" fmla="*/ 2100 h 21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4" h="2100">
                  <a:moveTo>
                    <a:pt x="0" y="0"/>
                  </a:moveTo>
                  <a:cubicBezTo>
                    <a:pt x="159" y="653"/>
                    <a:pt x="318" y="1306"/>
                    <a:pt x="732" y="1656"/>
                  </a:cubicBezTo>
                  <a:cubicBezTo>
                    <a:pt x="1146" y="2006"/>
                    <a:pt x="1815" y="2053"/>
                    <a:pt x="2484" y="21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30" name="Text Box 21"/>
            <p:cNvSpPr txBox="1">
              <a:spLocks noChangeArrowheads="1"/>
            </p:cNvSpPr>
            <p:nvPr/>
          </p:nvSpPr>
          <p:spPr bwMode="auto">
            <a:xfrm>
              <a:off x="4477" y="2722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T</a:t>
              </a:r>
              <a:r>
                <a:rPr lang="hu-HU" sz="2800" b="1" i="1" baseline="-25000"/>
                <a:t>2</a:t>
              </a:r>
            </a:p>
          </p:txBody>
        </p:sp>
        <p:sp>
          <p:nvSpPr>
            <p:cNvPr id="43031" name="Freeform 22"/>
            <p:cNvSpPr>
              <a:spLocks/>
            </p:cNvSpPr>
            <p:nvPr/>
          </p:nvSpPr>
          <p:spPr bwMode="auto">
            <a:xfrm>
              <a:off x="2244" y="1896"/>
              <a:ext cx="716" cy="1252"/>
            </a:xfrm>
            <a:custGeom>
              <a:avLst/>
              <a:gdLst>
                <a:gd name="T0" fmla="*/ 716 w 716"/>
                <a:gd name="T1" fmla="*/ 1252 h 1252"/>
                <a:gd name="T2" fmla="*/ 272 w 716"/>
                <a:gd name="T3" fmla="*/ 764 h 1252"/>
                <a:gd name="T4" fmla="*/ 0 w 716"/>
                <a:gd name="T5" fmla="*/ 0 h 1252"/>
                <a:gd name="T6" fmla="*/ 0 60000 65536"/>
                <a:gd name="T7" fmla="*/ 0 60000 65536"/>
                <a:gd name="T8" fmla="*/ 0 60000 65536"/>
                <a:gd name="T9" fmla="*/ 0 w 716"/>
                <a:gd name="T10" fmla="*/ 0 h 1252"/>
                <a:gd name="T11" fmla="*/ 716 w 716"/>
                <a:gd name="T12" fmla="*/ 1252 h 12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16" h="1252">
                  <a:moveTo>
                    <a:pt x="716" y="1252"/>
                  </a:moveTo>
                  <a:cubicBezTo>
                    <a:pt x="553" y="1112"/>
                    <a:pt x="391" y="973"/>
                    <a:pt x="272" y="764"/>
                  </a:cubicBezTo>
                  <a:cubicBezTo>
                    <a:pt x="153" y="555"/>
                    <a:pt x="76" y="277"/>
                    <a:pt x="0" y="0"/>
                  </a:cubicBezTo>
                </a:path>
              </a:pathLst>
            </a:cu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3032" name="Oval 23"/>
            <p:cNvSpPr>
              <a:spLocks noChangeArrowheads="1"/>
            </p:cNvSpPr>
            <p:nvPr/>
          </p:nvSpPr>
          <p:spPr bwMode="auto">
            <a:xfrm>
              <a:off x="2907" y="3089"/>
              <a:ext cx="109" cy="11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506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43033" name="Oval 7"/>
            <p:cNvSpPr>
              <a:spLocks noChangeArrowheads="1"/>
            </p:cNvSpPr>
            <p:nvPr/>
          </p:nvSpPr>
          <p:spPr bwMode="auto">
            <a:xfrm>
              <a:off x="2184" y="1787"/>
              <a:ext cx="107" cy="11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506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74625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Az </a:t>
            </a:r>
            <a:r>
              <a:rPr lang="hu-HU" sz="4000" b="1" dirty="0" err="1" smtClean="0">
                <a:solidFill>
                  <a:schemeClr val="tx1"/>
                </a:solidFill>
              </a:rPr>
              <a:t>adiabata</a:t>
            </a:r>
            <a:r>
              <a:rPr lang="hu-HU" sz="4000" b="1" dirty="0" smtClean="0">
                <a:solidFill>
                  <a:schemeClr val="tx1"/>
                </a:solidFill>
              </a:rPr>
              <a:t> egyenlete</a:t>
            </a:r>
          </a:p>
        </p:txBody>
      </p:sp>
      <p:graphicFrame>
        <p:nvGraphicFramePr>
          <p:cNvPr id="99332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568450" y="1773238"/>
          <a:ext cx="56832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2" name="Egyenlet" r:id="rId3" imgW="1676160" imgH="228600" progId="Equation.3">
                  <p:embed/>
                </p:oleObj>
              </mc:Choice>
              <mc:Fallback>
                <p:oleObj name="Egyenlet" r:id="rId3" imgW="16761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1773238"/>
                        <a:ext cx="56832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4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28638" y="3282950"/>
          <a:ext cx="8220075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3" name="Egyenlet" r:id="rId5" imgW="2450880" imgH="215640" progId="Equation.3">
                  <p:embed/>
                </p:oleObj>
              </mc:Choice>
              <mc:Fallback>
                <p:oleObj name="Egyenlet" r:id="rId5" imgW="245088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3282950"/>
                        <a:ext cx="8220075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6" name="Object 18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512888" y="4689475"/>
          <a:ext cx="5916612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name="Egyenlet" r:id="rId7" imgW="1726920" imgH="393480" progId="Equation.3">
                  <p:embed/>
                </p:oleObj>
              </mc:Choice>
              <mc:Fallback>
                <p:oleObj name="Egyenlet" r:id="rId7" imgW="1726920" imgH="3934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4689475"/>
                        <a:ext cx="5916612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8" name="Text Box 20"/>
          <p:cNvSpPr txBox="1">
            <a:spLocks noChangeArrowheads="1"/>
          </p:cNvSpPr>
          <p:nvPr/>
        </p:nvSpPr>
        <p:spPr bwMode="auto">
          <a:xfrm>
            <a:off x="2570163" y="1189038"/>
            <a:ext cx="34829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Az 1. főtételből</a:t>
            </a:r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1727200" y="2682875"/>
            <a:ext cx="5543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Az általános gáztörvényből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1857375" y="4105275"/>
            <a:ext cx="5543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A kettő összevetéséből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8" grpId="0"/>
      <p:bldP spid="99349" grpId="0"/>
      <p:bldP spid="993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4" name="Object 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736725" y="1108075"/>
          <a:ext cx="5480050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" name="Egyenlet" r:id="rId3" imgW="1536480" imgH="393480" progId="Equation.3">
                  <p:embed/>
                </p:oleObj>
              </mc:Choice>
              <mc:Fallback>
                <p:oleObj name="Egyenlet" r:id="rId3" imgW="153648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1108075"/>
                        <a:ext cx="5480050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5" name="Object 7"/>
          <p:cNvGraphicFramePr>
            <a:graphicFrameLocks noChangeAspect="1"/>
          </p:cNvGraphicFramePr>
          <p:nvPr/>
        </p:nvGraphicFramePr>
        <p:xfrm>
          <a:off x="2462213" y="3260725"/>
          <a:ext cx="39465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" name="Egyenlet" r:id="rId5" imgW="1460160" imgH="482400" progId="Equation.3">
                  <p:embed/>
                </p:oleObj>
              </mc:Choice>
              <mc:Fallback>
                <p:oleObj name="Egyenlet" r:id="rId5" imgW="1460160" imgH="482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213" y="3260725"/>
                        <a:ext cx="3946525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3" name="Object 15"/>
          <p:cNvGraphicFramePr>
            <a:graphicFrameLocks noChangeAspect="1"/>
          </p:cNvGraphicFramePr>
          <p:nvPr/>
        </p:nvGraphicFramePr>
        <p:xfrm>
          <a:off x="2844800" y="4972050"/>
          <a:ext cx="2236788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" name="Egyenlet" r:id="rId7" imgW="901440" imgH="457200" progId="Equation.3">
                  <p:embed/>
                </p:oleObj>
              </mc:Choice>
              <mc:Fallback>
                <p:oleObj name="Egyenlet" r:id="rId7" imgW="901440" imgH="457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4972050"/>
                        <a:ext cx="2236788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4" name="Object 16"/>
          <p:cNvGraphicFramePr>
            <a:graphicFrameLocks noChangeAspect="1"/>
          </p:cNvGraphicFramePr>
          <p:nvPr/>
        </p:nvGraphicFramePr>
        <p:xfrm>
          <a:off x="2278063" y="1357313"/>
          <a:ext cx="4597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" name="Egyenlet" r:id="rId9" imgW="1307880" imgH="203040" progId="Equation.3">
                  <p:embed/>
                </p:oleObj>
              </mc:Choice>
              <mc:Fallback>
                <p:oleObj name="Egyenlet" r:id="rId9" imgW="1307880" imgH="2030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8063" y="1357313"/>
                        <a:ext cx="45974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5" name="Object 17"/>
          <p:cNvGraphicFramePr>
            <a:graphicFrameLocks noChangeAspect="1"/>
          </p:cNvGraphicFramePr>
          <p:nvPr/>
        </p:nvGraphicFramePr>
        <p:xfrm>
          <a:off x="2081213" y="2638425"/>
          <a:ext cx="4749800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" name="Egyenlet" r:id="rId11" imgW="914400" imgH="228600" progId="Equation.3">
                  <p:embed/>
                </p:oleObj>
              </mc:Choice>
              <mc:Fallback>
                <p:oleObj name="Egyenlet" r:id="rId11" imgW="914400" imgH="228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1213" y="2638425"/>
                        <a:ext cx="4749800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6" name="Object 18"/>
          <p:cNvGraphicFramePr>
            <a:graphicFrameLocks noChangeAspect="1"/>
          </p:cNvGraphicFramePr>
          <p:nvPr/>
        </p:nvGraphicFramePr>
        <p:xfrm>
          <a:off x="6381750" y="4964113"/>
          <a:ext cx="1139825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9" name="Egyenlet" r:id="rId13" imgW="457200" imgH="457200" progId="Equation.3">
                  <p:embed/>
                </p:oleObj>
              </mc:Choice>
              <mc:Fallback>
                <p:oleObj name="Egyenlet" r:id="rId13" imgW="4572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0" y="4964113"/>
                        <a:ext cx="1139825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7" name="Text Box 19"/>
          <p:cNvSpPr txBox="1">
            <a:spLocks noChangeArrowheads="1"/>
          </p:cNvSpPr>
          <p:nvPr/>
        </p:nvSpPr>
        <p:spPr bwMode="auto">
          <a:xfrm>
            <a:off x="342900" y="4337050"/>
            <a:ext cx="83296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800"/>
              <a:t>A Mayer-egyenlet felhasználásával</a:t>
            </a:r>
          </a:p>
        </p:txBody>
      </p:sp>
      <p:sp>
        <p:nvSpPr>
          <p:cNvPr id="104468" name="Text Box 20"/>
          <p:cNvSpPr txBox="1">
            <a:spLocks noChangeArrowheads="1"/>
          </p:cNvSpPr>
          <p:nvPr/>
        </p:nvSpPr>
        <p:spPr bwMode="auto">
          <a:xfrm>
            <a:off x="473075" y="3792538"/>
            <a:ext cx="8329613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9263" indent="-4492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/>
              <a:t>Az adiabatikus kitevő értéke: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800"/>
              <a:t>a kétatomos gázok esetén kb. 1,4,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hu-HU" sz="2800"/>
              <a:t>háromatomos gázok esetén kb. 1,3.</a:t>
            </a:r>
          </a:p>
        </p:txBody>
      </p:sp>
      <p:sp>
        <p:nvSpPr>
          <p:cNvPr id="104469" name="Text Box 21"/>
          <p:cNvSpPr txBox="1">
            <a:spLocks noChangeArrowheads="1"/>
          </p:cNvSpPr>
          <p:nvPr/>
        </p:nvSpPr>
        <p:spPr bwMode="auto">
          <a:xfrm>
            <a:off x="2540000" y="2381250"/>
            <a:ext cx="3744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2400"/>
              <a:t>Átrendezés után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74625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Az </a:t>
            </a:r>
            <a:r>
              <a:rPr lang="hu-HU" sz="4000" b="1" dirty="0" err="1" smtClean="0">
                <a:solidFill>
                  <a:schemeClr val="tx1"/>
                </a:solidFill>
              </a:rPr>
              <a:t>adiabata</a:t>
            </a:r>
            <a:r>
              <a:rPr lang="hu-HU" sz="4000" b="1" dirty="0" smtClean="0">
                <a:solidFill>
                  <a:schemeClr val="tx1"/>
                </a:solidFill>
              </a:rPr>
              <a:t> egyenlete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04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04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04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04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4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4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4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4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4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4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4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67" grpId="0"/>
      <p:bldP spid="104467" grpId="1"/>
      <p:bldP spid="104468" grpId="0" build="p"/>
      <p:bldP spid="104469" grpId="0"/>
      <p:bldP spid="10446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01650" y="0"/>
            <a:ext cx="8229600" cy="1143000"/>
          </a:xfrm>
        </p:spPr>
        <p:txBody>
          <a:bodyPr/>
          <a:lstStyle/>
          <a:p>
            <a:pPr eaLnBrk="1" hangingPunct="1"/>
            <a:r>
              <a:rPr lang="hu-HU" sz="4000" b="1" smtClean="0"/>
              <a:t>A Poisson-egyenletek</a:t>
            </a:r>
          </a:p>
        </p:txBody>
      </p:sp>
      <p:graphicFrame>
        <p:nvGraphicFramePr>
          <p:cNvPr id="11366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536825" y="1547813"/>
          <a:ext cx="3694113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9" name="Egyenlet" r:id="rId3" imgW="990360" imgH="228600" progId="Equation.3">
                  <p:embed/>
                </p:oleObj>
              </mc:Choice>
              <mc:Fallback>
                <p:oleObj name="Egyenlet" r:id="rId3" imgW="9903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825" y="1547813"/>
                        <a:ext cx="3694113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98538" y="4903788"/>
          <a:ext cx="2157412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0" name="Egyenlet" r:id="rId5" imgW="545760" imgH="393480" progId="Equation.3">
                  <p:embed/>
                </p:oleObj>
              </mc:Choice>
              <mc:Fallback>
                <p:oleObj name="Egyenlet" r:id="rId5" imgW="54576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538" y="4903788"/>
                        <a:ext cx="2157412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2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144838" y="4902200"/>
          <a:ext cx="545623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1" name="Egyenlet" r:id="rId7" imgW="1193760" imgH="203040" progId="Equation.3">
                  <p:embed/>
                </p:oleObj>
              </mc:Choice>
              <mc:Fallback>
                <p:oleObj name="Egyenlet" r:id="rId7" imgW="1193760" imgH="203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4838" y="4902200"/>
                        <a:ext cx="5456237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4" name="Object 10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952500" y="2795588"/>
          <a:ext cx="2230438" cy="136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2" name="Egyenlet" r:id="rId9" imgW="723600" imgH="495000" progId="Equation.3">
                  <p:embed/>
                </p:oleObj>
              </mc:Choice>
              <mc:Fallback>
                <p:oleObj name="Egyenlet" r:id="rId9" imgW="723600" imgH="495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2795588"/>
                        <a:ext cx="2230438" cy="1363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6" name="Object 12"/>
          <p:cNvGraphicFramePr>
            <a:graphicFrameLocks noChangeAspect="1"/>
          </p:cNvGraphicFramePr>
          <p:nvPr/>
        </p:nvGraphicFramePr>
        <p:xfrm>
          <a:off x="3175000" y="2787650"/>
          <a:ext cx="5164138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3" name="Egyenlet" r:id="rId11" imgW="1231560" imgH="330120" progId="Equation.3">
                  <p:embed/>
                </p:oleObj>
              </mc:Choice>
              <mc:Fallback>
                <p:oleObj name="Egyenlet" r:id="rId11" imgW="1231560" imgH="33012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0" y="2787650"/>
                        <a:ext cx="5164138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48" name="Freeform 28"/>
          <p:cNvSpPr>
            <a:spLocks/>
          </p:cNvSpPr>
          <p:nvPr/>
        </p:nvSpPr>
        <p:spPr bwMode="auto">
          <a:xfrm>
            <a:off x="3006725" y="3067050"/>
            <a:ext cx="1155700" cy="2952750"/>
          </a:xfrm>
          <a:custGeom>
            <a:avLst/>
            <a:gdLst>
              <a:gd name="T0" fmla="*/ 0 w 728"/>
              <a:gd name="T1" fmla="*/ 2147483647 h 1860"/>
              <a:gd name="T2" fmla="*/ 0 w 728"/>
              <a:gd name="T3" fmla="*/ 0 h 1860"/>
              <a:gd name="T4" fmla="*/ 110886887 w 728"/>
              <a:gd name="T5" fmla="*/ 393144371 h 1860"/>
              <a:gd name="T6" fmla="*/ 211693153 w 728"/>
              <a:gd name="T7" fmla="*/ 756046875 h 1860"/>
              <a:gd name="T8" fmla="*/ 352821856 w 728"/>
              <a:gd name="T9" fmla="*/ 1179433212 h 1860"/>
              <a:gd name="T10" fmla="*/ 463708793 w 728"/>
              <a:gd name="T11" fmla="*/ 1512093750 h 1860"/>
              <a:gd name="T12" fmla="*/ 675401847 w 728"/>
              <a:gd name="T13" fmla="*/ 1955641530 h 1860"/>
              <a:gd name="T14" fmla="*/ 877014478 w 728"/>
              <a:gd name="T15" fmla="*/ 2147483647 h 1860"/>
              <a:gd name="T16" fmla="*/ 1179433126 w 728"/>
              <a:gd name="T17" fmla="*/ 2147483647 h 1860"/>
              <a:gd name="T18" fmla="*/ 1451609910 w 728"/>
              <a:gd name="T19" fmla="*/ 2147483647 h 1860"/>
              <a:gd name="T20" fmla="*/ 1834673928 w 728"/>
              <a:gd name="T21" fmla="*/ 2147483647 h 1860"/>
              <a:gd name="T22" fmla="*/ 1834673928 w 728"/>
              <a:gd name="T23" fmla="*/ 2147483647 h 1860"/>
              <a:gd name="T24" fmla="*/ 0 w 728"/>
              <a:gd name="T25" fmla="*/ 2147483647 h 18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28"/>
              <a:gd name="T40" fmla="*/ 0 h 1860"/>
              <a:gd name="T41" fmla="*/ 728 w 728"/>
              <a:gd name="T42" fmla="*/ 1860 h 186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28" h="1860">
                <a:moveTo>
                  <a:pt x="0" y="1852"/>
                </a:moveTo>
                <a:lnTo>
                  <a:pt x="0" y="0"/>
                </a:lnTo>
                <a:lnTo>
                  <a:pt x="44" y="156"/>
                </a:lnTo>
                <a:lnTo>
                  <a:pt x="84" y="300"/>
                </a:lnTo>
                <a:lnTo>
                  <a:pt x="140" y="468"/>
                </a:lnTo>
                <a:lnTo>
                  <a:pt x="184" y="600"/>
                </a:lnTo>
                <a:lnTo>
                  <a:pt x="268" y="776"/>
                </a:lnTo>
                <a:lnTo>
                  <a:pt x="348" y="904"/>
                </a:lnTo>
                <a:lnTo>
                  <a:pt x="468" y="1048"/>
                </a:lnTo>
                <a:lnTo>
                  <a:pt x="576" y="1156"/>
                </a:lnTo>
                <a:lnTo>
                  <a:pt x="728" y="1284"/>
                </a:lnTo>
                <a:lnTo>
                  <a:pt x="728" y="1860"/>
                </a:lnTo>
                <a:lnTo>
                  <a:pt x="0" y="1852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0486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88" y="203200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/>
              <a:t>Az adiabatikus állapotváltozás munkája</a:t>
            </a:r>
          </a:p>
        </p:txBody>
      </p:sp>
      <p:graphicFrame>
        <p:nvGraphicFramePr>
          <p:cNvPr id="107549" name="Object 29"/>
          <p:cNvGraphicFramePr>
            <a:graphicFrameLocks noGrp="1" noChangeAspect="1"/>
          </p:cNvGraphicFramePr>
          <p:nvPr>
            <p:ph sz="half" idx="1"/>
          </p:nvPr>
        </p:nvGraphicFramePr>
        <p:xfrm>
          <a:off x="4262438" y="1371600"/>
          <a:ext cx="217170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4" name="Egyenlet" r:id="rId3" imgW="812520" imgH="495000" progId="Equation.3">
                  <p:embed/>
                </p:oleObj>
              </mc:Choice>
              <mc:Fallback>
                <p:oleObj name="Egyenlet" r:id="rId3" imgW="812520" imgH="4950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2438" y="1371600"/>
                        <a:ext cx="2171700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1" name="Object 3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438900" y="1376363"/>
          <a:ext cx="2371725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5" name="Egyenlet" r:id="rId5" imgW="888840" imgH="495000" progId="Equation.3">
                  <p:embed/>
                </p:oleObj>
              </mc:Choice>
              <mc:Fallback>
                <p:oleObj name="Egyenlet" r:id="rId5" imgW="888840" imgH="4950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900" y="1376363"/>
                        <a:ext cx="2371725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3" name="Object 3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032250" y="3017838"/>
          <a:ext cx="4940300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6" name="Egyenlet" r:id="rId7" imgW="1815840" imgH="393480" progId="Equation.3">
                  <p:embed/>
                </p:oleObj>
              </mc:Choice>
              <mc:Fallback>
                <p:oleObj name="Egyenlet" r:id="rId7" imgW="1815840" imgH="39348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3017838"/>
                        <a:ext cx="4940300" cy="107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508000" y="1146175"/>
            <a:ext cx="7023100" cy="5495925"/>
            <a:chOff x="320" y="722"/>
            <a:chExt cx="4424" cy="3462"/>
          </a:xfrm>
        </p:grpSpPr>
        <p:sp>
          <p:nvSpPr>
            <p:cNvPr id="20488" name="Line 4"/>
            <p:cNvSpPr>
              <a:spLocks noChangeShapeType="1"/>
            </p:cNvSpPr>
            <p:nvPr/>
          </p:nvSpPr>
          <p:spPr bwMode="auto">
            <a:xfrm flipV="1">
              <a:off x="759" y="1124"/>
              <a:ext cx="0" cy="268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489" name="Line 5"/>
            <p:cNvSpPr>
              <a:spLocks noChangeShapeType="1"/>
            </p:cNvSpPr>
            <p:nvPr/>
          </p:nvSpPr>
          <p:spPr bwMode="auto">
            <a:xfrm>
              <a:off x="750" y="3794"/>
              <a:ext cx="347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490" name="Text Box 6"/>
            <p:cNvSpPr txBox="1">
              <a:spLocks noChangeArrowheads="1"/>
            </p:cNvSpPr>
            <p:nvPr/>
          </p:nvSpPr>
          <p:spPr bwMode="auto">
            <a:xfrm>
              <a:off x="649" y="722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i="1" dirty="0"/>
                <a:t>p</a:t>
              </a:r>
            </a:p>
          </p:txBody>
        </p:sp>
        <p:sp>
          <p:nvSpPr>
            <p:cNvPr id="20491" name="Text Box 7"/>
            <p:cNvSpPr txBox="1">
              <a:spLocks noChangeArrowheads="1"/>
            </p:cNvSpPr>
            <p:nvPr/>
          </p:nvSpPr>
          <p:spPr bwMode="auto">
            <a:xfrm>
              <a:off x="4333" y="3635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i="1" dirty="0"/>
                <a:t>v</a:t>
              </a:r>
            </a:p>
          </p:txBody>
        </p:sp>
        <p:sp>
          <p:nvSpPr>
            <p:cNvPr id="20492" name="Text Box 9"/>
            <p:cNvSpPr txBox="1">
              <a:spLocks noChangeArrowheads="1"/>
            </p:cNvSpPr>
            <p:nvPr/>
          </p:nvSpPr>
          <p:spPr bwMode="auto">
            <a:xfrm>
              <a:off x="2654" y="2884"/>
              <a:ext cx="2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1</a:t>
              </a:r>
            </a:p>
          </p:txBody>
        </p:sp>
        <p:sp>
          <p:nvSpPr>
            <p:cNvPr id="20493" name="Text Box 10"/>
            <p:cNvSpPr txBox="1">
              <a:spLocks noChangeArrowheads="1"/>
            </p:cNvSpPr>
            <p:nvPr/>
          </p:nvSpPr>
          <p:spPr bwMode="auto">
            <a:xfrm>
              <a:off x="1907" y="1566"/>
              <a:ext cx="2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2</a:t>
              </a:r>
            </a:p>
          </p:txBody>
        </p:sp>
        <p:sp>
          <p:nvSpPr>
            <p:cNvPr id="20494" name="Line 11"/>
            <p:cNvSpPr>
              <a:spLocks noChangeShapeType="1"/>
            </p:cNvSpPr>
            <p:nvPr/>
          </p:nvSpPr>
          <p:spPr bwMode="auto">
            <a:xfrm flipV="1">
              <a:off x="540" y="3216"/>
              <a:ext cx="223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495" name="Line 12"/>
            <p:cNvSpPr>
              <a:spLocks noChangeShapeType="1"/>
            </p:cNvSpPr>
            <p:nvPr/>
          </p:nvSpPr>
          <p:spPr bwMode="auto">
            <a:xfrm>
              <a:off x="603" y="1904"/>
              <a:ext cx="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496" name="Text Box 13"/>
            <p:cNvSpPr txBox="1">
              <a:spLocks noChangeArrowheads="1"/>
            </p:cNvSpPr>
            <p:nvPr/>
          </p:nvSpPr>
          <p:spPr bwMode="auto">
            <a:xfrm>
              <a:off x="320" y="1691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p</a:t>
              </a:r>
              <a:r>
                <a:rPr lang="hu-HU" sz="2800" b="1" i="1" baseline="-25000"/>
                <a:t>2</a:t>
              </a:r>
            </a:p>
          </p:txBody>
        </p:sp>
        <p:sp>
          <p:nvSpPr>
            <p:cNvPr id="20497" name="Text Box 14"/>
            <p:cNvSpPr txBox="1">
              <a:spLocks noChangeArrowheads="1"/>
            </p:cNvSpPr>
            <p:nvPr/>
          </p:nvSpPr>
          <p:spPr bwMode="auto">
            <a:xfrm>
              <a:off x="338" y="3035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p</a:t>
              </a:r>
              <a:r>
                <a:rPr lang="hu-HU" sz="2800" b="1" i="1" baseline="-25000"/>
                <a:t>1</a:t>
              </a:r>
            </a:p>
          </p:txBody>
        </p:sp>
        <p:sp>
          <p:nvSpPr>
            <p:cNvPr id="20498" name="Text Box 15"/>
            <p:cNvSpPr txBox="1">
              <a:spLocks noChangeArrowheads="1"/>
            </p:cNvSpPr>
            <p:nvPr/>
          </p:nvSpPr>
          <p:spPr bwMode="auto">
            <a:xfrm>
              <a:off x="2577" y="3857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v</a:t>
              </a:r>
              <a:r>
                <a:rPr lang="hu-HU" sz="2800" b="1" i="1" baseline="-25000"/>
                <a:t>1</a:t>
              </a:r>
            </a:p>
          </p:txBody>
        </p:sp>
        <p:sp>
          <p:nvSpPr>
            <p:cNvPr id="20499" name="Freeform 16"/>
            <p:cNvSpPr>
              <a:spLocks/>
            </p:cNvSpPr>
            <p:nvPr/>
          </p:nvSpPr>
          <p:spPr bwMode="auto">
            <a:xfrm>
              <a:off x="1256" y="1256"/>
              <a:ext cx="2484" cy="2100"/>
            </a:xfrm>
            <a:custGeom>
              <a:avLst/>
              <a:gdLst>
                <a:gd name="T0" fmla="*/ 0 w 2484"/>
                <a:gd name="T1" fmla="*/ 0 h 2100"/>
                <a:gd name="T2" fmla="*/ 732 w 2484"/>
                <a:gd name="T3" fmla="*/ 1656 h 2100"/>
                <a:gd name="T4" fmla="*/ 2484 w 2484"/>
                <a:gd name="T5" fmla="*/ 2100 h 2100"/>
                <a:gd name="T6" fmla="*/ 0 60000 65536"/>
                <a:gd name="T7" fmla="*/ 0 60000 65536"/>
                <a:gd name="T8" fmla="*/ 0 60000 65536"/>
                <a:gd name="T9" fmla="*/ 0 w 2484"/>
                <a:gd name="T10" fmla="*/ 0 h 2100"/>
                <a:gd name="T11" fmla="*/ 2484 w 2484"/>
                <a:gd name="T12" fmla="*/ 2100 h 21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4" h="2100">
                  <a:moveTo>
                    <a:pt x="0" y="0"/>
                  </a:moveTo>
                  <a:cubicBezTo>
                    <a:pt x="159" y="653"/>
                    <a:pt x="318" y="1306"/>
                    <a:pt x="732" y="1656"/>
                  </a:cubicBezTo>
                  <a:cubicBezTo>
                    <a:pt x="1146" y="2006"/>
                    <a:pt x="1815" y="2053"/>
                    <a:pt x="2484" y="21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500" name="Line 17"/>
            <p:cNvSpPr>
              <a:spLocks noChangeShapeType="1"/>
            </p:cNvSpPr>
            <p:nvPr/>
          </p:nvSpPr>
          <p:spPr bwMode="auto">
            <a:xfrm rot="5400000" flipH="1" flipV="1">
              <a:off x="2176" y="3518"/>
              <a:ext cx="888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501" name="Line 18"/>
            <p:cNvSpPr>
              <a:spLocks noChangeShapeType="1"/>
            </p:cNvSpPr>
            <p:nvPr/>
          </p:nvSpPr>
          <p:spPr bwMode="auto">
            <a:xfrm rot="16200000" flipV="1">
              <a:off x="778" y="2813"/>
              <a:ext cx="223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502" name="Text Box 19"/>
            <p:cNvSpPr txBox="1">
              <a:spLocks noChangeArrowheads="1"/>
            </p:cNvSpPr>
            <p:nvPr/>
          </p:nvSpPr>
          <p:spPr bwMode="auto">
            <a:xfrm>
              <a:off x="1717" y="3828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v</a:t>
              </a:r>
              <a:r>
                <a:rPr lang="hu-HU" sz="2800" b="1" i="1" baseline="-25000"/>
                <a:t>2</a:t>
              </a:r>
            </a:p>
          </p:txBody>
        </p:sp>
        <p:sp>
          <p:nvSpPr>
            <p:cNvPr id="20503" name="Text Box 20"/>
            <p:cNvSpPr txBox="1">
              <a:spLocks noChangeArrowheads="1"/>
            </p:cNvSpPr>
            <p:nvPr/>
          </p:nvSpPr>
          <p:spPr bwMode="auto">
            <a:xfrm>
              <a:off x="3810" y="3170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T</a:t>
              </a:r>
              <a:r>
                <a:rPr lang="hu-HU" sz="2800" b="1" i="1" baseline="-25000"/>
                <a:t>1</a:t>
              </a:r>
            </a:p>
          </p:txBody>
        </p:sp>
        <p:sp>
          <p:nvSpPr>
            <p:cNvPr id="20504" name="Freeform 21"/>
            <p:cNvSpPr>
              <a:spLocks/>
            </p:cNvSpPr>
            <p:nvPr/>
          </p:nvSpPr>
          <p:spPr bwMode="auto">
            <a:xfrm>
              <a:off x="1594" y="899"/>
              <a:ext cx="2484" cy="2100"/>
            </a:xfrm>
            <a:custGeom>
              <a:avLst/>
              <a:gdLst>
                <a:gd name="T0" fmla="*/ 0 w 2484"/>
                <a:gd name="T1" fmla="*/ 0 h 2100"/>
                <a:gd name="T2" fmla="*/ 732 w 2484"/>
                <a:gd name="T3" fmla="*/ 1656 h 2100"/>
                <a:gd name="T4" fmla="*/ 2484 w 2484"/>
                <a:gd name="T5" fmla="*/ 2100 h 2100"/>
                <a:gd name="T6" fmla="*/ 0 60000 65536"/>
                <a:gd name="T7" fmla="*/ 0 60000 65536"/>
                <a:gd name="T8" fmla="*/ 0 60000 65536"/>
                <a:gd name="T9" fmla="*/ 0 w 2484"/>
                <a:gd name="T10" fmla="*/ 0 h 2100"/>
                <a:gd name="T11" fmla="*/ 2484 w 2484"/>
                <a:gd name="T12" fmla="*/ 2100 h 21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4" h="2100">
                  <a:moveTo>
                    <a:pt x="0" y="0"/>
                  </a:moveTo>
                  <a:cubicBezTo>
                    <a:pt x="159" y="653"/>
                    <a:pt x="318" y="1306"/>
                    <a:pt x="732" y="1656"/>
                  </a:cubicBezTo>
                  <a:cubicBezTo>
                    <a:pt x="1146" y="2006"/>
                    <a:pt x="1815" y="2053"/>
                    <a:pt x="2484" y="21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505" name="Text Box 22"/>
            <p:cNvSpPr txBox="1">
              <a:spLocks noChangeArrowheads="1"/>
            </p:cNvSpPr>
            <p:nvPr/>
          </p:nvSpPr>
          <p:spPr bwMode="auto">
            <a:xfrm>
              <a:off x="4139" y="2786"/>
              <a:ext cx="41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u-HU" sz="2800" b="1" i="1"/>
                <a:t>T</a:t>
              </a:r>
              <a:r>
                <a:rPr lang="hu-HU" sz="2800" b="1" i="1" baseline="-25000"/>
                <a:t>2</a:t>
              </a:r>
            </a:p>
          </p:txBody>
        </p:sp>
        <p:sp>
          <p:nvSpPr>
            <p:cNvPr id="20506" name="Freeform 23"/>
            <p:cNvSpPr>
              <a:spLocks/>
            </p:cNvSpPr>
            <p:nvPr/>
          </p:nvSpPr>
          <p:spPr bwMode="auto">
            <a:xfrm>
              <a:off x="1906" y="1960"/>
              <a:ext cx="716" cy="1252"/>
            </a:xfrm>
            <a:custGeom>
              <a:avLst/>
              <a:gdLst>
                <a:gd name="T0" fmla="*/ 716 w 716"/>
                <a:gd name="T1" fmla="*/ 1252 h 1252"/>
                <a:gd name="T2" fmla="*/ 272 w 716"/>
                <a:gd name="T3" fmla="*/ 764 h 1252"/>
                <a:gd name="T4" fmla="*/ 0 w 716"/>
                <a:gd name="T5" fmla="*/ 0 h 1252"/>
                <a:gd name="T6" fmla="*/ 0 60000 65536"/>
                <a:gd name="T7" fmla="*/ 0 60000 65536"/>
                <a:gd name="T8" fmla="*/ 0 60000 65536"/>
                <a:gd name="T9" fmla="*/ 0 w 716"/>
                <a:gd name="T10" fmla="*/ 0 h 1252"/>
                <a:gd name="T11" fmla="*/ 716 w 716"/>
                <a:gd name="T12" fmla="*/ 1252 h 12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16" h="1252">
                  <a:moveTo>
                    <a:pt x="716" y="1252"/>
                  </a:moveTo>
                  <a:cubicBezTo>
                    <a:pt x="553" y="1112"/>
                    <a:pt x="391" y="973"/>
                    <a:pt x="272" y="764"/>
                  </a:cubicBezTo>
                  <a:cubicBezTo>
                    <a:pt x="153" y="555"/>
                    <a:pt x="76" y="277"/>
                    <a:pt x="0" y="0"/>
                  </a:cubicBezTo>
                </a:path>
              </a:pathLst>
            </a:cu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20507" name="Oval 24"/>
            <p:cNvSpPr>
              <a:spLocks noChangeArrowheads="1"/>
            </p:cNvSpPr>
            <p:nvPr/>
          </p:nvSpPr>
          <p:spPr bwMode="auto">
            <a:xfrm>
              <a:off x="2569" y="3153"/>
              <a:ext cx="109" cy="11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20508" name="Oval 8"/>
            <p:cNvSpPr>
              <a:spLocks noChangeArrowheads="1"/>
            </p:cNvSpPr>
            <p:nvPr/>
          </p:nvSpPr>
          <p:spPr bwMode="auto">
            <a:xfrm>
              <a:off x="1840" y="1847"/>
              <a:ext cx="107" cy="11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7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7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44" name="Object 28"/>
          <p:cNvGraphicFramePr>
            <a:graphicFrameLocks noGrp="1" noChangeAspect="1"/>
          </p:cNvGraphicFramePr>
          <p:nvPr>
            <p:ph sz="half" idx="1"/>
          </p:nvPr>
        </p:nvGraphicFramePr>
        <p:xfrm>
          <a:off x="1673225" y="1712913"/>
          <a:ext cx="5813425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9" name="Egyenlet" r:id="rId3" imgW="1815840" imgH="393480" progId="Equation.3">
                  <p:embed/>
                </p:oleObj>
              </mc:Choice>
              <mc:Fallback>
                <p:oleObj name="Egyenlet" r:id="rId3" imgW="1815840" imgH="39348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1712913"/>
                        <a:ext cx="5813425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47" name="Object 31"/>
          <p:cNvGraphicFramePr>
            <a:graphicFrameLocks noGrp="1" noChangeAspect="1"/>
          </p:cNvGraphicFramePr>
          <p:nvPr>
            <p:ph sz="half" idx="2"/>
          </p:nvPr>
        </p:nvGraphicFramePr>
        <p:xfrm>
          <a:off x="1897063" y="3870325"/>
          <a:ext cx="5313362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0" name="Egyenlet" r:id="rId5" imgW="1422360" imgH="393480" progId="Equation.3">
                  <p:embed/>
                </p:oleObj>
              </mc:Choice>
              <mc:Fallback>
                <p:oleObj name="Egyenlet" r:id="rId5" imgW="1422360" imgH="39348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870325"/>
                        <a:ext cx="5313362" cy="147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88" y="203200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/>
              <a:t>Az adiabatikus állapotváltozás munkája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1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1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274638"/>
            <a:ext cx="8229600" cy="1838325"/>
          </a:xfrm>
          <a:noFill/>
        </p:spPr>
        <p:txBody>
          <a:bodyPr/>
          <a:lstStyle/>
          <a:p>
            <a:pPr eaLnBrk="1" hangingPunct="1"/>
            <a:r>
              <a:rPr lang="hu-HU" sz="3200" b="1" smtClean="0">
                <a:solidFill>
                  <a:schemeClr val="tx1"/>
                </a:solidFill>
              </a:rPr>
              <a:t>Az adiabatikus állapotváltozás munkája egyenlő a belső energia megváltozásának negatívjával</a:t>
            </a:r>
          </a:p>
        </p:txBody>
      </p:sp>
      <p:graphicFrame>
        <p:nvGraphicFramePr>
          <p:cNvPr id="14336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82775" y="2219325"/>
          <a:ext cx="5313363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5" name="Egyenlet" r:id="rId3" imgW="1422360" imgH="393480" progId="Equation.3">
                  <p:embed/>
                </p:oleObj>
              </mc:Choice>
              <mc:Fallback>
                <p:oleObj name="Egyenlet" r:id="rId3" imgW="142236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775" y="2219325"/>
                        <a:ext cx="5313363" cy="147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8" name="Object 8"/>
          <p:cNvGraphicFramePr>
            <a:graphicFrameLocks noChangeAspect="1"/>
          </p:cNvGraphicFramePr>
          <p:nvPr/>
        </p:nvGraphicFramePr>
        <p:xfrm>
          <a:off x="1536700" y="3867150"/>
          <a:ext cx="6067425" cy="206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6" name="Egyenlet" r:id="rId5" imgW="1866600" imgH="634680" progId="Equation.3">
                  <p:embed/>
                </p:oleObj>
              </mc:Choice>
              <mc:Fallback>
                <p:oleObj name="Egyenlet" r:id="rId5" imgW="1866600" imgH="6346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3867150"/>
                        <a:ext cx="6067425" cy="206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1" name="Object 11"/>
          <p:cNvGraphicFramePr>
            <a:graphicFrameLocks noChangeAspect="1"/>
          </p:cNvGraphicFramePr>
          <p:nvPr/>
        </p:nvGraphicFramePr>
        <p:xfrm>
          <a:off x="1495425" y="4160838"/>
          <a:ext cx="6149975" cy="144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7" name="Egyenlet" r:id="rId7" imgW="1892160" imgH="444240" progId="Equation.3">
                  <p:embed/>
                </p:oleObj>
              </mc:Choice>
              <mc:Fallback>
                <p:oleObj name="Egyenlet" r:id="rId7" imgW="1892160" imgH="4442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425" y="4160838"/>
                        <a:ext cx="6149975" cy="144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4" name="Object 14"/>
          <p:cNvGraphicFramePr>
            <a:graphicFrameLocks noChangeAspect="1"/>
          </p:cNvGraphicFramePr>
          <p:nvPr/>
        </p:nvGraphicFramePr>
        <p:xfrm>
          <a:off x="2463800" y="4510088"/>
          <a:ext cx="421005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8" name="Egyenlet" r:id="rId9" imgW="1295280" imgH="228600" progId="Equation.3">
                  <p:embed/>
                </p:oleObj>
              </mc:Choice>
              <mc:Fallback>
                <p:oleObj name="Egyenlet" r:id="rId9" imgW="129528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4510088"/>
                        <a:ext cx="4210050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98844E-6 L 3.61111E-6 -0.2675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3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98844E-6 L 3.61111E-6 -0.2675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3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2487"/>
          </a:xfrm>
          <a:noFill/>
        </p:spPr>
        <p:txBody>
          <a:bodyPr/>
          <a:lstStyle/>
          <a:p>
            <a:pPr eaLnBrk="1" hangingPunct="1"/>
            <a:r>
              <a:rPr lang="hu-HU" b="1" smtClean="0"/>
              <a:t>A politropikus állapotváltozás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309688"/>
            <a:ext cx="8331200" cy="1898650"/>
          </a:xfrm>
          <a:noFill/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hu-HU" sz="2800" smtClean="0"/>
              <a:t>Politropikus állapotváltozáson esik át az a TDR, melynek fala rugalmas és diatermikus, továbbá egyetlen állapotjelzője sem marad állandó az állapotváltozás során.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14338" y="3138488"/>
            <a:ext cx="8331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800"/>
              <a:t>Matematikailag</a:t>
            </a:r>
          </a:p>
        </p:txBody>
      </p:sp>
      <p:graphicFrame>
        <p:nvGraphicFramePr>
          <p:cNvPr id="128005" name="Object 5"/>
          <p:cNvGraphicFramePr>
            <a:graphicFrameLocks noChangeAspect="1"/>
          </p:cNvGraphicFramePr>
          <p:nvPr/>
        </p:nvGraphicFramePr>
        <p:xfrm>
          <a:off x="2333625" y="3805238"/>
          <a:ext cx="444976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Egyenlet" r:id="rId3" imgW="965160" imgH="228600" progId="Equation.3">
                  <p:embed/>
                </p:oleObj>
              </mc:Choice>
              <mc:Fallback>
                <p:oleObj name="Egyenlet" r:id="rId3" imgW="96516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25" y="3805238"/>
                        <a:ext cx="4449763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57200" y="5068888"/>
            <a:ext cx="8331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hu-HU" sz="2800"/>
              <a:t>Ahol ‘n’ a politropikus kitevő.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p"/>
      <p:bldP spid="23557" grpId="0"/>
      <p:bldP spid="2355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>
                <a:solidFill>
                  <a:schemeClr val="tx1"/>
                </a:solidFill>
              </a:rPr>
              <a:t>Az állapotváltozások ábrázolásának rendszere a </a:t>
            </a:r>
            <a:r>
              <a:rPr lang="hu-HU" sz="3600" b="1" dirty="0" err="1" smtClean="0">
                <a:solidFill>
                  <a:schemeClr val="tx1"/>
                </a:solidFill>
              </a:rPr>
              <a:t>p-v</a:t>
            </a:r>
            <a:r>
              <a:rPr lang="hu-HU" sz="3600" b="1" dirty="0" smtClean="0">
                <a:solidFill>
                  <a:schemeClr val="tx1"/>
                </a:solidFill>
              </a:rPr>
              <a:t> diagramban</a:t>
            </a:r>
          </a:p>
        </p:txBody>
      </p:sp>
      <p:sp>
        <p:nvSpPr>
          <p:cNvPr id="118789" name="Line 5"/>
          <p:cNvSpPr>
            <a:spLocks noChangeShapeType="1"/>
          </p:cNvSpPr>
          <p:nvPr/>
        </p:nvSpPr>
        <p:spPr bwMode="auto">
          <a:xfrm flipV="1">
            <a:off x="1290638" y="1920875"/>
            <a:ext cx="0" cy="426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8790" name="Line 6"/>
          <p:cNvSpPr>
            <a:spLocks noChangeShapeType="1"/>
          </p:cNvSpPr>
          <p:nvPr/>
        </p:nvSpPr>
        <p:spPr bwMode="auto">
          <a:xfrm>
            <a:off x="1276350" y="6159500"/>
            <a:ext cx="5514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8791" name="Text Box 7"/>
          <p:cNvSpPr txBox="1">
            <a:spLocks noChangeArrowheads="1"/>
          </p:cNvSpPr>
          <p:nvPr/>
        </p:nvSpPr>
        <p:spPr bwMode="auto">
          <a:xfrm>
            <a:off x="1116013" y="1282700"/>
            <a:ext cx="652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6964363" y="5910263"/>
            <a:ext cx="652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118811" name="Line 27"/>
          <p:cNvSpPr>
            <a:spLocks noChangeShapeType="1"/>
          </p:cNvSpPr>
          <p:nvPr/>
        </p:nvSpPr>
        <p:spPr bwMode="auto">
          <a:xfrm flipV="1">
            <a:off x="1074738" y="3965575"/>
            <a:ext cx="4948237" cy="1588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8812" name="Line 28"/>
          <p:cNvSpPr>
            <a:spLocks noChangeShapeType="1"/>
          </p:cNvSpPr>
          <p:nvPr/>
        </p:nvSpPr>
        <p:spPr bwMode="auto">
          <a:xfrm rot="16200000" flipV="1">
            <a:off x="1277938" y="3848100"/>
            <a:ext cx="4948238" cy="1587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8823" name="Freeform 39"/>
          <p:cNvSpPr>
            <a:spLocks/>
          </p:cNvSpPr>
          <p:nvPr/>
        </p:nvSpPr>
        <p:spPr bwMode="auto">
          <a:xfrm>
            <a:off x="2901950" y="1471613"/>
            <a:ext cx="3281363" cy="3178175"/>
          </a:xfrm>
          <a:custGeom>
            <a:avLst/>
            <a:gdLst>
              <a:gd name="T0" fmla="*/ 0 w 2067"/>
              <a:gd name="T1" fmla="*/ 0 h 2002"/>
              <a:gd name="T2" fmla="*/ 1267637791 w 2067"/>
              <a:gd name="T3" fmla="*/ 2147483647 h 2002"/>
              <a:gd name="T4" fmla="*/ 2147483647 w 2067"/>
              <a:gd name="T5" fmla="*/ 2147483647 h 2002"/>
              <a:gd name="T6" fmla="*/ 0 60000 65536"/>
              <a:gd name="T7" fmla="*/ 0 60000 65536"/>
              <a:gd name="T8" fmla="*/ 0 60000 65536"/>
              <a:gd name="T9" fmla="*/ 0 w 2067"/>
              <a:gd name="T10" fmla="*/ 0 h 2002"/>
              <a:gd name="T11" fmla="*/ 2067 w 2067"/>
              <a:gd name="T12" fmla="*/ 2002 h 20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7" h="2002">
                <a:moveTo>
                  <a:pt x="0" y="0"/>
                </a:moveTo>
                <a:cubicBezTo>
                  <a:pt x="79" y="610"/>
                  <a:pt x="159" y="1220"/>
                  <a:pt x="503" y="1554"/>
                </a:cubicBezTo>
                <a:cubicBezTo>
                  <a:pt x="847" y="1888"/>
                  <a:pt x="1457" y="1945"/>
                  <a:pt x="2067" y="2002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8826" name="Freeform 42"/>
          <p:cNvSpPr>
            <a:spLocks/>
          </p:cNvSpPr>
          <p:nvPr/>
        </p:nvSpPr>
        <p:spPr bwMode="auto">
          <a:xfrm>
            <a:off x="2671763" y="2125663"/>
            <a:ext cx="3482975" cy="2336800"/>
          </a:xfrm>
          <a:custGeom>
            <a:avLst/>
            <a:gdLst>
              <a:gd name="T0" fmla="*/ 0 w 2194"/>
              <a:gd name="T1" fmla="*/ 0 h 1472"/>
              <a:gd name="T2" fmla="*/ 1703625660 w 2194"/>
              <a:gd name="T3" fmla="*/ 2147483647 h 1472"/>
              <a:gd name="T4" fmla="*/ 2147483647 w 2194"/>
              <a:gd name="T5" fmla="*/ 2147483647 h 1472"/>
              <a:gd name="T6" fmla="*/ 0 60000 65536"/>
              <a:gd name="T7" fmla="*/ 0 60000 65536"/>
              <a:gd name="T8" fmla="*/ 0 60000 65536"/>
              <a:gd name="T9" fmla="*/ 0 w 2194"/>
              <a:gd name="T10" fmla="*/ 0 h 1472"/>
              <a:gd name="T11" fmla="*/ 2194 w 2194"/>
              <a:gd name="T12" fmla="*/ 1472 h 14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4" h="1472">
                <a:moveTo>
                  <a:pt x="0" y="0"/>
                </a:moveTo>
                <a:cubicBezTo>
                  <a:pt x="155" y="462"/>
                  <a:pt x="310" y="925"/>
                  <a:pt x="676" y="1170"/>
                </a:cubicBezTo>
                <a:cubicBezTo>
                  <a:pt x="1042" y="1415"/>
                  <a:pt x="1618" y="1443"/>
                  <a:pt x="2194" y="1472"/>
                </a:cubicBezTo>
              </a:path>
            </a:pathLst>
          </a:cu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8828" name="AutoShape 44"/>
          <p:cNvSpPr>
            <a:spLocks noChangeArrowheads="1"/>
          </p:cNvSpPr>
          <p:nvPr/>
        </p:nvSpPr>
        <p:spPr bwMode="auto">
          <a:xfrm>
            <a:off x="6867525" y="3302000"/>
            <a:ext cx="1408113" cy="536575"/>
          </a:xfrm>
          <a:prstGeom prst="wedgeRoundRectCallout">
            <a:avLst>
              <a:gd name="adj1" fmla="val -139852"/>
              <a:gd name="adj2" fmla="val 15798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800" b="1" i="1"/>
              <a:t>n=1</a:t>
            </a:r>
          </a:p>
        </p:txBody>
      </p:sp>
      <p:sp>
        <p:nvSpPr>
          <p:cNvPr id="118829" name="AutoShape 45"/>
          <p:cNvSpPr>
            <a:spLocks noChangeArrowheads="1"/>
          </p:cNvSpPr>
          <p:nvPr/>
        </p:nvSpPr>
        <p:spPr bwMode="auto">
          <a:xfrm>
            <a:off x="5878513" y="5200650"/>
            <a:ext cx="1408112" cy="536575"/>
          </a:xfrm>
          <a:prstGeom prst="wedgeRoundRectCallout">
            <a:avLst>
              <a:gd name="adj1" fmla="val -60486"/>
              <a:gd name="adj2" fmla="val -16065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800" b="1" i="1"/>
              <a:t>n=</a:t>
            </a:r>
            <a:r>
              <a:rPr lang="hu-HU" sz="2800" b="1" i="1">
                <a:sym typeface="Symbol" pitchFamily="18" charset="2"/>
              </a:rPr>
              <a:t></a:t>
            </a:r>
          </a:p>
        </p:txBody>
      </p:sp>
      <p:sp>
        <p:nvSpPr>
          <p:cNvPr id="118830" name="AutoShape 46"/>
          <p:cNvSpPr>
            <a:spLocks noChangeArrowheads="1"/>
          </p:cNvSpPr>
          <p:nvPr/>
        </p:nvSpPr>
        <p:spPr bwMode="auto">
          <a:xfrm>
            <a:off x="300038" y="2492375"/>
            <a:ext cx="1216025" cy="536575"/>
          </a:xfrm>
          <a:prstGeom prst="wedgeRoundRectCallout">
            <a:avLst>
              <a:gd name="adj1" fmla="val 117962"/>
              <a:gd name="adj2" fmla="val 21964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800" b="1" i="1"/>
              <a:t>n=0</a:t>
            </a:r>
          </a:p>
        </p:txBody>
      </p:sp>
      <p:sp>
        <p:nvSpPr>
          <p:cNvPr id="118831" name="AutoShape 47"/>
          <p:cNvSpPr>
            <a:spLocks noChangeArrowheads="1"/>
          </p:cNvSpPr>
          <p:nvPr/>
        </p:nvSpPr>
        <p:spPr bwMode="auto">
          <a:xfrm>
            <a:off x="1625600" y="4406900"/>
            <a:ext cx="1408113" cy="536575"/>
          </a:xfrm>
          <a:prstGeom prst="wedgeRoundRectCallout">
            <a:avLst>
              <a:gd name="adj1" fmla="val 100394"/>
              <a:gd name="adj2" fmla="val 14201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hu-HU" sz="2800" b="1" i="1"/>
              <a:t>n=</a:t>
            </a:r>
            <a:r>
              <a:rPr lang="hu-HU" sz="2800" b="1" i="1">
                <a:sym typeface="Symbol" pitchFamily="18" charset="2"/>
              </a:rPr>
              <a:t></a:t>
            </a:r>
          </a:p>
        </p:txBody>
      </p:sp>
      <p:graphicFrame>
        <p:nvGraphicFramePr>
          <p:cNvPr id="118833" name="Object 49"/>
          <p:cNvGraphicFramePr>
            <a:graphicFrameLocks noGrp="1" noChangeAspect="1"/>
          </p:cNvGraphicFramePr>
          <p:nvPr>
            <p:ph idx="1"/>
          </p:nvPr>
        </p:nvGraphicFramePr>
        <p:xfrm>
          <a:off x="4373563" y="1863725"/>
          <a:ext cx="40814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8" name="Egyenlet" r:id="rId3" imgW="977760" imgH="228600" progId="Equation.3">
                  <p:embed/>
                </p:oleObj>
              </mc:Choice>
              <mc:Fallback>
                <p:oleObj name="Egyenlet" r:id="rId3" imgW="977760" imgH="2286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3563" y="1863725"/>
                        <a:ext cx="4081462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810" name="Oval 26"/>
          <p:cNvSpPr>
            <a:spLocks noChangeArrowheads="1"/>
          </p:cNvSpPr>
          <p:nvPr/>
        </p:nvSpPr>
        <p:spPr bwMode="auto">
          <a:xfrm>
            <a:off x="3613150" y="3808413"/>
            <a:ext cx="276225" cy="304800"/>
          </a:xfrm>
          <a:prstGeom prst="ellipse">
            <a:avLst/>
          </a:prstGeom>
          <a:solidFill>
            <a:srgbClr val="FF9623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8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8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8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8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8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8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8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8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8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18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 animBg="1"/>
      <p:bldP spid="118790" grpId="0" animBg="1"/>
      <p:bldP spid="118791" grpId="0"/>
      <p:bldP spid="118792" grpId="0"/>
      <p:bldP spid="118811" grpId="0" animBg="1"/>
      <p:bldP spid="118812" grpId="0" animBg="1"/>
      <p:bldP spid="118823" grpId="0" animBg="1"/>
      <p:bldP spid="118826" grpId="0" animBg="1"/>
      <p:bldP spid="118828" grpId="0" animBg="1"/>
      <p:bldP spid="118829" grpId="0" animBg="1"/>
      <p:bldP spid="118830" grpId="0" animBg="1"/>
      <p:bldP spid="118831" grpId="0" animBg="1"/>
      <p:bldP spid="1188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/>
              <a:t>A gyakorlatban előforduló politropikus kitevők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4838"/>
            <a:ext cx="8229600" cy="2798762"/>
          </a:xfrm>
        </p:spPr>
        <p:txBody>
          <a:bodyPr/>
          <a:lstStyle/>
          <a:p>
            <a:pPr algn="just" eaLnBrk="1" hangingPunct="1"/>
            <a:r>
              <a:rPr lang="hu-HU" sz="2800" i="1" smtClean="0"/>
              <a:t>n=1</a:t>
            </a:r>
            <a:r>
              <a:rPr lang="hu-HU" sz="2800" smtClean="0"/>
              <a:t> és </a:t>
            </a:r>
            <a:r>
              <a:rPr lang="hu-HU" sz="2800" i="1" smtClean="0"/>
              <a:t>n=</a:t>
            </a:r>
            <a:r>
              <a:rPr lang="el-GR" sz="2800" i="1" smtClean="0"/>
              <a:t>κ</a:t>
            </a:r>
            <a:r>
              <a:rPr lang="hu-HU" sz="2800" smtClean="0"/>
              <a:t> között minden érték előfordul (hűtött adiabatikus folyamatok)</a:t>
            </a:r>
          </a:p>
          <a:p>
            <a:pPr algn="just" eaLnBrk="1" hangingPunct="1"/>
            <a:r>
              <a:rPr lang="hu-HU" sz="2800" i="1" smtClean="0"/>
              <a:t>n&gt;</a:t>
            </a:r>
            <a:r>
              <a:rPr lang="el-GR" sz="2800" i="1" smtClean="0"/>
              <a:t>κ</a:t>
            </a:r>
            <a:r>
              <a:rPr lang="hu-HU" sz="2800" smtClean="0"/>
              <a:t> tartományban csak az adiabatikus kitevőhöz közeli értékek fordulnak elő (fűtött adiabatikus folyamatok)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6775"/>
          </a:xfrm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A technikai munka fogalma</a:t>
            </a: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238125" y="1331913"/>
            <a:ext cx="86629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hu-HU" sz="2800" dirty="0"/>
              <a:t>A gyakorlatban a technikai folyamatok nyitott rendszerben zajlanak le, azaz a rendszer és a környezet között van tömeg kölcsönhatás!</a:t>
            </a:r>
          </a:p>
          <a:p>
            <a:pPr algn="just" eaLnBrk="1" hangingPunct="1">
              <a:spcBef>
                <a:spcPct val="50000"/>
              </a:spcBef>
            </a:pPr>
            <a:endParaRPr lang="hu-HU" sz="2800" dirty="0"/>
          </a:p>
          <a:p>
            <a:pPr algn="just" eaLnBrk="1" hangingPunct="1">
              <a:spcBef>
                <a:spcPct val="50000"/>
              </a:spcBef>
            </a:pPr>
            <a:r>
              <a:rPr lang="hu-HU" sz="2800" dirty="0"/>
              <a:t>Az a munkamennyiség, mely egy nyitott rendszerben, adott </a:t>
            </a:r>
            <a:r>
              <a:rPr lang="hu-HU" sz="2800" dirty="0" smtClean="0"/>
              <a:t>folyamatsor </a:t>
            </a:r>
            <a:r>
              <a:rPr lang="hu-HU" sz="2800" dirty="0"/>
              <a:t>ismételt, ciklikus végrehajtására alkalmas „technikai” gép működtetéséhez szükséges, ill. egy ilyen gép működése során nyerhető a technikai munka.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/>
              <a:t>Nyitott, adiabatikus rendszerben lezajló változások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89113"/>
            <a:ext cx="8229600" cy="920750"/>
          </a:xfrm>
        </p:spPr>
        <p:txBody>
          <a:bodyPr/>
          <a:lstStyle/>
          <a:p>
            <a:pPr eaLnBrk="1" hangingPunct="1"/>
            <a:r>
              <a:rPr lang="hu-HU" sz="2400" smtClean="0"/>
              <a:t>A rendszerbe adott belső energiájú közeg érkezik, mely a belépésnél munkát végez a rendszeren</a:t>
            </a:r>
          </a:p>
        </p:txBody>
      </p:sp>
      <p:graphicFrame>
        <p:nvGraphicFramePr>
          <p:cNvPr id="148482" name="Object 2"/>
          <p:cNvGraphicFramePr>
            <a:graphicFrameLocks noChangeAspect="1"/>
          </p:cNvGraphicFramePr>
          <p:nvPr/>
        </p:nvGraphicFramePr>
        <p:xfrm>
          <a:off x="3117850" y="2719388"/>
          <a:ext cx="287972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7" name="Equation" r:id="rId3" imgW="774360" imgH="215640" progId="Equation.3">
                  <p:embed/>
                </p:oleObj>
              </mc:Choice>
              <mc:Fallback>
                <p:oleObj name="Equation" r:id="rId3" imgW="77436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2719388"/>
                        <a:ext cx="287972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artalom helye 2"/>
          <p:cNvSpPr txBox="1">
            <a:spLocks/>
          </p:cNvSpPr>
          <p:nvPr/>
        </p:nvSpPr>
        <p:spPr bwMode="auto">
          <a:xfrm>
            <a:off x="454025" y="3643313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hu-HU" sz="2400" kern="0" dirty="0">
                <a:latin typeface="+mn-lt"/>
                <a:cs typeface="+mn-cs"/>
              </a:rPr>
              <a:t>A rendszerből adott belső energiájú közeg távozik, melynek köszönhetően a rendszer a környezetén munkát végez</a:t>
            </a:r>
          </a:p>
        </p:txBody>
      </p:sp>
      <p:graphicFrame>
        <p:nvGraphicFramePr>
          <p:cNvPr id="148483" name="Object 3"/>
          <p:cNvGraphicFramePr>
            <a:graphicFrameLocks noChangeAspect="1"/>
          </p:cNvGraphicFramePr>
          <p:nvPr/>
        </p:nvGraphicFramePr>
        <p:xfrm>
          <a:off x="3116263" y="4833938"/>
          <a:ext cx="28797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8" name="Equation" r:id="rId5" imgW="825480" imgH="215640" progId="Equation.3">
                  <p:embed/>
                </p:oleObj>
              </mc:Choice>
              <mc:Fallback>
                <p:oleObj name="Equation" r:id="rId5" imgW="82548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4833938"/>
                        <a:ext cx="28797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artalom helye 2"/>
          <p:cNvSpPr txBox="1">
            <a:spLocks/>
          </p:cNvSpPr>
          <p:nvPr/>
        </p:nvSpPr>
        <p:spPr bwMode="auto">
          <a:xfrm>
            <a:off x="1036638" y="1600200"/>
            <a:ext cx="703738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spcBef>
                <a:spcPct val="20000"/>
              </a:spcBef>
              <a:defRPr/>
            </a:pPr>
            <a:r>
              <a:rPr lang="hu-HU" sz="2800" kern="0" dirty="0">
                <a:latin typeface="+mn-lt"/>
                <a:cs typeface="+mn-cs"/>
              </a:rPr>
              <a:t>A rendszer munkavégző képességének megváltozása, azaz az ismétlődő vagy folyamatos működés során szükséges vagy nyerhető munka 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774700" y="3648075"/>
          <a:ext cx="757713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9" name="Equation" r:id="rId7" imgW="2920680" imgH="228600" progId="Equation.3">
                  <p:embed/>
                </p:oleObj>
              </mc:Choice>
              <mc:Fallback>
                <p:oleObj name="Equation" r:id="rId7" imgW="29206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" y="3648075"/>
                        <a:ext cx="7577138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5" grpId="0"/>
      <p:bldP spid="5" grpId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Az entalpia 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122613" y="1857375"/>
          <a:ext cx="2897187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2" name="Equation" r:id="rId3" imgW="1117440" imgH="215640" progId="Equation.3">
                  <p:embed/>
                </p:oleObj>
              </mc:Choice>
              <mc:Fallback>
                <p:oleObj name="Equation" r:id="rId3" imgW="111744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2613" y="1857375"/>
                        <a:ext cx="2897187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Szövegdoboz 6"/>
          <p:cNvSpPr txBox="1">
            <a:spLocks noChangeArrowheads="1"/>
          </p:cNvSpPr>
          <p:nvPr/>
        </p:nvSpPr>
        <p:spPr bwMode="auto">
          <a:xfrm>
            <a:off x="925513" y="2967038"/>
            <a:ext cx="729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400"/>
              <a:t>Differenciális formában, egységnyi tömegű közegre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838450" y="3668713"/>
          <a:ext cx="346710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name="Equation" r:id="rId5" imgW="1562040" imgH="457200" progId="Equation.3">
                  <p:embed/>
                </p:oleObj>
              </mc:Choice>
              <mc:Fallback>
                <p:oleObj name="Equation" r:id="rId5" imgW="156204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50" y="3668713"/>
                        <a:ext cx="3467100" cy="1014412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smtClean="0"/>
              <a:t>Az I. főtétel az entalpiával felírva 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2838450" y="1525588"/>
          <a:ext cx="346710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5" name="Equation" r:id="rId3" imgW="1562040" imgH="457200" progId="Equation.3">
                  <p:embed/>
                </p:oleObj>
              </mc:Choice>
              <mc:Fallback>
                <p:oleObj name="Equation" r:id="rId3" imgW="156204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50" y="1525588"/>
                        <a:ext cx="3467100" cy="1014412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2711450" y="2921000"/>
          <a:ext cx="372110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6" name="Equation" r:id="rId5" imgW="1676160" imgH="457200" progId="Equation.3">
                  <p:embed/>
                </p:oleObj>
              </mc:Choice>
              <mc:Fallback>
                <p:oleObj name="Equation" r:id="rId5" imgW="167616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2921000"/>
                        <a:ext cx="3721100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2711450" y="3933825"/>
          <a:ext cx="372110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7" name="Equation" r:id="rId7" imgW="1676160" imgH="457200" progId="Equation.3">
                  <p:embed/>
                </p:oleObj>
              </mc:Choice>
              <mc:Fallback>
                <p:oleObj name="Equation" r:id="rId7" imgW="167616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3933825"/>
                        <a:ext cx="3721100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3130550" y="4946650"/>
          <a:ext cx="287655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8" name="Equation" r:id="rId9" imgW="1295280" imgH="457200" progId="Equation.3">
                  <p:embed/>
                </p:oleObj>
              </mc:Choice>
              <mc:Fallback>
                <p:oleObj name="Equation" r:id="rId9" imgW="129528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550" y="4946650"/>
                        <a:ext cx="2876550" cy="1014413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34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ím 1"/>
          <p:cNvSpPr>
            <a:spLocks noGrp="1"/>
          </p:cNvSpPr>
          <p:nvPr>
            <p:ph type="title"/>
          </p:nvPr>
        </p:nvSpPr>
        <p:spPr>
          <a:xfrm>
            <a:off x="457200" y="213678"/>
            <a:ext cx="8229600" cy="1143000"/>
          </a:xfrm>
        </p:spPr>
        <p:txBody>
          <a:bodyPr/>
          <a:lstStyle/>
          <a:p>
            <a:pPr eaLnBrk="1" hangingPunct="1"/>
            <a:r>
              <a:rPr lang="hu-HU" sz="3600" b="1" dirty="0" smtClean="0"/>
              <a:t>Nyitott, adiabatikus rendszerben lezajló változás</a:t>
            </a:r>
          </a:p>
        </p:txBody>
      </p:sp>
      <p:sp>
        <p:nvSpPr>
          <p:cNvPr id="130081" name="Rectangle 33"/>
          <p:cNvSpPr>
            <a:spLocks noChangeArrowheads="1"/>
          </p:cNvSpPr>
          <p:nvPr/>
        </p:nvSpPr>
        <p:spPr bwMode="auto">
          <a:xfrm>
            <a:off x="2012950" y="2273300"/>
            <a:ext cx="1504950" cy="2489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30077" name="Rectangle 29"/>
          <p:cNvSpPr>
            <a:spLocks noChangeArrowheads="1"/>
          </p:cNvSpPr>
          <p:nvPr/>
        </p:nvSpPr>
        <p:spPr bwMode="auto">
          <a:xfrm>
            <a:off x="1989138" y="5213350"/>
            <a:ext cx="4310062" cy="942975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052" name="Freeform 4"/>
          <p:cNvSpPr>
            <a:spLocks/>
          </p:cNvSpPr>
          <p:nvPr/>
        </p:nvSpPr>
        <p:spPr bwMode="auto">
          <a:xfrm>
            <a:off x="3514725" y="2320925"/>
            <a:ext cx="969963" cy="2452688"/>
          </a:xfrm>
          <a:custGeom>
            <a:avLst/>
            <a:gdLst>
              <a:gd name="T0" fmla="*/ 0 w 728"/>
              <a:gd name="T1" fmla="*/ 2147483647 h 1860"/>
              <a:gd name="T2" fmla="*/ 0 w 728"/>
              <a:gd name="T3" fmla="*/ 0 h 1860"/>
              <a:gd name="T4" fmla="*/ 78108663 w 728"/>
              <a:gd name="T5" fmla="*/ 271258073 h 1860"/>
              <a:gd name="T6" fmla="*/ 149117147 w 728"/>
              <a:gd name="T7" fmla="*/ 521651162 h 1860"/>
              <a:gd name="T8" fmla="*/ 248527704 w 728"/>
              <a:gd name="T9" fmla="*/ 813775621 h 1860"/>
              <a:gd name="T10" fmla="*/ 326636346 w 728"/>
              <a:gd name="T11" fmla="*/ 1043302324 h 1860"/>
              <a:gd name="T12" fmla="*/ 475753535 w 728"/>
              <a:gd name="T13" fmla="*/ 1349337048 h 1860"/>
              <a:gd name="T14" fmla="*/ 617770460 w 728"/>
              <a:gd name="T15" fmla="*/ 1571908206 h 1860"/>
              <a:gd name="T16" fmla="*/ 830794682 w 728"/>
              <a:gd name="T17" fmla="*/ 1822301212 h 1860"/>
              <a:gd name="T18" fmla="*/ 1022515532 w 728"/>
              <a:gd name="T19" fmla="*/ 2010095307 h 1860"/>
              <a:gd name="T20" fmla="*/ 1292346358 w 728"/>
              <a:gd name="T21" fmla="*/ 2147483647 h 1860"/>
              <a:gd name="T22" fmla="*/ 1292346358 w 728"/>
              <a:gd name="T23" fmla="*/ 2147483647 h 1860"/>
              <a:gd name="T24" fmla="*/ 0 w 728"/>
              <a:gd name="T25" fmla="*/ 2147483647 h 18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28"/>
              <a:gd name="T40" fmla="*/ 0 h 1860"/>
              <a:gd name="T41" fmla="*/ 728 w 728"/>
              <a:gd name="T42" fmla="*/ 1860 h 186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28" h="1860">
                <a:moveTo>
                  <a:pt x="0" y="1852"/>
                </a:moveTo>
                <a:lnTo>
                  <a:pt x="0" y="0"/>
                </a:lnTo>
                <a:lnTo>
                  <a:pt x="44" y="156"/>
                </a:lnTo>
                <a:lnTo>
                  <a:pt x="84" y="300"/>
                </a:lnTo>
                <a:lnTo>
                  <a:pt x="140" y="468"/>
                </a:lnTo>
                <a:lnTo>
                  <a:pt x="184" y="600"/>
                </a:lnTo>
                <a:lnTo>
                  <a:pt x="268" y="776"/>
                </a:lnTo>
                <a:lnTo>
                  <a:pt x="348" y="904"/>
                </a:lnTo>
                <a:lnTo>
                  <a:pt x="468" y="1048"/>
                </a:lnTo>
                <a:lnTo>
                  <a:pt x="576" y="1156"/>
                </a:lnTo>
                <a:lnTo>
                  <a:pt x="728" y="1284"/>
                </a:lnTo>
                <a:lnTo>
                  <a:pt x="728" y="1860"/>
                </a:lnTo>
                <a:lnTo>
                  <a:pt x="0" y="185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1863725" y="723900"/>
            <a:ext cx="546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p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6757988" y="4475163"/>
            <a:ext cx="5461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i="1" dirty="0"/>
              <a:t>v</a:t>
            </a:r>
          </a:p>
        </p:txBody>
      </p:sp>
      <p:sp>
        <p:nvSpPr>
          <p:cNvPr id="130060" name="Text Box 12"/>
          <p:cNvSpPr txBox="1">
            <a:spLocks noChangeArrowheads="1"/>
          </p:cNvSpPr>
          <p:nvPr/>
        </p:nvSpPr>
        <p:spPr bwMode="auto">
          <a:xfrm>
            <a:off x="4527550" y="3576638"/>
            <a:ext cx="3762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1</a:t>
            </a:r>
          </a:p>
        </p:txBody>
      </p:sp>
      <p:sp>
        <p:nvSpPr>
          <p:cNvPr id="130061" name="Text Box 13"/>
          <p:cNvSpPr txBox="1">
            <a:spLocks noChangeArrowheads="1"/>
          </p:cNvSpPr>
          <p:nvPr/>
        </p:nvSpPr>
        <p:spPr bwMode="auto">
          <a:xfrm>
            <a:off x="3573463" y="1804988"/>
            <a:ext cx="3762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2</a:t>
            </a:r>
          </a:p>
        </p:txBody>
      </p:sp>
      <p:sp>
        <p:nvSpPr>
          <p:cNvPr id="130062" name="Line 14"/>
          <p:cNvSpPr>
            <a:spLocks noChangeShapeType="1"/>
          </p:cNvSpPr>
          <p:nvPr/>
        </p:nvSpPr>
        <p:spPr bwMode="auto">
          <a:xfrm flipV="1">
            <a:off x="1719263" y="4014788"/>
            <a:ext cx="296386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3" name="Line 15"/>
          <p:cNvSpPr>
            <a:spLocks noChangeShapeType="1"/>
          </p:cNvSpPr>
          <p:nvPr/>
        </p:nvSpPr>
        <p:spPr bwMode="auto">
          <a:xfrm>
            <a:off x="1803400" y="2282825"/>
            <a:ext cx="1906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4" name="Text Box 16"/>
          <p:cNvSpPr txBox="1">
            <a:spLocks noChangeArrowheads="1"/>
          </p:cNvSpPr>
          <p:nvPr/>
        </p:nvSpPr>
        <p:spPr bwMode="auto">
          <a:xfrm>
            <a:off x="1274763" y="2001838"/>
            <a:ext cx="5461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2</a:t>
            </a:r>
          </a:p>
        </p:txBody>
      </p:sp>
      <p:sp>
        <p:nvSpPr>
          <p:cNvPr id="130065" name="Text Box 17"/>
          <p:cNvSpPr txBox="1">
            <a:spLocks noChangeArrowheads="1"/>
          </p:cNvSpPr>
          <p:nvPr/>
        </p:nvSpPr>
        <p:spPr bwMode="auto">
          <a:xfrm>
            <a:off x="1114425" y="3775075"/>
            <a:ext cx="546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b="1" i="1"/>
              <a:t>p</a:t>
            </a:r>
            <a:r>
              <a:rPr lang="hu-HU" sz="2800" b="1" i="1" baseline="-25000"/>
              <a:t>1</a:t>
            </a:r>
          </a:p>
        </p:txBody>
      </p:sp>
      <p:sp>
        <p:nvSpPr>
          <p:cNvPr id="130066" name="Text Box 18"/>
          <p:cNvSpPr txBox="1">
            <a:spLocks noChangeArrowheads="1"/>
          </p:cNvSpPr>
          <p:nvPr/>
        </p:nvSpPr>
        <p:spPr bwMode="auto">
          <a:xfrm>
            <a:off x="4419600" y="4695825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b="1" i="1"/>
              <a:t>v</a:t>
            </a:r>
            <a:r>
              <a:rPr lang="hu-HU" sz="2400" b="1" i="1" baseline="-25000"/>
              <a:t>1</a:t>
            </a:r>
          </a:p>
        </p:txBody>
      </p:sp>
      <p:sp>
        <p:nvSpPr>
          <p:cNvPr id="130067" name="Freeform 19"/>
          <p:cNvSpPr>
            <a:spLocks/>
          </p:cNvSpPr>
          <p:nvPr/>
        </p:nvSpPr>
        <p:spPr bwMode="auto">
          <a:xfrm>
            <a:off x="2670175" y="1428750"/>
            <a:ext cx="3300413" cy="2770188"/>
          </a:xfrm>
          <a:custGeom>
            <a:avLst/>
            <a:gdLst>
              <a:gd name="T0" fmla="*/ 0 w 2484"/>
              <a:gd name="T1" fmla="*/ 0 h 2100"/>
              <a:gd name="T2" fmla="*/ 1292243052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0" name="Text Box 22"/>
          <p:cNvSpPr txBox="1">
            <a:spLocks noChangeArrowheads="1"/>
          </p:cNvSpPr>
          <p:nvPr/>
        </p:nvSpPr>
        <p:spPr bwMode="auto">
          <a:xfrm>
            <a:off x="3460750" y="4695825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b="1" i="1"/>
              <a:t>v</a:t>
            </a:r>
            <a:r>
              <a:rPr lang="hu-HU" sz="2400" b="1" i="1" baseline="-25000"/>
              <a:t>2</a:t>
            </a:r>
          </a:p>
        </p:txBody>
      </p:sp>
      <p:sp>
        <p:nvSpPr>
          <p:cNvPr id="130071" name="Text Box 23"/>
          <p:cNvSpPr txBox="1">
            <a:spLocks noChangeArrowheads="1"/>
          </p:cNvSpPr>
          <p:nvPr/>
        </p:nvSpPr>
        <p:spPr bwMode="auto">
          <a:xfrm>
            <a:off x="5581650" y="4156075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b="1" i="1" baseline="-25000"/>
              <a:t>1</a:t>
            </a:r>
          </a:p>
        </p:txBody>
      </p:sp>
      <p:sp>
        <p:nvSpPr>
          <p:cNvPr id="130072" name="Freeform 24"/>
          <p:cNvSpPr>
            <a:spLocks/>
          </p:cNvSpPr>
          <p:nvPr/>
        </p:nvSpPr>
        <p:spPr bwMode="auto">
          <a:xfrm>
            <a:off x="3233738" y="1428750"/>
            <a:ext cx="3186112" cy="2298700"/>
          </a:xfrm>
          <a:custGeom>
            <a:avLst/>
            <a:gdLst>
              <a:gd name="T0" fmla="*/ 0 w 2484"/>
              <a:gd name="T1" fmla="*/ 0 h 2100"/>
              <a:gd name="T2" fmla="*/ 1292242660 w 2484"/>
              <a:gd name="T3" fmla="*/ 2147483647 h 2100"/>
              <a:gd name="T4" fmla="*/ 2147483647 w 2484"/>
              <a:gd name="T5" fmla="*/ 2147483647 h 2100"/>
              <a:gd name="T6" fmla="*/ 0 60000 65536"/>
              <a:gd name="T7" fmla="*/ 0 60000 65536"/>
              <a:gd name="T8" fmla="*/ 0 60000 65536"/>
              <a:gd name="T9" fmla="*/ 0 w 2484"/>
              <a:gd name="T10" fmla="*/ 0 h 2100"/>
              <a:gd name="T11" fmla="*/ 2484 w 2484"/>
              <a:gd name="T12" fmla="*/ 2100 h 2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84" h="2100">
                <a:moveTo>
                  <a:pt x="0" y="0"/>
                </a:moveTo>
                <a:cubicBezTo>
                  <a:pt x="159" y="653"/>
                  <a:pt x="318" y="1306"/>
                  <a:pt x="732" y="1656"/>
                </a:cubicBezTo>
                <a:cubicBezTo>
                  <a:pt x="1146" y="2006"/>
                  <a:pt x="1815" y="2053"/>
                  <a:pt x="2484" y="21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3" name="Text Box 25"/>
          <p:cNvSpPr txBox="1">
            <a:spLocks noChangeArrowheads="1"/>
          </p:cNvSpPr>
          <p:nvPr/>
        </p:nvSpPr>
        <p:spPr bwMode="auto">
          <a:xfrm>
            <a:off x="6007100" y="3694113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400" b="1" i="1"/>
              <a:t>T</a:t>
            </a:r>
            <a:r>
              <a:rPr lang="hu-HU" sz="2400" b="1" i="1" baseline="-25000"/>
              <a:t>2</a:t>
            </a:r>
          </a:p>
        </p:txBody>
      </p:sp>
      <p:sp>
        <p:nvSpPr>
          <p:cNvPr id="130079" name="Rectangle 31"/>
          <p:cNvSpPr>
            <a:spLocks noChangeArrowheads="1"/>
          </p:cNvSpPr>
          <p:nvPr/>
        </p:nvSpPr>
        <p:spPr bwMode="auto">
          <a:xfrm>
            <a:off x="1990725" y="5216525"/>
            <a:ext cx="2698750" cy="939800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30080" name="Rectangle 32"/>
          <p:cNvSpPr>
            <a:spLocks noChangeArrowheads="1"/>
          </p:cNvSpPr>
          <p:nvPr/>
        </p:nvSpPr>
        <p:spPr bwMode="auto">
          <a:xfrm>
            <a:off x="1990725" y="5216525"/>
            <a:ext cx="1524000" cy="939800"/>
          </a:xfrm>
          <a:prstGeom prst="rect">
            <a:avLst/>
          </a:prstGeom>
          <a:solidFill>
            <a:srgbClr val="FA5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30082" name="Line 34"/>
          <p:cNvSpPr>
            <a:spLocks noChangeShapeType="1"/>
          </p:cNvSpPr>
          <p:nvPr/>
        </p:nvSpPr>
        <p:spPr bwMode="auto">
          <a:xfrm flipH="1">
            <a:off x="2038350" y="2279650"/>
            <a:ext cx="147955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84" name="Rectangle 36"/>
          <p:cNvSpPr>
            <a:spLocks noChangeArrowheads="1"/>
          </p:cNvSpPr>
          <p:nvPr/>
        </p:nvSpPr>
        <p:spPr bwMode="auto">
          <a:xfrm>
            <a:off x="2006600" y="4006850"/>
            <a:ext cx="2470150" cy="755650"/>
          </a:xfrm>
          <a:prstGeom prst="rect">
            <a:avLst/>
          </a:prstGeom>
          <a:solidFill>
            <a:srgbClr val="00FF00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130055" name="Line 7"/>
          <p:cNvSpPr>
            <a:spLocks noChangeShapeType="1"/>
          </p:cNvSpPr>
          <p:nvPr/>
        </p:nvSpPr>
        <p:spPr bwMode="auto">
          <a:xfrm flipV="1">
            <a:off x="2009775" y="1254125"/>
            <a:ext cx="0" cy="35464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>
            <a:off x="1998663" y="4767263"/>
            <a:ext cx="4614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83" name="Line 35"/>
          <p:cNvSpPr>
            <a:spLocks noChangeShapeType="1"/>
          </p:cNvSpPr>
          <p:nvPr/>
        </p:nvSpPr>
        <p:spPr bwMode="auto">
          <a:xfrm flipH="1" flipV="1">
            <a:off x="2036763" y="4011613"/>
            <a:ext cx="239395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78" name="Rectangle 30" descr="Sötét vízszintes"/>
          <p:cNvSpPr>
            <a:spLocks noChangeArrowheads="1"/>
          </p:cNvSpPr>
          <p:nvPr/>
        </p:nvSpPr>
        <p:spPr bwMode="auto">
          <a:xfrm>
            <a:off x="4491038" y="5222875"/>
            <a:ext cx="568325" cy="927100"/>
          </a:xfrm>
          <a:prstGeom prst="rect">
            <a:avLst/>
          </a:prstGeom>
          <a:pattFill prst="dkHorz">
            <a:fgClr>
              <a:srgbClr val="808080"/>
            </a:fgClr>
            <a:bgClr>
              <a:srgbClr val="DDDDDD"/>
            </a:bgClr>
          </a:patt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069" name="Line 21"/>
          <p:cNvSpPr>
            <a:spLocks noChangeShapeType="1"/>
          </p:cNvSpPr>
          <p:nvPr/>
        </p:nvSpPr>
        <p:spPr bwMode="auto">
          <a:xfrm rot="5400000" flipH="1" flipV="1">
            <a:off x="1331913" y="4192588"/>
            <a:ext cx="436562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68" name="Line 20"/>
          <p:cNvSpPr>
            <a:spLocks noChangeShapeType="1"/>
          </p:cNvSpPr>
          <p:nvPr/>
        </p:nvSpPr>
        <p:spPr bwMode="auto">
          <a:xfrm rot="5400000" flipH="1" flipV="1">
            <a:off x="3221038" y="5087937"/>
            <a:ext cx="25209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0059" name="Oval 11"/>
          <p:cNvSpPr>
            <a:spLocks noChangeArrowheads="1"/>
          </p:cNvSpPr>
          <p:nvPr/>
        </p:nvSpPr>
        <p:spPr bwMode="auto">
          <a:xfrm>
            <a:off x="3444875" y="2212975"/>
            <a:ext cx="141288" cy="150813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0074" name="Freeform 26"/>
          <p:cNvSpPr>
            <a:spLocks/>
          </p:cNvSpPr>
          <p:nvPr/>
        </p:nvSpPr>
        <p:spPr bwMode="auto">
          <a:xfrm>
            <a:off x="3533775" y="2357438"/>
            <a:ext cx="950913" cy="1651000"/>
          </a:xfrm>
          <a:custGeom>
            <a:avLst/>
            <a:gdLst>
              <a:gd name="T0" fmla="*/ 1262898691 w 716"/>
              <a:gd name="T1" fmla="*/ 2147483647 h 1252"/>
              <a:gd name="T2" fmla="*/ 479760845 w 716"/>
              <a:gd name="T3" fmla="*/ 1328552391 h 1252"/>
              <a:gd name="T4" fmla="*/ 0 w 716"/>
              <a:gd name="T5" fmla="*/ 0 h 1252"/>
              <a:gd name="T6" fmla="*/ 0 60000 65536"/>
              <a:gd name="T7" fmla="*/ 0 60000 65536"/>
              <a:gd name="T8" fmla="*/ 0 60000 65536"/>
              <a:gd name="T9" fmla="*/ 0 w 716"/>
              <a:gd name="T10" fmla="*/ 0 h 1252"/>
              <a:gd name="T11" fmla="*/ 716 w 716"/>
              <a:gd name="T12" fmla="*/ 1252 h 12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16" h="1252">
                <a:moveTo>
                  <a:pt x="716" y="1252"/>
                </a:moveTo>
                <a:cubicBezTo>
                  <a:pt x="553" y="1112"/>
                  <a:pt x="391" y="973"/>
                  <a:pt x="272" y="764"/>
                </a:cubicBezTo>
                <a:cubicBezTo>
                  <a:pt x="153" y="555"/>
                  <a:pt x="76" y="277"/>
                  <a:pt x="0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graphicFrame>
        <p:nvGraphicFramePr>
          <p:cNvPr id="130092" name="Object 44"/>
          <p:cNvGraphicFramePr>
            <a:graphicFrameLocks noChangeAspect="1"/>
          </p:cNvGraphicFramePr>
          <p:nvPr/>
        </p:nvGraphicFramePr>
        <p:xfrm>
          <a:off x="5265738" y="2692400"/>
          <a:ext cx="3376612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3" name="Egyenlet" r:id="rId3" imgW="1409400" imgH="469800" progId="Equation.3">
                  <p:embed/>
                </p:oleObj>
              </mc:Choice>
              <mc:Fallback>
                <p:oleObj name="Egyenlet" r:id="rId3" imgW="1409400" imgH="4698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5738" y="2692400"/>
                        <a:ext cx="3376612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75" name="Oval 27"/>
          <p:cNvSpPr>
            <a:spLocks noChangeArrowheads="1"/>
          </p:cNvSpPr>
          <p:nvPr/>
        </p:nvSpPr>
        <p:spPr bwMode="auto">
          <a:xfrm>
            <a:off x="4414838" y="3930650"/>
            <a:ext cx="144462" cy="15557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50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130094" name="Object 46"/>
          <p:cNvGraphicFramePr>
            <a:graphicFrameLocks noChangeAspect="1"/>
          </p:cNvGraphicFramePr>
          <p:nvPr/>
        </p:nvGraphicFramePr>
        <p:xfrm>
          <a:off x="242888" y="4932363"/>
          <a:ext cx="8658225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4" name="Equation" r:id="rId5" imgW="3670200" imgH="457200" progId="Equation.3">
                  <p:embed/>
                </p:oleObj>
              </mc:Choice>
              <mc:Fallback>
                <p:oleObj name="Equation" r:id="rId5" imgW="3670200" imgH="4572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8" y="4932363"/>
                        <a:ext cx="8658225" cy="10779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87" name="AutoShape 39"/>
          <p:cNvSpPr>
            <a:spLocks noChangeArrowheads="1"/>
          </p:cNvSpPr>
          <p:nvPr/>
        </p:nvSpPr>
        <p:spPr bwMode="auto">
          <a:xfrm>
            <a:off x="5008563" y="1566863"/>
            <a:ext cx="3541712" cy="696912"/>
          </a:xfrm>
          <a:prstGeom prst="wedgeRoundRectCallout">
            <a:avLst>
              <a:gd name="adj1" fmla="val -103472"/>
              <a:gd name="adj2" fmla="val 35091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dirty="0"/>
              <a:t>A „friss” közeg beszívásának fizikai munkája </a:t>
            </a:r>
            <a:r>
              <a:rPr lang="hu-HU" dirty="0" smtClean="0"/>
              <a:t>(-)</a:t>
            </a:r>
            <a:endParaRPr lang="hu-HU" dirty="0"/>
          </a:p>
        </p:txBody>
      </p:sp>
      <p:sp>
        <p:nvSpPr>
          <p:cNvPr id="130086" name="AutoShape 38"/>
          <p:cNvSpPr>
            <a:spLocks noChangeArrowheads="1"/>
          </p:cNvSpPr>
          <p:nvPr/>
        </p:nvSpPr>
        <p:spPr bwMode="auto">
          <a:xfrm>
            <a:off x="5064125" y="2014538"/>
            <a:ext cx="3540125" cy="696912"/>
          </a:xfrm>
          <a:prstGeom prst="wedgeRoundRectCallout">
            <a:avLst>
              <a:gd name="adj1" fmla="val -115380"/>
              <a:gd name="adj2" fmla="val 14499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dirty="0"/>
              <a:t>A komprimált közeg kitolásának fizikai munkája </a:t>
            </a:r>
            <a:r>
              <a:rPr lang="hu-HU" dirty="0" smtClean="0"/>
              <a:t>(+)</a:t>
            </a:r>
            <a:endParaRPr lang="hu-HU" dirty="0"/>
          </a:p>
        </p:txBody>
      </p:sp>
      <p:sp>
        <p:nvSpPr>
          <p:cNvPr id="130088" name="AutoShape 40"/>
          <p:cNvSpPr>
            <a:spLocks noChangeArrowheads="1"/>
          </p:cNvSpPr>
          <p:nvPr/>
        </p:nvSpPr>
        <p:spPr bwMode="auto">
          <a:xfrm>
            <a:off x="5456594" y="1465262"/>
            <a:ext cx="3458805" cy="747713"/>
          </a:xfrm>
          <a:prstGeom prst="wedgeRoundRectCallout">
            <a:avLst>
              <a:gd name="adj1" fmla="val -125335"/>
              <a:gd name="adj2" fmla="val 17224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dirty="0"/>
              <a:t>A </a:t>
            </a:r>
            <a:r>
              <a:rPr lang="hu-HU" dirty="0" smtClean="0"/>
              <a:t>fizikai </a:t>
            </a:r>
            <a:r>
              <a:rPr lang="hu-HU" dirty="0"/>
              <a:t>munkák előjeles összege a technikai munka</a:t>
            </a:r>
          </a:p>
        </p:txBody>
      </p:sp>
      <p:sp>
        <p:nvSpPr>
          <p:cNvPr id="39" name="AutoShape 37"/>
          <p:cNvSpPr>
            <a:spLocks noChangeArrowheads="1"/>
          </p:cNvSpPr>
          <p:nvPr/>
        </p:nvSpPr>
        <p:spPr bwMode="auto">
          <a:xfrm>
            <a:off x="5580857" y="1331120"/>
            <a:ext cx="2354262" cy="696912"/>
          </a:xfrm>
          <a:prstGeom prst="wedgeRoundRectCallout">
            <a:avLst>
              <a:gd name="adj1" fmla="val -122161"/>
              <a:gd name="adj2" fmla="val 22640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dirty="0"/>
              <a:t>A </a:t>
            </a:r>
            <a:r>
              <a:rPr lang="hu-HU" dirty="0" smtClean="0"/>
              <a:t>kompresszió legyen adiabatikus!</a:t>
            </a:r>
            <a:endParaRPr lang="hu-HU" dirty="0"/>
          </a:p>
        </p:txBody>
      </p:sp>
      <p:sp>
        <p:nvSpPr>
          <p:cNvPr id="130085" name="AutoShape 37"/>
          <p:cNvSpPr>
            <a:spLocks noChangeArrowheads="1"/>
          </p:cNvSpPr>
          <p:nvPr/>
        </p:nvSpPr>
        <p:spPr bwMode="auto">
          <a:xfrm>
            <a:off x="5950268" y="2353310"/>
            <a:ext cx="2684462" cy="696912"/>
          </a:xfrm>
          <a:prstGeom prst="wedgeRoundRectCallout">
            <a:avLst>
              <a:gd name="adj1" fmla="val -129372"/>
              <a:gd name="adj2" fmla="val 12799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hu-HU" dirty="0"/>
              <a:t>A kompresszió fizikai munkája </a:t>
            </a:r>
            <a:r>
              <a:rPr lang="hu-HU" dirty="0" smtClean="0"/>
              <a:t>(+)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0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0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0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0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0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30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046 L -0.10521 0.0004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4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L -0.06875 3.33333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7" presetClass="exit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0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0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30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30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3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withGroup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130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21 0.00047 L -0.27396 0.00093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23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0069 L -0.12032 0.00069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24" y="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7" presetClass="exit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2000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30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30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7" presetClass="entr" presetSubtype="8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27396 0.00093 L -0.00052 -0.00046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9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3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4" dur="500"/>
                                        <p:tgtEl>
                                          <p:spTgt spid="130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30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1" dur="500"/>
                                        <p:tgtEl>
                                          <p:spTgt spid="130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30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81" grpId="0" animBg="1"/>
      <p:bldP spid="130077" grpId="0" animBg="1"/>
      <p:bldP spid="130052" grpId="0" animBg="1"/>
      <p:bldP spid="130057" grpId="0"/>
      <p:bldP spid="130058" grpId="0"/>
      <p:bldP spid="130060" grpId="0"/>
      <p:bldP spid="130061" grpId="0"/>
      <p:bldP spid="130062" grpId="0" animBg="1"/>
      <p:bldP spid="130063" grpId="0" animBg="1"/>
      <p:bldP spid="130064" grpId="0"/>
      <p:bldP spid="130065" grpId="0"/>
      <p:bldP spid="130066" grpId="0"/>
      <p:bldP spid="130067" grpId="0" animBg="1"/>
      <p:bldP spid="130070" grpId="0"/>
      <p:bldP spid="130071" grpId="0"/>
      <p:bldP spid="130072" grpId="0" animBg="1"/>
      <p:bldP spid="130073" grpId="0"/>
      <p:bldP spid="130079" grpId="0" animBg="1"/>
      <p:bldP spid="130079" grpId="1" animBg="1"/>
      <p:bldP spid="130079" grpId="2" animBg="1"/>
      <p:bldP spid="130079" grpId="3" animBg="1"/>
      <p:bldP spid="130080" grpId="0" animBg="1"/>
      <p:bldP spid="130080" grpId="1" animBg="1"/>
      <p:bldP spid="130080" grpId="2" animBg="1"/>
      <p:bldP spid="130082" grpId="0" animBg="1"/>
      <p:bldP spid="130084" grpId="0" animBg="1"/>
      <p:bldP spid="130055" grpId="0" animBg="1"/>
      <p:bldP spid="130056" grpId="0" animBg="1"/>
      <p:bldP spid="130083" grpId="0" animBg="1"/>
      <p:bldP spid="130078" grpId="0" animBg="1"/>
      <p:bldP spid="130078" grpId="1" animBg="1"/>
      <p:bldP spid="130078" grpId="2" animBg="1"/>
      <p:bldP spid="130078" grpId="3" animBg="1"/>
      <p:bldP spid="130069" grpId="0" animBg="1"/>
      <p:bldP spid="130068" grpId="0" animBg="1"/>
      <p:bldP spid="130059" grpId="0" animBg="1"/>
      <p:bldP spid="130074" grpId="0" animBg="1"/>
      <p:bldP spid="130075" grpId="0" animBg="1"/>
      <p:bldP spid="130087" grpId="0" animBg="1"/>
      <p:bldP spid="130087" grpId="1" animBg="1"/>
      <p:bldP spid="130086" grpId="0" animBg="1"/>
      <p:bldP spid="130086" grpId="1" animBg="1"/>
      <p:bldP spid="130088" grpId="0" animBg="1"/>
      <p:bldP spid="39" grpId="0" animBg="1"/>
      <p:bldP spid="39" grpId="1" animBg="1"/>
      <p:bldP spid="130085" grpId="0" animBg="1"/>
      <p:bldP spid="130085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dirty="0" smtClean="0"/>
              <a:t>Nyitott, izobár rendszerben lezajló változás</a:t>
            </a:r>
          </a:p>
        </p:txBody>
      </p:sp>
      <p:graphicFrame>
        <p:nvGraphicFramePr>
          <p:cNvPr id="150533" name="Object 5"/>
          <p:cNvGraphicFramePr>
            <a:graphicFrameLocks noChangeAspect="1"/>
          </p:cNvGraphicFramePr>
          <p:nvPr/>
        </p:nvGraphicFramePr>
        <p:xfrm>
          <a:off x="811213" y="1687513"/>
          <a:ext cx="7519987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6" name="Equation" r:id="rId3" imgW="3187440" imgH="457200" progId="Equation.3">
                  <p:embed/>
                </p:oleObj>
              </mc:Choice>
              <mc:Fallback>
                <p:oleObj name="Equation" r:id="rId3" imgW="318744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1687513"/>
                        <a:ext cx="7519987" cy="10779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Szövegdoboz 10"/>
          <p:cNvSpPr txBox="1">
            <a:spLocks noChangeArrowheads="1"/>
          </p:cNvSpPr>
          <p:nvPr/>
        </p:nvSpPr>
        <p:spPr bwMode="auto">
          <a:xfrm>
            <a:off x="379413" y="3194050"/>
            <a:ext cx="83629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hu-HU" sz="2400"/>
              <a:t>Tehát izobár rendszerben lezajló változás során a technikai munka zérus, azaz hasznos ill. hasznosítható munkavégzés nincs. Ilyen esetben az entalpia megváltozása a folyamat során a rendszer által felvett vagy leadott hővel egyezik meg.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Az állapotváltozások technikai munkája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450850" y="1784350"/>
            <a:ext cx="4281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/>
              <a:t>Izochor állapotváltozás</a:t>
            </a:r>
          </a:p>
        </p:txBody>
      </p:sp>
      <p:graphicFrame>
        <p:nvGraphicFramePr>
          <p:cNvPr id="131077" name="Object 5"/>
          <p:cNvGraphicFramePr>
            <a:graphicFrameLocks noChangeAspect="1"/>
          </p:cNvGraphicFramePr>
          <p:nvPr/>
        </p:nvGraphicFramePr>
        <p:xfrm>
          <a:off x="276225" y="2338388"/>
          <a:ext cx="4138613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4" name="Egyenlet" r:id="rId3" imgW="1777680" imgH="469800" progId="Equation.3">
                  <p:embed/>
                </p:oleObj>
              </mc:Choice>
              <mc:Fallback>
                <p:oleObj name="Egyenlet" r:id="rId3" imgW="1777680" imgH="46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" y="2338388"/>
                        <a:ext cx="4138613" cy="109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4819650" y="1785938"/>
            <a:ext cx="4281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/>
              <a:t>Izobar állapotváltozás</a:t>
            </a:r>
          </a:p>
        </p:txBody>
      </p:sp>
      <p:graphicFrame>
        <p:nvGraphicFramePr>
          <p:cNvPr id="131079" name="Object 7"/>
          <p:cNvGraphicFramePr>
            <a:graphicFrameLocks noChangeAspect="1"/>
          </p:cNvGraphicFramePr>
          <p:nvPr/>
        </p:nvGraphicFramePr>
        <p:xfrm>
          <a:off x="5268913" y="2354263"/>
          <a:ext cx="274796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5" name="Egyenlet" r:id="rId5" imgW="1180800" imgH="469800" progId="Equation.3">
                  <p:embed/>
                </p:oleObj>
              </mc:Choice>
              <mc:Fallback>
                <p:oleObj name="Egyenlet" r:id="rId5" imgW="1180800" imgH="46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913" y="2354263"/>
                        <a:ext cx="2747962" cy="109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2114550" y="3789363"/>
            <a:ext cx="46132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/>
              <a:t>Izotermikus állapotváltozás</a:t>
            </a:r>
          </a:p>
        </p:txBody>
      </p:sp>
      <p:graphicFrame>
        <p:nvGraphicFramePr>
          <p:cNvPr id="131081" name="Object 9"/>
          <p:cNvGraphicFramePr>
            <a:graphicFrameLocks noChangeAspect="1"/>
          </p:cNvGraphicFramePr>
          <p:nvPr/>
        </p:nvGraphicFramePr>
        <p:xfrm>
          <a:off x="2058988" y="4327525"/>
          <a:ext cx="4668837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6" name="Egyenlet" r:id="rId7" imgW="1981080" imgH="469800" progId="Equation.3">
                  <p:embed/>
                </p:oleObj>
              </mc:Choice>
              <mc:Fallback>
                <p:oleObj name="Egyenlet" r:id="rId7" imgW="1981080" imgH="469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4327525"/>
                        <a:ext cx="4668837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  <p:bldP spid="131078" grpId="0"/>
      <p:bldP spid="13108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07963" y="1498600"/>
            <a:ext cx="83010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 dirty="0" smtClean="0"/>
              <a:t>Az adiabatikus </a:t>
            </a:r>
            <a:r>
              <a:rPr lang="hu-HU" sz="2800" dirty="0"/>
              <a:t>és a politropikus állapotváltozás</a:t>
            </a:r>
          </a:p>
        </p:txBody>
      </p:sp>
      <p:graphicFrame>
        <p:nvGraphicFramePr>
          <p:cNvPr id="132100" name="Object 4"/>
          <p:cNvGraphicFramePr>
            <a:graphicFrameLocks noChangeAspect="1"/>
          </p:cNvGraphicFramePr>
          <p:nvPr/>
        </p:nvGraphicFramePr>
        <p:xfrm>
          <a:off x="1860550" y="2095500"/>
          <a:ext cx="2262188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8" name="Egyenlet" r:id="rId3" imgW="850680" imgH="469800" progId="Equation.3">
                  <p:embed/>
                </p:oleObj>
              </mc:Choice>
              <mc:Fallback>
                <p:oleObj name="Egyenlet" r:id="rId3" imgW="850680" imgH="46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0" y="2095500"/>
                        <a:ext cx="2262188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7" name="Object 11"/>
          <p:cNvGraphicFramePr>
            <a:graphicFrameLocks noChangeAspect="1"/>
          </p:cNvGraphicFramePr>
          <p:nvPr/>
        </p:nvGraphicFramePr>
        <p:xfrm>
          <a:off x="4111625" y="2092325"/>
          <a:ext cx="29448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9" name="Egyenlet" r:id="rId5" imgW="1117440" imgH="469800" progId="Equation.3">
                  <p:embed/>
                </p:oleObj>
              </mc:Choice>
              <mc:Fallback>
                <p:oleObj name="Egyenlet" r:id="rId5" imgW="1117440" imgH="469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25" y="2092325"/>
                        <a:ext cx="294481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10" name="Object 14"/>
          <p:cNvGraphicFramePr>
            <a:graphicFrameLocks noChangeAspect="1"/>
          </p:cNvGraphicFramePr>
          <p:nvPr/>
        </p:nvGraphicFramePr>
        <p:xfrm>
          <a:off x="1687513" y="3448050"/>
          <a:ext cx="5527675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0" name="Egyenlet" r:id="rId7" imgW="2044440" imgH="482400" progId="Equation.3">
                  <p:embed/>
                </p:oleObj>
              </mc:Choice>
              <mc:Fallback>
                <p:oleObj name="Egyenlet" r:id="rId7" imgW="2044440" imgH="482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3448050"/>
                        <a:ext cx="5527675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13" name="Object 17"/>
          <p:cNvGraphicFramePr>
            <a:graphicFrameLocks noChangeAspect="1"/>
          </p:cNvGraphicFramePr>
          <p:nvPr/>
        </p:nvGraphicFramePr>
        <p:xfrm>
          <a:off x="2374900" y="4886325"/>
          <a:ext cx="445293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1" name="Egyenlet" r:id="rId9" imgW="1473120" imgH="393480" progId="Equation.3">
                  <p:embed/>
                </p:oleObj>
              </mc:Choice>
              <mc:Fallback>
                <p:oleObj name="Egyenlet" r:id="rId9" imgW="1473120" imgH="393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4886325"/>
                        <a:ext cx="445293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16" name="Object 20"/>
          <p:cNvGraphicFramePr>
            <a:graphicFrameLocks noChangeAspect="1"/>
          </p:cNvGraphicFramePr>
          <p:nvPr/>
        </p:nvGraphicFramePr>
        <p:xfrm>
          <a:off x="1787525" y="2540000"/>
          <a:ext cx="5381625" cy="140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2" name="Egyenlet" r:id="rId11" imgW="927000" imgH="241200" progId="Equation.3">
                  <p:embed/>
                </p:oleObj>
              </mc:Choice>
              <mc:Fallback>
                <p:oleObj name="Egyenlet" r:id="rId11" imgW="927000" imgH="241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7525" y="2540000"/>
                        <a:ext cx="5381625" cy="140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62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Az állapotváltozások technikai munkája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32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32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5175"/>
          </a:xfrm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tx1"/>
                </a:solidFill>
              </a:rPr>
              <a:t>Az ideális gáz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3975"/>
            <a:ext cx="8229600" cy="1157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hu-HU" sz="2800" smtClean="0"/>
              <a:t>Olyan gáz melyre korlátozások nélkül érvényes az általános gáztörvény.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508000" y="2801938"/>
            <a:ext cx="8215313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6575" indent="-5365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sz="2800"/>
              <a:t>Az ilyen gáz: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800"/>
              <a:t>súrlódásmentes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800"/>
              <a:t>tökéletesen összenyomható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hu-HU" sz="2800"/>
              <a:t>halmazállapota nem változik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  <p:bldP spid="13722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503238" y="384175"/>
            <a:ext cx="8229600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hu-HU" sz="4400" b="1">
                <a:solidFill>
                  <a:schemeClr val="tx2"/>
                </a:solidFill>
              </a:rPr>
              <a:t>Az ideális gáz állapotváltozása</a:t>
            </a: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503238" y="2151063"/>
            <a:ext cx="82296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hu-HU" sz="2800" dirty="0"/>
              <a:t>Végtelenül lassan, egyensúlyi állapotok sorozatán keresztül valósul meg.</a:t>
            </a:r>
          </a:p>
          <a:p>
            <a:pPr marL="342900" indent="-342900" algn="ctr">
              <a:spcBef>
                <a:spcPct val="20000"/>
              </a:spcBef>
            </a:pPr>
            <a:r>
              <a:rPr lang="hu-HU" sz="2800" dirty="0"/>
              <a:t> (egyensúlyi termodinamika)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/>
              <a:t>Ellenőrző kérdések (1)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971550"/>
            <a:ext cx="8637587" cy="53149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Milyen tulajdonságokkal kell rendelkeznie egy olyan TDR falának, mely rendszert magára hagyottnak lehet tekinteni?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Milyen összefüggés állapítható meg kísérleti úton az állapotjelzők között állandó térfogaton lezajló állapotváltozás esetén?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Milyen összefüggés állapítható meg kísérleti úton az állapotjelzők között állandó nyomáson lezajló állapotváltozás esetén?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Miért nem lehet munkavégzés </a:t>
            </a:r>
            <a:r>
              <a:rPr lang="hu-HU" sz="2400" dirty="0" err="1" smtClean="0"/>
              <a:t>izochor</a:t>
            </a:r>
            <a:r>
              <a:rPr lang="hu-HU" sz="2400" dirty="0" smtClean="0"/>
              <a:t> állapotváltozás esetén?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Miért ábrázolják az állapotváltozásokat </a:t>
            </a:r>
            <a:r>
              <a:rPr lang="hu-HU" sz="2400" i="1" dirty="0" smtClean="0"/>
              <a:t>p</a:t>
            </a:r>
            <a:r>
              <a:rPr lang="hu-HU" sz="2400" dirty="0" smtClean="0"/>
              <a:t> – </a:t>
            </a:r>
            <a:r>
              <a:rPr lang="hu-HU" sz="2400" i="1" dirty="0" smtClean="0"/>
              <a:t>v</a:t>
            </a:r>
            <a:r>
              <a:rPr lang="hu-HU" sz="2400" dirty="0" smtClean="0"/>
              <a:t> koordinátarendszerben?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Hogyan igazolható a grafikus úton, hogy az </a:t>
            </a:r>
            <a:r>
              <a:rPr lang="hu-HU" sz="2400" dirty="0" err="1" smtClean="0"/>
              <a:t>izochor</a:t>
            </a:r>
            <a:r>
              <a:rPr lang="hu-HU" sz="2400" dirty="0" smtClean="0"/>
              <a:t> állapotváltozás során munkavégzés nincs?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hu-HU" sz="2400" dirty="0" smtClean="0"/>
              <a:t>Mit értünk belső energia alatt?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/>
              <a:t>Ellenőrző kérdések (2)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443038"/>
            <a:ext cx="8637587" cy="44450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Mit értünk tágulási munka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Miért nem lehet hasznos munkavégzésre használni az izobár állapotváltozás tágulási munkáját?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Mit fejez ki a termodinamika 1. főtétele? Hogyan írható fel az állapotjelzők segítségével?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 tértünk általánosságban fizikai munka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Milyen függvénygörbe az izoterma a </a:t>
            </a:r>
            <a:r>
              <a:rPr lang="hu-HU" sz="2400" i="1" smtClean="0"/>
              <a:t>p</a:t>
            </a:r>
            <a:r>
              <a:rPr lang="hu-HU" sz="2400" smtClean="0"/>
              <a:t> – </a:t>
            </a:r>
            <a:r>
              <a:rPr lang="hu-HU" sz="2400" i="1" smtClean="0"/>
              <a:t>v</a:t>
            </a:r>
            <a:r>
              <a:rPr lang="hu-HU" sz="2400" smtClean="0"/>
              <a:t> koordinátarendszerben?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Hogyan bizonyítható be a Boyle-Mariotte törvény érvényessége?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8"/>
            </a:pPr>
            <a:r>
              <a:rPr lang="hu-HU" sz="2400" smtClean="0"/>
              <a:t>Hogyan igazolható, hogy egy diatermikus falu TDR csak akkor lehet izotermikus, ha környezetével mechanikai kölcsönhatásban is áll?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/>
              <a:t>Ellenőrző kérdések (3)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1243013"/>
            <a:ext cx="8637587" cy="444341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Hogyan jellemezhető a legegyszerűbben egy adiabatikus TDR?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Hogyan igazolható, hogy a TDR nyomásának és  fajtérfogatának szorzata az abszolút hőmérsékletével osztva bármely állapotban ugyanazt az adott anyagra jellemző számot adja?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Hogyan definiálható a specifikus gázállandó?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Hogyan határozható meg az univerzális gázállandó?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Hogyan határozható meg a specifikus gázállandó az univerzális gázállandó segítségével?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Milyen összefüggés szerinti függvénnyel ábrázolható az adiabtikus állapotváltozás a </a:t>
            </a:r>
            <a:r>
              <a:rPr lang="hu-HU" sz="2400" i="1" smtClean="0"/>
              <a:t>p-v</a:t>
            </a:r>
            <a:r>
              <a:rPr lang="hu-HU" sz="2400" smtClean="0"/>
              <a:t> koordinátarendszerben?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15"/>
            </a:pPr>
            <a:r>
              <a:rPr lang="hu-HU" sz="2400" smtClean="0"/>
              <a:t>Melyek a Poisson-egyenletek?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/>
              <a:t>Ellenőrző kérdések (4)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971550"/>
            <a:ext cx="8637587" cy="50974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Igazolja, hogy az adiabatikus állapotváltozás a nyomás és a fajtérfogat olyan szorzatfüggvényével írható le, melyben a nyomás az első hatványon szerepel a fajtérfogat hatványkitevőjében pedig a közeg fajhőinek hányadosa van!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Írja fel </a:t>
            </a:r>
            <a:r>
              <a:rPr lang="hu-HU" sz="2400" i="1" smtClean="0"/>
              <a:t>p.v</a:t>
            </a:r>
            <a:r>
              <a:rPr lang="el-GR" sz="2400" i="1" baseline="30000" smtClean="0"/>
              <a:t>κ</a:t>
            </a:r>
            <a:r>
              <a:rPr lang="hu-HU" sz="2400" smtClean="0"/>
              <a:t> összefüggésből kiindulva, hogy milyen kapcsolat áll fenn adiabatikus állapotváltozás esetén a hőmérséklet és a nyomás között!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Hogyan lehet szemléletesen igazolni, hogy az adiabatikus kompresszió fizikai munkája kisebb mint az ugyanazon nyomáshatárok közötti izotermikus kompresszióé?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 a Mayer-egyenlet?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 az adiabatikus kitevő?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Mit értünk politropikus állapotváltozás alatt?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2"/>
            </a:pPr>
            <a:r>
              <a:rPr lang="hu-HU" sz="2400" smtClean="0"/>
              <a:t>Mi a technikai munka?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7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15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705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9600"/>
                            </p:stCondLst>
                            <p:childTnLst>
                              <p:par>
                                <p:cTn id="4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708025"/>
          </a:xfrm>
        </p:spPr>
        <p:txBody>
          <a:bodyPr/>
          <a:lstStyle/>
          <a:p>
            <a:pPr eaLnBrk="1" hangingPunct="1"/>
            <a:r>
              <a:rPr lang="hu-HU" sz="4000" smtClean="0"/>
              <a:t>Ellenőrző kérdések (5)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335088"/>
            <a:ext cx="8637588" cy="360203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29"/>
            </a:pPr>
            <a:r>
              <a:rPr lang="hu-HU" sz="2400" smtClean="0"/>
              <a:t>Hogyan igazolható, hogy az izotermikus állapotváltozás esetén a fizikai és a technikai munka között csak az előjel ad különbséget?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9"/>
            </a:pPr>
            <a:r>
              <a:rPr lang="hu-HU" sz="2400" smtClean="0"/>
              <a:t>Hogyan igazolható, hogy a politropikus állapotváltozás esetén a technikai munka abszolút értéke éppen a fizikai munka </a:t>
            </a:r>
            <a:r>
              <a:rPr lang="hu-HU" sz="2400" i="1" smtClean="0"/>
              <a:t>n</a:t>
            </a:r>
            <a:r>
              <a:rPr lang="hu-HU" sz="2400" smtClean="0"/>
              <a:t>-szerese?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9"/>
            </a:pPr>
            <a:r>
              <a:rPr lang="hu-HU" sz="2400" smtClean="0"/>
              <a:t>Milyen gázokra érvényes az általános gáztörvény?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9"/>
            </a:pPr>
            <a:r>
              <a:rPr lang="hu-HU" sz="2400" smtClean="0"/>
              <a:t>Mit értünk egyensúlyi termodinamika alatt?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9"/>
            </a:pPr>
            <a:r>
              <a:rPr lang="hu-HU" sz="2400" smtClean="0"/>
              <a:t>Milyen jellemző tulajdonságai vannak az ideális gáznak?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theme/theme1.xml><?xml version="1.0" encoding="utf-8"?>
<a:theme xmlns:a="http://schemas.openxmlformats.org/drawingml/2006/main" name="1_Alapértelmezett terv">
  <a:themeElements>
    <a:clrScheme name="1_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lapértelmezett terv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</TotalTime>
  <Words>1490</Words>
  <Application>Microsoft Office PowerPoint</Application>
  <PresentationFormat>Diavetítés a képernyőre (4:3 oldalarány)</PresentationFormat>
  <Paragraphs>285</Paragraphs>
  <Slides>50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50</vt:i4>
      </vt:variant>
    </vt:vector>
  </HeadingPairs>
  <TitlesOfParts>
    <vt:vector size="54" baseType="lpstr">
      <vt:lpstr>1_Alapértelmezett terv</vt:lpstr>
      <vt:lpstr>Egyenlet</vt:lpstr>
      <vt:lpstr>Equation</vt:lpstr>
      <vt:lpstr>Microsoft Equation 3.0</vt:lpstr>
      <vt:lpstr>Egyszerű állapotváltozások</vt:lpstr>
      <vt:lpstr>TDR alaptípusok</vt:lpstr>
      <vt:lpstr>Merev és adiatermikus</vt:lpstr>
      <vt:lpstr>Merev és diatermikus</vt:lpstr>
      <vt:lpstr>Összefüggés az állapotjelzők között</vt:lpstr>
      <vt:lpstr>Állandó térfogatú állapotváltozás ábrázolása</vt:lpstr>
      <vt:lpstr>Állandó térfogatú állapotváltozás sajátosságai</vt:lpstr>
      <vt:lpstr>Rugalmas és diatermikus</vt:lpstr>
      <vt:lpstr>Összefüggés az állapotjelzők között</vt:lpstr>
      <vt:lpstr>Állandó nyomású állapotváltozás ábrázolása</vt:lpstr>
      <vt:lpstr>Állandó nyomású állapotváltozás sajátosságai</vt:lpstr>
      <vt:lpstr>A termodinamika I. főtétele</vt:lpstr>
      <vt:lpstr>A termodinamika 1. főtétele</vt:lpstr>
      <vt:lpstr>A termodinamika 1. főtétele</vt:lpstr>
      <vt:lpstr>Állandó hőmérsékletű állapotváltozás ábrázolása</vt:lpstr>
      <vt:lpstr>Az izoterma egyenlete – összefüggés az állapotjelzők között</vt:lpstr>
      <vt:lpstr>Az izotermikus állapotváltozás munkája</vt:lpstr>
      <vt:lpstr>Rugalmas és adiatermikus</vt:lpstr>
      <vt:lpstr>A termodinamika 1. főtétele</vt:lpstr>
      <vt:lpstr>Adiabatikus állapotváltozás ábrázolása</vt:lpstr>
      <vt:lpstr>Az általános gáztörvény</vt:lpstr>
      <vt:lpstr>Általános gáztörvény</vt:lpstr>
      <vt:lpstr>A Mayer-egyenlet</vt:lpstr>
      <vt:lpstr>Az univerzális gázállandó</vt:lpstr>
      <vt:lpstr>PowerPoint bemutató</vt:lpstr>
      <vt:lpstr>Adiabatikus állapotváltozás ábrázolása</vt:lpstr>
      <vt:lpstr>Az adiabata egyenlete</vt:lpstr>
      <vt:lpstr>Az adiabata egyenlete</vt:lpstr>
      <vt:lpstr>A Poisson-egyenletek</vt:lpstr>
      <vt:lpstr>Az adiabatikus állapotváltozás munkája</vt:lpstr>
      <vt:lpstr>Az adiabatikus állapotváltozás munkája</vt:lpstr>
      <vt:lpstr>Az adiabatikus állapotváltozás munkája egyenlő a belső energia megváltozásának negatívjával</vt:lpstr>
      <vt:lpstr>A politropikus állapotváltozás</vt:lpstr>
      <vt:lpstr>Az állapotváltozások ábrázolásának rendszere a p-v diagramban</vt:lpstr>
      <vt:lpstr>A gyakorlatban előforduló politropikus kitevők</vt:lpstr>
      <vt:lpstr>A technikai munka fogalma</vt:lpstr>
      <vt:lpstr>Nyitott, adiabatikus rendszerben lezajló változások</vt:lpstr>
      <vt:lpstr>Az entalpia </vt:lpstr>
      <vt:lpstr>Az I. főtétel az entalpiával felírva </vt:lpstr>
      <vt:lpstr>Nyitott, adiabatikus rendszerben lezajló változás</vt:lpstr>
      <vt:lpstr>Nyitott, izobár rendszerben lezajló változás</vt:lpstr>
      <vt:lpstr>Az állapotváltozások technikai munkája</vt:lpstr>
      <vt:lpstr>Az állapotváltozások technikai munkája</vt:lpstr>
      <vt:lpstr>Az ideális gáz</vt:lpstr>
      <vt:lpstr>PowerPoint bemutató</vt:lpstr>
      <vt:lpstr>Ellenőrző kérdések (1)</vt:lpstr>
      <vt:lpstr>Ellenőrző kérdések (2)</vt:lpstr>
      <vt:lpstr>Ellenőrző kérdések (3)</vt:lpstr>
      <vt:lpstr>Ellenőrző kérdések (4)</vt:lpstr>
      <vt:lpstr>Ellenőrző kérdések (5)</vt:lpstr>
    </vt:vector>
  </TitlesOfParts>
  <Company>SZE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Író Béla</dc:creator>
  <cp:lastModifiedBy>Dr. Író Béla</cp:lastModifiedBy>
  <cp:revision>274</cp:revision>
  <dcterms:created xsi:type="dcterms:W3CDTF">2003-02-11T17:12:10Z</dcterms:created>
  <dcterms:modified xsi:type="dcterms:W3CDTF">2013-09-05T14:58:49Z</dcterms:modified>
</cp:coreProperties>
</file>