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25" r:id="rId2"/>
    <p:sldId id="327" r:id="rId3"/>
    <p:sldId id="290" r:id="rId4"/>
    <p:sldId id="291" r:id="rId5"/>
    <p:sldId id="328" r:id="rId6"/>
    <p:sldId id="329" r:id="rId7"/>
    <p:sldId id="288" r:id="rId8"/>
    <p:sldId id="287" r:id="rId9"/>
    <p:sldId id="292" r:id="rId10"/>
    <p:sldId id="332" r:id="rId11"/>
    <p:sldId id="331" r:id="rId12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23"/>
    <a:srgbClr val="00506E"/>
    <a:srgbClr val="FFFF66"/>
    <a:srgbClr val="66FF33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7" autoAdjust="0"/>
    <p:restoredTop sz="94718" autoAdjust="0"/>
  </p:normalViewPr>
  <p:slideViewPr>
    <p:cSldViewPr snapToGrid="0" showGuides="1">
      <p:cViewPr varScale="1">
        <p:scale>
          <a:sx n="111" d="100"/>
          <a:sy n="111" d="100"/>
        </p:scale>
        <p:origin x="9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102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1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101477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251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429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301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913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6462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377172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791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4228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8945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6824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505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lames_6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pic>
        <p:nvPicPr>
          <p:cNvPr id="155653" name="Picture 5" descr="sze_logo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8339138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55654" name="Rectangle 6"/>
          <p:cNvSpPr>
            <a:spLocks noChangeArrowheads="1"/>
          </p:cNvSpPr>
          <p:nvPr userDrawn="1"/>
        </p:nvSpPr>
        <p:spPr bwMode="auto">
          <a:xfrm>
            <a:off x="490538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hu-HU" sz="1200">
                <a:cs typeface="+mn-cs"/>
              </a:rPr>
              <a:t>Hőtan I.</a:t>
            </a:r>
          </a:p>
          <a:p>
            <a:pPr>
              <a:defRPr/>
            </a:pPr>
            <a:r>
              <a:rPr lang="hu-HU" sz="1200" b="1" i="1">
                <a:cs typeface="+mn-cs"/>
              </a:rPr>
              <a:t>Író Béla</a:t>
            </a:r>
          </a:p>
        </p:txBody>
      </p:sp>
      <p:sp>
        <p:nvSpPr>
          <p:cNvPr id="155655" name="Rectangle 7"/>
          <p:cNvSpPr>
            <a:spLocks noChangeArrowheads="1"/>
          </p:cNvSpPr>
          <p:nvPr userDrawn="1"/>
        </p:nvSpPr>
        <p:spPr bwMode="auto">
          <a:xfrm>
            <a:off x="3848100" y="6288088"/>
            <a:ext cx="44783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hu-HU" sz="1000" dirty="0">
                <a:cs typeface="+mn-cs"/>
              </a:rPr>
              <a:t>SZE-MTK-JÁI</a:t>
            </a:r>
          </a:p>
          <a:p>
            <a:pPr algn="r">
              <a:defRPr/>
            </a:pPr>
            <a:r>
              <a:rPr lang="hu-HU" sz="1000" dirty="0">
                <a:cs typeface="+mn-cs"/>
              </a:rPr>
              <a:t>Mechatronika és Gépszerkezettan Tanszék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Gázkeverékek</a:t>
            </a:r>
            <a:br>
              <a:rPr lang="hu-HU" sz="4000" b="1" smtClean="0"/>
            </a:br>
            <a:r>
              <a:rPr lang="hu-HU" sz="3200" i="1" smtClean="0"/>
              <a:t>(ideális gázok keverékei)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8950"/>
            <a:ext cx="8229600" cy="925513"/>
          </a:xfrm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Ideális gázok keverékei</a:t>
            </a:r>
            <a:br>
              <a:rPr lang="hu-HU" sz="3200" b="1" smtClean="0">
                <a:solidFill>
                  <a:schemeClr val="tx1"/>
                </a:solidFill>
              </a:rPr>
            </a:br>
            <a:r>
              <a:rPr lang="hu-HU" sz="2400" i="1" smtClean="0">
                <a:solidFill>
                  <a:schemeClr val="tx1"/>
                </a:solidFill>
              </a:rPr>
              <a:t>(Alapvetések)</a:t>
            </a:r>
            <a:endParaRPr lang="hu-HU" sz="3200" b="1" smtClean="0">
              <a:solidFill>
                <a:schemeClr val="tx1"/>
              </a:solidFill>
            </a:endParaRP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381000" y="1555750"/>
            <a:ext cx="850423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1325" indent="-441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hu-HU" sz="2400" dirty="0"/>
              <a:t>a keverék minden komponensének a hőmérséklete egyenlő a keverék hőmérsékletével (</a:t>
            </a:r>
            <a:r>
              <a:rPr lang="hu-HU" sz="2400" b="1" i="1" dirty="0"/>
              <a:t>T</a:t>
            </a:r>
            <a:r>
              <a:rPr lang="hu-HU" sz="2400" b="1" i="1" baseline="-25000" dirty="0"/>
              <a:t>i</a:t>
            </a:r>
            <a:r>
              <a:rPr lang="hu-HU" sz="2400" b="1" i="1" dirty="0"/>
              <a:t>=</a:t>
            </a:r>
            <a:r>
              <a:rPr lang="hu-HU" sz="2400" b="1" i="1" dirty="0" err="1"/>
              <a:t>T</a:t>
            </a:r>
            <a:r>
              <a:rPr lang="hu-HU" sz="2400" b="1" i="1" baseline="-25000" dirty="0" err="1"/>
              <a:t>k</a:t>
            </a:r>
            <a:r>
              <a:rPr lang="hu-HU" sz="2400" dirty="0"/>
              <a:t>)</a:t>
            </a:r>
          </a:p>
          <a:p>
            <a:pPr algn="just" eaLnBrk="1" hangingPunct="1">
              <a:buFontTx/>
              <a:buChar char="•"/>
            </a:pPr>
            <a:r>
              <a:rPr lang="hu-HU" sz="2400" dirty="0"/>
              <a:t>a keverék rendelkezésére álló teret a komponensek parciális nyomásuk mellett külön-külön is teljesen kitöltik</a:t>
            </a:r>
          </a:p>
          <a:p>
            <a:pPr algn="just" eaLnBrk="1" hangingPunct="1">
              <a:buFontTx/>
              <a:buChar char="•"/>
            </a:pPr>
            <a:r>
              <a:rPr lang="hu-HU" sz="2400" dirty="0"/>
              <a:t>a keverék tömegét az alkotó gázok tömegeinek összegezésével kapjuk (</a:t>
            </a:r>
            <a:r>
              <a:rPr lang="hu-HU" sz="2400" b="1" i="1" dirty="0" smtClean="0">
                <a:sym typeface="Symbol" pitchFamily="18" charset="2"/>
              </a:rPr>
              <a:t> m</a:t>
            </a:r>
            <a:r>
              <a:rPr lang="hu-HU" sz="2400" b="1" i="1" baseline="-25000" dirty="0" smtClean="0">
                <a:sym typeface="Symbol" pitchFamily="18" charset="2"/>
              </a:rPr>
              <a:t>i</a:t>
            </a:r>
            <a:r>
              <a:rPr lang="hu-HU" sz="2400" b="1" i="1" dirty="0" smtClean="0">
                <a:sym typeface="Symbol" pitchFamily="18" charset="2"/>
              </a:rPr>
              <a:t>=</a:t>
            </a:r>
            <a:r>
              <a:rPr lang="hu-HU" sz="2400" b="1" i="1" dirty="0" err="1" smtClean="0">
                <a:sym typeface="Symbol" pitchFamily="18" charset="2"/>
              </a:rPr>
              <a:t>m</a:t>
            </a:r>
            <a:r>
              <a:rPr lang="hu-HU" sz="2400" b="1" i="1" baseline="-25000" dirty="0" err="1" smtClean="0">
                <a:sym typeface="Symbol" pitchFamily="18" charset="2"/>
              </a:rPr>
              <a:t>k</a:t>
            </a:r>
            <a:r>
              <a:rPr lang="hu-HU" sz="2400" dirty="0">
                <a:sym typeface="Symbol" pitchFamily="18" charset="2"/>
              </a:rPr>
              <a:t>)</a:t>
            </a:r>
          </a:p>
          <a:p>
            <a:pPr algn="just" eaLnBrk="1" hangingPunct="1">
              <a:buFontTx/>
              <a:buChar char="•"/>
            </a:pPr>
            <a:r>
              <a:rPr lang="hu-HU" sz="2400" dirty="0"/>
              <a:t>az állapotegyenlet teljesül minden komponensre külön-külön</a:t>
            </a:r>
          </a:p>
          <a:p>
            <a:pPr algn="just" eaLnBrk="1" hangingPunct="1">
              <a:buFontTx/>
              <a:buChar char="•"/>
            </a:pPr>
            <a:r>
              <a:rPr lang="hu-HU" sz="2400" dirty="0"/>
              <a:t>a keverékre szintén érvényes az állapotegyenlet, de a keverék állapotegyenletében szereplő állandók értéke </a:t>
            </a:r>
            <a:r>
              <a:rPr lang="hu-HU" sz="2400" i="1" dirty="0"/>
              <a:t>(az univerzális gázállandótól eltekintve)</a:t>
            </a:r>
            <a:r>
              <a:rPr lang="hu-HU" sz="2400" dirty="0"/>
              <a:t> eltér a komponensek állapotegyenleteiben szereplő állandók értékétől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8229600" cy="620713"/>
          </a:xfrm>
        </p:spPr>
        <p:txBody>
          <a:bodyPr/>
          <a:lstStyle/>
          <a:p>
            <a:pPr eaLnBrk="1" hangingPunct="1"/>
            <a:r>
              <a:rPr lang="hu-HU" sz="3200" b="1" smtClean="0"/>
              <a:t>DALTON törvény</a:t>
            </a:r>
            <a:br>
              <a:rPr lang="hu-HU" sz="3200" b="1" smtClean="0"/>
            </a:br>
            <a:r>
              <a:rPr lang="hu-HU" sz="1600" i="1" smtClean="0"/>
              <a:t>(ideális gázok keverékei)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11162" y="2090172"/>
            <a:ext cx="83216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1325" indent="-441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hu-HU" sz="2400" dirty="0"/>
              <a:t>a gázkeverék minden komponense úgy tölti ki a keverék által elfoglalt egész teret, mintha a többi gáz nem </a:t>
            </a:r>
            <a:r>
              <a:rPr lang="hu-HU" sz="2400" dirty="0" smtClean="0"/>
              <a:t>lenne  </a:t>
            </a:r>
            <a:r>
              <a:rPr lang="hu-HU" sz="2400" dirty="0"/>
              <a:t>jelen,</a:t>
            </a:r>
          </a:p>
          <a:p>
            <a:pPr eaLnBrk="1" hangingPunct="1">
              <a:buFontTx/>
              <a:buChar char="•"/>
            </a:pPr>
            <a:r>
              <a:rPr lang="hu-HU" sz="2400" dirty="0"/>
              <a:t>az egyes komponensek az </a:t>
            </a:r>
            <a:r>
              <a:rPr lang="hu-HU" sz="2400" dirty="0" err="1"/>
              <a:t>össznyomásban</a:t>
            </a:r>
            <a:r>
              <a:rPr lang="hu-HU" sz="2400" dirty="0"/>
              <a:t> csak anyagi részesedésüknek megfelelően vesznek részt,</a:t>
            </a:r>
          </a:p>
          <a:p>
            <a:pPr eaLnBrk="1" hangingPunct="1">
              <a:buFontTx/>
              <a:buChar char="•"/>
            </a:pPr>
            <a:r>
              <a:rPr lang="hu-HU" sz="2400" dirty="0"/>
              <a:t>az egyes gázok parciális nyomásainak összege alkotja az </a:t>
            </a:r>
            <a:r>
              <a:rPr lang="hu-HU" sz="2400" dirty="0" err="1"/>
              <a:t>össznyomást</a:t>
            </a:r>
            <a:r>
              <a:rPr lang="hu-HU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043" name="Object 59"/>
          <p:cNvGraphicFramePr>
            <a:graphicFrameLocks noGrp="1" noChangeAspect="1"/>
          </p:cNvGraphicFramePr>
          <p:nvPr>
            <p:ph sz="half" idx="1"/>
          </p:nvPr>
        </p:nvGraphicFramePr>
        <p:xfrm>
          <a:off x="1101725" y="858838"/>
          <a:ext cx="251936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Egyenlet" r:id="rId3" imgW="711000" imgH="253800" progId="Equation.3">
                  <p:embed/>
                </p:oleObj>
              </mc:Choice>
              <mc:Fallback>
                <p:oleObj name="Egyenlet" r:id="rId3" imgW="711000" imgH="25380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858838"/>
                        <a:ext cx="251936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45" name="Object 6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01725" y="1874838"/>
          <a:ext cx="2201863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gyenlet" r:id="rId5" imgW="622080" imgH="253800" progId="Equation.3">
                  <p:embed/>
                </p:oleObj>
              </mc:Choice>
              <mc:Fallback>
                <p:oleObj name="Egyenlet" r:id="rId5" imgW="622080" imgH="253800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1874838"/>
                        <a:ext cx="2201863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48" name="Object 6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95375" y="4051300"/>
          <a:ext cx="238601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gyenlet" r:id="rId7" imgW="672840" imgH="253800" progId="Equation.3">
                  <p:embed/>
                </p:oleObj>
              </mc:Choice>
              <mc:Fallback>
                <p:oleObj name="Egyenlet" r:id="rId7" imgW="672840" imgH="253800" progId="Equation.3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4051300"/>
                        <a:ext cx="2386013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51" name="Text Box 67"/>
          <p:cNvSpPr txBox="1">
            <a:spLocks noChangeArrowheads="1"/>
          </p:cNvSpPr>
          <p:nvPr/>
        </p:nvSpPr>
        <p:spPr bwMode="auto">
          <a:xfrm>
            <a:off x="569913" y="3013075"/>
            <a:ext cx="81549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i="1"/>
              <a:t>V</a:t>
            </a:r>
            <a:r>
              <a:rPr lang="hu-HU" sz="2400" i="1" baseline="-25000"/>
              <a:t>i</a:t>
            </a:r>
            <a:r>
              <a:rPr lang="hu-HU" sz="2400" i="1"/>
              <a:t> az egyes komponensek által a keverék nyomásán elfoglalt térfogat</a:t>
            </a:r>
          </a:p>
        </p:txBody>
      </p:sp>
      <p:sp>
        <p:nvSpPr>
          <p:cNvPr id="42052" name="Text Box 68"/>
          <p:cNvSpPr txBox="1">
            <a:spLocks noChangeArrowheads="1"/>
          </p:cNvSpPr>
          <p:nvPr/>
        </p:nvSpPr>
        <p:spPr bwMode="auto">
          <a:xfrm>
            <a:off x="625475" y="5181600"/>
            <a:ext cx="81549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i="1"/>
              <a:t>p</a:t>
            </a:r>
            <a:r>
              <a:rPr lang="hu-HU" sz="2400" i="1" baseline="-25000"/>
              <a:t>i</a:t>
            </a:r>
            <a:r>
              <a:rPr lang="hu-HU" sz="2400" i="1"/>
              <a:t> az egyes komponensek nyomása a keverék térfogatán (parciális nyomás)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4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4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4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4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4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51" grpId="0"/>
      <p:bldP spid="420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dirty="0" smtClean="0"/>
              <a:t>A gázkeverék meghatározása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40675" cy="4525963"/>
          </a:xfrm>
        </p:spPr>
        <p:txBody>
          <a:bodyPr/>
          <a:lstStyle/>
          <a:p>
            <a:pPr eaLnBrk="1" hangingPunct="1"/>
            <a:r>
              <a:rPr lang="hu-HU" sz="2800" b="1" dirty="0" smtClean="0"/>
              <a:t>Tömegszázalékos összetétel</a:t>
            </a:r>
          </a:p>
          <a:p>
            <a:pPr eaLnBrk="1" hangingPunct="1">
              <a:buFontTx/>
              <a:buNone/>
            </a:pPr>
            <a:endParaRPr lang="hu-HU" sz="2800" dirty="0" smtClean="0"/>
          </a:p>
          <a:p>
            <a:pPr eaLnBrk="1" hangingPunct="1">
              <a:buFontTx/>
              <a:buNone/>
            </a:pPr>
            <a:endParaRPr lang="hu-HU" sz="2800" dirty="0" smtClean="0"/>
          </a:p>
          <a:p>
            <a:pPr eaLnBrk="1" hangingPunct="1">
              <a:buFontTx/>
              <a:buNone/>
            </a:pPr>
            <a:endParaRPr lang="hu-HU" sz="2800" dirty="0" smtClean="0"/>
          </a:p>
          <a:p>
            <a:pPr eaLnBrk="1" hangingPunct="1"/>
            <a:r>
              <a:rPr lang="hu-HU" sz="2800" b="1" dirty="0" err="1" smtClean="0"/>
              <a:t>Térfogatszázalékos</a:t>
            </a:r>
            <a:r>
              <a:rPr lang="hu-HU" sz="2800" b="1" dirty="0" smtClean="0"/>
              <a:t> összetétel</a:t>
            </a:r>
          </a:p>
        </p:txBody>
      </p:sp>
      <p:graphicFrame>
        <p:nvGraphicFramePr>
          <p:cNvPr id="13824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00113" y="4319588"/>
          <a:ext cx="12573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gyenlet" r:id="rId3" imgW="457200" imgH="431640" progId="Equation.3">
                  <p:embed/>
                </p:oleObj>
              </mc:Choice>
              <mc:Fallback>
                <p:oleObj name="Egyenlet" r:id="rId3" imgW="45720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319588"/>
                        <a:ext cx="1257300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6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58850" y="2179638"/>
          <a:ext cx="13970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gyenlet" r:id="rId5" imgW="507960" imgH="431640" progId="Equation.3">
                  <p:embed/>
                </p:oleObj>
              </mc:Choice>
              <mc:Fallback>
                <p:oleObj name="Egyenlet" r:id="rId5" imgW="50796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850" y="2179638"/>
                        <a:ext cx="1397000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44538"/>
            <a:ext cx="8229600" cy="792162"/>
          </a:xfrm>
        </p:spPr>
        <p:txBody>
          <a:bodyPr/>
          <a:lstStyle/>
          <a:p>
            <a:pPr eaLnBrk="1" hangingPunct="1"/>
            <a:r>
              <a:rPr lang="hu-HU" sz="3600" b="1" smtClean="0"/>
              <a:t>A célkitűzés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738" y="2070100"/>
            <a:ext cx="8229600" cy="315118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z="2800" smtClean="0"/>
              <a:t>Meghatározni az ideális gázkeverék</a:t>
            </a:r>
          </a:p>
          <a:p>
            <a:pPr marL="0" indent="0" algn="ctr" eaLnBrk="1" hangingPunct="1">
              <a:buFontTx/>
              <a:buNone/>
            </a:pPr>
            <a:r>
              <a:rPr lang="hu-HU" sz="2800" b="1" i="1" smtClean="0">
                <a:solidFill>
                  <a:srgbClr val="FF3300"/>
                </a:solidFill>
              </a:rPr>
              <a:t>látszólagos gázállandóját</a:t>
            </a:r>
          </a:p>
          <a:p>
            <a:pPr marL="0" indent="0" algn="ctr" eaLnBrk="1" hangingPunct="1">
              <a:buFontTx/>
              <a:buNone/>
            </a:pPr>
            <a:r>
              <a:rPr lang="hu-HU" sz="2800" smtClean="0"/>
              <a:t>vagy</a:t>
            </a:r>
          </a:p>
          <a:p>
            <a:pPr marL="0" indent="0" algn="ctr" eaLnBrk="1" hangingPunct="1">
              <a:buFontTx/>
              <a:buNone/>
            </a:pPr>
            <a:r>
              <a:rPr lang="hu-HU" sz="2800" b="1" i="1" smtClean="0">
                <a:solidFill>
                  <a:srgbClr val="FF3300"/>
                </a:solidFill>
              </a:rPr>
              <a:t>látszólagos móltömegét</a:t>
            </a:r>
            <a:r>
              <a:rPr lang="hu-HU" sz="2800" smtClean="0"/>
              <a:t>,</a:t>
            </a:r>
          </a:p>
          <a:p>
            <a:pPr marL="0" indent="0" algn="ctr" eaLnBrk="1" hangingPunct="1">
              <a:buFontTx/>
              <a:buNone/>
            </a:pPr>
            <a:r>
              <a:rPr lang="hu-HU" sz="2800" smtClean="0"/>
              <a:t>hogy ugyanolyan módon lehessen elvégezni a számításokat, mint az egyszerű ideális gázoknál!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20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35038" y="473075"/>
          <a:ext cx="34798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gyenlet" r:id="rId3" imgW="1104840" imgH="228600" progId="Equation.3">
                  <p:embed/>
                </p:oleObj>
              </mc:Choice>
              <mc:Fallback>
                <p:oleObj name="Egyenlet" r:id="rId3" imgW="110484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473075"/>
                        <a:ext cx="347980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3" name="Object 1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41388" y="1336675"/>
          <a:ext cx="371792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Egyenlet" r:id="rId5" imgW="1180800" imgH="228600" progId="Equation.3">
                  <p:embed/>
                </p:oleObj>
              </mc:Choice>
              <mc:Fallback>
                <p:oleObj name="Egyenlet" r:id="rId5" imgW="11808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336675"/>
                        <a:ext cx="3717925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6" name="Object 1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322513" y="2195513"/>
          <a:ext cx="45275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7" imgW="2108160" imgH="457200" progId="Equation.3">
                  <p:embed/>
                </p:oleObj>
              </mc:Choice>
              <mc:Fallback>
                <p:oleObj name="Equation" r:id="rId7" imgW="2108160" imgH="457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2195513"/>
                        <a:ext cx="4527550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0" name="Object 18"/>
          <p:cNvGraphicFramePr>
            <a:graphicFrameLocks noChangeAspect="1"/>
          </p:cNvGraphicFramePr>
          <p:nvPr/>
        </p:nvGraphicFramePr>
        <p:xfrm>
          <a:off x="1173163" y="3659188"/>
          <a:ext cx="6765925" cy="177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gyenlet" r:id="rId9" imgW="1841400" imgH="482400" progId="Equation.3">
                  <p:embed/>
                </p:oleObj>
              </mc:Choice>
              <mc:Fallback>
                <p:oleObj name="Egyenlet" r:id="rId9" imgW="1841400" imgH="482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63" y="3659188"/>
                        <a:ext cx="6765925" cy="1773237"/>
                      </a:xfrm>
                      <a:prstGeom prst="rect">
                        <a:avLst/>
                      </a:prstGeom>
                      <a:noFill/>
                      <a:ln w="444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441960" y="1859280"/>
            <a:ext cx="8260080" cy="1384995"/>
          </a:xfrm>
          <a:prstGeom prst="rect">
            <a:avLst/>
          </a:prstGeom>
          <a:solidFill>
            <a:srgbClr val="DDDDDD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800" dirty="0" smtClean="0"/>
              <a:t>A gázkeverék látszólagos gázállandója a keverék egyes alkotóinak tömegszázalékos részaránya és specifikus gázállandói szorzatából képzett összeg!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063878"/>
              </p:ext>
            </p:extLst>
          </p:nvPr>
        </p:nvGraphicFramePr>
        <p:xfrm>
          <a:off x="1072195" y="314326"/>
          <a:ext cx="1750574" cy="1083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Equation" r:id="rId3" imgW="698400" imgH="431640" progId="Equation.3">
                  <p:embed/>
                </p:oleObj>
              </mc:Choice>
              <mc:Fallback>
                <p:oleObj name="Equation" r:id="rId3" imgW="69840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2195" y="314326"/>
                        <a:ext cx="1750574" cy="1083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602213"/>
              </p:ext>
            </p:extLst>
          </p:nvPr>
        </p:nvGraphicFramePr>
        <p:xfrm>
          <a:off x="1072195" y="1543168"/>
          <a:ext cx="2472314" cy="1000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Equation" r:id="rId5" imgW="1066680" imgH="431640" progId="Equation.3">
                  <p:embed/>
                </p:oleObj>
              </mc:Choice>
              <mc:Fallback>
                <p:oleObj name="Equation" r:id="rId5" imgW="1066680" imgH="431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2195" y="1543168"/>
                        <a:ext cx="2472314" cy="1000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85421903"/>
              </p:ext>
            </p:extLst>
          </p:nvPr>
        </p:nvGraphicFramePr>
        <p:xfrm>
          <a:off x="1072195" y="2789387"/>
          <a:ext cx="2278063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Equation" r:id="rId7" imgW="1066680" imgH="482400" progId="Equation.3">
                  <p:embed/>
                </p:oleObj>
              </mc:Choice>
              <mc:Fallback>
                <p:oleObj name="Equation" r:id="rId7" imgW="1066680" imgH="482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2195" y="2789387"/>
                        <a:ext cx="2278063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8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236699495"/>
              </p:ext>
            </p:extLst>
          </p:nvPr>
        </p:nvGraphicFramePr>
        <p:xfrm>
          <a:off x="5275260" y="2844154"/>
          <a:ext cx="2111915" cy="920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Egyenlet" r:id="rId9" imgW="990360" imgH="431640" progId="Equation.3">
                  <p:embed/>
                </p:oleObj>
              </mc:Choice>
              <mc:Fallback>
                <p:oleObj name="Egyenlet" r:id="rId9" imgW="99036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5260" y="2844154"/>
                        <a:ext cx="2111915" cy="920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3725385" y="3119865"/>
            <a:ext cx="11890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dirty="0"/>
              <a:t>mivel</a:t>
            </a:r>
          </a:p>
        </p:txBody>
      </p:sp>
      <p:graphicFrame>
        <p:nvGraphicFramePr>
          <p:cNvPr id="37902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84263" y="4246563"/>
          <a:ext cx="7013575" cy="174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" name="Egyenlet" r:id="rId11" imgW="1942920" imgH="482400" progId="Equation.3">
                  <p:embed/>
                </p:oleObj>
              </mc:Choice>
              <mc:Fallback>
                <p:oleObj name="Egyenlet" r:id="rId11" imgW="1942920" imgH="482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63" y="4246563"/>
                        <a:ext cx="7013575" cy="1744662"/>
                      </a:xfrm>
                      <a:prstGeom prst="rect">
                        <a:avLst/>
                      </a:prstGeom>
                      <a:noFill/>
                      <a:ln w="444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3698649" y="1581580"/>
            <a:ext cx="5265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keverék nyomásával és hőmérsékletével megegyező  nyomáson, ill. hőmérsékleten minden alkotó </a:t>
            </a:r>
            <a:r>
              <a:rPr lang="hu-HU" i="1" dirty="0" smtClean="0"/>
              <a:t>mol</a:t>
            </a:r>
            <a:r>
              <a:rPr lang="hu-HU" dirty="0" smtClean="0"/>
              <a:t>-nyi mennyiségének térfogata azonos!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298937" y="1574537"/>
            <a:ext cx="8584225" cy="1433196"/>
          </a:xfrm>
          <a:prstGeom prst="rect">
            <a:avLst/>
          </a:prstGeom>
          <a:solidFill>
            <a:srgbClr val="DDDDDD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800" dirty="0" smtClean="0"/>
              <a:t>A gázkeverék látszólagos mól tömege a keverék egyes alkotóinak </a:t>
            </a:r>
            <a:r>
              <a:rPr lang="hu-HU" sz="2800" dirty="0" err="1" smtClean="0"/>
              <a:t>térfogatszázalékos</a:t>
            </a:r>
            <a:r>
              <a:rPr lang="hu-HU" sz="2800" dirty="0" smtClean="0"/>
              <a:t> részaránya és mól tömegei szorzatából képzett összeg!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1" grpId="0"/>
      <p:bldP spid="2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468313"/>
            <a:ext cx="8229600" cy="1143000"/>
          </a:xfrm>
        </p:spPr>
        <p:txBody>
          <a:bodyPr/>
          <a:lstStyle/>
          <a:p>
            <a:pPr eaLnBrk="1" hangingPunct="1"/>
            <a:r>
              <a:rPr lang="hu-HU" sz="2800" b="1" smtClean="0"/>
              <a:t>Kapcsolat a tömegszázalékos és a térfogatszázalékos megadás között</a:t>
            </a:r>
          </a:p>
        </p:txBody>
      </p:sp>
      <p:graphicFrame>
        <p:nvGraphicFramePr>
          <p:cNvPr id="44039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220494"/>
              </p:ext>
            </p:extLst>
          </p:nvPr>
        </p:nvGraphicFramePr>
        <p:xfrm>
          <a:off x="3271838" y="4822825"/>
          <a:ext cx="253682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3" imgW="1218960" imgH="431640" progId="Equation.3">
                  <p:embed/>
                </p:oleObj>
              </mc:Choice>
              <mc:Fallback>
                <p:oleObj name="Equation" r:id="rId3" imgW="1218960" imgH="431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1838" y="4822825"/>
                        <a:ext cx="2536825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1" name="Object 9"/>
          <p:cNvGraphicFramePr>
            <a:graphicFrameLocks noChangeAspect="1"/>
          </p:cNvGraphicFramePr>
          <p:nvPr/>
        </p:nvGraphicFramePr>
        <p:xfrm>
          <a:off x="1054100" y="2208213"/>
          <a:ext cx="34766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gyenlet" r:id="rId5" imgW="1104840" imgH="228600" progId="Equation.3">
                  <p:embed/>
                </p:oleObj>
              </mc:Choice>
              <mc:Fallback>
                <p:oleObj name="Egyenlet" r:id="rId5" imgW="110484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2208213"/>
                        <a:ext cx="347662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/>
        </p:nvGraphicFramePr>
        <p:xfrm>
          <a:off x="1016000" y="3011488"/>
          <a:ext cx="37179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gyenlet" r:id="rId7" imgW="1180800" imgH="228600" progId="Equation.3">
                  <p:embed/>
                </p:oleObj>
              </mc:Choice>
              <mc:Fallback>
                <p:oleObj name="Egyenlet" r:id="rId7" imgW="11808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011488"/>
                        <a:ext cx="371792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1049338" y="3867150"/>
            <a:ext cx="4406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/>
              <a:t>A kettő hányadosából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268288"/>
            <a:ext cx="8229600" cy="1143000"/>
          </a:xfrm>
        </p:spPr>
        <p:txBody>
          <a:bodyPr/>
          <a:lstStyle/>
          <a:p>
            <a:pPr eaLnBrk="1" hangingPunct="1"/>
            <a:r>
              <a:rPr lang="hu-HU" sz="4000" b="1" smtClean="0"/>
              <a:t>Ideális gázkeverékek fajhője</a:t>
            </a:r>
          </a:p>
        </p:txBody>
      </p:sp>
      <p:graphicFrame>
        <p:nvGraphicFramePr>
          <p:cNvPr id="1536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871689"/>
              </p:ext>
            </p:extLst>
          </p:nvPr>
        </p:nvGraphicFramePr>
        <p:xfrm>
          <a:off x="2151856" y="3342015"/>
          <a:ext cx="4762500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gyenlet" r:id="rId3" imgW="1752480" imgH="431640" progId="Equation.3">
                  <p:embed/>
                </p:oleObj>
              </mc:Choice>
              <mc:Fallback>
                <p:oleObj name="Egyenlet" r:id="rId3" imgW="175248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856" y="3342015"/>
                        <a:ext cx="4762500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527050" y="1214438"/>
            <a:ext cx="82677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 dirty="0"/>
              <a:t>A gázkeverék </a:t>
            </a:r>
            <a:r>
              <a:rPr lang="hu-HU" sz="2400" dirty="0" smtClean="0"/>
              <a:t>felmelegítéséhez vagy lehűtéséhez </a:t>
            </a:r>
            <a:r>
              <a:rPr lang="hu-HU" sz="2400" dirty="0"/>
              <a:t>– akár állandó </a:t>
            </a:r>
            <a:r>
              <a:rPr lang="hu-HU" sz="2400" dirty="0" smtClean="0"/>
              <a:t>nyomáson, </a:t>
            </a:r>
            <a:r>
              <a:rPr lang="hu-HU" sz="2400" dirty="0"/>
              <a:t>akár állandó </a:t>
            </a:r>
            <a:r>
              <a:rPr lang="hu-HU" sz="2400" dirty="0" smtClean="0"/>
              <a:t>térfogaton – </a:t>
            </a:r>
            <a:r>
              <a:rPr lang="hu-HU" sz="2400" dirty="0"/>
              <a:t>szükséges hő megegyezik az egyes komponensek </a:t>
            </a:r>
            <a:r>
              <a:rPr lang="hu-HU" sz="2400" dirty="0" smtClean="0"/>
              <a:t>felmelegítéséhez, ill. lehűtéséhez, </a:t>
            </a:r>
            <a:r>
              <a:rPr lang="hu-HU" sz="2400" dirty="0"/>
              <a:t>ugyanolyan folyamat </a:t>
            </a:r>
            <a:r>
              <a:rPr lang="hu-HU" sz="2400" dirty="0" smtClean="0"/>
              <a:t>mellett, </a:t>
            </a:r>
            <a:r>
              <a:rPr lang="hu-HU" sz="2400" dirty="0"/>
              <a:t>szükséges hőmennyiségek összegével.</a:t>
            </a:r>
          </a:p>
        </p:txBody>
      </p:sp>
      <p:graphicFrame>
        <p:nvGraphicFramePr>
          <p:cNvPr id="1536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930477"/>
              </p:ext>
            </p:extLst>
          </p:nvPr>
        </p:nvGraphicFramePr>
        <p:xfrm>
          <a:off x="2024856" y="4702175"/>
          <a:ext cx="5094287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gyenlet" r:id="rId5" imgW="1866600" imgH="482400" progId="Equation.3">
                  <p:embed/>
                </p:oleObj>
              </mc:Choice>
              <mc:Fallback>
                <p:oleObj name="Egyenlet" r:id="rId5" imgW="1866600" imgH="482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856" y="4702175"/>
                        <a:ext cx="5094287" cy="131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/>
              <a:t>Ellenőrző kérdések (1)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938213"/>
            <a:ext cx="8637587" cy="538003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Melyek a gázkeverékekre általánosan elfogadott alapfeltételezések?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Mit mond ki Dalton törvénye?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 a parciális nyomás és milyen megállapítást tesz ezzel kapcsolatban Dalton-törvénye?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Milyen módokon adható meg egy gázkeverék összetétele?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 a látszólagos móltömeg egy gázkeverék esetében és hogyan határozható meg?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 a látszólagos gázállandó egy gázkeverék esetében és hogyan határozható meg?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Milyen módon számítható át egy gázkeverék tömeg-százalékokban adott összetétele térfogat-százalékos összetételre?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Hogyan függ össze az ideális gázkeverék fajhője a komponensek fajhőjével?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950"/>
                            </p:stCondLst>
                            <p:childTnLst>
                              <p:par>
                                <p:cTn id="3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9800"/>
                            </p:stCondLst>
                            <p:childTnLst>
                              <p:par>
                                <p:cTn id="4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400"/>
                            </p:stCondLst>
                            <p:childTnLst>
                              <p:par>
                                <p:cTn id="4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1428</TotalTime>
  <Words>365</Words>
  <Application>Microsoft Office PowerPoint</Application>
  <PresentationFormat>Diavetítés a képernyőre (4:3 oldalarány)</PresentationFormat>
  <Paragraphs>42</Paragraphs>
  <Slides>11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Symbol</vt:lpstr>
      <vt:lpstr>1_Alapértelmezett terv</vt:lpstr>
      <vt:lpstr>Egyenlet</vt:lpstr>
      <vt:lpstr>Equation</vt:lpstr>
      <vt:lpstr>Gázkeverékek (ideális gázok keverékei)</vt:lpstr>
      <vt:lpstr>Ideális gázok keverékei (Alapvetések)</vt:lpstr>
      <vt:lpstr>DALTON törvény (ideális gázok keverékei)</vt:lpstr>
      <vt:lpstr>PowerPoint bemutató</vt:lpstr>
      <vt:lpstr>A gázkeverék meghatározása</vt:lpstr>
      <vt:lpstr>A célkitűzés</vt:lpstr>
      <vt:lpstr>PowerPoint bemutató</vt:lpstr>
      <vt:lpstr>PowerPoint bemutató</vt:lpstr>
      <vt:lpstr>Kapcsolat a tömegszázalékos és a térfogatszázalékos megadás között</vt:lpstr>
      <vt:lpstr>Ideális gázkeverékek fajhője</vt:lpstr>
      <vt:lpstr>Ellenőrző kérdések (1)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228</cp:revision>
  <dcterms:created xsi:type="dcterms:W3CDTF">2003-02-11T17:12:10Z</dcterms:created>
  <dcterms:modified xsi:type="dcterms:W3CDTF">2014-09-17T07:17:41Z</dcterms:modified>
</cp:coreProperties>
</file>